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png" ContentType="image/png"/>
  <Default Extension="rels" ContentType="application/vnd.openxmlformats-package.relationships+xml"/>
  <Default Extension="svg" ContentType="image/svg+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2.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4.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4"/>
    <p:sldMasterId id="2147483685" r:id="rId5"/>
    <p:sldMasterId id="2147483703" r:id="rId6"/>
  </p:sldMasterIdLst>
  <p:notesMasterIdLst>
    <p:notesMasterId r:id="rId102"/>
  </p:notesMasterIdLst>
  <p:sldIdLst>
    <p:sldId id="5523" r:id="rId7"/>
    <p:sldId id="2147471305" r:id="rId8"/>
    <p:sldId id="2147471699" r:id="rId9"/>
    <p:sldId id="2147482393" r:id="rId10"/>
    <p:sldId id="2147482395" r:id="rId11"/>
    <p:sldId id="2147482387" r:id="rId12"/>
    <p:sldId id="2147471919" r:id="rId13"/>
    <p:sldId id="2147482390" r:id="rId14"/>
    <p:sldId id="2147482400" r:id="rId15"/>
    <p:sldId id="2147482382" r:id="rId16"/>
    <p:sldId id="2147482383" r:id="rId17"/>
    <p:sldId id="2147482373" r:id="rId18"/>
    <p:sldId id="2147482354" r:id="rId19"/>
    <p:sldId id="2147482350" r:id="rId20"/>
    <p:sldId id="2147482351" r:id="rId21"/>
    <p:sldId id="2147482357" r:id="rId22"/>
    <p:sldId id="2147482314" r:id="rId23"/>
    <p:sldId id="2147482347" r:id="rId24"/>
    <p:sldId id="2147482384" r:id="rId25"/>
    <p:sldId id="2147482362" r:id="rId26"/>
    <p:sldId id="2147482405" r:id="rId27"/>
    <p:sldId id="2147482403" r:id="rId28"/>
    <p:sldId id="2147482430" r:id="rId29"/>
    <p:sldId id="2147471883" r:id="rId30"/>
    <p:sldId id="2147471237" r:id="rId31"/>
    <p:sldId id="2147482413" r:id="rId32"/>
    <p:sldId id="2147482427" r:id="rId33"/>
    <p:sldId id="5632" r:id="rId34"/>
    <p:sldId id="2147482431" r:id="rId35"/>
    <p:sldId id="2147482416" r:id="rId36"/>
    <p:sldId id="2147482417" r:id="rId37"/>
    <p:sldId id="2147482415" r:id="rId38"/>
    <p:sldId id="2147471901" r:id="rId39"/>
    <p:sldId id="2147472007" r:id="rId40"/>
    <p:sldId id="2147482438" r:id="rId41"/>
    <p:sldId id="2147482421" r:id="rId42"/>
    <p:sldId id="2147482435" r:id="rId43"/>
    <p:sldId id="2147482433" r:id="rId44"/>
    <p:sldId id="2147482434" r:id="rId45"/>
    <p:sldId id="2147472059" r:id="rId46"/>
    <p:sldId id="2147482404" r:id="rId47"/>
    <p:sldId id="2147482436" r:id="rId48"/>
    <p:sldId id="2147471914" r:id="rId49"/>
    <p:sldId id="5625" r:id="rId50"/>
    <p:sldId id="2147471850" r:id="rId51"/>
    <p:sldId id="2147482853" r:id="rId52"/>
    <p:sldId id="2147482439" r:id="rId53"/>
    <p:sldId id="2147482376" r:id="rId54"/>
    <p:sldId id="2147482377" r:id="rId55"/>
    <p:sldId id="2147482378" r:id="rId56"/>
    <p:sldId id="2147482379" r:id="rId57"/>
    <p:sldId id="2147482380" r:id="rId58"/>
    <p:sldId id="2147482381" r:id="rId59"/>
    <p:sldId id="2147471688" r:id="rId60"/>
    <p:sldId id="2147471936" r:id="rId61"/>
    <p:sldId id="2147471893" r:id="rId62"/>
    <p:sldId id="2147471897" r:id="rId63"/>
    <p:sldId id="2147471210" r:id="rId64"/>
    <p:sldId id="2147472036" r:id="rId65"/>
    <p:sldId id="2147472045" r:id="rId66"/>
    <p:sldId id="2147472047" r:id="rId67"/>
    <p:sldId id="2147471968" r:id="rId68"/>
    <p:sldId id="2147471967" r:id="rId69"/>
    <p:sldId id="2147472034" r:id="rId70"/>
    <p:sldId id="2147472020" r:id="rId71"/>
    <p:sldId id="2147471900" r:id="rId72"/>
    <p:sldId id="2147472051" r:id="rId73"/>
    <p:sldId id="2147472063" r:id="rId74"/>
    <p:sldId id="5699" r:id="rId75"/>
    <p:sldId id="2147471961" r:id="rId76"/>
    <p:sldId id="259" r:id="rId77"/>
    <p:sldId id="5588" r:id="rId78"/>
    <p:sldId id="5683" r:id="rId79"/>
    <p:sldId id="5657" r:id="rId80"/>
    <p:sldId id="2147471871" r:id="rId81"/>
    <p:sldId id="2147471950" r:id="rId82"/>
    <p:sldId id="2147471304" r:id="rId83"/>
    <p:sldId id="2147471951" r:id="rId84"/>
    <p:sldId id="2147471952" r:id="rId85"/>
    <p:sldId id="2147471910" r:id="rId86"/>
    <p:sldId id="2147471953" r:id="rId87"/>
    <p:sldId id="2147471954" r:id="rId88"/>
    <p:sldId id="2147471865" r:id="rId89"/>
    <p:sldId id="2147471955" r:id="rId90"/>
    <p:sldId id="2147471956" r:id="rId91"/>
    <p:sldId id="2147471298" r:id="rId92"/>
    <p:sldId id="2147471246" r:id="rId93"/>
    <p:sldId id="2147471299" r:id="rId94"/>
    <p:sldId id="2147471869" r:id="rId95"/>
    <p:sldId id="2147471312" r:id="rId96"/>
    <p:sldId id="2147471297" r:id="rId97"/>
    <p:sldId id="2147471190" r:id="rId98"/>
    <p:sldId id="2147471181" r:id="rId99"/>
    <p:sldId id="2147471180" r:id="rId100"/>
    <p:sldId id="2147471909" r:id="rId101"/>
  </p:sldIdLst>
  <p:sldSz cx="12192000" cy="6858000"/>
  <p:notesSz cx="7315200" cy="9601200"/>
  <p:custShowLst>
    <p:custShow name="PDAC" id="0">
      <p:sldLst>
        <p:sld r:id="rId80"/>
        <p:sld r:id="rId81"/>
        <p:sld r:id="rId82"/>
        <p:sld r:id="rId83"/>
        <p:sld r:id="rId84"/>
        <p:sld r:id="rId85"/>
        <p:sld r:id="rId86"/>
        <p:sld r:id="rId87"/>
        <p:sld r:id="rId88"/>
        <p:sld r:id="rId89"/>
        <p:sld r:id="rId90"/>
        <p:sld r:id="rId91"/>
      </p:sldLst>
    </p:custShow>
    <p:custShow name="SCLC" id="1">
      <p:sldLst>
        <p:sld r:id="rId92"/>
        <p:sld r:id="rId93"/>
        <p:sld r:id="rId94"/>
      </p:sldLst>
    </p:custShow>
    <p:custShow name="TNBC" id="2">
      <p:sldLst>
        <p:sld r:id="rId97"/>
        <p:sld r:id="rId98"/>
        <p:sld r:id="rId99"/>
        <p:sld r:id="rId100"/>
      </p:sldLst>
    </p:custShow>
  </p:custShowLst>
  <p:defaultTextStyle>
    <a:defPPr>
      <a:defRPr lang="en-UG"/>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D5EB7B56-0634-402E-B07B-DB79645D402E}">
          <p14:sldIdLst>
            <p14:sldId id="5523"/>
            <p14:sldId id="2147471305"/>
            <p14:sldId id="2147471699"/>
            <p14:sldId id="2147482393"/>
            <p14:sldId id="2147482395"/>
          </p14:sldIdLst>
        </p14:section>
        <p14:section name="CRDF-004" id="{5F22E67B-EA9E-438E-B9DF-53E0C10C9518}">
          <p14:sldIdLst>
            <p14:sldId id="2147482387"/>
            <p14:sldId id="2147471919"/>
            <p14:sldId id="2147482390"/>
            <p14:sldId id="2147482400"/>
            <p14:sldId id="2147482382"/>
            <p14:sldId id="2147482383"/>
            <p14:sldId id="2147482373"/>
            <p14:sldId id="2147482354"/>
            <p14:sldId id="2147482350"/>
            <p14:sldId id="2147482351"/>
            <p14:sldId id="2147482357"/>
            <p14:sldId id="2147482314"/>
            <p14:sldId id="2147482347"/>
            <p14:sldId id="2147482384"/>
            <p14:sldId id="2147482362"/>
            <p14:sldId id="2147482405"/>
          </p14:sldIdLst>
        </p14:section>
        <p14:section name="Ph 1b/2 and MOA" id="{E979E1B4-D1CC-4E98-A4FE-9DDE14314B59}">
          <p14:sldIdLst>
            <p14:sldId id="2147482403"/>
            <p14:sldId id="2147482430"/>
            <p14:sldId id="2147471883"/>
            <p14:sldId id="2147471237"/>
            <p14:sldId id="2147482413"/>
            <p14:sldId id="2147482427"/>
            <p14:sldId id="5632"/>
            <p14:sldId id="2147482431"/>
            <p14:sldId id="2147482416"/>
            <p14:sldId id="2147482417"/>
            <p14:sldId id="2147482415"/>
            <p14:sldId id="2147471901"/>
            <p14:sldId id="2147472007"/>
            <p14:sldId id="2147482438"/>
            <p14:sldId id="2147482421"/>
            <p14:sldId id="2147482435"/>
            <p14:sldId id="2147482433"/>
            <p14:sldId id="2147482434"/>
            <p14:sldId id="2147472059"/>
          </p14:sldIdLst>
        </p14:section>
        <p14:section name="2025 Catalysts" id="{53C376F6-9120-4B38-9723-46CF7E05D8C9}">
          <p14:sldIdLst>
            <p14:sldId id="2147482404"/>
            <p14:sldId id="2147482436"/>
            <p14:sldId id="2147471914"/>
            <p14:sldId id="5625"/>
          </p14:sldIdLst>
        </p14:section>
        <p14:section name="Appendix" id="{4C2231A5-7F3B-4919-BA40-DE739B8DA049}">
          <p14:sldIdLst>
            <p14:sldId id="2147471850"/>
            <p14:sldId id="2147482853"/>
            <p14:sldId id="2147482439"/>
            <p14:sldId id="2147482376"/>
            <p14:sldId id="2147482377"/>
            <p14:sldId id="2147482378"/>
            <p14:sldId id="2147482379"/>
            <p14:sldId id="2147482380"/>
            <p14:sldId id="2147482381"/>
            <p14:sldId id="2147471688"/>
            <p14:sldId id="2147471936"/>
            <p14:sldId id="2147471893"/>
            <p14:sldId id="2147471897"/>
            <p14:sldId id="2147471210"/>
            <p14:sldId id="2147472036"/>
            <p14:sldId id="2147472045"/>
            <p14:sldId id="2147472047"/>
            <p14:sldId id="2147471968"/>
            <p14:sldId id="2147471967"/>
            <p14:sldId id="2147472034"/>
            <p14:sldId id="2147472020"/>
            <p14:sldId id="2147471900"/>
            <p14:sldId id="2147472051"/>
            <p14:sldId id="2147472063"/>
            <p14:sldId id="5699"/>
            <p14:sldId id="2147471961"/>
            <p14:sldId id="259"/>
            <p14:sldId id="5588"/>
            <p14:sldId id="5683"/>
            <p14:sldId id="5657"/>
            <p14:sldId id="2147471871"/>
            <p14:sldId id="2147471950"/>
            <p14:sldId id="2147471304"/>
            <p14:sldId id="2147471951"/>
            <p14:sldId id="2147471952"/>
            <p14:sldId id="2147471910"/>
            <p14:sldId id="2147471953"/>
            <p14:sldId id="2147471954"/>
            <p14:sldId id="2147471865"/>
            <p14:sldId id="2147471955"/>
            <p14:sldId id="2147471956"/>
            <p14:sldId id="2147471298"/>
            <p14:sldId id="2147471246"/>
            <p14:sldId id="2147471299"/>
            <p14:sldId id="2147471869"/>
            <p14:sldId id="2147471312"/>
            <p14:sldId id="2147471297"/>
            <p14:sldId id="2147471190"/>
            <p14:sldId id="2147471181"/>
            <p14:sldId id="2147471180"/>
            <p14:sldId id="2147471909"/>
          </p14:sldIdLst>
        </p14:section>
      </p14:sectionLst>
    </p:ex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FBEEE904-16B1-7351-F403-FC6E8E88758E}" name="Charles Monahan R.Ph., M.S." initials="CMRM" userId="S::cmonahan@cardiffoncology.com::e6443e4b-f7a6-428b-9c5e-e60adde096c0"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BEDF2"/>
    <a:srgbClr val="E6E6E6"/>
    <a:srgbClr val="EBEBEB"/>
    <a:srgbClr val="F8F8F8"/>
    <a:srgbClr val="F7F7F7"/>
    <a:srgbClr val="F5F5F5"/>
    <a:srgbClr val="FF00FF"/>
    <a:srgbClr val="EBF5F5"/>
    <a:srgbClr val="9A9B9D"/>
    <a:srgbClr val="00000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FF9F29D5-89B8-4443-9BCF-90C3867B7EB1}" v="3" dt="2025-02-13T20:13:48.022"/>
  </p1510:revLst>
</p1510:revInfo>
</file>

<file path=ppt/tableStyles.xml><?xml version="1.0" encoding="utf-8"?>
<a:tblStyleLst xmlns:a="http://schemas.openxmlformats.org/drawingml/2006/main" def="{5C22544A-7EE6-4342-B048-85BDC9FD1C3A}">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slideViewPr>
    <p:cSldViewPr snapToGrid="0">
      <p:cViewPr>
        <p:scale>
          <a:sx n="1" d="2"/>
          <a:sy n="1" d="2"/>
        </p:scale>
        <p:origin x="0" y="0"/>
      </p:cViewPr>
      <p:guideLst/>
    </p:cSldViewPr>
  </p:slide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0.xml"/><Relationship Id="rId21" Type="http://schemas.openxmlformats.org/officeDocument/2006/relationships/slide" Target="slides/slide15.xml"/><Relationship Id="rId42" Type="http://schemas.openxmlformats.org/officeDocument/2006/relationships/slide" Target="slides/slide36.xml"/><Relationship Id="rId47" Type="http://schemas.openxmlformats.org/officeDocument/2006/relationships/slide" Target="slides/slide41.xml"/><Relationship Id="rId63" Type="http://schemas.openxmlformats.org/officeDocument/2006/relationships/slide" Target="slides/slide57.xml"/><Relationship Id="rId68" Type="http://schemas.openxmlformats.org/officeDocument/2006/relationships/slide" Target="slides/slide62.xml"/><Relationship Id="rId84" Type="http://schemas.openxmlformats.org/officeDocument/2006/relationships/slide" Target="slides/slide78.xml"/><Relationship Id="rId89" Type="http://schemas.openxmlformats.org/officeDocument/2006/relationships/slide" Target="slides/slide83.xml"/><Relationship Id="rId16" Type="http://schemas.openxmlformats.org/officeDocument/2006/relationships/slide" Target="slides/slide10.xml"/><Relationship Id="rId107" Type="http://schemas.microsoft.com/office/2016/11/relationships/changesInfo" Target="changesInfos/changesInfo1.xml"/><Relationship Id="rId11" Type="http://schemas.openxmlformats.org/officeDocument/2006/relationships/slide" Target="slides/slide5.xml"/><Relationship Id="rId32" Type="http://schemas.openxmlformats.org/officeDocument/2006/relationships/slide" Target="slides/slide26.xml"/><Relationship Id="rId37" Type="http://schemas.openxmlformats.org/officeDocument/2006/relationships/slide" Target="slides/slide31.xml"/><Relationship Id="rId53" Type="http://schemas.openxmlformats.org/officeDocument/2006/relationships/slide" Target="slides/slide47.xml"/><Relationship Id="rId58" Type="http://schemas.openxmlformats.org/officeDocument/2006/relationships/slide" Target="slides/slide52.xml"/><Relationship Id="rId74" Type="http://schemas.openxmlformats.org/officeDocument/2006/relationships/slide" Target="slides/slide68.xml"/><Relationship Id="rId79" Type="http://schemas.openxmlformats.org/officeDocument/2006/relationships/slide" Target="slides/slide73.xml"/><Relationship Id="rId102" Type="http://schemas.openxmlformats.org/officeDocument/2006/relationships/notesMaster" Target="notesMasters/notesMaster1.xml"/><Relationship Id="rId5" Type="http://schemas.openxmlformats.org/officeDocument/2006/relationships/slideMaster" Target="slideMasters/slideMaster2.xml"/><Relationship Id="rId90" Type="http://schemas.openxmlformats.org/officeDocument/2006/relationships/slide" Target="slides/slide84.xml"/><Relationship Id="rId95" Type="http://schemas.openxmlformats.org/officeDocument/2006/relationships/slide" Target="slides/slide89.xml"/><Relationship Id="rId22" Type="http://schemas.openxmlformats.org/officeDocument/2006/relationships/slide" Target="slides/slide16.xml"/><Relationship Id="rId27" Type="http://schemas.openxmlformats.org/officeDocument/2006/relationships/slide" Target="slides/slide21.xml"/><Relationship Id="rId43" Type="http://schemas.openxmlformats.org/officeDocument/2006/relationships/slide" Target="slides/slide37.xml"/><Relationship Id="rId48" Type="http://schemas.openxmlformats.org/officeDocument/2006/relationships/slide" Target="slides/slide42.xml"/><Relationship Id="rId64" Type="http://schemas.openxmlformats.org/officeDocument/2006/relationships/slide" Target="slides/slide58.xml"/><Relationship Id="rId69" Type="http://schemas.openxmlformats.org/officeDocument/2006/relationships/slide" Target="slides/slide63.xml"/><Relationship Id="rId80" Type="http://schemas.openxmlformats.org/officeDocument/2006/relationships/slide" Target="slides/slide74.xml"/><Relationship Id="rId85" Type="http://schemas.openxmlformats.org/officeDocument/2006/relationships/slide" Target="slides/slide79.xml"/><Relationship Id="rId12" Type="http://schemas.openxmlformats.org/officeDocument/2006/relationships/slide" Target="slides/slide6.xml"/><Relationship Id="rId17" Type="http://schemas.openxmlformats.org/officeDocument/2006/relationships/slide" Target="slides/slide11.xml"/><Relationship Id="rId33" Type="http://schemas.openxmlformats.org/officeDocument/2006/relationships/slide" Target="slides/slide27.xml"/><Relationship Id="rId38" Type="http://schemas.openxmlformats.org/officeDocument/2006/relationships/slide" Target="slides/slide32.xml"/><Relationship Id="rId59" Type="http://schemas.openxmlformats.org/officeDocument/2006/relationships/slide" Target="slides/slide53.xml"/><Relationship Id="rId103" Type="http://schemas.openxmlformats.org/officeDocument/2006/relationships/presProps" Target="presProps.xml"/><Relationship Id="rId108" Type="http://schemas.microsoft.com/office/2015/10/relationships/revisionInfo" Target="revisionInfo.xml"/><Relationship Id="rId54" Type="http://schemas.openxmlformats.org/officeDocument/2006/relationships/slide" Target="slides/slide48.xml"/><Relationship Id="rId70" Type="http://schemas.openxmlformats.org/officeDocument/2006/relationships/slide" Target="slides/slide64.xml"/><Relationship Id="rId75" Type="http://schemas.openxmlformats.org/officeDocument/2006/relationships/slide" Target="slides/slide69.xml"/><Relationship Id="rId91" Type="http://schemas.openxmlformats.org/officeDocument/2006/relationships/slide" Target="slides/slide85.xml"/><Relationship Id="rId96" Type="http://schemas.openxmlformats.org/officeDocument/2006/relationships/slide" Target="slides/slide90.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 Target="slides/slide9.xml"/><Relationship Id="rId23" Type="http://schemas.openxmlformats.org/officeDocument/2006/relationships/slide" Target="slides/slide17.xml"/><Relationship Id="rId28" Type="http://schemas.openxmlformats.org/officeDocument/2006/relationships/slide" Target="slides/slide22.xml"/><Relationship Id="rId36" Type="http://schemas.openxmlformats.org/officeDocument/2006/relationships/slide" Target="slides/slide30.xml"/><Relationship Id="rId49" Type="http://schemas.openxmlformats.org/officeDocument/2006/relationships/slide" Target="slides/slide43.xml"/><Relationship Id="rId57" Type="http://schemas.openxmlformats.org/officeDocument/2006/relationships/slide" Target="slides/slide51.xml"/><Relationship Id="rId106" Type="http://schemas.openxmlformats.org/officeDocument/2006/relationships/tableStyles" Target="tableStyles.xml"/><Relationship Id="rId10" Type="http://schemas.openxmlformats.org/officeDocument/2006/relationships/slide" Target="slides/slide4.xml"/><Relationship Id="rId31" Type="http://schemas.openxmlformats.org/officeDocument/2006/relationships/slide" Target="slides/slide25.xml"/><Relationship Id="rId44" Type="http://schemas.openxmlformats.org/officeDocument/2006/relationships/slide" Target="slides/slide38.xml"/><Relationship Id="rId52" Type="http://schemas.openxmlformats.org/officeDocument/2006/relationships/slide" Target="slides/slide46.xml"/><Relationship Id="rId60" Type="http://schemas.openxmlformats.org/officeDocument/2006/relationships/slide" Target="slides/slide54.xml"/><Relationship Id="rId65" Type="http://schemas.openxmlformats.org/officeDocument/2006/relationships/slide" Target="slides/slide59.xml"/><Relationship Id="rId73" Type="http://schemas.openxmlformats.org/officeDocument/2006/relationships/slide" Target="slides/slide67.xml"/><Relationship Id="rId78" Type="http://schemas.openxmlformats.org/officeDocument/2006/relationships/slide" Target="slides/slide72.xml"/><Relationship Id="rId81" Type="http://schemas.openxmlformats.org/officeDocument/2006/relationships/slide" Target="slides/slide75.xml"/><Relationship Id="rId86" Type="http://schemas.openxmlformats.org/officeDocument/2006/relationships/slide" Target="slides/slide80.xml"/><Relationship Id="rId94" Type="http://schemas.openxmlformats.org/officeDocument/2006/relationships/slide" Target="slides/slide88.xml"/><Relationship Id="rId99" Type="http://schemas.openxmlformats.org/officeDocument/2006/relationships/slide" Target="slides/slide93.xml"/><Relationship Id="rId101" Type="http://schemas.openxmlformats.org/officeDocument/2006/relationships/slide" Target="slides/slide95.xml"/><Relationship Id="rId4" Type="http://schemas.openxmlformats.org/officeDocument/2006/relationships/slideMaster" Target="slideMasters/slideMaster1.xml"/><Relationship Id="rId9" Type="http://schemas.openxmlformats.org/officeDocument/2006/relationships/slide" Target="slides/slide3.xml"/><Relationship Id="rId13" Type="http://schemas.openxmlformats.org/officeDocument/2006/relationships/slide" Target="slides/slide7.xml"/><Relationship Id="rId18" Type="http://schemas.openxmlformats.org/officeDocument/2006/relationships/slide" Target="slides/slide12.xml"/><Relationship Id="rId39" Type="http://schemas.openxmlformats.org/officeDocument/2006/relationships/slide" Target="slides/slide33.xml"/><Relationship Id="rId109" Type="http://schemas.microsoft.com/office/2018/10/relationships/authors" Target="authors.xml"/><Relationship Id="rId34" Type="http://schemas.openxmlformats.org/officeDocument/2006/relationships/slide" Target="slides/slide28.xml"/><Relationship Id="rId50" Type="http://schemas.openxmlformats.org/officeDocument/2006/relationships/slide" Target="slides/slide44.xml"/><Relationship Id="rId55" Type="http://schemas.openxmlformats.org/officeDocument/2006/relationships/slide" Target="slides/slide49.xml"/><Relationship Id="rId76" Type="http://schemas.openxmlformats.org/officeDocument/2006/relationships/slide" Target="slides/slide70.xml"/><Relationship Id="rId97" Type="http://schemas.openxmlformats.org/officeDocument/2006/relationships/slide" Target="slides/slide91.xml"/><Relationship Id="rId104" Type="http://schemas.openxmlformats.org/officeDocument/2006/relationships/viewProps" Target="viewProps.xml"/><Relationship Id="rId7" Type="http://schemas.openxmlformats.org/officeDocument/2006/relationships/slide" Target="slides/slide1.xml"/><Relationship Id="rId71" Type="http://schemas.openxmlformats.org/officeDocument/2006/relationships/slide" Target="slides/slide65.xml"/><Relationship Id="rId92" Type="http://schemas.openxmlformats.org/officeDocument/2006/relationships/slide" Target="slides/slide86.xml"/><Relationship Id="rId2" Type="http://schemas.openxmlformats.org/officeDocument/2006/relationships/customXml" Target="../customXml/item2.xml"/><Relationship Id="rId29" Type="http://schemas.openxmlformats.org/officeDocument/2006/relationships/slide" Target="slides/slide23.xml"/><Relationship Id="rId24" Type="http://schemas.openxmlformats.org/officeDocument/2006/relationships/slide" Target="slides/slide18.xml"/><Relationship Id="rId40" Type="http://schemas.openxmlformats.org/officeDocument/2006/relationships/slide" Target="slides/slide34.xml"/><Relationship Id="rId45" Type="http://schemas.openxmlformats.org/officeDocument/2006/relationships/slide" Target="slides/slide39.xml"/><Relationship Id="rId66" Type="http://schemas.openxmlformats.org/officeDocument/2006/relationships/slide" Target="slides/slide60.xml"/><Relationship Id="rId87" Type="http://schemas.openxmlformats.org/officeDocument/2006/relationships/slide" Target="slides/slide81.xml"/><Relationship Id="rId61" Type="http://schemas.openxmlformats.org/officeDocument/2006/relationships/slide" Target="slides/slide55.xml"/><Relationship Id="rId82" Type="http://schemas.openxmlformats.org/officeDocument/2006/relationships/slide" Target="slides/slide76.xml"/><Relationship Id="rId19" Type="http://schemas.openxmlformats.org/officeDocument/2006/relationships/slide" Target="slides/slide13.xml"/><Relationship Id="rId14" Type="http://schemas.openxmlformats.org/officeDocument/2006/relationships/slide" Target="slides/slide8.xml"/><Relationship Id="rId30" Type="http://schemas.openxmlformats.org/officeDocument/2006/relationships/slide" Target="slides/slide24.xml"/><Relationship Id="rId35" Type="http://schemas.openxmlformats.org/officeDocument/2006/relationships/slide" Target="slides/slide29.xml"/><Relationship Id="rId56" Type="http://schemas.openxmlformats.org/officeDocument/2006/relationships/slide" Target="slides/slide50.xml"/><Relationship Id="rId77" Type="http://schemas.openxmlformats.org/officeDocument/2006/relationships/slide" Target="slides/slide71.xml"/><Relationship Id="rId100" Type="http://schemas.openxmlformats.org/officeDocument/2006/relationships/slide" Target="slides/slide94.xml"/><Relationship Id="rId105" Type="http://schemas.openxmlformats.org/officeDocument/2006/relationships/theme" Target="theme/theme1.xml"/><Relationship Id="rId8" Type="http://schemas.openxmlformats.org/officeDocument/2006/relationships/slide" Target="slides/slide2.xml"/><Relationship Id="rId51" Type="http://schemas.openxmlformats.org/officeDocument/2006/relationships/slide" Target="slides/slide45.xml"/><Relationship Id="rId72" Type="http://schemas.openxmlformats.org/officeDocument/2006/relationships/slide" Target="slides/slide66.xml"/><Relationship Id="rId93" Type="http://schemas.openxmlformats.org/officeDocument/2006/relationships/slide" Target="slides/slide87.xml"/><Relationship Id="rId98" Type="http://schemas.openxmlformats.org/officeDocument/2006/relationships/slide" Target="slides/slide92.xml"/><Relationship Id="rId3" Type="http://schemas.openxmlformats.org/officeDocument/2006/relationships/customXml" Target="../customXml/item3.xml"/><Relationship Id="rId25" Type="http://schemas.openxmlformats.org/officeDocument/2006/relationships/slide" Target="slides/slide19.xml"/><Relationship Id="rId46" Type="http://schemas.openxmlformats.org/officeDocument/2006/relationships/slide" Target="slides/slide40.xml"/><Relationship Id="rId67" Type="http://schemas.openxmlformats.org/officeDocument/2006/relationships/slide" Target="slides/slide61.xml"/><Relationship Id="rId20" Type="http://schemas.openxmlformats.org/officeDocument/2006/relationships/slide" Target="slides/slide14.xml"/><Relationship Id="rId41" Type="http://schemas.openxmlformats.org/officeDocument/2006/relationships/slide" Target="slides/slide35.xml"/><Relationship Id="rId62" Type="http://schemas.openxmlformats.org/officeDocument/2006/relationships/slide" Target="slides/slide56.xml"/><Relationship Id="rId83" Type="http://schemas.openxmlformats.org/officeDocument/2006/relationships/slide" Target="slides/slide77.xml"/><Relationship Id="rId88" Type="http://schemas.openxmlformats.org/officeDocument/2006/relationships/slide" Target="slides/slide82.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Mark Erlander, PhD" userId="c7a7d6d7-5c36-420d-ab40-6fe9c24ac078" providerId="ADAL" clId="{46396379-D10C-4CCF-A983-F99BFC3E0A91}"/>
    <pc:docChg chg="undo custSel addSld delSld modSld modSection">
      <pc:chgData name="Mark Erlander, PhD" userId="c7a7d6d7-5c36-420d-ab40-6fe9c24ac078" providerId="ADAL" clId="{46396379-D10C-4CCF-A983-F99BFC3E0A91}" dt="2025-02-10T22:01:18.636" v="1443" actId="1076"/>
      <pc:docMkLst>
        <pc:docMk/>
      </pc:docMkLst>
      <pc:sldChg chg="modSp mod">
        <pc:chgData name="Mark Erlander, PhD" userId="c7a7d6d7-5c36-420d-ab40-6fe9c24ac078" providerId="ADAL" clId="{46396379-D10C-4CCF-A983-F99BFC3E0A91}" dt="2025-02-10T22:01:18.636" v="1443" actId="1076"/>
        <pc:sldMkLst>
          <pc:docMk/>
          <pc:sldMk cId="3220704347" sldId="5523"/>
        </pc:sldMkLst>
        <pc:spChg chg="mod">
          <ac:chgData name="Mark Erlander, PhD" userId="c7a7d6d7-5c36-420d-ab40-6fe9c24ac078" providerId="ADAL" clId="{46396379-D10C-4CCF-A983-F99BFC3E0A91}" dt="2025-02-10T22:01:18.636" v="1443" actId="1076"/>
          <ac:spMkLst>
            <pc:docMk/>
            <pc:sldMk cId="3220704347" sldId="5523"/>
            <ac:spMk id="6" creationId="{177FA080-5F19-31FD-72C4-3282616791A5}"/>
          </ac:spMkLst>
        </pc:spChg>
      </pc:sldChg>
      <pc:sldChg chg="modSp mod">
        <pc:chgData name="Mark Erlander, PhD" userId="c7a7d6d7-5c36-420d-ab40-6fe9c24ac078" providerId="ADAL" clId="{46396379-D10C-4CCF-A983-F99BFC3E0A91}" dt="2025-02-07T12:58:33.203" v="36" actId="20577"/>
        <pc:sldMkLst>
          <pc:docMk/>
          <pc:sldMk cId="751883477" sldId="2147471850"/>
        </pc:sldMkLst>
        <pc:spChg chg="mod">
          <ac:chgData name="Mark Erlander, PhD" userId="c7a7d6d7-5c36-420d-ab40-6fe9c24ac078" providerId="ADAL" clId="{46396379-D10C-4CCF-A983-F99BFC3E0A91}" dt="2025-02-07T12:58:33.203" v="36" actId="20577"/>
          <ac:spMkLst>
            <pc:docMk/>
            <pc:sldMk cId="751883477" sldId="2147471850"/>
            <ac:spMk id="2" creationId="{CC0E1738-2FD7-AA32-7444-35C4482681CB}"/>
          </ac:spMkLst>
        </pc:spChg>
      </pc:sldChg>
      <pc:sldChg chg="add">
        <pc:chgData name="Mark Erlander, PhD" userId="c7a7d6d7-5c36-420d-ab40-6fe9c24ac078" providerId="ADAL" clId="{46396379-D10C-4CCF-A983-F99BFC3E0A91}" dt="2025-02-07T12:58:12.926" v="0" actId="2890"/>
        <pc:sldMkLst>
          <pc:docMk/>
          <pc:sldMk cId="1952600146" sldId="2147482439"/>
        </pc:sldMkLst>
      </pc:sldChg>
      <pc:sldChg chg="new del">
        <pc:chgData name="Mark Erlander, PhD" userId="c7a7d6d7-5c36-420d-ab40-6fe9c24ac078" providerId="ADAL" clId="{46396379-D10C-4CCF-A983-F99BFC3E0A91}" dt="2025-02-07T12:59:25.884" v="39" actId="47"/>
        <pc:sldMkLst>
          <pc:docMk/>
          <pc:sldMk cId="3541483073" sldId="2147482440"/>
        </pc:sldMkLst>
      </pc:sldChg>
      <pc:sldChg chg="modSp new mod">
        <pc:chgData name="Mark Erlander, PhD" userId="c7a7d6d7-5c36-420d-ab40-6fe9c24ac078" providerId="ADAL" clId="{46396379-D10C-4CCF-A983-F99BFC3E0A91}" dt="2025-02-07T15:58:33.181" v="1441" actId="403"/>
        <pc:sldMkLst>
          <pc:docMk/>
          <pc:sldMk cId="1204022074" sldId="2147482441"/>
        </pc:sldMkLst>
        <pc:spChg chg="mod">
          <ac:chgData name="Mark Erlander, PhD" userId="c7a7d6d7-5c36-420d-ab40-6fe9c24ac078" providerId="ADAL" clId="{46396379-D10C-4CCF-A983-F99BFC3E0A91}" dt="2025-02-07T15:56:56.849" v="1388" actId="20577"/>
          <ac:spMkLst>
            <pc:docMk/>
            <pc:sldMk cId="1204022074" sldId="2147482441"/>
            <ac:spMk id="2" creationId="{F08E83C9-5175-E105-011B-7D8A22DC34EB}"/>
          </ac:spMkLst>
        </pc:spChg>
        <pc:spChg chg="mod">
          <ac:chgData name="Mark Erlander, PhD" userId="c7a7d6d7-5c36-420d-ab40-6fe9c24ac078" providerId="ADAL" clId="{46396379-D10C-4CCF-A983-F99BFC3E0A91}" dt="2025-02-07T15:58:33.181" v="1441" actId="403"/>
          <ac:spMkLst>
            <pc:docMk/>
            <pc:sldMk cId="1204022074" sldId="2147482441"/>
            <ac:spMk id="3" creationId="{68119102-72FD-508B-D447-9588187EBCF5}"/>
          </ac:spMkLst>
        </pc:spChg>
      </pc:sldChg>
    </pc:docChg>
  </pc:docChgLst>
  <pc:docChgLst>
    <pc:chgData name="Jamie Levine" userId="222518d0-d9c1-4e69-9c95-a4735cd7e91e" providerId="ADAL" clId="{FF9F29D5-89B8-4443-9BCF-90C3867B7EB1}"/>
    <pc:docChg chg="addSld delSld modSld modSection">
      <pc:chgData name="Jamie Levine" userId="222518d0-d9c1-4e69-9c95-a4735cd7e91e" providerId="ADAL" clId="{FF9F29D5-89B8-4443-9BCF-90C3867B7EB1}" dt="2025-02-13T20:13:48.022" v="329"/>
      <pc:docMkLst>
        <pc:docMk/>
      </pc:docMkLst>
      <pc:sldChg chg="modSp mod">
        <pc:chgData name="Jamie Levine" userId="222518d0-d9c1-4e69-9c95-a4735cd7e91e" providerId="ADAL" clId="{FF9F29D5-89B8-4443-9BCF-90C3867B7EB1}" dt="2025-01-31T17:29:44.679" v="6" actId="20577"/>
        <pc:sldMkLst>
          <pc:docMk/>
          <pc:sldMk cId="3220704347" sldId="5523"/>
        </pc:sldMkLst>
        <pc:spChg chg="mod">
          <ac:chgData name="Jamie Levine" userId="222518d0-d9c1-4e69-9c95-a4735cd7e91e" providerId="ADAL" clId="{FF9F29D5-89B8-4443-9BCF-90C3867B7EB1}" dt="2025-01-31T17:29:44.679" v="6" actId="20577"/>
          <ac:spMkLst>
            <pc:docMk/>
            <pc:sldMk cId="3220704347" sldId="5523"/>
            <ac:spMk id="3" creationId="{96F5C20D-FD5E-6042-9B3D-835CC388C7A7}"/>
          </ac:spMkLst>
        </pc:spChg>
      </pc:sldChg>
      <pc:sldChg chg="modSp mod">
        <pc:chgData name="Jamie Levine" userId="222518d0-d9c1-4e69-9c95-a4735cd7e91e" providerId="ADAL" clId="{FF9F29D5-89B8-4443-9BCF-90C3867B7EB1}" dt="2025-02-07T18:00:22.475" v="326" actId="20577"/>
        <pc:sldMkLst>
          <pc:docMk/>
          <pc:sldMk cId="2002788007" sldId="2147482405"/>
        </pc:sldMkLst>
        <pc:spChg chg="mod">
          <ac:chgData name="Jamie Levine" userId="222518d0-d9c1-4e69-9c95-a4735cd7e91e" providerId="ADAL" clId="{FF9F29D5-89B8-4443-9BCF-90C3867B7EB1}" dt="2025-02-07T16:57:22.656" v="315" actId="1038"/>
          <ac:spMkLst>
            <pc:docMk/>
            <pc:sldMk cId="2002788007" sldId="2147482405"/>
            <ac:spMk id="12" creationId="{737D953A-6B63-638F-50E0-1EB788DB0A2B}"/>
          </ac:spMkLst>
        </pc:spChg>
        <pc:spChg chg="mod">
          <ac:chgData name="Jamie Levine" userId="222518d0-d9c1-4e69-9c95-a4735cd7e91e" providerId="ADAL" clId="{FF9F29D5-89B8-4443-9BCF-90C3867B7EB1}" dt="2025-02-07T18:00:22.475" v="326" actId="20577"/>
          <ac:spMkLst>
            <pc:docMk/>
            <pc:sldMk cId="2002788007" sldId="2147482405"/>
            <ac:spMk id="30" creationId="{4D664E55-0BED-81DD-E302-BB2755D72F4E}"/>
          </ac:spMkLst>
        </pc:spChg>
      </pc:sldChg>
      <pc:sldChg chg="del">
        <pc:chgData name="Jamie Levine" userId="222518d0-d9c1-4e69-9c95-a4735cd7e91e" providerId="ADAL" clId="{FF9F29D5-89B8-4443-9BCF-90C3867B7EB1}" dt="2025-02-13T20:13:28.485" v="328" actId="47"/>
        <pc:sldMkLst>
          <pc:docMk/>
          <pc:sldMk cId="1204022074" sldId="2147482441"/>
        </pc:sldMkLst>
      </pc:sldChg>
      <pc:sldChg chg="addSp modSp add modTransition">
        <pc:chgData name="Jamie Levine" userId="222518d0-d9c1-4e69-9c95-a4735cd7e91e" providerId="ADAL" clId="{FF9F29D5-89B8-4443-9BCF-90C3867B7EB1}" dt="2025-02-13T20:13:48.022" v="329"/>
        <pc:sldMkLst>
          <pc:docMk/>
          <pc:sldMk cId="2333675618" sldId="2147482853"/>
        </pc:sldMkLst>
        <pc:spChg chg="add mod">
          <ac:chgData name="Jamie Levine" userId="222518d0-d9c1-4e69-9c95-a4735cd7e91e" providerId="ADAL" clId="{FF9F29D5-89B8-4443-9BCF-90C3867B7EB1}" dt="2025-02-13T20:13:48.022" v="329"/>
          <ac:spMkLst>
            <pc:docMk/>
            <pc:sldMk cId="2333675618" sldId="2147482853"/>
            <ac:spMk id="4" creationId="{1D69F7CC-6B87-BA35-F70E-3F971E7BBB22}"/>
          </ac:spMkLst>
        </pc:sp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_7FFFD22F_C89897BB.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_7FFFD253_2709EBCA5.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_7FFFD253_2709EBCA6.xlsx"/><Relationship Id="rId2" Type="http://schemas.microsoft.com/office/2011/relationships/chartColorStyle" Target="colors11.xml"/><Relationship Id="rId1" Type="http://schemas.microsoft.com/office/2011/relationships/chartStyle" Target="style1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_7FFFD22F_C89897BB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_7FFFFB16_2852B717.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_7FFFFB16_2852B7172.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_7FFFFB20_64753B81.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_7FFFFB20_64753B813.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_7FFFD240_38409860.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_7FFFD253_2709EBCA.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_7FFFD253_2709EBCA4.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Column1</c:v>
                </c:pt>
              </c:strCache>
            </c:strRef>
          </c:tx>
          <c:spPr>
            <a:solidFill>
              <a:schemeClr val="bg1">
                <a:lumMod val="75000"/>
              </a:schemeClr>
            </a:solidFill>
            <a:ln>
              <a:noFill/>
            </a:ln>
            <a:effectLst/>
          </c:spPr>
          <c:invertIfNegative val="0"/>
          <c:dPt>
            <c:idx val="3"/>
            <c:invertIfNegative val="0"/>
            <c:bubble3D val="0"/>
            <c:spPr>
              <a:solidFill>
                <a:schemeClr val="accent2"/>
              </a:solidFill>
              <a:ln>
                <a:noFill/>
              </a:ln>
              <a:effectLst/>
            </c:spPr>
            <c:extLst>
              <c:ext xmlns:c16="http://schemas.microsoft.com/office/drawing/2014/chart" uri="{C3380CC4-5D6E-409C-BE32-E72D297353CC}">
                <c16:uniqueId val="{00000001-109B-4ABD-ADBF-606DE9EA28AB}"/>
              </c:ext>
            </c:extLst>
          </c:dPt>
          <c:cat>
            <c:strRef>
              <c:f>Sheet1!$A$2:$A$11</c:f>
              <c:strCache>
                <c:ptCount val="10"/>
                <c:pt idx="0">
                  <c:v>Breast</c:v>
                </c:pt>
                <c:pt idx="1">
                  <c:v>Prostate</c:v>
                </c:pt>
                <c:pt idx="2">
                  <c:v>Lung</c:v>
                </c:pt>
                <c:pt idx="3">
                  <c:v>Colorectal</c:v>
                </c:pt>
                <c:pt idx="4">
                  <c:v>Melanoma</c:v>
                </c:pt>
                <c:pt idx="5">
                  <c:v>Bladder</c:v>
                </c:pt>
                <c:pt idx="6">
                  <c:v>Renal</c:v>
                </c:pt>
                <c:pt idx="7">
                  <c:v>N-H Lymph.</c:v>
                </c:pt>
                <c:pt idx="8">
                  <c:v>Uterus</c:v>
                </c:pt>
                <c:pt idx="9">
                  <c:v>Pancreas</c:v>
                </c:pt>
              </c:strCache>
            </c:strRef>
          </c:cat>
          <c:val>
            <c:numRef>
              <c:f>Sheet1!$B$2:$B$11</c:f>
              <c:numCache>
                <c:formatCode>#,##0</c:formatCode>
                <c:ptCount val="10"/>
                <c:pt idx="0">
                  <c:v>313.5</c:v>
                </c:pt>
                <c:pt idx="1">
                  <c:v>299.01</c:v>
                </c:pt>
                <c:pt idx="2">
                  <c:v>234.58</c:v>
                </c:pt>
                <c:pt idx="3">
                  <c:v>152.80000000000001</c:v>
                </c:pt>
                <c:pt idx="4">
                  <c:v>100.64</c:v>
                </c:pt>
                <c:pt idx="5">
                  <c:v>83.19</c:v>
                </c:pt>
                <c:pt idx="6">
                  <c:v>81.61</c:v>
                </c:pt>
                <c:pt idx="7">
                  <c:v>80.62</c:v>
                </c:pt>
                <c:pt idx="8">
                  <c:v>67.88</c:v>
                </c:pt>
                <c:pt idx="9">
                  <c:v>66.44</c:v>
                </c:pt>
              </c:numCache>
            </c:numRef>
          </c:val>
          <c:extLst>
            <c:ext xmlns:c16="http://schemas.microsoft.com/office/drawing/2014/chart" uri="{C3380CC4-5D6E-409C-BE32-E72D297353CC}">
              <c16:uniqueId val="{00000002-109B-4ABD-ADBF-606DE9EA28AB}"/>
            </c:ext>
          </c:extLst>
        </c:ser>
        <c:dLbls>
          <c:showLegendKey val="0"/>
          <c:showVal val="0"/>
          <c:showCatName val="0"/>
          <c:showSerName val="0"/>
          <c:showPercent val="0"/>
          <c:showBubbleSize val="0"/>
        </c:dLbls>
        <c:gapWidth val="56"/>
        <c:axId val="841765056"/>
        <c:axId val="556725776"/>
      </c:barChart>
      <c:catAx>
        <c:axId val="841765056"/>
        <c:scaling>
          <c:orientation val="maxMin"/>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bg1">
                    <a:lumMod val="50000"/>
                  </a:schemeClr>
                </a:solidFill>
                <a:latin typeface="Avenir Book" panose="02000503020000020003" pitchFamily="2" charset="0"/>
                <a:ea typeface="+mn-ea"/>
                <a:cs typeface="+mn-cs"/>
              </a:defRPr>
            </a:pPr>
            <a:endParaRPr lang="en-US"/>
          </a:p>
        </c:txPr>
        <c:crossAx val="556725776"/>
        <c:crosses val="autoZero"/>
        <c:auto val="1"/>
        <c:lblAlgn val="ctr"/>
        <c:lblOffset val="100"/>
        <c:noMultiLvlLbl val="0"/>
      </c:catAx>
      <c:valAx>
        <c:axId val="556725776"/>
        <c:scaling>
          <c:orientation val="minMax"/>
        </c:scaling>
        <c:delete val="0"/>
        <c:axPos val="t"/>
        <c:majorGridlines>
          <c:spPr>
            <a:ln w="9525" cap="flat" cmpd="sng" algn="ctr">
              <a:solidFill>
                <a:schemeClr val="bg1">
                  <a:lumMod val="9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lumMod val="50000"/>
                  </a:schemeClr>
                </a:solidFill>
                <a:latin typeface="Avenir Book" panose="02000503020000020003" pitchFamily="2" charset="0"/>
                <a:ea typeface="+mn-ea"/>
                <a:cs typeface="+mn-cs"/>
              </a:defRPr>
            </a:pPr>
            <a:endParaRPr lang="en-US"/>
          </a:p>
        </c:txPr>
        <c:crossAx val="8417650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accent1"/>
          </a:solidFill>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Pt>
            <c:idx val="1"/>
            <c:invertIfNegative val="0"/>
            <c:bubble3D val="0"/>
            <c:spPr>
              <a:solidFill>
                <a:schemeClr val="accent2"/>
              </a:solidFill>
              <a:ln>
                <a:noFill/>
              </a:ln>
              <a:effectLst/>
            </c:spPr>
            <c:extLst>
              <c:ext xmlns:c16="http://schemas.microsoft.com/office/drawing/2014/chart" uri="{C3380CC4-5D6E-409C-BE32-E72D297353CC}">
                <c16:uniqueId val="{00000001-CCA1-41F5-9DFE-2541039C62C3}"/>
              </c:ext>
            </c:extLst>
          </c:dPt>
          <c:cat>
            <c:strRef>
              <c:f>Sheet1!$A$2:$A$3</c:f>
              <c:strCache>
                <c:ptCount val="2"/>
                <c:pt idx="0">
                  <c:v>Category 1</c:v>
                </c:pt>
                <c:pt idx="1">
                  <c:v>Category 2</c:v>
                </c:pt>
              </c:strCache>
            </c:strRef>
          </c:cat>
          <c:val>
            <c:numRef>
              <c:f>Sheet1!$B$2:$B$3</c:f>
              <c:numCache>
                <c:formatCode>General</c:formatCode>
                <c:ptCount val="2"/>
                <c:pt idx="0">
                  <c:v>37.5</c:v>
                </c:pt>
                <c:pt idx="1">
                  <c:v>35</c:v>
                </c:pt>
              </c:numCache>
            </c:numRef>
          </c:val>
          <c:extLst>
            <c:ext xmlns:c16="http://schemas.microsoft.com/office/drawing/2014/chart" uri="{C3380CC4-5D6E-409C-BE32-E72D297353CC}">
              <c16:uniqueId val="{00000002-CCA1-41F5-9DFE-2541039C62C3}"/>
            </c:ext>
          </c:extLst>
        </c:ser>
        <c:dLbls>
          <c:showLegendKey val="0"/>
          <c:showVal val="0"/>
          <c:showCatName val="0"/>
          <c:showSerName val="0"/>
          <c:showPercent val="0"/>
          <c:showBubbleSize val="0"/>
        </c:dLbls>
        <c:gapWidth val="140"/>
        <c:overlap val="-27"/>
        <c:axId val="498052288"/>
        <c:axId val="1816061007"/>
      </c:barChart>
      <c:catAx>
        <c:axId val="498052288"/>
        <c:scaling>
          <c:orientation val="minMax"/>
        </c:scaling>
        <c:delete val="1"/>
        <c:axPos val="b"/>
        <c:numFmt formatCode="General" sourceLinked="1"/>
        <c:majorTickMark val="none"/>
        <c:minorTickMark val="none"/>
        <c:tickLblPos val="nextTo"/>
        <c:crossAx val="1816061007"/>
        <c:crosses val="autoZero"/>
        <c:auto val="1"/>
        <c:lblAlgn val="ctr"/>
        <c:lblOffset val="100"/>
        <c:noMultiLvlLbl val="0"/>
      </c:catAx>
      <c:valAx>
        <c:axId val="1816061007"/>
        <c:scaling>
          <c:orientation val="minMax"/>
          <c:min val="0"/>
        </c:scaling>
        <c:delete val="0"/>
        <c:axPos val="l"/>
        <c:majorGridlines>
          <c:spPr>
            <a:ln w="9525" cap="flat" cmpd="sng" algn="ctr">
              <a:solidFill>
                <a:schemeClr val="accent5">
                  <a:lumMod val="60000"/>
                  <a:lumOff val="40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5"/>
                </a:solidFill>
                <a:latin typeface="+mn-lt"/>
                <a:ea typeface="+mn-ea"/>
                <a:cs typeface="+mn-cs"/>
              </a:defRPr>
            </a:pPr>
            <a:endParaRPr lang="en-US"/>
          </a:p>
        </c:txPr>
        <c:crossAx val="49805228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accent5"/>
          </a:solidFill>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Pt>
            <c:idx val="1"/>
            <c:invertIfNegative val="0"/>
            <c:bubble3D val="0"/>
            <c:spPr>
              <a:solidFill>
                <a:schemeClr val="accent2"/>
              </a:solidFill>
              <a:ln>
                <a:noFill/>
              </a:ln>
              <a:effectLst/>
            </c:spPr>
            <c:extLst>
              <c:ext xmlns:c16="http://schemas.microsoft.com/office/drawing/2014/chart" uri="{C3380CC4-5D6E-409C-BE32-E72D297353CC}">
                <c16:uniqueId val="{00000001-0676-4D07-AC24-B0691152A7F9}"/>
              </c:ext>
            </c:extLst>
          </c:dPt>
          <c:cat>
            <c:strRef>
              <c:f>Sheet1!$A$2:$A$3</c:f>
              <c:strCache>
                <c:ptCount val="2"/>
                <c:pt idx="0">
                  <c:v>Category 1</c:v>
                </c:pt>
                <c:pt idx="1">
                  <c:v>Category 2</c:v>
                </c:pt>
              </c:strCache>
            </c:strRef>
          </c:cat>
          <c:val>
            <c:numRef>
              <c:f>Sheet1!$B$2:$B$3</c:f>
              <c:numCache>
                <c:formatCode>General</c:formatCode>
                <c:ptCount val="2"/>
                <c:pt idx="0">
                  <c:v>633</c:v>
                </c:pt>
                <c:pt idx="1">
                  <c:v>1257</c:v>
                </c:pt>
              </c:numCache>
            </c:numRef>
          </c:val>
          <c:extLst>
            <c:ext xmlns:c16="http://schemas.microsoft.com/office/drawing/2014/chart" uri="{C3380CC4-5D6E-409C-BE32-E72D297353CC}">
              <c16:uniqueId val="{00000002-0676-4D07-AC24-B0691152A7F9}"/>
            </c:ext>
          </c:extLst>
        </c:ser>
        <c:dLbls>
          <c:showLegendKey val="0"/>
          <c:showVal val="0"/>
          <c:showCatName val="0"/>
          <c:showSerName val="0"/>
          <c:showPercent val="0"/>
          <c:showBubbleSize val="0"/>
        </c:dLbls>
        <c:gapWidth val="140"/>
        <c:overlap val="-27"/>
        <c:axId val="498052288"/>
        <c:axId val="1816061007"/>
      </c:barChart>
      <c:catAx>
        <c:axId val="498052288"/>
        <c:scaling>
          <c:orientation val="minMax"/>
        </c:scaling>
        <c:delete val="1"/>
        <c:axPos val="b"/>
        <c:numFmt formatCode="General" sourceLinked="1"/>
        <c:majorTickMark val="none"/>
        <c:minorTickMark val="none"/>
        <c:tickLblPos val="nextTo"/>
        <c:crossAx val="1816061007"/>
        <c:crosses val="autoZero"/>
        <c:auto val="1"/>
        <c:lblAlgn val="ctr"/>
        <c:lblOffset val="100"/>
        <c:noMultiLvlLbl val="0"/>
      </c:catAx>
      <c:valAx>
        <c:axId val="1816061007"/>
        <c:scaling>
          <c:orientation val="minMax"/>
          <c:max val="1500"/>
        </c:scaling>
        <c:delete val="0"/>
        <c:axPos val="l"/>
        <c:majorGridlines>
          <c:spPr>
            <a:ln w="9525" cap="flat" cmpd="sng" algn="ctr">
              <a:solidFill>
                <a:schemeClr val="accent5">
                  <a:lumMod val="60000"/>
                  <a:lumOff val="40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5"/>
                </a:solidFill>
                <a:latin typeface="+mn-lt"/>
                <a:ea typeface="+mn-ea"/>
                <a:cs typeface="+mn-cs"/>
              </a:defRPr>
            </a:pPr>
            <a:endParaRPr lang="en-US"/>
          </a:p>
        </c:txPr>
        <c:crossAx val="49805228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accent5"/>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Column3</c:v>
                </c:pt>
              </c:strCache>
            </c:strRef>
          </c:tx>
          <c:spPr>
            <a:solidFill>
              <a:schemeClr val="bg1">
                <a:lumMod val="75000"/>
              </a:schemeClr>
            </a:solidFill>
            <a:ln>
              <a:noFill/>
            </a:ln>
            <a:effectLst/>
          </c:spPr>
          <c:invertIfNegative val="0"/>
          <c:dPt>
            <c:idx val="1"/>
            <c:invertIfNegative val="0"/>
            <c:bubble3D val="0"/>
            <c:spPr>
              <a:solidFill>
                <a:schemeClr val="accent2"/>
              </a:solidFill>
              <a:ln>
                <a:noFill/>
              </a:ln>
              <a:effectLst/>
            </c:spPr>
            <c:extLst>
              <c:ext xmlns:c16="http://schemas.microsoft.com/office/drawing/2014/chart" uri="{C3380CC4-5D6E-409C-BE32-E72D297353CC}">
                <c16:uniqueId val="{00000001-AAA4-4D86-88C5-7889CC4A9EA5}"/>
              </c:ext>
            </c:extLst>
          </c:dPt>
          <c:cat>
            <c:strRef>
              <c:f>Sheet1!$A$2:$A$11</c:f>
              <c:strCache>
                <c:ptCount val="10"/>
                <c:pt idx="0">
                  <c:v>Lung</c:v>
                </c:pt>
                <c:pt idx="1">
                  <c:v>Colorectal</c:v>
                </c:pt>
                <c:pt idx="2">
                  <c:v>Pancreas</c:v>
                </c:pt>
                <c:pt idx="3">
                  <c:v>Breast</c:v>
                </c:pt>
                <c:pt idx="4">
                  <c:v>Prostate</c:v>
                </c:pt>
                <c:pt idx="5">
                  <c:v>Liver</c:v>
                </c:pt>
                <c:pt idx="6">
                  <c:v>Leukemia</c:v>
                </c:pt>
                <c:pt idx="7">
                  <c:v>N-H Lymph.</c:v>
                </c:pt>
                <c:pt idx="8">
                  <c:v>Brain</c:v>
                </c:pt>
                <c:pt idx="9">
                  <c:v>Bladder</c:v>
                </c:pt>
              </c:strCache>
            </c:strRef>
          </c:cat>
          <c:val>
            <c:numRef>
              <c:f>Sheet1!$B$2:$B$11</c:f>
              <c:numCache>
                <c:formatCode>#,##0</c:formatCode>
                <c:ptCount val="10"/>
                <c:pt idx="0">
                  <c:v>125.07</c:v>
                </c:pt>
                <c:pt idx="1">
                  <c:v>53</c:v>
                </c:pt>
                <c:pt idx="2">
                  <c:v>51.75</c:v>
                </c:pt>
                <c:pt idx="3">
                  <c:v>42.78</c:v>
                </c:pt>
                <c:pt idx="4">
                  <c:v>35.25</c:v>
                </c:pt>
                <c:pt idx="5">
                  <c:v>29.84</c:v>
                </c:pt>
                <c:pt idx="6">
                  <c:v>23.67</c:v>
                </c:pt>
                <c:pt idx="7">
                  <c:v>20.14</c:v>
                </c:pt>
                <c:pt idx="8">
                  <c:v>18.760000000000002</c:v>
                </c:pt>
                <c:pt idx="9">
                  <c:v>16.84</c:v>
                </c:pt>
              </c:numCache>
            </c:numRef>
          </c:val>
          <c:extLst>
            <c:ext xmlns:c16="http://schemas.microsoft.com/office/drawing/2014/chart" uri="{C3380CC4-5D6E-409C-BE32-E72D297353CC}">
              <c16:uniqueId val="{00000002-AAA4-4D86-88C5-7889CC4A9EA5}"/>
            </c:ext>
          </c:extLst>
        </c:ser>
        <c:dLbls>
          <c:showLegendKey val="0"/>
          <c:showVal val="0"/>
          <c:showCatName val="0"/>
          <c:showSerName val="0"/>
          <c:showPercent val="0"/>
          <c:showBubbleSize val="0"/>
        </c:dLbls>
        <c:gapWidth val="56"/>
        <c:axId val="841765056"/>
        <c:axId val="556725776"/>
      </c:barChart>
      <c:catAx>
        <c:axId val="841765056"/>
        <c:scaling>
          <c:orientation val="maxMin"/>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bg1">
                    <a:lumMod val="50000"/>
                  </a:schemeClr>
                </a:solidFill>
                <a:latin typeface="Avenir Book" panose="02000503020000020003" pitchFamily="2" charset="0"/>
                <a:ea typeface="+mn-ea"/>
                <a:cs typeface="+mn-cs"/>
              </a:defRPr>
            </a:pPr>
            <a:endParaRPr lang="en-US"/>
          </a:p>
        </c:txPr>
        <c:crossAx val="556725776"/>
        <c:crosses val="autoZero"/>
        <c:auto val="1"/>
        <c:lblAlgn val="ctr"/>
        <c:lblOffset val="100"/>
        <c:noMultiLvlLbl val="0"/>
      </c:catAx>
      <c:valAx>
        <c:axId val="556725776"/>
        <c:scaling>
          <c:orientation val="minMax"/>
        </c:scaling>
        <c:delete val="0"/>
        <c:axPos val="t"/>
        <c:majorGridlines>
          <c:spPr>
            <a:ln w="9525" cap="flat" cmpd="sng" algn="ctr">
              <a:solidFill>
                <a:schemeClr val="bg1">
                  <a:lumMod val="9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lumMod val="50000"/>
                  </a:schemeClr>
                </a:solidFill>
                <a:latin typeface="Avenir Book" panose="02000503020000020003" pitchFamily="2" charset="0"/>
                <a:ea typeface="+mn-ea"/>
                <a:cs typeface="+mn-cs"/>
              </a:defRPr>
            </a:pPr>
            <a:endParaRPr lang="en-US"/>
          </a:p>
        </c:txPr>
        <c:crossAx val="8417650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accent1"/>
          </a:solidFill>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spPr>
            <a:solidFill>
              <a:schemeClr val="bg1">
                <a:lumMod val="85000"/>
              </a:schemeClr>
            </a:solidFill>
            <a:ln w="9525">
              <a:solidFill>
                <a:schemeClr val="bg1"/>
              </a:solidFill>
            </a:ln>
            <a:effectLst/>
          </c:spPr>
          <c:dPt>
            <c:idx val="0"/>
            <c:bubble3D val="0"/>
            <c:explosion val="20"/>
            <c:spPr>
              <a:solidFill>
                <a:schemeClr val="accent3">
                  <a:lumMod val="75000"/>
                </a:schemeClr>
              </a:solidFill>
              <a:ln w="9525">
                <a:solidFill>
                  <a:schemeClr val="bg1"/>
                </a:solidFill>
              </a:ln>
              <a:effectLst>
                <a:outerShdw blurRad="127000" sx="102000" sy="102000" algn="ctr" rotWithShape="0">
                  <a:prstClr val="black">
                    <a:alpha val="50000"/>
                  </a:prstClr>
                </a:outerShdw>
              </a:effectLst>
            </c:spPr>
            <c:extLst>
              <c:ext xmlns:c16="http://schemas.microsoft.com/office/drawing/2014/chart" uri="{C3380CC4-5D6E-409C-BE32-E72D297353CC}">
                <c16:uniqueId val="{00000001-5CCF-41D4-AF26-41507F9D1FE9}"/>
              </c:ext>
            </c:extLst>
          </c:dPt>
          <c:dPt>
            <c:idx val="1"/>
            <c:bubble3D val="0"/>
            <c:spPr>
              <a:solidFill>
                <a:schemeClr val="bg1">
                  <a:lumMod val="85000"/>
                </a:schemeClr>
              </a:solidFill>
              <a:ln w="9525">
                <a:solidFill>
                  <a:schemeClr val="bg1"/>
                </a:solidFill>
              </a:ln>
              <a:effectLst/>
            </c:spPr>
            <c:extLst>
              <c:ext xmlns:c16="http://schemas.microsoft.com/office/drawing/2014/chart" uri="{C3380CC4-5D6E-409C-BE32-E72D297353CC}">
                <c16:uniqueId val="{00000003-5CCF-41D4-AF26-41507F9D1FE9}"/>
              </c:ext>
            </c:extLst>
          </c:dPt>
          <c:dPt>
            <c:idx val="2"/>
            <c:bubble3D val="0"/>
            <c:spPr>
              <a:solidFill>
                <a:schemeClr val="bg1">
                  <a:lumMod val="85000"/>
                </a:schemeClr>
              </a:solidFill>
              <a:ln w="9525">
                <a:solidFill>
                  <a:schemeClr val="bg1"/>
                </a:solidFill>
              </a:ln>
              <a:effectLst/>
            </c:spPr>
            <c:extLst>
              <c:ext xmlns:c16="http://schemas.microsoft.com/office/drawing/2014/chart" uri="{C3380CC4-5D6E-409C-BE32-E72D297353CC}">
                <c16:uniqueId val="{00000005-5CCF-41D4-AF26-41507F9D1FE9}"/>
              </c:ext>
            </c:extLst>
          </c:dPt>
          <c:dPt>
            <c:idx val="3"/>
            <c:bubble3D val="0"/>
            <c:spPr>
              <a:solidFill>
                <a:schemeClr val="bg1">
                  <a:lumMod val="85000"/>
                </a:schemeClr>
              </a:solidFill>
              <a:ln w="9525">
                <a:solidFill>
                  <a:schemeClr val="bg1"/>
                </a:solidFill>
              </a:ln>
              <a:effectLst/>
            </c:spPr>
            <c:extLst>
              <c:ext xmlns:c16="http://schemas.microsoft.com/office/drawing/2014/chart" uri="{C3380CC4-5D6E-409C-BE32-E72D297353CC}">
                <c16:uniqueId val="{00000007-5CCF-41D4-AF26-41507F9D1FE9}"/>
              </c:ext>
            </c:extLst>
          </c:dPt>
          <c:dPt>
            <c:idx val="4"/>
            <c:bubble3D val="0"/>
            <c:spPr>
              <a:solidFill>
                <a:schemeClr val="bg1">
                  <a:lumMod val="85000"/>
                </a:schemeClr>
              </a:solidFill>
              <a:ln w="9525">
                <a:solidFill>
                  <a:schemeClr val="bg1"/>
                </a:solidFill>
              </a:ln>
              <a:effectLst/>
            </c:spPr>
            <c:extLst>
              <c:ext xmlns:c16="http://schemas.microsoft.com/office/drawing/2014/chart" uri="{C3380CC4-5D6E-409C-BE32-E72D297353CC}">
                <c16:uniqueId val="{00000009-5CCF-41D4-AF26-41507F9D1FE9}"/>
              </c:ext>
            </c:extLst>
          </c:dPt>
          <c:dPt>
            <c:idx val="5"/>
            <c:bubble3D val="0"/>
            <c:spPr>
              <a:solidFill>
                <a:schemeClr val="bg1">
                  <a:lumMod val="85000"/>
                </a:schemeClr>
              </a:solidFill>
              <a:ln w="9525">
                <a:solidFill>
                  <a:schemeClr val="bg1"/>
                </a:solidFill>
              </a:ln>
              <a:effectLst/>
            </c:spPr>
            <c:extLst>
              <c:ext xmlns:c16="http://schemas.microsoft.com/office/drawing/2014/chart" uri="{C3380CC4-5D6E-409C-BE32-E72D297353CC}">
                <c16:uniqueId val="{0000000B-5CCF-41D4-AF26-41507F9D1FE9}"/>
              </c:ext>
            </c:extLst>
          </c:dPt>
          <c:dPt>
            <c:idx val="6"/>
            <c:bubble3D val="0"/>
            <c:spPr>
              <a:solidFill>
                <a:schemeClr val="bg1">
                  <a:lumMod val="85000"/>
                </a:schemeClr>
              </a:solidFill>
              <a:ln w="9525">
                <a:solidFill>
                  <a:schemeClr val="bg1"/>
                </a:solidFill>
              </a:ln>
              <a:effectLst/>
            </c:spPr>
            <c:extLst>
              <c:ext xmlns:c16="http://schemas.microsoft.com/office/drawing/2014/chart" uri="{C3380CC4-5D6E-409C-BE32-E72D297353CC}">
                <c16:uniqueId val="{0000000D-5CCF-41D4-AF26-41507F9D1FE9}"/>
              </c:ext>
            </c:extLst>
          </c:dPt>
          <c:dPt>
            <c:idx val="7"/>
            <c:bubble3D val="0"/>
            <c:spPr>
              <a:solidFill>
                <a:schemeClr val="bg1">
                  <a:lumMod val="85000"/>
                </a:schemeClr>
              </a:solidFill>
              <a:ln w="9525">
                <a:solidFill>
                  <a:schemeClr val="bg1"/>
                </a:solidFill>
              </a:ln>
              <a:effectLst/>
            </c:spPr>
            <c:extLst>
              <c:ext xmlns:c16="http://schemas.microsoft.com/office/drawing/2014/chart" uri="{C3380CC4-5D6E-409C-BE32-E72D297353CC}">
                <c16:uniqueId val="{0000000F-5CCF-41D4-AF26-41507F9D1FE9}"/>
              </c:ext>
            </c:extLst>
          </c:dPt>
          <c:dPt>
            <c:idx val="8"/>
            <c:bubble3D val="0"/>
            <c:spPr>
              <a:solidFill>
                <a:schemeClr val="bg1">
                  <a:lumMod val="85000"/>
                </a:schemeClr>
              </a:solidFill>
              <a:ln w="9525">
                <a:solidFill>
                  <a:schemeClr val="bg1"/>
                </a:solidFill>
              </a:ln>
              <a:effectLst/>
            </c:spPr>
            <c:extLst>
              <c:ext xmlns:c16="http://schemas.microsoft.com/office/drawing/2014/chart" uri="{C3380CC4-5D6E-409C-BE32-E72D297353CC}">
                <c16:uniqueId val="{00000011-5CCF-41D4-AF26-41507F9D1FE9}"/>
              </c:ext>
            </c:extLst>
          </c:dPt>
          <c:dPt>
            <c:idx val="9"/>
            <c:bubble3D val="0"/>
            <c:explosion val="10"/>
            <c:spPr>
              <a:solidFill>
                <a:schemeClr val="bg1">
                  <a:lumMod val="85000"/>
                </a:schemeClr>
              </a:solidFill>
              <a:ln w="9525">
                <a:solidFill>
                  <a:schemeClr val="bg1"/>
                </a:solidFill>
              </a:ln>
              <a:effectLst/>
            </c:spPr>
            <c:extLst>
              <c:ext xmlns:c16="http://schemas.microsoft.com/office/drawing/2014/chart" uri="{C3380CC4-5D6E-409C-BE32-E72D297353CC}">
                <c16:uniqueId val="{00000013-5CCF-41D4-AF26-41507F9D1FE9}"/>
              </c:ext>
            </c:extLst>
          </c:dPt>
          <c:dLbls>
            <c:dLbl>
              <c:idx val="0"/>
              <c:layout>
                <c:manualLayout>
                  <c:x val="7.6670562468886816E-2"/>
                  <c:y val="2.941847549753707E-3"/>
                </c:manualLayout>
              </c:layout>
              <c:spPr>
                <a:noFill/>
                <a:ln>
                  <a:noFill/>
                </a:ln>
                <a:effectLst/>
              </c:spPr>
              <c:txPr>
                <a:bodyPr rot="0" spcFirstLastPara="1" vertOverflow="ellipsis" vert="horz" wrap="square" lIns="38100" tIns="19050" rIns="38100" bIns="19050" anchor="ctr" anchorCtr="1">
                  <a:spAutoFit/>
                </a:bodyPr>
                <a:lstStyle/>
                <a:p>
                  <a:pPr>
                    <a:defRPr sz="1600" b="0" i="0" u="none" strike="noStrike" kern="1200" spc="0" baseline="0">
                      <a:solidFill>
                        <a:schemeClr val="accent3">
                          <a:lumMod val="75000"/>
                        </a:schemeClr>
                      </a:solidFill>
                      <a:latin typeface="Avenir Black" panose="020B0803020203020204" pitchFamily="34" charset="0"/>
                      <a:ea typeface="+mn-ea"/>
                      <a:cs typeface="+mn-cs"/>
                    </a:defRPr>
                  </a:pPr>
                  <a:endParaRPr lang="en-US"/>
                </a:p>
              </c:txPr>
              <c:dLblPos val="bestFit"/>
              <c:showLegendKey val="0"/>
              <c:showVal val="0"/>
              <c:showCatName val="1"/>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CCF-41D4-AF26-41507F9D1FE9}"/>
                </c:ext>
              </c:extLst>
            </c:dLbl>
            <c:dLbl>
              <c:idx val="1"/>
              <c:tx>
                <c:rich>
                  <a:bodyPr rot="0" spcFirstLastPara="1" vertOverflow="ellipsis" vert="horz" wrap="square" lIns="38100" tIns="19050" rIns="38100" bIns="19050" anchor="ctr" anchorCtr="1">
                    <a:spAutoFit/>
                  </a:bodyPr>
                  <a:lstStyle/>
                  <a:p>
                    <a:pPr>
                      <a:defRPr sz="1600" b="0" i="0" u="none" strike="noStrike" kern="1200" spc="0" baseline="0">
                        <a:solidFill>
                          <a:schemeClr val="bg1">
                            <a:lumMod val="50000"/>
                          </a:schemeClr>
                        </a:solidFill>
                        <a:latin typeface="Avenir Book" panose="02000503020000020003" pitchFamily="2" charset="0"/>
                        <a:ea typeface="+mn-ea"/>
                        <a:cs typeface="+mn-cs"/>
                      </a:defRPr>
                    </a:pPr>
                    <a:fld id="{7EC6B3E4-AC5C-41C1-91AF-19C53BAD8920}" type="CATEGORYNAME">
                      <a:rPr lang="en-US" sz="1600">
                        <a:solidFill>
                          <a:schemeClr val="bg1">
                            <a:lumMod val="50000"/>
                          </a:schemeClr>
                        </a:solidFill>
                        <a:latin typeface="Avenir Book" panose="02000503020000020003" pitchFamily="2" charset="0"/>
                      </a:rPr>
                      <a:pPr>
                        <a:defRPr sz="1600" b="0">
                          <a:solidFill>
                            <a:schemeClr val="bg1">
                              <a:lumMod val="50000"/>
                            </a:schemeClr>
                          </a:solidFill>
                          <a:latin typeface="Avenir Book" panose="02000503020000020003" pitchFamily="2" charset="0"/>
                        </a:defRPr>
                      </a:pPr>
                      <a:t>[CATEGORY NAME]</a:t>
                    </a:fld>
                    <a:endParaRPr lang="en-US"/>
                  </a:p>
                </c:rich>
              </c:tx>
              <c:spPr>
                <a:noFill/>
                <a:ln>
                  <a:noFill/>
                </a:ln>
                <a:effectLst/>
              </c:spPr>
              <c:txPr>
                <a:bodyPr rot="0" spcFirstLastPara="1" vertOverflow="ellipsis" vert="horz" wrap="square" lIns="38100" tIns="19050" rIns="38100" bIns="19050" anchor="ctr" anchorCtr="1">
                  <a:spAutoFit/>
                </a:bodyPr>
                <a:lstStyle/>
                <a:p>
                  <a:pPr>
                    <a:defRPr sz="1600" b="0" i="0" u="none" strike="noStrike" kern="1200" spc="0" baseline="0">
                      <a:solidFill>
                        <a:schemeClr val="bg1">
                          <a:lumMod val="50000"/>
                        </a:schemeClr>
                      </a:solidFill>
                      <a:latin typeface="Avenir Book" panose="02000503020000020003" pitchFamily="2" charset="0"/>
                      <a:ea typeface="+mn-ea"/>
                      <a:cs typeface="+mn-cs"/>
                    </a:defRPr>
                  </a:pPr>
                  <a:endParaRPr lang="en-US"/>
                </a:p>
              </c:txPr>
              <c:dLblPos val="outEnd"/>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5CCF-41D4-AF26-41507F9D1FE9}"/>
                </c:ext>
              </c:extLst>
            </c:dLbl>
            <c:dLbl>
              <c:idx val="2"/>
              <c:tx>
                <c:rich>
                  <a:bodyPr rot="0" spcFirstLastPara="1" vertOverflow="ellipsis" vert="horz" wrap="square" lIns="38100" tIns="19050" rIns="38100" bIns="19050" anchor="ctr" anchorCtr="1">
                    <a:spAutoFit/>
                  </a:bodyPr>
                  <a:lstStyle/>
                  <a:p>
                    <a:pPr>
                      <a:defRPr sz="1600" b="0" i="0" u="none" strike="noStrike" kern="1200" spc="0" baseline="0">
                        <a:solidFill>
                          <a:schemeClr val="bg1">
                            <a:lumMod val="50000"/>
                          </a:schemeClr>
                        </a:solidFill>
                        <a:latin typeface="Avenir Book" panose="02000503020000020003" pitchFamily="2" charset="0"/>
                        <a:ea typeface="+mn-ea"/>
                        <a:cs typeface="+mn-cs"/>
                      </a:defRPr>
                    </a:pPr>
                    <a:fld id="{F38E6337-1A69-4120-9D52-8CDE270C159B}" type="CATEGORYNAME">
                      <a:rPr lang="en-US" sz="1600">
                        <a:solidFill>
                          <a:schemeClr val="bg1">
                            <a:lumMod val="50000"/>
                          </a:schemeClr>
                        </a:solidFill>
                        <a:latin typeface="Avenir Book" panose="02000503020000020003" pitchFamily="2" charset="0"/>
                      </a:rPr>
                      <a:pPr>
                        <a:defRPr sz="1600" b="0">
                          <a:solidFill>
                            <a:schemeClr val="bg1">
                              <a:lumMod val="50000"/>
                            </a:schemeClr>
                          </a:solidFill>
                          <a:latin typeface="Avenir Book" panose="02000503020000020003" pitchFamily="2" charset="0"/>
                        </a:defRPr>
                      </a:pPr>
                      <a:t>[CATEGORY NAME]</a:t>
                    </a:fld>
                    <a:endParaRPr lang="en-US"/>
                  </a:p>
                </c:rich>
              </c:tx>
              <c:spPr>
                <a:noFill/>
                <a:ln>
                  <a:noFill/>
                </a:ln>
                <a:effectLst/>
              </c:spPr>
              <c:txPr>
                <a:bodyPr rot="0" spcFirstLastPara="1" vertOverflow="ellipsis" vert="horz" wrap="square" lIns="38100" tIns="19050" rIns="38100" bIns="19050" anchor="ctr" anchorCtr="1">
                  <a:spAutoFit/>
                </a:bodyPr>
                <a:lstStyle/>
                <a:p>
                  <a:pPr>
                    <a:defRPr sz="1600" b="0" i="0" u="none" strike="noStrike" kern="1200" spc="0" baseline="0">
                      <a:solidFill>
                        <a:schemeClr val="bg1">
                          <a:lumMod val="50000"/>
                        </a:schemeClr>
                      </a:solidFill>
                      <a:latin typeface="Avenir Book" panose="02000503020000020003" pitchFamily="2" charset="0"/>
                      <a:ea typeface="+mn-ea"/>
                      <a:cs typeface="+mn-cs"/>
                    </a:defRPr>
                  </a:pPr>
                  <a:endParaRPr lang="en-US"/>
                </a:p>
              </c:txPr>
              <c:dLblPos val="outEnd"/>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5CCF-41D4-AF26-41507F9D1FE9}"/>
                </c:ext>
              </c:extLst>
            </c:dLbl>
            <c:dLbl>
              <c:idx val="3"/>
              <c:tx>
                <c:rich>
                  <a:bodyPr rot="0" spcFirstLastPara="1" vertOverflow="ellipsis" vert="horz" wrap="square" lIns="38100" tIns="19050" rIns="38100" bIns="19050" anchor="ctr" anchorCtr="1">
                    <a:spAutoFit/>
                  </a:bodyPr>
                  <a:lstStyle/>
                  <a:p>
                    <a:pPr>
                      <a:defRPr sz="1600" b="0" i="0" u="none" strike="noStrike" kern="1200" spc="0" baseline="0">
                        <a:solidFill>
                          <a:schemeClr val="bg1">
                            <a:lumMod val="50000"/>
                          </a:schemeClr>
                        </a:solidFill>
                        <a:latin typeface="Avenir Book" panose="02000503020000020003" pitchFamily="2" charset="0"/>
                        <a:ea typeface="+mn-ea"/>
                        <a:cs typeface="+mn-cs"/>
                      </a:defRPr>
                    </a:pPr>
                    <a:fld id="{3D616276-997A-4780-845F-EDBC9970D20D}" type="CATEGORYNAME">
                      <a:rPr lang="en-US" sz="1600">
                        <a:solidFill>
                          <a:schemeClr val="bg1">
                            <a:lumMod val="50000"/>
                          </a:schemeClr>
                        </a:solidFill>
                        <a:latin typeface="Avenir Book" panose="02000503020000020003" pitchFamily="2" charset="0"/>
                      </a:rPr>
                      <a:pPr>
                        <a:defRPr sz="1600" b="0">
                          <a:solidFill>
                            <a:schemeClr val="bg1">
                              <a:lumMod val="50000"/>
                            </a:schemeClr>
                          </a:solidFill>
                          <a:latin typeface="Avenir Book" panose="02000503020000020003" pitchFamily="2" charset="0"/>
                        </a:defRPr>
                      </a:pPr>
                      <a:t>[CATEGORY NAME]</a:t>
                    </a:fld>
                    <a:endParaRPr lang="en-US"/>
                  </a:p>
                </c:rich>
              </c:tx>
              <c:spPr>
                <a:noFill/>
                <a:ln>
                  <a:noFill/>
                </a:ln>
                <a:effectLst/>
              </c:spPr>
              <c:txPr>
                <a:bodyPr rot="0" spcFirstLastPara="1" vertOverflow="ellipsis" vert="horz" wrap="square" lIns="38100" tIns="19050" rIns="38100" bIns="19050" anchor="ctr" anchorCtr="1">
                  <a:spAutoFit/>
                </a:bodyPr>
                <a:lstStyle/>
                <a:p>
                  <a:pPr>
                    <a:defRPr sz="1600" b="0" i="0" u="none" strike="noStrike" kern="1200" spc="0" baseline="0">
                      <a:solidFill>
                        <a:schemeClr val="bg1">
                          <a:lumMod val="50000"/>
                        </a:schemeClr>
                      </a:solidFill>
                      <a:latin typeface="Avenir Book" panose="02000503020000020003" pitchFamily="2" charset="0"/>
                      <a:ea typeface="+mn-ea"/>
                      <a:cs typeface="+mn-cs"/>
                    </a:defRPr>
                  </a:pPr>
                  <a:endParaRPr lang="en-US"/>
                </a:p>
              </c:txPr>
              <c:dLblPos val="outEnd"/>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5CCF-41D4-AF26-41507F9D1FE9}"/>
                </c:ext>
              </c:extLst>
            </c:dLbl>
            <c:dLbl>
              <c:idx val="4"/>
              <c:layout>
                <c:manualLayout>
                  <c:x val="8.2887094560957133E-3"/>
                  <c:y val="-2.6476627947783472E-2"/>
                </c:manualLayout>
              </c:layout>
              <c:tx>
                <c:rich>
                  <a:bodyPr rot="0" spcFirstLastPara="1" vertOverflow="ellipsis" vert="horz" wrap="square" lIns="38100" tIns="19050" rIns="38100" bIns="19050" anchor="ctr" anchorCtr="1">
                    <a:spAutoFit/>
                  </a:bodyPr>
                  <a:lstStyle/>
                  <a:p>
                    <a:pPr>
                      <a:defRPr sz="1600" b="0" i="0" u="none" strike="noStrike" kern="1200" spc="0" baseline="0">
                        <a:solidFill>
                          <a:schemeClr val="bg1">
                            <a:lumMod val="50000"/>
                          </a:schemeClr>
                        </a:solidFill>
                        <a:latin typeface="Avenir Book" panose="02000503020000020003" pitchFamily="2" charset="0"/>
                        <a:ea typeface="+mn-ea"/>
                        <a:cs typeface="+mn-cs"/>
                      </a:defRPr>
                    </a:pPr>
                    <a:fld id="{47C02F68-9B87-403F-9ACA-63C81A31C9E9}" type="CATEGORYNAME">
                      <a:rPr lang="en-US" sz="1600">
                        <a:solidFill>
                          <a:schemeClr val="bg1">
                            <a:lumMod val="50000"/>
                          </a:schemeClr>
                        </a:solidFill>
                        <a:latin typeface="Avenir Book" panose="02000503020000020003" pitchFamily="2" charset="0"/>
                      </a:rPr>
                      <a:pPr>
                        <a:defRPr sz="1600" b="0">
                          <a:solidFill>
                            <a:schemeClr val="bg1">
                              <a:lumMod val="50000"/>
                            </a:schemeClr>
                          </a:solidFill>
                          <a:latin typeface="Avenir Book" panose="02000503020000020003" pitchFamily="2" charset="0"/>
                        </a:defRPr>
                      </a:pPr>
                      <a:t>[CATEGORY NAME]</a:t>
                    </a:fld>
                    <a:endParaRPr lang="en-US"/>
                  </a:p>
                </c:rich>
              </c:tx>
              <c:spPr>
                <a:noFill/>
                <a:ln>
                  <a:noFill/>
                </a:ln>
                <a:effectLst/>
              </c:spPr>
              <c:txPr>
                <a:bodyPr rot="0" spcFirstLastPara="1" vertOverflow="ellipsis" vert="horz" wrap="square" lIns="38100" tIns="19050" rIns="38100" bIns="19050" anchor="ctr" anchorCtr="1">
                  <a:spAutoFit/>
                </a:bodyPr>
                <a:lstStyle/>
                <a:p>
                  <a:pPr>
                    <a:defRPr sz="1600" b="0" i="0" u="none" strike="noStrike" kern="1200" spc="0" baseline="0">
                      <a:solidFill>
                        <a:schemeClr val="bg1">
                          <a:lumMod val="50000"/>
                        </a:schemeClr>
                      </a:solidFill>
                      <a:latin typeface="Avenir Book" panose="02000503020000020003" pitchFamily="2" charset="0"/>
                      <a:ea typeface="+mn-ea"/>
                      <a:cs typeface="+mn-cs"/>
                    </a:defRPr>
                  </a:pPr>
                  <a:endParaRPr lang="en-US"/>
                </a:p>
              </c:txPr>
              <c:dLblPos val="bestFit"/>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9-5CCF-41D4-AF26-41507F9D1FE9}"/>
                </c:ext>
              </c:extLst>
            </c:dLbl>
            <c:dLbl>
              <c:idx val="5"/>
              <c:layout>
                <c:manualLayout>
                  <c:x val="1.4505241548167763E-2"/>
                  <c:y val="-3.5302170597044484E-2"/>
                </c:manualLayout>
              </c:layout>
              <c:tx>
                <c:rich>
                  <a:bodyPr rot="0" spcFirstLastPara="1" vertOverflow="ellipsis" vert="horz" wrap="square" lIns="38100" tIns="19050" rIns="38100" bIns="19050" anchor="ctr" anchorCtr="1">
                    <a:spAutoFit/>
                  </a:bodyPr>
                  <a:lstStyle/>
                  <a:p>
                    <a:pPr>
                      <a:defRPr sz="1600" b="0" i="0" u="none" strike="noStrike" kern="1200" spc="0" baseline="0">
                        <a:solidFill>
                          <a:schemeClr val="bg1">
                            <a:lumMod val="50000"/>
                          </a:schemeClr>
                        </a:solidFill>
                        <a:effectLst/>
                        <a:latin typeface="Avenir Book" panose="02000503020000020003" pitchFamily="2" charset="0"/>
                        <a:ea typeface="+mn-ea"/>
                        <a:cs typeface="+mn-cs"/>
                      </a:defRPr>
                    </a:pPr>
                    <a:fld id="{9BCCEE9F-5C22-4CA5-8A1D-CAD9412121D2}" type="CATEGORYNAME">
                      <a:rPr lang="en-US" sz="1600">
                        <a:solidFill>
                          <a:schemeClr val="bg1">
                            <a:lumMod val="50000"/>
                          </a:schemeClr>
                        </a:solidFill>
                        <a:latin typeface="Avenir Book" panose="02000503020000020003" pitchFamily="2" charset="0"/>
                      </a:rPr>
                      <a:pPr>
                        <a:defRPr sz="1600" b="0">
                          <a:solidFill>
                            <a:schemeClr val="bg1">
                              <a:lumMod val="50000"/>
                            </a:schemeClr>
                          </a:solidFill>
                          <a:effectLst/>
                          <a:latin typeface="Avenir Book" panose="02000503020000020003" pitchFamily="2" charset="0"/>
                        </a:defRPr>
                      </a:pPr>
                      <a:t>[CATEGORY NAME]</a:t>
                    </a:fld>
                    <a:endParaRPr lang="en-US"/>
                  </a:p>
                </c:rich>
              </c:tx>
              <c:spPr>
                <a:noFill/>
                <a:ln>
                  <a:noFill/>
                </a:ln>
                <a:effectLst/>
              </c:spPr>
              <c:txPr>
                <a:bodyPr rot="0" spcFirstLastPara="1" vertOverflow="ellipsis" vert="horz" wrap="square" lIns="38100" tIns="19050" rIns="38100" bIns="19050" anchor="ctr" anchorCtr="1">
                  <a:spAutoFit/>
                </a:bodyPr>
                <a:lstStyle/>
                <a:p>
                  <a:pPr>
                    <a:defRPr sz="1600" b="0" i="0" u="none" strike="noStrike" kern="1200" spc="0" baseline="0">
                      <a:solidFill>
                        <a:schemeClr val="bg1">
                          <a:lumMod val="50000"/>
                        </a:schemeClr>
                      </a:solidFill>
                      <a:effectLst/>
                      <a:latin typeface="Avenir Book" panose="02000503020000020003" pitchFamily="2" charset="0"/>
                      <a:ea typeface="+mn-ea"/>
                      <a:cs typeface="+mn-cs"/>
                    </a:defRPr>
                  </a:pPr>
                  <a:endParaRPr lang="en-US"/>
                </a:p>
              </c:txPr>
              <c:dLblPos val="bestFit"/>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B-5CCF-41D4-AF26-41507F9D1FE9}"/>
                </c:ext>
              </c:extLst>
            </c:dLbl>
            <c:dLbl>
              <c:idx val="6"/>
              <c:layout>
                <c:manualLayout>
                  <c:x val="6.2165320920718227E-3"/>
                  <c:y val="-2.0592932848275951E-2"/>
                </c:manualLayout>
              </c:layout>
              <c:tx>
                <c:rich>
                  <a:bodyPr rot="0" spcFirstLastPara="1" vertOverflow="ellipsis" vert="horz" wrap="square" lIns="38100" tIns="19050" rIns="38100" bIns="19050" anchor="ctr" anchorCtr="1">
                    <a:spAutoFit/>
                  </a:bodyPr>
                  <a:lstStyle/>
                  <a:p>
                    <a:pPr>
                      <a:defRPr sz="1600" b="0" i="0" u="none" strike="noStrike" kern="1200" spc="0" baseline="0">
                        <a:solidFill>
                          <a:schemeClr val="bg1">
                            <a:lumMod val="50000"/>
                          </a:schemeClr>
                        </a:solidFill>
                        <a:latin typeface="Avenir Book" panose="02000503020000020003" pitchFamily="2" charset="0"/>
                        <a:ea typeface="+mn-ea"/>
                        <a:cs typeface="+mn-cs"/>
                      </a:defRPr>
                    </a:pPr>
                    <a:fld id="{EEA540BE-71C6-4199-A22D-5A13C0059063}" type="CATEGORYNAME">
                      <a:rPr lang="en-US" sz="1600">
                        <a:solidFill>
                          <a:schemeClr val="bg1">
                            <a:lumMod val="50000"/>
                          </a:schemeClr>
                        </a:solidFill>
                        <a:latin typeface="Avenir Book" panose="02000503020000020003" pitchFamily="2" charset="0"/>
                      </a:rPr>
                      <a:pPr>
                        <a:defRPr sz="1600" b="0">
                          <a:solidFill>
                            <a:schemeClr val="bg1">
                              <a:lumMod val="50000"/>
                            </a:schemeClr>
                          </a:solidFill>
                          <a:latin typeface="Avenir Book" panose="02000503020000020003" pitchFamily="2" charset="0"/>
                        </a:defRPr>
                      </a:pPr>
                      <a:t>[CATEGORY NAME]</a:t>
                    </a:fld>
                    <a:endParaRPr lang="en-US"/>
                  </a:p>
                </c:rich>
              </c:tx>
              <c:spPr>
                <a:noFill/>
                <a:ln>
                  <a:noFill/>
                </a:ln>
                <a:effectLst/>
              </c:spPr>
              <c:txPr>
                <a:bodyPr rot="0" spcFirstLastPara="1" vertOverflow="ellipsis" vert="horz" wrap="square" lIns="38100" tIns="19050" rIns="38100" bIns="19050" anchor="ctr" anchorCtr="1">
                  <a:spAutoFit/>
                </a:bodyPr>
                <a:lstStyle/>
                <a:p>
                  <a:pPr>
                    <a:defRPr sz="1600" b="0" i="0" u="none" strike="noStrike" kern="1200" spc="0" baseline="0">
                      <a:solidFill>
                        <a:schemeClr val="bg1">
                          <a:lumMod val="50000"/>
                        </a:schemeClr>
                      </a:solidFill>
                      <a:latin typeface="Avenir Book" panose="02000503020000020003" pitchFamily="2" charset="0"/>
                      <a:ea typeface="+mn-ea"/>
                      <a:cs typeface="+mn-cs"/>
                    </a:defRPr>
                  </a:pPr>
                  <a:endParaRPr lang="en-US"/>
                </a:p>
              </c:txPr>
              <c:dLblPos val="bestFit"/>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D-5CCF-41D4-AF26-41507F9D1FE9}"/>
                </c:ext>
              </c:extLst>
            </c:dLbl>
            <c:dLbl>
              <c:idx val="7"/>
              <c:layout>
                <c:manualLayout>
                  <c:x val="-4.9732256736575262E-2"/>
                  <c:y val="1.1767390199014828E-2"/>
                </c:manualLayout>
              </c:layout>
              <c:tx>
                <c:rich>
                  <a:bodyPr rot="0" spcFirstLastPara="1" vertOverflow="ellipsis" vert="horz" wrap="square" lIns="38100" tIns="19050" rIns="38100" bIns="19050" anchor="ctr" anchorCtr="1">
                    <a:spAutoFit/>
                  </a:bodyPr>
                  <a:lstStyle/>
                  <a:p>
                    <a:pPr>
                      <a:defRPr sz="1600" b="0" i="0" u="none" strike="noStrike" kern="1200" spc="0" baseline="0">
                        <a:solidFill>
                          <a:schemeClr val="bg1">
                            <a:lumMod val="50000"/>
                          </a:schemeClr>
                        </a:solidFill>
                        <a:latin typeface="Avenir Book" panose="02000503020000020003" pitchFamily="2" charset="0"/>
                        <a:ea typeface="+mn-ea"/>
                        <a:cs typeface="+mn-cs"/>
                      </a:defRPr>
                    </a:pPr>
                    <a:fld id="{ACEDD474-108D-43F6-ADE1-837988E3BDE7}" type="CATEGORYNAME">
                      <a:rPr lang="en-US" sz="1600">
                        <a:solidFill>
                          <a:schemeClr val="bg1">
                            <a:lumMod val="50000"/>
                          </a:schemeClr>
                        </a:solidFill>
                        <a:latin typeface="Avenir Book" panose="02000503020000020003" pitchFamily="2" charset="0"/>
                      </a:rPr>
                      <a:pPr>
                        <a:defRPr sz="1600" b="0">
                          <a:solidFill>
                            <a:schemeClr val="bg1">
                              <a:lumMod val="50000"/>
                            </a:schemeClr>
                          </a:solidFill>
                          <a:latin typeface="Avenir Book" panose="02000503020000020003" pitchFamily="2" charset="0"/>
                        </a:defRPr>
                      </a:pPr>
                      <a:t>[CATEGORY NAME]</a:t>
                    </a:fld>
                    <a:endParaRPr lang="en-US"/>
                  </a:p>
                </c:rich>
              </c:tx>
              <c:spPr>
                <a:noFill/>
                <a:ln>
                  <a:noFill/>
                </a:ln>
                <a:effectLst/>
              </c:spPr>
              <c:txPr>
                <a:bodyPr rot="0" spcFirstLastPara="1" vertOverflow="ellipsis" vert="horz" wrap="square" lIns="38100" tIns="19050" rIns="38100" bIns="19050" anchor="ctr" anchorCtr="1">
                  <a:spAutoFit/>
                </a:bodyPr>
                <a:lstStyle/>
                <a:p>
                  <a:pPr>
                    <a:defRPr sz="1600" b="0" i="0" u="none" strike="noStrike" kern="1200" spc="0" baseline="0">
                      <a:solidFill>
                        <a:schemeClr val="bg1">
                          <a:lumMod val="50000"/>
                        </a:schemeClr>
                      </a:solidFill>
                      <a:latin typeface="Avenir Book" panose="02000503020000020003" pitchFamily="2" charset="0"/>
                      <a:ea typeface="+mn-ea"/>
                      <a:cs typeface="+mn-cs"/>
                    </a:defRPr>
                  </a:pPr>
                  <a:endParaRPr lang="en-US"/>
                </a:p>
              </c:txPr>
              <c:dLblPos val="bestFit"/>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F-5CCF-41D4-AF26-41507F9D1FE9}"/>
                </c:ext>
              </c:extLst>
            </c:dLbl>
            <c:dLbl>
              <c:idx val="8"/>
              <c:layout>
                <c:manualLayout>
                  <c:x val="-0.11811402816758008"/>
                  <c:y val="-1.1582076967534279E-7"/>
                </c:manualLayout>
              </c:layout>
              <c:tx>
                <c:rich>
                  <a:bodyPr rot="0" spcFirstLastPara="1" vertOverflow="ellipsis" vert="horz" wrap="square" lIns="38100" tIns="19050" rIns="38100" bIns="19050" anchor="ctr" anchorCtr="1">
                    <a:noAutofit/>
                  </a:bodyPr>
                  <a:lstStyle/>
                  <a:p>
                    <a:pPr>
                      <a:defRPr sz="1600" b="0" i="0" u="none" strike="noStrike" kern="1200" spc="0" baseline="0">
                        <a:solidFill>
                          <a:schemeClr val="bg1">
                            <a:lumMod val="50000"/>
                          </a:schemeClr>
                        </a:solidFill>
                        <a:latin typeface="Avenir Book" panose="02000503020000020003" pitchFamily="2" charset="0"/>
                        <a:ea typeface="+mn-ea"/>
                        <a:cs typeface="+mn-cs"/>
                      </a:defRPr>
                    </a:pPr>
                    <a:fld id="{4CD788CA-EAFB-42BD-B240-42C76B241575}" type="CATEGORYNAME">
                      <a:rPr lang="en-US" sz="1600">
                        <a:solidFill>
                          <a:schemeClr val="bg1">
                            <a:lumMod val="50000"/>
                          </a:schemeClr>
                        </a:solidFill>
                        <a:latin typeface="Avenir Book" panose="02000503020000020003" pitchFamily="2" charset="0"/>
                      </a:rPr>
                      <a:pPr>
                        <a:defRPr sz="1600" b="0">
                          <a:solidFill>
                            <a:schemeClr val="bg1">
                              <a:lumMod val="50000"/>
                            </a:schemeClr>
                          </a:solidFill>
                          <a:latin typeface="Avenir Book" panose="02000503020000020003" pitchFamily="2" charset="0"/>
                        </a:defRPr>
                      </a:pPr>
                      <a:t>[CATEGORY NAME]</a:t>
                    </a:fld>
                    <a:endParaRPr lang="en-US"/>
                  </a:p>
                </c:rich>
              </c:tx>
              <c:spPr>
                <a:noFill/>
                <a:ln>
                  <a:noFill/>
                </a:ln>
                <a:effectLst/>
              </c:spPr>
              <c:txPr>
                <a:bodyPr rot="0" spcFirstLastPara="1" vertOverflow="ellipsis" vert="horz" wrap="square" lIns="38100" tIns="19050" rIns="38100" bIns="19050" anchor="ctr" anchorCtr="1">
                  <a:noAutofit/>
                </a:bodyPr>
                <a:lstStyle/>
                <a:p>
                  <a:pPr>
                    <a:defRPr sz="1600" b="0" i="0" u="none" strike="noStrike" kern="1200" spc="0" baseline="0">
                      <a:solidFill>
                        <a:schemeClr val="bg1">
                          <a:lumMod val="50000"/>
                        </a:schemeClr>
                      </a:solidFill>
                      <a:latin typeface="Avenir Book" panose="02000503020000020003" pitchFamily="2" charset="0"/>
                      <a:ea typeface="+mn-ea"/>
                      <a:cs typeface="+mn-cs"/>
                    </a:defRPr>
                  </a:pPr>
                  <a:endParaRPr lang="en-US"/>
                </a:p>
              </c:txPr>
              <c:dLblPos val="bestFit"/>
              <c:showLegendKey val="0"/>
              <c:showVal val="0"/>
              <c:showCatName val="1"/>
              <c:showSerName val="0"/>
              <c:showPercent val="0"/>
              <c:showBubbleSize val="0"/>
              <c:extLst>
                <c:ext xmlns:c15="http://schemas.microsoft.com/office/drawing/2012/chart" uri="{CE6537A1-D6FC-4f65-9D91-7224C49458BB}">
                  <c15:layout>
                    <c:manualLayout>
                      <c:w val="0.30070502136138094"/>
                      <c:h val="0.11392050734590818"/>
                    </c:manualLayout>
                  </c15:layout>
                  <c15:dlblFieldTable/>
                  <c15:showDataLabelsRange val="0"/>
                </c:ext>
                <c:ext xmlns:c16="http://schemas.microsoft.com/office/drawing/2014/chart" uri="{C3380CC4-5D6E-409C-BE32-E72D297353CC}">
                  <c16:uniqueId val="{00000011-5CCF-41D4-AF26-41507F9D1FE9}"/>
                </c:ext>
              </c:extLst>
            </c:dLbl>
            <c:dLbl>
              <c:idx val="9"/>
              <c:layout>
                <c:manualLayout>
                  <c:x val="0.2300116874066602"/>
                  <c:y val="5.8836950995073602E-3"/>
                </c:manualLayout>
              </c:layout>
              <c:tx>
                <c:rich>
                  <a:bodyPr rot="0" spcFirstLastPara="1" vertOverflow="ellipsis" vert="horz" wrap="square" lIns="38100" tIns="19050" rIns="38100" bIns="19050" anchor="ctr" anchorCtr="1">
                    <a:spAutoFit/>
                  </a:bodyPr>
                  <a:lstStyle/>
                  <a:p>
                    <a:pPr>
                      <a:defRPr sz="1600" b="0" i="0" u="none" strike="noStrike" kern="1200" spc="0" baseline="0">
                        <a:solidFill>
                          <a:schemeClr val="bg1">
                            <a:lumMod val="50000"/>
                          </a:schemeClr>
                        </a:solidFill>
                        <a:latin typeface="Avenir Book" panose="02000503020000020003" pitchFamily="2" charset="0"/>
                        <a:ea typeface="+mn-ea"/>
                        <a:cs typeface="+mn-cs"/>
                      </a:defRPr>
                    </a:pPr>
                    <a:r>
                      <a:rPr lang="en-US" sz="1600">
                        <a:solidFill>
                          <a:schemeClr val="bg1">
                            <a:lumMod val="50000"/>
                          </a:schemeClr>
                        </a:solidFill>
                      </a:rPr>
                      <a:t>RAS</a:t>
                    </a:r>
                  </a:p>
                  <a:p>
                    <a:pPr>
                      <a:defRPr sz="1600" b="0">
                        <a:solidFill>
                          <a:schemeClr val="bg1">
                            <a:lumMod val="50000"/>
                          </a:schemeClr>
                        </a:solidFill>
                        <a:latin typeface="Avenir Book" panose="02000503020000020003" pitchFamily="2" charset="0"/>
                      </a:defRPr>
                    </a:pPr>
                    <a:r>
                      <a:rPr lang="en-US" sz="1600">
                        <a:solidFill>
                          <a:schemeClr val="bg1">
                            <a:lumMod val="50000"/>
                          </a:schemeClr>
                        </a:solidFill>
                      </a:rPr>
                      <a:t>Wild-Type</a:t>
                    </a:r>
                  </a:p>
                </c:rich>
              </c:tx>
              <c:spPr>
                <a:noFill/>
                <a:ln>
                  <a:noFill/>
                </a:ln>
                <a:effectLst/>
              </c:spPr>
              <c:txPr>
                <a:bodyPr rot="0" spcFirstLastPara="1" vertOverflow="ellipsis" vert="horz" wrap="square" lIns="38100" tIns="19050" rIns="38100" bIns="19050" anchor="ctr" anchorCtr="1">
                  <a:spAutoFit/>
                </a:bodyPr>
                <a:lstStyle/>
                <a:p>
                  <a:pPr>
                    <a:defRPr sz="1600" b="0" i="0" u="none" strike="noStrike" kern="1200" spc="0" baseline="0">
                      <a:solidFill>
                        <a:schemeClr val="bg1">
                          <a:lumMod val="50000"/>
                        </a:schemeClr>
                      </a:solidFill>
                      <a:latin typeface="Avenir Book" panose="02000503020000020003" pitchFamily="2" charset="0"/>
                      <a:ea typeface="+mn-ea"/>
                      <a:cs typeface="+mn-cs"/>
                    </a:defRPr>
                  </a:pPr>
                  <a:endParaRPr lang="en-US"/>
                </a:p>
              </c:txPr>
              <c:dLblPos val="bestFit"/>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3-5CCF-41D4-AF26-41507F9D1FE9}"/>
                </c:ext>
              </c:extLst>
            </c:dLbl>
            <c:spPr>
              <a:noFill/>
              <a:ln>
                <a:noFill/>
              </a:ln>
              <a:effectLst/>
            </c:spPr>
            <c:txPr>
              <a:bodyPr rot="0" spcFirstLastPara="1" vertOverflow="ellipsis" vert="horz" wrap="square" lIns="38100" tIns="19050" rIns="38100" bIns="19050" anchor="ctr" anchorCtr="1">
                <a:spAutoFit/>
              </a:bodyPr>
              <a:lstStyle/>
              <a:p>
                <a:pPr>
                  <a:defRPr sz="1600" b="0" i="0" u="none" strike="noStrike" kern="1200" spc="0" baseline="0">
                    <a:solidFill>
                      <a:schemeClr val="bg1">
                        <a:lumMod val="50000"/>
                      </a:schemeClr>
                    </a:solidFill>
                    <a:latin typeface="Avenir Book" panose="02000503020000020003" pitchFamily="2" charset="0"/>
                    <a:ea typeface="+mn-ea"/>
                    <a:cs typeface="+mn-cs"/>
                  </a:defRPr>
                </a:pPr>
                <a:endParaRPr lang="en-US"/>
              </a:p>
            </c:txPr>
            <c:dLblPos val="outEnd"/>
            <c:showLegendKey val="0"/>
            <c:showVal val="0"/>
            <c:showCatName val="1"/>
            <c:showSerName val="0"/>
            <c:showPercent val="0"/>
            <c:showBubbleSize val="0"/>
            <c:showLeaderLines val="0"/>
            <c:extLst>
              <c:ext xmlns:c15="http://schemas.microsoft.com/office/drawing/2012/chart" uri="{CE6537A1-D6FC-4f65-9D91-7224C49458BB}"/>
            </c:extLst>
          </c:dLbls>
          <c:cat>
            <c:strRef>
              <c:f>Sheet1!$A$6:$A$15</c:f>
              <c:strCache>
                <c:ptCount val="10"/>
                <c:pt idx="0">
                  <c:v>G12C</c:v>
                </c:pt>
                <c:pt idx="1">
                  <c:v>G12D</c:v>
                </c:pt>
                <c:pt idx="2">
                  <c:v>G12V</c:v>
                </c:pt>
                <c:pt idx="3">
                  <c:v>G13D</c:v>
                </c:pt>
                <c:pt idx="4">
                  <c:v>G12S</c:v>
                </c:pt>
                <c:pt idx="5">
                  <c:v>G12A</c:v>
                </c:pt>
                <c:pt idx="6">
                  <c:v>Q61H</c:v>
                </c:pt>
                <c:pt idx="7">
                  <c:v>G13C</c:v>
                </c:pt>
                <c:pt idx="8">
                  <c:v>NRAS</c:v>
                </c:pt>
                <c:pt idx="9">
                  <c:v>Normal</c:v>
                </c:pt>
              </c:strCache>
            </c:strRef>
          </c:cat>
          <c:val>
            <c:numRef>
              <c:f>Sheet1!$B$6:$B$15</c:f>
              <c:numCache>
                <c:formatCode>General</c:formatCode>
                <c:ptCount val="10"/>
                <c:pt idx="0">
                  <c:v>15</c:v>
                </c:pt>
                <c:pt idx="1">
                  <c:v>49</c:v>
                </c:pt>
                <c:pt idx="2">
                  <c:v>41</c:v>
                </c:pt>
                <c:pt idx="3">
                  <c:v>26</c:v>
                </c:pt>
                <c:pt idx="4">
                  <c:v>16</c:v>
                </c:pt>
                <c:pt idx="5">
                  <c:v>15</c:v>
                </c:pt>
                <c:pt idx="6">
                  <c:v>4</c:v>
                </c:pt>
                <c:pt idx="7">
                  <c:v>2</c:v>
                </c:pt>
                <c:pt idx="8">
                  <c:v>35</c:v>
                </c:pt>
                <c:pt idx="9">
                  <c:v>191</c:v>
                </c:pt>
              </c:numCache>
            </c:numRef>
          </c:val>
          <c:extLst>
            <c:ext xmlns:c16="http://schemas.microsoft.com/office/drawing/2014/chart" uri="{C3380CC4-5D6E-409C-BE32-E72D297353CC}">
              <c16:uniqueId val="{00000014-5CCF-41D4-AF26-41507F9D1FE9}"/>
            </c:ext>
          </c:extLst>
        </c:ser>
        <c:dLbls>
          <c:dLblPos val="outEnd"/>
          <c:showLegendKey val="0"/>
          <c:showVal val="0"/>
          <c:showCatName val="1"/>
          <c:showSerName val="0"/>
          <c:showPercent val="0"/>
          <c:showBubbleSize val="0"/>
          <c:showLeaderLines val="0"/>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spPr>
            <a:solidFill>
              <a:schemeClr val="accent1"/>
            </a:solidFill>
            <a:ln w="9525">
              <a:solidFill>
                <a:schemeClr val="bg1"/>
              </a:solidFill>
            </a:ln>
            <a:effectLst>
              <a:outerShdw blurRad="127000" sx="102000" sy="102000" algn="ctr" rotWithShape="0">
                <a:prstClr val="black">
                  <a:alpha val="50000"/>
                </a:prstClr>
              </a:outerShdw>
            </a:effectLst>
          </c:spPr>
          <c:dPt>
            <c:idx val="0"/>
            <c:bubble3D val="0"/>
            <c:spPr>
              <a:solidFill>
                <a:schemeClr val="accent1"/>
              </a:solidFill>
              <a:ln w="9525">
                <a:solidFill>
                  <a:schemeClr val="bg1"/>
                </a:solidFill>
              </a:ln>
              <a:effectLst>
                <a:outerShdw blurRad="127000" sx="102000" sy="102000" algn="ctr" rotWithShape="0">
                  <a:prstClr val="black">
                    <a:alpha val="50000"/>
                  </a:prstClr>
                </a:outerShdw>
              </a:effectLst>
            </c:spPr>
            <c:extLst>
              <c:ext xmlns:c16="http://schemas.microsoft.com/office/drawing/2014/chart" uri="{C3380CC4-5D6E-409C-BE32-E72D297353CC}">
                <c16:uniqueId val="{00000001-1345-4EBB-B0CF-C25047400521}"/>
              </c:ext>
            </c:extLst>
          </c:dPt>
          <c:dPt>
            <c:idx val="1"/>
            <c:bubble3D val="0"/>
            <c:spPr>
              <a:solidFill>
                <a:schemeClr val="accent1"/>
              </a:solidFill>
              <a:ln w="9525">
                <a:solidFill>
                  <a:schemeClr val="bg1"/>
                </a:solidFill>
              </a:ln>
              <a:effectLst>
                <a:outerShdw blurRad="127000" sx="102000" sy="102000" algn="ctr" rotWithShape="0">
                  <a:prstClr val="black">
                    <a:alpha val="50000"/>
                  </a:prstClr>
                </a:outerShdw>
              </a:effectLst>
            </c:spPr>
            <c:extLst>
              <c:ext xmlns:c16="http://schemas.microsoft.com/office/drawing/2014/chart" uri="{C3380CC4-5D6E-409C-BE32-E72D297353CC}">
                <c16:uniqueId val="{00000003-1345-4EBB-B0CF-C25047400521}"/>
              </c:ext>
            </c:extLst>
          </c:dPt>
          <c:dPt>
            <c:idx val="2"/>
            <c:bubble3D val="0"/>
            <c:spPr>
              <a:solidFill>
                <a:schemeClr val="accent1"/>
              </a:solidFill>
              <a:ln w="9525">
                <a:solidFill>
                  <a:schemeClr val="bg1"/>
                </a:solidFill>
              </a:ln>
              <a:effectLst>
                <a:outerShdw blurRad="127000" sx="102000" sy="102000" algn="ctr" rotWithShape="0">
                  <a:prstClr val="black">
                    <a:alpha val="50000"/>
                  </a:prstClr>
                </a:outerShdw>
              </a:effectLst>
            </c:spPr>
            <c:extLst>
              <c:ext xmlns:c16="http://schemas.microsoft.com/office/drawing/2014/chart" uri="{C3380CC4-5D6E-409C-BE32-E72D297353CC}">
                <c16:uniqueId val="{00000005-1345-4EBB-B0CF-C25047400521}"/>
              </c:ext>
            </c:extLst>
          </c:dPt>
          <c:dPt>
            <c:idx val="3"/>
            <c:bubble3D val="0"/>
            <c:spPr>
              <a:solidFill>
                <a:schemeClr val="accent1"/>
              </a:solidFill>
              <a:ln w="9525">
                <a:solidFill>
                  <a:schemeClr val="bg1"/>
                </a:solidFill>
              </a:ln>
              <a:effectLst>
                <a:outerShdw blurRad="127000" sx="102000" sy="102000" algn="ctr" rotWithShape="0">
                  <a:prstClr val="black">
                    <a:alpha val="50000"/>
                  </a:prstClr>
                </a:outerShdw>
              </a:effectLst>
            </c:spPr>
            <c:extLst>
              <c:ext xmlns:c16="http://schemas.microsoft.com/office/drawing/2014/chart" uri="{C3380CC4-5D6E-409C-BE32-E72D297353CC}">
                <c16:uniqueId val="{00000007-1345-4EBB-B0CF-C25047400521}"/>
              </c:ext>
            </c:extLst>
          </c:dPt>
          <c:dPt>
            <c:idx val="4"/>
            <c:bubble3D val="0"/>
            <c:spPr>
              <a:solidFill>
                <a:schemeClr val="accent1"/>
              </a:solidFill>
              <a:ln w="9525">
                <a:solidFill>
                  <a:schemeClr val="bg1"/>
                </a:solidFill>
              </a:ln>
              <a:effectLst>
                <a:outerShdw blurRad="127000" sx="102000" sy="102000" algn="ctr" rotWithShape="0">
                  <a:prstClr val="black">
                    <a:alpha val="50000"/>
                  </a:prstClr>
                </a:outerShdw>
              </a:effectLst>
            </c:spPr>
            <c:extLst>
              <c:ext xmlns:c16="http://schemas.microsoft.com/office/drawing/2014/chart" uri="{C3380CC4-5D6E-409C-BE32-E72D297353CC}">
                <c16:uniqueId val="{00000009-1345-4EBB-B0CF-C25047400521}"/>
              </c:ext>
            </c:extLst>
          </c:dPt>
          <c:dPt>
            <c:idx val="5"/>
            <c:bubble3D val="0"/>
            <c:spPr>
              <a:solidFill>
                <a:schemeClr val="accent1"/>
              </a:solidFill>
              <a:ln w="9525">
                <a:solidFill>
                  <a:schemeClr val="bg1"/>
                </a:solidFill>
              </a:ln>
              <a:effectLst>
                <a:outerShdw blurRad="127000" sx="102000" sy="102000" algn="ctr" rotWithShape="0">
                  <a:prstClr val="black">
                    <a:alpha val="50000"/>
                  </a:prstClr>
                </a:outerShdw>
              </a:effectLst>
            </c:spPr>
            <c:extLst>
              <c:ext xmlns:c16="http://schemas.microsoft.com/office/drawing/2014/chart" uri="{C3380CC4-5D6E-409C-BE32-E72D297353CC}">
                <c16:uniqueId val="{0000000B-1345-4EBB-B0CF-C25047400521}"/>
              </c:ext>
            </c:extLst>
          </c:dPt>
          <c:dPt>
            <c:idx val="6"/>
            <c:bubble3D val="0"/>
            <c:spPr>
              <a:solidFill>
                <a:schemeClr val="accent1"/>
              </a:solidFill>
              <a:ln w="9525">
                <a:solidFill>
                  <a:schemeClr val="bg1"/>
                </a:solidFill>
              </a:ln>
              <a:effectLst>
                <a:outerShdw blurRad="127000" sx="102000" sy="102000" algn="ctr" rotWithShape="0">
                  <a:prstClr val="black">
                    <a:alpha val="50000"/>
                  </a:prstClr>
                </a:outerShdw>
              </a:effectLst>
            </c:spPr>
            <c:extLst>
              <c:ext xmlns:c16="http://schemas.microsoft.com/office/drawing/2014/chart" uri="{C3380CC4-5D6E-409C-BE32-E72D297353CC}">
                <c16:uniqueId val="{0000000D-1345-4EBB-B0CF-C25047400521}"/>
              </c:ext>
            </c:extLst>
          </c:dPt>
          <c:dPt>
            <c:idx val="7"/>
            <c:bubble3D val="0"/>
            <c:spPr>
              <a:solidFill>
                <a:schemeClr val="accent1"/>
              </a:solidFill>
              <a:ln w="9525">
                <a:solidFill>
                  <a:schemeClr val="bg1"/>
                </a:solidFill>
              </a:ln>
              <a:effectLst>
                <a:outerShdw blurRad="127000" sx="102000" sy="102000" algn="ctr" rotWithShape="0">
                  <a:prstClr val="black">
                    <a:alpha val="50000"/>
                  </a:prstClr>
                </a:outerShdw>
              </a:effectLst>
            </c:spPr>
            <c:extLst>
              <c:ext xmlns:c16="http://schemas.microsoft.com/office/drawing/2014/chart" uri="{C3380CC4-5D6E-409C-BE32-E72D297353CC}">
                <c16:uniqueId val="{0000000F-1345-4EBB-B0CF-C25047400521}"/>
              </c:ext>
            </c:extLst>
          </c:dPt>
          <c:dPt>
            <c:idx val="8"/>
            <c:bubble3D val="0"/>
            <c:spPr>
              <a:solidFill>
                <a:schemeClr val="accent1"/>
              </a:solidFill>
              <a:ln w="9525">
                <a:solidFill>
                  <a:schemeClr val="bg1"/>
                </a:solidFill>
              </a:ln>
              <a:effectLst>
                <a:outerShdw blurRad="127000" sx="102000" sy="102000" algn="ctr" rotWithShape="0">
                  <a:prstClr val="black">
                    <a:alpha val="50000"/>
                  </a:prstClr>
                </a:outerShdw>
              </a:effectLst>
            </c:spPr>
            <c:extLst>
              <c:ext xmlns:c16="http://schemas.microsoft.com/office/drawing/2014/chart" uri="{C3380CC4-5D6E-409C-BE32-E72D297353CC}">
                <c16:uniqueId val="{00000011-1345-4EBB-B0CF-C25047400521}"/>
              </c:ext>
            </c:extLst>
          </c:dPt>
          <c:dPt>
            <c:idx val="9"/>
            <c:bubble3D val="0"/>
            <c:explosion val="10"/>
            <c:spPr>
              <a:solidFill>
                <a:srgbClr val="EAEAEA"/>
              </a:solidFill>
              <a:ln w="9525">
                <a:solidFill>
                  <a:schemeClr val="bg1"/>
                </a:solidFill>
              </a:ln>
              <a:effectLst/>
            </c:spPr>
            <c:extLst>
              <c:ext xmlns:c16="http://schemas.microsoft.com/office/drawing/2014/chart" uri="{C3380CC4-5D6E-409C-BE32-E72D297353CC}">
                <c16:uniqueId val="{00000013-1345-4EBB-B0CF-C25047400521}"/>
              </c:ext>
            </c:extLst>
          </c:dPt>
          <c:dLbls>
            <c:dLbl>
              <c:idx val="0"/>
              <c:layout>
                <c:manualLayout>
                  <c:x val="4.1443547280479321E-3"/>
                  <c:y val="5.8836950995074131E-3"/>
                </c:manualLayout>
              </c:layout>
              <c:spPr>
                <a:noFill/>
                <a:ln>
                  <a:noFill/>
                </a:ln>
                <a:effectLst/>
              </c:spPr>
              <c:txPr>
                <a:bodyPr rot="0" spcFirstLastPara="1" vertOverflow="ellipsis" vert="horz" wrap="square" lIns="38100" tIns="19050" rIns="38100" bIns="19050" anchor="ctr" anchorCtr="1">
                  <a:spAutoFit/>
                </a:bodyPr>
                <a:lstStyle/>
                <a:p>
                  <a:pPr>
                    <a:defRPr sz="1600" b="0" i="0" u="none" strike="noStrike" kern="1200" spc="0" baseline="0">
                      <a:solidFill>
                        <a:schemeClr val="accent1"/>
                      </a:solidFill>
                      <a:latin typeface="Avenir Book" panose="02000503020000020003" pitchFamily="2" charset="0"/>
                      <a:ea typeface="+mn-ea"/>
                      <a:cs typeface="+mn-cs"/>
                    </a:defRPr>
                  </a:pPr>
                  <a:endParaRPr lang="en-US"/>
                </a:p>
              </c:txPr>
              <c:dLblPos val="bestFit"/>
              <c:showLegendKey val="0"/>
              <c:showVal val="0"/>
              <c:showCatName val="1"/>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345-4EBB-B0CF-C25047400521}"/>
                </c:ext>
              </c:extLst>
            </c:dLbl>
            <c:dLbl>
              <c:idx val="1"/>
              <c:tx>
                <c:rich>
                  <a:bodyPr rot="0" spcFirstLastPara="1" vertOverflow="ellipsis" vert="horz" wrap="square" lIns="38100" tIns="19050" rIns="38100" bIns="19050" anchor="ctr" anchorCtr="1">
                    <a:spAutoFit/>
                  </a:bodyPr>
                  <a:lstStyle/>
                  <a:p>
                    <a:pPr>
                      <a:defRPr sz="1600" b="0" i="0" u="none" strike="noStrike" kern="1200" spc="0" baseline="0">
                        <a:solidFill>
                          <a:schemeClr val="accent1"/>
                        </a:solidFill>
                        <a:latin typeface="Avenir Book" panose="02000503020000020003" pitchFamily="2" charset="0"/>
                        <a:ea typeface="+mn-ea"/>
                        <a:cs typeface="+mn-cs"/>
                      </a:defRPr>
                    </a:pPr>
                    <a:fld id="{7EC6B3E4-AC5C-41C1-91AF-19C53BAD8920}" type="CATEGORYNAME">
                      <a:rPr lang="en-US" sz="1600">
                        <a:latin typeface="Avenir Book" panose="02000503020000020003" pitchFamily="2" charset="0"/>
                      </a:rPr>
                      <a:pPr>
                        <a:defRPr sz="1600" b="0">
                          <a:solidFill>
                            <a:schemeClr val="accent1"/>
                          </a:solidFill>
                          <a:latin typeface="Avenir Book" panose="02000503020000020003" pitchFamily="2" charset="0"/>
                        </a:defRPr>
                      </a:pPr>
                      <a:t>[CATEGORY NAME]</a:t>
                    </a:fld>
                    <a:endParaRPr lang="en-US"/>
                  </a:p>
                </c:rich>
              </c:tx>
              <c:spPr>
                <a:noFill/>
                <a:ln>
                  <a:noFill/>
                </a:ln>
                <a:effectLst/>
              </c:spPr>
              <c:txPr>
                <a:bodyPr rot="0" spcFirstLastPara="1" vertOverflow="ellipsis" vert="horz" wrap="square" lIns="38100" tIns="19050" rIns="38100" bIns="19050" anchor="ctr" anchorCtr="1">
                  <a:spAutoFit/>
                </a:bodyPr>
                <a:lstStyle/>
                <a:p>
                  <a:pPr>
                    <a:defRPr sz="1600" b="0" i="0" u="none" strike="noStrike" kern="1200" spc="0" baseline="0">
                      <a:solidFill>
                        <a:schemeClr val="accent1"/>
                      </a:solidFill>
                      <a:latin typeface="Avenir Book" panose="02000503020000020003" pitchFamily="2" charset="0"/>
                      <a:ea typeface="+mn-ea"/>
                      <a:cs typeface="+mn-cs"/>
                    </a:defRPr>
                  </a:pPr>
                  <a:endParaRPr lang="en-US"/>
                </a:p>
              </c:txPr>
              <c:dLblPos val="outEnd"/>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1345-4EBB-B0CF-C25047400521}"/>
                </c:ext>
              </c:extLst>
            </c:dLbl>
            <c:dLbl>
              <c:idx val="2"/>
              <c:tx>
                <c:rich>
                  <a:bodyPr rot="0" spcFirstLastPara="1" vertOverflow="ellipsis" vert="horz" wrap="square" lIns="38100" tIns="19050" rIns="38100" bIns="19050" anchor="ctr" anchorCtr="1">
                    <a:spAutoFit/>
                  </a:bodyPr>
                  <a:lstStyle/>
                  <a:p>
                    <a:pPr>
                      <a:defRPr sz="1600" b="0" i="0" u="none" strike="noStrike" kern="1200" spc="0" baseline="0">
                        <a:solidFill>
                          <a:schemeClr val="accent1"/>
                        </a:solidFill>
                        <a:latin typeface="Avenir Book" panose="02000503020000020003" pitchFamily="2" charset="0"/>
                        <a:ea typeface="+mn-ea"/>
                        <a:cs typeface="+mn-cs"/>
                      </a:defRPr>
                    </a:pPr>
                    <a:fld id="{F38E6337-1A69-4120-9D52-8CDE270C159B}" type="CATEGORYNAME">
                      <a:rPr lang="en-US" sz="1600">
                        <a:latin typeface="Avenir Book" panose="02000503020000020003" pitchFamily="2" charset="0"/>
                      </a:rPr>
                      <a:pPr>
                        <a:defRPr sz="1600" b="0">
                          <a:solidFill>
                            <a:schemeClr val="accent1"/>
                          </a:solidFill>
                          <a:latin typeface="Avenir Book" panose="02000503020000020003" pitchFamily="2" charset="0"/>
                        </a:defRPr>
                      </a:pPr>
                      <a:t>[CATEGORY NAME]</a:t>
                    </a:fld>
                    <a:endParaRPr lang="en-US"/>
                  </a:p>
                </c:rich>
              </c:tx>
              <c:spPr>
                <a:noFill/>
                <a:ln>
                  <a:noFill/>
                </a:ln>
                <a:effectLst/>
              </c:spPr>
              <c:txPr>
                <a:bodyPr rot="0" spcFirstLastPara="1" vertOverflow="ellipsis" vert="horz" wrap="square" lIns="38100" tIns="19050" rIns="38100" bIns="19050" anchor="ctr" anchorCtr="1">
                  <a:spAutoFit/>
                </a:bodyPr>
                <a:lstStyle/>
                <a:p>
                  <a:pPr>
                    <a:defRPr sz="1600" b="0" i="0" u="none" strike="noStrike" kern="1200" spc="0" baseline="0">
                      <a:solidFill>
                        <a:schemeClr val="accent1"/>
                      </a:solidFill>
                      <a:latin typeface="Avenir Book" panose="02000503020000020003" pitchFamily="2" charset="0"/>
                      <a:ea typeface="+mn-ea"/>
                      <a:cs typeface="+mn-cs"/>
                    </a:defRPr>
                  </a:pPr>
                  <a:endParaRPr lang="en-US"/>
                </a:p>
              </c:txPr>
              <c:dLblPos val="outEnd"/>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1345-4EBB-B0CF-C25047400521}"/>
                </c:ext>
              </c:extLst>
            </c:dLbl>
            <c:dLbl>
              <c:idx val="3"/>
              <c:tx>
                <c:rich>
                  <a:bodyPr rot="0" spcFirstLastPara="1" vertOverflow="ellipsis" vert="horz" wrap="square" lIns="38100" tIns="19050" rIns="38100" bIns="19050" anchor="ctr" anchorCtr="1">
                    <a:spAutoFit/>
                  </a:bodyPr>
                  <a:lstStyle/>
                  <a:p>
                    <a:pPr>
                      <a:defRPr sz="1600" b="0" i="0" u="none" strike="noStrike" kern="1200" spc="0" baseline="0">
                        <a:solidFill>
                          <a:schemeClr val="accent1"/>
                        </a:solidFill>
                        <a:latin typeface="Avenir Book" panose="02000503020000020003" pitchFamily="2" charset="0"/>
                        <a:ea typeface="+mn-ea"/>
                        <a:cs typeface="+mn-cs"/>
                      </a:defRPr>
                    </a:pPr>
                    <a:fld id="{3D616276-997A-4780-845F-EDBC9970D20D}" type="CATEGORYNAME">
                      <a:rPr lang="en-US" sz="1600">
                        <a:latin typeface="Avenir Book" panose="02000503020000020003" pitchFamily="2" charset="0"/>
                      </a:rPr>
                      <a:pPr>
                        <a:defRPr sz="1600" b="0">
                          <a:solidFill>
                            <a:schemeClr val="accent1"/>
                          </a:solidFill>
                          <a:latin typeface="Avenir Book" panose="02000503020000020003" pitchFamily="2" charset="0"/>
                        </a:defRPr>
                      </a:pPr>
                      <a:t>[CATEGORY NAME]</a:t>
                    </a:fld>
                    <a:endParaRPr lang="en-US"/>
                  </a:p>
                </c:rich>
              </c:tx>
              <c:spPr>
                <a:noFill/>
                <a:ln>
                  <a:noFill/>
                </a:ln>
                <a:effectLst/>
              </c:spPr>
              <c:txPr>
                <a:bodyPr rot="0" spcFirstLastPara="1" vertOverflow="ellipsis" vert="horz" wrap="square" lIns="38100" tIns="19050" rIns="38100" bIns="19050" anchor="ctr" anchorCtr="1">
                  <a:spAutoFit/>
                </a:bodyPr>
                <a:lstStyle/>
                <a:p>
                  <a:pPr>
                    <a:defRPr sz="1600" b="0" i="0" u="none" strike="noStrike" kern="1200" spc="0" baseline="0">
                      <a:solidFill>
                        <a:schemeClr val="accent1"/>
                      </a:solidFill>
                      <a:latin typeface="Avenir Book" panose="02000503020000020003" pitchFamily="2" charset="0"/>
                      <a:ea typeface="+mn-ea"/>
                      <a:cs typeface="+mn-cs"/>
                    </a:defRPr>
                  </a:pPr>
                  <a:endParaRPr lang="en-US"/>
                </a:p>
              </c:txPr>
              <c:dLblPos val="outEnd"/>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1345-4EBB-B0CF-C25047400521}"/>
                </c:ext>
              </c:extLst>
            </c:dLbl>
            <c:dLbl>
              <c:idx val="4"/>
              <c:layout>
                <c:manualLayout>
                  <c:x val="8.2887094560957133E-3"/>
                  <c:y val="-2.6476627947783472E-2"/>
                </c:manualLayout>
              </c:layout>
              <c:tx>
                <c:rich>
                  <a:bodyPr rot="0" spcFirstLastPara="1" vertOverflow="ellipsis" vert="horz" wrap="square" lIns="38100" tIns="19050" rIns="38100" bIns="19050" anchor="ctr" anchorCtr="1">
                    <a:spAutoFit/>
                  </a:bodyPr>
                  <a:lstStyle/>
                  <a:p>
                    <a:pPr>
                      <a:defRPr sz="1600" b="0" i="0" u="none" strike="noStrike" kern="1200" spc="0" baseline="0">
                        <a:solidFill>
                          <a:schemeClr val="accent1"/>
                        </a:solidFill>
                        <a:latin typeface="Avenir Book" panose="02000503020000020003" pitchFamily="2" charset="0"/>
                        <a:ea typeface="+mn-ea"/>
                        <a:cs typeface="+mn-cs"/>
                      </a:defRPr>
                    </a:pPr>
                    <a:fld id="{47C02F68-9B87-403F-9ACA-63C81A31C9E9}" type="CATEGORYNAME">
                      <a:rPr lang="en-US" sz="1600">
                        <a:latin typeface="Avenir Book" panose="02000503020000020003" pitchFamily="2" charset="0"/>
                      </a:rPr>
                      <a:pPr>
                        <a:defRPr sz="1600" b="0">
                          <a:solidFill>
                            <a:schemeClr val="accent1"/>
                          </a:solidFill>
                          <a:latin typeface="Avenir Book" panose="02000503020000020003" pitchFamily="2" charset="0"/>
                        </a:defRPr>
                      </a:pPr>
                      <a:t>[CATEGORY NAME]</a:t>
                    </a:fld>
                    <a:endParaRPr lang="en-US"/>
                  </a:p>
                </c:rich>
              </c:tx>
              <c:spPr>
                <a:noFill/>
                <a:ln>
                  <a:noFill/>
                </a:ln>
                <a:effectLst/>
              </c:spPr>
              <c:txPr>
                <a:bodyPr rot="0" spcFirstLastPara="1" vertOverflow="ellipsis" vert="horz" wrap="square" lIns="38100" tIns="19050" rIns="38100" bIns="19050" anchor="ctr" anchorCtr="1">
                  <a:spAutoFit/>
                </a:bodyPr>
                <a:lstStyle/>
                <a:p>
                  <a:pPr>
                    <a:defRPr sz="1600" b="0" i="0" u="none" strike="noStrike" kern="1200" spc="0" baseline="0">
                      <a:solidFill>
                        <a:schemeClr val="accent1"/>
                      </a:solidFill>
                      <a:latin typeface="Avenir Book" panose="02000503020000020003" pitchFamily="2" charset="0"/>
                      <a:ea typeface="+mn-ea"/>
                      <a:cs typeface="+mn-cs"/>
                    </a:defRPr>
                  </a:pPr>
                  <a:endParaRPr lang="en-US"/>
                </a:p>
              </c:txPr>
              <c:dLblPos val="bestFit"/>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9-1345-4EBB-B0CF-C25047400521}"/>
                </c:ext>
              </c:extLst>
            </c:dLbl>
            <c:dLbl>
              <c:idx val="5"/>
              <c:layout>
                <c:manualLayout>
                  <c:x val="1.4505241548167763E-2"/>
                  <c:y val="-3.5302170597044484E-2"/>
                </c:manualLayout>
              </c:layout>
              <c:tx>
                <c:rich>
                  <a:bodyPr rot="0" spcFirstLastPara="1" vertOverflow="ellipsis" vert="horz" wrap="square" lIns="38100" tIns="19050" rIns="38100" bIns="19050" anchor="ctr" anchorCtr="1">
                    <a:spAutoFit/>
                  </a:bodyPr>
                  <a:lstStyle/>
                  <a:p>
                    <a:pPr>
                      <a:defRPr sz="1600" b="0" i="0" u="none" strike="noStrike" kern="1200" spc="0" baseline="0">
                        <a:solidFill>
                          <a:schemeClr val="accent1"/>
                        </a:solidFill>
                        <a:effectLst/>
                        <a:latin typeface="Avenir Book" panose="02000503020000020003" pitchFamily="2" charset="0"/>
                        <a:ea typeface="+mn-ea"/>
                        <a:cs typeface="+mn-cs"/>
                      </a:defRPr>
                    </a:pPr>
                    <a:fld id="{9BCCEE9F-5C22-4CA5-8A1D-CAD9412121D2}" type="CATEGORYNAME">
                      <a:rPr lang="en-US" sz="1600">
                        <a:latin typeface="Avenir Book" panose="02000503020000020003" pitchFamily="2" charset="0"/>
                      </a:rPr>
                      <a:pPr>
                        <a:defRPr sz="1600" b="0">
                          <a:solidFill>
                            <a:schemeClr val="accent1"/>
                          </a:solidFill>
                          <a:effectLst/>
                          <a:latin typeface="Avenir Book" panose="02000503020000020003" pitchFamily="2" charset="0"/>
                        </a:defRPr>
                      </a:pPr>
                      <a:t>[CATEGORY NAME]</a:t>
                    </a:fld>
                    <a:endParaRPr lang="en-US"/>
                  </a:p>
                </c:rich>
              </c:tx>
              <c:spPr>
                <a:noFill/>
                <a:ln>
                  <a:noFill/>
                </a:ln>
                <a:effectLst/>
              </c:spPr>
              <c:txPr>
                <a:bodyPr rot="0" spcFirstLastPara="1" vertOverflow="ellipsis" vert="horz" wrap="square" lIns="38100" tIns="19050" rIns="38100" bIns="19050" anchor="ctr" anchorCtr="1">
                  <a:spAutoFit/>
                </a:bodyPr>
                <a:lstStyle/>
                <a:p>
                  <a:pPr>
                    <a:defRPr sz="1600" b="0" i="0" u="none" strike="noStrike" kern="1200" spc="0" baseline="0">
                      <a:solidFill>
                        <a:schemeClr val="accent1"/>
                      </a:solidFill>
                      <a:effectLst/>
                      <a:latin typeface="Avenir Book" panose="02000503020000020003" pitchFamily="2" charset="0"/>
                      <a:ea typeface="+mn-ea"/>
                      <a:cs typeface="+mn-cs"/>
                    </a:defRPr>
                  </a:pPr>
                  <a:endParaRPr lang="en-US"/>
                </a:p>
              </c:txPr>
              <c:dLblPos val="bestFit"/>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B-1345-4EBB-B0CF-C25047400521}"/>
                </c:ext>
              </c:extLst>
            </c:dLbl>
            <c:dLbl>
              <c:idx val="6"/>
              <c:layout>
                <c:manualLayout>
                  <c:x val="6.2165320920718227E-3"/>
                  <c:y val="-2.0592932848275951E-2"/>
                </c:manualLayout>
              </c:layout>
              <c:tx>
                <c:rich>
                  <a:bodyPr rot="0" spcFirstLastPara="1" vertOverflow="ellipsis" vert="horz" wrap="square" lIns="38100" tIns="19050" rIns="38100" bIns="19050" anchor="ctr" anchorCtr="1">
                    <a:spAutoFit/>
                  </a:bodyPr>
                  <a:lstStyle/>
                  <a:p>
                    <a:pPr>
                      <a:defRPr sz="1600" b="0" i="0" u="none" strike="noStrike" kern="1200" spc="0" baseline="0">
                        <a:solidFill>
                          <a:schemeClr val="accent1"/>
                        </a:solidFill>
                        <a:latin typeface="Avenir Book" panose="02000503020000020003" pitchFamily="2" charset="0"/>
                        <a:ea typeface="+mn-ea"/>
                        <a:cs typeface="+mn-cs"/>
                      </a:defRPr>
                    </a:pPr>
                    <a:fld id="{EEA540BE-71C6-4199-A22D-5A13C0059063}" type="CATEGORYNAME">
                      <a:rPr lang="en-US" sz="1600">
                        <a:latin typeface="Avenir Book" panose="02000503020000020003" pitchFamily="2" charset="0"/>
                      </a:rPr>
                      <a:pPr>
                        <a:defRPr sz="1600" b="0">
                          <a:solidFill>
                            <a:schemeClr val="accent1"/>
                          </a:solidFill>
                          <a:latin typeface="Avenir Book" panose="02000503020000020003" pitchFamily="2" charset="0"/>
                        </a:defRPr>
                      </a:pPr>
                      <a:t>[CATEGORY NAME]</a:t>
                    </a:fld>
                    <a:endParaRPr lang="en-US"/>
                  </a:p>
                </c:rich>
              </c:tx>
              <c:spPr>
                <a:noFill/>
                <a:ln>
                  <a:noFill/>
                </a:ln>
                <a:effectLst/>
              </c:spPr>
              <c:txPr>
                <a:bodyPr rot="0" spcFirstLastPara="1" vertOverflow="ellipsis" vert="horz" wrap="square" lIns="38100" tIns="19050" rIns="38100" bIns="19050" anchor="ctr" anchorCtr="1">
                  <a:spAutoFit/>
                </a:bodyPr>
                <a:lstStyle/>
                <a:p>
                  <a:pPr>
                    <a:defRPr sz="1600" b="0" i="0" u="none" strike="noStrike" kern="1200" spc="0" baseline="0">
                      <a:solidFill>
                        <a:schemeClr val="accent1"/>
                      </a:solidFill>
                      <a:latin typeface="Avenir Book" panose="02000503020000020003" pitchFamily="2" charset="0"/>
                      <a:ea typeface="+mn-ea"/>
                      <a:cs typeface="+mn-cs"/>
                    </a:defRPr>
                  </a:pPr>
                  <a:endParaRPr lang="en-US"/>
                </a:p>
              </c:txPr>
              <c:dLblPos val="bestFit"/>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D-1345-4EBB-B0CF-C25047400521}"/>
                </c:ext>
              </c:extLst>
            </c:dLbl>
            <c:dLbl>
              <c:idx val="7"/>
              <c:layout>
                <c:manualLayout>
                  <c:x val="-4.9732256736575262E-2"/>
                  <c:y val="1.1767390199014828E-2"/>
                </c:manualLayout>
              </c:layout>
              <c:tx>
                <c:rich>
                  <a:bodyPr rot="0" spcFirstLastPara="1" vertOverflow="ellipsis" vert="horz" wrap="square" lIns="38100" tIns="19050" rIns="38100" bIns="19050" anchor="ctr" anchorCtr="1">
                    <a:spAutoFit/>
                  </a:bodyPr>
                  <a:lstStyle/>
                  <a:p>
                    <a:pPr>
                      <a:defRPr sz="1600" b="0" i="0" u="none" strike="noStrike" kern="1200" spc="0" baseline="0">
                        <a:solidFill>
                          <a:schemeClr val="accent1"/>
                        </a:solidFill>
                        <a:latin typeface="Avenir Book" panose="02000503020000020003" pitchFamily="2" charset="0"/>
                        <a:ea typeface="+mn-ea"/>
                        <a:cs typeface="+mn-cs"/>
                      </a:defRPr>
                    </a:pPr>
                    <a:fld id="{ACEDD474-108D-43F6-ADE1-837988E3BDE7}" type="CATEGORYNAME">
                      <a:rPr lang="en-US" sz="1600">
                        <a:latin typeface="Avenir Book" panose="02000503020000020003" pitchFamily="2" charset="0"/>
                      </a:rPr>
                      <a:pPr>
                        <a:defRPr sz="1600" b="0">
                          <a:solidFill>
                            <a:schemeClr val="accent1"/>
                          </a:solidFill>
                          <a:latin typeface="Avenir Book" panose="02000503020000020003" pitchFamily="2" charset="0"/>
                        </a:defRPr>
                      </a:pPr>
                      <a:t>[CATEGORY NAME]</a:t>
                    </a:fld>
                    <a:endParaRPr lang="en-US"/>
                  </a:p>
                </c:rich>
              </c:tx>
              <c:spPr>
                <a:noFill/>
                <a:ln>
                  <a:noFill/>
                </a:ln>
                <a:effectLst/>
              </c:spPr>
              <c:txPr>
                <a:bodyPr rot="0" spcFirstLastPara="1" vertOverflow="ellipsis" vert="horz" wrap="square" lIns="38100" tIns="19050" rIns="38100" bIns="19050" anchor="ctr" anchorCtr="1">
                  <a:spAutoFit/>
                </a:bodyPr>
                <a:lstStyle/>
                <a:p>
                  <a:pPr>
                    <a:defRPr sz="1600" b="0" i="0" u="none" strike="noStrike" kern="1200" spc="0" baseline="0">
                      <a:solidFill>
                        <a:schemeClr val="accent1"/>
                      </a:solidFill>
                      <a:latin typeface="Avenir Book" panose="02000503020000020003" pitchFamily="2" charset="0"/>
                      <a:ea typeface="+mn-ea"/>
                      <a:cs typeface="+mn-cs"/>
                    </a:defRPr>
                  </a:pPr>
                  <a:endParaRPr lang="en-US"/>
                </a:p>
              </c:txPr>
              <c:dLblPos val="bestFit"/>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F-1345-4EBB-B0CF-C25047400521}"/>
                </c:ext>
              </c:extLst>
            </c:dLbl>
            <c:dLbl>
              <c:idx val="8"/>
              <c:layout>
                <c:manualLayout>
                  <c:x val="-0.11811402816758008"/>
                  <c:y val="-1.1582076967534279E-7"/>
                </c:manualLayout>
              </c:layout>
              <c:tx>
                <c:rich>
                  <a:bodyPr rot="0" spcFirstLastPara="1" vertOverflow="ellipsis" vert="horz" wrap="square" lIns="38100" tIns="19050" rIns="38100" bIns="19050" anchor="ctr" anchorCtr="1">
                    <a:noAutofit/>
                  </a:bodyPr>
                  <a:lstStyle/>
                  <a:p>
                    <a:pPr>
                      <a:defRPr sz="1600" b="0" i="0" u="none" strike="noStrike" kern="1200" spc="0" baseline="0">
                        <a:solidFill>
                          <a:schemeClr val="accent1"/>
                        </a:solidFill>
                        <a:latin typeface="Avenir Book" panose="02000503020000020003" pitchFamily="2" charset="0"/>
                        <a:ea typeface="+mn-ea"/>
                        <a:cs typeface="+mn-cs"/>
                      </a:defRPr>
                    </a:pPr>
                    <a:fld id="{4CD788CA-EAFB-42BD-B240-42C76B241575}" type="CATEGORYNAME">
                      <a:rPr lang="en-US" sz="1600">
                        <a:solidFill>
                          <a:schemeClr val="accent1"/>
                        </a:solidFill>
                        <a:latin typeface="Avenir Book" panose="02000503020000020003" pitchFamily="2" charset="0"/>
                      </a:rPr>
                      <a:pPr>
                        <a:defRPr sz="1600" b="0">
                          <a:solidFill>
                            <a:schemeClr val="accent1"/>
                          </a:solidFill>
                          <a:latin typeface="Avenir Book" panose="02000503020000020003" pitchFamily="2" charset="0"/>
                        </a:defRPr>
                      </a:pPr>
                      <a:t>[CATEGORY NAME]</a:t>
                    </a:fld>
                    <a:endParaRPr lang="en-US"/>
                  </a:p>
                </c:rich>
              </c:tx>
              <c:spPr>
                <a:noFill/>
                <a:ln>
                  <a:noFill/>
                </a:ln>
                <a:effectLst/>
              </c:spPr>
              <c:txPr>
                <a:bodyPr rot="0" spcFirstLastPara="1" vertOverflow="ellipsis" vert="horz" wrap="square" lIns="38100" tIns="19050" rIns="38100" bIns="19050" anchor="ctr" anchorCtr="1">
                  <a:noAutofit/>
                </a:bodyPr>
                <a:lstStyle/>
                <a:p>
                  <a:pPr>
                    <a:defRPr sz="1600" b="0" i="0" u="none" strike="noStrike" kern="1200" spc="0" baseline="0">
                      <a:solidFill>
                        <a:schemeClr val="accent1"/>
                      </a:solidFill>
                      <a:latin typeface="Avenir Book" panose="02000503020000020003" pitchFamily="2" charset="0"/>
                      <a:ea typeface="+mn-ea"/>
                      <a:cs typeface="+mn-cs"/>
                    </a:defRPr>
                  </a:pPr>
                  <a:endParaRPr lang="en-US"/>
                </a:p>
              </c:txPr>
              <c:dLblPos val="bestFit"/>
              <c:showLegendKey val="0"/>
              <c:showVal val="0"/>
              <c:showCatName val="1"/>
              <c:showSerName val="0"/>
              <c:showPercent val="0"/>
              <c:showBubbleSize val="0"/>
              <c:extLst>
                <c:ext xmlns:c15="http://schemas.microsoft.com/office/drawing/2012/chart" uri="{CE6537A1-D6FC-4f65-9D91-7224C49458BB}">
                  <c15:layout>
                    <c:manualLayout>
                      <c:w val="0.30070502136138094"/>
                      <c:h val="0.11392050734590818"/>
                    </c:manualLayout>
                  </c15:layout>
                  <c15:dlblFieldTable/>
                  <c15:showDataLabelsRange val="0"/>
                </c:ext>
                <c:ext xmlns:c16="http://schemas.microsoft.com/office/drawing/2014/chart" uri="{C3380CC4-5D6E-409C-BE32-E72D297353CC}">
                  <c16:uniqueId val="{00000011-1345-4EBB-B0CF-C25047400521}"/>
                </c:ext>
              </c:extLst>
            </c:dLbl>
            <c:dLbl>
              <c:idx val="9"/>
              <c:layout>
                <c:manualLayout>
                  <c:x val="0.2300116874066602"/>
                  <c:y val="5.8836950995073602E-3"/>
                </c:manualLayout>
              </c:layout>
              <c:tx>
                <c:rich>
                  <a:bodyPr rot="0" spcFirstLastPara="1" vertOverflow="ellipsis" vert="horz" wrap="square" lIns="38100" tIns="19050" rIns="38100" bIns="19050" anchor="ctr" anchorCtr="1">
                    <a:spAutoFit/>
                  </a:bodyPr>
                  <a:lstStyle/>
                  <a:p>
                    <a:pPr>
                      <a:defRPr sz="1600" b="0" i="0" u="none" strike="noStrike" kern="1200" spc="0" baseline="0">
                        <a:solidFill>
                          <a:schemeClr val="bg2">
                            <a:lumMod val="50000"/>
                          </a:schemeClr>
                        </a:solidFill>
                        <a:latin typeface="Avenir Book" panose="02000503020000020003" pitchFamily="2" charset="0"/>
                        <a:ea typeface="+mn-ea"/>
                        <a:cs typeface="+mn-cs"/>
                      </a:defRPr>
                    </a:pPr>
                    <a:r>
                      <a:rPr lang="en-US" sz="1600">
                        <a:solidFill>
                          <a:schemeClr val="bg2">
                            <a:lumMod val="50000"/>
                          </a:schemeClr>
                        </a:solidFill>
                      </a:rPr>
                      <a:t>RAS</a:t>
                    </a:r>
                  </a:p>
                  <a:p>
                    <a:pPr>
                      <a:defRPr sz="1600" b="0">
                        <a:solidFill>
                          <a:schemeClr val="bg2">
                            <a:lumMod val="50000"/>
                          </a:schemeClr>
                        </a:solidFill>
                        <a:latin typeface="Avenir Book" panose="02000503020000020003" pitchFamily="2" charset="0"/>
                      </a:defRPr>
                    </a:pPr>
                    <a:r>
                      <a:rPr lang="en-US" sz="1600">
                        <a:solidFill>
                          <a:schemeClr val="bg2">
                            <a:lumMod val="50000"/>
                          </a:schemeClr>
                        </a:solidFill>
                      </a:rPr>
                      <a:t>Wild-Type</a:t>
                    </a:r>
                  </a:p>
                </c:rich>
              </c:tx>
              <c:spPr>
                <a:noFill/>
                <a:ln>
                  <a:noFill/>
                </a:ln>
                <a:effectLst/>
              </c:spPr>
              <c:txPr>
                <a:bodyPr rot="0" spcFirstLastPara="1" vertOverflow="ellipsis" vert="horz" wrap="square" lIns="38100" tIns="19050" rIns="38100" bIns="19050" anchor="ctr" anchorCtr="1">
                  <a:spAutoFit/>
                </a:bodyPr>
                <a:lstStyle/>
                <a:p>
                  <a:pPr>
                    <a:defRPr sz="1600" b="0" i="0" u="none" strike="noStrike" kern="1200" spc="0" baseline="0">
                      <a:solidFill>
                        <a:schemeClr val="bg2">
                          <a:lumMod val="50000"/>
                        </a:schemeClr>
                      </a:solidFill>
                      <a:latin typeface="Avenir Book" panose="02000503020000020003" pitchFamily="2" charset="0"/>
                      <a:ea typeface="+mn-ea"/>
                      <a:cs typeface="+mn-cs"/>
                    </a:defRPr>
                  </a:pPr>
                  <a:endParaRPr lang="en-US"/>
                </a:p>
              </c:txPr>
              <c:dLblPos val="bestFit"/>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3-1345-4EBB-B0CF-C25047400521}"/>
                </c:ext>
              </c:extLst>
            </c:dLbl>
            <c:spPr>
              <a:noFill/>
              <a:ln>
                <a:noFill/>
              </a:ln>
              <a:effectLst/>
            </c:spPr>
            <c:txPr>
              <a:bodyPr rot="0" spcFirstLastPara="1" vertOverflow="ellipsis" vert="horz" wrap="square" lIns="38100" tIns="19050" rIns="38100" bIns="19050" anchor="ctr" anchorCtr="1">
                <a:spAutoFit/>
              </a:bodyPr>
              <a:lstStyle/>
              <a:p>
                <a:pPr>
                  <a:defRPr sz="1600" b="0" i="0" u="none" strike="noStrike" kern="1200" spc="0" baseline="0">
                    <a:solidFill>
                      <a:schemeClr val="accent1">
                        <a:lumMod val="40000"/>
                        <a:lumOff val="60000"/>
                      </a:schemeClr>
                    </a:solidFill>
                    <a:latin typeface="Avenir Book" panose="02000503020000020003" pitchFamily="2" charset="0"/>
                    <a:ea typeface="+mn-ea"/>
                    <a:cs typeface="+mn-cs"/>
                  </a:defRPr>
                </a:pPr>
                <a:endParaRPr lang="en-US"/>
              </a:p>
            </c:txPr>
            <c:dLblPos val="outEnd"/>
            <c:showLegendKey val="0"/>
            <c:showVal val="0"/>
            <c:showCatName val="1"/>
            <c:showSerName val="0"/>
            <c:showPercent val="0"/>
            <c:showBubbleSize val="0"/>
            <c:showLeaderLines val="0"/>
            <c:extLst>
              <c:ext xmlns:c15="http://schemas.microsoft.com/office/drawing/2012/chart" uri="{CE6537A1-D6FC-4f65-9D91-7224C49458BB}"/>
            </c:extLst>
          </c:dLbls>
          <c:cat>
            <c:strRef>
              <c:f>Sheet1!$A$6:$A$15</c:f>
              <c:strCache>
                <c:ptCount val="10"/>
                <c:pt idx="0">
                  <c:v>G12C</c:v>
                </c:pt>
                <c:pt idx="1">
                  <c:v>G12D</c:v>
                </c:pt>
                <c:pt idx="2">
                  <c:v>G12V</c:v>
                </c:pt>
                <c:pt idx="3">
                  <c:v>G13D</c:v>
                </c:pt>
                <c:pt idx="4">
                  <c:v>G12S</c:v>
                </c:pt>
                <c:pt idx="5">
                  <c:v>G12A</c:v>
                </c:pt>
                <c:pt idx="6">
                  <c:v>Q61H</c:v>
                </c:pt>
                <c:pt idx="7">
                  <c:v>G13C</c:v>
                </c:pt>
                <c:pt idx="8">
                  <c:v>NRAS</c:v>
                </c:pt>
                <c:pt idx="9">
                  <c:v>Normal</c:v>
                </c:pt>
              </c:strCache>
            </c:strRef>
          </c:cat>
          <c:val>
            <c:numRef>
              <c:f>Sheet1!$B$6:$B$15</c:f>
              <c:numCache>
                <c:formatCode>General</c:formatCode>
                <c:ptCount val="10"/>
                <c:pt idx="0">
                  <c:v>15</c:v>
                </c:pt>
                <c:pt idx="1">
                  <c:v>49</c:v>
                </c:pt>
                <c:pt idx="2">
                  <c:v>41</c:v>
                </c:pt>
                <c:pt idx="3">
                  <c:v>26</c:v>
                </c:pt>
                <c:pt idx="4">
                  <c:v>16</c:v>
                </c:pt>
                <c:pt idx="5">
                  <c:v>15</c:v>
                </c:pt>
                <c:pt idx="6">
                  <c:v>4</c:v>
                </c:pt>
                <c:pt idx="7">
                  <c:v>2</c:v>
                </c:pt>
                <c:pt idx="8">
                  <c:v>35</c:v>
                </c:pt>
                <c:pt idx="9">
                  <c:v>191</c:v>
                </c:pt>
              </c:numCache>
            </c:numRef>
          </c:val>
          <c:extLst>
            <c:ext xmlns:c16="http://schemas.microsoft.com/office/drawing/2014/chart" uri="{C3380CC4-5D6E-409C-BE32-E72D297353CC}">
              <c16:uniqueId val="{00000014-1345-4EBB-B0CF-C25047400521}"/>
            </c:ext>
          </c:extLst>
        </c:ser>
        <c:dLbls>
          <c:dLblPos val="outEnd"/>
          <c:showLegendKey val="0"/>
          <c:showVal val="0"/>
          <c:showCatName val="1"/>
          <c:showSerName val="0"/>
          <c:showPercent val="0"/>
          <c:showBubbleSize val="0"/>
          <c:showLeaderLines val="0"/>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spPr>
            <a:solidFill>
              <a:schemeClr val="accent1"/>
            </a:solidFill>
            <a:ln w="9525">
              <a:solidFill>
                <a:schemeClr val="bg1"/>
              </a:solidFill>
            </a:ln>
            <a:effectLst>
              <a:outerShdw blurRad="127000" sx="102000" sy="102000" algn="ctr" rotWithShape="0">
                <a:prstClr val="black">
                  <a:alpha val="50000"/>
                </a:prstClr>
              </a:outerShdw>
            </a:effectLst>
          </c:spPr>
          <c:dPt>
            <c:idx val="0"/>
            <c:bubble3D val="0"/>
            <c:spPr>
              <a:solidFill>
                <a:schemeClr val="accent1"/>
              </a:solidFill>
              <a:ln w="9525">
                <a:solidFill>
                  <a:schemeClr val="bg1"/>
                </a:solidFill>
              </a:ln>
              <a:effectLst>
                <a:outerShdw blurRad="127000" sx="102000" sy="102000" algn="ctr" rotWithShape="0">
                  <a:prstClr val="black">
                    <a:alpha val="50000"/>
                  </a:prstClr>
                </a:outerShdw>
              </a:effectLst>
            </c:spPr>
            <c:extLst>
              <c:ext xmlns:c16="http://schemas.microsoft.com/office/drawing/2014/chart" uri="{C3380CC4-5D6E-409C-BE32-E72D297353CC}">
                <c16:uniqueId val="{00000001-B6CC-41A4-B972-52C15AAC18EE}"/>
              </c:ext>
            </c:extLst>
          </c:dPt>
          <c:dPt>
            <c:idx val="1"/>
            <c:bubble3D val="0"/>
            <c:spPr>
              <a:solidFill>
                <a:schemeClr val="accent1"/>
              </a:solidFill>
              <a:ln w="9525">
                <a:solidFill>
                  <a:schemeClr val="bg1"/>
                </a:solidFill>
              </a:ln>
              <a:effectLst>
                <a:outerShdw blurRad="127000" sx="102000" sy="102000" algn="ctr" rotWithShape="0">
                  <a:prstClr val="black">
                    <a:alpha val="50000"/>
                  </a:prstClr>
                </a:outerShdw>
              </a:effectLst>
            </c:spPr>
            <c:extLst>
              <c:ext xmlns:c16="http://schemas.microsoft.com/office/drawing/2014/chart" uri="{C3380CC4-5D6E-409C-BE32-E72D297353CC}">
                <c16:uniqueId val="{00000003-B6CC-41A4-B972-52C15AAC18EE}"/>
              </c:ext>
            </c:extLst>
          </c:dPt>
          <c:dPt>
            <c:idx val="2"/>
            <c:bubble3D val="0"/>
            <c:spPr>
              <a:solidFill>
                <a:schemeClr val="accent1"/>
              </a:solidFill>
              <a:ln w="9525">
                <a:solidFill>
                  <a:schemeClr val="bg1"/>
                </a:solidFill>
              </a:ln>
              <a:effectLst>
                <a:outerShdw blurRad="127000" sx="102000" sy="102000" algn="ctr" rotWithShape="0">
                  <a:prstClr val="black">
                    <a:alpha val="50000"/>
                  </a:prstClr>
                </a:outerShdw>
              </a:effectLst>
            </c:spPr>
            <c:extLst>
              <c:ext xmlns:c16="http://schemas.microsoft.com/office/drawing/2014/chart" uri="{C3380CC4-5D6E-409C-BE32-E72D297353CC}">
                <c16:uniqueId val="{00000005-B6CC-41A4-B972-52C15AAC18EE}"/>
              </c:ext>
            </c:extLst>
          </c:dPt>
          <c:dPt>
            <c:idx val="3"/>
            <c:bubble3D val="0"/>
            <c:spPr>
              <a:solidFill>
                <a:schemeClr val="accent1"/>
              </a:solidFill>
              <a:ln w="9525">
                <a:solidFill>
                  <a:schemeClr val="bg1"/>
                </a:solidFill>
              </a:ln>
              <a:effectLst>
                <a:outerShdw blurRad="127000" sx="102000" sy="102000" algn="ctr" rotWithShape="0">
                  <a:prstClr val="black">
                    <a:alpha val="50000"/>
                  </a:prstClr>
                </a:outerShdw>
              </a:effectLst>
            </c:spPr>
            <c:extLst>
              <c:ext xmlns:c16="http://schemas.microsoft.com/office/drawing/2014/chart" uri="{C3380CC4-5D6E-409C-BE32-E72D297353CC}">
                <c16:uniqueId val="{00000007-B6CC-41A4-B972-52C15AAC18EE}"/>
              </c:ext>
            </c:extLst>
          </c:dPt>
          <c:dPt>
            <c:idx val="4"/>
            <c:bubble3D val="0"/>
            <c:spPr>
              <a:solidFill>
                <a:schemeClr val="accent1"/>
              </a:solidFill>
              <a:ln w="9525">
                <a:solidFill>
                  <a:schemeClr val="bg1"/>
                </a:solidFill>
              </a:ln>
              <a:effectLst>
                <a:outerShdw blurRad="127000" sx="102000" sy="102000" algn="ctr" rotWithShape="0">
                  <a:prstClr val="black">
                    <a:alpha val="50000"/>
                  </a:prstClr>
                </a:outerShdw>
              </a:effectLst>
            </c:spPr>
            <c:extLst>
              <c:ext xmlns:c16="http://schemas.microsoft.com/office/drawing/2014/chart" uri="{C3380CC4-5D6E-409C-BE32-E72D297353CC}">
                <c16:uniqueId val="{00000009-B6CC-41A4-B972-52C15AAC18EE}"/>
              </c:ext>
            </c:extLst>
          </c:dPt>
          <c:dPt>
            <c:idx val="5"/>
            <c:bubble3D val="0"/>
            <c:spPr>
              <a:solidFill>
                <a:schemeClr val="accent1"/>
              </a:solidFill>
              <a:ln w="9525">
                <a:solidFill>
                  <a:schemeClr val="bg1"/>
                </a:solidFill>
              </a:ln>
              <a:effectLst>
                <a:outerShdw blurRad="127000" sx="102000" sy="102000" algn="ctr" rotWithShape="0">
                  <a:prstClr val="black">
                    <a:alpha val="50000"/>
                  </a:prstClr>
                </a:outerShdw>
              </a:effectLst>
            </c:spPr>
            <c:extLst>
              <c:ext xmlns:c16="http://schemas.microsoft.com/office/drawing/2014/chart" uri="{C3380CC4-5D6E-409C-BE32-E72D297353CC}">
                <c16:uniqueId val="{0000000B-B6CC-41A4-B972-52C15AAC18EE}"/>
              </c:ext>
            </c:extLst>
          </c:dPt>
          <c:dPt>
            <c:idx val="6"/>
            <c:bubble3D val="0"/>
            <c:spPr>
              <a:solidFill>
                <a:schemeClr val="accent1"/>
              </a:solidFill>
              <a:ln w="9525">
                <a:solidFill>
                  <a:schemeClr val="bg1"/>
                </a:solidFill>
              </a:ln>
              <a:effectLst>
                <a:outerShdw blurRad="127000" sx="102000" sy="102000" algn="ctr" rotWithShape="0">
                  <a:prstClr val="black">
                    <a:alpha val="50000"/>
                  </a:prstClr>
                </a:outerShdw>
              </a:effectLst>
            </c:spPr>
            <c:extLst>
              <c:ext xmlns:c16="http://schemas.microsoft.com/office/drawing/2014/chart" uri="{C3380CC4-5D6E-409C-BE32-E72D297353CC}">
                <c16:uniqueId val="{0000000D-B6CC-41A4-B972-52C15AAC18EE}"/>
              </c:ext>
            </c:extLst>
          </c:dPt>
          <c:dPt>
            <c:idx val="7"/>
            <c:bubble3D val="0"/>
            <c:spPr>
              <a:solidFill>
                <a:schemeClr val="accent1"/>
              </a:solidFill>
              <a:ln w="9525">
                <a:solidFill>
                  <a:schemeClr val="bg1"/>
                </a:solidFill>
              </a:ln>
              <a:effectLst>
                <a:outerShdw blurRad="127000" sx="102000" sy="102000" algn="ctr" rotWithShape="0">
                  <a:prstClr val="black">
                    <a:alpha val="50000"/>
                  </a:prstClr>
                </a:outerShdw>
              </a:effectLst>
            </c:spPr>
            <c:extLst>
              <c:ext xmlns:c16="http://schemas.microsoft.com/office/drawing/2014/chart" uri="{C3380CC4-5D6E-409C-BE32-E72D297353CC}">
                <c16:uniqueId val="{0000000F-B6CC-41A4-B972-52C15AAC18EE}"/>
              </c:ext>
            </c:extLst>
          </c:dPt>
          <c:dPt>
            <c:idx val="8"/>
            <c:bubble3D val="0"/>
            <c:spPr>
              <a:solidFill>
                <a:schemeClr val="accent1"/>
              </a:solidFill>
              <a:ln w="9525">
                <a:solidFill>
                  <a:schemeClr val="bg1"/>
                </a:solidFill>
              </a:ln>
              <a:effectLst>
                <a:outerShdw blurRad="127000" sx="102000" sy="102000" algn="ctr" rotWithShape="0">
                  <a:prstClr val="black">
                    <a:alpha val="50000"/>
                  </a:prstClr>
                </a:outerShdw>
              </a:effectLst>
            </c:spPr>
            <c:extLst>
              <c:ext xmlns:c16="http://schemas.microsoft.com/office/drawing/2014/chart" uri="{C3380CC4-5D6E-409C-BE32-E72D297353CC}">
                <c16:uniqueId val="{00000011-B6CC-41A4-B972-52C15AAC18EE}"/>
              </c:ext>
            </c:extLst>
          </c:dPt>
          <c:dPt>
            <c:idx val="9"/>
            <c:bubble3D val="0"/>
            <c:explosion val="10"/>
            <c:spPr>
              <a:solidFill>
                <a:srgbClr val="EAEAEA"/>
              </a:solidFill>
              <a:ln w="9525">
                <a:solidFill>
                  <a:schemeClr val="bg1"/>
                </a:solidFill>
              </a:ln>
              <a:effectLst/>
            </c:spPr>
            <c:extLst>
              <c:ext xmlns:c16="http://schemas.microsoft.com/office/drawing/2014/chart" uri="{C3380CC4-5D6E-409C-BE32-E72D297353CC}">
                <c16:uniqueId val="{00000013-B6CC-41A4-B972-52C15AAC18EE}"/>
              </c:ext>
            </c:extLst>
          </c:dPt>
          <c:dLbls>
            <c:dLbl>
              <c:idx val="0"/>
              <c:layout>
                <c:manualLayout>
                  <c:x val="4.1443547280479321E-3"/>
                  <c:y val="5.8836950995074131E-3"/>
                </c:manualLayout>
              </c:layout>
              <c:spPr>
                <a:noFill/>
                <a:ln>
                  <a:noFill/>
                </a:ln>
                <a:effectLst/>
              </c:spPr>
              <c:txPr>
                <a:bodyPr rot="0" spcFirstLastPara="1" vertOverflow="ellipsis" vert="horz" wrap="square" lIns="38100" tIns="19050" rIns="38100" bIns="19050" anchor="ctr" anchorCtr="1">
                  <a:spAutoFit/>
                </a:bodyPr>
                <a:lstStyle/>
                <a:p>
                  <a:pPr>
                    <a:defRPr sz="1600" b="0" i="0" u="none" strike="noStrike" kern="1200" spc="0" baseline="0">
                      <a:solidFill>
                        <a:schemeClr val="accent1"/>
                      </a:solidFill>
                      <a:latin typeface="Avenir Book" panose="02000503020000020003" pitchFamily="2" charset="0"/>
                      <a:ea typeface="+mn-ea"/>
                      <a:cs typeface="+mn-cs"/>
                    </a:defRPr>
                  </a:pPr>
                  <a:endParaRPr lang="en-US"/>
                </a:p>
              </c:txPr>
              <c:dLblPos val="bestFit"/>
              <c:showLegendKey val="0"/>
              <c:showVal val="0"/>
              <c:showCatName val="1"/>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6CC-41A4-B972-52C15AAC18EE}"/>
                </c:ext>
              </c:extLst>
            </c:dLbl>
            <c:dLbl>
              <c:idx val="1"/>
              <c:tx>
                <c:rich>
                  <a:bodyPr rot="0" spcFirstLastPara="1" vertOverflow="ellipsis" vert="horz" wrap="square" lIns="38100" tIns="19050" rIns="38100" bIns="19050" anchor="ctr" anchorCtr="1">
                    <a:spAutoFit/>
                  </a:bodyPr>
                  <a:lstStyle/>
                  <a:p>
                    <a:pPr>
                      <a:defRPr sz="1600" b="0" i="0" u="none" strike="noStrike" kern="1200" spc="0" baseline="0">
                        <a:solidFill>
                          <a:schemeClr val="accent1"/>
                        </a:solidFill>
                        <a:latin typeface="Avenir Book" panose="02000503020000020003" pitchFamily="2" charset="0"/>
                        <a:ea typeface="+mn-ea"/>
                        <a:cs typeface="+mn-cs"/>
                      </a:defRPr>
                    </a:pPr>
                    <a:fld id="{7EC6B3E4-AC5C-41C1-91AF-19C53BAD8920}" type="CATEGORYNAME">
                      <a:rPr lang="en-US" sz="1600">
                        <a:latin typeface="Avenir Book" panose="02000503020000020003" pitchFamily="2" charset="0"/>
                      </a:rPr>
                      <a:pPr>
                        <a:defRPr sz="1600" b="0">
                          <a:solidFill>
                            <a:schemeClr val="accent1"/>
                          </a:solidFill>
                          <a:latin typeface="Avenir Book" panose="02000503020000020003" pitchFamily="2" charset="0"/>
                        </a:defRPr>
                      </a:pPr>
                      <a:t>[CATEGORY NAME]</a:t>
                    </a:fld>
                    <a:endParaRPr lang="en-US"/>
                  </a:p>
                </c:rich>
              </c:tx>
              <c:spPr>
                <a:noFill/>
                <a:ln>
                  <a:noFill/>
                </a:ln>
                <a:effectLst/>
              </c:spPr>
              <c:txPr>
                <a:bodyPr rot="0" spcFirstLastPara="1" vertOverflow="ellipsis" vert="horz" wrap="square" lIns="38100" tIns="19050" rIns="38100" bIns="19050" anchor="ctr" anchorCtr="1">
                  <a:spAutoFit/>
                </a:bodyPr>
                <a:lstStyle/>
                <a:p>
                  <a:pPr>
                    <a:defRPr sz="1600" b="0" i="0" u="none" strike="noStrike" kern="1200" spc="0" baseline="0">
                      <a:solidFill>
                        <a:schemeClr val="accent1"/>
                      </a:solidFill>
                      <a:latin typeface="Avenir Book" panose="02000503020000020003" pitchFamily="2" charset="0"/>
                      <a:ea typeface="+mn-ea"/>
                      <a:cs typeface="+mn-cs"/>
                    </a:defRPr>
                  </a:pPr>
                  <a:endParaRPr lang="en-US"/>
                </a:p>
              </c:txPr>
              <c:dLblPos val="outEnd"/>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B6CC-41A4-B972-52C15AAC18EE}"/>
                </c:ext>
              </c:extLst>
            </c:dLbl>
            <c:dLbl>
              <c:idx val="2"/>
              <c:tx>
                <c:rich>
                  <a:bodyPr rot="0" spcFirstLastPara="1" vertOverflow="ellipsis" vert="horz" wrap="square" lIns="38100" tIns="19050" rIns="38100" bIns="19050" anchor="ctr" anchorCtr="1">
                    <a:spAutoFit/>
                  </a:bodyPr>
                  <a:lstStyle/>
                  <a:p>
                    <a:pPr>
                      <a:defRPr sz="1600" b="0" i="0" u="none" strike="noStrike" kern="1200" spc="0" baseline="0">
                        <a:solidFill>
                          <a:schemeClr val="accent1"/>
                        </a:solidFill>
                        <a:latin typeface="Avenir Book" panose="02000503020000020003" pitchFamily="2" charset="0"/>
                        <a:ea typeface="+mn-ea"/>
                        <a:cs typeface="+mn-cs"/>
                      </a:defRPr>
                    </a:pPr>
                    <a:fld id="{F38E6337-1A69-4120-9D52-8CDE270C159B}" type="CATEGORYNAME">
                      <a:rPr lang="en-US" sz="1600">
                        <a:latin typeface="Avenir Book" panose="02000503020000020003" pitchFamily="2" charset="0"/>
                      </a:rPr>
                      <a:pPr>
                        <a:defRPr sz="1600" b="0">
                          <a:solidFill>
                            <a:schemeClr val="accent1"/>
                          </a:solidFill>
                          <a:latin typeface="Avenir Book" panose="02000503020000020003" pitchFamily="2" charset="0"/>
                        </a:defRPr>
                      </a:pPr>
                      <a:t>[CATEGORY NAME]</a:t>
                    </a:fld>
                    <a:endParaRPr lang="en-US"/>
                  </a:p>
                </c:rich>
              </c:tx>
              <c:spPr>
                <a:noFill/>
                <a:ln>
                  <a:noFill/>
                </a:ln>
                <a:effectLst/>
              </c:spPr>
              <c:txPr>
                <a:bodyPr rot="0" spcFirstLastPara="1" vertOverflow="ellipsis" vert="horz" wrap="square" lIns="38100" tIns="19050" rIns="38100" bIns="19050" anchor="ctr" anchorCtr="1">
                  <a:spAutoFit/>
                </a:bodyPr>
                <a:lstStyle/>
                <a:p>
                  <a:pPr>
                    <a:defRPr sz="1600" b="0" i="0" u="none" strike="noStrike" kern="1200" spc="0" baseline="0">
                      <a:solidFill>
                        <a:schemeClr val="accent1"/>
                      </a:solidFill>
                      <a:latin typeface="Avenir Book" panose="02000503020000020003" pitchFamily="2" charset="0"/>
                      <a:ea typeface="+mn-ea"/>
                      <a:cs typeface="+mn-cs"/>
                    </a:defRPr>
                  </a:pPr>
                  <a:endParaRPr lang="en-US"/>
                </a:p>
              </c:txPr>
              <c:dLblPos val="outEnd"/>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B6CC-41A4-B972-52C15AAC18EE}"/>
                </c:ext>
              </c:extLst>
            </c:dLbl>
            <c:dLbl>
              <c:idx val="3"/>
              <c:tx>
                <c:rich>
                  <a:bodyPr rot="0" spcFirstLastPara="1" vertOverflow="ellipsis" vert="horz" wrap="square" lIns="38100" tIns="19050" rIns="38100" bIns="19050" anchor="ctr" anchorCtr="1">
                    <a:spAutoFit/>
                  </a:bodyPr>
                  <a:lstStyle/>
                  <a:p>
                    <a:pPr>
                      <a:defRPr sz="1600" b="0" i="0" u="none" strike="noStrike" kern="1200" spc="0" baseline="0">
                        <a:solidFill>
                          <a:schemeClr val="accent1"/>
                        </a:solidFill>
                        <a:latin typeface="Avenir Book" panose="02000503020000020003" pitchFamily="2" charset="0"/>
                        <a:ea typeface="+mn-ea"/>
                        <a:cs typeface="+mn-cs"/>
                      </a:defRPr>
                    </a:pPr>
                    <a:fld id="{3D616276-997A-4780-845F-EDBC9970D20D}" type="CATEGORYNAME">
                      <a:rPr lang="en-US" sz="1600">
                        <a:latin typeface="Avenir Book" panose="02000503020000020003" pitchFamily="2" charset="0"/>
                      </a:rPr>
                      <a:pPr>
                        <a:defRPr sz="1600" b="0">
                          <a:solidFill>
                            <a:schemeClr val="accent1"/>
                          </a:solidFill>
                          <a:latin typeface="Avenir Book" panose="02000503020000020003" pitchFamily="2" charset="0"/>
                        </a:defRPr>
                      </a:pPr>
                      <a:t>[CATEGORY NAME]</a:t>
                    </a:fld>
                    <a:endParaRPr lang="en-US"/>
                  </a:p>
                </c:rich>
              </c:tx>
              <c:spPr>
                <a:noFill/>
                <a:ln>
                  <a:noFill/>
                </a:ln>
                <a:effectLst/>
              </c:spPr>
              <c:txPr>
                <a:bodyPr rot="0" spcFirstLastPara="1" vertOverflow="ellipsis" vert="horz" wrap="square" lIns="38100" tIns="19050" rIns="38100" bIns="19050" anchor="ctr" anchorCtr="1">
                  <a:spAutoFit/>
                </a:bodyPr>
                <a:lstStyle/>
                <a:p>
                  <a:pPr>
                    <a:defRPr sz="1600" b="0" i="0" u="none" strike="noStrike" kern="1200" spc="0" baseline="0">
                      <a:solidFill>
                        <a:schemeClr val="accent1"/>
                      </a:solidFill>
                      <a:latin typeface="Avenir Book" panose="02000503020000020003" pitchFamily="2" charset="0"/>
                      <a:ea typeface="+mn-ea"/>
                      <a:cs typeface="+mn-cs"/>
                    </a:defRPr>
                  </a:pPr>
                  <a:endParaRPr lang="en-US"/>
                </a:p>
              </c:txPr>
              <c:dLblPos val="outEnd"/>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B6CC-41A4-B972-52C15AAC18EE}"/>
                </c:ext>
              </c:extLst>
            </c:dLbl>
            <c:dLbl>
              <c:idx val="4"/>
              <c:layout>
                <c:manualLayout>
                  <c:x val="8.2887094560957133E-3"/>
                  <c:y val="-2.6476627947783472E-2"/>
                </c:manualLayout>
              </c:layout>
              <c:tx>
                <c:rich>
                  <a:bodyPr rot="0" spcFirstLastPara="1" vertOverflow="ellipsis" vert="horz" wrap="square" lIns="38100" tIns="19050" rIns="38100" bIns="19050" anchor="ctr" anchorCtr="1">
                    <a:spAutoFit/>
                  </a:bodyPr>
                  <a:lstStyle/>
                  <a:p>
                    <a:pPr>
                      <a:defRPr sz="1600" b="0" i="0" u="none" strike="noStrike" kern="1200" spc="0" baseline="0">
                        <a:solidFill>
                          <a:schemeClr val="accent1"/>
                        </a:solidFill>
                        <a:latin typeface="Avenir Book" panose="02000503020000020003" pitchFamily="2" charset="0"/>
                        <a:ea typeface="+mn-ea"/>
                        <a:cs typeface="+mn-cs"/>
                      </a:defRPr>
                    </a:pPr>
                    <a:fld id="{47C02F68-9B87-403F-9ACA-63C81A31C9E9}" type="CATEGORYNAME">
                      <a:rPr lang="en-US" sz="1600">
                        <a:latin typeface="Avenir Book" panose="02000503020000020003" pitchFamily="2" charset="0"/>
                      </a:rPr>
                      <a:pPr>
                        <a:defRPr sz="1600" b="0">
                          <a:solidFill>
                            <a:schemeClr val="accent1"/>
                          </a:solidFill>
                          <a:latin typeface="Avenir Book" panose="02000503020000020003" pitchFamily="2" charset="0"/>
                        </a:defRPr>
                      </a:pPr>
                      <a:t>[CATEGORY NAME]</a:t>
                    </a:fld>
                    <a:endParaRPr lang="en-US"/>
                  </a:p>
                </c:rich>
              </c:tx>
              <c:spPr>
                <a:noFill/>
                <a:ln>
                  <a:noFill/>
                </a:ln>
                <a:effectLst/>
              </c:spPr>
              <c:txPr>
                <a:bodyPr rot="0" spcFirstLastPara="1" vertOverflow="ellipsis" vert="horz" wrap="square" lIns="38100" tIns="19050" rIns="38100" bIns="19050" anchor="ctr" anchorCtr="1">
                  <a:spAutoFit/>
                </a:bodyPr>
                <a:lstStyle/>
                <a:p>
                  <a:pPr>
                    <a:defRPr sz="1600" b="0" i="0" u="none" strike="noStrike" kern="1200" spc="0" baseline="0">
                      <a:solidFill>
                        <a:schemeClr val="accent1"/>
                      </a:solidFill>
                      <a:latin typeface="Avenir Book" panose="02000503020000020003" pitchFamily="2" charset="0"/>
                      <a:ea typeface="+mn-ea"/>
                      <a:cs typeface="+mn-cs"/>
                    </a:defRPr>
                  </a:pPr>
                  <a:endParaRPr lang="en-US"/>
                </a:p>
              </c:txPr>
              <c:dLblPos val="bestFit"/>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9-B6CC-41A4-B972-52C15AAC18EE}"/>
                </c:ext>
              </c:extLst>
            </c:dLbl>
            <c:dLbl>
              <c:idx val="5"/>
              <c:layout>
                <c:manualLayout>
                  <c:x val="1.4505241548167763E-2"/>
                  <c:y val="-3.5302170597044484E-2"/>
                </c:manualLayout>
              </c:layout>
              <c:tx>
                <c:rich>
                  <a:bodyPr rot="0" spcFirstLastPara="1" vertOverflow="ellipsis" vert="horz" wrap="square" lIns="38100" tIns="19050" rIns="38100" bIns="19050" anchor="ctr" anchorCtr="1">
                    <a:spAutoFit/>
                  </a:bodyPr>
                  <a:lstStyle/>
                  <a:p>
                    <a:pPr>
                      <a:defRPr sz="1600" b="0" i="0" u="none" strike="noStrike" kern="1200" spc="0" baseline="0">
                        <a:solidFill>
                          <a:schemeClr val="accent1"/>
                        </a:solidFill>
                        <a:effectLst/>
                        <a:latin typeface="Avenir Book" panose="02000503020000020003" pitchFamily="2" charset="0"/>
                        <a:ea typeface="+mn-ea"/>
                        <a:cs typeface="+mn-cs"/>
                      </a:defRPr>
                    </a:pPr>
                    <a:fld id="{9BCCEE9F-5C22-4CA5-8A1D-CAD9412121D2}" type="CATEGORYNAME">
                      <a:rPr lang="en-US" sz="1600">
                        <a:latin typeface="Avenir Book" panose="02000503020000020003" pitchFamily="2" charset="0"/>
                      </a:rPr>
                      <a:pPr>
                        <a:defRPr sz="1600" b="0">
                          <a:solidFill>
                            <a:schemeClr val="accent1"/>
                          </a:solidFill>
                          <a:effectLst/>
                          <a:latin typeface="Avenir Book" panose="02000503020000020003" pitchFamily="2" charset="0"/>
                        </a:defRPr>
                      </a:pPr>
                      <a:t>[CATEGORY NAME]</a:t>
                    </a:fld>
                    <a:endParaRPr lang="en-US"/>
                  </a:p>
                </c:rich>
              </c:tx>
              <c:spPr>
                <a:noFill/>
                <a:ln>
                  <a:noFill/>
                </a:ln>
                <a:effectLst/>
              </c:spPr>
              <c:txPr>
                <a:bodyPr rot="0" spcFirstLastPara="1" vertOverflow="ellipsis" vert="horz" wrap="square" lIns="38100" tIns="19050" rIns="38100" bIns="19050" anchor="ctr" anchorCtr="1">
                  <a:spAutoFit/>
                </a:bodyPr>
                <a:lstStyle/>
                <a:p>
                  <a:pPr>
                    <a:defRPr sz="1600" b="0" i="0" u="none" strike="noStrike" kern="1200" spc="0" baseline="0">
                      <a:solidFill>
                        <a:schemeClr val="accent1"/>
                      </a:solidFill>
                      <a:effectLst/>
                      <a:latin typeface="Avenir Book" panose="02000503020000020003" pitchFamily="2" charset="0"/>
                      <a:ea typeface="+mn-ea"/>
                      <a:cs typeface="+mn-cs"/>
                    </a:defRPr>
                  </a:pPr>
                  <a:endParaRPr lang="en-US"/>
                </a:p>
              </c:txPr>
              <c:dLblPos val="bestFit"/>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B-B6CC-41A4-B972-52C15AAC18EE}"/>
                </c:ext>
              </c:extLst>
            </c:dLbl>
            <c:dLbl>
              <c:idx val="6"/>
              <c:layout>
                <c:manualLayout>
                  <c:x val="6.2165320920718227E-3"/>
                  <c:y val="-2.0592932848275951E-2"/>
                </c:manualLayout>
              </c:layout>
              <c:tx>
                <c:rich>
                  <a:bodyPr rot="0" spcFirstLastPara="1" vertOverflow="ellipsis" vert="horz" wrap="square" lIns="38100" tIns="19050" rIns="38100" bIns="19050" anchor="ctr" anchorCtr="1">
                    <a:spAutoFit/>
                  </a:bodyPr>
                  <a:lstStyle/>
                  <a:p>
                    <a:pPr>
                      <a:defRPr sz="1600" b="0" i="0" u="none" strike="noStrike" kern="1200" spc="0" baseline="0">
                        <a:solidFill>
                          <a:schemeClr val="accent1"/>
                        </a:solidFill>
                        <a:latin typeface="Avenir Book" panose="02000503020000020003" pitchFamily="2" charset="0"/>
                        <a:ea typeface="+mn-ea"/>
                        <a:cs typeface="+mn-cs"/>
                      </a:defRPr>
                    </a:pPr>
                    <a:fld id="{EEA540BE-71C6-4199-A22D-5A13C0059063}" type="CATEGORYNAME">
                      <a:rPr lang="en-US" sz="1600">
                        <a:latin typeface="Avenir Book" panose="02000503020000020003" pitchFamily="2" charset="0"/>
                      </a:rPr>
                      <a:pPr>
                        <a:defRPr sz="1600" b="0">
                          <a:solidFill>
                            <a:schemeClr val="accent1"/>
                          </a:solidFill>
                          <a:latin typeface="Avenir Book" panose="02000503020000020003" pitchFamily="2" charset="0"/>
                        </a:defRPr>
                      </a:pPr>
                      <a:t>[CATEGORY NAME]</a:t>
                    </a:fld>
                    <a:endParaRPr lang="en-US"/>
                  </a:p>
                </c:rich>
              </c:tx>
              <c:spPr>
                <a:noFill/>
                <a:ln>
                  <a:noFill/>
                </a:ln>
                <a:effectLst/>
              </c:spPr>
              <c:txPr>
                <a:bodyPr rot="0" spcFirstLastPara="1" vertOverflow="ellipsis" vert="horz" wrap="square" lIns="38100" tIns="19050" rIns="38100" bIns="19050" anchor="ctr" anchorCtr="1">
                  <a:spAutoFit/>
                </a:bodyPr>
                <a:lstStyle/>
                <a:p>
                  <a:pPr>
                    <a:defRPr sz="1600" b="0" i="0" u="none" strike="noStrike" kern="1200" spc="0" baseline="0">
                      <a:solidFill>
                        <a:schemeClr val="accent1"/>
                      </a:solidFill>
                      <a:latin typeface="Avenir Book" panose="02000503020000020003" pitchFamily="2" charset="0"/>
                      <a:ea typeface="+mn-ea"/>
                      <a:cs typeface="+mn-cs"/>
                    </a:defRPr>
                  </a:pPr>
                  <a:endParaRPr lang="en-US"/>
                </a:p>
              </c:txPr>
              <c:dLblPos val="bestFit"/>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D-B6CC-41A4-B972-52C15AAC18EE}"/>
                </c:ext>
              </c:extLst>
            </c:dLbl>
            <c:dLbl>
              <c:idx val="7"/>
              <c:layout>
                <c:manualLayout>
                  <c:x val="-4.9732256736575262E-2"/>
                  <c:y val="1.1767390199014828E-2"/>
                </c:manualLayout>
              </c:layout>
              <c:tx>
                <c:rich>
                  <a:bodyPr rot="0" spcFirstLastPara="1" vertOverflow="ellipsis" vert="horz" wrap="square" lIns="38100" tIns="19050" rIns="38100" bIns="19050" anchor="ctr" anchorCtr="1">
                    <a:spAutoFit/>
                  </a:bodyPr>
                  <a:lstStyle/>
                  <a:p>
                    <a:pPr>
                      <a:defRPr sz="1600" b="0" i="0" u="none" strike="noStrike" kern="1200" spc="0" baseline="0">
                        <a:solidFill>
                          <a:schemeClr val="accent1"/>
                        </a:solidFill>
                        <a:latin typeface="Avenir Book" panose="02000503020000020003" pitchFamily="2" charset="0"/>
                        <a:ea typeface="+mn-ea"/>
                        <a:cs typeface="+mn-cs"/>
                      </a:defRPr>
                    </a:pPr>
                    <a:fld id="{ACEDD474-108D-43F6-ADE1-837988E3BDE7}" type="CATEGORYNAME">
                      <a:rPr lang="en-US" sz="1600">
                        <a:latin typeface="Avenir Book" panose="02000503020000020003" pitchFamily="2" charset="0"/>
                      </a:rPr>
                      <a:pPr>
                        <a:defRPr sz="1600" b="0">
                          <a:solidFill>
                            <a:schemeClr val="accent1"/>
                          </a:solidFill>
                          <a:latin typeface="Avenir Book" panose="02000503020000020003" pitchFamily="2" charset="0"/>
                        </a:defRPr>
                      </a:pPr>
                      <a:t>[CATEGORY NAME]</a:t>
                    </a:fld>
                    <a:endParaRPr lang="en-US"/>
                  </a:p>
                </c:rich>
              </c:tx>
              <c:spPr>
                <a:noFill/>
                <a:ln>
                  <a:noFill/>
                </a:ln>
                <a:effectLst/>
              </c:spPr>
              <c:txPr>
                <a:bodyPr rot="0" spcFirstLastPara="1" vertOverflow="ellipsis" vert="horz" wrap="square" lIns="38100" tIns="19050" rIns="38100" bIns="19050" anchor="ctr" anchorCtr="1">
                  <a:spAutoFit/>
                </a:bodyPr>
                <a:lstStyle/>
                <a:p>
                  <a:pPr>
                    <a:defRPr sz="1600" b="0" i="0" u="none" strike="noStrike" kern="1200" spc="0" baseline="0">
                      <a:solidFill>
                        <a:schemeClr val="accent1"/>
                      </a:solidFill>
                      <a:latin typeface="Avenir Book" panose="02000503020000020003" pitchFamily="2" charset="0"/>
                      <a:ea typeface="+mn-ea"/>
                      <a:cs typeface="+mn-cs"/>
                    </a:defRPr>
                  </a:pPr>
                  <a:endParaRPr lang="en-US"/>
                </a:p>
              </c:txPr>
              <c:dLblPos val="bestFit"/>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F-B6CC-41A4-B972-52C15AAC18EE}"/>
                </c:ext>
              </c:extLst>
            </c:dLbl>
            <c:dLbl>
              <c:idx val="8"/>
              <c:layout>
                <c:manualLayout>
                  <c:x val="-0.11811402816758008"/>
                  <c:y val="-1.1582076967534279E-7"/>
                </c:manualLayout>
              </c:layout>
              <c:tx>
                <c:rich>
                  <a:bodyPr rot="0" spcFirstLastPara="1" vertOverflow="ellipsis" vert="horz" wrap="square" lIns="38100" tIns="19050" rIns="38100" bIns="19050" anchor="ctr" anchorCtr="1">
                    <a:noAutofit/>
                  </a:bodyPr>
                  <a:lstStyle/>
                  <a:p>
                    <a:pPr>
                      <a:defRPr sz="1600" b="0" i="0" u="none" strike="noStrike" kern="1200" spc="0" baseline="0">
                        <a:solidFill>
                          <a:schemeClr val="accent1"/>
                        </a:solidFill>
                        <a:latin typeface="Avenir Book" panose="02000503020000020003" pitchFamily="2" charset="0"/>
                        <a:ea typeface="+mn-ea"/>
                        <a:cs typeface="+mn-cs"/>
                      </a:defRPr>
                    </a:pPr>
                    <a:fld id="{4CD788CA-EAFB-42BD-B240-42C76B241575}" type="CATEGORYNAME">
                      <a:rPr lang="en-US" sz="1600">
                        <a:solidFill>
                          <a:schemeClr val="accent1"/>
                        </a:solidFill>
                        <a:latin typeface="Avenir Book" panose="02000503020000020003" pitchFamily="2" charset="0"/>
                      </a:rPr>
                      <a:pPr>
                        <a:defRPr sz="1600" b="0">
                          <a:solidFill>
                            <a:schemeClr val="accent1"/>
                          </a:solidFill>
                          <a:latin typeface="Avenir Book" panose="02000503020000020003" pitchFamily="2" charset="0"/>
                        </a:defRPr>
                      </a:pPr>
                      <a:t>[CATEGORY NAME]</a:t>
                    </a:fld>
                    <a:endParaRPr lang="en-US"/>
                  </a:p>
                </c:rich>
              </c:tx>
              <c:spPr>
                <a:noFill/>
                <a:ln>
                  <a:noFill/>
                </a:ln>
                <a:effectLst/>
              </c:spPr>
              <c:txPr>
                <a:bodyPr rot="0" spcFirstLastPara="1" vertOverflow="ellipsis" vert="horz" wrap="square" lIns="38100" tIns="19050" rIns="38100" bIns="19050" anchor="ctr" anchorCtr="1">
                  <a:noAutofit/>
                </a:bodyPr>
                <a:lstStyle/>
                <a:p>
                  <a:pPr>
                    <a:defRPr sz="1600" b="0" i="0" u="none" strike="noStrike" kern="1200" spc="0" baseline="0">
                      <a:solidFill>
                        <a:schemeClr val="accent1"/>
                      </a:solidFill>
                      <a:latin typeface="Avenir Book" panose="02000503020000020003" pitchFamily="2" charset="0"/>
                      <a:ea typeface="+mn-ea"/>
                      <a:cs typeface="+mn-cs"/>
                    </a:defRPr>
                  </a:pPr>
                  <a:endParaRPr lang="en-US"/>
                </a:p>
              </c:txPr>
              <c:dLblPos val="bestFit"/>
              <c:showLegendKey val="0"/>
              <c:showVal val="0"/>
              <c:showCatName val="1"/>
              <c:showSerName val="0"/>
              <c:showPercent val="0"/>
              <c:showBubbleSize val="0"/>
              <c:extLst>
                <c:ext xmlns:c15="http://schemas.microsoft.com/office/drawing/2012/chart" uri="{CE6537A1-D6FC-4f65-9D91-7224C49458BB}">
                  <c15:layout>
                    <c:manualLayout>
                      <c:w val="0.30070502136138094"/>
                      <c:h val="0.11392050734590818"/>
                    </c:manualLayout>
                  </c15:layout>
                  <c15:dlblFieldTable/>
                  <c15:showDataLabelsRange val="0"/>
                </c:ext>
                <c:ext xmlns:c16="http://schemas.microsoft.com/office/drawing/2014/chart" uri="{C3380CC4-5D6E-409C-BE32-E72D297353CC}">
                  <c16:uniqueId val="{00000011-B6CC-41A4-B972-52C15AAC18EE}"/>
                </c:ext>
              </c:extLst>
            </c:dLbl>
            <c:dLbl>
              <c:idx val="9"/>
              <c:layout>
                <c:manualLayout>
                  <c:x val="0.2300116874066602"/>
                  <c:y val="5.8836950995073602E-3"/>
                </c:manualLayout>
              </c:layout>
              <c:tx>
                <c:rich>
                  <a:bodyPr rot="0" spcFirstLastPara="1" vertOverflow="ellipsis" vert="horz" wrap="square" lIns="38100" tIns="19050" rIns="38100" bIns="19050" anchor="ctr" anchorCtr="1">
                    <a:spAutoFit/>
                  </a:bodyPr>
                  <a:lstStyle/>
                  <a:p>
                    <a:pPr>
                      <a:defRPr sz="1600" b="0" i="0" u="none" strike="noStrike" kern="1200" spc="0" baseline="0">
                        <a:solidFill>
                          <a:schemeClr val="bg2">
                            <a:lumMod val="50000"/>
                          </a:schemeClr>
                        </a:solidFill>
                        <a:latin typeface="Avenir Book" panose="02000503020000020003" pitchFamily="2" charset="0"/>
                        <a:ea typeface="+mn-ea"/>
                        <a:cs typeface="+mn-cs"/>
                      </a:defRPr>
                    </a:pPr>
                    <a:r>
                      <a:rPr lang="en-US" sz="1600">
                        <a:solidFill>
                          <a:schemeClr val="bg2">
                            <a:lumMod val="50000"/>
                          </a:schemeClr>
                        </a:solidFill>
                      </a:rPr>
                      <a:t>RAS</a:t>
                    </a:r>
                  </a:p>
                  <a:p>
                    <a:pPr>
                      <a:defRPr sz="1600" b="0">
                        <a:solidFill>
                          <a:schemeClr val="bg2">
                            <a:lumMod val="50000"/>
                          </a:schemeClr>
                        </a:solidFill>
                        <a:latin typeface="Avenir Book" panose="02000503020000020003" pitchFamily="2" charset="0"/>
                      </a:defRPr>
                    </a:pPr>
                    <a:r>
                      <a:rPr lang="en-US" sz="1600">
                        <a:solidFill>
                          <a:schemeClr val="bg2">
                            <a:lumMod val="50000"/>
                          </a:schemeClr>
                        </a:solidFill>
                      </a:rPr>
                      <a:t>Wild-Type</a:t>
                    </a:r>
                  </a:p>
                </c:rich>
              </c:tx>
              <c:spPr>
                <a:noFill/>
                <a:ln>
                  <a:noFill/>
                </a:ln>
                <a:effectLst/>
              </c:spPr>
              <c:txPr>
                <a:bodyPr rot="0" spcFirstLastPara="1" vertOverflow="ellipsis" vert="horz" wrap="square" lIns="38100" tIns="19050" rIns="38100" bIns="19050" anchor="ctr" anchorCtr="1">
                  <a:spAutoFit/>
                </a:bodyPr>
                <a:lstStyle/>
                <a:p>
                  <a:pPr>
                    <a:defRPr sz="1600" b="0" i="0" u="none" strike="noStrike" kern="1200" spc="0" baseline="0">
                      <a:solidFill>
                        <a:schemeClr val="bg2">
                          <a:lumMod val="50000"/>
                        </a:schemeClr>
                      </a:solidFill>
                      <a:latin typeface="Avenir Book" panose="02000503020000020003" pitchFamily="2" charset="0"/>
                      <a:ea typeface="+mn-ea"/>
                      <a:cs typeface="+mn-cs"/>
                    </a:defRPr>
                  </a:pPr>
                  <a:endParaRPr lang="en-US"/>
                </a:p>
              </c:txPr>
              <c:dLblPos val="bestFit"/>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3-B6CC-41A4-B972-52C15AAC18EE}"/>
                </c:ext>
              </c:extLst>
            </c:dLbl>
            <c:spPr>
              <a:noFill/>
              <a:ln>
                <a:noFill/>
              </a:ln>
              <a:effectLst/>
            </c:spPr>
            <c:txPr>
              <a:bodyPr rot="0" spcFirstLastPara="1" vertOverflow="ellipsis" vert="horz" wrap="square" lIns="38100" tIns="19050" rIns="38100" bIns="19050" anchor="ctr" anchorCtr="1">
                <a:spAutoFit/>
              </a:bodyPr>
              <a:lstStyle/>
              <a:p>
                <a:pPr>
                  <a:defRPr sz="1600" b="0" i="0" u="none" strike="noStrike" kern="1200" spc="0" baseline="0">
                    <a:solidFill>
                      <a:schemeClr val="accent1">
                        <a:lumMod val="40000"/>
                        <a:lumOff val="60000"/>
                      </a:schemeClr>
                    </a:solidFill>
                    <a:latin typeface="Avenir Book" panose="02000503020000020003" pitchFamily="2" charset="0"/>
                    <a:ea typeface="+mn-ea"/>
                    <a:cs typeface="+mn-cs"/>
                  </a:defRPr>
                </a:pPr>
                <a:endParaRPr lang="en-US"/>
              </a:p>
            </c:txPr>
            <c:dLblPos val="outEnd"/>
            <c:showLegendKey val="0"/>
            <c:showVal val="0"/>
            <c:showCatName val="1"/>
            <c:showSerName val="0"/>
            <c:showPercent val="0"/>
            <c:showBubbleSize val="0"/>
            <c:showLeaderLines val="0"/>
            <c:extLst>
              <c:ext xmlns:c15="http://schemas.microsoft.com/office/drawing/2012/chart" uri="{CE6537A1-D6FC-4f65-9D91-7224C49458BB}"/>
            </c:extLst>
          </c:dLbls>
          <c:cat>
            <c:strRef>
              <c:f>Sheet1!$A$6:$A$15</c:f>
              <c:strCache>
                <c:ptCount val="10"/>
                <c:pt idx="0">
                  <c:v>G12C</c:v>
                </c:pt>
                <c:pt idx="1">
                  <c:v>G12D</c:v>
                </c:pt>
                <c:pt idx="2">
                  <c:v>G12V</c:v>
                </c:pt>
                <c:pt idx="3">
                  <c:v>G13D</c:v>
                </c:pt>
                <c:pt idx="4">
                  <c:v>G12S</c:v>
                </c:pt>
                <c:pt idx="5">
                  <c:v>G12A</c:v>
                </c:pt>
                <c:pt idx="6">
                  <c:v>Q61H</c:v>
                </c:pt>
                <c:pt idx="7">
                  <c:v>G13C</c:v>
                </c:pt>
                <c:pt idx="8">
                  <c:v>NRAS</c:v>
                </c:pt>
                <c:pt idx="9">
                  <c:v>Normal</c:v>
                </c:pt>
              </c:strCache>
            </c:strRef>
          </c:cat>
          <c:val>
            <c:numRef>
              <c:f>Sheet1!$B$6:$B$15</c:f>
              <c:numCache>
                <c:formatCode>General</c:formatCode>
                <c:ptCount val="10"/>
                <c:pt idx="0">
                  <c:v>15</c:v>
                </c:pt>
                <c:pt idx="1">
                  <c:v>49</c:v>
                </c:pt>
                <c:pt idx="2">
                  <c:v>41</c:v>
                </c:pt>
                <c:pt idx="3">
                  <c:v>26</c:v>
                </c:pt>
                <c:pt idx="4">
                  <c:v>16</c:v>
                </c:pt>
                <c:pt idx="5">
                  <c:v>15</c:v>
                </c:pt>
                <c:pt idx="6">
                  <c:v>4</c:v>
                </c:pt>
                <c:pt idx="7">
                  <c:v>2</c:v>
                </c:pt>
                <c:pt idx="8">
                  <c:v>35</c:v>
                </c:pt>
                <c:pt idx="9">
                  <c:v>191</c:v>
                </c:pt>
              </c:numCache>
            </c:numRef>
          </c:val>
          <c:extLst>
            <c:ext xmlns:c16="http://schemas.microsoft.com/office/drawing/2014/chart" uri="{C3380CC4-5D6E-409C-BE32-E72D297353CC}">
              <c16:uniqueId val="{00000014-B6CC-41A4-B972-52C15AAC18EE}"/>
            </c:ext>
          </c:extLst>
        </c:ser>
        <c:dLbls>
          <c:dLblPos val="outEnd"/>
          <c:showLegendKey val="0"/>
          <c:showVal val="0"/>
          <c:showCatName val="1"/>
          <c:showSerName val="0"/>
          <c:showPercent val="0"/>
          <c:showBubbleSize val="0"/>
          <c:showLeaderLines val="0"/>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spPr>
            <a:solidFill>
              <a:schemeClr val="bg1">
                <a:lumMod val="85000"/>
              </a:schemeClr>
            </a:solidFill>
            <a:ln w="9525">
              <a:solidFill>
                <a:schemeClr val="bg1"/>
              </a:solidFill>
            </a:ln>
            <a:effectLst/>
          </c:spPr>
          <c:dPt>
            <c:idx val="0"/>
            <c:bubble3D val="0"/>
            <c:explosion val="20"/>
            <c:spPr>
              <a:solidFill>
                <a:schemeClr val="accent3">
                  <a:lumMod val="75000"/>
                </a:schemeClr>
              </a:solidFill>
              <a:ln w="9525">
                <a:solidFill>
                  <a:schemeClr val="bg1"/>
                </a:solidFill>
              </a:ln>
              <a:effectLst>
                <a:outerShdw blurRad="127000" sx="102000" sy="102000" algn="ctr" rotWithShape="0">
                  <a:prstClr val="black">
                    <a:alpha val="50000"/>
                  </a:prstClr>
                </a:outerShdw>
              </a:effectLst>
            </c:spPr>
            <c:extLst>
              <c:ext xmlns:c16="http://schemas.microsoft.com/office/drawing/2014/chart" uri="{C3380CC4-5D6E-409C-BE32-E72D297353CC}">
                <c16:uniqueId val="{00000001-6D7B-4D4C-84E2-440493AFD2EC}"/>
              </c:ext>
            </c:extLst>
          </c:dPt>
          <c:dPt>
            <c:idx val="1"/>
            <c:bubble3D val="0"/>
            <c:spPr>
              <a:solidFill>
                <a:schemeClr val="bg1">
                  <a:lumMod val="85000"/>
                </a:schemeClr>
              </a:solidFill>
              <a:ln w="9525">
                <a:solidFill>
                  <a:schemeClr val="bg1"/>
                </a:solidFill>
              </a:ln>
              <a:effectLst/>
            </c:spPr>
            <c:extLst>
              <c:ext xmlns:c16="http://schemas.microsoft.com/office/drawing/2014/chart" uri="{C3380CC4-5D6E-409C-BE32-E72D297353CC}">
                <c16:uniqueId val="{00000003-6D7B-4D4C-84E2-440493AFD2EC}"/>
              </c:ext>
            </c:extLst>
          </c:dPt>
          <c:dPt>
            <c:idx val="2"/>
            <c:bubble3D val="0"/>
            <c:spPr>
              <a:solidFill>
                <a:schemeClr val="bg1">
                  <a:lumMod val="85000"/>
                </a:schemeClr>
              </a:solidFill>
              <a:ln w="9525">
                <a:solidFill>
                  <a:schemeClr val="bg1"/>
                </a:solidFill>
              </a:ln>
              <a:effectLst/>
            </c:spPr>
            <c:extLst>
              <c:ext xmlns:c16="http://schemas.microsoft.com/office/drawing/2014/chart" uri="{C3380CC4-5D6E-409C-BE32-E72D297353CC}">
                <c16:uniqueId val="{00000005-6D7B-4D4C-84E2-440493AFD2EC}"/>
              </c:ext>
            </c:extLst>
          </c:dPt>
          <c:dPt>
            <c:idx val="3"/>
            <c:bubble3D val="0"/>
            <c:spPr>
              <a:solidFill>
                <a:schemeClr val="bg1">
                  <a:lumMod val="85000"/>
                </a:schemeClr>
              </a:solidFill>
              <a:ln w="9525">
                <a:solidFill>
                  <a:schemeClr val="bg1"/>
                </a:solidFill>
              </a:ln>
              <a:effectLst/>
            </c:spPr>
            <c:extLst>
              <c:ext xmlns:c16="http://schemas.microsoft.com/office/drawing/2014/chart" uri="{C3380CC4-5D6E-409C-BE32-E72D297353CC}">
                <c16:uniqueId val="{00000007-6D7B-4D4C-84E2-440493AFD2EC}"/>
              </c:ext>
            </c:extLst>
          </c:dPt>
          <c:dPt>
            <c:idx val="4"/>
            <c:bubble3D val="0"/>
            <c:spPr>
              <a:solidFill>
                <a:schemeClr val="bg1">
                  <a:lumMod val="85000"/>
                </a:schemeClr>
              </a:solidFill>
              <a:ln w="9525">
                <a:solidFill>
                  <a:schemeClr val="bg1"/>
                </a:solidFill>
              </a:ln>
              <a:effectLst/>
            </c:spPr>
            <c:extLst>
              <c:ext xmlns:c16="http://schemas.microsoft.com/office/drawing/2014/chart" uri="{C3380CC4-5D6E-409C-BE32-E72D297353CC}">
                <c16:uniqueId val="{00000009-6D7B-4D4C-84E2-440493AFD2EC}"/>
              </c:ext>
            </c:extLst>
          </c:dPt>
          <c:dPt>
            <c:idx val="5"/>
            <c:bubble3D val="0"/>
            <c:spPr>
              <a:solidFill>
                <a:schemeClr val="bg1">
                  <a:lumMod val="85000"/>
                </a:schemeClr>
              </a:solidFill>
              <a:ln w="9525">
                <a:solidFill>
                  <a:schemeClr val="bg1"/>
                </a:solidFill>
              </a:ln>
              <a:effectLst/>
            </c:spPr>
            <c:extLst>
              <c:ext xmlns:c16="http://schemas.microsoft.com/office/drawing/2014/chart" uri="{C3380CC4-5D6E-409C-BE32-E72D297353CC}">
                <c16:uniqueId val="{0000000B-6D7B-4D4C-84E2-440493AFD2EC}"/>
              </c:ext>
            </c:extLst>
          </c:dPt>
          <c:dPt>
            <c:idx val="6"/>
            <c:bubble3D val="0"/>
            <c:spPr>
              <a:solidFill>
                <a:schemeClr val="bg1">
                  <a:lumMod val="85000"/>
                </a:schemeClr>
              </a:solidFill>
              <a:ln w="9525">
                <a:solidFill>
                  <a:schemeClr val="bg1"/>
                </a:solidFill>
              </a:ln>
              <a:effectLst/>
            </c:spPr>
            <c:extLst>
              <c:ext xmlns:c16="http://schemas.microsoft.com/office/drawing/2014/chart" uri="{C3380CC4-5D6E-409C-BE32-E72D297353CC}">
                <c16:uniqueId val="{0000000D-6D7B-4D4C-84E2-440493AFD2EC}"/>
              </c:ext>
            </c:extLst>
          </c:dPt>
          <c:dPt>
            <c:idx val="7"/>
            <c:bubble3D val="0"/>
            <c:spPr>
              <a:solidFill>
                <a:schemeClr val="bg1">
                  <a:lumMod val="85000"/>
                </a:schemeClr>
              </a:solidFill>
              <a:ln w="9525">
                <a:solidFill>
                  <a:schemeClr val="bg1"/>
                </a:solidFill>
              </a:ln>
              <a:effectLst/>
            </c:spPr>
            <c:extLst>
              <c:ext xmlns:c16="http://schemas.microsoft.com/office/drawing/2014/chart" uri="{C3380CC4-5D6E-409C-BE32-E72D297353CC}">
                <c16:uniqueId val="{0000000F-6D7B-4D4C-84E2-440493AFD2EC}"/>
              </c:ext>
            </c:extLst>
          </c:dPt>
          <c:dPt>
            <c:idx val="8"/>
            <c:bubble3D val="0"/>
            <c:spPr>
              <a:solidFill>
                <a:schemeClr val="bg1">
                  <a:lumMod val="85000"/>
                </a:schemeClr>
              </a:solidFill>
              <a:ln w="9525">
                <a:solidFill>
                  <a:schemeClr val="bg1"/>
                </a:solidFill>
              </a:ln>
              <a:effectLst/>
            </c:spPr>
            <c:extLst>
              <c:ext xmlns:c16="http://schemas.microsoft.com/office/drawing/2014/chart" uri="{C3380CC4-5D6E-409C-BE32-E72D297353CC}">
                <c16:uniqueId val="{00000011-6D7B-4D4C-84E2-440493AFD2EC}"/>
              </c:ext>
            </c:extLst>
          </c:dPt>
          <c:dPt>
            <c:idx val="9"/>
            <c:bubble3D val="0"/>
            <c:explosion val="10"/>
            <c:spPr>
              <a:solidFill>
                <a:schemeClr val="bg1">
                  <a:lumMod val="85000"/>
                </a:schemeClr>
              </a:solidFill>
              <a:ln w="9525">
                <a:solidFill>
                  <a:schemeClr val="bg1"/>
                </a:solidFill>
              </a:ln>
              <a:effectLst/>
            </c:spPr>
            <c:extLst>
              <c:ext xmlns:c16="http://schemas.microsoft.com/office/drawing/2014/chart" uri="{C3380CC4-5D6E-409C-BE32-E72D297353CC}">
                <c16:uniqueId val="{00000013-6D7B-4D4C-84E2-440493AFD2EC}"/>
              </c:ext>
            </c:extLst>
          </c:dPt>
          <c:dLbls>
            <c:dLbl>
              <c:idx val="0"/>
              <c:layout>
                <c:manualLayout>
                  <c:x val="7.6670562468886816E-2"/>
                  <c:y val="2.941847549753707E-3"/>
                </c:manualLayout>
              </c:layout>
              <c:spPr>
                <a:noFill/>
                <a:ln>
                  <a:noFill/>
                </a:ln>
                <a:effectLst/>
              </c:spPr>
              <c:txPr>
                <a:bodyPr rot="0" spcFirstLastPara="1" vertOverflow="ellipsis" vert="horz" wrap="square" lIns="38100" tIns="19050" rIns="38100" bIns="19050" anchor="ctr" anchorCtr="1">
                  <a:spAutoFit/>
                </a:bodyPr>
                <a:lstStyle/>
                <a:p>
                  <a:pPr>
                    <a:defRPr sz="1600" b="0" i="0" u="none" strike="noStrike" kern="1200" spc="0" baseline="0">
                      <a:solidFill>
                        <a:schemeClr val="accent3">
                          <a:lumMod val="75000"/>
                        </a:schemeClr>
                      </a:solidFill>
                      <a:latin typeface="Avenir Black" panose="020B0803020203020204" pitchFamily="34" charset="0"/>
                      <a:ea typeface="+mn-ea"/>
                      <a:cs typeface="+mn-cs"/>
                    </a:defRPr>
                  </a:pPr>
                  <a:endParaRPr lang="en-US"/>
                </a:p>
              </c:txPr>
              <c:dLblPos val="bestFit"/>
              <c:showLegendKey val="0"/>
              <c:showVal val="0"/>
              <c:showCatName val="1"/>
              <c:showSerName val="0"/>
              <c:showPercent val="0"/>
              <c:showBubbleSize val="0"/>
              <c:extLst>
                <c:ext xmlns:c15="http://schemas.microsoft.com/office/drawing/2012/chart" uri="{CE6537A1-D6FC-4f65-9D91-7224C49458BB}"/>
                <c:ext xmlns:c16="http://schemas.microsoft.com/office/drawing/2014/chart" uri="{C3380CC4-5D6E-409C-BE32-E72D297353CC}">
                  <c16:uniqueId val="{00000001-6D7B-4D4C-84E2-440493AFD2EC}"/>
                </c:ext>
              </c:extLst>
            </c:dLbl>
            <c:dLbl>
              <c:idx val="1"/>
              <c:tx>
                <c:rich>
                  <a:bodyPr rot="0" spcFirstLastPara="1" vertOverflow="ellipsis" vert="horz" wrap="square" lIns="38100" tIns="19050" rIns="38100" bIns="19050" anchor="ctr" anchorCtr="1">
                    <a:spAutoFit/>
                  </a:bodyPr>
                  <a:lstStyle/>
                  <a:p>
                    <a:pPr>
                      <a:defRPr sz="1600" b="0" i="0" u="none" strike="noStrike" kern="1200" spc="0" baseline="0">
                        <a:solidFill>
                          <a:schemeClr val="bg1">
                            <a:lumMod val="50000"/>
                          </a:schemeClr>
                        </a:solidFill>
                        <a:latin typeface="Avenir Book" panose="02000503020000020003" pitchFamily="2" charset="0"/>
                        <a:ea typeface="+mn-ea"/>
                        <a:cs typeface="+mn-cs"/>
                      </a:defRPr>
                    </a:pPr>
                    <a:fld id="{7EC6B3E4-AC5C-41C1-91AF-19C53BAD8920}" type="CATEGORYNAME">
                      <a:rPr lang="en-US" sz="1600">
                        <a:solidFill>
                          <a:schemeClr val="bg1">
                            <a:lumMod val="50000"/>
                          </a:schemeClr>
                        </a:solidFill>
                        <a:latin typeface="Avenir Book" panose="02000503020000020003" pitchFamily="2" charset="0"/>
                      </a:rPr>
                      <a:pPr>
                        <a:defRPr sz="1600" b="0">
                          <a:solidFill>
                            <a:schemeClr val="bg1">
                              <a:lumMod val="50000"/>
                            </a:schemeClr>
                          </a:solidFill>
                          <a:latin typeface="Avenir Book" panose="02000503020000020003" pitchFamily="2" charset="0"/>
                        </a:defRPr>
                      </a:pPr>
                      <a:t>[CATEGORY NAME]</a:t>
                    </a:fld>
                    <a:endParaRPr lang="en-US"/>
                  </a:p>
                </c:rich>
              </c:tx>
              <c:spPr>
                <a:noFill/>
                <a:ln>
                  <a:noFill/>
                </a:ln>
                <a:effectLst/>
              </c:spPr>
              <c:txPr>
                <a:bodyPr rot="0" spcFirstLastPara="1" vertOverflow="ellipsis" vert="horz" wrap="square" lIns="38100" tIns="19050" rIns="38100" bIns="19050" anchor="ctr" anchorCtr="1">
                  <a:spAutoFit/>
                </a:bodyPr>
                <a:lstStyle/>
                <a:p>
                  <a:pPr>
                    <a:defRPr sz="1600" b="0" i="0" u="none" strike="noStrike" kern="1200" spc="0" baseline="0">
                      <a:solidFill>
                        <a:schemeClr val="bg1">
                          <a:lumMod val="50000"/>
                        </a:schemeClr>
                      </a:solidFill>
                      <a:latin typeface="Avenir Book" panose="02000503020000020003" pitchFamily="2" charset="0"/>
                      <a:ea typeface="+mn-ea"/>
                      <a:cs typeface="+mn-cs"/>
                    </a:defRPr>
                  </a:pPr>
                  <a:endParaRPr lang="en-US"/>
                </a:p>
              </c:txPr>
              <c:dLblPos val="outEnd"/>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6D7B-4D4C-84E2-440493AFD2EC}"/>
                </c:ext>
              </c:extLst>
            </c:dLbl>
            <c:dLbl>
              <c:idx val="2"/>
              <c:tx>
                <c:rich>
                  <a:bodyPr rot="0" spcFirstLastPara="1" vertOverflow="ellipsis" vert="horz" wrap="square" lIns="38100" tIns="19050" rIns="38100" bIns="19050" anchor="ctr" anchorCtr="1">
                    <a:spAutoFit/>
                  </a:bodyPr>
                  <a:lstStyle/>
                  <a:p>
                    <a:pPr>
                      <a:defRPr sz="1600" b="0" i="0" u="none" strike="noStrike" kern="1200" spc="0" baseline="0">
                        <a:solidFill>
                          <a:schemeClr val="bg1">
                            <a:lumMod val="50000"/>
                          </a:schemeClr>
                        </a:solidFill>
                        <a:latin typeface="Avenir Book" panose="02000503020000020003" pitchFamily="2" charset="0"/>
                        <a:ea typeface="+mn-ea"/>
                        <a:cs typeface="+mn-cs"/>
                      </a:defRPr>
                    </a:pPr>
                    <a:fld id="{F38E6337-1A69-4120-9D52-8CDE270C159B}" type="CATEGORYNAME">
                      <a:rPr lang="en-US" sz="1600">
                        <a:solidFill>
                          <a:schemeClr val="bg1">
                            <a:lumMod val="50000"/>
                          </a:schemeClr>
                        </a:solidFill>
                        <a:latin typeface="Avenir Book" panose="02000503020000020003" pitchFamily="2" charset="0"/>
                      </a:rPr>
                      <a:pPr>
                        <a:defRPr sz="1600" b="0">
                          <a:solidFill>
                            <a:schemeClr val="bg1">
                              <a:lumMod val="50000"/>
                            </a:schemeClr>
                          </a:solidFill>
                          <a:latin typeface="Avenir Book" panose="02000503020000020003" pitchFamily="2" charset="0"/>
                        </a:defRPr>
                      </a:pPr>
                      <a:t>[CATEGORY NAME]</a:t>
                    </a:fld>
                    <a:endParaRPr lang="en-US"/>
                  </a:p>
                </c:rich>
              </c:tx>
              <c:spPr>
                <a:noFill/>
                <a:ln>
                  <a:noFill/>
                </a:ln>
                <a:effectLst/>
              </c:spPr>
              <c:txPr>
                <a:bodyPr rot="0" spcFirstLastPara="1" vertOverflow="ellipsis" vert="horz" wrap="square" lIns="38100" tIns="19050" rIns="38100" bIns="19050" anchor="ctr" anchorCtr="1">
                  <a:spAutoFit/>
                </a:bodyPr>
                <a:lstStyle/>
                <a:p>
                  <a:pPr>
                    <a:defRPr sz="1600" b="0" i="0" u="none" strike="noStrike" kern="1200" spc="0" baseline="0">
                      <a:solidFill>
                        <a:schemeClr val="bg1">
                          <a:lumMod val="50000"/>
                        </a:schemeClr>
                      </a:solidFill>
                      <a:latin typeface="Avenir Book" panose="02000503020000020003" pitchFamily="2" charset="0"/>
                      <a:ea typeface="+mn-ea"/>
                      <a:cs typeface="+mn-cs"/>
                    </a:defRPr>
                  </a:pPr>
                  <a:endParaRPr lang="en-US"/>
                </a:p>
              </c:txPr>
              <c:dLblPos val="outEnd"/>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6D7B-4D4C-84E2-440493AFD2EC}"/>
                </c:ext>
              </c:extLst>
            </c:dLbl>
            <c:dLbl>
              <c:idx val="3"/>
              <c:tx>
                <c:rich>
                  <a:bodyPr rot="0" spcFirstLastPara="1" vertOverflow="ellipsis" vert="horz" wrap="square" lIns="38100" tIns="19050" rIns="38100" bIns="19050" anchor="ctr" anchorCtr="1">
                    <a:spAutoFit/>
                  </a:bodyPr>
                  <a:lstStyle/>
                  <a:p>
                    <a:pPr>
                      <a:defRPr sz="1600" b="0" i="0" u="none" strike="noStrike" kern="1200" spc="0" baseline="0">
                        <a:solidFill>
                          <a:schemeClr val="bg1">
                            <a:lumMod val="50000"/>
                          </a:schemeClr>
                        </a:solidFill>
                        <a:latin typeface="Avenir Book" panose="02000503020000020003" pitchFamily="2" charset="0"/>
                        <a:ea typeface="+mn-ea"/>
                        <a:cs typeface="+mn-cs"/>
                      </a:defRPr>
                    </a:pPr>
                    <a:fld id="{3D616276-997A-4780-845F-EDBC9970D20D}" type="CATEGORYNAME">
                      <a:rPr lang="en-US" sz="1600">
                        <a:solidFill>
                          <a:schemeClr val="bg1">
                            <a:lumMod val="50000"/>
                          </a:schemeClr>
                        </a:solidFill>
                        <a:latin typeface="Avenir Book" panose="02000503020000020003" pitchFamily="2" charset="0"/>
                      </a:rPr>
                      <a:pPr>
                        <a:defRPr sz="1600" b="0">
                          <a:solidFill>
                            <a:schemeClr val="bg1">
                              <a:lumMod val="50000"/>
                            </a:schemeClr>
                          </a:solidFill>
                          <a:latin typeface="Avenir Book" panose="02000503020000020003" pitchFamily="2" charset="0"/>
                        </a:defRPr>
                      </a:pPr>
                      <a:t>[CATEGORY NAME]</a:t>
                    </a:fld>
                    <a:endParaRPr lang="en-US"/>
                  </a:p>
                </c:rich>
              </c:tx>
              <c:spPr>
                <a:noFill/>
                <a:ln>
                  <a:noFill/>
                </a:ln>
                <a:effectLst/>
              </c:spPr>
              <c:txPr>
                <a:bodyPr rot="0" spcFirstLastPara="1" vertOverflow="ellipsis" vert="horz" wrap="square" lIns="38100" tIns="19050" rIns="38100" bIns="19050" anchor="ctr" anchorCtr="1">
                  <a:spAutoFit/>
                </a:bodyPr>
                <a:lstStyle/>
                <a:p>
                  <a:pPr>
                    <a:defRPr sz="1600" b="0" i="0" u="none" strike="noStrike" kern="1200" spc="0" baseline="0">
                      <a:solidFill>
                        <a:schemeClr val="bg1">
                          <a:lumMod val="50000"/>
                        </a:schemeClr>
                      </a:solidFill>
                      <a:latin typeface="Avenir Book" panose="02000503020000020003" pitchFamily="2" charset="0"/>
                      <a:ea typeface="+mn-ea"/>
                      <a:cs typeface="+mn-cs"/>
                    </a:defRPr>
                  </a:pPr>
                  <a:endParaRPr lang="en-US"/>
                </a:p>
              </c:txPr>
              <c:dLblPos val="outEnd"/>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6D7B-4D4C-84E2-440493AFD2EC}"/>
                </c:ext>
              </c:extLst>
            </c:dLbl>
            <c:dLbl>
              <c:idx val="4"/>
              <c:layout>
                <c:manualLayout>
                  <c:x val="8.2887094560957133E-3"/>
                  <c:y val="-2.6476627947783472E-2"/>
                </c:manualLayout>
              </c:layout>
              <c:tx>
                <c:rich>
                  <a:bodyPr rot="0" spcFirstLastPara="1" vertOverflow="ellipsis" vert="horz" wrap="square" lIns="38100" tIns="19050" rIns="38100" bIns="19050" anchor="ctr" anchorCtr="1">
                    <a:spAutoFit/>
                  </a:bodyPr>
                  <a:lstStyle/>
                  <a:p>
                    <a:pPr>
                      <a:defRPr sz="1600" b="0" i="0" u="none" strike="noStrike" kern="1200" spc="0" baseline="0">
                        <a:solidFill>
                          <a:schemeClr val="bg1">
                            <a:lumMod val="50000"/>
                          </a:schemeClr>
                        </a:solidFill>
                        <a:latin typeface="Avenir Book" panose="02000503020000020003" pitchFamily="2" charset="0"/>
                        <a:ea typeface="+mn-ea"/>
                        <a:cs typeface="+mn-cs"/>
                      </a:defRPr>
                    </a:pPr>
                    <a:fld id="{47C02F68-9B87-403F-9ACA-63C81A31C9E9}" type="CATEGORYNAME">
                      <a:rPr lang="en-US" sz="1600">
                        <a:solidFill>
                          <a:schemeClr val="bg1">
                            <a:lumMod val="50000"/>
                          </a:schemeClr>
                        </a:solidFill>
                        <a:latin typeface="Avenir Book" panose="02000503020000020003" pitchFamily="2" charset="0"/>
                      </a:rPr>
                      <a:pPr>
                        <a:defRPr sz="1600" b="0">
                          <a:solidFill>
                            <a:schemeClr val="bg1">
                              <a:lumMod val="50000"/>
                            </a:schemeClr>
                          </a:solidFill>
                          <a:latin typeface="Avenir Book" panose="02000503020000020003" pitchFamily="2" charset="0"/>
                        </a:defRPr>
                      </a:pPr>
                      <a:t>[CATEGORY NAME]</a:t>
                    </a:fld>
                    <a:endParaRPr lang="en-US"/>
                  </a:p>
                </c:rich>
              </c:tx>
              <c:spPr>
                <a:noFill/>
                <a:ln>
                  <a:noFill/>
                </a:ln>
                <a:effectLst/>
              </c:spPr>
              <c:txPr>
                <a:bodyPr rot="0" spcFirstLastPara="1" vertOverflow="ellipsis" vert="horz" wrap="square" lIns="38100" tIns="19050" rIns="38100" bIns="19050" anchor="ctr" anchorCtr="1">
                  <a:spAutoFit/>
                </a:bodyPr>
                <a:lstStyle/>
                <a:p>
                  <a:pPr>
                    <a:defRPr sz="1600" b="0" i="0" u="none" strike="noStrike" kern="1200" spc="0" baseline="0">
                      <a:solidFill>
                        <a:schemeClr val="bg1">
                          <a:lumMod val="50000"/>
                        </a:schemeClr>
                      </a:solidFill>
                      <a:latin typeface="Avenir Book" panose="02000503020000020003" pitchFamily="2" charset="0"/>
                      <a:ea typeface="+mn-ea"/>
                      <a:cs typeface="+mn-cs"/>
                    </a:defRPr>
                  </a:pPr>
                  <a:endParaRPr lang="en-US"/>
                </a:p>
              </c:txPr>
              <c:dLblPos val="bestFit"/>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9-6D7B-4D4C-84E2-440493AFD2EC}"/>
                </c:ext>
              </c:extLst>
            </c:dLbl>
            <c:dLbl>
              <c:idx val="5"/>
              <c:layout>
                <c:manualLayout>
                  <c:x val="1.4505241548167763E-2"/>
                  <c:y val="-3.5302170597044484E-2"/>
                </c:manualLayout>
              </c:layout>
              <c:tx>
                <c:rich>
                  <a:bodyPr rot="0" spcFirstLastPara="1" vertOverflow="ellipsis" vert="horz" wrap="square" lIns="38100" tIns="19050" rIns="38100" bIns="19050" anchor="ctr" anchorCtr="1">
                    <a:spAutoFit/>
                  </a:bodyPr>
                  <a:lstStyle/>
                  <a:p>
                    <a:pPr>
                      <a:defRPr sz="1600" b="0" i="0" u="none" strike="noStrike" kern="1200" spc="0" baseline="0">
                        <a:solidFill>
                          <a:schemeClr val="bg1">
                            <a:lumMod val="50000"/>
                          </a:schemeClr>
                        </a:solidFill>
                        <a:effectLst/>
                        <a:latin typeface="Avenir Book" panose="02000503020000020003" pitchFamily="2" charset="0"/>
                        <a:ea typeface="+mn-ea"/>
                        <a:cs typeface="+mn-cs"/>
                      </a:defRPr>
                    </a:pPr>
                    <a:fld id="{9BCCEE9F-5C22-4CA5-8A1D-CAD9412121D2}" type="CATEGORYNAME">
                      <a:rPr lang="en-US" sz="1600">
                        <a:solidFill>
                          <a:schemeClr val="bg1">
                            <a:lumMod val="50000"/>
                          </a:schemeClr>
                        </a:solidFill>
                        <a:latin typeface="Avenir Book" panose="02000503020000020003" pitchFamily="2" charset="0"/>
                      </a:rPr>
                      <a:pPr>
                        <a:defRPr sz="1600" b="0">
                          <a:solidFill>
                            <a:schemeClr val="bg1">
                              <a:lumMod val="50000"/>
                            </a:schemeClr>
                          </a:solidFill>
                          <a:effectLst/>
                          <a:latin typeface="Avenir Book" panose="02000503020000020003" pitchFamily="2" charset="0"/>
                        </a:defRPr>
                      </a:pPr>
                      <a:t>[CATEGORY NAME]</a:t>
                    </a:fld>
                    <a:endParaRPr lang="en-US"/>
                  </a:p>
                </c:rich>
              </c:tx>
              <c:spPr>
                <a:noFill/>
                <a:ln>
                  <a:noFill/>
                </a:ln>
                <a:effectLst/>
              </c:spPr>
              <c:txPr>
                <a:bodyPr rot="0" spcFirstLastPara="1" vertOverflow="ellipsis" vert="horz" wrap="square" lIns="38100" tIns="19050" rIns="38100" bIns="19050" anchor="ctr" anchorCtr="1">
                  <a:spAutoFit/>
                </a:bodyPr>
                <a:lstStyle/>
                <a:p>
                  <a:pPr>
                    <a:defRPr sz="1600" b="0" i="0" u="none" strike="noStrike" kern="1200" spc="0" baseline="0">
                      <a:solidFill>
                        <a:schemeClr val="bg1">
                          <a:lumMod val="50000"/>
                        </a:schemeClr>
                      </a:solidFill>
                      <a:effectLst/>
                      <a:latin typeface="Avenir Book" panose="02000503020000020003" pitchFamily="2" charset="0"/>
                      <a:ea typeface="+mn-ea"/>
                      <a:cs typeface="+mn-cs"/>
                    </a:defRPr>
                  </a:pPr>
                  <a:endParaRPr lang="en-US"/>
                </a:p>
              </c:txPr>
              <c:dLblPos val="bestFit"/>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B-6D7B-4D4C-84E2-440493AFD2EC}"/>
                </c:ext>
              </c:extLst>
            </c:dLbl>
            <c:dLbl>
              <c:idx val="6"/>
              <c:layout>
                <c:manualLayout>
                  <c:x val="6.2165320920718227E-3"/>
                  <c:y val="-2.0592932848275951E-2"/>
                </c:manualLayout>
              </c:layout>
              <c:tx>
                <c:rich>
                  <a:bodyPr rot="0" spcFirstLastPara="1" vertOverflow="ellipsis" vert="horz" wrap="square" lIns="38100" tIns="19050" rIns="38100" bIns="19050" anchor="ctr" anchorCtr="1">
                    <a:spAutoFit/>
                  </a:bodyPr>
                  <a:lstStyle/>
                  <a:p>
                    <a:pPr>
                      <a:defRPr sz="1600" b="0" i="0" u="none" strike="noStrike" kern="1200" spc="0" baseline="0">
                        <a:solidFill>
                          <a:schemeClr val="bg1">
                            <a:lumMod val="50000"/>
                          </a:schemeClr>
                        </a:solidFill>
                        <a:latin typeface="Avenir Book" panose="02000503020000020003" pitchFamily="2" charset="0"/>
                        <a:ea typeface="+mn-ea"/>
                        <a:cs typeface="+mn-cs"/>
                      </a:defRPr>
                    </a:pPr>
                    <a:fld id="{EEA540BE-71C6-4199-A22D-5A13C0059063}" type="CATEGORYNAME">
                      <a:rPr lang="en-US" sz="1600">
                        <a:solidFill>
                          <a:schemeClr val="bg1">
                            <a:lumMod val="50000"/>
                          </a:schemeClr>
                        </a:solidFill>
                        <a:latin typeface="Avenir Book" panose="02000503020000020003" pitchFamily="2" charset="0"/>
                      </a:rPr>
                      <a:pPr>
                        <a:defRPr sz="1600" b="0">
                          <a:solidFill>
                            <a:schemeClr val="bg1">
                              <a:lumMod val="50000"/>
                            </a:schemeClr>
                          </a:solidFill>
                          <a:latin typeface="Avenir Book" panose="02000503020000020003" pitchFamily="2" charset="0"/>
                        </a:defRPr>
                      </a:pPr>
                      <a:t>[CATEGORY NAME]</a:t>
                    </a:fld>
                    <a:endParaRPr lang="en-US"/>
                  </a:p>
                </c:rich>
              </c:tx>
              <c:spPr>
                <a:noFill/>
                <a:ln>
                  <a:noFill/>
                </a:ln>
                <a:effectLst/>
              </c:spPr>
              <c:txPr>
                <a:bodyPr rot="0" spcFirstLastPara="1" vertOverflow="ellipsis" vert="horz" wrap="square" lIns="38100" tIns="19050" rIns="38100" bIns="19050" anchor="ctr" anchorCtr="1">
                  <a:spAutoFit/>
                </a:bodyPr>
                <a:lstStyle/>
                <a:p>
                  <a:pPr>
                    <a:defRPr sz="1600" b="0" i="0" u="none" strike="noStrike" kern="1200" spc="0" baseline="0">
                      <a:solidFill>
                        <a:schemeClr val="bg1">
                          <a:lumMod val="50000"/>
                        </a:schemeClr>
                      </a:solidFill>
                      <a:latin typeface="Avenir Book" panose="02000503020000020003" pitchFamily="2" charset="0"/>
                      <a:ea typeface="+mn-ea"/>
                      <a:cs typeface="+mn-cs"/>
                    </a:defRPr>
                  </a:pPr>
                  <a:endParaRPr lang="en-US"/>
                </a:p>
              </c:txPr>
              <c:dLblPos val="bestFit"/>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D-6D7B-4D4C-84E2-440493AFD2EC}"/>
                </c:ext>
              </c:extLst>
            </c:dLbl>
            <c:dLbl>
              <c:idx val="7"/>
              <c:layout>
                <c:manualLayout>
                  <c:x val="-4.9732256736575262E-2"/>
                  <c:y val="1.1767390199014828E-2"/>
                </c:manualLayout>
              </c:layout>
              <c:tx>
                <c:rich>
                  <a:bodyPr rot="0" spcFirstLastPara="1" vertOverflow="ellipsis" vert="horz" wrap="square" lIns="38100" tIns="19050" rIns="38100" bIns="19050" anchor="ctr" anchorCtr="1">
                    <a:spAutoFit/>
                  </a:bodyPr>
                  <a:lstStyle/>
                  <a:p>
                    <a:pPr>
                      <a:defRPr sz="1600" b="0" i="0" u="none" strike="noStrike" kern="1200" spc="0" baseline="0">
                        <a:solidFill>
                          <a:schemeClr val="bg1">
                            <a:lumMod val="50000"/>
                          </a:schemeClr>
                        </a:solidFill>
                        <a:latin typeface="Avenir Book" panose="02000503020000020003" pitchFamily="2" charset="0"/>
                        <a:ea typeface="+mn-ea"/>
                        <a:cs typeface="+mn-cs"/>
                      </a:defRPr>
                    </a:pPr>
                    <a:fld id="{ACEDD474-108D-43F6-ADE1-837988E3BDE7}" type="CATEGORYNAME">
                      <a:rPr lang="en-US" sz="1600">
                        <a:solidFill>
                          <a:schemeClr val="bg1">
                            <a:lumMod val="50000"/>
                          </a:schemeClr>
                        </a:solidFill>
                        <a:latin typeface="Avenir Book" panose="02000503020000020003" pitchFamily="2" charset="0"/>
                      </a:rPr>
                      <a:pPr>
                        <a:defRPr sz="1600" b="0">
                          <a:solidFill>
                            <a:schemeClr val="bg1">
                              <a:lumMod val="50000"/>
                            </a:schemeClr>
                          </a:solidFill>
                          <a:latin typeface="Avenir Book" panose="02000503020000020003" pitchFamily="2" charset="0"/>
                        </a:defRPr>
                      </a:pPr>
                      <a:t>[CATEGORY NAME]</a:t>
                    </a:fld>
                    <a:endParaRPr lang="en-US"/>
                  </a:p>
                </c:rich>
              </c:tx>
              <c:spPr>
                <a:noFill/>
                <a:ln>
                  <a:noFill/>
                </a:ln>
                <a:effectLst/>
              </c:spPr>
              <c:txPr>
                <a:bodyPr rot="0" spcFirstLastPara="1" vertOverflow="ellipsis" vert="horz" wrap="square" lIns="38100" tIns="19050" rIns="38100" bIns="19050" anchor="ctr" anchorCtr="1">
                  <a:spAutoFit/>
                </a:bodyPr>
                <a:lstStyle/>
                <a:p>
                  <a:pPr>
                    <a:defRPr sz="1600" b="0" i="0" u="none" strike="noStrike" kern="1200" spc="0" baseline="0">
                      <a:solidFill>
                        <a:schemeClr val="bg1">
                          <a:lumMod val="50000"/>
                        </a:schemeClr>
                      </a:solidFill>
                      <a:latin typeface="Avenir Book" panose="02000503020000020003" pitchFamily="2" charset="0"/>
                      <a:ea typeface="+mn-ea"/>
                      <a:cs typeface="+mn-cs"/>
                    </a:defRPr>
                  </a:pPr>
                  <a:endParaRPr lang="en-US"/>
                </a:p>
              </c:txPr>
              <c:dLblPos val="bestFit"/>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F-6D7B-4D4C-84E2-440493AFD2EC}"/>
                </c:ext>
              </c:extLst>
            </c:dLbl>
            <c:dLbl>
              <c:idx val="8"/>
              <c:layout>
                <c:manualLayout>
                  <c:x val="-0.11811402816758008"/>
                  <c:y val="-1.1582076967534279E-7"/>
                </c:manualLayout>
              </c:layout>
              <c:tx>
                <c:rich>
                  <a:bodyPr rot="0" spcFirstLastPara="1" vertOverflow="ellipsis" vert="horz" wrap="square" lIns="38100" tIns="19050" rIns="38100" bIns="19050" anchor="ctr" anchorCtr="1">
                    <a:noAutofit/>
                  </a:bodyPr>
                  <a:lstStyle/>
                  <a:p>
                    <a:pPr>
                      <a:defRPr sz="1600" b="0" i="0" u="none" strike="noStrike" kern="1200" spc="0" baseline="0">
                        <a:solidFill>
                          <a:schemeClr val="bg1">
                            <a:lumMod val="50000"/>
                          </a:schemeClr>
                        </a:solidFill>
                        <a:latin typeface="Avenir Book" panose="02000503020000020003" pitchFamily="2" charset="0"/>
                        <a:ea typeface="+mn-ea"/>
                        <a:cs typeface="+mn-cs"/>
                      </a:defRPr>
                    </a:pPr>
                    <a:fld id="{4CD788CA-EAFB-42BD-B240-42C76B241575}" type="CATEGORYNAME">
                      <a:rPr lang="en-US" sz="1600">
                        <a:solidFill>
                          <a:schemeClr val="bg1">
                            <a:lumMod val="50000"/>
                          </a:schemeClr>
                        </a:solidFill>
                        <a:latin typeface="Avenir Book" panose="02000503020000020003" pitchFamily="2" charset="0"/>
                      </a:rPr>
                      <a:pPr>
                        <a:defRPr sz="1600" b="0">
                          <a:solidFill>
                            <a:schemeClr val="bg1">
                              <a:lumMod val="50000"/>
                            </a:schemeClr>
                          </a:solidFill>
                          <a:latin typeface="Avenir Book" panose="02000503020000020003" pitchFamily="2" charset="0"/>
                        </a:defRPr>
                      </a:pPr>
                      <a:t>[CATEGORY NAME]</a:t>
                    </a:fld>
                    <a:endParaRPr lang="en-US"/>
                  </a:p>
                </c:rich>
              </c:tx>
              <c:spPr>
                <a:noFill/>
                <a:ln>
                  <a:noFill/>
                </a:ln>
                <a:effectLst/>
              </c:spPr>
              <c:txPr>
                <a:bodyPr rot="0" spcFirstLastPara="1" vertOverflow="ellipsis" vert="horz" wrap="square" lIns="38100" tIns="19050" rIns="38100" bIns="19050" anchor="ctr" anchorCtr="1">
                  <a:noAutofit/>
                </a:bodyPr>
                <a:lstStyle/>
                <a:p>
                  <a:pPr>
                    <a:defRPr sz="1600" b="0" i="0" u="none" strike="noStrike" kern="1200" spc="0" baseline="0">
                      <a:solidFill>
                        <a:schemeClr val="bg1">
                          <a:lumMod val="50000"/>
                        </a:schemeClr>
                      </a:solidFill>
                      <a:latin typeface="Avenir Book" panose="02000503020000020003" pitchFamily="2" charset="0"/>
                      <a:ea typeface="+mn-ea"/>
                      <a:cs typeface="+mn-cs"/>
                    </a:defRPr>
                  </a:pPr>
                  <a:endParaRPr lang="en-US"/>
                </a:p>
              </c:txPr>
              <c:dLblPos val="bestFit"/>
              <c:showLegendKey val="0"/>
              <c:showVal val="0"/>
              <c:showCatName val="1"/>
              <c:showSerName val="0"/>
              <c:showPercent val="0"/>
              <c:showBubbleSize val="0"/>
              <c:extLst>
                <c:ext xmlns:c15="http://schemas.microsoft.com/office/drawing/2012/chart" uri="{CE6537A1-D6FC-4f65-9D91-7224C49458BB}">
                  <c15:layout>
                    <c:manualLayout>
                      <c:w val="0.30070502136138094"/>
                      <c:h val="0.11392050734590818"/>
                    </c:manualLayout>
                  </c15:layout>
                  <c15:dlblFieldTable/>
                  <c15:showDataLabelsRange val="0"/>
                </c:ext>
                <c:ext xmlns:c16="http://schemas.microsoft.com/office/drawing/2014/chart" uri="{C3380CC4-5D6E-409C-BE32-E72D297353CC}">
                  <c16:uniqueId val="{00000011-6D7B-4D4C-84E2-440493AFD2EC}"/>
                </c:ext>
              </c:extLst>
            </c:dLbl>
            <c:dLbl>
              <c:idx val="9"/>
              <c:layout>
                <c:manualLayout>
                  <c:x val="0.2300116874066602"/>
                  <c:y val="5.8836950995073602E-3"/>
                </c:manualLayout>
              </c:layout>
              <c:tx>
                <c:rich>
                  <a:bodyPr rot="0" spcFirstLastPara="1" vertOverflow="ellipsis" vert="horz" wrap="square" lIns="38100" tIns="19050" rIns="38100" bIns="19050" anchor="ctr" anchorCtr="1">
                    <a:spAutoFit/>
                  </a:bodyPr>
                  <a:lstStyle/>
                  <a:p>
                    <a:pPr>
                      <a:defRPr sz="1600" b="0" i="0" u="none" strike="noStrike" kern="1200" spc="0" baseline="0">
                        <a:solidFill>
                          <a:schemeClr val="bg1">
                            <a:lumMod val="50000"/>
                          </a:schemeClr>
                        </a:solidFill>
                        <a:latin typeface="Avenir Book" panose="02000503020000020003" pitchFamily="2" charset="0"/>
                        <a:ea typeface="+mn-ea"/>
                        <a:cs typeface="+mn-cs"/>
                      </a:defRPr>
                    </a:pPr>
                    <a:r>
                      <a:rPr lang="en-US" sz="1600">
                        <a:solidFill>
                          <a:schemeClr val="bg1">
                            <a:lumMod val="50000"/>
                          </a:schemeClr>
                        </a:solidFill>
                      </a:rPr>
                      <a:t>RAS</a:t>
                    </a:r>
                  </a:p>
                  <a:p>
                    <a:pPr>
                      <a:defRPr sz="1600" b="0">
                        <a:solidFill>
                          <a:schemeClr val="bg1">
                            <a:lumMod val="50000"/>
                          </a:schemeClr>
                        </a:solidFill>
                        <a:latin typeface="Avenir Book" panose="02000503020000020003" pitchFamily="2" charset="0"/>
                      </a:defRPr>
                    </a:pPr>
                    <a:r>
                      <a:rPr lang="en-US" sz="1600">
                        <a:solidFill>
                          <a:schemeClr val="bg1">
                            <a:lumMod val="50000"/>
                          </a:schemeClr>
                        </a:solidFill>
                      </a:rPr>
                      <a:t>Wild-Type</a:t>
                    </a:r>
                  </a:p>
                </c:rich>
              </c:tx>
              <c:spPr>
                <a:noFill/>
                <a:ln>
                  <a:noFill/>
                </a:ln>
                <a:effectLst/>
              </c:spPr>
              <c:txPr>
                <a:bodyPr rot="0" spcFirstLastPara="1" vertOverflow="ellipsis" vert="horz" wrap="square" lIns="38100" tIns="19050" rIns="38100" bIns="19050" anchor="ctr" anchorCtr="1">
                  <a:spAutoFit/>
                </a:bodyPr>
                <a:lstStyle/>
                <a:p>
                  <a:pPr>
                    <a:defRPr sz="1600" b="0" i="0" u="none" strike="noStrike" kern="1200" spc="0" baseline="0">
                      <a:solidFill>
                        <a:schemeClr val="bg1">
                          <a:lumMod val="50000"/>
                        </a:schemeClr>
                      </a:solidFill>
                      <a:latin typeface="Avenir Book" panose="02000503020000020003" pitchFamily="2" charset="0"/>
                      <a:ea typeface="+mn-ea"/>
                      <a:cs typeface="+mn-cs"/>
                    </a:defRPr>
                  </a:pPr>
                  <a:endParaRPr lang="en-US"/>
                </a:p>
              </c:txPr>
              <c:dLblPos val="bestFit"/>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3-6D7B-4D4C-84E2-440493AFD2EC}"/>
                </c:ext>
              </c:extLst>
            </c:dLbl>
            <c:spPr>
              <a:noFill/>
              <a:ln>
                <a:noFill/>
              </a:ln>
              <a:effectLst/>
            </c:spPr>
            <c:txPr>
              <a:bodyPr rot="0" spcFirstLastPara="1" vertOverflow="ellipsis" vert="horz" wrap="square" lIns="38100" tIns="19050" rIns="38100" bIns="19050" anchor="ctr" anchorCtr="1">
                <a:spAutoFit/>
              </a:bodyPr>
              <a:lstStyle/>
              <a:p>
                <a:pPr>
                  <a:defRPr sz="1600" b="0" i="0" u="none" strike="noStrike" kern="1200" spc="0" baseline="0">
                    <a:solidFill>
                      <a:schemeClr val="bg1">
                        <a:lumMod val="50000"/>
                      </a:schemeClr>
                    </a:solidFill>
                    <a:latin typeface="Avenir Book" panose="02000503020000020003" pitchFamily="2" charset="0"/>
                    <a:ea typeface="+mn-ea"/>
                    <a:cs typeface="+mn-cs"/>
                  </a:defRPr>
                </a:pPr>
                <a:endParaRPr lang="en-US"/>
              </a:p>
            </c:txPr>
            <c:dLblPos val="outEnd"/>
            <c:showLegendKey val="0"/>
            <c:showVal val="0"/>
            <c:showCatName val="1"/>
            <c:showSerName val="0"/>
            <c:showPercent val="0"/>
            <c:showBubbleSize val="0"/>
            <c:showLeaderLines val="0"/>
            <c:extLst>
              <c:ext xmlns:c15="http://schemas.microsoft.com/office/drawing/2012/chart" uri="{CE6537A1-D6FC-4f65-9D91-7224C49458BB}"/>
            </c:extLst>
          </c:dLbls>
          <c:cat>
            <c:strRef>
              <c:f>Sheet1!$A$6:$A$15</c:f>
              <c:strCache>
                <c:ptCount val="10"/>
                <c:pt idx="0">
                  <c:v>G12C</c:v>
                </c:pt>
                <c:pt idx="1">
                  <c:v>G12D</c:v>
                </c:pt>
                <c:pt idx="2">
                  <c:v>G12V</c:v>
                </c:pt>
                <c:pt idx="3">
                  <c:v>G13D</c:v>
                </c:pt>
                <c:pt idx="4">
                  <c:v>G12S</c:v>
                </c:pt>
                <c:pt idx="5">
                  <c:v>G12A</c:v>
                </c:pt>
                <c:pt idx="6">
                  <c:v>Q61H</c:v>
                </c:pt>
                <c:pt idx="7">
                  <c:v>G13C</c:v>
                </c:pt>
                <c:pt idx="8">
                  <c:v>NRAS</c:v>
                </c:pt>
                <c:pt idx="9">
                  <c:v>Normal</c:v>
                </c:pt>
              </c:strCache>
            </c:strRef>
          </c:cat>
          <c:val>
            <c:numRef>
              <c:f>Sheet1!$B$6:$B$15</c:f>
              <c:numCache>
                <c:formatCode>General</c:formatCode>
                <c:ptCount val="10"/>
                <c:pt idx="0">
                  <c:v>15</c:v>
                </c:pt>
                <c:pt idx="1">
                  <c:v>49</c:v>
                </c:pt>
                <c:pt idx="2">
                  <c:v>41</c:v>
                </c:pt>
                <c:pt idx="3">
                  <c:v>26</c:v>
                </c:pt>
                <c:pt idx="4">
                  <c:v>16</c:v>
                </c:pt>
                <c:pt idx="5">
                  <c:v>15</c:v>
                </c:pt>
                <c:pt idx="6">
                  <c:v>4</c:v>
                </c:pt>
                <c:pt idx="7">
                  <c:v>2</c:v>
                </c:pt>
                <c:pt idx="8">
                  <c:v>35</c:v>
                </c:pt>
                <c:pt idx="9">
                  <c:v>191</c:v>
                </c:pt>
              </c:numCache>
            </c:numRef>
          </c:val>
          <c:extLst>
            <c:ext xmlns:c16="http://schemas.microsoft.com/office/drawing/2014/chart" uri="{C3380CC4-5D6E-409C-BE32-E72D297353CC}">
              <c16:uniqueId val="{00000014-6D7B-4D4C-84E2-440493AFD2EC}"/>
            </c:ext>
          </c:extLst>
        </c:ser>
        <c:dLbls>
          <c:dLblPos val="outEnd"/>
          <c:showLegendKey val="0"/>
          <c:showVal val="0"/>
          <c:showCatName val="1"/>
          <c:showSerName val="0"/>
          <c:showPercent val="0"/>
          <c:showBubbleSize val="0"/>
          <c:showLeaderLines val="0"/>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spPr>
            <a:solidFill>
              <a:schemeClr val="accent1"/>
            </a:solidFill>
            <a:ln w="9525">
              <a:solidFill>
                <a:schemeClr val="bg1"/>
              </a:solidFill>
            </a:ln>
            <a:effectLst/>
          </c:spPr>
          <c:dPt>
            <c:idx val="0"/>
            <c:bubble3D val="0"/>
            <c:spPr>
              <a:solidFill>
                <a:schemeClr val="accent1"/>
              </a:solidFill>
              <a:ln w="9525">
                <a:solidFill>
                  <a:schemeClr val="bg1"/>
                </a:solidFill>
              </a:ln>
              <a:effectLst>
                <a:outerShdw blurRad="50800" sx="102000" sy="102000" algn="ctr" rotWithShape="0">
                  <a:prstClr val="black">
                    <a:alpha val="20000"/>
                  </a:prstClr>
                </a:outerShdw>
              </a:effectLst>
            </c:spPr>
            <c:extLst>
              <c:ext xmlns:c16="http://schemas.microsoft.com/office/drawing/2014/chart" uri="{C3380CC4-5D6E-409C-BE32-E72D297353CC}">
                <c16:uniqueId val="{00000001-AF70-45B6-B79B-4412C996675E}"/>
              </c:ext>
            </c:extLst>
          </c:dPt>
          <c:dPt>
            <c:idx val="1"/>
            <c:bubble3D val="0"/>
            <c:spPr>
              <a:solidFill>
                <a:schemeClr val="accent1"/>
              </a:solidFill>
              <a:ln w="9525">
                <a:solidFill>
                  <a:schemeClr val="bg1"/>
                </a:solidFill>
              </a:ln>
              <a:effectLst>
                <a:outerShdw blurRad="50800" sx="102000" sy="102000" algn="ctr" rotWithShape="0">
                  <a:prstClr val="black">
                    <a:alpha val="20000"/>
                  </a:prstClr>
                </a:outerShdw>
              </a:effectLst>
            </c:spPr>
            <c:extLst>
              <c:ext xmlns:c16="http://schemas.microsoft.com/office/drawing/2014/chart" uri="{C3380CC4-5D6E-409C-BE32-E72D297353CC}">
                <c16:uniqueId val="{00000003-AF70-45B6-B79B-4412C996675E}"/>
              </c:ext>
            </c:extLst>
          </c:dPt>
          <c:dPt>
            <c:idx val="2"/>
            <c:bubble3D val="0"/>
            <c:spPr>
              <a:solidFill>
                <a:schemeClr val="accent1"/>
              </a:solidFill>
              <a:ln w="9525">
                <a:solidFill>
                  <a:schemeClr val="bg1"/>
                </a:solidFill>
              </a:ln>
              <a:effectLst>
                <a:outerShdw blurRad="50800" sx="102000" sy="102000" algn="ctr" rotWithShape="0">
                  <a:prstClr val="black">
                    <a:alpha val="20000"/>
                  </a:prstClr>
                </a:outerShdw>
              </a:effectLst>
            </c:spPr>
            <c:extLst>
              <c:ext xmlns:c16="http://schemas.microsoft.com/office/drawing/2014/chart" uri="{C3380CC4-5D6E-409C-BE32-E72D297353CC}">
                <c16:uniqueId val="{00000005-AF70-45B6-B79B-4412C996675E}"/>
              </c:ext>
            </c:extLst>
          </c:dPt>
          <c:dPt>
            <c:idx val="3"/>
            <c:bubble3D val="0"/>
            <c:spPr>
              <a:solidFill>
                <a:schemeClr val="accent1"/>
              </a:solidFill>
              <a:ln w="9525">
                <a:solidFill>
                  <a:schemeClr val="bg1"/>
                </a:solidFill>
              </a:ln>
              <a:effectLst>
                <a:outerShdw blurRad="50800" sx="102000" sy="102000" algn="ctr" rotWithShape="0">
                  <a:prstClr val="black">
                    <a:alpha val="20000"/>
                  </a:prstClr>
                </a:outerShdw>
              </a:effectLst>
            </c:spPr>
            <c:extLst>
              <c:ext xmlns:c16="http://schemas.microsoft.com/office/drawing/2014/chart" uri="{C3380CC4-5D6E-409C-BE32-E72D297353CC}">
                <c16:uniqueId val="{00000007-AF70-45B6-B79B-4412C996675E}"/>
              </c:ext>
            </c:extLst>
          </c:dPt>
          <c:dPt>
            <c:idx val="4"/>
            <c:bubble3D val="0"/>
            <c:spPr>
              <a:solidFill>
                <a:schemeClr val="accent1"/>
              </a:solidFill>
              <a:ln w="9525">
                <a:solidFill>
                  <a:schemeClr val="bg1"/>
                </a:solidFill>
              </a:ln>
              <a:effectLst>
                <a:outerShdw blurRad="50800" sx="102000" sy="102000" algn="ctr" rotWithShape="0">
                  <a:prstClr val="black">
                    <a:alpha val="20000"/>
                  </a:prstClr>
                </a:outerShdw>
              </a:effectLst>
            </c:spPr>
            <c:extLst>
              <c:ext xmlns:c16="http://schemas.microsoft.com/office/drawing/2014/chart" uri="{C3380CC4-5D6E-409C-BE32-E72D297353CC}">
                <c16:uniqueId val="{00000009-AF70-45B6-B79B-4412C996675E}"/>
              </c:ext>
            </c:extLst>
          </c:dPt>
          <c:dPt>
            <c:idx val="5"/>
            <c:bubble3D val="0"/>
            <c:spPr>
              <a:solidFill>
                <a:schemeClr val="accent1"/>
              </a:solidFill>
              <a:ln w="9525">
                <a:solidFill>
                  <a:schemeClr val="bg1"/>
                </a:solidFill>
              </a:ln>
              <a:effectLst>
                <a:outerShdw blurRad="50800" sx="102000" sy="102000" algn="ctr" rotWithShape="0">
                  <a:prstClr val="black">
                    <a:alpha val="20000"/>
                  </a:prstClr>
                </a:outerShdw>
              </a:effectLst>
            </c:spPr>
            <c:extLst>
              <c:ext xmlns:c16="http://schemas.microsoft.com/office/drawing/2014/chart" uri="{C3380CC4-5D6E-409C-BE32-E72D297353CC}">
                <c16:uniqueId val="{0000000B-AF70-45B6-B79B-4412C996675E}"/>
              </c:ext>
            </c:extLst>
          </c:dPt>
          <c:dPt>
            <c:idx val="6"/>
            <c:bubble3D val="0"/>
            <c:spPr>
              <a:solidFill>
                <a:schemeClr val="accent1"/>
              </a:solidFill>
              <a:ln w="9525">
                <a:solidFill>
                  <a:schemeClr val="bg1"/>
                </a:solidFill>
              </a:ln>
              <a:effectLst>
                <a:outerShdw blurRad="50800" sx="102000" sy="102000" algn="ctr" rotWithShape="0">
                  <a:prstClr val="black">
                    <a:alpha val="20000"/>
                  </a:prstClr>
                </a:outerShdw>
              </a:effectLst>
            </c:spPr>
            <c:extLst>
              <c:ext xmlns:c16="http://schemas.microsoft.com/office/drawing/2014/chart" uri="{C3380CC4-5D6E-409C-BE32-E72D297353CC}">
                <c16:uniqueId val="{0000000D-AF70-45B6-B79B-4412C996675E}"/>
              </c:ext>
            </c:extLst>
          </c:dPt>
          <c:dPt>
            <c:idx val="7"/>
            <c:bubble3D val="0"/>
            <c:spPr>
              <a:solidFill>
                <a:schemeClr val="accent1"/>
              </a:solidFill>
              <a:ln w="9525">
                <a:solidFill>
                  <a:schemeClr val="bg1"/>
                </a:solidFill>
              </a:ln>
              <a:effectLst>
                <a:outerShdw blurRad="50800" sx="102000" sy="102000" algn="ctr" rotWithShape="0">
                  <a:prstClr val="black">
                    <a:alpha val="20000"/>
                  </a:prstClr>
                </a:outerShdw>
              </a:effectLst>
            </c:spPr>
            <c:extLst>
              <c:ext xmlns:c16="http://schemas.microsoft.com/office/drawing/2014/chart" uri="{C3380CC4-5D6E-409C-BE32-E72D297353CC}">
                <c16:uniqueId val="{0000000F-AF70-45B6-B79B-4412C996675E}"/>
              </c:ext>
            </c:extLst>
          </c:dPt>
          <c:dPt>
            <c:idx val="8"/>
            <c:bubble3D val="0"/>
            <c:explosion val="8"/>
            <c:spPr>
              <a:noFill/>
              <a:ln w="9525">
                <a:noFill/>
              </a:ln>
              <a:effectLst/>
            </c:spPr>
            <c:extLst>
              <c:ext xmlns:c16="http://schemas.microsoft.com/office/drawing/2014/chart" uri="{C3380CC4-5D6E-409C-BE32-E72D297353CC}">
                <c16:uniqueId val="{00000011-AF70-45B6-B79B-4412C996675E}"/>
              </c:ext>
            </c:extLst>
          </c:dPt>
          <c:dLbls>
            <c:dLbl>
              <c:idx val="0"/>
              <c:layout>
                <c:manualLayout>
                  <c:x val="2.4330900243309004E-2"/>
                  <c:y val="1.1514104778353483E-2"/>
                </c:manualLayout>
              </c:layout>
              <c:tx>
                <c:rich>
                  <a:bodyPr rot="0" spcFirstLastPara="1" vertOverflow="ellipsis" vert="horz" wrap="square" anchor="ctr" anchorCtr="1"/>
                  <a:lstStyle/>
                  <a:p>
                    <a:pPr>
                      <a:defRPr sz="1400" b="0" i="0" u="none" strike="noStrike" kern="1200" spc="0" baseline="0">
                        <a:solidFill>
                          <a:schemeClr val="accent1"/>
                        </a:solidFill>
                        <a:latin typeface="+mn-lt"/>
                        <a:ea typeface="+mn-ea"/>
                        <a:cs typeface="+mn-cs"/>
                      </a:defRPr>
                    </a:pPr>
                    <a:fld id="{CDEE80DF-6E31-4A1C-9CA3-EB25A9104DCE}" type="CATEGORYNAME">
                      <a:rPr lang="en-US" sz="1400" b="0">
                        <a:solidFill>
                          <a:schemeClr val="accent1"/>
                        </a:solidFill>
                      </a:rPr>
                      <a:pPr>
                        <a:defRPr sz="1400" b="0"/>
                      </a:pPr>
                      <a:t>[CATEGORY NAME]</a:t>
                    </a:fld>
                    <a:endParaRPr lang="en-US"/>
                  </a:p>
                </c:rich>
              </c:tx>
              <c:spPr>
                <a:noFill/>
                <a:ln>
                  <a:noFill/>
                </a:ln>
                <a:effectLst/>
              </c:spPr>
              <c:txPr>
                <a:bodyPr rot="0" spcFirstLastPara="1" vertOverflow="ellipsis" vert="horz" wrap="square" anchor="ctr" anchorCtr="1"/>
                <a:lstStyle/>
                <a:p>
                  <a:pPr>
                    <a:defRPr sz="1400" b="0" i="0" u="none" strike="noStrike" kern="1200" spc="0" baseline="0">
                      <a:solidFill>
                        <a:schemeClr val="accent1"/>
                      </a:solidFill>
                      <a:latin typeface="+mn-lt"/>
                      <a:ea typeface="+mn-ea"/>
                      <a:cs typeface="+mn-cs"/>
                    </a:defRPr>
                  </a:pPr>
                  <a:endParaRPr lang="en-US"/>
                </a:p>
              </c:txPr>
              <c:dLblPos val="bestFit"/>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AF70-45B6-B79B-4412C996675E}"/>
                </c:ext>
              </c:extLst>
            </c:dLbl>
            <c:dLbl>
              <c:idx val="1"/>
              <c:tx>
                <c:rich>
                  <a:bodyPr rot="0" spcFirstLastPara="1" vertOverflow="ellipsis" vert="horz" wrap="square" anchor="ctr" anchorCtr="1"/>
                  <a:lstStyle/>
                  <a:p>
                    <a:pPr>
                      <a:defRPr sz="1400" b="0" i="0" u="none" strike="noStrike" kern="1200" spc="0" baseline="0">
                        <a:solidFill>
                          <a:schemeClr val="accent1"/>
                        </a:solidFill>
                        <a:latin typeface="+mn-lt"/>
                        <a:ea typeface="+mn-ea"/>
                        <a:cs typeface="+mn-cs"/>
                      </a:defRPr>
                    </a:pPr>
                    <a:fld id="{0656D0B2-490C-422F-950E-66C07195D534}" type="CATEGORYNAME">
                      <a:rPr lang="en-US" sz="1400" b="0">
                        <a:solidFill>
                          <a:schemeClr val="accent1"/>
                        </a:solidFill>
                      </a:rPr>
                      <a:pPr>
                        <a:defRPr sz="1400" b="0">
                          <a:solidFill>
                            <a:schemeClr val="accent1"/>
                          </a:solidFill>
                        </a:defRPr>
                      </a:pPr>
                      <a:t>[CATEGORY NAME]</a:t>
                    </a:fld>
                    <a:endParaRPr lang="en-US"/>
                  </a:p>
                </c:rich>
              </c:tx>
              <c:spPr>
                <a:noFill/>
                <a:ln>
                  <a:noFill/>
                </a:ln>
                <a:effectLst/>
              </c:spPr>
              <c:txPr>
                <a:bodyPr rot="0" spcFirstLastPara="1" vertOverflow="ellipsis" vert="horz" wrap="square" anchor="ctr" anchorCtr="1"/>
                <a:lstStyle/>
                <a:p>
                  <a:pPr>
                    <a:defRPr sz="1400" b="0" i="0" u="none" strike="noStrike" kern="1200" spc="0" baseline="0">
                      <a:solidFill>
                        <a:schemeClr val="accent1"/>
                      </a:solidFill>
                      <a:latin typeface="+mn-lt"/>
                      <a:ea typeface="+mn-ea"/>
                      <a:cs typeface="+mn-cs"/>
                    </a:defRPr>
                  </a:pPr>
                  <a:endParaRPr lang="en-US"/>
                </a:p>
              </c:txPr>
              <c:dLblPos val="outEnd"/>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AF70-45B6-B79B-4412C996675E}"/>
                </c:ext>
              </c:extLst>
            </c:dLbl>
            <c:dLbl>
              <c:idx val="2"/>
              <c:tx>
                <c:rich>
                  <a:bodyPr rot="0" spcFirstLastPara="1" vertOverflow="ellipsis" vert="horz" wrap="square" anchor="ctr" anchorCtr="1"/>
                  <a:lstStyle/>
                  <a:p>
                    <a:pPr>
                      <a:defRPr sz="1400" b="0" i="0" u="none" strike="noStrike" kern="1200" spc="0" baseline="0">
                        <a:solidFill>
                          <a:schemeClr val="accent1"/>
                        </a:solidFill>
                        <a:latin typeface="+mn-lt"/>
                        <a:ea typeface="+mn-ea"/>
                        <a:cs typeface="+mn-cs"/>
                      </a:defRPr>
                    </a:pPr>
                    <a:fld id="{CB329CE5-2E6C-4A10-AEEC-3DC9120FC7C1}" type="CATEGORYNAME">
                      <a:rPr lang="en-US" sz="1400" b="0">
                        <a:solidFill>
                          <a:schemeClr val="accent1"/>
                        </a:solidFill>
                      </a:rPr>
                      <a:pPr>
                        <a:defRPr sz="1400" b="0">
                          <a:solidFill>
                            <a:schemeClr val="accent1"/>
                          </a:solidFill>
                        </a:defRPr>
                      </a:pPr>
                      <a:t>[CATEGORY NAME]</a:t>
                    </a:fld>
                    <a:endParaRPr lang="en-US"/>
                  </a:p>
                </c:rich>
              </c:tx>
              <c:spPr>
                <a:noFill/>
                <a:ln>
                  <a:noFill/>
                </a:ln>
                <a:effectLst/>
              </c:spPr>
              <c:txPr>
                <a:bodyPr rot="0" spcFirstLastPara="1" vertOverflow="ellipsis" vert="horz" wrap="square" anchor="ctr" anchorCtr="1"/>
                <a:lstStyle/>
                <a:p>
                  <a:pPr>
                    <a:defRPr sz="1400" b="0" i="0" u="none" strike="noStrike" kern="1200" spc="0" baseline="0">
                      <a:solidFill>
                        <a:schemeClr val="accent1"/>
                      </a:solidFill>
                      <a:latin typeface="+mn-lt"/>
                      <a:ea typeface="+mn-ea"/>
                      <a:cs typeface="+mn-cs"/>
                    </a:defRPr>
                  </a:pPr>
                  <a:endParaRPr lang="en-US"/>
                </a:p>
              </c:txPr>
              <c:dLblPos val="outEnd"/>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AF70-45B6-B79B-4412C996675E}"/>
                </c:ext>
              </c:extLst>
            </c:dLbl>
            <c:dLbl>
              <c:idx val="3"/>
              <c:tx>
                <c:rich>
                  <a:bodyPr rot="0" spcFirstLastPara="1" vertOverflow="ellipsis" vert="horz" wrap="square" anchor="ctr" anchorCtr="1"/>
                  <a:lstStyle/>
                  <a:p>
                    <a:pPr>
                      <a:defRPr sz="1400" b="0" i="0" u="none" strike="noStrike" kern="1200" spc="0" baseline="0">
                        <a:solidFill>
                          <a:schemeClr val="accent1"/>
                        </a:solidFill>
                        <a:latin typeface="+mn-lt"/>
                        <a:ea typeface="+mn-ea"/>
                        <a:cs typeface="+mn-cs"/>
                      </a:defRPr>
                    </a:pPr>
                    <a:fld id="{5DC7B90D-8D9A-491F-BBD5-4F888CA13391}" type="CATEGORYNAME">
                      <a:rPr lang="en-US" sz="1400" b="0">
                        <a:solidFill>
                          <a:schemeClr val="accent1"/>
                        </a:solidFill>
                      </a:rPr>
                      <a:pPr>
                        <a:defRPr sz="1400" b="0">
                          <a:solidFill>
                            <a:schemeClr val="accent1"/>
                          </a:solidFill>
                        </a:defRPr>
                      </a:pPr>
                      <a:t>[CATEGORY NAME]</a:t>
                    </a:fld>
                    <a:endParaRPr lang="en-US"/>
                  </a:p>
                </c:rich>
              </c:tx>
              <c:spPr>
                <a:noFill/>
                <a:ln>
                  <a:noFill/>
                </a:ln>
                <a:effectLst/>
              </c:spPr>
              <c:txPr>
                <a:bodyPr rot="0" spcFirstLastPara="1" vertOverflow="ellipsis" vert="horz" wrap="square" anchor="ctr" anchorCtr="1"/>
                <a:lstStyle/>
                <a:p>
                  <a:pPr>
                    <a:defRPr sz="1400" b="0" i="0" u="none" strike="noStrike" kern="1200" spc="0" baseline="0">
                      <a:solidFill>
                        <a:schemeClr val="accent1"/>
                      </a:solidFill>
                      <a:latin typeface="+mn-lt"/>
                      <a:ea typeface="+mn-ea"/>
                      <a:cs typeface="+mn-cs"/>
                    </a:defRPr>
                  </a:pPr>
                  <a:endParaRPr lang="en-US"/>
                </a:p>
              </c:txPr>
              <c:dLblPos val="outEnd"/>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AF70-45B6-B79B-4412C996675E}"/>
                </c:ext>
              </c:extLst>
            </c:dLbl>
            <c:dLbl>
              <c:idx val="4"/>
              <c:tx>
                <c:rich>
                  <a:bodyPr rot="0" spcFirstLastPara="1" vertOverflow="ellipsis" vert="horz" wrap="square" anchor="ctr" anchorCtr="1"/>
                  <a:lstStyle/>
                  <a:p>
                    <a:pPr>
                      <a:defRPr sz="1400" b="0" i="0" u="none" strike="noStrike" kern="1200" spc="0" baseline="0">
                        <a:solidFill>
                          <a:schemeClr val="accent1"/>
                        </a:solidFill>
                        <a:latin typeface="+mn-lt"/>
                        <a:ea typeface="+mn-ea"/>
                        <a:cs typeface="+mn-cs"/>
                      </a:defRPr>
                    </a:pPr>
                    <a:fld id="{58F82CED-00CE-4EBD-8E5A-DEF34DAD05E5}" type="CATEGORYNAME">
                      <a:rPr lang="en-US" sz="1400" b="0">
                        <a:solidFill>
                          <a:schemeClr val="accent1"/>
                        </a:solidFill>
                      </a:rPr>
                      <a:pPr>
                        <a:defRPr sz="1400" b="0">
                          <a:solidFill>
                            <a:schemeClr val="accent1"/>
                          </a:solidFill>
                        </a:defRPr>
                      </a:pPr>
                      <a:t>[CATEGORY NAME]</a:t>
                    </a:fld>
                    <a:endParaRPr lang="en-US"/>
                  </a:p>
                </c:rich>
              </c:tx>
              <c:spPr>
                <a:noFill/>
                <a:ln>
                  <a:noFill/>
                </a:ln>
                <a:effectLst/>
              </c:spPr>
              <c:txPr>
                <a:bodyPr rot="0" spcFirstLastPara="1" vertOverflow="ellipsis" vert="horz" wrap="square" anchor="ctr" anchorCtr="1"/>
                <a:lstStyle/>
                <a:p>
                  <a:pPr>
                    <a:defRPr sz="1400" b="0" i="0" u="none" strike="noStrike" kern="1200" spc="0" baseline="0">
                      <a:solidFill>
                        <a:schemeClr val="accent1"/>
                      </a:solidFill>
                      <a:latin typeface="+mn-lt"/>
                      <a:ea typeface="+mn-ea"/>
                      <a:cs typeface="+mn-cs"/>
                    </a:defRPr>
                  </a:pPr>
                  <a:endParaRPr lang="en-US"/>
                </a:p>
              </c:txPr>
              <c:dLblPos val="outEnd"/>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9-AF70-45B6-B79B-4412C996675E}"/>
                </c:ext>
              </c:extLst>
            </c:dLbl>
            <c:dLbl>
              <c:idx val="5"/>
              <c:layout>
                <c:manualLayout>
                  <c:x val="1.8001800180018001E-3"/>
                  <c:y val="-3.86783103608535E-2"/>
                </c:manualLayout>
              </c:layout>
              <c:tx>
                <c:rich>
                  <a:bodyPr rot="0" spcFirstLastPara="1" vertOverflow="ellipsis" vert="horz" wrap="square" anchor="ctr" anchorCtr="1"/>
                  <a:lstStyle/>
                  <a:p>
                    <a:pPr>
                      <a:defRPr sz="1400" b="0" i="0" u="none" strike="noStrike" kern="1200" spc="0" baseline="0">
                        <a:solidFill>
                          <a:schemeClr val="accent1"/>
                        </a:solidFill>
                        <a:latin typeface="+mn-lt"/>
                        <a:ea typeface="+mn-ea"/>
                        <a:cs typeface="+mn-cs"/>
                      </a:defRPr>
                    </a:pPr>
                    <a:fld id="{31DFA58C-492B-48EA-8320-06810C3B171A}" type="CATEGORYNAME">
                      <a:rPr lang="en-US" sz="1400" b="0">
                        <a:solidFill>
                          <a:schemeClr val="accent1"/>
                        </a:solidFill>
                      </a:rPr>
                      <a:pPr>
                        <a:defRPr sz="1400" b="0">
                          <a:solidFill>
                            <a:schemeClr val="accent1"/>
                          </a:solidFill>
                        </a:defRPr>
                      </a:pPr>
                      <a:t>[CATEGORY NAME]</a:t>
                    </a:fld>
                    <a:endParaRPr lang="en-US"/>
                  </a:p>
                </c:rich>
              </c:tx>
              <c:spPr>
                <a:noFill/>
                <a:ln>
                  <a:noFill/>
                </a:ln>
                <a:effectLst/>
              </c:spPr>
              <c:txPr>
                <a:bodyPr rot="0" spcFirstLastPara="1" vertOverflow="ellipsis" vert="horz" wrap="square" anchor="ctr" anchorCtr="1"/>
                <a:lstStyle/>
                <a:p>
                  <a:pPr>
                    <a:defRPr sz="1400" b="0" i="0" u="none" strike="noStrike" kern="1200" spc="0" baseline="0">
                      <a:solidFill>
                        <a:schemeClr val="accent1"/>
                      </a:solidFill>
                      <a:latin typeface="+mn-lt"/>
                      <a:ea typeface="+mn-ea"/>
                      <a:cs typeface="+mn-cs"/>
                    </a:defRPr>
                  </a:pPr>
                  <a:endParaRPr lang="en-US"/>
                </a:p>
              </c:txPr>
              <c:dLblPos val="bestFit"/>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B-AF70-45B6-B79B-4412C996675E}"/>
                </c:ext>
              </c:extLst>
            </c:dLbl>
            <c:dLbl>
              <c:idx val="6"/>
              <c:layout>
                <c:manualLayout>
                  <c:x val="-1.6656448965777164E-2"/>
                  <c:y val="-6.9569671666690385E-3"/>
                </c:manualLayout>
              </c:layout>
              <c:tx>
                <c:rich>
                  <a:bodyPr rot="0" spcFirstLastPara="1" vertOverflow="ellipsis" vert="horz" wrap="square" anchor="ctr" anchorCtr="1"/>
                  <a:lstStyle/>
                  <a:p>
                    <a:pPr>
                      <a:defRPr sz="1400" b="0" i="0" u="none" strike="noStrike" kern="1200" spc="0" baseline="0">
                        <a:solidFill>
                          <a:schemeClr val="accent1"/>
                        </a:solidFill>
                        <a:latin typeface="+mn-lt"/>
                        <a:ea typeface="+mn-ea"/>
                        <a:cs typeface="+mn-cs"/>
                      </a:defRPr>
                    </a:pPr>
                    <a:fld id="{53DEC6B7-75EF-4118-AD27-2505220D4FC6}" type="CATEGORYNAME">
                      <a:rPr lang="en-US" sz="1400" b="0">
                        <a:solidFill>
                          <a:schemeClr val="accent1"/>
                        </a:solidFill>
                      </a:rPr>
                      <a:pPr>
                        <a:defRPr sz="1400" b="0">
                          <a:solidFill>
                            <a:schemeClr val="accent1"/>
                          </a:solidFill>
                        </a:defRPr>
                      </a:pPr>
                      <a:t>[CATEGORY NAME]</a:t>
                    </a:fld>
                    <a:endParaRPr lang="en-US"/>
                  </a:p>
                </c:rich>
              </c:tx>
              <c:spPr>
                <a:noFill/>
                <a:ln>
                  <a:noFill/>
                </a:ln>
                <a:effectLst/>
              </c:spPr>
              <c:txPr>
                <a:bodyPr rot="0" spcFirstLastPara="1" vertOverflow="ellipsis" vert="horz" wrap="square" anchor="ctr" anchorCtr="1"/>
                <a:lstStyle/>
                <a:p>
                  <a:pPr>
                    <a:defRPr sz="1400" b="0" i="0" u="none" strike="noStrike" kern="1200" spc="0" baseline="0">
                      <a:solidFill>
                        <a:schemeClr val="accent1"/>
                      </a:solidFill>
                      <a:latin typeface="+mn-lt"/>
                      <a:ea typeface="+mn-ea"/>
                      <a:cs typeface="+mn-cs"/>
                    </a:defRPr>
                  </a:pPr>
                  <a:endParaRPr lang="en-US"/>
                </a:p>
              </c:txPr>
              <c:dLblPos val="bestFit"/>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D-AF70-45B6-B79B-4412C996675E}"/>
                </c:ext>
              </c:extLst>
            </c:dLbl>
            <c:dLbl>
              <c:idx val="7"/>
              <c:layout>
                <c:manualLayout>
                  <c:x val="-9.3609360936093608E-2"/>
                  <c:y val="2.3206986216512043E-2"/>
                </c:manualLayout>
              </c:layout>
              <c:tx>
                <c:rich>
                  <a:bodyPr rot="0" spcFirstLastPara="1" vertOverflow="ellipsis" vert="horz" wrap="square" anchor="ctr" anchorCtr="1"/>
                  <a:lstStyle/>
                  <a:p>
                    <a:pPr>
                      <a:defRPr sz="1400" b="0" i="0" u="none" strike="noStrike" kern="1200" spc="0" baseline="0">
                        <a:solidFill>
                          <a:schemeClr val="accent1"/>
                        </a:solidFill>
                        <a:latin typeface="+mn-lt"/>
                        <a:ea typeface="+mn-ea"/>
                        <a:cs typeface="+mn-cs"/>
                      </a:defRPr>
                    </a:pPr>
                    <a:fld id="{9DB1FE57-0662-4498-96EF-384994807785}" type="CATEGORYNAME">
                      <a:rPr lang="en-US" sz="1400" b="0">
                        <a:solidFill>
                          <a:schemeClr val="accent1"/>
                        </a:solidFill>
                      </a:rPr>
                      <a:pPr>
                        <a:defRPr sz="1400" b="0">
                          <a:solidFill>
                            <a:schemeClr val="accent1"/>
                          </a:solidFill>
                        </a:defRPr>
                      </a:pPr>
                      <a:t>[CATEGORY NAME]</a:t>
                    </a:fld>
                    <a:endParaRPr lang="en-US"/>
                  </a:p>
                </c:rich>
              </c:tx>
              <c:spPr>
                <a:noFill/>
                <a:ln>
                  <a:noFill/>
                </a:ln>
                <a:effectLst/>
              </c:spPr>
              <c:txPr>
                <a:bodyPr rot="0" spcFirstLastPara="1" vertOverflow="ellipsis" vert="horz" wrap="square" anchor="ctr" anchorCtr="1"/>
                <a:lstStyle/>
                <a:p>
                  <a:pPr>
                    <a:defRPr sz="1400" b="0" i="0" u="none" strike="noStrike" kern="1200" spc="0" baseline="0">
                      <a:solidFill>
                        <a:schemeClr val="accent1"/>
                      </a:solidFill>
                      <a:latin typeface="+mn-lt"/>
                      <a:ea typeface="+mn-ea"/>
                      <a:cs typeface="+mn-cs"/>
                    </a:defRPr>
                  </a:pPr>
                  <a:endParaRPr lang="en-US"/>
                </a:p>
              </c:txPr>
              <c:dLblPos val="bestFit"/>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F-AF70-45B6-B79B-4412C996675E}"/>
                </c:ext>
              </c:extLst>
            </c:dLbl>
            <c:dLbl>
              <c:idx val="8"/>
              <c:delete val="1"/>
              <c:extLst>
                <c:ext xmlns:c15="http://schemas.microsoft.com/office/drawing/2012/chart" uri="{CE6537A1-D6FC-4f65-9D91-7224C49458BB}">
                  <c15:layout>
                    <c:manualLayout>
                      <c:w val="0.30070502136138094"/>
                      <c:h val="0.11392050734590818"/>
                    </c:manualLayout>
                  </c15:layout>
                </c:ext>
                <c:ext xmlns:c16="http://schemas.microsoft.com/office/drawing/2014/chart" uri="{C3380CC4-5D6E-409C-BE32-E72D297353CC}">
                  <c16:uniqueId val="{00000011-AF70-45B6-B79B-4412C996675E}"/>
                </c:ext>
              </c:extLst>
            </c:dLbl>
            <c:spPr>
              <a:noFill/>
              <a:ln>
                <a:noFill/>
              </a:ln>
              <a:effectLst/>
            </c:spPr>
            <c:txPr>
              <a:bodyPr rot="0" spcFirstLastPara="1" vertOverflow="ellipsis" vert="horz" wrap="square" anchor="ctr" anchorCtr="1"/>
              <a:lstStyle/>
              <a:p>
                <a:pPr>
                  <a:defRPr sz="1400" b="0" i="0" u="none" strike="noStrike" kern="1200" spc="0" baseline="0">
                    <a:solidFill>
                      <a:schemeClr val="accent1"/>
                    </a:solidFill>
                    <a:latin typeface="+mn-lt"/>
                    <a:ea typeface="+mn-ea"/>
                    <a:cs typeface="+mn-cs"/>
                  </a:defRPr>
                </a:pPr>
                <a:endParaRPr lang="en-US"/>
              </a:p>
            </c:txPr>
            <c:dLblPos val="outEnd"/>
            <c:showLegendKey val="0"/>
            <c:showVal val="0"/>
            <c:showCatName val="1"/>
            <c:showSerName val="0"/>
            <c:showPercent val="0"/>
            <c:showBubbleSize val="0"/>
            <c:showLeaderLines val="0"/>
            <c:extLst>
              <c:ext xmlns:c15="http://schemas.microsoft.com/office/drawing/2012/chart" uri="{CE6537A1-D6FC-4f65-9D91-7224C49458BB}"/>
            </c:extLst>
          </c:dLbls>
          <c:cat>
            <c:strRef>
              <c:f>Sheet1!$A$6:$A$14</c:f>
              <c:strCache>
                <c:ptCount val="9"/>
                <c:pt idx="0">
                  <c:v>G12C</c:v>
                </c:pt>
                <c:pt idx="1">
                  <c:v>G12D</c:v>
                </c:pt>
                <c:pt idx="2">
                  <c:v>G12V</c:v>
                </c:pt>
                <c:pt idx="3">
                  <c:v>G13D</c:v>
                </c:pt>
                <c:pt idx="4">
                  <c:v>G12S</c:v>
                </c:pt>
                <c:pt idx="5">
                  <c:v>G12A</c:v>
                </c:pt>
                <c:pt idx="6">
                  <c:v>Q61H</c:v>
                </c:pt>
                <c:pt idx="7">
                  <c:v>G13C</c:v>
                </c:pt>
                <c:pt idx="8">
                  <c:v>KRAS Normal</c:v>
                </c:pt>
              </c:strCache>
            </c:strRef>
          </c:cat>
          <c:val>
            <c:numRef>
              <c:f>Sheet1!$B$6:$B$14</c:f>
              <c:numCache>
                <c:formatCode>General</c:formatCode>
                <c:ptCount val="9"/>
                <c:pt idx="0">
                  <c:v>15</c:v>
                </c:pt>
                <c:pt idx="1">
                  <c:v>49</c:v>
                </c:pt>
                <c:pt idx="2">
                  <c:v>41</c:v>
                </c:pt>
                <c:pt idx="3">
                  <c:v>26</c:v>
                </c:pt>
                <c:pt idx="4">
                  <c:v>16</c:v>
                </c:pt>
                <c:pt idx="5">
                  <c:v>15</c:v>
                </c:pt>
                <c:pt idx="6">
                  <c:v>4</c:v>
                </c:pt>
                <c:pt idx="7">
                  <c:v>2</c:v>
                </c:pt>
                <c:pt idx="8">
                  <c:v>224</c:v>
                </c:pt>
              </c:numCache>
            </c:numRef>
          </c:val>
          <c:extLst>
            <c:ext xmlns:c16="http://schemas.microsoft.com/office/drawing/2014/chart" uri="{C3380CC4-5D6E-409C-BE32-E72D297353CC}">
              <c16:uniqueId val="{00000012-AF70-45B6-B79B-4412C996675E}"/>
            </c:ext>
          </c:extLst>
        </c:ser>
        <c:dLbls>
          <c:dLblPos val="outEnd"/>
          <c:showLegendKey val="0"/>
          <c:showVal val="0"/>
          <c:showCatName val="1"/>
          <c:showSerName val="0"/>
          <c:showPercent val="0"/>
          <c:showBubbleSize val="0"/>
          <c:showLeaderLines val="0"/>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200"/>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Pt>
            <c:idx val="1"/>
            <c:invertIfNegative val="0"/>
            <c:bubble3D val="0"/>
            <c:spPr>
              <a:solidFill>
                <a:schemeClr val="accent2"/>
              </a:solidFill>
              <a:ln>
                <a:noFill/>
              </a:ln>
              <a:effectLst/>
            </c:spPr>
            <c:extLst>
              <c:ext xmlns:c16="http://schemas.microsoft.com/office/drawing/2014/chart" uri="{C3380CC4-5D6E-409C-BE32-E72D297353CC}">
                <c16:uniqueId val="{00000003-368D-4635-996E-C1BC19C6DEFC}"/>
              </c:ext>
            </c:extLst>
          </c:dPt>
          <c:cat>
            <c:strRef>
              <c:f>Sheet1!$A$2:$A$3</c:f>
              <c:strCache>
                <c:ptCount val="2"/>
                <c:pt idx="0">
                  <c:v>Category 1</c:v>
                </c:pt>
                <c:pt idx="1">
                  <c:v>Category 2</c:v>
                </c:pt>
              </c:strCache>
            </c:strRef>
          </c:cat>
          <c:val>
            <c:numRef>
              <c:f>Sheet1!$B$2:$B$3</c:f>
              <c:numCache>
                <c:formatCode>General</c:formatCode>
                <c:ptCount val="2"/>
                <c:pt idx="0">
                  <c:v>25</c:v>
                </c:pt>
                <c:pt idx="1">
                  <c:v>3.5</c:v>
                </c:pt>
              </c:numCache>
            </c:numRef>
          </c:val>
          <c:extLst>
            <c:ext xmlns:c16="http://schemas.microsoft.com/office/drawing/2014/chart" uri="{C3380CC4-5D6E-409C-BE32-E72D297353CC}">
              <c16:uniqueId val="{00000000-368D-4635-996E-C1BC19C6DEFC}"/>
            </c:ext>
          </c:extLst>
        </c:ser>
        <c:dLbls>
          <c:showLegendKey val="0"/>
          <c:showVal val="0"/>
          <c:showCatName val="0"/>
          <c:showSerName val="0"/>
          <c:showPercent val="0"/>
          <c:showBubbleSize val="0"/>
        </c:dLbls>
        <c:gapWidth val="140"/>
        <c:overlap val="-27"/>
        <c:axId val="498052288"/>
        <c:axId val="1816061007"/>
      </c:barChart>
      <c:catAx>
        <c:axId val="498052288"/>
        <c:scaling>
          <c:orientation val="minMax"/>
        </c:scaling>
        <c:delete val="1"/>
        <c:axPos val="b"/>
        <c:numFmt formatCode="General" sourceLinked="1"/>
        <c:majorTickMark val="none"/>
        <c:minorTickMark val="none"/>
        <c:tickLblPos val="nextTo"/>
        <c:crossAx val="1816061007"/>
        <c:crosses val="autoZero"/>
        <c:auto val="1"/>
        <c:lblAlgn val="ctr"/>
        <c:lblOffset val="100"/>
        <c:noMultiLvlLbl val="0"/>
      </c:catAx>
      <c:valAx>
        <c:axId val="1816061007"/>
        <c:scaling>
          <c:orientation val="minMax"/>
        </c:scaling>
        <c:delete val="0"/>
        <c:axPos val="l"/>
        <c:majorGridlines>
          <c:spPr>
            <a:ln w="9525" cap="flat" cmpd="sng" algn="ctr">
              <a:solidFill>
                <a:schemeClr val="accent5">
                  <a:lumMod val="60000"/>
                  <a:lumOff val="40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5"/>
                </a:solidFill>
                <a:latin typeface="+mn-lt"/>
                <a:ea typeface="+mn-ea"/>
                <a:cs typeface="+mn-cs"/>
              </a:defRPr>
            </a:pPr>
            <a:endParaRPr lang="en-US"/>
          </a:p>
        </c:txPr>
        <c:crossAx val="498052288"/>
        <c:crosses val="autoZero"/>
        <c:crossBetween val="between"/>
        <c:majorUnit val="1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accent5"/>
          </a:solidFill>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Pt>
            <c:idx val="1"/>
            <c:invertIfNegative val="0"/>
            <c:bubble3D val="0"/>
            <c:spPr>
              <a:solidFill>
                <a:schemeClr val="accent2"/>
              </a:solidFill>
              <a:ln>
                <a:noFill/>
              </a:ln>
              <a:effectLst/>
            </c:spPr>
            <c:extLst>
              <c:ext xmlns:c16="http://schemas.microsoft.com/office/drawing/2014/chart" uri="{C3380CC4-5D6E-409C-BE32-E72D297353CC}">
                <c16:uniqueId val="{00000001-FD3D-43B1-81BE-E9A3E56463EA}"/>
              </c:ext>
            </c:extLst>
          </c:dPt>
          <c:cat>
            <c:strRef>
              <c:f>Sheet1!$A$2:$A$3</c:f>
              <c:strCache>
                <c:ptCount val="2"/>
                <c:pt idx="0">
                  <c:v>Category 1</c:v>
                </c:pt>
                <c:pt idx="1">
                  <c:v>Category 2</c:v>
                </c:pt>
              </c:strCache>
            </c:strRef>
          </c:cat>
          <c:val>
            <c:numRef>
              <c:f>Sheet1!$B$2:$B$3</c:f>
              <c:numCache>
                <c:formatCode>General</c:formatCode>
                <c:ptCount val="2"/>
                <c:pt idx="0">
                  <c:v>126.13</c:v>
                </c:pt>
                <c:pt idx="1">
                  <c:v>91.04</c:v>
                </c:pt>
              </c:numCache>
            </c:numRef>
          </c:val>
          <c:extLst>
            <c:ext xmlns:c16="http://schemas.microsoft.com/office/drawing/2014/chart" uri="{C3380CC4-5D6E-409C-BE32-E72D297353CC}">
              <c16:uniqueId val="{00000002-FD3D-43B1-81BE-E9A3E56463EA}"/>
            </c:ext>
          </c:extLst>
        </c:ser>
        <c:dLbls>
          <c:showLegendKey val="0"/>
          <c:showVal val="0"/>
          <c:showCatName val="0"/>
          <c:showSerName val="0"/>
          <c:showPercent val="0"/>
          <c:showBubbleSize val="0"/>
        </c:dLbls>
        <c:gapWidth val="140"/>
        <c:overlap val="-27"/>
        <c:axId val="498052288"/>
        <c:axId val="1816061007"/>
      </c:barChart>
      <c:catAx>
        <c:axId val="498052288"/>
        <c:scaling>
          <c:orientation val="minMax"/>
        </c:scaling>
        <c:delete val="1"/>
        <c:axPos val="b"/>
        <c:numFmt formatCode="General" sourceLinked="1"/>
        <c:majorTickMark val="none"/>
        <c:minorTickMark val="none"/>
        <c:tickLblPos val="nextTo"/>
        <c:crossAx val="1816061007"/>
        <c:crosses val="autoZero"/>
        <c:auto val="1"/>
        <c:lblAlgn val="ctr"/>
        <c:lblOffset val="100"/>
        <c:noMultiLvlLbl val="0"/>
      </c:catAx>
      <c:valAx>
        <c:axId val="1816061007"/>
        <c:scaling>
          <c:orientation val="minMax"/>
          <c:max val="150"/>
        </c:scaling>
        <c:delete val="0"/>
        <c:axPos val="l"/>
        <c:majorGridlines>
          <c:spPr>
            <a:ln w="9525" cap="flat" cmpd="sng" algn="ctr">
              <a:solidFill>
                <a:schemeClr val="accent5">
                  <a:lumMod val="60000"/>
                  <a:lumOff val="40000"/>
                </a:schemeClr>
              </a:solidFill>
              <a:round/>
            </a:ln>
            <a:effectLst/>
          </c:spPr>
        </c:majorGridlines>
        <c:numFmt formatCode="#,##0\k" sourceLinked="0"/>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5"/>
                </a:solidFill>
                <a:latin typeface="+mn-lt"/>
                <a:ea typeface="+mn-ea"/>
                <a:cs typeface="+mn-cs"/>
              </a:defRPr>
            </a:pPr>
            <a:endParaRPr lang="en-US"/>
          </a:p>
        </c:txPr>
        <c:crossAx val="49805228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accent5"/>
          </a:solidFill>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9">
  <cs:axisTitle>
    <cs:lnRef idx="0"/>
    <cs:fillRef idx="0"/>
    <cs:effectRef idx="0"/>
    <cs:fontRef idx="minor">
      <a:schemeClr val="tx1">
        <a:lumMod val="65000"/>
        <a:lumOff val="35000"/>
      </a:schemeClr>
    </cs:fontRef>
    <cs:defRPr sz="900" kern="1200" cap="all"/>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cs:styleClr val="auto"/>
    </cs:fontRef>
    <cs:defRPr sz="1000" b="1" i="0" u="none" strike="noStrike" kern="1200" spc="0" baseline="0"/>
  </cs:dataLabel>
  <cs:dataLabelCallout>
    <cs:lnRef idx="0">
      <cs:styleClr val="auto"/>
    </cs:lnRef>
    <cs:fillRef idx="0"/>
    <cs:effectRef idx="0"/>
    <cs:fontRef idx="minor">
      <cs:styleClr val="auto"/>
    </cs:fontRef>
    <cs:spPr>
      <a:solidFill>
        <a:schemeClr val="lt1"/>
      </a:solidFill>
      <a:ln>
        <a:solidFill>
          <a:schemeClr val="phClr"/>
        </a:solidFill>
      </a:ln>
    </cs:spPr>
    <cs:defRPr sz="1000" b="1"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a:effectLst>
        <a:outerShdw blurRad="63500" sx="102000" sy="102000" algn="ctr" rotWithShape="0">
          <a:prstClr val="black">
            <a:alpha val="20000"/>
          </a:prstClr>
        </a:outerShdw>
      </a:effectLst>
    </cs:spPr>
  </cs:dataPoint>
  <cs:dataPoint3D>
    <cs:lnRef idx="0"/>
    <cs:fillRef idx="0">
      <cs:styleClr val="auto"/>
    </cs:fillRef>
    <cs:effectRef idx="0"/>
    <cs:fontRef idx="minor">
      <a:schemeClr val="dk1"/>
    </cs:fontRef>
    <cs:spPr>
      <a:solidFill>
        <a:schemeClr val="phClr"/>
      </a:solidFill>
      <a:effectLst>
        <a:outerShdw blurRad="88900" sx="102000" sy="102000" algn="ctr" rotWithShape="0">
          <a:prstClr val="black">
            <a:alpha val="10000"/>
          </a:prstClr>
        </a:outerShdw>
      </a:effectLst>
      <a:scene3d>
        <a:camera prst="orthographicFront"/>
        <a:lightRig rig="threePt" dir="t"/>
      </a:scene3d>
      <a:sp3d>
        <a:bevelT w="127000" h="127000"/>
        <a:bevelB w="127000" h="127000"/>
      </a:sp3d>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600" b="1" kern="1200" cap="all" baseline="0"/>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9">
  <cs:axisTitle>
    <cs:lnRef idx="0"/>
    <cs:fillRef idx="0"/>
    <cs:effectRef idx="0"/>
    <cs:fontRef idx="minor">
      <a:schemeClr val="tx1">
        <a:lumMod val="65000"/>
        <a:lumOff val="35000"/>
      </a:schemeClr>
    </cs:fontRef>
    <cs:defRPr sz="900" kern="1200" cap="all"/>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cs:styleClr val="auto"/>
    </cs:fontRef>
    <cs:defRPr sz="1000" b="1" i="0" u="none" strike="noStrike" kern="1200" spc="0" baseline="0"/>
  </cs:dataLabel>
  <cs:dataLabelCallout>
    <cs:lnRef idx="0">
      <cs:styleClr val="auto"/>
    </cs:lnRef>
    <cs:fillRef idx="0"/>
    <cs:effectRef idx="0"/>
    <cs:fontRef idx="minor">
      <cs:styleClr val="auto"/>
    </cs:fontRef>
    <cs:spPr>
      <a:solidFill>
        <a:schemeClr val="lt1"/>
      </a:solidFill>
      <a:ln>
        <a:solidFill>
          <a:schemeClr val="phClr"/>
        </a:solidFill>
      </a:ln>
    </cs:spPr>
    <cs:defRPr sz="1000" b="1"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a:effectLst>
        <a:outerShdw blurRad="63500" sx="102000" sy="102000" algn="ctr" rotWithShape="0">
          <a:prstClr val="black">
            <a:alpha val="20000"/>
          </a:prstClr>
        </a:outerShdw>
      </a:effectLst>
    </cs:spPr>
  </cs:dataPoint>
  <cs:dataPoint3D>
    <cs:lnRef idx="0"/>
    <cs:fillRef idx="0">
      <cs:styleClr val="auto"/>
    </cs:fillRef>
    <cs:effectRef idx="0"/>
    <cs:fontRef idx="minor">
      <a:schemeClr val="dk1"/>
    </cs:fontRef>
    <cs:spPr>
      <a:solidFill>
        <a:schemeClr val="phClr"/>
      </a:solidFill>
      <a:effectLst>
        <a:outerShdw blurRad="88900" sx="102000" sy="102000" algn="ctr" rotWithShape="0">
          <a:prstClr val="black">
            <a:alpha val="10000"/>
          </a:prstClr>
        </a:outerShdw>
      </a:effectLst>
      <a:scene3d>
        <a:camera prst="orthographicFront"/>
        <a:lightRig rig="threePt" dir="t"/>
      </a:scene3d>
      <a:sp3d>
        <a:bevelT w="127000" h="127000"/>
        <a:bevelB w="127000" h="127000"/>
      </a:sp3d>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600" b="1" kern="1200" cap="all" baseline="0"/>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59">
  <cs:axisTitle>
    <cs:lnRef idx="0"/>
    <cs:fillRef idx="0"/>
    <cs:effectRef idx="0"/>
    <cs:fontRef idx="minor">
      <a:schemeClr val="tx1">
        <a:lumMod val="65000"/>
        <a:lumOff val="35000"/>
      </a:schemeClr>
    </cs:fontRef>
    <cs:defRPr sz="900" kern="1200" cap="all"/>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cs:styleClr val="auto"/>
    </cs:fontRef>
    <cs:defRPr sz="1000" b="1" i="0" u="none" strike="noStrike" kern="1200" spc="0" baseline="0"/>
  </cs:dataLabel>
  <cs:dataLabelCallout>
    <cs:lnRef idx="0">
      <cs:styleClr val="auto"/>
    </cs:lnRef>
    <cs:fillRef idx="0"/>
    <cs:effectRef idx="0"/>
    <cs:fontRef idx="minor">
      <cs:styleClr val="auto"/>
    </cs:fontRef>
    <cs:spPr>
      <a:solidFill>
        <a:schemeClr val="lt1"/>
      </a:solidFill>
      <a:ln>
        <a:solidFill>
          <a:schemeClr val="phClr"/>
        </a:solidFill>
      </a:ln>
    </cs:spPr>
    <cs:defRPr sz="1000" b="1"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a:effectLst>
        <a:outerShdw blurRad="63500" sx="102000" sy="102000" algn="ctr" rotWithShape="0">
          <a:prstClr val="black">
            <a:alpha val="20000"/>
          </a:prstClr>
        </a:outerShdw>
      </a:effectLst>
    </cs:spPr>
  </cs:dataPoint>
  <cs:dataPoint3D>
    <cs:lnRef idx="0"/>
    <cs:fillRef idx="0">
      <cs:styleClr val="auto"/>
    </cs:fillRef>
    <cs:effectRef idx="0"/>
    <cs:fontRef idx="minor">
      <a:schemeClr val="dk1"/>
    </cs:fontRef>
    <cs:spPr>
      <a:solidFill>
        <a:schemeClr val="phClr"/>
      </a:solidFill>
      <a:effectLst>
        <a:outerShdw blurRad="88900" sx="102000" sy="102000" algn="ctr" rotWithShape="0">
          <a:prstClr val="black">
            <a:alpha val="10000"/>
          </a:prstClr>
        </a:outerShdw>
      </a:effectLst>
      <a:scene3d>
        <a:camera prst="orthographicFront"/>
        <a:lightRig rig="threePt" dir="t"/>
      </a:scene3d>
      <a:sp3d>
        <a:bevelT w="127000" h="127000"/>
        <a:bevelB w="127000" h="127000"/>
      </a:sp3d>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600" b="1" kern="1200" cap="all" baseline="0"/>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59">
  <cs:axisTitle>
    <cs:lnRef idx="0"/>
    <cs:fillRef idx="0"/>
    <cs:effectRef idx="0"/>
    <cs:fontRef idx="minor">
      <a:schemeClr val="tx1">
        <a:lumMod val="65000"/>
        <a:lumOff val="35000"/>
      </a:schemeClr>
    </cs:fontRef>
    <cs:defRPr sz="900" kern="1200" cap="all"/>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cs:styleClr val="auto"/>
    </cs:fontRef>
    <cs:defRPr sz="1000" b="1" i="0" u="none" strike="noStrike" kern="1200" spc="0" baseline="0"/>
  </cs:dataLabel>
  <cs:dataLabelCallout>
    <cs:lnRef idx="0">
      <cs:styleClr val="auto"/>
    </cs:lnRef>
    <cs:fillRef idx="0"/>
    <cs:effectRef idx="0"/>
    <cs:fontRef idx="minor">
      <cs:styleClr val="auto"/>
    </cs:fontRef>
    <cs:spPr>
      <a:solidFill>
        <a:schemeClr val="lt1"/>
      </a:solidFill>
      <a:ln>
        <a:solidFill>
          <a:schemeClr val="phClr"/>
        </a:solidFill>
      </a:ln>
    </cs:spPr>
    <cs:defRPr sz="1000" b="1"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a:effectLst>
        <a:outerShdw blurRad="63500" sx="102000" sy="102000" algn="ctr" rotWithShape="0">
          <a:prstClr val="black">
            <a:alpha val="20000"/>
          </a:prstClr>
        </a:outerShdw>
      </a:effectLst>
    </cs:spPr>
  </cs:dataPoint>
  <cs:dataPoint3D>
    <cs:lnRef idx="0"/>
    <cs:fillRef idx="0">
      <cs:styleClr val="auto"/>
    </cs:fillRef>
    <cs:effectRef idx="0"/>
    <cs:fontRef idx="minor">
      <a:schemeClr val="dk1"/>
    </cs:fontRef>
    <cs:spPr>
      <a:solidFill>
        <a:schemeClr val="phClr"/>
      </a:solidFill>
      <a:effectLst>
        <a:outerShdw blurRad="88900" sx="102000" sy="102000" algn="ctr" rotWithShape="0">
          <a:prstClr val="black">
            <a:alpha val="10000"/>
          </a:prstClr>
        </a:outerShdw>
      </a:effectLst>
      <a:scene3d>
        <a:camera prst="orthographicFront"/>
        <a:lightRig rig="threePt" dir="t"/>
      </a:scene3d>
      <a:sp3d>
        <a:bevelT w="127000" h="127000"/>
        <a:bevelB w="127000" h="127000"/>
      </a:sp3d>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600" b="1" kern="1200" cap="all" baseline="0"/>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59">
  <cs:axisTitle>
    <cs:lnRef idx="0"/>
    <cs:fillRef idx="0"/>
    <cs:effectRef idx="0"/>
    <cs:fontRef idx="minor">
      <a:schemeClr val="tx1">
        <a:lumMod val="65000"/>
        <a:lumOff val="35000"/>
      </a:schemeClr>
    </cs:fontRef>
    <cs:defRPr sz="900" kern="1200" cap="all"/>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cs:styleClr val="auto"/>
    </cs:fontRef>
    <cs:defRPr sz="1000" b="1" i="0" u="none" strike="noStrike" kern="1200" spc="0" baseline="0"/>
  </cs:dataLabel>
  <cs:dataLabelCallout>
    <cs:lnRef idx="0">
      <cs:styleClr val="auto"/>
    </cs:lnRef>
    <cs:fillRef idx="0"/>
    <cs:effectRef idx="0"/>
    <cs:fontRef idx="minor">
      <cs:styleClr val="auto"/>
    </cs:fontRef>
    <cs:spPr>
      <a:solidFill>
        <a:schemeClr val="lt1"/>
      </a:solidFill>
      <a:ln>
        <a:solidFill>
          <a:schemeClr val="phClr"/>
        </a:solidFill>
      </a:ln>
    </cs:spPr>
    <cs:defRPr sz="1000" b="1"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a:effectLst>
        <a:outerShdw blurRad="63500" sx="102000" sy="102000" algn="ctr" rotWithShape="0">
          <a:prstClr val="black">
            <a:alpha val="20000"/>
          </a:prstClr>
        </a:outerShdw>
      </a:effectLst>
    </cs:spPr>
  </cs:dataPoint>
  <cs:dataPoint3D>
    <cs:lnRef idx="0"/>
    <cs:fillRef idx="0">
      <cs:styleClr val="auto"/>
    </cs:fillRef>
    <cs:effectRef idx="0"/>
    <cs:fontRef idx="minor">
      <a:schemeClr val="dk1"/>
    </cs:fontRef>
    <cs:spPr>
      <a:solidFill>
        <a:schemeClr val="phClr"/>
      </a:solidFill>
      <a:effectLst>
        <a:outerShdw blurRad="88900" sx="102000" sy="102000" algn="ctr" rotWithShape="0">
          <a:prstClr val="black">
            <a:alpha val="10000"/>
          </a:prstClr>
        </a:outerShdw>
      </a:effectLst>
      <a:scene3d>
        <a:camera prst="orthographicFront"/>
        <a:lightRig rig="threePt" dir="t"/>
      </a:scene3d>
      <a:sp3d>
        <a:bevelT w="127000" h="127000"/>
        <a:bevelB w="127000" h="127000"/>
      </a:sp3d>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600" b="1" kern="1200" cap="all" baseline="0"/>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1"/>
            <a:ext cx="3169920" cy="481727"/>
          </a:xfrm>
          <a:prstGeom prst="rect">
            <a:avLst/>
          </a:prstGeom>
        </p:spPr>
        <p:txBody>
          <a:bodyPr vert="horz" lIns="96619" tIns="48310" rIns="96619" bIns="48310" rtlCol="0"/>
          <a:lstStyle>
            <a:lvl1pPr algn="l">
              <a:defRPr sz="1300"/>
            </a:lvl1pPr>
          </a:lstStyle>
          <a:p>
            <a:endParaRPr lang="en-UG"/>
          </a:p>
        </p:txBody>
      </p:sp>
      <p:sp>
        <p:nvSpPr>
          <p:cNvPr id="3" name="Date Placeholder 2"/>
          <p:cNvSpPr>
            <a:spLocks noGrp="1"/>
          </p:cNvSpPr>
          <p:nvPr>
            <p:ph type="dt" idx="1"/>
          </p:nvPr>
        </p:nvSpPr>
        <p:spPr>
          <a:xfrm>
            <a:off x="4143587" y="1"/>
            <a:ext cx="3169920" cy="481727"/>
          </a:xfrm>
          <a:prstGeom prst="rect">
            <a:avLst/>
          </a:prstGeom>
        </p:spPr>
        <p:txBody>
          <a:bodyPr vert="horz" lIns="96619" tIns="48310" rIns="96619" bIns="48310" rtlCol="0"/>
          <a:lstStyle>
            <a:lvl1pPr algn="r">
              <a:defRPr sz="1300"/>
            </a:lvl1pPr>
          </a:lstStyle>
          <a:p>
            <a:fld id="{099CBCC4-EB13-4172-AEA1-9F9D1A88D60D}" type="datetimeFigureOut">
              <a:rPr lang="en-UG" smtClean="0"/>
              <a:t>02/13/2025</a:t>
            </a:fld>
            <a:endParaRPr lang="en-UG"/>
          </a:p>
        </p:txBody>
      </p:sp>
      <p:sp>
        <p:nvSpPr>
          <p:cNvPr id="4" name="Slide Image Placeholder 3"/>
          <p:cNvSpPr>
            <a:spLocks noGrp="1" noRot="1" noChangeAspect="1"/>
          </p:cNvSpPr>
          <p:nvPr>
            <p:ph type="sldImg" idx="2"/>
          </p:nvPr>
        </p:nvSpPr>
        <p:spPr>
          <a:xfrm>
            <a:off x="777875" y="1200150"/>
            <a:ext cx="5759450" cy="3240088"/>
          </a:xfrm>
          <a:prstGeom prst="rect">
            <a:avLst/>
          </a:prstGeom>
          <a:noFill/>
          <a:ln w="12700">
            <a:solidFill>
              <a:prstClr val="black"/>
            </a:solidFill>
          </a:ln>
        </p:spPr>
        <p:txBody>
          <a:bodyPr vert="horz" lIns="96619" tIns="48310" rIns="96619" bIns="48310" rtlCol="0" anchor="ctr"/>
          <a:lstStyle/>
          <a:p>
            <a:endParaRPr lang="en-UG"/>
          </a:p>
        </p:txBody>
      </p:sp>
      <p:sp>
        <p:nvSpPr>
          <p:cNvPr id="5" name="Notes Placeholder 4"/>
          <p:cNvSpPr>
            <a:spLocks noGrp="1"/>
          </p:cNvSpPr>
          <p:nvPr>
            <p:ph type="body" sz="quarter" idx="3"/>
          </p:nvPr>
        </p:nvSpPr>
        <p:spPr>
          <a:xfrm>
            <a:off x="731520" y="4620577"/>
            <a:ext cx="5852160" cy="3780473"/>
          </a:xfrm>
          <a:prstGeom prst="rect">
            <a:avLst/>
          </a:prstGeom>
        </p:spPr>
        <p:txBody>
          <a:bodyPr vert="horz" lIns="96619" tIns="48310" rIns="96619" bIns="4831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G"/>
          </a:p>
        </p:txBody>
      </p:sp>
      <p:sp>
        <p:nvSpPr>
          <p:cNvPr id="6" name="Footer Placeholder 5"/>
          <p:cNvSpPr>
            <a:spLocks noGrp="1"/>
          </p:cNvSpPr>
          <p:nvPr>
            <p:ph type="ftr" sz="quarter" idx="4"/>
          </p:nvPr>
        </p:nvSpPr>
        <p:spPr>
          <a:xfrm>
            <a:off x="0" y="9119477"/>
            <a:ext cx="3169920" cy="481726"/>
          </a:xfrm>
          <a:prstGeom prst="rect">
            <a:avLst/>
          </a:prstGeom>
        </p:spPr>
        <p:txBody>
          <a:bodyPr vert="horz" lIns="96619" tIns="48310" rIns="96619" bIns="48310" rtlCol="0" anchor="b"/>
          <a:lstStyle>
            <a:lvl1pPr algn="l">
              <a:defRPr sz="1300"/>
            </a:lvl1pPr>
          </a:lstStyle>
          <a:p>
            <a:endParaRPr lang="en-UG"/>
          </a:p>
        </p:txBody>
      </p:sp>
      <p:sp>
        <p:nvSpPr>
          <p:cNvPr id="7" name="Slide Number Placeholder 6"/>
          <p:cNvSpPr>
            <a:spLocks noGrp="1"/>
          </p:cNvSpPr>
          <p:nvPr>
            <p:ph type="sldNum" sz="quarter" idx="5"/>
          </p:nvPr>
        </p:nvSpPr>
        <p:spPr>
          <a:xfrm>
            <a:off x="4143587" y="9119477"/>
            <a:ext cx="3169920" cy="481726"/>
          </a:xfrm>
          <a:prstGeom prst="rect">
            <a:avLst/>
          </a:prstGeom>
        </p:spPr>
        <p:txBody>
          <a:bodyPr vert="horz" lIns="96619" tIns="48310" rIns="96619" bIns="48310" rtlCol="0" anchor="b"/>
          <a:lstStyle>
            <a:lvl1pPr algn="r">
              <a:defRPr sz="1300"/>
            </a:lvl1pPr>
          </a:lstStyle>
          <a:p>
            <a:fld id="{1202A53D-EFA9-42D3-8A2C-0A29FD658C81}" type="slidenum">
              <a:rPr lang="en-UG" smtClean="0"/>
              <a:t>‹#›</a:t>
            </a:fld>
            <a:endParaRPr lang="en-UG"/>
          </a:p>
        </p:txBody>
      </p:sp>
    </p:spTree>
    <p:extLst>
      <p:ext uri="{BB962C8B-B14F-4D97-AF65-F5344CB8AC3E}">
        <p14:creationId xmlns:p14="http://schemas.microsoft.com/office/powerpoint/2010/main" val="294943869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Footer Placeholder 3">
            <a:extLst>
              <a:ext uri="{FF2B5EF4-FFF2-40B4-BE49-F238E27FC236}">
                <a16:creationId xmlns:a16="http://schemas.microsoft.com/office/drawing/2014/main" id="{53119D3F-BF1B-4B90-AB5F-7AA64BE8AB06}"/>
              </a:ext>
            </a:extLst>
          </p:cNvPr>
          <p:cNvSpPr>
            <a:spLocks noGrp="1"/>
          </p:cNvSpPr>
          <p:nvPr>
            <p:ph type="ftr" sz="quarter" idx="4"/>
          </p:nvPr>
        </p:nvSpPr>
        <p:spPr/>
        <p:txBody>
          <a:bodyPr/>
          <a:lstStyle/>
          <a:p>
            <a:pPr defTabSz="984545">
              <a:defRPr/>
            </a:pPr>
            <a:endParaRPr lang="en-US">
              <a:solidFill>
                <a:prstClr val="black"/>
              </a:solidFill>
              <a:latin typeface="Avenir Book" panose="02000503020000020003" pitchFamily="2" charset="0"/>
            </a:endParaRPr>
          </a:p>
        </p:txBody>
      </p:sp>
    </p:spTree>
    <p:extLst>
      <p:ext uri="{BB962C8B-B14F-4D97-AF65-F5344CB8AC3E}">
        <p14:creationId xmlns:p14="http://schemas.microsoft.com/office/powerpoint/2010/main" val="428611234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0A8195C-F22E-FC2D-B795-9C8A24A7667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315B370-1D07-12D6-CA44-1D1296D6EE6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A51D3EC-AD1E-E5D8-BB61-233FA50D659C}"/>
              </a:ext>
            </a:extLst>
          </p:cNvPr>
          <p:cNvSpPr>
            <a:spLocks noGrp="1"/>
          </p:cNvSpPr>
          <p:nvPr>
            <p:ph type="body" idx="1"/>
          </p:nvPr>
        </p:nvSpPr>
        <p:spPr/>
        <p:txBody>
          <a:bodyPr/>
          <a:lstStyle/>
          <a:p>
            <a:endParaRPr lang="en-US"/>
          </a:p>
        </p:txBody>
      </p:sp>
      <p:sp>
        <p:nvSpPr>
          <p:cNvPr id="4" name="Footer Placeholder 3">
            <a:extLst>
              <a:ext uri="{FF2B5EF4-FFF2-40B4-BE49-F238E27FC236}">
                <a16:creationId xmlns:a16="http://schemas.microsoft.com/office/drawing/2014/main" id="{88501B14-BE1A-2859-865D-EC248CF61814}"/>
              </a:ext>
            </a:extLst>
          </p:cNvPr>
          <p:cNvSpPr>
            <a:spLocks noGrp="1"/>
          </p:cNvSpPr>
          <p:nvPr>
            <p:ph type="ftr" sz="quarter" idx="4"/>
          </p:nvPr>
        </p:nvSpPr>
        <p:spPr/>
        <p:txBody>
          <a:bodyPr/>
          <a:lstStyle/>
          <a:p>
            <a:endParaRPr lang="en-US"/>
          </a:p>
        </p:txBody>
      </p:sp>
    </p:spTree>
    <p:extLst>
      <p:ext uri="{BB962C8B-B14F-4D97-AF65-F5344CB8AC3E}">
        <p14:creationId xmlns:p14="http://schemas.microsoft.com/office/powerpoint/2010/main" val="373558847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87718B9-E749-8009-6592-FB43D72136E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57F1FEE-744B-A9B0-5C7B-2D742C0FD3E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7728C07-047E-851B-8C86-073DED28A32D}"/>
              </a:ext>
            </a:extLst>
          </p:cNvPr>
          <p:cNvSpPr>
            <a:spLocks noGrp="1"/>
          </p:cNvSpPr>
          <p:nvPr>
            <p:ph type="body" idx="1"/>
          </p:nvPr>
        </p:nvSpPr>
        <p:spPr/>
        <p:txBody>
          <a:bodyPr/>
          <a:lstStyle/>
          <a:p>
            <a:endParaRPr lang="en-US"/>
          </a:p>
        </p:txBody>
      </p:sp>
      <p:sp>
        <p:nvSpPr>
          <p:cNvPr id="4" name="Footer Placeholder 3">
            <a:extLst>
              <a:ext uri="{FF2B5EF4-FFF2-40B4-BE49-F238E27FC236}">
                <a16:creationId xmlns:a16="http://schemas.microsoft.com/office/drawing/2014/main" id="{74D13C36-221E-8ADF-7C73-984195A9E7FE}"/>
              </a:ext>
            </a:extLst>
          </p:cNvPr>
          <p:cNvSpPr>
            <a:spLocks noGrp="1"/>
          </p:cNvSpPr>
          <p:nvPr>
            <p:ph type="ftr" sz="quarter" idx="4"/>
          </p:nvPr>
        </p:nvSpPr>
        <p:spPr/>
        <p:txBody>
          <a:bodyPr/>
          <a:lstStyle/>
          <a:p>
            <a:endParaRPr lang="en-US"/>
          </a:p>
        </p:txBody>
      </p:sp>
    </p:spTree>
    <p:extLst>
      <p:ext uri="{BB962C8B-B14F-4D97-AF65-F5344CB8AC3E}">
        <p14:creationId xmlns:p14="http://schemas.microsoft.com/office/powerpoint/2010/main" val="222669174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48368">
              <a:defRPr/>
            </a:pPr>
            <a:endParaRPr lang="en-US"/>
          </a:p>
        </p:txBody>
      </p:sp>
      <p:sp>
        <p:nvSpPr>
          <p:cNvPr id="4" name="Footer Placeholder 3"/>
          <p:cNvSpPr>
            <a:spLocks noGrp="1"/>
          </p:cNvSpPr>
          <p:nvPr>
            <p:ph type="ftr" sz="quarter" idx="4"/>
          </p:nvPr>
        </p:nvSpPr>
        <p:spPr/>
        <p:txBody>
          <a:bodyPr/>
          <a:lstStyle/>
          <a:p>
            <a:endParaRPr lang="en-US"/>
          </a:p>
        </p:txBody>
      </p:sp>
    </p:spTree>
    <p:extLst>
      <p:ext uri="{BB962C8B-B14F-4D97-AF65-F5344CB8AC3E}">
        <p14:creationId xmlns:p14="http://schemas.microsoft.com/office/powerpoint/2010/main" val="345900910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92810B1-1D9B-8788-405A-B81A4F0127D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BEA4232-AAAD-21EB-ED31-BBDED3745A2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B0B2AA0-9059-0CB5-A462-5A23F73EA6BD}"/>
              </a:ext>
            </a:extLst>
          </p:cNvPr>
          <p:cNvSpPr>
            <a:spLocks noGrp="1"/>
          </p:cNvSpPr>
          <p:nvPr>
            <p:ph type="body" idx="1"/>
          </p:nvPr>
        </p:nvSpPr>
        <p:spPr/>
        <p:txBody>
          <a:bodyPr/>
          <a:lstStyle/>
          <a:p>
            <a:endParaRPr lang="en-US"/>
          </a:p>
        </p:txBody>
      </p:sp>
      <p:sp>
        <p:nvSpPr>
          <p:cNvPr id="4" name="Footer Placeholder 3">
            <a:extLst>
              <a:ext uri="{FF2B5EF4-FFF2-40B4-BE49-F238E27FC236}">
                <a16:creationId xmlns:a16="http://schemas.microsoft.com/office/drawing/2014/main" id="{C763143F-8B50-90B2-EACF-E448C30C3E7A}"/>
              </a:ext>
            </a:extLst>
          </p:cNvPr>
          <p:cNvSpPr>
            <a:spLocks noGrp="1"/>
          </p:cNvSpPr>
          <p:nvPr>
            <p:ph type="ftr" sz="quarter" idx="4"/>
          </p:nvPr>
        </p:nvSpPr>
        <p:spPr/>
        <p:txBody>
          <a:bodyPr/>
          <a:lstStyle/>
          <a:p>
            <a:endParaRPr lang="en-US"/>
          </a:p>
        </p:txBody>
      </p:sp>
    </p:spTree>
    <p:extLst>
      <p:ext uri="{BB962C8B-B14F-4D97-AF65-F5344CB8AC3E}">
        <p14:creationId xmlns:p14="http://schemas.microsoft.com/office/powerpoint/2010/main" val="178240295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Footer Placeholder 3"/>
          <p:cNvSpPr>
            <a:spLocks noGrp="1"/>
          </p:cNvSpPr>
          <p:nvPr>
            <p:ph type="ftr" sz="quarter" idx="4"/>
          </p:nvPr>
        </p:nvSpPr>
        <p:spPr/>
        <p:txBody>
          <a:bodyPr/>
          <a:lstStyle/>
          <a:p>
            <a:endParaRPr lang="en-US"/>
          </a:p>
        </p:txBody>
      </p:sp>
    </p:spTree>
    <p:extLst>
      <p:ext uri="{BB962C8B-B14F-4D97-AF65-F5344CB8AC3E}">
        <p14:creationId xmlns:p14="http://schemas.microsoft.com/office/powerpoint/2010/main" val="125030423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E971B22-02B7-C691-A40A-0400B4FAFA2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FCF1421-1091-4199-4864-3413C268E9D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92E48BA-38ED-3E1B-F79D-CE76CF6F7D45}"/>
              </a:ext>
            </a:extLst>
          </p:cNvPr>
          <p:cNvSpPr>
            <a:spLocks noGrp="1"/>
          </p:cNvSpPr>
          <p:nvPr>
            <p:ph type="body" idx="1"/>
          </p:nvPr>
        </p:nvSpPr>
        <p:spPr/>
        <p:txBody>
          <a:bodyPr/>
          <a:lstStyle/>
          <a:p>
            <a:endParaRPr lang="en-US"/>
          </a:p>
        </p:txBody>
      </p:sp>
      <p:sp>
        <p:nvSpPr>
          <p:cNvPr id="4" name="Footer Placeholder 3">
            <a:extLst>
              <a:ext uri="{FF2B5EF4-FFF2-40B4-BE49-F238E27FC236}">
                <a16:creationId xmlns:a16="http://schemas.microsoft.com/office/drawing/2014/main" id="{6A1846F6-2766-9A26-662D-DE59352B3A25}"/>
              </a:ext>
            </a:extLst>
          </p:cNvPr>
          <p:cNvSpPr>
            <a:spLocks noGrp="1"/>
          </p:cNvSpPr>
          <p:nvPr>
            <p:ph type="ftr" sz="quarter" idx="4"/>
          </p:nvPr>
        </p:nvSpPr>
        <p:spPr/>
        <p:txBody>
          <a:bodyPr/>
          <a:lstStyle/>
          <a:p>
            <a:endParaRPr lang="en-US"/>
          </a:p>
        </p:txBody>
      </p:sp>
    </p:spTree>
    <p:extLst>
      <p:ext uri="{BB962C8B-B14F-4D97-AF65-F5344CB8AC3E}">
        <p14:creationId xmlns:p14="http://schemas.microsoft.com/office/powerpoint/2010/main" val="428948924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07963" y="185738"/>
            <a:ext cx="9777412" cy="5499100"/>
          </a:xfrm>
        </p:spPr>
      </p:sp>
      <p:sp>
        <p:nvSpPr>
          <p:cNvPr id="3" name="Notes Placeholder 2"/>
          <p:cNvSpPr>
            <a:spLocks noGrp="1"/>
          </p:cNvSpPr>
          <p:nvPr>
            <p:ph type="body" idx="1"/>
          </p:nvPr>
        </p:nvSpPr>
        <p:spPr/>
        <p:txBody>
          <a:bodyPr/>
          <a:lstStyle/>
          <a:p>
            <a:endParaRPr lang="en-US"/>
          </a:p>
        </p:txBody>
      </p:sp>
      <p:sp>
        <p:nvSpPr>
          <p:cNvPr id="4" name="Footer Placeholder 3"/>
          <p:cNvSpPr>
            <a:spLocks noGrp="1"/>
          </p:cNvSpPr>
          <p:nvPr>
            <p:ph type="ftr" sz="quarter" idx="4"/>
          </p:nvPr>
        </p:nvSpPr>
        <p:spPr>
          <a:xfrm>
            <a:off x="2" y="7295581"/>
            <a:ext cx="4437888" cy="384048"/>
          </a:xfrm>
          <a:prstGeom prst="rect">
            <a:avLst/>
          </a:prstGeom>
        </p:spPr>
        <p:txBody>
          <a:bodyPr lIns="100193" tIns="50097" rIns="100193" bIns="50097"/>
          <a:lstStyle/>
          <a:p>
            <a:pPr defTabSz="966047">
              <a:defRPr/>
            </a:pPr>
            <a:endParaRPr lang="en-US">
              <a:solidFill>
                <a:prstClr val="black"/>
              </a:solidFill>
            </a:endParaRPr>
          </a:p>
        </p:txBody>
      </p:sp>
    </p:spTree>
    <p:extLst>
      <p:ext uri="{BB962C8B-B14F-4D97-AF65-F5344CB8AC3E}">
        <p14:creationId xmlns:p14="http://schemas.microsoft.com/office/powerpoint/2010/main" val="51566399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AFE981B-16CD-2D08-5AE0-6EB33DBA1A3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9F36DDA-7175-B80A-9D1D-984E767604E9}"/>
              </a:ext>
            </a:extLst>
          </p:cNvPr>
          <p:cNvSpPr>
            <a:spLocks noGrp="1" noRot="1" noChangeAspect="1"/>
          </p:cNvSpPr>
          <p:nvPr>
            <p:ph type="sldImg"/>
          </p:nvPr>
        </p:nvSpPr>
        <p:spPr>
          <a:xfrm>
            <a:off x="195263" y="171450"/>
            <a:ext cx="9069387" cy="5102225"/>
          </a:xfrm>
        </p:spPr>
      </p:sp>
      <p:sp>
        <p:nvSpPr>
          <p:cNvPr id="3" name="Notes Placeholder 2">
            <a:extLst>
              <a:ext uri="{FF2B5EF4-FFF2-40B4-BE49-F238E27FC236}">
                <a16:creationId xmlns:a16="http://schemas.microsoft.com/office/drawing/2014/main" id="{09570576-0C4A-B3A5-2C3C-947176565E5B}"/>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398571182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4747935-F09A-E9B0-4423-45555617660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5CAF76C-B624-EF8E-3197-80F0E5E76F1C}"/>
              </a:ext>
            </a:extLst>
          </p:cNvPr>
          <p:cNvSpPr>
            <a:spLocks noGrp="1" noRot="1" noChangeAspect="1"/>
          </p:cNvSpPr>
          <p:nvPr>
            <p:ph type="sldImg"/>
          </p:nvPr>
        </p:nvSpPr>
        <p:spPr>
          <a:xfrm>
            <a:off x="195263" y="171450"/>
            <a:ext cx="9069387" cy="5102225"/>
          </a:xfrm>
        </p:spPr>
      </p:sp>
      <p:sp>
        <p:nvSpPr>
          <p:cNvPr id="3" name="Notes Placeholder 2">
            <a:extLst>
              <a:ext uri="{FF2B5EF4-FFF2-40B4-BE49-F238E27FC236}">
                <a16:creationId xmlns:a16="http://schemas.microsoft.com/office/drawing/2014/main" id="{1FFCF637-2F38-0FD3-93C2-3F72E06BEBF4}"/>
              </a:ext>
            </a:extLst>
          </p:cNvPr>
          <p:cNvSpPr>
            <a:spLocks noGrp="1"/>
          </p:cNvSpPr>
          <p:nvPr>
            <p:ph type="body" idx="1"/>
          </p:nvPr>
        </p:nvSpPr>
        <p:spPr/>
        <p:txBody>
          <a:bodyPr/>
          <a:lstStyle/>
          <a:p>
            <a:endParaRPr lang="en-US"/>
          </a:p>
        </p:txBody>
      </p:sp>
      <p:sp>
        <p:nvSpPr>
          <p:cNvPr id="4" name="Footer Placeholder 3">
            <a:extLst>
              <a:ext uri="{FF2B5EF4-FFF2-40B4-BE49-F238E27FC236}">
                <a16:creationId xmlns:a16="http://schemas.microsoft.com/office/drawing/2014/main" id="{1BC02411-A128-7334-4A6D-B08FC1110443}"/>
              </a:ext>
            </a:extLst>
          </p:cNvPr>
          <p:cNvSpPr>
            <a:spLocks noGrp="1"/>
          </p:cNvSpPr>
          <p:nvPr>
            <p:ph type="ftr" sz="quarter" idx="4"/>
          </p:nvPr>
        </p:nvSpPr>
        <p:spPr>
          <a:xfrm>
            <a:off x="5" y="6769645"/>
            <a:ext cx="4117961" cy="356362"/>
          </a:xfrm>
          <a:prstGeom prst="rect">
            <a:avLst/>
          </a:prstGeom>
        </p:spPr>
        <p:txBody>
          <a:bodyPr lIns="93090" tIns="46545" rIns="93090" bIns="46545"/>
          <a:lstStyle/>
          <a:p>
            <a:pPr defTabSz="897555">
              <a:defRPr/>
            </a:pPr>
            <a:endParaRPr lang="en-US">
              <a:solidFill>
                <a:prstClr val="black"/>
              </a:solidFill>
            </a:endParaRPr>
          </a:p>
        </p:txBody>
      </p:sp>
    </p:spTree>
    <p:extLst>
      <p:ext uri="{BB962C8B-B14F-4D97-AF65-F5344CB8AC3E}">
        <p14:creationId xmlns:p14="http://schemas.microsoft.com/office/powerpoint/2010/main" val="408647033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Onvansertib plays an independent role in </a:t>
            </a:r>
            <a:r>
              <a:rPr lang="en-US" err="1"/>
              <a:t>antiangiogenesis</a:t>
            </a:r>
            <a:r>
              <a:rPr lang="en-US"/>
              <a:t> that complements </a:t>
            </a:r>
            <a:r>
              <a:rPr lang="en-US" err="1"/>
              <a:t>bev</a:t>
            </a:r>
            <a:endParaRPr lang="en-US"/>
          </a:p>
        </p:txBody>
      </p:sp>
      <p:sp>
        <p:nvSpPr>
          <p:cNvPr id="4" name="Slide Number Placeholder 3"/>
          <p:cNvSpPr>
            <a:spLocks noGrp="1"/>
          </p:cNvSpPr>
          <p:nvPr>
            <p:ph type="sldNum" sz="quarter" idx="5"/>
          </p:nvPr>
        </p:nvSpPr>
        <p:spPr/>
        <p:txBody>
          <a:bodyPr/>
          <a:lstStyle/>
          <a:p>
            <a:fld id="{1202A53D-EFA9-42D3-8A2C-0A29FD658C81}" type="slidenum">
              <a:rPr lang="en-UG" smtClean="0"/>
              <a:t>32</a:t>
            </a:fld>
            <a:endParaRPr lang="en-UG"/>
          </a:p>
        </p:txBody>
      </p:sp>
    </p:spTree>
    <p:extLst>
      <p:ext uri="{BB962C8B-B14F-4D97-AF65-F5344CB8AC3E}">
        <p14:creationId xmlns:p14="http://schemas.microsoft.com/office/powerpoint/2010/main" val="50059271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a:xfrm>
            <a:off x="5674916" y="7175981"/>
            <a:ext cx="4341412" cy="377752"/>
          </a:xfrm>
          <a:prstGeom prst="rect">
            <a:avLst/>
          </a:prstGeom>
        </p:spPr>
        <p:txBody>
          <a:bodyPr/>
          <a:lstStyle/>
          <a:p>
            <a:pPr defTabSz="983331">
              <a:defRPr/>
            </a:pPr>
            <a:fld id="{B8018D09-BA4C-8643-BDFC-CA556F40B60A}" type="slidenum">
              <a:rPr lang="en-US">
                <a:solidFill>
                  <a:prstClr val="black"/>
                </a:solidFill>
                <a:latin typeface="Calibri"/>
              </a:rPr>
              <a:pPr defTabSz="983331">
                <a:defRPr/>
              </a:pPr>
              <a:t>2</a:t>
            </a:fld>
            <a:endParaRPr lang="en-US">
              <a:solidFill>
                <a:prstClr val="black"/>
              </a:solidFill>
              <a:latin typeface="Calibri"/>
            </a:endParaRPr>
          </a:p>
        </p:txBody>
      </p:sp>
    </p:spTree>
    <p:extLst>
      <p:ext uri="{BB962C8B-B14F-4D97-AF65-F5344CB8AC3E}">
        <p14:creationId xmlns:p14="http://schemas.microsoft.com/office/powerpoint/2010/main" val="15127436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1202A53D-EFA9-42D3-8A2C-0A29FD658C81}" type="slidenum">
              <a:rPr lang="en-UG" smtClean="0"/>
              <a:t>33</a:t>
            </a:fld>
            <a:endParaRPr lang="en-UG"/>
          </a:p>
        </p:txBody>
      </p:sp>
    </p:spTree>
    <p:extLst>
      <p:ext uri="{BB962C8B-B14F-4D97-AF65-F5344CB8AC3E}">
        <p14:creationId xmlns:p14="http://schemas.microsoft.com/office/powerpoint/2010/main" val="30374823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0AB94DA-821D-0169-587D-2EE7EFF7256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7305E28-281C-7649-FDDC-47917677D93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FDC3183-A19C-B530-5D60-3754DCAF6FF2}"/>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636E1AAD-DABF-0280-3900-D24F99B81E3D}"/>
              </a:ext>
            </a:extLst>
          </p:cNvPr>
          <p:cNvSpPr>
            <a:spLocks noGrp="1"/>
          </p:cNvSpPr>
          <p:nvPr>
            <p:ph type="sldNum" sz="quarter" idx="5"/>
          </p:nvPr>
        </p:nvSpPr>
        <p:spPr/>
        <p:txBody>
          <a:bodyPr/>
          <a:lstStyle/>
          <a:p>
            <a:fld id="{1202A53D-EFA9-42D3-8A2C-0A29FD658C81}" type="slidenum">
              <a:rPr lang="en-UG" smtClean="0"/>
              <a:t>34</a:t>
            </a:fld>
            <a:endParaRPr lang="en-UG"/>
          </a:p>
        </p:txBody>
      </p:sp>
    </p:spTree>
    <p:extLst>
      <p:ext uri="{BB962C8B-B14F-4D97-AF65-F5344CB8AC3E}">
        <p14:creationId xmlns:p14="http://schemas.microsoft.com/office/powerpoint/2010/main" val="36042493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E32849D-0F17-FDF1-3BC8-DCCBFF99CD1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0B7F2BF-AA3A-A341-2BDB-DA6D4E125B5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B24CC99-17F6-7677-CCA3-FBDC319CC427}"/>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419079AA-0375-D0DF-8BBC-40027B680A08}"/>
              </a:ext>
            </a:extLst>
          </p:cNvPr>
          <p:cNvSpPr>
            <a:spLocks noGrp="1"/>
          </p:cNvSpPr>
          <p:nvPr>
            <p:ph type="sldNum" sz="quarter" idx="5"/>
          </p:nvPr>
        </p:nvSpPr>
        <p:spPr/>
        <p:txBody>
          <a:bodyPr/>
          <a:lstStyle/>
          <a:p>
            <a:fld id="{1202A53D-EFA9-42D3-8A2C-0A29FD658C81}" type="slidenum">
              <a:rPr lang="en-UG" smtClean="0"/>
              <a:t>35</a:t>
            </a:fld>
            <a:endParaRPr lang="en-UG"/>
          </a:p>
        </p:txBody>
      </p:sp>
    </p:spTree>
    <p:extLst>
      <p:ext uri="{BB962C8B-B14F-4D97-AF65-F5344CB8AC3E}">
        <p14:creationId xmlns:p14="http://schemas.microsoft.com/office/powerpoint/2010/main" val="185286736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55118F2-236C-C87C-6390-6EBD03F72D4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49C3594-169A-773A-12FE-6D7BC69D037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3F983DD-2CB7-4518-434F-09086B92E3FD}"/>
              </a:ext>
            </a:extLst>
          </p:cNvPr>
          <p:cNvSpPr>
            <a:spLocks noGrp="1"/>
          </p:cNvSpPr>
          <p:nvPr>
            <p:ph type="body" idx="1"/>
          </p:nvPr>
        </p:nvSpPr>
        <p:spPr/>
        <p:txBody>
          <a:bodyPr/>
          <a:lstStyle/>
          <a:p>
            <a:endParaRPr lang="en-US"/>
          </a:p>
        </p:txBody>
      </p:sp>
      <p:sp>
        <p:nvSpPr>
          <p:cNvPr id="4" name="Footer Placeholder 3">
            <a:extLst>
              <a:ext uri="{FF2B5EF4-FFF2-40B4-BE49-F238E27FC236}">
                <a16:creationId xmlns:a16="http://schemas.microsoft.com/office/drawing/2014/main" id="{0A86E5BA-76AB-A5F3-A450-E88C20EA9E21}"/>
              </a:ext>
            </a:extLst>
          </p:cNvPr>
          <p:cNvSpPr>
            <a:spLocks noGrp="1"/>
          </p:cNvSpPr>
          <p:nvPr>
            <p:ph type="ftr" sz="quarter" idx="4"/>
          </p:nvPr>
        </p:nvSpPr>
        <p:spPr/>
        <p:txBody>
          <a:bodyPr/>
          <a:lstStyle/>
          <a:p>
            <a:endParaRPr lang="en-US"/>
          </a:p>
        </p:txBody>
      </p:sp>
    </p:spTree>
    <p:extLst>
      <p:ext uri="{BB962C8B-B14F-4D97-AF65-F5344CB8AC3E}">
        <p14:creationId xmlns:p14="http://schemas.microsoft.com/office/powerpoint/2010/main" val="182488610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19A30BD-D2CC-3415-7856-9D63E4E6BE8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4E86C64-5D74-60BB-A72B-3A7FA0BF655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F60AAAA-36A4-7E63-C251-F60252053403}"/>
              </a:ext>
            </a:extLst>
          </p:cNvPr>
          <p:cNvSpPr>
            <a:spLocks noGrp="1"/>
          </p:cNvSpPr>
          <p:nvPr>
            <p:ph type="body" idx="1"/>
          </p:nvPr>
        </p:nvSpPr>
        <p:spPr/>
        <p:txBody>
          <a:bodyPr/>
          <a:lstStyle/>
          <a:p>
            <a:pPr>
              <a:lnSpc>
                <a:spcPct val="107000"/>
              </a:lnSpc>
              <a:spcAft>
                <a:spcPts val="875"/>
              </a:spcAft>
            </a:pPr>
            <a:r>
              <a:rPr lang="en-US" kern="100">
                <a:latin typeface="Calibri" panose="020F0502020204030204" pitchFamily="34" charset="0"/>
                <a:ea typeface="Calibri" panose="020F0502020204030204" pitchFamily="34" charset="0"/>
                <a:cs typeface="Times New Roman" panose="02020603050405020304" pitchFamily="18" charset="0"/>
              </a:rPr>
              <a:t> </a:t>
            </a:r>
          </a:p>
        </p:txBody>
      </p:sp>
      <p:sp>
        <p:nvSpPr>
          <p:cNvPr id="4" name="Slide Number Placeholder 3">
            <a:extLst>
              <a:ext uri="{FF2B5EF4-FFF2-40B4-BE49-F238E27FC236}">
                <a16:creationId xmlns:a16="http://schemas.microsoft.com/office/drawing/2014/main" id="{BD0FE9A7-9B75-A37C-6D38-BC70DE05EB51}"/>
              </a:ext>
            </a:extLst>
          </p:cNvPr>
          <p:cNvSpPr>
            <a:spLocks noGrp="1"/>
          </p:cNvSpPr>
          <p:nvPr>
            <p:ph type="sldNum" sz="quarter" idx="5"/>
          </p:nvPr>
        </p:nvSpPr>
        <p:spPr/>
        <p:txBody>
          <a:bodyPr/>
          <a:lstStyle/>
          <a:p>
            <a:fld id="{1202A53D-EFA9-42D3-8A2C-0A29FD658C81}" type="slidenum">
              <a:rPr lang="en-UG" smtClean="0"/>
              <a:t>42</a:t>
            </a:fld>
            <a:endParaRPr lang="en-UG"/>
          </a:p>
        </p:txBody>
      </p:sp>
    </p:spTree>
    <p:extLst>
      <p:ext uri="{BB962C8B-B14F-4D97-AF65-F5344CB8AC3E}">
        <p14:creationId xmlns:p14="http://schemas.microsoft.com/office/powerpoint/2010/main" val="123541600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Footer Placeholder 3"/>
          <p:cNvSpPr>
            <a:spLocks noGrp="1"/>
          </p:cNvSpPr>
          <p:nvPr>
            <p:ph type="ftr" sz="quarter" idx="4"/>
          </p:nvPr>
        </p:nvSpPr>
        <p:spPr/>
        <p:txBody>
          <a:bodyPr/>
          <a:lstStyle/>
          <a:p>
            <a:pPr defTabSz="965906">
              <a:defRPr/>
            </a:pPr>
            <a:endParaRPr lang="en-US">
              <a:solidFill>
                <a:prstClr val="black"/>
              </a:solidFill>
              <a:latin typeface="Calibri" panose="020F0502020204030204"/>
            </a:endParaRPr>
          </a:p>
        </p:txBody>
      </p:sp>
    </p:spTree>
    <p:extLst>
      <p:ext uri="{BB962C8B-B14F-4D97-AF65-F5344CB8AC3E}">
        <p14:creationId xmlns:p14="http://schemas.microsoft.com/office/powerpoint/2010/main" val="387865843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Footer Placeholder 3">
            <a:extLst>
              <a:ext uri="{FF2B5EF4-FFF2-40B4-BE49-F238E27FC236}">
                <a16:creationId xmlns:a16="http://schemas.microsoft.com/office/drawing/2014/main" id="{715710FE-8550-4C3A-98AD-97525EDB1783}"/>
              </a:ext>
            </a:extLst>
          </p:cNvPr>
          <p:cNvSpPr>
            <a:spLocks noGrp="1"/>
          </p:cNvSpPr>
          <p:nvPr>
            <p:ph type="ftr" sz="quarter" idx="4"/>
          </p:nvPr>
        </p:nvSpPr>
        <p:spPr/>
        <p:txBody>
          <a:bodyPr/>
          <a:lstStyle/>
          <a:p>
            <a:endParaRPr lang="en-US"/>
          </a:p>
        </p:txBody>
      </p:sp>
    </p:spTree>
    <p:extLst>
      <p:ext uri="{BB962C8B-B14F-4D97-AF65-F5344CB8AC3E}">
        <p14:creationId xmlns:p14="http://schemas.microsoft.com/office/powerpoint/2010/main" val="331709726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Footer Placeholder 3"/>
          <p:cNvSpPr>
            <a:spLocks noGrp="1"/>
          </p:cNvSpPr>
          <p:nvPr>
            <p:ph type="ftr" sz="quarter" idx="4"/>
          </p:nvPr>
        </p:nvSpPr>
        <p:spPr/>
        <p:txBody>
          <a:bodyPr/>
          <a:lstStyle/>
          <a:p>
            <a:endParaRPr lang="en-US"/>
          </a:p>
        </p:txBody>
      </p:sp>
    </p:spTree>
    <p:extLst>
      <p:ext uri="{BB962C8B-B14F-4D97-AF65-F5344CB8AC3E}">
        <p14:creationId xmlns:p14="http://schemas.microsoft.com/office/powerpoint/2010/main" val="102397174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F5868F0-1A4A-8FD1-808E-A6B97ED5CFE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013C7A5-82E1-10B0-55A1-5F606EE31A1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EDFA91A-C8E0-6177-83E3-8876C98A41AB}"/>
              </a:ext>
            </a:extLst>
          </p:cNvPr>
          <p:cNvSpPr>
            <a:spLocks noGrp="1"/>
          </p:cNvSpPr>
          <p:nvPr>
            <p:ph type="body" idx="1"/>
          </p:nvPr>
        </p:nvSpPr>
        <p:spPr/>
        <p:txBody>
          <a:bodyPr/>
          <a:lstStyle/>
          <a:p>
            <a:endParaRPr lang="en-US"/>
          </a:p>
        </p:txBody>
      </p:sp>
      <p:sp>
        <p:nvSpPr>
          <p:cNvPr id="4" name="Footer Placeholder 3">
            <a:extLst>
              <a:ext uri="{FF2B5EF4-FFF2-40B4-BE49-F238E27FC236}">
                <a16:creationId xmlns:a16="http://schemas.microsoft.com/office/drawing/2014/main" id="{8E3CC3A7-4FAB-20B2-6CC8-9981ED70608A}"/>
              </a:ext>
            </a:extLst>
          </p:cNvPr>
          <p:cNvSpPr>
            <a:spLocks noGrp="1"/>
          </p:cNvSpPr>
          <p:nvPr>
            <p:ph type="ftr" sz="quarter" idx="4"/>
          </p:nvPr>
        </p:nvSpPr>
        <p:spPr/>
        <p:txBody>
          <a:bodyPr/>
          <a:lstStyle/>
          <a:p>
            <a:endParaRPr lang="en-US"/>
          </a:p>
        </p:txBody>
      </p:sp>
    </p:spTree>
    <p:extLst>
      <p:ext uri="{BB962C8B-B14F-4D97-AF65-F5344CB8AC3E}">
        <p14:creationId xmlns:p14="http://schemas.microsoft.com/office/powerpoint/2010/main" val="3881276138"/>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Footer Placeholder 3"/>
          <p:cNvSpPr>
            <a:spLocks noGrp="1"/>
          </p:cNvSpPr>
          <p:nvPr>
            <p:ph type="ftr" sz="quarter" idx="4"/>
          </p:nvPr>
        </p:nvSpPr>
        <p:spPr>
          <a:xfrm>
            <a:off x="2" y="7175981"/>
            <a:ext cx="4341412" cy="377752"/>
          </a:xfrm>
          <a:prstGeom prst="rect">
            <a:avLst/>
          </a:prstGeom>
        </p:spPr>
        <p:txBody>
          <a:bodyPr lIns="98332" tIns="49166" rIns="98332" bIns="49166"/>
          <a:lstStyle/>
          <a:p>
            <a:pPr defTabSz="948090">
              <a:defRPr/>
            </a:pPr>
            <a:endParaRPr lang="en-US">
              <a:solidFill>
                <a:prstClr val="black"/>
              </a:solidFill>
            </a:endParaRPr>
          </a:p>
        </p:txBody>
      </p:sp>
    </p:spTree>
    <p:extLst>
      <p:ext uri="{BB962C8B-B14F-4D97-AF65-F5344CB8AC3E}">
        <p14:creationId xmlns:p14="http://schemas.microsoft.com/office/powerpoint/2010/main" val="14893160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92E2951-3CC1-1C06-E472-C01FB59D578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3E6943C-7F7C-7D41-BC3E-DA28443BDEC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64E5AE7-8989-2C37-E5F3-CCDCAD8AC50C}"/>
              </a:ext>
            </a:extLst>
          </p:cNvPr>
          <p:cNvSpPr>
            <a:spLocks noGrp="1"/>
          </p:cNvSpPr>
          <p:nvPr>
            <p:ph type="body" idx="1"/>
          </p:nvPr>
        </p:nvSpPr>
        <p:spPr/>
        <p:txBody>
          <a:bodyPr/>
          <a:lstStyle/>
          <a:p>
            <a:endParaRPr lang="en-US"/>
          </a:p>
        </p:txBody>
      </p:sp>
      <p:sp>
        <p:nvSpPr>
          <p:cNvPr id="4" name="Footer Placeholder 3">
            <a:extLst>
              <a:ext uri="{FF2B5EF4-FFF2-40B4-BE49-F238E27FC236}">
                <a16:creationId xmlns:a16="http://schemas.microsoft.com/office/drawing/2014/main" id="{2D825525-ABA6-F38C-0DD9-37911AD4D637}"/>
              </a:ext>
            </a:extLst>
          </p:cNvPr>
          <p:cNvSpPr>
            <a:spLocks noGrp="1"/>
          </p:cNvSpPr>
          <p:nvPr>
            <p:ph type="ftr" sz="quarter" idx="4"/>
          </p:nvPr>
        </p:nvSpPr>
        <p:spPr/>
        <p:txBody>
          <a:bodyPr/>
          <a:lstStyle/>
          <a:p>
            <a:endParaRPr lang="en-US"/>
          </a:p>
        </p:txBody>
      </p:sp>
    </p:spTree>
    <p:extLst>
      <p:ext uri="{BB962C8B-B14F-4D97-AF65-F5344CB8AC3E}">
        <p14:creationId xmlns:p14="http://schemas.microsoft.com/office/powerpoint/2010/main" val="266247141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95263" y="171450"/>
            <a:ext cx="9069387" cy="5102225"/>
          </a:xfrm>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45928517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95263" y="171450"/>
            <a:ext cx="9069387" cy="5102225"/>
          </a:xfrm>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92526242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Footer Placeholder 3"/>
          <p:cNvSpPr>
            <a:spLocks noGrp="1"/>
          </p:cNvSpPr>
          <p:nvPr>
            <p:ph type="ftr" sz="quarter" idx="4"/>
          </p:nvPr>
        </p:nvSpPr>
        <p:spPr>
          <a:xfrm>
            <a:off x="2" y="7175981"/>
            <a:ext cx="4341412" cy="377752"/>
          </a:xfrm>
          <a:prstGeom prst="rect">
            <a:avLst/>
          </a:prstGeom>
        </p:spPr>
        <p:txBody>
          <a:bodyPr lIns="98332" tIns="49166" rIns="98332" bIns="49166"/>
          <a:lstStyle/>
          <a:p>
            <a:pPr defTabSz="948090">
              <a:defRPr/>
            </a:pPr>
            <a:endParaRPr lang="en-US" sz="1200">
              <a:solidFill>
                <a:prstClr val="black"/>
              </a:solidFill>
              <a:latin typeface="Avenir Book" panose="02000503020000020003" pitchFamily="2" charset="0"/>
            </a:endParaRPr>
          </a:p>
        </p:txBody>
      </p:sp>
    </p:spTree>
    <p:extLst>
      <p:ext uri="{BB962C8B-B14F-4D97-AF65-F5344CB8AC3E}">
        <p14:creationId xmlns:p14="http://schemas.microsoft.com/office/powerpoint/2010/main" val="11386561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248A586-5C00-0DA1-87E8-5640B70DB1B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FDEDC91-12FE-F330-510D-1114548CD693}"/>
              </a:ext>
            </a:extLst>
          </p:cNvPr>
          <p:cNvSpPr>
            <a:spLocks noGrp="1" noRot="1" noChangeAspect="1"/>
          </p:cNvSpPr>
          <p:nvPr>
            <p:ph type="sldImg"/>
          </p:nvPr>
        </p:nvSpPr>
        <p:spPr>
          <a:xfrm>
            <a:off x="195263" y="171450"/>
            <a:ext cx="9069387" cy="5102225"/>
          </a:xfrm>
        </p:spPr>
      </p:sp>
      <p:sp>
        <p:nvSpPr>
          <p:cNvPr id="3" name="Notes Placeholder 2">
            <a:extLst>
              <a:ext uri="{FF2B5EF4-FFF2-40B4-BE49-F238E27FC236}">
                <a16:creationId xmlns:a16="http://schemas.microsoft.com/office/drawing/2014/main" id="{C5A57BFB-8BC7-1A8B-E2D9-2BB49F564879}"/>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2335625318"/>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EDF0140-3599-E66B-C839-0FCAFC6858F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64FD767-0DDB-AD84-3634-1CC4ACB9C39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D278F27-2B46-FACD-CF7E-C299E817C821}"/>
              </a:ext>
            </a:extLst>
          </p:cNvPr>
          <p:cNvSpPr>
            <a:spLocks noGrp="1"/>
          </p:cNvSpPr>
          <p:nvPr>
            <p:ph type="body" idx="1"/>
          </p:nvPr>
        </p:nvSpPr>
        <p:spPr/>
        <p:txBody>
          <a:bodyPr/>
          <a:lstStyle/>
          <a:p>
            <a:endParaRPr lang="en-US"/>
          </a:p>
        </p:txBody>
      </p:sp>
      <p:sp>
        <p:nvSpPr>
          <p:cNvPr id="4" name="Footer Placeholder 3">
            <a:extLst>
              <a:ext uri="{FF2B5EF4-FFF2-40B4-BE49-F238E27FC236}">
                <a16:creationId xmlns:a16="http://schemas.microsoft.com/office/drawing/2014/main" id="{5E3666B0-4EE5-61C2-CBC8-0E1E6F970160}"/>
              </a:ext>
            </a:extLst>
          </p:cNvPr>
          <p:cNvSpPr>
            <a:spLocks noGrp="1"/>
          </p:cNvSpPr>
          <p:nvPr>
            <p:ph type="ftr" sz="quarter" idx="4"/>
          </p:nvPr>
        </p:nvSpPr>
        <p:spPr>
          <a:xfrm>
            <a:off x="2" y="7175981"/>
            <a:ext cx="4341412" cy="377752"/>
          </a:xfrm>
          <a:prstGeom prst="rect">
            <a:avLst/>
          </a:prstGeom>
        </p:spPr>
        <p:txBody>
          <a:bodyPr lIns="98317" tIns="49159" rIns="98317" bIns="49159"/>
          <a:lstStyle/>
          <a:p>
            <a:pPr defTabSz="947951">
              <a:defRPr/>
            </a:pPr>
            <a:endParaRPr lang="en-US">
              <a:solidFill>
                <a:prstClr val="black"/>
              </a:solidFill>
            </a:endParaRPr>
          </a:p>
        </p:txBody>
      </p:sp>
    </p:spTree>
    <p:extLst>
      <p:ext uri="{BB962C8B-B14F-4D97-AF65-F5344CB8AC3E}">
        <p14:creationId xmlns:p14="http://schemas.microsoft.com/office/powerpoint/2010/main" val="253573510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0AB94DA-821D-0169-587D-2EE7EFF7256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7305E28-281C-7649-FDDC-47917677D93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FDC3183-A19C-B530-5D60-3754DCAF6FF2}"/>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636E1AAD-DABF-0280-3900-D24F99B81E3D}"/>
              </a:ext>
            </a:extLst>
          </p:cNvPr>
          <p:cNvSpPr>
            <a:spLocks noGrp="1"/>
          </p:cNvSpPr>
          <p:nvPr>
            <p:ph type="sldNum" sz="quarter" idx="5"/>
          </p:nvPr>
        </p:nvSpPr>
        <p:spPr/>
        <p:txBody>
          <a:bodyPr/>
          <a:lstStyle/>
          <a:p>
            <a:fld id="{1202A53D-EFA9-42D3-8A2C-0A29FD658C81}" type="slidenum">
              <a:rPr lang="en-UG" smtClean="0"/>
              <a:t>68</a:t>
            </a:fld>
            <a:endParaRPr lang="en-UG"/>
          </a:p>
        </p:txBody>
      </p:sp>
    </p:spTree>
    <p:extLst>
      <p:ext uri="{BB962C8B-B14F-4D97-AF65-F5344CB8AC3E}">
        <p14:creationId xmlns:p14="http://schemas.microsoft.com/office/powerpoint/2010/main" val="407078074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Footer Placeholder 3"/>
          <p:cNvSpPr>
            <a:spLocks noGrp="1"/>
          </p:cNvSpPr>
          <p:nvPr>
            <p:ph type="ftr" sz="quarter" idx="4"/>
          </p:nvPr>
        </p:nvSpPr>
        <p:spPr/>
        <p:txBody>
          <a:bodyPr/>
          <a:lstStyle/>
          <a:p>
            <a:endParaRPr lang="en-US"/>
          </a:p>
        </p:txBody>
      </p:sp>
    </p:spTree>
    <p:extLst>
      <p:ext uri="{BB962C8B-B14F-4D97-AF65-F5344CB8AC3E}">
        <p14:creationId xmlns:p14="http://schemas.microsoft.com/office/powerpoint/2010/main" val="3985831894"/>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52413" y="177800"/>
            <a:ext cx="9366250" cy="5268913"/>
          </a:xfrm>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91671987"/>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52413" y="177800"/>
            <a:ext cx="9366250" cy="5268913"/>
          </a:xfrm>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402026545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52413" y="177800"/>
            <a:ext cx="9366250" cy="5268913"/>
          </a:xfrm>
        </p:spPr>
      </p:sp>
      <p:sp>
        <p:nvSpPr>
          <p:cNvPr id="3" name="Notes Placeholder 2"/>
          <p:cNvSpPr>
            <a:spLocks noGrp="1"/>
          </p:cNvSpPr>
          <p:nvPr>
            <p:ph type="body" idx="1"/>
          </p:nvPr>
        </p:nvSpPr>
        <p:spPr/>
        <p:txBody>
          <a:bodyPr/>
          <a:lstStyle/>
          <a:p>
            <a:endParaRPr lang="en-US"/>
          </a:p>
        </p:txBody>
      </p:sp>
      <p:sp>
        <p:nvSpPr>
          <p:cNvPr id="4" name="Footer Placeholder 3"/>
          <p:cNvSpPr>
            <a:spLocks noGrp="1"/>
          </p:cNvSpPr>
          <p:nvPr>
            <p:ph type="ftr" sz="quarter" idx="4"/>
          </p:nvPr>
        </p:nvSpPr>
        <p:spPr>
          <a:xfrm>
            <a:off x="5" y="6991599"/>
            <a:ext cx="4297003" cy="368046"/>
          </a:xfrm>
          <a:prstGeom prst="rect">
            <a:avLst/>
          </a:prstGeom>
        </p:spPr>
        <p:txBody>
          <a:bodyPr lIns="96563" tIns="48281" rIns="96563" bIns="48281"/>
          <a:lstStyle/>
          <a:p>
            <a:pPr defTabSz="931035">
              <a:defRPr/>
            </a:pPr>
            <a:endParaRPr lang="en-US">
              <a:solidFill>
                <a:prstClr val="black"/>
              </a:solidFill>
            </a:endParaRPr>
          </a:p>
        </p:txBody>
      </p:sp>
    </p:spTree>
    <p:extLst>
      <p:ext uri="{BB962C8B-B14F-4D97-AF65-F5344CB8AC3E}">
        <p14:creationId xmlns:p14="http://schemas.microsoft.com/office/powerpoint/2010/main" val="29357984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Significant unmet need: </a:t>
            </a:r>
          </a:p>
          <a:p>
            <a:r>
              <a:rPr lang="en-US"/>
              <a:t>No new therapies in the last 20 years</a:t>
            </a:r>
          </a:p>
          <a:p>
            <a:r>
              <a:rPr lang="en-US"/>
              <a:t>Market size: number of patients (4</a:t>
            </a:r>
            <a:r>
              <a:rPr lang="en-US" baseline="30000"/>
              <a:t>th</a:t>
            </a:r>
            <a:r>
              <a:rPr lang="en-US"/>
              <a:t> biggest indications)</a:t>
            </a:r>
          </a:p>
          <a:p>
            <a:r>
              <a:rPr lang="en-US"/>
              <a:t>Easily adopted (cos added to SoC)</a:t>
            </a:r>
          </a:p>
          <a:p>
            <a:r>
              <a:rPr lang="en-US"/>
              <a:t>Safe: doesn’t add toxicity… has so far treated 380 patients</a:t>
            </a:r>
          </a:p>
          <a:p>
            <a:r>
              <a:rPr lang="en-US"/>
              <a:t>Oncologist quotes</a:t>
            </a:r>
          </a:p>
          <a:p>
            <a:r>
              <a:rPr lang="en-US"/>
              <a:t>(voice over) The only other precision therapy in mCRC failed in Nov (Revolution Medicines)</a:t>
            </a:r>
          </a:p>
          <a:p>
            <a:r>
              <a:rPr lang="en-US"/>
              <a:t>(voice over) Pfizer’s belief, Commodore’s belief (8%!), Feb 15… who else…?!</a:t>
            </a:r>
          </a:p>
          <a:p>
            <a:endParaRPr lang="en-US"/>
          </a:p>
        </p:txBody>
      </p:sp>
      <p:sp>
        <p:nvSpPr>
          <p:cNvPr id="4" name="Slide Number Placeholder 3"/>
          <p:cNvSpPr>
            <a:spLocks noGrp="1"/>
          </p:cNvSpPr>
          <p:nvPr>
            <p:ph type="sldNum" sz="quarter" idx="5"/>
          </p:nvPr>
        </p:nvSpPr>
        <p:spPr/>
        <p:txBody>
          <a:bodyPr/>
          <a:lstStyle/>
          <a:p>
            <a:fld id="{1202A53D-EFA9-42D3-8A2C-0A29FD658C81}" type="slidenum">
              <a:rPr lang="en-UG" smtClean="0"/>
              <a:t>8</a:t>
            </a:fld>
            <a:endParaRPr lang="en-UG"/>
          </a:p>
        </p:txBody>
      </p:sp>
    </p:spTree>
    <p:extLst>
      <p:ext uri="{BB962C8B-B14F-4D97-AF65-F5344CB8AC3E}">
        <p14:creationId xmlns:p14="http://schemas.microsoft.com/office/powerpoint/2010/main" val="4156917977"/>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367368865"/>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Footer Placeholder 3"/>
          <p:cNvSpPr>
            <a:spLocks noGrp="1"/>
          </p:cNvSpPr>
          <p:nvPr>
            <p:ph type="ftr" sz="quarter" idx="4"/>
          </p:nvPr>
        </p:nvSpPr>
        <p:spPr/>
        <p:txBody>
          <a:bodyPr/>
          <a:lstStyle/>
          <a:p>
            <a:endParaRPr lang="en-US"/>
          </a:p>
        </p:txBody>
      </p:sp>
    </p:spTree>
    <p:extLst>
      <p:ext uri="{BB962C8B-B14F-4D97-AF65-F5344CB8AC3E}">
        <p14:creationId xmlns:p14="http://schemas.microsoft.com/office/powerpoint/2010/main" val="3495176143"/>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Footer Placeholder 3"/>
          <p:cNvSpPr>
            <a:spLocks noGrp="1"/>
          </p:cNvSpPr>
          <p:nvPr>
            <p:ph type="ftr" sz="quarter" idx="4"/>
          </p:nvPr>
        </p:nvSpPr>
        <p:spPr/>
        <p:txBody>
          <a:bodyPr/>
          <a:lstStyle/>
          <a:p>
            <a:endParaRPr lang="en-US"/>
          </a:p>
        </p:txBody>
      </p:sp>
    </p:spTree>
    <p:extLst>
      <p:ext uri="{BB962C8B-B14F-4D97-AF65-F5344CB8AC3E}">
        <p14:creationId xmlns:p14="http://schemas.microsoft.com/office/powerpoint/2010/main" val="92592583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1202A53D-EFA9-42D3-8A2C-0A29FD658C81}" type="slidenum">
              <a:rPr lang="en-UG" smtClean="0"/>
              <a:t>10</a:t>
            </a:fld>
            <a:endParaRPr lang="en-UG"/>
          </a:p>
        </p:txBody>
      </p:sp>
    </p:spTree>
    <p:extLst>
      <p:ext uri="{BB962C8B-B14F-4D97-AF65-F5344CB8AC3E}">
        <p14:creationId xmlns:p14="http://schemas.microsoft.com/office/powerpoint/2010/main" val="144875841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1CAA8C6-02ED-65CC-CC9D-BF1D66C643F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2041B39-8B4F-1982-4765-3F72C5619A1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41B7F6F-7CF7-E677-CD93-516C1550EB37}"/>
              </a:ext>
            </a:extLst>
          </p:cNvPr>
          <p:cNvSpPr>
            <a:spLocks noGrp="1"/>
          </p:cNvSpPr>
          <p:nvPr>
            <p:ph type="body" idx="1"/>
          </p:nvPr>
        </p:nvSpPr>
        <p:spPr/>
        <p:txBody>
          <a:bodyPr/>
          <a:lstStyle/>
          <a:p>
            <a:endParaRPr lang="en-US"/>
          </a:p>
        </p:txBody>
      </p:sp>
      <p:sp>
        <p:nvSpPr>
          <p:cNvPr id="4" name="Footer Placeholder 3">
            <a:extLst>
              <a:ext uri="{FF2B5EF4-FFF2-40B4-BE49-F238E27FC236}">
                <a16:creationId xmlns:a16="http://schemas.microsoft.com/office/drawing/2014/main" id="{7C6A6072-0901-2DCC-A93F-2301CCD8521A}"/>
              </a:ext>
            </a:extLst>
          </p:cNvPr>
          <p:cNvSpPr>
            <a:spLocks noGrp="1"/>
          </p:cNvSpPr>
          <p:nvPr>
            <p:ph type="ftr" sz="quarter" idx="4"/>
          </p:nvPr>
        </p:nvSpPr>
        <p:spPr/>
        <p:txBody>
          <a:bodyPr/>
          <a:lstStyle/>
          <a:p>
            <a:endParaRPr lang="en-US"/>
          </a:p>
        </p:txBody>
      </p:sp>
    </p:spTree>
    <p:extLst>
      <p:ext uri="{BB962C8B-B14F-4D97-AF65-F5344CB8AC3E}">
        <p14:creationId xmlns:p14="http://schemas.microsoft.com/office/powerpoint/2010/main" val="260570867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A76AD9F-B32D-EEE4-E606-7B88DAF9FDC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0041B09-7683-7078-0239-957131DE6E1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31A80B3-B0AF-7198-E18B-12902D80B26E}"/>
              </a:ext>
            </a:extLst>
          </p:cNvPr>
          <p:cNvSpPr>
            <a:spLocks noGrp="1"/>
          </p:cNvSpPr>
          <p:nvPr>
            <p:ph type="body" idx="1"/>
          </p:nvPr>
        </p:nvSpPr>
        <p:spPr/>
        <p:txBody>
          <a:bodyPr/>
          <a:lstStyle/>
          <a:p>
            <a:endParaRPr lang="en-US"/>
          </a:p>
        </p:txBody>
      </p:sp>
      <p:sp>
        <p:nvSpPr>
          <p:cNvPr id="4" name="Footer Placeholder 3">
            <a:extLst>
              <a:ext uri="{FF2B5EF4-FFF2-40B4-BE49-F238E27FC236}">
                <a16:creationId xmlns:a16="http://schemas.microsoft.com/office/drawing/2014/main" id="{6846DEB9-8C32-297E-3C4F-5809B5BFFDC9}"/>
              </a:ext>
            </a:extLst>
          </p:cNvPr>
          <p:cNvSpPr>
            <a:spLocks noGrp="1"/>
          </p:cNvSpPr>
          <p:nvPr>
            <p:ph type="ftr" sz="quarter" idx="4"/>
          </p:nvPr>
        </p:nvSpPr>
        <p:spPr/>
        <p:txBody>
          <a:bodyPr/>
          <a:lstStyle/>
          <a:p>
            <a:endParaRPr lang="en-US"/>
          </a:p>
        </p:txBody>
      </p:sp>
    </p:spTree>
    <p:extLst>
      <p:ext uri="{BB962C8B-B14F-4D97-AF65-F5344CB8AC3E}">
        <p14:creationId xmlns:p14="http://schemas.microsoft.com/office/powerpoint/2010/main" val="407961671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047BB14-BDF2-477F-95EE-7F43702C396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1C97E4A-4D2D-D0D7-452D-565D14B72EC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2737256-643A-C25D-4B72-A32E47EAA5A4}"/>
              </a:ext>
            </a:extLst>
          </p:cNvPr>
          <p:cNvSpPr>
            <a:spLocks noGrp="1"/>
          </p:cNvSpPr>
          <p:nvPr>
            <p:ph type="body" idx="1"/>
          </p:nvPr>
        </p:nvSpPr>
        <p:spPr/>
        <p:txBody>
          <a:bodyPr/>
          <a:lstStyle/>
          <a:p>
            <a:endParaRPr lang="en-US"/>
          </a:p>
        </p:txBody>
      </p:sp>
      <p:sp>
        <p:nvSpPr>
          <p:cNvPr id="4" name="Footer Placeholder 3">
            <a:extLst>
              <a:ext uri="{FF2B5EF4-FFF2-40B4-BE49-F238E27FC236}">
                <a16:creationId xmlns:a16="http://schemas.microsoft.com/office/drawing/2014/main" id="{B8CFD267-E927-1B5E-EFBF-95E52336E8C7}"/>
              </a:ext>
            </a:extLst>
          </p:cNvPr>
          <p:cNvSpPr>
            <a:spLocks noGrp="1"/>
          </p:cNvSpPr>
          <p:nvPr>
            <p:ph type="ftr" sz="quarter" idx="4"/>
          </p:nvPr>
        </p:nvSpPr>
        <p:spPr/>
        <p:txBody>
          <a:bodyPr/>
          <a:lstStyle/>
          <a:p>
            <a:endParaRPr lang="en-US"/>
          </a:p>
        </p:txBody>
      </p:sp>
    </p:spTree>
    <p:extLst>
      <p:ext uri="{BB962C8B-B14F-4D97-AF65-F5344CB8AC3E}">
        <p14:creationId xmlns:p14="http://schemas.microsoft.com/office/powerpoint/2010/main" val="140555968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FF5211A-23E5-D36D-3530-DEBC79AB117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8534102-DAAE-4462-32E7-50C6A4CB259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2A9F507-7872-CC5F-0D8C-824E256D8FC1}"/>
              </a:ext>
            </a:extLst>
          </p:cNvPr>
          <p:cNvSpPr>
            <a:spLocks noGrp="1"/>
          </p:cNvSpPr>
          <p:nvPr>
            <p:ph type="body" idx="1"/>
          </p:nvPr>
        </p:nvSpPr>
        <p:spPr/>
        <p:txBody>
          <a:bodyPr/>
          <a:lstStyle/>
          <a:p>
            <a:endParaRPr lang="en-US"/>
          </a:p>
        </p:txBody>
      </p:sp>
      <p:sp>
        <p:nvSpPr>
          <p:cNvPr id="4" name="Footer Placeholder 3">
            <a:extLst>
              <a:ext uri="{FF2B5EF4-FFF2-40B4-BE49-F238E27FC236}">
                <a16:creationId xmlns:a16="http://schemas.microsoft.com/office/drawing/2014/main" id="{0FF09FA0-DA30-7562-6762-72E52CCC7E1E}"/>
              </a:ext>
            </a:extLst>
          </p:cNvPr>
          <p:cNvSpPr>
            <a:spLocks noGrp="1"/>
          </p:cNvSpPr>
          <p:nvPr>
            <p:ph type="ftr" sz="quarter" idx="4"/>
          </p:nvPr>
        </p:nvSpPr>
        <p:spPr/>
        <p:txBody>
          <a:bodyPr/>
          <a:lstStyle/>
          <a:p>
            <a:endParaRPr lang="en-US"/>
          </a:p>
        </p:txBody>
      </p:sp>
    </p:spTree>
    <p:extLst>
      <p:ext uri="{BB962C8B-B14F-4D97-AF65-F5344CB8AC3E}">
        <p14:creationId xmlns:p14="http://schemas.microsoft.com/office/powerpoint/2010/main" val="2426360694"/>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xml"/><Relationship Id="rId4" Type="http://schemas.openxmlformats.org/officeDocument/2006/relationships/image" Target="../media/image3.emf"/></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2.xml"/><Relationship Id="rId4" Type="http://schemas.openxmlformats.org/officeDocument/2006/relationships/image" Target="../media/image3.emf"/></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3.xml"/><Relationship Id="rId4" Type="http://schemas.openxmlformats.org/officeDocument/2006/relationships/image" Target="../media/image3.emf"/></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xml"/><Relationship Id="rId4" Type="http://schemas.openxmlformats.org/officeDocument/2006/relationships/image" Target="../media/image3.emf"/></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9" name="Plaque 4">
            <a:extLst>
              <a:ext uri="{FF2B5EF4-FFF2-40B4-BE49-F238E27FC236}">
                <a16:creationId xmlns:a16="http://schemas.microsoft.com/office/drawing/2014/main" id="{69521D8E-536E-4C9A-85D6-2CBC65D4B60D}"/>
              </a:ext>
            </a:extLst>
          </p:cNvPr>
          <p:cNvSpPr/>
          <p:nvPr userDrawn="1"/>
        </p:nvSpPr>
        <p:spPr>
          <a:xfrm>
            <a:off x="-2383649" y="1210631"/>
            <a:ext cx="6562257" cy="7173352"/>
          </a:xfrm>
          <a:custGeom>
            <a:avLst/>
            <a:gdLst>
              <a:gd name="connsiteX0" fmla="*/ 0 w 4464844"/>
              <a:gd name="connsiteY0" fmla="*/ 744156 h 4464844"/>
              <a:gd name="connsiteX1" fmla="*/ 744156 w 4464844"/>
              <a:gd name="connsiteY1" fmla="*/ 0 h 4464844"/>
              <a:gd name="connsiteX2" fmla="*/ 3720688 w 4464844"/>
              <a:gd name="connsiteY2" fmla="*/ 0 h 4464844"/>
              <a:gd name="connsiteX3" fmla="*/ 4464844 w 4464844"/>
              <a:gd name="connsiteY3" fmla="*/ 744156 h 4464844"/>
              <a:gd name="connsiteX4" fmla="*/ 4464844 w 4464844"/>
              <a:gd name="connsiteY4" fmla="*/ 3720688 h 4464844"/>
              <a:gd name="connsiteX5" fmla="*/ 3720688 w 4464844"/>
              <a:gd name="connsiteY5" fmla="*/ 4464844 h 4464844"/>
              <a:gd name="connsiteX6" fmla="*/ 744156 w 4464844"/>
              <a:gd name="connsiteY6" fmla="*/ 4464844 h 4464844"/>
              <a:gd name="connsiteX7" fmla="*/ 0 w 4464844"/>
              <a:gd name="connsiteY7" fmla="*/ 3720688 h 4464844"/>
              <a:gd name="connsiteX8" fmla="*/ 0 w 4464844"/>
              <a:gd name="connsiteY8" fmla="*/ 744156 h 4464844"/>
              <a:gd name="connsiteX0" fmla="*/ 0 w 4464844"/>
              <a:gd name="connsiteY0" fmla="*/ 744156 h 4464844"/>
              <a:gd name="connsiteX1" fmla="*/ 744156 w 4464844"/>
              <a:gd name="connsiteY1" fmla="*/ 0 h 4464844"/>
              <a:gd name="connsiteX2" fmla="*/ 3720688 w 4464844"/>
              <a:gd name="connsiteY2" fmla="*/ 0 h 4464844"/>
              <a:gd name="connsiteX3" fmla="*/ 4464844 w 4464844"/>
              <a:gd name="connsiteY3" fmla="*/ 744156 h 4464844"/>
              <a:gd name="connsiteX4" fmla="*/ 4464844 w 4464844"/>
              <a:gd name="connsiteY4" fmla="*/ 3720688 h 4464844"/>
              <a:gd name="connsiteX5" fmla="*/ 3720688 w 4464844"/>
              <a:gd name="connsiteY5" fmla="*/ 4464844 h 4464844"/>
              <a:gd name="connsiteX6" fmla="*/ 744156 w 4464844"/>
              <a:gd name="connsiteY6" fmla="*/ 4464844 h 4464844"/>
              <a:gd name="connsiteX7" fmla="*/ 0 w 4464844"/>
              <a:gd name="connsiteY7" fmla="*/ 3720688 h 4464844"/>
              <a:gd name="connsiteX8" fmla="*/ 0 w 4464844"/>
              <a:gd name="connsiteY8" fmla="*/ 744156 h 4464844"/>
              <a:gd name="connsiteX0" fmla="*/ 0 w 4464844"/>
              <a:gd name="connsiteY0" fmla="*/ 1033734 h 4754422"/>
              <a:gd name="connsiteX1" fmla="*/ 744156 w 4464844"/>
              <a:gd name="connsiteY1" fmla="*/ 289578 h 4754422"/>
              <a:gd name="connsiteX2" fmla="*/ 3720688 w 4464844"/>
              <a:gd name="connsiteY2" fmla="*/ 289578 h 4754422"/>
              <a:gd name="connsiteX3" fmla="*/ 4464844 w 4464844"/>
              <a:gd name="connsiteY3" fmla="*/ 1033734 h 4754422"/>
              <a:gd name="connsiteX4" fmla="*/ 4464844 w 4464844"/>
              <a:gd name="connsiteY4" fmla="*/ 4010266 h 4754422"/>
              <a:gd name="connsiteX5" fmla="*/ 3720688 w 4464844"/>
              <a:gd name="connsiteY5" fmla="*/ 4754422 h 4754422"/>
              <a:gd name="connsiteX6" fmla="*/ 744156 w 4464844"/>
              <a:gd name="connsiteY6" fmla="*/ 4754422 h 4754422"/>
              <a:gd name="connsiteX7" fmla="*/ 0 w 4464844"/>
              <a:gd name="connsiteY7" fmla="*/ 4010266 h 4754422"/>
              <a:gd name="connsiteX8" fmla="*/ 0 w 4464844"/>
              <a:gd name="connsiteY8" fmla="*/ 1033734 h 4754422"/>
              <a:gd name="connsiteX0" fmla="*/ 0 w 4464844"/>
              <a:gd name="connsiteY0" fmla="*/ 1007577 h 4728265"/>
              <a:gd name="connsiteX1" fmla="*/ 1565687 w 4464844"/>
              <a:gd name="connsiteY1" fmla="*/ 299139 h 4728265"/>
              <a:gd name="connsiteX2" fmla="*/ 3720688 w 4464844"/>
              <a:gd name="connsiteY2" fmla="*/ 263421 h 4728265"/>
              <a:gd name="connsiteX3" fmla="*/ 4464844 w 4464844"/>
              <a:gd name="connsiteY3" fmla="*/ 1007577 h 4728265"/>
              <a:gd name="connsiteX4" fmla="*/ 4464844 w 4464844"/>
              <a:gd name="connsiteY4" fmla="*/ 3984109 h 4728265"/>
              <a:gd name="connsiteX5" fmla="*/ 3720688 w 4464844"/>
              <a:gd name="connsiteY5" fmla="*/ 4728265 h 4728265"/>
              <a:gd name="connsiteX6" fmla="*/ 744156 w 4464844"/>
              <a:gd name="connsiteY6" fmla="*/ 4728265 h 4728265"/>
              <a:gd name="connsiteX7" fmla="*/ 0 w 4464844"/>
              <a:gd name="connsiteY7" fmla="*/ 3984109 h 4728265"/>
              <a:gd name="connsiteX8" fmla="*/ 0 w 4464844"/>
              <a:gd name="connsiteY8" fmla="*/ 1007577 h 4728265"/>
              <a:gd name="connsiteX0" fmla="*/ 0 w 4464844"/>
              <a:gd name="connsiteY0" fmla="*/ 915647 h 4636335"/>
              <a:gd name="connsiteX1" fmla="*/ 1565687 w 4464844"/>
              <a:gd name="connsiteY1" fmla="*/ 207209 h 4636335"/>
              <a:gd name="connsiteX2" fmla="*/ 3720688 w 4464844"/>
              <a:gd name="connsiteY2" fmla="*/ 171491 h 4636335"/>
              <a:gd name="connsiteX3" fmla="*/ 4464844 w 4464844"/>
              <a:gd name="connsiteY3" fmla="*/ 915647 h 4636335"/>
              <a:gd name="connsiteX4" fmla="*/ 4464844 w 4464844"/>
              <a:gd name="connsiteY4" fmla="*/ 3892179 h 4636335"/>
              <a:gd name="connsiteX5" fmla="*/ 3720688 w 4464844"/>
              <a:gd name="connsiteY5" fmla="*/ 4636335 h 4636335"/>
              <a:gd name="connsiteX6" fmla="*/ 744156 w 4464844"/>
              <a:gd name="connsiteY6" fmla="*/ 4636335 h 4636335"/>
              <a:gd name="connsiteX7" fmla="*/ 0 w 4464844"/>
              <a:gd name="connsiteY7" fmla="*/ 3892179 h 4636335"/>
              <a:gd name="connsiteX8" fmla="*/ 0 w 4464844"/>
              <a:gd name="connsiteY8" fmla="*/ 915647 h 4636335"/>
              <a:gd name="connsiteX0" fmla="*/ 0 w 4464844"/>
              <a:gd name="connsiteY0" fmla="*/ 858691 h 4579379"/>
              <a:gd name="connsiteX1" fmla="*/ 1565687 w 4464844"/>
              <a:gd name="connsiteY1" fmla="*/ 150253 h 4579379"/>
              <a:gd name="connsiteX2" fmla="*/ 3720688 w 4464844"/>
              <a:gd name="connsiteY2" fmla="*/ 114535 h 4579379"/>
              <a:gd name="connsiteX3" fmla="*/ 4464844 w 4464844"/>
              <a:gd name="connsiteY3" fmla="*/ 858691 h 4579379"/>
              <a:gd name="connsiteX4" fmla="*/ 4464844 w 4464844"/>
              <a:gd name="connsiteY4" fmla="*/ 3835223 h 4579379"/>
              <a:gd name="connsiteX5" fmla="*/ 3720688 w 4464844"/>
              <a:gd name="connsiteY5" fmla="*/ 4579379 h 4579379"/>
              <a:gd name="connsiteX6" fmla="*/ 744156 w 4464844"/>
              <a:gd name="connsiteY6" fmla="*/ 4579379 h 4579379"/>
              <a:gd name="connsiteX7" fmla="*/ 0 w 4464844"/>
              <a:gd name="connsiteY7" fmla="*/ 3835223 h 4579379"/>
              <a:gd name="connsiteX8" fmla="*/ 0 w 4464844"/>
              <a:gd name="connsiteY8" fmla="*/ 858691 h 4579379"/>
              <a:gd name="connsiteX0" fmla="*/ 0 w 4464844"/>
              <a:gd name="connsiteY0" fmla="*/ 933876 h 4654564"/>
              <a:gd name="connsiteX1" fmla="*/ 1672843 w 4464844"/>
              <a:gd name="connsiteY1" fmla="*/ 125426 h 4654564"/>
              <a:gd name="connsiteX2" fmla="*/ 3720688 w 4464844"/>
              <a:gd name="connsiteY2" fmla="*/ 189720 h 4654564"/>
              <a:gd name="connsiteX3" fmla="*/ 4464844 w 4464844"/>
              <a:gd name="connsiteY3" fmla="*/ 933876 h 4654564"/>
              <a:gd name="connsiteX4" fmla="*/ 4464844 w 4464844"/>
              <a:gd name="connsiteY4" fmla="*/ 3910408 h 4654564"/>
              <a:gd name="connsiteX5" fmla="*/ 3720688 w 4464844"/>
              <a:gd name="connsiteY5" fmla="*/ 4654564 h 4654564"/>
              <a:gd name="connsiteX6" fmla="*/ 744156 w 4464844"/>
              <a:gd name="connsiteY6" fmla="*/ 4654564 h 4654564"/>
              <a:gd name="connsiteX7" fmla="*/ 0 w 4464844"/>
              <a:gd name="connsiteY7" fmla="*/ 3910408 h 4654564"/>
              <a:gd name="connsiteX8" fmla="*/ 0 w 4464844"/>
              <a:gd name="connsiteY8" fmla="*/ 933876 h 4654564"/>
              <a:gd name="connsiteX0" fmla="*/ 350044 w 4464844"/>
              <a:gd name="connsiteY0" fmla="*/ 781949 h 4566930"/>
              <a:gd name="connsiteX1" fmla="*/ 1672843 w 4464844"/>
              <a:gd name="connsiteY1" fmla="*/ 37792 h 4566930"/>
              <a:gd name="connsiteX2" fmla="*/ 3720688 w 4464844"/>
              <a:gd name="connsiteY2" fmla="*/ 102086 h 4566930"/>
              <a:gd name="connsiteX3" fmla="*/ 4464844 w 4464844"/>
              <a:gd name="connsiteY3" fmla="*/ 846242 h 4566930"/>
              <a:gd name="connsiteX4" fmla="*/ 4464844 w 4464844"/>
              <a:gd name="connsiteY4" fmla="*/ 3822774 h 4566930"/>
              <a:gd name="connsiteX5" fmla="*/ 3720688 w 4464844"/>
              <a:gd name="connsiteY5" fmla="*/ 4566930 h 4566930"/>
              <a:gd name="connsiteX6" fmla="*/ 744156 w 4464844"/>
              <a:gd name="connsiteY6" fmla="*/ 4566930 h 4566930"/>
              <a:gd name="connsiteX7" fmla="*/ 0 w 4464844"/>
              <a:gd name="connsiteY7" fmla="*/ 3822774 h 4566930"/>
              <a:gd name="connsiteX8" fmla="*/ 350044 w 4464844"/>
              <a:gd name="connsiteY8" fmla="*/ 781949 h 4566930"/>
              <a:gd name="connsiteX0" fmla="*/ 530452 w 4645252"/>
              <a:gd name="connsiteY0" fmla="*/ 781949 h 4566930"/>
              <a:gd name="connsiteX1" fmla="*/ 1853251 w 4645252"/>
              <a:gd name="connsiteY1" fmla="*/ 37792 h 4566930"/>
              <a:gd name="connsiteX2" fmla="*/ 3901096 w 4645252"/>
              <a:gd name="connsiteY2" fmla="*/ 102086 h 4566930"/>
              <a:gd name="connsiteX3" fmla="*/ 4645252 w 4645252"/>
              <a:gd name="connsiteY3" fmla="*/ 846242 h 4566930"/>
              <a:gd name="connsiteX4" fmla="*/ 4645252 w 4645252"/>
              <a:gd name="connsiteY4" fmla="*/ 3822774 h 4566930"/>
              <a:gd name="connsiteX5" fmla="*/ 3901096 w 4645252"/>
              <a:gd name="connsiteY5" fmla="*/ 4566930 h 4566930"/>
              <a:gd name="connsiteX6" fmla="*/ 924564 w 4645252"/>
              <a:gd name="connsiteY6" fmla="*/ 4566930 h 4566930"/>
              <a:gd name="connsiteX7" fmla="*/ 180408 w 4645252"/>
              <a:gd name="connsiteY7" fmla="*/ 3822774 h 4566930"/>
              <a:gd name="connsiteX8" fmla="*/ 530452 w 4645252"/>
              <a:gd name="connsiteY8" fmla="*/ 781949 h 4566930"/>
              <a:gd name="connsiteX0" fmla="*/ 350044 w 4464844"/>
              <a:gd name="connsiteY0" fmla="*/ 781949 h 4566930"/>
              <a:gd name="connsiteX1" fmla="*/ 1672843 w 4464844"/>
              <a:gd name="connsiteY1" fmla="*/ 37792 h 4566930"/>
              <a:gd name="connsiteX2" fmla="*/ 3720688 w 4464844"/>
              <a:gd name="connsiteY2" fmla="*/ 102086 h 4566930"/>
              <a:gd name="connsiteX3" fmla="*/ 4464844 w 4464844"/>
              <a:gd name="connsiteY3" fmla="*/ 846242 h 4566930"/>
              <a:gd name="connsiteX4" fmla="*/ 4464844 w 4464844"/>
              <a:gd name="connsiteY4" fmla="*/ 3822774 h 4566930"/>
              <a:gd name="connsiteX5" fmla="*/ 3720688 w 4464844"/>
              <a:gd name="connsiteY5" fmla="*/ 4566930 h 4566930"/>
              <a:gd name="connsiteX6" fmla="*/ 744156 w 4464844"/>
              <a:gd name="connsiteY6" fmla="*/ 4566930 h 4566930"/>
              <a:gd name="connsiteX7" fmla="*/ 0 w 4464844"/>
              <a:gd name="connsiteY7" fmla="*/ 3822774 h 4566930"/>
              <a:gd name="connsiteX8" fmla="*/ 350044 w 4464844"/>
              <a:gd name="connsiteY8" fmla="*/ 781949 h 4566930"/>
              <a:gd name="connsiteX0" fmla="*/ 350044 w 4464844"/>
              <a:gd name="connsiteY0" fmla="*/ 867333 h 4652314"/>
              <a:gd name="connsiteX1" fmla="*/ 1672843 w 4464844"/>
              <a:gd name="connsiteY1" fmla="*/ 123176 h 4652314"/>
              <a:gd name="connsiteX2" fmla="*/ 3720688 w 4464844"/>
              <a:gd name="connsiteY2" fmla="*/ 187470 h 4652314"/>
              <a:gd name="connsiteX3" fmla="*/ 4464844 w 4464844"/>
              <a:gd name="connsiteY3" fmla="*/ 931626 h 4652314"/>
              <a:gd name="connsiteX4" fmla="*/ 4464844 w 4464844"/>
              <a:gd name="connsiteY4" fmla="*/ 3908158 h 4652314"/>
              <a:gd name="connsiteX5" fmla="*/ 3720688 w 4464844"/>
              <a:gd name="connsiteY5" fmla="*/ 4652314 h 4652314"/>
              <a:gd name="connsiteX6" fmla="*/ 744156 w 4464844"/>
              <a:gd name="connsiteY6" fmla="*/ 4652314 h 4652314"/>
              <a:gd name="connsiteX7" fmla="*/ 0 w 4464844"/>
              <a:gd name="connsiteY7" fmla="*/ 3908158 h 4652314"/>
              <a:gd name="connsiteX8" fmla="*/ 350044 w 4464844"/>
              <a:gd name="connsiteY8" fmla="*/ 867333 h 4652314"/>
              <a:gd name="connsiteX0" fmla="*/ 350044 w 4464844"/>
              <a:gd name="connsiteY0" fmla="*/ 854984 h 4639965"/>
              <a:gd name="connsiteX1" fmla="*/ 1672843 w 4464844"/>
              <a:gd name="connsiteY1" fmla="*/ 110827 h 4639965"/>
              <a:gd name="connsiteX2" fmla="*/ 3720688 w 4464844"/>
              <a:gd name="connsiteY2" fmla="*/ 175121 h 4639965"/>
              <a:gd name="connsiteX3" fmla="*/ 4464844 w 4464844"/>
              <a:gd name="connsiteY3" fmla="*/ 919277 h 4639965"/>
              <a:gd name="connsiteX4" fmla="*/ 4464844 w 4464844"/>
              <a:gd name="connsiteY4" fmla="*/ 3895809 h 4639965"/>
              <a:gd name="connsiteX5" fmla="*/ 3720688 w 4464844"/>
              <a:gd name="connsiteY5" fmla="*/ 4639965 h 4639965"/>
              <a:gd name="connsiteX6" fmla="*/ 744156 w 4464844"/>
              <a:gd name="connsiteY6" fmla="*/ 4639965 h 4639965"/>
              <a:gd name="connsiteX7" fmla="*/ 0 w 4464844"/>
              <a:gd name="connsiteY7" fmla="*/ 3895809 h 4639965"/>
              <a:gd name="connsiteX8" fmla="*/ 350044 w 4464844"/>
              <a:gd name="connsiteY8" fmla="*/ 854984 h 4639965"/>
              <a:gd name="connsiteX0" fmla="*/ 507206 w 4464844"/>
              <a:gd name="connsiteY0" fmla="*/ 736118 h 4563961"/>
              <a:gd name="connsiteX1" fmla="*/ 1672843 w 4464844"/>
              <a:gd name="connsiteY1" fmla="*/ 34823 h 4563961"/>
              <a:gd name="connsiteX2" fmla="*/ 3720688 w 4464844"/>
              <a:gd name="connsiteY2" fmla="*/ 99117 h 4563961"/>
              <a:gd name="connsiteX3" fmla="*/ 4464844 w 4464844"/>
              <a:gd name="connsiteY3" fmla="*/ 843273 h 4563961"/>
              <a:gd name="connsiteX4" fmla="*/ 4464844 w 4464844"/>
              <a:gd name="connsiteY4" fmla="*/ 3819805 h 4563961"/>
              <a:gd name="connsiteX5" fmla="*/ 3720688 w 4464844"/>
              <a:gd name="connsiteY5" fmla="*/ 4563961 h 4563961"/>
              <a:gd name="connsiteX6" fmla="*/ 744156 w 4464844"/>
              <a:gd name="connsiteY6" fmla="*/ 4563961 h 4563961"/>
              <a:gd name="connsiteX7" fmla="*/ 0 w 4464844"/>
              <a:gd name="connsiteY7" fmla="*/ 3819805 h 4563961"/>
              <a:gd name="connsiteX8" fmla="*/ 507206 w 4464844"/>
              <a:gd name="connsiteY8" fmla="*/ 736118 h 4563961"/>
              <a:gd name="connsiteX0" fmla="*/ 507206 w 4464844"/>
              <a:gd name="connsiteY0" fmla="*/ 799839 h 4627682"/>
              <a:gd name="connsiteX1" fmla="*/ 1672843 w 4464844"/>
              <a:gd name="connsiteY1" fmla="*/ 98544 h 4627682"/>
              <a:gd name="connsiteX2" fmla="*/ 3720688 w 4464844"/>
              <a:gd name="connsiteY2" fmla="*/ 162838 h 4627682"/>
              <a:gd name="connsiteX3" fmla="*/ 4464844 w 4464844"/>
              <a:gd name="connsiteY3" fmla="*/ 906994 h 4627682"/>
              <a:gd name="connsiteX4" fmla="*/ 4464844 w 4464844"/>
              <a:gd name="connsiteY4" fmla="*/ 3883526 h 4627682"/>
              <a:gd name="connsiteX5" fmla="*/ 3720688 w 4464844"/>
              <a:gd name="connsiteY5" fmla="*/ 4627682 h 4627682"/>
              <a:gd name="connsiteX6" fmla="*/ 744156 w 4464844"/>
              <a:gd name="connsiteY6" fmla="*/ 4627682 h 4627682"/>
              <a:gd name="connsiteX7" fmla="*/ 0 w 4464844"/>
              <a:gd name="connsiteY7" fmla="*/ 3883526 h 4627682"/>
              <a:gd name="connsiteX8" fmla="*/ 507206 w 4464844"/>
              <a:gd name="connsiteY8" fmla="*/ 799839 h 4627682"/>
              <a:gd name="connsiteX0" fmla="*/ 478631 w 4464844"/>
              <a:gd name="connsiteY0" fmla="*/ 736118 h 4563961"/>
              <a:gd name="connsiteX1" fmla="*/ 1672843 w 4464844"/>
              <a:gd name="connsiteY1" fmla="*/ 34823 h 4563961"/>
              <a:gd name="connsiteX2" fmla="*/ 3720688 w 4464844"/>
              <a:gd name="connsiteY2" fmla="*/ 99117 h 4563961"/>
              <a:gd name="connsiteX3" fmla="*/ 4464844 w 4464844"/>
              <a:gd name="connsiteY3" fmla="*/ 843273 h 4563961"/>
              <a:gd name="connsiteX4" fmla="*/ 4464844 w 4464844"/>
              <a:gd name="connsiteY4" fmla="*/ 3819805 h 4563961"/>
              <a:gd name="connsiteX5" fmla="*/ 3720688 w 4464844"/>
              <a:gd name="connsiteY5" fmla="*/ 4563961 h 4563961"/>
              <a:gd name="connsiteX6" fmla="*/ 744156 w 4464844"/>
              <a:gd name="connsiteY6" fmla="*/ 4563961 h 4563961"/>
              <a:gd name="connsiteX7" fmla="*/ 0 w 4464844"/>
              <a:gd name="connsiteY7" fmla="*/ 3819805 h 4563961"/>
              <a:gd name="connsiteX8" fmla="*/ 478631 w 4464844"/>
              <a:gd name="connsiteY8" fmla="*/ 736118 h 4563961"/>
              <a:gd name="connsiteX0" fmla="*/ 478631 w 4464844"/>
              <a:gd name="connsiteY0" fmla="*/ 736118 h 4563961"/>
              <a:gd name="connsiteX1" fmla="*/ 1672843 w 4464844"/>
              <a:gd name="connsiteY1" fmla="*/ 34823 h 4563961"/>
              <a:gd name="connsiteX2" fmla="*/ 3720688 w 4464844"/>
              <a:gd name="connsiteY2" fmla="*/ 99117 h 4563961"/>
              <a:gd name="connsiteX3" fmla="*/ 4464844 w 4464844"/>
              <a:gd name="connsiteY3" fmla="*/ 843273 h 4563961"/>
              <a:gd name="connsiteX4" fmla="*/ 4464844 w 4464844"/>
              <a:gd name="connsiteY4" fmla="*/ 3819805 h 4563961"/>
              <a:gd name="connsiteX5" fmla="*/ 3720688 w 4464844"/>
              <a:gd name="connsiteY5" fmla="*/ 4563961 h 4563961"/>
              <a:gd name="connsiteX6" fmla="*/ 744156 w 4464844"/>
              <a:gd name="connsiteY6" fmla="*/ 4563961 h 4563961"/>
              <a:gd name="connsiteX7" fmla="*/ 0 w 4464844"/>
              <a:gd name="connsiteY7" fmla="*/ 3819805 h 4563961"/>
              <a:gd name="connsiteX8" fmla="*/ 478631 w 4464844"/>
              <a:gd name="connsiteY8" fmla="*/ 736118 h 4563961"/>
              <a:gd name="connsiteX0" fmla="*/ 512584 w 4498797"/>
              <a:gd name="connsiteY0" fmla="*/ 736118 h 4563961"/>
              <a:gd name="connsiteX1" fmla="*/ 1706796 w 4498797"/>
              <a:gd name="connsiteY1" fmla="*/ 34823 h 4563961"/>
              <a:gd name="connsiteX2" fmla="*/ 3754641 w 4498797"/>
              <a:gd name="connsiteY2" fmla="*/ 99117 h 4563961"/>
              <a:gd name="connsiteX3" fmla="*/ 4498797 w 4498797"/>
              <a:gd name="connsiteY3" fmla="*/ 843273 h 4563961"/>
              <a:gd name="connsiteX4" fmla="*/ 4498797 w 4498797"/>
              <a:gd name="connsiteY4" fmla="*/ 3819805 h 4563961"/>
              <a:gd name="connsiteX5" fmla="*/ 3754641 w 4498797"/>
              <a:gd name="connsiteY5" fmla="*/ 4563961 h 4563961"/>
              <a:gd name="connsiteX6" fmla="*/ 778109 w 4498797"/>
              <a:gd name="connsiteY6" fmla="*/ 4563961 h 4563961"/>
              <a:gd name="connsiteX7" fmla="*/ 33953 w 4498797"/>
              <a:gd name="connsiteY7" fmla="*/ 3819805 h 4563961"/>
              <a:gd name="connsiteX8" fmla="*/ 165036 w 4498797"/>
              <a:gd name="connsiteY8" fmla="*/ 1550067 h 4563961"/>
              <a:gd name="connsiteX9" fmla="*/ 512584 w 4498797"/>
              <a:gd name="connsiteY9" fmla="*/ 736118 h 4563961"/>
              <a:gd name="connsiteX0" fmla="*/ 568792 w 4555005"/>
              <a:gd name="connsiteY0" fmla="*/ 736118 h 4563961"/>
              <a:gd name="connsiteX1" fmla="*/ 1763004 w 4555005"/>
              <a:gd name="connsiteY1" fmla="*/ 34823 h 4563961"/>
              <a:gd name="connsiteX2" fmla="*/ 3810849 w 4555005"/>
              <a:gd name="connsiteY2" fmla="*/ 99117 h 4563961"/>
              <a:gd name="connsiteX3" fmla="*/ 4555005 w 4555005"/>
              <a:gd name="connsiteY3" fmla="*/ 843273 h 4563961"/>
              <a:gd name="connsiteX4" fmla="*/ 4555005 w 4555005"/>
              <a:gd name="connsiteY4" fmla="*/ 3819805 h 4563961"/>
              <a:gd name="connsiteX5" fmla="*/ 3810849 w 4555005"/>
              <a:gd name="connsiteY5" fmla="*/ 4563961 h 4563961"/>
              <a:gd name="connsiteX6" fmla="*/ 834317 w 4555005"/>
              <a:gd name="connsiteY6" fmla="*/ 4563961 h 4563961"/>
              <a:gd name="connsiteX7" fmla="*/ 90161 w 4555005"/>
              <a:gd name="connsiteY7" fmla="*/ 3819805 h 4563961"/>
              <a:gd name="connsiteX8" fmla="*/ 49794 w 4555005"/>
              <a:gd name="connsiteY8" fmla="*/ 1650080 h 4563961"/>
              <a:gd name="connsiteX9" fmla="*/ 568792 w 4555005"/>
              <a:gd name="connsiteY9" fmla="*/ 736118 h 4563961"/>
              <a:gd name="connsiteX0" fmla="*/ 568792 w 4555005"/>
              <a:gd name="connsiteY0" fmla="*/ 736118 h 4563961"/>
              <a:gd name="connsiteX1" fmla="*/ 1763004 w 4555005"/>
              <a:gd name="connsiteY1" fmla="*/ 34823 h 4563961"/>
              <a:gd name="connsiteX2" fmla="*/ 3810849 w 4555005"/>
              <a:gd name="connsiteY2" fmla="*/ 99117 h 4563961"/>
              <a:gd name="connsiteX3" fmla="*/ 4555005 w 4555005"/>
              <a:gd name="connsiteY3" fmla="*/ 843273 h 4563961"/>
              <a:gd name="connsiteX4" fmla="*/ 4555005 w 4555005"/>
              <a:gd name="connsiteY4" fmla="*/ 3819805 h 4563961"/>
              <a:gd name="connsiteX5" fmla="*/ 3810849 w 4555005"/>
              <a:gd name="connsiteY5" fmla="*/ 4563961 h 4563961"/>
              <a:gd name="connsiteX6" fmla="*/ 834317 w 4555005"/>
              <a:gd name="connsiteY6" fmla="*/ 4563961 h 4563961"/>
              <a:gd name="connsiteX7" fmla="*/ 90161 w 4555005"/>
              <a:gd name="connsiteY7" fmla="*/ 3819805 h 4563961"/>
              <a:gd name="connsiteX8" fmla="*/ 49794 w 4555005"/>
              <a:gd name="connsiteY8" fmla="*/ 1650080 h 4563961"/>
              <a:gd name="connsiteX9" fmla="*/ 568792 w 4555005"/>
              <a:gd name="connsiteY9" fmla="*/ 736118 h 4563961"/>
              <a:gd name="connsiteX0" fmla="*/ 537933 w 4524146"/>
              <a:gd name="connsiteY0" fmla="*/ 736118 h 4563961"/>
              <a:gd name="connsiteX1" fmla="*/ 1732145 w 4524146"/>
              <a:gd name="connsiteY1" fmla="*/ 34823 h 4563961"/>
              <a:gd name="connsiteX2" fmla="*/ 3779990 w 4524146"/>
              <a:gd name="connsiteY2" fmla="*/ 99117 h 4563961"/>
              <a:gd name="connsiteX3" fmla="*/ 4524146 w 4524146"/>
              <a:gd name="connsiteY3" fmla="*/ 843273 h 4563961"/>
              <a:gd name="connsiteX4" fmla="*/ 4524146 w 4524146"/>
              <a:gd name="connsiteY4" fmla="*/ 3819805 h 4563961"/>
              <a:gd name="connsiteX5" fmla="*/ 3779990 w 4524146"/>
              <a:gd name="connsiteY5" fmla="*/ 4563961 h 4563961"/>
              <a:gd name="connsiteX6" fmla="*/ 803458 w 4524146"/>
              <a:gd name="connsiteY6" fmla="*/ 4563961 h 4563961"/>
              <a:gd name="connsiteX7" fmla="*/ 59302 w 4524146"/>
              <a:gd name="connsiteY7" fmla="*/ 3819805 h 4563961"/>
              <a:gd name="connsiteX8" fmla="*/ 18935 w 4524146"/>
              <a:gd name="connsiteY8" fmla="*/ 1650080 h 4563961"/>
              <a:gd name="connsiteX9" fmla="*/ 537933 w 4524146"/>
              <a:gd name="connsiteY9" fmla="*/ 736118 h 4563961"/>
              <a:gd name="connsiteX0" fmla="*/ 527619 w 4513832"/>
              <a:gd name="connsiteY0" fmla="*/ 736118 h 4563961"/>
              <a:gd name="connsiteX1" fmla="*/ 1721831 w 4513832"/>
              <a:gd name="connsiteY1" fmla="*/ 34823 h 4563961"/>
              <a:gd name="connsiteX2" fmla="*/ 3769676 w 4513832"/>
              <a:gd name="connsiteY2" fmla="*/ 99117 h 4563961"/>
              <a:gd name="connsiteX3" fmla="*/ 4513832 w 4513832"/>
              <a:gd name="connsiteY3" fmla="*/ 843273 h 4563961"/>
              <a:gd name="connsiteX4" fmla="*/ 4513832 w 4513832"/>
              <a:gd name="connsiteY4" fmla="*/ 3819805 h 4563961"/>
              <a:gd name="connsiteX5" fmla="*/ 3769676 w 4513832"/>
              <a:gd name="connsiteY5" fmla="*/ 4563961 h 4563961"/>
              <a:gd name="connsiteX6" fmla="*/ 793144 w 4513832"/>
              <a:gd name="connsiteY6" fmla="*/ 4563961 h 4563961"/>
              <a:gd name="connsiteX7" fmla="*/ 48988 w 4513832"/>
              <a:gd name="connsiteY7" fmla="*/ 3819805 h 4563961"/>
              <a:gd name="connsiteX8" fmla="*/ 37196 w 4513832"/>
              <a:gd name="connsiteY8" fmla="*/ 1721517 h 4563961"/>
              <a:gd name="connsiteX9" fmla="*/ 527619 w 4513832"/>
              <a:gd name="connsiteY9" fmla="*/ 736118 h 4563961"/>
              <a:gd name="connsiteX0" fmla="*/ 527616 w 4513829"/>
              <a:gd name="connsiteY0" fmla="*/ 736118 h 4563961"/>
              <a:gd name="connsiteX1" fmla="*/ 1721828 w 4513829"/>
              <a:gd name="connsiteY1" fmla="*/ 34823 h 4563961"/>
              <a:gd name="connsiteX2" fmla="*/ 3769673 w 4513829"/>
              <a:gd name="connsiteY2" fmla="*/ 99117 h 4563961"/>
              <a:gd name="connsiteX3" fmla="*/ 4513829 w 4513829"/>
              <a:gd name="connsiteY3" fmla="*/ 843273 h 4563961"/>
              <a:gd name="connsiteX4" fmla="*/ 4513829 w 4513829"/>
              <a:gd name="connsiteY4" fmla="*/ 3819805 h 4563961"/>
              <a:gd name="connsiteX5" fmla="*/ 3769673 w 4513829"/>
              <a:gd name="connsiteY5" fmla="*/ 4563961 h 4563961"/>
              <a:gd name="connsiteX6" fmla="*/ 793141 w 4513829"/>
              <a:gd name="connsiteY6" fmla="*/ 4563961 h 4563961"/>
              <a:gd name="connsiteX7" fmla="*/ 48985 w 4513829"/>
              <a:gd name="connsiteY7" fmla="*/ 3819805 h 4563961"/>
              <a:gd name="connsiteX8" fmla="*/ 37193 w 4513829"/>
              <a:gd name="connsiteY8" fmla="*/ 1721517 h 4563961"/>
              <a:gd name="connsiteX9" fmla="*/ 527616 w 4513829"/>
              <a:gd name="connsiteY9" fmla="*/ 736118 h 4563961"/>
              <a:gd name="connsiteX0" fmla="*/ 525861 w 4512074"/>
              <a:gd name="connsiteY0" fmla="*/ 736118 h 4563961"/>
              <a:gd name="connsiteX1" fmla="*/ 1720073 w 4512074"/>
              <a:gd name="connsiteY1" fmla="*/ 34823 h 4563961"/>
              <a:gd name="connsiteX2" fmla="*/ 3767918 w 4512074"/>
              <a:gd name="connsiteY2" fmla="*/ 99117 h 4563961"/>
              <a:gd name="connsiteX3" fmla="*/ 4512074 w 4512074"/>
              <a:gd name="connsiteY3" fmla="*/ 843273 h 4563961"/>
              <a:gd name="connsiteX4" fmla="*/ 4512074 w 4512074"/>
              <a:gd name="connsiteY4" fmla="*/ 3819805 h 4563961"/>
              <a:gd name="connsiteX5" fmla="*/ 3767918 w 4512074"/>
              <a:gd name="connsiteY5" fmla="*/ 4563961 h 4563961"/>
              <a:gd name="connsiteX6" fmla="*/ 791386 w 4512074"/>
              <a:gd name="connsiteY6" fmla="*/ 4563961 h 4563961"/>
              <a:gd name="connsiteX7" fmla="*/ 47230 w 4512074"/>
              <a:gd name="connsiteY7" fmla="*/ 3819805 h 4563961"/>
              <a:gd name="connsiteX8" fmla="*/ 35438 w 4512074"/>
              <a:gd name="connsiteY8" fmla="*/ 1721517 h 4563961"/>
              <a:gd name="connsiteX9" fmla="*/ 525861 w 4512074"/>
              <a:gd name="connsiteY9" fmla="*/ 736118 h 4563961"/>
              <a:gd name="connsiteX0" fmla="*/ 525861 w 4512074"/>
              <a:gd name="connsiteY0" fmla="*/ 736118 h 4563961"/>
              <a:gd name="connsiteX1" fmla="*/ 1720073 w 4512074"/>
              <a:gd name="connsiteY1" fmla="*/ 34823 h 4563961"/>
              <a:gd name="connsiteX2" fmla="*/ 3767918 w 4512074"/>
              <a:gd name="connsiteY2" fmla="*/ 99117 h 4563961"/>
              <a:gd name="connsiteX3" fmla="*/ 4512074 w 4512074"/>
              <a:gd name="connsiteY3" fmla="*/ 843273 h 4563961"/>
              <a:gd name="connsiteX4" fmla="*/ 4512074 w 4512074"/>
              <a:gd name="connsiteY4" fmla="*/ 3819805 h 4563961"/>
              <a:gd name="connsiteX5" fmla="*/ 3767918 w 4512074"/>
              <a:gd name="connsiteY5" fmla="*/ 4563961 h 4563961"/>
              <a:gd name="connsiteX6" fmla="*/ 791386 w 4512074"/>
              <a:gd name="connsiteY6" fmla="*/ 4563961 h 4563961"/>
              <a:gd name="connsiteX7" fmla="*/ 47230 w 4512074"/>
              <a:gd name="connsiteY7" fmla="*/ 3819805 h 4563961"/>
              <a:gd name="connsiteX8" fmla="*/ 35438 w 4512074"/>
              <a:gd name="connsiteY8" fmla="*/ 1721517 h 4563961"/>
              <a:gd name="connsiteX9" fmla="*/ 525861 w 4512074"/>
              <a:gd name="connsiteY9" fmla="*/ 736118 h 4563961"/>
              <a:gd name="connsiteX0" fmla="*/ 525861 w 4512074"/>
              <a:gd name="connsiteY0" fmla="*/ 736118 h 4563961"/>
              <a:gd name="connsiteX1" fmla="*/ 1720073 w 4512074"/>
              <a:gd name="connsiteY1" fmla="*/ 34823 h 4563961"/>
              <a:gd name="connsiteX2" fmla="*/ 3767918 w 4512074"/>
              <a:gd name="connsiteY2" fmla="*/ 99117 h 4563961"/>
              <a:gd name="connsiteX3" fmla="*/ 4512074 w 4512074"/>
              <a:gd name="connsiteY3" fmla="*/ 843273 h 4563961"/>
              <a:gd name="connsiteX4" fmla="*/ 4512074 w 4512074"/>
              <a:gd name="connsiteY4" fmla="*/ 3819805 h 4563961"/>
              <a:gd name="connsiteX5" fmla="*/ 3767918 w 4512074"/>
              <a:gd name="connsiteY5" fmla="*/ 4563961 h 4563961"/>
              <a:gd name="connsiteX6" fmla="*/ 791386 w 4512074"/>
              <a:gd name="connsiteY6" fmla="*/ 4563961 h 4563961"/>
              <a:gd name="connsiteX7" fmla="*/ 47230 w 4512074"/>
              <a:gd name="connsiteY7" fmla="*/ 3819805 h 4563961"/>
              <a:gd name="connsiteX8" fmla="*/ 35438 w 4512074"/>
              <a:gd name="connsiteY8" fmla="*/ 1721517 h 4563961"/>
              <a:gd name="connsiteX9" fmla="*/ 525861 w 4512074"/>
              <a:gd name="connsiteY9" fmla="*/ 736118 h 4563961"/>
              <a:gd name="connsiteX0" fmla="*/ 525861 w 4512074"/>
              <a:gd name="connsiteY0" fmla="*/ 736118 h 4563961"/>
              <a:gd name="connsiteX1" fmla="*/ 1720073 w 4512074"/>
              <a:gd name="connsiteY1" fmla="*/ 34823 h 4563961"/>
              <a:gd name="connsiteX2" fmla="*/ 3767918 w 4512074"/>
              <a:gd name="connsiteY2" fmla="*/ 99117 h 4563961"/>
              <a:gd name="connsiteX3" fmla="*/ 4512074 w 4512074"/>
              <a:gd name="connsiteY3" fmla="*/ 843273 h 4563961"/>
              <a:gd name="connsiteX4" fmla="*/ 4512074 w 4512074"/>
              <a:gd name="connsiteY4" fmla="*/ 3819805 h 4563961"/>
              <a:gd name="connsiteX5" fmla="*/ 3767918 w 4512074"/>
              <a:gd name="connsiteY5" fmla="*/ 4563961 h 4563961"/>
              <a:gd name="connsiteX6" fmla="*/ 791386 w 4512074"/>
              <a:gd name="connsiteY6" fmla="*/ 4563961 h 4563961"/>
              <a:gd name="connsiteX7" fmla="*/ 47230 w 4512074"/>
              <a:gd name="connsiteY7" fmla="*/ 3819805 h 4563961"/>
              <a:gd name="connsiteX8" fmla="*/ 35438 w 4512074"/>
              <a:gd name="connsiteY8" fmla="*/ 1721517 h 4563961"/>
              <a:gd name="connsiteX9" fmla="*/ 525861 w 4512074"/>
              <a:gd name="connsiteY9" fmla="*/ 736118 h 4563961"/>
              <a:gd name="connsiteX0" fmla="*/ 525861 w 4512074"/>
              <a:gd name="connsiteY0" fmla="*/ 809965 h 4637808"/>
              <a:gd name="connsiteX1" fmla="*/ 1720073 w 4512074"/>
              <a:gd name="connsiteY1" fmla="*/ 108670 h 4637808"/>
              <a:gd name="connsiteX2" fmla="*/ 3767918 w 4512074"/>
              <a:gd name="connsiteY2" fmla="*/ 172964 h 4637808"/>
              <a:gd name="connsiteX3" fmla="*/ 4512074 w 4512074"/>
              <a:gd name="connsiteY3" fmla="*/ 917120 h 4637808"/>
              <a:gd name="connsiteX4" fmla="*/ 4512074 w 4512074"/>
              <a:gd name="connsiteY4" fmla="*/ 3893652 h 4637808"/>
              <a:gd name="connsiteX5" fmla="*/ 3767918 w 4512074"/>
              <a:gd name="connsiteY5" fmla="*/ 4637808 h 4637808"/>
              <a:gd name="connsiteX6" fmla="*/ 791386 w 4512074"/>
              <a:gd name="connsiteY6" fmla="*/ 4637808 h 4637808"/>
              <a:gd name="connsiteX7" fmla="*/ 47230 w 4512074"/>
              <a:gd name="connsiteY7" fmla="*/ 3893652 h 4637808"/>
              <a:gd name="connsiteX8" fmla="*/ 35438 w 4512074"/>
              <a:gd name="connsiteY8" fmla="*/ 1795364 h 4637808"/>
              <a:gd name="connsiteX9" fmla="*/ 525861 w 4512074"/>
              <a:gd name="connsiteY9" fmla="*/ 809965 h 4637808"/>
              <a:gd name="connsiteX0" fmla="*/ 525861 w 4512074"/>
              <a:gd name="connsiteY0" fmla="*/ 822768 h 4650611"/>
              <a:gd name="connsiteX1" fmla="*/ 1761492 w 4512074"/>
              <a:gd name="connsiteY1" fmla="*/ 105543 h 4650611"/>
              <a:gd name="connsiteX2" fmla="*/ 3767918 w 4512074"/>
              <a:gd name="connsiteY2" fmla="*/ 185767 h 4650611"/>
              <a:gd name="connsiteX3" fmla="*/ 4512074 w 4512074"/>
              <a:gd name="connsiteY3" fmla="*/ 929923 h 4650611"/>
              <a:gd name="connsiteX4" fmla="*/ 4512074 w 4512074"/>
              <a:gd name="connsiteY4" fmla="*/ 3906455 h 4650611"/>
              <a:gd name="connsiteX5" fmla="*/ 3767918 w 4512074"/>
              <a:gd name="connsiteY5" fmla="*/ 4650611 h 4650611"/>
              <a:gd name="connsiteX6" fmla="*/ 791386 w 4512074"/>
              <a:gd name="connsiteY6" fmla="*/ 4650611 h 4650611"/>
              <a:gd name="connsiteX7" fmla="*/ 47230 w 4512074"/>
              <a:gd name="connsiteY7" fmla="*/ 3906455 h 4650611"/>
              <a:gd name="connsiteX8" fmla="*/ 35438 w 4512074"/>
              <a:gd name="connsiteY8" fmla="*/ 1808167 h 4650611"/>
              <a:gd name="connsiteX9" fmla="*/ 525861 w 4512074"/>
              <a:gd name="connsiteY9" fmla="*/ 822768 h 4650611"/>
              <a:gd name="connsiteX0" fmla="*/ 525861 w 4512074"/>
              <a:gd name="connsiteY0" fmla="*/ 822768 h 4650611"/>
              <a:gd name="connsiteX1" fmla="*/ 1761492 w 4512074"/>
              <a:gd name="connsiteY1" fmla="*/ 105543 h 4650611"/>
              <a:gd name="connsiteX2" fmla="*/ 3767918 w 4512074"/>
              <a:gd name="connsiteY2" fmla="*/ 185767 h 4650611"/>
              <a:gd name="connsiteX3" fmla="*/ 4512074 w 4512074"/>
              <a:gd name="connsiteY3" fmla="*/ 929923 h 4650611"/>
              <a:gd name="connsiteX4" fmla="*/ 4512074 w 4512074"/>
              <a:gd name="connsiteY4" fmla="*/ 3906455 h 4650611"/>
              <a:gd name="connsiteX5" fmla="*/ 3767918 w 4512074"/>
              <a:gd name="connsiteY5" fmla="*/ 4650611 h 4650611"/>
              <a:gd name="connsiteX6" fmla="*/ 791386 w 4512074"/>
              <a:gd name="connsiteY6" fmla="*/ 4650611 h 4650611"/>
              <a:gd name="connsiteX7" fmla="*/ 47230 w 4512074"/>
              <a:gd name="connsiteY7" fmla="*/ 3906455 h 4650611"/>
              <a:gd name="connsiteX8" fmla="*/ 35438 w 4512074"/>
              <a:gd name="connsiteY8" fmla="*/ 1808167 h 4650611"/>
              <a:gd name="connsiteX9" fmla="*/ 525861 w 4512074"/>
              <a:gd name="connsiteY9" fmla="*/ 822768 h 4650611"/>
              <a:gd name="connsiteX0" fmla="*/ 525861 w 4512074"/>
              <a:gd name="connsiteY0" fmla="*/ 822768 h 4650611"/>
              <a:gd name="connsiteX1" fmla="*/ 1761492 w 4512074"/>
              <a:gd name="connsiteY1" fmla="*/ 105543 h 4650611"/>
              <a:gd name="connsiteX2" fmla="*/ 3767918 w 4512074"/>
              <a:gd name="connsiteY2" fmla="*/ 185767 h 4650611"/>
              <a:gd name="connsiteX3" fmla="*/ 4512074 w 4512074"/>
              <a:gd name="connsiteY3" fmla="*/ 929923 h 4650611"/>
              <a:gd name="connsiteX4" fmla="*/ 4512074 w 4512074"/>
              <a:gd name="connsiteY4" fmla="*/ 3906455 h 4650611"/>
              <a:gd name="connsiteX5" fmla="*/ 3767918 w 4512074"/>
              <a:gd name="connsiteY5" fmla="*/ 4650611 h 4650611"/>
              <a:gd name="connsiteX6" fmla="*/ 791386 w 4512074"/>
              <a:gd name="connsiteY6" fmla="*/ 4650611 h 4650611"/>
              <a:gd name="connsiteX7" fmla="*/ 47230 w 4512074"/>
              <a:gd name="connsiteY7" fmla="*/ 3906455 h 4650611"/>
              <a:gd name="connsiteX8" fmla="*/ 35438 w 4512074"/>
              <a:gd name="connsiteY8" fmla="*/ 1808167 h 4650611"/>
              <a:gd name="connsiteX9" fmla="*/ 525861 w 4512074"/>
              <a:gd name="connsiteY9" fmla="*/ 822768 h 4650611"/>
              <a:gd name="connsiteX0" fmla="*/ 524128 w 4510341"/>
              <a:gd name="connsiteY0" fmla="*/ 822768 h 4650611"/>
              <a:gd name="connsiteX1" fmla="*/ 1759759 w 4510341"/>
              <a:gd name="connsiteY1" fmla="*/ 105543 h 4650611"/>
              <a:gd name="connsiteX2" fmla="*/ 3766185 w 4510341"/>
              <a:gd name="connsiteY2" fmla="*/ 185767 h 4650611"/>
              <a:gd name="connsiteX3" fmla="*/ 4510341 w 4510341"/>
              <a:gd name="connsiteY3" fmla="*/ 929923 h 4650611"/>
              <a:gd name="connsiteX4" fmla="*/ 4510341 w 4510341"/>
              <a:gd name="connsiteY4" fmla="*/ 3906455 h 4650611"/>
              <a:gd name="connsiteX5" fmla="*/ 3766185 w 4510341"/>
              <a:gd name="connsiteY5" fmla="*/ 4650611 h 4650611"/>
              <a:gd name="connsiteX6" fmla="*/ 789653 w 4510341"/>
              <a:gd name="connsiteY6" fmla="*/ 4650611 h 4650611"/>
              <a:gd name="connsiteX7" fmla="*/ 45497 w 4510341"/>
              <a:gd name="connsiteY7" fmla="*/ 3906455 h 4650611"/>
              <a:gd name="connsiteX8" fmla="*/ 40077 w 4510341"/>
              <a:gd name="connsiteY8" fmla="*/ 1607445 h 4650611"/>
              <a:gd name="connsiteX9" fmla="*/ 524128 w 4510341"/>
              <a:gd name="connsiteY9" fmla="*/ 822768 h 4650611"/>
              <a:gd name="connsiteX0" fmla="*/ 434967 w 4529507"/>
              <a:gd name="connsiteY0" fmla="*/ 783924 h 4579907"/>
              <a:gd name="connsiteX1" fmla="*/ 1778925 w 4529507"/>
              <a:gd name="connsiteY1" fmla="*/ 34839 h 4579907"/>
              <a:gd name="connsiteX2" fmla="*/ 3785351 w 4529507"/>
              <a:gd name="connsiteY2" fmla="*/ 115063 h 4579907"/>
              <a:gd name="connsiteX3" fmla="*/ 4529507 w 4529507"/>
              <a:gd name="connsiteY3" fmla="*/ 859219 h 4579907"/>
              <a:gd name="connsiteX4" fmla="*/ 4529507 w 4529507"/>
              <a:gd name="connsiteY4" fmla="*/ 3835751 h 4579907"/>
              <a:gd name="connsiteX5" fmla="*/ 3785351 w 4529507"/>
              <a:gd name="connsiteY5" fmla="*/ 4579907 h 4579907"/>
              <a:gd name="connsiteX6" fmla="*/ 808819 w 4529507"/>
              <a:gd name="connsiteY6" fmla="*/ 4579907 h 4579907"/>
              <a:gd name="connsiteX7" fmla="*/ 64663 w 4529507"/>
              <a:gd name="connsiteY7" fmla="*/ 3835751 h 4579907"/>
              <a:gd name="connsiteX8" fmla="*/ 59243 w 4529507"/>
              <a:gd name="connsiteY8" fmla="*/ 1536741 h 4579907"/>
              <a:gd name="connsiteX9" fmla="*/ 434967 w 4529507"/>
              <a:gd name="connsiteY9" fmla="*/ 783924 h 4579907"/>
              <a:gd name="connsiteX0" fmla="*/ 434967 w 4529507"/>
              <a:gd name="connsiteY0" fmla="*/ 783924 h 4579907"/>
              <a:gd name="connsiteX1" fmla="*/ 1778925 w 4529507"/>
              <a:gd name="connsiteY1" fmla="*/ 34839 h 4579907"/>
              <a:gd name="connsiteX2" fmla="*/ 3785351 w 4529507"/>
              <a:gd name="connsiteY2" fmla="*/ 115063 h 4579907"/>
              <a:gd name="connsiteX3" fmla="*/ 4529507 w 4529507"/>
              <a:gd name="connsiteY3" fmla="*/ 859219 h 4579907"/>
              <a:gd name="connsiteX4" fmla="*/ 4529507 w 4529507"/>
              <a:gd name="connsiteY4" fmla="*/ 3835751 h 4579907"/>
              <a:gd name="connsiteX5" fmla="*/ 3785351 w 4529507"/>
              <a:gd name="connsiteY5" fmla="*/ 4579907 h 4579907"/>
              <a:gd name="connsiteX6" fmla="*/ 808819 w 4529507"/>
              <a:gd name="connsiteY6" fmla="*/ 4579907 h 4579907"/>
              <a:gd name="connsiteX7" fmla="*/ 64663 w 4529507"/>
              <a:gd name="connsiteY7" fmla="*/ 3835751 h 4579907"/>
              <a:gd name="connsiteX8" fmla="*/ 59243 w 4529507"/>
              <a:gd name="connsiteY8" fmla="*/ 1536741 h 4579907"/>
              <a:gd name="connsiteX9" fmla="*/ 434967 w 4529507"/>
              <a:gd name="connsiteY9" fmla="*/ 783924 h 4579907"/>
              <a:gd name="connsiteX0" fmla="*/ 502372 w 4533190"/>
              <a:gd name="connsiteY0" fmla="*/ 777122 h 4579477"/>
              <a:gd name="connsiteX1" fmla="*/ 1782608 w 4533190"/>
              <a:gd name="connsiteY1" fmla="*/ 34409 h 4579477"/>
              <a:gd name="connsiteX2" fmla="*/ 3789034 w 4533190"/>
              <a:gd name="connsiteY2" fmla="*/ 114633 h 4579477"/>
              <a:gd name="connsiteX3" fmla="*/ 4533190 w 4533190"/>
              <a:gd name="connsiteY3" fmla="*/ 858789 h 4579477"/>
              <a:gd name="connsiteX4" fmla="*/ 4533190 w 4533190"/>
              <a:gd name="connsiteY4" fmla="*/ 3835321 h 4579477"/>
              <a:gd name="connsiteX5" fmla="*/ 3789034 w 4533190"/>
              <a:gd name="connsiteY5" fmla="*/ 4579477 h 4579477"/>
              <a:gd name="connsiteX6" fmla="*/ 812502 w 4533190"/>
              <a:gd name="connsiteY6" fmla="*/ 4579477 h 4579477"/>
              <a:gd name="connsiteX7" fmla="*/ 68346 w 4533190"/>
              <a:gd name="connsiteY7" fmla="*/ 3835321 h 4579477"/>
              <a:gd name="connsiteX8" fmla="*/ 62926 w 4533190"/>
              <a:gd name="connsiteY8" fmla="*/ 1536311 h 4579477"/>
              <a:gd name="connsiteX9" fmla="*/ 502372 w 4533190"/>
              <a:gd name="connsiteY9" fmla="*/ 777122 h 4579477"/>
              <a:gd name="connsiteX0" fmla="*/ 502372 w 4533190"/>
              <a:gd name="connsiteY0" fmla="*/ 777122 h 4579477"/>
              <a:gd name="connsiteX1" fmla="*/ 1782608 w 4533190"/>
              <a:gd name="connsiteY1" fmla="*/ 34409 h 4579477"/>
              <a:gd name="connsiteX2" fmla="*/ 3789034 w 4533190"/>
              <a:gd name="connsiteY2" fmla="*/ 114633 h 4579477"/>
              <a:gd name="connsiteX3" fmla="*/ 4533190 w 4533190"/>
              <a:gd name="connsiteY3" fmla="*/ 858789 h 4579477"/>
              <a:gd name="connsiteX4" fmla="*/ 4533190 w 4533190"/>
              <a:gd name="connsiteY4" fmla="*/ 3835321 h 4579477"/>
              <a:gd name="connsiteX5" fmla="*/ 3789034 w 4533190"/>
              <a:gd name="connsiteY5" fmla="*/ 4579477 h 4579477"/>
              <a:gd name="connsiteX6" fmla="*/ 812502 w 4533190"/>
              <a:gd name="connsiteY6" fmla="*/ 4579477 h 4579477"/>
              <a:gd name="connsiteX7" fmla="*/ 68346 w 4533190"/>
              <a:gd name="connsiteY7" fmla="*/ 3835321 h 4579477"/>
              <a:gd name="connsiteX8" fmla="*/ 62926 w 4533190"/>
              <a:gd name="connsiteY8" fmla="*/ 1536311 h 4579477"/>
              <a:gd name="connsiteX9" fmla="*/ 147580 w 4533190"/>
              <a:gd name="connsiteY9" fmla="*/ 1118017 h 4579477"/>
              <a:gd name="connsiteX10" fmla="*/ 502372 w 4533190"/>
              <a:gd name="connsiteY10" fmla="*/ 777122 h 4579477"/>
              <a:gd name="connsiteX0" fmla="*/ 696722 w 4533190"/>
              <a:gd name="connsiteY0" fmla="*/ 627633 h 4570174"/>
              <a:gd name="connsiteX1" fmla="*/ 1782608 w 4533190"/>
              <a:gd name="connsiteY1" fmla="*/ 25106 h 4570174"/>
              <a:gd name="connsiteX2" fmla="*/ 3789034 w 4533190"/>
              <a:gd name="connsiteY2" fmla="*/ 105330 h 4570174"/>
              <a:gd name="connsiteX3" fmla="*/ 4533190 w 4533190"/>
              <a:gd name="connsiteY3" fmla="*/ 849486 h 4570174"/>
              <a:gd name="connsiteX4" fmla="*/ 4533190 w 4533190"/>
              <a:gd name="connsiteY4" fmla="*/ 3826018 h 4570174"/>
              <a:gd name="connsiteX5" fmla="*/ 3789034 w 4533190"/>
              <a:gd name="connsiteY5" fmla="*/ 4570174 h 4570174"/>
              <a:gd name="connsiteX6" fmla="*/ 812502 w 4533190"/>
              <a:gd name="connsiteY6" fmla="*/ 4570174 h 4570174"/>
              <a:gd name="connsiteX7" fmla="*/ 68346 w 4533190"/>
              <a:gd name="connsiteY7" fmla="*/ 3826018 h 4570174"/>
              <a:gd name="connsiteX8" fmla="*/ 62926 w 4533190"/>
              <a:gd name="connsiteY8" fmla="*/ 1527008 h 4570174"/>
              <a:gd name="connsiteX9" fmla="*/ 147580 w 4533190"/>
              <a:gd name="connsiteY9" fmla="*/ 1108714 h 4570174"/>
              <a:gd name="connsiteX10" fmla="*/ 696722 w 4533190"/>
              <a:gd name="connsiteY10" fmla="*/ 627633 h 4570174"/>
              <a:gd name="connsiteX0" fmla="*/ 696722 w 4533190"/>
              <a:gd name="connsiteY0" fmla="*/ 627633 h 4570174"/>
              <a:gd name="connsiteX1" fmla="*/ 1782608 w 4533190"/>
              <a:gd name="connsiteY1" fmla="*/ 25106 h 4570174"/>
              <a:gd name="connsiteX2" fmla="*/ 3789034 w 4533190"/>
              <a:gd name="connsiteY2" fmla="*/ 105330 h 4570174"/>
              <a:gd name="connsiteX3" fmla="*/ 4533190 w 4533190"/>
              <a:gd name="connsiteY3" fmla="*/ 849486 h 4570174"/>
              <a:gd name="connsiteX4" fmla="*/ 4533190 w 4533190"/>
              <a:gd name="connsiteY4" fmla="*/ 3826018 h 4570174"/>
              <a:gd name="connsiteX5" fmla="*/ 3789034 w 4533190"/>
              <a:gd name="connsiteY5" fmla="*/ 4570174 h 4570174"/>
              <a:gd name="connsiteX6" fmla="*/ 812502 w 4533190"/>
              <a:gd name="connsiteY6" fmla="*/ 4570174 h 4570174"/>
              <a:gd name="connsiteX7" fmla="*/ 68346 w 4533190"/>
              <a:gd name="connsiteY7" fmla="*/ 3826018 h 4570174"/>
              <a:gd name="connsiteX8" fmla="*/ 62926 w 4533190"/>
              <a:gd name="connsiteY8" fmla="*/ 1527008 h 4570174"/>
              <a:gd name="connsiteX9" fmla="*/ 147580 w 4533190"/>
              <a:gd name="connsiteY9" fmla="*/ 1108714 h 4570174"/>
              <a:gd name="connsiteX10" fmla="*/ 696722 w 4533190"/>
              <a:gd name="connsiteY10" fmla="*/ 627633 h 4570174"/>
              <a:gd name="connsiteX0" fmla="*/ 696722 w 4533190"/>
              <a:gd name="connsiteY0" fmla="*/ 627633 h 4570174"/>
              <a:gd name="connsiteX1" fmla="*/ 1782608 w 4533190"/>
              <a:gd name="connsiteY1" fmla="*/ 25106 h 4570174"/>
              <a:gd name="connsiteX2" fmla="*/ 3789034 w 4533190"/>
              <a:gd name="connsiteY2" fmla="*/ 105330 h 4570174"/>
              <a:gd name="connsiteX3" fmla="*/ 4533190 w 4533190"/>
              <a:gd name="connsiteY3" fmla="*/ 849486 h 4570174"/>
              <a:gd name="connsiteX4" fmla="*/ 4533190 w 4533190"/>
              <a:gd name="connsiteY4" fmla="*/ 3826018 h 4570174"/>
              <a:gd name="connsiteX5" fmla="*/ 3789034 w 4533190"/>
              <a:gd name="connsiteY5" fmla="*/ 4570174 h 4570174"/>
              <a:gd name="connsiteX6" fmla="*/ 812502 w 4533190"/>
              <a:gd name="connsiteY6" fmla="*/ 4570174 h 4570174"/>
              <a:gd name="connsiteX7" fmla="*/ 68346 w 4533190"/>
              <a:gd name="connsiteY7" fmla="*/ 3826018 h 4570174"/>
              <a:gd name="connsiteX8" fmla="*/ 62926 w 4533190"/>
              <a:gd name="connsiteY8" fmla="*/ 1527008 h 4570174"/>
              <a:gd name="connsiteX9" fmla="*/ 147580 w 4533190"/>
              <a:gd name="connsiteY9" fmla="*/ 1108714 h 4570174"/>
              <a:gd name="connsiteX10" fmla="*/ 696722 w 4533190"/>
              <a:gd name="connsiteY10" fmla="*/ 627633 h 4570174"/>
              <a:gd name="connsiteX0" fmla="*/ 712653 w 4533190"/>
              <a:gd name="connsiteY0" fmla="*/ 647995 h 4571420"/>
              <a:gd name="connsiteX1" fmla="*/ 1782608 w 4533190"/>
              <a:gd name="connsiteY1" fmla="*/ 26352 h 4571420"/>
              <a:gd name="connsiteX2" fmla="*/ 3789034 w 4533190"/>
              <a:gd name="connsiteY2" fmla="*/ 106576 h 4571420"/>
              <a:gd name="connsiteX3" fmla="*/ 4533190 w 4533190"/>
              <a:gd name="connsiteY3" fmla="*/ 850732 h 4571420"/>
              <a:gd name="connsiteX4" fmla="*/ 4533190 w 4533190"/>
              <a:gd name="connsiteY4" fmla="*/ 3827264 h 4571420"/>
              <a:gd name="connsiteX5" fmla="*/ 3789034 w 4533190"/>
              <a:gd name="connsiteY5" fmla="*/ 4571420 h 4571420"/>
              <a:gd name="connsiteX6" fmla="*/ 812502 w 4533190"/>
              <a:gd name="connsiteY6" fmla="*/ 4571420 h 4571420"/>
              <a:gd name="connsiteX7" fmla="*/ 68346 w 4533190"/>
              <a:gd name="connsiteY7" fmla="*/ 3827264 h 4571420"/>
              <a:gd name="connsiteX8" fmla="*/ 62926 w 4533190"/>
              <a:gd name="connsiteY8" fmla="*/ 1528254 h 4571420"/>
              <a:gd name="connsiteX9" fmla="*/ 147580 w 4533190"/>
              <a:gd name="connsiteY9" fmla="*/ 1109960 h 4571420"/>
              <a:gd name="connsiteX10" fmla="*/ 712653 w 4533190"/>
              <a:gd name="connsiteY10" fmla="*/ 647995 h 4571420"/>
              <a:gd name="connsiteX0" fmla="*/ 712653 w 4533190"/>
              <a:gd name="connsiteY0" fmla="*/ 647995 h 4571420"/>
              <a:gd name="connsiteX1" fmla="*/ 1782608 w 4533190"/>
              <a:gd name="connsiteY1" fmla="*/ 26352 h 4571420"/>
              <a:gd name="connsiteX2" fmla="*/ 3789034 w 4533190"/>
              <a:gd name="connsiteY2" fmla="*/ 106576 h 4571420"/>
              <a:gd name="connsiteX3" fmla="*/ 4533190 w 4533190"/>
              <a:gd name="connsiteY3" fmla="*/ 850732 h 4571420"/>
              <a:gd name="connsiteX4" fmla="*/ 4533190 w 4533190"/>
              <a:gd name="connsiteY4" fmla="*/ 3827264 h 4571420"/>
              <a:gd name="connsiteX5" fmla="*/ 3789034 w 4533190"/>
              <a:gd name="connsiteY5" fmla="*/ 4571420 h 4571420"/>
              <a:gd name="connsiteX6" fmla="*/ 812502 w 4533190"/>
              <a:gd name="connsiteY6" fmla="*/ 4571420 h 4571420"/>
              <a:gd name="connsiteX7" fmla="*/ 68346 w 4533190"/>
              <a:gd name="connsiteY7" fmla="*/ 3827264 h 4571420"/>
              <a:gd name="connsiteX8" fmla="*/ 62926 w 4533190"/>
              <a:gd name="connsiteY8" fmla="*/ 1528254 h 4571420"/>
              <a:gd name="connsiteX9" fmla="*/ 147580 w 4533190"/>
              <a:gd name="connsiteY9" fmla="*/ 1109960 h 4571420"/>
              <a:gd name="connsiteX10" fmla="*/ 712653 w 4533190"/>
              <a:gd name="connsiteY10" fmla="*/ 647995 h 4571420"/>
              <a:gd name="connsiteX0" fmla="*/ 712653 w 4533190"/>
              <a:gd name="connsiteY0" fmla="*/ 556647 h 4480072"/>
              <a:gd name="connsiteX1" fmla="*/ 1588258 w 4533190"/>
              <a:gd name="connsiteY1" fmla="*/ 52888 h 4480072"/>
              <a:gd name="connsiteX2" fmla="*/ 3789034 w 4533190"/>
              <a:gd name="connsiteY2" fmla="*/ 15228 h 4480072"/>
              <a:gd name="connsiteX3" fmla="*/ 4533190 w 4533190"/>
              <a:gd name="connsiteY3" fmla="*/ 759384 h 4480072"/>
              <a:gd name="connsiteX4" fmla="*/ 4533190 w 4533190"/>
              <a:gd name="connsiteY4" fmla="*/ 3735916 h 4480072"/>
              <a:gd name="connsiteX5" fmla="*/ 3789034 w 4533190"/>
              <a:gd name="connsiteY5" fmla="*/ 4480072 h 4480072"/>
              <a:gd name="connsiteX6" fmla="*/ 812502 w 4533190"/>
              <a:gd name="connsiteY6" fmla="*/ 4480072 h 4480072"/>
              <a:gd name="connsiteX7" fmla="*/ 68346 w 4533190"/>
              <a:gd name="connsiteY7" fmla="*/ 3735916 h 4480072"/>
              <a:gd name="connsiteX8" fmla="*/ 62926 w 4533190"/>
              <a:gd name="connsiteY8" fmla="*/ 1436906 h 4480072"/>
              <a:gd name="connsiteX9" fmla="*/ 147580 w 4533190"/>
              <a:gd name="connsiteY9" fmla="*/ 1018612 h 4480072"/>
              <a:gd name="connsiteX10" fmla="*/ 712653 w 4533190"/>
              <a:gd name="connsiteY10" fmla="*/ 556647 h 4480072"/>
              <a:gd name="connsiteX0" fmla="*/ 712653 w 4533190"/>
              <a:gd name="connsiteY0" fmla="*/ 619738 h 4543163"/>
              <a:gd name="connsiteX1" fmla="*/ 1588258 w 4533190"/>
              <a:gd name="connsiteY1" fmla="*/ 115979 h 4543163"/>
              <a:gd name="connsiteX2" fmla="*/ 3789034 w 4533190"/>
              <a:gd name="connsiteY2" fmla="*/ 78319 h 4543163"/>
              <a:gd name="connsiteX3" fmla="*/ 4533190 w 4533190"/>
              <a:gd name="connsiteY3" fmla="*/ 822475 h 4543163"/>
              <a:gd name="connsiteX4" fmla="*/ 4533190 w 4533190"/>
              <a:gd name="connsiteY4" fmla="*/ 3799007 h 4543163"/>
              <a:gd name="connsiteX5" fmla="*/ 3789034 w 4533190"/>
              <a:gd name="connsiteY5" fmla="*/ 4543163 h 4543163"/>
              <a:gd name="connsiteX6" fmla="*/ 812502 w 4533190"/>
              <a:gd name="connsiteY6" fmla="*/ 4543163 h 4543163"/>
              <a:gd name="connsiteX7" fmla="*/ 68346 w 4533190"/>
              <a:gd name="connsiteY7" fmla="*/ 3799007 h 4543163"/>
              <a:gd name="connsiteX8" fmla="*/ 62926 w 4533190"/>
              <a:gd name="connsiteY8" fmla="*/ 1499997 h 4543163"/>
              <a:gd name="connsiteX9" fmla="*/ 147580 w 4533190"/>
              <a:gd name="connsiteY9" fmla="*/ 1081703 h 4543163"/>
              <a:gd name="connsiteX10" fmla="*/ 712653 w 4533190"/>
              <a:gd name="connsiteY10" fmla="*/ 619738 h 4543163"/>
              <a:gd name="connsiteX0" fmla="*/ 731769 w 4533190"/>
              <a:gd name="connsiteY0" fmla="*/ 532862 h 4478589"/>
              <a:gd name="connsiteX1" fmla="*/ 1588258 w 4533190"/>
              <a:gd name="connsiteY1" fmla="*/ 51405 h 4478589"/>
              <a:gd name="connsiteX2" fmla="*/ 3789034 w 4533190"/>
              <a:gd name="connsiteY2" fmla="*/ 13745 h 4478589"/>
              <a:gd name="connsiteX3" fmla="*/ 4533190 w 4533190"/>
              <a:gd name="connsiteY3" fmla="*/ 757901 h 4478589"/>
              <a:gd name="connsiteX4" fmla="*/ 4533190 w 4533190"/>
              <a:gd name="connsiteY4" fmla="*/ 3734433 h 4478589"/>
              <a:gd name="connsiteX5" fmla="*/ 3789034 w 4533190"/>
              <a:gd name="connsiteY5" fmla="*/ 4478589 h 4478589"/>
              <a:gd name="connsiteX6" fmla="*/ 812502 w 4533190"/>
              <a:gd name="connsiteY6" fmla="*/ 4478589 h 4478589"/>
              <a:gd name="connsiteX7" fmla="*/ 68346 w 4533190"/>
              <a:gd name="connsiteY7" fmla="*/ 3734433 h 4478589"/>
              <a:gd name="connsiteX8" fmla="*/ 62926 w 4533190"/>
              <a:gd name="connsiteY8" fmla="*/ 1435423 h 4478589"/>
              <a:gd name="connsiteX9" fmla="*/ 147580 w 4533190"/>
              <a:gd name="connsiteY9" fmla="*/ 1017129 h 4478589"/>
              <a:gd name="connsiteX10" fmla="*/ 731769 w 4533190"/>
              <a:gd name="connsiteY10" fmla="*/ 532862 h 4478589"/>
              <a:gd name="connsiteX0" fmla="*/ 731769 w 4533190"/>
              <a:gd name="connsiteY0" fmla="*/ 532862 h 4478589"/>
              <a:gd name="connsiteX1" fmla="*/ 1588258 w 4533190"/>
              <a:gd name="connsiteY1" fmla="*/ 51405 h 4478589"/>
              <a:gd name="connsiteX2" fmla="*/ 3789034 w 4533190"/>
              <a:gd name="connsiteY2" fmla="*/ 13745 h 4478589"/>
              <a:gd name="connsiteX3" fmla="*/ 4533190 w 4533190"/>
              <a:gd name="connsiteY3" fmla="*/ 757901 h 4478589"/>
              <a:gd name="connsiteX4" fmla="*/ 4533190 w 4533190"/>
              <a:gd name="connsiteY4" fmla="*/ 3734433 h 4478589"/>
              <a:gd name="connsiteX5" fmla="*/ 3789034 w 4533190"/>
              <a:gd name="connsiteY5" fmla="*/ 4478589 h 4478589"/>
              <a:gd name="connsiteX6" fmla="*/ 812502 w 4533190"/>
              <a:gd name="connsiteY6" fmla="*/ 4478589 h 4478589"/>
              <a:gd name="connsiteX7" fmla="*/ 68346 w 4533190"/>
              <a:gd name="connsiteY7" fmla="*/ 3734433 h 4478589"/>
              <a:gd name="connsiteX8" fmla="*/ 62926 w 4533190"/>
              <a:gd name="connsiteY8" fmla="*/ 1435423 h 4478589"/>
              <a:gd name="connsiteX9" fmla="*/ 147580 w 4533190"/>
              <a:gd name="connsiteY9" fmla="*/ 1017129 h 4478589"/>
              <a:gd name="connsiteX10" fmla="*/ 731769 w 4533190"/>
              <a:gd name="connsiteY10" fmla="*/ 532862 h 4478589"/>
              <a:gd name="connsiteX0" fmla="*/ 728583 w 4533190"/>
              <a:gd name="connsiteY0" fmla="*/ 539656 h 4479010"/>
              <a:gd name="connsiteX1" fmla="*/ 1588258 w 4533190"/>
              <a:gd name="connsiteY1" fmla="*/ 51826 h 4479010"/>
              <a:gd name="connsiteX2" fmla="*/ 3789034 w 4533190"/>
              <a:gd name="connsiteY2" fmla="*/ 14166 h 4479010"/>
              <a:gd name="connsiteX3" fmla="*/ 4533190 w 4533190"/>
              <a:gd name="connsiteY3" fmla="*/ 758322 h 4479010"/>
              <a:gd name="connsiteX4" fmla="*/ 4533190 w 4533190"/>
              <a:gd name="connsiteY4" fmla="*/ 3734854 h 4479010"/>
              <a:gd name="connsiteX5" fmla="*/ 3789034 w 4533190"/>
              <a:gd name="connsiteY5" fmla="*/ 4479010 h 4479010"/>
              <a:gd name="connsiteX6" fmla="*/ 812502 w 4533190"/>
              <a:gd name="connsiteY6" fmla="*/ 4479010 h 4479010"/>
              <a:gd name="connsiteX7" fmla="*/ 68346 w 4533190"/>
              <a:gd name="connsiteY7" fmla="*/ 3734854 h 4479010"/>
              <a:gd name="connsiteX8" fmla="*/ 62926 w 4533190"/>
              <a:gd name="connsiteY8" fmla="*/ 1435844 h 4479010"/>
              <a:gd name="connsiteX9" fmla="*/ 147580 w 4533190"/>
              <a:gd name="connsiteY9" fmla="*/ 1017550 h 4479010"/>
              <a:gd name="connsiteX10" fmla="*/ 728583 w 4533190"/>
              <a:gd name="connsiteY10" fmla="*/ 539656 h 4479010"/>
              <a:gd name="connsiteX0" fmla="*/ 728583 w 4533190"/>
              <a:gd name="connsiteY0" fmla="*/ 587944 h 4527298"/>
              <a:gd name="connsiteX1" fmla="*/ 1588258 w 4533190"/>
              <a:gd name="connsiteY1" fmla="*/ 100114 h 4527298"/>
              <a:gd name="connsiteX2" fmla="*/ 2097450 w 4533190"/>
              <a:gd name="connsiteY2" fmla="*/ 46298 h 4527298"/>
              <a:gd name="connsiteX3" fmla="*/ 3789034 w 4533190"/>
              <a:gd name="connsiteY3" fmla="*/ 62454 h 4527298"/>
              <a:gd name="connsiteX4" fmla="*/ 4533190 w 4533190"/>
              <a:gd name="connsiteY4" fmla="*/ 806610 h 4527298"/>
              <a:gd name="connsiteX5" fmla="*/ 4533190 w 4533190"/>
              <a:gd name="connsiteY5" fmla="*/ 3783142 h 4527298"/>
              <a:gd name="connsiteX6" fmla="*/ 3789034 w 4533190"/>
              <a:gd name="connsiteY6" fmla="*/ 4527298 h 4527298"/>
              <a:gd name="connsiteX7" fmla="*/ 812502 w 4533190"/>
              <a:gd name="connsiteY7" fmla="*/ 4527298 h 4527298"/>
              <a:gd name="connsiteX8" fmla="*/ 68346 w 4533190"/>
              <a:gd name="connsiteY8" fmla="*/ 3783142 h 4527298"/>
              <a:gd name="connsiteX9" fmla="*/ 62926 w 4533190"/>
              <a:gd name="connsiteY9" fmla="*/ 1484132 h 4527298"/>
              <a:gd name="connsiteX10" fmla="*/ 147580 w 4533190"/>
              <a:gd name="connsiteY10" fmla="*/ 1065838 h 4527298"/>
              <a:gd name="connsiteX11" fmla="*/ 728583 w 4533190"/>
              <a:gd name="connsiteY11" fmla="*/ 587944 h 4527298"/>
              <a:gd name="connsiteX0" fmla="*/ 728583 w 4533190"/>
              <a:gd name="connsiteY0" fmla="*/ 755369 h 4694723"/>
              <a:gd name="connsiteX1" fmla="*/ 1588258 w 4533190"/>
              <a:gd name="connsiteY1" fmla="*/ 267539 h 4694723"/>
              <a:gd name="connsiteX2" fmla="*/ 2288614 w 4533190"/>
              <a:gd name="connsiteY2" fmla="*/ 257 h 4694723"/>
              <a:gd name="connsiteX3" fmla="*/ 3789034 w 4533190"/>
              <a:gd name="connsiteY3" fmla="*/ 229879 h 4694723"/>
              <a:gd name="connsiteX4" fmla="*/ 4533190 w 4533190"/>
              <a:gd name="connsiteY4" fmla="*/ 974035 h 4694723"/>
              <a:gd name="connsiteX5" fmla="*/ 4533190 w 4533190"/>
              <a:gd name="connsiteY5" fmla="*/ 3950567 h 4694723"/>
              <a:gd name="connsiteX6" fmla="*/ 3789034 w 4533190"/>
              <a:gd name="connsiteY6" fmla="*/ 4694723 h 4694723"/>
              <a:gd name="connsiteX7" fmla="*/ 812502 w 4533190"/>
              <a:gd name="connsiteY7" fmla="*/ 4694723 h 4694723"/>
              <a:gd name="connsiteX8" fmla="*/ 68346 w 4533190"/>
              <a:gd name="connsiteY8" fmla="*/ 3950567 h 4694723"/>
              <a:gd name="connsiteX9" fmla="*/ 62926 w 4533190"/>
              <a:gd name="connsiteY9" fmla="*/ 1651557 h 4694723"/>
              <a:gd name="connsiteX10" fmla="*/ 147580 w 4533190"/>
              <a:gd name="connsiteY10" fmla="*/ 1233263 h 4694723"/>
              <a:gd name="connsiteX11" fmla="*/ 728583 w 4533190"/>
              <a:gd name="connsiteY11" fmla="*/ 755369 h 4694723"/>
              <a:gd name="connsiteX0" fmla="*/ 728583 w 4533190"/>
              <a:gd name="connsiteY0" fmla="*/ 755369 h 4694723"/>
              <a:gd name="connsiteX1" fmla="*/ 1588258 w 4533190"/>
              <a:gd name="connsiteY1" fmla="*/ 267539 h 4694723"/>
              <a:gd name="connsiteX2" fmla="*/ 2288614 w 4533190"/>
              <a:gd name="connsiteY2" fmla="*/ 257 h 4694723"/>
              <a:gd name="connsiteX3" fmla="*/ 3789034 w 4533190"/>
              <a:gd name="connsiteY3" fmla="*/ 229879 h 4694723"/>
              <a:gd name="connsiteX4" fmla="*/ 4533190 w 4533190"/>
              <a:gd name="connsiteY4" fmla="*/ 974035 h 4694723"/>
              <a:gd name="connsiteX5" fmla="*/ 4533190 w 4533190"/>
              <a:gd name="connsiteY5" fmla="*/ 3950567 h 4694723"/>
              <a:gd name="connsiteX6" fmla="*/ 3789034 w 4533190"/>
              <a:gd name="connsiteY6" fmla="*/ 4694723 h 4694723"/>
              <a:gd name="connsiteX7" fmla="*/ 812502 w 4533190"/>
              <a:gd name="connsiteY7" fmla="*/ 4694723 h 4694723"/>
              <a:gd name="connsiteX8" fmla="*/ 68346 w 4533190"/>
              <a:gd name="connsiteY8" fmla="*/ 3950567 h 4694723"/>
              <a:gd name="connsiteX9" fmla="*/ 62926 w 4533190"/>
              <a:gd name="connsiteY9" fmla="*/ 1651557 h 4694723"/>
              <a:gd name="connsiteX10" fmla="*/ 147580 w 4533190"/>
              <a:gd name="connsiteY10" fmla="*/ 1233263 h 4694723"/>
              <a:gd name="connsiteX11" fmla="*/ 728583 w 4533190"/>
              <a:gd name="connsiteY11" fmla="*/ 755369 h 4694723"/>
              <a:gd name="connsiteX0" fmla="*/ 728583 w 4533190"/>
              <a:gd name="connsiteY0" fmla="*/ 755369 h 4694723"/>
              <a:gd name="connsiteX1" fmla="*/ 1588258 w 4533190"/>
              <a:gd name="connsiteY1" fmla="*/ 267539 h 4694723"/>
              <a:gd name="connsiteX2" fmla="*/ 2288614 w 4533190"/>
              <a:gd name="connsiteY2" fmla="*/ 257 h 4694723"/>
              <a:gd name="connsiteX3" fmla="*/ 3789034 w 4533190"/>
              <a:gd name="connsiteY3" fmla="*/ 229879 h 4694723"/>
              <a:gd name="connsiteX4" fmla="*/ 4533190 w 4533190"/>
              <a:gd name="connsiteY4" fmla="*/ 974035 h 4694723"/>
              <a:gd name="connsiteX5" fmla="*/ 4533190 w 4533190"/>
              <a:gd name="connsiteY5" fmla="*/ 3950567 h 4694723"/>
              <a:gd name="connsiteX6" fmla="*/ 3789034 w 4533190"/>
              <a:gd name="connsiteY6" fmla="*/ 4694723 h 4694723"/>
              <a:gd name="connsiteX7" fmla="*/ 812502 w 4533190"/>
              <a:gd name="connsiteY7" fmla="*/ 4694723 h 4694723"/>
              <a:gd name="connsiteX8" fmla="*/ 68346 w 4533190"/>
              <a:gd name="connsiteY8" fmla="*/ 3950567 h 4694723"/>
              <a:gd name="connsiteX9" fmla="*/ 62926 w 4533190"/>
              <a:gd name="connsiteY9" fmla="*/ 1651557 h 4694723"/>
              <a:gd name="connsiteX10" fmla="*/ 147580 w 4533190"/>
              <a:gd name="connsiteY10" fmla="*/ 1233263 h 4694723"/>
              <a:gd name="connsiteX11" fmla="*/ 728583 w 4533190"/>
              <a:gd name="connsiteY11" fmla="*/ 755369 h 4694723"/>
              <a:gd name="connsiteX0" fmla="*/ 728583 w 4533190"/>
              <a:gd name="connsiteY0" fmla="*/ 755369 h 4694723"/>
              <a:gd name="connsiteX1" fmla="*/ 1588258 w 4533190"/>
              <a:gd name="connsiteY1" fmla="*/ 267539 h 4694723"/>
              <a:gd name="connsiteX2" fmla="*/ 2288614 w 4533190"/>
              <a:gd name="connsiteY2" fmla="*/ 257 h 4694723"/>
              <a:gd name="connsiteX3" fmla="*/ 3789034 w 4533190"/>
              <a:gd name="connsiteY3" fmla="*/ 229879 h 4694723"/>
              <a:gd name="connsiteX4" fmla="*/ 4533190 w 4533190"/>
              <a:gd name="connsiteY4" fmla="*/ 974035 h 4694723"/>
              <a:gd name="connsiteX5" fmla="*/ 4533190 w 4533190"/>
              <a:gd name="connsiteY5" fmla="*/ 3950567 h 4694723"/>
              <a:gd name="connsiteX6" fmla="*/ 3789034 w 4533190"/>
              <a:gd name="connsiteY6" fmla="*/ 4694723 h 4694723"/>
              <a:gd name="connsiteX7" fmla="*/ 812502 w 4533190"/>
              <a:gd name="connsiteY7" fmla="*/ 4694723 h 4694723"/>
              <a:gd name="connsiteX8" fmla="*/ 68346 w 4533190"/>
              <a:gd name="connsiteY8" fmla="*/ 3950567 h 4694723"/>
              <a:gd name="connsiteX9" fmla="*/ 62926 w 4533190"/>
              <a:gd name="connsiteY9" fmla="*/ 1651557 h 4694723"/>
              <a:gd name="connsiteX10" fmla="*/ 147580 w 4533190"/>
              <a:gd name="connsiteY10" fmla="*/ 1233263 h 4694723"/>
              <a:gd name="connsiteX11" fmla="*/ 728583 w 4533190"/>
              <a:gd name="connsiteY11" fmla="*/ 755369 h 4694723"/>
              <a:gd name="connsiteX0" fmla="*/ 776374 w 4533190"/>
              <a:gd name="connsiteY0" fmla="*/ 733066 h 4694723"/>
              <a:gd name="connsiteX1" fmla="*/ 1588258 w 4533190"/>
              <a:gd name="connsiteY1" fmla="*/ 267539 h 4694723"/>
              <a:gd name="connsiteX2" fmla="*/ 2288614 w 4533190"/>
              <a:gd name="connsiteY2" fmla="*/ 257 h 4694723"/>
              <a:gd name="connsiteX3" fmla="*/ 3789034 w 4533190"/>
              <a:gd name="connsiteY3" fmla="*/ 229879 h 4694723"/>
              <a:gd name="connsiteX4" fmla="*/ 4533190 w 4533190"/>
              <a:gd name="connsiteY4" fmla="*/ 974035 h 4694723"/>
              <a:gd name="connsiteX5" fmla="*/ 4533190 w 4533190"/>
              <a:gd name="connsiteY5" fmla="*/ 3950567 h 4694723"/>
              <a:gd name="connsiteX6" fmla="*/ 3789034 w 4533190"/>
              <a:gd name="connsiteY6" fmla="*/ 4694723 h 4694723"/>
              <a:gd name="connsiteX7" fmla="*/ 812502 w 4533190"/>
              <a:gd name="connsiteY7" fmla="*/ 4694723 h 4694723"/>
              <a:gd name="connsiteX8" fmla="*/ 68346 w 4533190"/>
              <a:gd name="connsiteY8" fmla="*/ 3950567 h 4694723"/>
              <a:gd name="connsiteX9" fmla="*/ 62926 w 4533190"/>
              <a:gd name="connsiteY9" fmla="*/ 1651557 h 4694723"/>
              <a:gd name="connsiteX10" fmla="*/ 147580 w 4533190"/>
              <a:gd name="connsiteY10" fmla="*/ 1233263 h 4694723"/>
              <a:gd name="connsiteX11" fmla="*/ 776374 w 4533190"/>
              <a:gd name="connsiteY11" fmla="*/ 733066 h 4694723"/>
              <a:gd name="connsiteX0" fmla="*/ 776374 w 4533190"/>
              <a:gd name="connsiteY0" fmla="*/ 733066 h 4694723"/>
              <a:gd name="connsiteX1" fmla="*/ 1588258 w 4533190"/>
              <a:gd name="connsiteY1" fmla="*/ 267539 h 4694723"/>
              <a:gd name="connsiteX2" fmla="*/ 2288614 w 4533190"/>
              <a:gd name="connsiteY2" fmla="*/ 257 h 4694723"/>
              <a:gd name="connsiteX3" fmla="*/ 3789034 w 4533190"/>
              <a:gd name="connsiteY3" fmla="*/ 229879 h 4694723"/>
              <a:gd name="connsiteX4" fmla="*/ 4533190 w 4533190"/>
              <a:gd name="connsiteY4" fmla="*/ 974035 h 4694723"/>
              <a:gd name="connsiteX5" fmla="*/ 4533190 w 4533190"/>
              <a:gd name="connsiteY5" fmla="*/ 3950567 h 4694723"/>
              <a:gd name="connsiteX6" fmla="*/ 3789034 w 4533190"/>
              <a:gd name="connsiteY6" fmla="*/ 4694723 h 4694723"/>
              <a:gd name="connsiteX7" fmla="*/ 812502 w 4533190"/>
              <a:gd name="connsiteY7" fmla="*/ 4694723 h 4694723"/>
              <a:gd name="connsiteX8" fmla="*/ 68346 w 4533190"/>
              <a:gd name="connsiteY8" fmla="*/ 3950567 h 4694723"/>
              <a:gd name="connsiteX9" fmla="*/ 62926 w 4533190"/>
              <a:gd name="connsiteY9" fmla="*/ 1651557 h 4694723"/>
              <a:gd name="connsiteX10" fmla="*/ 147580 w 4533190"/>
              <a:gd name="connsiteY10" fmla="*/ 1233263 h 4694723"/>
              <a:gd name="connsiteX11" fmla="*/ 776374 w 4533190"/>
              <a:gd name="connsiteY11" fmla="*/ 733066 h 4694723"/>
              <a:gd name="connsiteX0" fmla="*/ 776374 w 4533190"/>
              <a:gd name="connsiteY0" fmla="*/ 733066 h 4694723"/>
              <a:gd name="connsiteX1" fmla="*/ 1588258 w 4533190"/>
              <a:gd name="connsiteY1" fmla="*/ 267539 h 4694723"/>
              <a:gd name="connsiteX2" fmla="*/ 2288614 w 4533190"/>
              <a:gd name="connsiteY2" fmla="*/ 257 h 4694723"/>
              <a:gd name="connsiteX3" fmla="*/ 3789034 w 4533190"/>
              <a:gd name="connsiteY3" fmla="*/ 229879 h 4694723"/>
              <a:gd name="connsiteX4" fmla="*/ 4533190 w 4533190"/>
              <a:gd name="connsiteY4" fmla="*/ 974035 h 4694723"/>
              <a:gd name="connsiteX5" fmla="*/ 4533190 w 4533190"/>
              <a:gd name="connsiteY5" fmla="*/ 3950567 h 4694723"/>
              <a:gd name="connsiteX6" fmla="*/ 3789034 w 4533190"/>
              <a:gd name="connsiteY6" fmla="*/ 4694723 h 4694723"/>
              <a:gd name="connsiteX7" fmla="*/ 812502 w 4533190"/>
              <a:gd name="connsiteY7" fmla="*/ 4694723 h 4694723"/>
              <a:gd name="connsiteX8" fmla="*/ 68346 w 4533190"/>
              <a:gd name="connsiteY8" fmla="*/ 3950567 h 4694723"/>
              <a:gd name="connsiteX9" fmla="*/ 62926 w 4533190"/>
              <a:gd name="connsiteY9" fmla="*/ 1651557 h 4694723"/>
              <a:gd name="connsiteX10" fmla="*/ 147580 w 4533190"/>
              <a:gd name="connsiteY10" fmla="*/ 1233263 h 4694723"/>
              <a:gd name="connsiteX11" fmla="*/ 776374 w 4533190"/>
              <a:gd name="connsiteY11" fmla="*/ 733066 h 4694723"/>
              <a:gd name="connsiteX0" fmla="*/ 776374 w 4533190"/>
              <a:gd name="connsiteY0" fmla="*/ 733066 h 4694723"/>
              <a:gd name="connsiteX1" fmla="*/ 1588258 w 4533190"/>
              <a:gd name="connsiteY1" fmla="*/ 267539 h 4694723"/>
              <a:gd name="connsiteX2" fmla="*/ 2288614 w 4533190"/>
              <a:gd name="connsiteY2" fmla="*/ 257 h 4694723"/>
              <a:gd name="connsiteX3" fmla="*/ 3789034 w 4533190"/>
              <a:gd name="connsiteY3" fmla="*/ 229879 h 4694723"/>
              <a:gd name="connsiteX4" fmla="*/ 4533190 w 4533190"/>
              <a:gd name="connsiteY4" fmla="*/ 974035 h 4694723"/>
              <a:gd name="connsiteX5" fmla="*/ 4533190 w 4533190"/>
              <a:gd name="connsiteY5" fmla="*/ 3950567 h 4694723"/>
              <a:gd name="connsiteX6" fmla="*/ 3789034 w 4533190"/>
              <a:gd name="connsiteY6" fmla="*/ 4694723 h 4694723"/>
              <a:gd name="connsiteX7" fmla="*/ 812502 w 4533190"/>
              <a:gd name="connsiteY7" fmla="*/ 4694723 h 4694723"/>
              <a:gd name="connsiteX8" fmla="*/ 68346 w 4533190"/>
              <a:gd name="connsiteY8" fmla="*/ 3950567 h 4694723"/>
              <a:gd name="connsiteX9" fmla="*/ 62926 w 4533190"/>
              <a:gd name="connsiteY9" fmla="*/ 1651557 h 4694723"/>
              <a:gd name="connsiteX10" fmla="*/ 147580 w 4533190"/>
              <a:gd name="connsiteY10" fmla="*/ 1233263 h 4694723"/>
              <a:gd name="connsiteX11" fmla="*/ 776374 w 4533190"/>
              <a:gd name="connsiteY11" fmla="*/ 733066 h 4694723"/>
              <a:gd name="connsiteX0" fmla="*/ 776374 w 4533190"/>
              <a:gd name="connsiteY0" fmla="*/ 733066 h 4694723"/>
              <a:gd name="connsiteX1" fmla="*/ 1588258 w 4533190"/>
              <a:gd name="connsiteY1" fmla="*/ 267539 h 4694723"/>
              <a:gd name="connsiteX2" fmla="*/ 2288614 w 4533190"/>
              <a:gd name="connsiteY2" fmla="*/ 257 h 4694723"/>
              <a:gd name="connsiteX3" fmla="*/ 3789034 w 4533190"/>
              <a:gd name="connsiteY3" fmla="*/ 229879 h 4694723"/>
              <a:gd name="connsiteX4" fmla="*/ 4533190 w 4533190"/>
              <a:gd name="connsiteY4" fmla="*/ 974035 h 4694723"/>
              <a:gd name="connsiteX5" fmla="*/ 4533190 w 4533190"/>
              <a:gd name="connsiteY5" fmla="*/ 3950567 h 4694723"/>
              <a:gd name="connsiteX6" fmla="*/ 3789034 w 4533190"/>
              <a:gd name="connsiteY6" fmla="*/ 4694723 h 4694723"/>
              <a:gd name="connsiteX7" fmla="*/ 812502 w 4533190"/>
              <a:gd name="connsiteY7" fmla="*/ 4694723 h 4694723"/>
              <a:gd name="connsiteX8" fmla="*/ 68346 w 4533190"/>
              <a:gd name="connsiteY8" fmla="*/ 3950567 h 4694723"/>
              <a:gd name="connsiteX9" fmla="*/ 62926 w 4533190"/>
              <a:gd name="connsiteY9" fmla="*/ 1651557 h 4694723"/>
              <a:gd name="connsiteX10" fmla="*/ 147580 w 4533190"/>
              <a:gd name="connsiteY10" fmla="*/ 1233263 h 4694723"/>
              <a:gd name="connsiteX11" fmla="*/ 776374 w 4533190"/>
              <a:gd name="connsiteY11" fmla="*/ 733066 h 4694723"/>
              <a:gd name="connsiteX0" fmla="*/ 763546 w 4520362"/>
              <a:gd name="connsiteY0" fmla="*/ 733066 h 4694723"/>
              <a:gd name="connsiteX1" fmla="*/ 1575430 w 4520362"/>
              <a:gd name="connsiteY1" fmla="*/ 267539 h 4694723"/>
              <a:gd name="connsiteX2" fmla="*/ 2275786 w 4520362"/>
              <a:gd name="connsiteY2" fmla="*/ 257 h 4694723"/>
              <a:gd name="connsiteX3" fmla="*/ 3776206 w 4520362"/>
              <a:gd name="connsiteY3" fmla="*/ 229879 h 4694723"/>
              <a:gd name="connsiteX4" fmla="*/ 4520362 w 4520362"/>
              <a:gd name="connsiteY4" fmla="*/ 974035 h 4694723"/>
              <a:gd name="connsiteX5" fmla="*/ 4520362 w 4520362"/>
              <a:gd name="connsiteY5" fmla="*/ 3950567 h 4694723"/>
              <a:gd name="connsiteX6" fmla="*/ 3776206 w 4520362"/>
              <a:gd name="connsiteY6" fmla="*/ 4694723 h 4694723"/>
              <a:gd name="connsiteX7" fmla="*/ 799674 w 4520362"/>
              <a:gd name="connsiteY7" fmla="*/ 4694723 h 4694723"/>
              <a:gd name="connsiteX8" fmla="*/ 55518 w 4520362"/>
              <a:gd name="connsiteY8" fmla="*/ 3950567 h 4694723"/>
              <a:gd name="connsiteX9" fmla="*/ 50098 w 4520362"/>
              <a:gd name="connsiteY9" fmla="*/ 1651557 h 4694723"/>
              <a:gd name="connsiteX10" fmla="*/ 252637 w 4520362"/>
              <a:gd name="connsiteY10" fmla="*/ 1086704 h 4694723"/>
              <a:gd name="connsiteX11" fmla="*/ 763546 w 4520362"/>
              <a:gd name="connsiteY11" fmla="*/ 733066 h 4694723"/>
              <a:gd name="connsiteX0" fmla="*/ 763546 w 4520362"/>
              <a:gd name="connsiteY0" fmla="*/ 733066 h 4694723"/>
              <a:gd name="connsiteX1" fmla="*/ 1575430 w 4520362"/>
              <a:gd name="connsiteY1" fmla="*/ 267539 h 4694723"/>
              <a:gd name="connsiteX2" fmla="*/ 2275786 w 4520362"/>
              <a:gd name="connsiteY2" fmla="*/ 257 h 4694723"/>
              <a:gd name="connsiteX3" fmla="*/ 3776206 w 4520362"/>
              <a:gd name="connsiteY3" fmla="*/ 229879 h 4694723"/>
              <a:gd name="connsiteX4" fmla="*/ 4520362 w 4520362"/>
              <a:gd name="connsiteY4" fmla="*/ 974035 h 4694723"/>
              <a:gd name="connsiteX5" fmla="*/ 4520362 w 4520362"/>
              <a:gd name="connsiteY5" fmla="*/ 3950567 h 4694723"/>
              <a:gd name="connsiteX6" fmla="*/ 3776206 w 4520362"/>
              <a:gd name="connsiteY6" fmla="*/ 4694723 h 4694723"/>
              <a:gd name="connsiteX7" fmla="*/ 799674 w 4520362"/>
              <a:gd name="connsiteY7" fmla="*/ 4694723 h 4694723"/>
              <a:gd name="connsiteX8" fmla="*/ 55518 w 4520362"/>
              <a:gd name="connsiteY8" fmla="*/ 3950567 h 4694723"/>
              <a:gd name="connsiteX9" fmla="*/ 50098 w 4520362"/>
              <a:gd name="connsiteY9" fmla="*/ 1651557 h 4694723"/>
              <a:gd name="connsiteX10" fmla="*/ 252637 w 4520362"/>
              <a:gd name="connsiteY10" fmla="*/ 1086704 h 4694723"/>
              <a:gd name="connsiteX11" fmla="*/ 763546 w 4520362"/>
              <a:gd name="connsiteY11" fmla="*/ 733066 h 4694723"/>
              <a:gd name="connsiteX0" fmla="*/ 763546 w 4520362"/>
              <a:gd name="connsiteY0" fmla="*/ 733066 h 4694723"/>
              <a:gd name="connsiteX1" fmla="*/ 1575430 w 4520362"/>
              <a:gd name="connsiteY1" fmla="*/ 267539 h 4694723"/>
              <a:gd name="connsiteX2" fmla="*/ 2275786 w 4520362"/>
              <a:gd name="connsiteY2" fmla="*/ 257 h 4694723"/>
              <a:gd name="connsiteX3" fmla="*/ 3776206 w 4520362"/>
              <a:gd name="connsiteY3" fmla="*/ 229879 h 4694723"/>
              <a:gd name="connsiteX4" fmla="*/ 4520362 w 4520362"/>
              <a:gd name="connsiteY4" fmla="*/ 974035 h 4694723"/>
              <a:gd name="connsiteX5" fmla="*/ 4520362 w 4520362"/>
              <a:gd name="connsiteY5" fmla="*/ 3950567 h 4694723"/>
              <a:gd name="connsiteX6" fmla="*/ 3776206 w 4520362"/>
              <a:gd name="connsiteY6" fmla="*/ 4694723 h 4694723"/>
              <a:gd name="connsiteX7" fmla="*/ 799674 w 4520362"/>
              <a:gd name="connsiteY7" fmla="*/ 4694723 h 4694723"/>
              <a:gd name="connsiteX8" fmla="*/ 55518 w 4520362"/>
              <a:gd name="connsiteY8" fmla="*/ 3950567 h 4694723"/>
              <a:gd name="connsiteX9" fmla="*/ 50098 w 4520362"/>
              <a:gd name="connsiteY9" fmla="*/ 1651557 h 4694723"/>
              <a:gd name="connsiteX10" fmla="*/ 252637 w 4520362"/>
              <a:gd name="connsiteY10" fmla="*/ 1086704 h 4694723"/>
              <a:gd name="connsiteX11" fmla="*/ 763546 w 4520362"/>
              <a:gd name="connsiteY11" fmla="*/ 733066 h 4694723"/>
              <a:gd name="connsiteX0" fmla="*/ 763546 w 4520362"/>
              <a:gd name="connsiteY0" fmla="*/ 733066 h 4694723"/>
              <a:gd name="connsiteX1" fmla="*/ 1575430 w 4520362"/>
              <a:gd name="connsiteY1" fmla="*/ 267539 h 4694723"/>
              <a:gd name="connsiteX2" fmla="*/ 2275786 w 4520362"/>
              <a:gd name="connsiteY2" fmla="*/ 257 h 4694723"/>
              <a:gd name="connsiteX3" fmla="*/ 3776206 w 4520362"/>
              <a:gd name="connsiteY3" fmla="*/ 229879 h 4694723"/>
              <a:gd name="connsiteX4" fmla="*/ 4520362 w 4520362"/>
              <a:gd name="connsiteY4" fmla="*/ 974035 h 4694723"/>
              <a:gd name="connsiteX5" fmla="*/ 4520362 w 4520362"/>
              <a:gd name="connsiteY5" fmla="*/ 3950567 h 4694723"/>
              <a:gd name="connsiteX6" fmla="*/ 3776206 w 4520362"/>
              <a:gd name="connsiteY6" fmla="*/ 4694723 h 4694723"/>
              <a:gd name="connsiteX7" fmla="*/ 799674 w 4520362"/>
              <a:gd name="connsiteY7" fmla="*/ 4694723 h 4694723"/>
              <a:gd name="connsiteX8" fmla="*/ 55518 w 4520362"/>
              <a:gd name="connsiteY8" fmla="*/ 3950567 h 4694723"/>
              <a:gd name="connsiteX9" fmla="*/ 50098 w 4520362"/>
              <a:gd name="connsiteY9" fmla="*/ 1651557 h 4694723"/>
              <a:gd name="connsiteX10" fmla="*/ 252637 w 4520362"/>
              <a:gd name="connsiteY10" fmla="*/ 1086704 h 4694723"/>
              <a:gd name="connsiteX11" fmla="*/ 763546 w 4520362"/>
              <a:gd name="connsiteY11" fmla="*/ 733066 h 4694723"/>
              <a:gd name="connsiteX0" fmla="*/ 763546 w 4520362"/>
              <a:gd name="connsiteY0" fmla="*/ 733066 h 4694723"/>
              <a:gd name="connsiteX1" fmla="*/ 1575430 w 4520362"/>
              <a:gd name="connsiteY1" fmla="*/ 267539 h 4694723"/>
              <a:gd name="connsiteX2" fmla="*/ 2275786 w 4520362"/>
              <a:gd name="connsiteY2" fmla="*/ 257 h 4694723"/>
              <a:gd name="connsiteX3" fmla="*/ 3776206 w 4520362"/>
              <a:gd name="connsiteY3" fmla="*/ 229879 h 4694723"/>
              <a:gd name="connsiteX4" fmla="*/ 4520362 w 4520362"/>
              <a:gd name="connsiteY4" fmla="*/ 974035 h 4694723"/>
              <a:gd name="connsiteX5" fmla="*/ 4520362 w 4520362"/>
              <a:gd name="connsiteY5" fmla="*/ 3950567 h 4694723"/>
              <a:gd name="connsiteX6" fmla="*/ 3776206 w 4520362"/>
              <a:gd name="connsiteY6" fmla="*/ 4694723 h 4694723"/>
              <a:gd name="connsiteX7" fmla="*/ 799674 w 4520362"/>
              <a:gd name="connsiteY7" fmla="*/ 4694723 h 4694723"/>
              <a:gd name="connsiteX8" fmla="*/ 55518 w 4520362"/>
              <a:gd name="connsiteY8" fmla="*/ 3950567 h 4694723"/>
              <a:gd name="connsiteX9" fmla="*/ 50098 w 4520362"/>
              <a:gd name="connsiteY9" fmla="*/ 1651557 h 4694723"/>
              <a:gd name="connsiteX10" fmla="*/ 252637 w 4520362"/>
              <a:gd name="connsiteY10" fmla="*/ 1086704 h 4694723"/>
              <a:gd name="connsiteX11" fmla="*/ 763546 w 4520362"/>
              <a:gd name="connsiteY11" fmla="*/ 733066 h 4694723"/>
              <a:gd name="connsiteX0" fmla="*/ 827267 w 4520362"/>
              <a:gd name="connsiteY0" fmla="*/ 694833 h 4694723"/>
              <a:gd name="connsiteX1" fmla="*/ 1575430 w 4520362"/>
              <a:gd name="connsiteY1" fmla="*/ 267539 h 4694723"/>
              <a:gd name="connsiteX2" fmla="*/ 2275786 w 4520362"/>
              <a:gd name="connsiteY2" fmla="*/ 257 h 4694723"/>
              <a:gd name="connsiteX3" fmla="*/ 3776206 w 4520362"/>
              <a:gd name="connsiteY3" fmla="*/ 229879 h 4694723"/>
              <a:gd name="connsiteX4" fmla="*/ 4520362 w 4520362"/>
              <a:gd name="connsiteY4" fmla="*/ 974035 h 4694723"/>
              <a:gd name="connsiteX5" fmla="*/ 4520362 w 4520362"/>
              <a:gd name="connsiteY5" fmla="*/ 3950567 h 4694723"/>
              <a:gd name="connsiteX6" fmla="*/ 3776206 w 4520362"/>
              <a:gd name="connsiteY6" fmla="*/ 4694723 h 4694723"/>
              <a:gd name="connsiteX7" fmla="*/ 799674 w 4520362"/>
              <a:gd name="connsiteY7" fmla="*/ 4694723 h 4694723"/>
              <a:gd name="connsiteX8" fmla="*/ 55518 w 4520362"/>
              <a:gd name="connsiteY8" fmla="*/ 3950567 h 4694723"/>
              <a:gd name="connsiteX9" fmla="*/ 50098 w 4520362"/>
              <a:gd name="connsiteY9" fmla="*/ 1651557 h 4694723"/>
              <a:gd name="connsiteX10" fmla="*/ 252637 w 4520362"/>
              <a:gd name="connsiteY10" fmla="*/ 1086704 h 4694723"/>
              <a:gd name="connsiteX11" fmla="*/ 827267 w 4520362"/>
              <a:gd name="connsiteY11" fmla="*/ 694833 h 4694723"/>
              <a:gd name="connsiteX0" fmla="*/ 828430 w 4521525"/>
              <a:gd name="connsiteY0" fmla="*/ 694833 h 4694723"/>
              <a:gd name="connsiteX1" fmla="*/ 1576593 w 4521525"/>
              <a:gd name="connsiteY1" fmla="*/ 267539 h 4694723"/>
              <a:gd name="connsiteX2" fmla="*/ 2276949 w 4521525"/>
              <a:gd name="connsiteY2" fmla="*/ 257 h 4694723"/>
              <a:gd name="connsiteX3" fmla="*/ 3777369 w 4521525"/>
              <a:gd name="connsiteY3" fmla="*/ 229879 h 4694723"/>
              <a:gd name="connsiteX4" fmla="*/ 4521525 w 4521525"/>
              <a:gd name="connsiteY4" fmla="*/ 974035 h 4694723"/>
              <a:gd name="connsiteX5" fmla="*/ 4521525 w 4521525"/>
              <a:gd name="connsiteY5" fmla="*/ 3950567 h 4694723"/>
              <a:gd name="connsiteX6" fmla="*/ 3777369 w 4521525"/>
              <a:gd name="connsiteY6" fmla="*/ 4694723 h 4694723"/>
              <a:gd name="connsiteX7" fmla="*/ 800837 w 4521525"/>
              <a:gd name="connsiteY7" fmla="*/ 4694723 h 4694723"/>
              <a:gd name="connsiteX8" fmla="*/ 56681 w 4521525"/>
              <a:gd name="connsiteY8" fmla="*/ 3950567 h 4694723"/>
              <a:gd name="connsiteX9" fmla="*/ 48075 w 4521525"/>
              <a:gd name="connsiteY9" fmla="*/ 1769441 h 4694723"/>
              <a:gd name="connsiteX10" fmla="*/ 253800 w 4521525"/>
              <a:gd name="connsiteY10" fmla="*/ 1086704 h 4694723"/>
              <a:gd name="connsiteX11" fmla="*/ 828430 w 4521525"/>
              <a:gd name="connsiteY11" fmla="*/ 694833 h 4694723"/>
              <a:gd name="connsiteX0" fmla="*/ 818230 w 4511325"/>
              <a:gd name="connsiteY0" fmla="*/ 694833 h 4694723"/>
              <a:gd name="connsiteX1" fmla="*/ 1566393 w 4511325"/>
              <a:gd name="connsiteY1" fmla="*/ 267539 h 4694723"/>
              <a:gd name="connsiteX2" fmla="*/ 2266749 w 4511325"/>
              <a:gd name="connsiteY2" fmla="*/ 257 h 4694723"/>
              <a:gd name="connsiteX3" fmla="*/ 3767169 w 4511325"/>
              <a:gd name="connsiteY3" fmla="*/ 229879 h 4694723"/>
              <a:gd name="connsiteX4" fmla="*/ 4511325 w 4511325"/>
              <a:gd name="connsiteY4" fmla="*/ 974035 h 4694723"/>
              <a:gd name="connsiteX5" fmla="*/ 4511325 w 4511325"/>
              <a:gd name="connsiteY5" fmla="*/ 3950567 h 4694723"/>
              <a:gd name="connsiteX6" fmla="*/ 3767169 w 4511325"/>
              <a:gd name="connsiteY6" fmla="*/ 4694723 h 4694723"/>
              <a:gd name="connsiteX7" fmla="*/ 790637 w 4511325"/>
              <a:gd name="connsiteY7" fmla="*/ 4694723 h 4694723"/>
              <a:gd name="connsiteX8" fmla="*/ 46481 w 4511325"/>
              <a:gd name="connsiteY8" fmla="*/ 3950567 h 4694723"/>
              <a:gd name="connsiteX9" fmla="*/ 37875 w 4511325"/>
              <a:gd name="connsiteY9" fmla="*/ 1769441 h 4694723"/>
              <a:gd name="connsiteX10" fmla="*/ 243600 w 4511325"/>
              <a:gd name="connsiteY10" fmla="*/ 1086704 h 4694723"/>
              <a:gd name="connsiteX11" fmla="*/ 818230 w 4511325"/>
              <a:gd name="connsiteY11" fmla="*/ 694833 h 4694723"/>
              <a:gd name="connsiteX0" fmla="*/ 825331 w 4518426"/>
              <a:gd name="connsiteY0" fmla="*/ 694833 h 4694723"/>
              <a:gd name="connsiteX1" fmla="*/ 1573494 w 4518426"/>
              <a:gd name="connsiteY1" fmla="*/ 267539 h 4694723"/>
              <a:gd name="connsiteX2" fmla="*/ 2273850 w 4518426"/>
              <a:gd name="connsiteY2" fmla="*/ 257 h 4694723"/>
              <a:gd name="connsiteX3" fmla="*/ 3774270 w 4518426"/>
              <a:gd name="connsiteY3" fmla="*/ 229879 h 4694723"/>
              <a:gd name="connsiteX4" fmla="*/ 4518426 w 4518426"/>
              <a:gd name="connsiteY4" fmla="*/ 974035 h 4694723"/>
              <a:gd name="connsiteX5" fmla="*/ 4518426 w 4518426"/>
              <a:gd name="connsiteY5" fmla="*/ 3950567 h 4694723"/>
              <a:gd name="connsiteX6" fmla="*/ 3774270 w 4518426"/>
              <a:gd name="connsiteY6" fmla="*/ 4694723 h 4694723"/>
              <a:gd name="connsiteX7" fmla="*/ 797738 w 4518426"/>
              <a:gd name="connsiteY7" fmla="*/ 4694723 h 4694723"/>
              <a:gd name="connsiteX8" fmla="*/ 53582 w 4518426"/>
              <a:gd name="connsiteY8" fmla="*/ 3950567 h 4694723"/>
              <a:gd name="connsiteX9" fmla="*/ 44976 w 4518426"/>
              <a:gd name="connsiteY9" fmla="*/ 1769441 h 4694723"/>
              <a:gd name="connsiteX10" fmla="*/ 186980 w 4518426"/>
              <a:gd name="connsiteY10" fmla="*/ 1172728 h 4694723"/>
              <a:gd name="connsiteX11" fmla="*/ 825331 w 4518426"/>
              <a:gd name="connsiteY11" fmla="*/ 694833 h 4694723"/>
              <a:gd name="connsiteX0" fmla="*/ 826446 w 4519541"/>
              <a:gd name="connsiteY0" fmla="*/ 694833 h 4694723"/>
              <a:gd name="connsiteX1" fmla="*/ 1574609 w 4519541"/>
              <a:gd name="connsiteY1" fmla="*/ 267539 h 4694723"/>
              <a:gd name="connsiteX2" fmla="*/ 2274965 w 4519541"/>
              <a:gd name="connsiteY2" fmla="*/ 257 h 4694723"/>
              <a:gd name="connsiteX3" fmla="*/ 3775385 w 4519541"/>
              <a:gd name="connsiteY3" fmla="*/ 229879 h 4694723"/>
              <a:gd name="connsiteX4" fmla="*/ 4519541 w 4519541"/>
              <a:gd name="connsiteY4" fmla="*/ 974035 h 4694723"/>
              <a:gd name="connsiteX5" fmla="*/ 4519541 w 4519541"/>
              <a:gd name="connsiteY5" fmla="*/ 3950567 h 4694723"/>
              <a:gd name="connsiteX6" fmla="*/ 3775385 w 4519541"/>
              <a:gd name="connsiteY6" fmla="*/ 4694723 h 4694723"/>
              <a:gd name="connsiteX7" fmla="*/ 798853 w 4519541"/>
              <a:gd name="connsiteY7" fmla="*/ 4694723 h 4694723"/>
              <a:gd name="connsiteX8" fmla="*/ 54697 w 4519541"/>
              <a:gd name="connsiteY8" fmla="*/ 3950567 h 4694723"/>
              <a:gd name="connsiteX9" fmla="*/ 42905 w 4519541"/>
              <a:gd name="connsiteY9" fmla="*/ 1916000 h 4694723"/>
              <a:gd name="connsiteX10" fmla="*/ 188095 w 4519541"/>
              <a:gd name="connsiteY10" fmla="*/ 1172728 h 4694723"/>
              <a:gd name="connsiteX11" fmla="*/ 826446 w 4519541"/>
              <a:gd name="connsiteY11" fmla="*/ 694833 h 4694723"/>
              <a:gd name="connsiteX0" fmla="*/ 819631 w 4512726"/>
              <a:gd name="connsiteY0" fmla="*/ 694833 h 4694723"/>
              <a:gd name="connsiteX1" fmla="*/ 1567794 w 4512726"/>
              <a:gd name="connsiteY1" fmla="*/ 267539 h 4694723"/>
              <a:gd name="connsiteX2" fmla="*/ 2268150 w 4512726"/>
              <a:gd name="connsiteY2" fmla="*/ 257 h 4694723"/>
              <a:gd name="connsiteX3" fmla="*/ 3768570 w 4512726"/>
              <a:gd name="connsiteY3" fmla="*/ 229879 h 4694723"/>
              <a:gd name="connsiteX4" fmla="*/ 4512726 w 4512726"/>
              <a:gd name="connsiteY4" fmla="*/ 974035 h 4694723"/>
              <a:gd name="connsiteX5" fmla="*/ 4512726 w 4512726"/>
              <a:gd name="connsiteY5" fmla="*/ 3950567 h 4694723"/>
              <a:gd name="connsiteX6" fmla="*/ 3768570 w 4512726"/>
              <a:gd name="connsiteY6" fmla="*/ 4694723 h 4694723"/>
              <a:gd name="connsiteX7" fmla="*/ 792038 w 4512726"/>
              <a:gd name="connsiteY7" fmla="*/ 4694723 h 4694723"/>
              <a:gd name="connsiteX8" fmla="*/ 47882 w 4512726"/>
              <a:gd name="connsiteY8" fmla="*/ 3950567 h 4694723"/>
              <a:gd name="connsiteX9" fmla="*/ 36090 w 4512726"/>
              <a:gd name="connsiteY9" fmla="*/ 1916000 h 4694723"/>
              <a:gd name="connsiteX10" fmla="*/ 181280 w 4512726"/>
              <a:gd name="connsiteY10" fmla="*/ 1172728 h 4694723"/>
              <a:gd name="connsiteX11" fmla="*/ 819631 w 4512726"/>
              <a:gd name="connsiteY11" fmla="*/ 694833 h 4694723"/>
              <a:gd name="connsiteX0" fmla="*/ 825985 w 4519080"/>
              <a:gd name="connsiteY0" fmla="*/ 694833 h 4694723"/>
              <a:gd name="connsiteX1" fmla="*/ 1574148 w 4519080"/>
              <a:gd name="connsiteY1" fmla="*/ 267539 h 4694723"/>
              <a:gd name="connsiteX2" fmla="*/ 2274504 w 4519080"/>
              <a:gd name="connsiteY2" fmla="*/ 257 h 4694723"/>
              <a:gd name="connsiteX3" fmla="*/ 3774924 w 4519080"/>
              <a:gd name="connsiteY3" fmla="*/ 229879 h 4694723"/>
              <a:gd name="connsiteX4" fmla="*/ 4519080 w 4519080"/>
              <a:gd name="connsiteY4" fmla="*/ 974035 h 4694723"/>
              <a:gd name="connsiteX5" fmla="*/ 4519080 w 4519080"/>
              <a:gd name="connsiteY5" fmla="*/ 3950567 h 4694723"/>
              <a:gd name="connsiteX6" fmla="*/ 3774924 w 4519080"/>
              <a:gd name="connsiteY6" fmla="*/ 4694723 h 4694723"/>
              <a:gd name="connsiteX7" fmla="*/ 798392 w 4519080"/>
              <a:gd name="connsiteY7" fmla="*/ 4694723 h 4694723"/>
              <a:gd name="connsiteX8" fmla="*/ 54236 w 4519080"/>
              <a:gd name="connsiteY8" fmla="*/ 3950567 h 4694723"/>
              <a:gd name="connsiteX9" fmla="*/ 42444 w 4519080"/>
              <a:gd name="connsiteY9" fmla="*/ 1916000 h 4694723"/>
              <a:gd name="connsiteX10" fmla="*/ 178076 w 4519080"/>
              <a:gd name="connsiteY10" fmla="*/ 1169542 h 4694723"/>
              <a:gd name="connsiteX11" fmla="*/ 825985 w 4519080"/>
              <a:gd name="connsiteY11" fmla="*/ 694833 h 4694723"/>
              <a:gd name="connsiteX0" fmla="*/ 826138 w 4519233"/>
              <a:gd name="connsiteY0" fmla="*/ 694833 h 4694723"/>
              <a:gd name="connsiteX1" fmla="*/ 1574301 w 4519233"/>
              <a:gd name="connsiteY1" fmla="*/ 267539 h 4694723"/>
              <a:gd name="connsiteX2" fmla="*/ 2274657 w 4519233"/>
              <a:gd name="connsiteY2" fmla="*/ 257 h 4694723"/>
              <a:gd name="connsiteX3" fmla="*/ 3775077 w 4519233"/>
              <a:gd name="connsiteY3" fmla="*/ 229879 h 4694723"/>
              <a:gd name="connsiteX4" fmla="*/ 4519233 w 4519233"/>
              <a:gd name="connsiteY4" fmla="*/ 974035 h 4694723"/>
              <a:gd name="connsiteX5" fmla="*/ 4519233 w 4519233"/>
              <a:gd name="connsiteY5" fmla="*/ 3950567 h 4694723"/>
              <a:gd name="connsiteX6" fmla="*/ 3775077 w 4519233"/>
              <a:gd name="connsiteY6" fmla="*/ 4694723 h 4694723"/>
              <a:gd name="connsiteX7" fmla="*/ 798545 w 4519233"/>
              <a:gd name="connsiteY7" fmla="*/ 4694723 h 4694723"/>
              <a:gd name="connsiteX8" fmla="*/ 54389 w 4519233"/>
              <a:gd name="connsiteY8" fmla="*/ 3950567 h 4694723"/>
              <a:gd name="connsiteX9" fmla="*/ 42597 w 4519233"/>
              <a:gd name="connsiteY9" fmla="*/ 1916000 h 4694723"/>
              <a:gd name="connsiteX10" fmla="*/ 181415 w 4519233"/>
              <a:gd name="connsiteY10" fmla="*/ 1185472 h 4694723"/>
              <a:gd name="connsiteX11" fmla="*/ 826138 w 4519233"/>
              <a:gd name="connsiteY11" fmla="*/ 694833 h 4694723"/>
              <a:gd name="connsiteX0" fmla="*/ 902604 w 4519233"/>
              <a:gd name="connsiteY0" fmla="*/ 637483 h 4694723"/>
              <a:gd name="connsiteX1" fmla="*/ 1574301 w 4519233"/>
              <a:gd name="connsiteY1" fmla="*/ 267539 h 4694723"/>
              <a:gd name="connsiteX2" fmla="*/ 2274657 w 4519233"/>
              <a:gd name="connsiteY2" fmla="*/ 257 h 4694723"/>
              <a:gd name="connsiteX3" fmla="*/ 3775077 w 4519233"/>
              <a:gd name="connsiteY3" fmla="*/ 229879 h 4694723"/>
              <a:gd name="connsiteX4" fmla="*/ 4519233 w 4519233"/>
              <a:gd name="connsiteY4" fmla="*/ 974035 h 4694723"/>
              <a:gd name="connsiteX5" fmla="*/ 4519233 w 4519233"/>
              <a:gd name="connsiteY5" fmla="*/ 3950567 h 4694723"/>
              <a:gd name="connsiteX6" fmla="*/ 3775077 w 4519233"/>
              <a:gd name="connsiteY6" fmla="*/ 4694723 h 4694723"/>
              <a:gd name="connsiteX7" fmla="*/ 798545 w 4519233"/>
              <a:gd name="connsiteY7" fmla="*/ 4694723 h 4694723"/>
              <a:gd name="connsiteX8" fmla="*/ 54389 w 4519233"/>
              <a:gd name="connsiteY8" fmla="*/ 3950567 h 4694723"/>
              <a:gd name="connsiteX9" fmla="*/ 42597 w 4519233"/>
              <a:gd name="connsiteY9" fmla="*/ 1916000 h 4694723"/>
              <a:gd name="connsiteX10" fmla="*/ 181415 w 4519233"/>
              <a:gd name="connsiteY10" fmla="*/ 1185472 h 4694723"/>
              <a:gd name="connsiteX11" fmla="*/ 902604 w 4519233"/>
              <a:gd name="connsiteY11" fmla="*/ 637483 h 4694723"/>
              <a:gd name="connsiteX0" fmla="*/ 902604 w 4519233"/>
              <a:gd name="connsiteY0" fmla="*/ 637483 h 4694723"/>
              <a:gd name="connsiteX1" fmla="*/ 1574301 w 4519233"/>
              <a:gd name="connsiteY1" fmla="*/ 267539 h 4694723"/>
              <a:gd name="connsiteX2" fmla="*/ 2274657 w 4519233"/>
              <a:gd name="connsiteY2" fmla="*/ 257 h 4694723"/>
              <a:gd name="connsiteX3" fmla="*/ 3775077 w 4519233"/>
              <a:gd name="connsiteY3" fmla="*/ 229879 h 4694723"/>
              <a:gd name="connsiteX4" fmla="*/ 4519233 w 4519233"/>
              <a:gd name="connsiteY4" fmla="*/ 974035 h 4694723"/>
              <a:gd name="connsiteX5" fmla="*/ 4519233 w 4519233"/>
              <a:gd name="connsiteY5" fmla="*/ 3950567 h 4694723"/>
              <a:gd name="connsiteX6" fmla="*/ 3775077 w 4519233"/>
              <a:gd name="connsiteY6" fmla="*/ 4694723 h 4694723"/>
              <a:gd name="connsiteX7" fmla="*/ 798545 w 4519233"/>
              <a:gd name="connsiteY7" fmla="*/ 4694723 h 4694723"/>
              <a:gd name="connsiteX8" fmla="*/ 54389 w 4519233"/>
              <a:gd name="connsiteY8" fmla="*/ 3950567 h 4694723"/>
              <a:gd name="connsiteX9" fmla="*/ 42597 w 4519233"/>
              <a:gd name="connsiteY9" fmla="*/ 1916000 h 4694723"/>
              <a:gd name="connsiteX10" fmla="*/ 181415 w 4519233"/>
              <a:gd name="connsiteY10" fmla="*/ 1185472 h 4694723"/>
              <a:gd name="connsiteX11" fmla="*/ 902604 w 4519233"/>
              <a:gd name="connsiteY11" fmla="*/ 637483 h 4694723"/>
              <a:gd name="connsiteX0" fmla="*/ 902604 w 4519233"/>
              <a:gd name="connsiteY0" fmla="*/ 637483 h 4694723"/>
              <a:gd name="connsiteX1" fmla="*/ 1574301 w 4519233"/>
              <a:gd name="connsiteY1" fmla="*/ 267539 h 4694723"/>
              <a:gd name="connsiteX2" fmla="*/ 2274657 w 4519233"/>
              <a:gd name="connsiteY2" fmla="*/ 257 h 4694723"/>
              <a:gd name="connsiteX3" fmla="*/ 3775077 w 4519233"/>
              <a:gd name="connsiteY3" fmla="*/ 229879 h 4694723"/>
              <a:gd name="connsiteX4" fmla="*/ 4519233 w 4519233"/>
              <a:gd name="connsiteY4" fmla="*/ 974035 h 4694723"/>
              <a:gd name="connsiteX5" fmla="*/ 4519233 w 4519233"/>
              <a:gd name="connsiteY5" fmla="*/ 3950567 h 4694723"/>
              <a:gd name="connsiteX6" fmla="*/ 3775077 w 4519233"/>
              <a:gd name="connsiteY6" fmla="*/ 4694723 h 4694723"/>
              <a:gd name="connsiteX7" fmla="*/ 798545 w 4519233"/>
              <a:gd name="connsiteY7" fmla="*/ 4694723 h 4694723"/>
              <a:gd name="connsiteX8" fmla="*/ 54389 w 4519233"/>
              <a:gd name="connsiteY8" fmla="*/ 3950567 h 4694723"/>
              <a:gd name="connsiteX9" fmla="*/ 42597 w 4519233"/>
              <a:gd name="connsiteY9" fmla="*/ 1916000 h 4694723"/>
              <a:gd name="connsiteX10" fmla="*/ 181415 w 4519233"/>
              <a:gd name="connsiteY10" fmla="*/ 1185472 h 4694723"/>
              <a:gd name="connsiteX11" fmla="*/ 902604 w 4519233"/>
              <a:gd name="connsiteY11" fmla="*/ 637483 h 4694723"/>
              <a:gd name="connsiteX0" fmla="*/ 889860 w 4519233"/>
              <a:gd name="connsiteY0" fmla="*/ 659786 h 4694723"/>
              <a:gd name="connsiteX1" fmla="*/ 1574301 w 4519233"/>
              <a:gd name="connsiteY1" fmla="*/ 267539 h 4694723"/>
              <a:gd name="connsiteX2" fmla="*/ 2274657 w 4519233"/>
              <a:gd name="connsiteY2" fmla="*/ 257 h 4694723"/>
              <a:gd name="connsiteX3" fmla="*/ 3775077 w 4519233"/>
              <a:gd name="connsiteY3" fmla="*/ 229879 h 4694723"/>
              <a:gd name="connsiteX4" fmla="*/ 4519233 w 4519233"/>
              <a:gd name="connsiteY4" fmla="*/ 974035 h 4694723"/>
              <a:gd name="connsiteX5" fmla="*/ 4519233 w 4519233"/>
              <a:gd name="connsiteY5" fmla="*/ 3950567 h 4694723"/>
              <a:gd name="connsiteX6" fmla="*/ 3775077 w 4519233"/>
              <a:gd name="connsiteY6" fmla="*/ 4694723 h 4694723"/>
              <a:gd name="connsiteX7" fmla="*/ 798545 w 4519233"/>
              <a:gd name="connsiteY7" fmla="*/ 4694723 h 4694723"/>
              <a:gd name="connsiteX8" fmla="*/ 54389 w 4519233"/>
              <a:gd name="connsiteY8" fmla="*/ 3950567 h 4694723"/>
              <a:gd name="connsiteX9" fmla="*/ 42597 w 4519233"/>
              <a:gd name="connsiteY9" fmla="*/ 1916000 h 4694723"/>
              <a:gd name="connsiteX10" fmla="*/ 181415 w 4519233"/>
              <a:gd name="connsiteY10" fmla="*/ 1185472 h 4694723"/>
              <a:gd name="connsiteX11" fmla="*/ 889860 w 4519233"/>
              <a:gd name="connsiteY11" fmla="*/ 659786 h 4694723"/>
              <a:gd name="connsiteX0" fmla="*/ 889860 w 4519233"/>
              <a:gd name="connsiteY0" fmla="*/ 659786 h 4694723"/>
              <a:gd name="connsiteX1" fmla="*/ 1574301 w 4519233"/>
              <a:gd name="connsiteY1" fmla="*/ 267539 h 4694723"/>
              <a:gd name="connsiteX2" fmla="*/ 2274657 w 4519233"/>
              <a:gd name="connsiteY2" fmla="*/ 257 h 4694723"/>
              <a:gd name="connsiteX3" fmla="*/ 3775077 w 4519233"/>
              <a:gd name="connsiteY3" fmla="*/ 229879 h 4694723"/>
              <a:gd name="connsiteX4" fmla="*/ 4519233 w 4519233"/>
              <a:gd name="connsiteY4" fmla="*/ 974035 h 4694723"/>
              <a:gd name="connsiteX5" fmla="*/ 4519233 w 4519233"/>
              <a:gd name="connsiteY5" fmla="*/ 3950567 h 4694723"/>
              <a:gd name="connsiteX6" fmla="*/ 3775077 w 4519233"/>
              <a:gd name="connsiteY6" fmla="*/ 4694723 h 4694723"/>
              <a:gd name="connsiteX7" fmla="*/ 798545 w 4519233"/>
              <a:gd name="connsiteY7" fmla="*/ 4694723 h 4694723"/>
              <a:gd name="connsiteX8" fmla="*/ 54389 w 4519233"/>
              <a:gd name="connsiteY8" fmla="*/ 3950567 h 4694723"/>
              <a:gd name="connsiteX9" fmla="*/ 42597 w 4519233"/>
              <a:gd name="connsiteY9" fmla="*/ 1916000 h 4694723"/>
              <a:gd name="connsiteX10" fmla="*/ 181415 w 4519233"/>
              <a:gd name="connsiteY10" fmla="*/ 1185472 h 4694723"/>
              <a:gd name="connsiteX11" fmla="*/ 889860 w 4519233"/>
              <a:gd name="connsiteY11" fmla="*/ 659786 h 4694723"/>
              <a:gd name="connsiteX0" fmla="*/ 889860 w 4519233"/>
              <a:gd name="connsiteY0" fmla="*/ 659786 h 4694723"/>
              <a:gd name="connsiteX1" fmla="*/ 1574301 w 4519233"/>
              <a:gd name="connsiteY1" fmla="*/ 267539 h 4694723"/>
              <a:gd name="connsiteX2" fmla="*/ 2274657 w 4519233"/>
              <a:gd name="connsiteY2" fmla="*/ 257 h 4694723"/>
              <a:gd name="connsiteX3" fmla="*/ 3775077 w 4519233"/>
              <a:gd name="connsiteY3" fmla="*/ 229879 h 4694723"/>
              <a:gd name="connsiteX4" fmla="*/ 4519233 w 4519233"/>
              <a:gd name="connsiteY4" fmla="*/ 974035 h 4694723"/>
              <a:gd name="connsiteX5" fmla="*/ 4519233 w 4519233"/>
              <a:gd name="connsiteY5" fmla="*/ 3950567 h 4694723"/>
              <a:gd name="connsiteX6" fmla="*/ 3775077 w 4519233"/>
              <a:gd name="connsiteY6" fmla="*/ 4694723 h 4694723"/>
              <a:gd name="connsiteX7" fmla="*/ 798545 w 4519233"/>
              <a:gd name="connsiteY7" fmla="*/ 4694723 h 4694723"/>
              <a:gd name="connsiteX8" fmla="*/ 54389 w 4519233"/>
              <a:gd name="connsiteY8" fmla="*/ 3950567 h 4694723"/>
              <a:gd name="connsiteX9" fmla="*/ 42597 w 4519233"/>
              <a:gd name="connsiteY9" fmla="*/ 1916000 h 4694723"/>
              <a:gd name="connsiteX10" fmla="*/ 181415 w 4519233"/>
              <a:gd name="connsiteY10" fmla="*/ 1185472 h 4694723"/>
              <a:gd name="connsiteX11" fmla="*/ 889860 w 4519233"/>
              <a:gd name="connsiteY11" fmla="*/ 659786 h 4694723"/>
              <a:gd name="connsiteX0" fmla="*/ 889860 w 4519233"/>
              <a:gd name="connsiteY0" fmla="*/ 659786 h 4694723"/>
              <a:gd name="connsiteX1" fmla="*/ 1574301 w 4519233"/>
              <a:gd name="connsiteY1" fmla="*/ 267539 h 4694723"/>
              <a:gd name="connsiteX2" fmla="*/ 2274657 w 4519233"/>
              <a:gd name="connsiteY2" fmla="*/ 257 h 4694723"/>
              <a:gd name="connsiteX3" fmla="*/ 2972189 w 4519233"/>
              <a:gd name="connsiteY3" fmla="*/ 229879 h 4694723"/>
              <a:gd name="connsiteX4" fmla="*/ 4519233 w 4519233"/>
              <a:gd name="connsiteY4" fmla="*/ 974035 h 4694723"/>
              <a:gd name="connsiteX5" fmla="*/ 4519233 w 4519233"/>
              <a:gd name="connsiteY5" fmla="*/ 3950567 h 4694723"/>
              <a:gd name="connsiteX6" fmla="*/ 3775077 w 4519233"/>
              <a:gd name="connsiteY6" fmla="*/ 4694723 h 4694723"/>
              <a:gd name="connsiteX7" fmla="*/ 798545 w 4519233"/>
              <a:gd name="connsiteY7" fmla="*/ 4694723 h 4694723"/>
              <a:gd name="connsiteX8" fmla="*/ 54389 w 4519233"/>
              <a:gd name="connsiteY8" fmla="*/ 3950567 h 4694723"/>
              <a:gd name="connsiteX9" fmla="*/ 42597 w 4519233"/>
              <a:gd name="connsiteY9" fmla="*/ 1916000 h 4694723"/>
              <a:gd name="connsiteX10" fmla="*/ 181415 w 4519233"/>
              <a:gd name="connsiteY10" fmla="*/ 1185472 h 4694723"/>
              <a:gd name="connsiteX11" fmla="*/ 889860 w 4519233"/>
              <a:gd name="connsiteY11" fmla="*/ 659786 h 4694723"/>
              <a:gd name="connsiteX0" fmla="*/ 889860 w 4519233"/>
              <a:gd name="connsiteY0" fmla="*/ 706912 h 4741849"/>
              <a:gd name="connsiteX1" fmla="*/ 1574301 w 4519233"/>
              <a:gd name="connsiteY1" fmla="*/ 314665 h 4741849"/>
              <a:gd name="connsiteX2" fmla="*/ 2274657 w 4519233"/>
              <a:gd name="connsiteY2" fmla="*/ 47383 h 4741849"/>
              <a:gd name="connsiteX3" fmla="*/ 2972189 w 4519233"/>
              <a:gd name="connsiteY3" fmla="*/ 277005 h 4741849"/>
              <a:gd name="connsiteX4" fmla="*/ 4519233 w 4519233"/>
              <a:gd name="connsiteY4" fmla="*/ 1021161 h 4741849"/>
              <a:gd name="connsiteX5" fmla="*/ 4519233 w 4519233"/>
              <a:gd name="connsiteY5" fmla="*/ 3997693 h 4741849"/>
              <a:gd name="connsiteX6" fmla="*/ 3775077 w 4519233"/>
              <a:gd name="connsiteY6" fmla="*/ 4741849 h 4741849"/>
              <a:gd name="connsiteX7" fmla="*/ 798545 w 4519233"/>
              <a:gd name="connsiteY7" fmla="*/ 4741849 h 4741849"/>
              <a:gd name="connsiteX8" fmla="*/ 54389 w 4519233"/>
              <a:gd name="connsiteY8" fmla="*/ 3997693 h 4741849"/>
              <a:gd name="connsiteX9" fmla="*/ 42597 w 4519233"/>
              <a:gd name="connsiteY9" fmla="*/ 1963126 h 4741849"/>
              <a:gd name="connsiteX10" fmla="*/ 181415 w 4519233"/>
              <a:gd name="connsiteY10" fmla="*/ 1232598 h 4741849"/>
              <a:gd name="connsiteX11" fmla="*/ 889860 w 4519233"/>
              <a:gd name="connsiteY11" fmla="*/ 706912 h 4741849"/>
              <a:gd name="connsiteX0" fmla="*/ 889860 w 4519233"/>
              <a:gd name="connsiteY0" fmla="*/ 660281 h 4695218"/>
              <a:gd name="connsiteX1" fmla="*/ 1574301 w 4519233"/>
              <a:gd name="connsiteY1" fmla="*/ 268034 h 4695218"/>
              <a:gd name="connsiteX2" fmla="*/ 2274657 w 4519233"/>
              <a:gd name="connsiteY2" fmla="*/ 752 h 4695218"/>
              <a:gd name="connsiteX3" fmla="*/ 2972189 w 4519233"/>
              <a:gd name="connsiteY3" fmla="*/ 230374 h 4695218"/>
              <a:gd name="connsiteX4" fmla="*/ 4519233 w 4519233"/>
              <a:gd name="connsiteY4" fmla="*/ 974530 h 4695218"/>
              <a:gd name="connsiteX5" fmla="*/ 4519233 w 4519233"/>
              <a:gd name="connsiteY5" fmla="*/ 3951062 h 4695218"/>
              <a:gd name="connsiteX6" fmla="*/ 3775077 w 4519233"/>
              <a:gd name="connsiteY6" fmla="*/ 4695218 h 4695218"/>
              <a:gd name="connsiteX7" fmla="*/ 798545 w 4519233"/>
              <a:gd name="connsiteY7" fmla="*/ 4695218 h 4695218"/>
              <a:gd name="connsiteX8" fmla="*/ 54389 w 4519233"/>
              <a:gd name="connsiteY8" fmla="*/ 3951062 h 4695218"/>
              <a:gd name="connsiteX9" fmla="*/ 42597 w 4519233"/>
              <a:gd name="connsiteY9" fmla="*/ 1916495 h 4695218"/>
              <a:gd name="connsiteX10" fmla="*/ 181415 w 4519233"/>
              <a:gd name="connsiteY10" fmla="*/ 1185967 h 4695218"/>
              <a:gd name="connsiteX11" fmla="*/ 889860 w 4519233"/>
              <a:gd name="connsiteY11" fmla="*/ 660281 h 4695218"/>
              <a:gd name="connsiteX0" fmla="*/ 889860 w 4519233"/>
              <a:gd name="connsiteY0" fmla="*/ 659786 h 4694723"/>
              <a:gd name="connsiteX1" fmla="*/ 1574301 w 4519233"/>
              <a:gd name="connsiteY1" fmla="*/ 267539 h 4694723"/>
              <a:gd name="connsiteX2" fmla="*/ 2274657 w 4519233"/>
              <a:gd name="connsiteY2" fmla="*/ 257 h 4694723"/>
              <a:gd name="connsiteX3" fmla="*/ 3055026 w 4519233"/>
              <a:gd name="connsiteY3" fmla="*/ 309531 h 4694723"/>
              <a:gd name="connsiteX4" fmla="*/ 4519233 w 4519233"/>
              <a:gd name="connsiteY4" fmla="*/ 974035 h 4694723"/>
              <a:gd name="connsiteX5" fmla="*/ 4519233 w 4519233"/>
              <a:gd name="connsiteY5" fmla="*/ 3950567 h 4694723"/>
              <a:gd name="connsiteX6" fmla="*/ 3775077 w 4519233"/>
              <a:gd name="connsiteY6" fmla="*/ 4694723 h 4694723"/>
              <a:gd name="connsiteX7" fmla="*/ 798545 w 4519233"/>
              <a:gd name="connsiteY7" fmla="*/ 4694723 h 4694723"/>
              <a:gd name="connsiteX8" fmla="*/ 54389 w 4519233"/>
              <a:gd name="connsiteY8" fmla="*/ 3950567 h 4694723"/>
              <a:gd name="connsiteX9" fmla="*/ 42597 w 4519233"/>
              <a:gd name="connsiteY9" fmla="*/ 1916000 h 4694723"/>
              <a:gd name="connsiteX10" fmla="*/ 181415 w 4519233"/>
              <a:gd name="connsiteY10" fmla="*/ 1185472 h 4694723"/>
              <a:gd name="connsiteX11" fmla="*/ 889860 w 4519233"/>
              <a:gd name="connsiteY11" fmla="*/ 659786 h 4694723"/>
              <a:gd name="connsiteX0" fmla="*/ 889860 w 4519233"/>
              <a:gd name="connsiteY0" fmla="*/ 659731 h 4694668"/>
              <a:gd name="connsiteX1" fmla="*/ 1574301 w 4519233"/>
              <a:gd name="connsiteY1" fmla="*/ 267484 h 4694668"/>
              <a:gd name="connsiteX2" fmla="*/ 2274657 w 4519233"/>
              <a:gd name="connsiteY2" fmla="*/ 202 h 4694668"/>
              <a:gd name="connsiteX3" fmla="*/ 3055026 w 4519233"/>
              <a:gd name="connsiteY3" fmla="*/ 309476 h 4694668"/>
              <a:gd name="connsiteX4" fmla="*/ 4519233 w 4519233"/>
              <a:gd name="connsiteY4" fmla="*/ 973980 h 4694668"/>
              <a:gd name="connsiteX5" fmla="*/ 4519233 w 4519233"/>
              <a:gd name="connsiteY5" fmla="*/ 3950512 h 4694668"/>
              <a:gd name="connsiteX6" fmla="*/ 3775077 w 4519233"/>
              <a:gd name="connsiteY6" fmla="*/ 4694668 h 4694668"/>
              <a:gd name="connsiteX7" fmla="*/ 798545 w 4519233"/>
              <a:gd name="connsiteY7" fmla="*/ 4694668 h 4694668"/>
              <a:gd name="connsiteX8" fmla="*/ 54389 w 4519233"/>
              <a:gd name="connsiteY8" fmla="*/ 3950512 h 4694668"/>
              <a:gd name="connsiteX9" fmla="*/ 42597 w 4519233"/>
              <a:gd name="connsiteY9" fmla="*/ 1915945 h 4694668"/>
              <a:gd name="connsiteX10" fmla="*/ 181415 w 4519233"/>
              <a:gd name="connsiteY10" fmla="*/ 1185417 h 4694668"/>
              <a:gd name="connsiteX11" fmla="*/ 889860 w 4519233"/>
              <a:gd name="connsiteY11" fmla="*/ 659731 h 4694668"/>
              <a:gd name="connsiteX0" fmla="*/ 889860 w 4519233"/>
              <a:gd name="connsiteY0" fmla="*/ 659581 h 4694518"/>
              <a:gd name="connsiteX1" fmla="*/ 1574301 w 4519233"/>
              <a:gd name="connsiteY1" fmla="*/ 267334 h 4694518"/>
              <a:gd name="connsiteX2" fmla="*/ 2274657 w 4519233"/>
              <a:gd name="connsiteY2" fmla="*/ 52 h 4694518"/>
              <a:gd name="connsiteX3" fmla="*/ 3055026 w 4519233"/>
              <a:gd name="connsiteY3" fmla="*/ 309326 h 4694518"/>
              <a:gd name="connsiteX4" fmla="*/ 4519233 w 4519233"/>
              <a:gd name="connsiteY4" fmla="*/ 973830 h 4694518"/>
              <a:gd name="connsiteX5" fmla="*/ 4519233 w 4519233"/>
              <a:gd name="connsiteY5" fmla="*/ 3950362 h 4694518"/>
              <a:gd name="connsiteX6" fmla="*/ 3775077 w 4519233"/>
              <a:gd name="connsiteY6" fmla="*/ 4694518 h 4694518"/>
              <a:gd name="connsiteX7" fmla="*/ 798545 w 4519233"/>
              <a:gd name="connsiteY7" fmla="*/ 4694518 h 4694518"/>
              <a:gd name="connsiteX8" fmla="*/ 54389 w 4519233"/>
              <a:gd name="connsiteY8" fmla="*/ 3950362 h 4694518"/>
              <a:gd name="connsiteX9" fmla="*/ 42597 w 4519233"/>
              <a:gd name="connsiteY9" fmla="*/ 1915795 h 4694518"/>
              <a:gd name="connsiteX10" fmla="*/ 181415 w 4519233"/>
              <a:gd name="connsiteY10" fmla="*/ 1185267 h 4694518"/>
              <a:gd name="connsiteX11" fmla="*/ 889860 w 4519233"/>
              <a:gd name="connsiteY11" fmla="*/ 659581 h 4694518"/>
              <a:gd name="connsiteX0" fmla="*/ 889860 w 4519233"/>
              <a:gd name="connsiteY0" fmla="*/ 659581 h 4694518"/>
              <a:gd name="connsiteX1" fmla="*/ 1574301 w 4519233"/>
              <a:gd name="connsiteY1" fmla="*/ 267334 h 4694518"/>
              <a:gd name="connsiteX2" fmla="*/ 2274657 w 4519233"/>
              <a:gd name="connsiteY2" fmla="*/ 52 h 4694518"/>
              <a:gd name="connsiteX3" fmla="*/ 3055026 w 4519233"/>
              <a:gd name="connsiteY3" fmla="*/ 309326 h 4694518"/>
              <a:gd name="connsiteX4" fmla="*/ 4519233 w 4519233"/>
              <a:gd name="connsiteY4" fmla="*/ 973830 h 4694518"/>
              <a:gd name="connsiteX5" fmla="*/ 4519233 w 4519233"/>
              <a:gd name="connsiteY5" fmla="*/ 3950362 h 4694518"/>
              <a:gd name="connsiteX6" fmla="*/ 3775077 w 4519233"/>
              <a:gd name="connsiteY6" fmla="*/ 4694518 h 4694518"/>
              <a:gd name="connsiteX7" fmla="*/ 798545 w 4519233"/>
              <a:gd name="connsiteY7" fmla="*/ 4694518 h 4694518"/>
              <a:gd name="connsiteX8" fmla="*/ 54389 w 4519233"/>
              <a:gd name="connsiteY8" fmla="*/ 3950362 h 4694518"/>
              <a:gd name="connsiteX9" fmla="*/ 42597 w 4519233"/>
              <a:gd name="connsiteY9" fmla="*/ 1915795 h 4694518"/>
              <a:gd name="connsiteX10" fmla="*/ 181415 w 4519233"/>
              <a:gd name="connsiteY10" fmla="*/ 1185267 h 4694518"/>
              <a:gd name="connsiteX11" fmla="*/ 889860 w 4519233"/>
              <a:gd name="connsiteY11" fmla="*/ 659581 h 4694518"/>
              <a:gd name="connsiteX0" fmla="*/ 889860 w 4519233"/>
              <a:gd name="connsiteY0" fmla="*/ 659581 h 4694518"/>
              <a:gd name="connsiteX1" fmla="*/ 1574301 w 4519233"/>
              <a:gd name="connsiteY1" fmla="*/ 267334 h 4694518"/>
              <a:gd name="connsiteX2" fmla="*/ 2274657 w 4519233"/>
              <a:gd name="connsiteY2" fmla="*/ 52 h 4694518"/>
              <a:gd name="connsiteX3" fmla="*/ 3055026 w 4519233"/>
              <a:gd name="connsiteY3" fmla="*/ 309326 h 4694518"/>
              <a:gd name="connsiteX4" fmla="*/ 4519233 w 4519233"/>
              <a:gd name="connsiteY4" fmla="*/ 973830 h 4694518"/>
              <a:gd name="connsiteX5" fmla="*/ 4519233 w 4519233"/>
              <a:gd name="connsiteY5" fmla="*/ 3950362 h 4694518"/>
              <a:gd name="connsiteX6" fmla="*/ 3775077 w 4519233"/>
              <a:gd name="connsiteY6" fmla="*/ 4694518 h 4694518"/>
              <a:gd name="connsiteX7" fmla="*/ 798545 w 4519233"/>
              <a:gd name="connsiteY7" fmla="*/ 4694518 h 4694518"/>
              <a:gd name="connsiteX8" fmla="*/ 54389 w 4519233"/>
              <a:gd name="connsiteY8" fmla="*/ 3950362 h 4694518"/>
              <a:gd name="connsiteX9" fmla="*/ 42597 w 4519233"/>
              <a:gd name="connsiteY9" fmla="*/ 1915795 h 4694518"/>
              <a:gd name="connsiteX10" fmla="*/ 181415 w 4519233"/>
              <a:gd name="connsiteY10" fmla="*/ 1185267 h 4694518"/>
              <a:gd name="connsiteX11" fmla="*/ 889860 w 4519233"/>
              <a:gd name="connsiteY11" fmla="*/ 659581 h 4694518"/>
              <a:gd name="connsiteX0" fmla="*/ 889860 w 4519233"/>
              <a:gd name="connsiteY0" fmla="*/ 659581 h 4694518"/>
              <a:gd name="connsiteX1" fmla="*/ 1574301 w 4519233"/>
              <a:gd name="connsiteY1" fmla="*/ 267334 h 4694518"/>
              <a:gd name="connsiteX2" fmla="*/ 2274657 w 4519233"/>
              <a:gd name="connsiteY2" fmla="*/ 52 h 4694518"/>
              <a:gd name="connsiteX3" fmla="*/ 3055026 w 4519233"/>
              <a:gd name="connsiteY3" fmla="*/ 309326 h 4694518"/>
              <a:gd name="connsiteX4" fmla="*/ 4519233 w 4519233"/>
              <a:gd name="connsiteY4" fmla="*/ 973830 h 4694518"/>
              <a:gd name="connsiteX5" fmla="*/ 4519233 w 4519233"/>
              <a:gd name="connsiteY5" fmla="*/ 3950362 h 4694518"/>
              <a:gd name="connsiteX6" fmla="*/ 3775077 w 4519233"/>
              <a:gd name="connsiteY6" fmla="*/ 4694518 h 4694518"/>
              <a:gd name="connsiteX7" fmla="*/ 798545 w 4519233"/>
              <a:gd name="connsiteY7" fmla="*/ 4694518 h 4694518"/>
              <a:gd name="connsiteX8" fmla="*/ 54389 w 4519233"/>
              <a:gd name="connsiteY8" fmla="*/ 3950362 h 4694518"/>
              <a:gd name="connsiteX9" fmla="*/ 42597 w 4519233"/>
              <a:gd name="connsiteY9" fmla="*/ 1915795 h 4694518"/>
              <a:gd name="connsiteX10" fmla="*/ 181415 w 4519233"/>
              <a:gd name="connsiteY10" fmla="*/ 1185267 h 4694518"/>
              <a:gd name="connsiteX11" fmla="*/ 889860 w 4519233"/>
              <a:gd name="connsiteY11" fmla="*/ 659581 h 4694518"/>
              <a:gd name="connsiteX0" fmla="*/ 889860 w 4519233"/>
              <a:gd name="connsiteY0" fmla="*/ 659581 h 4694518"/>
              <a:gd name="connsiteX1" fmla="*/ 1574301 w 4519233"/>
              <a:gd name="connsiteY1" fmla="*/ 267334 h 4694518"/>
              <a:gd name="connsiteX2" fmla="*/ 2274657 w 4519233"/>
              <a:gd name="connsiteY2" fmla="*/ 52 h 4694518"/>
              <a:gd name="connsiteX3" fmla="*/ 3055026 w 4519233"/>
              <a:gd name="connsiteY3" fmla="*/ 309326 h 4694518"/>
              <a:gd name="connsiteX4" fmla="*/ 4519233 w 4519233"/>
              <a:gd name="connsiteY4" fmla="*/ 973830 h 4694518"/>
              <a:gd name="connsiteX5" fmla="*/ 4519233 w 4519233"/>
              <a:gd name="connsiteY5" fmla="*/ 3950362 h 4694518"/>
              <a:gd name="connsiteX6" fmla="*/ 3775077 w 4519233"/>
              <a:gd name="connsiteY6" fmla="*/ 4694518 h 4694518"/>
              <a:gd name="connsiteX7" fmla="*/ 798545 w 4519233"/>
              <a:gd name="connsiteY7" fmla="*/ 4694518 h 4694518"/>
              <a:gd name="connsiteX8" fmla="*/ 54389 w 4519233"/>
              <a:gd name="connsiteY8" fmla="*/ 3950362 h 4694518"/>
              <a:gd name="connsiteX9" fmla="*/ 42597 w 4519233"/>
              <a:gd name="connsiteY9" fmla="*/ 1915795 h 4694518"/>
              <a:gd name="connsiteX10" fmla="*/ 181415 w 4519233"/>
              <a:gd name="connsiteY10" fmla="*/ 1185267 h 4694518"/>
              <a:gd name="connsiteX11" fmla="*/ 889860 w 4519233"/>
              <a:gd name="connsiteY11" fmla="*/ 659581 h 4694518"/>
              <a:gd name="connsiteX0" fmla="*/ 889860 w 4519233"/>
              <a:gd name="connsiteY0" fmla="*/ 665953 h 4694518"/>
              <a:gd name="connsiteX1" fmla="*/ 1574301 w 4519233"/>
              <a:gd name="connsiteY1" fmla="*/ 267334 h 4694518"/>
              <a:gd name="connsiteX2" fmla="*/ 2274657 w 4519233"/>
              <a:gd name="connsiteY2" fmla="*/ 52 h 4694518"/>
              <a:gd name="connsiteX3" fmla="*/ 3055026 w 4519233"/>
              <a:gd name="connsiteY3" fmla="*/ 309326 h 4694518"/>
              <a:gd name="connsiteX4" fmla="*/ 4519233 w 4519233"/>
              <a:gd name="connsiteY4" fmla="*/ 973830 h 4694518"/>
              <a:gd name="connsiteX5" fmla="*/ 4519233 w 4519233"/>
              <a:gd name="connsiteY5" fmla="*/ 3950362 h 4694518"/>
              <a:gd name="connsiteX6" fmla="*/ 3775077 w 4519233"/>
              <a:gd name="connsiteY6" fmla="*/ 4694518 h 4694518"/>
              <a:gd name="connsiteX7" fmla="*/ 798545 w 4519233"/>
              <a:gd name="connsiteY7" fmla="*/ 4694518 h 4694518"/>
              <a:gd name="connsiteX8" fmla="*/ 54389 w 4519233"/>
              <a:gd name="connsiteY8" fmla="*/ 3950362 h 4694518"/>
              <a:gd name="connsiteX9" fmla="*/ 42597 w 4519233"/>
              <a:gd name="connsiteY9" fmla="*/ 1915795 h 4694518"/>
              <a:gd name="connsiteX10" fmla="*/ 181415 w 4519233"/>
              <a:gd name="connsiteY10" fmla="*/ 1185267 h 4694518"/>
              <a:gd name="connsiteX11" fmla="*/ 889860 w 4519233"/>
              <a:gd name="connsiteY11" fmla="*/ 665953 h 4694518"/>
              <a:gd name="connsiteX0" fmla="*/ 889860 w 4519233"/>
              <a:gd name="connsiteY0" fmla="*/ 666401 h 4694966"/>
              <a:gd name="connsiteX1" fmla="*/ 1628464 w 4519233"/>
              <a:gd name="connsiteY1" fmla="*/ 248666 h 4694966"/>
              <a:gd name="connsiteX2" fmla="*/ 2274657 w 4519233"/>
              <a:gd name="connsiteY2" fmla="*/ 500 h 4694966"/>
              <a:gd name="connsiteX3" fmla="*/ 3055026 w 4519233"/>
              <a:gd name="connsiteY3" fmla="*/ 309774 h 4694966"/>
              <a:gd name="connsiteX4" fmla="*/ 4519233 w 4519233"/>
              <a:gd name="connsiteY4" fmla="*/ 974278 h 4694966"/>
              <a:gd name="connsiteX5" fmla="*/ 4519233 w 4519233"/>
              <a:gd name="connsiteY5" fmla="*/ 3950810 h 4694966"/>
              <a:gd name="connsiteX6" fmla="*/ 3775077 w 4519233"/>
              <a:gd name="connsiteY6" fmla="*/ 4694966 h 4694966"/>
              <a:gd name="connsiteX7" fmla="*/ 798545 w 4519233"/>
              <a:gd name="connsiteY7" fmla="*/ 4694966 h 4694966"/>
              <a:gd name="connsiteX8" fmla="*/ 54389 w 4519233"/>
              <a:gd name="connsiteY8" fmla="*/ 3950810 h 4694966"/>
              <a:gd name="connsiteX9" fmla="*/ 42597 w 4519233"/>
              <a:gd name="connsiteY9" fmla="*/ 1916243 h 4694966"/>
              <a:gd name="connsiteX10" fmla="*/ 181415 w 4519233"/>
              <a:gd name="connsiteY10" fmla="*/ 1185715 h 4694966"/>
              <a:gd name="connsiteX11" fmla="*/ 889860 w 4519233"/>
              <a:gd name="connsiteY11" fmla="*/ 666401 h 4694966"/>
              <a:gd name="connsiteX0" fmla="*/ 889860 w 4519233"/>
              <a:gd name="connsiteY0" fmla="*/ 666457 h 4695022"/>
              <a:gd name="connsiteX1" fmla="*/ 1628464 w 4519233"/>
              <a:gd name="connsiteY1" fmla="*/ 248722 h 4695022"/>
              <a:gd name="connsiteX2" fmla="*/ 2274657 w 4519233"/>
              <a:gd name="connsiteY2" fmla="*/ 556 h 4695022"/>
              <a:gd name="connsiteX3" fmla="*/ 3055026 w 4519233"/>
              <a:gd name="connsiteY3" fmla="*/ 309830 h 4695022"/>
              <a:gd name="connsiteX4" fmla="*/ 4519233 w 4519233"/>
              <a:gd name="connsiteY4" fmla="*/ 974334 h 4695022"/>
              <a:gd name="connsiteX5" fmla="*/ 4519233 w 4519233"/>
              <a:gd name="connsiteY5" fmla="*/ 3950866 h 4695022"/>
              <a:gd name="connsiteX6" fmla="*/ 3775077 w 4519233"/>
              <a:gd name="connsiteY6" fmla="*/ 4695022 h 4695022"/>
              <a:gd name="connsiteX7" fmla="*/ 798545 w 4519233"/>
              <a:gd name="connsiteY7" fmla="*/ 4695022 h 4695022"/>
              <a:gd name="connsiteX8" fmla="*/ 54389 w 4519233"/>
              <a:gd name="connsiteY8" fmla="*/ 3950866 h 4695022"/>
              <a:gd name="connsiteX9" fmla="*/ 42597 w 4519233"/>
              <a:gd name="connsiteY9" fmla="*/ 1916299 h 4695022"/>
              <a:gd name="connsiteX10" fmla="*/ 181415 w 4519233"/>
              <a:gd name="connsiteY10" fmla="*/ 1185771 h 4695022"/>
              <a:gd name="connsiteX11" fmla="*/ 889860 w 4519233"/>
              <a:gd name="connsiteY11" fmla="*/ 666457 h 4695022"/>
              <a:gd name="connsiteX0" fmla="*/ 889860 w 4519233"/>
              <a:gd name="connsiteY0" fmla="*/ 666767 h 4695332"/>
              <a:gd name="connsiteX1" fmla="*/ 1622092 w 4519233"/>
              <a:gd name="connsiteY1" fmla="*/ 236288 h 4695332"/>
              <a:gd name="connsiteX2" fmla="*/ 2274657 w 4519233"/>
              <a:gd name="connsiteY2" fmla="*/ 866 h 4695332"/>
              <a:gd name="connsiteX3" fmla="*/ 3055026 w 4519233"/>
              <a:gd name="connsiteY3" fmla="*/ 310140 h 4695332"/>
              <a:gd name="connsiteX4" fmla="*/ 4519233 w 4519233"/>
              <a:gd name="connsiteY4" fmla="*/ 974644 h 4695332"/>
              <a:gd name="connsiteX5" fmla="*/ 4519233 w 4519233"/>
              <a:gd name="connsiteY5" fmla="*/ 3951176 h 4695332"/>
              <a:gd name="connsiteX6" fmla="*/ 3775077 w 4519233"/>
              <a:gd name="connsiteY6" fmla="*/ 4695332 h 4695332"/>
              <a:gd name="connsiteX7" fmla="*/ 798545 w 4519233"/>
              <a:gd name="connsiteY7" fmla="*/ 4695332 h 4695332"/>
              <a:gd name="connsiteX8" fmla="*/ 54389 w 4519233"/>
              <a:gd name="connsiteY8" fmla="*/ 3951176 h 4695332"/>
              <a:gd name="connsiteX9" fmla="*/ 42597 w 4519233"/>
              <a:gd name="connsiteY9" fmla="*/ 1916609 h 4695332"/>
              <a:gd name="connsiteX10" fmla="*/ 181415 w 4519233"/>
              <a:gd name="connsiteY10" fmla="*/ 1186081 h 4695332"/>
              <a:gd name="connsiteX11" fmla="*/ 889860 w 4519233"/>
              <a:gd name="connsiteY11" fmla="*/ 666767 h 4695332"/>
              <a:gd name="connsiteX0" fmla="*/ 889860 w 4519233"/>
              <a:gd name="connsiteY0" fmla="*/ 666394 h 4694959"/>
              <a:gd name="connsiteX1" fmla="*/ 1625278 w 4519233"/>
              <a:gd name="connsiteY1" fmla="*/ 251845 h 4694959"/>
              <a:gd name="connsiteX2" fmla="*/ 2274657 w 4519233"/>
              <a:gd name="connsiteY2" fmla="*/ 493 h 4694959"/>
              <a:gd name="connsiteX3" fmla="*/ 3055026 w 4519233"/>
              <a:gd name="connsiteY3" fmla="*/ 309767 h 4694959"/>
              <a:gd name="connsiteX4" fmla="*/ 4519233 w 4519233"/>
              <a:gd name="connsiteY4" fmla="*/ 974271 h 4694959"/>
              <a:gd name="connsiteX5" fmla="*/ 4519233 w 4519233"/>
              <a:gd name="connsiteY5" fmla="*/ 3950803 h 4694959"/>
              <a:gd name="connsiteX6" fmla="*/ 3775077 w 4519233"/>
              <a:gd name="connsiteY6" fmla="*/ 4694959 h 4694959"/>
              <a:gd name="connsiteX7" fmla="*/ 798545 w 4519233"/>
              <a:gd name="connsiteY7" fmla="*/ 4694959 h 4694959"/>
              <a:gd name="connsiteX8" fmla="*/ 54389 w 4519233"/>
              <a:gd name="connsiteY8" fmla="*/ 3950803 h 4694959"/>
              <a:gd name="connsiteX9" fmla="*/ 42597 w 4519233"/>
              <a:gd name="connsiteY9" fmla="*/ 1916236 h 4694959"/>
              <a:gd name="connsiteX10" fmla="*/ 181415 w 4519233"/>
              <a:gd name="connsiteY10" fmla="*/ 1185708 h 4694959"/>
              <a:gd name="connsiteX11" fmla="*/ 889860 w 4519233"/>
              <a:gd name="connsiteY11" fmla="*/ 666394 h 4694959"/>
              <a:gd name="connsiteX0" fmla="*/ 889860 w 4519233"/>
              <a:gd name="connsiteY0" fmla="*/ 666601 h 4695166"/>
              <a:gd name="connsiteX1" fmla="*/ 1625278 w 4519233"/>
              <a:gd name="connsiteY1" fmla="*/ 242493 h 4695166"/>
              <a:gd name="connsiteX2" fmla="*/ 2274657 w 4519233"/>
              <a:gd name="connsiteY2" fmla="*/ 700 h 4695166"/>
              <a:gd name="connsiteX3" fmla="*/ 3055026 w 4519233"/>
              <a:gd name="connsiteY3" fmla="*/ 309974 h 4695166"/>
              <a:gd name="connsiteX4" fmla="*/ 4519233 w 4519233"/>
              <a:gd name="connsiteY4" fmla="*/ 974478 h 4695166"/>
              <a:gd name="connsiteX5" fmla="*/ 4519233 w 4519233"/>
              <a:gd name="connsiteY5" fmla="*/ 3951010 h 4695166"/>
              <a:gd name="connsiteX6" fmla="*/ 3775077 w 4519233"/>
              <a:gd name="connsiteY6" fmla="*/ 4695166 h 4695166"/>
              <a:gd name="connsiteX7" fmla="*/ 798545 w 4519233"/>
              <a:gd name="connsiteY7" fmla="*/ 4695166 h 4695166"/>
              <a:gd name="connsiteX8" fmla="*/ 54389 w 4519233"/>
              <a:gd name="connsiteY8" fmla="*/ 3951010 h 4695166"/>
              <a:gd name="connsiteX9" fmla="*/ 42597 w 4519233"/>
              <a:gd name="connsiteY9" fmla="*/ 1916443 h 4695166"/>
              <a:gd name="connsiteX10" fmla="*/ 181415 w 4519233"/>
              <a:gd name="connsiteY10" fmla="*/ 1185915 h 4695166"/>
              <a:gd name="connsiteX11" fmla="*/ 889860 w 4519233"/>
              <a:gd name="connsiteY11" fmla="*/ 666601 h 4695166"/>
              <a:gd name="connsiteX0" fmla="*/ 889860 w 4519233"/>
              <a:gd name="connsiteY0" fmla="*/ 666601 h 4695166"/>
              <a:gd name="connsiteX1" fmla="*/ 1625278 w 4519233"/>
              <a:gd name="connsiteY1" fmla="*/ 242493 h 4695166"/>
              <a:gd name="connsiteX2" fmla="*/ 2274657 w 4519233"/>
              <a:gd name="connsiteY2" fmla="*/ 700 h 4695166"/>
              <a:gd name="connsiteX3" fmla="*/ 3055026 w 4519233"/>
              <a:gd name="connsiteY3" fmla="*/ 309974 h 4695166"/>
              <a:gd name="connsiteX4" fmla="*/ 4519233 w 4519233"/>
              <a:gd name="connsiteY4" fmla="*/ 974478 h 4695166"/>
              <a:gd name="connsiteX5" fmla="*/ 4519233 w 4519233"/>
              <a:gd name="connsiteY5" fmla="*/ 3951010 h 4695166"/>
              <a:gd name="connsiteX6" fmla="*/ 3775077 w 4519233"/>
              <a:gd name="connsiteY6" fmla="*/ 4695166 h 4695166"/>
              <a:gd name="connsiteX7" fmla="*/ 798545 w 4519233"/>
              <a:gd name="connsiteY7" fmla="*/ 4695166 h 4695166"/>
              <a:gd name="connsiteX8" fmla="*/ 54389 w 4519233"/>
              <a:gd name="connsiteY8" fmla="*/ 3951010 h 4695166"/>
              <a:gd name="connsiteX9" fmla="*/ 42597 w 4519233"/>
              <a:gd name="connsiteY9" fmla="*/ 1916443 h 4695166"/>
              <a:gd name="connsiteX10" fmla="*/ 181415 w 4519233"/>
              <a:gd name="connsiteY10" fmla="*/ 1185915 h 4695166"/>
              <a:gd name="connsiteX11" fmla="*/ 889860 w 4519233"/>
              <a:gd name="connsiteY11" fmla="*/ 666601 h 4695166"/>
              <a:gd name="connsiteX0" fmla="*/ 889860 w 4519233"/>
              <a:gd name="connsiteY0" fmla="*/ 666484 h 4695049"/>
              <a:gd name="connsiteX1" fmla="*/ 1625278 w 4519233"/>
              <a:gd name="connsiteY1" fmla="*/ 242376 h 4695049"/>
              <a:gd name="connsiteX2" fmla="*/ 2274657 w 4519233"/>
              <a:gd name="connsiteY2" fmla="*/ 583 h 4695049"/>
              <a:gd name="connsiteX3" fmla="*/ 3074143 w 4519233"/>
              <a:gd name="connsiteY3" fmla="*/ 303485 h 4695049"/>
              <a:gd name="connsiteX4" fmla="*/ 4519233 w 4519233"/>
              <a:gd name="connsiteY4" fmla="*/ 974361 h 4695049"/>
              <a:gd name="connsiteX5" fmla="*/ 4519233 w 4519233"/>
              <a:gd name="connsiteY5" fmla="*/ 3950893 h 4695049"/>
              <a:gd name="connsiteX6" fmla="*/ 3775077 w 4519233"/>
              <a:gd name="connsiteY6" fmla="*/ 4695049 h 4695049"/>
              <a:gd name="connsiteX7" fmla="*/ 798545 w 4519233"/>
              <a:gd name="connsiteY7" fmla="*/ 4695049 h 4695049"/>
              <a:gd name="connsiteX8" fmla="*/ 54389 w 4519233"/>
              <a:gd name="connsiteY8" fmla="*/ 3950893 h 4695049"/>
              <a:gd name="connsiteX9" fmla="*/ 42597 w 4519233"/>
              <a:gd name="connsiteY9" fmla="*/ 1916326 h 4695049"/>
              <a:gd name="connsiteX10" fmla="*/ 181415 w 4519233"/>
              <a:gd name="connsiteY10" fmla="*/ 1185798 h 4695049"/>
              <a:gd name="connsiteX11" fmla="*/ 889860 w 4519233"/>
              <a:gd name="connsiteY11" fmla="*/ 666484 h 4695049"/>
              <a:gd name="connsiteX0" fmla="*/ 889860 w 4519233"/>
              <a:gd name="connsiteY0" fmla="*/ 666484 h 4695049"/>
              <a:gd name="connsiteX1" fmla="*/ 1625278 w 4519233"/>
              <a:gd name="connsiteY1" fmla="*/ 242376 h 4695049"/>
              <a:gd name="connsiteX2" fmla="*/ 2274657 w 4519233"/>
              <a:gd name="connsiteY2" fmla="*/ 583 h 4695049"/>
              <a:gd name="connsiteX3" fmla="*/ 3074143 w 4519233"/>
              <a:gd name="connsiteY3" fmla="*/ 303485 h 4695049"/>
              <a:gd name="connsiteX4" fmla="*/ 3749806 w 4519233"/>
              <a:gd name="connsiteY4" fmla="*/ 701516 h 4695049"/>
              <a:gd name="connsiteX5" fmla="*/ 4519233 w 4519233"/>
              <a:gd name="connsiteY5" fmla="*/ 974361 h 4695049"/>
              <a:gd name="connsiteX6" fmla="*/ 4519233 w 4519233"/>
              <a:gd name="connsiteY6" fmla="*/ 3950893 h 4695049"/>
              <a:gd name="connsiteX7" fmla="*/ 3775077 w 4519233"/>
              <a:gd name="connsiteY7" fmla="*/ 4695049 h 4695049"/>
              <a:gd name="connsiteX8" fmla="*/ 798545 w 4519233"/>
              <a:gd name="connsiteY8" fmla="*/ 4695049 h 4695049"/>
              <a:gd name="connsiteX9" fmla="*/ 54389 w 4519233"/>
              <a:gd name="connsiteY9" fmla="*/ 3950893 h 4695049"/>
              <a:gd name="connsiteX10" fmla="*/ 42597 w 4519233"/>
              <a:gd name="connsiteY10" fmla="*/ 1916326 h 4695049"/>
              <a:gd name="connsiteX11" fmla="*/ 181415 w 4519233"/>
              <a:gd name="connsiteY11" fmla="*/ 1185798 h 4695049"/>
              <a:gd name="connsiteX12" fmla="*/ 889860 w 4519233"/>
              <a:gd name="connsiteY12" fmla="*/ 666484 h 4695049"/>
              <a:gd name="connsiteX0" fmla="*/ 889860 w 4519233"/>
              <a:gd name="connsiteY0" fmla="*/ 666484 h 4695049"/>
              <a:gd name="connsiteX1" fmla="*/ 1625278 w 4519233"/>
              <a:gd name="connsiteY1" fmla="*/ 242376 h 4695049"/>
              <a:gd name="connsiteX2" fmla="*/ 2274657 w 4519233"/>
              <a:gd name="connsiteY2" fmla="*/ 583 h 4695049"/>
              <a:gd name="connsiteX3" fmla="*/ 3074143 w 4519233"/>
              <a:gd name="connsiteY3" fmla="*/ 303485 h 4695049"/>
              <a:gd name="connsiteX4" fmla="*/ 3749806 w 4519233"/>
              <a:gd name="connsiteY4" fmla="*/ 701516 h 4695049"/>
              <a:gd name="connsiteX5" fmla="*/ 4519233 w 4519233"/>
              <a:gd name="connsiteY5" fmla="*/ 974361 h 4695049"/>
              <a:gd name="connsiteX6" fmla="*/ 4519233 w 4519233"/>
              <a:gd name="connsiteY6" fmla="*/ 3950893 h 4695049"/>
              <a:gd name="connsiteX7" fmla="*/ 3775077 w 4519233"/>
              <a:gd name="connsiteY7" fmla="*/ 4695049 h 4695049"/>
              <a:gd name="connsiteX8" fmla="*/ 798545 w 4519233"/>
              <a:gd name="connsiteY8" fmla="*/ 4695049 h 4695049"/>
              <a:gd name="connsiteX9" fmla="*/ 54389 w 4519233"/>
              <a:gd name="connsiteY9" fmla="*/ 3950893 h 4695049"/>
              <a:gd name="connsiteX10" fmla="*/ 42597 w 4519233"/>
              <a:gd name="connsiteY10" fmla="*/ 1916326 h 4695049"/>
              <a:gd name="connsiteX11" fmla="*/ 181415 w 4519233"/>
              <a:gd name="connsiteY11" fmla="*/ 1185798 h 4695049"/>
              <a:gd name="connsiteX12" fmla="*/ 889860 w 4519233"/>
              <a:gd name="connsiteY12" fmla="*/ 666484 h 4695049"/>
              <a:gd name="connsiteX0" fmla="*/ 889860 w 4519233"/>
              <a:gd name="connsiteY0" fmla="*/ 666484 h 4695049"/>
              <a:gd name="connsiteX1" fmla="*/ 1625278 w 4519233"/>
              <a:gd name="connsiteY1" fmla="*/ 242376 h 4695049"/>
              <a:gd name="connsiteX2" fmla="*/ 2274657 w 4519233"/>
              <a:gd name="connsiteY2" fmla="*/ 583 h 4695049"/>
              <a:gd name="connsiteX3" fmla="*/ 3074143 w 4519233"/>
              <a:gd name="connsiteY3" fmla="*/ 303485 h 4695049"/>
              <a:gd name="connsiteX4" fmla="*/ 3749806 w 4519233"/>
              <a:gd name="connsiteY4" fmla="*/ 701516 h 4695049"/>
              <a:gd name="connsiteX5" fmla="*/ 4519233 w 4519233"/>
              <a:gd name="connsiteY5" fmla="*/ 974361 h 4695049"/>
              <a:gd name="connsiteX6" fmla="*/ 4519233 w 4519233"/>
              <a:gd name="connsiteY6" fmla="*/ 3950893 h 4695049"/>
              <a:gd name="connsiteX7" fmla="*/ 3775077 w 4519233"/>
              <a:gd name="connsiteY7" fmla="*/ 4695049 h 4695049"/>
              <a:gd name="connsiteX8" fmla="*/ 798545 w 4519233"/>
              <a:gd name="connsiteY8" fmla="*/ 4695049 h 4695049"/>
              <a:gd name="connsiteX9" fmla="*/ 54389 w 4519233"/>
              <a:gd name="connsiteY9" fmla="*/ 3950893 h 4695049"/>
              <a:gd name="connsiteX10" fmla="*/ 42597 w 4519233"/>
              <a:gd name="connsiteY10" fmla="*/ 1916326 h 4695049"/>
              <a:gd name="connsiteX11" fmla="*/ 181415 w 4519233"/>
              <a:gd name="connsiteY11" fmla="*/ 1185798 h 4695049"/>
              <a:gd name="connsiteX12" fmla="*/ 889860 w 4519233"/>
              <a:gd name="connsiteY12" fmla="*/ 666484 h 4695049"/>
              <a:gd name="connsiteX0" fmla="*/ 889860 w 4519233"/>
              <a:gd name="connsiteY0" fmla="*/ 666484 h 4695049"/>
              <a:gd name="connsiteX1" fmla="*/ 1625278 w 4519233"/>
              <a:gd name="connsiteY1" fmla="*/ 242376 h 4695049"/>
              <a:gd name="connsiteX2" fmla="*/ 2274657 w 4519233"/>
              <a:gd name="connsiteY2" fmla="*/ 583 h 4695049"/>
              <a:gd name="connsiteX3" fmla="*/ 3074143 w 4519233"/>
              <a:gd name="connsiteY3" fmla="*/ 303485 h 4695049"/>
              <a:gd name="connsiteX4" fmla="*/ 3730689 w 4519233"/>
              <a:gd name="connsiteY4" fmla="*/ 695144 h 4695049"/>
              <a:gd name="connsiteX5" fmla="*/ 4519233 w 4519233"/>
              <a:gd name="connsiteY5" fmla="*/ 974361 h 4695049"/>
              <a:gd name="connsiteX6" fmla="*/ 4519233 w 4519233"/>
              <a:gd name="connsiteY6" fmla="*/ 3950893 h 4695049"/>
              <a:gd name="connsiteX7" fmla="*/ 3775077 w 4519233"/>
              <a:gd name="connsiteY7" fmla="*/ 4695049 h 4695049"/>
              <a:gd name="connsiteX8" fmla="*/ 798545 w 4519233"/>
              <a:gd name="connsiteY8" fmla="*/ 4695049 h 4695049"/>
              <a:gd name="connsiteX9" fmla="*/ 54389 w 4519233"/>
              <a:gd name="connsiteY9" fmla="*/ 3950893 h 4695049"/>
              <a:gd name="connsiteX10" fmla="*/ 42597 w 4519233"/>
              <a:gd name="connsiteY10" fmla="*/ 1916326 h 4695049"/>
              <a:gd name="connsiteX11" fmla="*/ 181415 w 4519233"/>
              <a:gd name="connsiteY11" fmla="*/ 1185798 h 4695049"/>
              <a:gd name="connsiteX12" fmla="*/ 889860 w 4519233"/>
              <a:gd name="connsiteY12" fmla="*/ 666484 h 4695049"/>
              <a:gd name="connsiteX0" fmla="*/ 889860 w 4519233"/>
              <a:gd name="connsiteY0" fmla="*/ 666484 h 4695049"/>
              <a:gd name="connsiteX1" fmla="*/ 1625278 w 4519233"/>
              <a:gd name="connsiteY1" fmla="*/ 242376 h 4695049"/>
              <a:gd name="connsiteX2" fmla="*/ 2274657 w 4519233"/>
              <a:gd name="connsiteY2" fmla="*/ 583 h 4695049"/>
              <a:gd name="connsiteX3" fmla="*/ 3074143 w 4519233"/>
              <a:gd name="connsiteY3" fmla="*/ 303485 h 4695049"/>
              <a:gd name="connsiteX4" fmla="*/ 3730689 w 4519233"/>
              <a:gd name="connsiteY4" fmla="*/ 695144 h 4695049"/>
              <a:gd name="connsiteX5" fmla="*/ 4516047 w 4519233"/>
              <a:gd name="connsiteY5" fmla="*/ 1219688 h 4695049"/>
              <a:gd name="connsiteX6" fmla="*/ 4519233 w 4519233"/>
              <a:gd name="connsiteY6" fmla="*/ 3950893 h 4695049"/>
              <a:gd name="connsiteX7" fmla="*/ 3775077 w 4519233"/>
              <a:gd name="connsiteY7" fmla="*/ 4695049 h 4695049"/>
              <a:gd name="connsiteX8" fmla="*/ 798545 w 4519233"/>
              <a:gd name="connsiteY8" fmla="*/ 4695049 h 4695049"/>
              <a:gd name="connsiteX9" fmla="*/ 54389 w 4519233"/>
              <a:gd name="connsiteY9" fmla="*/ 3950893 h 4695049"/>
              <a:gd name="connsiteX10" fmla="*/ 42597 w 4519233"/>
              <a:gd name="connsiteY10" fmla="*/ 1916326 h 4695049"/>
              <a:gd name="connsiteX11" fmla="*/ 181415 w 4519233"/>
              <a:gd name="connsiteY11" fmla="*/ 1185798 h 4695049"/>
              <a:gd name="connsiteX12" fmla="*/ 889860 w 4519233"/>
              <a:gd name="connsiteY12" fmla="*/ 666484 h 4695049"/>
              <a:gd name="connsiteX0" fmla="*/ 889860 w 4519233"/>
              <a:gd name="connsiteY0" fmla="*/ 666484 h 4695049"/>
              <a:gd name="connsiteX1" fmla="*/ 1625278 w 4519233"/>
              <a:gd name="connsiteY1" fmla="*/ 242376 h 4695049"/>
              <a:gd name="connsiteX2" fmla="*/ 2274657 w 4519233"/>
              <a:gd name="connsiteY2" fmla="*/ 583 h 4695049"/>
              <a:gd name="connsiteX3" fmla="*/ 3074143 w 4519233"/>
              <a:gd name="connsiteY3" fmla="*/ 303485 h 4695049"/>
              <a:gd name="connsiteX4" fmla="*/ 3730689 w 4519233"/>
              <a:gd name="connsiteY4" fmla="*/ 695144 h 4695049"/>
              <a:gd name="connsiteX5" fmla="*/ 4516047 w 4519233"/>
              <a:gd name="connsiteY5" fmla="*/ 1219688 h 4695049"/>
              <a:gd name="connsiteX6" fmla="*/ 4519233 w 4519233"/>
              <a:gd name="connsiteY6" fmla="*/ 3950893 h 4695049"/>
              <a:gd name="connsiteX7" fmla="*/ 3775077 w 4519233"/>
              <a:gd name="connsiteY7" fmla="*/ 4695049 h 4695049"/>
              <a:gd name="connsiteX8" fmla="*/ 798545 w 4519233"/>
              <a:gd name="connsiteY8" fmla="*/ 4695049 h 4695049"/>
              <a:gd name="connsiteX9" fmla="*/ 54389 w 4519233"/>
              <a:gd name="connsiteY9" fmla="*/ 3950893 h 4695049"/>
              <a:gd name="connsiteX10" fmla="*/ 42597 w 4519233"/>
              <a:gd name="connsiteY10" fmla="*/ 1916326 h 4695049"/>
              <a:gd name="connsiteX11" fmla="*/ 181415 w 4519233"/>
              <a:gd name="connsiteY11" fmla="*/ 1185798 h 4695049"/>
              <a:gd name="connsiteX12" fmla="*/ 889860 w 4519233"/>
              <a:gd name="connsiteY12" fmla="*/ 666484 h 4695049"/>
              <a:gd name="connsiteX0" fmla="*/ 889860 w 4573756"/>
              <a:gd name="connsiteY0" fmla="*/ 666484 h 4695049"/>
              <a:gd name="connsiteX1" fmla="*/ 1625278 w 4573756"/>
              <a:gd name="connsiteY1" fmla="*/ 242376 h 4695049"/>
              <a:gd name="connsiteX2" fmla="*/ 2274657 w 4573756"/>
              <a:gd name="connsiteY2" fmla="*/ 583 h 4695049"/>
              <a:gd name="connsiteX3" fmla="*/ 3074143 w 4573756"/>
              <a:gd name="connsiteY3" fmla="*/ 303485 h 4695049"/>
              <a:gd name="connsiteX4" fmla="*/ 3730689 w 4573756"/>
              <a:gd name="connsiteY4" fmla="*/ 695144 h 4695049"/>
              <a:gd name="connsiteX5" fmla="*/ 4516047 w 4573756"/>
              <a:gd name="connsiteY5" fmla="*/ 1219688 h 4695049"/>
              <a:gd name="connsiteX6" fmla="*/ 4519233 w 4573756"/>
              <a:gd name="connsiteY6" fmla="*/ 3950893 h 4695049"/>
              <a:gd name="connsiteX7" fmla="*/ 3775077 w 4573756"/>
              <a:gd name="connsiteY7" fmla="*/ 4695049 h 4695049"/>
              <a:gd name="connsiteX8" fmla="*/ 798545 w 4573756"/>
              <a:gd name="connsiteY8" fmla="*/ 4695049 h 4695049"/>
              <a:gd name="connsiteX9" fmla="*/ 54389 w 4573756"/>
              <a:gd name="connsiteY9" fmla="*/ 3950893 h 4695049"/>
              <a:gd name="connsiteX10" fmla="*/ 42597 w 4573756"/>
              <a:gd name="connsiteY10" fmla="*/ 1916326 h 4695049"/>
              <a:gd name="connsiteX11" fmla="*/ 181415 w 4573756"/>
              <a:gd name="connsiteY11" fmla="*/ 1185798 h 4695049"/>
              <a:gd name="connsiteX12" fmla="*/ 889860 w 4573756"/>
              <a:gd name="connsiteY12" fmla="*/ 666484 h 4695049"/>
              <a:gd name="connsiteX0" fmla="*/ 889860 w 4519233"/>
              <a:gd name="connsiteY0" fmla="*/ 666484 h 4695049"/>
              <a:gd name="connsiteX1" fmla="*/ 1625278 w 4519233"/>
              <a:gd name="connsiteY1" fmla="*/ 242376 h 4695049"/>
              <a:gd name="connsiteX2" fmla="*/ 2274657 w 4519233"/>
              <a:gd name="connsiteY2" fmla="*/ 583 h 4695049"/>
              <a:gd name="connsiteX3" fmla="*/ 3074143 w 4519233"/>
              <a:gd name="connsiteY3" fmla="*/ 303485 h 4695049"/>
              <a:gd name="connsiteX4" fmla="*/ 3730689 w 4519233"/>
              <a:gd name="connsiteY4" fmla="*/ 695144 h 4695049"/>
              <a:gd name="connsiteX5" fmla="*/ 4369488 w 4519233"/>
              <a:gd name="connsiteY5" fmla="*/ 1149594 h 4695049"/>
              <a:gd name="connsiteX6" fmla="*/ 4519233 w 4519233"/>
              <a:gd name="connsiteY6" fmla="*/ 3950893 h 4695049"/>
              <a:gd name="connsiteX7" fmla="*/ 3775077 w 4519233"/>
              <a:gd name="connsiteY7" fmla="*/ 4695049 h 4695049"/>
              <a:gd name="connsiteX8" fmla="*/ 798545 w 4519233"/>
              <a:gd name="connsiteY8" fmla="*/ 4695049 h 4695049"/>
              <a:gd name="connsiteX9" fmla="*/ 54389 w 4519233"/>
              <a:gd name="connsiteY9" fmla="*/ 3950893 h 4695049"/>
              <a:gd name="connsiteX10" fmla="*/ 42597 w 4519233"/>
              <a:gd name="connsiteY10" fmla="*/ 1916326 h 4695049"/>
              <a:gd name="connsiteX11" fmla="*/ 181415 w 4519233"/>
              <a:gd name="connsiteY11" fmla="*/ 1185798 h 4695049"/>
              <a:gd name="connsiteX12" fmla="*/ 889860 w 4519233"/>
              <a:gd name="connsiteY12" fmla="*/ 666484 h 4695049"/>
              <a:gd name="connsiteX0" fmla="*/ 889860 w 4519357"/>
              <a:gd name="connsiteY0" fmla="*/ 666484 h 4695049"/>
              <a:gd name="connsiteX1" fmla="*/ 1625278 w 4519357"/>
              <a:gd name="connsiteY1" fmla="*/ 242376 h 4695049"/>
              <a:gd name="connsiteX2" fmla="*/ 2274657 w 4519357"/>
              <a:gd name="connsiteY2" fmla="*/ 583 h 4695049"/>
              <a:gd name="connsiteX3" fmla="*/ 3074143 w 4519357"/>
              <a:gd name="connsiteY3" fmla="*/ 303485 h 4695049"/>
              <a:gd name="connsiteX4" fmla="*/ 3730689 w 4519357"/>
              <a:gd name="connsiteY4" fmla="*/ 695144 h 4695049"/>
              <a:gd name="connsiteX5" fmla="*/ 4369488 w 4519357"/>
              <a:gd name="connsiteY5" fmla="*/ 1149594 h 4695049"/>
              <a:gd name="connsiteX6" fmla="*/ 4519233 w 4519357"/>
              <a:gd name="connsiteY6" fmla="*/ 3950893 h 4695049"/>
              <a:gd name="connsiteX7" fmla="*/ 3775077 w 4519357"/>
              <a:gd name="connsiteY7" fmla="*/ 4695049 h 4695049"/>
              <a:gd name="connsiteX8" fmla="*/ 798545 w 4519357"/>
              <a:gd name="connsiteY8" fmla="*/ 4695049 h 4695049"/>
              <a:gd name="connsiteX9" fmla="*/ 54389 w 4519357"/>
              <a:gd name="connsiteY9" fmla="*/ 3950893 h 4695049"/>
              <a:gd name="connsiteX10" fmla="*/ 42597 w 4519357"/>
              <a:gd name="connsiteY10" fmla="*/ 1916326 h 4695049"/>
              <a:gd name="connsiteX11" fmla="*/ 181415 w 4519357"/>
              <a:gd name="connsiteY11" fmla="*/ 1185798 h 4695049"/>
              <a:gd name="connsiteX12" fmla="*/ 889860 w 4519357"/>
              <a:gd name="connsiteY12" fmla="*/ 666484 h 4695049"/>
              <a:gd name="connsiteX0" fmla="*/ 889860 w 4574065"/>
              <a:gd name="connsiteY0" fmla="*/ 666484 h 4695049"/>
              <a:gd name="connsiteX1" fmla="*/ 1625278 w 4574065"/>
              <a:gd name="connsiteY1" fmla="*/ 242376 h 4695049"/>
              <a:gd name="connsiteX2" fmla="*/ 2274657 w 4574065"/>
              <a:gd name="connsiteY2" fmla="*/ 583 h 4695049"/>
              <a:gd name="connsiteX3" fmla="*/ 3074143 w 4574065"/>
              <a:gd name="connsiteY3" fmla="*/ 303485 h 4695049"/>
              <a:gd name="connsiteX4" fmla="*/ 3730689 w 4574065"/>
              <a:gd name="connsiteY4" fmla="*/ 695144 h 4695049"/>
              <a:gd name="connsiteX5" fmla="*/ 4369488 w 4574065"/>
              <a:gd name="connsiteY5" fmla="*/ 1149594 h 4695049"/>
              <a:gd name="connsiteX6" fmla="*/ 4501717 w 4574065"/>
              <a:gd name="connsiteY6" fmla="*/ 2052406 h 4695049"/>
              <a:gd name="connsiteX7" fmla="*/ 4519233 w 4574065"/>
              <a:gd name="connsiteY7" fmla="*/ 3950893 h 4695049"/>
              <a:gd name="connsiteX8" fmla="*/ 3775077 w 4574065"/>
              <a:gd name="connsiteY8" fmla="*/ 4695049 h 4695049"/>
              <a:gd name="connsiteX9" fmla="*/ 798545 w 4574065"/>
              <a:gd name="connsiteY9" fmla="*/ 4695049 h 4695049"/>
              <a:gd name="connsiteX10" fmla="*/ 54389 w 4574065"/>
              <a:gd name="connsiteY10" fmla="*/ 3950893 h 4695049"/>
              <a:gd name="connsiteX11" fmla="*/ 42597 w 4574065"/>
              <a:gd name="connsiteY11" fmla="*/ 1916326 h 4695049"/>
              <a:gd name="connsiteX12" fmla="*/ 181415 w 4574065"/>
              <a:gd name="connsiteY12" fmla="*/ 1185798 h 4695049"/>
              <a:gd name="connsiteX13" fmla="*/ 889860 w 4574065"/>
              <a:gd name="connsiteY13" fmla="*/ 666484 h 4695049"/>
              <a:gd name="connsiteX0" fmla="*/ 889860 w 4587344"/>
              <a:gd name="connsiteY0" fmla="*/ 666484 h 4695049"/>
              <a:gd name="connsiteX1" fmla="*/ 1625278 w 4587344"/>
              <a:gd name="connsiteY1" fmla="*/ 242376 h 4695049"/>
              <a:gd name="connsiteX2" fmla="*/ 2274657 w 4587344"/>
              <a:gd name="connsiteY2" fmla="*/ 583 h 4695049"/>
              <a:gd name="connsiteX3" fmla="*/ 3074143 w 4587344"/>
              <a:gd name="connsiteY3" fmla="*/ 303485 h 4695049"/>
              <a:gd name="connsiteX4" fmla="*/ 3730689 w 4587344"/>
              <a:gd name="connsiteY4" fmla="*/ 695144 h 4695049"/>
              <a:gd name="connsiteX5" fmla="*/ 4369488 w 4587344"/>
              <a:gd name="connsiteY5" fmla="*/ 1149594 h 4695049"/>
              <a:gd name="connsiteX6" fmla="*/ 4543135 w 4587344"/>
              <a:gd name="connsiteY6" fmla="*/ 2042848 h 4695049"/>
              <a:gd name="connsiteX7" fmla="*/ 4519233 w 4587344"/>
              <a:gd name="connsiteY7" fmla="*/ 3950893 h 4695049"/>
              <a:gd name="connsiteX8" fmla="*/ 3775077 w 4587344"/>
              <a:gd name="connsiteY8" fmla="*/ 4695049 h 4695049"/>
              <a:gd name="connsiteX9" fmla="*/ 798545 w 4587344"/>
              <a:gd name="connsiteY9" fmla="*/ 4695049 h 4695049"/>
              <a:gd name="connsiteX10" fmla="*/ 54389 w 4587344"/>
              <a:gd name="connsiteY10" fmla="*/ 3950893 h 4695049"/>
              <a:gd name="connsiteX11" fmla="*/ 42597 w 4587344"/>
              <a:gd name="connsiteY11" fmla="*/ 1916326 h 4695049"/>
              <a:gd name="connsiteX12" fmla="*/ 181415 w 4587344"/>
              <a:gd name="connsiteY12" fmla="*/ 1185798 h 4695049"/>
              <a:gd name="connsiteX13" fmla="*/ 889860 w 4587344"/>
              <a:gd name="connsiteY13" fmla="*/ 666484 h 4695049"/>
              <a:gd name="connsiteX0" fmla="*/ 889860 w 4587344"/>
              <a:gd name="connsiteY0" fmla="*/ 666484 h 4695049"/>
              <a:gd name="connsiteX1" fmla="*/ 1625278 w 4587344"/>
              <a:gd name="connsiteY1" fmla="*/ 242376 h 4695049"/>
              <a:gd name="connsiteX2" fmla="*/ 2274657 w 4587344"/>
              <a:gd name="connsiteY2" fmla="*/ 583 h 4695049"/>
              <a:gd name="connsiteX3" fmla="*/ 3074143 w 4587344"/>
              <a:gd name="connsiteY3" fmla="*/ 303485 h 4695049"/>
              <a:gd name="connsiteX4" fmla="*/ 3730689 w 4587344"/>
              <a:gd name="connsiteY4" fmla="*/ 695144 h 4695049"/>
              <a:gd name="connsiteX5" fmla="*/ 4369488 w 4587344"/>
              <a:gd name="connsiteY5" fmla="*/ 1149594 h 4695049"/>
              <a:gd name="connsiteX6" fmla="*/ 4543135 w 4587344"/>
              <a:gd name="connsiteY6" fmla="*/ 2042848 h 4695049"/>
              <a:gd name="connsiteX7" fmla="*/ 4519233 w 4587344"/>
              <a:gd name="connsiteY7" fmla="*/ 3950893 h 4695049"/>
              <a:gd name="connsiteX8" fmla="*/ 3775077 w 4587344"/>
              <a:gd name="connsiteY8" fmla="*/ 4695049 h 4695049"/>
              <a:gd name="connsiteX9" fmla="*/ 798545 w 4587344"/>
              <a:gd name="connsiteY9" fmla="*/ 4695049 h 4695049"/>
              <a:gd name="connsiteX10" fmla="*/ 54389 w 4587344"/>
              <a:gd name="connsiteY10" fmla="*/ 3950893 h 4695049"/>
              <a:gd name="connsiteX11" fmla="*/ 42597 w 4587344"/>
              <a:gd name="connsiteY11" fmla="*/ 1916326 h 4695049"/>
              <a:gd name="connsiteX12" fmla="*/ 181415 w 4587344"/>
              <a:gd name="connsiteY12" fmla="*/ 1185798 h 4695049"/>
              <a:gd name="connsiteX13" fmla="*/ 889860 w 4587344"/>
              <a:gd name="connsiteY13" fmla="*/ 666484 h 4695049"/>
              <a:gd name="connsiteX0" fmla="*/ 889860 w 4578198"/>
              <a:gd name="connsiteY0" fmla="*/ 666484 h 4695049"/>
              <a:gd name="connsiteX1" fmla="*/ 1625278 w 4578198"/>
              <a:gd name="connsiteY1" fmla="*/ 242376 h 4695049"/>
              <a:gd name="connsiteX2" fmla="*/ 2274657 w 4578198"/>
              <a:gd name="connsiteY2" fmla="*/ 583 h 4695049"/>
              <a:gd name="connsiteX3" fmla="*/ 3074143 w 4578198"/>
              <a:gd name="connsiteY3" fmla="*/ 303485 h 4695049"/>
              <a:gd name="connsiteX4" fmla="*/ 3730689 w 4578198"/>
              <a:gd name="connsiteY4" fmla="*/ 695144 h 4695049"/>
              <a:gd name="connsiteX5" fmla="*/ 4369488 w 4578198"/>
              <a:gd name="connsiteY5" fmla="*/ 1149594 h 4695049"/>
              <a:gd name="connsiteX6" fmla="*/ 4543135 w 4578198"/>
              <a:gd name="connsiteY6" fmla="*/ 2042848 h 4695049"/>
              <a:gd name="connsiteX7" fmla="*/ 4519233 w 4578198"/>
              <a:gd name="connsiteY7" fmla="*/ 3950893 h 4695049"/>
              <a:gd name="connsiteX8" fmla="*/ 3775077 w 4578198"/>
              <a:gd name="connsiteY8" fmla="*/ 4695049 h 4695049"/>
              <a:gd name="connsiteX9" fmla="*/ 798545 w 4578198"/>
              <a:gd name="connsiteY9" fmla="*/ 4695049 h 4695049"/>
              <a:gd name="connsiteX10" fmla="*/ 54389 w 4578198"/>
              <a:gd name="connsiteY10" fmla="*/ 3950893 h 4695049"/>
              <a:gd name="connsiteX11" fmla="*/ 42597 w 4578198"/>
              <a:gd name="connsiteY11" fmla="*/ 1916326 h 4695049"/>
              <a:gd name="connsiteX12" fmla="*/ 181415 w 4578198"/>
              <a:gd name="connsiteY12" fmla="*/ 1185798 h 4695049"/>
              <a:gd name="connsiteX13" fmla="*/ 889860 w 4578198"/>
              <a:gd name="connsiteY13" fmla="*/ 666484 h 4695049"/>
              <a:gd name="connsiteX0" fmla="*/ 889860 w 4584269"/>
              <a:gd name="connsiteY0" fmla="*/ 666484 h 4695049"/>
              <a:gd name="connsiteX1" fmla="*/ 1625278 w 4584269"/>
              <a:gd name="connsiteY1" fmla="*/ 242376 h 4695049"/>
              <a:gd name="connsiteX2" fmla="*/ 2274657 w 4584269"/>
              <a:gd name="connsiteY2" fmla="*/ 583 h 4695049"/>
              <a:gd name="connsiteX3" fmla="*/ 3074143 w 4584269"/>
              <a:gd name="connsiteY3" fmla="*/ 303485 h 4695049"/>
              <a:gd name="connsiteX4" fmla="*/ 3730689 w 4584269"/>
              <a:gd name="connsiteY4" fmla="*/ 695144 h 4695049"/>
              <a:gd name="connsiteX5" fmla="*/ 4430023 w 4584269"/>
              <a:gd name="connsiteY5" fmla="*/ 1213316 h 4695049"/>
              <a:gd name="connsiteX6" fmla="*/ 4543135 w 4584269"/>
              <a:gd name="connsiteY6" fmla="*/ 2042848 h 4695049"/>
              <a:gd name="connsiteX7" fmla="*/ 4519233 w 4584269"/>
              <a:gd name="connsiteY7" fmla="*/ 3950893 h 4695049"/>
              <a:gd name="connsiteX8" fmla="*/ 3775077 w 4584269"/>
              <a:gd name="connsiteY8" fmla="*/ 4695049 h 4695049"/>
              <a:gd name="connsiteX9" fmla="*/ 798545 w 4584269"/>
              <a:gd name="connsiteY9" fmla="*/ 4695049 h 4695049"/>
              <a:gd name="connsiteX10" fmla="*/ 54389 w 4584269"/>
              <a:gd name="connsiteY10" fmla="*/ 3950893 h 4695049"/>
              <a:gd name="connsiteX11" fmla="*/ 42597 w 4584269"/>
              <a:gd name="connsiteY11" fmla="*/ 1916326 h 4695049"/>
              <a:gd name="connsiteX12" fmla="*/ 181415 w 4584269"/>
              <a:gd name="connsiteY12" fmla="*/ 1185798 h 4695049"/>
              <a:gd name="connsiteX13" fmla="*/ 889860 w 4584269"/>
              <a:gd name="connsiteY13" fmla="*/ 666484 h 4695049"/>
              <a:gd name="connsiteX0" fmla="*/ 889860 w 4585062"/>
              <a:gd name="connsiteY0" fmla="*/ 666484 h 4695049"/>
              <a:gd name="connsiteX1" fmla="*/ 1625278 w 4585062"/>
              <a:gd name="connsiteY1" fmla="*/ 242376 h 4695049"/>
              <a:gd name="connsiteX2" fmla="*/ 2274657 w 4585062"/>
              <a:gd name="connsiteY2" fmla="*/ 583 h 4695049"/>
              <a:gd name="connsiteX3" fmla="*/ 3074143 w 4585062"/>
              <a:gd name="connsiteY3" fmla="*/ 303485 h 4695049"/>
              <a:gd name="connsiteX4" fmla="*/ 3730689 w 4585062"/>
              <a:gd name="connsiteY4" fmla="*/ 695144 h 4695049"/>
              <a:gd name="connsiteX5" fmla="*/ 4414093 w 4585062"/>
              <a:gd name="connsiteY5" fmla="*/ 1206944 h 4695049"/>
              <a:gd name="connsiteX6" fmla="*/ 4543135 w 4585062"/>
              <a:gd name="connsiteY6" fmla="*/ 2042848 h 4695049"/>
              <a:gd name="connsiteX7" fmla="*/ 4519233 w 4585062"/>
              <a:gd name="connsiteY7" fmla="*/ 3950893 h 4695049"/>
              <a:gd name="connsiteX8" fmla="*/ 3775077 w 4585062"/>
              <a:gd name="connsiteY8" fmla="*/ 4695049 h 4695049"/>
              <a:gd name="connsiteX9" fmla="*/ 798545 w 4585062"/>
              <a:gd name="connsiteY9" fmla="*/ 4695049 h 4695049"/>
              <a:gd name="connsiteX10" fmla="*/ 54389 w 4585062"/>
              <a:gd name="connsiteY10" fmla="*/ 3950893 h 4695049"/>
              <a:gd name="connsiteX11" fmla="*/ 42597 w 4585062"/>
              <a:gd name="connsiteY11" fmla="*/ 1916326 h 4695049"/>
              <a:gd name="connsiteX12" fmla="*/ 181415 w 4585062"/>
              <a:gd name="connsiteY12" fmla="*/ 1185798 h 4695049"/>
              <a:gd name="connsiteX13" fmla="*/ 889860 w 4585062"/>
              <a:gd name="connsiteY13" fmla="*/ 666484 h 4695049"/>
              <a:gd name="connsiteX0" fmla="*/ 889860 w 4585062"/>
              <a:gd name="connsiteY0" fmla="*/ 666484 h 4695049"/>
              <a:gd name="connsiteX1" fmla="*/ 1625278 w 4585062"/>
              <a:gd name="connsiteY1" fmla="*/ 242376 h 4695049"/>
              <a:gd name="connsiteX2" fmla="*/ 2274657 w 4585062"/>
              <a:gd name="connsiteY2" fmla="*/ 583 h 4695049"/>
              <a:gd name="connsiteX3" fmla="*/ 3074143 w 4585062"/>
              <a:gd name="connsiteY3" fmla="*/ 303485 h 4695049"/>
              <a:gd name="connsiteX4" fmla="*/ 3768921 w 4585062"/>
              <a:gd name="connsiteY4" fmla="*/ 711075 h 4695049"/>
              <a:gd name="connsiteX5" fmla="*/ 4414093 w 4585062"/>
              <a:gd name="connsiteY5" fmla="*/ 1206944 h 4695049"/>
              <a:gd name="connsiteX6" fmla="*/ 4543135 w 4585062"/>
              <a:gd name="connsiteY6" fmla="*/ 2042848 h 4695049"/>
              <a:gd name="connsiteX7" fmla="*/ 4519233 w 4585062"/>
              <a:gd name="connsiteY7" fmla="*/ 3950893 h 4695049"/>
              <a:gd name="connsiteX8" fmla="*/ 3775077 w 4585062"/>
              <a:gd name="connsiteY8" fmla="*/ 4695049 h 4695049"/>
              <a:gd name="connsiteX9" fmla="*/ 798545 w 4585062"/>
              <a:gd name="connsiteY9" fmla="*/ 4695049 h 4695049"/>
              <a:gd name="connsiteX10" fmla="*/ 54389 w 4585062"/>
              <a:gd name="connsiteY10" fmla="*/ 3950893 h 4695049"/>
              <a:gd name="connsiteX11" fmla="*/ 42597 w 4585062"/>
              <a:gd name="connsiteY11" fmla="*/ 1916326 h 4695049"/>
              <a:gd name="connsiteX12" fmla="*/ 181415 w 4585062"/>
              <a:gd name="connsiteY12" fmla="*/ 1185798 h 4695049"/>
              <a:gd name="connsiteX13" fmla="*/ 889860 w 4585062"/>
              <a:gd name="connsiteY13" fmla="*/ 666484 h 4695049"/>
              <a:gd name="connsiteX0" fmla="*/ 889860 w 4585062"/>
              <a:gd name="connsiteY0" fmla="*/ 666484 h 4695049"/>
              <a:gd name="connsiteX1" fmla="*/ 1625278 w 4585062"/>
              <a:gd name="connsiteY1" fmla="*/ 242376 h 4695049"/>
              <a:gd name="connsiteX2" fmla="*/ 2274657 w 4585062"/>
              <a:gd name="connsiteY2" fmla="*/ 583 h 4695049"/>
              <a:gd name="connsiteX3" fmla="*/ 3074143 w 4585062"/>
              <a:gd name="connsiteY3" fmla="*/ 303485 h 4695049"/>
              <a:gd name="connsiteX4" fmla="*/ 3768921 w 4585062"/>
              <a:gd name="connsiteY4" fmla="*/ 711075 h 4695049"/>
              <a:gd name="connsiteX5" fmla="*/ 4414093 w 4585062"/>
              <a:gd name="connsiteY5" fmla="*/ 1206944 h 4695049"/>
              <a:gd name="connsiteX6" fmla="*/ 4543135 w 4585062"/>
              <a:gd name="connsiteY6" fmla="*/ 2042848 h 4695049"/>
              <a:gd name="connsiteX7" fmla="*/ 4519233 w 4585062"/>
              <a:gd name="connsiteY7" fmla="*/ 3950893 h 4695049"/>
              <a:gd name="connsiteX8" fmla="*/ 3775077 w 4585062"/>
              <a:gd name="connsiteY8" fmla="*/ 4695049 h 4695049"/>
              <a:gd name="connsiteX9" fmla="*/ 798545 w 4585062"/>
              <a:gd name="connsiteY9" fmla="*/ 4695049 h 4695049"/>
              <a:gd name="connsiteX10" fmla="*/ 54389 w 4585062"/>
              <a:gd name="connsiteY10" fmla="*/ 3950893 h 4695049"/>
              <a:gd name="connsiteX11" fmla="*/ 42597 w 4585062"/>
              <a:gd name="connsiteY11" fmla="*/ 1916326 h 4695049"/>
              <a:gd name="connsiteX12" fmla="*/ 181415 w 4585062"/>
              <a:gd name="connsiteY12" fmla="*/ 1185798 h 4695049"/>
              <a:gd name="connsiteX13" fmla="*/ 889860 w 4585062"/>
              <a:gd name="connsiteY13" fmla="*/ 666484 h 4695049"/>
              <a:gd name="connsiteX0" fmla="*/ 889860 w 4585062"/>
              <a:gd name="connsiteY0" fmla="*/ 666484 h 4695049"/>
              <a:gd name="connsiteX1" fmla="*/ 1625278 w 4585062"/>
              <a:gd name="connsiteY1" fmla="*/ 242376 h 4695049"/>
              <a:gd name="connsiteX2" fmla="*/ 2274657 w 4585062"/>
              <a:gd name="connsiteY2" fmla="*/ 583 h 4695049"/>
              <a:gd name="connsiteX3" fmla="*/ 3074143 w 4585062"/>
              <a:gd name="connsiteY3" fmla="*/ 303485 h 4695049"/>
              <a:gd name="connsiteX4" fmla="*/ 3768921 w 4585062"/>
              <a:gd name="connsiteY4" fmla="*/ 711075 h 4695049"/>
              <a:gd name="connsiteX5" fmla="*/ 4414093 w 4585062"/>
              <a:gd name="connsiteY5" fmla="*/ 1206944 h 4695049"/>
              <a:gd name="connsiteX6" fmla="*/ 4543135 w 4585062"/>
              <a:gd name="connsiteY6" fmla="*/ 2042848 h 4695049"/>
              <a:gd name="connsiteX7" fmla="*/ 4519233 w 4585062"/>
              <a:gd name="connsiteY7" fmla="*/ 3950893 h 4695049"/>
              <a:gd name="connsiteX8" fmla="*/ 3775077 w 4585062"/>
              <a:gd name="connsiteY8" fmla="*/ 4695049 h 4695049"/>
              <a:gd name="connsiteX9" fmla="*/ 798545 w 4585062"/>
              <a:gd name="connsiteY9" fmla="*/ 4695049 h 4695049"/>
              <a:gd name="connsiteX10" fmla="*/ 54389 w 4585062"/>
              <a:gd name="connsiteY10" fmla="*/ 3950893 h 4695049"/>
              <a:gd name="connsiteX11" fmla="*/ 42597 w 4585062"/>
              <a:gd name="connsiteY11" fmla="*/ 1916326 h 4695049"/>
              <a:gd name="connsiteX12" fmla="*/ 181415 w 4585062"/>
              <a:gd name="connsiteY12" fmla="*/ 1185798 h 4695049"/>
              <a:gd name="connsiteX13" fmla="*/ 889860 w 4585062"/>
              <a:gd name="connsiteY13" fmla="*/ 666484 h 4695049"/>
              <a:gd name="connsiteX0" fmla="*/ 889860 w 4585062"/>
              <a:gd name="connsiteY0" fmla="*/ 666484 h 4695049"/>
              <a:gd name="connsiteX1" fmla="*/ 1625278 w 4585062"/>
              <a:gd name="connsiteY1" fmla="*/ 242376 h 4695049"/>
              <a:gd name="connsiteX2" fmla="*/ 2274657 w 4585062"/>
              <a:gd name="connsiteY2" fmla="*/ 583 h 4695049"/>
              <a:gd name="connsiteX3" fmla="*/ 3074143 w 4585062"/>
              <a:gd name="connsiteY3" fmla="*/ 303485 h 4695049"/>
              <a:gd name="connsiteX4" fmla="*/ 3768921 w 4585062"/>
              <a:gd name="connsiteY4" fmla="*/ 711075 h 4695049"/>
              <a:gd name="connsiteX5" fmla="*/ 4414093 w 4585062"/>
              <a:gd name="connsiteY5" fmla="*/ 1206944 h 4695049"/>
              <a:gd name="connsiteX6" fmla="*/ 4543135 w 4585062"/>
              <a:gd name="connsiteY6" fmla="*/ 2042848 h 4695049"/>
              <a:gd name="connsiteX7" fmla="*/ 4519233 w 4585062"/>
              <a:gd name="connsiteY7" fmla="*/ 3950893 h 4695049"/>
              <a:gd name="connsiteX8" fmla="*/ 3775077 w 4585062"/>
              <a:gd name="connsiteY8" fmla="*/ 4695049 h 4695049"/>
              <a:gd name="connsiteX9" fmla="*/ 798545 w 4585062"/>
              <a:gd name="connsiteY9" fmla="*/ 4695049 h 4695049"/>
              <a:gd name="connsiteX10" fmla="*/ 54389 w 4585062"/>
              <a:gd name="connsiteY10" fmla="*/ 3950893 h 4695049"/>
              <a:gd name="connsiteX11" fmla="*/ 42597 w 4585062"/>
              <a:gd name="connsiteY11" fmla="*/ 1916326 h 4695049"/>
              <a:gd name="connsiteX12" fmla="*/ 181415 w 4585062"/>
              <a:gd name="connsiteY12" fmla="*/ 1185798 h 4695049"/>
              <a:gd name="connsiteX13" fmla="*/ 889860 w 4585062"/>
              <a:gd name="connsiteY13" fmla="*/ 666484 h 4695049"/>
              <a:gd name="connsiteX0" fmla="*/ 889860 w 4585062"/>
              <a:gd name="connsiteY0" fmla="*/ 666484 h 4695049"/>
              <a:gd name="connsiteX1" fmla="*/ 1625278 w 4585062"/>
              <a:gd name="connsiteY1" fmla="*/ 242376 h 4695049"/>
              <a:gd name="connsiteX2" fmla="*/ 2274657 w 4585062"/>
              <a:gd name="connsiteY2" fmla="*/ 583 h 4695049"/>
              <a:gd name="connsiteX3" fmla="*/ 3074143 w 4585062"/>
              <a:gd name="connsiteY3" fmla="*/ 303485 h 4695049"/>
              <a:gd name="connsiteX4" fmla="*/ 3768921 w 4585062"/>
              <a:gd name="connsiteY4" fmla="*/ 711075 h 4695049"/>
              <a:gd name="connsiteX5" fmla="*/ 4414093 w 4585062"/>
              <a:gd name="connsiteY5" fmla="*/ 1206944 h 4695049"/>
              <a:gd name="connsiteX6" fmla="*/ 4543135 w 4585062"/>
              <a:gd name="connsiteY6" fmla="*/ 2042848 h 4695049"/>
              <a:gd name="connsiteX7" fmla="*/ 4519233 w 4585062"/>
              <a:gd name="connsiteY7" fmla="*/ 3950893 h 4695049"/>
              <a:gd name="connsiteX8" fmla="*/ 3775077 w 4585062"/>
              <a:gd name="connsiteY8" fmla="*/ 4695049 h 4695049"/>
              <a:gd name="connsiteX9" fmla="*/ 798545 w 4585062"/>
              <a:gd name="connsiteY9" fmla="*/ 4695049 h 4695049"/>
              <a:gd name="connsiteX10" fmla="*/ 54389 w 4585062"/>
              <a:gd name="connsiteY10" fmla="*/ 3950893 h 4695049"/>
              <a:gd name="connsiteX11" fmla="*/ 42597 w 4585062"/>
              <a:gd name="connsiteY11" fmla="*/ 1916326 h 4695049"/>
              <a:gd name="connsiteX12" fmla="*/ 181415 w 4585062"/>
              <a:gd name="connsiteY12" fmla="*/ 1185798 h 4695049"/>
              <a:gd name="connsiteX13" fmla="*/ 889860 w 4585062"/>
              <a:gd name="connsiteY13" fmla="*/ 666484 h 4695049"/>
              <a:gd name="connsiteX0" fmla="*/ 889860 w 4585062"/>
              <a:gd name="connsiteY0" fmla="*/ 666484 h 4695049"/>
              <a:gd name="connsiteX1" fmla="*/ 1625278 w 4585062"/>
              <a:gd name="connsiteY1" fmla="*/ 242376 h 4695049"/>
              <a:gd name="connsiteX2" fmla="*/ 2274657 w 4585062"/>
              <a:gd name="connsiteY2" fmla="*/ 583 h 4695049"/>
              <a:gd name="connsiteX3" fmla="*/ 3051841 w 4585062"/>
              <a:gd name="connsiteY3" fmla="*/ 303485 h 4695049"/>
              <a:gd name="connsiteX4" fmla="*/ 3768921 w 4585062"/>
              <a:gd name="connsiteY4" fmla="*/ 711075 h 4695049"/>
              <a:gd name="connsiteX5" fmla="*/ 4414093 w 4585062"/>
              <a:gd name="connsiteY5" fmla="*/ 1206944 h 4695049"/>
              <a:gd name="connsiteX6" fmla="*/ 4543135 w 4585062"/>
              <a:gd name="connsiteY6" fmla="*/ 2042848 h 4695049"/>
              <a:gd name="connsiteX7" fmla="*/ 4519233 w 4585062"/>
              <a:gd name="connsiteY7" fmla="*/ 3950893 h 4695049"/>
              <a:gd name="connsiteX8" fmla="*/ 3775077 w 4585062"/>
              <a:gd name="connsiteY8" fmla="*/ 4695049 h 4695049"/>
              <a:gd name="connsiteX9" fmla="*/ 798545 w 4585062"/>
              <a:gd name="connsiteY9" fmla="*/ 4695049 h 4695049"/>
              <a:gd name="connsiteX10" fmla="*/ 54389 w 4585062"/>
              <a:gd name="connsiteY10" fmla="*/ 3950893 h 4695049"/>
              <a:gd name="connsiteX11" fmla="*/ 42597 w 4585062"/>
              <a:gd name="connsiteY11" fmla="*/ 1916326 h 4695049"/>
              <a:gd name="connsiteX12" fmla="*/ 181415 w 4585062"/>
              <a:gd name="connsiteY12" fmla="*/ 1185798 h 4695049"/>
              <a:gd name="connsiteX13" fmla="*/ 889860 w 4585062"/>
              <a:gd name="connsiteY13" fmla="*/ 666484 h 4695049"/>
              <a:gd name="connsiteX0" fmla="*/ 889860 w 4585062"/>
              <a:gd name="connsiteY0" fmla="*/ 665924 h 4694489"/>
              <a:gd name="connsiteX1" fmla="*/ 1542440 w 4585062"/>
              <a:gd name="connsiteY1" fmla="*/ 289606 h 4694489"/>
              <a:gd name="connsiteX2" fmla="*/ 2274657 w 4585062"/>
              <a:gd name="connsiteY2" fmla="*/ 23 h 4694489"/>
              <a:gd name="connsiteX3" fmla="*/ 3051841 w 4585062"/>
              <a:gd name="connsiteY3" fmla="*/ 302925 h 4694489"/>
              <a:gd name="connsiteX4" fmla="*/ 3768921 w 4585062"/>
              <a:gd name="connsiteY4" fmla="*/ 710515 h 4694489"/>
              <a:gd name="connsiteX5" fmla="*/ 4414093 w 4585062"/>
              <a:gd name="connsiteY5" fmla="*/ 1206384 h 4694489"/>
              <a:gd name="connsiteX6" fmla="*/ 4543135 w 4585062"/>
              <a:gd name="connsiteY6" fmla="*/ 2042288 h 4694489"/>
              <a:gd name="connsiteX7" fmla="*/ 4519233 w 4585062"/>
              <a:gd name="connsiteY7" fmla="*/ 3950333 h 4694489"/>
              <a:gd name="connsiteX8" fmla="*/ 3775077 w 4585062"/>
              <a:gd name="connsiteY8" fmla="*/ 4694489 h 4694489"/>
              <a:gd name="connsiteX9" fmla="*/ 798545 w 4585062"/>
              <a:gd name="connsiteY9" fmla="*/ 4694489 h 4694489"/>
              <a:gd name="connsiteX10" fmla="*/ 54389 w 4585062"/>
              <a:gd name="connsiteY10" fmla="*/ 3950333 h 4694489"/>
              <a:gd name="connsiteX11" fmla="*/ 42597 w 4585062"/>
              <a:gd name="connsiteY11" fmla="*/ 1915766 h 4694489"/>
              <a:gd name="connsiteX12" fmla="*/ 181415 w 4585062"/>
              <a:gd name="connsiteY12" fmla="*/ 1185238 h 4694489"/>
              <a:gd name="connsiteX13" fmla="*/ 889860 w 4585062"/>
              <a:gd name="connsiteY13" fmla="*/ 665924 h 4694489"/>
              <a:gd name="connsiteX0" fmla="*/ 889860 w 4585062"/>
              <a:gd name="connsiteY0" fmla="*/ 665905 h 4694470"/>
              <a:gd name="connsiteX1" fmla="*/ 1542440 w 4585062"/>
              <a:gd name="connsiteY1" fmla="*/ 289587 h 4694470"/>
              <a:gd name="connsiteX2" fmla="*/ 2274657 w 4585062"/>
              <a:gd name="connsiteY2" fmla="*/ 4 h 4694470"/>
              <a:gd name="connsiteX3" fmla="*/ 3051841 w 4585062"/>
              <a:gd name="connsiteY3" fmla="*/ 302906 h 4694470"/>
              <a:gd name="connsiteX4" fmla="*/ 3768921 w 4585062"/>
              <a:gd name="connsiteY4" fmla="*/ 710496 h 4694470"/>
              <a:gd name="connsiteX5" fmla="*/ 4414093 w 4585062"/>
              <a:gd name="connsiteY5" fmla="*/ 1206365 h 4694470"/>
              <a:gd name="connsiteX6" fmla="*/ 4543135 w 4585062"/>
              <a:gd name="connsiteY6" fmla="*/ 2042269 h 4694470"/>
              <a:gd name="connsiteX7" fmla="*/ 4519233 w 4585062"/>
              <a:gd name="connsiteY7" fmla="*/ 3950314 h 4694470"/>
              <a:gd name="connsiteX8" fmla="*/ 3775077 w 4585062"/>
              <a:gd name="connsiteY8" fmla="*/ 4694470 h 4694470"/>
              <a:gd name="connsiteX9" fmla="*/ 798545 w 4585062"/>
              <a:gd name="connsiteY9" fmla="*/ 4694470 h 4694470"/>
              <a:gd name="connsiteX10" fmla="*/ 54389 w 4585062"/>
              <a:gd name="connsiteY10" fmla="*/ 3950314 h 4694470"/>
              <a:gd name="connsiteX11" fmla="*/ 42597 w 4585062"/>
              <a:gd name="connsiteY11" fmla="*/ 1915747 h 4694470"/>
              <a:gd name="connsiteX12" fmla="*/ 181415 w 4585062"/>
              <a:gd name="connsiteY12" fmla="*/ 1185219 h 4694470"/>
              <a:gd name="connsiteX13" fmla="*/ 889860 w 4585062"/>
              <a:gd name="connsiteY13" fmla="*/ 665905 h 4694470"/>
              <a:gd name="connsiteX0" fmla="*/ 889860 w 4585062"/>
              <a:gd name="connsiteY0" fmla="*/ 665923 h 4694488"/>
              <a:gd name="connsiteX1" fmla="*/ 1542440 w 4585062"/>
              <a:gd name="connsiteY1" fmla="*/ 289605 h 4694488"/>
              <a:gd name="connsiteX2" fmla="*/ 2274657 w 4585062"/>
              <a:gd name="connsiteY2" fmla="*/ 22 h 4694488"/>
              <a:gd name="connsiteX3" fmla="*/ 3051841 w 4585062"/>
              <a:gd name="connsiteY3" fmla="*/ 302924 h 4694488"/>
              <a:gd name="connsiteX4" fmla="*/ 3768921 w 4585062"/>
              <a:gd name="connsiteY4" fmla="*/ 710514 h 4694488"/>
              <a:gd name="connsiteX5" fmla="*/ 4414093 w 4585062"/>
              <a:gd name="connsiteY5" fmla="*/ 1206383 h 4694488"/>
              <a:gd name="connsiteX6" fmla="*/ 4543135 w 4585062"/>
              <a:gd name="connsiteY6" fmla="*/ 2042287 h 4694488"/>
              <a:gd name="connsiteX7" fmla="*/ 4519233 w 4585062"/>
              <a:gd name="connsiteY7" fmla="*/ 3950332 h 4694488"/>
              <a:gd name="connsiteX8" fmla="*/ 3775077 w 4585062"/>
              <a:gd name="connsiteY8" fmla="*/ 4694488 h 4694488"/>
              <a:gd name="connsiteX9" fmla="*/ 798545 w 4585062"/>
              <a:gd name="connsiteY9" fmla="*/ 4694488 h 4694488"/>
              <a:gd name="connsiteX10" fmla="*/ 54389 w 4585062"/>
              <a:gd name="connsiteY10" fmla="*/ 3950332 h 4694488"/>
              <a:gd name="connsiteX11" fmla="*/ 42597 w 4585062"/>
              <a:gd name="connsiteY11" fmla="*/ 1915765 h 4694488"/>
              <a:gd name="connsiteX12" fmla="*/ 181415 w 4585062"/>
              <a:gd name="connsiteY12" fmla="*/ 1185237 h 4694488"/>
              <a:gd name="connsiteX13" fmla="*/ 889860 w 4585062"/>
              <a:gd name="connsiteY13" fmla="*/ 665923 h 4694488"/>
              <a:gd name="connsiteX0" fmla="*/ 889860 w 4585062"/>
              <a:gd name="connsiteY0" fmla="*/ 665923 h 4696276"/>
              <a:gd name="connsiteX1" fmla="*/ 1542440 w 4585062"/>
              <a:gd name="connsiteY1" fmla="*/ 289605 h 4696276"/>
              <a:gd name="connsiteX2" fmla="*/ 2274657 w 4585062"/>
              <a:gd name="connsiteY2" fmla="*/ 22 h 4696276"/>
              <a:gd name="connsiteX3" fmla="*/ 3051841 w 4585062"/>
              <a:gd name="connsiteY3" fmla="*/ 302924 h 4696276"/>
              <a:gd name="connsiteX4" fmla="*/ 3768921 w 4585062"/>
              <a:gd name="connsiteY4" fmla="*/ 710514 h 4696276"/>
              <a:gd name="connsiteX5" fmla="*/ 4414093 w 4585062"/>
              <a:gd name="connsiteY5" fmla="*/ 1206383 h 4696276"/>
              <a:gd name="connsiteX6" fmla="*/ 4543135 w 4585062"/>
              <a:gd name="connsiteY6" fmla="*/ 2042287 h 4696276"/>
              <a:gd name="connsiteX7" fmla="*/ 4519233 w 4585062"/>
              <a:gd name="connsiteY7" fmla="*/ 3950332 h 4696276"/>
              <a:gd name="connsiteX8" fmla="*/ 3775077 w 4585062"/>
              <a:gd name="connsiteY8" fmla="*/ 4694488 h 4696276"/>
              <a:gd name="connsiteX9" fmla="*/ 2316076 w 4585062"/>
              <a:gd name="connsiteY9" fmla="*/ 4696276 h 4696276"/>
              <a:gd name="connsiteX10" fmla="*/ 798545 w 4585062"/>
              <a:gd name="connsiteY10" fmla="*/ 4694488 h 4696276"/>
              <a:gd name="connsiteX11" fmla="*/ 54389 w 4585062"/>
              <a:gd name="connsiteY11" fmla="*/ 3950332 h 4696276"/>
              <a:gd name="connsiteX12" fmla="*/ 42597 w 4585062"/>
              <a:gd name="connsiteY12" fmla="*/ 1915765 h 4696276"/>
              <a:gd name="connsiteX13" fmla="*/ 181415 w 4585062"/>
              <a:gd name="connsiteY13" fmla="*/ 1185237 h 4696276"/>
              <a:gd name="connsiteX14" fmla="*/ 889860 w 4585062"/>
              <a:gd name="connsiteY14" fmla="*/ 665923 h 4696276"/>
              <a:gd name="connsiteX0" fmla="*/ 889860 w 4585062"/>
              <a:gd name="connsiteY0" fmla="*/ 665923 h 4928859"/>
              <a:gd name="connsiteX1" fmla="*/ 1542440 w 4585062"/>
              <a:gd name="connsiteY1" fmla="*/ 289605 h 4928859"/>
              <a:gd name="connsiteX2" fmla="*/ 2274657 w 4585062"/>
              <a:gd name="connsiteY2" fmla="*/ 22 h 4928859"/>
              <a:gd name="connsiteX3" fmla="*/ 3051841 w 4585062"/>
              <a:gd name="connsiteY3" fmla="*/ 302924 h 4928859"/>
              <a:gd name="connsiteX4" fmla="*/ 3768921 w 4585062"/>
              <a:gd name="connsiteY4" fmla="*/ 710514 h 4928859"/>
              <a:gd name="connsiteX5" fmla="*/ 4414093 w 4585062"/>
              <a:gd name="connsiteY5" fmla="*/ 1206383 h 4928859"/>
              <a:gd name="connsiteX6" fmla="*/ 4543135 w 4585062"/>
              <a:gd name="connsiteY6" fmla="*/ 2042287 h 4928859"/>
              <a:gd name="connsiteX7" fmla="*/ 4519233 w 4585062"/>
              <a:gd name="connsiteY7" fmla="*/ 3950332 h 4928859"/>
              <a:gd name="connsiteX8" fmla="*/ 3775077 w 4585062"/>
              <a:gd name="connsiteY8" fmla="*/ 4694488 h 4928859"/>
              <a:gd name="connsiteX9" fmla="*/ 2274657 w 4585062"/>
              <a:gd name="connsiteY9" fmla="*/ 4928859 h 4928859"/>
              <a:gd name="connsiteX10" fmla="*/ 798545 w 4585062"/>
              <a:gd name="connsiteY10" fmla="*/ 4694488 h 4928859"/>
              <a:gd name="connsiteX11" fmla="*/ 54389 w 4585062"/>
              <a:gd name="connsiteY11" fmla="*/ 3950332 h 4928859"/>
              <a:gd name="connsiteX12" fmla="*/ 42597 w 4585062"/>
              <a:gd name="connsiteY12" fmla="*/ 1915765 h 4928859"/>
              <a:gd name="connsiteX13" fmla="*/ 181415 w 4585062"/>
              <a:gd name="connsiteY13" fmla="*/ 1185237 h 4928859"/>
              <a:gd name="connsiteX14" fmla="*/ 889860 w 4585062"/>
              <a:gd name="connsiteY14" fmla="*/ 665923 h 4928859"/>
              <a:gd name="connsiteX0" fmla="*/ 889860 w 4585062"/>
              <a:gd name="connsiteY0" fmla="*/ 665923 h 4950216"/>
              <a:gd name="connsiteX1" fmla="*/ 1542440 w 4585062"/>
              <a:gd name="connsiteY1" fmla="*/ 289605 h 4950216"/>
              <a:gd name="connsiteX2" fmla="*/ 2274657 w 4585062"/>
              <a:gd name="connsiteY2" fmla="*/ 22 h 4950216"/>
              <a:gd name="connsiteX3" fmla="*/ 3051841 w 4585062"/>
              <a:gd name="connsiteY3" fmla="*/ 302924 h 4950216"/>
              <a:gd name="connsiteX4" fmla="*/ 3768921 w 4585062"/>
              <a:gd name="connsiteY4" fmla="*/ 710514 h 4950216"/>
              <a:gd name="connsiteX5" fmla="*/ 4414093 w 4585062"/>
              <a:gd name="connsiteY5" fmla="*/ 1206383 h 4950216"/>
              <a:gd name="connsiteX6" fmla="*/ 4543135 w 4585062"/>
              <a:gd name="connsiteY6" fmla="*/ 2042287 h 4950216"/>
              <a:gd name="connsiteX7" fmla="*/ 4519233 w 4585062"/>
              <a:gd name="connsiteY7" fmla="*/ 3950332 h 4950216"/>
              <a:gd name="connsiteX8" fmla="*/ 3775077 w 4585062"/>
              <a:gd name="connsiteY8" fmla="*/ 4694488 h 4950216"/>
              <a:gd name="connsiteX9" fmla="*/ 2274657 w 4585062"/>
              <a:gd name="connsiteY9" fmla="*/ 4928859 h 4950216"/>
              <a:gd name="connsiteX10" fmla="*/ 798545 w 4585062"/>
              <a:gd name="connsiteY10" fmla="*/ 4694488 h 4950216"/>
              <a:gd name="connsiteX11" fmla="*/ 54389 w 4585062"/>
              <a:gd name="connsiteY11" fmla="*/ 3950332 h 4950216"/>
              <a:gd name="connsiteX12" fmla="*/ 42597 w 4585062"/>
              <a:gd name="connsiteY12" fmla="*/ 1915765 h 4950216"/>
              <a:gd name="connsiteX13" fmla="*/ 181415 w 4585062"/>
              <a:gd name="connsiteY13" fmla="*/ 1185237 h 4950216"/>
              <a:gd name="connsiteX14" fmla="*/ 889860 w 4585062"/>
              <a:gd name="connsiteY14" fmla="*/ 665923 h 4950216"/>
              <a:gd name="connsiteX0" fmla="*/ 889860 w 4585062"/>
              <a:gd name="connsiteY0" fmla="*/ 665923 h 4929868"/>
              <a:gd name="connsiteX1" fmla="*/ 1542440 w 4585062"/>
              <a:gd name="connsiteY1" fmla="*/ 289605 h 4929868"/>
              <a:gd name="connsiteX2" fmla="*/ 2274657 w 4585062"/>
              <a:gd name="connsiteY2" fmla="*/ 22 h 4929868"/>
              <a:gd name="connsiteX3" fmla="*/ 3051841 w 4585062"/>
              <a:gd name="connsiteY3" fmla="*/ 302924 h 4929868"/>
              <a:gd name="connsiteX4" fmla="*/ 3768921 w 4585062"/>
              <a:gd name="connsiteY4" fmla="*/ 710514 h 4929868"/>
              <a:gd name="connsiteX5" fmla="*/ 4414093 w 4585062"/>
              <a:gd name="connsiteY5" fmla="*/ 1206383 h 4929868"/>
              <a:gd name="connsiteX6" fmla="*/ 4543135 w 4585062"/>
              <a:gd name="connsiteY6" fmla="*/ 2042287 h 4929868"/>
              <a:gd name="connsiteX7" fmla="*/ 4519233 w 4585062"/>
              <a:gd name="connsiteY7" fmla="*/ 3950332 h 4929868"/>
              <a:gd name="connsiteX8" fmla="*/ 3775077 w 4585062"/>
              <a:gd name="connsiteY8" fmla="*/ 4694488 h 4929868"/>
              <a:gd name="connsiteX9" fmla="*/ 2274657 w 4585062"/>
              <a:gd name="connsiteY9" fmla="*/ 4928859 h 4929868"/>
              <a:gd name="connsiteX10" fmla="*/ 798545 w 4585062"/>
              <a:gd name="connsiteY10" fmla="*/ 4694488 h 4929868"/>
              <a:gd name="connsiteX11" fmla="*/ 54389 w 4585062"/>
              <a:gd name="connsiteY11" fmla="*/ 3950332 h 4929868"/>
              <a:gd name="connsiteX12" fmla="*/ 42597 w 4585062"/>
              <a:gd name="connsiteY12" fmla="*/ 1915765 h 4929868"/>
              <a:gd name="connsiteX13" fmla="*/ 181415 w 4585062"/>
              <a:gd name="connsiteY13" fmla="*/ 1185237 h 4929868"/>
              <a:gd name="connsiteX14" fmla="*/ 889860 w 4585062"/>
              <a:gd name="connsiteY14" fmla="*/ 665923 h 4929868"/>
              <a:gd name="connsiteX0" fmla="*/ 889860 w 4585062"/>
              <a:gd name="connsiteY0" fmla="*/ 665923 h 4923567"/>
              <a:gd name="connsiteX1" fmla="*/ 1542440 w 4585062"/>
              <a:gd name="connsiteY1" fmla="*/ 289605 h 4923567"/>
              <a:gd name="connsiteX2" fmla="*/ 2274657 w 4585062"/>
              <a:gd name="connsiteY2" fmla="*/ 22 h 4923567"/>
              <a:gd name="connsiteX3" fmla="*/ 3051841 w 4585062"/>
              <a:gd name="connsiteY3" fmla="*/ 302924 h 4923567"/>
              <a:gd name="connsiteX4" fmla="*/ 3768921 w 4585062"/>
              <a:gd name="connsiteY4" fmla="*/ 710514 h 4923567"/>
              <a:gd name="connsiteX5" fmla="*/ 4414093 w 4585062"/>
              <a:gd name="connsiteY5" fmla="*/ 1206383 h 4923567"/>
              <a:gd name="connsiteX6" fmla="*/ 4543135 w 4585062"/>
              <a:gd name="connsiteY6" fmla="*/ 2042287 h 4923567"/>
              <a:gd name="connsiteX7" fmla="*/ 4519233 w 4585062"/>
              <a:gd name="connsiteY7" fmla="*/ 3950332 h 4923567"/>
              <a:gd name="connsiteX8" fmla="*/ 3775077 w 4585062"/>
              <a:gd name="connsiteY8" fmla="*/ 4694488 h 4923567"/>
              <a:gd name="connsiteX9" fmla="*/ 2290587 w 4585062"/>
              <a:gd name="connsiteY9" fmla="*/ 4922487 h 4923567"/>
              <a:gd name="connsiteX10" fmla="*/ 798545 w 4585062"/>
              <a:gd name="connsiteY10" fmla="*/ 4694488 h 4923567"/>
              <a:gd name="connsiteX11" fmla="*/ 54389 w 4585062"/>
              <a:gd name="connsiteY11" fmla="*/ 3950332 h 4923567"/>
              <a:gd name="connsiteX12" fmla="*/ 42597 w 4585062"/>
              <a:gd name="connsiteY12" fmla="*/ 1915765 h 4923567"/>
              <a:gd name="connsiteX13" fmla="*/ 181415 w 4585062"/>
              <a:gd name="connsiteY13" fmla="*/ 1185237 h 4923567"/>
              <a:gd name="connsiteX14" fmla="*/ 889860 w 4585062"/>
              <a:gd name="connsiteY14" fmla="*/ 665923 h 4923567"/>
              <a:gd name="connsiteX0" fmla="*/ 889860 w 4585062"/>
              <a:gd name="connsiteY0" fmla="*/ 665923 h 4922498"/>
              <a:gd name="connsiteX1" fmla="*/ 1542440 w 4585062"/>
              <a:gd name="connsiteY1" fmla="*/ 289605 h 4922498"/>
              <a:gd name="connsiteX2" fmla="*/ 2274657 w 4585062"/>
              <a:gd name="connsiteY2" fmla="*/ 22 h 4922498"/>
              <a:gd name="connsiteX3" fmla="*/ 3051841 w 4585062"/>
              <a:gd name="connsiteY3" fmla="*/ 302924 h 4922498"/>
              <a:gd name="connsiteX4" fmla="*/ 3768921 w 4585062"/>
              <a:gd name="connsiteY4" fmla="*/ 710514 h 4922498"/>
              <a:gd name="connsiteX5" fmla="*/ 4414093 w 4585062"/>
              <a:gd name="connsiteY5" fmla="*/ 1206383 h 4922498"/>
              <a:gd name="connsiteX6" fmla="*/ 4543135 w 4585062"/>
              <a:gd name="connsiteY6" fmla="*/ 2042287 h 4922498"/>
              <a:gd name="connsiteX7" fmla="*/ 4519233 w 4585062"/>
              <a:gd name="connsiteY7" fmla="*/ 3950332 h 4922498"/>
              <a:gd name="connsiteX8" fmla="*/ 3775077 w 4585062"/>
              <a:gd name="connsiteY8" fmla="*/ 4694488 h 4922498"/>
              <a:gd name="connsiteX9" fmla="*/ 2290587 w 4585062"/>
              <a:gd name="connsiteY9" fmla="*/ 4922487 h 4922498"/>
              <a:gd name="connsiteX10" fmla="*/ 798545 w 4585062"/>
              <a:gd name="connsiteY10" fmla="*/ 4694488 h 4922498"/>
              <a:gd name="connsiteX11" fmla="*/ 54389 w 4585062"/>
              <a:gd name="connsiteY11" fmla="*/ 3950332 h 4922498"/>
              <a:gd name="connsiteX12" fmla="*/ 42597 w 4585062"/>
              <a:gd name="connsiteY12" fmla="*/ 1915765 h 4922498"/>
              <a:gd name="connsiteX13" fmla="*/ 181415 w 4585062"/>
              <a:gd name="connsiteY13" fmla="*/ 1185237 h 4922498"/>
              <a:gd name="connsiteX14" fmla="*/ 889860 w 4585062"/>
              <a:gd name="connsiteY14" fmla="*/ 665923 h 4922498"/>
              <a:gd name="connsiteX0" fmla="*/ 889860 w 4585062"/>
              <a:gd name="connsiteY0" fmla="*/ 665923 h 4922629"/>
              <a:gd name="connsiteX1" fmla="*/ 1542440 w 4585062"/>
              <a:gd name="connsiteY1" fmla="*/ 289605 h 4922629"/>
              <a:gd name="connsiteX2" fmla="*/ 2274657 w 4585062"/>
              <a:gd name="connsiteY2" fmla="*/ 22 h 4922629"/>
              <a:gd name="connsiteX3" fmla="*/ 3051841 w 4585062"/>
              <a:gd name="connsiteY3" fmla="*/ 302924 h 4922629"/>
              <a:gd name="connsiteX4" fmla="*/ 3768921 w 4585062"/>
              <a:gd name="connsiteY4" fmla="*/ 710514 h 4922629"/>
              <a:gd name="connsiteX5" fmla="*/ 4414093 w 4585062"/>
              <a:gd name="connsiteY5" fmla="*/ 1206383 h 4922629"/>
              <a:gd name="connsiteX6" fmla="*/ 4543135 w 4585062"/>
              <a:gd name="connsiteY6" fmla="*/ 2042287 h 4922629"/>
              <a:gd name="connsiteX7" fmla="*/ 4519233 w 4585062"/>
              <a:gd name="connsiteY7" fmla="*/ 3950332 h 4922629"/>
              <a:gd name="connsiteX8" fmla="*/ 3026353 w 4585062"/>
              <a:gd name="connsiteY8" fmla="*/ 4672186 h 4922629"/>
              <a:gd name="connsiteX9" fmla="*/ 2290587 w 4585062"/>
              <a:gd name="connsiteY9" fmla="*/ 4922487 h 4922629"/>
              <a:gd name="connsiteX10" fmla="*/ 798545 w 4585062"/>
              <a:gd name="connsiteY10" fmla="*/ 4694488 h 4922629"/>
              <a:gd name="connsiteX11" fmla="*/ 54389 w 4585062"/>
              <a:gd name="connsiteY11" fmla="*/ 3950332 h 4922629"/>
              <a:gd name="connsiteX12" fmla="*/ 42597 w 4585062"/>
              <a:gd name="connsiteY12" fmla="*/ 1915765 h 4922629"/>
              <a:gd name="connsiteX13" fmla="*/ 181415 w 4585062"/>
              <a:gd name="connsiteY13" fmla="*/ 1185237 h 4922629"/>
              <a:gd name="connsiteX14" fmla="*/ 889860 w 4585062"/>
              <a:gd name="connsiteY14" fmla="*/ 665923 h 4922629"/>
              <a:gd name="connsiteX0" fmla="*/ 889860 w 4585062"/>
              <a:gd name="connsiteY0" fmla="*/ 665923 h 4922629"/>
              <a:gd name="connsiteX1" fmla="*/ 1542440 w 4585062"/>
              <a:gd name="connsiteY1" fmla="*/ 289605 h 4922629"/>
              <a:gd name="connsiteX2" fmla="*/ 2274657 w 4585062"/>
              <a:gd name="connsiteY2" fmla="*/ 22 h 4922629"/>
              <a:gd name="connsiteX3" fmla="*/ 3051841 w 4585062"/>
              <a:gd name="connsiteY3" fmla="*/ 302924 h 4922629"/>
              <a:gd name="connsiteX4" fmla="*/ 3768921 w 4585062"/>
              <a:gd name="connsiteY4" fmla="*/ 710514 h 4922629"/>
              <a:gd name="connsiteX5" fmla="*/ 4414093 w 4585062"/>
              <a:gd name="connsiteY5" fmla="*/ 1206383 h 4922629"/>
              <a:gd name="connsiteX6" fmla="*/ 4543135 w 4585062"/>
              <a:gd name="connsiteY6" fmla="*/ 2042287 h 4922629"/>
              <a:gd name="connsiteX7" fmla="*/ 4519233 w 4585062"/>
              <a:gd name="connsiteY7" fmla="*/ 3950332 h 4922629"/>
              <a:gd name="connsiteX8" fmla="*/ 3026353 w 4585062"/>
              <a:gd name="connsiteY8" fmla="*/ 4672186 h 4922629"/>
              <a:gd name="connsiteX9" fmla="*/ 2290587 w 4585062"/>
              <a:gd name="connsiteY9" fmla="*/ 4922487 h 4922629"/>
              <a:gd name="connsiteX10" fmla="*/ 798545 w 4585062"/>
              <a:gd name="connsiteY10" fmla="*/ 4694488 h 4922629"/>
              <a:gd name="connsiteX11" fmla="*/ 54389 w 4585062"/>
              <a:gd name="connsiteY11" fmla="*/ 3950332 h 4922629"/>
              <a:gd name="connsiteX12" fmla="*/ 42597 w 4585062"/>
              <a:gd name="connsiteY12" fmla="*/ 1915765 h 4922629"/>
              <a:gd name="connsiteX13" fmla="*/ 181415 w 4585062"/>
              <a:gd name="connsiteY13" fmla="*/ 1185237 h 4922629"/>
              <a:gd name="connsiteX14" fmla="*/ 889860 w 4585062"/>
              <a:gd name="connsiteY14" fmla="*/ 665923 h 4922629"/>
              <a:gd name="connsiteX0" fmla="*/ 889860 w 4585062"/>
              <a:gd name="connsiteY0" fmla="*/ 665923 h 4922629"/>
              <a:gd name="connsiteX1" fmla="*/ 1542440 w 4585062"/>
              <a:gd name="connsiteY1" fmla="*/ 289605 h 4922629"/>
              <a:gd name="connsiteX2" fmla="*/ 2274657 w 4585062"/>
              <a:gd name="connsiteY2" fmla="*/ 22 h 4922629"/>
              <a:gd name="connsiteX3" fmla="*/ 3051841 w 4585062"/>
              <a:gd name="connsiteY3" fmla="*/ 302924 h 4922629"/>
              <a:gd name="connsiteX4" fmla="*/ 3768921 w 4585062"/>
              <a:gd name="connsiteY4" fmla="*/ 710514 h 4922629"/>
              <a:gd name="connsiteX5" fmla="*/ 4414093 w 4585062"/>
              <a:gd name="connsiteY5" fmla="*/ 1206383 h 4922629"/>
              <a:gd name="connsiteX6" fmla="*/ 4543135 w 4585062"/>
              <a:gd name="connsiteY6" fmla="*/ 2042287 h 4922629"/>
              <a:gd name="connsiteX7" fmla="*/ 4519233 w 4585062"/>
              <a:gd name="connsiteY7" fmla="*/ 3950332 h 4922629"/>
              <a:gd name="connsiteX8" fmla="*/ 3026353 w 4585062"/>
              <a:gd name="connsiteY8" fmla="*/ 4672186 h 4922629"/>
              <a:gd name="connsiteX9" fmla="*/ 2290587 w 4585062"/>
              <a:gd name="connsiteY9" fmla="*/ 4922487 h 4922629"/>
              <a:gd name="connsiteX10" fmla="*/ 798545 w 4585062"/>
              <a:gd name="connsiteY10" fmla="*/ 4694488 h 4922629"/>
              <a:gd name="connsiteX11" fmla="*/ 54389 w 4585062"/>
              <a:gd name="connsiteY11" fmla="*/ 3950332 h 4922629"/>
              <a:gd name="connsiteX12" fmla="*/ 42597 w 4585062"/>
              <a:gd name="connsiteY12" fmla="*/ 1915765 h 4922629"/>
              <a:gd name="connsiteX13" fmla="*/ 181415 w 4585062"/>
              <a:gd name="connsiteY13" fmla="*/ 1185237 h 4922629"/>
              <a:gd name="connsiteX14" fmla="*/ 889860 w 4585062"/>
              <a:gd name="connsiteY14" fmla="*/ 665923 h 4922629"/>
              <a:gd name="connsiteX0" fmla="*/ 889860 w 4585062"/>
              <a:gd name="connsiteY0" fmla="*/ 665923 h 4922939"/>
              <a:gd name="connsiteX1" fmla="*/ 1542440 w 4585062"/>
              <a:gd name="connsiteY1" fmla="*/ 289605 h 4922939"/>
              <a:gd name="connsiteX2" fmla="*/ 2274657 w 4585062"/>
              <a:gd name="connsiteY2" fmla="*/ 22 h 4922939"/>
              <a:gd name="connsiteX3" fmla="*/ 3051841 w 4585062"/>
              <a:gd name="connsiteY3" fmla="*/ 302924 h 4922939"/>
              <a:gd name="connsiteX4" fmla="*/ 3768921 w 4585062"/>
              <a:gd name="connsiteY4" fmla="*/ 710514 h 4922939"/>
              <a:gd name="connsiteX5" fmla="*/ 4414093 w 4585062"/>
              <a:gd name="connsiteY5" fmla="*/ 1206383 h 4922939"/>
              <a:gd name="connsiteX6" fmla="*/ 4543135 w 4585062"/>
              <a:gd name="connsiteY6" fmla="*/ 2042287 h 4922939"/>
              <a:gd name="connsiteX7" fmla="*/ 4519233 w 4585062"/>
              <a:gd name="connsiteY7" fmla="*/ 3950332 h 4922939"/>
              <a:gd name="connsiteX8" fmla="*/ 3000864 w 4585062"/>
              <a:gd name="connsiteY8" fmla="*/ 4653070 h 4922939"/>
              <a:gd name="connsiteX9" fmla="*/ 2290587 w 4585062"/>
              <a:gd name="connsiteY9" fmla="*/ 4922487 h 4922939"/>
              <a:gd name="connsiteX10" fmla="*/ 798545 w 4585062"/>
              <a:gd name="connsiteY10" fmla="*/ 4694488 h 4922939"/>
              <a:gd name="connsiteX11" fmla="*/ 54389 w 4585062"/>
              <a:gd name="connsiteY11" fmla="*/ 3950332 h 4922939"/>
              <a:gd name="connsiteX12" fmla="*/ 42597 w 4585062"/>
              <a:gd name="connsiteY12" fmla="*/ 1915765 h 4922939"/>
              <a:gd name="connsiteX13" fmla="*/ 181415 w 4585062"/>
              <a:gd name="connsiteY13" fmla="*/ 1185237 h 4922939"/>
              <a:gd name="connsiteX14" fmla="*/ 889860 w 4585062"/>
              <a:gd name="connsiteY14" fmla="*/ 665923 h 4922939"/>
              <a:gd name="connsiteX0" fmla="*/ 889860 w 4593025"/>
              <a:gd name="connsiteY0" fmla="*/ 665923 h 4922939"/>
              <a:gd name="connsiteX1" fmla="*/ 1542440 w 4593025"/>
              <a:gd name="connsiteY1" fmla="*/ 289605 h 4922939"/>
              <a:gd name="connsiteX2" fmla="*/ 2274657 w 4593025"/>
              <a:gd name="connsiteY2" fmla="*/ 22 h 4922939"/>
              <a:gd name="connsiteX3" fmla="*/ 3051841 w 4593025"/>
              <a:gd name="connsiteY3" fmla="*/ 302924 h 4922939"/>
              <a:gd name="connsiteX4" fmla="*/ 3768921 w 4593025"/>
              <a:gd name="connsiteY4" fmla="*/ 710514 h 4922939"/>
              <a:gd name="connsiteX5" fmla="*/ 4414093 w 4593025"/>
              <a:gd name="connsiteY5" fmla="*/ 1206383 h 4922939"/>
              <a:gd name="connsiteX6" fmla="*/ 4543135 w 4593025"/>
              <a:gd name="connsiteY6" fmla="*/ 2042287 h 4922939"/>
              <a:gd name="connsiteX7" fmla="*/ 4519233 w 4593025"/>
              <a:gd name="connsiteY7" fmla="*/ 3950332 h 4922939"/>
              <a:gd name="connsiteX8" fmla="*/ 3705199 w 4593025"/>
              <a:gd name="connsiteY8" fmla="*/ 4250228 h 4922939"/>
              <a:gd name="connsiteX9" fmla="*/ 3000864 w 4593025"/>
              <a:gd name="connsiteY9" fmla="*/ 4653070 h 4922939"/>
              <a:gd name="connsiteX10" fmla="*/ 2290587 w 4593025"/>
              <a:gd name="connsiteY10" fmla="*/ 4922487 h 4922939"/>
              <a:gd name="connsiteX11" fmla="*/ 798545 w 4593025"/>
              <a:gd name="connsiteY11" fmla="*/ 4694488 h 4922939"/>
              <a:gd name="connsiteX12" fmla="*/ 54389 w 4593025"/>
              <a:gd name="connsiteY12" fmla="*/ 3950332 h 4922939"/>
              <a:gd name="connsiteX13" fmla="*/ 42597 w 4593025"/>
              <a:gd name="connsiteY13" fmla="*/ 1915765 h 4922939"/>
              <a:gd name="connsiteX14" fmla="*/ 181415 w 4593025"/>
              <a:gd name="connsiteY14" fmla="*/ 1185237 h 4922939"/>
              <a:gd name="connsiteX15" fmla="*/ 889860 w 4593025"/>
              <a:gd name="connsiteY15" fmla="*/ 665923 h 4922939"/>
              <a:gd name="connsiteX0" fmla="*/ 889860 w 4544430"/>
              <a:gd name="connsiteY0" fmla="*/ 665923 h 4922939"/>
              <a:gd name="connsiteX1" fmla="*/ 1542440 w 4544430"/>
              <a:gd name="connsiteY1" fmla="*/ 289605 h 4922939"/>
              <a:gd name="connsiteX2" fmla="*/ 2274657 w 4544430"/>
              <a:gd name="connsiteY2" fmla="*/ 22 h 4922939"/>
              <a:gd name="connsiteX3" fmla="*/ 3051841 w 4544430"/>
              <a:gd name="connsiteY3" fmla="*/ 302924 h 4922939"/>
              <a:gd name="connsiteX4" fmla="*/ 3768921 w 4544430"/>
              <a:gd name="connsiteY4" fmla="*/ 710514 h 4922939"/>
              <a:gd name="connsiteX5" fmla="*/ 4414093 w 4544430"/>
              <a:gd name="connsiteY5" fmla="*/ 1206383 h 4922939"/>
              <a:gd name="connsiteX6" fmla="*/ 4543135 w 4544430"/>
              <a:gd name="connsiteY6" fmla="*/ 2042287 h 4922939"/>
              <a:gd name="connsiteX7" fmla="*/ 4382232 w 4544430"/>
              <a:gd name="connsiteY7" fmla="*/ 3787842 h 4922939"/>
              <a:gd name="connsiteX8" fmla="*/ 3705199 w 4544430"/>
              <a:gd name="connsiteY8" fmla="*/ 4250228 h 4922939"/>
              <a:gd name="connsiteX9" fmla="*/ 3000864 w 4544430"/>
              <a:gd name="connsiteY9" fmla="*/ 4653070 h 4922939"/>
              <a:gd name="connsiteX10" fmla="*/ 2290587 w 4544430"/>
              <a:gd name="connsiteY10" fmla="*/ 4922487 h 4922939"/>
              <a:gd name="connsiteX11" fmla="*/ 798545 w 4544430"/>
              <a:gd name="connsiteY11" fmla="*/ 4694488 h 4922939"/>
              <a:gd name="connsiteX12" fmla="*/ 54389 w 4544430"/>
              <a:gd name="connsiteY12" fmla="*/ 3950332 h 4922939"/>
              <a:gd name="connsiteX13" fmla="*/ 42597 w 4544430"/>
              <a:gd name="connsiteY13" fmla="*/ 1915765 h 4922939"/>
              <a:gd name="connsiteX14" fmla="*/ 181415 w 4544430"/>
              <a:gd name="connsiteY14" fmla="*/ 1185237 h 4922939"/>
              <a:gd name="connsiteX15" fmla="*/ 889860 w 4544430"/>
              <a:gd name="connsiteY15" fmla="*/ 665923 h 4922939"/>
              <a:gd name="connsiteX0" fmla="*/ 889860 w 4544430"/>
              <a:gd name="connsiteY0" fmla="*/ 665923 h 4922939"/>
              <a:gd name="connsiteX1" fmla="*/ 1542440 w 4544430"/>
              <a:gd name="connsiteY1" fmla="*/ 289605 h 4922939"/>
              <a:gd name="connsiteX2" fmla="*/ 2274657 w 4544430"/>
              <a:gd name="connsiteY2" fmla="*/ 22 h 4922939"/>
              <a:gd name="connsiteX3" fmla="*/ 3051841 w 4544430"/>
              <a:gd name="connsiteY3" fmla="*/ 302924 h 4922939"/>
              <a:gd name="connsiteX4" fmla="*/ 3768921 w 4544430"/>
              <a:gd name="connsiteY4" fmla="*/ 710514 h 4922939"/>
              <a:gd name="connsiteX5" fmla="*/ 4414093 w 4544430"/>
              <a:gd name="connsiteY5" fmla="*/ 1206383 h 4922939"/>
              <a:gd name="connsiteX6" fmla="*/ 4543135 w 4544430"/>
              <a:gd name="connsiteY6" fmla="*/ 2042287 h 4922939"/>
              <a:gd name="connsiteX7" fmla="*/ 4382232 w 4544430"/>
              <a:gd name="connsiteY7" fmla="*/ 3787842 h 4922939"/>
              <a:gd name="connsiteX8" fmla="*/ 3705199 w 4544430"/>
              <a:gd name="connsiteY8" fmla="*/ 4250228 h 4922939"/>
              <a:gd name="connsiteX9" fmla="*/ 3000864 w 4544430"/>
              <a:gd name="connsiteY9" fmla="*/ 4653070 h 4922939"/>
              <a:gd name="connsiteX10" fmla="*/ 2290587 w 4544430"/>
              <a:gd name="connsiteY10" fmla="*/ 4922487 h 4922939"/>
              <a:gd name="connsiteX11" fmla="*/ 798545 w 4544430"/>
              <a:gd name="connsiteY11" fmla="*/ 4694488 h 4922939"/>
              <a:gd name="connsiteX12" fmla="*/ 54389 w 4544430"/>
              <a:gd name="connsiteY12" fmla="*/ 3950332 h 4922939"/>
              <a:gd name="connsiteX13" fmla="*/ 42597 w 4544430"/>
              <a:gd name="connsiteY13" fmla="*/ 1915765 h 4922939"/>
              <a:gd name="connsiteX14" fmla="*/ 181415 w 4544430"/>
              <a:gd name="connsiteY14" fmla="*/ 1185237 h 4922939"/>
              <a:gd name="connsiteX15" fmla="*/ 889860 w 4544430"/>
              <a:gd name="connsiteY15" fmla="*/ 665923 h 4922939"/>
              <a:gd name="connsiteX0" fmla="*/ 889860 w 4544430"/>
              <a:gd name="connsiteY0" fmla="*/ 665923 h 4922939"/>
              <a:gd name="connsiteX1" fmla="*/ 1542440 w 4544430"/>
              <a:gd name="connsiteY1" fmla="*/ 289605 h 4922939"/>
              <a:gd name="connsiteX2" fmla="*/ 2274657 w 4544430"/>
              <a:gd name="connsiteY2" fmla="*/ 22 h 4922939"/>
              <a:gd name="connsiteX3" fmla="*/ 3051841 w 4544430"/>
              <a:gd name="connsiteY3" fmla="*/ 302924 h 4922939"/>
              <a:gd name="connsiteX4" fmla="*/ 3768921 w 4544430"/>
              <a:gd name="connsiteY4" fmla="*/ 710514 h 4922939"/>
              <a:gd name="connsiteX5" fmla="*/ 4414093 w 4544430"/>
              <a:gd name="connsiteY5" fmla="*/ 1206383 h 4922939"/>
              <a:gd name="connsiteX6" fmla="*/ 4543135 w 4544430"/>
              <a:gd name="connsiteY6" fmla="*/ 2042287 h 4922939"/>
              <a:gd name="connsiteX7" fmla="*/ 4382232 w 4544430"/>
              <a:gd name="connsiteY7" fmla="*/ 3787842 h 4922939"/>
              <a:gd name="connsiteX8" fmla="*/ 3705199 w 4544430"/>
              <a:gd name="connsiteY8" fmla="*/ 4250228 h 4922939"/>
              <a:gd name="connsiteX9" fmla="*/ 3000864 w 4544430"/>
              <a:gd name="connsiteY9" fmla="*/ 4653070 h 4922939"/>
              <a:gd name="connsiteX10" fmla="*/ 2290587 w 4544430"/>
              <a:gd name="connsiteY10" fmla="*/ 4922487 h 4922939"/>
              <a:gd name="connsiteX11" fmla="*/ 798545 w 4544430"/>
              <a:gd name="connsiteY11" fmla="*/ 4694488 h 4922939"/>
              <a:gd name="connsiteX12" fmla="*/ 54389 w 4544430"/>
              <a:gd name="connsiteY12" fmla="*/ 3950332 h 4922939"/>
              <a:gd name="connsiteX13" fmla="*/ 42597 w 4544430"/>
              <a:gd name="connsiteY13" fmla="*/ 1915765 h 4922939"/>
              <a:gd name="connsiteX14" fmla="*/ 181415 w 4544430"/>
              <a:gd name="connsiteY14" fmla="*/ 1185237 h 4922939"/>
              <a:gd name="connsiteX15" fmla="*/ 889860 w 4544430"/>
              <a:gd name="connsiteY15" fmla="*/ 665923 h 4922939"/>
              <a:gd name="connsiteX0" fmla="*/ 889860 w 4546077"/>
              <a:gd name="connsiteY0" fmla="*/ 665923 h 4922939"/>
              <a:gd name="connsiteX1" fmla="*/ 1542440 w 4546077"/>
              <a:gd name="connsiteY1" fmla="*/ 289605 h 4922939"/>
              <a:gd name="connsiteX2" fmla="*/ 2274657 w 4546077"/>
              <a:gd name="connsiteY2" fmla="*/ 22 h 4922939"/>
              <a:gd name="connsiteX3" fmla="*/ 3051841 w 4546077"/>
              <a:gd name="connsiteY3" fmla="*/ 302924 h 4922939"/>
              <a:gd name="connsiteX4" fmla="*/ 3768921 w 4546077"/>
              <a:gd name="connsiteY4" fmla="*/ 710514 h 4922939"/>
              <a:gd name="connsiteX5" fmla="*/ 4414093 w 4546077"/>
              <a:gd name="connsiteY5" fmla="*/ 1206383 h 4922939"/>
              <a:gd name="connsiteX6" fmla="*/ 4543135 w 4546077"/>
              <a:gd name="connsiteY6" fmla="*/ 2042287 h 4922939"/>
              <a:gd name="connsiteX7" fmla="*/ 4449140 w 4546077"/>
              <a:gd name="connsiteY7" fmla="*/ 3631725 h 4922939"/>
              <a:gd name="connsiteX8" fmla="*/ 3705199 w 4546077"/>
              <a:gd name="connsiteY8" fmla="*/ 4250228 h 4922939"/>
              <a:gd name="connsiteX9" fmla="*/ 3000864 w 4546077"/>
              <a:gd name="connsiteY9" fmla="*/ 4653070 h 4922939"/>
              <a:gd name="connsiteX10" fmla="*/ 2290587 w 4546077"/>
              <a:gd name="connsiteY10" fmla="*/ 4922487 h 4922939"/>
              <a:gd name="connsiteX11" fmla="*/ 798545 w 4546077"/>
              <a:gd name="connsiteY11" fmla="*/ 4694488 h 4922939"/>
              <a:gd name="connsiteX12" fmla="*/ 54389 w 4546077"/>
              <a:gd name="connsiteY12" fmla="*/ 3950332 h 4922939"/>
              <a:gd name="connsiteX13" fmla="*/ 42597 w 4546077"/>
              <a:gd name="connsiteY13" fmla="*/ 1915765 h 4922939"/>
              <a:gd name="connsiteX14" fmla="*/ 181415 w 4546077"/>
              <a:gd name="connsiteY14" fmla="*/ 1185237 h 4922939"/>
              <a:gd name="connsiteX15" fmla="*/ 889860 w 4546077"/>
              <a:gd name="connsiteY15" fmla="*/ 665923 h 4922939"/>
              <a:gd name="connsiteX0" fmla="*/ 889860 w 4551114"/>
              <a:gd name="connsiteY0" fmla="*/ 665923 h 4922939"/>
              <a:gd name="connsiteX1" fmla="*/ 1542440 w 4551114"/>
              <a:gd name="connsiteY1" fmla="*/ 289605 h 4922939"/>
              <a:gd name="connsiteX2" fmla="*/ 2274657 w 4551114"/>
              <a:gd name="connsiteY2" fmla="*/ 22 h 4922939"/>
              <a:gd name="connsiteX3" fmla="*/ 3051841 w 4551114"/>
              <a:gd name="connsiteY3" fmla="*/ 302924 h 4922939"/>
              <a:gd name="connsiteX4" fmla="*/ 3768921 w 4551114"/>
              <a:gd name="connsiteY4" fmla="*/ 710514 h 4922939"/>
              <a:gd name="connsiteX5" fmla="*/ 4414093 w 4551114"/>
              <a:gd name="connsiteY5" fmla="*/ 1206383 h 4922939"/>
              <a:gd name="connsiteX6" fmla="*/ 4543135 w 4551114"/>
              <a:gd name="connsiteY6" fmla="*/ 2042287 h 4922939"/>
              <a:gd name="connsiteX7" fmla="*/ 4449140 w 4551114"/>
              <a:gd name="connsiteY7" fmla="*/ 3631725 h 4922939"/>
              <a:gd name="connsiteX8" fmla="*/ 3705199 w 4551114"/>
              <a:gd name="connsiteY8" fmla="*/ 4250228 h 4922939"/>
              <a:gd name="connsiteX9" fmla="*/ 3000864 w 4551114"/>
              <a:gd name="connsiteY9" fmla="*/ 4653070 h 4922939"/>
              <a:gd name="connsiteX10" fmla="*/ 2290587 w 4551114"/>
              <a:gd name="connsiteY10" fmla="*/ 4922487 h 4922939"/>
              <a:gd name="connsiteX11" fmla="*/ 798545 w 4551114"/>
              <a:gd name="connsiteY11" fmla="*/ 4694488 h 4922939"/>
              <a:gd name="connsiteX12" fmla="*/ 54389 w 4551114"/>
              <a:gd name="connsiteY12" fmla="*/ 3950332 h 4922939"/>
              <a:gd name="connsiteX13" fmla="*/ 42597 w 4551114"/>
              <a:gd name="connsiteY13" fmla="*/ 1915765 h 4922939"/>
              <a:gd name="connsiteX14" fmla="*/ 181415 w 4551114"/>
              <a:gd name="connsiteY14" fmla="*/ 1185237 h 4922939"/>
              <a:gd name="connsiteX15" fmla="*/ 889860 w 4551114"/>
              <a:gd name="connsiteY15" fmla="*/ 665923 h 4922939"/>
              <a:gd name="connsiteX0" fmla="*/ 889860 w 4552353"/>
              <a:gd name="connsiteY0" fmla="*/ 665923 h 4922939"/>
              <a:gd name="connsiteX1" fmla="*/ 1542440 w 4552353"/>
              <a:gd name="connsiteY1" fmla="*/ 289605 h 4922939"/>
              <a:gd name="connsiteX2" fmla="*/ 2274657 w 4552353"/>
              <a:gd name="connsiteY2" fmla="*/ 22 h 4922939"/>
              <a:gd name="connsiteX3" fmla="*/ 3051841 w 4552353"/>
              <a:gd name="connsiteY3" fmla="*/ 302924 h 4922939"/>
              <a:gd name="connsiteX4" fmla="*/ 3768921 w 4552353"/>
              <a:gd name="connsiteY4" fmla="*/ 710514 h 4922939"/>
              <a:gd name="connsiteX5" fmla="*/ 4414093 w 4552353"/>
              <a:gd name="connsiteY5" fmla="*/ 1206383 h 4922939"/>
              <a:gd name="connsiteX6" fmla="*/ 4543135 w 4552353"/>
              <a:gd name="connsiteY6" fmla="*/ 2042287 h 4922939"/>
              <a:gd name="connsiteX7" fmla="*/ 4452326 w 4552353"/>
              <a:gd name="connsiteY7" fmla="*/ 3650841 h 4922939"/>
              <a:gd name="connsiteX8" fmla="*/ 3705199 w 4552353"/>
              <a:gd name="connsiteY8" fmla="*/ 4250228 h 4922939"/>
              <a:gd name="connsiteX9" fmla="*/ 3000864 w 4552353"/>
              <a:gd name="connsiteY9" fmla="*/ 4653070 h 4922939"/>
              <a:gd name="connsiteX10" fmla="*/ 2290587 w 4552353"/>
              <a:gd name="connsiteY10" fmla="*/ 4922487 h 4922939"/>
              <a:gd name="connsiteX11" fmla="*/ 798545 w 4552353"/>
              <a:gd name="connsiteY11" fmla="*/ 4694488 h 4922939"/>
              <a:gd name="connsiteX12" fmla="*/ 54389 w 4552353"/>
              <a:gd name="connsiteY12" fmla="*/ 3950332 h 4922939"/>
              <a:gd name="connsiteX13" fmla="*/ 42597 w 4552353"/>
              <a:gd name="connsiteY13" fmla="*/ 1915765 h 4922939"/>
              <a:gd name="connsiteX14" fmla="*/ 181415 w 4552353"/>
              <a:gd name="connsiteY14" fmla="*/ 1185237 h 4922939"/>
              <a:gd name="connsiteX15" fmla="*/ 889860 w 4552353"/>
              <a:gd name="connsiteY15" fmla="*/ 665923 h 4922939"/>
              <a:gd name="connsiteX0" fmla="*/ 889860 w 4561250"/>
              <a:gd name="connsiteY0" fmla="*/ 665923 h 4922939"/>
              <a:gd name="connsiteX1" fmla="*/ 1542440 w 4561250"/>
              <a:gd name="connsiteY1" fmla="*/ 289605 h 4922939"/>
              <a:gd name="connsiteX2" fmla="*/ 2274657 w 4561250"/>
              <a:gd name="connsiteY2" fmla="*/ 22 h 4922939"/>
              <a:gd name="connsiteX3" fmla="*/ 3051841 w 4561250"/>
              <a:gd name="connsiteY3" fmla="*/ 302924 h 4922939"/>
              <a:gd name="connsiteX4" fmla="*/ 3768921 w 4561250"/>
              <a:gd name="connsiteY4" fmla="*/ 710514 h 4922939"/>
              <a:gd name="connsiteX5" fmla="*/ 4414093 w 4561250"/>
              <a:gd name="connsiteY5" fmla="*/ 1206383 h 4922939"/>
              <a:gd name="connsiteX6" fmla="*/ 4543135 w 4561250"/>
              <a:gd name="connsiteY6" fmla="*/ 2042287 h 4922939"/>
              <a:gd name="connsiteX7" fmla="*/ 4452326 w 4561250"/>
              <a:gd name="connsiteY7" fmla="*/ 3650841 h 4922939"/>
              <a:gd name="connsiteX8" fmla="*/ 3705199 w 4561250"/>
              <a:gd name="connsiteY8" fmla="*/ 4250228 h 4922939"/>
              <a:gd name="connsiteX9" fmla="*/ 3000864 w 4561250"/>
              <a:gd name="connsiteY9" fmla="*/ 4653070 h 4922939"/>
              <a:gd name="connsiteX10" fmla="*/ 2290587 w 4561250"/>
              <a:gd name="connsiteY10" fmla="*/ 4922487 h 4922939"/>
              <a:gd name="connsiteX11" fmla="*/ 798545 w 4561250"/>
              <a:gd name="connsiteY11" fmla="*/ 4694488 h 4922939"/>
              <a:gd name="connsiteX12" fmla="*/ 54389 w 4561250"/>
              <a:gd name="connsiteY12" fmla="*/ 3950332 h 4922939"/>
              <a:gd name="connsiteX13" fmla="*/ 42597 w 4561250"/>
              <a:gd name="connsiteY13" fmla="*/ 1915765 h 4922939"/>
              <a:gd name="connsiteX14" fmla="*/ 181415 w 4561250"/>
              <a:gd name="connsiteY14" fmla="*/ 1185237 h 4922939"/>
              <a:gd name="connsiteX15" fmla="*/ 889860 w 4561250"/>
              <a:gd name="connsiteY15" fmla="*/ 665923 h 4922939"/>
              <a:gd name="connsiteX0" fmla="*/ 889860 w 4569508"/>
              <a:gd name="connsiteY0" fmla="*/ 665923 h 4922939"/>
              <a:gd name="connsiteX1" fmla="*/ 1542440 w 4569508"/>
              <a:gd name="connsiteY1" fmla="*/ 289605 h 4922939"/>
              <a:gd name="connsiteX2" fmla="*/ 2274657 w 4569508"/>
              <a:gd name="connsiteY2" fmla="*/ 22 h 4922939"/>
              <a:gd name="connsiteX3" fmla="*/ 3051841 w 4569508"/>
              <a:gd name="connsiteY3" fmla="*/ 302924 h 4922939"/>
              <a:gd name="connsiteX4" fmla="*/ 3768921 w 4569508"/>
              <a:gd name="connsiteY4" fmla="*/ 710514 h 4922939"/>
              <a:gd name="connsiteX5" fmla="*/ 4414093 w 4569508"/>
              <a:gd name="connsiteY5" fmla="*/ 1206383 h 4922939"/>
              <a:gd name="connsiteX6" fmla="*/ 4543135 w 4569508"/>
              <a:gd name="connsiteY6" fmla="*/ 2042287 h 4922939"/>
              <a:gd name="connsiteX7" fmla="*/ 4562248 w 4569508"/>
              <a:gd name="connsiteY7" fmla="*/ 2998105 h 4922939"/>
              <a:gd name="connsiteX8" fmla="*/ 4452326 w 4569508"/>
              <a:gd name="connsiteY8" fmla="*/ 3650841 h 4922939"/>
              <a:gd name="connsiteX9" fmla="*/ 3705199 w 4569508"/>
              <a:gd name="connsiteY9" fmla="*/ 4250228 h 4922939"/>
              <a:gd name="connsiteX10" fmla="*/ 3000864 w 4569508"/>
              <a:gd name="connsiteY10" fmla="*/ 4653070 h 4922939"/>
              <a:gd name="connsiteX11" fmla="*/ 2290587 w 4569508"/>
              <a:gd name="connsiteY11" fmla="*/ 4922487 h 4922939"/>
              <a:gd name="connsiteX12" fmla="*/ 798545 w 4569508"/>
              <a:gd name="connsiteY12" fmla="*/ 4694488 h 4922939"/>
              <a:gd name="connsiteX13" fmla="*/ 54389 w 4569508"/>
              <a:gd name="connsiteY13" fmla="*/ 3950332 h 4922939"/>
              <a:gd name="connsiteX14" fmla="*/ 42597 w 4569508"/>
              <a:gd name="connsiteY14" fmla="*/ 1915765 h 4922939"/>
              <a:gd name="connsiteX15" fmla="*/ 181415 w 4569508"/>
              <a:gd name="connsiteY15" fmla="*/ 1185237 h 4922939"/>
              <a:gd name="connsiteX16" fmla="*/ 889860 w 4569508"/>
              <a:gd name="connsiteY16" fmla="*/ 665923 h 4922939"/>
              <a:gd name="connsiteX0" fmla="*/ 889860 w 4562248"/>
              <a:gd name="connsiteY0" fmla="*/ 665923 h 4922939"/>
              <a:gd name="connsiteX1" fmla="*/ 1542440 w 4562248"/>
              <a:gd name="connsiteY1" fmla="*/ 289605 h 4922939"/>
              <a:gd name="connsiteX2" fmla="*/ 2274657 w 4562248"/>
              <a:gd name="connsiteY2" fmla="*/ 22 h 4922939"/>
              <a:gd name="connsiteX3" fmla="*/ 3051841 w 4562248"/>
              <a:gd name="connsiteY3" fmla="*/ 302924 h 4922939"/>
              <a:gd name="connsiteX4" fmla="*/ 3768921 w 4562248"/>
              <a:gd name="connsiteY4" fmla="*/ 710514 h 4922939"/>
              <a:gd name="connsiteX5" fmla="*/ 4414093 w 4562248"/>
              <a:gd name="connsiteY5" fmla="*/ 1206383 h 4922939"/>
              <a:gd name="connsiteX6" fmla="*/ 4543135 w 4562248"/>
              <a:gd name="connsiteY6" fmla="*/ 2042287 h 4922939"/>
              <a:gd name="connsiteX7" fmla="*/ 4562248 w 4562248"/>
              <a:gd name="connsiteY7" fmla="*/ 2998105 h 4922939"/>
              <a:gd name="connsiteX8" fmla="*/ 4452326 w 4562248"/>
              <a:gd name="connsiteY8" fmla="*/ 3650841 h 4922939"/>
              <a:gd name="connsiteX9" fmla="*/ 3705199 w 4562248"/>
              <a:gd name="connsiteY9" fmla="*/ 4250228 h 4922939"/>
              <a:gd name="connsiteX10" fmla="*/ 3000864 w 4562248"/>
              <a:gd name="connsiteY10" fmla="*/ 4653070 h 4922939"/>
              <a:gd name="connsiteX11" fmla="*/ 2290587 w 4562248"/>
              <a:gd name="connsiteY11" fmla="*/ 4922487 h 4922939"/>
              <a:gd name="connsiteX12" fmla="*/ 798545 w 4562248"/>
              <a:gd name="connsiteY12" fmla="*/ 4694488 h 4922939"/>
              <a:gd name="connsiteX13" fmla="*/ 54389 w 4562248"/>
              <a:gd name="connsiteY13" fmla="*/ 3950332 h 4922939"/>
              <a:gd name="connsiteX14" fmla="*/ 42597 w 4562248"/>
              <a:gd name="connsiteY14" fmla="*/ 1915765 h 4922939"/>
              <a:gd name="connsiteX15" fmla="*/ 181415 w 4562248"/>
              <a:gd name="connsiteY15" fmla="*/ 1185237 h 4922939"/>
              <a:gd name="connsiteX16" fmla="*/ 889860 w 4562248"/>
              <a:gd name="connsiteY16" fmla="*/ 665923 h 4922939"/>
              <a:gd name="connsiteX0" fmla="*/ 889860 w 4569508"/>
              <a:gd name="connsiteY0" fmla="*/ 665923 h 4922939"/>
              <a:gd name="connsiteX1" fmla="*/ 1542440 w 4569508"/>
              <a:gd name="connsiteY1" fmla="*/ 289605 h 4922939"/>
              <a:gd name="connsiteX2" fmla="*/ 2274657 w 4569508"/>
              <a:gd name="connsiteY2" fmla="*/ 22 h 4922939"/>
              <a:gd name="connsiteX3" fmla="*/ 3051841 w 4569508"/>
              <a:gd name="connsiteY3" fmla="*/ 302924 h 4922939"/>
              <a:gd name="connsiteX4" fmla="*/ 3768921 w 4569508"/>
              <a:gd name="connsiteY4" fmla="*/ 710514 h 4922939"/>
              <a:gd name="connsiteX5" fmla="*/ 4414093 w 4569508"/>
              <a:gd name="connsiteY5" fmla="*/ 1206383 h 4922939"/>
              <a:gd name="connsiteX6" fmla="*/ 4543135 w 4569508"/>
              <a:gd name="connsiteY6" fmla="*/ 2042287 h 4922939"/>
              <a:gd name="connsiteX7" fmla="*/ 4562248 w 4569508"/>
              <a:gd name="connsiteY7" fmla="*/ 2998105 h 4922939"/>
              <a:gd name="connsiteX8" fmla="*/ 4452326 w 4569508"/>
              <a:gd name="connsiteY8" fmla="*/ 3650841 h 4922939"/>
              <a:gd name="connsiteX9" fmla="*/ 3705199 w 4569508"/>
              <a:gd name="connsiteY9" fmla="*/ 4250228 h 4922939"/>
              <a:gd name="connsiteX10" fmla="*/ 3000864 w 4569508"/>
              <a:gd name="connsiteY10" fmla="*/ 4653070 h 4922939"/>
              <a:gd name="connsiteX11" fmla="*/ 2290587 w 4569508"/>
              <a:gd name="connsiteY11" fmla="*/ 4922487 h 4922939"/>
              <a:gd name="connsiteX12" fmla="*/ 798545 w 4569508"/>
              <a:gd name="connsiteY12" fmla="*/ 4694488 h 4922939"/>
              <a:gd name="connsiteX13" fmla="*/ 54389 w 4569508"/>
              <a:gd name="connsiteY13" fmla="*/ 3950332 h 4922939"/>
              <a:gd name="connsiteX14" fmla="*/ 42597 w 4569508"/>
              <a:gd name="connsiteY14" fmla="*/ 1915765 h 4922939"/>
              <a:gd name="connsiteX15" fmla="*/ 181415 w 4569508"/>
              <a:gd name="connsiteY15" fmla="*/ 1185237 h 4922939"/>
              <a:gd name="connsiteX16" fmla="*/ 889860 w 4569508"/>
              <a:gd name="connsiteY16" fmla="*/ 665923 h 4922939"/>
              <a:gd name="connsiteX0" fmla="*/ 889860 w 4555455"/>
              <a:gd name="connsiteY0" fmla="*/ 665923 h 4922939"/>
              <a:gd name="connsiteX1" fmla="*/ 1542440 w 4555455"/>
              <a:gd name="connsiteY1" fmla="*/ 289605 h 4922939"/>
              <a:gd name="connsiteX2" fmla="*/ 2274657 w 4555455"/>
              <a:gd name="connsiteY2" fmla="*/ 22 h 4922939"/>
              <a:gd name="connsiteX3" fmla="*/ 3051841 w 4555455"/>
              <a:gd name="connsiteY3" fmla="*/ 302924 h 4922939"/>
              <a:gd name="connsiteX4" fmla="*/ 3768921 w 4555455"/>
              <a:gd name="connsiteY4" fmla="*/ 710514 h 4922939"/>
              <a:gd name="connsiteX5" fmla="*/ 4414093 w 4555455"/>
              <a:gd name="connsiteY5" fmla="*/ 1206383 h 4922939"/>
              <a:gd name="connsiteX6" fmla="*/ 4543135 w 4555455"/>
              <a:gd name="connsiteY6" fmla="*/ 2042287 h 4922939"/>
              <a:gd name="connsiteX7" fmla="*/ 4539945 w 4555455"/>
              <a:gd name="connsiteY7" fmla="*/ 2851546 h 4922939"/>
              <a:gd name="connsiteX8" fmla="*/ 4452326 w 4555455"/>
              <a:gd name="connsiteY8" fmla="*/ 3650841 h 4922939"/>
              <a:gd name="connsiteX9" fmla="*/ 3705199 w 4555455"/>
              <a:gd name="connsiteY9" fmla="*/ 4250228 h 4922939"/>
              <a:gd name="connsiteX10" fmla="*/ 3000864 w 4555455"/>
              <a:gd name="connsiteY10" fmla="*/ 4653070 h 4922939"/>
              <a:gd name="connsiteX11" fmla="*/ 2290587 w 4555455"/>
              <a:gd name="connsiteY11" fmla="*/ 4922487 h 4922939"/>
              <a:gd name="connsiteX12" fmla="*/ 798545 w 4555455"/>
              <a:gd name="connsiteY12" fmla="*/ 4694488 h 4922939"/>
              <a:gd name="connsiteX13" fmla="*/ 54389 w 4555455"/>
              <a:gd name="connsiteY13" fmla="*/ 3950332 h 4922939"/>
              <a:gd name="connsiteX14" fmla="*/ 42597 w 4555455"/>
              <a:gd name="connsiteY14" fmla="*/ 1915765 h 4922939"/>
              <a:gd name="connsiteX15" fmla="*/ 181415 w 4555455"/>
              <a:gd name="connsiteY15" fmla="*/ 1185237 h 4922939"/>
              <a:gd name="connsiteX16" fmla="*/ 889860 w 4555455"/>
              <a:gd name="connsiteY16" fmla="*/ 665923 h 4922939"/>
              <a:gd name="connsiteX0" fmla="*/ 889860 w 4550984"/>
              <a:gd name="connsiteY0" fmla="*/ 665923 h 4922939"/>
              <a:gd name="connsiteX1" fmla="*/ 1542440 w 4550984"/>
              <a:gd name="connsiteY1" fmla="*/ 289605 h 4922939"/>
              <a:gd name="connsiteX2" fmla="*/ 2274657 w 4550984"/>
              <a:gd name="connsiteY2" fmla="*/ 22 h 4922939"/>
              <a:gd name="connsiteX3" fmla="*/ 3051841 w 4550984"/>
              <a:gd name="connsiteY3" fmla="*/ 302924 h 4922939"/>
              <a:gd name="connsiteX4" fmla="*/ 3768921 w 4550984"/>
              <a:gd name="connsiteY4" fmla="*/ 710514 h 4922939"/>
              <a:gd name="connsiteX5" fmla="*/ 4414093 w 4550984"/>
              <a:gd name="connsiteY5" fmla="*/ 1206383 h 4922939"/>
              <a:gd name="connsiteX6" fmla="*/ 4543135 w 4550984"/>
              <a:gd name="connsiteY6" fmla="*/ 2042287 h 4922939"/>
              <a:gd name="connsiteX7" fmla="*/ 4539945 w 4550984"/>
              <a:gd name="connsiteY7" fmla="*/ 2851546 h 4922939"/>
              <a:gd name="connsiteX8" fmla="*/ 4452326 w 4550984"/>
              <a:gd name="connsiteY8" fmla="*/ 3650841 h 4922939"/>
              <a:gd name="connsiteX9" fmla="*/ 3705199 w 4550984"/>
              <a:gd name="connsiteY9" fmla="*/ 4250228 h 4922939"/>
              <a:gd name="connsiteX10" fmla="*/ 3000864 w 4550984"/>
              <a:gd name="connsiteY10" fmla="*/ 4653070 h 4922939"/>
              <a:gd name="connsiteX11" fmla="*/ 2290587 w 4550984"/>
              <a:gd name="connsiteY11" fmla="*/ 4922487 h 4922939"/>
              <a:gd name="connsiteX12" fmla="*/ 798545 w 4550984"/>
              <a:gd name="connsiteY12" fmla="*/ 4694488 h 4922939"/>
              <a:gd name="connsiteX13" fmla="*/ 54389 w 4550984"/>
              <a:gd name="connsiteY13" fmla="*/ 3950332 h 4922939"/>
              <a:gd name="connsiteX14" fmla="*/ 42597 w 4550984"/>
              <a:gd name="connsiteY14" fmla="*/ 1915765 h 4922939"/>
              <a:gd name="connsiteX15" fmla="*/ 181415 w 4550984"/>
              <a:gd name="connsiteY15" fmla="*/ 1185237 h 4922939"/>
              <a:gd name="connsiteX16" fmla="*/ 889860 w 4550984"/>
              <a:gd name="connsiteY16" fmla="*/ 665923 h 4922939"/>
              <a:gd name="connsiteX0" fmla="*/ 889860 w 4552875"/>
              <a:gd name="connsiteY0" fmla="*/ 665923 h 4922939"/>
              <a:gd name="connsiteX1" fmla="*/ 1542440 w 4552875"/>
              <a:gd name="connsiteY1" fmla="*/ 289605 h 4922939"/>
              <a:gd name="connsiteX2" fmla="*/ 2274657 w 4552875"/>
              <a:gd name="connsiteY2" fmla="*/ 22 h 4922939"/>
              <a:gd name="connsiteX3" fmla="*/ 3051841 w 4552875"/>
              <a:gd name="connsiteY3" fmla="*/ 302924 h 4922939"/>
              <a:gd name="connsiteX4" fmla="*/ 3768921 w 4552875"/>
              <a:gd name="connsiteY4" fmla="*/ 710514 h 4922939"/>
              <a:gd name="connsiteX5" fmla="*/ 4414093 w 4552875"/>
              <a:gd name="connsiteY5" fmla="*/ 1206383 h 4922939"/>
              <a:gd name="connsiteX6" fmla="*/ 4543135 w 4552875"/>
              <a:gd name="connsiteY6" fmla="*/ 2042287 h 4922939"/>
              <a:gd name="connsiteX7" fmla="*/ 4539945 w 4552875"/>
              <a:gd name="connsiteY7" fmla="*/ 2851546 h 4922939"/>
              <a:gd name="connsiteX8" fmla="*/ 4452326 w 4552875"/>
              <a:gd name="connsiteY8" fmla="*/ 3650841 h 4922939"/>
              <a:gd name="connsiteX9" fmla="*/ 3705199 w 4552875"/>
              <a:gd name="connsiteY9" fmla="*/ 4250228 h 4922939"/>
              <a:gd name="connsiteX10" fmla="*/ 3000864 w 4552875"/>
              <a:gd name="connsiteY10" fmla="*/ 4653070 h 4922939"/>
              <a:gd name="connsiteX11" fmla="*/ 2290587 w 4552875"/>
              <a:gd name="connsiteY11" fmla="*/ 4922487 h 4922939"/>
              <a:gd name="connsiteX12" fmla="*/ 798545 w 4552875"/>
              <a:gd name="connsiteY12" fmla="*/ 4694488 h 4922939"/>
              <a:gd name="connsiteX13" fmla="*/ 54389 w 4552875"/>
              <a:gd name="connsiteY13" fmla="*/ 3950332 h 4922939"/>
              <a:gd name="connsiteX14" fmla="*/ 42597 w 4552875"/>
              <a:gd name="connsiteY14" fmla="*/ 1915765 h 4922939"/>
              <a:gd name="connsiteX15" fmla="*/ 181415 w 4552875"/>
              <a:gd name="connsiteY15" fmla="*/ 1185237 h 4922939"/>
              <a:gd name="connsiteX16" fmla="*/ 889860 w 4552875"/>
              <a:gd name="connsiteY16" fmla="*/ 665923 h 4922939"/>
              <a:gd name="connsiteX0" fmla="*/ 889860 w 4557660"/>
              <a:gd name="connsiteY0" fmla="*/ 665923 h 4922939"/>
              <a:gd name="connsiteX1" fmla="*/ 1542440 w 4557660"/>
              <a:gd name="connsiteY1" fmla="*/ 289605 h 4922939"/>
              <a:gd name="connsiteX2" fmla="*/ 2274657 w 4557660"/>
              <a:gd name="connsiteY2" fmla="*/ 22 h 4922939"/>
              <a:gd name="connsiteX3" fmla="*/ 3051841 w 4557660"/>
              <a:gd name="connsiteY3" fmla="*/ 302924 h 4922939"/>
              <a:gd name="connsiteX4" fmla="*/ 3768921 w 4557660"/>
              <a:gd name="connsiteY4" fmla="*/ 710514 h 4922939"/>
              <a:gd name="connsiteX5" fmla="*/ 4414093 w 4557660"/>
              <a:gd name="connsiteY5" fmla="*/ 1206383 h 4922939"/>
              <a:gd name="connsiteX6" fmla="*/ 4546321 w 4557660"/>
              <a:gd name="connsiteY6" fmla="*/ 1994496 h 4922939"/>
              <a:gd name="connsiteX7" fmla="*/ 4539945 w 4557660"/>
              <a:gd name="connsiteY7" fmla="*/ 2851546 h 4922939"/>
              <a:gd name="connsiteX8" fmla="*/ 4452326 w 4557660"/>
              <a:gd name="connsiteY8" fmla="*/ 3650841 h 4922939"/>
              <a:gd name="connsiteX9" fmla="*/ 3705199 w 4557660"/>
              <a:gd name="connsiteY9" fmla="*/ 4250228 h 4922939"/>
              <a:gd name="connsiteX10" fmla="*/ 3000864 w 4557660"/>
              <a:gd name="connsiteY10" fmla="*/ 4653070 h 4922939"/>
              <a:gd name="connsiteX11" fmla="*/ 2290587 w 4557660"/>
              <a:gd name="connsiteY11" fmla="*/ 4922487 h 4922939"/>
              <a:gd name="connsiteX12" fmla="*/ 798545 w 4557660"/>
              <a:gd name="connsiteY12" fmla="*/ 4694488 h 4922939"/>
              <a:gd name="connsiteX13" fmla="*/ 54389 w 4557660"/>
              <a:gd name="connsiteY13" fmla="*/ 3950332 h 4922939"/>
              <a:gd name="connsiteX14" fmla="*/ 42597 w 4557660"/>
              <a:gd name="connsiteY14" fmla="*/ 1915765 h 4922939"/>
              <a:gd name="connsiteX15" fmla="*/ 181415 w 4557660"/>
              <a:gd name="connsiteY15" fmla="*/ 1185237 h 4922939"/>
              <a:gd name="connsiteX16" fmla="*/ 889860 w 4557660"/>
              <a:gd name="connsiteY16" fmla="*/ 665923 h 4922939"/>
              <a:gd name="connsiteX0" fmla="*/ 889860 w 4549710"/>
              <a:gd name="connsiteY0" fmla="*/ 665923 h 4922939"/>
              <a:gd name="connsiteX1" fmla="*/ 1542440 w 4549710"/>
              <a:gd name="connsiteY1" fmla="*/ 289605 h 4922939"/>
              <a:gd name="connsiteX2" fmla="*/ 2274657 w 4549710"/>
              <a:gd name="connsiteY2" fmla="*/ 22 h 4922939"/>
              <a:gd name="connsiteX3" fmla="*/ 3051841 w 4549710"/>
              <a:gd name="connsiteY3" fmla="*/ 302924 h 4922939"/>
              <a:gd name="connsiteX4" fmla="*/ 3768921 w 4549710"/>
              <a:gd name="connsiteY4" fmla="*/ 710514 h 4922939"/>
              <a:gd name="connsiteX5" fmla="*/ 4414093 w 4549710"/>
              <a:gd name="connsiteY5" fmla="*/ 1206383 h 4922939"/>
              <a:gd name="connsiteX6" fmla="*/ 4546321 w 4549710"/>
              <a:gd name="connsiteY6" fmla="*/ 1994496 h 4922939"/>
              <a:gd name="connsiteX7" fmla="*/ 4539945 w 4549710"/>
              <a:gd name="connsiteY7" fmla="*/ 2851546 h 4922939"/>
              <a:gd name="connsiteX8" fmla="*/ 4452326 w 4549710"/>
              <a:gd name="connsiteY8" fmla="*/ 3650841 h 4922939"/>
              <a:gd name="connsiteX9" fmla="*/ 3705199 w 4549710"/>
              <a:gd name="connsiteY9" fmla="*/ 4250228 h 4922939"/>
              <a:gd name="connsiteX10" fmla="*/ 3000864 w 4549710"/>
              <a:gd name="connsiteY10" fmla="*/ 4653070 h 4922939"/>
              <a:gd name="connsiteX11" fmla="*/ 2290587 w 4549710"/>
              <a:gd name="connsiteY11" fmla="*/ 4922487 h 4922939"/>
              <a:gd name="connsiteX12" fmla="*/ 798545 w 4549710"/>
              <a:gd name="connsiteY12" fmla="*/ 4694488 h 4922939"/>
              <a:gd name="connsiteX13" fmla="*/ 54389 w 4549710"/>
              <a:gd name="connsiteY13" fmla="*/ 3950332 h 4922939"/>
              <a:gd name="connsiteX14" fmla="*/ 42597 w 4549710"/>
              <a:gd name="connsiteY14" fmla="*/ 1915765 h 4922939"/>
              <a:gd name="connsiteX15" fmla="*/ 181415 w 4549710"/>
              <a:gd name="connsiteY15" fmla="*/ 1185237 h 4922939"/>
              <a:gd name="connsiteX16" fmla="*/ 889860 w 4549710"/>
              <a:gd name="connsiteY16" fmla="*/ 665923 h 4922939"/>
              <a:gd name="connsiteX0" fmla="*/ 889860 w 4549710"/>
              <a:gd name="connsiteY0" fmla="*/ 665923 h 4922492"/>
              <a:gd name="connsiteX1" fmla="*/ 1542440 w 4549710"/>
              <a:gd name="connsiteY1" fmla="*/ 289605 h 4922492"/>
              <a:gd name="connsiteX2" fmla="*/ 2274657 w 4549710"/>
              <a:gd name="connsiteY2" fmla="*/ 22 h 4922492"/>
              <a:gd name="connsiteX3" fmla="*/ 3051841 w 4549710"/>
              <a:gd name="connsiteY3" fmla="*/ 302924 h 4922492"/>
              <a:gd name="connsiteX4" fmla="*/ 3768921 w 4549710"/>
              <a:gd name="connsiteY4" fmla="*/ 710514 h 4922492"/>
              <a:gd name="connsiteX5" fmla="*/ 4414093 w 4549710"/>
              <a:gd name="connsiteY5" fmla="*/ 1206383 h 4922492"/>
              <a:gd name="connsiteX6" fmla="*/ 4546321 w 4549710"/>
              <a:gd name="connsiteY6" fmla="*/ 1994496 h 4922492"/>
              <a:gd name="connsiteX7" fmla="*/ 4539945 w 4549710"/>
              <a:gd name="connsiteY7" fmla="*/ 2851546 h 4922492"/>
              <a:gd name="connsiteX8" fmla="*/ 4452326 w 4549710"/>
              <a:gd name="connsiteY8" fmla="*/ 3650841 h 4922492"/>
              <a:gd name="connsiteX9" fmla="*/ 3705199 w 4549710"/>
              <a:gd name="connsiteY9" fmla="*/ 4250228 h 4922492"/>
              <a:gd name="connsiteX10" fmla="*/ 3000864 w 4549710"/>
              <a:gd name="connsiteY10" fmla="*/ 4653070 h 4922492"/>
              <a:gd name="connsiteX11" fmla="*/ 2290587 w 4549710"/>
              <a:gd name="connsiteY11" fmla="*/ 4922487 h 4922492"/>
              <a:gd name="connsiteX12" fmla="*/ 1518595 w 4549710"/>
              <a:gd name="connsiteY12" fmla="*/ 4646697 h 4922492"/>
              <a:gd name="connsiteX13" fmla="*/ 54389 w 4549710"/>
              <a:gd name="connsiteY13" fmla="*/ 3950332 h 4922492"/>
              <a:gd name="connsiteX14" fmla="*/ 42597 w 4549710"/>
              <a:gd name="connsiteY14" fmla="*/ 1915765 h 4922492"/>
              <a:gd name="connsiteX15" fmla="*/ 181415 w 4549710"/>
              <a:gd name="connsiteY15" fmla="*/ 1185237 h 4922492"/>
              <a:gd name="connsiteX16" fmla="*/ 889860 w 4549710"/>
              <a:gd name="connsiteY16" fmla="*/ 665923 h 4922492"/>
              <a:gd name="connsiteX0" fmla="*/ 889860 w 4549710"/>
              <a:gd name="connsiteY0" fmla="*/ 665923 h 4943317"/>
              <a:gd name="connsiteX1" fmla="*/ 1542440 w 4549710"/>
              <a:gd name="connsiteY1" fmla="*/ 289605 h 4943317"/>
              <a:gd name="connsiteX2" fmla="*/ 2274657 w 4549710"/>
              <a:gd name="connsiteY2" fmla="*/ 22 h 4943317"/>
              <a:gd name="connsiteX3" fmla="*/ 3051841 w 4549710"/>
              <a:gd name="connsiteY3" fmla="*/ 302924 h 4943317"/>
              <a:gd name="connsiteX4" fmla="*/ 3768921 w 4549710"/>
              <a:gd name="connsiteY4" fmla="*/ 710514 h 4943317"/>
              <a:gd name="connsiteX5" fmla="*/ 4414093 w 4549710"/>
              <a:gd name="connsiteY5" fmla="*/ 1206383 h 4943317"/>
              <a:gd name="connsiteX6" fmla="*/ 4546321 w 4549710"/>
              <a:gd name="connsiteY6" fmla="*/ 1994496 h 4943317"/>
              <a:gd name="connsiteX7" fmla="*/ 4539945 w 4549710"/>
              <a:gd name="connsiteY7" fmla="*/ 2851546 h 4943317"/>
              <a:gd name="connsiteX8" fmla="*/ 4452326 w 4549710"/>
              <a:gd name="connsiteY8" fmla="*/ 3650841 h 4943317"/>
              <a:gd name="connsiteX9" fmla="*/ 3705199 w 4549710"/>
              <a:gd name="connsiteY9" fmla="*/ 4250228 h 4943317"/>
              <a:gd name="connsiteX10" fmla="*/ 3000864 w 4549710"/>
              <a:gd name="connsiteY10" fmla="*/ 4653070 h 4943317"/>
              <a:gd name="connsiteX11" fmla="*/ 2290587 w 4549710"/>
              <a:gd name="connsiteY11" fmla="*/ 4922487 h 4943317"/>
              <a:gd name="connsiteX12" fmla="*/ 1518595 w 4549710"/>
              <a:gd name="connsiteY12" fmla="*/ 4646697 h 4943317"/>
              <a:gd name="connsiteX13" fmla="*/ 54389 w 4549710"/>
              <a:gd name="connsiteY13" fmla="*/ 3950332 h 4943317"/>
              <a:gd name="connsiteX14" fmla="*/ 42597 w 4549710"/>
              <a:gd name="connsiteY14" fmla="*/ 1915765 h 4943317"/>
              <a:gd name="connsiteX15" fmla="*/ 181415 w 4549710"/>
              <a:gd name="connsiteY15" fmla="*/ 1185237 h 4943317"/>
              <a:gd name="connsiteX16" fmla="*/ 889860 w 4549710"/>
              <a:gd name="connsiteY16" fmla="*/ 665923 h 4943317"/>
              <a:gd name="connsiteX0" fmla="*/ 889860 w 4549710"/>
              <a:gd name="connsiteY0" fmla="*/ 665923 h 4922492"/>
              <a:gd name="connsiteX1" fmla="*/ 1542440 w 4549710"/>
              <a:gd name="connsiteY1" fmla="*/ 289605 h 4922492"/>
              <a:gd name="connsiteX2" fmla="*/ 2274657 w 4549710"/>
              <a:gd name="connsiteY2" fmla="*/ 22 h 4922492"/>
              <a:gd name="connsiteX3" fmla="*/ 3051841 w 4549710"/>
              <a:gd name="connsiteY3" fmla="*/ 302924 h 4922492"/>
              <a:gd name="connsiteX4" fmla="*/ 3768921 w 4549710"/>
              <a:gd name="connsiteY4" fmla="*/ 710514 h 4922492"/>
              <a:gd name="connsiteX5" fmla="*/ 4414093 w 4549710"/>
              <a:gd name="connsiteY5" fmla="*/ 1206383 h 4922492"/>
              <a:gd name="connsiteX6" fmla="*/ 4546321 w 4549710"/>
              <a:gd name="connsiteY6" fmla="*/ 1994496 h 4922492"/>
              <a:gd name="connsiteX7" fmla="*/ 4539945 w 4549710"/>
              <a:gd name="connsiteY7" fmla="*/ 2851546 h 4922492"/>
              <a:gd name="connsiteX8" fmla="*/ 4452326 w 4549710"/>
              <a:gd name="connsiteY8" fmla="*/ 3650841 h 4922492"/>
              <a:gd name="connsiteX9" fmla="*/ 3705199 w 4549710"/>
              <a:gd name="connsiteY9" fmla="*/ 4250228 h 4922492"/>
              <a:gd name="connsiteX10" fmla="*/ 3000864 w 4549710"/>
              <a:gd name="connsiteY10" fmla="*/ 4653070 h 4922492"/>
              <a:gd name="connsiteX11" fmla="*/ 2290587 w 4549710"/>
              <a:gd name="connsiteY11" fmla="*/ 4922487 h 4922492"/>
              <a:gd name="connsiteX12" fmla="*/ 1518595 w 4549710"/>
              <a:gd name="connsiteY12" fmla="*/ 4646697 h 4922492"/>
              <a:gd name="connsiteX13" fmla="*/ 54389 w 4549710"/>
              <a:gd name="connsiteY13" fmla="*/ 3950332 h 4922492"/>
              <a:gd name="connsiteX14" fmla="*/ 42597 w 4549710"/>
              <a:gd name="connsiteY14" fmla="*/ 1915765 h 4922492"/>
              <a:gd name="connsiteX15" fmla="*/ 181415 w 4549710"/>
              <a:gd name="connsiteY15" fmla="*/ 1185237 h 4922492"/>
              <a:gd name="connsiteX16" fmla="*/ 889860 w 4549710"/>
              <a:gd name="connsiteY16" fmla="*/ 665923 h 4922492"/>
              <a:gd name="connsiteX0" fmla="*/ 889860 w 4549710"/>
              <a:gd name="connsiteY0" fmla="*/ 665923 h 4922507"/>
              <a:gd name="connsiteX1" fmla="*/ 1542440 w 4549710"/>
              <a:gd name="connsiteY1" fmla="*/ 289605 h 4922507"/>
              <a:gd name="connsiteX2" fmla="*/ 2274657 w 4549710"/>
              <a:gd name="connsiteY2" fmla="*/ 22 h 4922507"/>
              <a:gd name="connsiteX3" fmla="*/ 3051841 w 4549710"/>
              <a:gd name="connsiteY3" fmla="*/ 302924 h 4922507"/>
              <a:gd name="connsiteX4" fmla="*/ 3768921 w 4549710"/>
              <a:gd name="connsiteY4" fmla="*/ 710514 h 4922507"/>
              <a:gd name="connsiteX5" fmla="*/ 4414093 w 4549710"/>
              <a:gd name="connsiteY5" fmla="*/ 1206383 h 4922507"/>
              <a:gd name="connsiteX6" fmla="*/ 4546321 w 4549710"/>
              <a:gd name="connsiteY6" fmla="*/ 1994496 h 4922507"/>
              <a:gd name="connsiteX7" fmla="*/ 4539945 w 4549710"/>
              <a:gd name="connsiteY7" fmla="*/ 2851546 h 4922507"/>
              <a:gd name="connsiteX8" fmla="*/ 4452326 w 4549710"/>
              <a:gd name="connsiteY8" fmla="*/ 3650841 h 4922507"/>
              <a:gd name="connsiteX9" fmla="*/ 3705199 w 4549710"/>
              <a:gd name="connsiteY9" fmla="*/ 4250228 h 4922507"/>
              <a:gd name="connsiteX10" fmla="*/ 3000864 w 4549710"/>
              <a:gd name="connsiteY10" fmla="*/ 4653070 h 4922507"/>
              <a:gd name="connsiteX11" fmla="*/ 2290587 w 4549710"/>
              <a:gd name="connsiteY11" fmla="*/ 4922487 h 4922507"/>
              <a:gd name="connsiteX12" fmla="*/ 1544083 w 4549710"/>
              <a:gd name="connsiteY12" fmla="*/ 4640325 h 4922507"/>
              <a:gd name="connsiteX13" fmla="*/ 54389 w 4549710"/>
              <a:gd name="connsiteY13" fmla="*/ 3950332 h 4922507"/>
              <a:gd name="connsiteX14" fmla="*/ 42597 w 4549710"/>
              <a:gd name="connsiteY14" fmla="*/ 1915765 h 4922507"/>
              <a:gd name="connsiteX15" fmla="*/ 181415 w 4549710"/>
              <a:gd name="connsiteY15" fmla="*/ 1185237 h 4922507"/>
              <a:gd name="connsiteX16" fmla="*/ 889860 w 4549710"/>
              <a:gd name="connsiteY16" fmla="*/ 665923 h 4922507"/>
              <a:gd name="connsiteX0" fmla="*/ 889860 w 4549710"/>
              <a:gd name="connsiteY0" fmla="*/ 665923 h 4944807"/>
              <a:gd name="connsiteX1" fmla="*/ 1542440 w 4549710"/>
              <a:gd name="connsiteY1" fmla="*/ 289605 h 4944807"/>
              <a:gd name="connsiteX2" fmla="*/ 2274657 w 4549710"/>
              <a:gd name="connsiteY2" fmla="*/ 22 h 4944807"/>
              <a:gd name="connsiteX3" fmla="*/ 3051841 w 4549710"/>
              <a:gd name="connsiteY3" fmla="*/ 302924 h 4944807"/>
              <a:gd name="connsiteX4" fmla="*/ 3768921 w 4549710"/>
              <a:gd name="connsiteY4" fmla="*/ 710514 h 4944807"/>
              <a:gd name="connsiteX5" fmla="*/ 4414093 w 4549710"/>
              <a:gd name="connsiteY5" fmla="*/ 1206383 h 4944807"/>
              <a:gd name="connsiteX6" fmla="*/ 4546321 w 4549710"/>
              <a:gd name="connsiteY6" fmla="*/ 1994496 h 4944807"/>
              <a:gd name="connsiteX7" fmla="*/ 4539945 w 4549710"/>
              <a:gd name="connsiteY7" fmla="*/ 2851546 h 4944807"/>
              <a:gd name="connsiteX8" fmla="*/ 4452326 w 4549710"/>
              <a:gd name="connsiteY8" fmla="*/ 3650841 h 4944807"/>
              <a:gd name="connsiteX9" fmla="*/ 3705199 w 4549710"/>
              <a:gd name="connsiteY9" fmla="*/ 4250228 h 4944807"/>
              <a:gd name="connsiteX10" fmla="*/ 3000864 w 4549710"/>
              <a:gd name="connsiteY10" fmla="*/ 4653070 h 4944807"/>
              <a:gd name="connsiteX11" fmla="*/ 2290587 w 4549710"/>
              <a:gd name="connsiteY11" fmla="*/ 4944789 h 4944807"/>
              <a:gd name="connsiteX12" fmla="*/ 1544083 w 4549710"/>
              <a:gd name="connsiteY12" fmla="*/ 4640325 h 4944807"/>
              <a:gd name="connsiteX13" fmla="*/ 54389 w 4549710"/>
              <a:gd name="connsiteY13" fmla="*/ 3950332 h 4944807"/>
              <a:gd name="connsiteX14" fmla="*/ 42597 w 4549710"/>
              <a:gd name="connsiteY14" fmla="*/ 1915765 h 4944807"/>
              <a:gd name="connsiteX15" fmla="*/ 181415 w 4549710"/>
              <a:gd name="connsiteY15" fmla="*/ 1185237 h 4944807"/>
              <a:gd name="connsiteX16" fmla="*/ 889860 w 4549710"/>
              <a:gd name="connsiteY16" fmla="*/ 665923 h 4944807"/>
              <a:gd name="connsiteX0" fmla="*/ 889860 w 4549710"/>
              <a:gd name="connsiteY0" fmla="*/ 665923 h 4944807"/>
              <a:gd name="connsiteX1" fmla="*/ 1542440 w 4549710"/>
              <a:gd name="connsiteY1" fmla="*/ 289605 h 4944807"/>
              <a:gd name="connsiteX2" fmla="*/ 2274657 w 4549710"/>
              <a:gd name="connsiteY2" fmla="*/ 22 h 4944807"/>
              <a:gd name="connsiteX3" fmla="*/ 3051841 w 4549710"/>
              <a:gd name="connsiteY3" fmla="*/ 302924 h 4944807"/>
              <a:gd name="connsiteX4" fmla="*/ 3768921 w 4549710"/>
              <a:gd name="connsiteY4" fmla="*/ 710514 h 4944807"/>
              <a:gd name="connsiteX5" fmla="*/ 4414093 w 4549710"/>
              <a:gd name="connsiteY5" fmla="*/ 1206383 h 4944807"/>
              <a:gd name="connsiteX6" fmla="*/ 4546321 w 4549710"/>
              <a:gd name="connsiteY6" fmla="*/ 1994496 h 4944807"/>
              <a:gd name="connsiteX7" fmla="*/ 4539945 w 4549710"/>
              <a:gd name="connsiteY7" fmla="*/ 2851546 h 4944807"/>
              <a:gd name="connsiteX8" fmla="*/ 4452326 w 4549710"/>
              <a:gd name="connsiteY8" fmla="*/ 3650841 h 4944807"/>
              <a:gd name="connsiteX9" fmla="*/ 3705199 w 4549710"/>
              <a:gd name="connsiteY9" fmla="*/ 4250228 h 4944807"/>
              <a:gd name="connsiteX10" fmla="*/ 3000864 w 4549710"/>
              <a:gd name="connsiteY10" fmla="*/ 4653070 h 4944807"/>
              <a:gd name="connsiteX11" fmla="*/ 2290587 w 4549710"/>
              <a:gd name="connsiteY11" fmla="*/ 4944789 h 4944807"/>
              <a:gd name="connsiteX12" fmla="*/ 1544083 w 4549710"/>
              <a:gd name="connsiteY12" fmla="*/ 4640325 h 4944807"/>
              <a:gd name="connsiteX13" fmla="*/ 54389 w 4549710"/>
              <a:gd name="connsiteY13" fmla="*/ 3950332 h 4944807"/>
              <a:gd name="connsiteX14" fmla="*/ 42597 w 4549710"/>
              <a:gd name="connsiteY14" fmla="*/ 1915765 h 4944807"/>
              <a:gd name="connsiteX15" fmla="*/ 181415 w 4549710"/>
              <a:gd name="connsiteY15" fmla="*/ 1185237 h 4944807"/>
              <a:gd name="connsiteX16" fmla="*/ 889860 w 4549710"/>
              <a:gd name="connsiteY16" fmla="*/ 665923 h 4944807"/>
              <a:gd name="connsiteX0" fmla="*/ 889860 w 4549710"/>
              <a:gd name="connsiteY0" fmla="*/ 665923 h 4928879"/>
              <a:gd name="connsiteX1" fmla="*/ 1542440 w 4549710"/>
              <a:gd name="connsiteY1" fmla="*/ 289605 h 4928879"/>
              <a:gd name="connsiteX2" fmla="*/ 2274657 w 4549710"/>
              <a:gd name="connsiteY2" fmla="*/ 22 h 4928879"/>
              <a:gd name="connsiteX3" fmla="*/ 3051841 w 4549710"/>
              <a:gd name="connsiteY3" fmla="*/ 302924 h 4928879"/>
              <a:gd name="connsiteX4" fmla="*/ 3768921 w 4549710"/>
              <a:gd name="connsiteY4" fmla="*/ 710514 h 4928879"/>
              <a:gd name="connsiteX5" fmla="*/ 4414093 w 4549710"/>
              <a:gd name="connsiteY5" fmla="*/ 1206383 h 4928879"/>
              <a:gd name="connsiteX6" fmla="*/ 4546321 w 4549710"/>
              <a:gd name="connsiteY6" fmla="*/ 1994496 h 4928879"/>
              <a:gd name="connsiteX7" fmla="*/ 4539945 w 4549710"/>
              <a:gd name="connsiteY7" fmla="*/ 2851546 h 4928879"/>
              <a:gd name="connsiteX8" fmla="*/ 4452326 w 4549710"/>
              <a:gd name="connsiteY8" fmla="*/ 3650841 h 4928879"/>
              <a:gd name="connsiteX9" fmla="*/ 3705199 w 4549710"/>
              <a:gd name="connsiteY9" fmla="*/ 4250228 h 4928879"/>
              <a:gd name="connsiteX10" fmla="*/ 3000864 w 4549710"/>
              <a:gd name="connsiteY10" fmla="*/ 4653070 h 4928879"/>
              <a:gd name="connsiteX11" fmla="*/ 2274657 w 4549710"/>
              <a:gd name="connsiteY11" fmla="*/ 4928859 h 4928879"/>
              <a:gd name="connsiteX12" fmla="*/ 1544083 w 4549710"/>
              <a:gd name="connsiteY12" fmla="*/ 4640325 h 4928879"/>
              <a:gd name="connsiteX13" fmla="*/ 54389 w 4549710"/>
              <a:gd name="connsiteY13" fmla="*/ 3950332 h 4928879"/>
              <a:gd name="connsiteX14" fmla="*/ 42597 w 4549710"/>
              <a:gd name="connsiteY14" fmla="*/ 1915765 h 4928879"/>
              <a:gd name="connsiteX15" fmla="*/ 181415 w 4549710"/>
              <a:gd name="connsiteY15" fmla="*/ 1185237 h 4928879"/>
              <a:gd name="connsiteX16" fmla="*/ 889860 w 4549710"/>
              <a:gd name="connsiteY16" fmla="*/ 665923 h 4928879"/>
              <a:gd name="connsiteX0" fmla="*/ 861530 w 4521380"/>
              <a:gd name="connsiteY0" fmla="*/ 665923 h 4928879"/>
              <a:gd name="connsiteX1" fmla="*/ 1514110 w 4521380"/>
              <a:gd name="connsiteY1" fmla="*/ 289605 h 4928879"/>
              <a:gd name="connsiteX2" fmla="*/ 2246327 w 4521380"/>
              <a:gd name="connsiteY2" fmla="*/ 22 h 4928879"/>
              <a:gd name="connsiteX3" fmla="*/ 3023511 w 4521380"/>
              <a:gd name="connsiteY3" fmla="*/ 302924 h 4928879"/>
              <a:gd name="connsiteX4" fmla="*/ 3740591 w 4521380"/>
              <a:gd name="connsiteY4" fmla="*/ 710514 h 4928879"/>
              <a:gd name="connsiteX5" fmla="*/ 4385763 w 4521380"/>
              <a:gd name="connsiteY5" fmla="*/ 1206383 h 4928879"/>
              <a:gd name="connsiteX6" fmla="*/ 4517991 w 4521380"/>
              <a:gd name="connsiteY6" fmla="*/ 1994496 h 4928879"/>
              <a:gd name="connsiteX7" fmla="*/ 4511615 w 4521380"/>
              <a:gd name="connsiteY7" fmla="*/ 2851546 h 4928879"/>
              <a:gd name="connsiteX8" fmla="*/ 4423996 w 4521380"/>
              <a:gd name="connsiteY8" fmla="*/ 3650841 h 4928879"/>
              <a:gd name="connsiteX9" fmla="*/ 3676869 w 4521380"/>
              <a:gd name="connsiteY9" fmla="*/ 4250228 h 4928879"/>
              <a:gd name="connsiteX10" fmla="*/ 2972534 w 4521380"/>
              <a:gd name="connsiteY10" fmla="*/ 4653070 h 4928879"/>
              <a:gd name="connsiteX11" fmla="*/ 2246327 w 4521380"/>
              <a:gd name="connsiteY11" fmla="*/ 4928859 h 4928879"/>
              <a:gd name="connsiteX12" fmla="*/ 1515753 w 4521380"/>
              <a:gd name="connsiteY12" fmla="*/ 4640325 h 4928879"/>
              <a:gd name="connsiteX13" fmla="*/ 73850 w 4521380"/>
              <a:gd name="connsiteY13" fmla="*/ 3752796 h 4928879"/>
              <a:gd name="connsiteX14" fmla="*/ 14267 w 4521380"/>
              <a:gd name="connsiteY14" fmla="*/ 1915765 h 4928879"/>
              <a:gd name="connsiteX15" fmla="*/ 153085 w 4521380"/>
              <a:gd name="connsiteY15" fmla="*/ 1185237 h 4928879"/>
              <a:gd name="connsiteX16" fmla="*/ 861530 w 4521380"/>
              <a:gd name="connsiteY16" fmla="*/ 665923 h 4928879"/>
              <a:gd name="connsiteX0" fmla="*/ 861530 w 4521380"/>
              <a:gd name="connsiteY0" fmla="*/ 665923 h 4928879"/>
              <a:gd name="connsiteX1" fmla="*/ 1514110 w 4521380"/>
              <a:gd name="connsiteY1" fmla="*/ 289605 h 4928879"/>
              <a:gd name="connsiteX2" fmla="*/ 2246327 w 4521380"/>
              <a:gd name="connsiteY2" fmla="*/ 22 h 4928879"/>
              <a:gd name="connsiteX3" fmla="*/ 3023511 w 4521380"/>
              <a:gd name="connsiteY3" fmla="*/ 302924 h 4928879"/>
              <a:gd name="connsiteX4" fmla="*/ 3740591 w 4521380"/>
              <a:gd name="connsiteY4" fmla="*/ 710514 h 4928879"/>
              <a:gd name="connsiteX5" fmla="*/ 4385763 w 4521380"/>
              <a:gd name="connsiteY5" fmla="*/ 1206383 h 4928879"/>
              <a:gd name="connsiteX6" fmla="*/ 4517991 w 4521380"/>
              <a:gd name="connsiteY6" fmla="*/ 1994496 h 4928879"/>
              <a:gd name="connsiteX7" fmla="*/ 4511615 w 4521380"/>
              <a:gd name="connsiteY7" fmla="*/ 2851546 h 4928879"/>
              <a:gd name="connsiteX8" fmla="*/ 4423996 w 4521380"/>
              <a:gd name="connsiteY8" fmla="*/ 3650841 h 4928879"/>
              <a:gd name="connsiteX9" fmla="*/ 3676869 w 4521380"/>
              <a:gd name="connsiteY9" fmla="*/ 4250228 h 4928879"/>
              <a:gd name="connsiteX10" fmla="*/ 2972534 w 4521380"/>
              <a:gd name="connsiteY10" fmla="*/ 4653070 h 4928879"/>
              <a:gd name="connsiteX11" fmla="*/ 2246327 w 4521380"/>
              <a:gd name="connsiteY11" fmla="*/ 4928859 h 4928879"/>
              <a:gd name="connsiteX12" fmla="*/ 1515753 w 4521380"/>
              <a:gd name="connsiteY12" fmla="*/ 4640325 h 4928879"/>
              <a:gd name="connsiteX13" fmla="*/ 73850 w 4521380"/>
              <a:gd name="connsiteY13" fmla="*/ 3752796 h 4928879"/>
              <a:gd name="connsiteX14" fmla="*/ 14267 w 4521380"/>
              <a:gd name="connsiteY14" fmla="*/ 1915765 h 4928879"/>
              <a:gd name="connsiteX15" fmla="*/ 153085 w 4521380"/>
              <a:gd name="connsiteY15" fmla="*/ 1185237 h 4928879"/>
              <a:gd name="connsiteX16" fmla="*/ 861530 w 4521380"/>
              <a:gd name="connsiteY16" fmla="*/ 665923 h 4928879"/>
              <a:gd name="connsiteX0" fmla="*/ 865750 w 4525600"/>
              <a:gd name="connsiteY0" fmla="*/ 665923 h 4928879"/>
              <a:gd name="connsiteX1" fmla="*/ 1518330 w 4525600"/>
              <a:gd name="connsiteY1" fmla="*/ 289605 h 4928879"/>
              <a:gd name="connsiteX2" fmla="*/ 2250547 w 4525600"/>
              <a:gd name="connsiteY2" fmla="*/ 22 h 4928879"/>
              <a:gd name="connsiteX3" fmla="*/ 3027731 w 4525600"/>
              <a:gd name="connsiteY3" fmla="*/ 302924 h 4928879"/>
              <a:gd name="connsiteX4" fmla="*/ 3744811 w 4525600"/>
              <a:gd name="connsiteY4" fmla="*/ 710514 h 4928879"/>
              <a:gd name="connsiteX5" fmla="*/ 4389983 w 4525600"/>
              <a:gd name="connsiteY5" fmla="*/ 1206383 h 4928879"/>
              <a:gd name="connsiteX6" fmla="*/ 4522211 w 4525600"/>
              <a:gd name="connsiteY6" fmla="*/ 1994496 h 4928879"/>
              <a:gd name="connsiteX7" fmla="*/ 4515835 w 4525600"/>
              <a:gd name="connsiteY7" fmla="*/ 2851546 h 4928879"/>
              <a:gd name="connsiteX8" fmla="*/ 4428216 w 4525600"/>
              <a:gd name="connsiteY8" fmla="*/ 3650841 h 4928879"/>
              <a:gd name="connsiteX9" fmla="*/ 3681089 w 4525600"/>
              <a:gd name="connsiteY9" fmla="*/ 4250228 h 4928879"/>
              <a:gd name="connsiteX10" fmla="*/ 2976754 w 4525600"/>
              <a:gd name="connsiteY10" fmla="*/ 4653070 h 4928879"/>
              <a:gd name="connsiteX11" fmla="*/ 2250547 w 4525600"/>
              <a:gd name="connsiteY11" fmla="*/ 4928859 h 4928879"/>
              <a:gd name="connsiteX12" fmla="*/ 1519973 w 4525600"/>
              <a:gd name="connsiteY12" fmla="*/ 4640325 h 4928879"/>
              <a:gd name="connsiteX13" fmla="*/ 78070 w 4525600"/>
              <a:gd name="connsiteY13" fmla="*/ 3752796 h 4928879"/>
              <a:gd name="connsiteX14" fmla="*/ 18487 w 4525600"/>
              <a:gd name="connsiteY14" fmla="*/ 1915765 h 4928879"/>
              <a:gd name="connsiteX15" fmla="*/ 157305 w 4525600"/>
              <a:gd name="connsiteY15" fmla="*/ 1185237 h 4928879"/>
              <a:gd name="connsiteX16" fmla="*/ 865750 w 4525600"/>
              <a:gd name="connsiteY16" fmla="*/ 665923 h 4928879"/>
              <a:gd name="connsiteX0" fmla="*/ 864146 w 4523996"/>
              <a:gd name="connsiteY0" fmla="*/ 665923 h 4928879"/>
              <a:gd name="connsiteX1" fmla="*/ 1516726 w 4523996"/>
              <a:gd name="connsiteY1" fmla="*/ 289605 h 4928879"/>
              <a:gd name="connsiteX2" fmla="*/ 2248943 w 4523996"/>
              <a:gd name="connsiteY2" fmla="*/ 22 h 4928879"/>
              <a:gd name="connsiteX3" fmla="*/ 3026127 w 4523996"/>
              <a:gd name="connsiteY3" fmla="*/ 302924 h 4928879"/>
              <a:gd name="connsiteX4" fmla="*/ 3743207 w 4523996"/>
              <a:gd name="connsiteY4" fmla="*/ 710514 h 4928879"/>
              <a:gd name="connsiteX5" fmla="*/ 4388379 w 4523996"/>
              <a:gd name="connsiteY5" fmla="*/ 1206383 h 4928879"/>
              <a:gd name="connsiteX6" fmla="*/ 4520607 w 4523996"/>
              <a:gd name="connsiteY6" fmla="*/ 1994496 h 4928879"/>
              <a:gd name="connsiteX7" fmla="*/ 4514231 w 4523996"/>
              <a:gd name="connsiteY7" fmla="*/ 2851546 h 4928879"/>
              <a:gd name="connsiteX8" fmla="*/ 4426612 w 4523996"/>
              <a:gd name="connsiteY8" fmla="*/ 3650841 h 4928879"/>
              <a:gd name="connsiteX9" fmla="*/ 3679485 w 4523996"/>
              <a:gd name="connsiteY9" fmla="*/ 4250228 h 4928879"/>
              <a:gd name="connsiteX10" fmla="*/ 2975150 w 4523996"/>
              <a:gd name="connsiteY10" fmla="*/ 4653070 h 4928879"/>
              <a:gd name="connsiteX11" fmla="*/ 2248943 w 4523996"/>
              <a:gd name="connsiteY11" fmla="*/ 4928859 h 4928879"/>
              <a:gd name="connsiteX12" fmla="*/ 1518369 w 4523996"/>
              <a:gd name="connsiteY12" fmla="*/ 4640325 h 4928879"/>
              <a:gd name="connsiteX13" fmla="*/ 79652 w 4523996"/>
              <a:gd name="connsiteY13" fmla="*/ 3647656 h 4928879"/>
              <a:gd name="connsiteX14" fmla="*/ 16883 w 4523996"/>
              <a:gd name="connsiteY14" fmla="*/ 1915765 h 4928879"/>
              <a:gd name="connsiteX15" fmla="*/ 155701 w 4523996"/>
              <a:gd name="connsiteY15" fmla="*/ 1185237 h 4928879"/>
              <a:gd name="connsiteX16" fmla="*/ 864146 w 4523996"/>
              <a:gd name="connsiteY16" fmla="*/ 665923 h 4928879"/>
              <a:gd name="connsiteX0" fmla="*/ 876486 w 4536336"/>
              <a:gd name="connsiteY0" fmla="*/ 665923 h 4928879"/>
              <a:gd name="connsiteX1" fmla="*/ 1529066 w 4536336"/>
              <a:gd name="connsiteY1" fmla="*/ 289605 h 4928879"/>
              <a:gd name="connsiteX2" fmla="*/ 2261283 w 4536336"/>
              <a:gd name="connsiteY2" fmla="*/ 22 h 4928879"/>
              <a:gd name="connsiteX3" fmla="*/ 3038467 w 4536336"/>
              <a:gd name="connsiteY3" fmla="*/ 302924 h 4928879"/>
              <a:gd name="connsiteX4" fmla="*/ 3755547 w 4536336"/>
              <a:gd name="connsiteY4" fmla="*/ 710514 h 4928879"/>
              <a:gd name="connsiteX5" fmla="*/ 4400719 w 4536336"/>
              <a:gd name="connsiteY5" fmla="*/ 1206383 h 4928879"/>
              <a:gd name="connsiteX6" fmla="*/ 4532947 w 4536336"/>
              <a:gd name="connsiteY6" fmla="*/ 1994496 h 4928879"/>
              <a:gd name="connsiteX7" fmla="*/ 4526571 w 4536336"/>
              <a:gd name="connsiteY7" fmla="*/ 2851546 h 4928879"/>
              <a:gd name="connsiteX8" fmla="*/ 4438952 w 4536336"/>
              <a:gd name="connsiteY8" fmla="*/ 3650841 h 4928879"/>
              <a:gd name="connsiteX9" fmla="*/ 3691825 w 4536336"/>
              <a:gd name="connsiteY9" fmla="*/ 4250228 h 4928879"/>
              <a:gd name="connsiteX10" fmla="*/ 2987490 w 4536336"/>
              <a:gd name="connsiteY10" fmla="*/ 4653070 h 4928879"/>
              <a:gd name="connsiteX11" fmla="*/ 2261283 w 4536336"/>
              <a:gd name="connsiteY11" fmla="*/ 4928859 h 4928879"/>
              <a:gd name="connsiteX12" fmla="*/ 1530709 w 4536336"/>
              <a:gd name="connsiteY12" fmla="*/ 4640325 h 4928879"/>
              <a:gd name="connsiteX13" fmla="*/ 69690 w 4536336"/>
              <a:gd name="connsiteY13" fmla="*/ 3663586 h 4928879"/>
              <a:gd name="connsiteX14" fmla="*/ 29223 w 4536336"/>
              <a:gd name="connsiteY14" fmla="*/ 1915765 h 4928879"/>
              <a:gd name="connsiteX15" fmla="*/ 168041 w 4536336"/>
              <a:gd name="connsiteY15" fmla="*/ 1185237 h 4928879"/>
              <a:gd name="connsiteX16" fmla="*/ 876486 w 4536336"/>
              <a:gd name="connsiteY16" fmla="*/ 665923 h 4928879"/>
              <a:gd name="connsiteX0" fmla="*/ 867413 w 4527263"/>
              <a:gd name="connsiteY0" fmla="*/ 665923 h 4928879"/>
              <a:gd name="connsiteX1" fmla="*/ 1519993 w 4527263"/>
              <a:gd name="connsiteY1" fmla="*/ 289605 h 4928879"/>
              <a:gd name="connsiteX2" fmla="*/ 2252210 w 4527263"/>
              <a:gd name="connsiteY2" fmla="*/ 22 h 4928879"/>
              <a:gd name="connsiteX3" fmla="*/ 3029394 w 4527263"/>
              <a:gd name="connsiteY3" fmla="*/ 302924 h 4928879"/>
              <a:gd name="connsiteX4" fmla="*/ 3746474 w 4527263"/>
              <a:gd name="connsiteY4" fmla="*/ 710514 h 4928879"/>
              <a:gd name="connsiteX5" fmla="*/ 4391646 w 4527263"/>
              <a:gd name="connsiteY5" fmla="*/ 1206383 h 4928879"/>
              <a:gd name="connsiteX6" fmla="*/ 4523874 w 4527263"/>
              <a:gd name="connsiteY6" fmla="*/ 1994496 h 4928879"/>
              <a:gd name="connsiteX7" fmla="*/ 4517498 w 4527263"/>
              <a:gd name="connsiteY7" fmla="*/ 2851546 h 4928879"/>
              <a:gd name="connsiteX8" fmla="*/ 4429879 w 4527263"/>
              <a:gd name="connsiteY8" fmla="*/ 3650841 h 4928879"/>
              <a:gd name="connsiteX9" fmla="*/ 3682752 w 4527263"/>
              <a:gd name="connsiteY9" fmla="*/ 4250228 h 4928879"/>
              <a:gd name="connsiteX10" fmla="*/ 2978417 w 4527263"/>
              <a:gd name="connsiteY10" fmla="*/ 4653070 h 4928879"/>
              <a:gd name="connsiteX11" fmla="*/ 2252210 w 4527263"/>
              <a:gd name="connsiteY11" fmla="*/ 4928859 h 4928879"/>
              <a:gd name="connsiteX12" fmla="*/ 1521636 w 4527263"/>
              <a:gd name="connsiteY12" fmla="*/ 4640325 h 4928879"/>
              <a:gd name="connsiteX13" fmla="*/ 76547 w 4527263"/>
              <a:gd name="connsiteY13" fmla="*/ 3660400 h 4928879"/>
              <a:gd name="connsiteX14" fmla="*/ 20150 w 4527263"/>
              <a:gd name="connsiteY14" fmla="*/ 1915765 h 4928879"/>
              <a:gd name="connsiteX15" fmla="*/ 158968 w 4527263"/>
              <a:gd name="connsiteY15" fmla="*/ 1185237 h 4928879"/>
              <a:gd name="connsiteX16" fmla="*/ 867413 w 4527263"/>
              <a:gd name="connsiteY16" fmla="*/ 665923 h 4928879"/>
              <a:gd name="connsiteX0" fmla="*/ 891518 w 4551368"/>
              <a:gd name="connsiteY0" fmla="*/ 665923 h 4935172"/>
              <a:gd name="connsiteX1" fmla="*/ 1544098 w 4551368"/>
              <a:gd name="connsiteY1" fmla="*/ 289605 h 4935172"/>
              <a:gd name="connsiteX2" fmla="*/ 2276315 w 4551368"/>
              <a:gd name="connsiteY2" fmla="*/ 22 h 4935172"/>
              <a:gd name="connsiteX3" fmla="*/ 3053499 w 4551368"/>
              <a:gd name="connsiteY3" fmla="*/ 302924 h 4935172"/>
              <a:gd name="connsiteX4" fmla="*/ 3770579 w 4551368"/>
              <a:gd name="connsiteY4" fmla="*/ 710514 h 4935172"/>
              <a:gd name="connsiteX5" fmla="*/ 4415751 w 4551368"/>
              <a:gd name="connsiteY5" fmla="*/ 1206383 h 4935172"/>
              <a:gd name="connsiteX6" fmla="*/ 4547979 w 4551368"/>
              <a:gd name="connsiteY6" fmla="*/ 1994496 h 4935172"/>
              <a:gd name="connsiteX7" fmla="*/ 4541603 w 4551368"/>
              <a:gd name="connsiteY7" fmla="*/ 2851546 h 4935172"/>
              <a:gd name="connsiteX8" fmla="*/ 4453984 w 4551368"/>
              <a:gd name="connsiteY8" fmla="*/ 3650841 h 4935172"/>
              <a:gd name="connsiteX9" fmla="*/ 3706857 w 4551368"/>
              <a:gd name="connsiteY9" fmla="*/ 4250228 h 4935172"/>
              <a:gd name="connsiteX10" fmla="*/ 3002522 w 4551368"/>
              <a:gd name="connsiteY10" fmla="*/ 4653070 h 4935172"/>
              <a:gd name="connsiteX11" fmla="*/ 2276315 w 4551368"/>
              <a:gd name="connsiteY11" fmla="*/ 4928859 h 4935172"/>
              <a:gd name="connsiteX12" fmla="*/ 1102879 w 4551368"/>
              <a:gd name="connsiteY12" fmla="*/ 4382254 h 4935172"/>
              <a:gd name="connsiteX13" fmla="*/ 100652 w 4551368"/>
              <a:gd name="connsiteY13" fmla="*/ 3660400 h 4935172"/>
              <a:gd name="connsiteX14" fmla="*/ 44255 w 4551368"/>
              <a:gd name="connsiteY14" fmla="*/ 1915765 h 4935172"/>
              <a:gd name="connsiteX15" fmla="*/ 183073 w 4551368"/>
              <a:gd name="connsiteY15" fmla="*/ 1185237 h 4935172"/>
              <a:gd name="connsiteX16" fmla="*/ 891518 w 4551368"/>
              <a:gd name="connsiteY16" fmla="*/ 665923 h 4935172"/>
              <a:gd name="connsiteX0" fmla="*/ 891518 w 4551368"/>
              <a:gd name="connsiteY0" fmla="*/ 665923 h 4935172"/>
              <a:gd name="connsiteX1" fmla="*/ 1544098 w 4551368"/>
              <a:gd name="connsiteY1" fmla="*/ 289605 h 4935172"/>
              <a:gd name="connsiteX2" fmla="*/ 2276315 w 4551368"/>
              <a:gd name="connsiteY2" fmla="*/ 22 h 4935172"/>
              <a:gd name="connsiteX3" fmla="*/ 3053499 w 4551368"/>
              <a:gd name="connsiteY3" fmla="*/ 302924 h 4935172"/>
              <a:gd name="connsiteX4" fmla="*/ 3770579 w 4551368"/>
              <a:gd name="connsiteY4" fmla="*/ 710514 h 4935172"/>
              <a:gd name="connsiteX5" fmla="*/ 4415751 w 4551368"/>
              <a:gd name="connsiteY5" fmla="*/ 1206383 h 4935172"/>
              <a:gd name="connsiteX6" fmla="*/ 4547979 w 4551368"/>
              <a:gd name="connsiteY6" fmla="*/ 1994496 h 4935172"/>
              <a:gd name="connsiteX7" fmla="*/ 4541603 w 4551368"/>
              <a:gd name="connsiteY7" fmla="*/ 2851546 h 4935172"/>
              <a:gd name="connsiteX8" fmla="*/ 4453984 w 4551368"/>
              <a:gd name="connsiteY8" fmla="*/ 3650841 h 4935172"/>
              <a:gd name="connsiteX9" fmla="*/ 3706857 w 4551368"/>
              <a:gd name="connsiteY9" fmla="*/ 4250228 h 4935172"/>
              <a:gd name="connsiteX10" fmla="*/ 3002522 w 4551368"/>
              <a:gd name="connsiteY10" fmla="*/ 4653070 h 4935172"/>
              <a:gd name="connsiteX11" fmla="*/ 2276315 w 4551368"/>
              <a:gd name="connsiteY11" fmla="*/ 4928859 h 4935172"/>
              <a:gd name="connsiteX12" fmla="*/ 1102879 w 4551368"/>
              <a:gd name="connsiteY12" fmla="*/ 4382254 h 4935172"/>
              <a:gd name="connsiteX13" fmla="*/ 100652 w 4551368"/>
              <a:gd name="connsiteY13" fmla="*/ 3660400 h 4935172"/>
              <a:gd name="connsiteX14" fmla="*/ 44255 w 4551368"/>
              <a:gd name="connsiteY14" fmla="*/ 1915765 h 4935172"/>
              <a:gd name="connsiteX15" fmla="*/ 183073 w 4551368"/>
              <a:gd name="connsiteY15" fmla="*/ 1185237 h 4935172"/>
              <a:gd name="connsiteX16" fmla="*/ 891518 w 4551368"/>
              <a:gd name="connsiteY16" fmla="*/ 665923 h 4935172"/>
              <a:gd name="connsiteX0" fmla="*/ 895264 w 4555114"/>
              <a:gd name="connsiteY0" fmla="*/ 665923 h 4934321"/>
              <a:gd name="connsiteX1" fmla="*/ 1547844 w 4555114"/>
              <a:gd name="connsiteY1" fmla="*/ 289605 h 4934321"/>
              <a:gd name="connsiteX2" fmla="*/ 2280061 w 4555114"/>
              <a:gd name="connsiteY2" fmla="*/ 22 h 4934321"/>
              <a:gd name="connsiteX3" fmla="*/ 3057245 w 4555114"/>
              <a:gd name="connsiteY3" fmla="*/ 302924 h 4934321"/>
              <a:gd name="connsiteX4" fmla="*/ 3774325 w 4555114"/>
              <a:gd name="connsiteY4" fmla="*/ 710514 h 4934321"/>
              <a:gd name="connsiteX5" fmla="*/ 4419497 w 4555114"/>
              <a:gd name="connsiteY5" fmla="*/ 1206383 h 4934321"/>
              <a:gd name="connsiteX6" fmla="*/ 4551725 w 4555114"/>
              <a:gd name="connsiteY6" fmla="*/ 1994496 h 4934321"/>
              <a:gd name="connsiteX7" fmla="*/ 4545349 w 4555114"/>
              <a:gd name="connsiteY7" fmla="*/ 2851546 h 4934321"/>
              <a:gd name="connsiteX8" fmla="*/ 4457730 w 4555114"/>
              <a:gd name="connsiteY8" fmla="*/ 3650841 h 4934321"/>
              <a:gd name="connsiteX9" fmla="*/ 3710603 w 4555114"/>
              <a:gd name="connsiteY9" fmla="*/ 4250228 h 4934321"/>
              <a:gd name="connsiteX10" fmla="*/ 3006268 w 4555114"/>
              <a:gd name="connsiteY10" fmla="*/ 4653070 h 4934321"/>
              <a:gd name="connsiteX11" fmla="*/ 2280061 w 4555114"/>
              <a:gd name="connsiteY11" fmla="*/ 4928859 h 4934321"/>
              <a:gd name="connsiteX12" fmla="*/ 1160788 w 4555114"/>
              <a:gd name="connsiteY12" fmla="*/ 4404557 h 4934321"/>
              <a:gd name="connsiteX13" fmla="*/ 104398 w 4555114"/>
              <a:gd name="connsiteY13" fmla="*/ 3660400 h 4934321"/>
              <a:gd name="connsiteX14" fmla="*/ 48001 w 4555114"/>
              <a:gd name="connsiteY14" fmla="*/ 1915765 h 4934321"/>
              <a:gd name="connsiteX15" fmla="*/ 186819 w 4555114"/>
              <a:gd name="connsiteY15" fmla="*/ 1185237 h 4934321"/>
              <a:gd name="connsiteX16" fmla="*/ 895264 w 4555114"/>
              <a:gd name="connsiteY16" fmla="*/ 665923 h 4934321"/>
              <a:gd name="connsiteX0" fmla="*/ 883276 w 4543126"/>
              <a:gd name="connsiteY0" fmla="*/ 665923 h 4934321"/>
              <a:gd name="connsiteX1" fmla="*/ 1535856 w 4543126"/>
              <a:gd name="connsiteY1" fmla="*/ 289605 h 4934321"/>
              <a:gd name="connsiteX2" fmla="*/ 2268073 w 4543126"/>
              <a:gd name="connsiteY2" fmla="*/ 22 h 4934321"/>
              <a:gd name="connsiteX3" fmla="*/ 3045257 w 4543126"/>
              <a:gd name="connsiteY3" fmla="*/ 302924 h 4934321"/>
              <a:gd name="connsiteX4" fmla="*/ 3762337 w 4543126"/>
              <a:gd name="connsiteY4" fmla="*/ 710514 h 4934321"/>
              <a:gd name="connsiteX5" fmla="*/ 4407509 w 4543126"/>
              <a:gd name="connsiteY5" fmla="*/ 1206383 h 4934321"/>
              <a:gd name="connsiteX6" fmla="*/ 4539737 w 4543126"/>
              <a:gd name="connsiteY6" fmla="*/ 1994496 h 4934321"/>
              <a:gd name="connsiteX7" fmla="*/ 4533361 w 4543126"/>
              <a:gd name="connsiteY7" fmla="*/ 2851546 h 4934321"/>
              <a:gd name="connsiteX8" fmla="*/ 4445742 w 4543126"/>
              <a:gd name="connsiteY8" fmla="*/ 3650841 h 4934321"/>
              <a:gd name="connsiteX9" fmla="*/ 3698615 w 4543126"/>
              <a:gd name="connsiteY9" fmla="*/ 4250228 h 4934321"/>
              <a:gd name="connsiteX10" fmla="*/ 2994280 w 4543126"/>
              <a:gd name="connsiteY10" fmla="*/ 4653070 h 4934321"/>
              <a:gd name="connsiteX11" fmla="*/ 2268073 w 4543126"/>
              <a:gd name="connsiteY11" fmla="*/ 4928859 h 4934321"/>
              <a:gd name="connsiteX12" fmla="*/ 1148800 w 4543126"/>
              <a:gd name="connsiteY12" fmla="*/ 4404557 h 4934321"/>
              <a:gd name="connsiteX13" fmla="*/ 111526 w 4543126"/>
              <a:gd name="connsiteY13" fmla="*/ 3638098 h 4934321"/>
              <a:gd name="connsiteX14" fmla="*/ 36013 w 4543126"/>
              <a:gd name="connsiteY14" fmla="*/ 1915765 h 4934321"/>
              <a:gd name="connsiteX15" fmla="*/ 174831 w 4543126"/>
              <a:gd name="connsiteY15" fmla="*/ 1185237 h 4934321"/>
              <a:gd name="connsiteX16" fmla="*/ 883276 w 4543126"/>
              <a:gd name="connsiteY16" fmla="*/ 665923 h 4934321"/>
              <a:gd name="connsiteX0" fmla="*/ 887082 w 4546932"/>
              <a:gd name="connsiteY0" fmla="*/ 665923 h 4934321"/>
              <a:gd name="connsiteX1" fmla="*/ 1539662 w 4546932"/>
              <a:gd name="connsiteY1" fmla="*/ 289605 h 4934321"/>
              <a:gd name="connsiteX2" fmla="*/ 2271879 w 4546932"/>
              <a:gd name="connsiteY2" fmla="*/ 22 h 4934321"/>
              <a:gd name="connsiteX3" fmla="*/ 3049063 w 4546932"/>
              <a:gd name="connsiteY3" fmla="*/ 302924 h 4934321"/>
              <a:gd name="connsiteX4" fmla="*/ 3766143 w 4546932"/>
              <a:gd name="connsiteY4" fmla="*/ 710514 h 4934321"/>
              <a:gd name="connsiteX5" fmla="*/ 4411315 w 4546932"/>
              <a:gd name="connsiteY5" fmla="*/ 1206383 h 4934321"/>
              <a:gd name="connsiteX6" fmla="*/ 4543543 w 4546932"/>
              <a:gd name="connsiteY6" fmla="*/ 1994496 h 4934321"/>
              <a:gd name="connsiteX7" fmla="*/ 4537167 w 4546932"/>
              <a:gd name="connsiteY7" fmla="*/ 2851546 h 4934321"/>
              <a:gd name="connsiteX8" fmla="*/ 4449548 w 4546932"/>
              <a:gd name="connsiteY8" fmla="*/ 3650841 h 4934321"/>
              <a:gd name="connsiteX9" fmla="*/ 3702421 w 4546932"/>
              <a:gd name="connsiteY9" fmla="*/ 4250228 h 4934321"/>
              <a:gd name="connsiteX10" fmla="*/ 2998086 w 4546932"/>
              <a:gd name="connsiteY10" fmla="*/ 4653070 h 4934321"/>
              <a:gd name="connsiteX11" fmla="*/ 2271879 w 4546932"/>
              <a:gd name="connsiteY11" fmla="*/ 4928859 h 4934321"/>
              <a:gd name="connsiteX12" fmla="*/ 1152606 w 4546932"/>
              <a:gd name="connsiteY12" fmla="*/ 4404557 h 4934321"/>
              <a:gd name="connsiteX13" fmla="*/ 115332 w 4546932"/>
              <a:gd name="connsiteY13" fmla="*/ 3638098 h 4934321"/>
              <a:gd name="connsiteX14" fmla="*/ 39819 w 4546932"/>
              <a:gd name="connsiteY14" fmla="*/ 1915765 h 4934321"/>
              <a:gd name="connsiteX15" fmla="*/ 178637 w 4546932"/>
              <a:gd name="connsiteY15" fmla="*/ 1185237 h 4934321"/>
              <a:gd name="connsiteX16" fmla="*/ 887082 w 4546932"/>
              <a:gd name="connsiteY16" fmla="*/ 665923 h 4934321"/>
              <a:gd name="connsiteX0" fmla="*/ 886667 w 4546517"/>
              <a:gd name="connsiteY0" fmla="*/ 665923 h 4934321"/>
              <a:gd name="connsiteX1" fmla="*/ 1539247 w 4546517"/>
              <a:gd name="connsiteY1" fmla="*/ 289605 h 4934321"/>
              <a:gd name="connsiteX2" fmla="*/ 2271464 w 4546517"/>
              <a:gd name="connsiteY2" fmla="*/ 22 h 4934321"/>
              <a:gd name="connsiteX3" fmla="*/ 3048648 w 4546517"/>
              <a:gd name="connsiteY3" fmla="*/ 302924 h 4934321"/>
              <a:gd name="connsiteX4" fmla="*/ 3765728 w 4546517"/>
              <a:gd name="connsiteY4" fmla="*/ 710514 h 4934321"/>
              <a:gd name="connsiteX5" fmla="*/ 4410900 w 4546517"/>
              <a:gd name="connsiteY5" fmla="*/ 1206383 h 4934321"/>
              <a:gd name="connsiteX6" fmla="*/ 4543128 w 4546517"/>
              <a:gd name="connsiteY6" fmla="*/ 1994496 h 4934321"/>
              <a:gd name="connsiteX7" fmla="*/ 4536752 w 4546517"/>
              <a:gd name="connsiteY7" fmla="*/ 2851546 h 4934321"/>
              <a:gd name="connsiteX8" fmla="*/ 4449133 w 4546517"/>
              <a:gd name="connsiteY8" fmla="*/ 3650841 h 4934321"/>
              <a:gd name="connsiteX9" fmla="*/ 3702006 w 4546517"/>
              <a:gd name="connsiteY9" fmla="*/ 4250228 h 4934321"/>
              <a:gd name="connsiteX10" fmla="*/ 2997671 w 4546517"/>
              <a:gd name="connsiteY10" fmla="*/ 4653070 h 4934321"/>
              <a:gd name="connsiteX11" fmla="*/ 2271464 w 4546517"/>
              <a:gd name="connsiteY11" fmla="*/ 4928859 h 4934321"/>
              <a:gd name="connsiteX12" fmla="*/ 1152191 w 4546517"/>
              <a:gd name="connsiteY12" fmla="*/ 4404557 h 4934321"/>
              <a:gd name="connsiteX13" fmla="*/ 114917 w 4546517"/>
              <a:gd name="connsiteY13" fmla="*/ 3638098 h 4934321"/>
              <a:gd name="connsiteX14" fmla="*/ 33032 w 4546517"/>
              <a:gd name="connsiteY14" fmla="*/ 2390488 h 4934321"/>
              <a:gd name="connsiteX15" fmla="*/ 178222 w 4546517"/>
              <a:gd name="connsiteY15" fmla="*/ 1185237 h 4934321"/>
              <a:gd name="connsiteX16" fmla="*/ 886667 w 4546517"/>
              <a:gd name="connsiteY16" fmla="*/ 665923 h 4934321"/>
              <a:gd name="connsiteX0" fmla="*/ 881011 w 4540861"/>
              <a:gd name="connsiteY0" fmla="*/ 665923 h 4934321"/>
              <a:gd name="connsiteX1" fmla="*/ 1533591 w 4540861"/>
              <a:gd name="connsiteY1" fmla="*/ 289605 h 4934321"/>
              <a:gd name="connsiteX2" fmla="*/ 2265808 w 4540861"/>
              <a:gd name="connsiteY2" fmla="*/ 22 h 4934321"/>
              <a:gd name="connsiteX3" fmla="*/ 3042992 w 4540861"/>
              <a:gd name="connsiteY3" fmla="*/ 302924 h 4934321"/>
              <a:gd name="connsiteX4" fmla="*/ 3760072 w 4540861"/>
              <a:gd name="connsiteY4" fmla="*/ 710514 h 4934321"/>
              <a:gd name="connsiteX5" fmla="*/ 4405244 w 4540861"/>
              <a:gd name="connsiteY5" fmla="*/ 1206383 h 4934321"/>
              <a:gd name="connsiteX6" fmla="*/ 4537472 w 4540861"/>
              <a:gd name="connsiteY6" fmla="*/ 1994496 h 4934321"/>
              <a:gd name="connsiteX7" fmla="*/ 4531096 w 4540861"/>
              <a:gd name="connsiteY7" fmla="*/ 2851546 h 4934321"/>
              <a:gd name="connsiteX8" fmla="*/ 4443477 w 4540861"/>
              <a:gd name="connsiteY8" fmla="*/ 3650841 h 4934321"/>
              <a:gd name="connsiteX9" fmla="*/ 3696350 w 4540861"/>
              <a:gd name="connsiteY9" fmla="*/ 4250228 h 4934321"/>
              <a:gd name="connsiteX10" fmla="*/ 2992015 w 4540861"/>
              <a:gd name="connsiteY10" fmla="*/ 4653070 h 4934321"/>
              <a:gd name="connsiteX11" fmla="*/ 2265808 w 4540861"/>
              <a:gd name="connsiteY11" fmla="*/ 4928859 h 4934321"/>
              <a:gd name="connsiteX12" fmla="*/ 1146535 w 4540861"/>
              <a:gd name="connsiteY12" fmla="*/ 4404557 h 4934321"/>
              <a:gd name="connsiteX13" fmla="*/ 109261 w 4540861"/>
              <a:gd name="connsiteY13" fmla="*/ 3638098 h 4934321"/>
              <a:gd name="connsiteX14" fmla="*/ 27376 w 4540861"/>
              <a:gd name="connsiteY14" fmla="*/ 2390488 h 4934321"/>
              <a:gd name="connsiteX15" fmla="*/ 172566 w 4540861"/>
              <a:gd name="connsiteY15" fmla="*/ 1185237 h 4934321"/>
              <a:gd name="connsiteX16" fmla="*/ 881011 w 4540861"/>
              <a:gd name="connsiteY16" fmla="*/ 665923 h 4934321"/>
              <a:gd name="connsiteX0" fmla="*/ 881011 w 4540861"/>
              <a:gd name="connsiteY0" fmla="*/ 665923 h 4934321"/>
              <a:gd name="connsiteX1" fmla="*/ 1533591 w 4540861"/>
              <a:gd name="connsiteY1" fmla="*/ 289605 h 4934321"/>
              <a:gd name="connsiteX2" fmla="*/ 2265808 w 4540861"/>
              <a:gd name="connsiteY2" fmla="*/ 22 h 4934321"/>
              <a:gd name="connsiteX3" fmla="*/ 3042992 w 4540861"/>
              <a:gd name="connsiteY3" fmla="*/ 302924 h 4934321"/>
              <a:gd name="connsiteX4" fmla="*/ 3760072 w 4540861"/>
              <a:gd name="connsiteY4" fmla="*/ 710514 h 4934321"/>
              <a:gd name="connsiteX5" fmla="*/ 4405244 w 4540861"/>
              <a:gd name="connsiteY5" fmla="*/ 1206383 h 4934321"/>
              <a:gd name="connsiteX6" fmla="*/ 4537472 w 4540861"/>
              <a:gd name="connsiteY6" fmla="*/ 1994496 h 4934321"/>
              <a:gd name="connsiteX7" fmla="*/ 4531096 w 4540861"/>
              <a:gd name="connsiteY7" fmla="*/ 2851546 h 4934321"/>
              <a:gd name="connsiteX8" fmla="*/ 4443477 w 4540861"/>
              <a:gd name="connsiteY8" fmla="*/ 3650841 h 4934321"/>
              <a:gd name="connsiteX9" fmla="*/ 3696350 w 4540861"/>
              <a:gd name="connsiteY9" fmla="*/ 4250228 h 4934321"/>
              <a:gd name="connsiteX10" fmla="*/ 2992015 w 4540861"/>
              <a:gd name="connsiteY10" fmla="*/ 4653070 h 4934321"/>
              <a:gd name="connsiteX11" fmla="*/ 2265808 w 4540861"/>
              <a:gd name="connsiteY11" fmla="*/ 4928859 h 4934321"/>
              <a:gd name="connsiteX12" fmla="*/ 1146535 w 4540861"/>
              <a:gd name="connsiteY12" fmla="*/ 4404557 h 4934321"/>
              <a:gd name="connsiteX13" fmla="*/ 109261 w 4540861"/>
              <a:gd name="connsiteY13" fmla="*/ 3638098 h 4934321"/>
              <a:gd name="connsiteX14" fmla="*/ 27376 w 4540861"/>
              <a:gd name="connsiteY14" fmla="*/ 2527488 h 4934321"/>
              <a:gd name="connsiteX15" fmla="*/ 172566 w 4540861"/>
              <a:gd name="connsiteY15" fmla="*/ 1185237 h 4934321"/>
              <a:gd name="connsiteX16" fmla="*/ 881011 w 4540861"/>
              <a:gd name="connsiteY16" fmla="*/ 665923 h 4934321"/>
              <a:gd name="connsiteX0" fmla="*/ 868684 w 4528534"/>
              <a:gd name="connsiteY0" fmla="*/ 665923 h 4934321"/>
              <a:gd name="connsiteX1" fmla="*/ 1521264 w 4528534"/>
              <a:gd name="connsiteY1" fmla="*/ 289605 h 4934321"/>
              <a:gd name="connsiteX2" fmla="*/ 2253481 w 4528534"/>
              <a:gd name="connsiteY2" fmla="*/ 22 h 4934321"/>
              <a:gd name="connsiteX3" fmla="*/ 3030665 w 4528534"/>
              <a:gd name="connsiteY3" fmla="*/ 302924 h 4934321"/>
              <a:gd name="connsiteX4" fmla="*/ 3747745 w 4528534"/>
              <a:gd name="connsiteY4" fmla="*/ 710514 h 4934321"/>
              <a:gd name="connsiteX5" fmla="*/ 4392917 w 4528534"/>
              <a:gd name="connsiteY5" fmla="*/ 1206383 h 4934321"/>
              <a:gd name="connsiteX6" fmla="*/ 4525145 w 4528534"/>
              <a:gd name="connsiteY6" fmla="*/ 1994496 h 4934321"/>
              <a:gd name="connsiteX7" fmla="*/ 4518769 w 4528534"/>
              <a:gd name="connsiteY7" fmla="*/ 2851546 h 4934321"/>
              <a:gd name="connsiteX8" fmla="*/ 4431150 w 4528534"/>
              <a:gd name="connsiteY8" fmla="*/ 3650841 h 4934321"/>
              <a:gd name="connsiteX9" fmla="*/ 3684023 w 4528534"/>
              <a:gd name="connsiteY9" fmla="*/ 4250228 h 4934321"/>
              <a:gd name="connsiteX10" fmla="*/ 2979688 w 4528534"/>
              <a:gd name="connsiteY10" fmla="*/ 4653070 h 4934321"/>
              <a:gd name="connsiteX11" fmla="*/ 2253481 w 4528534"/>
              <a:gd name="connsiteY11" fmla="*/ 4928859 h 4934321"/>
              <a:gd name="connsiteX12" fmla="*/ 1134208 w 4528534"/>
              <a:gd name="connsiteY12" fmla="*/ 4404557 h 4934321"/>
              <a:gd name="connsiteX13" fmla="*/ 96934 w 4528534"/>
              <a:gd name="connsiteY13" fmla="*/ 3638098 h 4934321"/>
              <a:gd name="connsiteX14" fmla="*/ 15049 w 4528534"/>
              <a:gd name="connsiteY14" fmla="*/ 2527488 h 4934321"/>
              <a:gd name="connsiteX15" fmla="*/ 160239 w 4528534"/>
              <a:gd name="connsiteY15" fmla="*/ 1185237 h 4934321"/>
              <a:gd name="connsiteX16" fmla="*/ 868684 w 4528534"/>
              <a:gd name="connsiteY16" fmla="*/ 665923 h 4934321"/>
              <a:gd name="connsiteX0" fmla="*/ 893345 w 4553195"/>
              <a:gd name="connsiteY0" fmla="*/ 665923 h 4934321"/>
              <a:gd name="connsiteX1" fmla="*/ 1545925 w 4553195"/>
              <a:gd name="connsiteY1" fmla="*/ 289605 h 4934321"/>
              <a:gd name="connsiteX2" fmla="*/ 2278142 w 4553195"/>
              <a:gd name="connsiteY2" fmla="*/ 22 h 4934321"/>
              <a:gd name="connsiteX3" fmla="*/ 3055326 w 4553195"/>
              <a:gd name="connsiteY3" fmla="*/ 302924 h 4934321"/>
              <a:gd name="connsiteX4" fmla="*/ 3772406 w 4553195"/>
              <a:gd name="connsiteY4" fmla="*/ 710514 h 4934321"/>
              <a:gd name="connsiteX5" fmla="*/ 4417578 w 4553195"/>
              <a:gd name="connsiteY5" fmla="*/ 1206383 h 4934321"/>
              <a:gd name="connsiteX6" fmla="*/ 4549806 w 4553195"/>
              <a:gd name="connsiteY6" fmla="*/ 1994496 h 4934321"/>
              <a:gd name="connsiteX7" fmla="*/ 4543430 w 4553195"/>
              <a:gd name="connsiteY7" fmla="*/ 2851546 h 4934321"/>
              <a:gd name="connsiteX8" fmla="*/ 4455811 w 4553195"/>
              <a:gd name="connsiteY8" fmla="*/ 3650841 h 4934321"/>
              <a:gd name="connsiteX9" fmla="*/ 3708684 w 4553195"/>
              <a:gd name="connsiteY9" fmla="*/ 4250228 h 4934321"/>
              <a:gd name="connsiteX10" fmla="*/ 3004349 w 4553195"/>
              <a:gd name="connsiteY10" fmla="*/ 4653070 h 4934321"/>
              <a:gd name="connsiteX11" fmla="*/ 2278142 w 4553195"/>
              <a:gd name="connsiteY11" fmla="*/ 4928859 h 4934321"/>
              <a:gd name="connsiteX12" fmla="*/ 1158869 w 4553195"/>
              <a:gd name="connsiteY12" fmla="*/ 4404557 h 4934321"/>
              <a:gd name="connsiteX13" fmla="*/ 89735 w 4553195"/>
              <a:gd name="connsiteY13" fmla="*/ 3593493 h 4934321"/>
              <a:gd name="connsiteX14" fmla="*/ 39710 w 4553195"/>
              <a:gd name="connsiteY14" fmla="*/ 2527488 h 4934321"/>
              <a:gd name="connsiteX15" fmla="*/ 184900 w 4553195"/>
              <a:gd name="connsiteY15" fmla="*/ 1185237 h 4934321"/>
              <a:gd name="connsiteX16" fmla="*/ 893345 w 4553195"/>
              <a:gd name="connsiteY16" fmla="*/ 665923 h 4934321"/>
              <a:gd name="connsiteX0" fmla="*/ 885531 w 4545381"/>
              <a:gd name="connsiteY0" fmla="*/ 665923 h 4934321"/>
              <a:gd name="connsiteX1" fmla="*/ 1538111 w 4545381"/>
              <a:gd name="connsiteY1" fmla="*/ 289605 h 4934321"/>
              <a:gd name="connsiteX2" fmla="*/ 2270328 w 4545381"/>
              <a:gd name="connsiteY2" fmla="*/ 22 h 4934321"/>
              <a:gd name="connsiteX3" fmla="*/ 3047512 w 4545381"/>
              <a:gd name="connsiteY3" fmla="*/ 302924 h 4934321"/>
              <a:gd name="connsiteX4" fmla="*/ 3764592 w 4545381"/>
              <a:gd name="connsiteY4" fmla="*/ 710514 h 4934321"/>
              <a:gd name="connsiteX5" fmla="*/ 4409764 w 4545381"/>
              <a:gd name="connsiteY5" fmla="*/ 1206383 h 4934321"/>
              <a:gd name="connsiteX6" fmla="*/ 4541992 w 4545381"/>
              <a:gd name="connsiteY6" fmla="*/ 1994496 h 4934321"/>
              <a:gd name="connsiteX7" fmla="*/ 4535616 w 4545381"/>
              <a:gd name="connsiteY7" fmla="*/ 2851546 h 4934321"/>
              <a:gd name="connsiteX8" fmla="*/ 4447997 w 4545381"/>
              <a:gd name="connsiteY8" fmla="*/ 3650841 h 4934321"/>
              <a:gd name="connsiteX9" fmla="*/ 3700870 w 4545381"/>
              <a:gd name="connsiteY9" fmla="*/ 4250228 h 4934321"/>
              <a:gd name="connsiteX10" fmla="*/ 2996535 w 4545381"/>
              <a:gd name="connsiteY10" fmla="*/ 4653070 h 4934321"/>
              <a:gd name="connsiteX11" fmla="*/ 2270328 w 4545381"/>
              <a:gd name="connsiteY11" fmla="*/ 4928859 h 4934321"/>
              <a:gd name="connsiteX12" fmla="*/ 1151055 w 4545381"/>
              <a:gd name="connsiteY12" fmla="*/ 4404557 h 4934321"/>
              <a:gd name="connsiteX13" fmla="*/ 94665 w 4545381"/>
              <a:gd name="connsiteY13" fmla="*/ 3596679 h 4934321"/>
              <a:gd name="connsiteX14" fmla="*/ 31896 w 4545381"/>
              <a:gd name="connsiteY14" fmla="*/ 2527488 h 4934321"/>
              <a:gd name="connsiteX15" fmla="*/ 177086 w 4545381"/>
              <a:gd name="connsiteY15" fmla="*/ 1185237 h 4934321"/>
              <a:gd name="connsiteX16" fmla="*/ 885531 w 4545381"/>
              <a:gd name="connsiteY16" fmla="*/ 665923 h 4934321"/>
              <a:gd name="connsiteX0" fmla="*/ 868350 w 4528200"/>
              <a:gd name="connsiteY0" fmla="*/ 665923 h 4934321"/>
              <a:gd name="connsiteX1" fmla="*/ 1520930 w 4528200"/>
              <a:gd name="connsiteY1" fmla="*/ 289605 h 4934321"/>
              <a:gd name="connsiteX2" fmla="*/ 2253147 w 4528200"/>
              <a:gd name="connsiteY2" fmla="*/ 22 h 4934321"/>
              <a:gd name="connsiteX3" fmla="*/ 3030331 w 4528200"/>
              <a:gd name="connsiteY3" fmla="*/ 302924 h 4934321"/>
              <a:gd name="connsiteX4" fmla="*/ 3747411 w 4528200"/>
              <a:gd name="connsiteY4" fmla="*/ 710514 h 4934321"/>
              <a:gd name="connsiteX5" fmla="*/ 4392583 w 4528200"/>
              <a:gd name="connsiteY5" fmla="*/ 1206383 h 4934321"/>
              <a:gd name="connsiteX6" fmla="*/ 4524811 w 4528200"/>
              <a:gd name="connsiteY6" fmla="*/ 1994496 h 4934321"/>
              <a:gd name="connsiteX7" fmla="*/ 4518435 w 4528200"/>
              <a:gd name="connsiteY7" fmla="*/ 2851546 h 4934321"/>
              <a:gd name="connsiteX8" fmla="*/ 4430816 w 4528200"/>
              <a:gd name="connsiteY8" fmla="*/ 3650841 h 4934321"/>
              <a:gd name="connsiteX9" fmla="*/ 3683689 w 4528200"/>
              <a:gd name="connsiteY9" fmla="*/ 4250228 h 4934321"/>
              <a:gd name="connsiteX10" fmla="*/ 2979354 w 4528200"/>
              <a:gd name="connsiteY10" fmla="*/ 4653070 h 4934321"/>
              <a:gd name="connsiteX11" fmla="*/ 2253147 w 4528200"/>
              <a:gd name="connsiteY11" fmla="*/ 4928859 h 4934321"/>
              <a:gd name="connsiteX12" fmla="*/ 1133874 w 4528200"/>
              <a:gd name="connsiteY12" fmla="*/ 4404557 h 4934321"/>
              <a:gd name="connsiteX13" fmla="*/ 77484 w 4528200"/>
              <a:gd name="connsiteY13" fmla="*/ 3596679 h 4934321"/>
              <a:gd name="connsiteX14" fmla="*/ 14715 w 4528200"/>
              <a:gd name="connsiteY14" fmla="*/ 2527488 h 4934321"/>
              <a:gd name="connsiteX15" fmla="*/ 159905 w 4528200"/>
              <a:gd name="connsiteY15" fmla="*/ 1185237 h 4934321"/>
              <a:gd name="connsiteX16" fmla="*/ 868350 w 4528200"/>
              <a:gd name="connsiteY16" fmla="*/ 665923 h 4934321"/>
              <a:gd name="connsiteX0" fmla="*/ 874770 w 4534620"/>
              <a:gd name="connsiteY0" fmla="*/ 665923 h 4934321"/>
              <a:gd name="connsiteX1" fmla="*/ 1527350 w 4534620"/>
              <a:gd name="connsiteY1" fmla="*/ 289605 h 4934321"/>
              <a:gd name="connsiteX2" fmla="*/ 2259567 w 4534620"/>
              <a:gd name="connsiteY2" fmla="*/ 22 h 4934321"/>
              <a:gd name="connsiteX3" fmla="*/ 3036751 w 4534620"/>
              <a:gd name="connsiteY3" fmla="*/ 302924 h 4934321"/>
              <a:gd name="connsiteX4" fmla="*/ 3753831 w 4534620"/>
              <a:gd name="connsiteY4" fmla="*/ 710514 h 4934321"/>
              <a:gd name="connsiteX5" fmla="*/ 4399003 w 4534620"/>
              <a:gd name="connsiteY5" fmla="*/ 1206383 h 4934321"/>
              <a:gd name="connsiteX6" fmla="*/ 4531231 w 4534620"/>
              <a:gd name="connsiteY6" fmla="*/ 1994496 h 4934321"/>
              <a:gd name="connsiteX7" fmla="*/ 4524855 w 4534620"/>
              <a:gd name="connsiteY7" fmla="*/ 2851546 h 4934321"/>
              <a:gd name="connsiteX8" fmla="*/ 4437236 w 4534620"/>
              <a:gd name="connsiteY8" fmla="*/ 3650841 h 4934321"/>
              <a:gd name="connsiteX9" fmla="*/ 3690109 w 4534620"/>
              <a:gd name="connsiteY9" fmla="*/ 4250228 h 4934321"/>
              <a:gd name="connsiteX10" fmla="*/ 2985774 w 4534620"/>
              <a:gd name="connsiteY10" fmla="*/ 4653070 h 4934321"/>
              <a:gd name="connsiteX11" fmla="*/ 2259567 w 4534620"/>
              <a:gd name="connsiteY11" fmla="*/ 4928859 h 4934321"/>
              <a:gd name="connsiteX12" fmla="*/ 1140294 w 4534620"/>
              <a:gd name="connsiteY12" fmla="*/ 4404557 h 4934321"/>
              <a:gd name="connsiteX13" fmla="*/ 83904 w 4534620"/>
              <a:gd name="connsiteY13" fmla="*/ 3596679 h 4934321"/>
              <a:gd name="connsiteX14" fmla="*/ 21135 w 4534620"/>
              <a:gd name="connsiteY14" fmla="*/ 2527488 h 4934321"/>
              <a:gd name="connsiteX15" fmla="*/ 166325 w 4534620"/>
              <a:gd name="connsiteY15" fmla="*/ 1185237 h 4934321"/>
              <a:gd name="connsiteX16" fmla="*/ 874770 w 4534620"/>
              <a:gd name="connsiteY16" fmla="*/ 665923 h 4934321"/>
              <a:gd name="connsiteX0" fmla="*/ 901493 w 4561343"/>
              <a:gd name="connsiteY0" fmla="*/ 665923 h 4934321"/>
              <a:gd name="connsiteX1" fmla="*/ 1554073 w 4561343"/>
              <a:gd name="connsiteY1" fmla="*/ 289605 h 4934321"/>
              <a:gd name="connsiteX2" fmla="*/ 2286290 w 4561343"/>
              <a:gd name="connsiteY2" fmla="*/ 22 h 4934321"/>
              <a:gd name="connsiteX3" fmla="*/ 3063474 w 4561343"/>
              <a:gd name="connsiteY3" fmla="*/ 302924 h 4934321"/>
              <a:gd name="connsiteX4" fmla="*/ 3780554 w 4561343"/>
              <a:gd name="connsiteY4" fmla="*/ 710514 h 4934321"/>
              <a:gd name="connsiteX5" fmla="*/ 4425726 w 4561343"/>
              <a:gd name="connsiteY5" fmla="*/ 1206383 h 4934321"/>
              <a:gd name="connsiteX6" fmla="*/ 4557954 w 4561343"/>
              <a:gd name="connsiteY6" fmla="*/ 1994496 h 4934321"/>
              <a:gd name="connsiteX7" fmla="*/ 4551578 w 4561343"/>
              <a:gd name="connsiteY7" fmla="*/ 2851546 h 4934321"/>
              <a:gd name="connsiteX8" fmla="*/ 4463959 w 4561343"/>
              <a:gd name="connsiteY8" fmla="*/ 3650841 h 4934321"/>
              <a:gd name="connsiteX9" fmla="*/ 3716832 w 4561343"/>
              <a:gd name="connsiteY9" fmla="*/ 4250228 h 4934321"/>
              <a:gd name="connsiteX10" fmla="*/ 3012497 w 4561343"/>
              <a:gd name="connsiteY10" fmla="*/ 4653070 h 4934321"/>
              <a:gd name="connsiteX11" fmla="*/ 2286290 w 4561343"/>
              <a:gd name="connsiteY11" fmla="*/ 4928859 h 4934321"/>
              <a:gd name="connsiteX12" fmla="*/ 1167017 w 4561343"/>
              <a:gd name="connsiteY12" fmla="*/ 4404557 h 4934321"/>
              <a:gd name="connsiteX13" fmla="*/ 110627 w 4561343"/>
              <a:gd name="connsiteY13" fmla="*/ 3596679 h 4934321"/>
              <a:gd name="connsiteX14" fmla="*/ 41486 w 4561343"/>
              <a:gd name="connsiteY14" fmla="*/ 2486069 h 4934321"/>
              <a:gd name="connsiteX15" fmla="*/ 193048 w 4561343"/>
              <a:gd name="connsiteY15" fmla="*/ 1185237 h 4934321"/>
              <a:gd name="connsiteX16" fmla="*/ 901493 w 4561343"/>
              <a:gd name="connsiteY16" fmla="*/ 665923 h 4934321"/>
              <a:gd name="connsiteX0" fmla="*/ 894139 w 4553989"/>
              <a:gd name="connsiteY0" fmla="*/ 665923 h 4934321"/>
              <a:gd name="connsiteX1" fmla="*/ 1546719 w 4553989"/>
              <a:gd name="connsiteY1" fmla="*/ 289605 h 4934321"/>
              <a:gd name="connsiteX2" fmla="*/ 2278936 w 4553989"/>
              <a:gd name="connsiteY2" fmla="*/ 22 h 4934321"/>
              <a:gd name="connsiteX3" fmla="*/ 3056120 w 4553989"/>
              <a:gd name="connsiteY3" fmla="*/ 302924 h 4934321"/>
              <a:gd name="connsiteX4" fmla="*/ 3773200 w 4553989"/>
              <a:gd name="connsiteY4" fmla="*/ 710514 h 4934321"/>
              <a:gd name="connsiteX5" fmla="*/ 4418372 w 4553989"/>
              <a:gd name="connsiteY5" fmla="*/ 1206383 h 4934321"/>
              <a:gd name="connsiteX6" fmla="*/ 4550600 w 4553989"/>
              <a:gd name="connsiteY6" fmla="*/ 1994496 h 4934321"/>
              <a:gd name="connsiteX7" fmla="*/ 4544224 w 4553989"/>
              <a:gd name="connsiteY7" fmla="*/ 2851546 h 4934321"/>
              <a:gd name="connsiteX8" fmla="*/ 4456605 w 4553989"/>
              <a:gd name="connsiteY8" fmla="*/ 3650841 h 4934321"/>
              <a:gd name="connsiteX9" fmla="*/ 3709478 w 4553989"/>
              <a:gd name="connsiteY9" fmla="*/ 4250228 h 4934321"/>
              <a:gd name="connsiteX10" fmla="*/ 3005143 w 4553989"/>
              <a:gd name="connsiteY10" fmla="*/ 4653070 h 4934321"/>
              <a:gd name="connsiteX11" fmla="*/ 2278936 w 4553989"/>
              <a:gd name="connsiteY11" fmla="*/ 4928859 h 4934321"/>
              <a:gd name="connsiteX12" fmla="*/ 1159663 w 4553989"/>
              <a:gd name="connsiteY12" fmla="*/ 4404557 h 4934321"/>
              <a:gd name="connsiteX13" fmla="*/ 103273 w 4553989"/>
              <a:gd name="connsiteY13" fmla="*/ 3596679 h 4934321"/>
              <a:gd name="connsiteX14" fmla="*/ 34132 w 4553989"/>
              <a:gd name="connsiteY14" fmla="*/ 2486069 h 4934321"/>
              <a:gd name="connsiteX15" fmla="*/ 185694 w 4553989"/>
              <a:gd name="connsiteY15" fmla="*/ 1185237 h 4934321"/>
              <a:gd name="connsiteX16" fmla="*/ 894139 w 4553989"/>
              <a:gd name="connsiteY16" fmla="*/ 665923 h 4934321"/>
              <a:gd name="connsiteX0" fmla="*/ 894139 w 4553989"/>
              <a:gd name="connsiteY0" fmla="*/ 665923 h 4934321"/>
              <a:gd name="connsiteX1" fmla="*/ 1546719 w 4553989"/>
              <a:gd name="connsiteY1" fmla="*/ 289605 h 4934321"/>
              <a:gd name="connsiteX2" fmla="*/ 2278936 w 4553989"/>
              <a:gd name="connsiteY2" fmla="*/ 22 h 4934321"/>
              <a:gd name="connsiteX3" fmla="*/ 3056120 w 4553989"/>
              <a:gd name="connsiteY3" fmla="*/ 302924 h 4934321"/>
              <a:gd name="connsiteX4" fmla="*/ 3773200 w 4553989"/>
              <a:gd name="connsiteY4" fmla="*/ 710514 h 4934321"/>
              <a:gd name="connsiteX5" fmla="*/ 4418372 w 4553989"/>
              <a:gd name="connsiteY5" fmla="*/ 1206383 h 4934321"/>
              <a:gd name="connsiteX6" fmla="*/ 4550600 w 4553989"/>
              <a:gd name="connsiteY6" fmla="*/ 1994496 h 4934321"/>
              <a:gd name="connsiteX7" fmla="*/ 4544224 w 4553989"/>
              <a:gd name="connsiteY7" fmla="*/ 2851546 h 4934321"/>
              <a:gd name="connsiteX8" fmla="*/ 4456605 w 4553989"/>
              <a:gd name="connsiteY8" fmla="*/ 3650841 h 4934321"/>
              <a:gd name="connsiteX9" fmla="*/ 3709478 w 4553989"/>
              <a:gd name="connsiteY9" fmla="*/ 4250228 h 4934321"/>
              <a:gd name="connsiteX10" fmla="*/ 3005143 w 4553989"/>
              <a:gd name="connsiteY10" fmla="*/ 4653070 h 4934321"/>
              <a:gd name="connsiteX11" fmla="*/ 2278936 w 4553989"/>
              <a:gd name="connsiteY11" fmla="*/ 4928859 h 4934321"/>
              <a:gd name="connsiteX12" fmla="*/ 1159663 w 4553989"/>
              <a:gd name="connsiteY12" fmla="*/ 4404557 h 4934321"/>
              <a:gd name="connsiteX13" fmla="*/ 103273 w 4553989"/>
              <a:gd name="connsiteY13" fmla="*/ 3596679 h 4934321"/>
              <a:gd name="connsiteX14" fmla="*/ 34132 w 4553989"/>
              <a:gd name="connsiteY14" fmla="*/ 2486069 h 4934321"/>
              <a:gd name="connsiteX15" fmla="*/ 185694 w 4553989"/>
              <a:gd name="connsiteY15" fmla="*/ 1185237 h 4934321"/>
              <a:gd name="connsiteX16" fmla="*/ 894139 w 4553989"/>
              <a:gd name="connsiteY16" fmla="*/ 665923 h 4934321"/>
              <a:gd name="connsiteX0" fmla="*/ 891992 w 4551842"/>
              <a:gd name="connsiteY0" fmla="*/ 665923 h 4934321"/>
              <a:gd name="connsiteX1" fmla="*/ 1544572 w 4551842"/>
              <a:gd name="connsiteY1" fmla="*/ 289605 h 4934321"/>
              <a:gd name="connsiteX2" fmla="*/ 2276789 w 4551842"/>
              <a:gd name="connsiteY2" fmla="*/ 22 h 4934321"/>
              <a:gd name="connsiteX3" fmla="*/ 3053973 w 4551842"/>
              <a:gd name="connsiteY3" fmla="*/ 302924 h 4934321"/>
              <a:gd name="connsiteX4" fmla="*/ 3771053 w 4551842"/>
              <a:gd name="connsiteY4" fmla="*/ 710514 h 4934321"/>
              <a:gd name="connsiteX5" fmla="*/ 4416225 w 4551842"/>
              <a:gd name="connsiteY5" fmla="*/ 1206383 h 4934321"/>
              <a:gd name="connsiteX6" fmla="*/ 4548453 w 4551842"/>
              <a:gd name="connsiteY6" fmla="*/ 1994496 h 4934321"/>
              <a:gd name="connsiteX7" fmla="*/ 4542077 w 4551842"/>
              <a:gd name="connsiteY7" fmla="*/ 2851546 h 4934321"/>
              <a:gd name="connsiteX8" fmla="*/ 4454458 w 4551842"/>
              <a:gd name="connsiteY8" fmla="*/ 3650841 h 4934321"/>
              <a:gd name="connsiteX9" fmla="*/ 3707331 w 4551842"/>
              <a:gd name="connsiteY9" fmla="*/ 4250228 h 4934321"/>
              <a:gd name="connsiteX10" fmla="*/ 3002996 w 4551842"/>
              <a:gd name="connsiteY10" fmla="*/ 4653070 h 4934321"/>
              <a:gd name="connsiteX11" fmla="*/ 2276789 w 4551842"/>
              <a:gd name="connsiteY11" fmla="*/ 4928859 h 4934321"/>
              <a:gd name="connsiteX12" fmla="*/ 1157516 w 4551842"/>
              <a:gd name="connsiteY12" fmla="*/ 4404557 h 4934321"/>
              <a:gd name="connsiteX13" fmla="*/ 117056 w 4551842"/>
              <a:gd name="connsiteY13" fmla="*/ 3628539 h 4934321"/>
              <a:gd name="connsiteX14" fmla="*/ 31985 w 4551842"/>
              <a:gd name="connsiteY14" fmla="*/ 2486069 h 4934321"/>
              <a:gd name="connsiteX15" fmla="*/ 183547 w 4551842"/>
              <a:gd name="connsiteY15" fmla="*/ 1185237 h 4934321"/>
              <a:gd name="connsiteX16" fmla="*/ 891992 w 4551842"/>
              <a:gd name="connsiteY16" fmla="*/ 665923 h 4934321"/>
              <a:gd name="connsiteX0" fmla="*/ 868281 w 4528131"/>
              <a:gd name="connsiteY0" fmla="*/ 665923 h 4934321"/>
              <a:gd name="connsiteX1" fmla="*/ 1520861 w 4528131"/>
              <a:gd name="connsiteY1" fmla="*/ 289605 h 4934321"/>
              <a:gd name="connsiteX2" fmla="*/ 2253078 w 4528131"/>
              <a:gd name="connsiteY2" fmla="*/ 22 h 4934321"/>
              <a:gd name="connsiteX3" fmla="*/ 3030262 w 4528131"/>
              <a:gd name="connsiteY3" fmla="*/ 302924 h 4934321"/>
              <a:gd name="connsiteX4" fmla="*/ 3747342 w 4528131"/>
              <a:gd name="connsiteY4" fmla="*/ 710514 h 4934321"/>
              <a:gd name="connsiteX5" fmla="*/ 4392514 w 4528131"/>
              <a:gd name="connsiteY5" fmla="*/ 1206383 h 4934321"/>
              <a:gd name="connsiteX6" fmla="*/ 4524742 w 4528131"/>
              <a:gd name="connsiteY6" fmla="*/ 1994496 h 4934321"/>
              <a:gd name="connsiteX7" fmla="*/ 4518366 w 4528131"/>
              <a:gd name="connsiteY7" fmla="*/ 2851546 h 4934321"/>
              <a:gd name="connsiteX8" fmla="*/ 4430747 w 4528131"/>
              <a:gd name="connsiteY8" fmla="*/ 3650841 h 4934321"/>
              <a:gd name="connsiteX9" fmla="*/ 3683620 w 4528131"/>
              <a:gd name="connsiteY9" fmla="*/ 4250228 h 4934321"/>
              <a:gd name="connsiteX10" fmla="*/ 2979285 w 4528131"/>
              <a:gd name="connsiteY10" fmla="*/ 4653070 h 4934321"/>
              <a:gd name="connsiteX11" fmla="*/ 2253078 w 4528131"/>
              <a:gd name="connsiteY11" fmla="*/ 4928859 h 4934321"/>
              <a:gd name="connsiteX12" fmla="*/ 1133805 w 4528131"/>
              <a:gd name="connsiteY12" fmla="*/ 4404557 h 4934321"/>
              <a:gd name="connsiteX13" fmla="*/ 93345 w 4528131"/>
              <a:gd name="connsiteY13" fmla="*/ 3628539 h 4934321"/>
              <a:gd name="connsiteX14" fmla="*/ 8274 w 4528131"/>
              <a:gd name="connsiteY14" fmla="*/ 2486069 h 4934321"/>
              <a:gd name="connsiteX15" fmla="*/ 159836 w 4528131"/>
              <a:gd name="connsiteY15" fmla="*/ 1185237 h 4934321"/>
              <a:gd name="connsiteX16" fmla="*/ 868281 w 4528131"/>
              <a:gd name="connsiteY16" fmla="*/ 665923 h 4934321"/>
              <a:gd name="connsiteX0" fmla="*/ 868281 w 4544553"/>
              <a:gd name="connsiteY0" fmla="*/ 665923 h 4934321"/>
              <a:gd name="connsiteX1" fmla="*/ 1520861 w 4544553"/>
              <a:gd name="connsiteY1" fmla="*/ 289605 h 4934321"/>
              <a:gd name="connsiteX2" fmla="*/ 2253078 w 4544553"/>
              <a:gd name="connsiteY2" fmla="*/ 22 h 4934321"/>
              <a:gd name="connsiteX3" fmla="*/ 3030262 w 4544553"/>
              <a:gd name="connsiteY3" fmla="*/ 302924 h 4934321"/>
              <a:gd name="connsiteX4" fmla="*/ 3747342 w 4544553"/>
              <a:gd name="connsiteY4" fmla="*/ 710514 h 4934321"/>
              <a:gd name="connsiteX5" fmla="*/ 4392514 w 4544553"/>
              <a:gd name="connsiteY5" fmla="*/ 1206383 h 4934321"/>
              <a:gd name="connsiteX6" fmla="*/ 4524742 w 4544553"/>
              <a:gd name="connsiteY6" fmla="*/ 1994496 h 4934321"/>
              <a:gd name="connsiteX7" fmla="*/ 4534297 w 4544553"/>
              <a:gd name="connsiteY7" fmla="*/ 3010849 h 4934321"/>
              <a:gd name="connsiteX8" fmla="*/ 4430747 w 4544553"/>
              <a:gd name="connsiteY8" fmla="*/ 3650841 h 4934321"/>
              <a:gd name="connsiteX9" fmla="*/ 3683620 w 4544553"/>
              <a:gd name="connsiteY9" fmla="*/ 4250228 h 4934321"/>
              <a:gd name="connsiteX10" fmla="*/ 2979285 w 4544553"/>
              <a:gd name="connsiteY10" fmla="*/ 4653070 h 4934321"/>
              <a:gd name="connsiteX11" fmla="*/ 2253078 w 4544553"/>
              <a:gd name="connsiteY11" fmla="*/ 4928859 h 4934321"/>
              <a:gd name="connsiteX12" fmla="*/ 1133805 w 4544553"/>
              <a:gd name="connsiteY12" fmla="*/ 4404557 h 4934321"/>
              <a:gd name="connsiteX13" fmla="*/ 93345 w 4544553"/>
              <a:gd name="connsiteY13" fmla="*/ 3628539 h 4934321"/>
              <a:gd name="connsiteX14" fmla="*/ 8274 w 4544553"/>
              <a:gd name="connsiteY14" fmla="*/ 2486069 h 4934321"/>
              <a:gd name="connsiteX15" fmla="*/ 159836 w 4544553"/>
              <a:gd name="connsiteY15" fmla="*/ 1185237 h 4934321"/>
              <a:gd name="connsiteX16" fmla="*/ 868281 w 4544553"/>
              <a:gd name="connsiteY16" fmla="*/ 665923 h 4934321"/>
              <a:gd name="connsiteX0" fmla="*/ 868281 w 4540519"/>
              <a:gd name="connsiteY0" fmla="*/ 665923 h 4934321"/>
              <a:gd name="connsiteX1" fmla="*/ 1520861 w 4540519"/>
              <a:gd name="connsiteY1" fmla="*/ 289605 h 4934321"/>
              <a:gd name="connsiteX2" fmla="*/ 2253078 w 4540519"/>
              <a:gd name="connsiteY2" fmla="*/ 22 h 4934321"/>
              <a:gd name="connsiteX3" fmla="*/ 3030262 w 4540519"/>
              <a:gd name="connsiteY3" fmla="*/ 302924 h 4934321"/>
              <a:gd name="connsiteX4" fmla="*/ 3747342 w 4540519"/>
              <a:gd name="connsiteY4" fmla="*/ 710514 h 4934321"/>
              <a:gd name="connsiteX5" fmla="*/ 4392514 w 4540519"/>
              <a:gd name="connsiteY5" fmla="*/ 1206383 h 4934321"/>
              <a:gd name="connsiteX6" fmla="*/ 4524742 w 4540519"/>
              <a:gd name="connsiteY6" fmla="*/ 1994496 h 4934321"/>
              <a:gd name="connsiteX7" fmla="*/ 4534297 w 4540519"/>
              <a:gd name="connsiteY7" fmla="*/ 3010849 h 4934321"/>
              <a:gd name="connsiteX8" fmla="*/ 4430747 w 4540519"/>
              <a:gd name="connsiteY8" fmla="*/ 3650841 h 4934321"/>
              <a:gd name="connsiteX9" fmla="*/ 3683620 w 4540519"/>
              <a:gd name="connsiteY9" fmla="*/ 4250228 h 4934321"/>
              <a:gd name="connsiteX10" fmla="*/ 2979285 w 4540519"/>
              <a:gd name="connsiteY10" fmla="*/ 4653070 h 4934321"/>
              <a:gd name="connsiteX11" fmla="*/ 2253078 w 4540519"/>
              <a:gd name="connsiteY11" fmla="*/ 4928859 h 4934321"/>
              <a:gd name="connsiteX12" fmla="*/ 1133805 w 4540519"/>
              <a:gd name="connsiteY12" fmla="*/ 4404557 h 4934321"/>
              <a:gd name="connsiteX13" fmla="*/ 93345 w 4540519"/>
              <a:gd name="connsiteY13" fmla="*/ 3628539 h 4934321"/>
              <a:gd name="connsiteX14" fmla="*/ 8274 w 4540519"/>
              <a:gd name="connsiteY14" fmla="*/ 2486069 h 4934321"/>
              <a:gd name="connsiteX15" fmla="*/ 159836 w 4540519"/>
              <a:gd name="connsiteY15" fmla="*/ 1185237 h 4934321"/>
              <a:gd name="connsiteX16" fmla="*/ 868281 w 4540519"/>
              <a:gd name="connsiteY16" fmla="*/ 665923 h 4934321"/>
              <a:gd name="connsiteX0" fmla="*/ 868281 w 4530767"/>
              <a:gd name="connsiteY0" fmla="*/ 665923 h 4934321"/>
              <a:gd name="connsiteX1" fmla="*/ 1520861 w 4530767"/>
              <a:gd name="connsiteY1" fmla="*/ 289605 h 4934321"/>
              <a:gd name="connsiteX2" fmla="*/ 2253078 w 4530767"/>
              <a:gd name="connsiteY2" fmla="*/ 22 h 4934321"/>
              <a:gd name="connsiteX3" fmla="*/ 3030262 w 4530767"/>
              <a:gd name="connsiteY3" fmla="*/ 302924 h 4934321"/>
              <a:gd name="connsiteX4" fmla="*/ 3747342 w 4530767"/>
              <a:gd name="connsiteY4" fmla="*/ 710514 h 4934321"/>
              <a:gd name="connsiteX5" fmla="*/ 4392514 w 4530767"/>
              <a:gd name="connsiteY5" fmla="*/ 1206383 h 4934321"/>
              <a:gd name="connsiteX6" fmla="*/ 4524742 w 4530767"/>
              <a:gd name="connsiteY6" fmla="*/ 1994496 h 4934321"/>
              <a:gd name="connsiteX7" fmla="*/ 4511994 w 4530767"/>
              <a:gd name="connsiteY7" fmla="*/ 2985360 h 4934321"/>
              <a:gd name="connsiteX8" fmla="*/ 4430747 w 4530767"/>
              <a:gd name="connsiteY8" fmla="*/ 3650841 h 4934321"/>
              <a:gd name="connsiteX9" fmla="*/ 3683620 w 4530767"/>
              <a:gd name="connsiteY9" fmla="*/ 4250228 h 4934321"/>
              <a:gd name="connsiteX10" fmla="*/ 2979285 w 4530767"/>
              <a:gd name="connsiteY10" fmla="*/ 4653070 h 4934321"/>
              <a:gd name="connsiteX11" fmla="*/ 2253078 w 4530767"/>
              <a:gd name="connsiteY11" fmla="*/ 4928859 h 4934321"/>
              <a:gd name="connsiteX12" fmla="*/ 1133805 w 4530767"/>
              <a:gd name="connsiteY12" fmla="*/ 4404557 h 4934321"/>
              <a:gd name="connsiteX13" fmla="*/ 93345 w 4530767"/>
              <a:gd name="connsiteY13" fmla="*/ 3628539 h 4934321"/>
              <a:gd name="connsiteX14" fmla="*/ 8274 w 4530767"/>
              <a:gd name="connsiteY14" fmla="*/ 2486069 h 4934321"/>
              <a:gd name="connsiteX15" fmla="*/ 159836 w 4530767"/>
              <a:gd name="connsiteY15" fmla="*/ 1185237 h 4934321"/>
              <a:gd name="connsiteX16" fmla="*/ 868281 w 4530767"/>
              <a:gd name="connsiteY16" fmla="*/ 665923 h 4934321"/>
              <a:gd name="connsiteX0" fmla="*/ 868281 w 4533812"/>
              <a:gd name="connsiteY0" fmla="*/ 665923 h 4934321"/>
              <a:gd name="connsiteX1" fmla="*/ 1520861 w 4533812"/>
              <a:gd name="connsiteY1" fmla="*/ 289605 h 4934321"/>
              <a:gd name="connsiteX2" fmla="*/ 2253078 w 4533812"/>
              <a:gd name="connsiteY2" fmla="*/ 22 h 4934321"/>
              <a:gd name="connsiteX3" fmla="*/ 3030262 w 4533812"/>
              <a:gd name="connsiteY3" fmla="*/ 302924 h 4934321"/>
              <a:gd name="connsiteX4" fmla="*/ 3747342 w 4533812"/>
              <a:gd name="connsiteY4" fmla="*/ 710514 h 4934321"/>
              <a:gd name="connsiteX5" fmla="*/ 4392514 w 4533812"/>
              <a:gd name="connsiteY5" fmla="*/ 1206383 h 4934321"/>
              <a:gd name="connsiteX6" fmla="*/ 4524742 w 4533812"/>
              <a:gd name="connsiteY6" fmla="*/ 1994496 h 4934321"/>
              <a:gd name="connsiteX7" fmla="*/ 4524739 w 4533812"/>
              <a:gd name="connsiteY7" fmla="*/ 2991732 h 4934321"/>
              <a:gd name="connsiteX8" fmla="*/ 4430747 w 4533812"/>
              <a:gd name="connsiteY8" fmla="*/ 3650841 h 4934321"/>
              <a:gd name="connsiteX9" fmla="*/ 3683620 w 4533812"/>
              <a:gd name="connsiteY9" fmla="*/ 4250228 h 4934321"/>
              <a:gd name="connsiteX10" fmla="*/ 2979285 w 4533812"/>
              <a:gd name="connsiteY10" fmla="*/ 4653070 h 4934321"/>
              <a:gd name="connsiteX11" fmla="*/ 2253078 w 4533812"/>
              <a:gd name="connsiteY11" fmla="*/ 4928859 h 4934321"/>
              <a:gd name="connsiteX12" fmla="*/ 1133805 w 4533812"/>
              <a:gd name="connsiteY12" fmla="*/ 4404557 h 4934321"/>
              <a:gd name="connsiteX13" fmla="*/ 93345 w 4533812"/>
              <a:gd name="connsiteY13" fmla="*/ 3628539 h 4934321"/>
              <a:gd name="connsiteX14" fmla="*/ 8274 w 4533812"/>
              <a:gd name="connsiteY14" fmla="*/ 2486069 h 4934321"/>
              <a:gd name="connsiteX15" fmla="*/ 159836 w 4533812"/>
              <a:gd name="connsiteY15" fmla="*/ 1185237 h 4934321"/>
              <a:gd name="connsiteX16" fmla="*/ 868281 w 4533812"/>
              <a:gd name="connsiteY16" fmla="*/ 665923 h 4934321"/>
              <a:gd name="connsiteX0" fmla="*/ 868281 w 4533524"/>
              <a:gd name="connsiteY0" fmla="*/ 665923 h 4934321"/>
              <a:gd name="connsiteX1" fmla="*/ 1520861 w 4533524"/>
              <a:gd name="connsiteY1" fmla="*/ 289605 h 4934321"/>
              <a:gd name="connsiteX2" fmla="*/ 2253078 w 4533524"/>
              <a:gd name="connsiteY2" fmla="*/ 22 h 4934321"/>
              <a:gd name="connsiteX3" fmla="*/ 3030262 w 4533524"/>
              <a:gd name="connsiteY3" fmla="*/ 302924 h 4934321"/>
              <a:gd name="connsiteX4" fmla="*/ 3747342 w 4533524"/>
              <a:gd name="connsiteY4" fmla="*/ 710514 h 4934321"/>
              <a:gd name="connsiteX5" fmla="*/ 4392514 w 4533524"/>
              <a:gd name="connsiteY5" fmla="*/ 1206383 h 4934321"/>
              <a:gd name="connsiteX6" fmla="*/ 4524742 w 4533524"/>
              <a:gd name="connsiteY6" fmla="*/ 1994496 h 4934321"/>
              <a:gd name="connsiteX7" fmla="*/ 4524739 w 4533524"/>
              <a:gd name="connsiteY7" fmla="*/ 2991732 h 4934321"/>
              <a:gd name="connsiteX8" fmla="*/ 4430747 w 4533524"/>
              <a:gd name="connsiteY8" fmla="*/ 3650841 h 4934321"/>
              <a:gd name="connsiteX9" fmla="*/ 3683620 w 4533524"/>
              <a:gd name="connsiteY9" fmla="*/ 4250228 h 4934321"/>
              <a:gd name="connsiteX10" fmla="*/ 2979285 w 4533524"/>
              <a:gd name="connsiteY10" fmla="*/ 4653070 h 4934321"/>
              <a:gd name="connsiteX11" fmla="*/ 2253078 w 4533524"/>
              <a:gd name="connsiteY11" fmla="*/ 4928859 h 4934321"/>
              <a:gd name="connsiteX12" fmla="*/ 1133805 w 4533524"/>
              <a:gd name="connsiteY12" fmla="*/ 4404557 h 4934321"/>
              <a:gd name="connsiteX13" fmla="*/ 93345 w 4533524"/>
              <a:gd name="connsiteY13" fmla="*/ 3628539 h 4934321"/>
              <a:gd name="connsiteX14" fmla="*/ 8274 w 4533524"/>
              <a:gd name="connsiteY14" fmla="*/ 2486069 h 4934321"/>
              <a:gd name="connsiteX15" fmla="*/ 159836 w 4533524"/>
              <a:gd name="connsiteY15" fmla="*/ 1185237 h 4934321"/>
              <a:gd name="connsiteX16" fmla="*/ 868281 w 4533524"/>
              <a:gd name="connsiteY16" fmla="*/ 665923 h 4934321"/>
              <a:gd name="connsiteX0" fmla="*/ 868281 w 4532398"/>
              <a:gd name="connsiteY0" fmla="*/ 665923 h 4934321"/>
              <a:gd name="connsiteX1" fmla="*/ 1520861 w 4532398"/>
              <a:gd name="connsiteY1" fmla="*/ 289605 h 4934321"/>
              <a:gd name="connsiteX2" fmla="*/ 2253078 w 4532398"/>
              <a:gd name="connsiteY2" fmla="*/ 22 h 4934321"/>
              <a:gd name="connsiteX3" fmla="*/ 3030262 w 4532398"/>
              <a:gd name="connsiteY3" fmla="*/ 302924 h 4934321"/>
              <a:gd name="connsiteX4" fmla="*/ 3747342 w 4532398"/>
              <a:gd name="connsiteY4" fmla="*/ 710514 h 4934321"/>
              <a:gd name="connsiteX5" fmla="*/ 4392514 w 4532398"/>
              <a:gd name="connsiteY5" fmla="*/ 1206383 h 4934321"/>
              <a:gd name="connsiteX6" fmla="*/ 4524742 w 4532398"/>
              <a:gd name="connsiteY6" fmla="*/ 1994496 h 4934321"/>
              <a:gd name="connsiteX7" fmla="*/ 4524739 w 4532398"/>
              <a:gd name="connsiteY7" fmla="*/ 2991732 h 4934321"/>
              <a:gd name="connsiteX8" fmla="*/ 4430747 w 4532398"/>
              <a:gd name="connsiteY8" fmla="*/ 3650841 h 4934321"/>
              <a:gd name="connsiteX9" fmla="*/ 3683620 w 4532398"/>
              <a:gd name="connsiteY9" fmla="*/ 4250228 h 4934321"/>
              <a:gd name="connsiteX10" fmla="*/ 2979285 w 4532398"/>
              <a:gd name="connsiteY10" fmla="*/ 4653070 h 4934321"/>
              <a:gd name="connsiteX11" fmla="*/ 2253078 w 4532398"/>
              <a:gd name="connsiteY11" fmla="*/ 4928859 h 4934321"/>
              <a:gd name="connsiteX12" fmla="*/ 1133805 w 4532398"/>
              <a:gd name="connsiteY12" fmla="*/ 4404557 h 4934321"/>
              <a:gd name="connsiteX13" fmla="*/ 93345 w 4532398"/>
              <a:gd name="connsiteY13" fmla="*/ 3628539 h 4934321"/>
              <a:gd name="connsiteX14" fmla="*/ 8274 w 4532398"/>
              <a:gd name="connsiteY14" fmla="*/ 2486069 h 4934321"/>
              <a:gd name="connsiteX15" fmla="*/ 159836 w 4532398"/>
              <a:gd name="connsiteY15" fmla="*/ 1185237 h 4934321"/>
              <a:gd name="connsiteX16" fmla="*/ 868281 w 4532398"/>
              <a:gd name="connsiteY16" fmla="*/ 665923 h 4934321"/>
              <a:gd name="connsiteX0" fmla="*/ 868281 w 4529599"/>
              <a:gd name="connsiteY0" fmla="*/ 665923 h 4934321"/>
              <a:gd name="connsiteX1" fmla="*/ 1520861 w 4529599"/>
              <a:gd name="connsiteY1" fmla="*/ 289605 h 4934321"/>
              <a:gd name="connsiteX2" fmla="*/ 2253078 w 4529599"/>
              <a:gd name="connsiteY2" fmla="*/ 22 h 4934321"/>
              <a:gd name="connsiteX3" fmla="*/ 3030262 w 4529599"/>
              <a:gd name="connsiteY3" fmla="*/ 302924 h 4934321"/>
              <a:gd name="connsiteX4" fmla="*/ 3747342 w 4529599"/>
              <a:gd name="connsiteY4" fmla="*/ 710514 h 4934321"/>
              <a:gd name="connsiteX5" fmla="*/ 4392514 w 4529599"/>
              <a:gd name="connsiteY5" fmla="*/ 1206383 h 4934321"/>
              <a:gd name="connsiteX6" fmla="*/ 4524742 w 4529599"/>
              <a:gd name="connsiteY6" fmla="*/ 1994496 h 4934321"/>
              <a:gd name="connsiteX7" fmla="*/ 4524739 w 4529599"/>
              <a:gd name="connsiteY7" fmla="*/ 2991732 h 4934321"/>
              <a:gd name="connsiteX8" fmla="*/ 4430747 w 4529599"/>
              <a:gd name="connsiteY8" fmla="*/ 3650841 h 4934321"/>
              <a:gd name="connsiteX9" fmla="*/ 3683620 w 4529599"/>
              <a:gd name="connsiteY9" fmla="*/ 4250228 h 4934321"/>
              <a:gd name="connsiteX10" fmla="*/ 2979285 w 4529599"/>
              <a:gd name="connsiteY10" fmla="*/ 4653070 h 4934321"/>
              <a:gd name="connsiteX11" fmla="*/ 2253078 w 4529599"/>
              <a:gd name="connsiteY11" fmla="*/ 4928859 h 4934321"/>
              <a:gd name="connsiteX12" fmla="*/ 1133805 w 4529599"/>
              <a:gd name="connsiteY12" fmla="*/ 4404557 h 4934321"/>
              <a:gd name="connsiteX13" fmla="*/ 93345 w 4529599"/>
              <a:gd name="connsiteY13" fmla="*/ 3628539 h 4934321"/>
              <a:gd name="connsiteX14" fmla="*/ 8274 w 4529599"/>
              <a:gd name="connsiteY14" fmla="*/ 2486069 h 4934321"/>
              <a:gd name="connsiteX15" fmla="*/ 159836 w 4529599"/>
              <a:gd name="connsiteY15" fmla="*/ 1185237 h 4934321"/>
              <a:gd name="connsiteX16" fmla="*/ 868281 w 4529599"/>
              <a:gd name="connsiteY16" fmla="*/ 665923 h 4934321"/>
              <a:gd name="connsiteX0" fmla="*/ 868281 w 4533571"/>
              <a:gd name="connsiteY0" fmla="*/ 665923 h 4934321"/>
              <a:gd name="connsiteX1" fmla="*/ 1520861 w 4533571"/>
              <a:gd name="connsiteY1" fmla="*/ 289605 h 4934321"/>
              <a:gd name="connsiteX2" fmla="*/ 2253078 w 4533571"/>
              <a:gd name="connsiteY2" fmla="*/ 22 h 4934321"/>
              <a:gd name="connsiteX3" fmla="*/ 3030262 w 4533571"/>
              <a:gd name="connsiteY3" fmla="*/ 302924 h 4934321"/>
              <a:gd name="connsiteX4" fmla="*/ 3747342 w 4533571"/>
              <a:gd name="connsiteY4" fmla="*/ 710514 h 4934321"/>
              <a:gd name="connsiteX5" fmla="*/ 4392514 w 4533571"/>
              <a:gd name="connsiteY5" fmla="*/ 1206383 h 4934321"/>
              <a:gd name="connsiteX6" fmla="*/ 4524742 w 4533571"/>
              <a:gd name="connsiteY6" fmla="*/ 1994496 h 4934321"/>
              <a:gd name="connsiteX7" fmla="*/ 4524739 w 4533571"/>
              <a:gd name="connsiteY7" fmla="*/ 2991732 h 4934321"/>
              <a:gd name="connsiteX8" fmla="*/ 4414817 w 4533571"/>
              <a:gd name="connsiteY8" fmla="*/ 3676329 h 4934321"/>
              <a:gd name="connsiteX9" fmla="*/ 3683620 w 4533571"/>
              <a:gd name="connsiteY9" fmla="*/ 4250228 h 4934321"/>
              <a:gd name="connsiteX10" fmla="*/ 2979285 w 4533571"/>
              <a:gd name="connsiteY10" fmla="*/ 4653070 h 4934321"/>
              <a:gd name="connsiteX11" fmla="*/ 2253078 w 4533571"/>
              <a:gd name="connsiteY11" fmla="*/ 4928859 h 4934321"/>
              <a:gd name="connsiteX12" fmla="*/ 1133805 w 4533571"/>
              <a:gd name="connsiteY12" fmla="*/ 4404557 h 4934321"/>
              <a:gd name="connsiteX13" fmla="*/ 93345 w 4533571"/>
              <a:gd name="connsiteY13" fmla="*/ 3628539 h 4934321"/>
              <a:gd name="connsiteX14" fmla="*/ 8274 w 4533571"/>
              <a:gd name="connsiteY14" fmla="*/ 2486069 h 4934321"/>
              <a:gd name="connsiteX15" fmla="*/ 159836 w 4533571"/>
              <a:gd name="connsiteY15" fmla="*/ 1185237 h 4934321"/>
              <a:gd name="connsiteX16" fmla="*/ 868281 w 4533571"/>
              <a:gd name="connsiteY16" fmla="*/ 665923 h 4934321"/>
              <a:gd name="connsiteX0" fmla="*/ 868281 w 4532163"/>
              <a:gd name="connsiteY0" fmla="*/ 665923 h 4934321"/>
              <a:gd name="connsiteX1" fmla="*/ 1520861 w 4532163"/>
              <a:gd name="connsiteY1" fmla="*/ 289605 h 4934321"/>
              <a:gd name="connsiteX2" fmla="*/ 2253078 w 4532163"/>
              <a:gd name="connsiteY2" fmla="*/ 22 h 4934321"/>
              <a:gd name="connsiteX3" fmla="*/ 3030262 w 4532163"/>
              <a:gd name="connsiteY3" fmla="*/ 302924 h 4934321"/>
              <a:gd name="connsiteX4" fmla="*/ 3747342 w 4532163"/>
              <a:gd name="connsiteY4" fmla="*/ 710514 h 4934321"/>
              <a:gd name="connsiteX5" fmla="*/ 4392514 w 4532163"/>
              <a:gd name="connsiteY5" fmla="*/ 1206383 h 4934321"/>
              <a:gd name="connsiteX6" fmla="*/ 4524742 w 4532163"/>
              <a:gd name="connsiteY6" fmla="*/ 1994496 h 4934321"/>
              <a:gd name="connsiteX7" fmla="*/ 4524739 w 4532163"/>
              <a:gd name="connsiteY7" fmla="*/ 2991732 h 4934321"/>
              <a:gd name="connsiteX8" fmla="*/ 4433933 w 4532163"/>
              <a:gd name="connsiteY8" fmla="*/ 3647655 h 4934321"/>
              <a:gd name="connsiteX9" fmla="*/ 3683620 w 4532163"/>
              <a:gd name="connsiteY9" fmla="*/ 4250228 h 4934321"/>
              <a:gd name="connsiteX10" fmla="*/ 2979285 w 4532163"/>
              <a:gd name="connsiteY10" fmla="*/ 4653070 h 4934321"/>
              <a:gd name="connsiteX11" fmla="*/ 2253078 w 4532163"/>
              <a:gd name="connsiteY11" fmla="*/ 4928859 h 4934321"/>
              <a:gd name="connsiteX12" fmla="*/ 1133805 w 4532163"/>
              <a:gd name="connsiteY12" fmla="*/ 4404557 h 4934321"/>
              <a:gd name="connsiteX13" fmla="*/ 93345 w 4532163"/>
              <a:gd name="connsiteY13" fmla="*/ 3628539 h 4934321"/>
              <a:gd name="connsiteX14" fmla="*/ 8274 w 4532163"/>
              <a:gd name="connsiteY14" fmla="*/ 2486069 h 4934321"/>
              <a:gd name="connsiteX15" fmla="*/ 159836 w 4532163"/>
              <a:gd name="connsiteY15" fmla="*/ 1185237 h 4934321"/>
              <a:gd name="connsiteX16" fmla="*/ 868281 w 4532163"/>
              <a:gd name="connsiteY16" fmla="*/ 665923 h 4934321"/>
              <a:gd name="connsiteX0" fmla="*/ 868281 w 4532163"/>
              <a:gd name="connsiteY0" fmla="*/ 665923 h 4934321"/>
              <a:gd name="connsiteX1" fmla="*/ 1520861 w 4532163"/>
              <a:gd name="connsiteY1" fmla="*/ 289605 h 4934321"/>
              <a:gd name="connsiteX2" fmla="*/ 2253078 w 4532163"/>
              <a:gd name="connsiteY2" fmla="*/ 22 h 4934321"/>
              <a:gd name="connsiteX3" fmla="*/ 3030262 w 4532163"/>
              <a:gd name="connsiteY3" fmla="*/ 302924 h 4934321"/>
              <a:gd name="connsiteX4" fmla="*/ 3747342 w 4532163"/>
              <a:gd name="connsiteY4" fmla="*/ 710514 h 4934321"/>
              <a:gd name="connsiteX5" fmla="*/ 4392514 w 4532163"/>
              <a:gd name="connsiteY5" fmla="*/ 1206383 h 4934321"/>
              <a:gd name="connsiteX6" fmla="*/ 4524742 w 4532163"/>
              <a:gd name="connsiteY6" fmla="*/ 1994496 h 4934321"/>
              <a:gd name="connsiteX7" fmla="*/ 4524739 w 4532163"/>
              <a:gd name="connsiteY7" fmla="*/ 2991732 h 4934321"/>
              <a:gd name="connsiteX8" fmla="*/ 4433933 w 4532163"/>
              <a:gd name="connsiteY8" fmla="*/ 3647655 h 4934321"/>
              <a:gd name="connsiteX9" fmla="*/ 3683620 w 4532163"/>
              <a:gd name="connsiteY9" fmla="*/ 4250228 h 4934321"/>
              <a:gd name="connsiteX10" fmla="*/ 2979285 w 4532163"/>
              <a:gd name="connsiteY10" fmla="*/ 4653070 h 4934321"/>
              <a:gd name="connsiteX11" fmla="*/ 2253078 w 4532163"/>
              <a:gd name="connsiteY11" fmla="*/ 4928859 h 4934321"/>
              <a:gd name="connsiteX12" fmla="*/ 1133805 w 4532163"/>
              <a:gd name="connsiteY12" fmla="*/ 4404557 h 4934321"/>
              <a:gd name="connsiteX13" fmla="*/ 93345 w 4532163"/>
              <a:gd name="connsiteY13" fmla="*/ 3628539 h 4934321"/>
              <a:gd name="connsiteX14" fmla="*/ 8274 w 4532163"/>
              <a:gd name="connsiteY14" fmla="*/ 2486069 h 4934321"/>
              <a:gd name="connsiteX15" fmla="*/ 159836 w 4532163"/>
              <a:gd name="connsiteY15" fmla="*/ 1185237 h 4934321"/>
              <a:gd name="connsiteX16" fmla="*/ 868281 w 4532163"/>
              <a:gd name="connsiteY16" fmla="*/ 665923 h 4934321"/>
              <a:gd name="connsiteX0" fmla="*/ 868281 w 4531228"/>
              <a:gd name="connsiteY0" fmla="*/ 665923 h 4934321"/>
              <a:gd name="connsiteX1" fmla="*/ 1520861 w 4531228"/>
              <a:gd name="connsiteY1" fmla="*/ 289605 h 4934321"/>
              <a:gd name="connsiteX2" fmla="*/ 2253078 w 4531228"/>
              <a:gd name="connsiteY2" fmla="*/ 22 h 4934321"/>
              <a:gd name="connsiteX3" fmla="*/ 3030262 w 4531228"/>
              <a:gd name="connsiteY3" fmla="*/ 302924 h 4934321"/>
              <a:gd name="connsiteX4" fmla="*/ 3747342 w 4531228"/>
              <a:gd name="connsiteY4" fmla="*/ 710514 h 4934321"/>
              <a:gd name="connsiteX5" fmla="*/ 4392514 w 4531228"/>
              <a:gd name="connsiteY5" fmla="*/ 1206383 h 4934321"/>
              <a:gd name="connsiteX6" fmla="*/ 4524742 w 4531228"/>
              <a:gd name="connsiteY6" fmla="*/ 1994496 h 4934321"/>
              <a:gd name="connsiteX7" fmla="*/ 4524739 w 4531228"/>
              <a:gd name="connsiteY7" fmla="*/ 2991732 h 4934321"/>
              <a:gd name="connsiteX8" fmla="*/ 4446677 w 4531228"/>
              <a:gd name="connsiteY8" fmla="*/ 3622166 h 4934321"/>
              <a:gd name="connsiteX9" fmla="*/ 3683620 w 4531228"/>
              <a:gd name="connsiteY9" fmla="*/ 4250228 h 4934321"/>
              <a:gd name="connsiteX10" fmla="*/ 2979285 w 4531228"/>
              <a:gd name="connsiteY10" fmla="*/ 4653070 h 4934321"/>
              <a:gd name="connsiteX11" fmla="*/ 2253078 w 4531228"/>
              <a:gd name="connsiteY11" fmla="*/ 4928859 h 4934321"/>
              <a:gd name="connsiteX12" fmla="*/ 1133805 w 4531228"/>
              <a:gd name="connsiteY12" fmla="*/ 4404557 h 4934321"/>
              <a:gd name="connsiteX13" fmla="*/ 93345 w 4531228"/>
              <a:gd name="connsiteY13" fmla="*/ 3628539 h 4934321"/>
              <a:gd name="connsiteX14" fmla="*/ 8274 w 4531228"/>
              <a:gd name="connsiteY14" fmla="*/ 2486069 h 4934321"/>
              <a:gd name="connsiteX15" fmla="*/ 159836 w 4531228"/>
              <a:gd name="connsiteY15" fmla="*/ 1185237 h 4934321"/>
              <a:gd name="connsiteX16" fmla="*/ 868281 w 4531228"/>
              <a:gd name="connsiteY16" fmla="*/ 665923 h 4934321"/>
              <a:gd name="connsiteX0" fmla="*/ 868281 w 4531228"/>
              <a:gd name="connsiteY0" fmla="*/ 665923 h 4934453"/>
              <a:gd name="connsiteX1" fmla="*/ 1520861 w 4531228"/>
              <a:gd name="connsiteY1" fmla="*/ 289605 h 4934453"/>
              <a:gd name="connsiteX2" fmla="*/ 2253078 w 4531228"/>
              <a:gd name="connsiteY2" fmla="*/ 22 h 4934453"/>
              <a:gd name="connsiteX3" fmla="*/ 3030262 w 4531228"/>
              <a:gd name="connsiteY3" fmla="*/ 302924 h 4934453"/>
              <a:gd name="connsiteX4" fmla="*/ 3747342 w 4531228"/>
              <a:gd name="connsiteY4" fmla="*/ 710514 h 4934453"/>
              <a:gd name="connsiteX5" fmla="*/ 4392514 w 4531228"/>
              <a:gd name="connsiteY5" fmla="*/ 1206383 h 4934453"/>
              <a:gd name="connsiteX6" fmla="*/ 4524742 w 4531228"/>
              <a:gd name="connsiteY6" fmla="*/ 1994496 h 4934453"/>
              <a:gd name="connsiteX7" fmla="*/ 4524739 w 4531228"/>
              <a:gd name="connsiteY7" fmla="*/ 2991732 h 4934453"/>
              <a:gd name="connsiteX8" fmla="*/ 4446677 w 4531228"/>
              <a:gd name="connsiteY8" fmla="*/ 3622166 h 4934453"/>
              <a:gd name="connsiteX9" fmla="*/ 3740969 w 4531228"/>
              <a:gd name="connsiteY9" fmla="*/ 4215181 h 4934453"/>
              <a:gd name="connsiteX10" fmla="*/ 2979285 w 4531228"/>
              <a:gd name="connsiteY10" fmla="*/ 4653070 h 4934453"/>
              <a:gd name="connsiteX11" fmla="*/ 2253078 w 4531228"/>
              <a:gd name="connsiteY11" fmla="*/ 4928859 h 4934453"/>
              <a:gd name="connsiteX12" fmla="*/ 1133805 w 4531228"/>
              <a:gd name="connsiteY12" fmla="*/ 4404557 h 4934453"/>
              <a:gd name="connsiteX13" fmla="*/ 93345 w 4531228"/>
              <a:gd name="connsiteY13" fmla="*/ 3628539 h 4934453"/>
              <a:gd name="connsiteX14" fmla="*/ 8274 w 4531228"/>
              <a:gd name="connsiteY14" fmla="*/ 2486069 h 4934453"/>
              <a:gd name="connsiteX15" fmla="*/ 159836 w 4531228"/>
              <a:gd name="connsiteY15" fmla="*/ 1185237 h 4934453"/>
              <a:gd name="connsiteX16" fmla="*/ 868281 w 4531228"/>
              <a:gd name="connsiteY16" fmla="*/ 665923 h 4934453"/>
              <a:gd name="connsiteX0" fmla="*/ 868281 w 4531228"/>
              <a:gd name="connsiteY0" fmla="*/ 665923 h 4934453"/>
              <a:gd name="connsiteX1" fmla="*/ 1520861 w 4531228"/>
              <a:gd name="connsiteY1" fmla="*/ 289605 h 4934453"/>
              <a:gd name="connsiteX2" fmla="*/ 2253078 w 4531228"/>
              <a:gd name="connsiteY2" fmla="*/ 22 h 4934453"/>
              <a:gd name="connsiteX3" fmla="*/ 3030262 w 4531228"/>
              <a:gd name="connsiteY3" fmla="*/ 302924 h 4934453"/>
              <a:gd name="connsiteX4" fmla="*/ 3747342 w 4531228"/>
              <a:gd name="connsiteY4" fmla="*/ 710514 h 4934453"/>
              <a:gd name="connsiteX5" fmla="*/ 4392514 w 4531228"/>
              <a:gd name="connsiteY5" fmla="*/ 1206383 h 4934453"/>
              <a:gd name="connsiteX6" fmla="*/ 4524742 w 4531228"/>
              <a:gd name="connsiteY6" fmla="*/ 1994496 h 4934453"/>
              <a:gd name="connsiteX7" fmla="*/ 4524739 w 4531228"/>
              <a:gd name="connsiteY7" fmla="*/ 2991732 h 4934453"/>
              <a:gd name="connsiteX8" fmla="*/ 4446677 w 4531228"/>
              <a:gd name="connsiteY8" fmla="*/ 3622166 h 4934453"/>
              <a:gd name="connsiteX9" fmla="*/ 3740969 w 4531228"/>
              <a:gd name="connsiteY9" fmla="*/ 4215181 h 4934453"/>
              <a:gd name="connsiteX10" fmla="*/ 2979285 w 4531228"/>
              <a:gd name="connsiteY10" fmla="*/ 4653070 h 4934453"/>
              <a:gd name="connsiteX11" fmla="*/ 2253078 w 4531228"/>
              <a:gd name="connsiteY11" fmla="*/ 4928859 h 4934453"/>
              <a:gd name="connsiteX12" fmla="*/ 1133805 w 4531228"/>
              <a:gd name="connsiteY12" fmla="*/ 4404557 h 4934453"/>
              <a:gd name="connsiteX13" fmla="*/ 93345 w 4531228"/>
              <a:gd name="connsiteY13" fmla="*/ 3628539 h 4934453"/>
              <a:gd name="connsiteX14" fmla="*/ 8274 w 4531228"/>
              <a:gd name="connsiteY14" fmla="*/ 2486069 h 4934453"/>
              <a:gd name="connsiteX15" fmla="*/ 159836 w 4531228"/>
              <a:gd name="connsiteY15" fmla="*/ 1185237 h 4934453"/>
              <a:gd name="connsiteX16" fmla="*/ 868281 w 4531228"/>
              <a:gd name="connsiteY16" fmla="*/ 665923 h 4934453"/>
              <a:gd name="connsiteX0" fmla="*/ 868281 w 4531228"/>
              <a:gd name="connsiteY0" fmla="*/ 665923 h 4934453"/>
              <a:gd name="connsiteX1" fmla="*/ 1520861 w 4531228"/>
              <a:gd name="connsiteY1" fmla="*/ 289605 h 4934453"/>
              <a:gd name="connsiteX2" fmla="*/ 2253078 w 4531228"/>
              <a:gd name="connsiteY2" fmla="*/ 22 h 4934453"/>
              <a:gd name="connsiteX3" fmla="*/ 3030262 w 4531228"/>
              <a:gd name="connsiteY3" fmla="*/ 302924 h 4934453"/>
              <a:gd name="connsiteX4" fmla="*/ 3747342 w 4531228"/>
              <a:gd name="connsiteY4" fmla="*/ 710514 h 4934453"/>
              <a:gd name="connsiteX5" fmla="*/ 4392514 w 4531228"/>
              <a:gd name="connsiteY5" fmla="*/ 1206383 h 4934453"/>
              <a:gd name="connsiteX6" fmla="*/ 4524742 w 4531228"/>
              <a:gd name="connsiteY6" fmla="*/ 1994496 h 4934453"/>
              <a:gd name="connsiteX7" fmla="*/ 4524739 w 4531228"/>
              <a:gd name="connsiteY7" fmla="*/ 2991732 h 4934453"/>
              <a:gd name="connsiteX8" fmla="*/ 4446677 w 4531228"/>
              <a:gd name="connsiteY8" fmla="*/ 3622166 h 4934453"/>
              <a:gd name="connsiteX9" fmla="*/ 3740969 w 4531228"/>
              <a:gd name="connsiteY9" fmla="*/ 4215181 h 4934453"/>
              <a:gd name="connsiteX10" fmla="*/ 2979285 w 4531228"/>
              <a:gd name="connsiteY10" fmla="*/ 4653070 h 4934453"/>
              <a:gd name="connsiteX11" fmla="*/ 2253078 w 4531228"/>
              <a:gd name="connsiteY11" fmla="*/ 4928859 h 4934453"/>
              <a:gd name="connsiteX12" fmla="*/ 1133805 w 4531228"/>
              <a:gd name="connsiteY12" fmla="*/ 4404557 h 4934453"/>
              <a:gd name="connsiteX13" fmla="*/ 93345 w 4531228"/>
              <a:gd name="connsiteY13" fmla="*/ 3628539 h 4934453"/>
              <a:gd name="connsiteX14" fmla="*/ 8274 w 4531228"/>
              <a:gd name="connsiteY14" fmla="*/ 2486069 h 4934453"/>
              <a:gd name="connsiteX15" fmla="*/ 159836 w 4531228"/>
              <a:gd name="connsiteY15" fmla="*/ 1185237 h 4934453"/>
              <a:gd name="connsiteX16" fmla="*/ 868281 w 4531228"/>
              <a:gd name="connsiteY16" fmla="*/ 665923 h 4934453"/>
              <a:gd name="connsiteX0" fmla="*/ 868281 w 4531228"/>
              <a:gd name="connsiteY0" fmla="*/ 665923 h 4934453"/>
              <a:gd name="connsiteX1" fmla="*/ 1520861 w 4531228"/>
              <a:gd name="connsiteY1" fmla="*/ 289605 h 4934453"/>
              <a:gd name="connsiteX2" fmla="*/ 2253078 w 4531228"/>
              <a:gd name="connsiteY2" fmla="*/ 22 h 4934453"/>
              <a:gd name="connsiteX3" fmla="*/ 3030262 w 4531228"/>
              <a:gd name="connsiteY3" fmla="*/ 302924 h 4934453"/>
              <a:gd name="connsiteX4" fmla="*/ 3747342 w 4531228"/>
              <a:gd name="connsiteY4" fmla="*/ 710514 h 4934453"/>
              <a:gd name="connsiteX5" fmla="*/ 4392514 w 4531228"/>
              <a:gd name="connsiteY5" fmla="*/ 1206383 h 4934453"/>
              <a:gd name="connsiteX6" fmla="*/ 4524742 w 4531228"/>
              <a:gd name="connsiteY6" fmla="*/ 1994496 h 4934453"/>
              <a:gd name="connsiteX7" fmla="*/ 4524739 w 4531228"/>
              <a:gd name="connsiteY7" fmla="*/ 2991732 h 4934453"/>
              <a:gd name="connsiteX8" fmla="*/ 4446677 w 4531228"/>
              <a:gd name="connsiteY8" fmla="*/ 3622166 h 4934453"/>
              <a:gd name="connsiteX9" fmla="*/ 3740969 w 4531228"/>
              <a:gd name="connsiteY9" fmla="*/ 4215181 h 4934453"/>
              <a:gd name="connsiteX10" fmla="*/ 2979285 w 4531228"/>
              <a:gd name="connsiteY10" fmla="*/ 4653070 h 4934453"/>
              <a:gd name="connsiteX11" fmla="*/ 2253078 w 4531228"/>
              <a:gd name="connsiteY11" fmla="*/ 4928859 h 4934453"/>
              <a:gd name="connsiteX12" fmla="*/ 1133805 w 4531228"/>
              <a:gd name="connsiteY12" fmla="*/ 4404557 h 4934453"/>
              <a:gd name="connsiteX13" fmla="*/ 93345 w 4531228"/>
              <a:gd name="connsiteY13" fmla="*/ 3628539 h 4934453"/>
              <a:gd name="connsiteX14" fmla="*/ 8274 w 4531228"/>
              <a:gd name="connsiteY14" fmla="*/ 2486069 h 4934453"/>
              <a:gd name="connsiteX15" fmla="*/ 159836 w 4531228"/>
              <a:gd name="connsiteY15" fmla="*/ 1185237 h 4934453"/>
              <a:gd name="connsiteX16" fmla="*/ 868281 w 4531228"/>
              <a:gd name="connsiteY16" fmla="*/ 665923 h 4934453"/>
              <a:gd name="connsiteX0" fmla="*/ 868281 w 4531228"/>
              <a:gd name="connsiteY0" fmla="*/ 665923 h 4934453"/>
              <a:gd name="connsiteX1" fmla="*/ 1520861 w 4531228"/>
              <a:gd name="connsiteY1" fmla="*/ 289605 h 4934453"/>
              <a:gd name="connsiteX2" fmla="*/ 2253078 w 4531228"/>
              <a:gd name="connsiteY2" fmla="*/ 22 h 4934453"/>
              <a:gd name="connsiteX3" fmla="*/ 3030262 w 4531228"/>
              <a:gd name="connsiteY3" fmla="*/ 302924 h 4934453"/>
              <a:gd name="connsiteX4" fmla="*/ 3747342 w 4531228"/>
              <a:gd name="connsiteY4" fmla="*/ 710514 h 4934453"/>
              <a:gd name="connsiteX5" fmla="*/ 4392514 w 4531228"/>
              <a:gd name="connsiteY5" fmla="*/ 1206383 h 4934453"/>
              <a:gd name="connsiteX6" fmla="*/ 4524742 w 4531228"/>
              <a:gd name="connsiteY6" fmla="*/ 1994496 h 4934453"/>
              <a:gd name="connsiteX7" fmla="*/ 4524739 w 4531228"/>
              <a:gd name="connsiteY7" fmla="*/ 2991732 h 4934453"/>
              <a:gd name="connsiteX8" fmla="*/ 4446677 w 4531228"/>
              <a:gd name="connsiteY8" fmla="*/ 3622166 h 4934453"/>
              <a:gd name="connsiteX9" fmla="*/ 3740969 w 4531228"/>
              <a:gd name="connsiteY9" fmla="*/ 4215181 h 4934453"/>
              <a:gd name="connsiteX10" fmla="*/ 2979285 w 4531228"/>
              <a:gd name="connsiteY10" fmla="*/ 4653070 h 4934453"/>
              <a:gd name="connsiteX11" fmla="*/ 2253078 w 4531228"/>
              <a:gd name="connsiteY11" fmla="*/ 4928859 h 4934453"/>
              <a:gd name="connsiteX12" fmla="*/ 1133805 w 4531228"/>
              <a:gd name="connsiteY12" fmla="*/ 4404557 h 4934453"/>
              <a:gd name="connsiteX13" fmla="*/ 93345 w 4531228"/>
              <a:gd name="connsiteY13" fmla="*/ 3628539 h 4934453"/>
              <a:gd name="connsiteX14" fmla="*/ 8274 w 4531228"/>
              <a:gd name="connsiteY14" fmla="*/ 2486069 h 4934453"/>
              <a:gd name="connsiteX15" fmla="*/ 159836 w 4531228"/>
              <a:gd name="connsiteY15" fmla="*/ 1185237 h 4934453"/>
              <a:gd name="connsiteX16" fmla="*/ 868281 w 4531228"/>
              <a:gd name="connsiteY16" fmla="*/ 665923 h 4934453"/>
              <a:gd name="connsiteX0" fmla="*/ 868281 w 4531228"/>
              <a:gd name="connsiteY0" fmla="*/ 665923 h 4934830"/>
              <a:gd name="connsiteX1" fmla="*/ 1520861 w 4531228"/>
              <a:gd name="connsiteY1" fmla="*/ 289605 h 4934830"/>
              <a:gd name="connsiteX2" fmla="*/ 2253078 w 4531228"/>
              <a:gd name="connsiteY2" fmla="*/ 22 h 4934830"/>
              <a:gd name="connsiteX3" fmla="*/ 3030262 w 4531228"/>
              <a:gd name="connsiteY3" fmla="*/ 302924 h 4934830"/>
              <a:gd name="connsiteX4" fmla="*/ 3747342 w 4531228"/>
              <a:gd name="connsiteY4" fmla="*/ 710514 h 4934830"/>
              <a:gd name="connsiteX5" fmla="*/ 4392514 w 4531228"/>
              <a:gd name="connsiteY5" fmla="*/ 1206383 h 4934830"/>
              <a:gd name="connsiteX6" fmla="*/ 4524742 w 4531228"/>
              <a:gd name="connsiteY6" fmla="*/ 1994496 h 4934830"/>
              <a:gd name="connsiteX7" fmla="*/ 4524739 w 4531228"/>
              <a:gd name="connsiteY7" fmla="*/ 2991732 h 4934830"/>
              <a:gd name="connsiteX8" fmla="*/ 4446677 w 4531228"/>
              <a:gd name="connsiteY8" fmla="*/ 3622166 h 4934830"/>
              <a:gd name="connsiteX9" fmla="*/ 3887528 w 4531228"/>
              <a:gd name="connsiteY9" fmla="*/ 4122785 h 4934830"/>
              <a:gd name="connsiteX10" fmla="*/ 2979285 w 4531228"/>
              <a:gd name="connsiteY10" fmla="*/ 4653070 h 4934830"/>
              <a:gd name="connsiteX11" fmla="*/ 2253078 w 4531228"/>
              <a:gd name="connsiteY11" fmla="*/ 4928859 h 4934830"/>
              <a:gd name="connsiteX12" fmla="*/ 1133805 w 4531228"/>
              <a:gd name="connsiteY12" fmla="*/ 4404557 h 4934830"/>
              <a:gd name="connsiteX13" fmla="*/ 93345 w 4531228"/>
              <a:gd name="connsiteY13" fmla="*/ 3628539 h 4934830"/>
              <a:gd name="connsiteX14" fmla="*/ 8274 w 4531228"/>
              <a:gd name="connsiteY14" fmla="*/ 2486069 h 4934830"/>
              <a:gd name="connsiteX15" fmla="*/ 159836 w 4531228"/>
              <a:gd name="connsiteY15" fmla="*/ 1185237 h 4934830"/>
              <a:gd name="connsiteX16" fmla="*/ 868281 w 4531228"/>
              <a:gd name="connsiteY16" fmla="*/ 665923 h 4934830"/>
              <a:gd name="connsiteX0" fmla="*/ 868281 w 4531228"/>
              <a:gd name="connsiteY0" fmla="*/ 665923 h 4934830"/>
              <a:gd name="connsiteX1" fmla="*/ 1520861 w 4531228"/>
              <a:gd name="connsiteY1" fmla="*/ 289605 h 4934830"/>
              <a:gd name="connsiteX2" fmla="*/ 2253078 w 4531228"/>
              <a:gd name="connsiteY2" fmla="*/ 22 h 4934830"/>
              <a:gd name="connsiteX3" fmla="*/ 3030262 w 4531228"/>
              <a:gd name="connsiteY3" fmla="*/ 302924 h 4934830"/>
              <a:gd name="connsiteX4" fmla="*/ 3747342 w 4531228"/>
              <a:gd name="connsiteY4" fmla="*/ 710514 h 4934830"/>
              <a:gd name="connsiteX5" fmla="*/ 4392514 w 4531228"/>
              <a:gd name="connsiteY5" fmla="*/ 1206383 h 4934830"/>
              <a:gd name="connsiteX6" fmla="*/ 4524742 w 4531228"/>
              <a:gd name="connsiteY6" fmla="*/ 1994496 h 4934830"/>
              <a:gd name="connsiteX7" fmla="*/ 4524739 w 4531228"/>
              <a:gd name="connsiteY7" fmla="*/ 2991732 h 4934830"/>
              <a:gd name="connsiteX8" fmla="*/ 4446677 w 4531228"/>
              <a:gd name="connsiteY8" fmla="*/ 3622166 h 4934830"/>
              <a:gd name="connsiteX9" fmla="*/ 3887528 w 4531228"/>
              <a:gd name="connsiteY9" fmla="*/ 4122785 h 4934830"/>
              <a:gd name="connsiteX10" fmla="*/ 2979285 w 4531228"/>
              <a:gd name="connsiteY10" fmla="*/ 4653070 h 4934830"/>
              <a:gd name="connsiteX11" fmla="*/ 2253078 w 4531228"/>
              <a:gd name="connsiteY11" fmla="*/ 4928859 h 4934830"/>
              <a:gd name="connsiteX12" fmla="*/ 1133805 w 4531228"/>
              <a:gd name="connsiteY12" fmla="*/ 4404557 h 4934830"/>
              <a:gd name="connsiteX13" fmla="*/ 93345 w 4531228"/>
              <a:gd name="connsiteY13" fmla="*/ 3628539 h 4934830"/>
              <a:gd name="connsiteX14" fmla="*/ 8274 w 4531228"/>
              <a:gd name="connsiteY14" fmla="*/ 2486069 h 4934830"/>
              <a:gd name="connsiteX15" fmla="*/ 159836 w 4531228"/>
              <a:gd name="connsiteY15" fmla="*/ 1185237 h 4934830"/>
              <a:gd name="connsiteX16" fmla="*/ 868281 w 4531228"/>
              <a:gd name="connsiteY16" fmla="*/ 665923 h 4934830"/>
              <a:gd name="connsiteX0" fmla="*/ 868281 w 4531228"/>
              <a:gd name="connsiteY0" fmla="*/ 665923 h 4934830"/>
              <a:gd name="connsiteX1" fmla="*/ 1520861 w 4531228"/>
              <a:gd name="connsiteY1" fmla="*/ 289605 h 4934830"/>
              <a:gd name="connsiteX2" fmla="*/ 2253078 w 4531228"/>
              <a:gd name="connsiteY2" fmla="*/ 22 h 4934830"/>
              <a:gd name="connsiteX3" fmla="*/ 3030262 w 4531228"/>
              <a:gd name="connsiteY3" fmla="*/ 302924 h 4934830"/>
              <a:gd name="connsiteX4" fmla="*/ 3747342 w 4531228"/>
              <a:gd name="connsiteY4" fmla="*/ 710514 h 4934830"/>
              <a:gd name="connsiteX5" fmla="*/ 4392514 w 4531228"/>
              <a:gd name="connsiteY5" fmla="*/ 1206383 h 4934830"/>
              <a:gd name="connsiteX6" fmla="*/ 4524742 w 4531228"/>
              <a:gd name="connsiteY6" fmla="*/ 1994496 h 4934830"/>
              <a:gd name="connsiteX7" fmla="*/ 4524739 w 4531228"/>
              <a:gd name="connsiteY7" fmla="*/ 2991732 h 4934830"/>
              <a:gd name="connsiteX8" fmla="*/ 4446677 w 4531228"/>
              <a:gd name="connsiteY8" fmla="*/ 3599864 h 4934830"/>
              <a:gd name="connsiteX9" fmla="*/ 3887528 w 4531228"/>
              <a:gd name="connsiteY9" fmla="*/ 4122785 h 4934830"/>
              <a:gd name="connsiteX10" fmla="*/ 2979285 w 4531228"/>
              <a:gd name="connsiteY10" fmla="*/ 4653070 h 4934830"/>
              <a:gd name="connsiteX11" fmla="*/ 2253078 w 4531228"/>
              <a:gd name="connsiteY11" fmla="*/ 4928859 h 4934830"/>
              <a:gd name="connsiteX12" fmla="*/ 1133805 w 4531228"/>
              <a:gd name="connsiteY12" fmla="*/ 4404557 h 4934830"/>
              <a:gd name="connsiteX13" fmla="*/ 93345 w 4531228"/>
              <a:gd name="connsiteY13" fmla="*/ 3628539 h 4934830"/>
              <a:gd name="connsiteX14" fmla="*/ 8274 w 4531228"/>
              <a:gd name="connsiteY14" fmla="*/ 2486069 h 4934830"/>
              <a:gd name="connsiteX15" fmla="*/ 159836 w 4531228"/>
              <a:gd name="connsiteY15" fmla="*/ 1185237 h 4934830"/>
              <a:gd name="connsiteX16" fmla="*/ 868281 w 4531228"/>
              <a:gd name="connsiteY16" fmla="*/ 665923 h 4934830"/>
              <a:gd name="connsiteX0" fmla="*/ 868281 w 4531228"/>
              <a:gd name="connsiteY0" fmla="*/ 665923 h 4934830"/>
              <a:gd name="connsiteX1" fmla="*/ 1520861 w 4531228"/>
              <a:gd name="connsiteY1" fmla="*/ 289605 h 4934830"/>
              <a:gd name="connsiteX2" fmla="*/ 2253078 w 4531228"/>
              <a:gd name="connsiteY2" fmla="*/ 22 h 4934830"/>
              <a:gd name="connsiteX3" fmla="*/ 3030262 w 4531228"/>
              <a:gd name="connsiteY3" fmla="*/ 302924 h 4934830"/>
              <a:gd name="connsiteX4" fmla="*/ 3747342 w 4531228"/>
              <a:gd name="connsiteY4" fmla="*/ 710514 h 4934830"/>
              <a:gd name="connsiteX5" fmla="*/ 4392514 w 4531228"/>
              <a:gd name="connsiteY5" fmla="*/ 1206383 h 4934830"/>
              <a:gd name="connsiteX6" fmla="*/ 4524742 w 4531228"/>
              <a:gd name="connsiteY6" fmla="*/ 1994496 h 4934830"/>
              <a:gd name="connsiteX7" fmla="*/ 4524739 w 4531228"/>
              <a:gd name="connsiteY7" fmla="*/ 2991732 h 4934830"/>
              <a:gd name="connsiteX8" fmla="*/ 4446677 w 4531228"/>
              <a:gd name="connsiteY8" fmla="*/ 3599864 h 4934830"/>
              <a:gd name="connsiteX9" fmla="*/ 3887528 w 4531228"/>
              <a:gd name="connsiteY9" fmla="*/ 4122785 h 4934830"/>
              <a:gd name="connsiteX10" fmla="*/ 2979285 w 4531228"/>
              <a:gd name="connsiteY10" fmla="*/ 4653070 h 4934830"/>
              <a:gd name="connsiteX11" fmla="*/ 2211659 w 4531228"/>
              <a:gd name="connsiteY11" fmla="*/ 4928859 h 4934830"/>
              <a:gd name="connsiteX12" fmla="*/ 1133805 w 4531228"/>
              <a:gd name="connsiteY12" fmla="*/ 4404557 h 4934830"/>
              <a:gd name="connsiteX13" fmla="*/ 93345 w 4531228"/>
              <a:gd name="connsiteY13" fmla="*/ 3628539 h 4934830"/>
              <a:gd name="connsiteX14" fmla="*/ 8274 w 4531228"/>
              <a:gd name="connsiteY14" fmla="*/ 2486069 h 4934830"/>
              <a:gd name="connsiteX15" fmla="*/ 159836 w 4531228"/>
              <a:gd name="connsiteY15" fmla="*/ 1185237 h 4934830"/>
              <a:gd name="connsiteX16" fmla="*/ 868281 w 4531228"/>
              <a:gd name="connsiteY16" fmla="*/ 665923 h 4934830"/>
              <a:gd name="connsiteX0" fmla="*/ 868281 w 4531228"/>
              <a:gd name="connsiteY0" fmla="*/ 665923 h 4928883"/>
              <a:gd name="connsiteX1" fmla="*/ 1520861 w 4531228"/>
              <a:gd name="connsiteY1" fmla="*/ 289605 h 4928883"/>
              <a:gd name="connsiteX2" fmla="*/ 2253078 w 4531228"/>
              <a:gd name="connsiteY2" fmla="*/ 22 h 4928883"/>
              <a:gd name="connsiteX3" fmla="*/ 3030262 w 4531228"/>
              <a:gd name="connsiteY3" fmla="*/ 302924 h 4928883"/>
              <a:gd name="connsiteX4" fmla="*/ 3747342 w 4531228"/>
              <a:gd name="connsiteY4" fmla="*/ 710514 h 4928883"/>
              <a:gd name="connsiteX5" fmla="*/ 4392514 w 4531228"/>
              <a:gd name="connsiteY5" fmla="*/ 1206383 h 4928883"/>
              <a:gd name="connsiteX6" fmla="*/ 4524742 w 4531228"/>
              <a:gd name="connsiteY6" fmla="*/ 1994496 h 4928883"/>
              <a:gd name="connsiteX7" fmla="*/ 4524739 w 4531228"/>
              <a:gd name="connsiteY7" fmla="*/ 2991732 h 4928883"/>
              <a:gd name="connsiteX8" fmla="*/ 4446677 w 4531228"/>
              <a:gd name="connsiteY8" fmla="*/ 3599864 h 4928883"/>
              <a:gd name="connsiteX9" fmla="*/ 3887528 w 4531228"/>
              <a:gd name="connsiteY9" fmla="*/ 4122785 h 4928883"/>
              <a:gd name="connsiteX10" fmla="*/ 2979285 w 4531228"/>
              <a:gd name="connsiteY10" fmla="*/ 4653070 h 4928883"/>
              <a:gd name="connsiteX11" fmla="*/ 2211659 w 4531228"/>
              <a:gd name="connsiteY11" fmla="*/ 4928859 h 4928883"/>
              <a:gd name="connsiteX12" fmla="*/ 1133805 w 4531228"/>
              <a:gd name="connsiteY12" fmla="*/ 4404557 h 4928883"/>
              <a:gd name="connsiteX13" fmla="*/ 93345 w 4531228"/>
              <a:gd name="connsiteY13" fmla="*/ 3628539 h 4928883"/>
              <a:gd name="connsiteX14" fmla="*/ 8274 w 4531228"/>
              <a:gd name="connsiteY14" fmla="*/ 2486069 h 4928883"/>
              <a:gd name="connsiteX15" fmla="*/ 159836 w 4531228"/>
              <a:gd name="connsiteY15" fmla="*/ 1185237 h 4928883"/>
              <a:gd name="connsiteX16" fmla="*/ 868281 w 4531228"/>
              <a:gd name="connsiteY16" fmla="*/ 665923 h 4928883"/>
              <a:gd name="connsiteX0" fmla="*/ 868281 w 4531228"/>
              <a:gd name="connsiteY0" fmla="*/ 665923 h 4925697"/>
              <a:gd name="connsiteX1" fmla="*/ 1520861 w 4531228"/>
              <a:gd name="connsiteY1" fmla="*/ 289605 h 4925697"/>
              <a:gd name="connsiteX2" fmla="*/ 2253078 w 4531228"/>
              <a:gd name="connsiteY2" fmla="*/ 22 h 4925697"/>
              <a:gd name="connsiteX3" fmla="*/ 3030262 w 4531228"/>
              <a:gd name="connsiteY3" fmla="*/ 302924 h 4925697"/>
              <a:gd name="connsiteX4" fmla="*/ 3747342 w 4531228"/>
              <a:gd name="connsiteY4" fmla="*/ 710514 h 4925697"/>
              <a:gd name="connsiteX5" fmla="*/ 4392514 w 4531228"/>
              <a:gd name="connsiteY5" fmla="*/ 1206383 h 4925697"/>
              <a:gd name="connsiteX6" fmla="*/ 4524742 w 4531228"/>
              <a:gd name="connsiteY6" fmla="*/ 1994496 h 4925697"/>
              <a:gd name="connsiteX7" fmla="*/ 4524739 w 4531228"/>
              <a:gd name="connsiteY7" fmla="*/ 2991732 h 4925697"/>
              <a:gd name="connsiteX8" fmla="*/ 4446677 w 4531228"/>
              <a:gd name="connsiteY8" fmla="*/ 3599864 h 4925697"/>
              <a:gd name="connsiteX9" fmla="*/ 3887528 w 4531228"/>
              <a:gd name="connsiteY9" fmla="*/ 4122785 h 4925697"/>
              <a:gd name="connsiteX10" fmla="*/ 2979285 w 4531228"/>
              <a:gd name="connsiteY10" fmla="*/ 4653070 h 4925697"/>
              <a:gd name="connsiteX11" fmla="*/ 2265822 w 4531228"/>
              <a:gd name="connsiteY11" fmla="*/ 4925673 h 4925697"/>
              <a:gd name="connsiteX12" fmla="*/ 1133805 w 4531228"/>
              <a:gd name="connsiteY12" fmla="*/ 4404557 h 4925697"/>
              <a:gd name="connsiteX13" fmla="*/ 93345 w 4531228"/>
              <a:gd name="connsiteY13" fmla="*/ 3628539 h 4925697"/>
              <a:gd name="connsiteX14" fmla="*/ 8274 w 4531228"/>
              <a:gd name="connsiteY14" fmla="*/ 2486069 h 4925697"/>
              <a:gd name="connsiteX15" fmla="*/ 159836 w 4531228"/>
              <a:gd name="connsiteY15" fmla="*/ 1185237 h 4925697"/>
              <a:gd name="connsiteX16" fmla="*/ 868281 w 4531228"/>
              <a:gd name="connsiteY16" fmla="*/ 665923 h 4925697"/>
              <a:gd name="connsiteX0" fmla="*/ 868281 w 4531228"/>
              <a:gd name="connsiteY0" fmla="*/ 665923 h 4929839"/>
              <a:gd name="connsiteX1" fmla="*/ 1520861 w 4531228"/>
              <a:gd name="connsiteY1" fmla="*/ 289605 h 4929839"/>
              <a:gd name="connsiteX2" fmla="*/ 2253078 w 4531228"/>
              <a:gd name="connsiteY2" fmla="*/ 22 h 4929839"/>
              <a:gd name="connsiteX3" fmla="*/ 3030262 w 4531228"/>
              <a:gd name="connsiteY3" fmla="*/ 302924 h 4929839"/>
              <a:gd name="connsiteX4" fmla="*/ 3747342 w 4531228"/>
              <a:gd name="connsiteY4" fmla="*/ 710514 h 4929839"/>
              <a:gd name="connsiteX5" fmla="*/ 4392514 w 4531228"/>
              <a:gd name="connsiteY5" fmla="*/ 1206383 h 4929839"/>
              <a:gd name="connsiteX6" fmla="*/ 4524742 w 4531228"/>
              <a:gd name="connsiteY6" fmla="*/ 1994496 h 4929839"/>
              <a:gd name="connsiteX7" fmla="*/ 4524739 w 4531228"/>
              <a:gd name="connsiteY7" fmla="*/ 2991732 h 4929839"/>
              <a:gd name="connsiteX8" fmla="*/ 4446677 w 4531228"/>
              <a:gd name="connsiteY8" fmla="*/ 3599864 h 4929839"/>
              <a:gd name="connsiteX9" fmla="*/ 3887528 w 4531228"/>
              <a:gd name="connsiteY9" fmla="*/ 4122785 h 4929839"/>
              <a:gd name="connsiteX10" fmla="*/ 3043006 w 4531228"/>
              <a:gd name="connsiteY10" fmla="*/ 4621210 h 4929839"/>
              <a:gd name="connsiteX11" fmla="*/ 2265822 w 4531228"/>
              <a:gd name="connsiteY11" fmla="*/ 4925673 h 4929839"/>
              <a:gd name="connsiteX12" fmla="*/ 1133805 w 4531228"/>
              <a:gd name="connsiteY12" fmla="*/ 4404557 h 4929839"/>
              <a:gd name="connsiteX13" fmla="*/ 93345 w 4531228"/>
              <a:gd name="connsiteY13" fmla="*/ 3628539 h 4929839"/>
              <a:gd name="connsiteX14" fmla="*/ 8274 w 4531228"/>
              <a:gd name="connsiteY14" fmla="*/ 2486069 h 4929839"/>
              <a:gd name="connsiteX15" fmla="*/ 159836 w 4531228"/>
              <a:gd name="connsiteY15" fmla="*/ 1185237 h 4929839"/>
              <a:gd name="connsiteX16" fmla="*/ 868281 w 4531228"/>
              <a:gd name="connsiteY16" fmla="*/ 665923 h 4929839"/>
              <a:gd name="connsiteX0" fmla="*/ 868281 w 4531228"/>
              <a:gd name="connsiteY0" fmla="*/ 665923 h 4930127"/>
              <a:gd name="connsiteX1" fmla="*/ 1520861 w 4531228"/>
              <a:gd name="connsiteY1" fmla="*/ 289605 h 4930127"/>
              <a:gd name="connsiteX2" fmla="*/ 2253078 w 4531228"/>
              <a:gd name="connsiteY2" fmla="*/ 22 h 4930127"/>
              <a:gd name="connsiteX3" fmla="*/ 3030262 w 4531228"/>
              <a:gd name="connsiteY3" fmla="*/ 302924 h 4930127"/>
              <a:gd name="connsiteX4" fmla="*/ 3747342 w 4531228"/>
              <a:gd name="connsiteY4" fmla="*/ 710514 h 4930127"/>
              <a:gd name="connsiteX5" fmla="*/ 4392514 w 4531228"/>
              <a:gd name="connsiteY5" fmla="*/ 1206383 h 4930127"/>
              <a:gd name="connsiteX6" fmla="*/ 4524742 w 4531228"/>
              <a:gd name="connsiteY6" fmla="*/ 1994496 h 4930127"/>
              <a:gd name="connsiteX7" fmla="*/ 4524739 w 4531228"/>
              <a:gd name="connsiteY7" fmla="*/ 2991732 h 4930127"/>
              <a:gd name="connsiteX8" fmla="*/ 4446677 w 4531228"/>
              <a:gd name="connsiteY8" fmla="*/ 3599864 h 4930127"/>
              <a:gd name="connsiteX9" fmla="*/ 3887528 w 4531228"/>
              <a:gd name="connsiteY9" fmla="*/ 4122785 h 4930127"/>
              <a:gd name="connsiteX10" fmla="*/ 3043006 w 4531228"/>
              <a:gd name="connsiteY10" fmla="*/ 4621210 h 4930127"/>
              <a:gd name="connsiteX11" fmla="*/ 2265822 w 4531228"/>
              <a:gd name="connsiteY11" fmla="*/ 4925673 h 4930127"/>
              <a:gd name="connsiteX12" fmla="*/ 1133805 w 4531228"/>
              <a:gd name="connsiteY12" fmla="*/ 4404557 h 4930127"/>
              <a:gd name="connsiteX13" fmla="*/ 93345 w 4531228"/>
              <a:gd name="connsiteY13" fmla="*/ 3628539 h 4930127"/>
              <a:gd name="connsiteX14" fmla="*/ 8274 w 4531228"/>
              <a:gd name="connsiteY14" fmla="*/ 2486069 h 4930127"/>
              <a:gd name="connsiteX15" fmla="*/ 159836 w 4531228"/>
              <a:gd name="connsiteY15" fmla="*/ 1185237 h 4930127"/>
              <a:gd name="connsiteX16" fmla="*/ 868281 w 4531228"/>
              <a:gd name="connsiteY16" fmla="*/ 665923 h 4930127"/>
              <a:gd name="connsiteX0" fmla="*/ 868281 w 4531228"/>
              <a:gd name="connsiteY0" fmla="*/ 665923 h 4928619"/>
              <a:gd name="connsiteX1" fmla="*/ 1520861 w 4531228"/>
              <a:gd name="connsiteY1" fmla="*/ 289605 h 4928619"/>
              <a:gd name="connsiteX2" fmla="*/ 2253078 w 4531228"/>
              <a:gd name="connsiteY2" fmla="*/ 22 h 4928619"/>
              <a:gd name="connsiteX3" fmla="*/ 3030262 w 4531228"/>
              <a:gd name="connsiteY3" fmla="*/ 302924 h 4928619"/>
              <a:gd name="connsiteX4" fmla="*/ 3747342 w 4531228"/>
              <a:gd name="connsiteY4" fmla="*/ 710514 h 4928619"/>
              <a:gd name="connsiteX5" fmla="*/ 4392514 w 4531228"/>
              <a:gd name="connsiteY5" fmla="*/ 1206383 h 4928619"/>
              <a:gd name="connsiteX6" fmla="*/ 4524742 w 4531228"/>
              <a:gd name="connsiteY6" fmla="*/ 1994496 h 4928619"/>
              <a:gd name="connsiteX7" fmla="*/ 4524739 w 4531228"/>
              <a:gd name="connsiteY7" fmla="*/ 2991732 h 4928619"/>
              <a:gd name="connsiteX8" fmla="*/ 4446677 w 4531228"/>
              <a:gd name="connsiteY8" fmla="*/ 3599864 h 4928619"/>
              <a:gd name="connsiteX9" fmla="*/ 3887528 w 4531228"/>
              <a:gd name="connsiteY9" fmla="*/ 4122785 h 4928619"/>
              <a:gd name="connsiteX10" fmla="*/ 3074867 w 4531228"/>
              <a:gd name="connsiteY10" fmla="*/ 4589349 h 4928619"/>
              <a:gd name="connsiteX11" fmla="*/ 2265822 w 4531228"/>
              <a:gd name="connsiteY11" fmla="*/ 4925673 h 4928619"/>
              <a:gd name="connsiteX12" fmla="*/ 1133805 w 4531228"/>
              <a:gd name="connsiteY12" fmla="*/ 4404557 h 4928619"/>
              <a:gd name="connsiteX13" fmla="*/ 93345 w 4531228"/>
              <a:gd name="connsiteY13" fmla="*/ 3628539 h 4928619"/>
              <a:gd name="connsiteX14" fmla="*/ 8274 w 4531228"/>
              <a:gd name="connsiteY14" fmla="*/ 2486069 h 4928619"/>
              <a:gd name="connsiteX15" fmla="*/ 159836 w 4531228"/>
              <a:gd name="connsiteY15" fmla="*/ 1185237 h 4928619"/>
              <a:gd name="connsiteX16" fmla="*/ 868281 w 4531228"/>
              <a:gd name="connsiteY16" fmla="*/ 665923 h 4928619"/>
              <a:gd name="connsiteX0" fmla="*/ 891789 w 4554736"/>
              <a:gd name="connsiteY0" fmla="*/ 665923 h 4928098"/>
              <a:gd name="connsiteX1" fmla="*/ 1544369 w 4554736"/>
              <a:gd name="connsiteY1" fmla="*/ 289605 h 4928098"/>
              <a:gd name="connsiteX2" fmla="*/ 2276586 w 4554736"/>
              <a:gd name="connsiteY2" fmla="*/ 22 h 4928098"/>
              <a:gd name="connsiteX3" fmla="*/ 3053770 w 4554736"/>
              <a:gd name="connsiteY3" fmla="*/ 302924 h 4928098"/>
              <a:gd name="connsiteX4" fmla="*/ 3770850 w 4554736"/>
              <a:gd name="connsiteY4" fmla="*/ 710514 h 4928098"/>
              <a:gd name="connsiteX5" fmla="*/ 4416022 w 4554736"/>
              <a:gd name="connsiteY5" fmla="*/ 1206383 h 4928098"/>
              <a:gd name="connsiteX6" fmla="*/ 4548250 w 4554736"/>
              <a:gd name="connsiteY6" fmla="*/ 1994496 h 4928098"/>
              <a:gd name="connsiteX7" fmla="*/ 4548247 w 4554736"/>
              <a:gd name="connsiteY7" fmla="*/ 2991732 h 4928098"/>
              <a:gd name="connsiteX8" fmla="*/ 4470185 w 4554736"/>
              <a:gd name="connsiteY8" fmla="*/ 3599864 h 4928098"/>
              <a:gd name="connsiteX9" fmla="*/ 3911036 w 4554736"/>
              <a:gd name="connsiteY9" fmla="*/ 4122785 h 4928098"/>
              <a:gd name="connsiteX10" fmla="*/ 3098375 w 4554736"/>
              <a:gd name="connsiteY10" fmla="*/ 4589349 h 4928098"/>
              <a:gd name="connsiteX11" fmla="*/ 2289330 w 4554736"/>
              <a:gd name="connsiteY11" fmla="*/ 4925673 h 4928098"/>
              <a:gd name="connsiteX12" fmla="*/ 1154127 w 4554736"/>
              <a:gd name="connsiteY12" fmla="*/ 4423674 h 4928098"/>
              <a:gd name="connsiteX13" fmla="*/ 116853 w 4554736"/>
              <a:gd name="connsiteY13" fmla="*/ 3628539 h 4928098"/>
              <a:gd name="connsiteX14" fmla="*/ 31782 w 4554736"/>
              <a:gd name="connsiteY14" fmla="*/ 2486069 h 4928098"/>
              <a:gd name="connsiteX15" fmla="*/ 183344 w 4554736"/>
              <a:gd name="connsiteY15" fmla="*/ 1185237 h 4928098"/>
              <a:gd name="connsiteX16" fmla="*/ 891789 w 4554736"/>
              <a:gd name="connsiteY16" fmla="*/ 665923 h 4928098"/>
              <a:gd name="connsiteX0" fmla="*/ 908344 w 4571291"/>
              <a:gd name="connsiteY0" fmla="*/ 665923 h 4925880"/>
              <a:gd name="connsiteX1" fmla="*/ 1560924 w 4571291"/>
              <a:gd name="connsiteY1" fmla="*/ 289605 h 4925880"/>
              <a:gd name="connsiteX2" fmla="*/ 2293141 w 4571291"/>
              <a:gd name="connsiteY2" fmla="*/ 22 h 4925880"/>
              <a:gd name="connsiteX3" fmla="*/ 3070325 w 4571291"/>
              <a:gd name="connsiteY3" fmla="*/ 302924 h 4925880"/>
              <a:gd name="connsiteX4" fmla="*/ 3787405 w 4571291"/>
              <a:gd name="connsiteY4" fmla="*/ 710514 h 4925880"/>
              <a:gd name="connsiteX5" fmla="*/ 4432577 w 4571291"/>
              <a:gd name="connsiteY5" fmla="*/ 1206383 h 4925880"/>
              <a:gd name="connsiteX6" fmla="*/ 4564805 w 4571291"/>
              <a:gd name="connsiteY6" fmla="*/ 1994496 h 4925880"/>
              <a:gd name="connsiteX7" fmla="*/ 4564802 w 4571291"/>
              <a:gd name="connsiteY7" fmla="*/ 2991732 h 4925880"/>
              <a:gd name="connsiteX8" fmla="*/ 4486740 w 4571291"/>
              <a:gd name="connsiteY8" fmla="*/ 3599864 h 4925880"/>
              <a:gd name="connsiteX9" fmla="*/ 3927591 w 4571291"/>
              <a:gd name="connsiteY9" fmla="*/ 4122785 h 4925880"/>
              <a:gd name="connsiteX10" fmla="*/ 3114930 w 4571291"/>
              <a:gd name="connsiteY10" fmla="*/ 4589349 h 4925880"/>
              <a:gd name="connsiteX11" fmla="*/ 2305885 w 4571291"/>
              <a:gd name="connsiteY11" fmla="*/ 4925673 h 4925880"/>
              <a:gd name="connsiteX12" fmla="*/ 1422380 w 4571291"/>
              <a:gd name="connsiteY12" fmla="*/ 4544744 h 4925880"/>
              <a:gd name="connsiteX13" fmla="*/ 133408 w 4571291"/>
              <a:gd name="connsiteY13" fmla="*/ 3628539 h 4925880"/>
              <a:gd name="connsiteX14" fmla="*/ 48337 w 4571291"/>
              <a:gd name="connsiteY14" fmla="*/ 2486069 h 4925880"/>
              <a:gd name="connsiteX15" fmla="*/ 199899 w 4571291"/>
              <a:gd name="connsiteY15" fmla="*/ 1185237 h 4925880"/>
              <a:gd name="connsiteX16" fmla="*/ 908344 w 4571291"/>
              <a:gd name="connsiteY16" fmla="*/ 665923 h 4925880"/>
              <a:gd name="connsiteX0" fmla="*/ 907914 w 4570861"/>
              <a:gd name="connsiteY0" fmla="*/ 665923 h 4925802"/>
              <a:gd name="connsiteX1" fmla="*/ 1560494 w 4570861"/>
              <a:gd name="connsiteY1" fmla="*/ 289605 h 4925802"/>
              <a:gd name="connsiteX2" fmla="*/ 2292711 w 4570861"/>
              <a:gd name="connsiteY2" fmla="*/ 22 h 4925802"/>
              <a:gd name="connsiteX3" fmla="*/ 3069895 w 4570861"/>
              <a:gd name="connsiteY3" fmla="*/ 302924 h 4925802"/>
              <a:gd name="connsiteX4" fmla="*/ 3786975 w 4570861"/>
              <a:gd name="connsiteY4" fmla="*/ 710514 h 4925802"/>
              <a:gd name="connsiteX5" fmla="*/ 4432147 w 4570861"/>
              <a:gd name="connsiteY5" fmla="*/ 1206383 h 4925802"/>
              <a:gd name="connsiteX6" fmla="*/ 4564375 w 4570861"/>
              <a:gd name="connsiteY6" fmla="*/ 1994496 h 4925802"/>
              <a:gd name="connsiteX7" fmla="*/ 4564372 w 4570861"/>
              <a:gd name="connsiteY7" fmla="*/ 2991732 h 4925802"/>
              <a:gd name="connsiteX8" fmla="*/ 4486310 w 4570861"/>
              <a:gd name="connsiteY8" fmla="*/ 3599864 h 4925802"/>
              <a:gd name="connsiteX9" fmla="*/ 3927161 w 4570861"/>
              <a:gd name="connsiteY9" fmla="*/ 4122785 h 4925802"/>
              <a:gd name="connsiteX10" fmla="*/ 3114500 w 4570861"/>
              <a:gd name="connsiteY10" fmla="*/ 4589349 h 4925802"/>
              <a:gd name="connsiteX11" fmla="*/ 2305455 w 4570861"/>
              <a:gd name="connsiteY11" fmla="*/ 4925673 h 4925802"/>
              <a:gd name="connsiteX12" fmla="*/ 1415578 w 4570861"/>
              <a:gd name="connsiteY12" fmla="*/ 4554302 h 4925802"/>
              <a:gd name="connsiteX13" fmla="*/ 132978 w 4570861"/>
              <a:gd name="connsiteY13" fmla="*/ 3628539 h 4925802"/>
              <a:gd name="connsiteX14" fmla="*/ 47907 w 4570861"/>
              <a:gd name="connsiteY14" fmla="*/ 2486069 h 4925802"/>
              <a:gd name="connsiteX15" fmla="*/ 199469 w 4570861"/>
              <a:gd name="connsiteY15" fmla="*/ 1185237 h 4925802"/>
              <a:gd name="connsiteX16" fmla="*/ 907914 w 4570861"/>
              <a:gd name="connsiteY16" fmla="*/ 665923 h 4925802"/>
              <a:gd name="connsiteX0" fmla="*/ 867393 w 4530340"/>
              <a:gd name="connsiteY0" fmla="*/ 665923 h 4925802"/>
              <a:gd name="connsiteX1" fmla="*/ 1519973 w 4530340"/>
              <a:gd name="connsiteY1" fmla="*/ 289605 h 4925802"/>
              <a:gd name="connsiteX2" fmla="*/ 2252190 w 4530340"/>
              <a:gd name="connsiteY2" fmla="*/ 22 h 4925802"/>
              <a:gd name="connsiteX3" fmla="*/ 3029374 w 4530340"/>
              <a:gd name="connsiteY3" fmla="*/ 302924 h 4925802"/>
              <a:gd name="connsiteX4" fmla="*/ 3746454 w 4530340"/>
              <a:gd name="connsiteY4" fmla="*/ 710514 h 4925802"/>
              <a:gd name="connsiteX5" fmla="*/ 4391626 w 4530340"/>
              <a:gd name="connsiteY5" fmla="*/ 1206383 h 4925802"/>
              <a:gd name="connsiteX6" fmla="*/ 4523854 w 4530340"/>
              <a:gd name="connsiteY6" fmla="*/ 1994496 h 4925802"/>
              <a:gd name="connsiteX7" fmla="*/ 4523851 w 4530340"/>
              <a:gd name="connsiteY7" fmla="*/ 2991732 h 4925802"/>
              <a:gd name="connsiteX8" fmla="*/ 4445789 w 4530340"/>
              <a:gd name="connsiteY8" fmla="*/ 3599864 h 4925802"/>
              <a:gd name="connsiteX9" fmla="*/ 3886640 w 4530340"/>
              <a:gd name="connsiteY9" fmla="*/ 4122785 h 4925802"/>
              <a:gd name="connsiteX10" fmla="*/ 3073979 w 4530340"/>
              <a:gd name="connsiteY10" fmla="*/ 4589349 h 4925802"/>
              <a:gd name="connsiteX11" fmla="*/ 2264934 w 4530340"/>
              <a:gd name="connsiteY11" fmla="*/ 4925673 h 4925802"/>
              <a:gd name="connsiteX12" fmla="*/ 1375057 w 4530340"/>
              <a:gd name="connsiteY12" fmla="*/ 4554302 h 4925802"/>
              <a:gd name="connsiteX13" fmla="*/ 668715 w 4530340"/>
              <a:gd name="connsiteY13" fmla="*/ 4135529 h 4925802"/>
              <a:gd name="connsiteX14" fmla="*/ 92457 w 4530340"/>
              <a:gd name="connsiteY14" fmla="*/ 3628539 h 4925802"/>
              <a:gd name="connsiteX15" fmla="*/ 7386 w 4530340"/>
              <a:gd name="connsiteY15" fmla="*/ 2486069 h 4925802"/>
              <a:gd name="connsiteX16" fmla="*/ 158948 w 4530340"/>
              <a:gd name="connsiteY16" fmla="*/ 1185237 h 4925802"/>
              <a:gd name="connsiteX17" fmla="*/ 867393 w 4530340"/>
              <a:gd name="connsiteY17" fmla="*/ 665923 h 4925802"/>
              <a:gd name="connsiteX0" fmla="*/ 867393 w 4530340"/>
              <a:gd name="connsiteY0" fmla="*/ 665923 h 4925802"/>
              <a:gd name="connsiteX1" fmla="*/ 1519973 w 4530340"/>
              <a:gd name="connsiteY1" fmla="*/ 289605 h 4925802"/>
              <a:gd name="connsiteX2" fmla="*/ 2252190 w 4530340"/>
              <a:gd name="connsiteY2" fmla="*/ 22 h 4925802"/>
              <a:gd name="connsiteX3" fmla="*/ 3029374 w 4530340"/>
              <a:gd name="connsiteY3" fmla="*/ 302924 h 4925802"/>
              <a:gd name="connsiteX4" fmla="*/ 3746454 w 4530340"/>
              <a:gd name="connsiteY4" fmla="*/ 710514 h 4925802"/>
              <a:gd name="connsiteX5" fmla="*/ 4391626 w 4530340"/>
              <a:gd name="connsiteY5" fmla="*/ 1206383 h 4925802"/>
              <a:gd name="connsiteX6" fmla="*/ 4523854 w 4530340"/>
              <a:gd name="connsiteY6" fmla="*/ 1994496 h 4925802"/>
              <a:gd name="connsiteX7" fmla="*/ 4523851 w 4530340"/>
              <a:gd name="connsiteY7" fmla="*/ 2991732 h 4925802"/>
              <a:gd name="connsiteX8" fmla="*/ 4445789 w 4530340"/>
              <a:gd name="connsiteY8" fmla="*/ 3599864 h 4925802"/>
              <a:gd name="connsiteX9" fmla="*/ 3886640 w 4530340"/>
              <a:gd name="connsiteY9" fmla="*/ 4122785 h 4925802"/>
              <a:gd name="connsiteX10" fmla="*/ 3073979 w 4530340"/>
              <a:gd name="connsiteY10" fmla="*/ 4589349 h 4925802"/>
              <a:gd name="connsiteX11" fmla="*/ 2264934 w 4530340"/>
              <a:gd name="connsiteY11" fmla="*/ 4925673 h 4925802"/>
              <a:gd name="connsiteX12" fmla="*/ 1375057 w 4530340"/>
              <a:gd name="connsiteY12" fmla="*/ 4554302 h 4925802"/>
              <a:gd name="connsiteX13" fmla="*/ 668715 w 4530340"/>
              <a:gd name="connsiteY13" fmla="*/ 4135529 h 4925802"/>
              <a:gd name="connsiteX14" fmla="*/ 92457 w 4530340"/>
              <a:gd name="connsiteY14" fmla="*/ 3628539 h 4925802"/>
              <a:gd name="connsiteX15" fmla="*/ 7386 w 4530340"/>
              <a:gd name="connsiteY15" fmla="*/ 2486069 h 4925802"/>
              <a:gd name="connsiteX16" fmla="*/ 158948 w 4530340"/>
              <a:gd name="connsiteY16" fmla="*/ 1185237 h 4925802"/>
              <a:gd name="connsiteX17" fmla="*/ 867393 w 4530340"/>
              <a:gd name="connsiteY17" fmla="*/ 665923 h 4925802"/>
              <a:gd name="connsiteX0" fmla="*/ 867393 w 4530340"/>
              <a:gd name="connsiteY0" fmla="*/ 665923 h 4925802"/>
              <a:gd name="connsiteX1" fmla="*/ 1519973 w 4530340"/>
              <a:gd name="connsiteY1" fmla="*/ 289605 h 4925802"/>
              <a:gd name="connsiteX2" fmla="*/ 2252190 w 4530340"/>
              <a:gd name="connsiteY2" fmla="*/ 22 h 4925802"/>
              <a:gd name="connsiteX3" fmla="*/ 3029374 w 4530340"/>
              <a:gd name="connsiteY3" fmla="*/ 302924 h 4925802"/>
              <a:gd name="connsiteX4" fmla="*/ 3746454 w 4530340"/>
              <a:gd name="connsiteY4" fmla="*/ 710514 h 4925802"/>
              <a:gd name="connsiteX5" fmla="*/ 4391626 w 4530340"/>
              <a:gd name="connsiteY5" fmla="*/ 1206383 h 4925802"/>
              <a:gd name="connsiteX6" fmla="*/ 4523854 w 4530340"/>
              <a:gd name="connsiteY6" fmla="*/ 1994496 h 4925802"/>
              <a:gd name="connsiteX7" fmla="*/ 4523851 w 4530340"/>
              <a:gd name="connsiteY7" fmla="*/ 2991732 h 4925802"/>
              <a:gd name="connsiteX8" fmla="*/ 4445789 w 4530340"/>
              <a:gd name="connsiteY8" fmla="*/ 3599864 h 4925802"/>
              <a:gd name="connsiteX9" fmla="*/ 3886640 w 4530340"/>
              <a:gd name="connsiteY9" fmla="*/ 4122785 h 4925802"/>
              <a:gd name="connsiteX10" fmla="*/ 3073979 w 4530340"/>
              <a:gd name="connsiteY10" fmla="*/ 4589349 h 4925802"/>
              <a:gd name="connsiteX11" fmla="*/ 2264934 w 4530340"/>
              <a:gd name="connsiteY11" fmla="*/ 4925673 h 4925802"/>
              <a:gd name="connsiteX12" fmla="*/ 1375057 w 4530340"/>
              <a:gd name="connsiteY12" fmla="*/ 4554302 h 4925802"/>
              <a:gd name="connsiteX13" fmla="*/ 668715 w 4530340"/>
              <a:gd name="connsiteY13" fmla="*/ 4135529 h 4925802"/>
              <a:gd name="connsiteX14" fmla="*/ 92457 w 4530340"/>
              <a:gd name="connsiteY14" fmla="*/ 3628539 h 4925802"/>
              <a:gd name="connsiteX15" fmla="*/ 7386 w 4530340"/>
              <a:gd name="connsiteY15" fmla="*/ 2486069 h 4925802"/>
              <a:gd name="connsiteX16" fmla="*/ 158948 w 4530340"/>
              <a:gd name="connsiteY16" fmla="*/ 1185237 h 4925802"/>
              <a:gd name="connsiteX17" fmla="*/ 867393 w 4530340"/>
              <a:gd name="connsiteY17" fmla="*/ 665923 h 4925802"/>
              <a:gd name="connsiteX0" fmla="*/ 867393 w 4530340"/>
              <a:gd name="connsiteY0" fmla="*/ 665923 h 4925802"/>
              <a:gd name="connsiteX1" fmla="*/ 1519973 w 4530340"/>
              <a:gd name="connsiteY1" fmla="*/ 289605 h 4925802"/>
              <a:gd name="connsiteX2" fmla="*/ 2252190 w 4530340"/>
              <a:gd name="connsiteY2" fmla="*/ 22 h 4925802"/>
              <a:gd name="connsiteX3" fmla="*/ 3029374 w 4530340"/>
              <a:gd name="connsiteY3" fmla="*/ 302924 h 4925802"/>
              <a:gd name="connsiteX4" fmla="*/ 3746454 w 4530340"/>
              <a:gd name="connsiteY4" fmla="*/ 710514 h 4925802"/>
              <a:gd name="connsiteX5" fmla="*/ 4391626 w 4530340"/>
              <a:gd name="connsiteY5" fmla="*/ 1206383 h 4925802"/>
              <a:gd name="connsiteX6" fmla="*/ 4523854 w 4530340"/>
              <a:gd name="connsiteY6" fmla="*/ 1994496 h 4925802"/>
              <a:gd name="connsiteX7" fmla="*/ 4523851 w 4530340"/>
              <a:gd name="connsiteY7" fmla="*/ 2991732 h 4925802"/>
              <a:gd name="connsiteX8" fmla="*/ 4445789 w 4530340"/>
              <a:gd name="connsiteY8" fmla="*/ 3599864 h 4925802"/>
              <a:gd name="connsiteX9" fmla="*/ 3886640 w 4530340"/>
              <a:gd name="connsiteY9" fmla="*/ 4122785 h 4925802"/>
              <a:gd name="connsiteX10" fmla="*/ 3073979 w 4530340"/>
              <a:gd name="connsiteY10" fmla="*/ 4589349 h 4925802"/>
              <a:gd name="connsiteX11" fmla="*/ 2264934 w 4530340"/>
              <a:gd name="connsiteY11" fmla="*/ 4925673 h 4925802"/>
              <a:gd name="connsiteX12" fmla="*/ 1375057 w 4530340"/>
              <a:gd name="connsiteY12" fmla="*/ 4554302 h 4925802"/>
              <a:gd name="connsiteX13" fmla="*/ 668715 w 4530340"/>
              <a:gd name="connsiteY13" fmla="*/ 4135529 h 4925802"/>
              <a:gd name="connsiteX14" fmla="*/ 92457 w 4530340"/>
              <a:gd name="connsiteY14" fmla="*/ 3628539 h 4925802"/>
              <a:gd name="connsiteX15" fmla="*/ 7386 w 4530340"/>
              <a:gd name="connsiteY15" fmla="*/ 2486069 h 4925802"/>
              <a:gd name="connsiteX16" fmla="*/ 158948 w 4530340"/>
              <a:gd name="connsiteY16" fmla="*/ 1185237 h 4925802"/>
              <a:gd name="connsiteX17" fmla="*/ 867393 w 4530340"/>
              <a:gd name="connsiteY17" fmla="*/ 665923 h 4925802"/>
              <a:gd name="connsiteX0" fmla="*/ 867393 w 4530340"/>
              <a:gd name="connsiteY0" fmla="*/ 665923 h 4925802"/>
              <a:gd name="connsiteX1" fmla="*/ 1519973 w 4530340"/>
              <a:gd name="connsiteY1" fmla="*/ 289605 h 4925802"/>
              <a:gd name="connsiteX2" fmla="*/ 2252190 w 4530340"/>
              <a:gd name="connsiteY2" fmla="*/ 22 h 4925802"/>
              <a:gd name="connsiteX3" fmla="*/ 3029374 w 4530340"/>
              <a:gd name="connsiteY3" fmla="*/ 302924 h 4925802"/>
              <a:gd name="connsiteX4" fmla="*/ 3746454 w 4530340"/>
              <a:gd name="connsiteY4" fmla="*/ 710514 h 4925802"/>
              <a:gd name="connsiteX5" fmla="*/ 4391626 w 4530340"/>
              <a:gd name="connsiteY5" fmla="*/ 1206383 h 4925802"/>
              <a:gd name="connsiteX6" fmla="*/ 4523854 w 4530340"/>
              <a:gd name="connsiteY6" fmla="*/ 1994496 h 4925802"/>
              <a:gd name="connsiteX7" fmla="*/ 4523851 w 4530340"/>
              <a:gd name="connsiteY7" fmla="*/ 2991732 h 4925802"/>
              <a:gd name="connsiteX8" fmla="*/ 4445789 w 4530340"/>
              <a:gd name="connsiteY8" fmla="*/ 3599864 h 4925802"/>
              <a:gd name="connsiteX9" fmla="*/ 3886640 w 4530340"/>
              <a:gd name="connsiteY9" fmla="*/ 4122785 h 4925802"/>
              <a:gd name="connsiteX10" fmla="*/ 3073979 w 4530340"/>
              <a:gd name="connsiteY10" fmla="*/ 4589349 h 4925802"/>
              <a:gd name="connsiteX11" fmla="*/ 2264934 w 4530340"/>
              <a:gd name="connsiteY11" fmla="*/ 4925673 h 4925802"/>
              <a:gd name="connsiteX12" fmla="*/ 1375057 w 4530340"/>
              <a:gd name="connsiteY12" fmla="*/ 4554302 h 4925802"/>
              <a:gd name="connsiteX13" fmla="*/ 668715 w 4530340"/>
              <a:gd name="connsiteY13" fmla="*/ 4135529 h 4925802"/>
              <a:gd name="connsiteX14" fmla="*/ 92457 w 4530340"/>
              <a:gd name="connsiteY14" fmla="*/ 3628539 h 4925802"/>
              <a:gd name="connsiteX15" fmla="*/ 7386 w 4530340"/>
              <a:gd name="connsiteY15" fmla="*/ 2486069 h 4925802"/>
              <a:gd name="connsiteX16" fmla="*/ 158948 w 4530340"/>
              <a:gd name="connsiteY16" fmla="*/ 1185237 h 4925802"/>
              <a:gd name="connsiteX17" fmla="*/ 867393 w 4530340"/>
              <a:gd name="connsiteY17" fmla="*/ 665923 h 4925802"/>
              <a:gd name="connsiteX0" fmla="*/ 867393 w 4530340"/>
              <a:gd name="connsiteY0" fmla="*/ 665923 h 4925802"/>
              <a:gd name="connsiteX1" fmla="*/ 1519973 w 4530340"/>
              <a:gd name="connsiteY1" fmla="*/ 289605 h 4925802"/>
              <a:gd name="connsiteX2" fmla="*/ 2252190 w 4530340"/>
              <a:gd name="connsiteY2" fmla="*/ 22 h 4925802"/>
              <a:gd name="connsiteX3" fmla="*/ 3029374 w 4530340"/>
              <a:gd name="connsiteY3" fmla="*/ 302924 h 4925802"/>
              <a:gd name="connsiteX4" fmla="*/ 3746454 w 4530340"/>
              <a:gd name="connsiteY4" fmla="*/ 710514 h 4925802"/>
              <a:gd name="connsiteX5" fmla="*/ 4391626 w 4530340"/>
              <a:gd name="connsiteY5" fmla="*/ 1206383 h 4925802"/>
              <a:gd name="connsiteX6" fmla="*/ 4523854 w 4530340"/>
              <a:gd name="connsiteY6" fmla="*/ 1994496 h 4925802"/>
              <a:gd name="connsiteX7" fmla="*/ 4523851 w 4530340"/>
              <a:gd name="connsiteY7" fmla="*/ 2991732 h 4925802"/>
              <a:gd name="connsiteX8" fmla="*/ 4445789 w 4530340"/>
              <a:gd name="connsiteY8" fmla="*/ 3599864 h 4925802"/>
              <a:gd name="connsiteX9" fmla="*/ 3886640 w 4530340"/>
              <a:gd name="connsiteY9" fmla="*/ 4122785 h 4925802"/>
              <a:gd name="connsiteX10" fmla="*/ 3073979 w 4530340"/>
              <a:gd name="connsiteY10" fmla="*/ 4589349 h 4925802"/>
              <a:gd name="connsiteX11" fmla="*/ 2264934 w 4530340"/>
              <a:gd name="connsiteY11" fmla="*/ 4925673 h 4925802"/>
              <a:gd name="connsiteX12" fmla="*/ 1375057 w 4530340"/>
              <a:gd name="connsiteY12" fmla="*/ 4554302 h 4925802"/>
              <a:gd name="connsiteX13" fmla="*/ 668715 w 4530340"/>
              <a:gd name="connsiteY13" fmla="*/ 4135529 h 4925802"/>
              <a:gd name="connsiteX14" fmla="*/ 92457 w 4530340"/>
              <a:gd name="connsiteY14" fmla="*/ 3628539 h 4925802"/>
              <a:gd name="connsiteX15" fmla="*/ 7386 w 4530340"/>
              <a:gd name="connsiteY15" fmla="*/ 2486069 h 4925802"/>
              <a:gd name="connsiteX16" fmla="*/ 158948 w 4530340"/>
              <a:gd name="connsiteY16" fmla="*/ 1185237 h 4925802"/>
              <a:gd name="connsiteX17" fmla="*/ 867393 w 4530340"/>
              <a:gd name="connsiteY17" fmla="*/ 665923 h 4925802"/>
              <a:gd name="connsiteX0" fmla="*/ 869059 w 4532006"/>
              <a:gd name="connsiteY0" fmla="*/ 665923 h 4925802"/>
              <a:gd name="connsiteX1" fmla="*/ 1521639 w 4532006"/>
              <a:gd name="connsiteY1" fmla="*/ 289605 h 4925802"/>
              <a:gd name="connsiteX2" fmla="*/ 2253856 w 4532006"/>
              <a:gd name="connsiteY2" fmla="*/ 22 h 4925802"/>
              <a:gd name="connsiteX3" fmla="*/ 3031040 w 4532006"/>
              <a:gd name="connsiteY3" fmla="*/ 302924 h 4925802"/>
              <a:gd name="connsiteX4" fmla="*/ 3748120 w 4532006"/>
              <a:gd name="connsiteY4" fmla="*/ 710514 h 4925802"/>
              <a:gd name="connsiteX5" fmla="*/ 4393292 w 4532006"/>
              <a:gd name="connsiteY5" fmla="*/ 1206383 h 4925802"/>
              <a:gd name="connsiteX6" fmla="*/ 4525520 w 4532006"/>
              <a:gd name="connsiteY6" fmla="*/ 1994496 h 4925802"/>
              <a:gd name="connsiteX7" fmla="*/ 4525517 w 4532006"/>
              <a:gd name="connsiteY7" fmla="*/ 2991732 h 4925802"/>
              <a:gd name="connsiteX8" fmla="*/ 4447455 w 4532006"/>
              <a:gd name="connsiteY8" fmla="*/ 3599864 h 4925802"/>
              <a:gd name="connsiteX9" fmla="*/ 3888306 w 4532006"/>
              <a:gd name="connsiteY9" fmla="*/ 4122785 h 4925802"/>
              <a:gd name="connsiteX10" fmla="*/ 3075645 w 4532006"/>
              <a:gd name="connsiteY10" fmla="*/ 4589349 h 4925802"/>
              <a:gd name="connsiteX11" fmla="*/ 2266600 w 4532006"/>
              <a:gd name="connsiteY11" fmla="*/ 4925673 h 4925802"/>
              <a:gd name="connsiteX12" fmla="*/ 1376723 w 4532006"/>
              <a:gd name="connsiteY12" fmla="*/ 4554302 h 4925802"/>
              <a:gd name="connsiteX13" fmla="*/ 714985 w 4532006"/>
              <a:gd name="connsiteY13" fmla="*/ 4161018 h 4925802"/>
              <a:gd name="connsiteX14" fmla="*/ 94123 w 4532006"/>
              <a:gd name="connsiteY14" fmla="*/ 3628539 h 4925802"/>
              <a:gd name="connsiteX15" fmla="*/ 9052 w 4532006"/>
              <a:gd name="connsiteY15" fmla="*/ 2486069 h 4925802"/>
              <a:gd name="connsiteX16" fmla="*/ 160614 w 4532006"/>
              <a:gd name="connsiteY16" fmla="*/ 1185237 h 4925802"/>
              <a:gd name="connsiteX17" fmla="*/ 869059 w 4532006"/>
              <a:gd name="connsiteY17" fmla="*/ 665923 h 4925802"/>
              <a:gd name="connsiteX0" fmla="*/ 869059 w 4532006"/>
              <a:gd name="connsiteY0" fmla="*/ 665923 h 4925802"/>
              <a:gd name="connsiteX1" fmla="*/ 1521639 w 4532006"/>
              <a:gd name="connsiteY1" fmla="*/ 289605 h 4925802"/>
              <a:gd name="connsiteX2" fmla="*/ 2253856 w 4532006"/>
              <a:gd name="connsiteY2" fmla="*/ 22 h 4925802"/>
              <a:gd name="connsiteX3" fmla="*/ 3031040 w 4532006"/>
              <a:gd name="connsiteY3" fmla="*/ 302924 h 4925802"/>
              <a:gd name="connsiteX4" fmla="*/ 3748120 w 4532006"/>
              <a:gd name="connsiteY4" fmla="*/ 710514 h 4925802"/>
              <a:gd name="connsiteX5" fmla="*/ 4393292 w 4532006"/>
              <a:gd name="connsiteY5" fmla="*/ 1206383 h 4925802"/>
              <a:gd name="connsiteX6" fmla="*/ 4525520 w 4532006"/>
              <a:gd name="connsiteY6" fmla="*/ 1994496 h 4925802"/>
              <a:gd name="connsiteX7" fmla="*/ 4525517 w 4532006"/>
              <a:gd name="connsiteY7" fmla="*/ 2991732 h 4925802"/>
              <a:gd name="connsiteX8" fmla="*/ 4447455 w 4532006"/>
              <a:gd name="connsiteY8" fmla="*/ 3599864 h 4925802"/>
              <a:gd name="connsiteX9" fmla="*/ 3888306 w 4532006"/>
              <a:gd name="connsiteY9" fmla="*/ 4122785 h 4925802"/>
              <a:gd name="connsiteX10" fmla="*/ 3075645 w 4532006"/>
              <a:gd name="connsiteY10" fmla="*/ 4589349 h 4925802"/>
              <a:gd name="connsiteX11" fmla="*/ 2266600 w 4532006"/>
              <a:gd name="connsiteY11" fmla="*/ 4925673 h 4925802"/>
              <a:gd name="connsiteX12" fmla="*/ 1376723 w 4532006"/>
              <a:gd name="connsiteY12" fmla="*/ 4554302 h 4925802"/>
              <a:gd name="connsiteX13" fmla="*/ 714985 w 4532006"/>
              <a:gd name="connsiteY13" fmla="*/ 4161018 h 4925802"/>
              <a:gd name="connsiteX14" fmla="*/ 94123 w 4532006"/>
              <a:gd name="connsiteY14" fmla="*/ 3596678 h 4925802"/>
              <a:gd name="connsiteX15" fmla="*/ 9052 w 4532006"/>
              <a:gd name="connsiteY15" fmla="*/ 2486069 h 4925802"/>
              <a:gd name="connsiteX16" fmla="*/ 160614 w 4532006"/>
              <a:gd name="connsiteY16" fmla="*/ 1185237 h 4925802"/>
              <a:gd name="connsiteX17" fmla="*/ 869059 w 4532006"/>
              <a:gd name="connsiteY17" fmla="*/ 665923 h 4925802"/>
              <a:gd name="connsiteX0" fmla="*/ 871501 w 4534448"/>
              <a:gd name="connsiteY0" fmla="*/ 665923 h 4925802"/>
              <a:gd name="connsiteX1" fmla="*/ 1524081 w 4534448"/>
              <a:gd name="connsiteY1" fmla="*/ 289605 h 4925802"/>
              <a:gd name="connsiteX2" fmla="*/ 2256298 w 4534448"/>
              <a:gd name="connsiteY2" fmla="*/ 22 h 4925802"/>
              <a:gd name="connsiteX3" fmla="*/ 3033482 w 4534448"/>
              <a:gd name="connsiteY3" fmla="*/ 302924 h 4925802"/>
              <a:gd name="connsiteX4" fmla="*/ 3750562 w 4534448"/>
              <a:gd name="connsiteY4" fmla="*/ 710514 h 4925802"/>
              <a:gd name="connsiteX5" fmla="*/ 4395734 w 4534448"/>
              <a:gd name="connsiteY5" fmla="*/ 1206383 h 4925802"/>
              <a:gd name="connsiteX6" fmla="*/ 4527962 w 4534448"/>
              <a:gd name="connsiteY6" fmla="*/ 1994496 h 4925802"/>
              <a:gd name="connsiteX7" fmla="*/ 4527959 w 4534448"/>
              <a:gd name="connsiteY7" fmla="*/ 2991732 h 4925802"/>
              <a:gd name="connsiteX8" fmla="*/ 4449897 w 4534448"/>
              <a:gd name="connsiteY8" fmla="*/ 3599864 h 4925802"/>
              <a:gd name="connsiteX9" fmla="*/ 3890748 w 4534448"/>
              <a:gd name="connsiteY9" fmla="*/ 4122785 h 4925802"/>
              <a:gd name="connsiteX10" fmla="*/ 3078087 w 4534448"/>
              <a:gd name="connsiteY10" fmla="*/ 4589349 h 4925802"/>
              <a:gd name="connsiteX11" fmla="*/ 2269042 w 4534448"/>
              <a:gd name="connsiteY11" fmla="*/ 4925673 h 4925802"/>
              <a:gd name="connsiteX12" fmla="*/ 1379165 w 4534448"/>
              <a:gd name="connsiteY12" fmla="*/ 4554302 h 4925802"/>
              <a:gd name="connsiteX13" fmla="*/ 717427 w 4534448"/>
              <a:gd name="connsiteY13" fmla="*/ 4161018 h 4925802"/>
              <a:gd name="connsiteX14" fmla="*/ 96565 w 4534448"/>
              <a:gd name="connsiteY14" fmla="*/ 3596678 h 4925802"/>
              <a:gd name="connsiteX15" fmla="*/ 8307 w 4534448"/>
              <a:gd name="connsiteY15" fmla="*/ 2763256 h 4925802"/>
              <a:gd name="connsiteX16" fmla="*/ 163056 w 4534448"/>
              <a:gd name="connsiteY16" fmla="*/ 1185237 h 4925802"/>
              <a:gd name="connsiteX17" fmla="*/ 871501 w 4534448"/>
              <a:gd name="connsiteY17" fmla="*/ 665923 h 4925802"/>
              <a:gd name="connsiteX0" fmla="*/ 864422 w 4527369"/>
              <a:gd name="connsiteY0" fmla="*/ 665923 h 4925802"/>
              <a:gd name="connsiteX1" fmla="*/ 1517002 w 4527369"/>
              <a:gd name="connsiteY1" fmla="*/ 289605 h 4925802"/>
              <a:gd name="connsiteX2" fmla="*/ 2249219 w 4527369"/>
              <a:gd name="connsiteY2" fmla="*/ 22 h 4925802"/>
              <a:gd name="connsiteX3" fmla="*/ 3026403 w 4527369"/>
              <a:gd name="connsiteY3" fmla="*/ 302924 h 4925802"/>
              <a:gd name="connsiteX4" fmla="*/ 3743483 w 4527369"/>
              <a:gd name="connsiteY4" fmla="*/ 710514 h 4925802"/>
              <a:gd name="connsiteX5" fmla="*/ 4388655 w 4527369"/>
              <a:gd name="connsiteY5" fmla="*/ 1206383 h 4925802"/>
              <a:gd name="connsiteX6" fmla="*/ 4520883 w 4527369"/>
              <a:gd name="connsiteY6" fmla="*/ 1994496 h 4925802"/>
              <a:gd name="connsiteX7" fmla="*/ 4520880 w 4527369"/>
              <a:gd name="connsiteY7" fmla="*/ 2991732 h 4925802"/>
              <a:gd name="connsiteX8" fmla="*/ 4442818 w 4527369"/>
              <a:gd name="connsiteY8" fmla="*/ 3599864 h 4925802"/>
              <a:gd name="connsiteX9" fmla="*/ 3883669 w 4527369"/>
              <a:gd name="connsiteY9" fmla="*/ 4122785 h 4925802"/>
              <a:gd name="connsiteX10" fmla="*/ 3071008 w 4527369"/>
              <a:gd name="connsiteY10" fmla="*/ 4589349 h 4925802"/>
              <a:gd name="connsiteX11" fmla="*/ 2261963 w 4527369"/>
              <a:gd name="connsiteY11" fmla="*/ 4925673 h 4925802"/>
              <a:gd name="connsiteX12" fmla="*/ 1372086 w 4527369"/>
              <a:gd name="connsiteY12" fmla="*/ 4554302 h 4925802"/>
              <a:gd name="connsiteX13" fmla="*/ 710348 w 4527369"/>
              <a:gd name="connsiteY13" fmla="*/ 4161018 h 4925802"/>
              <a:gd name="connsiteX14" fmla="*/ 89486 w 4527369"/>
              <a:gd name="connsiteY14" fmla="*/ 3596678 h 4925802"/>
              <a:gd name="connsiteX15" fmla="*/ 1228 w 4527369"/>
              <a:gd name="connsiteY15" fmla="*/ 2763256 h 4925802"/>
              <a:gd name="connsiteX16" fmla="*/ 155977 w 4527369"/>
              <a:gd name="connsiteY16" fmla="*/ 1185237 h 4925802"/>
              <a:gd name="connsiteX17" fmla="*/ 864422 w 4527369"/>
              <a:gd name="connsiteY17" fmla="*/ 665923 h 4925802"/>
              <a:gd name="connsiteX0" fmla="*/ 855246 w 4518193"/>
              <a:gd name="connsiteY0" fmla="*/ 665923 h 4925802"/>
              <a:gd name="connsiteX1" fmla="*/ 1507826 w 4518193"/>
              <a:gd name="connsiteY1" fmla="*/ 289605 h 4925802"/>
              <a:gd name="connsiteX2" fmla="*/ 2240043 w 4518193"/>
              <a:gd name="connsiteY2" fmla="*/ 22 h 4925802"/>
              <a:gd name="connsiteX3" fmla="*/ 3017227 w 4518193"/>
              <a:gd name="connsiteY3" fmla="*/ 302924 h 4925802"/>
              <a:gd name="connsiteX4" fmla="*/ 3734307 w 4518193"/>
              <a:gd name="connsiteY4" fmla="*/ 710514 h 4925802"/>
              <a:gd name="connsiteX5" fmla="*/ 4379479 w 4518193"/>
              <a:gd name="connsiteY5" fmla="*/ 1206383 h 4925802"/>
              <a:gd name="connsiteX6" fmla="*/ 4511707 w 4518193"/>
              <a:gd name="connsiteY6" fmla="*/ 1994496 h 4925802"/>
              <a:gd name="connsiteX7" fmla="*/ 4511704 w 4518193"/>
              <a:gd name="connsiteY7" fmla="*/ 2991732 h 4925802"/>
              <a:gd name="connsiteX8" fmla="*/ 4433642 w 4518193"/>
              <a:gd name="connsiteY8" fmla="*/ 3599864 h 4925802"/>
              <a:gd name="connsiteX9" fmla="*/ 3874493 w 4518193"/>
              <a:gd name="connsiteY9" fmla="*/ 4122785 h 4925802"/>
              <a:gd name="connsiteX10" fmla="*/ 3061832 w 4518193"/>
              <a:gd name="connsiteY10" fmla="*/ 4589349 h 4925802"/>
              <a:gd name="connsiteX11" fmla="*/ 2252787 w 4518193"/>
              <a:gd name="connsiteY11" fmla="*/ 4925673 h 4925802"/>
              <a:gd name="connsiteX12" fmla="*/ 1362910 w 4518193"/>
              <a:gd name="connsiteY12" fmla="*/ 4554302 h 4925802"/>
              <a:gd name="connsiteX13" fmla="*/ 701172 w 4518193"/>
              <a:gd name="connsiteY13" fmla="*/ 4161018 h 4925802"/>
              <a:gd name="connsiteX14" fmla="*/ 80310 w 4518193"/>
              <a:gd name="connsiteY14" fmla="*/ 3596678 h 4925802"/>
              <a:gd name="connsiteX15" fmla="*/ 4797 w 4518193"/>
              <a:gd name="connsiteY15" fmla="*/ 2877955 h 4925802"/>
              <a:gd name="connsiteX16" fmla="*/ 146801 w 4518193"/>
              <a:gd name="connsiteY16" fmla="*/ 1185237 h 4925802"/>
              <a:gd name="connsiteX17" fmla="*/ 855246 w 4518193"/>
              <a:gd name="connsiteY17" fmla="*/ 665923 h 4925802"/>
              <a:gd name="connsiteX0" fmla="*/ 853677 w 4516624"/>
              <a:gd name="connsiteY0" fmla="*/ 665923 h 4925802"/>
              <a:gd name="connsiteX1" fmla="*/ 1506257 w 4516624"/>
              <a:gd name="connsiteY1" fmla="*/ 289605 h 4925802"/>
              <a:gd name="connsiteX2" fmla="*/ 2238474 w 4516624"/>
              <a:gd name="connsiteY2" fmla="*/ 22 h 4925802"/>
              <a:gd name="connsiteX3" fmla="*/ 3015658 w 4516624"/>
              <a:gd name="connsiteY3" fmla="*/ 302924 h 4925802"/>
              <a:gd name="connsiteX4" fmla="*/ 3732738 w 4516624"/>
              <a:gd name="connsiteY4" fmla="*/ 710514 h 4925802"/>
              <a:gd name="connsiteX5" fmla="*/ 4377910 w 4516624"/>
              <a:gd name="connsiteY5" fmla="*/ 1206383 h 4925802"/>
              <a:gd name="connsiteX6" fmla="*/ 4510138 w 4516624"/>
              <a:gd name="connsiteY6" fmla="*/ 1994496 h 4925802"/>
              <a:gd name="connsiteX7" fmla="*/ 4510135 w 4516624"/>
              <a:gd name="connsiteY7" fmla="*/ 2991732 h 4925802"/>
              <a:gd name="connsiteX8" fmla="*/ 4432073 w 4516624"/>
              <a:gd name="connsiteY8" fmla="*/ 3599864 h 4925802"/>
              <a:gd name="connsiteX9" fmla="*/ 3872924 w 4516624"/>
              <a:gd name="connsiteY9" fmla="*/ 4122785 h 4925802"/>
              <a:gd name="connsiteX10" fmla="*/ 3060263 w 4516624"/>
              <a:gd name="connsiteY10" fmla="*/ 4589349 h 4925802"/>
              <a:gd name="connsiteX11" fmla="*/ 2251218 w 4516624"/>
              <a:gd name="connsiteY11" fmla="*/ 4925673 h 4925802"/>
              <a:gd name="connsiteX12" fmla="*/ 1361341 w 4516624"/>
              <a:gd name="connsiteY12" fmla="*/ 4554302 h 4925802"/>
              <a:gd name="connsiteX13" fmla="*/ 699603 w 4516624"/>
              <a:gd name="connsiteY13" fmla="*/ 4161018 h 4925802"/>
              <a:gd name="connsiteX14" fmla="*/ 78741 w 4516624"/>
              <a:gd name="connsiteY14" fmla="*/ 3596678 h 4925802"/>
              <a:gd name="connsiteX15" fmla="*/ 3228 w 4516624"/>
              <a:gd name="connsiteY15" fmla="*/ 2877955 h 4925802"/>
              <a:gd name="connsiteX16" fmla="*/ 27343 w 4516624"/>
              <a:gd name="connsiteY16" fmla="*/ 2016798 h 4925802"/>
              <a:gd name="connsiteX17" fmla="*/ 145232 w 4516624"/>
              <a:gd name="connsiteY17" fmla="*/ 1185237 h 4925802"/>
              <a:gd name="connsiteX18" fmla="*/ 853677 w 4516624"/>
              <a:gd name="connsiteY18" fmla="*/ 665923 h 4925802"/>
              <a:gd name="connsiteX0" fmla="*/ 853677 w 4516624"/>
              <a:gd name="connsiteY0" fmla="*/ 665923 h 4925802"/>
              <a:gd name="connsiteX1" fmla="*/ 1506257 w 4516624"/>
              <a:gd name="connsiteY1" fmla="*/ 289605 h 4925802"/>
              <a:gd name="connsiteX2" fmla="*/ 2238474 w 4516624"/>
              <a:gd name="connsiteY2" fmla="*/ 22 h 4925802"/>
              <a:gd name="connsiteX3" fmla="*/ 3015658 w 4516624"/>
              <a:gd name="connsiteY3" fmla="*/ 302924 h 4925802"/>
              <a:gd name="connsiteX4" fmla="*/ 3732738 w 4516624"/>
              <a:gd name="connsiteY4" fmla="*/ 710514 h 4925802"/>
              <a:gd name="connsiteX5" fmla="*/ 4377910 w 4516624"/>
              <a:gd name="connsiteY5" fmla="*/ 1206383 h 4925802"/>
              <a:gd name="connsiteX6" fmla="*/ 4510138 w 4516624"/>
              <a:gd name="connsiteY6" fmla="*/ 1994496 h 4925802"/>
              <a:gd name="connsiteX7" fmla="*/ 4510135 w 4516624"/>
              <a:gd name="connsiteY7" fmla="*/ 2991732 h 4925802"/>
              <a:gd name="connsiteX8" fmla="*/ 4432073 w 4516624"/>
              <a:gd name="connsiteY8" fmla="*/ 3599864 h 4925802"/>
              <a:gd name="connsiteX9" fmla="*/ 3872924 w 4516624"/>
              <a:gd name="connsiteY9" fmla="*/ 4122785 h 4925802"/>
              <a:gd name="connsiteX10" fmla="*/ 3060263 w 4516624"/>
              <a:gd name="connsiteY10" fmla="*/ 4589349 h 4925802"/>
              <a:gd name="connsiteX11" fmla="*/ 2251218 w 4516624"/>
              <a:gd name="connsiteY11" fmla="*/ 4925673 h 4925802"/>
              <a:gd name="connsiteX12" fmla="*/ 1361341 w 4516624"/>
              <a:gd name="connsiteY12" fmla="*/ 4554302 h 4925802"/>
              <a:gd name="connsiteX13" fmla="*/ 699603 w 4516624"/>
              <a:gd name="connsiteY13" fmla="*/ 4161018 h 4925802"/>
              <a:gd name="connsiteX14" fmla="*/ 78741 w 4516624"/>
              <a:gd name="connsiteY14" fmla="*/ 3596678 h 4925802"/>
              <a:gd name="connsiteX15" fmla="*/ 3228 w 4516624"/>
              <a:gd name="connsiteY15" fmla="*/ 2877955 h 4925802"/>
              <a:gd name="connsiteX16" fmla="*/ 27343 w 4516624"/>
              <a:gd name="connsiteY16" fmla="*/ 2016798 h 4925802"/>
              <a:gd name="connsiteX17" fmla="*/ 145232 w 4516624"/>
              <a:gd name="connsiteY17" fmla="*/ 1185237 h 4925802"/>
              <a:gd name="connsiteX18" fmla="*/ 853677 w 4516624"/>
              <a:gd name="connsiteY18" fmla="*/ 665923 h 4925802"/>
              <a:gd name="connsiteX0" fmla="*/ 853677 w 4516624"/>
              <a:gd name="connsiteY0" fmla="*/ 665923 h 4925802"/>
              <a:gd name="connsiteX1" fmla="*/ 1506257 w 4516624"/>
              <a:gd name="connsiteY1" fmla="*/ 289605 h 4925802"/>
              <a:gd name="connsiteX2" fmla="*/ 2238474 w 4516624"/>
              <a:gd name="connsiteY2" fmla="*/ 22 h 4925802"/>
              <a:gd name="connsiteX3" fmla="*/ 3015658 w 4516624"/>
              <a:gd name="connsiteY3" fmla="*/ 302924 h 4925802"/>
              <a:gd name="connsiteX4" fmla="*/ 3732738 w 4516624"/>
              <a:gd name="connsiteY4" fmla="*/ 710514 h 4925802"/>
              <a:gd name="connsiteX5" fmla="*/ 4377910 w 4516624"/>
              <a:gd name="connsiteY5" fmla="*/ 1206383 h 4925802"/>
              <a:gd name="connsiteX6" fmla="*/ 4510138 w 4516624"/>
              <a:gd name="connsiteY6" fmla="*/ 1994496 h 4925802"/>
              <a:gd name="connsiteX7" fmla="*/ 4510135 w 4516624"/>
              <a:gd name="connsiteY7" fmla="*/ 2991732 h 4925802"/>
              <a:gd name="connsiteX8" fmla="*/ 4432073 w 4516624"/>
              <a:gd name="connsiteY8" fmla="*/ 3599864 h 4925802"/>
              <a:gd name="connsiteX9" fmla="*/ 3872924 w 4516624"/>
              <a:gd name="connsiteY9" fmla="*/ 4122785 h 4925802"/>
              <a:gd name="connsiteX10" fmla="*/ 3060263 w 4516624"/>
              <a:gd name="connsiteY10" fmla="*/ 4589349 h 4925802"/>
              <a:gd name="connsiteX11" fmla="*/ 2251218 w 4516624"/>
              <a:gd name="connsiteY11" fmla="*/ 4925673 h 4925802"/>
              <a:gd name="connsiteX12" fmla="*/ 1361341 w 4516624"/>
              <a:gd name="connsiteY12" fmla="*/ 4554302 h 4925802"/>
              <a:gd name="connsiteX13" fmla="*/ 699603 w 4516624"/>
              <a:gd name="connsiteY13" fmla="*/ 4161018 h 4925802"/>
              <a:gd name="connsiteX14" fmla="*/ 78741 w 4516624"/>
              <a:gd name="connsiteY14" fmla="*/ 3596678 h 4925802"/>
              <a:gd name="connsiteX15" fmla="*/ 3228 w 4516624"/>
              <a:gd name="connsiteY15" fmla="*/ 2877955 h 4925802"/>
              <a:gd name="connsiteX16" fmla="*/ 27343 w 4516624"/>
              <a:gd name="connsiteY16" fmla="*/ 2016798 h 4925802"/>
              <a:gd name="connsiteX17" fmla="*/ 145232 w 4516624"/>
              <a:gd name="connsiteY17" fmla="*/ 1185237 h 4925802"/>
              <a:gd name="connsiteX18" fmla="*/ 853677 w 4516624"/>
              <a:gd name="connsiteY18" fmla="*/ 665923 h 4925802"/>
              <a:gd name="connsiteX0" fmla="*/ 854922 w 4517869"/>
              <a:gd name="connsiteY0" fmla="*/ 665923 h 4925802"/>
              <a:gd name="connsiteX1" fmla="*/ 1507502 w 4517869"/>
              <a:gd name="connsiteY1" fmla="*/ 289605 h 4925802"/>
              <a:gd name="connsiteX2" fmla="*/ 2239719 w 4517869"/>
              <a:gd name="connsiteY2" fmla="*/ 22 h 4925802"/>
              <a:gd name="connsiteX3" fmla="*/ 3016903 w 4517869"/>
              <a:gd name="connsiteY3" fmla="*/ 302924 h 4925802"/>
              <a:gd name="connsiteX4" fmla="*/ 3733983 w 4517869"/>
              <a:gd name="connsiteY4" fmla="*/ 710514 h 4925802"/>
              <a:gd name="connsiteX5" fmla="*/ 4379155 w 4517869"/>
              <a:gd name="connsiteY5" fmla="*/ 1206383 h 4925802"/>
              <a:gd name="connsiteX6" fmla="*/ 4511383 w 4517869"/>
              <a:gd name="connsiteY6" fmla="*/ 1994496 h 4925802"/>
              <a:gd name="connsiteX7" fmla="*/ 4511380 w 4517869"/>
              <a:gd name="connsiteY7" fmla="*/ 2991732 h 4925802"/>
              <a:gd name="connsiteX8" fmla="*/ 4433318 w 4517869"/>
              <a:gd name="connsiteY8" fmla="*/ 3599864 h 4925802"/>
              <a:gd name="connsiteX9" fmla="*/ 3874169 w 4517869"/>
              <a:gd name="connsiteY9" fmla="*/ 4122785 h 4925802"/>
              <a:gd name="connsiteX10" fmla="*/ 3061508 w 4517869"/>
              <a:gd name="connsiteY10" fmla="*/ 4589349 h 4925802"/>
              <a:gd name="connsiteX11" fmla="*/ 2252463 w 4517869"/>
              <a:gd name="connsiteY11" fmla="*/ 4925673 h 4925802"/>
              <a:gd name="connsiteX12" fmla="*/ 1362586 w 4517869"/>
              <a:gd name="connsiteY12" fmla="*/ 4554302 h 4925802"/>
              <a:gd name="connsiteX13" fmla="*/ 700848 w 4517869"/>
              <a:gd name="connsiteY13" fmla="*/ 4161018 h 4925802"/>
              <a:gd name="connsiteX14" fmla="*/ 79986 w 4517869"/>
              <a:gd name="connsiteY14" fmla="*/ 3596678 h 4925802"/>
              <a:gd name="connsiteX15" fmla="*/ 4473 w 4517869"/>
              <a:gd name="connsiteY15" fmla="*/ 2877955 h 4925802"/>
              <a:gd name="connsiteX16" fmla="*/ 3100 w 4517869"/>
              <a:gd name="connsiteY16" fmla="*/ 2016798 h 4925802"/>
              <a:gd name="connsiteX17" fmla="*/ 146477 w 4517869"/>
              <a:gd name="connsiteY17" fmla="*/ 1185237 h 4925802"/>
              <a:gd name="connsiteX18" fmla="*/ 854922 w 4517869"/>
              <a:gd name="connsiteY18" fmla="*/ 665923 h 4925802"/>
              <a:gd name="connsiteX0" fmla="*/ 854231 w 4517178"/>
              <a:gd name="connsiteY0" fmla="*/ 665923 h 4925802"/>
              <a:gd name="connsiteX1" fmla="*/ 1506811 w 4517178"/>
              <a:gd name="connsiteY1" fmla="*/ 289605 h 4925802"/>
              <a:gd name="connsiteX2" fmla="*/ 2239028 w 4517178"/>
              <a:gd name="connsiteY2" fmla="*/ 22 h 4925802"/>
              <a:gd name="connsiteX3" fmla="*/ 3016212 w 4517178"/>
              <a:gd name="connsiteY3" fmla="*/ 302924 h 4925802"/>
              <a:gd name="connsiteX4" fmla="*/ 3733292 w 4517178"/>
              <a:gd name="connsiteY4" fmla="*/ 710514 h 4925802"/>
              <a:gd name="connsiteX5" fmla="*/ 4378464 w 4517178"/>
              <a:gd name="connsiteY5" fmla="*/ 1206383 h 4925802"/>
              <a:gd name="connsiteX6" fmla="*/ 4510692 w 4517178"/>
              <a:gd name="connsiteY6" fmla="*/ 1994496 h 4925802"/>
              <a:gd name="connsiteX7" fmla="*/ 4510689 w 4517178"/>
              <a:gd name="connsiteY7" fmla="*/ 2991732 h 4925802"/>
              <a:gd name="connsiteX8" fmla="*/ 4432627 w 4517178"/>
              <a:gd name="connsiteY8" fmla="*/ 3599864 h 4925802"/>
              <a:gd name="connsiteX9" fmla="*/ 3873478 w 4517178"/>
              <a:gd name="connsiteY9" fmla="*/ 4122785 h 4925802"/>
              <a:gd name="connsiteX10" fmla="*/ 3060817 w 4517178"/>
              <a:gd name="connsiteY10" fmla="*/ 4589349 h 4925802"/>
              <a:gd name="connsiteX11" fmla="*/ 2251772 w 4517178"/>
              <a:gd name="connsiteY11" fmla="*/ 4925673 h 4925802"/>
              <a:gd name="connsiteX12" fmla="*/ 1361895 w 4517178"/>
              <a:gd name="connsiteY12" fmla="*/ 4554302 h 4925802"/>
              <a:gd name="connsiteX13" fmla="*/ 700157 w 4517178"/>
              <a:gd name="connsiteY13" fmla="*/ 4161018 h 4925802"/>
              <a:gd name="connsiteX14" fmla="*/ 79295 w 4517178"/>
              <a:gd name="connsiteY14" fmla="*/ 3596678 h 4925802"/>
              <a:gd name="connsiteX15" fmla="*/ 3782 w 4517178"/>
              <a:gd name="connsiteY15" fmla="*/ 2877955 h 4925802"/>
              <a:gd name="connsiteX16" fmla="*/ 5595 w 4517178"/>
              <a:gd name="connsiteY16" fmla="*/ 1937146 h 4925802"/>
              <a:gd name="connsiteX17" fmla="*/ 145786 w 4517178"/>
              <a:gd name="connsiteY17" fmla="*/ 1185237 h 4925802"/>
              <a:gd name="connsiteX18" fmla="*/ 854231 w 4517178"/>
              <a:gd name="connsiteY18" fmla="*/ 665923 h 4925802"/>
              <a:gd name="connsiteX0" fmla="*/ 803254 w 4517178"/>
              <a:gd name="connsiteY0" fmla="*/ 681852 h 4925801"/>
              <a:gd name="connsiteX1" fmla="*/ 1506811 w 4517178"/>
              <a:gd name="connsiteY1" fmla="*/ 289604 h 4925801"/>
              <a:gd name="connsiteX2" fmla="*/ 2239028 w 4517178"/>
              <a:gd name="connsiteY2" fmla="*/ 21 h 4925801"/>
              <a:gd name="connsiteX3" fmla="*/ 3016212 w 4517178"/>
              <a:gd name="connsiteY3" fmla="*/ 302923 h 4925801"/>
              <a:gd name="connsiteX4" fmla="*/ 3733292 w 4517178"/>
              <a:gd name="connsiteY4" fmla="*/ 710513 h 4925801"/>
              <a:gd name="connsiteX5" fmla="*/ 4378464 w 4517178"/>
              <a:gd name="connsiteY5" fmla="*/ 1206382 h 4925801"/>
              <a:gd name="connsiteX6" fmla="*/ 4510692 w 4517178"/>
              <a:gd name="connsiteY6" fmla="*/ 1994495 h 4925801"/>
              <a:gd name="connsiteX7" fmla="*/ 4510689 w 4517178"/>
              <a:gd name="connsiteY7" fmla="*/ 2991731 h 4925801"/>
              <a:gd name="connsiteX8" fmla="*/ 4432627 w 4517178"/>
              <a:gd name="connsiteY8" fmla="*/ 3599863 h 4925801"/>
              <a:gd name="connsiteX9" fmla="*/ 3873478 w 4517178"/>
              <a:gd name="connsiteY9" fmla="*/ 4122784 h 4925801"/>
              <a:gd name="connsiteX10" fmla="*/ 3060817 w 4517178"/>
              <a:gd name="connsiteY10" fmla="*/ 4589348 h 4925801"/>
              <a:gd name="connsiteX11" fmla="*/ 2251772 w 4517178"/>
              <a:gd name="connsiteY11" fmla="*/ 4925672 h 4925801"/>
              <a:gd name="connsiteX12" fmla="*/ 1361895 w 4517178"/>
              <a:gd name="connsiteY12" fmla="*/ 4554301 h 4925801"/>
              <a:gd name="connsiteX13" fmla="*/ 700157 w 4517178"/>
              <a:gd name="connsiteY13" fmla="*/ 4161017 h 4925801"/>
              <a:gd name="connsiteX14" fmla="*/ 79295 w 4517178"/>
              <a:gd name="connsiteY14" fmla="*/ 3596677 h 4925801"/>
              <a:gd name="connsiteX15" fmla="*/ 3782 w 4517178"/>
              <a:gd name="connsiteY15" fmla="*/ 2877954 h 4925801"/>
              <a:gd name="connsiteX16" fmla="*/ 5595 w 4517178"/>
              <a:gd name="connsiteY16" fmla="*/ 1937145 h 4925801"/>
              <a:gd name="connsiteX17" fmla="*/ 145786 w 4517178"/>
              <a:gd name="connsiteY17" fmla="*/ 1185236 h 4925801"/>
              <a:gd name="connsiteX18" fmla="*/ 803254 w 4517178"/>
              <a:gd name="connsiteY18" fmla="*/ 681852 h 4925801"/>
              <a:gd name="connsiteX0" fmla="*/ 803254 w 4517178"/>
              <a:gd name="connsiteY0" fmla="*/ 681852 h 4925801"/>
              <a:gd name="connsiteX1" fmla="*/ 1506811 w 4517178"/>
              <a:gd name="connsiteY1" fmla="*/ 289604 h 4925801"/>
              <a:gd name="connsiteX2" fmla="*/ 2239028 w 4517178"/>
              <a:gd name="connsiteY2" fmla="*/ 21 h 4925801"/>
              <a:gd name="connsiteX3" fmla="*/ 3016212 w 4517178"/>
              <a:gd name="connsiteY3" fmla="*/ 302923 h 4925801"/>
              <a:gd name="connsiteX4" fmla="*/ 3733292 w 4517178"/>
              <a:gd name="connsiteY4" fmla="*/ 710513 h 4925801"/>
              <a:gd name="connsiteX5" fmla="*/ 4378464 w 4517178"/>
              <a:gd name="connsiteY5" fmla="*/ 1206382 h 4925801"/>
              <a:gd name="connsiteX6" fmla="*/ 4510692 w 4517178"/>
              <a:gd name="connsiteY6" fmla="*/ 1994495 h 4925801"/>
              <a:gd name="connsiteX7" fmla="*/ 4510689 w 4517178"/>
              <a:gd name="connsiteY7" fmla="*/ 2991731 h 4925801"/>
              <a:gd name="connsiteX8" fmla="*/ 4432627 w 4517178"/>
              <a:gd name="connsiteY8" fmla="*/ 3599863 h 4925801"/>
              <a:gd name="connsiteX9" fmla="*/ 3873478 w 4517178"/>
              <a:gd name="connsiteY9" fmla="*/ 4122784 h 4925801"/>
              <a:gd name="connsiteX10" fmla="*/ 3060817 w 4517178"/>
              <a:gd name="connsiteY10" fmla="*/ 4589348 h 4925801"/>
              <a:gd name="connsiteX11" fmla="*/ 2251772 w 4517178"/>
              <a:gd name="connsiteY11" fmla="*/ 4925672 h 4925801"/>
              <a:gd name="connsiteX12" fmla="*/ 1361895 w 4517178"/>
              <a:gd name="connsiteY12" fmla="*/ 4554301 h 4925801"/>
              <a:gd name="connsiteX13" fmla="*/ 700157 w 4517178"/>
              <a:gd name="connsiteY13" fmla="*/ 4161017 h 4925801"/>
              <a:gd name="connsiteX14" fmla="*/ 79295 w 4517178"/>
              <a:gd name="connsiteY14" fmla="*/ 3596677 h 4925801"/>
              <a:gd name="connsiteX15" fmla="*/ 3782 w 4517178"/>
              <a:gd name="connsiteY15" fmla="*/ 2877954 h 4925801"/>
              <a:gd name="connsiteX16" fmla="*/ 5595 w 4517178"/>
              <a:gd name="connsiteY16" fmla="*/ 1937145 h 4925801"/>
              <a:gd name="connsiteX17" fmla="*/ 145786 w 4517178"/>
              <a:gd name="connsiteY17" fmla="*/ 1185236 h 4925801"/>
              <a:gd name="connsiteX18" fmla="*/ 803254 w 4517178"/>
              <a:gd name="connsiteY18" fmla="*/ 681852 h 4925801"/>
              <a:gd name="connsiteX0" fmla="*/ 803254 w 4517178"/>
              <a:gd name="connsiteY0" fmla="*/ 697783 h 4925801"/>
              <a:gd name="connsiteX1" fmla="*/ 1506811 w 4517178"/>
              <a:gd name="connsiteY1" fmla="*/ 289604 h 4925801"/>
              <a:gd name="connsiteX2" fmla="*/ 2239028 w 4517178"/>
              <a:gd name="connsiteY2" fmla="*/ 21 h 4925801"/>
              <a:gd name="connsiteX3" fmla="*/ 3016212 w 4517178"/>
              <a:gd name="connsiteY3" fmla="*/ 302923 h 4925801"/>
              <a:gd name="connsiteX4" fmla="*/ 3733292 w 4517178"/>
              <a:gd name="connsiteY4" fmla="*/ 710513 h 4925801"/>
              <a:gd name="connsiteX5" fmla="*/ 4378464 w 4517178"/>
              <a:gd name="connsiteY5" fmla="*/ 1206382 h 4925801"/>
              <a:gd name="connsiteX6" fmla="*/ 4510692 w 4517178"/>
              <a:gd name="connsiteY6" fmla="*/ 1994495 h 4925801"/>
              <a:gd name="connsiteX7" fmla="*/ 4510689 w 4517178"/>
              <a:gd name="connsiteY7" fmla="*/ 2991731 h 4925801"/>
              <a:gd name="connsiteX8" fmla="*/ 4432627 w 4517178"/>
              <a:gd name="connsiteY8" fmla="*/ 3599863 h 4925801"/>
              <a:gd name="connsiteX9" fmla="*/ 3873478 w 4517178"/>
              <a:gd name="connsiteY9" fmla="*/ 4122784 h 4925801"/>
              <a:gd name="connsiteX10" fmla="*/ 3060817 w 4517178"/>
              <a:gd name="connsiteY10" fmla="*/ 4589348 h 4925801"/>
              <a:gd name="connsiteX11" fmla="*/ 2251772 w 4517178"/>
              <a:gd name="connsiteY11" fmla="*/ 4925672 h 4925801"/>
              <a:gd name="connsiteX12" fmla="*/ 1361895 w 4517178"/>
              <a:gd name="connsiteY12" fmla="*/ 4554301 h 4925801"/>
              <a:gd name="connsiteX13" fmla="*/ 700157 w 4517178"/>
              <a:gd name="connsiteY13" fmla="*/ 4161017 h 4925801"/>
              <a:gd name="connsiteX14" fmla="*/ 79295 w 4517178"/>
              <a:gd name="connsiteY14" fmla="*/ 3596677 h 4925801"/>
              <a:gd name="connsiteX15" fmla="*/ 3782 w 4517178"/>
              <a:gd name="connsiteY15" fmla="*/ 2877954 h 4925801"/>
              <a:gd name="connsiteX16" fmla="*/ 5595 w 4517178"/>
              <a:gd name="connsiteY16" fmla="*/ 1937145 h 4925801"/>
              <a:gd name="connsiteX17" fmla="*/ 145786 w 4517178"/>
              <a:gd name="connsiteY17" fmla="*/ 1185236 h 4925801"/>
              <a:gd name="connsiteX18" fmla="*/ 803254 w 4517178"/>
              <a:gd name="connsiteY18" fmla="*/ 697783 h 4925801"/>
              <a:gd name="connsiteX0" fmla="*/ 803254 w 4517178"/>
              <a:gd name="connsiteY0" fmla="*/ 698182 h 4926200"/>
              <a:gd name="connsiteX1" fmla="*/ 1538672 w 4517178"/>
              <a:gd name="connsiteY1" fmla="*/ 248584 h 4926200"/>
              <a:gd name="connsiteX2" fmla="*/ 2239028 w 4517178"/>
              <a:gd name="connsiteY2" fmla="*/ 420 h 4926200"/>
              <a:gd name="connsiteX3" fmla="*/ 3016212 w 4517178"/>
              <a:gd name="connsiteY3" fmla="*/ 303322 h 4926200"/>
              <a:gd name="connsiteX4" fmla="*/ 3733292 w 4517178"/>
              <a:gd name="connsiteY4" fmla="*/ 710912 h 4926200"/>
              <a:gd name="connsiteX5" fmla="*/ 4378464 w 4517178"/>
              <a:gd name="connsiteY5" fmla="*/ 1206781 h 4926200"/>
              <a:gd name="connsiteX6" fmla="*/ 4510692 w 4517178"/>
              <a:gd name="connsiteY6" fmla="*/ 1994894 h 4926200"/>
              <a:gd name="connsiteX7" fmla="*/ 4510689 w 4517178"/>
              <a:gd name="connsiteY7" fmla="*/ 2992130 h 4926200"/>
              <a:gd name="connsiteX8" fmla="*/ 4432627 w 4517178"/>
              <a:gd name="connsiteY8" fmla="*/ 3600262 h 4926200"/>
              <a:gd name="connsiteX9" fmla="*/ 3873478 w 4517178"/>
              <a:gd name="connsiteY9" fmla="*/ 4123183 h 4926200"/>
              <a:gd name="connsiteX10" fmla="*/ 3060817 w 4517178"/>
              <a:gd name="connsiteY10" fmla="*/ 4589747 h 4926200"/>
              <a:gd name="connsiteX11" fmla="*/ 2251772 w 4517178"/>
              <a:gd name="connsiteY11" fmla="*/ 4926071 h 4926200"/>
              <a:gd name="connsiteX12" fmla="*/ 1361895 w 4517178"/>
              <a:gd name="connsiteY12" fmla="*/ 4554700 h 4926200"/>
              <a:gd name="connsiteX13" fmla="*/ 700157 w 4517178"/>
              <a:gd name="connsiteY13" fmla="*/ 4161416 h 4926200"/>
              <a:gd name="connsiteX14" fmla="*/ 79295 w 4517178"/>
              <a:gd name="connsiteY14" fmla="*/ 3597076 h 4926200"/>
              <a:gd name="connsiteX15" fmla="*/ 3782 w 4517178"/>
              <a:gd name="connsiteY15" fmla="*/ 2878353 h 4926200"/>
              <a:gd name="connsiteX16" fmla="*/ 5595 w 4517178"/>
              <a:gd name="connsiteY16" fmla="*/ 1937544 h 4926200"/>
              <a:gd name="connsiteX17" fmla="*/ 145786 w 4517178"/>
              <a:gd name="connsiteY17" fmla="*/ 1185635 h 4926200"/>
              <a:gd name="connsiteX18" fmla="*/ 803254 w 4517178"/>
              <a:gd name="connsiteY18" fmla="*/ 698182 h 4926200"/>
              <a:gd name="connsiteX0" fmla="*/ 803254 w 4517178"/>
              <a:gd name="connsiteY0" fmla="*/ 698243 h 4926261"/>
              <a:gd name="connsiteX1" fmla="*/ 1538672 w 4517178"/>
              <a:gd name="connsiteY1" fmla="*/ 248645 h 4926261"/>
              <a:gd name="connsiteX2" fmla="*/ 2239028 w 4517178"/>
              <a:gd name="connsiteY2" fmla="*/ 481 h 4926261"/>
              <a:gd name="connsiteX3" fmla="*/ 3016212 w 4517178"/>
              <a:gd name="connsiteY3" fmla="*/ 303383 h 4926261"/>
              <a:gd name="connsiteX4" fmla="*/ 3733292 w 4517178"/>
              <a:gd name="connsiteY4" fmla="*/ 710973 h 4926261"/>
              <a:gd name="connsiteX5" fmla="*/ 4378464 w 4517178"/>
              <a:gd name="connsiteY5" fmla="*/ 1206842 h 4926261"/>
              <a:gd name="connsiteX6" fmla="*/ 4510692 w 4517178"/>
              <a:gd name="connsiteY6" fmla="*/ 1994955 h 4926261"/>
              <a:gd name="connsiteX7" fmla="*/ 4510689 w 4517178"/>
              <a:gd name="connsiteY7" fmla="*/ 2992191 h 4926261"/>
              <a:gd name="connsiteX8" fmla="*/ 4432627 w 4517178"/>
              <a:gd name="connsiteY8" fmla="*/ 3600323 h 4926261"/>
              <a:gd name="connsiteX9" fmla="*/ 3873478 w 4517178"/>
              <a:gd name="connsiteY9" fmla="*/ 4123244 h 4926261"/>
              <a:gd name="connsiteX10" fmla="*/ 3060817 w 4517178"/>
              <a:gd name="connsiteY10" fmla="*/ 4589808 h 4926261"/>
              <a:gd name="connsiteX11" fmla="*/ 2251772 w 4517178"/>
              <a:gd name="connsiteY11" fmla="*/ 4926132 h 4926261"/>
              <a:gd name="connsiteX12" fmla="*/ 1361895 w 4517178"/>
              <a:gd name="connsiteY12" fmla="*/ 4554761 h 4926261"/>
              <a:gd name="connsiteX13" fmla="*/ 700157 w 4517178"/>
              <a:gd name="connsiteY13" fmla="*/ 4161477 h 4926261"/>
              <a:gd name="connsiteX14" fmla="*/ 79295 w 4517178"/>
              <a:gd name="connsiteY14" fmla="*/ 3597137 h 4926261"/>
              <a:gd name="connsiteX15" fmla="*/ 3782 w 4517178"/>
              <a:gd name="connsiteY15" fmla="*/ 2878414 h 4926261"/>
              <a:gd name="connsiteX16" fmla="*/ 5595 w 4517178"/>
              <a:gd name="connsiteY16" fmla="*/ 1937605 h 4926261"/>
              <a:gd name="connsiteX17" fmla="*/ 145786 w 4517178"/>
              <a:gd name="connsiteY17" fmla="*/ 1185696 h 4926261"/>
              <a:gd name="connsiteX18" fmla="*/ 803254 w 4517178"/>
              <a:gd name="connsiteY18" fmla="*/ 698243 h 4926261"/>
              <a:gd name="connsiteX0" fmla="*/ 803254 w 4517178"/>
              <a:gd name="connsiteY0" fmla="*/ 697986 h 4926004"/>
              <a:gd name="connsiteX1" fmla="*/ 1545044 w 4517178"/>
              <a:gd name="connsiteY1" fmla="*/ 264318 h 4926004"/>
              <a:gd name="connsiteX2" fmla="*/ 2239028 w 4517178"/>
              <a:gd name="connsiteY2" fmla="*/ 224 h 4926004"/>
              <a:gd name="connsiteX3" fmla="*/ 3016212 w 4517178"/>
              <a:gd name="connsiteY3" fmla="*/ 303126 h 4926004"/>
              <a:gd name="connsiteX4" fmla="*/ 3733292 w 4517178"/>
              <a:gd name="connsiteY4" fmla="*/ 710716 h 4926004"/>
              <a:gd name="connsiteX5" fmla="*/ 4378464 w 4517178"/>
              <a:gd name="connsiteY5" fmla="*/ 1206585 h 4926004"/>
              <a:gd name="connsiteX6" fmla="*/ 4510692 w 4517178"/>
              <a:gd name="connsiteY6" fmla="*/ 1994698 h 4926004"/>
              <a:gd name="connsiteX7" fmla="*/ 4510689 w 4517178"/>
              <a:gd name="connsiteY7" fmla="*/ 2991934 h 4926004"/>
              <a:gd name="connsiteX8" fmla="*/ 4432627 w 4517178"/>
              <a:gd name="connsiteY8" fmla="*/ 3600066 h 4926004"/>
              <a:gd name="connsiteX9" fmla="*/ 3873478 w 4517178"/>
              <a:gd name="connsiteY9" fmla="*/ 4122987 h 4926004"/>
              <a:gd name="connsiteX10" fmla="*/ 3060817 w 4517178"/>
              <a:gd name="connsiteY10" fmla="*/ 4589551 h 4926004"/>
              <a:gd name="connsiteX11" fmla="*/ 2251772 w 4517178"/>
              <a:gd name="connsiteY11" fmla="*/ 4925875 h 4926004"/>
              <a:gd name="connsiteX12" fmla="*/ 1361895 w 4517178"/>
              <a:gd name="connsiteY12" fmla="*/ 4554504 h 4926004"/>
              <a:gd name="connsiteX13" fmla="*/ 700157 w 4517178"/>
              <a:gd name="connsiteY13" fmla="*/ 4161220 h 4926004"/>
              <a:gd name="connsiteX14" fmla="*/ 79295 w 4517178"/>
              <a:gd name="connsiteY14" fmla="*/ 3596880 h 4926004"/>
              <a:gd name="connsiteX15" fmla="*/ 3782 w 4517178"/>
              <a:gd name="connsiteY15" fmla="*/ 2878157 h 4926004"/>
              <a:gd name="connsiteX16" fmla="*/ 5595 w 4517178"/>
              <a:gd name="connsiteY16" fmla="*/ 1937348 h 4926004"/>
              <a:gd name="connsiteX17" fmla="*/ 145786 w 4517178"/>
              <a:gd name="connsiteY17" fmla="*/ 1185439 h 4926004"/>
              <a:gd name="connsiteX18" fmla="*/ 803254 w 4517178"/>
              <a:gd name="connsiteY18" fmla="*/ 697986 h 4926004"/>
              <a:gd name="connsiteX0" fmla="*/ 803254 w 4517178"/>
              <a:gd name="connsiteY0" fmla="*/ 698074 h 4926092"/>
              <a:gd name="connsiteX1" fmla="*/ 1567346 w 4517178"/>
              <a:gd name="connsiteY1" fmla="*/ 258034 h 4926092"/>
              <a:gd name="connsiteX2" fmla="*/ 2239028 w 4517178"/>
              <a:gd name="connsiteY2" fmla="*/ 312 h 4926092"/>
              <a:gd name="connsiteX3" fmla="*/ 3016212 w 4517178"/>
              <a:gd name="connsiteY3" fmla="*/ 303214 h 4926092"/>
              <a:gd name="connsiteX4" fmla="*/ 3733292 w 4517178"/>
              <a:gd name="connsiteY4" fmla="*/ 710804 h 4926092"/>
              <a:gd name="connsiteX5" fmla="*/ 4378464 w 4517178"/>
              <a:gd name="connsiteY5" fmla="*/ 1206673 h 4926092"/>
              <a:gd name="connsiteX6" fmla="*/ 4510692 w 4517178"/>
              <a:gd name="connsiteY6" fmla="*/ 1994786 h 4926092"/>
              <a:gd name="connsiteX7" fmla="*/ 4510689 w 4517178"/>
              <a:gd name="connsiteY7" fmla="*/ 2992022 h 4926092"/>
              <a:gd name="connsiteX8" fmla="*/ 4432627 w 4517178"/>
              <a:gd name="connsiteY8" fmla="*/ 3600154 h 4926092"/>
              <a:gd name="connsiteX9" fmla="*/ 3873478 w 4517178"/>
              <a:gd name="connsiteY9" fmla="*/ 4123075 h 4926092"/>
              <a:gd name="connsiteX10" fmla="*/ 3060817 w 4517178"/>
              <a:gd name="connsiteY10" fmla="*/ 4589639 h 4926092"/>
              <a:gd name="connsiteX11" fmla="*/ 2251772 w 4517178"/>
              <a:gd name="connsiteY11" fmla="*/ 4925963 h 4926092"/>
              <a:gd name="connsiteX12" fmla="*/ 1361895 w 4517178"/>
              <a:gd name="connsiteY12" fmla="*/ 4554592 h 4926092"/>
              <a:gd name="connsiteX13" fmla="*/ 700157 w 4517178"/>
              <a:gd name="connsiteY13" fmla="*/ 4161308 h 4926092"/>
              <a:gd name="connsiteX14" fmla="*/ 79295 w 4517178"/>
              <a:gd name="connsiteY14" fmla="*/ 3596968 h 4926092"/>
              <a:gd name="connsiteX15" fmla="*/ 3782 w 4517178"/>
              <a:gd name="connsiteY15" fmla="*/ 2878245 h 4926092"/>
              <a:gd name="connsiteX16" fmla="*/ 5595 w 4517178"/>
              <a:gd name="connsiteY16" fmla="*/ 1937436 h 4926092"/>
              <a:gd name="connsiteX17" fmla="*/ 145786 w 4517178"/>
              <a:gd name="connsiteY17" fmla="*/ 1185527 h 4926092"/>
              <a:gd name="connsiteX18" fmla="*/ 803254 w 4517178"/>
              <a:gd name="connsiteY18" fmla="*/ 698074 h 4926092"/>
              <a:gd name="connsiteX0" fmla="*/ 803254 w 4517178"/>
              <a:gd name="connsiteY0" fmla="*/ 697776 h 4925794"/>
              <a:gd name="connsiteX1" fmla="*/ 1567346 w 4517178"/>
              <a:gd name="connsiteY1" fmla="*/ 257736 h 4925794"/>
              <a:gd name="connsiteX2" fmla="*/ 2239028 w 4517178"/>
              <a:gd name="connsiteY2" fmla="*/ 14 h 4925794"/>
              <a:gd name="connsiteX3" fmla="*/ 3016212 w 4517178"/>
              <a:gd name="connsiteY3" fmla="*/ 302916 h 4925794"/>
              <a:gd name="connsiteX4" fmla="*/ 3733292 w 4517178"/>
              <a:gd name="connsiteY4" fmla="*/ 710506 h 4925794"/>
              <a:gd name="connsiteX5" fmla="*/ 4378464 w 4517178"/>
              <a:gd name="connsiteY5" fmla="*/ 1206375 h 4925794"/>
              <a:gd name="connsiteX6" fmla="*/ 4510692 w 4517178"/>
              <a:gd name="connsiteY6" fmla="*/ 1994488 h 4925794"/>
              <a:gd name="connsiteX7" fmla="*/ 4510689 w 4517178"/>
              <a:gd name="connsiteY7" fmla="*/ 2991724 h 4925794"/>
              <a:gd name="connsiteX8" fmla="*/ 4432627 w 4517178"/>
              <a:gd name="connsiteY8" fmla="*/ 3599856 h 4925794"/>
              <a:gd name="connsiteX9" fmla="*/ 3873478 w 4517178"/>
              <a:gd name="connsiteY9" fmla="*/ 4122777 h 4925794"/>
              <a:gd name="connsiteX10" fmla="*/ 3060817 w 4517178"/>
              <a:gd name="connsiteY10" fmla="*/ 4589341 h 4925794"/>
              <a:gd name="connsiteX11" fmla="*/ 2251772 w 4517178"/>
              <a:gd name="connsiteY11" fmla="*/ 4925665 h 4925794"/>
              <a:gd name="connsiteX12" fmla="*/ 1361895 w 4517178"/>
              <a:gd name="connsiteY12" fmla="*/ 4554294 h 4925794"/>
              <a:gd name="connsiteX13" fmla="*/ 700157 w 4517178"/>
              <a:gd name="connsiteY13" fmla="*/ 4161010 h 4925794"/>
              <a:gd name="connsiteX14" fmla="*/ 79295 w 4517178"/>
              <a:gd name="connsiteY14" fmla="*/ 3596670 h 4925794"/>
              <a:gd name="connsiteX15" fmla="*/ 3782 w 4517178"/>
              <a:gd name="connsiteY15" fmla="*/ 2877947 h 4925794"/>
              <a:gd name="connsiteX16" fmla="*/ 5595 w 4517178"/>
              <a:gd name="connsiteY16" fmla="*/ 1937138 h 4925794"/>
              <a:gd name="connsiteX17" fmla="*/ 145786 w 4517178"/>
              <a:gd name="connsiteY17" fmla="*/ 1185229 h 4925794"/>
              <a:gd name="connsiteX18" fmla="*/ 803254 w 4517178"/>
              <a:gd name="connsiteY18" fmla="*/ 697776 h 4925794"/>
              <a:gd name="connsiteX0" fmla="*/ 803254 w 4517178"/>
              <a:gd name="connsiteY0" fmla="*/ 694593 h 4922611"/>
              <a:gd name="connsiteX1" fmla="*/ 1567346 w 4517178"/>
              <a:gd name="connsiteY1" fmla="*/ 254553 h 4922611"/>
              <a:gd name="connsiteX2" fmla="*/ 2223097 w 4517178"/>
              <a:gd name="connsiteY2" fmla="*/ 17 h 4922611"/>
              <a:gd name="connsiteX3" fmla="*/ 3016212 w 4517178"/>
              <a:gd name="connsiteY3" fmla="*/ 299733 h 4922611"/>
              <a:gd name="connsiteX4" fmla="*/ 3733292 w 4517178"/>
              <a:gd name="connsiteY4" fmla="*/ 707323 h 4922611"/>
              <a:gd name="connsiteX5" fmla="*/ 4378464 w 4517178"/>
              <a:gd name="connsiteY5" fmla="*/ 1203192 h 4922611"/>
              <a:gd name="connsiteX6" fmla="*/ 4510692 w 4517178"/>
              <a:gd name="connsiteY6" fmla="*/ 1991305 h 4922611"/>
              <a:gd name="connsiteX7" fmla="*/ 4510689 w 4517178"/>
              <a:gd name="connsiteY7" fmla="*/ 2988541 h 4922611"/>
              <a:gd name="connsiteX8" fmla="*/ 4432627 w 4517178"/>
              <a:gd name="connsiteY8" fmla="*/ 3596673 h 4922611"/>
              <a:gd name="connsiteX9" fmla="*/ 3873478 w 4517178"/>
              <a:gd name="connsiteY9" fmla="*/ 4119594 h 4922611"/>
              <a:gd name="connsiteX10" fmla="*/ 3060817 w 4517178"/>
              <a:gd name="connsiteY10" fmla="*/ 4586158 h 4922611"/>
              <a:gd name="connsiteX11" fmla="*/ 2251772 w 4517178"/>
              <a:gd name="connsiteY11" fmla="*/ 4922482 h 4922611"/>
              <a:gd name="connsiteX12" fmla="*/ 1361895 w 4517178"/>
              <a:gd name="connsiteY12" fmla="*/ 4551111 h 4922611"/>
              <a:gd name="connsiteX13" fmla="*/ 700157 w 4517178"/>
              <a:gd name="connsiteY13" fmla="*/ 4157827 h 4922611"/>
              <a:gd name="connsiteX14" fmla="*/ 79295 w 4517178"/>
              <a:gd name="connsiteY14" fmla="*/ 3593487 h 4922611"/>
              <a:gd name="connsiteX15" fmla="*/ 3782 w 4517178"/>
              <a:gd name="connsiteY15" fmla="*/ 2874764 h 4922611"/>
              <a:gd name="connsiteX16" fmla="*/ 5595 w 4517178"/>
              <a:gd name="connsiteY16" fmla="*/ 1933955 h 4922611"/>
              <a:gd name="connsiteX17" fmla="*/ 145786 w 4517178"/>
              <a:gd name="connsiteY17" fmla="*/ 1182046 h 4922611"/>
              <a:gd name="connsiteX18" fmla="*/ 803254 w 4517178"/>
              <a:gd name="connsiteY18" fmla="*/ 694593 h 4922611"/>
              <a:gd name="connsiteX0" fmla="*/ 803254 w 4517178"/>
              <a:gd name="connsiteY0" fmla="*/ 694593 h 4922611"/>
              <a:gd name="connsiteX1" fmla="*/ 1567346 w 4517178"/>
              <a:gd name="connsiteY1" fmla="*/ 254553 h 4922611"/>
              <a:gd name="connsiteX2" fmla="*/ 2223097 w 4517178"/>
              <a:gd name="connsiteY2" fmla="*/ 17 h 4922611"/>
              <a:gd name="connsiteX3" fmla="*/ 3016212 w 4517178"/>
              <a:gd name="connsiteY3" fmla="*/ 299733 h 4922611"/>
              <a:gd name="connsiteX4" fmla="*/ 3733292 w 4517178"/>
              <a:gd name="connsiteY4" fmla="*/ 707323 h 4922611"/>
              <a:gd name="connsiteX5" fmla="*/ 4378464 w 4517178"/>
              <a:gd name="connsiteY5" fmla="*/ 1203192 h 4922611"/>
              <a:gd name="connsiteX6" fmla="*/ 4510692 w 4517178"/>
              <a:gd name="connsiteY6" fmla="*/ 1991305 h 4922611"/>
              <a:gd name="connsiteX7" fmla="*/ 4510689 w 4517178"/>
              <a:gd name="connsiteY7" fmla="*/ 2988541 h 4922611"/>
              <a:gd name="connsiteX8" fmla="*/ 4432627 w 4517178"/>
              <a:gd name="connsiteY8" fmla="*/ 3596673 h 4922611"/>
              <a:gd name="connsiteX9" fmla="*/ 3873478 w 4517178"/>
              <a:gd name="connsiteY9" fmla="*/ 4119594 h 4922611"/>
              <a:gd name="connsiteX10" fmla="*/ 3060817 w 4517178"/>
              <a:gd name="connsiteY10" fmla="*/ 4586158 h 4922611"/>
              <a:gd name="connsiteX11" fmla="*/ 2251772 w 4517178"/>
              <a:gd name="connsiteY11" fmla="*/ 4922482 h 4922611"/>
              <a:gd name="connsiteX12" fmla="*/ 1361895 w 4517178"/>
              <a:gd name="connsiteY12" fmla="*/ 4551111 h 4922611"/>
              <a:gd name="connsiteX13" fmla="*/ 700157 w 4517178"/>
              <a:gd name="connsiteY13" fmla="*/ 4157827 h 4922611"/>
              <a:gd name="connsiteX14" fmla="*/ 79295 w 4517178"/>
              <a:gd name="connsiteY14" fmla="*/ 3593487 h 4922611"/>
              <a:gd name="connsiteX15" fmla="*/ 3782 w 4517178"/>
              <a:gd name="connsiteY15" fmla="*/ 2874764 h 4922611"/>
              <a:gd name="connsiteX16" fmla="*/ 5595 w 4517178"/>
              <a:gd name="connsiteY16" fmla="*/ 1933955 h 4922611"/>
              <a:gd name="connsiteX17" fmla="*/ 145786 w 4517178"/>
              <a:gd name="connsiteY17" fmla="*/ 1182046 h 4922611"/>
              <a:gd name="connsiteX18" fmla="*/ 803254 w 4517178"/>
              <a:gd name="connsiteY18" fmla="*/ 694593 h 4922611"/>
              <a:gd name="connsiteX0" fmla="*/ 803254 w 4517178"/>
              <a:gd name="connsiteY0" fmla="*/ 694682 h 4922700"/>
              <a:gd name="connsiteX1" fmla="*/ 1567346 w 4517178"/>
              <a:gd name="connsiteY1" fmla="*/ 254642 h 4922700"/>
              <a:gd name="connsiteX2" fmla="*/ 2223097 w 4517178"/>
              <a:gd name="connsiteY2" fmla="*/ 106 h 4922700"/>
              <a:gd name="connsiteX3" fmla="*/ 3016212 w 4517178"/>
              <a:gd name="connsiteY3" fmla="*/ 299822 h 4922700"/>
              <a:gd name="connsiteX4" fmla="*/ 3733292 w 4517178"/>
              <a:gd name="connsiteY4" fmla="*/ 707412 h 4922700"/>
              <a:gd name="connsiteX5" fmla="*/ 4378464 w 4517178"/>
              <a:gd name="connsiteY5" fmla="*/ 1203281 h 4922700"/>
              <a:gd name="connsiteX6" fmla="*/ 4510692 w 4517178"/>
              <a:gd name="connsiteY6" fmla="*/ 1991394 h 4922700"/>
              <a:gd name="connsiteX7" fmla="*/ 4510689 w 4517178"/>
              <a:gd name="connsiteY7" fmla="*/ 2988630 h 4922700"/>
              <a:gd name="connsiteX8" fmla="*/ 4432627 w 4517178"/>
              <a:gd name="connsiteY8" fmla="*/ 3596762 h 4922700"/>
              <a:gd name="connsiteX9" fmla="*/ 3873478 w 4517178"/>
              <a:gd name="connsiteY9" fmla="*/ 4119683 h 4922700"/>
              <a:gd name="connsiteX10" fmla="*/ 3060817 w 4517178"/>
              <a:gd name="connsiteY10" fmla="*/ 4586247 h 4922700"/>
              <a:gd name="connsiteX11" fmla="*/ 2251772 w 4517178"/>
              <a:gd name="connsiteY11" fmla="*/ 4922571 h 4922700"/>
              <a:gd name="connsiteX12" fmla="*/ 1361895 w 4517178"/>
              <a:gd name="connsiteY12" fmla="*/ 4551200 h 4922700"/>
              <a:gd name="connsiteX13" fmla="*/ 700157 w 4517178"/>
              <a:gd name="connsiteY13" fmla="*/ 4157916 h 4922700"/>
              <a:gd name="connsiteX14" fmla="*/ 79295 w 4517178"/>
              <a:gd name="connsiteY14" fmla="*/ 3593576 h 4922700"/>
              <a:gd name="connsiteX15" fmla="*/ 3782 w 4517178"/>
              <a:gd name="connsiteY15" fmla="*/ 2874853 h 4922700"/>
              <a:gd name="connsiteX16" fmla="*/ 5595 w 4517178"/>
              <a:gd name="connsiteY16" fmla="*/ 1934044 h 4922700"/>
              <a:gd name="connsiteX17" fmla="*/ 145786 w 4517178"/>
              <a:gd name="connsiteY17" fmla="*/ 1182135 h 4922700"/>
              <a:gd name="connsiteX18" fmla="*/ 803254 w 4517178"/>
              <a:gd name="connsiteY18" fmla="*/ 694682 h 4922700"/>
              <a:gd name="connsiteX0" fmla="*/ 803254 w 4517178"/>
              <a:gd name="connsiteY0" fmla="*/ 694682 h 4922700"/>
              <a:gd name="connsiteX1" fmla="*/ 1567346 w 4517178"/>
              <a:gd name="connsiteY1" fmla="*/ 254642 h 4922700"/>
              <a:gd name="connsiteX2" fmla="*/ 2223097 w 4517178"/>
              <a:gd name="connsiteY2" fmla="*/ 106 h 4922700"/>
              <a:gd name="connsiteX3" fmla="*/ 3016212 w 4517178"/>
              <a:gd name="connsiteY3" fmla="*/ 299822 h 4922700"/>
              <a:gd name="connsiteX4" fmla="*/ 3733292 w 4517178"/>
              <a:gd name="connsiteY4" fmla="*/ 707412 h 4922700"/>
              <a:gd name="connsiteX5" fmla="*/ 4378464 w 4517178"/>
              <a:gd name="connsiteY5" fmla="*/ 1203281 h 4922700"/>
              <a:gd name="connsiteX6" fmla="*/ 4510692 w 4517178"/>
              <a:gd name="connsiteY6" fmla="*/ 1991394 h 4922700"/>
              <a:gd name="connsiteX7" fmla="*/ 4510689 w 4517178"/>
              <a:gd name="connsiteY7" fmla="*/ 2988630 h 4922700"/>
              <a:gd name="connsiteX8" fmla="*/ 4432627 w 4517178"/>
              <a:gd name="connsiteY8" fmla="*/ 3596762 h 4922700"/>
              <a:gd name="connsiteX9" fmla="*/ 3873478 w 4517178"/>
              <a:gd name="connsiteY9" fmla="*/ 4119683 h 4922700"/>
              <a:gd name="connsiteX10" fmla="*/ 3060817 w 4517178"/>
              <a:gd name="connsiteY10" fmla="*/ 4586247 h 4922700"/>
              <a:gd name="connsiteX11" fmla="*/ 2251772 w 4517178"/>
              <a:gd name="connsiteY11" fmla="*/ 4922571 h 4922700"/>
              <a:gd name="connsiteX12" fmla="*/ 1361895 w 4517178"/>
              <a:gd name="connsiteY12" fmla="*/ 4551200 h 4922700"/>
              <a:gd name="connsiteX13" fmla="*/ 700157 w 4517178"/>
              <a:gd name="connsiteY13" fmla="*/ 4157916 h 4922700"/>
              <a:gd name="connsiteX14" fmla="*/ 79295 w 4517178"/>
              <a:gd name="connsiteY14" fmla="*/ 3593576 h 4922700"/>
              <a:gd name="connsiteX15" fmla="*/ 3782 w 4517178"/>
              <a:gd name="connsiteY15" fmla="*/ 2874853 h 4922700"/>
              <a:gd name="connsiteX16" fmla="*/ 5595 w 4517178"/>
              <a:gd name="connsiteY16" fmla="*/ 1934044 h 4922700"/>
              <a:gd name="connsiteX17" fmla="*/ 145786 w 4517178"/>
              <a:gd name="connsiteY17" fmla="*/ 1182135 h 4922700"/>
              <a:gd name="connsiteX18" fmla="*/ 803254 w 4517178"/>
              <a:gd name="connsiteY18" fmla="*/ 694682 h 4922700"/>
              <a:gd name="connsiteX0" fmla="*/ 803254 w 4517178"/>
              <a:gd name="connsiteY0" fmla="*/ 694682 h 4922700"/>
              <a:gd name="connsiteX1" fmla="*/ 1567346 w 4517178"/>
              <a:gd name="connsiteY1" fmla="*/ 254642 h 4922700"/>
              <a:gd name="connsiteX2" fmla="*/ 2223097 w 4517178"/>
              <a:gd name="connsiteY2" fmla="*/ 106 h 4922700"/>
              <a:gd name="connsiteX3" fmla="*/ 3016212 w 4517178"/>
              <a:gd name="connsiteY3" fmla="*/ 299822 h 4922700"/>
              <a:gd name="connsiteX4" fmla="*/ 3733292 w 4517178"/>
              <a:gd name="connsiteY4" fmla="*/ 707412 h 4922700"/>
              <a:gd name="connsiteX5" fmla="*/ 4378464 w 4517178"/>
              <a:gd name="connsiteY5" fmla="*/ 1203281 h 4922700"/>
              <a:gd name="connsiteX6" fmla="*/ 4510692 w 4517178"/>
              <a:gd name="connsiteY6" fmla="*/ 1991394 h 4922700"/>
              <a:gd name="connsiteX7" fmla="*/ 4510689 w 4517178"/>
              <a:gd name="connsiteY7" fmla="*/ 2988630 h 4922700"/>
              <a:gd name="connsiteX8" fmla="*/ 4432627 w 4517178"/>
              <a:gd name="connsiteY8" fmla="*/ 3596762 h 4922700"/>
              <a:gd name="connsiteX9" fmla="*/ 3873478 w 4517178"/>
              <a:gd name="connsiteY9" fmla="*/ 4119683 h 4922700"/>
              <a:gd name="connsiteX10" fmla="*/ 3060817 w 4517178"/>
              <a:gd name="connsiteY10" fmla="*/ 4586247 h 4922700"/>
              <a:gd name="connsiteX11" fmla="*/ 2251772 w 4517178"/>
              <a:gd name="connsiteY11" fmla="*/ 4922571 h 4922700"/>
              <a:gd name="connsiteX12" fmla="*/ 1361895 w 4517178"/>
              <a:gd name="connsiteY12" fmla="*/ 4551200 h 4922700"/>
              <a:gd name="connsiteX13" fmla="*/ 700157 w 4517178"/>
              <a:gd name="connsiteY13" fmla="*/ 4157916 h 4922700"/>
              <a:gd name="connsiteX14" fmla="*/ 79295 w 4517178"/>
              <a:gd name="connsiteY14" fmla="*/ 3593576 h 4922700"/>
              <a:gd name="connsiteX15" fmla="*/ 3782 w 4517178"/>
              <a:gd name="connsiteY15" fmla="*/ 2874853 h 4922700"/>
              <a:gd name="connsiteX16" fmla="*/ 5595 w 4517178"/>
              <a:gd name="connsiteY16" fmla="*/ 1934044 h 4922700"/>
              <a:gd name="connsiteX17" fmla="*/ 145786 w 4517178"/>
              <a:gd name="connsiteY17" fmla="*/ 1182135 h 4922700"/>
              <a:gd name="connsiteX18" fmla="*/ 803254 w 4517178"/>
              <a:gd name="connsiteY18" fmla="*/ 694682 h 4922700"/>
              <a:gd name="connsiteX0" fmla="*/ 803254 w 4517178"/>
              <a:gd name="connsiteY0" fmla="*/ 694682 h 4922700"/>
              <a:gd name="connsiteX1" fmla="*/ 1567346 w 4517178"/>
              <a:gd name="connsiteY1" fmla="*/ 254642 h 4922700"/>
              <a:gd name="connsiteX2" fmla="*/ 2223097 w 4517178"/>
              <a:gd name="connsiteY2" fmla="*/ 106 h 4922700"/>
              <a:gd name="connsiteX3" fmla="*/ 3016212 w 4517178"/>
              <a:gd name="connsiteY3" fmla="*/ 299822 h 4922700"/>
              <a:gd name="connsiteX4" fmla="*/ 3733292 w 4517178"/>
              <a:gd name="connsiteY4" fmla="*/ 707412 h 4922700"/>
              <a:gd name="connsiteX5" fmla="*/ 4378464 w 4517178"/>
              <a:gd name="connsiteY5" fmla="*/ 1203281 h 4922700"/>
              <a:gd name="connsiteX6" fmla="*/ 4510692 w 4517178"/>
              <a:gd name="connsiteY6" fmla="*/ 1991394 h 4922700"/>
              <a:gd name="connsiteX7" fmla="*/ 4510689 w 4517178"/>
              <a:gd name="connsiteY7" fmla="*/ 2988630 h 4922700"/>
              <a:gd name="connsiteX8" fmla="*/ 4432627 w 4517178"/>
              <a:gd name="connsiteY8" fmla="*/ 3596762 h 4922700"/>
              <a:gd name="connsiteX9" fmla="*/ 3873478 w 4517178"/>
              <a:gd name="connsiteY9" fmla="*/ 4119683 h 4922700"/>
              <a:gd name="connsiteX10" fmla="*/ 3060817 w 4517178"/>
              <a:gd name="connsiteY10" fmla="*/ 4586247 h 4922700"/>
              <a:gd name="connsiteX11" fmla="*/ 2251772 w 4517178"/>
              <a:gd name="connsiteY11" fmla="*/ 4922571 h 4922700"/>
              <a:gd name="connsiteX12" fmla="*/ 1361895 w 4517178"/>
              <a:gd name="connsiteY12" fmla="*/ 4551200 h 4922700"/>
              <a:gd name="connsiteX13" fmla="*/ 700157 w 4517178"/>
              <a:gd name="connsiteY13" fmla="*/ 4157916 h 4922700"/>
              <a:gd name="connsiteX14" fmla="*/ 79295 w 4517178"/>
              <a:gd name="connsiteY14" fmla="*/ 3593576 h 4922700"/>
              <a:gd name="connsiteX15" fmla="*/ 3782 w 4517178"/>
              <a:gd name="connsiteY15" fmla="*/ 2874853 h 4922700"/>
              <a:gd name="connsiteX16" fmla="*/ 5595 w 4517178"/>
              <a:gd name="connsiteY16" fmla="*/ 1934044 h 4922700"/>
              <a:gd name="connsiteX17" fmla="*/ 145786 w 4517178"/>
              <a:gd name="connsiteY17" fmla="*/ 1182135 h 4922700"/>
              <a:gd name="connsiteX18" fmla="*/ 803254 w 4517178"/>
              <a:gd name="connsiteY18" fmla="*/ 694682 h 4922700"/>
              <a:gd name="connsiteX0" fmla="*/ 803254 w 4517178"/>
              <a:gd name="connsiteY0" fmla="*/ 694682 h 4922700"/>
              <a:gd name="connsiteX1" fmla="*/ 1567346 w 4517178"/>
              <a:gd name="connsiteY1" fmla="*/ 254642 h 4922700"/>
              <a:gd name="connsiteX2" fmla="*/ 2223097 w 4517178"/>
              <a:gd name="connsiteY2" fmla="*/ 106 h 4922700"/>
              <a:gd name="connsiteX3" fmla="*/ 3016212 w 4517178"/>
              <a:gd name="connsiteY3" fmla="*/ 299822 h 4922700"/>
              <a:gd name="connsiteX4" fmla="*/ 3733292 w 4517178"/>
              <a:gd name="connsiteY4" fmla="*/ 707412 h 4922700"/>
              <a:gd name="connsiteX5" fmla="*/ 4378464 w 4517178"/>
              <a:gd name="connsiteY5" fmla="*/ 1203281 h 4922700"/>
              <a:gd name="connsiteX6" fmla="*/ 4510692 w 4517178"/>
              <a:gd name="connsiteY6" fmla="*/ 1991394 h 4922700"/>
              <a:gd name="connsiteX7" fmla="*/ 4510689 w 4517178"/>
              <a:gd name="connsiteY7" fmla="*/ 2988630 h 4922700"/>
              <a:gd name="connsiteX8" fmla="*/ 4432627 w 4517178"/>
              <a:gd name="connsiteY8" fmla="*/ 3596762 h 4922700"/>
              <a:gd name="connsiteX9" fmla="*/ 3873478 w 4517178"/>
              <a:gd name="connsiteY9" fmla="*/ 4119683 h 4922700"/>
              <a:gd name="connsiteX10" fmla="*/ 3060817 w 4517178"/>
              <a:gd name="connsiteY10" fmla="*/ 4586247 h 4922700"/>
              <a:gd name="connsiteX11" fmla="*/ 2251772 w 4517178"/>
              <a:gd name="connsiteY11" fmla="*/ 4922571 h 4922700"/>
              <a:gd name="connsiteX12" fmla="*/ 1361895 w 4517178"/>
              <a:gd name="connsiteY12" fmla="*/ 4551200 h 4922700"/>
              <a:gd name="connsiteX13" fmla="*/ 700157 w 4517178"/>
              <a:gd name="connsiteY13" fmla="*/ 4157916 h 4922700"/>
              <a:gd name="connsiteX14" fmla="*/ 79295 w 4517178"/>
              <a:gd name="connsiteY14" fmla="*/ 3593576 h 4922700"/>
              <a:gd name="connsiteX15" fmla="*/ 3782 w 4517178"/>
              <a:gd name="connsiteY15" fmla="*/ 2874853 h 4922700"/>
              <a:gd name="connsiteX16" fmla="*/ 5595 w 4517178"/>
              <a:gd name="connsiteY16" fmla="*/ 1934044 h 4922700"/>
              <a:gd name="connsiteX17" fmla="*/ 145786 w 4517178"/>
              <a:gd name="connsiteY17" fmla="*/ 1182135 h 4922700"/>
              <a:gd name="connsiteX18" fmla="*/ 803254 w 4517178"/>
              <a:gd name="connsiteY18" fmla="*/ 694682 h 4922700"/>
              <a:gd name="connsiteX0" fmla="*/ 803254 w 4517178"/>
              <a:gd name="connsiteY0" fmla="*/ 694682 h 4922700"/>
              <a:gd name="connsiteX1" fmla="*/ 1567346 w 4517178"/>
              <a:gd name="connsiteY1" fmla="*/ 254642 h 4922700"/>
              <a:gd name="connsiteX2" fmla="*/ 2223097 w 4517178"/>
              <a:gd name="connsiteY2" fmla="*/ 106 h 4922700"/>
              <a:gd name="connsiteX3" fmla="*/ 3016212 w 4517178"/>
              <a:gd name="connsiteY3" fmla="*/ 299822 h 4922700"/>
              <a:gd name="connsiteX4" fmla="*/ 3733292 w 4517178"/>
              <a:gd name="connsiteY4" fmla="*/ 707412 h 4922700"/>
              <a:gd name="connsiteX5" fmla="*/ 4378464 w 4517178"/>
              <a:gd name="connsiteY5" fmla="*/ 1203281 h 4922700"/>
              <a:gd name="connsiteX6" fmla="*/ 4510692 w 4517178"/>
              <a:gd name="connsiteY6" fmla="*/ 1991394 h 4922700"/>
              <a:gd name="connsiteX7" fmla="*/ 4510689 w 4517178"/>
              <a:gd name="connsiteY7" fmla="*/ 2988630 h 4922700"/>
              <a:gd name="connsiteX8" fmla="*/ 4432627 w 4517178"/>
              <a:gd name="connsiteY8" fmla="*/ 3596762 h 4922700"/>
              <a:gd name="connsiteX9" fmla="*/ 3873478 w 4517178"/>
              <a:gd name="connsiteY9" fmla="*/ 4119683 h 4922700"/>
              <a:gd name="connsiteX10" fmla="*/ 3060817 w 4517178"/>
              <a:gd name="connsiteY10" fmla="*/ 4586247 h 4922700"/>
              <a:gd name="connsiteX11" fmla="*/ 2251772 w 4517178"/>
              <a:gd name="connsiteY11" fmla="*/ 4922571 h 4922700"/>
              <a:gd name="connsiteX12" fmla="*/ 1361895 w 4517178"/>
              <a:gd name="connsiteY12" fmla="*/ 4551200 h 4922700"/>
              <a:gd name="connsiteX13" fmla="*/ 700157 w 4517178"/>
              <a:gd name="connsiteY13" fmla="*/ 4157916 h 4922700"/>
              <a:gd name="connsiteX14" fmla="*/ 79295 w 4517178"/>
              <a:gd name="connsiteY14" fmla="*/ 3593576 h 4922700"/>
              <a:gd name="connsiteX15" fmla="*/ 3782 w 4517178"/>
              <a:gd name="connsiteY15" fmla="*/ 2874853 h 4922700"/>
              <a:gd name="connsiteX16" fmla="*/ 5595 w 4517178"/>
              <a:gd name="connsiteY16" fmla="*/ 1934044 h 4922700"/>
              <a:gd name="connsiteX17" fmla="*/ 145786 w 4517178"/>
              <a:gd name="connsiteY17" fmla="*/ 1182135 h 4922700"/>
              <a:gd name="connsiteX18" fmla="*/ 803254 w 4517178"/>
              <a:gd name="connsiteY18" fmla="*/ 694682 h 4922700"/>
              <a:gd name="connsiteX0" fmla="*/ 803254 w 4517178"/>
              <a:gd name="connsiteY0" fmla="*/ 694694 h 4922712"/>
              <a:gd name="connsiteX1" fmla="*/ 1567346 w 4517178"/>
              <a:gd name="connsiteY1" fmla="*/ 254654 h 4922712"/>
              <a:gd name="connsiteX2" fmla="*/ 2223097 w 4517178"/>
              <a:gd name="connsiteY2" fmla="*/ 118 h 4922712"/>
              <a:gd name="connsiteX3" fmla="*/ 3016212 w 4517178"/>
              <a:gd name="connsiteY3" fmla="*/ 299834 h 4922712"/>
              <a:gd name="connsiteX4" fmla="*/ 3733292 w 4517178"/>
              <a:gd name="connsiteY4" fmla="*/ 707424 h 4922712"/>
              <a:gd name="connsiteX5" fmla="*/ 4378464 w 4517178"/>
              <a:gd name="connsiteY5" fmla="*/ 1203293 h 4922712"/>
              <a:gd name="connsiteX6" fmla="*/ 4510692 w 4517178"/>
              <a:gd name="connsiteY6" fmla="*/ 1991406 h 4922712"/>
              <a:gd name="connsiteX7" fmla="*/ 4510689 w 4517178"/>
              <a:gd name="connsiteY7" fmla="*/ 2988642 h 4922712"/>
              <a:gd name="connsiteX8" fmla="*/ 4432627 w 4517178"/>
              <a:gd name="connsiteY8" fmla="*/ 3596774 h 4922712"/>
              <a:gd name="connsiteX9" fmla="*/ 3873478 w 4517178"/>
              <a:gd name="connsiteY9" fmla="*/ 4119695 h 4922712"/>
              <a:gd name="connsiteX10" fmla="*/ 3060817 w 4517178"/>
              <a:gd name="connsiteY10" fmla="*/ 4586259 h 4922712"/>
              <a:gd name="connsiteX11" fmla="*/ 2251772 w 4517178"/>
              <a:gd name="connsiteY11" fmla="*/ 4922583 h 4922712"/>
              <a:gd name="connsiteX12" fmla="*/ 1361895 w 4517178"/>
              <a:gd name="connsiteY12" fmla="*/ 4551212 h 4922712"/>
              <a:gd name="connsiteX13" fmla="*/ 700157 w 4517178"/>
              <a:gd name="connsiteY13" fmla="*/ 4157928 h 4922712"/>
              <a:gd name="connsiteX14" fmla="*/ 79295 w 4517178"/>
              <a:gd name="connsiteY14" fmla="*/ 3593588 h 4922712"/>
              <a:gd name="connsiteX15" fmla="*/ 3782 w 4517178"/>
              <a:gd name="connsiteY15" fmla="*/ 2874865 h 4922712"/>
              <a:gd name="connsiteX16" fmla="*/ 5595 w 4517178"/>
              <a:gd name="connsiteY16" fmla="*/ 1934056 h 4922712"/>
              <a:gd name="connsiteX17" fmla="*/ 145786 w 4517178"/>
              <a:gd name="connsiteY17" fmla="*/ 1182147 h 4922712"/>
              <a:gd name="connsiteX18" fmla="*/ 803254 w 4517178"/>
              <a:gd name="connsiteY18" fmla="*/ 694694 h 4922712"/>
              <a:gd name="connsiteX0" fmla="*/ 803254 w 4517178"/>
              <a:gd name="connsiteY0" fmla="*/ 694694 h 4922712"/>
              <a:gd name="connsiteX1" fmla="*/ 1567346 w 4517178"/>
              <a:gd name="connsiteY1" fmla="*/ 254654 h 4922712"/>
              <a:gd name="connsiteX2" fmla="*/ 2223097 w 4517178"/>
              <a:gd name="connsiteY2" fmla="*/ 118 h 4922712"/>
              <a:gd name="connsiteX3" fmla="*/ 3016212 w 4517178"/>
              <a:gd name="connsiteY3" fmla="*/ 299834 h 4922712"/>
              <a:gd name="connsiteX4" fmla="*/ 3733292 w 4517178"/>
              <a:gd name="connsiteY4" fmla="*/ 707424 h 4922712"/>
              <a:gd name="connsiteX5" fmla="*/ 4378464 w 4517178"/>
              <a:gd name="connsiteY5" fmla="*/ 1203293 h 4922712"/>
              <a:gd name="connsiteX6" fmla="*/ 4510692 w 4517178"/>
              <a:gd name="connsiteY6" fmla="*/ 1991406 h 4922712"/>
              <a:gd name="connsiteX7" fmla="*/ 4510689 w 4517178"/>
              <a:gd name="connsiteY7" fmla="*/ 2988642 h 4922712"/>
              <a:gd name="connsiteX8" fmla="*/ 4432627 w 4517178"/>
              <a:gd name="connsiteY8" fmla="*/ 3596774 h 4922712"/>
              <a:gd name="connsiteX9" fmla="*/ 3873478 w 4517178"/>
              <a:gd name="connsiteY9" fmla="*/ 4119695 h 4922712"/>
              <a:gd name="connsiteX10" fmla="*/ 3060817 w 4517178"/>
              <a:gd name="connsiteY10" fmla="*/ 4586259 h 4922712"/>
              <a:gd name="connsiteX11" fmla="*/ 2251772 w 4517178"/>
              <a:gd name="connsiteY11" fmla="*/ 4922583 h 4922712"/>
              <a:gd name="connsiteX12" fmla="*/ 1361895 w 4517178"/>
              <a:gd name="connsiteY12" fmla="*/ 4551212 h 4922712"/>
              <a:gd name="connsiteX13" fmla="*/ 700157 w 4517178"/>
              <a:gd name="connsiteY13" fmla="*/ 4157928 h 4922712"/>
              <a:gd name="connsiteX14" fmla="*/ 79295 w 4517178"/>
              <a:gd name="connsiteY14" fmla="*/ 3593588 h 4922712"/>
              <a:gd name="connsiteX15" fmla="*/ 3782 w 4517178"/>
              <a:gd name="connsiteY15" fmla="*/ 2874865 h 4922712"/>
              <a:gd name="connsiteX16" fmla="*/ 5595 w 4517178"/>
              <a:gd name="connsiteY16" fmla="*/ 1934056 h 4922712"/>
              <a:gd name="connsiteX17" fmla="*/ 145786 w 4517178"/>
              <a:gd name="connsiteY17" fmla="*/ 1182147 h 4922712"/>
              <a:gd name="connsiteX18" fmla="*/ 803254 w 4517178"/>
              <a:gd name="connsiteY18" fmla="*/ 694694 h 4922712"/>
              <a:gd name="connsiteX0" fmla="*/ 803254 w 4517178"/>
              <a:gd name="connsiteY0" fmla="*/ 694694 h 4922712"/>
              <a:gd name="connsiteX1" fmla="*/ 1567346 w 4517178"/>
              <a:gd name="connsiteY1" fmla="*/ 254654 h 4922712"/>
              <a:gd name="connsiteX2" fmla="*/ 2223097 w 4517178"/>
              <a:gd name="connsiteY2" fmla="*/ 118 h 4922712"/>
              <a:gd name="connsiteX3" fmla="*/ 3016212 w 4517178"/>
              <a:gd name="connsiteY3" fmla="*/ 299834 h 4922712"/>
              <a:gd name="connsiteX4" fmla="*/ 3733292 w 4517178"/>
              <a:gd name="connsiteY4" fmla="*/ 707424 h 4922712"/>
              <a:gd name="connsiteX5" fmla="*/ 4378464 w 4517178"/>
              <a:gd name="connsiteY5" fmla="*/ 1203293 h 4922712"/>
              <a:gd name="connsiteX6" fmla="*/ 4510692 w 4517178"/>
              <a:gd name="connsiteY6" fmla="*/ 1991406 h 4922712"/>
              <a:gd name="connsiteX7" fmla="*/ 4510689 w 4517178"/>
              <a:gd name="connsiteY7" fmla="*/ 2988642 h 4922712"/>
              <a:gd name="connsiteX8" fmla="*/ 4432627 w 4517178"/>
              <a:gd name="connsiteY8" fmla="*/ 3596774 h 4922712"/>
              <a:gd name="connsiteX9" fmla="*/ 3873478 w 4517178"/>
              <a:gd name="connsiteY9" fmla="*/ 4119695 h 4922712"/>
              <a:gd name="connsiteX10" fmla="*/ 3060817 w 4517178"/>
              <a:gd name="connsiteY10" fmla="*/ 4586259 h 4922712"/>
              <a:gd name="connsiteX11" fmla="*/ 2251772 w 4517178"/>
              <a:gd name="connsiteY11" fmla="*/ 4922583 h 4922712"/>
              <a:gd name="connsiteX12" fmla="*/ 1361895 w 4517178"/>
              <a:gd name="connsiteY12" fmla="*/ 4551212 h 4922712"/>
              <a:gd name="connsiteX13" fmla="*/ 700157 w 4517178"/>
              <a:gd name="connsiteY13" fmla="*/ 4157928 h 4922712"/>
              <a:gd name="connsiteX14" fmla="*/ 79295 w 4517178"/>
              <a:gd name="connsiteY14" fmla="*/ 3593588 h 4922712"/>
              <a:gd name="connsiteX15" fmla="*/ 3782 w 4517178"/>
              <a:gd name="connsiteY15" fmla="*/ 2874865 h 4922712"/>
              <a:gd name="connsiteX16" fmla="*/ 5595 w 4517178"/>
              <a:gd name="connsiteY16" fmla="*/ 1934056 h 4922712"/>
              <a:gd name="connsiteX17" fmla="*/ 145786 w 4517178"/>
              <a:gd name="connsiteY17" fmla="*/ 1182147 h 4922712"/>
              <a:gd name="connsiteX18" fmla="*/ 803254 w 4517178"/>
              <a:gd name="connsiteY18" fmla="*/ 694694 h 4922712"/>
              <a:gd name="connsiteX0" fmla="*/ 803254 w 4517178"/>
              <a:gd name="connsiteY0" fmla="*/ 694694 h 4922712"/>
              <a:gd name="connsiteX1" fmla="*/ 1567346 w 4517178"/>
              <a:gd name="connsiteY1" fmla="*/ 254654 h 4922712"/>
              <a:gd name="connsiteX2" fmla="*/ 2223097 w 4517178"/>
              <a:gd name="connsiteY2" fmla="*/ 118 h 4922712"/>
              <a:gd name="connsiteX3" fmla="*/ 3016212 w 4517178"/>
              <a:gd name="connsiteY3" fmla="*/ 299834 h 4922712"/>
              <a:gd name="connsiteX4" fmla="*/ 3733292 w 4517178"/>
              <a:gd name="connsiteY4" fmla="*/ 707424 h 4922712"/>
              <a:gd name="connsiteX5" fmla="*/ 4378464 w 4517178"/>
              <a:gd name="connsiteY5" fmla="*/ 1203293 h 4922712"/>
              <a:gd name="connsiteX6" fmla="*/ 4510692 w 4517178"/>
              <a:gd name="connsiteY6" fmla="*/ 1991406 h 4922712"/>
              <a:gd name="connsiteX7" fmla="*/ 4510689 w 4517178"/>
              <a:gd name="connsiteY7" fmla="*/ 2988642 h 4922712"/>
              <a:gd name="connsiteX8" fmla="*/ 4432627 w 4517178"/>
              <a:gd name="connsiteY8" fmla="*/ 3596774 h 4922712"/>
              <a:gd name="connsiteX9" fmla="*/ 3873478 w 4517178"/>
              <a:gd name="connsiteY9" fmla="*/ 4119695 h 4922712"/>
              <a:gd name="connsiteX10" fmla="*/ 3060817 w 4517178"/>
              <a:gd name="connsiteY10" fmla="*/ 4586259 h 4922712"/>
              <a:gd name="connsiteX11" fmla="*/ 2251772 w 4517178"/>
              <a:gd name="connsiteY11" fmla="*/ 4922583 h 4922712"/>
              <a:gd name="connsiteX12" fmla="*/ 1361895 w 4517178"/>
              <a:gd name="connsiteY12" fmla="*/ 4551212 h 4922712"/>
              <a:gd name="connsiteX13" fmla="*/ 700157 w 4517178"/>
              <a:gd name="connsiteY13" fmla="*/ 4157928 h 4922712"/>
              <a:gd name="connsiteX14" fmla="*/ 79295 w 4517178"/>
              <a:gd name="connsiteY14" fmla="*/ 3593588 h 4922712"/>
              <a:gd name="connsiteX15" fmla="*/ 3782 w 4517178"/>
              <a:gd name="connsiteY15" fmla="*/ 2874865 h 4922712"/>
              <a:gd name="connsiteX16" fmla="*/ 5595 w 4517178"/>
              <a:gd name="connsiteY16" fmla="*/ 1934056 h 4922712"/>
              <a:gd name="connsiteX17" fmla="*/ 145786 w 4517178"/>
              <a:gd name="connsiteY17" fmla="*/ 1182147 h 4922712"/>
              <a:gd name="connsiteX18" fmla="*/ 803254 w 4517178"/>
              <a:gd name="connsiteY18" fmla="*/ 694694 h 4922712"/>
              <a:gd name="connsiteX0" fmla="*/ 803254 w 4517178"/>
              <a:gd name="connsiteY0" fmla="*/ 694694 h 4922712"/>
              <a:gd name="connsiteX1" fmla="*/ 1567346 w 4517178"/>
              <a:gd name="connsiteY1" fmla="*/ 254654 h 4922712"/>
              <a:gd name="connsiteX2" fmla="*/ 2223097 w 4517178"/>
              <a:gd name="connsiteY2" fmla="*/ 118 h 4922712"/>
              <a:gd name="connsiteX3" fmla="*/ 3016212 w 4517178"/>
              <a:gd name="connsiteY3" fmla="*/ 299834 h 4922712"/>
              <a:gd name="connsiteX4" fmla="*/ 3733292 w 4517178"/>
              <a:gd name="connsiteY4" fmla="*/ 707424 h 4922712"/>
              <a:gd name="connsiteX5" fmla="*/ 4378464 w 4517178"/>
              <a:gd name="connsiteY5" fmla="*/ 1203293 h 4922712"/>
              <a:gd name="connsiteX6" fmla="*/ 4510692 w 4517178"/>
              <a:gd name="connsiteY6" fmla="*/ 1991406 h 4922712"/>
              <a:gd name="connsiteX7" fmla="*/ 4510689 w 4517178"/>
              <a:gd name="connsiteY7" fmla="*/ 2988642 h 4922712"/>
              <a:gd name="connsiteX8" fmla="*/ 4432627 w 4517178"/>
              <a:gd name="connsiteY8" fmla="*/ 3596774 h 4922712"/>
              <a:gd name="connsiteX9" fmla="*/ 3873478 w 4517178"/>
              <a:gd name="connsiteY9" fmla="*/ 4119695 h 4922712"/>
              <a:gd name="connsiteX10" fmla="*/ 3060817 w 4517178"/>
              <a:gd name="connsiteY10" fmla="*/ 4586259 h 4922712"/>
              <a:gd name="connsiteX11" fmla="*/ 2251772 w 4517178"/>
              <a:gd name="connsiteY11" fmla="*/ 4922583 h 4922712"/>
              <a:gd name="connsiteX12" fmla="*/ 1361895 w 4517178"/>
              <a:gd name="connsiteY12" fmla="*/ 4551212 h 4922712"/>
              <a:gd name="connsiteX13" fmla="*/ 700157 w 4517178"/>
              <a:gd name="connsiteY13" fmla="*/ 4157928 h 4922712"/>
              <a:gd name="connsiteX14" fmla="*/ 79295 w 4517178"/>
              <a:gd name="connsiteY14" fmla="*/ 3593588 h 4922712"/>
              <a:gd name="connsiteX15" fmla="*/ 3782 w 4517178"/>
              <a:gd name="connsiteY15" fmla="*/ 2874865 h 4922712"/>
              <a:gd name="connsiteX16" fmla="*/ 5595 w 4517178"/>
              <a:gd name="connsiteY16" fmla="*/ 1934056 h 4922712"/>
              <a:gd name="connsiteX17" fmla="*/ 145786 w 4517178"/>
              <a:gd name="connsiteY17" fmla="*/ 1182147 h 4922712"/>
              <a:gd name="connsiteX18" fmla="*/ 803254 w 4517178"/>
              <a:gd name="connsiteY18" fmla="*/ 694694 h 4922712"/>
              <a:gd name="connsiteX0" fmla="*/ 803254 w 4511748"/>
              <a:gd name="connsiteY0" fmla="*/ 694694 h 4922712"/>
              <a:gd name="connsiteX1" fmla="*/ 1567346 w 4511748"/>
              <a:gd name="connsiteY1" fmla="*/ 254654 h 4922712"/>
              <a:gd name="connsiteX2" fmla="*/ 2223097 w 4511748"/>
              <a:gd name="connsiteY2" fmla="*/ 118 h 4922712"/>
              <a:gd name="connsiteX3" fmla="*/ 3016212 w 4511748"/>
              <a:gd name="connsiteY3" fmla="*/ 299834 h 4922712"/>
              <a:gd name="connsiteX4" fmla="*/ 3733292 w 4511748"/>
              <a:gd name="connsiteY4" fmla="*/ 707424 h 4922712"/>
              <a:gd name="connsiteX5" fmla="*/ 4378464 w 4511748"/>
              <a:gd name="connsiteY5" fmla="*/ 1203293 h 4922712"/>
              <a:gd name="connsiteX6" fmla="*/ 4510692 w 4511748"/>
              <a:gd name="connsiteY6" fmla="*/ 1991406 h 4922712"/>
              <a:gd name="connsiteX7" fmla="*/ 4510689 w 4511748"/>
              <a:gd name="connsiteY7" fmla="*/ 2988642 h 4922712"/>
              <a:gd name="connsiteX8" fmla="*/ 4432627 w 4511748"/>
              <a:gd name="connsiteY8" fmla="*/ 3596774 h 4922712"/>
              <a:gd name="connsiteX9" fmla="*/ 3873478 w 4511748"/>
              <a:gd name="connsiteY9" fmla="*/ 4119695 h 4922712"/>
              <a:gd name="connsiteX10" fmla="*/ 3060817 w 4511748"/>
              <a:gd name="connsiteY10" fmla="*/ 4586259 h 4922712"/>
              <a:gd name="connsiteX11" fmla="*/ 2251772 w 4511748"/>
              <a:gd name="connsiteY11" fmla="*/ 4922583 h 4922712"/>
              <a:gd name="connsiteX12" fmla="*/ 1361895 w 4511748"/>
              <a:gd name="connsiteY12" fmla="*/ 4551212 h 4922712"/>
              <a:gd name="connsiteX13" fmla="*/ 700157 w 4511748"/>
              <a:gd name="connsiteY13" fmla="*/ 4157928 h 4922712"/>
              <a:gd name="connsiteX14" fmla="*/ 79295 w 4511748"/>
              <a:gd name="connsiteY14" fmla="*/ 3593588 h 4922712"/>
              <a:gd name="connsiteX15" fmla="*/ 3782 w 4511748"/>
              <a:gd name="connsiteY15" fmla="*/ 2874865 h 4922712"/>
              <a:gd name="connsiteX16" fmla="*/ 5595 w 4511748"/>
              <a:gd name="connsiteY16" fmla="*/ 1934056 h 4922712"/>
              <a:gd name="connsiteX17" fmla="*/ 145786 w 4511748"/>
              <a:gd name="connsiteY17" fmla="*/ 1182147 h 4922712"/>
              <a:gd name="connsiteX18" fmla="*/ 803254 w 4511748"/>
              <a:gd name="connsiteY18" fmla="*/ 694694 h 4922712"/>
              <a:gd name="connsiteX0" fmla="*/ 803254 w 4511748"/>
              <a:gd name="connsiteY0" fmla="*/ 694694 h 4922712"/>
              <a:gd name="connsiteX1" fmla="*/ 1567346 w 4511748"/>
              <a:gd name="connsiteY1" fmla="*/ 254654 h 4922712"/>
              <a:gd name="connsiteX2" fmla="*/ 2223097 w 4511748"/>
              <a:gd name="connsiteY2" fmla="*/ 118 h 4922712"/>
              <a:gd name="connsiteX3" fmla="*/ 3016212 w 4511748"/>
              <a:gd name="connsiteY3" fmla="*/ 299834 h 4922712"/>
              <a:gd name="connsiteX4" fmla="*/ 3733292 w 4511748"/>
              <a:gd name="connsiteY4" fmla="*/ 707424 h 4922712"/>
              <a:gd name="connsiteX5" fmla="*/ 4378464 w 4511748"/>
              <a:gd name="connsiteY5" fmla="*/ 1203293 h 4922712"/>
              <a:gd name="connsiteX6" fmla="*/ 4510692 w 4511748"/>
              <a:gd name="connsiteY6" fmla="*/ 1991406 h 4922712"/>
              <a:gd name="connsiteX7" fmla="*/ 4510689 w 4511748"/>
              <a:gd name="connsiteY7" fmla="*/ 2988642 h 4922712"/>
              <a:gd name="connsiteX8" fmla="*/ 4432627 w 4511748"/>
              <a:gd name="connsiteY8" fmla="*/ 3596774 h 4922712"/>
              <a:gd name="connsiteX9" fmla="*/ 3873478 w 4511748"/>
              <a:gd name="connsiteY9" fmla="*/ 4119695 h 4922712"/>
              <a:gd name="connsiteX10" fmla="*/ 3060817 w 4511748"/>
              <a:gd name="connsiteY10" fmla="*/ 4586259 h 4922712"/>
              <a:gd name="connsiteX11" fmla="*/ 2251772 w 4511748"/>
              <a:gd name="connsiteY11" fmla="*/ 4922583 h 4922712"/>
              <a:gd name="connsiteX12" fmla="*/ 1361895 w 4511748"/>
              <a:gd name="connsiteY12" fmla="*/ 4551212 h 4922712"/>
              <a:gd name="connsiteX13" fmla="*/ 700157 w 4511748"/>
              <a:gd name="connsiteY13" fmla="*/ 4157928 h 4922712"/>
              <a:gd name="connsiteX14" fmla="*/ 79295 w 4511748"/>
              <a:gd name="connsiteY14" fmla="*/ 3593588 h 4922712"/>
              <a:gd name="connsiteX15" fmla="*/ 3782 w 4511748"/>
              <a:gd name="connsiteY15" fmla="*/ 2874865 h 4922712"/>
              <a:gd name="connsiteX16" fmla="*/ 5595 w 4511748"/>
              <a:gd name="connsiteY16" fmla="*/ 1934056 h 4922712"/>
              <a:gd name="connsiteX17" fmla="*/ 145786 w 4511748"/>
              <a:gd name="connsiteY17" fmla="*/ 1182147 h 4922712"/>
              <a:gd name="connsiteX18" fmla="*/ 803254 w 4511748"/>
              <a:gd name="connsiteY18" fmla="*/ 694694 h 4922712"/>
              <a:gd name="connsiteX0" fmla="*/ 803254 w 4511748"/>
              <a:gd name="connsiteY0" fmla="*/ 694694 h 4922712"/>
              <a:gd name="connsiteX1" fmla="*/ 1567346 w 4511748"/>
              <a:gd name="connsiteY1" fmla="*/ 254654 h 4922712"/>
              <a:gd name="connsiteX2" fmla="*/ 2223097 w 4511748"/>
              <a:gd name="connsiteY2" fmla="*/ 118 h 4922712"/>
              <a:gd name="connsiteX3" fmla="*/ 3016212 w 4511748"/>
              <a:gd name="connsiteY3" fmla="*/ 299834 h 4922712"/>
              <a:gd name="connsiteX4" fmla="*/ 3733292 w 4511748"/>
              <a:gd name="connsiteY4" fmla="*/ 707424 h 4922712"/>
              <a:gd name="connsiteX5" fmla="*/ 4378464 w 4511748"/>
              <a:gd name="connsiteY5" fmla="*/ 1203293 h 4922712"/>
              <a:gd name="connsiteX6" fmla="*/ 4510692 w 4511748"/>
              <a:gd name="connsiteY6" fmla="*/ 1991406 h 4922712"/>
              <a:gd name="connsiteX7" fmla="*/ 4510689 w 4511748"/>
              <a:gd name="connsiteY7" fmla="*/ 2988642 h 4922712"/>
              <a:gd name="connsiteX8" fmla="*/ 4432627 w 4511748"/>
              <a:gd name="connsiteY8" fmla="*/ 3596774 h 4922712"/>
              <a:gd name="connsiteX9" fmla="*/ 3873478 w 4511748"/>
              <a:gd name="connsiteY9" fmla="*/ 4119695 h 4922712"/>
              <a:gd name="connsiteX10" fmla="*/ 3060817 w 4511748"/>
              <a:gd name="connsiteY10" fmla="*/ 4586259 h 4922712"/>
              <a:gd name="connsiteX11" fmla="*/ 2251772 w 4511748"/>
              <a:gd name="connsiteY11" fmla="*/ 4922583 h 4922712"/>
              <a:gd name="connsiteX12" fmla="*/ 1361895 w 4511748"/>
              <a:gd name="connsiteY12" fmla="*/ 4551212 h 4922712"/>
              <a:gd name="connsiteX13" fmla="*/ 700157 w 4511748"/>
              <a:gd name="connsiteY13" fmla="*/ 4157928 h 4922712"/>
              <a:gd name="connsiteX14" fmla="*/ 79295 w 4511748"/>
              <a:gd name="connsiteY14" fmla="*/ 3593588 h 4922712"/>
              <a:gd name="connsiteX15" fmla="*/ 3782 w 4511748"/>
              <a:gd name="connsiteY15" fmla="*/ 2874865 h 4922712"/>
              <a:gd name="connsiteX16" fmla="*/ 5595 w 4511748"/>
              <a:gd name="connsiteY16" fmla="*/ 1934056 h 4922712"/>
              <a:gd name="connsiteX17" fmla="*/ 145786 w 4511748"/>
              <a:gd name="connsiteY17" fmla="*/ 1182147 h 4922712"/>
              <a:gd name="connsiteX18" fmla="*/ 803254 w 4511748"/>
              <a:gd name="connsiteY18" fmla="*/ 694694 h 4922712"/>
              <a:gd name="connsiteX0" fmla="*/ 803254 w 4511748"/>
              <a:gd name="connsiteY0" fmla="*/ 694694 h 4922712"/>
              <a:gd name="connsiteX1" fmla="*/ 1567346 w 4511748"/>
              <a:gd name="connsiteY1" fmla="*/ 254654 h 4922712"/>
              <a:gd name="connsiteX2" fmla="*/ 2223097 w 4511748"/>
              <a:gd name="connsiteY2" fmla="*/ 118 h 4922712"/>
              <a:gd name="connsiteX3" fmla="*/ 3016212 w 4511748"/>
              <a:gd name="connsiteY3" fmla="*/ 299834 h 4922712"/>
              <a:gd name="connsiteX4" fmla="*/ 3733292 w 4511748"/>
              <a:gd name="connsiteY4" fmla="*/ 707424 h 4922712"/>
              <a:gd name="connsiteX5" fmla="*/ 4378464 w 4511748"/>
              <a:gd name="connsiteY5" fmla="*/ 1203293 h 4922712"/>
              <a:gd name="connsiteX6" fmla="*/ 4510692 w 4511748"/>
              <a:gd name="connsiteY6" fmla="*/ 1991406 h 4922712"/>
              <a:gd name="connsiteX7" fmla="*/ 4510689 w 4511748"/>
              <a:gd name="connsiteY7" fmla="*/ 2988642 h 4922712"/>
              <a:gd name="connsiteX8" fmla="*/ 4432627 w 4511748"/>
              <a:gd name="connsiteY8" fmla="*/ 3596774 h 4922712"/>
              <a:gd name="connsiteX9" fmla="*/ 3873478 w 4511748"/>
              <a:gd name="connsiteY9" fmla="*/ 4119695 h 4922712"/>
              <a:gd name="connsiteX10" fmla="*/ 3060817 w 4511748"/>
              <a:gd name="connsiteY10" fmla="*/ 4586259 h 4922712"/>
              <a:gd name="connsiteX11" fmla="*/ 2251772 w 4511748"/>
              <a:gd name="connsiteY11" fmla="*/ 4922583 h 4922712"/>
              <a:gd name="connsiteX12" fmla="*/ 1361895 w 4511748"/>
              <a:gd name="connsiteY12" fmla="*/ 4551212 h 4922712"/>
              <a:gd name="connsiteX13" fmla="*/ 700157 w 4511748"/>
              <a:gd name="connsiteY13" fmla="*/ 4157928 h 4922712"/>
              <a:gd name="connsiteX14" fmla="*/ 79295 w 4511748"/>
              <a:gd name="connsiteY14" fmla="*/ 3593588 h 4922712"/>
              <a:gd name="connsiteX15" fmla="*/ 3782 w 4511748"/>
              <a:gd name="connsiteY15" fmla="*/ 2874865 h 4922712"/>
              <a:gd name="connsiteX16" fmla="*/ 5595 w 4511748"/>
              <a:gd name="connsiteY16" fmla="*/ 1934056 h 4922712"/>
              <a:gd name="connsiteX17" fmla="*/ 145786 w 4511748"/>
              <a:gd name="connsiteY17" fmla="*/ 1182147 h 4922712"/>
              <a:gd name="connsiteX18" fmla="*/ 803254 w 4511748"/>
              <a:gd name="connsiteY18" fmla="*/ 694694 h 4922712"/>
              <a:gd name="connsiteX0" fmla="*/ 803254 w 4511748"/>
              <a:gd name="connsiteY0" fmla="*/ 694694 h 4922717"/>
              <a:gd name="connsiteX1" fmla="*/ 1567346 w 4511748"/>
              <a:gd name="connsiteY1" fmla="*/ 254654 h 4922717"/>
              <a:gd name="connsiteX2" fmla="*/ 2223097 w 4511748"/>
              <a:gd name="connsiteY2" fmla="*/ 118 h 4922717"/>
              <a:gd name="connsiteX3" fmla="*/ 3016212 w 4511748"/>
              <a:gd name="connsiteY3" fmla="*/ 299834 h 4922717"/>
              <a:gd name="connsiteX4" fmla="*/ 3733292 w 4511748"/>
              <a:gd name="connsiteY4" fmla="*/ 707424 h 4922717"/>
              <a:gd name="connsiteX5" fmla="*/ 4378464 w 4511748"/>
              <a:gd name="connsiteY5" fmla="*/ 1203293 h 4922717"/>
              <a:gd name="connsiteX6" fmla="*/ 4510692 w 4511748"/>
              <a:gd name="connsiteY6" fmla="*/ 1991406 h 4922717"/>
              <a:gd name="connsiteX7" fmla="*/ 4510689 w 4511748"/>
              <a:gd name="connsiteY7" fmla="*/ 2988642 h 4922717"/>
              <a:gd name="connsiteX8" fmla="*/ 4432627 w 4511748"/>
              <a:gd name="connsiteY8" fmla="*/ 3596774 h 4922717"/>
              <a:gd name="connsiteX9" fmla="*/ 3873478 w 4511748"/>
              <a:gd name="connsiteY9" fmla="*/ 4119695 h 4922717"/>
              <a:gd name="connsiteX10" fmla="*/ 3060817 w 4511748"/>
              <a:gd name="connsiteY10" fmla="*/ 4586259 h 4922717"/>
              <a:gd name="connsiteX11" fmla="*/ 2251772 w 4511748"/>
              <a:gd name="connsiteY11" fmla="*/ 4922583 h 4922717"/>
              <a:gd name="connsiteX12" fmla="*/ 1361895 w 4511748"/>
              <a:gd name="connsiteY12" fmla="*/ 4551212 h 4922717"/>
              <a:gd name="connsiteX13" fmla="*/ 700157 w 4511748"/>
              <a:gd name="connsiteY13" fmla="*/ 4157928 h 4922717"/>
              <a:gd name="connsiteX14" fmla="*/ 79295 w 4511748"/>
              <a:gd name="connsiteY14" fmla="*/ 3593588 h 4922717"/>
              <a:gd name="connsiteX15" fmla="*/ 3782 w 4511748"/>
              <a:gd name="connsiteY15" fmla="*/ 2874865 h 4922717"/>
              <a:gd name="connsiteX16" fmla="*/ 5595 w 4511748"/>
              <a:gd name="connsiteY16" fmla="*/ 1934056 h 4922717"/>
              <a:gd name="connsiteX17" fmla="*/ 145786 w 4511748"/>
              <a:gd name="connsiteY17" fmla="*/ 1182147 h 4922717"/>
              <a:gd name="connsiteX18" fmla="*/ 803254 w 4511748"/>
              <a:gd name="connsiteY18" fmla="*/ 694694 h 4922717"/>
              <a:gd name="connsiteX0" fmla="*/ 803254 w 4511748"/>
              <a:gd name="connsiteY0" fmla="*/ 694694 h 4922583"/>
              <a:gd name="connsiteX1" fmla="*/ 1567346 w 4511748"/>
              <a:gd name="connsiteY1" fmla="*/ 254654 h 4922583"/>
              <a:gd name="connsiteX2" fmla="*/ 2223097 w 4511748"/>
              <a:gd name="connsiteY2" fmla="*/ 118 h 4922583"/>
              <a:gd name="connsiteX3" fmla="*/ 3016212 w 4511748"/>
              <a:gd name="connsiteY3" fmla="*/ 299834 h 4922583"/>
              <a:gd name="connsiteX4" fmla="*/ 3733292 w 4511748"/>
              <a:gd name="connsiteY4" fmla="*/ 707424 h 4922583"/>
              <a:gd name="connsiteX5" fmla="*/ 4378464 w 4511748"/>
              <a:gd name="connsiteY5" fmla="*/ 1203293 h 4922583"/>
              <a:gd name="connsiteX6" fmla="*/ 4510692 w 4511748"/>
              <a:gd name="connsiteY6" fmla="*/ 1991406 h 4922583"/>
              <a:gd name="connsiteX7" fmla="*/ 4510689 w 4511748"/>
              <a:gd name="connsiteY7" fmla="*/ 2988642 h 4922583"/>
              <a:gd name="connsiteX8" fmla="*/ 4432627 w 4511748"/>
              <a:gd name="connsiteY8" fmla="*/ 3596774 h 4922583"/>
              <a:gd name="connsiteX9" fmla="*/ 3873478 w 4511748"/>
              <a:gd name="connsiteY9" fmla="*/ 4119695 h 4922583"/>
              <a:gd name="connsiteX10" fmla="*/ 3060817 w 4511748"/>
              <a:gd name="connsiteY10" fmla="*/ 4586259 h 4922583"/>
              <a:gd name="connsiteX11" fmla="*/ 2251772 w 4511748"/>
              <a:gd name="connsiteY11" fmla="*/ 4922583 h 4922583"/>
              <a:gd name="connsiteX12" fmla="*/ 1361895 w 4511748"/>
              <a:gd name="connsiteY12" fmla="*/ 4551212 h 4922583"/>
              <a:gd name="connsiteX13" fmla="*/ 700157 w 4511748"/>
              <a:gd name="connsiteY13" fmla="*/ 4157928 h 4922583"/>
              <a:gd name="connsiteX14" fmla="*/ 79295 w 4511748"/>
              <a:gd name="connsiteY14" fmla="*/ 3593588 h 4922583"/>
              <a:gd name="connsiteX15" fmla="*/ 3782 w 4511748"/>
              <a:gd name="connsiteY15" fmla="*/ 2874865 h 4922583"/>
              <a:gd name="connsiteX16" fmla="*/ 5595 w 4511748"/>
              <a:gd name="connsiteY16" fmla="*/ 1934056 h 4922583"/>
              <a:gd name="connsiteX17" fmla="*/ 145786 w 4511748"/>
              <a:gd name="connsiteY17" fmla="*/ 1182147 h 4922583"/>
              <a:gd name="connsiteX18" fmla="*/ 803254 w 4511748"/>
              <a:gd name="connsiteY18" fmla="*/ 694694 h 4922583"/>
              <a:gd name="connsiteX0" fmla="*/ 803254 w 4511748"/>
              <a:gd name="connsiteY0" fmla="*/ 694694 h 4922624"/>
              <a:gd name="connsiteX1" fmla="*/ 1567346 w 4511748"/>
              <a:gd name="connsiteY1" fmla="*/ 254654 h 4922624"/>
              <a:gd name="connsiteX2" fmla="*/ 2223097 w 4511748"/>
              <a:gd name="connsiteY2" fmla="*/ 118 h 4922624"/>
              <a:gd name="connsiteX3" fmla="*/ 3016212 w 4511748"/>
              <a:gd name="connsiteY3" fmla="*/ 299834 h 4922624"/>
              <a:gd name="connsiteX4" fmla="*/ 3733292 w 4511748"/>
              <a:gd name="connsiteY4" fmla="*/ 707424 h 4922624"/>
              <a:gd name="connsiteX5" fmla="*/ 4378464 w 4511748"/>
              <a:gd name="connsiteY5" fmla="*/ 1203293 h 4922624"/>
              <a:gd name="connsiteX6" fmla="*/ 4510692 w 4511748"/>
              <a:gd name="connsiteY6" fmla="*/ 1991406 h 4922624"/>
              <a:gd name="connsiteX7" fmla="*/ 4510689 w 4511748"/>
              <a:gd name="connsiteY7" fmla="*/ 2988642 h 4922624"/>
              <a:gd name="connsiteX8" fmla="*/ 4432627 w 4511748"/>
              <a:gd name="connsiteY8" fmla="*/ 3596774 h 4922624"/>
              <a:gd name="connsiteX9" fmla="*/ 3873478 w 4511748"/>
              <a:gd name="connsiteY9" fmla="*/ 4119695 h 4922624"/>
              <a:gd name="connsiteX10" fmla="*/ 3060817 w 4511748"/>
              <a:gd name="connsiteY10" fmla="*/ 4586259 h 4922624"/>
              <a:gd name="connsiteX11" fmla="*/ 2251772 w 4511748"/>
              <a:gd name="connsiteY11" fmla="*/ 4922583 h 4922624"/>
              <a:gd name="connsiteX12" fmla="*/ 1361895 w 4511748"/>
              <a:gd name="connsiteY12" fmla="*/ 4551212 h 4922624"/>
              <a:gd name="connsiteX13" fmla="*/ 700157 w 4511748"/>
              <a:gd name="connsiteY13" fmla="*/ 4157928 h 4922624"/>
              <a:gd name="connsiteX14" fmla="*/ 79295 w 4511748"/>
              <a:gd name="connsiteY14" fmla="*/ 3593588 h 4922624"/>
              <a:gd name="connsiteX15" fmla="*/ 3782 w 4511748"/>
              <a:gd name="connsiteY15" fmla="*/ 2874865 h 4922624"/>
              <a:gd name="connsiteX16" fmla="*/ 5595 w 4511748"/>
              <a:gd name="connsiteY16" fmla="*/ 1934056 h 4922624"/>
              <a:gd name="connsiteX17" fmla="*/ 145786 w 4511748"/>
              <a:gd name="connsiteY17" fmla="*/ 1182147 h 4922624"/>
              <a:gd name="connsiteX18" fmla="*/ 803254 w 4511748"/>
              <a:gd name="connsiteY18" fmla="*/ 694694 h 4922624"/>
              <a:gd name="connsiteX0" fmla="*/ 803254 w 4511748"/>
              <a:gd name="connsiteY0" fmla="*/ 694694 h 4922722"/>
              <a:gd name="connsiteX1" fmla="*/ 1567346 w 4511748"/>
              <a:gd name="connsiteY1" fmla="*/ 254654 h 4922722"/>
              <a:gd name="connsiteX2" fmla="*/ 2223097 w 4511748"/>
              <a:gd name="connsiteY2" fmla="*/ 118 h 4922722"/>
              <a:gd name="connsiteX3" fmla="*/ 3016212 w 4511748"/>
              <a:gd name="connsiteY3" fmla="*/ 299834 h 4922722"/>
              <a:gd name="connsiteX4" fmla="*/ 3733292 w 4511748"/>
              <a:gd name="connsiteY4" fmla="*/ 707424 h 4922722"/>
              <a:gd name="connsiteX5" fmla="*/ 4378464 w 4511748"/>
              <a:gd name="connsiteY5" fmla="*/ 1203293 h 4922722"/>
              <a:gd name="connsiteX6" fmla="*/ 4510692 w 4511748"/>
              <a:gd name="connsiteY6" fmla="*/ 1991406 h 4922722"/>
              <a:gd name="connsiteX7" fmla="*/ 4510689 w 4511748"/>
              <a:gd name="connsiteY7" fmla="*/ 2988642 h 4922722"/>
              <a:gd name="connsiteX8" fmla="*/ 4432627 w 4511748"/>
              <a:gd name="connsiteY8" fmla="*/ 3596774 h 4922722"/>
              <a:gd name="connsiteX9" fmla="*/ 3873478 w 4511748"/>
              <a:gd name="connsiteY9" fmla="*/ 4119695 h 4922722"/>
              <a:gd name="connsiteX10" fmla="*/ 3060817 w 4511748"/>
              <a:gd name="connsiteY10" fmla="*/ 4586259 h 4922722"/>
              <a:gd name="connsiteX11" fmla="*/ 2251772 w 4511748"/>
              <a:gd name="connsiteY11" fmla="*/ 4922583 h 4922722"/>
              <a:gd name="connsiteX12" fmla="*/ 1361895 w 4511748"/>
              <a:gd name="connsiteY12" fmla="*/ 4551212 h 4922722"/>
              <a:gd name="connsiteX13" fmla="*/ 700157 w 4511748"/>
              <a:gd name="connsiteY13" fmla="*/ 4157928 h 4922722"/>
              <a:gd name="connsiteX14" fmla="*/ 79295 w 4511748"/>
              <a:gd name="connsiteY14" fmla="*/ 3593588 h 4922722"/>
              <a:gd name="connsiteX15" fmla="*/ 3782 w 4511748"/>
              <a:gd name="connsiteY15" fmla="*/ 2874865 h 4922722"/>
              <a:gd name="connsiteX16" fmla="*/ 5595 w 4511748"/>
              <a:gd name="connsiteY16" fmla="*/ 1934056 h 4922722"/>
              <a:gd name="connsiteX17" fmla="*/ 145786 w 4511748"/>
              <a:gd name="connsiteY17" fmla="*/ 1182147 h 4922722"/>
              <a:gd name="connsiteX18" fmla="*/ 803254 w 4511748"/>
              <a:gd name="connsiteY18" fmla="*/ 694694 h 4922722"/>
              <a:gd name="connsiteX0" fmla="*/ 803254 w 4511748"/>
              <a:gd name="connsiteY0" fmla="*/ 694694 h 4923328"/>
              <a:gd name="connsiteX1" fmla="*/ 1567346 w 4511748"/>
              <a:gd name="connsiteY1" fmla="*/ 254654 h 4923328"/>
              <a:gd name="connsiteX2" fmla="*/ 2223097 w 4511748"/>
              <a:gd name="connsiteY2" fmla="*/ 118 h 4923328"/>
              <a:gd name="connsiteX3" fmla="*/ 3016212 w 4511748"/>
              <a:gd name="connsiteY3" fmla="*/ 299834 h 4923328"/>
              <a:gd name="connsiteX4" fmla="*/ 3733292 w 4511748"/>
              <a:gd name="connsiteY4" fmla="*/ 707424 h 4923328"/>
              <a:gd name="connsiteX5" fmla="*/ 4378464 w 4511748"/>
              <a:gd name="connsiteY5" fmla="*/ 1203293 h 4923328"/>
              <a:gd name="connsiteX6" fmla="*/ 4510692 w 4511748"/>
              <a:gd name="connsiteY6" fmla="*/ 1991406 h 4923328"/>
              <a:gd name="connsiteX7" fmla="*/ 4510689 w 4511748"/>
              <a:gd name="connsiteY7" fmla="*/ 2988642 h 4923328"/>
              <a:gd name="connsiteX8" fmla="*/ 4432627 w 4511748"/>
              <a:gd name="connsiteY8" fmla="*/ 3596774 h 4923328"/>
              <a:gd name="connsiteX9" fmla="*/ 3873478 w 4511748"/>
              <a:gd name="connsiteY9" fmla="*/ 4119695 h 4923328"/>
              <a:gd name="connsiteX10" fmla="*/ 3060817 w 4511748"/>
              <a:gd name="connsiteY10" fmla="*/ 4586259 h 4923328"/>
              <a:gd name="connsiteX11" fmla="*/ 2251772 w 4511748"/>
              <a:gd name="connsiteY11" fmla="*/ 4922583 h 4923328"/>
              <a:gd name="connsiteX12" fmla="*/ 1361895 w 4511748"/>
              <a:gd name="connsiteY12" fmla="*/ 4551212 h 4923328"/>
              <a:gd name="connsiteX13" fmla="*/ 700157 w 4511748"/>
              <a:gd name="connsiteY13" fmla="*/ 4157928 h 4923328"/>
              <a:gd name="connsiteX14" fmla="*/ 79295 w 4511748"/>
              <a:gd name="connsiteY14" fmla="*/ 3593588 h 4923328"/>
              <a:gd name="connsiteX15" fmla="*/ 3782 w 4511748"/>
              <a:gd name="connsiteY15" fmla="*/ 2874865 h 4923328"/>
              <a:gd name="connsiteX16" fmla="*/ 5595 w 4511748"/>
              <a:gd name="connsiteY16" fmla="*/ 1934056 h 4923328"/>
              <a:gd name="connsiteX17" fmla="*/ 145786 w 4511748"/>
              <a:gd name="connsiteY17" fmla="*/ 1182147 h 4923328"/>
              <a:gd name="connsiteX18" fmla="*/ 803254 w 4511748"/>
              <a:gd name="connsiteY18" fmla="*/ 694694 h 4923328"/>
              <a:gd name="connsiteX0" fmla="*/ 803254 w 4511748"/>
              <a:gd name="connsiteY0" fmla="*/ 694694 h 4922722"/>
              <a:gd name="connsiteX1" fmla="*/ 1567346 w 4511748"/>
              <a:gd name="connsiteY1" fmla="*/ 254654 h 4922722"/>
              <a:gd name="connsiteX2" fmla="*/ 2223097 w 4511748"/>
              <a:gd name="connsiteY2" fmla="*/ 118 h 4922722"/>
              <a:gd name="connsiteX3" fmla="*/ 3016212 w 4511748"/>
              <a:gd name="connsiteY3" fmla="*/ 299834 h 4922722"/>
              <a:gd name="connsiteX4" fmla="*/ 3733292 w 4511748"/>
              <a:gd name="connsiteY4" fmla="*/ 707424 h 4922722"/>
              <a:gd name="connsiteX5" fmla="*/ 4378464 w 4511748"/>
              <a:gd name="connsiteY5" fmla="*/ 1203293 h 4922722"/>
              <a:gd name="connsiteX6" fmla="*/ 4510692 w 4511748"/>
              <a:gd name="connsiteY6" fmla="*/ 1991406 h 4922722"/>
              <a:gd name="connsiteX7" fmla="*/ 4510689 w 4511748"/>
              <a:gd name="connsiteY7" fmla="*/ 2988642 h 4922722"/>
              <a:gd name="connsiteX8" fmla="*/ 4432627 w 4511748"/>
              <a:gd name="connsiteY8" fmla="*/ 3596774 h 4922722"/>
              <a:gd name="connsiteX9" fmla="*/ 3873478 w 4511748"/>
              <a:gd name="connsiteY9" fmla="*/ 4119695 h 4922722"/>
              <a:gd name="connsiteX10" fmla="*/ 3060817 w 4511748"/>
              <a:gd name="connsiteY10" fmla="*/ 4586259 h 4922722"/>
              <a:gd name="connsiteX11" fmla="*/ 2251772 w 4511748"/>
              <a:gd name="connsiteY11" fmla="*/ 4922583 h 4922722"/>
              <a:gd name="connsiteX12" fmla="*/ 1361895 w 4511748"/>
              <a:gd name="connsiteY12" fmla="*/ 4551212 h 4922722"/>
              <a:gd name="connsiteX13" fmla="*/ 700157 w 4511748"/>
              <a:gd name="connsiteY13" fmla="*/ 4157928 h 4922722"/>
              <a:gd name="connsiteX14" fmla="*/ 79295 w 4511748"/>
              <a:gd name="connsiteY14" fmla="*/ 3593588 h 4922722"/>
              <a:gd name="connsiteX15" fmla="*/ 3782 w 4511748"/>
              <a:gd name="connsiteY15" fmla="*/ 2874865 h 4922722"/>
              <a:gd name="connsiteX16" fmla="*/ 5595 w 4511748"/>
              <a:gd name="connsiteY16" fmla="*/ 1934056 h 4922722"/>
              <a:gd name="connsiteX17" fmla="*/ 145786 w 4511748"/>
              <a:gd name="connsiteY17" fmla="*/ 1182147 h 4922722"/>
              <a:gd name="connsiteX18" fmla="*/ 803254 w 4511748"/>
              <a:gd name="connsiteY18" fmla="*/ 694694 h 4922722"/>
              <a:gd name="connsiteX0" fmla="*/ 803254 w 4511748"/>
              <a:gd name="connsiteY0" fmla="*/ 694694 h 4925907"/>
              <a:gd name="connsiteX1" fmla="*/ 1567346 w 4511748"/>
              <a:gd name="connsiteY1" fmla="*/ 254654 h 4925907"/>
              <a:gd name="connsiteX2" fmla="*/ 2223097 w 4511748"/>
              <a:gd name="connsiteY2" fmla="*/ 118 h 4925907"/>
              <a:gd name="connsiteX3" fmla="*/ 3016212 w 4511748"/>
              <a:gd name="connsiteY3" fmla="*/ 299834 h 4925907"/>
              <a:gd name="connsiteX4" fmla="*/ 3733292 w 4511748"/>
              <a:gd name="connsiteY4" fmla="*/ 707424 h 4925907"/>
              <a:gd name="connsiteX5" fmla="*/ 4378464 w 4511748"/>
              <a:gd name="connsiteY5" fmla="*/ 1203293 h 4925907"/>
              <a:gd name="connsiteX6" fmla="*/ 4510692 w 4511748"/>
              <a:gd name="connsiteY6" fmla="*/ 1991406 h 4925907"/>
              <a:gd name="connsiteX7" fmla="*/ 4510689 w 4511748"/>
              <a:gd name="connsiteY7" fmla="*/ 2988642 h 4925907"/>
              <a:gd name="connsiteX8" fmla="*/ 4432627 w 4511748"/>
              <a:gd name="connsiteY8" fmla="*/ 3596774 h 4925907"/>
              <a:gd name="connsiteX9" fmla="*/ 3873478 w 4511748"/>
              <a:gd name="connsiteY9" fmla="*/ 4119695 h 4925907"/>
              <a:gd name="connsiteX10" fmla="*/ 3060817 w 4511748"/>
              <a:gd name="connsiteY10" fmla="*/ 4586259 h 4925907"/>
              <a:gd name="connsiteX11" fmla="*/ 2235842 w 4511748"/>
              <a:gd name="connsiteY11" fmla="*/ 4925769 h 4925907"/>
              <a:gd name="connsiteX12" fmla="*/ 1361895 w 4511748"/>
              <a:gd name="connsiteY12" fmla="*/ 4551212 h 4925907"/>
              <a:gd name="connsiteX13" fmla="*/ 700157 w 4511748"/>
              <a:gd name="connsiteY13" fmla="*/ 4157928 h 4925907"/>
              <a:gd name="connsiteX14" fmla="*/ 79295 w 4511748"/>
              <a:gd name="connsiteY14" fmla="*/ 3593588 h 4925907"/>
              <a:gd name="connsiteX15" fmla="*/ 3782 w 4511748"/>
              <a:gd name="connsiteY15" fmla="*/ 2874865 h 4925907"/>
              <a:gd name="connsiteX16" fmla="*/ 5595 w 4511748"/>
              <a:gd name="connsiteY16" fmla="*/ 1934056 h 4925907"/>
              <a:gd name="connsiteX17" fmla="*/ 145786 w 4511748"/>
              <a:gd name="connsiteY17" fmla="*/ 1182147 h 4925907"/>
              <a:gd name="connsiteX18" fmla="*/ 803254 w 4511748"/>
              <a:gd name="connsiteY18" fmla="*/ 694694 h 4925907"/>
              <a:gd name="connsiteX0" fmla="*/ 803254 w 4511748"/>
              <a:gd name="connsiteY0" fmla="*/ 694694 h 4925907"/>
              <a:gd name="connsiteX1" fmla="*/ 1567346 w 4511748"/>
              <a:gd name="connsiteY1" fmla="*/ 254654 h 4925907"/>
              <a:gd name="connsiteX2" fmla="*/ 2223097 w 4511748"/>
              <a:gd name="connsiteY2" fmla="*/ 118 h 4925907"/>
              <a:gd name="connsiteX3" fmla="*/ 3016212 w 4511748"/>
              <a:gd name="connsiteY3" fmla="*/ 299834 h 4925907"/>
              <a:gd name="connsiteX4" fmla="*/ 3733292 w 4511748"/>
              <a:gd name="connsiteY4" fmla="*/ 707424 h 4925907"/>
              <a:gd name="connsiteX5" fmla="*/ 4378464 w 4511748"/>
              <a:gd name="connsiteY5" fmla="*/ 1203293 h 4925907"/>
              <a:gd name="connsiteX6" fmla="*/ 4510692 w 4511748"/>
              <a:gd name="connsiteY6" fmla="*/ 1991406 h 4925907"/>
              <a:gd name="connsiteX7" fmla="*/ 4510689 w 4511748"/>
              <a:gd name="connsiteY7" fmla="*/ 2988642 h 4925907"/>
              <a:gd name="connsiteX8" fmla="*/ 4432627 w 4511748"/>
              <a:gd name="connsiteY8" fmla="*/ 3596774 h 4925907"/>
              <a:gd name="connsiteX9" fmla="*/ 3873478 w 4511748"/>
              <a:gd name="connsiteY9" fmla="*/ 4119695 h 4925907"/>
              <a:gd name="connsiteX10" fmla="*/ 3060817 w 4511748"/>
              <a:gd name="connsiteY10" fmla="*/ 4586259 h 4925907"/>
              <a:gd name="connsiteX11" fmla="*/ 2254958 w 4511748"/>
              <a:gd name="connsiteY11" fmla="*/ 4925769 h 4925907"/>
              <a:gd name="connsiteX12" fmla="*/ 1361895 w 4511748"/>
              <a:gd name="connsiteY12" fmla="*/ 4551212 h 4925907"/>
              <a:gd name="connsiteX13" fmla="*/ 700157 w 4511748"/>
              <a:gd name="connsiteY13" fmla="*/ 4157928 h 4925907"/>
              <a:gd name="connsiteX14" fmla="*/ 79295 w 4511748"/>
              <a:gd name="connsiteY14" fmla="*/ 3593588 h 4925907"/>
              <a:gd name="connsiteX15" fmla="*/ 3782 w 4511748"/>
              <a:gd name="connsiteY15" fmla="*/ 2874865 h 4925907"/>
              <a:gd name="connsiteX16" fmla="*/ 5595 w 4511748"/>
              <a:gd name="connsiteY16" fmla="*/ 1934056 h 4925907"/>
              <a:gd name="connsiteX17" fmla="*/ 145786 w 4511748"/>
              <a:gd name="connsiteY17" fmla="*/ 1182147 h 4925907"/>
              <a:gd name="connsiteX18" fmla="*/ 803254 w 4511748"/>
              <a:gd name="connsiteY18" fmla="*/ 694694 h 4925907"/>
              <a:gd name="connsiteX0" fmla="*/ 803254 w 4511748"/>
              <a:gd name="connsiteY0" fmla="*/ 694694 h 4925907"/>
              <a:gd name="connsiteX1" fmla="*/ 1567346 w 4511748"/>
              <a:gd name="connsiteY1" fmla="*/ 254654 h 4925907"/>
              <a:gd name="connsiteX2" fmla="*/ 2223097 w 4511748"/>
              <a:gd name="connsiteY2" fmla="*/ 118 h 4925907"/>
              <a:gd name="connsiteX3" fmla="*/ 3016212 w 4511748"/>
              <a:gd name="connsiteY3" fmla="*/ 299834 h 4925907"/>
              <a:gd name="connsiteX4" fmla="*/ 3733292 w 4511748"/>
              <a:gd name="connsiteY4" fmla="*/ 707424 h 4925907"/>
              <a:gd name="connsiteX5" fmla="*/ 4378464 w 4511748"/>
              <a:gd name="connsiteY5" fmla="*/ 1203293 h 4925907"/>
              <a:gd name="connsiteX6" fmla="*/ 4510692 w 4511748"/>
              <a:gd name="connsiteY6" fmla="*/ 1991406 h 4925907"/>
              <a:gd name="connsiteX7" fmla="*/ 4510689 w 4511748"/>
              <a:gd name="connsiteY7" fmla="*/ 2988642 h 4925907"/>
              <a:gd name="connsiteX8" fmla="*/ 4432627 w 4511748"/>
              <a:gd name="connsiteY8" fmla="*/ 3596774 h 4925907"/>
              <a:gd name="connsiteX9" fmla="*/ 3873478 w 4511748"/>
              <a:gd name="connsiteY9" fmla="*/ 4119695 h 4925907"/>
              <a:gd name="connsiteX10" fmla="*/ 3060817 w 4511748"/>
              <a:gd name="connsiteY10" fmla="*/ 4586259 h 4925907"/>
              <a:gd name="connsiteX11" fmla="*/ 2254958 w 4511748"/>
              <a:gd name="connsiteY11" fmla="*/ 4925769 h 4925907"/>
              <a:gd name="connsiteX12" fmla="*/ 1361895 w 4511748"/>
              <a:gd name="connsiteY12" fmla="*/ 4551212 h 4925907"/>
              <a:gd name="connsiteX13" fmla="*/ 700157 w 4511748"/>
              <a:gd name="connsiteY13" fmla="*/ 4157928 h 4925907"/>
              <a:gd name="connsiteX14" fmla="*/ 79295 w 4511748"/>
              <a:gd name="connsiteY14" fmla="*/ 3593588 h 4925907"/>
              <a:gd name="connsiteX15" fmla="*/ 3782 w 4511748"/>
              <a:gd name="connsiteY15" fmla="*/ 2874865 h 4925907"/>
              <a:gd name="connsiteX16" fmla="*/ 5595 w 4511748"/>
              <a:gd name="connsiteY16" fmla="*/ 1934056 h 4925907"/>
              <a:gd name="connsiteX17" fmla="*/ 145786 w 4511748"/>
              <a:gd name="connsiteY17" fmla="*/ 1182147 h 4925907"/>
              <a:gd name="connsiteX18" fmla="*/ 803254 w 4511748"/>
              <a:gd name="connsiteY18" fmla="*/ 694694 h 4925907"/>
              <a:gd name="connsiteX0" fmla="*/ 803254 w 4511748"/>
              <a:gd name="connsiteY0" fmla="*/ 694694 h 4925907"/>
              <a:gd name="connsiteX1" fmla="*/ 1567346 w 4511748"/>
              <a:gd name="connsiteY1" fmla="*/ 254654 h 4925907"/>
              <a:gd name="connsiteX2" fmla="*/ 2223097 w 4511748"/>
              <a:gd name="connsiteY2" fmla="*/ 118 h 4925907"/>
              <a:gd name="connsiteX3" fmla="*/ 3016212 w 4511748"/>
              <a:gd name="connsiteY3" fmla="*/ 299834 h 4925907"/>
              <a:gd name="connsiteX4" fmla="*/ 3733292 w 4511748"/>
              <a:gd name="connsiteY4" fmla="*/ 707424 h 4925907"/>
              <a:gd name="connsiteX5" fmla="*/ 4378464 w 4511748"/>
              <a:gd name="connsiteY5" fmla="*/ 1203293 h 4925907"/>
              <a:gd name="connsiteX6" fmla="*/ 4510692 w 4511748"/>
              <a:gd name="connsiteY6" fmla="*/ 1991406 h 4925907"/>
              <a:gd name="connsiteX7" fmla="*/ 4510689 w 4511748"/>
              <a:gd name="connsiteY7" fmla="*/ 2988642 h 4925907"/>
              <a:gd name="connsiteX8" fmla="*/ 4432627 w 4511748"/>
              <a:gd name="connsiteY8" fmla="*/ 3596774 h 4925907"/>
              <a:gd name="connsiteX9" fmla="*/ 3873478 w 4511748"/>
              <a:gd name="connsiteY9" fmla="*/ 4119695 h 4925907"/>
              <a:gd name="connsiteX10" fmla="*/ 3060817 w 4511748"/>
              <a:gd name="connsiteY10" fmla="*/ 4586259 h 4925907"/>
              <a:gd name="connsiteX11" fmla="*/ 2254958 w 4511748"/>
              <a:gd name="connsiteY11" fmla="*/ 4925769 h 4925907"/>
              <a:gd name="connsiteX12" fmla="*/ 1361895 w 4511748"/>
              <a:gd name="connsiteY12" fmla="*/ 4551212 h 4925907"/>
              <a:gd name="connsiteX13" fmla="*/ 700157 w 4511748"/>
              <a:gd name="connsiteY13" fmla="*/ 4157928 h 4925907"/>
              <a:gd name="connsiteX14" fmla="*/ 79295 w 4511748"/>
              <a:gd name="connsiteY14" fmla="*/ 3593588 h 4925907"/>
              <a:gd name="connsiteX15" fmla="*/ 3782 w 4511748"/>
              <a:gd name="connsiteY15" fmla="*/ 2874865 h 4925907"/>
              <a:gd name="connsiteX16" fmla="*/ 5595 w 4511748"/>
              <a:gd name="connsiteY16" fmla="*/ 1934056 h 4925907"/>
              <a:gd name="connsiteX17" fmla="*/ 145786 w 4511748"/>
              <a:gd name="connsiteY17" fmla="*/ 1182147 h 4925907"/>
              <a:gd name="connsiteX18" fmla="*/ 803254 w 4511748"/>
              <a:gd name="connsiteY18" fmla="*/ 694694 h 4925907"/>
              <a:gd name="connsiteX0" fmla="*/ 803254 w 4511748"/>
              <a:gd name="connsiteY0" fmla="*/ 694694 h 4925907"/>
              <a:gd name="connsiteX1" fmla="*/ 1567346 w 4511748"/>
              <a:gd name="connsiteY1" fmla="*/ 254654 h 4925907"/>
              <a:gd name="connsiteX2" fmla="*/ 2223097 w 4511748"/>
              <a:gd name="connsiteY2" fmla="*/ 118 h 4925907"/>
              <a:gd name="connsiteX3" fmla="*/ 3016212 w 4511748"/>
              <a:gd name="connsiteY3" fmla="*/ 299834 h 4925907"/>
              <a:gd name="connsiteX4" fmla="*/ 3733292 w 4511748"/>
              <a:gd name="connsiteY4" fmla="*/ 707424 h 4925907"/>
              <a:gd name="connsiteX5" fmla="*/ 4378464 w 4511748"/>
              <a:gd name="connsiteY5" fmla="*/ 1203293 h 4925907"/>
              <a:gd name="connsiteX6" fmla="*/ 4510692 w 4511748"/>
              <a:gd name="connsiteY6" fmla="*/ 1991406 h 4925907"/>
              <a:gd name="connsiteX7" fmla="*/ 4510689 w 4511748"/>
              <a:gd name="connsiteY7" fmla="*/ 2988642 h 4925907"/>
              <a:gd name="connsiteX8" fmla="*/ 4432627 w 4511748"/>
              <a:gd name="connsiteY8" fmla="*/ 3596774 h 4925907"/>
              <a:gd name="connsiteX9" fmla="*/ 3873478 w 4511748"/>
              <a:gd name="connsiteY9" fmla="*/ 4119695 h 4925907"/>
              <a:gd name="connsiteX10" fmla="*/ 3060817 w 4511748"/>
              <a:gd name="connsiteY10" fmla="*/ 4586259 h 4925907"/>
              <a:gd name="connsiteX11" fmla="*/ 2254958 w 4511748"/>
              <a:gd name="connsiteY11" fmla="*/ 4925769 h 4925907"/>
              <a:gd name="connsiteX12" fmla="*/ 1361895 w 4511748"/>
              <a:gd name="connsiteY12" fmla="*/ 4551212 h 4925907"/>
              <a:gd name="connsiteX13" fmla="*/ 700157 w 4511748"/>
              <a:gd name="connsiteY13" fmla="*/ 4157928 h 4925907"/>
              <a:gd name="connsiteX14" fmla="*/ 79295 w 4511748"/>
              <a:gd name="connsiteY14" fmla="*/ 3593588 h 4925907"/>
              <a:gd name="connsiteX15" fmla="*/ 3782 w 4511748"/>
              <a:gd name="connsiteY15" fmla="*/ 2874865 h 4925907"/>
              <a:gd name="connsiteX16" fmla="*/ 5595 w 4511748"/>
              <a:gd name="connsiteY16" fmla="*/ 1934056 h 4925907"/>
              <a:gd name="connsiteX17" fmla="*/ 145786 w 4511748"/>
              <a:gd name="connsiteY17" fmla="*/ 1182147 h 4925907"/>
              <a:gd name="connsiteX18" fmla="*/ 803254 w 4511748"/>
              <a:gd name="connsiteY18" fmla="*/ 694694 h 4925907"/>
              <a:gd name="connsiteX0" fmla="*/ 803469 w 4511963"/>
              <a:gd name="connsiteY0" fmla="*/ 694694 h 4925907"/>
              <a:gd name="connsiteX1" fmla="*/ 1567561 w 4511963"/>
              <a:gd name="connsiteY1" fmla="*/ 254654 h 4925907"/>
              <a:gd name="connsiteX2" fmla="*/ 2223312 w 4511963"/>
              <a:gd name="connsiteY2" fmla="*/ 118 h 4925907"/>
              <a:gd name="connsiteX3" fmla="*/ 3016427 w 4511963"/>
              <a:gd name="connsiteY3" fmla="*/ 299834 h 4925907"/>
              <a:gd name="connsiteX4" fmla="*/ 3733507 w 4511963"/>
              <a:gd name="connsiteY4" fmla="*/ 707424 h 4925907"/>
              <a:gd name="connsiteX5" fmla="*/ 4378679 w 4511963"/>
              <a:gd name="connsiteY5" fmla="*/ 1203293 h 4925907"/>
              <a:gd name="connsiteX6" fmla="*/ 4510907 w 4511963"/>
              <a:gd name="connsiteY6" fmla="*/ 1991406 h 4925907"/>
              <a:gd name="connsiteX7" fmla="*/ 4510904 w 4511963"/>
              <a:gd name="connsiteY7" fmla="*/ 2988642 h 4925907"/>
              <a:gd name="connsiteX8" fmla="*/ 4432842 w 4511963"/>
              <a:gd name="connsiteY8" fmla="*/ 3596774 h 4925907"/>
              <a:gd name="connsiteX9" fmla="*/ 3873693 w 4511963"/>
              <a:gd name="connsiteY9" fmla="*/ 4119695 h 4925907"/>
              <a:gd name="connsiteX10" fmla="*/ 3061032 w 4511963"/>
              <a:gd name="connsiteY10" fmla="*/ 4586259 h 4925907"/>
              <a:gd name="connsiteX11" fmla="*/ 2255173 w 4511963"/>
              <a:gd name="connsiteY11" fmla="*/ 4925769 h 4925907"/>
              <a:gd name="connsiteX12" fmla="*/ 1362110 w 4511963"/>
              <a:gd name="connsiteY12" fmla="*/ 4551212 h 4925907"/>
              <a:gd name="connsiteX13" fmla="*/ 700372 w 4511963"/>
              <a:gd name="connsiteY13" fmla="*/ 4157928 h 4925907"/>
              <a:gd name="connsiteX14" fmla="*/ 82696 w 4511963"/>
              <a:gd name="connsiteY14" fmla="*/ 3628634 h 4925907"/>
              <a:gd name="connsiteX15" fmla="*/ 3997 w 4511963"/>
              <a:gd name="connsiteY15" fmla="*/ 2874865 h 4925907"/>
              <a:gd name="connsiteX16" fmla="*/ 5810 w 4511963"/>
              <a:gd name="connsiteY16" fmla="*/ 1934056 h 4925907"/>
              <a:gd name="connsiteX17" fmla="*/ 146001 w 4511963"/>
              <a:gd name="connsiteY17" fmla="*/ 1182147 h 4925907"/>
              <a:gd name="connsiteX18" fmla="*/ 803469 w 4511963"/>
              <a:gd name="connsiteY18" fmla="*/ 694694 h 4925907"/>
              <a:gd name="connsiteX0" fmla="*/ 803469 w 4511963"/>
              <a:gd name="connsiteY0" fmla="*/ 694694 h 4925903"/>
              <a:gd name="connsiteX1" fmla="*/ 1567561 w 4511963"/>
              <a:gd name="connsiteY1" fmla="*/ 254654 h 4925903"/>
              <a:gd name="connsiteX2" fmla="*/ 2223312 w 4511963"/>
              <a:gd name="connsiteY2" fmla="*/ 118 h 4925903"/>
              <a:gd name="connsiteX3" fmla="*/ 3016427 w 4511963"/>
              <a:gd name="connsiteY3" fmla="*/ 299834 h 4925903"/>
              <a:gd name="connsiteX4" fmla="*/ 3733507 w 4511963"/>
              <a:gd name="connsiteY4" fmla="*/ 707424 h 4925903"/>
              <a:gd name="connsiteX5" fmla="*/ 4378679 w 4511963"/>
              <a:gd name="connsiteY5" fmla="*/ 1203293 h 4925903"/>
              <a:gd name="connsiteX6" fmla="*/ 4510907 w 4511963"/>
              <a:gd name="connsiteY6" fmla="*/ 1991406 h 4925903"/>
              <a:gd name="connsiteX7" fmla="*/ 4510904 w 4511963"/>
              <a:gd name="connsiteY7" fmla="*/ 2988642 h 4925903"/>
              <a:gd name="connsiteX8" fmla="*/ 4432842 w 4511963"/>
              <a:gd name="connsiteY8" fmla="*/ 3596774 h 4925903"/>
              <a:gd name="connsiteX9" fmla="*/ 3873693 w 4511963"/>
              <a:gd name="connsiteY9" fmla="*/ 4119695 h 4925903"/>
              <a:gd name="connsiteX10" fmla="*/ 3061032 w 4511963"/>
              <a:gd name="connsiteY10" fmla="*/ 4586259 h 4925903"/>
              <a:gd name="connsiteX11" fmla="*/ 2255173 w 4511963"/>
              <a:gd name="connsiteY11" fmla="*/ 4925769 h 4925903"/>
              <a:gd name="connsiteX12" fmla="*/ 1362110 w 4511963"/>
              <a:gd name="connsiteY12" fmla="*/ 4551212 h 4925903"/>
              <a:gd name="connsiteX13" fmla="*/ 757722 w 4511963"/>
              <a:gd name="connsiteY13" fmla="*/ 4196160 h 4925903"/>
              <a:gd name="connsiteX14" fmla="*/ 82696 w 4511963"/>
              <a:gd name="connsiteY14" fmla="*/ 3628634 h 4925903"/>
              <a:gd name="connsiteX15" fmla="*/ 3997 w 4511963"/>
              <a:gd name="connsiteY15" fmla="*/ 2874865 h 4925903"/>
              <a:gd name="connsiteX16" fmla="*/ 5810 w 4511963"/>
              <a:gd name="connsiteY16" fmla="*/ 1934056 h 4925903"/>
              <a:gd name="connsiteX17" fmla="*/ 146001 w 4511963"/>
              <a:gd name="connsiteY17" fmla="*/ 1182147 h 4925903"/>
              <a:gd name="connsiteX18" fmla="*/ 803469 w 4511963"/>
              <a:gd name="connsiteY18" fmla="*/ 694694 h 4925903"/>
              <a:gd name="connsiteX0" fmla="*/ 803469 w 4511963"/>
              <a:gd name="connsiteY0" fmla="*/ 694694 h 4925903"/>
              <a:gd name="connsiteX1" fmla="*/ 1567561 w 4511963"/>
              <a:gd name="connsiteY1" fmla="*/ 254654 h 4925903"/>
              <a:gd name="connsiteX2" fmla="*/ 2223312 w 4511963"/>
              <a:gd name="connsiteY2" fmla="*/ 118 h 4925903"/>
              <a:gd name="connsiteX3" fmla="*/ 3016427 w 4511963"/>
              <a:gd name="connsiteY3" fmla="*/ 299834 h 4925903"/>
              <a:gd name="connsiteX4" fmla="*/ 3733507 w 4511963"/>
              <a:gd name="connsiteY4" fmla="*/ 707424 h 4925903"/>
              <a:gd name="connsiteX5" fmla="*/ 4378679 w 4511963"/>
              <a:gd name="connsiteY5" fmla="*/ 1203293 h 4925903"/>
              <a:gd name="connsiteX6" fmla="*/ 4510907 w 4511963"/>
              <a:gd name="connsiteY6" fmla="*/ 1991406 h 4925903"/>
              <a:gd name="connsiteX7" fmla="*/ 4510904 w 4511963"/>
              <a:gd name="connsiteY7" fmla="*/ 2988642 h 4925903"/>
              <a:gd name="connsiteX8" fmla="*/ 4432842 w 4511963"/>
              <a:gd name="connsiteY8" fmla="*/ 3596774 h 4925903"/>
              <a:gd name="connsiteX9" fmla="*/ 3873693 w 4511963"/>
              <a:gd name="connsiteY9" fmla="*/ 4119695 h 4925903"/>
              <a:gd name="connsiteX10" fmla="*/ 3061032 w 4511963"/>
              <a:gd name="connsiteY10" fmla="*/ 4586259 h 4925903"/>
              <a:gd name="connsiteX11" fmla="*/ 2255173 w 4511963"/>
              <a:gd name="connsiteY11" fmla="*/ 4925769 h 4925903"/>
              <a:gd name="connsiteX12" fmla="*/ 1362110 w 4511963"/>
              <a:gd name="connsiteY12" fmla="*/ 4551212 h 4925903"/>
              <a:gd name="connsiteX13" fmla="*/ 757722 w 4511963"/>
              <a:gd name="connsiteY13" fmla="*/ 4196160 h 4925903"/>
              <a:gd name="connsiteX14" fmla="*/ 82696 w 4511963"/>
              <a:gd name="connsiteY14" fmla="*/ 3628634 h 4925903"/>
              <a:gd name="connsiteX15" fmla="*/ 3997 w 4511963"/>
              <a:gd name="connsiteY15" fmla="*/ 2874865 h 4925903"/>
              <a:gd name="connsiteX16" fmla="*/ 5810 w 4511963"/>
              <a:gd name="connsiteY16" fmla="*/ 1934056 h 4925903"/>
              <a:gd name="connsiteX17" fmla="*/ 146001 w 4511963"/>
              <a:gd name="connsiteY17" fmla="*/ 1182147 h 4925903"/>
              <a:gd name="connsiteX18" fmla="*/ 803469 w 4511963"/>
              <a:gd name="connsiteY18" fmla="*/ 694694 h 4925903"/>
              <a:gd name="connsiteX0" fmla="*/ 804345 w 4512839"/>
              <a:gd name="connsiteY0" fmla="*/ 694694 h 4925903"/>
              <a:gd name="connsiteX1" fmla="*/ 1568437 w 4512839"/>
              <a:gd name="connsiteY1" fmla="*/ 254654 h 4925903"/>
              <a:gd name="connsiteX2" fmla="*/ 2224188 w 4512839"/>
              <a:gd name="connsiteY2" fmla="*/ 118 h 4925903"/>
              <a:gd name="connsiteX3" fmla="*/ 3017303 w 4512839"/>
              <a:gd name="connsiteY3" fmla="*/ 299834 h 4925903"/>
              <a:gd name="connsiteX4" fmla="*/ 3734383 w 4512839"/>
              <a:gd name="connsiteY4" fmla="*/ 707424 h 4925903"/>
              <a:gd name="connsiteX5" fmla="*/ 4379555 w 4512839"/>
              <a:gd name="connsiteY5" fmla="*/ 1203293 h 4925903"/>
              <a:gd name="connsiteX6" fmla="*/ 4511783 w 4512839"/>
              <a:gd name="connsiteY6" fmla="*/ 1991406 h 4925903"/>
              <a:gd name="connsiteX7" fmla="*/ 4511780 w 4512839"/>
              <a:gd name="connsiteY7" fmla="*/ 2988642 h 4925903"/>
              <a:gd name="connsiteX8" fmla="*/ 4433718 w 4512839"/>
              <a:gd name="connsiteY8" fmla="*/ 3596774 h 4925903"/>
              <a:gd name="connsiteX9" fmla="*/ 3874569 w 4512839"/>
              <a:gd name="connsiteY9" fmla="*/ 4119695 h 4925903"/>
              <a:gd name="connsiteX10" fmla="*/ 3061908 w 4512839"/>
              <a:gd name="connsiteY10" fmla="*/ 4586259 h 4925903"/>
              <a:gd name="connsiteX11" fmla="*/ 2256049 w 4512839"/>
              <a:gd name="connsiteY11" fmla="*/ 4925769 h 4925903"/>
              <a:gd name="connsiteX12" fmla="*/ 1362986 w 4512839"/>
              <a:gd name="connsiteY12" fmla="*/ 4551212 h 4925903"/>
              <a:gd name="connsiteX13" fmla="*/ 758598 w 4512839"/>
              <a:gd name="connsiteY13" fmla="*/ 4196160 h 4925903"/>
              <a:gd name="connsiteX14" fmla="*/ 96316 w 4512839"/>
              <a:gd name="connsiteY14" fmla="*/ 3631820 h 4925903"/>
              <a:gd name="connsiteX15" fmla="*/ 4873 w 4512839"/>
              <a:gd name="connsiteY15" fmla="*/ 2874865 h 4925903"/>
              <a:gd name="connsiteX16" fmla="*/ 6686 w 4512839"/>
              <a:gd name="connsiteY16" fmla="*/ 1934056 h 4925903"/>
              <a:gd name="connsiteX17" fmla="*/ 146877 w 4512839"/>
              <a:gd name="connsiteY17" fmla="*/ 1182147 h 4925903"/>
              <a:gd name="connsiteX18" fmla="*/ 804345 w 4512839"/>
              <a:gd name="connsiteY18" fmla="*/ 694694 h 4925903"/>
              <a:gd name="connsiteX0" fmla="*/ 804345 w 4512839"/>
              <a:gd name="connsiteY0" fmla="*/ 694694 h 4925903"/>
              <a:gd name="connsiteX1" fmla="*/ 1568437 w 4512839"/>
              <a:gd name="connsiteY1" fmla="*/ 254654 h 4925903"/>
              <a:gd name="connsiteX2" fmla="*/ 2224188 w 4512839"/>
              <a:gd name="connsiteY2" fmla="*/ 118 h 4925903"/>
              <a:gd name="connsiteX3" fmla="*/ 3017303 w 4512839"/>
              <a:gd name="connsiteY3" fmla="*/ 299834 h 4925903"/>
              <a:gd name="connsiteX4" fmla="*/ 3734383 w 4512839"/>
              <a:gd name="connsiteY4" fmla="*/ 707424 h 4925903"/>
              <a:gd name="connsiteX5" fmla="*/ 4379555 w 4512839"/>
              <a:gd name="connsiteY5" fmla="*/ 1203293 h 4925903"/>
              <a:gd name="connsiteX6" fmla="*/ 4511783 w 4512839"/>
              <a:gd name="connsiteY6" fmla="*/ 1991406 h 4925903"/>
              <a:gd name="connsiteX7" fmla="*/ 4511780 w 4512839"/>
              <a:gd name="connsiteY7" fmla="*/ 2988642 h 4925903"/>
              <a:gd name="connsiteX8" fmla="*/ 4433718 w 4512839"/>
              <a:gd name="connsiteY8" fmla="*/ 3596774 h 4925903"/>
              <a:gd name="connsiteX9" fmla="*/ 3874569 w 4512839"/>
              <a:gd name="connsiteY9" fmla="*/ 4119695 h 4925903"/>
              <a:gd name="connsiteX10" fmla="*/ 3061908 w 4512839"/>
              <a:gd name="connsiteY10" fmla="*/ 4586259 h 4925903"/>
              <a:gd name="connsiteX11" fmla="*/ 2256049 w 4512839"/>
              <a:gd name="connsiteY11" fmla="*/ 4925769 h 4925903"/>
              <a:gd name="connsiteX12" fmla="*/ 1362986 w 4512839"/>
              <a:gd name="connsiteY12" fmla="*/ 4551212 h 4925903"/>
              <a:gd name="connsiteX13" fmla="*/ 758598 w 4512839"/>
              <a:gd name="connsiteY13" fmla="*/ 4196160 h 4925903"/>
              <a:gd name="connsiteX14" fmla="*/ 96316 w 4512839"/>
              <a:gd name="connsiteY14" fmla="*/ 3631820 h 4925903"/>
              <a:gd name="connsiteX15" fmla="*/ 4873 w 4512839"/>
              <a:gd name="connsiteY15" fmla="*/ 2874865 h 4925903"/>
              <a:gd name="connsiteX16" fmla="*/ 6686 w 4512839"/>
              <a:gd name="connsiteY16" fmla="*/ 1934056 h 4925903"/>
              <a:gd name="connsiteX17" fmla="*/ 146877 w 4512839"/>
              <a:gd name="connsiteY17" fmla="*/ 1182147 h 4925903"/>
              <a:gd name="connsiteX18" fmla="*/ 804345 w 4512839"/>
              <a:gd name="connsiteY18" fmla="*/ 694694 h 4925903"/>
              <a:gd name="connsiteX0" fmla="*/ 804345 w 4512839"/>
              <a:gd name="connsiteY0" fmla="*/ 694694 h 4925903"/>
              <a:gd name="connsiteX1" fmla="*/ 1568437 w 4512839"/>
              <a:gd name="connsiteY1" fmla="*/ 254654 h 4925903"/>
              <a:gd name="connsiteX2" fmla="*/ 2224188 w 4512839"/>
              <a:gd name="connsiteY2" fmla="*/ 118 h 4925903"/>
              <a:gd name="connsiteX3" fmla="*/ 3017303 w 4512839"/>
              <a:gd name="connsiteY3" fmla="*/ 299834 h 4925903"/>
              <a:gd name="connsiteX4" fmla="*/ 3734383 w 4512839"/>
              <a:gd name="connsiteY4" fmla="*/ 707424 h 4925903"/>
              <a:gd name="connsiteX5" fmla="*/ 4379555 w 4512839"/>
              <a:gd name="connsiteY5" fmla="*/ 1203293 h 4925903"/>
              <a:gd name="connsiteX6" fmla="*/ 4511783 w 4512839"/>
              <a:gd name="connsiteY6" fmla="*/ 1991406 h 4925903"/>
              <a:gd name="connsiteX7" fmla="*/ 4511780 w 4512839"/>
              <a:gd name="connsiteY7" fmla="*/ 2988642 h 4925903"/>
              <a:gd name="connsiteX8" fmla="*/ 4433718 w 4512839"/>
              <a:gd name="connsiteY8" fmla="*/ 3596774 h 4925903"/>
              <a:gd name="connsiteX9" fmla="*/ 3874569 w 4512839"/>
              <a:gd name="connsiteY9" fmla="*/ 4119695 h 4925903"/>
              <a:gd name="connsiteX10" fmla="*/ 3061908 w 4512839"/>
              <a:gd name="connsiteY10" fmla="*/ 4586259 h 4925903"/>
              <a:gd name="connsiteX11" fmla="*/ 2256049 w 4512839"/>
              <a:gd name="connsiteY11" fmla="*/ 4925769 h 4925903"/>
              <a:gd name="connsiteX12" fmla="*/ 1362986 w 4512839"/>
              <a:gd name="connsiteY12" fmla="*/ 4551212 h 4925903"/>
              <a:gd name="connsiteX13" fmla="*/ 758598 w 4512839"/>
              <a:gd name="connsiteY13" fmla="*/ 4196160 h 4925903"/>
              <a:gd name="connsiteX14" fmla="*/ 96316 w 4512839"/>
              <a:gd name="connsiteY14" fmla="*/ 3631820 h 4925903"/>
              <a:gd name="connsiteX15" fmla="*/ 4873 w 4512839"/>
              <a:gd name="connsiteY15" fmla="*/ 2874865 h 4925903"/>
              <a:gd name="connsiteX16" fmla="*/ 6686 w 4512839"/>
              <a:gd name="connsiteY16" fmla="*/ 1934056 h 4925903"/>
              <a:gd name="connsiteX17" fmla="*/ 146877 w 4512839"/>
              <a:gd name="connsiteY17" fmla="*/ 1182147 h 4925903"/>
              <a:gd name="connsiteX18" fmla="*/ 804345 w 4512839"/>
              <a:gd name="connsiteY18" fmla="*/ 694694 h 4925903"/>
              <a:gd name="connsiteX0" fmla="*/ 804345 w 4512839"/>
              <a:gd name="connsiteY0" fmla="*/ 694694 h 4925903"/>
              <a:gd name="connsiteX1" fmla="*/ 1568437 w 4512839"/>
              <a:gd name="connsiteY1" fmla="*/ 254654 h 4925903"/>
              <a:gd name="connsiteX2" fmla="*/ 2224188 w 4512839"/>
              <a:gd name="connsiteY2" fmla="*/ 118 h 4925903"/>
              <a:gd name="connsiteX3" fmla="*/ 3017303 w 4512839"/>
              <a:gd name="connsiteY3" fmla="*/ 299834 h 4925903"/>
              <a:gd name="connsiteX4" fmla="*/ 3734383 w 4512839"/>
              <a:gd name="connsiteY4" fmla="*/ 707424 h 4925903"/>
              <a:gd name="connsiteX5" fmla="*/ 4379555 w 4512839"/>
              <a:gd name="connsiteY5" fmla="*/ 1203293 h 4925903"/>
              <a:gd name="connsiteX6" fmla="*/ 4511783 w 4512839"/>
              <a:gd name="connsiteY6" fmla="*/ 1991406 h 4925903"/>
              <a:gd name="connsiteX7" fmla="*/ 4511780 w 4512839"/>
              <a:gd name="connsiteY7" fmla="*/ 2988642 h 4925903"/>
              <a:gd name="connsiteX8" fmla="*/ 4433718 w 4512839"/>
              <a:gd name="connsiteY8" fmla="*/ 3596774 h 4925903"/>
              <a:gd name="connsiteX9" fmla="*/ 3874569 w 4512839"/>
              <a:gd name="connsiteY9" fmla="*/ 4119695 h 4925903"/>
              <a:gd name="connsiteX10" fmla="*/ 3061908 w 4512839"/>
              <a:gd name="connsiteY10" fmla="*/ 4586259 h 4925903"/>
              <a:gd name="connsiteX11" fmla="*/ 2256049 w 4512839"/>
              <a:gd name="connsiteY11" fmla="*/ 4925769 h 4925903"/>
              <a:gd name="connsiteX12" fmla="*/ 1362986 w 4512839"/>
              <a:gd name="connsiteY12" fmla="*/ 4551212 h 4925903"/>
              <a:gd name="connsiteX13" fmla="*/ 758598 w 4512839"/>
              <a:gd name="connsiteY13" fmla="*/ 4196160 h 4925903"/>
              <a:gd name="connsiteX14" fmla="*/ 96316 w 4512839"/>
              <a:gd name="connsiteY14" fmla="*/ 3631820 h 4925903"/>
              <a:gd name="connsiteX15" fmla="*/ 4873 w 4512839"/>
              <a:gd name="connsiteY15" fmla="*/ 2874865 h 4925903"/>
              <a:gd name="connsiteX16" fmla="*/ 6686 w 4512839"/>
              <a:gd name="connsiteY16" fmla="*/ 1934056 h 4925903"/>
              <a:gd name="connsiteX17" fmla="*/ 146877 w 4512839"/>
              <a:gd name="connsiteY17" fmla="*/ 1182147 h 4925903"/>
              <a:gd name="connsiteX18" fmla="*/ 804345 w 4512839"/>
              <a:gd name="connsiteY18" fmla="*/ 694694 h 4925903"/>
              <a:gd name="connsiteX0" fmla="*/ 804345 w 4512839"/>
              <a:gd name="connsiteY0" fmla="*/ 694694 h 4925903"/>
              <a:gd name="connsiteX1" fmla="*/ 1568437 w 4512839"/>
              <a:gd name="connsiteY1" fmla="*/ 254654 h 4925903"/>
              <a:gd name="connsiteX2" fmla="*/ 2224188 w 4512839"/>
              <a:gd name="connsiteY2" fmla="*/ 118 h 4925903"/>
              <a:gd name="connsiteX3" fmla="*/ 3017303 w 4512839"/>
              <a:gd name="connsiteY3" fmla="*/ 299834 h 4925903"/>
              <a:gd name="connsiteX4" fmla="*/ 3734383 w 4512839"/>
              <a:gd name="connsiteY4" fmla="*/ 707424 h 4925903"/>
              <a:gd name="connsiteX5" fmla="*/ 4379555 w 4512839"/>
              <a:gd name="connsiteY5" fmla="*/ 1203293 h 4925903"/>
              <a:gd name="connsiteX6" fmla="*/ 4511783 w 4512839"/>
              <a:gd name="connsiteY6" fmla="*/ 1991406 h 4925903"/>
              <a:gd name="connsiteX7" fmla="*/ 4511780 w 4512839"/>
              <a:gd name="connsiteY7" fmla="*/ 2988642 h 4925903"/>
              <a:gd name="connsiteX8" fmla="*/ 4433718 w 4512839"/>
              <a:gd name="connsiteY8" fmla="*/ 3596774 h 4925903"/>
              <a:gd name="connsiteX9" fmla="*/ 3874569 w 4512839"/>
              <a:gd name="connsiteY9" fmla="*/ 4119695 h 4925903"/>
              <a:gd name="connsiteX10" fmla="*/ 3061908 w 4512839"/>
              <a:gd name="connsiteY10" fmla="*/ 4586259 h 4925903"/>
              <a:gd name="connsiteX11" fmla="*/ 2256049 w 4512839"/>
              <a:gd name="connsiteY11" fmla="*/ 4925769 h 4925903"/>
              <a:gd name="connsiteX12" fmla="*/ 1362986 w 4512839"/>
              <a:gd name="connsiteY12" fmla="*/ 4551212 h 4925903"/>
              <a:gd name="connsiteX13" fmla="*/ 758598 w 4512839"/>
              <a:gd name="connsiteY13" fmla="*/ 4196160 h 4925903"/>
              <a:gd name="connsiteX14" fmla="*/ 96316 w 4512839"/>
              <a:gd name="connsiteY14" fmla="*/ 3631820 h 4925903"/>
              <a:gd name="connsiteX15" fmla="*/ 4873 w 4512839"/>
              <a:gd name="connsiteY15" fmla="*/ 2874865 h 4925903"/>
              <a:gd name="connsiteX16" fmla="*/ 6686 w 4512839"/>
              <a:gd name="connsiteY16" fmla="*/ 1934056 h 4925903"/>
              <a:gd name="connsiteX17" fmla="*/ 146877 w 4512839"/>
              <a:gd name="connsiteY17" fmla="*/ 1182147 h 4925903"/>
              <a:gd name="connsiteX18" fmla="*/ 804345 w 4512839"/>
              <a:gd name="connsiteY18" fmla="*/ 694694 h 4925903"/>
              <a:gd name="connsiteX0" fmla="*/ 804345 w 4512839"/>
              <a:gd name="connsiteY0" fmla="*/ 694694 h 4925903"/>
              <a:gd name="connsiteX1" fmla="*/ 1568437 w 4512839"/>
              <a:gd name="connsiteY1" fmla="*/ 254654 h 4925903"/>
              <a:gd name="connsiteX2" fmla="*/ 2224188 w 4512839"/>
              <a:gd name="connsiteY2" fmla="*/ 118 h 4925903"/>
              <a:gd name="connsiteX3" fmla="*/ 3017303 w 4512839"/>
              <a:gd name="connsiteY3" fmla="*/ 299834 h 4925903"/>
              <a:gd name="connsiteX4" fmla="*/ 3734383 w 4512839"/>
              <a:gd name="connsiteY4" fmla="*/ 707424 h 4925903"/>
              <a:gd name="connsiteX5" fmla="*/ 4379555 w 4512839"/>
              <a:gd name="connsiteY5" fmla="*/ 1203293 h 4925903"/>
              <a:gd name="connsiteX6" fmla="*/ 4511783 w 4512839"/>
              <a:gd name="connsiteY6" fmla="*/ 1991406 h 4925903"/>
              <a:gd name="connsiteX7" fmla="*/ 4511780 w 4512839"/>
              <a:gd name="connsiteY7" fmla="*/ 2988642 h 4925903"/>
              <a:gd name="connsiteX8" fmla="*/ 4433718 w 4512839"/>
              <a:gd name="connsiteY8" fmla="*/ 3596774 h 4925903"/>
              <a:gd name="connsiteX9" fmla="*/ 3874569 w 4512839"/>
              <a:gd name="connsiteY9" fmla="*/ 4119695 h 4925903"/>
              <a:gd name="connsiteX10" fmla="*/ 3061908 w 4512839"/>
              <a:gd name="connsiteY10" fmla="*/ 4586259 h 4925903"/>
              <a:gd name="connsiteX11" fmla="*/ 2256049 w 4512839"/>
              <a:gd name="connsiteY11" fmla="*/ 4925769 h 4925903"/>
              <a:gd name="connsiteX12" fmla="*/ 1362986 w 4512839"/>
              <a:gd name="connsiteY12" fmla="*/ 4551212 h 4925903"/>
              <a:gd name="connsiteX13" fmla="*/ 758598 w 4512839"/>
              <a:gd name="connsiteY13" fmla="*/ 4196160 h 4925903"/>
              <a:gd name="connsiteX14" fmla="*/ 96316 w 4512839"/>
              <a:gd name="connsiteY14" fmla="*/ 3631820 h 4925903"/>
              <a:gd name="connsiteX15" fmla="*/ 4873 w 4512839"/>
              <a:gd name="connsiteY15" fmla="*/ 2874865 h 4925903"/>
              <a:gd name="connsiteX16" fmla="*/ 6686 w 4512839"/>
              <a:gd name="connsiteY16" fmla="*/ 1934056 h 4925903"/>
              <a:gd name="connsiteX17" fmla="*/ 146877 w 4512839"/>
              <a:gd name="connsiteY17" fmla="*/ 1182147 h 4925903"/>
              <a:gd name="connsiteX18" fmla="*/ 804345 w 4512839"/>
              <a:gd name="connsiteY18" fmla="*/ 694694 h 4925903"/>
              <a:gd name="connsiteX0" fmla="*/ 804345 w 4512839"/>
              <a:gd name="connsiteY0" fmla="*/ 694694 h 4925903"/>
              <a:gd name="connsiteX1" fmla="*/ 1568437 w 4512839"/>
              <a:gd name="connsiteY1" fmla="*/ 254654 h 4925903"/>
              <a:gd name="connsiteX2" fmla="*/ 2224188 w 4512839"/>
              <a:gd name="connsiteY2" fmla="*/ 118 h 4925903"/>
              <a:gd name="connsiteX3" fmla="*/ 3017303 w 4512839"/>
              <a:gd name="connsiteY3" fmla="*/ 299834 h 4925903"/>
              <a:gd name="connsiteX4" fmla="*/ 3734383 w 4512839"/>
              <a:gd name="connsiteY4" fmla="*/ 707424 h 4925903"/>
              <a:gd name="connsiteX5" fmla="*/ 4379555 w 4512839"/>
              <a:gd name="connsiteY5" fmla="*/ 1203293 h 4925903"/>
              <a:gd name="connsiteX6" fmla="*/ 4511783 w 4512839"/>
              <a:gd name="connsiteY6" fmla="*/ 1991406 h 4925903"/>
              <a:gd name="connsiteX7" fmla="*/ 4511780 w 4512839"/>
              <a:gd name="connsiteY7" fmla="*/ 2988642 h 4925903"/>
              <a:gd name="connsiteX8" fmla="*/ 4433718 w 4512839"/>
              <a:gd name="connsiteY8" fmla="*/ 3596774 h 4925903"/>
              <a:gd name="connsiteX9" fmla="*/ 3874569 w 4512839"/>
              <a:gd name="connsiteY9" fmla="*/ 4119695 h 4925903"/>
              <a:gd name="connsiteX10" fmla="*/ 3061908 w 4512839"/>
              <a:gd name="connsiteY10" fmla="*/ 4586259 h 4925903"/>
              <a:gd name="connsiteX11" fmla="*/ 2256049 w 4512839"/>
              <a:gd name="connsiteY11" fmla="*/ 4925769 h 4925903"/>
              <a:gd name="connsiteX12" fmla="*/ 1362986 w 4512839"/>
              <a:gd name="connsiteY12" fmla="*/ 4551212 h 4925903"/>
              <a:gd name="connsiteX13" fmla="*/ 758598 w 4512839"/>
              <a:gd name="connsiteY13" fmla="*/ 4196160 h 4925903"/>
              <a:gd name="connsiteX14" fmla="*/ 96316 w 4512839"/>
              <a:gd name="connsiteY14" fmla="*/ 3631820 h 4925903"/>
              <a:gd name="connsiteX15" fmla="*/ 4873 w 4512839"/>
              <a:gd name="connsiteY15" fmla="*/ 2874865 h 4925903"/>
              <a:gd name="connsiteX16" fmla="*/ 6686 w 4512839"/>
              <a:gd name="connsiteY16" fmla="*/ 1934056 h 4925903"/>
              <a:gd name="connsiteX17" fmla="*/ 146877 w 4512839"/>
              <a:gd name="connsiteY17" fmla="*/ 1182147 h 4925903"/>
              <a:gd name="connsiteX18" fmla="*/ 804345 w 4512839"/>
              <a:gd name="connsiteY18" fmla="*/ 694694 h 4925903"/>
              <a:gd name="connsiteX0" fmla="*/ 804345 w 4512839"/>
              <a:gd name="connsiteY0" fmla="*/ 694694 h 4925903"/>
              <a:gd name="connsiteX1" fmla="*/ 1568437 w 4512839"/>
              <a:gd name="connsiteY1" fmla="*/ 254654 h 4925903"/>
              <a:gd name="connsiteX2" fmla="*/ 2224188 w 4512839"/>
              <a:gd name="connsiteY2" fmla="*/ 118 h 4925903"/>
              <a:gd name="connsiteX3" fmla="*/ 3017303 w 4512839"/>
              <a:gd name="connsiteY3" fmla="*/ 299834 h 4925903"/>
              <a:gd name="connsiteX4" fmla="*/ 3734383 w 4512839"/>
              <a:gd name="connsiteY4" fmla="*/ 707424 h 4925903"/>
              <a:gd name="connsiteX5" fmla="*/ 4379555 w 4512839"/>
              <a:gd name="connsiteY5" fmla="*/ 1203293 h 4925903"/>
              <a:gd name="connsiteX6" fmla="*/ 4511783 w 4512839"/>
              <a:gd name="connsiteY6" fmla="*/ 1991406 h 4925903"/>
              <a:gd name="connsiteX7" fmla="*/ 4511780 w 4512839"/>
              <a:gd name="connsiteY7" fmla="*/ 2988642 h 4925903"/>
              <a:gd name="connsiteX8" fmla="*/ 4433718 w 4512839"/>
              <a:gd name="connsiteY8" fmla="*/ 3596774 h 4925903"/>
              <a:gd name="connsiteX9" fmla="*/ 3874569 w 4512839"/>
              <a:gd name="connsiteY9" fmla="*/ 4119695 h 4925903"/>
              <a:gd name="connsiteX10" fmla="*/ 3061908 w 4512839"/>
              <a:gd name="connsiteY10" fmla="*/ 4586259 h 4925903"/>
              <a:gd name="connsiteX11" fmla="*/ 2256049 w 4512839"/>
              <a:gd name="connsiteY11" fmla="*/ 4925769 h 4925903"/>
              <a:gd name="connsiteX12" fmla="*/ 1362986 w 4512839"/>
              <a:gd name="connsiteY12" fmla="*/ 4551212 h 4925903"/>
              <a:gd name="connsiteX13" fmla="*/ 758598 w 4512839"/>
              <a:gd name="connsiteY13" fmla="*/ 4196160 h 4925903"/>
              <a:gd name="connsiteX14" fmla="*/ 96316 w 4512839"/>
              <a:gd name="connsiteY14" fmla="*/ 3631820 h 4925903"/>
              <a:gd name="connsiteX15" fmla="*/ 4873 w 4512839"/>
              <a:gd name="connsiteY15" fmla="*/ 2874865 h 4925903"/>
              <a:gd name="connsiteX16" fmla="*/ 6686 w 4512839"/>
              <a:gd name="connsiteY16" fmla="*/ 1934056 h 4925903"/>
              <a:gd name="connsiteX17" fmla="*/ 146877 w 4512839"/>
              <a:gd name="connsiteY17" fmla="*/ 1182147 h 4925903"/>
              <a:gd name="connsiteX18" fmla="*/ 804345 w 4512839"/>
              <a:gd name="connsiteY18" fmla="*/ 694694 h 4925903"/>
              <a:gd name="connsiteX0" fmla="*/ 810122 w 4518616"/>
              <a:gd name="connsiteY0" fmla="*/ 694694 h 4925903"/>
              <a:gd name="connsiteX1" fmla="*/ 1574214 w 4518616"/>
              <a:gd name="connsiteY1" fmla="*/ 254654 h 4925903"/>
              <a:gd name="connsiteX2" fmla="*/ 2229965 w 4518616"/>
              <a:gd name="connsiteY2" fmla="*/ 118 h 4925903"/>
              <a:gd name="connsiteX3" fmla="*/ 3023080 w 4518616"/>
              <a:gd name="connsiteY3" fmla="*/ 299834 h 4925903"/>
              <a:gd name="connsiteX4" fmla="*/ 3740160 w 4518616"/>
              <a:gd name="connsiteY4" fmla="*/ 707424 h 4925903"/>
              <a:gd name="connsiteX5" fmla="*/ 4385332 w 4518616"/>
              <a:gd name="connsiteY5" fmla="*/ 1203293 h 4925903"/>
              <a:gd name="connsiteX6" fmla="*/ 4517560 w 4518616"/>
              <a:gd name="connsiteY6" fmla="*/ 1991406 h 4925903"/>
              <a:gd name="connsiteX7" fmla="*/ 4517557 w 4518616"/>
              <a:gd name="connsiteY7" fmla="*/ 2988642 h 4925903"/>
              <a:gd name="connsiteX8" fmla="*/ 4439495 w 4518616"/>
              <a:gd name="connsiteY8" fmla="*/ 3596774 h 4925903"/>
              <a:gd name="connsiteX9" fmla="*/ 3880346 w 4518616"/>
              <a:gd name="connsiteY9" fmla="*/ 4119695 h 4925903"/>
              <a:gd name="connsiteX10" fmla="*/ 3067685 w 4518616"/>
              <a:gd name="connsiteY10" fmla="*/ 4586259 h 4925903"/>
              <a:gd name="connsiteX11" fmla="*/ 2261826 w 4518616"/>
              <a:gd name="connsiteY11" fmla="*/ 4925769 h 4925903"/>
              <a:gd name="connsiteX12" fmla="*/ 1368763 w 4518616"/>
              <a:gd name="connsiteY12" fmla="*/ 4551212 h 4925903"/>
              <a:gd name="connsiteX13" fmla="*/ 764375 w 4518616"/>
              <a:gd name="connsiteY13" fmla="*/ 4196160 h 4925903"/>
              <a:gd name="connsiteX14" fmla="*/ 102093 w 4518616"/>
              <a:gd name="connsiteY14" fmla="*/ 3631820 h 4925903"/>
              <a:gd name="connsiteX15" fmla="*/ 17022 w 4518616"/>
              <a:gd name="connsiteY15" fmla="*/ 2801585 h 4925903"/>
              <a:gd name="connsiteX16" fmla="*/ 12463 w 4518616"/>
              <a:gd name="connsiteY16" fmla="*/ 1934056 h 4925903"/>
              <a:gd name="connsiteX17" fmla="*/ 152654 w 4518616"/>
              <a:gd name="connsiteY17" fmla="*/ 1182147 h 4925903"/>
              <a:gd name="connsiteX18" fmla="*/ 810122 w 4518616"/>
              <a:gd name="connsiteY18" fmla="*/ 694694 h 4925903"/>
              <a:gd name="connsiteX0" fmla="*/ 807063 w 4515557"/>
              <a:gd name="connsiteY0" fmla="*/ 694694 h 4925903"/>
              <a:gd name="connsiteX1" fmla="*/ 1571155 w 4515557"/>
              <a:gd name="connsiteY1" fmla="*/ 254654 h 4925903"/>
              <a:gd name="connsiteX2" fmla="*/ 2226906 w 4515557"/>
              <a:gd name="connsiteY2" fmla="*/ 118 h 4925903"/>
              <a:gd name="connsiteX3" fmla="*/ 3020021 w 4515557"/>
              <a:gd name="connsiteY3" fmla="*/ 299834 h 4925903"/>
              <a:gd name="connsiteX4" fmla="*/ 3737101 w 4515557"/>
              <a:gd name="connsiteY4" fmla="*/ 707424 h 4925903"/>
              <a:gd name="connsiteX5" fmla="*/ 4382273 w 4515557"/>
              <a:gd name="connsiteY5" fmla="*/ 1203293 h 4925903"/>
              <a:gd name="connsiteX6" fmla="*/ 4514501 w 4515557"/>
              <a:gd name="connsiteY6" fmla="*/ 1991406 h 4925903"/>
              <a:gd name="connsiteX7" fmla="*/ 4514498 w 4515557"/>
              <a:gd name="connsiteY7" fmla="*/ 2988642 h 4925903"/>
              <a:gd name="connsiteX8" fmla="*/ 4436436 w 4515557"/>
              <a:gd name="connsiteY8" fmla="*/ 3596774 h 4925903"/>
              <a:gd name="connsiteX9" fmla="*/ 3877287 w 4515557"/>
              <a:gd name="connsiteY9" fmla="*/ 4119695 h 4925903"/>
              <a:gd name="connsiteX10" fmla="*/ 3064626 w 4515557"/>
              <a:gd name="connsiteY10" fmla="*/ 4586259 h 4925903"/>
              <a:gd name="connsiteX11" fmla="*/ 2258767 w 4515557"/>
              <a:gd name="connsiteY11" fmla="*/ 4925769 h 4925903"/>
              <a:gd name="connsiteX12" fmla="*/ 1365704 w 4515557"/>
              <a:gd name="connsiteY12" fmla="*/ 4551212 h 4925903"/>
              <a:gd name="connsiteX13" fmla="*/ 761316 w 4515557"/>
              <a:gd name="connsiteY13" fmla="*/ 4196160 h 4925903"/>
              <a:gd name="connsiteX14" fmla="*/ 99034 w 4515557"/>
              <a:gd name="connsiteY14" fmla="*/ 3631820 h 4925903"/>
              <a:gd name="connsiteX15" fmla="*/ 13963 w 4515557"/>
              <a:gd name="connsiteY15" fmla="*/ 2801585 h 4925903"/>
              <a:gd name="connsiteX16" fmla="*/ 9404 w 4515557"/>
              <a:gd name="connsiteY16" fmla="*/ 1934056 h 4925903"/>
              <a:gd name="connsiteX17" fmla="*/ 149595 w 4515557"/>
              <a:gd name="connsiteY17" fmla="*/ 1182147 h 4925903"/>
              <a:gd name="connsiteX18" fmla="*/ 807063 w 4515557"/>
              <a:gd name="connsiteY18" fmla="*/ 694694 h 4925903"/>
              <a:gd name="connsiteX0" fmla="*/ 798834 w 4507328"/>
              <a:gd name="connsiteY0" fmla="*/ 694694 h 4925903"/>
              <a:gd name="connsiteX1" fmla="*/ 1562926 w 4507328"/>
              <a:gd name="connsiteY1" fmla="*/ 254654 h 4925903"/>
              <a:gd name="connsiteX2" fmla="*/ 2218677 w 4507328"/>
              <a:gd name="connsiteY2" fmla="*/ 118 h 4925903"/>
              <a:gd name="connsiteX3" fmla="*/ 3011792 w 4507328"/>
              <a:gd name="connsiteY3" fmla="*/ 299834 h 4925903"/>
              <a:gd name="connsiteX4" fmla="*/ 3728872 w 4507328"/>
              <a:gd name="connsiteY4" fmla="*/ 707424 h 4925903"/>
              <a:gd name="connsiteX5" fmla="*/ 4374044 w 4507328"/>
              <a:gd name="connsiteY5" fmla="*/ 1203293 h 4925903"/>
              <a:gd name="connsiteX6" fmla="*/ 4506272 w 4507328"/>
              <a:gd name="connsiteY6" fmla="*/ 1991406 h 4925903"/>
              <a:gd name="connsiteX7" fmla="*/ 4506269 w 4507328"/>
              <a:gd name="connsiteY7" fmla="*/ 2988642 h 4925903"/>
              <a:gd name="connsiteX8" fmla="*/ 4428207 w 4507328"/>
              <a:gd name="connsiteY8" fmla="*/ 3596774 h 4925903"/>
              <a:gd name="connsiteX9" fmla="*/ 3869058 w 4507328"/>
              <a:gd name="connsiteY9" fmla="*/ 4119695 h 4925903"/>
              <a:gd name="connsiteX10" fmla="*/ 3056397 w 4507328"/>
              <a:gd name="connsiteY10" fmla="*/ 4586259 h 4925903"/>
              <a:gd name="connsiteX11" fmla="*/ 2250538 w 4507328"/>
              <a:gd name="connsiteY11" fmla="*/ 4925769 h 4925903"/>
              <a:gd name="connsiteX12" fmla="*/ 1357475 w 4507328"/>
              <a:gd name="connsiteY12" fmla="*/ 4551212 h 4925903"/>
              <a:gd name="connsiteX13" fmla="*/ 753087 w 4507328"/>
              <a:gd name="connsiteY13" fmla="*/ 4196160 h 4925903"/>
              <a:gd name="connsiteX14" fmla="*/ 90805 w 4507328"/>
              <a:gd name="connsiteY14" fmla="*/ 3631820 h 4925903"/>
              <a:gd name="connsiteX15" fmla="*/ 5734 w 4507328"/>
              <a:gd name="connsiteY15" fmla="*/ 2801585 h 4925903"/>
              <a:gd name="connsiteX16" fmla="*/ 1175 w 4507328"/>
              <a:gd name="connsiteY16" fmla="*/ 1934056 h 4925903"/>
              <a:gd name="connsiteX17" fmla="*/ 141366 w 4507328"/>
              <a:gd name="connsiteY17" fmla="*/ 1182147 h 4925903"/>
              <a:gd name="connsiteX18" fmla="*/ 798834 w 4507328"/>
              <a:gd name="connsiteY18" fmla="*/ 694694 h 4925903"/>
              <a:gd name="connsiteX0" fmla="*/ 798090 w 4506584"/>
              <a:gd name="connsiteY0" fmla="*/ 694694 h 4925903"/>
              <a:gd name="connsiteX1" fmla="*/ 1562182 w 4506584"/>
              <a:gd name="connsiteY1" fmla="*/ 254654 h 4925903"/>
              <a:gd name="connsiteX2" fmla="*/ 2217933 w 4506584"/>
              <a:gd name="connsiteY2" fmla="*/ 118 h 4925903"/>
              <a:gd name="connsiteX3" fmla="*/ 3011048 w 4506584"/>
              <a:gd name="connsiteY3" fmla="*/ 299834 h 4925903"/>
              <a:gd name="connsiteX4" fmla="*/ 3728128 w 4506584"/>
              <a:gd name="connsiteY4" fmla="*/ 707424 h 4925903"/>
              <a:gd name="connsiteX5" fmla="*/ 4373300 w 4506584"/>
              <a:gd name="connsiteY5" fmla="*/ 1203293 h 4925903"/>
              <a:gd name="connsiteX6" fmla="*/ 4505528 w 4506584"/>
              <a:gd name="connsiteY6" fmla="*/ 1991406 h 4925903"/>
              <a:gd name="connsiteX7" fmla="*/ 4505525 w 4506584"/>
              <a:gd name="connsiteY7" fmla="*/ 2988642 h 4925903"/>
              <a:gd name="connsiteX8" fmla="*/ 4427463 w 4506584"/>
              <a:gd name="connsiteY8" fmla="*/ 3596774 h 4925903"/>
              <a:gd name="connsiteX9" fmla="*/ 3868314 w 4506584"/>
              <a:gd name="connsiteY9" fmla="*/ 4119695 h 4925903"/>
              <a:gd name="connsiteX10" fmla="*/ 3055653 w 4506584"/>
              <a:gd name="connsiteY10" fmla="*/ 4586259 h 4925903"/>
              <a:gd name="connsiteX11" fmla="*/ 2249794 w 4506584"/>
              <a:gd name="connsiteY11" fmla="*/ 4925769 h 4925903"/>
              <a:gd name="connsiteX12" fmla="*/ 1356731 w 4506584"/>
              <a:gd name="connsiteY12" fmla="*/ 4551212 h 4925903"/>
              <a:gd name="connsiteX13" fmla="*/ 752343 w 4506584"/>
              <a:gd name="connsiteY13" fmla="*/ 4196160 h 4925903"/>
              <a:gd name="connsiteX14" fmla="*/ 90061 w 4506584"/>
              <a:gd name="connsiteY14" fmla="*/ 3631820 h 4925903"/>
              <a:gd name="connsiteX15" fmla="*/ 4990 w 4506584"/>
              <a:gd name="connsiteY15" fmla="*/ 2801585 h 4925903"/>
              <a:gd name="connsiteX16" fmla="*/ 431 w 4506584"/>
              <a:gd name="connsiteY16" fmla="*/ 1934056 h 4925903"/>
              <a:gd name="connsiteX17" fmla="*/ 140622 w 4506584"/>
              <a:gd name="connsiteY17" fmla="*/ 1182147 h 4925903"/>
              <a:gd name="connsiteX18" fmla="*/ 798090 w 4506584"/>
              <a:gd name="connsiteY18" fmla="*/ 694694 h 4925903"/>
              <a:gd name="connsiteX0" fmla="*/ 798833 w 4507327"/>
              <a:gd name="connsiteY0" fmla="*/ 694694 h 4925903"/>
              <a:gd name="connsiteX1" fmla="*/ 1562925 w 4507327"/>
              <a:gd name="connsiteY1" fmla="*/ 254654 h 4925903"/>
              <a:gd name="connsiteX2" fmla="*/ 2218676 w 4507327"/>
              <a:gd name="connsiteY2" fmla="*/ 118 h 4925903"/>
              <a:gd name="connsiteX3" fmla="*/ 3011791 w 4507327"/>
              <a:gd name="connsiteY3" fmla="*/ 299834 h 4925903"/>
              <a:gd name="connsiteX4" fmla="*/ 3728871 w 4507327"/>
              <a:gd name="connsiteY4" fmla="*/ 707424 h 4925903"/>
              <a:gd name="connsiteX5" fmla="*/ 4374043 w 4507327"/>
              <a:gd name="connsiteY5" fmla="*/ 1203293 h 4925903"/>
              <a:gd name="connsiteX6" fmla="*/ 4506271 w 4507327"/>
              <a:gd name="connsiteY6" fmla="*/ 1991406 h 4925903"/>
              <a:gd name="connsiteX7" fmla="*/ 4506268 w 4507327"/>
              <a:gd name="connsiteY7" fmla="*/ 2988642 h 4925903"/>
              <a:gd name="connsiteX8" fmla="*/ 4428206 w 4507327"/>
              <a:gd name="connsiteY8" fmla="*/ 3596774 h 4925903"/>
              <a:gd name="connsiteX9" fmla="*/ 3869057 w 4507327"/>
              <a:gd name="connsiteY9" fmla="*/ 4119695 h 4925903"/>
              <a:gd name="connsiteX10" fmla="*/ 3056396 w 4507327"/>
              <a:gd name="connsiteY10" fmla="*/ 4586259 h 4925903"/>
              <a:gd name="connsiteX11" fmla="*/ 2250537 w 4507327"/>
              <a:gd name="connsiteY11" fmla="*/ 4925769 h 4925903"/>
              <a:gd name="connsiteX12" fmla="*/ 1357474 w 4507327"/>
              <a:gd name="connsiteY12" fmla="*/ 4551212 h 4925903"/>
              <a:gd name="connsiteX13" fmla="*/ 753086 w 4507327"/>
              <a:gd name="connsiteY13" fmla="*/ 4196160 h 4925903"/>
              <a:gd name="connsiteX14" fmla="*/ 90804 w 4507327"/>
              <a:gd name="connsiteY14" fmla="*/ 3631820 h 4925903"/>
              <a:gd name="connsiteX15" fmla="*/ 5733 w 4507327"/>
              <a:gd name="connsiteY15" fmla="*/ 2801585 h 4925903"/>
              <a:gd name="connsiteX16" fmla="*/ 1174 w 4507327"/>
              <a:gd name="connsiteY16" fmla="*/ 1934056 h 4925903"/>
              <a:gd name="connsiteX17" fmla="*/ 141365 w 4507327"/>
              <a:gd name="connsiteY17" fmla="*/ 1182147 h 4925903"/>
              <a:gd name="connsiteX18" fmla="*/ 798833 w 4507327"/>
              <a:gd name="connsiteY18" fmla="*/ 694694 h 4925903"/>
              <a:gd name="connsiteX0" fmla="*/ 798744 w 4507238"/>
              <a:gd name="connsiteY0" fmla="*/ 694694 h 4925903"/>
              <a:gd name="connsiteX1" fmla="*/ 1562836 w 4507238"/>
              <a:gd name="connsiteY1" fmla="*/ 254654 h 4925903"/>
              <a:gd name="connsiteX2" fmla="*/ 2218587 w 4507238"/>
              <a:gd name="connsiteY2" fmla="*/ 118 h 4925903"/>
              <a:gd name="connsiteX3" fmla="*/ 3011702 w 4507238"/>
              <a:gd name="connsiteY3" fmla="*/ 299834 h 4925903"/>
              <a:gd name="connsiteX4" fmla="*/ 3728782 w 4507238"/>
              <a:gd name="connsiteY4" fmla="*/ 707424 h 4925903"/>
              <a:gd name="connsiteX5" fmla="*/ 4373954 w 4507238"/>
              <a:gd name="connsiteY5" fmla="*/ 1203293 h 4925903"/>
              <a:gd name="connsiteX6" fmla="*/ 4506182 w 4507238"/>
              <a:gd name="connsiteY6" fmla="*/ 1991406 h 4925903"/>
              <a:gd name="connsiteX7" fmla="*/ 4506179 w 4507238"/>
              <a:gd name="connsiteY7" fmla="*/ 2988642 h 4925903"/>
              <a:gd name="connsiteX8" fmla="*/ 4428117 w 4507238"/>
              <a:gd name="connsiteY8" fmla="*/ 3596774 h 4925903"/>
              <a:gd name="connsiteX9" fmla="*/ 3868968 w 4507238"/>
              <a:gd name="connsiteY9" fmla="*/ 4119695 h 4925903"/>
              <a:gd name="connsiteX10" fmla="*/ 3056307 w 4507238"/>
              <a:gd name="connsiteY10" fmla="*/ 4586259 h 4925903"/>
              <a:gd name="connsiteX11" fmla="*/ 2250448 w 4507238"/>
              <a:gd name="connsiteY11" fmla="*/ 4925769 h 4925903"/>
              <a:gd name="connsiteX12" fmla="*/ 1357385 w 4507238"/>
              <a:gd name="connsiteY12" fmla="*/ 4551212 h 4925903"/>
              <a:gd name="connsiteX13" fmla="*/ 752997 w 4507238"/>
              <a:gd name="connsiteY13" fmla="*/ 4196160 h 4925903"/>
              <a:gd name="connsiteX14" fmla="*/ 90715 w 4507238"/>
              <a:gd name="connsiteY14" fmla="*/ 3631820 h 4925903"/>
              <a:gd name="connsiteX15" fmla="*/ 5644 w 4507238"/>
              <a:gd name="connsiteY15" fmla="*/ 2801585 h 4925903"/>
              <a:gd name="connsiteX16" fmla="*/ 1085 w 4507238"/>
              <a:gd name="connsiteY16" fmla="*/ 1934056 h 4925903"/>
              <a:gd name="connsiteX17" fmla="*/ 141276 w 4507238"/>
              <a:gd name="connsiteY17" fmla="*/ 1182147 h 4925903"/>
              <a:gd name="connsiteX18" fmla="*/ 798744 w 4507238"/>
              <a:gd name="connsiteY18" fmla="*/ 694694 h 4925903"/>
              <a:gd name="connsiteX0" fmla="*/ 798744 w 4507238"/>
              <a:gd name="connsiteY0" fmla="*/ 694694 h 4925903"/>
              <a:gd name="connsiteX1" fmla="*/ 1562836 w 4507238"/>
              <a:gd name="connsiteY1" fmla="*/ 254654 h 4925903"/>
              <a:gd name="connsiteX2" fmla="*/ 2218587 w 4507238"/>
              <a:gd name="connsiteY2" fmla="*/ 118 h 4925903"/>
              <a:gd name="connsiteX3" fmla="*/ 3011702 w 4507238"/>
              <a:gd name="connsiteY3" fmla="*/ 299834 h 4925903"/>
              <a:gd name="connsiteX4" fmla="*/ 3728782 w 4507238"/>
              <a:gd name="connsiteY4" fmla="*/ 707424 h 4925903"/>
              <a:gd name="connsiteX5" fmla="*/ 4373954 w 4507238"/>
              <a:gd name="connsiteY5" fmla="*/ 1203293 h 4925903"/>
              <a:gd name="connsiteX6" fmla="*/ 4506182 w 4507238"/>
              <a:gd name="connsiteY6" fmla="*/ 1991406 h 4925903"/>
              <a:gd name="connsiteX7" fmla="*/ 4506179 w 4507238"/>
              <a:gd name="connsiteY7" fmla="*/ 2988642 h 4925903"/>
              <a:gd name="connsiteX8" fmla="*/ 4428117 w 4507238"/>
              <a:gd name="connsiteY8" fmla="*/ 3596774 h 4925903"/>
              <a:gd name="connsiteX9" fmla="*/ 3868968 w 4507238"/>
              <a:gd name="connsiteY9" fmla="*/ 4119695 h 4925903"/>
              <a:gd name="connsiteX10" fmla="*/ 3056307 w 4507238"/>
              <a:gd name="connsiteY10" fmla="*/ 4586259 h 4925903"/>
              <a:gd name="connsiteX11" fmla="*/ 2250448 w 4507238"/>
              <a:gd name="connsiteY11" fmla="*/ 4925769 h 4925903"/>
              <a:gd name="connsiteX12" fmla="*/ 1357385 w 4507238"/>
              <a:gd name="connsiteY12" fmla="*/ 4551212 h 4925903"/>
              <a:gd name="connsiteX13" fmla="*/ 752997 w 4507238"/>
              <a:gd name="connsiteY13" fmla="*/ 4196160 h 4925903"/>
              <a:gd name="connsiteX14" fmla="*/ 90715 w 4507238"/>
              <a:gd name="connsiteY14" fmla="*/ 3631820 h 4925903"/>
              <a:gd name="connsiteX15" fmla="*/ 5644 w 4507238"/>
              <a:gd name="connsiteY15" fmla="*/ 2801585 h 4925903"/>
              <a:gd name="connsiteX16" fmla="*/ 1085 w 4507238"/>
              <a:gd name="connsiteY16" fmla="*/ 1934056 h 4925903"/>
              <a:gd name="connsiteX17" fmla="*/ 141276 w 4507238"/>
              <a:gd name="connsiteY17" fmla="*/ 1182147 h 4925903"/>
              <a:gd name="connsiteX18" fmla="*/ 798744 w 4507238"/>
              <a:gd name="connsiteY18" fmla="*/ 694694 h 4925903"/>
              <a:gd name="connsiteX0" fmla="*/ 808070 w 4516564"/>
              <a:gd name="connsiteY0" fmla="*/ 694694 h 4925903"/>
              <a:gd name="connsiteX1" fmla="*/ 1572162 w 4516564"/>
              <a:gd name="connsiteY1" fmla="*/ 254654 h 4925903"/>
              <a:gd name="connsiteX2" fmla="*/ 2227913 w 4516564"/>
              <a:gd name="connsiteY2" fmla="*/ 118 h 4925903"/>
              <a:gd name="connsiteX3" fmla="*/ 3021028 w 4516564"/>
              <a:gd name="connsiteY3" fmla="*/ 299834 h 4925903"/>
              <a:gd name="connsiteX4" fmla="*/ 3738108 w 4516564"/>
              <a:gd name="connsiteY4" fmla="*/ 707424 h 4925903"/>
              <a:gd name="connsiteX5" fmla="*/ 4383280 w 4516564"/>
              <a:gd name="connsiteY5" fmla="*/ 1203293 h 4925903"/>
              <a:gd name="connsiteX6" fmla="*/ 4515508 w 4516564"/>
              <a:gd name="connsiteY6" fmla="*/ 1991406 h 4925903"/>
              <a:gd name="connsiteX7" fmla="*/ 4515505 w 4516564"/>
              <a:gd name="connsiteY7" fmla="*/ 2988642 h 4925903"/>
              <a:gd name="connsiteX8" fmla="*/ 4437443 w 4516564"/>
              <a:gd name="connsiteY8" fmla="*/ 3596774 h 4925903"/>
              <a:gd name="connsiteX9" fmla="*/ 3878294 w 4516564"/>
              <a:gd name="connsiteY9" fmla="*/ 4119695 h 4925903"/>
              <a:gd name="connsiteX10" fmla="*/ 3065633 w 4516564"/>
              <a:gd name="connsiteY10" fmla="*/ 4586259 h 4925903"/>
              <a:gd name="connsiteX11" fmla="*/ 2259774 w 4516564"/>
              <a:gd name="connsiteY11" fmla="*/ 4925769 h 4925903"/>
              <a:gd name="connsiteX12" fmla="*/ 1366711 w 4516564"/>
              <a:gd name="connsiteY12" fmla="*/ 4551212 h 4925903"/>
              <a:gd name="connsiteX13" fmla="*/ 762323 w 4516564"/>
              <a:gd name="connsiteY13" fmla="*/ 4196160 h 4925903"/>
              <a:gd name="connsiteX14" fmla="*/ 100041 w 4516564"/>
              <a:gd name="connsiteY14" fmla="*/ 3631820 h 4925903"/>
              <a:gd name="connsiteX15" fmla="*/ 11795 w 4516564"/>
              <a:gd name="connsiteY15" fmla="*/ 2792060 h 4925903"/>
              <a:gd name="connsiteX16" fmla="*/ 10411 w 4516564"/>
              <a:gd name="connsiteY16" fmla="*/ 1934056 h 4925903"/>
              <a:gd name="connsiteX17" fmla="*/ 150602 w 4516564"/>
              <a:gd name="connsiteY17" fmla="*/ 1182147 h 4925903"/>
              <a:gd name="connsiteX18" fmla="*/ 808070 w 4516564"/>
              <a:gd name="connsiteY18" fmla="*/ 694694 h 4925903"/>
              <a:gd name="connsiteX0" fmla="*/ 808070 w 4516564"/>
              <a:gd name="connsiteY0" fmla="*/ 694694 h 4925903"/>
              <a:gd name="connsiteX1" fmla="*/ 1572162 w 4516564"/>
              <a:gd name="connsiteY1" fmla="*/ 254654 h 4925903"/>
              <a:gd name="connsiteX2" fmla="*/ 2227913 w 4516564"/>
              <a:gd name="connsiteY2" fmla="*/ 118 h 4925903"/>
              <a:gd name="connsiteX3" fmla="*/ 3021028 w 4516564"/>
              <a:gd name="connsiteY3" fmla="*/ 299834 h 4925903"/>
              <a:gd name="connsiteX4" fmla="*/ 3738108 w 4516564"/>
              <a:gd name="connsiteY4" fmla="*/ 707424 h 4925903"/>
              <a:gd name="connsiteX5" fmla="*/ 4383280 w 4516564"/>
              <a:gd name="connsiteY5" fmla="*/ 1203293 h 4925903"/>
              <a:gd name="connsiteX6" fmla="*/ 4515508 w 4516564"/>
              <a:gd name="connsiteY6" fmla="*/ 1991406 h 4925903"/>
              <a:gd name="connsiteX7" fmla="*/ 4515505 w 4516564"/>
              <a:gd name="connsiteY7" fmla="*/ 2988642 h 4925903"/>
              <a:gd name="connsiteX8" fmla="*/ 4437443 w 4516564"/>
              <a:gd name="connsiteY8" fmla="*/ 3596774 h 4925903"/>
              <a:gd name="connsiteX9" fmla="*/ 3878294 w 4516564"/>
              <a:gd name="connsiteY9" fmla="*/ 4119695 h 4925903"/>
              <a:gd name="connsiteX10" fmla="*/ 3065633 w 4516564"/>
              <a:gd name="connsiteY10" fmla="*/ 4586259 h 4925903"/>
              <a:gd name="connsiteX11" fmla="*/ 2259774 w 4516564"/>
              <a:gd name="connsiteY11" fmla="*/ 4925769 h 4925903"/>
              <a:gd name="connsiteX12" fmla="*/ 1366711 w 4516564"/>
              <a:gd name="connsiteY12" fmla="*/ 4551212 h 4925903"/>
              <a:gd name="connsiteX13" fmla="*/ 762323 w 4516564"/>
              <a:gd name="connsiteY13" fmla="*/ 4196160 h 4925903"/>
              <a:gd name="connsiteX14" fmla="*/ 100041 w 4516564"/>
              <a:gd name="connsiteY14" fmla="*/ 3631820 h 4925903"/>
              <a:gd name="connsiteX15" fmla="*/ 11795 w 4516564"/>
              <a:gd name="connsiteY15" fmla="*/ 2792060 h 4925903"/>
              <a:gd name="connsiteX16" fmla="*/ 10411 w 4516564"/>
              <a:gd name="connsiteY16" fmla="*/ 1934056 h 4925903"/>
              <a:gd name="connsiteX17" fmla="*/ 150602 w 4516564"/>
              <a:gd name="connsiteY17" fmla="*/ 1182147 h 4925903"/>
              <a:gd name="connsiteX18" fmla="*/ 808070 w 4516564"/>
              <a:gd name="connsiteY18" fmla="*/ 694694 h 4925903"/>
              <a:gd name="connsiteX0" fmla="*/ 805799 w 4514293"/>
              <a:gd name="connsiteY0" fmla="*/ 694694 h 4925903"/>
              <a:gd name="connsiteX1" fmla="*/ 1569891 w 4514293"/>
              <a:gd name="connsiteY1" fmla="*/ 254654 h 4925903"/>
              <a:gd name="connsiteX2" fmla="*/ 2225642 w 4514293"/>
              <a:gd name="connsiteY2" fmla="*/ 118 h 4925903"/>
              <a:gd name="connsiteX3" fmla="*/ 3018757 w 4514293"/>
              <a:gd name="connsiteY3" fmla="*/ 299834 h 4925903"/>
              <a:gd name="connsiteX4" fmla="*/ 3735837 w 4514293"/>
              <a:gd name="connsiteY4" fmla="*/ 707424 h 4925903"/>
              <a:gd name="connsiteX5" fmla="*/ 4381009 w 4514293"/>
              <a:gd name="connsiteY5" fmla="*/ 1203293 h 4925903"/>
              <a:gd name="connsiteX6" fmla="*/ 4513237 w 4514293"/>
              <a:gd name="connsiteY6" fmla="*/ 1991406 h 4925903"/>
              <a:gd name="connsiteX7" fmla="*/ 4513234 w 4514293"/>
              <a:gd name="connsiteY7" fmla="*/ 2988642 h 4925903"/>
              <a:gd name="connsiteX8" fmla="*/ 4435172 w 4514293"/>
              <a:gd name="connsiteY8" fmla="*/ 3596774 h 4925903"/>
              <a:gd name="connsiteX9" fmla="*/ 3876023 w 4514293"/>
              <a:gd name="connsiteY9" fmla="*/ 4119695 h 4925903"/>
              <a:gd name="connsiteX10" fmla="*/ 3063362 w 4514293"/>
              <a:gd name="connsiteY10" fmla="*/ 4586259 h 4925903"/>
              <a:gd name="connsiteX11" fmla="*/ 2257503 w 4514293"/>
              <a:gd name="connsiteY11" fmla="*/ 4925769 h 4925903"/>
              <a:gd name="connsiteX12" fmla="*/ 1364440 w 4514293"/>
              <a:gd name="connsiteY12" fmla="*/ 4551212 h 4925903"/>
              <a:gd name="connsiteX13" fmla="*/ 760052 w 4514293"/>
              <a:gd name="connsiteY13" fmla="*/ 4196160 h 4925903"/>
              <a:gd name="connsiteX14" fmla="*/ 97770 w 4514293"/>
              <a:gd name="connsiteY14" fmla="*/ 3631820 h 4925903"/>
              <a:gd name="connsiteX15" fmla="*/ 9524 w 4514293"/>
              <a:gd name="connsiteY15" fmla="*/ 2792060 h 4925903"/>
              <a:gd name="connsiteX16" fmla="*/ 11315 w 4514293"/>
              <a:gd name="connsiteY16" fmla="*/ 1889606 h 4925903"/>
              <a:gd name="connsiteX17" fmla="*/ 148331 w 4514293"/>
              <a:gd name="connsiteY17" fmla="*/ 1182147 h 4925903"/>
              <a:gd name="connsiteX18" fmla="*/ 805799 w 4514293"/>
              <a:gd name="connsiteY18" fmla="*/ 694694 h 4925903"/>
              <a:gd name="connsiteX0" fmla="*/ 800372 w 4508866"/>
              <a:gd name="connsiteY0" fmla="*/ 694694 h 4925903"/>
              <a:gd name="connsiteX1" fmla="*/ 1564464 w 4508866"/>
              <a:gd name="connsiteY1" fmla="*/ 254654 h 4925903"/>
              <a:gd name="connsiteX2" fmla="*/ 2220215 w 4508866"/>
              <a:gd name="connsiteY2" fmla="*/ 118 h 4925903"/>
              <a:gd name="connsiteX3" fmla="*/ 3013330 w 4508866"/>
              <a:gd name="connsiteY3" fmla="*/ 299834 h 4925903"/>
              <a:gd name="connsiteX4" fmla="*/ 3730410 w 4508866"/>
              <a:gd name="connsiteY4" fmla="*/ 707424 h 4925903"/>
              <a:gd name="connsiteX5" fmla="*/ 4375582 w 4508866"/>
              <a:gd name="connsiteY5" fmla="*/ 1203293 h 4925903"/>
              <a:gd name="connsiteX6" fmla="*/ 4507810 w 4508866"/>
              <a:gd name="connsiteY6" fmla="*/ 1991406 h 4925903"/>
              <a:gd name="connsiteX7" fmla="*/ 4507807 w 4508866"/>
              <a:gd name="connsiteY7" fmla="*/ 2988642 h 4925903"/>
              <a:gd name="connsiteX8" fmla="*/ 4429745 w 4508866"/>
              <a:gd name="connsiteY8" fmla="*/ 3596774 h 4925903"/>
              <a:gd name="connsiteX9" fmla="*/ 3870596 w 4508866"/>
              <a:gd name="connsiteY9" fmla="*/ 4119695 h 4925903"/>
              <a:gd name="connsiteX10" fmla="*/ 3057935 w 4508866"/>
              <a:gd name="connsiteY10" fmla="*/ 4586259 h 4925903"/>
              <a:gd name="connsiteX11" fmla="*/ 2252076 w 4508866"/>
              <a:gd name="connsiteY11" fmla="*/ 4925769 h 4925903"/>
              <a:gd name="connsiteX12" fmla="*/ 1359013 w 4508866"/>
              <a:gd name="connsiteY12" fmla="*/ 4551212 h 4925903"/>
              <a:gd name="connsiteX13" fmla="*/ 754625 w 4508866"/>
              <a:gd name="connsiteY13" fmla="*/ 4196160 h 4925903"/>
              <a:gd name="connsiteX14" fmla="*/ 92343 w 4508866"/>
              <a:gd name="connsiteY14" fmla="*/ 3631820 h 4925903"/>
              <a:gd name="connsiteX15" fmla="*/ 4097 w 4508866"/>
              <a:gd name="connsiteY15" fmla="*/ 2792060 h 4925903"/>
              <a:gd name="connsiteX16" fmla="*/ 5888 w 4508866"/>
              <a:gd name="connsiteY16" fmla="*/ 1889606 h 4925903"/>
              <a:gd name="connsiteX17" fmla="*/ 142904 w 4508866"/>
              <a:gd name="connsiteY17" fmla="*/ 1182147 h 4925903"/>
              <a:gd name="connsiteX18" fmla="*/ 800372 w 4508866"/>
              <a:gd name="connsiteY18" fmla="*/ 694694 h 4925903"/>
              <a:gd name="connsiteX0" fmla="*/ 800372 w 4508866"/>
              <a:gd name="connsiteY0" fmla="*/ 694694 h 4925903"/>
              <a:gd name="connsiteX1" fmla="*/ 1564464 w 4508866"/>
              <a:gd name="connsiteY1" fmla="*/ 254654 h 4925903"/>
              <a:gd name="connsiteX2" fmla="*/ 2220215 w 4508866"/>
              <a:gd name="connsiteY2" fmla="*/ 118 h 4925903"/>
              <a:gd name="connsiteX3" fmla="*/ 3013330 w 4508866"/>
              <a:gd name="connsiteY3" fmla="*/ 299834 h 4925903"/>
              <a:gd name="connsiteX4" fmla="*/ 3730410 w 4508866"/>
              <a:gd name="connsiteY4" fmla="*/ 707424 h 4925903"/>
              <a:gd name="connsiteX5" fmla="*/ 4375582 w 4508866"/>
              <a:gd name="connsiteY5" fmla="*/ 1203293 h 4925903"/>
              <a:gd name="connsiteX6" fmla="*/ 4507810 w 4508866"/>
              <a:gd name="connsiteY6" fmla="*/ 1991406 h 4925903"/>
              <a:gd name="connsiteX7" fmla="*/ 4507807 w 4508866"/>
              <a:gd name="connsiteY7" fmla="*/ 2988642 h 4925903"/>
              <a:gd name="connsiteX8" fmla="*/ 4429745 w 4508866"/>
              <a:gd name="connsiteY8" fmla="*/ 3596774 h 4925903"/>
              <a:gd name="connsiteX9" fmla="*/ 3870596 w 4508866"/>
              <a:gd name="connsiteY9" fmla="*/ 4119695 h 4925903"/>
              <a:gd name="connsiteX10" fmla="*/ 3057935 w 4508866"/>
              <a:gd name="connsiteY10" fmla="*/ 4586259 h 4925903"/>
              <a:gd name="connsiteX11" fmla="*/ 2252076 w 4508866"/>
              <a:gd name="connsiteY11" fmla="*/ 4925769 h 4925903"/>
              <a:gd name="connsiteX12" fmla="*/ 1359013 w 4508866"/>
              <a:gd name="connsiteY12" fmla="*/ 4551212 h 4925903"/>
              <a:gd name="connsiteX13" fmla="*/ 754625 w 4508866"/>
              <a:gd name="connsiteY13" fmla="*/ 4196160 h 4925903"/>
              <a:gd name="connsiteX14" fmla="*/ 92343 w 4508866"/>
              <a:gd name="connsiteY14" fmla="*/ 3631820 h 4925903"/>
              <a:gd name="connsiteX15" fmla="*/ 4097 w 4508866"/>
              <a:gd name="connsiteY15" fmla="*/ 2792060 h 4925903"/>
              <a:gd name="connsiteX16" fmla="*/ 5888 w 4508866"/>
              <a:gd name="connsiteY16" fmla="*/ 1889606 h 4925903"/>
              <a:gd name="connsiteX17" fmla="*/ 142904 w 4508866"/>
              <a:gd name="connsiteY17" fmla="*/ 1182147 h 4925903"/>
              <a:gd name="connsiteX18" fmla="*/ 800372 w 4508866"/>
              <a:gd name="connsiteY18" fmla="*/ 694694 h 4925903"/>
              <a:gd name="connsiteX0" fmla="*/ 798812 w 4507306"/>
              <a:gd name="connsiteY0" fmla="*/ 694694 h 4925903"/>
              <a:gd name="connsiteX1" fmla="*/ 1562904 w 4507306"/>
              <a:gd name="connsiteY1" fmla="*/ 254654 h 4925903"/>
              <a:gd name="connsiteX2" fmla="*/ 2218655 w 4507306"/>
              <a:gd name="connsiteY2" fmla="*/ 118 h 4925903"/>
              <a:gd name="connsiteX3" fmla="*/ 3011770 w 4507306"/>
              <a:gd name="connsiteY3" fmla="*/ 299834 h 4925903"/>
              <a:gd name="connsiteX4" fmla="*/ 3728850 w 4507306"/>
              <a:gd name="connsiteY4" fmla="*/ 707424 h 4925903"/>
              <a:gd name="connsiteX5" fmla="*/ 4374022 w 4507306"/>
              <a:gd name="connsiteY5" fmla="*/ 1203293 h 4925903"/>
              <a:gd name="connsiteX6" fmla="*/ 4506250 w 4507306"/>
              <a:gd name="connsiteY6" fmla="*/ 1991406 h 4925903"/>
              <a:gd name="connsiteX7" fmla="*/ 4506247 w 4507306"/>
              <a:gd name="connsiteY7" fmla="*/ 2988642 h 4925903"/>
              <a:gd name="connsiteX8" fmla="*/ 4428185 w 4507306"/>
              <a:gd name="connsiteY8" fmla="*/ 3596774 h 4925903"/>
              <a:gd name="connsiteX9" fmla="*/ 3869036 w 4507306"/>
              <a:gd name="connsiteY9" fmla="*/ 4119695 h 4925903"/>
              <a:gd name="connsiteX10" fmla="*/ 3056375 w 4507306"/>
              <a:gd name="connsiteY10" fmla="*/ 4586259 h 4925903"/>
              <a:gd name="connsiteX11" fmla="*/ 2250516 w 4507306"/>
              <a:gd name="connsiteY11" fmla="*/ 4925769 h 4925903"/>
              <a:gd name="connsiteX12" fmla="*/ 1357453 w 4507306"/>
              <a:gd name="connsiteY12" fmla="*/ 4551212 h 4925903"/>
              <a:gd name="connsiteX13" fmla="*/ 753065 w 4507306"/>
              <a:gd name="connsiteY13" fmla="*/ 4196160 h 4925903"/>
              <a:gd name="connsiteX14" fmla="*/ 90783 w 4507306"/>
              <a:gd name="connsiteY14" fmla="*/ 3631820 h 4925903"/>
              <a:gd name="connsiteX15" fmla="*/ 2537 w 4507306"/>
              <a:gd name="connsiteY15" fmla="*/ 2792060 h 4925903"/>
              <a:gd name="connsiteX16" fmla="*/ 4328 w 4507306"/>
              <a:gd name="connsiteY16" fmla="*/ 1889606 h 4925903"/>
              <a:gd name="connsiteX17" fmla="*/ 141344 w 4507306"/>
              <a:gd name="connsiteY17" fmla="*/ 1182147 h 4925903"/>
              <a:gd name="connsiteX18" fmla="*/ 798812 w 4507306"/>
              <a:gd name="connsiteY18" fmla="*/ 694694 h 4925903"/>
              <a:gd name="connsiteX0" fmla="*/ 797778 w 4506272"/>
              <a:gd name="connsiteY0" fmla="*/ 694694 h 4925903"/>
              <a:gd name="connsiteX1" fmla="*/ 1561870 w 4506272"/>
              <a:gd name="connsiteY1" fmla="*/ 254654 h 4925903"/>
              <a:gd name="connsiteX2" fmla="*/ 2217621 w 4506272"/>
              <a:gd name="connsiteY2" fmla="*/ 118 h 4925903"/>
              <a:gd name="connsiteX3" fmla="*/ 3010736 w 4506272"/>
              <a:gd name="connsiteY3" fmla="*/ 299834 h 4925903"/>
              <a:gd name="connsiteX4" fmla="*/ 3727816 w 4506272"/>
              <a:gd name="connsiteY4" fmla="*/ 707424 h 4925903"/>
              <a:gd name="connsiteX5" fmla="*/ 4372988 w 4506272"/>
              <a:gd name="connsiteY5" fmla="*/ 1203293 h 4925903"/>
              <a:gd name="connsiteX6" fmla="*/ 4505216 w 4506272"/>
              <a:gd name="connsiteY6" fmla="*/ 1991406 h 4925903"/>
              <a:gd name="connsiteX7" fmla="*/ 4505213 w 4506272"/>
              <a:gd name="connsiteY7" fmla="*/ 2988642 h 4925903"/>
              <a:gd name="connsiteX8" fmla="*/ 4427151 w 4506272"/>
              <a:gd name="connsiteY8" fmla="*/ 3596774 h 4925903"/>
              <a:gd name="connsiteX9" fmla="*/ 3868002 w 4506272"/>
              <a:gd name="connsiteY9" fmla="*/ 4119695 h 4925903"/>
              <a:gd name="connsiteX10" fmla="*/ 3055341 w 4506272"/>
              <a:gd name="connsiteY10" fmla="*/ 4586259 h 4925903"/>
              <a:gd name="connsiteX11" fmla="*/ 2249482 w 4506272"/>
              <a:gd name="connsiteY11" fmla="*/ 4925769 h 4925903"/>
              <a:gd name="connsiteX12" fmla="*/ 1356419 w 4506272"/>
              <a:gd name="connsiteY12" fmla="*/ 4551212 h 4925903"/>
              <a:gd name="connsiteX13" fmla="*/ 752031 w 4506272"/>
              <a:gd name="connsiteY13" fmla="*/ 4196160 h 4925903"/>
              <a:gd name="connsiteX14" fmla="*/ 89749 w 4506272"/>
              <a:gd name="connsiteY14" fmla="*/ 3631820 h 4925903"/>
              <a:gd name="connsiteX15" fmla="*/ 1503 w 4506272"/>
              <a:gd name="connsiteY15" fmla="*/ 2792060 h 4925903"/>
              <a:gd name="connsiteX16" fmla="*/ 3294 w 4506272"/>
              <a:gd name="connsiteY16" fmla="*/ 1889606 h 4925903"/>
              <a:gd name="connsiteX17" fmla="*/ 140310 w 4506272"/>
              <a:gd name="connsiteY17" fmla="*/ 1182147 h 4925903"/>
              <a:gd name="connsiteX18" fmla="*/ 797778 w 4506272"/>
              <a:gd name="connsiteY18" fmla="*/ 694694 h 4925903"/>
              <a:gd name="connsiteX0" fmla="*/ 797778 w 4506272"/>
              <a:gd name="connsiteY0" fmla="*/ 694694 h 4925912"/>
              <a:gd name="connsiteX1" fmla="*/ 1561870 w 4506272"/>
              <a:gd name="connsiteY1" fmla="*/ 254654 h 4925912"/>
              <a:gd name="connsiteX2" fmla="*/ 2217621 w 4506272"/>
              <a:gd name="connsiteY2" fmla="*/ 118 h 4925912"/>
              <a:gd name="connsiteX3" fmla="*/ 3010736 w 4506272"/>
              <a:gd name="connsiteY3" fmla="*/ 299834 h 4925912"/>
              <a:gd name="connsiteX4" fmla="*/ 3727816 w 4506272"/>
              <a:gd name="connsiteY4" fmla="*/ 707424 h 4925912"/>
              <a:gd name="connsiteX5" fmla="*/ 4372988 w 4506272"/>
              <a:gd name="connsiteY5" fmla="*/ 1203293 h 4925912"/>
              <a:gd name="connsiteX6" fmla="*/ 4505216 w 4506272"/>
              <a:gd name="connsiteY6" fmla="*/ 1991406 h 4925912"/>
              <a:gd name="connsiteX7" fmla="*/ 4505213 w 4506272"/>
              <a:gd name="connsiteY7" fmla="*/ 2988642 h 4925912"/>
              <a:gd name="connsiteX8" fmla="*/ 4427151 w 4506272"/>
              <a:gd name="connsiteY8" fmla="*/ 3596774 h 4925912"/>
              <a:gd name="connsiteX9" fmla="*/ 3868002 w 4506272"/>
              <a:gd name="connsiteY9" fmla="*/ 4119695 h 4925912"/>
              <a:gd name="connsiteX10" fmla="*/ 3055341 w 4506272"/>
              <a:gd name="connsiteY10" fmla="*/ 4586259 h 4925912"/>
              <a:gd name="connsiteX11" fmla="*/ 2249482 w 4506272"/>
              <a:gd name="connsiteY11" fmla="*/ 4925769 h 4925912"/>
              <a:gd name="connsiteX12" fmla="*/ 1356419 w 4506272"/>
              <a:gd name="connsiteY12" fmla="*/ 4551212 h 4925912"/>
              <a:gd name="connsiteX13" fmla="*/ 752031 w 4506272"/>
              <a:gd name="connsiteY13" fmla="*/ 4196160 h 4925912"/>
              <a:gd name="connsiteX14" fmla="*/ 89749 w 4506272"/>
              <a:gd name="connsiteY14" fmla="*/ 3631820 h 4925912"/>
              <a:gd name="connsiteX15" fmla="*/ 1503 w 4506272"/>
              <a:gd name="connsiteY15" fmla="*/ 2792060 h 4925912"/>
              <a:gd name="connsiteX16" fmla="*/ 3294 w 4506272"/>
              <a:gd name="connsiteY16" fmla="*/ 1889606 h 4925912"/>
              <a:gd name="connsiteX17" fmla="*/ 140310 w 4506272"/>
              <a:gd name="connsiteY17" fmla="*/ 1182147 h 4925912"/>
              <a:gd name="connsiteX18" fmla="*/ 797778 w 4506272"/>
              <a:gd name="connsiteY18" fmla="*/ 694694 h 4925912"/>
              <a:gd name="connsiteX0" fmla="*/ 797778 w 4506272"/>
              <a:gd name="connsiteY0" fmla="*/ 694694 h 4925912"/>
              <a:gd name="connsiteX1" fmla="*/ 1561870 w 4506272"/>
              <a:gd name="connsiteY1" fmla="*/ 254654 h 4925912"/>
              <a:gd name="connsiteX2" fmla="*/ 2217621 w 4506272"/>
              <a:gd name="connsiteY2" fmla="*/ 118 h 4925912"/>
              <a:gd name="connsiteX3" fmla="*/ 3010736 w 4506272"/>
              <a:gd name="connsiteY3" fmla="*/ 299834 h 4925912"/>
              <a:gd name="connsiteX4" fmla="*/ 3727816 w 4506272"/>
              <a:gd name="connsiteY4" fmla="*/ 707424 h 4925912"/>
              <a:gd name="connsiteX5" fmla="*/ 4372988 w 4506272"/>
              <a:gd name="connsiteY5" fmla="*/ 1203293 h 4925912"/>
              <a:gd name="connsiteX6" fmla="*/ 4505216 w 4506272"/>
              <a:gd name="connsiteY6" fmla="*/ 1991406 h 4925912"/>
              <a:gd name="connsiteX7" fmla="*/ 4505213 w 4506272"/>
              <a:gd name="connsiteY7" fmla="*/ 2988642 h 4925912"/>
              <a:gd name="connsiteX8" fmla="*/ 4427151 w 4506272"/>
              <a:gd name="connsiteY8" fmla="*/ 3596774 h 4925912"/>
              <a:gd name="connsiteX9" fmla="*/ 3868002 w 4506272"/>
              <a:gd name="connsiteY9" fmla="*/ 4119695 h 4925912"/>
              <a:gd name="connsiteX10" fmla="*/ 3055341 w 4506272"/>
              <a:gd name="connsiteY10" fmla="*/ 4586259 h 4925912"/>
              <a:gd name="connsiteX11" fmla="*/ 2249482 w 4506272"/>
              <a:gd name="connsiteY11" fmla="*/ 4925769 h 4925912"/>
              <a:gd name="connsiteX12" fmla="*/ 1356419 w 4506272"/>
              <a:gd name="connsiteY12" fmla="*/ 4551212 h 4925912"/>
              <a:gd name="connsiteX13" fmla="*/ 752031 w 4506272"/>
              <a:gd name="connsiteY13" fmla="*/ 4196160 h 4925912"/>
              <a:gd name="connsiteX14" fmla="*/ 89749 w 4506272"/>
              <a:gd name="connsiteY14" fmla="*/ 3631820 h 4925912"/>
              <a:gd name="connsiteX15" fmla="*/ 1503 w 4506272"/>
              <a:gd name="connsiteY15" fmla="*/ 2792060 h 4925912"/>
              <a:gd name="connsiteX16" fmla="*/ 3294 w 4506272"/>
              <a:gd name="connsiteY16" fmla="*/ 1889606 h 4925912"/>
              <a:gd name="connsiteX17" fmla="*/ 140310 w 4506272"/>
              <a:gd name="connsiteY17" fmla="*/ 1182147 h 4925912"/>
              <a:gd name="connsiteX18" fmla="*/ 797778 w 4506272"/>
              <a:gd name="connsiteY18" fmla="*/ 694694 h 4925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06272" h="4925912">
                <a:moveTo>
                  <a:pt x="797778" y="694694"/>
                </a:moveTo>
                <a:cubicBezTo>
                  <a:pt x="1034705" y="552856"/>
                  <a:pt x="1331602" y="383162"/>
                  <a:pt x="1561870" y="254654"/>
                </a:cubicBezTo>
                <a:cubicBezTo>
                  <a:pt x="1791910" y="126273"/>
                  <a:pt x="1925167" y="5332"/>
                  <a:pt x="2217621" y="118"/>
                </a:cubicBezTo>
                <a:cubicBezTo>
                  <a:pt x="2510075" y="-5096"/>
                  <a:pt x="2768659" y="163277"/>
                  <a:pt x="3010736" y="299834"/>
                </a:cubicBezTo>
                <a:lnTo>
                  <a:pt x="3727816" y="707424"/>
                </a:lnTo>
                <a:cubicBezTo>
                  <a:pt x="3963220" y="844559"/>
                  <a:pt x="4243421" y="989296"/>
                  <a:pt x="4372988" y="1203293"/>
                </a:cubicBezTo>
                <a:cubicBezTo>
                  <a:pt x="4502555" y="1417290"/>
                  <a:pt x="4502295" y="1684290"/>
                  <a:pt x="4505216" y="1991406"/>
                </a:cubicBezTo>
                <a:cubicBezTo>
                  <a:pt x="4508137" y="2298522"/>
                  <a:pt x="4502293" y="2717894"/>
                  <a:pt x="4505213" y="2988642"/>
                </a:cubicBezTo>
                <a:cubicBezTo>
                  <a:pt x="4508102" y="3256504"/>
                  <a:pt x="4511050" y="3433754"/>
                  <a:pt x="4427151" y="3596774"/>
                </a:cubicBezTo>
                <a:cubicBezTo>
                  <a:pt x="4343252" y="3759794"/>
                  <a:pt x="4096637" y="3973897"/>
                  <a:pt x="3868002" y="4119695"/>
                </a:cubicBezTo>
                <a:cubicBezTo>
                  <a:pt x="3630312" y="4271267"/>
                  <a:pt x="3319052" y="4440410"/>
                  <a:pt x="3055341" y="4586259"/>
                </a:cubicBezTo>
                <a:cubicBezTo>
                  <a:pt x="2795146" y="4730163"/>
                  <a:pt x="2605915" y="4918866"/>
                  <a:pt x="2249482" y="4925769"/>
                </a:cubicBezTo>
                <a:cubicBezTo>
                  <a:pt x="1893049" y="4932672"/>
                  <a:pt x="1611404" y="4689046"/>
                  <a:pt x="1356419" y="4551212"/>
                </a:cubicBezTo>
                <a:cubicBezTo>
                  <a:pt x="1101434" y="4413378"/>
                  <a:pt x="978590" y="4325463"/>
                  <a:pt x="752031" y="4196160"/>
                </a:cubicBezTo>
                <a:cubicBezTo>
                  <a:pt x="505873" y="4055672"/>
                  <a:pt x="202137" y="3853137"/>
                  <a:pt x="89749" y="3631820"/>
                </a:cubicBezTo>
                <a:cubicBezTo>
                  <a:pt x="-22639" y="3410503"/>
                  <a:pt x="3697" y="3039942"/>
                  <a:pt x="1503" y="2792060"/>
                </a:cubicBezTo>
                <a:cubicBezTo>
                  <a:pt x="-691" y="2544178"/>
                  <a:pt x="-791" y="2154750"/>
                  <a:pt x="3294" y="1889606"/>
                </a:cubicBezTo>
                <a:cubicBezTo>
                  <a:pt x="7379" y="1624462"/>
                  <a:pt x="7896" y="1381299"/>
                  <a:pt x="140310" y="1182147"/>
                </a:cubicBezTo>
                <a:cubicBezTo>
                  <a:pt x="272724" y="982995"/>
                  <a:pt x="555053" y="840003"/>
                  <a:pt x="797778" y="694694"/>
                </a:cubicBezTo>
                <a:close/>
              </a:path>
            </a:pathLst>
          </a:custGeom>
          <a:blipFill dpi="0" rotWithShape="1">
            <a:blip r:embed="rId2">
              <a:extLst>
                <a:ext uri="{28A0092B-C50C-407E-A947-70E740481C1C}">
                  <a14:useLocalDpi xmlns:a14="http://schemas.microsoft.com/office/drawing/2010/main" val="0"/>
                </a:ext>
              </a:extLst>
            </a:blip>
            <a:srcRect/>
            <a:stretch>
              <a:fillRect/>
            </a:stretch>
          </a:blipFill>
          <a:ln w="9525">
            <a:solidFill>
              <a:schemeClr val="accent6"/>
            </a:solidFill>
          </a:ln>
        </p:spPr>
        <p:style>
          <a:lnRef idx="1">
            <a:schemeClr val="accent1"/>
          </a:lnRef>
          <a:fillRef idx="0">
            <a:schemeClr val="accent1"/>
          </a:fillRef>
          <a:effectRef idx="0">
            <a:schemeClr val="accent1"/>
          </a:effectRef>
          <a:fontRef idx="minor">
            <a:schemeClr val="tx1"/>
          </a:fontRef>
        </p:style>
        <p:txBody>
          <a:bodyPr vert="horz" rtlCol="0" anchor="ctr"/>
          <a:lstStyle/>
          <a:p>
            <a:pPr algn="ctr"/>
            <a:endParaRPr lang="en-US">
              <a:ln>
                <a:noFill/>
              </a:ln>
              <a:solidFill>
                <a:schemeClr val="accent1"/>
              </a:solidFill>
              <a:latin typeface="Avenir Book" panose="02000503020000020003" pitchFamily="2" charset="0"/>
            </a:endParaRPr>
          </a:p>
        </p:txBody>
      </p:sp>
      <p:sp>
        <p:nvSpPr>
          <p:cNvPr id="2" name="Title 1">
            <a:extLst>
              <a:ext uri="{FF2B5EF4-FFF2-40B4-BE49-F238E27FC236}">
                <a16:creationId xmlns:a16="http://schemas.microsoft.com/office/drawing/2014/main" id="{21A80393-CECD-4672-AF69-19ADF0F34D0B}"/>
              </a:ext>
            </a:extLst>
          </p:cNvPr>
          <p:cNvSpPr>
            <a:spLocks noGrp="1"/>
          </p:cNvSpPr>
          <p:nvPr>
            <p:ph type="ctrTitle"/>
          </p:nvPr>
        </p:nvSpPr>
        <p:spPr>
          <a:xfrm>
            <a:off x="5010151" y="1122363"/>
            <a:ext cx="6562257" cy="2387600"/>
          </a:xfrm>
          <a:noFill/>
        </p:spPr>
        <p:txBody>
          <a:bodyPr anchor="b"/>
          <a:lstStyle>
            <a:lvl1pPr algn="l">
              <a:lnSpc>
                <a:spcPct val="100000"/>
              </a:lnSpc>
              <a:defRPr sz="3400" b="0" i="0" baseline="0">
                <a:solidFill>
                  <a:schemeClr val="accent5"/>
                </a:solidFill>
                <a:latin typeface="Roboto Slab" pitchFamily="2" charset="0"/>
                <a:ea typeface="Roboto Slab" pitchFamily="2" charset="0"/>
              </a:defRPr>
            </a:lvl1pPr>
          </a:lstStyle>
          <a:p>
            <a:r>
              <a:rPr lang="en-US"/>
              <a:t>Click to edit Master title style</a:t>
            </a:r>
          </a:p>
        </p:txBody>
      </p:sp>
      <p:sp>
        <p:nvSpPr>
          <p:cNvPr id="3" name="Subtitle 2">
            <a:extLst>
              <a:ext uri="{FF2B5EF4-FFF2-40B4-BE49-F238E27FC236}">
                <a16:creationId xmlns:a16="http://schemas.microsoft.com/office/drawing/2014/main" id="{ACF38133-A55D-4D6F-8FAE-AD3B61A75F8F}"/>
              </a:ext>
            </a:extLst>
          </p:cNvPr>
          <p:cNvSpPr>
            <a:spLocks noGrp="1"/>
          </p:cNvSpPr>
          <p:nvPr>
            <p:ph type="subTitle" idx="1"/>
          </p:nvPr>
        </p:nvSpPr>
        <p:spPr>
          <a:xfrm>
            <a:off x="5010151" y="3718492"/>
            <a:ext cx="6562258" cy="1539308"/>
          </a:xfrm>
        </p:spPr>
        <p:txBody>
          <a:bodyPr/>
          <a:lstStyle>
            <a:lvl1pPr marL="0" indent="0" algn="l">
              <a:buNone/>
              <a:defRPr sz="1800" cap="all" spc="200" baseline="0">
                <a:solidFill>
                  <a:schemeClr val="accent5"/>
                </a:solidFill>
                <a:latin typeface="Avenir Book" panose="02000503020000020003" pitchFamily="2"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pic>
        <p:nvPicPr>
          <p:cNvPr id="6" name="Picture 5" descr="A picture containing shape&#10;&#10;Description automatically generated">
            <a:extLst>
              <a:ext uri="{FF2B5EF4-FFF2-40B4-BE49-F238E27FC236}">
                <a16:creationId xmlns:a16="http://schemas.microsoft.com/office/drawing/2014/main" id="{F1923C77-6CC9-B545-AE0B-E45A2B8759B2}"/>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450772" y="2807663"/>
            <a:ext cx="1272615" cy="910829"/>
          </a:xfrm>
          <a:prstGeom prst="rect">
            <a:avLst/>
          </a:prstGeom>
        </p:spPr>
      </p:pic>
      <p:pic>
        <p:nvPicPr>
          <p:cNvPr id="7" name="Picture 6">
            <a:extLst>
              <a:ext uri="{FF2B5EF4-FFF2-40B4-BE49-F238E27FC236}">
                <a16:creationId xmlns:a16="http://schemas.microsoft.com/office/drawing/2014/main" id="{2D1D97DC-BBB7-214F-A884-C44D4E540603}"/>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8305800" y="148170"/>
            <a:ext cx="3537857" cy="974193"/>
          </a:xfrm>
          <a:prstGeom prst="rect">
            <a:avLst/>
          </a:prstGeom>
        </p:spPr>
      </p:pic>
    </p:spTree>
    <p:extLst>
      <p:ext uri="{BB962C8B-B14F-4D97-AF65-F5344CB8AC3E}">
        <p14:creationId xmlns:p14="http://schemas.microsoft.com/office/powerpoint/2010/main" val="1246582571"/>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Navigation 0 of 3">
    <p:spTree>
      <p:nvGrpSpPr>
        <p:cNvPr id="1" name=""/>
        <p:cNvGrpSpPr/>
        <p:nvPr/>
      </p:nvGrpSpPr>
      <p:grpSpPr>
        <a:xfrm>
          <a:off x="0" y="0"/>
          <a:ext cx="0" cy="0"/>
          <a:chOff x="0" y="0"/>
          <a:chExt cx="0" cy="0"/>
        </a:xfrm>
      </p:grpSpPr>
      <p:sp>
        <p:nvSpPr>
          <p:cNvPr id="5" name="Hexagon 3">
            <a:extLst>
              <a:ext uri="{FF2B5EF4-FFF2-40B4-BE49-F238E27FC236}">
                <a16:creationId xmlns:a16="http://schemas.microsoft.com/office/drawing/2014/main" id="{A9AF035C-1190-4A56-863C-B604B7B6804E}"/>
              </a:ext>
            </a:extLst>
          </p:cNvPr>
          <p:cNvSpPr>
            <a:spLocks noChangeAspect="1"/>
          </p:cNvSpPr>
          <p:nvPr userDrawn="1"/>
        </p:nvSpPr>
        <p:spPr>
          <a:xfrm rot="1800000">
            <a:off x="2969844" y="721181"/>
            <a:ext cx="10669354" cy="9772007"/>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bg2"/>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r>
              <a:rPr lang="en-US">
                <a:ln>
                  <a:noFill/>
                </a:ln>
                <a:solidFill>
                  <a:schemeClr val="accent1"/>
                </a:solidFill>
                <a:latin typeface="Avenir Book" panose="02000503020000020003" pitchFamily="2" charset="0"/>
              </a:rPr>
              <a:t> </a:t>
            </a:r>
          </a:p>
        </p:txBody>
      </p:sp>
      <p:cxnSp>
        <p:nvCxnSpPr>
          <p:cNvPr id="8" name="Straight Connector 7">
            <a:extLst>
              <a:ext uri="{FF2B5EF4-FFF2-40B4-BE49-F238E27FC236}">
                <a16:creationId xmlns:a16="http://schemas.microsoft.com/office/drawing/2014/main" id="{DD51C8DD-EFCD-4FA4-BB43-9D2F164B76A3}"/>
              </a:ext>
            </a:extLst>
          </p:cNvPr>
          <p:cNvCxnSpPr/>
          <p:nvPr userDrawn="1"/>
        </p:nvCxnSpPr>
        <p:spPr>
          <a:xfrm flipH="1">
            <a:off x="4775200" y="3553279"/>
            <a:ext cx="690880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4D3849E7-EA11-49A8-A7DC-3B21CC915976}"/>
              </a:ext>
            </a:extLst>
          </p:cNvPr>
          <p:cNvCxnSpPr/>
          <p:nvPr userDrawn="1"/>
        </p:nvCxnSpPr>
        <p:spPr>
          <a:xfrm flipH="1">
            <a:off x="4775200" y="4370312"/>
            <a:ext cx="690880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B381D4D0-51E2-48A3-A39C-4036C3F72926}"/>
              </a:ext>
            </a:extLst>
          </p:cNvPr>
          <p:cNvCxnSpPr/>
          <p:nvPr userDrawn="1"/>
        </p:nvCxnSpPr>
        <p:spPr>
          <a:xfrm flipH="1">
            <a:off x="4775200" y="5187345"/>
            <a:ext cx="690880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24CED0DB-CBC0-4E76-8CA2-A4E2B9A3D6B6}"/>
              </a:ext>
            </a:extLst>
          </p:cNvPr>
          <p:cNvCxnSpPr/>
          <p:nvPr userDrawn="1"/>
        </p:nvCxnSpPr>
        <p:spPr>
          <a:xfrm flipH="1">
            <a:off x="4775200" y="6004379"/>
            <a:ext cx="690880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18" name="Text Placeholder 17">
            <a:extLst>
              <a:ext uri="{FF2B5EF4-FFF2-40B4-BE49-F238E27FC236}">
                <a16:creationId xmlns:a16="http://schemas.microsoft.com/office/drawing/2014/main" id="{1C78F3FC-96B3-4E82-9BAC-67452EC763DD}"/>
              </a:ext>
            </a:extLst>
          </p:cNvPr>
          <p:cNvSpPr>
            <a:spLocks noGrp="1"/>
          </p:cNvSpPr>
          <p:nvPr>
            <p:ph type="body" sz="quarter" idx="11" hasCustomPrompt="1"/>
          </p:nvPr>
        </p:nvSpPr>
        <p:spPr>
          <a:xfrm>
            <a:off x="4775200" y="3791845"/>
            <a:ext cx="6908800" cy="339901"/>
          </a:xfrm>
          <a:noFill/>
        </p:spPr>
        <p:txBody>
          <a:bodyPr vert="horz" wrap="square" lIns="0" tIns="0" rIns="0" bIns="0" rtlCol="0" anchor="ctr">
            <a:spAutoFit/>
          </a:bodyPr>
          <a:lstStyle>
            <a:lvl1pPr marL="0" indent="0">
              <a:buNone/>
              <a:defRPr lang="en-US" sz="2400" dirty="0" smtClean="0">
                <a:solidFill>
                  <a:schemeClr val="accent5">
                    <a:lumMod val="60000"/>
                    <a:lumOff val="40000"/>
                  </a:schemeClr>
                </a:solidFill>
              </a:defRPr>
            </a:lvl1pPr>
          </a:lstStyle>
          <a:p>
            <a:pPr marL="228600" lvl="0" indent="-228600"/>
            <a:r>
              <a:rPr lang="en-US"/>
              <a:t>Argument 1 (keep to one line)</a:t>
            </a:r>
          </a:p>
        </p:txBody>
      </p:sp>
      <p:sp>
        <p:nvSpPr>
          <p:cNvPr id="19" name="Text Placeholder 17">
            <a:extLst>
              <a:ext uri="{FF2B5EF4-FFF2-40B4-BE49-F238E27FC236}">
                <a16:creationId xmlns:a16="http://schemas.microsoft.com/office/drawing/2014/main" id="{D1E4C5D3-DFE8-4EE9-8EB1-996781D26E12}"/>
              </a:ext>
            </a:extLst>
          </p:cNvPr>
          <p:cNvSpPr>
            <a:spLocks noGrp="1"/>
          </p:cNvSpPr>
          <p:nvPr>
            <p:ph type="body" sz="quarter" idx="12" hasCustomPrompt="1"/>
          </p:nvPr>
        </p:nvSpPr>
        <p:spPr>
          <a:xfrm>
            <a:off x="4775200" y="4608878"/>
            <a:ext cx="6908800" cy="339901"/>
          </a:xfrm>
          <a:noFill/>
        </p:spPr>
        <p:txBody>
          <a:bodyPr wrap="square" lIns="0" tIns="0" rIns="0" bIns="0" rtlCol="0" anchor="ctr">
            <a:spAutoFit/>
          </a:bodyPr>
          <a:lstStyle>
            <a:lvl1pPr marL="0" indent="0">
              <a:buNone/>
              <a:defRPr lang="en-US" sz="2400" dirty="0" smtClean="0">
                <a:solidFill>
                  <a:schemeClr val="accent5">
                    <a:lumMod val="60000"/>
                    <a:lumOff val="40000"/>
                  </a:schemeClr>
                </a:solidFill>
              </a:defRPr>
            </a:lvl1pPr>
          </a:lstStyle>
          <a:p>
            <a:pPr marL="0" lvl="0"/>
            <a:r>
              <a:rPr lang="en-US"/>
              <a:t>Argument 2 (keep to one line)</a:t>
            </a:r>
          </a:p>
        </p:txBody>
      </p:sp>
      <p:sp>
        <p:nvSpPr>
          <p:cNvPr id="21" name="Text Placeholder 17">
            <a:extLst>
              <a:ext uri="{FF2B5EF4-FFF2-40B4-BE49-F238E27FC236}">
                <a16:creationId xmlns:a16="http://schemas.microsoft.com/office/drawing/2014/main" id="{376A6EE3-B56F-4A8C-B563-8BBEFFB7BE09}"/>
              </a:ext>
            </a:extLst>
          </p:cNvPr>
          <p:cNvSpPr>
            <a:spLocks noGrp="1"/>
          </p:cNvSpPr>
          <p:nvPr>
            <p:ph type="body" sz="quarter" idx="13" hasCustomPrompt="1"/>
          </p:nvPr>
        </p:nvSpPr>
        <p:spPr>
          <a:xfrm>
            <a:off x="4775200" y="5425911"/>
            <a:ext cx="6908800" cy="339901"/>
          </a:xfrm>
          <a:noFill/>
        </p:spPr>
        <p:txBody>
          <a:bodyPr wrap="square" lIns="0" tIns="0" rIns="0" bIns="0" rtlCol="0" anchor="ctr">
            <a:spAutoFit/>
          </a:bodyPr>
          <a:lstStyle>
            <a:lvl1pPr marL="0" indent="0">
              <a:buNone/>
              <a:defRPr lang="en-US" sz="2400" dirty="0" smtClean="0">
                <a:solidFill>
                  <a:schemeClr val="accent5">
                    <a:lumMod val="60000"/>
                    <a:lumOff val="40000"/>
                  </a:schemeClr>
                </a:solidFill>
              </a:defRPr>
            </a:lvl1pPr>
          </a:lstStyle>
          <a:p>
            <a:pPr marL="0" lvl="0"/>
            <a:r>
              <a:rPr lang="en-US"/>
              <a:t>Argument 3 (keep to one line)</a:t>
            </a:r>
          </a:p>
        </p:txBody>
      </p:sp>
    </p:spTree>
    <p:extLst>
      <p:ext uri="{BB962C8B-B14F-4D97-AF65-F5344CB8AC3E}">
        <p14:creationId xmlns:p14="http://schemas.microsoft.com/office/powerpoint/2010/main" val="1871647413"/>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Navigation 0 of 3">
    <p:spTree>
      <p:nvGrpSpPr>
        <p:cNvPr id="1" name=""/>
        <p:cNvGrpSpPr/>
        <p:nvPr/>
      </p:nvGrpSpPr>
      <p:grpSpPr>
        <a:xfrm>
          <a:off x="0" y="0"/>
          <a:ext cx="0" cy="0"/>
          <a:chOff x="0" y="0"/>
          <a:chExt cx="0" cy="0"/>
        </a:xfrm>
      </p:grpSpPr>
      <p:sp>
        <p:nvSpPr>
          <p:cNvPr id="5" name="Hexagon 3">
            <a:extLst>
              <a:ext uri="{FF2B5EF4-FFF2-40B4-BE49-F238E27FC236}">
                <a16:creationId xmlns:a16="http://schemas.microsoft.com/office/drawing/2014/main" id="{A9AF035C-1190-4A56-863C-B604B7B6804E}"/>
              </a:ext>
            </a:extLst>
          </p:cNvPr>
          <p:cNvSpPr>
            <a:spLocks noChangeAspect="1"/>
          </p:cNvSpPr>
          <p:nvPr userDrawn="1"/>
        </p:nvSpPr>
        <p:spPr>
          <a:xfrm rot="1800000">
            <a:off x="2969844" y="721181"/>
            <a:ext cx="10669354" cy="9772007"/>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bg2"/>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r>
              <a:rPr lang="en-US">
                <a:ln>
                  <a:noFill/>
                </a:ln>
                <a:solidFill>
                  <a:schemeClr val="accent1"/>
                </a:solidFill>
                <a:latin typeface="Avenir Book" panose="02000503020000020003" pitchFamily="2" charset="0"/>
              </a:rPr>
              <a:t> </a:t>
            </a:r>
          </a:p>
        </p:txBody>
      </p:sp>
      <p:cxnSp>
        <p:nvCxnSpPr>
          <p:cNvPr id="8" name="Straight Connector 7">
            <a:extLst>
              <a:ext uri="{FF2B5EF4-FFF2-40B4-BE49-F238E27FC236}">
                <a16:creationId xmlns:a16="http://schemas.microsoft.com/office/drawing/2014/main" id="{DD51C8DD-EFCD-4FA4-BB43-9D2F164B76A3}"/>
              </a:ext>
            </a:extLst>
          </p:cNvPr>
          <p:cNvCxnSpPr/>
          <p:nvPr userDrawn="1"/>
        </p:nvCxnSpPr>
        <p:spPr>
          <a:xfrm flipH="1">
            <a:off x="4775200" y="3553279"/>
            <a:ext cx="690880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4D3849E7-EA11-49A8-A7DC-3B21CC915976}"/>
              </a:ext>
            </a:extLst>
          </p:cNvPr>
          <p:cNvCxnSpPr/>
          <p:nvPr userDrawn="1"/>
        </p:nvCxnSpPr>
        <p:spPr>
          <a:xfrm flipH="1">
            <a:off x="4775200" y="4370312"/>
            <a:ext cx="690880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B381D4D0-51E2-48A3-A39C-4036C3F72926}"/>
              </a:ext>
            </a:extLst>
          </p:cNvPr>
          <p:cNvCxnSpPr/>
          <p:nvPr userDrawn="1"/>
        </p:nvCxnSpPr>
        <p:spPr>
          <a:xfrm flipH="1">
            <a:off x="4775200" y="5187345"/>
            <a:ext cx="690880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24CED0DB-CBC0-4E76-8CA2-A4E2B9A3D6B6}"/>
              </a:ext>
            </a:extLst>
          </p:cNvPr>
          <p:cNvCxnSpPr/>
          <p:nvPr userDrawn="1"/>
        </p:nvCxnSpPr>
        <p:spPr>
          <a:xfrm flipH="1">
            <a:off x="4775200" y="6004379"/>
            <a:ext cx="690880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18" name="Text Placeholder 17">
            <a:extLst>
              <a:ext uri="{FF2B5EF4-FFF2-40B4-BE49-F238E27FC236}">
                <a16:creationId xmlns:a16="http://schemas.microsoft.com/office/drawing/2014/main" id="{1C78F3FC-96B3-4E82-9BAC-67452EC763DD}"/>
              </a:ext>
            </a:extLst>
          </p:cNvPr>
          <p:cNvSpPr>
            <a:spLocks noGrp="1"/>
          </p:cNvSpPr>
          <p:nvPr>
            <p:ph type="body" sz="quarter" idx="11" hasCustomPrompt="1"/>
          </p:nvPr>
        </p:nvSpPr>
        <p:spPr>
          <a:xfrm>
            <a:off x="4775200" y="3791845"/>
            <a:ext cx="6908800" cy="339901"/>
          </a:xfrm>
          <a:noFill/>
        </p:spPr>
        <p:txBody>
          <a:bodyPr vert="horz" wrap="square" lIns="0" tIns="0" rIns="0" bIns="0" rtlCol="0" anchor="ctr">
            <a:spAutoFit/>
          </a:bodyPr>
          <a:lstStyle>
            <a:lvl1pPr marL="0" indent="0">
              <a:buNone/>
              <a:defRPr lang="en-US" sz="2400" dirty="0" smtClean="0">
                <a:solidFill>
                  <a:schemeClr val="accent5">
                    <a:lumMod val="60000"/>
                    <a:lumOff val="40000"/>
                  </a:schemeClr>
                </a:solidFill>
                <a:latin typeface="Calibri" panose="020F0502020204030204" pitchFamily="34" charset="0"/>
                <a:cs typeface="Calibri" panose="020F0502020204030204" pitchFamily="34" charset="0"/>
              </a:defRPr>
            </a:lvl1pPr>
          </a:lstStyle>
          <a:p>
            <a:pPr marL="228600" lvl="0" indent="-228600"/>
            <a:r>
              <a:rPr lang="en-US"/>
              <a:t>Argument 1 (keep to one line)</a:t>
            </a:r>
          </a:p>
        </p:txBody>
      </p:sp>
      <p:sp>
        <p:nvSpPr>
          <p:cNvPr id="19" name="Text Placeholder 17">
            <a:extLst>
              <a:ext uri="{FF2B5EF4-FFF2-40B4-BE49-F238E27FC236}">
                <a16:creationId xmlns:a16="http://schemas.microsoft.com/office/drawing/2014/main" id="{D1E4C5D3-DFE8-4EE9-8EB1-996781D26E12}"/>
              </a:ext>
            </a:extLst>
          </p:cNvPr>
          <p:cNvSpPr>
            <a:spLocks noGrp="1"/>
          </p:cNvSpPr>
          <p:nvPr>
            <p:ph type="body" sz="quarter" idx="12" hasCustomPrompt="1"/>
          </p:nvPr>
        </p:nvSpPr>
        <p:spPr>
          <a:xfrm>
            <a:off x="4775200" y="4608878"/>
            <a:ext cx="6908800" cy="339901"/>
          </a:xfrm>
          <a:noFill/>
        </p:spPr>
        <p:txBody>
          <a:bodyPr wrap="square" lIns="0" tIns="0" rIns="0" bIns="0" rtlCol="0" anchor="ctr">
            <a:spAutoFit/>
          </a:bodyPr>
          <a:lstStyle>
            <a:lvl1pPr marL="0" indent="0">
              <a:buNone/>
              <a:defRPr lang="en-US" sz="2400" dirty="0" smtClean="0">
                <a:solidFill>
                  <a:schemeClr val="accent5">
                    <a:lumMod val="60000"/>
                    <a:lumOff val="40000"/>
                  </a:schemeClr>
                </a:solidFill>
                <a:latin typeface="Calibri" panose="020F0502020204030204" pitchFamily="34" charset="0"/>
                <a:cs typeface="Calibri" panose="020F0502020204030204" pitchFamily="34" charset="0"/>
              </a:defRPr>
            </a:lvl1pPr>
          </a:lstStyle>
          <a:p>
            <a:pPr marL="0" lvl="0"/>
            <a:r>
              <a:rPr lang="en-US"/>
              <a:t>Argument 2 (keep to one line)</a:t>
            </a:r>
          </a:p>
        </p:txBody>
      </p:sp>
      <p:sp>
        <p:nvSpPr>
          <p:cNvPr id="21" name="Text Placeholder 17">
            <a:extLst>
              <a:ext uri="{FF2B5EF4-FFF2-40B4-BE49-F238E27FC236}">
                <a16:creationId xmlns:a16="http://schemas.microsoft.com/office/drawing/2014/main" id="{376A6EE3-B56F-4A8C-B563-8BBEFFB7BE09}"/>
              </a:ext>
            </a:extLst>
          </p:cNvPr>
          <p:cNvSpPr>
            <a:spLocks noGrp="1"/>
          </p:cNvSpPr>
          <p:nvPr>
            <p:ph type="body" sz="quarter" idx="13" hasCustomPrompt="1"/>
          </p:nvPr>
        </p:nvSpPr>
        <p:spPr>
          <a:xfrm>
            <a:off x="4775200" y="5425911"/>
            <a:ext cx="6908800" cy="339901"/>
          </a:xfrm>
          <a:noFill/>
        </p:spPr>
        <p:txBody>
          <a:bodyPr wrap="square" lIns="0" tIns="0" rIns="0" bIns="0" rtlCol="0" anchor="ctr">
            <a:spAutoFit/>
          </a:bodyPr>
          <a:lstStyle>
            <a:lvl1pPr marL="0" indent="0">
              <a:buNone/>
              <a:defRPr lang="en-US" sz="2400" dirty="0" smtClean="0">
                <a:solidFill>
                  <a:schemeClr val="accent5">
                    <a:lumMod val="60000"/>
                    <a:lumOff val="40000"/>
                  </a:schemeClr>
                </a:solidFill>
                <a:latin typeface="Calibri" panose="020F0502020204030204" pitchFamily="34" charset="0"/>
                <a:cs typeface="Calibri" panose="020F0502020204030204" pitchFamily="34" charset="0"/>
              </a:defRPr>
            </a:lvl1pPr>
          </a:lstStyle>
          <a:p>
            <a:pPr marL="0" lvl="0"/>
            <a:r>
              <a:rPr lang="en-US"/>
              <a:t>Argument 3 (keep to one line)</a:t>
            </a:r>
          </a:p>
        </p:txBody>
      </p:sp>
    </p:spTree>
    <p:extLst>
      <p:ext uri="{BB962C8B-B14F-4D97-AF65-F5344CB8AC3E}">
        <p14:creationId xmlns:p14="http://schemas.microsoft.com/office/powerpoint/2010/main" val="1578644038"/>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Navigation 1 of 3">
    <p:spTree>
      <p:nvGrpSpPr>
        <p:cNvPr id="1" name=""/>
        <p:cNvGrpSpPr/>
        <p:nvPr/>
      </p:nvGrpSpPr>
      <p:grpSpPr>
        <a:xfrm>
          <a:off x="0" y="0"/>
          <a:ext cx="0" cy="0"/>
          <a:chOff x="0" y="0"/>
          <a:chExt cx="0" cy="0"/>
        </a:xfrm>
      </p:grpSpPr>
      <p:sp>
        <p:nvSpPr>
          <p:cNvPr id="5" name="Hexagon 3">
            <a:extLst>
              <a:ext uri="{FF2B5EF4-FFF2-40B4-BE49-F238E27FC236}">
                <a16:creationId xmlns:a16="http://schemas.microsoft.com/office/drawing/2014/main" id="{A9AF035C-1190-4A56-863C-B604B7B6804E}"/>
              </a:ext>
            </a:extLst>
          </p:cNvPr>
          <p:cNvSpPr>
            <a:spLocks noChangeAspect="1"/>
          </p:cNvSpPr>
          <p:nvPr userDrawn="1"/>
        </p:nvSpPr>
        <p:spPr>
          <a:xfrm rot="1800000">
            <a:off x="2969844" y="721181"/>
            <a:ext cx="10669354" cy="9772007"/>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bg2"/>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r>
              <a:rPr lang="en-US">
                <a:ln>
                  <a:noFill/>
                </a:ln>
                <a:solidFill>
                  <a:schemeClr val="accent1"/>
                </a:solidFill>
                <a:latin typeface="Avenir Book" panose="02000503020000020003" pitchFamily="2" charset="0"/>
              </a:rPr>
              <a:t> </a:t>
            </a:r>
          </a:p>
        </p:txBody>
      </p:sp>
      <p:pic>
        <p:nvPicPr>
          <p:cNvPr id="7" name="Picture 6" descr="Icon&#10;&#10;Description automatically generated">
            <a:extLst>
              <a:ext uri="{FF2B5EF4-FFF2-40B4-BE49-F238E27FC236}">
                <a16:creationId xmlns:a16="http://schemas.microsoft.com/office/drawing/2014/main" id="{E4993BAA-8E3D-4E3F-B920-AAB43E0D3528}"/>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2759365" y="3164114"/>
            <a:ext cx="1755321" cy="1560285"/>
          </a:xfrm>
          <a:prstGeom prst="rect">
            <a:avLst/>
          </a:prstGeom>
        </p:spPr>
      </p:pic>
      <p:cxnSp>
        <p:nvCxnSpPr>
          <p:cNvPr id="8" name="Straight Connector 7">
            <a:extLst>
              <a:ext uri="{FF2B5EF4-FFF2-40B4-BE49-F238E27FC236}">
                <a16:creationId xmlns:a16="http://schemas.microsoft.com/office/drawing/2014/main" id="{DD51C8DD-EFCD-4FA4-BB43-9D2F164B76A3}"/>
              </a:ext>
            </a:extLst>
          </p:cNvPr>
          <p:cNvCxnSpPr/>
          <p:nvPr userDrawn="1"/>
        </p:nvCxnSpPr>
        <p:spPr>
          <a:xfrm flipH="1">
            <a:off x="4775200" y="3553279"/>
            <a:ext cx="6908800"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4D3849E7-EA11-49A8-A7DC-3B21CC915976}"/>
              </a:ext>
            </a:extLst>
          </p:cNvPr>
          <p:cNvCxnSpPr/>
          <p:nvPr userDrawn="1"/>
        </p:nvCxnSpPr>
        <p:spPr>
          <a:xfrm flipH="1">
            <a:off x="4775200" y="4370312"/>
            <a:ext cx="6908800"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B381D4D0-51E2-48A3-A39C-4036C3F72926}"/>
              </a:ext>
            </a:extLst>
          </p:cNvPr>
          <p:cNvCxnSpPr/>
          <p:nvPr userDrawn="1"/>
        </p:nvCxnSpPr>
        <p:spPr>
          <a:xfrm flipH="1">
            <a:off x="4775200" y="5187345"/>
            <a:ext cx="690880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24CED0DB-CBC0-4E76-8CA2-A4E2B9A3D6B6}"/>
              </a:ext>
            </a:extLst>
          </p:cNvPr>
          <p:cNvCxnSpPr/>
          <p:nvPr userDrawn="1"/>
        </p:nvCxnSpPr>
        <p:spPr>
          <a:xfrm flipH="1">
            <a:off x="4775200" y="6004379"/>
            <a:ext cx="690880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18" name="Text Placeholder 17">
            <a:extLst>
              <a:ext uri="{FF2B5EF4-FFF2-40B4-BE49-F238E27FC236}">
                <a16:creationId xmlns:a16="http://schemas.microsoft.com/office/drawing/2014/main" id="{1C78F3FC-96B3-4E82-9BAC-67452EC763DD}"/>
              </a:ext>
            </a:extLst>
          </p:cNvPr>
          <p:cNvSpPr>
            <a:spLocks noGrp="1"/>
          </p:cNvSpPr>
          <p:nvPr>
            <p:ph type="body" sz="quarter" idx="11" hasCustomPrompt="1"/>
          </p:nvPr>
        </p:nvSpPr>
        <p:spPr>
          <a:xfrm>
            <a:off x="4775200" y="3791845"/>
            <a:ext cx="6908800" cy="339901"/>
          </a:xfrm>
          <a:noFill/>
        </p:spPr>
        <p:txBody>
          <a:bodyPr wrap="square" lIns="0" tIns="0" rIns="0" bIns="0" rtlCol="0" anchor="ctr">
            <a:spAutoFit/>
          </a:bodyPr>
          <a:lstStyle>
            <a:lvl1pPr marL="0" indent="0">
              <a:buNone/>
              <a:defRPr lang="en-US" sz="2400" dirty="0" smtClean="0">
                <a:solidFill>
                  <a:schemeClr val="accent2"/>
                </a:solidFill>
              </a:defRPr>
            </a:lvl1pPr>
          </a:lstStyle>
          <a:p>
            <a:pPr marL="0" lvl="0"/>
            <a:r>
              <a:rPr lang="en-US"/>
              <a:t>Argument 1 (keep to one line)</a:t>
            </a:r>
          </a:p>
        </p:txBody>
      </p:sp>
      <p:sp>
        <p:nvSpPr>
          <p:cNvPr id="19" name="Text Placeholder 17">
            <a:extLst>
              <a:ext uri="{FF2B5EF4-FFF2-40B4-BE49-F238E27FC236}">
                <a16:creationId xmlns:a16="http://schemas.microsoft.com/office/drawing/2014/main" id="{D1E4C5D3-DFE8-4EE9-8EB1-996781D26E12}"/>
              </a:ext>
            </a:extLst>
          </p:cNvPr>
          <p:cNvSpPr>
            <a:spLocks noGrp="1"/>
          </p:cNvSpPr>
          <p:nvPr>
            <p:ph type="body" sz="quarter" idx="12" hasCustomPrompt="1"/>
          </p:nvPr>
        </p:nvSpPr>
        <p:spPr>
          <a:xfrm>
            <a:off x="4775200" y="4608878"/>
            <a:ext cx="6908800" cy="339901"/>
          </a:xfrm>
          <a:noFill/>
        </p:spPr>
        <p:txBody>
          <a:bodyPr wrap="square" lIns="0" tIns="0" rIns="0" bIns="0" rtlCol="0" anchor="ctr">
            <a:spAutoFit/>
          </a:bodyPr>
          <a:lstStyle>
            <a:lvl1pPr marL="0" indent="0">
              <a:buNone/>
              <a:defRPr lang="en-US" sz="2400" dirty="0" smtClean="0">
                <a:solidFill>
                  <a:schemeClr val="accent5">
                    <a:lumMod val="60000"/>
                    <a:lumOff val="40000"/>
                  </a:schemeClr>
                </a:solidFill>
              </a:defRPr>
            </a:lvl1pPr>
          </a:lstStyle>
          <a:p>
            <a:pPr marL="0" lvl="0"/>
            <a:r>
              <a:rPr lang="en-US"/>
              <a:t>Argument 2 (keep to one line)</a:t>
            </a:r>
          </a:p>
        </p:txBody>
      </p:sp>
      <p:sp>
        <p:nvSpPr>
          <p:cNvPr id="21" name="Text Placeholder 17">
            <a:extLst>
              <a:ext uri="{FF2B5EF4-FFF2-40B4-BE49-F238E27FC236}">
                <a16:creationId xmlns:a16="http://schemas.microsoft.com/office/drawing/2014/main" id="{376A6EE3-B56F-4A8C-B563-8BBEFFB7BE09}"/>
              </a:ext>
            </a:extLst>
          </p:cNvPr>
          <p:cNvSpPr>
            <a:spLocks noGrp="1"/>
          </p:cNvSpPr>
          <p:nvPr>
            <p:ph type="body" sz="quarter" idx="13" hasCustomPrompt="1"/>
          </p:nvPr>
        </p:nvSpPr>
        <p:spPr>
          <a:xfrm>
            <a:off x="4775200" y="5425911"/>
            <a:ext cx="6908800" cy="339901"/>
          </a:xfrm>
          <a:noFill/>
        </p:spPr>
        <p:txBody>
          <a:bodyPr wrap="square" lIns="0" tIns="0" rIns="0" bIns="0" rtlCol="0" anchor="ctr">
            <a:spAutoFit/>
          </a:bodyPr>
          <a:lstStyle>
            <a:lvl1pPr marL="0" indent="0">
              <a:buNone/>
              <a:defRPr lang="en-US" sz="2400" dirty="0" smtClean="0">
                <a:solidFill>
                  <a:schemeClr val="accent5">
                    <a:lumMod val="60000"/>
                    <a:lumOff val="40000"/>
                  </a:schemeClr>
                </a:solidFill>
              </a:defRPr>
            </a:lvl1pPr>
          </a:lstStyle>
          <a:p>
            <a:pPr marL="0" lvl="0"/>
            <a:r>
              <a:rPr lang="en-US"/>
              <a:t>Argument 3 (keep to one line)</a:t>
            </a:r>
          </a:p>
        </p:txBody>
      </p:sp>
    </p:spTree>
    <p:extLst>
      <p:ext uri="{BB962C8B-B14F-4D97-AF65-F5344CB8AC3E}">
        <p14:creationId xmlns:p14="http://schemas.microsoft.com/office/powerpoint/2010/main" val="2797651027"/>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250"/>
                                        <p:tgtEl>
                                          <p:spTgt spid="7"/>
                                        </p:tgtEl>
                                      </p:cBhvr>
                                    </p:animEffect>
                                    <p:anim calcmode="lin" valueType="num">
                                      <p:cBhvr>
                                        <p:cTn id="8" dur="250" fill="hold"/>
                                        <p:tgtEl>
                                          <p:spTgt spid="7"/>
                                        </p:tgtEl>
                                        <p:attrNameLst>
                                          <p:attrName>ppt_x</p:attrName>
                                        </p:attrNameLst>
                                      </p:cBhvr>
                                      <p:tavLst>
                                        <p:tav tm="0">
                                          <p:val>
                                            <p:strVal val="#ppt_x"/>
                                          </p:val>
                                        </p:tav>
                                        <p:tav tm="100000">
                                          <p:val>
                                            <p:strVal val="#ppt_x"/>
                                          </p:val>
                                        </p:tav>
                                      </p:tavLst>
                                    </p:anim>
                                    <p:anim calcmode="lin" valueType="num">
                                      <p:cBhvr>
                                        <p:cTn id="9" dur="25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Navigation 2 of 3">
    <p:spTree>
      <p:nvGrpSpPr>
        <p:cNvPr id="1" name=""/>
        <p:cNvGrpSpPr/>
        <p:nvPr/>
      </p:nvGrpSpPr>
      <p:grpSpPr>
        <a:xfrm>
          <a:off x="0" y="0"/>
          <a:ext cx="0" cy="0"/>
          <a:chOff x="0" y="0"/>
          <a:chExt cx="0" cy="0"/>
        </a:xfrm>
      </p:grpSpPr>
      <p:sp>
        <p:nvSpPr>
          <p:cNvPr id="5" name="Hexagon 3">
            <a:extLst>
              <a:ext uri="{FF2B5EF4-FFF2-40B4-BE49-F238E27FC236}">
                <a16:creationId xmlns:a16="http://schemas.microsoft.com/office/drawing/2014/main" id="{A9AF035C-1190-4A56-863C-B604B7B6804E}"/>
              </a:ext>
            </a:extLst>
          </p:cNvPr>
          <p:cNvSpPr>
            <a:spLocks noChangeAspect="1"/>
          </p:cNvSpPr>
          <p:nvPr userDrawn="1"/>
        </p:nvSpPr>
        <p:spPr>
          <a:xfrm rot="1800000">
            <a:off x="2969844" y="721181"/>
            <a:ext cx="10669354" cy="9772007"/>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bg2"/>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r>
              <a:rPr lang="en-US">
                <a:ln>
                  <a:noFill/>
                </a:ln>
                <a:solidFill>
                  <a:schemeClr val="accent1"/>
                </a:solidFill>
                <a:latin typeface="Avenir Book" panose="02000503020000020003" pitchFamily="2" charset="0"/>
              </a:rPr>
              <a:t> </a:t>
            </a:r>
          </a:p>
        </p:txBody>
      </p:sp>
      <p:pic>
        <p:nvPicPr>
          <p:cNvPr id="7" name="Picture 6" descr="Icon&#10;&#10;Description automatically generated">
            <a:extLst>
              <a:ext uri="{FF2B5EF4-FFF2-40B4-BE49-F238E27FC236}">
                <a16:creationId xmlns:a16="http://schemas.microsoft.com/office/drawing/2014/main" id="{E4993BAA-8E3D-4E3F-B920-AAB43E0D3528}"/>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2759365" y="3998685"/>
            <a:ext cx="1755321" cy="1560285"/>
          </a:xfrm>
          <a:prstGeom prst="rect">
            <a:avLst/>
          </a:prstGeom>
        </p:spPr>
      </p:pic>
      <p:cxnSp>
        <p:nvCxnSpPr>
          <p:cNvPr id="8" name="Straight Connector 7">
            <a:extLst>
              <a:ext uri="{FF2B5EF4-FFF2-40B4-BE49-F238E27FC236}">
                <a16:creationId xmlns:a16="http://schemas.microsoft.com/office/drawing/2014/main" id="{DD51C8DD-EFCD-4FA4-BB43-9D2F164B76A3}"/>
              </a:ext>
            </a:extLst>
          </p:cNvPr>
          <p:cNvCxnSpPr/>
          <p:nvPr userDrawn="1"/>
        </p:nvCxnSpPr>
        <p:spPr>
          <a:xfrm flipH="1">
            <a:off x="4775200" y="3553279"/>
            <a:ext cx="690880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4D3849E7-EA11-49A8-A7DC-3B21CC915976}"/>
              </a:ext>
            </a:extLst>
          </p:cNvPr>
          <p:cNvCxnSpPr/>
          <p:nvPr userDrawn="1"/>
        </p:nvCxnSpPr>
        <p:spPr>
          <a:xfrm flipH="1">
            <a:off x="4775200" y="4370312"/>
            <a:ext cx="6908800"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B381D4D0-51E2-48A3-A39C-4036C3F72926}"/>
              </a:ext>
            </a:extLst>
          </p:cNvPr>
          <p:cNvCxnSpPr/>
          <p:nvPr userDrawn="1"/>
        </p:nvCxnSpPr>
        <p:spPr>
          <a:xfrm flipH="1">
            <a:off x="4775200" y="5187345"/>
            <a:ext cx="6908800"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24CED0DB-CBC0-4E76-8CA2-A4E2B9A3D6B6}"/>
              </a:ext>
            </a:extLst>
          </p:cNvPr>
          <p:cNvCxnSpPr/>
          <p:nvPr userDrawn="1"/>
        </p:nvCxnSpPr>
        <p:spPr>
          <a:xfrm flipH="1">
            <a:off x="4775200" y="6004379"/>
            <a:ext cx="690880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18" name="Text Placeholder 17">
            <a:extLst>
              <a:ext uri="{FF2B5EF4-FFF2-40B4-BE49-F238E27FC236}">
                <a16:creationId xmlns:a16="http://schemas.microsoft.com/office/drawing/2014/main" id="{1C78F3FC-96B3-4E82-9BAC-67452EC763DD}"/>
              </a:ext>
            </a:extLst>
          </p:cNvPr>
          <p:cNvSpPr>
            <a:spLocks noGrp="1"/>
          </p:cNvSpPr>
          <p:nvPr>
            <p:ph type="body" sz="quarter" idx="11" hasCustomPrompt="1"/>
          </p:nvPr>
        </p:nvSpPr>
        <p:spPr>
          <a:xfrm>
            <a:off x="4775200" y="3791845"/>
            <a:ext cx="6908800" cy="339901"/>
          </a:xfrm>
          <a:noFill/>
        </p:spPr>
        <p:txBody>
          <a:bodyPr vert="horz" wrap="square" lIns="0" tIns="0" rIns="0" bIns="0" rtlCol="0" anchor="ctr">
            <a:spAutoFit/>
          </a:bodyPr>
          <a:lstStyle>
            <a:lvl1pPr marL="0" indent="0">
              <a:buNone/>
              <a:defRPr lang="en-US" sz="2400" dirty="0">
                <a:solidFill>
                  <a:schemeClr val="accent5">
                    <a:lumMod val="60000"/>
                    <a:lumOff val="40000"/>
                  </a:schemeClr>
                </a:solidFill>
              </a:defRPr>
            </a:lvl1pPr>
          </a:lstStyle>
          <a:p>
            <a:pPr marL="0" lvl="0"/>
            <a:r>
              <a:rPr lang="en-US"/>
              <a:t>Argument 1 (keep to one line)</a:t>
            </a:r>
          </a:p>
        </p:txBody>
      </p:sp>
      <p:sp>
        <p:nvSpPr>
          <p:cNvPr id="19" name="Text Placeholder 17">
            <a:extLst>
              <a:ext uri="{FF2B5EF4-FFF2-40B4-BE49-F238E27FC236}">
                <a16:creationId xmlns:a16="http://schemas.microsoft.com/office/drawing/2014/main" id="{D1E4C5D3-DFE8-4EE9-8EB1-996781D26E12}"/>
              </a:ext>
            </a:extLst>
          </p:cNvPr>
          <p:cNvSpPr>
            <a:spLocks noGrp="1"/>
          </p:cNvSpPr>
          <p:nvPr>
            <p:ph type="body" sz="quarter" idx="12" hasCustomPrompt="1"/>
          </p:nvPr>
        </p:nvSpPr>
        <p:spPr>
          <a:xfrm>
            <a:off x="4775200" y="4608878"/>
            <a:ext cx="6908800" cy="339901"/>
          </a:xfrm>
          <a:noFill/>
        </p:spPr>
        <p:txBody>
          <a:bodyPr vert="horz" wrap="square" lIns="0" tIns="0" rIns="0" bIns="0" rtlCol="0" anchor="ctr">
            <a:spAutoFit/>
          </a:bodyPr>
          <a:lstStyle>
            <a:lvl1pPr marL="0" indent="0">
              <a:buNone/>
              <a:defRPr lang="en-US" sz="2400" dirty="0">
                <a:solidFill>
                  <a:schemeClr val="accent2"/>
                </a:solidFill>
              </a:defRPr>
            </a:lvl1pPr>
          </a:lstStyle>
          <a:p>
            <a:pPr marL="228600" lvl="0" indent="-228600"/>
            <a:r>
              <a:rPr lang="en-US"/>
              <a:t>Argument 2 (keep to one line)</a:t>
            </a:r>
          </a:p>
        </p:txBody>
      </p:sp>
      <p:sp>
        <p:nvSpPr>
          <p:cNvPr id="21" name="Text Placeholder 17">
            <a:extLst>
              <a:ext uri="{FF2B5EF4-FFF2-40B4-BE49-F238E27FC236}">
                <a16:creationId xmlns:a16="http://schemas.microsoft.com/office/drawing/2014/main" id="{376A6EE3-B56F-4A8C-B563-8BBEFFB7BE09}"/>
              </a:ext>
            </a:extLst>
          </p:cNvPr>
          <p:cNvSpPr>
            <a:spLocks noGrp="1"/>
          </p:cNvSpPr>
          <p:nvPr>
            <p:ph type="body" sz="quarter" idx="13" hasCustomPrompt="1"/>
          </p:nvPr>
        </p:nvSpPr>
        <p:spPr>
          <a:xfrm>
            <a:off x="4775200" y="5425911"/>
            <a:ext cx="6908800" cy="339901"/>
          </a:xfrm>
          <a:noFill/>
        </p:spPr>
        <p:txBody>
          <a:bodyPr wrap="square" lIns="0" tIns="0" rIns="0" bIns="0" rtlCol="0" anchor="ctr">
            <a:spAutoFit/>
          </a:bodyPr>
          <a:lstStyle>
            <a:lvl1pPr marL="0" indent="0">
              <a:buNone/>
              <a:defRPr lang="en-US" sz="2400" dirty="0" smtClean="0">
                <a:solidFill>
                  <a:schemeClr val="accent5">
                    <a:lumMod val="60000"/>
                    <a:lumOff val="40000"/>
                  </a:schemeClr>
                </a:solidFill>
              </a:defRPr>
            </a:lvl1pPr>
          </a:lstStyle>
          <a:p>
            <a:pPr marL="0" lvl="0"/>
            <a:r>
              <a:rPr lang="en-US"/>
              <a:t>Argument 3 (keep to one line)</a:t>
            </a:r>
          </a:p>
        </p:txBody>
      </p:sp>
    </p:spTree>
    <p:extLst>
      <p:ext uri="{BB962C8B-B14F-4D97-AF65-F5344CB8AC3E}">
        <p14:creationId xmlns:p14="http://schemas.microsoft.com/office/powerpoint/2010/main" val="137915777"/>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250"/>
                                        <p:tgtEl>
                                          <p:spTgt spid="7"/>
                                        </p:tgtEl>
                                      </p:cBhvr>
                                    </p:animEffect>
                                    <p:anim calcmode="lin" valueType="num">
                                      <p:cBhvr>
                                        <p:cTn id="8" dur="250" fill="hold"/>
                                        <p:tgtEl>
                                          <p:spTgt spid="7"/>
                                        </p:tgtEl>
                                        <p:attrNameLst>
                                          <p:attrName>ppt_x</p:attrName>
                                        </p:attrNameLst>
                                      </p:cBhvr>
                                      <p:tavLst>
                                        <p:tav tm="0">
                                          <p:val>
                                            <p:strVal val="#ppt_x"/>
                                          </p:val>
                                        </p:tav>
                                        <p:tav tm="100000">
                                          <p:val>
                                            <p:strVal val="#ppt_x"/>
                                          </p:val>
                                        </p:tav>
                                      </p:tavLst>
                                    </p:anim>
                                    <p:anim calcmode="lin" valueType="num">
                                      <p:cBhvr>
                                        <p:cTn id="9" dur="25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Navigation 3 of 3">
    <p:spTree>
      <p:nvGrpSpPr>
        <p:cNvPr id="1" name=""/>
        <p:cNvGrpSpPr/>
        <p:nvPr/>
      </p:nvGrpSpPr>
      <p:grpSpPr>
        <a:xfrm>
          <a:off x="0" y="0"/>
          <a:ext cx="0" cy="0"/>
          <a:chOff x="0" y="0"/>
          <a:chExt cx="0" cy="0"/>
        </a:xfrm>
      </p:grpSpPr>
      <p:sp>
        <p:nvSpPr>
          <p:cNvPr id="5" name="Hexagon 3">
            <a:extLst>
              <a:ext uri="{FF2B5EF4-FFF2-40B4-BE49-F238E27FC236}">
                <a16:creationId xmlns:a16="http://schemas.microsoft.com/office/drawing/2014/main" id="{A9AF035C-1190-4A56-863C-B604B7B6804E}"/>
              </a:ext>
            </a:extLst>
          </p:cNvPr>
          <p:cNvSpPr>
            <a:spLocks noChangeAspect="1"/>
          </p:cNvSpPr>
          <p:nvPr userDrawn="1"/>
        </p:nvSpPr>
        <p:spPr>
          <a:xfrm rot="1800000">
            <a:off x="2969844" y="721181"/>
            <a:ext cx="10669354" cy="9772007"/>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bg2"/>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r>
              <a:rPr lang="en-US">
                <a:ln>
                  <a:noFill/>
                </a:ln>
                <a:solidFill>
                  <a:schemeClr val="accent1"/>
                </a:solidFill>
                <a:latin typeface="Avenir Book" panose="02000503020000020003" pitchFamily="2" charset="0"/>
              </a:rPr>
              <a:t> </a:t>
            </a:r>
          </a:p>
        </p:txBody>
      </p:sp>
      <p:pic>
        <p:nvPicPr>
          <p:cNvPr id="7" name="Picture 6" descr="Icon&#10;&#10;Description automatically generated">
            <a:extLst>
              <a:ext uri="{FF2B5EF4-FFF2-40B4-BE49-F238E27FC236}">
                <a16:creationId xmlns:a16="http://schemas.microsoft.com/office/drawing/2014/main" id="{E4993BAA-8E3D-4E3F-B920-AAB43E0D3528}"/>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2759365" y="4827041"/>
            <a:ext cx="1755321" cy="1560285"/>
          </a:xfrm>
          <a:prstGeom prst="rect">
            <a:avLst/>
          </a:prstGeom>
        </p:spPr>
      </p:pic>
      <p:cxnSp>
        <p:nvCxnSpPr>
          <p:cNvPr id="8" name="Straight Connector 7">
            <a:extLst>
              <a:ext uri="{FF2B5EF4-FFF2-40B4-BE49-F238E27FC236}">
                <a16:creationId xmlns:a16="http://schemas.microsoft.com/office/drawing/2014/main" id="{DD51C8DD-EFCD-4FA4-BB43-9D2F164B76A3}"/>
              </a:ext>
            </a:extLst>
          </p:cNvPr>
          <p:cNvCxnSpPr/>
          <p:nvPr userDrawn="1"/>
        </p:nvCxnSpPr>
        <p:spPr>
          <a:xfrm flipH="1">
            <a:off x="4775200" y="3553279"/>
            <a:ext cx="690880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4D3849E7-EA11-49A8-A7DC-3B21CC915976}"/>
              </a:ext>
            </a:extLst>
          </p:cNvPr>
          <p:cNvCxnSpPr/>
          <p:nvPr userDrawn="1"/>
        </p:nvCxnSpPr>
        <p:spPr>
          <a:xfrm flipH="1">
            <a:off x="4775200" y="4370312"/>
            <a:ext cx="690880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B381D4D0-51E2-48A3-A39C-4036C3F72926}"/>
              </a:ext>
            </a:extLst>
          </p:cNvPr>
          <p:cNvCxnSpPr/>
          <p:nvPr userDrawn="1"/>
        </p:nvCxnSpPr>
        <p:spPr>
          <a:xfrm flipH="1">
            <a:off x="4775200" y="5187345"/>
            <a:ext cx="6908800"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24CED0DB-CBC0-4E76-8CA2-A4E2B9A3D6B6}"/>
              </a:ext>
            </a:extLst>
          </p:cNvPr>
          <p:cNvCxnSpPr/>
          <p:nvPr userDrawn="1"/>
        </p:nvCxnSpPr>
        <p:spPr>
          <a:xfrm flipH="1">
            <a:off x="4775200" y="6004379"/>
            <a:ext cx="6908800"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Text Placeholder 17">
            <a:extLst>
              <a:ext uri="{FF2B5EF4-FFF2-40B4-BE49-F238E27FC236}">
                <a16:creationId xmlns:a16="http://schemas.microsoft.com/office/drawing/2014/main" id="{1C78F3FC-96B3-4E82-9BAC-67452EC763DD}"/>
              </a:ext>
            </a:extLst>
          </p:cNvPr>
          <p:cNvSpPr>
            <a:spLocks noGrp="1"/>
          </p:cNvSpPr>
          <p:nvPr>
            <p:ph type="body" sz="quarter" idx="11" hasCustomPrompt="1"/>
          </p:nvPr>
        </p:nvSpPr>
        <p:spPr>
          <a:xfrm>
            <a:off x="4775200" y="3791845"/>
            <a:ext cx="6908800" cy="339901"/>
          </a:xfrm>
          <a:noFill/>
        </p:spPr>
        <p:txBody>
          <a:bodyPr vert="horz" wrap="square" lIns="0" tIns="0" rIns="0" bIns="0" rtlCol="0" anchor="ctr">
            <a:spAutoFit/>
          </a:bodyPr>
          <a:lstStyle>
            <a:lvl1pPr marL="0" indent="0">
              <a:buNone/>
              <a:defRPr lang="en-US" sz="2400" dirty="0">
                <a:solidFill>
                  <a:schemeClr val="accent5">
                    <a:lumMod val="60000"/>
                    <a:lumOff val="40000"/>
                  </a:schemeClr>
                </a:solidFill>
              </a:defRPr>
            </a:lvl1pPr>
          </a:lstStyle>
          <a:p>
            <a:pPr marL="0" lvl="0"/>
            <a:r>
              <a:rPr lang="en-US"/>
              <a:t>Argument 1 (keep to one line)</a:t>
            </a:r>
          </a:p>
        </p:txBody>
      </p:sp>
      <p:sp>
        <p:nvSpPr>
          <p:cNvPr id="19" name="Text Placeholder 17">
            <a:extLst>
              <a:ext uri="{FF2B5EF4-FFF2-40B4-BE49-F238E27FC236}">
                <a16:creationId xmlns:a16="http://schemas.microsoft.com/office/drawing/2014/main" id="{D1E4C5D3-DFE8-4EE9-8EB1-996781D26E12}"/>
              </a:ext>
            </a:extLst>
          </p:cNvPr>
          <p:cNvSpPr>
            <a:spLocks noGrp="1"/>
          </p:cNvSpPr>
          <p:nvPr>
            <p:ph type="body" sz="quarter" idx="12" hasCustomPrompt="1"/>
          </p:nvPr>
        </p:nvSpPr>
        <p:spPr>
          <a:xfrm>
            <a:off x="4775200" y="4608878"/>
            <a:ext cx="6908800" cy="339901"/>
          </a:xfrm>
          <a:noFill/>
        </p:spPr>
        <p:txBody>
          <a:bodyPr wrap="square" lIns="0" tIns="0" rIns="0" bIns="0" rtlCol="0" anchor="ctr">
            <a:spAutoFit/>
          </a:bodyPr>
          <a:lstStyle>
            <a:lvl1pPr marL="0" indent="0">
              <a:buNone/>
              <a:defRPr lang="en-US" sz="2400" dirty="0" smtClean="0">
                <a:solidFill>
                  <a:schemeClr val="accent5">
                    <a:lumMod val="60000"/>
                    <a:lumOff val="40000"/>
                  </a:schemeClr>
                </a:solidFill>
              </a:defRPr>
            </a:lvl1pPr>
          </a:lstStyle>
          <a:p>
            <a:pPr marL="0" lvl="0"/>
            <a:r>
              <a:rPr lang="en-US"/>
              <a:t>Argument 2 (keep to one line)</a:t>
            </a:r>
          </a:p>
        </p:txBody>
      </p:sp>
      <p:sp>
        <p:nvSpPr>
          <p:cNvPr id="21" name="Text Placeholder 17">
            <a:extLst>
              <a:ext uri="{FF2B5EF4-FFF2-40B4-BE49-F238E27FC236}">
                <a16:creationId xmlns:a16="http://schemas.microsoft.com/office/drawing/2014/main" id="{376A6EE3-B56F-4A8C-B563-8BBEFFB7BE09}"/>
              </a:ext>
            </a:extLst>
          </p:cNvPr>
          <p:cNvSpPr>
            <a:spLocks noGrp="1"/>
          </p:cNvSpPr>
          <p:nvPr>
            <p:ph type="body" sz="quarter" idx="13" hasCustomPrompt="1"/>
          </p:nvPr>
        </p:nvSpPr>
        <p:spPr>
          <a:xfrm>
            <a:off x="4775200" y="5425911"/>
            <a:ext cx="6908800" cy="339901"/>
          </a:xfrm>
          <a:noFill/>
        </p:spPr>
        <p:txBody>
          <a:bodyPr vert="horz" wrap="square" lIns="0" tIns="0" rIns="0" bIns="0" rtlCol="0" anchor="ctr">
            <a:spAutoFit/>
          </a:bodyPr>
          <a:lstStyle>
            <a:lvl1pPr marL="0" indent="0">
              <a:buNone/>
              <a:defRPr lang="en-US" sz="2400" dirty="0">
                <a:solidFill>
                  <a:schemeClr val="accent2"/>
                </a:solidFill>
              </a:defRPr>
            </a:lvl1pPr>
          </a:lstStyle>
          <a:p>
            <a:pPr marL="228600" lvl="0" indent="-228600"/>
            <a:r>
              <a:rPr lang="en-US"/>
              <a:t>Argument 3 (keep to one line)</a:t>
            </a:r>
          </a:p>
        </p:txBody>
      </p:sp>
    </p:spTree>
    <p:extLst>
      <p:ext uri="{BB962C8B-B14F-4D97-AF65-F5344CB8AC3E}">
        <p14:creationId xmlns:p14="http://schemas.microsoft.com/office/powerpoint/2010/main" val="3770117311"/>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250"/>
                                        <p:tgtEl>
                                          <p:spTgt spid="7"/>
                                        </p:tgtEl>
                                      </p:cBhvr>
                                    </p:animEffect>
                                    <p:anim calcmode="lin" valueType="num">
                                      <p:cBhvr>
                                        <p:cTn id="8" dur="250" fill="hold"/>
                                        <p:tgtEl>
                                          <p:spTgt spid="7"/>
                                        </p:tgtEl>
                                        <p:attrNameLst>
                                          <p:attrName>ppt_x</p:attrName>
                                        </p:attrNameLst>
                                      </p:cBhvr>
                                      <p:tavLst>
                                        <p:tav tm="0">
                                          <p:val>
                                            <p:strVal val="#ppt_x"/>
                                          </p:val>
                                        </p:tav>
                                        <p:tav tm="100000">
                                          <p:val>
                                            <p:strVal val="#ppt_x"/>
                                          </p:val>
                                        </p:tav>
                                      </p:tavLst>
                                    </p:anim>
                                    <p:anim calcmode="lin" valueType="num">
                                      <p:cBhvr>
                                        <p:cTn id="9" dur="25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342686828"/>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DE0596-C417-420D-82B4-C2A8BC8DD2A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FD9475FB-C098-464D-A97A-8496FBCD8467}"/>
              </a:ext>
            </a:extLst>
          </p:cNvPr>
          <p:cNvSpPr>
            <a:spLocks noGrp="1"/>
          </p:cNvSpPr>
          <p:nvPr>
            <p:ph idx="1"/>
          </p:nvPr>
        </p:nvSpPr>
        <p:spPr/>
        <p:txBody>
          <a:bodyPr/>
          <a:lstStyle>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a:extLst>
              <a:ext uri="{FF2B5EF4-FFF2-40B4-BE49-F238E27FC236}">
                <a16:creationId xmlns:a16="http://schemas.microsoft.com/office/drawing/2014/main" id="{A1327AB3-D728-44E9-8131-8455CA6C1342}"/>
              </a:ext>
            </a:extLst>
          </p:cNvPr>
          <p:cNvSpPr>
            <a:spLocks noGrp="1"/>
          </p:cNvSpPr>
          <p:nvPr>
            <p:ph type="ftr" sz="quarter" idx="11"/>
          </p:nvPr>
        </p:nvSpPr>
        <p:spPr/>
        <p:txBody>
          <a:bodyPr/>
          <a:lstStyle/>
          <a:p>
            <a:endParaRPr lang="en-US"/>
          </a:p>
        </p:txBody>
      </p:sp>
      <p:sp>
        <p:nvSpPr>
          <p:cNvPr id="7" name="Content Placeholder 7">
            <a:extLst>
              <a:ext uri="{FF2B5EF4-FFF2-40B4-BE49-F238E27FC236}">
                <a16:creationId xmlns:a16="http://schemas.microsoft.com/office/drawing/2014/main" id="{2A6610A7-DA72-1940-8D9C-9680B6B8BF83}"/>
              </a:ext>
            </a:extLst>
          </p:cNvPr>
          <p:cNvSpPr>
            <a:spLocks noGrp="1"/>
          </p:cNvSpPr>
          <p:nvPr>
            <p:ph sz="quarter" idx="10"/>
          </p:nvPr>
        </p:nvSpPr>
        <p:spPr>
          <a:xfrm>
            <a:off x="1936755" y="6457137"/>
            <a:ext cx="6867901" cy="261688"/>
          </a:xfrm>
          <a:prstGeom prst="rect">
            <a:avLst/>
          </a:prstGeom>
        </p:spPr>
        <p:txBody>
          <a:bodyPr anchor="b">
            <a:noAutofit/>
          </a:bodyPr>
          <a:lstStyle>
            <a:lvl1pPr marL="0" indent="0" algn="l">
              <a:buFontTx/>
              <a:buNone/>
              <a:defRPr sz="800">
                <a:solidFill>
                  <a:schemeClr val="tx1">
                    <a:lumMod val="90000"/>
                    <a:lumOff val="10000"/>
                  </a:schemeClr>
                </a:solidFill>
                <a:latin typeface="Avenir Book" panose="02000503020000020003" pitchFamily="2" charset="0"/>
                <a:ea typeface="Avenir Book" panose="02000503020000020003" pitchFamily="2" charset="0"/>
                <a:cs typeface="Avenir Book" panose="02000503020000020003" pitchFamily="2" charset="0"/>
              </a:defRPr>
            </a:lvl1pPr>
            <a:lvl2pPr marL="457200" indent="0" algn="r">
              <a:buFontTx/>
              <a:buNone/>
              <a:defRPr sz="1200">
                <a:solidFill>
                  <a:schemeClr val="tx1">
                    <a:lumMod val="50000"/>
                    <a:lumOff val="50000"/>
                  </a:schemeClr>
                </a:solidFill>
              </a:defRPr>
            </a:lvl2pPr>
            <a:lvl3pPr marL="914400" indent="0" algn="r">
              <a:buFontTx/>
              <a:buNone/>
              <a:defRPr sz="1200">
                <a:solidFill>
                  <a:schemeClr val="tx1">
                    <a:lumMod val="50000"/>
                    <a:lumOff val="50000"/>
                  </a:schemeClr>
                </a:solidFill>
              </a:defRPr>
            </a:lvl3pPr>
            <a:lvl4pPr marL="1371600" indent="0" algn="r">
              <a:buFontTx/>
              <a:buNone/>
              <a:defRPr sz="1200">
                <a:solidFill>
                  <a:schemeClr val="tx1">
                    <a:lumMod val="50000"/>
                    <a:lumOff val="50000"/>
                  </a:schemeClr>
                </a:solidFill>
              </a:defRPr>
            </a:lvl4pPr>
            <a:lvl5pPr marL="1828800" indent="0" algn="r">
              <a:buFontTx/>
              <a:buNone/>
              <a:defRPr sz="1200">
                <a:solidFill>
                  <a:schemeClr val="tx1">
                    <a:lumMod val="50000"/>
                    <a:lumOff val="50000"/>
                  </a:schemeClr>
                </a:solidFill>
              </a:defRPr>
            </a:lvl5pPr>
          </a:lstStyle>
          <a:p>
            <a:pPr lvl="0"/>
            <a:r>
              <a:rPr lang="en-US"/>
              <a:t>Click to edit Master text styles</a:t>
            </a:r>
          </a:p>
        </p:txBody>
      </p:sp>
    </p:spTree>
    <p:extLst>
      <p:ext uri="{BB962C8B-B14F-4D97-AF65-F5344CB8AC3E}">
        <p14:creationId xmlns:p14="http://schemas.microsoft.com/office/powerpoint/2010/main" val="1795293716"/>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p:cSld name="1_Title + 1 column tex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0DD1ED7-E31A-481A-A0A4-889D3D84D6E2}"/>
              </a:ext>
            </a:extLst>
          </p:cNvPr>
          <p:cNvSpPr/>
          <p:nvPr/>
        </p:nvSpPr>
        <p:spPr>
          <a:xfrm>
            <a:off x="0" y="1169562"/>
            <a:ext cx="12192000" cy="509609"/>
          </a:xfrm>
          <a:prstGeom prst="rect">
            <a:avLst/>
          </a:prstGeom>
          <a:gradFill flip="none" rotWithShape="1">
            <a:gsLst>
              <a:gs pos="0">
                <a:schemeClr val="accent1">
                  <a:alpha val="5000"/>
                </a:schemeClr>
              </a:gs>
              <a:gs pos="20000">
                <a:schemeClr val="accent1">
                  <a:alpha val="3000"/>
                </a:schemeClr>
              </a:gs>
              <a:gs pos="100000">
                <a:schemeClr val="bg1">
                  <a:alpha val="0"/>
                </a:schemeClr>
              </a:gs>
            </a:gsLst>
            <a:lin ang="5400000" scaled="1"/>
            <a:tileRect/>
          </a:gra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2" name="Title 1">
            <a:extLst>
              <a:ext uri="{FF2B5EF4-FFF2-40B4-BE49-F238E27FC236}">
                <a16:creationId xmlns:a16="http://schemas.microsoft.com/office/drawing/2014/main" id="{23C28FFE-B7AD-49B5-B747-9059FCE29D6A}"/>
              </a:ext>
            </a:extLst>
          </p:cNvPr>
          <p:cNvSpPr>
            <a:spLocks noGrp="1"/>
          </p:cNvSpPr>
          <p:nvPr>
            <p:ph type="title"/>
          </p:nvPr>
        </p:nvSpPr>
        <p:spPr>
          <a:xfrm>
            <a:off x="304802" y="111578"/>
            <a:ext cx="11620497" cy="1000832"/>
          </a:xfrm>
        </p:spPr>
        <p:txBody>
          <a:bodyPr/>
          <a:lstStyle/>
          <a:p>
            <a:r>
              <a:rPr lang="en-US"/>
              <a:t>Click to edit Master title style</a:t>
            </a:r>
          </a:p>
        </p:txBody>
      </p:sp>
      <p:sp>
        <p:nvSpPr>
          <p:cNvPr id="3" name="Footer Placeholder 2">
            <a:extLst>
              <a:ext uri="{FF2B5EF4-FFF2-40B4-BE49-F238E27FC236}">
                <a16:creationId xmlns:a16="http://schemas.microsoft.com/office/drawing/2014/main" id="{86CEBE02-987A-4F1E-A0EF-54DA37173578}"/>
              </a:ext>
            </a:extLst>
          </p:cNvPr>
          <p:cNvSpPr>
            <a:spLocks noGrp="1"/>
          </p:cNvSpPr>
          <p:nvPr>
            <p:ph type="ftr" sz="quarter" idx="10"/>
          </p:nvPr>
        </p:nvSpPr>
        <p:spPr>
          <a:xfrm>
            <a:off x="304800" y="6487975"/>
            <a:ext cx="6724650" cy="281366"/>
          </a:xfrm>
          <a:prstGeom prst="rect">
            <a:avLst/>
          </a:prstGeom>
        </p:spPr>
        <p:txBody>
          <a:bodyPr/>
          <a:lstStyle/>
          <a:p>
            <a:endParaRPr lang="en-US"/>
          </a:p>
        </p:txBody>
      </p:sp>
      <p:cxnSp>
        <p:nvCxnSpPr>
          <p:cNvPr id="5" name="Straight Connector 4">
            <a:extLst>
              <a:ext uri="{FF2B5EF4-FFF2-40B4-BE49-F238E27FC236}">
                <a16:creationId xmlns:a16="http://schemas.microsoft.com/office/drawing/2014/main" id="{8B636464-8320-4FE0-A407-F3F84ACC9A86}"/>
              </a:ext>
            </a:extLst>
          </p:cNvPr>
          <p:cNvCxnSpPr>
            <a:cxnSpLocks/>
          </p:cNvCxnSpPr>
          <p:nvPr/>
        </p:nvCxnSpPr>
        <p:spPr>
          <a:xfrm>
            <a:off x="0" y="1169560"/>
            <a:ext cx="12192000" cy="0"/>
          </a:xfrm>
          <a:prstGeom prst="line">
            <a:avLst/>
          </a:prstGeom>
          <a:ln>
            <a:solidFill>
              <a:schemeClr val="accent1">
                <a:lumMod val="20000"/>
                <a:lumOff val="80000"/>
              </a:schemeClr>
            </a:solidFill>
          </a:ln>
        </p:spPr>
        <p:style>
          <a:lnRef idx="1">
            <a:schemeClr val="accent1"/>
          </a:lnRef>
          <a:fillRef idx="0">
            <a:schemeClr val="accent1"/>
          </a:fillRef>
          <a:effectRef idx="0">
            <a:schemeClr val="accent1"/>
          </a:effectRef>
          <a:fontRef idx="minor">
            <a:schemeClr val="tx1"/>
          </a:fontRef>
        </p:style>
      </p:cxnSp>
      <p:sp>
        <p:nvSpPr>
          <p:cNvPr id="7" name="Content Placeholder 6">
            <a:extLst>
              <a:ext uri="{FF2B5EF4-FFF2-40B4-BE49-F238E27FC236}">
                <a16:creationId xmlns:a16="http://schemas.microsoft.com/office/drawing/2014/main" id="{F5772A3C-ED27-4326-96DA-5CFBDFE93B9B}"/>
              </a:ext>
            </a:extLst>
          </p:cNvPr>
          <p:cNvSpPr>
            <a:spLocks noGrp="1"/>
          </p:cNvSpPr>
          <p:nvPr>
            <p:ph sz="quarter" idx="11"/>
          </p:nvPr>
        </p:nvSpPr>
        <p:spPr>
          <a:xfrm>
            <a:off x="304800" y="1447800"/>
            <a:ext cx="7620000" cy="4530725"/>
          </a:xfrm>
        </p:spPr>
        <p:txBody>
          <a:bodyPr/>
          <a:lstStyle>
            <a:lvl2pPr>
              <a:buClr>
                <a:schemeClr val="accent5"/>
              </a:buClr>
              <a:defRPr/>
            </a:lvl2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110768242"/>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extLst>
    <p:ext uri="{DCECCB84-F9BA-43D5-87BE-67443E8EF086}">
      <p15:sldGuideLst xmlns:p15="http://schemas.microsoft.com/office/powerpoint/2012/main">
        <p15:guide id="1" orient="horz" pos="744">
          <p15:clr>
            <a:srgbClr val="FBAE40"/>
          </p15:clr>
        </p15:guide>
        <p15:guide id="2" pos="192">
          <p15:clr>
            <a:srgbClr val="FBAE40"/>
          </p15:clr>
        </p15:guide>
        <p15:guide id="3" orient="horz" pos="4080">
          <p15:clr>
            <a:srgbClr val="FBAE40"/>
          </p15:clr>
        </p15:guide>
        <p15:guide id="4" pos="7512">
          <p15:clr>
            <a:srgbClr val="FBAE40"/>
          </p15:clr>
        </p15:guide>
        <p15:guide id="5" orient="horz" pos="3936">
          <p15:clr>
            <a:srgbClr val="FBAE40"/>
          </p15:clr>
        </p15:guide>
        <p15:guide id="6" orient="horz" pos="912">
          <p15:clr>
            <a:srgbClr val="FBAE40"/>
          </p15:clr>
        </p15:guide>
        <p15:guide id="7" pos="2472">
          <p15:clr>
            <a:srgbClr val="FBAE40"/>
          </p15:clr>
        </p15:guide>
        <p15:guide id="8" pos="2688">
          <p15:clr>
            <a:srgbClr val="FBAE40"/>
          </p15:clr>
        </p15:guide>
        <p15:guide id="9" pos="4992">
          <p15:clr>
            <a:srgbClr val="FBAE40"/>
          </p15:clr>
        </p15:guide>
        <p15:guide id="10" pos="5208">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cSld name="2_Title + 2 column tex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0DD1ED7-E31A-481A-A0A4-889D3D84D6E2}"/>
              </a:ext>
            </a:extLst>
          </p:cNvPr>
          <p:cNvSpPr/>
          <p:nvPr/>
        </p:nvSpPr>
        <p:spPr>
          <a:xfrm>
            <a:off x="0" y="1169562"/>
            <a:ext cx="12192000" cy="509609"/>
          </a:xfrm>
          <a:prstGeom prst="rect">
            <a:avLst/>
          </a:prstGeom>
          <a:gradFill flip="none" rotWithShape="1">
            <a:gsLst>
              <a:gs pos="0">
                <a:schemeClr val="accent1">
                  <a:alpha val="5000"/>
                </a:schemeClr>
              </a:gs>
              <a:gs pos="20000">
                <a:schemeClr val="accent1">
                  <a:alpha val="3000"/>
                </a:schemeClr>
              </a:gs>
              <a:gs pos="100000">
                <a:schemeClr val="bg1">
                  <a:alpha val="0"/>
                </a:schemeClr>
              </a:gs>
            </a:gsLst>
            <a:lin ang="5400000" scaled="1"/>
            <a:tileRect/>
          </a:gra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2" name="Title 1">
            <a:extLst>
              <a:ext uri="{FF2B5EF4-FFF2-40B4-BE49-F238E27FC236}">
                <a16:creationId xmlns:a16="http://schemas.microsoft.com/office/drawing/2014/main" id="{23C28FFE-B7AD-49B5-B747-9059FCE29D6A}"/>
              </a:ext>
            </a:extLst>
          </p:cNvPr>
          <p:cNvSpPr>
            <a:spLocks noGrp="1"/>
          </p:cNvSpPr>
          <p:nvPr>
            <p:ph type="title"/>
          </p:nvPr>
        </p:nvSpPr>
        <p:spPr>
          <a:xfrm>
            <a:off x="304802" y="111578"/>
            <a:ext cx="11620498" cy="1000832"/>
          </a:xfrm>
        </p:spPr>
        <p:txBody>
          <a:bodyPr/>
          <a:lstStyle/>
          <a:p>
            <a:r>
              <a:rPr lang="en-US"/>
              <a:t>Click to edit Master title style</a:t>
            </a:r>
          </a:p>
        </p:txBody>
      </p:sp>
      <p:sp>
        <p:nvSpPr>
          <p:cNvPr id="3" name="Footer Placeholder 2">
            <a:extLst>
              <a:ext uri="{FF2B5EF4-FFF2-40B4-BE49-F238E27FC236}">
                <a16:creationId xmlns:a16="http://schemas.microsoft.com/office/drawing/2014/main" id="{86CEBE02-987A-4F1E-A0EF-54DA37173578}"/>
              </a:ext>
            </a:extLst>
          </p:cNvPr>
          <p:cNvSpPr>
            <a:spLocks noGrp="1"/>
          </p:cNvSpPr>
          <p:nvPr>
            <p:ph type="ftr" sz="quarter" idx="10"/>
          </p:nvPr>
        </p:nvSpPr>
        <p:spPr>
          <a:xfrm>
            <a:off x="304800" y="6487975"/>
            <a:ext cx="6724650" cy="281366"/>
          </a:xfrm>
          <a:prstGeom prst="rect">
            <a:avLst/>
          </a:prstGeom>
        </p:spPr>
        <p:txBody>
          <a:bodyPr/>
          <a:lstStyle/>
          <a:p>
            <a:endParaRPr lang="en-US"/>
          </a:p>
        </p:txBody>
      </p:sp>
      <p:cxnSp>
        <p:nvCxnSpPr>
          <p:cNvPr id="5" name="Straight Connector 4">
            <a:extLst>
              <a:ext uri="{FF2B5EF4-FFF2-40B4-BE49-F238E27FC236}">
                <a16:creationId xmlns:a16="http://schemas.microsoft.com/office/drawing/2014/main" id="{8B636464-8320-4FE0-A407-F3F84ACC9A86}"/>
              </a:ext>
            </a:extLst>
          </p:cNvPr>
          <p:cNvCxnSpPr>
            <a:cxnSpLocks/>
          </p:cNvCxnSpPr>
          <p:nvPr/>
        </p:nvCxnSpPr>
        <p:spPr>
          <a:xfrm>
            <a:off x="0" y="1169560"/>
            <a:ext cx="12192000" cy="0"/>
          </a:xfrm>
          <a:prstGeom prst="line">
            <a:avLst/>
          </a:prstGeom>
          <a:ln>
            <a:solidFill>
              <a:schemeClr val="accent1">
                <a:lumMod val="20000"/>
                <a:lumOff val="80000"/>
              </a:schemeClr>
            </a:solidFill>
          </a:ln>
        </p:spPr>
        <p:style>
          <a:lnRef idx="1">
            <a:schemeClr val="accent1"/>
          </a:lnRef>
          <a:fillRef idx="0">
            <a:schemeClr val="accent1"/>
          </a:fillRef>
          <a:effectRef idx="0">
            <a:schemeClr val="accent1"/>
          </a:effectRef>
          <a:fontRef idx="minor">
            <a:schemeClr val="tx1"/>
          </a:fontRef>
        </p:style>
      </p:cxnSp>
      <p:sp>
        <p:nvSpPr>
          <p:cNvPr id="7" name="Content Placeholder 6">
            <a:extLst>
              <a:ext uri="{FF2B5EF4-FFF2-40B4-BE49-F238E27FC236}">
                <a16:creationId xmlns:a16="http://schemas.microsoft.com/office/drawing/2014/main" id="{F5772A3C-ED27-4326-96DA-5CFBDFE93B9B}"/>
              </a:ext>
            </a:extLst>
          </p:cNvPr>
          <p:cNvSpPr>
            <a:spLocks noGrp="1"/>
          </p:cNvSpPr>
          <p:nvPr>
            <p:ph sz="quarter" idx="11"/>
          </p:nvPr>
        </p:nvSpPr>
        <p:spPr>
          <a:xfrm>
            <a:off x="304800" y="1447800"/>
            <a:ext cx="5362575" cy="4530725"/>
          </a:xfrm>
        </p:spPr>
        <p:txBody>
          <a:bodyPr/>
          <a:lstStyle>
            <a:lvl2pPr>
              <a:buClr>
                <a:schemeClr val="accent5"/>
              </a:buClr>
              <a:defRPr/>
            </a:lvl2pPr>
          </a:lstStyle>
          <a:p>
            <a:pPr lvl="0"/>
            <a:r>
              <a:rPr lang="en-US"/>
              <a:t>Click to edit Master text styles</a:t>
            </a:r>
          </a:p>
          <a:p>
            <a:pPr lvl="1"/>
            <a:r>
              <a:rPr lang="en-US"/>
              <a:t>Second level</a:t>
            </a:r>
          </a:p>
          <a:p>
            <a:pPr lvl="2"/>
            <a:r>
              <a:rPr lang="en-US"/>
              <a:t>Third level</a:t>
            </a:r>
          </a:p>
        </p:txBody>
      </p:sp>
      <p:sp>
        <p:nvSpPr>
          <p:cNvPr id="8" name="Content Placeholder 6">
            <a:extLst>
              <a:ext uri="{FF2B5EF4-FFF2-40B4-BE49-F238E27FC236}">
                <a16:creationId xmlns:a16="http://schemas.microsoft.com/office/drawing/2014/main" id="{CBE9C154-9D18-4244-A5DA-394F9262DD0D}"/>
              </a:ext>
            </a:extLst>
          </p:cNvPr>
          <p:cNvSpPr>
            <a:spLocks noGrp="1"/>
          </p:cNvSpPr>
          <p:nvPr>
            <p:ph sz="quarter" idx="12"/>
          </p:nvPr>
        </p:nvSpPr>
        <p:spPr>
          <a:xfrm>
            <a:off x="6448425" y="1447800"/>
            <a:ext cx="5476875" cy="4530725"/>
          </a:xfrm>
        </p:spPr>
        <p:txBody>
          <a:bodyPr/>
          <a:lstStyle>
            <a:lvl2pPr>
              <a:buClr>
                <a:schemeClr val="accent5"/>
              </a:buClr>
              <a:defRPr/>
            </a:lvl2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608794188"/>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extLst>
    <p:ext uri="{DCECCB84-F9BA-43D5-87BE-67443E8EF086}">
      <p15:sldGuideLst xmlns:p15="http://schemas.microsoft.com/office/powerpoint/2012/main">
        <p15:guide id="1" orient="horz" pos="744">
          <p15:clr>
            <a:srgbClr val="FBAE40"/>
          </p15:clr>
        </p15:guide>
        <p15:guide id="2" pos="192">
          <p15:clr>
            <a:srgbClr val="FBAE40"/>
          </p15:clr>
        </p15:guide>
        <p15:guide id="3" orient="horz" pos="4080">
          <p15:clr>
            <a:srgbClr val="FBAE40"/>
          </p15:clr>
        </p15:guide>
        <p15:guide id="4" pos="7512">
          <p15:clr>
            <a:srgbClr val="FBAE40"/>
          </p15:clr>
        </p15:guide>
        <p15:guide id="5" orient="horz" pos="3936">
          <p15:clr>
            <a:srgbClr val="FBAE40"/>
          </p15:clr>
        </p15:guide>
        <p15:guide id="6" orient="horz" pos="912">
          <p15:clr>
            <a:srgbClr val="FBAE40"/>
          </p15:clr>
        </p15:guide>
        <p15:guide id="7" pos="2472">
          <p15:clr>
            <a:srgbClr val="FBAE40"/>
          </p15:clr>
        </p15:guide>
        <p15:guide id="8" pos="2688">
          <p15:clr>
            <a:srgbClr val="FBAE40"/>
          </p15:clr>
        </p15:guide>
        <p15:guide id="9" pos="4992">
          <p15:clr>
            <a:srgbClr val="FBAE40"/>
          </p15:clr>
        </p15:guide>
        <p15:guide id="10" pos="5208">
          <p15:clr>
            <a:srgbClr val="FBAE40"/>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0C9F8D5E-2985-416B-8AA4-58CDABCA641D}"/>
              </a:ext>
            </a:extLst>
          </p:cNvPr>
          <p:cNvSpPr>
            <a:spLocks noGrp="1"/>
          </p:cNvSpPr>
          <p:nvPr>
            <p:ph sz="half" idx="1"/>
          </p:nvPr>
        </p:nvSpPr>
        <p:spPr>
          <a:xfrm>
            <a:off x="318655" y="1676400"/>
            <a:ext cx="5181600" cy="4572000"/>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32BEBC7-B922-40FD-95C6-F0C63E04B8AE}"/>
              </a:ext>
            </a:extLst>
          </p:cNvPr>
          <p:cNvSpPr>
            <a:spLocks noGrp="1"/>
          </p:cNvSpPr>
          <p:nvPr>
            <p:ph sz="half" idx="2"/>
          </p:nvPr>
        </p:nvSpPr>
        <p:spPr>
          <a:xfrm>
            <a:off x="6172200" y="1676400"/>
            <a:ext cx="5181600" cy="4572000"/>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a:extLst>
              <a:ext uri="{FF2B5EF4-FFF2-40B4-BE49-F238E27FC236}">
                <a16:creationId xmlns:a16="http://schemas.microsoft.com/office/drawing/2014/main" id="{8BD9CC4F-C6DD-3F7B-FCA1-06EAC7B47C22}"/>
              </a:ext>
            </a:extLst>
          </p:cNvPr>
          <p:cNvSpPr/>
          <p:nvPr userDrawn="1"/>
        </p:nvSpPr>
        <p:spPr>
          <a:xfrm>
            <a:off x="0" y="1169562"/>
            <a:ext cx="12192000" cy="509609"/>
          </a:xfrm>
          <a:prstGeom prst="rect">
            <a:avLst/>
          </a:prstGeom>
          <a:gradFill flip="none" rotWithShape="1">
            <a:gsLst>
              <a:gs pos="0">
                <a:schemeClr val="accent1">
                  <a:alpha val="5000"/>
                </a:schemeClr>
              </a:gs>
              <a:gs pos="20000">
                <a:schemeClr val="accent1">
                  <a:alpha val="3000"/>
                </a:schemeClr>
              </a:gs>
              <a:gs pos="100000">
                <a:schemeClr val="bg1">
                  <a:alpha val="0"/>
                </a:schemeClr>
              </a:gs>
            </a:gsLst>
            <a:lin ang="5400000" scaled="1"/>
            <a:tileRect/>
          </a:gra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cxnSp>
        <p:nvCxnSpPr>
          <p:cNvPr id="8" name="Straight Connector 7">
            <a:extLst>
              <a:ext uri="{FF2B5EF4-FFF2-40B4-BE49-F238E27FC236}">
                <a16:creationId xmlns:a16="http://schemas.microsoft.com/office/drawing/2014/main" id="{3B73A350-3034-8D62-16A9-9A05992BEFDE}"/>
              </a:ext>
            </a:extLst>
          </p:cNvPr>
          <p:cNvCxnSpPr>
            <a:cxnSpLocks/>
          </p:cNvCxnSpPr>
          <p:nvPr userDrawn="1"/>
        </p:nvCxnSpPr>
        <p:spPr>
          <a:xfrm>
            <a:off x="0" y="1169560"/>
            <a:ext cx="12192000" cy="0"/>
          </a:xfrm>
          <a:prstGeom prst="line">
            <a:avLst/>
          </a:prstGeom>
          <a:ln>
            <a:solidFill>
              <a:schemeClr val="accent1">
                <a:lumMod val="20000"/>
                <a:lumOff val="80000"/>
              </a:schemeClr>
            </a:solidFill>
          </a:ln>
        </p:spPr>
        <p:style>
          <a:lnRef idx="1">
            <a:schemeClr val="accent1"/>
          </a:lnRef>
          <a:fillRef idx="0">
            <a:schemeClr val="accent1"/>
          </a:fillRef>
          <a:effectRef idx="0">
            <a:schemeClr val="accent1"/>
          </a:effectRef>
          <a:fontRef idx="minor">
            <a:schemeClr val="tx1"/>
          </a:fontRef>
        </p:style>
      </p:cxnSp>
      <p:sp>
        <p:nvSpPr>
          <p:cNvPr id="9" name="Title 8">
            <a:extLst>
              <a:ext uri="{FF2B5EF4-FFF2-40B4-BE49-F238E27FC236}">
                <a16:creationId xmlns:a16="http://schemas.microsoft.com/office/drawing/2014/main" id="{A1DFB7F0-C5CA-04EC-5316-5DDD948DD14C}"/>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306354473"/>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0DD1ED7-E31A-481A-A0A4-889D3D84D6E2}"/>
              </a:ext>
            </a:extLst>
          </p:cNvPr>
          <p:cNvSpPr/>
          <p:nvPr userDrawn="1"/>
        </p:nvSpPr>
        <p:spPr>
          <a:xfrm>
            <a:off x="0" y="1169562"/>
            <a:ext cx="12192000" cy="509609"/>
          </a:xfrm>
          <a:prstGeom prst="rect">
            <a:avLst/>
          </a:prstGeom>
          <a:gradFill flip="none" rotWithShape="1">
            <a:gsLst>
              <a:gs pos="0">
                <a:schemeClr val="accent1">
                  <a:alpha val="5000"/>
                </a:schemeClr>
              </a:gs>
              <a:gs pos="20000">
                <a:schemeClr val="accent1">
                  <a:alpha val="3000"/>
                </a:schemeClr>
              </a:gs>
              <a:gs pos="100000">
                <a:schemeClr val="bg1">
                  <a:alpha val="0"/>
                </a:schemeClr>
              </a:gs>
            </a:gsLst>
            <a:lin ang="5400000" scaled="1"/>
            <a:tileRect/>
          </a:gra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2" name="Title 1">
            <a:extLst>
              <a:ext uri="{FF2B5EF4-FFF2-40B4-BE49-F238E27FC236}">
                <a16:creationId xmlns:a16="http://schemas.microsoft.com/office/drawing/2014/main" id="{23C28FFE-B7AD-49B5-B747-9059FCE29D6A}"/>
              </a:ext>
            </a:extLst>
          </p:cNvPr>
          <p:cNvSpPr>
            <a:spLocks noGrp="1"/>
          </p:cNvSpPr>
          <p:nvPr>
            <p:ph type="title"/>
          </p:nvPr>
        </p:nvSpPr>
        <p:spPr>
          <a:xfrm>
            <a:off x="304802" y="111578"/>
            <a:ext cx="11620497" cy="1000832"/>
          </a:xfrm>
        </p:spPr>
        <p:txBody>
          <a:bodyPr/>
          <a:lstStyle/>
          <a:p>
            <a:r>
              <a:rPr lang="en-US"/>
              <a:t>Click to edit Master title style</a:t>
            </a:r>
          </a:p>
        </p:txBody>
      </p:sp>
      <p:cxnSp>
        <p:nvCxnSpPr>
          <p:cNvPr id="5" name="Straight Connector 4">
            <a:extLst>
              <a:ext uri="{FF2B5EF4-FFF2-40B4-BE49-F238E27FC236}">
                <a16:creationId xmlns:a16="http://schemas.microsoft.com/office/drawing/2014/main" id="{8B636464-8320-4FE0-A407-F3F84ACC9A86}"/>
              </a:ext>
            </a:extLst>
          </p:cNvPr>
          <p:cNvCxnSpPr>
            <a:cxnSpLocks/>
          </p:cNvCxnSpPr>
          <p:nvPr userDrawn="1"/>
        </p:nvCxnSpPr>
        <p:spPr>
          <a:xfrm>
            <a:off x="0" y="1169560"/>
            <a:ext cx="12192000" cy="0"/>
          </a:xfrm>
          <a:prstGeom prst="line">
            <a:avLst/>
          </a:prstGeom>
          <a:ln>
            <a:solidFill>
              <a:schemeClr val="accent1">
                <a:lumMod val="20000"/>
                <a:lumOff val="80000"/>
              </a:schemeClr>
            </a:solidFill>
          </a:ln>
        </p:spPr>
        <p:style>
          <a:lnRef idx="1">
            <a:schemeClr val="accent1"/>
          </a:lnRef>
          <a:fillRef idx="0">
            <a:schemeClr val="accent1"/>
          </a:fillRef>
          <a:effectRef idx="0">
            <a:schemeClr val="accent1"/>
          </a:effectRef>
          <a:fontRef idx="minor">
            <a:schemeClr val="tx1"/>
          </a:fontRef>
        </p:style>
      </p:cxnSp>
      <p:sp>
        <p:nvSpPr>
          <p:cNvPr id="7" name="Text Placeholder 6">
            <a:extLst>
              <a:ext uri="{FF2B5EF4-FFF2-40B4-BE49-F238E27FC236}">
                <a16:creationId xmlns:a16="http://schemas.microsoft.com/office/drawing/2014/main" id="{E1239A20-E2EF-413F-B314-2F514AA7B89A}"/>
              </a:ext>
            </a:extLst>
          </p:cNvPr>
          <p:cNvSpPr>
            <a:spLocks noGrp="1"/>
          </p:cNvSpPr>
          <p:nvPr>
            <p:ph type="body" sz="quarter" idx="10" hasCustomPrompt="1"/>
          </p:nvPr>
        </p:nvSpPr>
        <p:spPr>
          <a:xfrm>
            <a:off x="304800" y="6477000"/>
            <a:ext cx="7620000" cy="269875"/>
          </a:xfrm>
        </p:spPr>
        <p:txBody>
          <a:bodyPr>
            <a:noAutofit/>
          </a:bodyPr>
          <a:lstStyle>
            <a:lvl1pPr marL="0" indent="0">
              <a:spcBef>
                <a:spcPts val="0"/>
              </a:spcBef>
              <a:spcAft>
                <a:spcPts val="200"/>
              </a:spcAft>
              <a:buNone/>
              <a:defRPr sz="1000">
                <a:solidFill>
                  <a:schemeClr val="accent6">
                    <a:lumMod val="75000"/>
                  </a:schemeClr>
                </a:solidFill>
              </a:defRPr>
            </a:lvl1pPr>
          </a:lstStyle>
          <a:p>
            <a:pPr lvl="0"/>
            <a:r>
              <a:rPr lang="en-US"/>
              <a:t>Click to add footnote</a:t>
            </a:r>
          </a:p>
        </p:txBody>
      </p:sp>
    </p:spTree>
    <p:extLst>
      <p:ext uri="{BB962C8B-B14F-4D97-AF65-F5344CB8AC3E}">
        <p14:creationId xmlns:p14="http://schemas.microsoft.com/office/powerpoint/2010/main" val="4266387163"/>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extLst>
    <p:ext uri="{DCECCB84-F9BA-43D5-87BE-67443E8EF086}">
      <p15:sldGuideLst xmlns:p15="http://schemas.microsoft.com/office/powerpoint/2012/main">
        <p15:guide id="1" orient="horz" pos="744">
          <p15:clr>
            <a:srgbClr val="FBAE40"/>
          </p15:clr>
        </p15:guide>
        <p15:guide id="2" pos="192">
          <p15:clr>
            <a:srgbClr val="FBAE40"/>
          </p15:clr>
        </p15:guide>
        <p15:guide id="3" orient="horz" pos="4080">
          <p15:clr>
            <a:srgbClr val="FBAE40"/>
          </p15:clr>
        </p15:guide>
        <p15:guide id="4" pos="7512">
          <p15:clr>
            <a:srgbClr val="FBAE40"/>
          </p15:clr>
        </p15:guide>
        <p15:guide id="5" orient="horz" pos="3936">
          <p15:clr>
            <a:srgbClr val="FBAE40"/>
          </p15:clr>
        </p15:guide>
        <p15:guide id="6" orient="horz" pos="912">
          <p15:clr>
            <a:srgbClr val="FBAE40"/>
          </p15:clr>
        </p15:guide>
        <p15:guide id="7" pos="2472">
          <p15:clr>
            <a:srgbClr val="FBAE40"/>
          </p15:clr>
        </p15:guide>
        <p15:guide id="8" pos="2688">
          <p15:clr>
            <a:srgbClr val="FBAE40"/>
          </p15:clr>
        </p15:guide>
        <p15:guide id="9" pos="4992">
          <p15:clr>
            <a:srgbClr val="FBAE40"/>
          </p15:clr>
        </p15:guide>
        <p15:guide id="10" pos="5208">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Title only with New Data">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0DD1ED7-E31A-481A-A0A4-889D3D84D6E2}"/>
              </a:ext>
            </a:extLst>
          </p:cNvPr>
          <p:cNvSpPr/>
          <p:nvPr userDrawn="1"/>
        </p:nvSpPr>
        <p:spPr>
          <a:xfrm>
            <a:off x="0" y="1169562"/>
            <a:ext cx="12192000" cy="509609"/>
          </a:xfrm>
          <a:prstGeom prst="rect">
            <a:avLst/>
          </a:prstGeom>
          <a:gradFill flip="none" rotWithShape="1">
            <a:gsLst>
              <a:gs pos="0">
                <a:schemeClr val="accent1">
                  <a:alpha val="5000"/>
                </a:schemeClr>
              </a:gs>
              <a:gs pos="20000">
                <a:schemeClr val="accent1">
                  <a:alpha val="3000"/>
                </a:schemeClr>
              </a:gs>
              <a:gs pos="100000">
                <a:schemeClr val="bg1">
                  <a:alpha val="0"/>
                </a:schemeClr>
              </a:gs>
            </a:gsLst>
            <a:lin ang="5400000" scaled="1"/>
            <a:tileRect/>
          </a:gra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2" name="Title 1">
            <a:extLst>
              <a:ext uri="{FF2B5EF4-FFF2-40B4-BE49-F238E27FC236}">
                <a16:creationId xmlns:a16="http://schemas.microsoft.com/office/drawing/2014/main" id="{23C28FFE-B7AD-49B5-B747-9059FCE29D6A}"/>
              </a:ext>
            </a:extLst>
          </p:cNvPr>
          <p:cNvSpPr>
            <a:spLocks noGrp="1"/>
          </p:cNvSpPr>
          <p:nvPr>
            <p:ph type="title"/>
          </p:nvPr>
        </p:nvSpPr>
        <p:spPr>
          <a:xfrm>
            <a:off x="304802" y="111578"/>
            <a:ext cx="11620497" cy="1000832"/>
          </a:xfrm>
        </p:spPr>
        <p:txBody>
          <a:bodyPr/>
          <a:lstStyle/>
          <a:p>
            <a:r>
              <a:rPr lang="en-US"/>
              <a:t>Click to edit Master title style</a:t>
            </a:r>
          </a:p>
        </p:txBody>
      </p:sp>
      <p:cxnSp>
        <p:nvCxnSpPr>
          <p:cNvPr id="5" name="Straight Connector 4">
            <a:extLst>
              <a:ext uri="{FF2B5EF4-FFF2-40B4-BE49-F238E27FC236}">
                <a16:creationId xmlns:a16="http://schemas.microsoft.com/office/drawing/2014/main" id="{8B636464-8320-4FE0-A407-F3F84ACC9A86}"/>
              </a:ext>
            </a:extLst>
          </p:cNvPr>
          <p:cNvCxnSpPr>
            <a:cxnSpLocks/>
          </p:cNvCxnSpPr>
          <p:nvPr userDrawn="1"/>
        </p:nvCxnSpPr>
        <p:spPr>
          <a:xfrm>
            <a:off x="0" y="1169560"/>
            <a:ext cx="12192000" cy="0"/>
          </a:xfrm>
          <a:prstGeom prst="line">
            <a:avLst/>
          </a:prstGeom>
          <a:ln>
            <a:solidFill>
              <a:schemeClr val="accent1">
                <a:lumMod val="20000"/>
                <a:lumOff val="80000"/>
              </a:schemeClr>
            </a:solidFill>
          </a:ln>
        </p:spPr>
        <p:style>
          <a:lnRef idx="1">
            <a:schemeClr val="accent1"/>
          </a:lnRef>
          <a:fillRef idx="0">
            <a:schemeClr val="accent1"/>
          </a:fillRef>
          <a:effectRef idx="0">
            <a:schemeClr val="accent1"/>
          </a:effectRef>
          <a:fontRef idx="minor">
            <a:schemeClr val="tx1"/>
          </a:fontRef>
        </p:style>
      </p:cxnSp>
      <p:sp>
        <p:nvSpPr>
          <p:cNvPr id="7" name="Text Placeholder 6">
            <a:extLst>
              <a:ext uri="{FF2B5EF4-FFF2-40B4-BE49-F238E27FC236}">
                <a16:creationId xmlns:a16="http://schemas.microsoft.com/office/drawing/2014/main" id="{E1239A20-E2EF-413F-B314-2F514AA7B89A}"/>
              </a:ext>
            </a:extLst>
          </p:cNvPr>
          <p:cNvSpPr>
            <a:spLocks noGrp="1"/>
          </p:cNvSpPr>
          <p:nvPr>
            <p:ph type="body" sz="quarter" idx="10" hasCustomPrompt="1"/>
          </p:nvPr>
        </p:nvSpPr>
        <p:spPr>
          <a:xfrm>
            <a:off x="304800" y="6477000"/>
            <a:ext cx="7620000" cy="269875"/>
          </a:xfrm>
        </p:spPr>
        <p:txBody>
          <a:bodyPr>
            <a:noAutofit/>
          </a:bodyPr>
          <a:lstStyle>
            <a:lvl1pPr marL="0" indent="0" defTabSz="914400">
              <a:spcBef>
                <a:spcPts val="0"/>
              </a:spcBef>
              <a:spcAft>
                <a:spcPts val="200"/>
              </a:spcAft>
              <a:buNone/>
              <a:defRPr sz="1000">
                <a:solidFill>
                  <a:schemeClr val="accent6">
                    <a:lumMod val="75000"/>
                  </a:schemeClr>
                </a:solidFill>
              </a:defRPr>
            </a:lvl1pPr>
          </a:lstStyle>
          <a:p>
            <a:pPr lvl="0"/>
            <a:r>
              <a:rPr lang="en-US"/>
              <a:t>Click to add footnote</a:t>
            </a:r>
          </a:p>
        </p:txBody>
      </p:sp>
      <p:sp>
        <p:nvSpPr>
          <p:cNvPr id="3" name="!!TextBox 38">
            <a:extLst>
              <a:ext uri="{FF2B5EF4-FFF2-40B4-BE49-F238E27FC236}">
                <a16:creationId xmlns:a16="http://schemas.microsoft.com/office/drawing/2014/main" id="{39C2D255-C059-E480-D034-8D85283B2840}"/>
              </a:ext>
            </a:extLst>
          </p:cNvPr>
          <p:cNvSpPr txBox="1"/>
          <p:nvPr userDrawn="1"/>
        </p:nvSpPr>
        <p:spPr>
          <a:xfrm>
            <a:off x="112011" y="1235176"/>
            <a:ext cx="780663" cy="169277"/>
          </a:xfrm>
          <a:prstGeom prst="rect">
            <a:avLst/>
          </a:prstGeom>
          <a:noFill/>
          <a:effectLst/>
        </p:spPr>
        <p:txBody>
          <a:bodyPr wrap="none" lIns="0" tIns="0" rIns="0" bIns="0" rtlCol="0">
            <a:spAutoFit/>
          </a:bodyPr>
          <a:lstStyle/>
          <a:p>
            <a:pPr algn="l">
              <a:spcBef>
                <a:spcPts val="1200"/>
              </a:spcBef>
            </a:pPr>
            <a:r>
              <a:rPr lang="en-US" sz="1100">
                <a:solidFill>
                  <a:schemeClr val="accent2"/>
                </a:solidFill>
                <a:latin typeface="Roboto Slab" pitchFamily="2" charset="0"/>
                <a:ea typeface="Roboto Slab" pitchFamily="2" charset="0"/>
              </a:rPr>
              <a:t>NEW DATA</a:t>
            </a:r>
          </a:p>
        </p:txBody>
      </p:sp>
      <p:sp>
        <p:nvSpPr>
          <p:cNvPr id="6" name="!!TextBox 22">
            <a:extLst>
              <a:ext uri="{FF2B5EF4-FFF2-40B4-BE49-F238E27FC236}">
                <a16:creationId xmlns:a16="http://schemas.microsoft.com/office/drawing/2014/main" id="{10A715A7-0D03-03F0-6EA4-B60451F3FC31}"/>
              </a:ext>
            </a:extLst>
          </p:cNvPr>
          <p:cNvSpPr txBox="1"/>
          <p:nvPr userDrawn="1"/>
        </p:nvSpPr>
        <p:spPr>
          <a:xfrm>
            <a:off x="112011" y="1405080"/>
            <a:ext cx="647613" cy="169277"/>
          </a:xfrm>
          <a:prstGeom prst="rect">
            <a:avLst/>
          </a:prstGeom>
          <a:noFill/>
          <a:effectLst/>
        </p:spPr>
        <p:txBody>
          <a:bodyPr wrap="none" lIns="0" tIns="0" rIns="0" bIns="0" rtlCol="0">
            <a:spAutoFit/>
          </a:bodyPr>
          <a:lstStyle/>
          <a:p>
            <a:pPr algn="l">
              <a:spcBef>
                <a:spcPts val="1200"/>
              </a:spcBef>
            </a:pPr>
            <a:r>
              <a:rPr lang="en-US" sz="1100">
                <a:solidFill>
                  <a:schemeClr val="accent2"/>
                </a:solidFill>
                <a:latin typeface="Avenir Book" panose="02000503020000020003" pitchFamily="2" charset="0"/>
              </a:rPr>
              <a:t>CRDF-003</a:t>
            </a:r>
          </a:p>
        </p:txBody>
      </p:sp>
      <p:sp>
        <p:nvSpPr>
          <p:cNvPr id="8" name="Rectangle 7">
            <a:extLst>
              <a:ext uri="{FF2B5EF4-FFF2-40B4-BE49-F238E27FC236}">
                <a16:creationId xmlns:a16="http://schemas.microsoft.com/office/drawing/2014/main" id="{0150B8BE-3579-FE23-1E24-8BFB9AAE8A10}"/>
              </a:ext>
            </a:extLst>
          </p:cNvPr>
          <p:cNvSpPr/>
          <p:nvPr userDrawn="1"/>
        </p:nvSpPr>
        <p:spPr>
          <a:xfrm>
            <a:off x="0" y="1169194"/>
            <a:ext cx="47625" cy="376236"/>
          </a:xfrm>
          <a:prstGeom prst="rect">
            <a:avLst/>
          </a:prstGeom>
          <a:solidFill>
            <a:schemeClr val="accent2"/>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cxnSp>
        <p:nvCxnSpPr>
          <p:cNvPr id="9" name="Straight Connector 8">
            <a:extLst>
              <a:ext uri="{FF2B5EF4-FFF2-40B4-BE49-F238E27FC236}">
                <a16:creationId xmlns:a16="http://schemas.microsoft.com/office/drawing/2014/main" id="{1B05F357-96B3-C065-FA02-91D1D4FFA59C}"/>
              </a:ext>
            </a:extLst>
          </p:cNvPr>
          <p:cNvCxnSpPr>
            <a:cxnSpLocks/>
          </p:cNvCxnSpPr>
          <p:nvPr userDrawn="1"/>
        </p:nvCxnSpPr>
        <p:spPr>
          <a:xfrm>
            <a:off x="0" y="1169194"/>
            <a:ext cx="958788" cy="0"/>
          </a:xfrm>
          <a:prstGeom prst="line">
            <a:avLst/>
          </a:prstGeom>
          <a:ln w="635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67494953"/>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extLst>
    <p:ext uri="{DCECCB84-F9BA-43D5-87BE-67443E8EF086}">
      <p15:sldGuideLst xmlns:p15="http://schemas.microsoft.com/office/powerpoint/2012/main">
        <p15:guide id="1" orient="horz" pos="744">
          <p15:clr>
            <a:srgbClr val="FBAE40"/>
          </p15:clr>
        </p15:guide>
        <p15:guide id="2" pos="192">
          <p15:clr>
            <a:srgbClr val="FBAE40"/>
          </p15:clr>
        </p15:guide>
        <p15:guide id="3" orient="horz" pos="4080">
          <p15:clr>
            <a:srgbClr val="FBAE40"/>
          </p15:clr>
        </p15:guide>
        <p15:guide id="4" pos="7512">
          <p15:clr>
            <a:srgbClr val="FBAE40"/>
          </p15:clr>
        </p15:guide>
        <p15:guide id="5" orient="horz" pos="3936">
          <p15:clr>
            <a:srgbClr val="FBAE40"/>
          </p15:clr>
        </p15:guide>
        <p15:guide id="6" orient="horz" pos="1176">
          <p15:clr>
            <a:srgbClr val="FBAE40"/>
          </p15:clr>
        </p15:guide>
        <p15:guide id="7" pos="2472">
          <p15:clr>
            <a:srgbClr val="FBAE40"/>
          </p15:clr>
        </p15:guide>
        <p15:guide id="8" pos="2688">
          <p15:clr>
            <a:srgbClr val="FBAE40"/>
          </p15:clr>
        </p15:guide>
        <p15:guide id="9" pos="4992">
          <p15:clr>
            <a:srgbClr val="FBAE40"/>
          </p15:clr>
        </p15:guide>
        <p15:guide id="10" pos="5208">
          <p15:clr>
            <a:srgbClr val="FBAE40"/>
          </p15:clr>
        </p15:guide>
      </p15:sldGuideLst>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C4380F-29AD-472D-9D5C-CB62F5668E52}"/>
              </a:ext>
            </a:extLst>
          </p:cNvPr>
          <p:cNvSpPr>
            <a:spLocks noGrp="1"/>
          </p:cNvSpPr>
          <p:nvPr>
            <p:ph type="title"/>
          </p:nvPr>
        </p:nvSpPr>
        <p:spPr/>
        <p:txBody>
          <a:bodyPr/>
          <a:lstStyle/>
          <a:p>
            <a:r>
              <a:rPr lang="en-US"/>
              <a:t>Click to edit Master title style</a:t>
            </a:r>
          </a:p>
        </p:txBody>
      </p:sp>
      <p:sp>
        <p:nvSpPr>
          <p:cNvPr id="5" name="Rectangle 4">
            <a:extLst>
              <a:ext uri="{FF2B5EF4-FFF2-40B4-BE49-F238E27FC236}">
                <a16:creationId xmlns:a16="http://schemas.microsoft.com/office/drawing/2014/main" id="{8D4B57AF-F6F6-22BE-88A0-4407D527C482}"/>
              </a:ext>
            </a:extLst>
          </p:cNvPr>
          <p:cNvSpPr/>
          <p:nvPr userDrawn="1"/>
        </p:nvSpPr>
        <p:spPr>
          <a:xfrm>
            <a:off x="0" y="1169562"/>
            <a:ext cx="12192000" cy="509609"/>
          </a:xfrm>
          <a:prstGeom prst="rect">
            <a:avLst/>
          </a:prstGeom>
          <a:gradFill flip="none" rotWithShape="1">
            <a:gsLst>
              <a:gs pos="0">
                <a:schemeClr val="accent1">
                  <a:alpha val="5000"/>
                </a:schemeClr>
              </a:gs>
              <a:gs pos="20000">
                <a:schemeClr val="accent1">
                  <a:alpha val="3000"/>
                </a:schemeClr>
              </a:gs>
              <a:gs pos="100000">
                <a:schemeClr val="bg1">
                  <a:alpha val="0"/>
                </a:schemeClr>
              </a:gs>
            </a:gsLst>
            <a:lin ang="5400000" scaled="1"/>
            <a:tileRect/>
          </a:gra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cxnSp>
        <p:nvCxnSpPr>
          <p:cNvPr id="6" name="Straight Connector 5">
            <a:extLst>
              <a:ext uri="{FF2B5EF4-FFF2-40B4-BE49-F238E27FC236}">
                <a16:creationId xmlns:a16="http://schemas.microsoft.com/office/drawing/2014/main" id="{73549CB3-ADC9-E92A-35A3-BFF93C6D5739}"/>
              </a:ext>
            </a:extLst>
          </p:cNvPr>
          <p:cNvCxnSpPr>
            <a:cxnSpLocks/>
          </p:cNvCxnSpPr>
          <p:nvPr userDrawn="1"/>
        </p:nvCxnSpPr>
        <p:spPr>
          <a:xfrm>
            <a:off x="0" y="1169560"/>
            <a:ext cx="12192000" cy="0"/>
          </a:xfrm>
          <a:prstGeom prst="line">
            <a:avLst/>
          </a:prstGeom>
          <a:ln>
            <a:solidFill>
              <a:schemeClr val="accent1">
                <a:lumMod val="20000"/>
                <a:lumOff val="80000"/>
              </a:schemeClr>
            </a:solidFill>
          </a:ln>
        </p:spPr>
        <p:style>
          <a:lnRef idx="1">
            <a:schemeClr val="accent1"/>
          </a:lnRef>
          <a:fillRef idx="0">
            <a:schemeClr val="accent1"/>
          </a:fillRef>
          <a:effectRef idx="0">
            <a:schemeClr val="accent1"/>
          </a:effectRef>
          <a:fontRef idx="minor">
            <a:schemeClr val="tx1"/>
          </a:fontRef>
        </p:style>
      </p:cxnSp>
      <p:sp>
        <p:nvSpPr>
          <p:cNvPr id="3" name="Text Placeholder 6">
            <a:extLst>
              <a:ext uri="{FF2B5EF4-FFF2-40B4-BE49-F238E27FC236}">
                <a16:creationId xmlns:a16="http://schemas.microsoft.com/office/drawing/2014/main" id="{AB07E228-4C93-4E7E-0F5E-6BF78A72D11C}"/>
              </a:ext>
            </a:extLst>
          </p:cNvPr>
          <p:cNvSpPr>
            <a:spLocks noGrp="1"/>
          </p:cNvSpPr>
          <p:nvPr>
            <p:ph type="body" sz="quarter" idx="10" hasCustomPrompt="1"/>
          </p:nvPr>
        </p:nvSpPr>
        <p:spPr>
          <a:xfrm>
            <a:off x="304800" y="6477000"/>
            <a:ext cx="7620000" cy="269875"/>
          </a:xfrm>
        </p:spPr>
        <p:txBody>
          <a:bodyPr>
            <a:noAutofit/>
          </a:bodyPr>
          <a:lstStyle>
            <a:lvl1pPr marL="177800" indent="-177800">
              <a:spcBef>
                <a:spcPts val="0"/>
              </a:spcBef>
              <a:spcAft>
                <a:spcPts val="200"/>
              </a:spcAft>
              <a:buNone/>
              <a:defRPr sz="1000">
                <a:solidFill>
                  <a:schemeClr val="accent6">
                    <a:lumMod val="75000"/>
                  </a:schemeClr>
                </a:solidFill>
                <a:latin typeface="Avenir Light" panose="020B0402020203020204" pitchFamily="34" charset="0"/>
              </a:defRPr>
            </a:lvl1pPr>
          </a:lstStyle>
          <a:p>
            <a:pPr lvl="0"/>
            <a:r>
              <a:rPr lang="en-US"/>
              <a:t>Click to add footnote</a:t>
            </a:r>
          </a:p>
        </p:txBody>
      </p:sp>
    </p:spTree>
    <p:extLst>
      <p:ext uri="{BB962C8B-B14F-4D97-AF65-F5344CB8AC3E}">
        <p14:creationId xmlns:p14="http://schemas.microsoft.com/office/powerpoint/2010/main" val="3425626951"/>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type="obj">
  <p:cSld name="2/3 width bullet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EF62A6-3D35-4CDE-8545-75D9E5FB4848}"/>
              </a:ext>
            </a:extLst>
          </p:cNvPr>
          <p:cNvSpPr>
            <a:spLocks noGrp="1"/>
          </p:cNvSpPr>
          <p:nvPr>
            <p:ph type="title"/>
          </p:nvPr>
        </p:nvSpPr>
        <p:spPr>
          <a:xfrm>
            <a:off x="318655" y="97654"/>
            <a:ext cx="11568545" cy="1005840"/>
          </a:xfrm>
        </p:spPr>
        <p:txBody>
          <a:bodyPr/>
          <a:lstStyle/>
          <a:p>
            <a:r>
              <a:rPr lang="en-US"/>
              <a:t>Click to edit Master title style</a:t>
            </a:r>
          </a:p>
        </p:txBody>
      </p:sp>
      <p:sp>
        <p:nvSpPr>
          <p:cNvPr id="3" name="Content Placeholder 2">
            <a:extLst>
              <a:ext uri="{FF2B5EF4-FFF2-40B4-BE49-F238E27FC236}">
                <a16:creationId xmlns:a16="http://schemas.microsoft.com/office/drawing/2014/main" id="{EEC4AEE4-CDEF-403C-A646-D72478EF6B37}"/>
              </a:ext>
            </a:extLst>
          </p:cNvPr>
          <p:cNvSpPr>
            <a:spLocks noGrp="1"/>
          </p:cNvSpPr>
          <p:nvPr>
            <p:ph idx="1"/>
          </p:nvPr>
        </p:nvSpPr>
        <p:spPr>
          <a:xfrm>
            <a:off x="318655" y="1676400"/>
            <a:ext cx="7958456" cy="4573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5">
            <a:extLst>
              <a:ext uri="{FF2B5EF4-FFF2-40B4-BE49-F238E27FC236}">
                <a16:creationId xmlns:a16="http://schemas.microsoft.com/office/drawing/2014/main" id="{608ADA1B-5901-8212-58EA-4E9697ED25A5}"/>
              </a:ext>
            </a:extLst>
          </p:cNvPr>
          <p:cNvSpPr/>
          <p:nvPr userDrawn="1"/>
        </p:nvSpPr>
        <p:spPr>
          <a:xfrm>
            <a:off x="0" y="1169562"/>
            <a:ext cx="12192000" cy="509609"/>
          </a:xfrm>
          <a:prstGeom prst="rect">
            <a:avLst/>
          </a:prstGeom>
          <a:gradFill flip="none" rotWithShape="1">
            <a:gsLst>
              <a:gs pos="0">
                <a:schemeClr val="accent1">
                  <a:alpha val="5000"/>
                </a:schemeClr>
              </a:gs>
              <a:gs pos="20000">
                <a:schemeClr val="accent1">
                  <a:alpha val="3000"/>
                </a:schemeClr>
              </a:gs>
              <a:gs pos="100000">
                <a:schemeClr val="bg1">
                  <a:alpha val="0"/>
                </a:schemeClr>
              </a:gs>
            </a:gsLst>
            <a:lin ang="5400000" scaled="1"/>
            <a:tileRect/>
          </a:gra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cxnSp>
        <p:nvCxnSpPr>
          <p:cNvPr id="7" name="Straight Connector 6">
            <a:extLst>
              <a:ext uri="{FF2B5EF4-FFF2-40B4-BE49-F238E27FC236}">
                <a16:creationId xmlns:a16="http://schemas.microsoft.com/office/drawing/2014/main" id="{80591C11-03DA-586C-920D-B36DDBF8F697}"/>
              </a:ext>
            </a:extLst>
          </p:cNvPr>
          <p:cNvCxnSpPr>
            <a:cxnSpLocks/>
          </p:cNvCxnSpPr>
          <p:nvPr userDrawn="1"/>
        </p:nvCxnSpPr>
        <p:spPr>
          <a:xfrm>
            <a:off x="0" y="1169560"/>
            <a:ext cx="12192000" cy="0"/>
          </a:xfrm>
          <a:prstGeom prst="line">
            <a:avLst/>
          </a:prstGeom>
          <a:ln>
            <a:solidFill>
              <a:schemeClr val="accent1">
                <a:lumMod val="20000"/>
                <a:lumOff val="8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63982733"/>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extLst>
    <p:ext uri="{DCECCB84-F9BA-43D5-87BE-67443E8EF086}">
      <p15:sldGuideLst xmlns:p15="http://schemas.microsoft.com/office/powerpoint/2012/main">
        <p15:guide id="2" pos="2472">
          <p15:clr>
            <a:srgbClr val="FBAE40"/>
          </p15:clr>
        </p15:guide>
        <p15:guide id="3" pos="190">
          <p15:clr>
            <a:srgbClr val="FBAE40"/>
          </p15:clr>
        </p15:guide>
        <p15:guide id="4" pos="5206">
          <p15:clr>
            <a:srgbClr val="FBAE40"/>
          </p15:clr>
        </p15:guide>
        <p15:guide id="8" orient="horz" pos="3937">
          <p15:clr>
            <a:srgbClr val="FBAE40"/>
          </p15:clr>
        </p15:guide>
      </p15:sldGuideLst>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9" name="Plaque 4">
            <a:extLst>
              <a:ext uri="{FF2B5EF4-FFF2-40B4-BE49-F238E27FC236}">
                <a16:creationId xmlns:a16="http://schemas.microsoft.com/office/drawing/2014/main" id="{69521D8E-536E-4C9A-85D6-2CBC65D4B60D}"/>
              </a:ext>
            </a:extLst>
          </p:cNvPr>
          <p:cNvSpPr/>
          <p:nvPr userDrawn="1"/>
        </p:nvSpPr>
        <p:spPr>
          <a:xfrm>
            <a:off x="-2383649" y="1210631"/>
            <a:ext cx="6562257" cy="7173352"/>
          </a:xfrm>
          <a:custGeom>
            <a:avLst/>
            <a:gdLst>
              <a:gd name="connsiteX0" fmla="*/ 0 w 4464844"/>
              <a:gd name="connsiteY0" fmla="*/ 744156 h 4464844"/>
              <a:gd name="connsiteX1" fmla="*/ 744156 w 4464844"/>
              <a:gd name="connsiteY1" fmla="*/ 0 h 4464844"/>
              <a:gd name="connsiteX2" fmla="*/ 3720688 w 4464844"/>
              <a:gd name="connsiteY2" fmla="*/ 0 h 4464844"/>
              <a:gd name="connsiteX3" fmla="*/ 4464844 w 4464844"/>
              <a:gd name="connsiteY3" fmla="*/ 744156 h 4464844"/>
              <a:gd name="connsiteX4" fmla="*/ 4464844 w 4464844"/>
              <a:gd name="connsiteY4" fmla="*/ 3720688 h 4464844"/>
              <a:gd name="connsiteX5" fmla="*/ 3720688 w 4464844"/>
              <a:gd name="connsiteY5" fmla="*/ 4464844 h 4464844"/>
              <a:gd name="connsiteX6" fmla="*/ 744156 w 4464844"/>
              <a:gd name="connsiteY6" fmla="*/ 4464844 h 4464844"/>
              <a:gd name="connsiteX7" fmla="*/ 0 w 4464844"/>
              <a:gd name="connsiteY7" fmla="*/ 3720688 h 4464844"/>
              <a:gd name="connsiteX8" fmla="*/ 0 w 4464844"/>
              <a:gd name="connsiteY8" fmla="*/ 744156 h 4464844"/>
              <a:gd name="connsiteX0" fmla="*/ 0 w 4464844"/>
              <a:gd name="connsiteY0" fmla="*/ 744156 h 4464844"/>
              <a:gd name="connsiteX1" fmla="*/ 744156 w 4464844"/>
              <a:gd name="connsiteY1" fmla="*/ 0 h 4464844"/>
              <a:gd name="connsiteX2" fmla="*/ 3720688 w 4464844"/>
              <a:gd name="connsiteY2" fmla="*/ 0 h 4464844"/>
              <a:gd name="connsiteX3" fmla="*/ 4464844 w 4464844"/>
              <a:gd name="connsiteY3" fmla="*/ 744156 h 4464844"/>
              <a:gd name="connsiteX4" fmla="*/ 4464844 w 4464844"/>
              <a:gd name="connsiteY4" fmla="*/ 3720688 h 4464844"/>
              <a:gd name="connsiteX5" fmla="*/ 3720688 w 4464844"/>
              <a:gd name="connsiteY5" fmla="*/ 4464844 h 4464844"/>
              <a:gd name="connsiteX6" fmla="*/ 744156 w 4464844"/>
              <a:gd name="connsiteY6" fmla="*/ 4464844 h 4464844"/>
              <a:gd name="connsiteX7" fmla="*/ 0 w 4464844"/>
              <a:gd name="connsiteY7" fmla="*/ 3720688 h 4464844"/>
              <a:gd name="connsiteX8" fmla="*/ 0 w 4464844"/>
              <a:gd name="connsiteY8" fmla="*/ 744156 h 4464844"/>
              <a:gd name="connsiteX0" fmla="*/ 0 w 4464844"/>
              <a:gd name="connsiteY0" fmla="*/ 1033734 h 4754422"/>
              <a:gd name="connsiteX1" fmla="*/ 744156 w 4464844"/>
              <a:gd name="connsiteY1" fmla="*/ 289578 h 4754422"/>
              <a:gd name="connsiteX2" fmla="*/ 3720688 w 4464844"/>
              <a:gd name="connsiteY2" fmla="*/ 289578 h 4754422"/>
              <a:gd name="connsiteX3" fmla="*/ 4464844 w 4464844"/>
              <a:gd name="connsiteY3" fmla="*/ 1033734 h 4754422"/>
              <a:gd name="connsiteX4" fmla="*/ 4464844 w 4464844"/>
              <a:gd name="connsiteY4" fmla="*/ 4010266 h 4754422"/>
              <a:gd name="connsiteX5" fmla="*/ 3720688 w 4464844"/>
              <a:gd name="connsiteY5" fmla="*/ 4754422 h 4754422"/>
              <a:gd name="connsiteX6" fmla="*/ 744156 w 4464844"/>
              <a:gd name="connsiteY6" fmla="*/ 4754422 h 4754422"/>
              <a:gd name="connsiteX7" fmla="*/ 0 w 4464844"/>
              <a:gd name="connsiteY7" fmla="*/ 4010266 h 4754422"/>
              <a:gd name="connsiteX8" fmla="*/ 0 w 4464844"/>
              <a:gd name="connsiteY8" fmla="*/ 1033734 h 4754422"/>
              <a:gd name="connsiteX0" fmla="*/ 0 w 4464844"/>
              <a:gd name="connsiteY0" fmla="*/ 1007577 h 4728265"/>
              <a:gd name="connsiteX1" fmla="*/ 1565687 w 4464844"/>
              <a:gd name="connsiteY1" fmla="*/ 299139 h 4728265"/>
              <a:gd name="connsiteX2" fmla="*/ 3720688 w 4464844"/>
              <a:gd name="connsiteY2" fmla="*/ 263421 h 4728265"/>
              <a:gd name="connsiteX3" fmla="*/ 4464844 w 4464844"/>
              <a:gd name="connsiteY3" fmla="*/ 1007577 h 4728265"/>
              <a:gd name="connsiteX4" fmla="*/ 4464844 w 4464844"/>
              <a:gd name="connsiteY4" fmla="*/ 3984109 h 4728265"/>
              <a:gd name="connsiteX5" fmla="*/ 3720688 w 4464844"/>
              <a:gd name="connsiteY5" fmla="*/ 4728265 h 4728265"/>
              <a:gd name="connsiteX6" fmla="*/ 744156 w 4464844"/>
              <a:gd name="connsiteY6" fmla="*/ 4728265 h 4728265"/>
              <a:gd name="connsiteX7" fmla="*/ 0 w 4464844"/>
              <a:gd name="connsiteY7" fmla="*/ 3984109 h 4728265"/>
              <a:gd name="connsiteX8" fmla="*/ 0 w 4464844"/>
              <a:gd name="connsiteY8" fmla="*/ 1007577 h 4728265"/>
              <a:gd name="connsiteX0" fmla="*/ 0 w 4464844"/>
              <a:gd name="connsiteY0" fmla="*/ 915647 h 4636335"/>
              <a:gd name="connsiteX1" fmla="*/ 1565687 w 4464844"/>
              <a:gd name="connsiteY1" fmla="*/ 207209 h 4636335"/>
              <a:gd name="connsiteX2" fmla="*/ 3720688 w 4464844"/>
              <a:gd name="connsiteY2" fmla="*/ 171491 h 4636335"/>
              <a:gd name="connsiteX3" fmla="*/ 4464844 w 4464844"/>
              <a:gd name="connsiteY3" fmla="*/ 915647 h 4636335"/>
              <a:gd name="connsiteX4" fmla="*/ 4464844 w 4464844"/>
              <a:gd name="connsiteY4" fmla="*/ 3892179 h 4636335"/>
              <a:gd name="connsiteX5" fmla="*/ 3720688 w 4464844"/>
              <a:gd name="connsiteY5" fmla="*/ 4636335 h 4636335"/>
              <a:gd name="connsiteX6" fmla="*/ 744156 w 4464844"/>
              <a:gd name="connsiteY6" fmla="*/ 4636335 h 4636335"/>
              <a:gd name="connsiteX7" fmla="*/ 0 w 4464844"/>
              <a:gd name="connsiteY7" fmla="*/ 3892179 h 4636335"/>
              <a:gd name="connsiteX8" fmla="*/ 0 w 4464844"/>
              <a:gd name="connsiteY8" fmla="*/ 915647 h 4636335"/>
              <a:gd name="connsiteX0" fmla="*/ 0 w 4464844"/>
              <a:gd name="connsiteY0" fmla="*/ 858691 h 4579379"/>
              <a:gd name="connsiteX1" fmla="*/ 1565687 w 4464844"/>
              <a:gd name="connsiteY1" fmla="*/ 150253 h 4579379"/>
              <a:gd name="connsiteX2" fmla="*/ 3720688 w 4464844"/>
              <a:gd name="connsiteY2" fmla="*/ 114535 h 4579379"/>
              <a:gd name="connsiteX3" fmla="*/ 4464844 w 4464844"/>
              <a:gd name="connsiteY3" fmla="*/ 858691 h 4579379"/>
              <a:gd name="connsiteX4" fmla="*/ 4464844 w 4464844"/>
              <a:gd name="connsiteY4" fmla="*/ 3835223 h 4579379"/>
              <a:gd name="connsiteX5" fmla="*/ 3720688 w 4464844"/>
              <a:gd name="connsiteY5" fmla="*/ 4579379 h 4579379"/>
              <a:gd name="connsiteX6" fmla="*/ 744156 w 4464844"/>
              <a:gd name="connsiteY6" fmla="*/ 4579379 h 4579379"/>
              <a:gd name="connsiteX7" fmla="*/ 0 w 4464844"/>
              <a:gd name="connsiteY7" fmla="*/ 3835223 h 4579379"/>
              <a:gd name="connsiteX8" fmla="*/ 0 w 4464844"/>
              <a:gd name="connsiteY8" fmla="*/ 858691 h 4579379"/>
              <a:gd name="connsiteX0" fmla="*/ 0 w 4464844"/>
              <a:gd name="connsiteY0" fmla="*/ 933876 h 4654564"/>
              <a:gd name="connsiteX1" fmla="*/ 1672843 w 4464844"/>
              <a:gd name="connsiteY1" fmla="*/ 125426 h 4654564"/>
              <a:gd name="connsiteX2" fmla="*/ 3720688 w 4464844"/>
              <a:gd name="connsiteY2" fmla="*/ 189720 h 4654564"/>
              <a:gd name="connsiteX3" fmla="*/ 4464844 w 4464844"/>
              <a:gd name="connsiteY3" fmla="*/ 933876 h 4654564"/>
              <a:gd name="connsiteX4" fmla="*/ 4464844 w 4464844"/>
              <a:gd name="connsiteY4" fmla="*/ 3910408 h 4654564"/>
              <a:gd name="connsiteX5" fmla="*/ 3720688 w 4464844"/>
              <a:gd name="connsiteY5" fmla="*/ 4654564 h 4654564"/>
              <a:gd name="connsiteX6" fmla="*/ 744156 w 4464844"/>
              <a:gd name="connsiteY6" fmla="*/ 4654564 h 4654564"/>
              <a:gd name="connsiteX7" fmla="*/ 0 w 4464844"/>
              <a:gd name="connsiteY7" fmla="*/ 3910408 h 4654564"/>
              <a:gd name="connsiteX8" fmla="*/ 0 w 4464844"/>
              <a:gd name="connsiteY8" fmla="*/ 933876 h 4654564"/>
              <a:gd name="connsiteX0" fmla="*/ 350044 w 4464844"/>
              <a:gd name="connsiteY0" fmla="*/ 781949 h 4566930"/>
              <a:gd name="connsiteX1" fmla="*/ 1672843 w 4464844"/>
              <a:gd name="connsiteY1" fmla="*/ 37792 h 4566930"/>
              <a:gd name="connsiteX2" fmla="*/ 3720688 w 4464844"/>
              <a:gd name="connsiteY2" fmla="*/ 102086 h 4566930"/>
              <a:gd name="connsiteX3" fmla="*/ 4464844 w 4464844"/>
              <a:gd name="connsiteY3" fmla="*/ 846242 h 4566930"/>
              <a:gd name="connsiteX4" fmla="*/ 4464844 w 4464844"/>
              <a:gd name="connsiteY4" fmla="*/ 3822774 h 4566930"/>
              <a:gd name="connsiteX5" fmla="*/ 3720688 w 4464844"/>
              <a:gd name="connsiteY5" fmla="*/ 4566930 h 4566930"/>
              <a:gd name="connsiteX6" fmla="*/ 744156 w 4464844"/>
              <a:gd name="connsiteY6" fmla="*/ 4566930 h 4566930"/>
              <a:gd name="connsiteX7" fmla="*/ 0 w 4464844"/>
              <a:gd name="connsiteY7" fmla="*/ 3822774 h 4566930"/>
              <a:gd name="connsiteX8" fmla="*/ 350044 w 4464844"/>
              <a:gd name="connsiteY8" fmla="*/ 781949 h 4566930"/>
              <a:gd name="connsiteX0" fmla="*/ 530452 w 4645252"/>
              <a:gd name="connsiteY0" fmla="*/ 781949 h 4566930"/>
              <a:gd name="connsiteX1" fmla="*/ 1853251 w 4645252"/>
              <a:gd name="connsiteY1" fmla="*/ 37792 h 4566930"/>
              <a:gd name="connsiteX2" fmla="*/ 3901096 w 4645252"/>
              <a:gd name="connsiteY2" fmla="*/ 102086 h 4566930"/>
              <a:gd name="connsiteX3" fmla="*/ 4645252 w 4645252"/>
              <a:gd name="connsiteY3" fmla="*/ 846242 h 4566930"/>
              <a:gd name="connsiteX4" fmla="*/ 4645252 w 4645252"/>
              <a:gd name="connsiteY4" fmla="*/ 3822774 h 4566930"/>
              <a:gd name="connsiteX5" fmla="*/ 3901096 w 4645252"/>
              <a:gd name="connsiteY5" fmla="*/ 4566930 h 4566930"/>
              <a:gd name="connsiteX6" fmla="*/ 924564 w 4645252"/>
              <a:gd name="connsiteY6" fmla="*/ 4566930 h 4566930"/>
              <a:gd name="connsiteX7" fmla="*/ 180408 w 4645252"/>
              <a:gd name="connsiteY7" fmla="*/ 3822774 h 4566930"/>
              <a:gd name="connsiteX8" fmla="*/ 530452 w 4645252"/>
              <a:gd name="connsiteY8" fmla="*/ 781949 h 4566930"/>
              <a:gd name="connsiteX0" fmla="*/ 350044 w 4464844"/>
              <a:gd name="connsiteY0" fmla="*/ 781949 h 4566930"/>
              <a:gd name="connsiteX1" fmla="*/ 1672843 w 4464844"/>
              <a:gd name="connsiteY1" fmla="*/ 37792 h 4566930"/>
              <a:gd name="connsiteX2" fmla="*/ 3720688 w 4464844"/>
              <a:gd name="connsiteY2" fmla="*/ 102086 h 4566930"/>
              <a:gd name="connsiteX3" fmla="*/ 4464844 w 4464844"/>
              <a:gd name="connsiteY3" fmla="*/ 846242 h 4566930"/>
              <a:gd name="connsiteX4" fmla="*/ 4464844 w 4464844"/>
              <a:gd name="connsiteY4" fmla="*/ 3822774 h 4566930"/>
              <a:gd name="connsiteX5" fmla="*/ 3720688 w 4464844"/>
              <a:gd name="connsiteY5" fmla="*/ 4566930 h 4566930"/>
              <a:gd name="connsiteX6" fmla="*/ 744156 w 4464844"/>
              <a:gd name="connsiteY6" fmla="*/ 4566930 h 4566930"/>
              <a:gd name="connsiteX7" fmla="*/ 0 w 4464844"/>
              <a:gd name="connsiteY7" fmla="*/ 3822774 h 4566930"/>
              <a:gd name="connsiteX8" fmla="*/ 350044 w 4464844"/>
              <a:gd name="connsiteY8" fmla="*/ 781949 h 4566930"/>
              <a:gd name="connsiteX0" fmla="*/ 350044 w 4464844"/>
              <a:gd name="connsiteY0" fmla="*/ 867333 h 4652314"/>
              <a:gd name="connsiteX1" fmla="*/ 1672843 w 4464844"/>
              <a:gd name="connsiteY1" fmla="*/ 123176 h 4652314"/>
              <a:gd name="connsiteX2" fmla="*/ 3720688 w 4464844"/>
              <a:gd name="connsiteY2" fmla="*/ 187470 h 4652314"/>
              <a:gd name="connsiteX3" fmla="*/ 4464844 w 4464844"/>
              <a:gd name="connsiteY3" fmla="*/ 931626 h 4652314"/>
              <a:gd name="connsiteX4" fmla="*/ 4464844 w 4464844"/>
              <a:gd name="connsiteY4" fmla="*/ 3908158 h 4652314"/>
              <a:gd name="connsiteX5" fmla="*/ 3720688 w 4464844"/>
              <a:gd name="connsiteY5" fmla="*/ 4652314 h 4652314"/>
              <a:gd name="connsiteX6" fmla="*/ 744156 w 4464844"/>
              <a:gd name="connsiteY6" fmla="*/ 4652314 h 4652314"/>
              <a:gd name="connsiteX7" fmla="*/ 0 w 4464844"/>
              <a:gd name="connsiteY7" fmla="*/ 3908158 h 4652314"/>
              <a:gd name="connsiteX8" fmla="*/ 350044 w 4464844"/>
              <a:gd name="connsiteY8" fmla="*/ 867333 h 4652314"/>
              <a:gd name="connsiteX0" fmla="*/ 350044 w 4464844"/>
              <a:gd name="connsiteY0" fmla="*/ 854984 h 4639965"/>
              <a:gd name="connsiteX1" fmla="*/ 1672843 w 4464844"/>
              <a:gd name="connsiteY1" fmla="*/ 110827 h 4639965"/>
              <a:gd name="connsiteX2" fmla="*/ 3720688 w 4464844"/>
              <a:gd name="connsiteY2" fmla="*/ 175121 h 4639965"/>
              <a:gd name="connsiteX3" fmla="*/ 4464844 w 4464844"/>
              <a:gd name="connsiteY3" fmla="*/ 919277 h 4639965"/>
              <a:gd name="connsiteX4" fmla="*/ 4464844 w 4464844"/>
              <a:gd name="connsiteY4" fmla="*/ 3895809 h 4639965"/>
              <a:gd name="connsiteX5" fmla="*/ 3720688 w 4464844"/>
              <a:gd name="connsiteY5" fmla="*/ 4639965 h 4639965"/>
              <a:gd name="connsiteX6" fmla="*/ 744156 w 4464844"/>
              <a:gd name="connsiteY6" fmla="*/ 4639965 h 4639965"/>
              <a:gd name="connsiteX7" fmla="*/ 0 w 4464844"/>
              <a:gd name="connsiteY7" fmla="*/ 3895809 h 4639965"/>
              <a:gd name="connsiteX8" fmla="*/ 350044 w 4464844"/>
              <a:gd name="connsiteY8" fmla="*/ 854984 h 4639965"/>
              <a:gd name="connsiteX0" fmla="*/ 507206 w 4464844"/>
              <a:gd name="connsiteY0" fmla="*/ 736118 h 4563961"/>
              <a:gd name="connsiteX1" fmla="*/ 1672843 w 4464844"/>
              <a:gd name="connsiteY1" fmla="*/ 34823 h 4563961"/>
              <a:gd name="connsiteX2" fmla="*/ 3720688 w 4464844"/>
              <a:gd name="connsiteY2" fmla="*/ 99117 h 4563961"/>
              <a:gd name="connsiteX3" fmla="*/ 4464844 w 4464844"/>
              <a:gd name="connsiteY3" fmla="*/ 843273 h 4563961"/>
              <a:gd name="connsiteX4" fmla="*/ 4464844 w 4464844"/>
              <a:gd name="connsiteY4" fmla="*/ 3819805 h 4563961"/>
              <a:gd name="connsiteX5" fmla="*/ 3720688 w 4464844"/>
              <a:gd name="connsiteY5" fmla="*/ 4563961 h 4563961"/>
              <a:gd name="connsiteX6" fmla="*/ 744156 w 4464844"/>
              <a:gd name="connsiteY6" fmla="*/ 4563961 h 4563961"/>
              <a:gd name="connsiteX7" fmla="*/ 0 w 4464844"/>
              <a:gd name="connsiteY7" fmla="*/ 3819805 h 4563961"/>
              <a:gd name="connsiteX8" fmla="*/ 507206 w 4464844"/>
              <a:gd name="connsiteY8" fmla="*/ 736118 h 4563961"/>
              <a:gd name="connsiteX0" fmla="*/ 507206 w 4464844"/>
              <a:gd name="connsiteY0" fmla="*/ 799839 h 4627682"/>
              <a:gd name="connsiteX1" fmla="*/ 1672843 w 4464844"/>
              <a:gd name="connsiteY1" fmla="*/ 98544 h 4627682"/>
              <a:gd name="connsiteX2" fmla="*/ 3720688 w 4464844"/>
              <a:gd name="connsiteY2" fmla="*/ 162838 h 4627682"/>
              <a:gd name="connsiteX3" fmla="*/ 4464844 w 4464844"/>
              <a:gd name="connsiteY3" fmla="*/ 906994 h 4627682"/>
              <a:gd name="connsiteX4" fmla="*/ 4464844 w 4464844"/>
              <a:gd name="connsiteY4" fmla="*/ 3883526 h 4627682"/>
              <a:gd name="connsiteX5" fmla="*/ 3720688 w 4464844"/>
              <a:gd name="connsiteY5" fmla="*/ 4627682 h 4627682"/>
              <a:gd name="connsiteX6" fmla="*/ 744156 w 4464844"/>
              <a:gd name="connsiteY6" fmla="*/ 4627682 h 4627682"/>
              <a:gd name="connsiteX7" fmla="*/ 0 w 4464844"/>
              <a:gd name="connsiteY7" fmla="*/ 3883526 h 4627682"/>
              <a:gd name="connsiteX8" fmla="*/ 507206 w 4464844"/>
              <a:gd name="connsiteY8" fmla="*/ 799839 h 4627682"/>
              <a:gd name="connsiteX0" fmla="*/ 478631 w 4464844"/>
              <a:gd name="connsiteY0" fmla="*/ 736118 h 4563961"/>
              <a:gd name="connsiteX1" fmla="*/ 1672843 w 4464844"/>
              <a:gd name="connsiteY1" fmla="*/ 34823 h 4563961"/>
              <a:gd name="connsiteX2" fmla="*/ 3720688 w 4464844"/>
              <a:gd name="connsiteY2" fmla="*/ 99117 h 4563961"/>
              <a:gd name="connsiteX3" fmla="*/ 4464844 w 4464844"/>
              <a:gd name="connsiteY3" fmla="*/ 843273 h 4563961"/>
              <a:gd name="connsiteX4" fmla="*/ 4464844 w 4464844"/>
              <a:gd name="connsiteY4" fmla="*/ 3819805 h 4563961"/>
              <a:gd name="connsiteX5" fmla="*/ 3720688 w 4464844"/>
              <a:gd name="connsiteY5" fmla="*/ 4563961 h 4563961"/>
              <a:gd name="connsiteX6" fmla="*/ 744156 w 4464844"/>
              <a:gd name="connsiteY6" fmla="*/ 4563961 h 4563961"/>
              <a:gd name="connsiteX7" fmla="*/ 0 w 4464844"/>
              <a:gd name="connsiteY7" fmla="*/ 3819805 h 4563961"/>
              <a:gd name="connsiteX8" fmla="*/ 478631 w 4464844"/>
              <a:gd name="connsiteY8" fmla="*/ 736118 h 4563961"/>
              <a:gd name="connsiteX0" fmla="*/ 478631 w 4464844"/>
              <a:gd name="connsiteY0" fmla="*/ 736118 h 4563961"/>
              <a:gd name="connsiteX1" fmla="*/ 1672843 w 4464844"/>
              <a:gd name="connsiteY1" fmla="*/ 34823 h 4563961"/>
              <a:gd name="connsiteX2" fmla="*/ 3720688 w 4464844"/>
              <a:gd name="connsiteY2" fmla="*/ 99117 h 4563961"/>
              <a:gd name="connsiteX3" fmla="*/ 4464844 w 4464844"/>
              <a:gd name="connsiteY3" fmla="*/ 843273 h 4563961"/>
              <a:gd name="connsiteX4" fmla="*/ 4464844 w 4464844"/>
              <a:gd name="connsiteY4" fmla="*/ 3819805 h 4563961"/>
              <a:gd name="connsiteX5" fmla="*/ 3720688 w 4464844"/>
              <a:gd name="connsiteY5" fmla="*/ 4563961 h 4563961"/>
              <a:gd name="connsiteX6" fmla="*/ 744156 w 4464844"/>
              <a:gd name="connsiteY6" fmla="*/ 4563961 h 4563961"/>
              <a:gd name="connsiteX7" fmla="*/ 0 w 4464844"/>
              <a:gd name="connsiteY7" fmla="*/ 3819805 h 4563961"/>
              <a:gd name="connsiteX8" fmla="*/ 478631 w 4464844"/>
              <a:gd name="connsiteY8" fmla="*/ 736118 h 4563961"/>
              <a:gd name="connsiteX0" fmla="*/ 512584 w 4498797"/>
              <a:gd name="connsiteY0" fmla="*/ 736118 h 4563961"/>
              <a:gd name="connsiteX1" fmla="*/ 1706796 w 4498797"/>
              <a:gd name="connsiteY1" fmla="*/ 34823 h 4563961"/>
              <a:gd name="connsiteX2" fmla="*/ 3754641 w 4498797"/>
              <a:gd name="connsiteY2" fmla="*/ 99117 h 4563961"/>
              <a:gd name="connsiteX3" fmla="*/ 4498797 w 4498797"/>
              <a:gd name="connsiteY3" fmla="*/ 843273 h 4563961"/>
              <a:gd name="connsiteX4" fmla="*/ 4498797 w 4498797"/>
              <a:gd name="connsiteY4" fmla="*/ 3819805 h 4563961"/>
              <a:gd name="connsiteX5" fmla="*/ 3754641 w 4498797"/>
              <a:gd name="connsiteY5" fmla="*/ 4563961 h 4563961"/>
              <a:gd name="connsiteX6" fmla="*/ 778109 w 4498797"/>
              <a:gd name="connsiteY6" fmla="*/ 4563961 h 4563961"/>
              <a:gd name="connsiteX7" fmla="*/ 33953 w 4498797"/>
              <a:gd name="connsiteY7" fmla="*/ 3819805 h 4563961"/>
              <a:gd name="connsiteX8" fmla="*/ 165036 w 4498797"/>
              <a:gd name="connsiteY8" fmla="*/ 1550067 h 4563961"/>
              <a:gd name="connsiteX9" fmla="*/ 512584 w 4498797"/>
              <a:gd name="connsiteY9" fmla="*/ 736118 h 4563961"/>
              <a:gd name="connsiteX0" fmla="*/ 568792 w 4555005"/>
              <a:gd name="connsiteY0" fmla="*/ 736118 h 4563961"/>
              <a:gd name="connsiteX1" fmla="*/ 1763004 w 4555005"/>
              <a:gd name="connsiteY1" fmla="*/ 34823 h 4563961"/>
              <a:gd name="connsiteX2" fmla="*/ 3810849 w 4555005"/>
              <a:gd name="connsiteY2" fmla="*/ 99117 h 4563961"/>
              <a:gd name="connsiteX3" fmla="*/ 4555005 w 4555005"/>
              <a:gd name="connsiteY3" fmla="*/ 843273 h 4563961"/>
              <a:gd name="connsiteX4" fmla="*/ 4555005 w 4555005"/>
              <a:gd name="connsiteY4" fmla="*/ 3819805 h 4563961"/>
              <a:gd name="connsiteX5" fmla="*/ 3810849 w 4555005"/>
              <a:gd name="connsiteY5" fmla="*/ 4563961 h 4563961"/>
              <a:gd name="connsiteX6" fmla="*/ 834317 w 4555005"/>
              <a:gd name="connsiteY6" fmla="*/ 4563961 h 4563961"/>
              <a:gd name="connsiteX7" fmla="*/ 90161 w 4555005"/>
              <a:gd name="connsiteY7" fmla="*/ 3819805 h 4563961"/>
              <a:gd name="connsiteX8" fmla="*/ 49794 w 4555005"/>
              <a:gd name="connsiteY8" fmla="*/ 1650080 h 4563961"/>
              <a:gd name="connsiteX9" fmla="*/ 568792 w 4555005"/>
              <a:gd name="connsiteY9" fmla="*/ 736118 h 4563961"/>
              <a:gd name="connsiteX0" fmla="*/ 568792 w 4555005"/>
              <a:gd name="connsiteY0" fmla="*/ 736118 h 4563961"/>
              <a:gd name="connsiteX1" fmla="*/ 1763004 w 4555005"/>
              <a:gd name="connsiteY1" fmla="*/ 34823 h 4563961"/>
              <a:gd name="connsiteX2" fmla="*/ 3810849 w 4555005"/>
              <a:gd name="connsiteY2" fmla="*/ 99117 h 4563961"/>
              <a:gd name="connsiteX3" fmla="*/ 4555005 w 4555005"/>
              <a:gd name="connsiteY3" fmla="*/ 843273 h 4563961"/>
              <a:gd name="connsiteX4" fmla="*/ 4555005 w 4555005"/>
              <a:gd name="connsiteY4" fmla="*/ 3819805 h 4563961"/>
              <a:gd name="connsiteX5" fmla="*/ 3810849 w 4555005"/>
              <a:gd name="connsiteY5" fmla="*/ 4563961 h 4563961"/>
              <a:gd name="connsiteX6" fmla="*/ 834317 w 4555005"/>
              <a:gd name="connsiteY6" fmla="*/ 4563961 h 4563961"/>
              <a:gd name="connsiteX7" fmla="*/ 90161 w 4555005"/>
              <a:gd name="connsiteY7" fmla="*/ 3819805 h 4563961"/>
              <a:gd name="connsiteX8" fmla="*/ 49794 w 4555005"/>
              <a:gd name="connsiteY8" fmla="*/ 1650080 h 4563961"/>
              <a:gd name="connsiteX9" fmla="*/ 568792 w 4555005"/>
              <a:gd name="connsiteY9" fmla="*/ 736118 h 4563961"/>
              <a:gd name="connsiteX0" fmla="*/ 537933 w 4524146"/>
              <a:gd name="connsiteY0" fmla="*/ 736118 h 4563961"/>
              <a:gd name="connsiteX1" fmla="*/ 1732145 w 4524146"/>
              <a:gd name="connsiteY1" fmla="*/ 34823 h 4563961"/>
              <a:gd name="connsiteX2" fmla="*/ 3779990 w 4524146"/>
              <a:gd name="connsiteY2" fmla="*/ 99117 h 4563961"/>
              <a:gd name="connsiteX3" fmla="*/ 4524146 w 4524146"/>
              <a:gd name="connsiteY3" fmla="*/ 843273 h 4563961"/>
              <a:gd name="connsiteX4" fmla="*/ 4524146 w 4524146"/>
              <a:gd name="connsiteY4" fmla="*/ 3819805 h 4563961"/>
              <a:gd name="connsiteX5" fmla="*/ 3779990 w 4524146"/>
              <a:gd name="connsiteY5" fmla="*/ 4563961 h 4563961"/>
              <a:gd name="connsiteX6" fmla="*/ 803458 w 4524146"/>
              <a:gd name="connsiteY6" fmla="*/ 4563961 h 4563961"/>
              <a:gd name="connsiteX7" fmla="*/ 59302 w 4524146"/>
              <a:gd name="connsiteY7" fmla="*/ 3819805 h 4563961"/>
              <a:gd name="connsiteX8" fmla="*/ 18935 w 4524146"/>
              <a:gd name="connsiteY8" fmla="*/ 1650080 h 4563961"/>
              <a:gd name="connsiteX9" fmla="*/ 537933 w 4524146"/>
              <a:gd name="connsiteY9" fmla="*/ 736118 h 4563961"/>
              <a:gd name="connsiteX0" fmla="*/ 527619 w 4513832"/>
              <a:gd name="connsiteY0" fmla="*/ 736118 h 4563961"/>
              <a:gd name="connsiteX1" fmla="*/ 1721831 w 4513832"/>
              <a:gd name="connsiteY1" fmla="*/ 34823 h 4563961"/>
              <a:gd name="connsiteX2" fmla="*/ 3769676 w 4513832"/>
              <a:gd name="connsiteY2" fmla="*/ 99117 h 4563961"/>
              <a:gd name="connsiteX3" fmla="*/ 4513832 w 4513832"/>
              <a:gd name="connsiteY3" fmla="*/ 843273 h 4563961"/>
              <a:gd name="connsiteX4" fmla="*/ 4513832 w 4513832"/>
              <a:gd name="connsiteY4" fmla="*/ 3819805 h 4563961"/>
              <a:gd name="connsiteX5" fmla="*/ 3769676 w 4513832"/>
              <a:gd name="connsiteY5" fmla="*/ 4563961 h 4563961"/>
              <a:gd name="connsiteX6" fmla="*/ 793144 w 4513832"/>
              <a:gd name="connsiteY6" fmla="*/ 4563961 h 4563961"/>
              <a:gd name="connsiteX7" fmla="*/ 48988 w 4513832"/>
              <a:gd name="connsiteY7" fmla="*/ 3819805 h 4563961"/>
              <a:gd name="connsiteX8" fmla="*/ 37196 w 4513832"/>
              <a:gd name="connsiteY8" fmla="*/ 1721517 h 4563961"/>
              <a:gd name="connsiteX9" fmla="*/ 527619 w 4513832"/>
              <a:gd name="connsiteY9" fmla="*/ 736118 h 4563961"/>
              <a:gd name="connsiteX0" fmla="*/ 527616 w 4513829"/>
              <a:gd name="connsiteY0" fmla="*/ 736118 h 4563961"/>
              <a:gd name="connsiteX1" fmla="*/ 1721828 w 4513829"/>
              <a:gd name="connsiteY1" fmla="*/ 34823 h 4563961"/>
              <a:gd name="connsiteX2" fmla="*/ 3769673 w 4513829"/>
              <a:gd name="connsiteY2" fmla="*/ 99117 h 4563961"/>
              <a:gd name="connsiteX3" fmla="*/ 4513829 w 4513829"/>
              <a:gd name="connsiteY3" fmla="*/ 843273 h 4563961"/>
              <a:gd name="connsiteX4" fmla="*/ 4513829 w 4513829"/>
              <a:gd name="connsiteY4" fmla="*/ 3819805 h 4563961"/>
              <a:gd name="connsiteX5" fmla="*/ 3769673 w 4513829"/>
              <a:gd name="connsiteY5" fmla="*/ 4563961 h 4563961"/>
              <a:gd name="connsiteX6" fmla="*/ 793141 w 4513829"/>
              <a:gd name="connsiteY6" fmla="*/ 4563961 h 4563961"/>
              <a:gd name="connsiteX7" fmla="*/ 48985 w 4513829"/>
              <a:gd name="connsiteY7" fmla="*/ 3819805 h 4563961"/>
              <a:gd name="connsiteX8" fmla="*/ 37193 w 4513829"/>
              <a:gd name="connsiteY8" fmla="*/ 1721517 h 4563961"/>
              <a:gd name="connsiteX9" fmla="*/ 527616 w 4513829"/>
              <a:gd name="connsiteY9" fmla="*/ 736118 h 4563961"/>
              <a:gd name="connsiteX0" fmla="*/ 525861 w 4512074"/>
              <a:gd name="connsiteY0" fmla="*/ 736118 h 4563961"/>
              <a:gd name="connsiteX1" fmla="*/ 1720073 w 4512074"/>
              <a:gd name="connsiteY1" fmla="*/ 34823 h 4563961"/>
              <a:gd name="connsiteX2" fmla="*/ 3767918 w 4512074"/>
              <a:gd name="connsiteY2" fmla="*/ 99117 h 4563961"/>
              <a:gd name="connsiteX3" fmla="*/ 4512074 w 4512074"/>
              <a:gd name="connsiteY3" fmla="*/ 843273 h 4563961"/>
              <a:gd name="connsiteX4" fmla="*/ 4512074 w 4512074"/>
              <a:gd name="connsiteY4" fmla="*/ 3819805 h 4563961"/>
              <a:gd name="connsiteX5" fmla="*/ 3767918 w 4512074"/>
              <a:gd name="connsiteY5" fmla="*/ 4563961 h 4563961"/>
              <a:gd name="connsiteX6" fmla="*/ 791386 w 4512074"/>
              <a:gd name="connsiteY6" fmla="*/ 4563961 h 4563961"/>
              <a:gd name="connsiteX7" fmla="*/ 47230 w 4512074"/>
              <a:gd name="connsiteY7" fmla="*/ 3819805 h 4563961"/>
              <a:gd name="connsiteX8" fmla="*/ 35438 w 4512074"/>
              <a:gd name="connsiteY8" fmla="*/ 1721517 h 4563961"/>
              <a:gd name="connsiteX9" fmla="*/ 525861 w 4512074"/>
              <a:gd name="connsiteY9" fmla="*/ 736118 h 4563961"/>
              <a:gd name="connsiteX0" fmla="*/ 525861 w 4512074"/>
              <a:gd name="connsiteY0" fmla="*/ 736118 h 4563961"/>
              <a:gd name="connsiteX1" fmla="*/ 1720073 w 4512074"/>
              <a:gd name="connsiteY1" fmla="*/ 34823 h 4563961"/>
              <a:gd name="connsiteX2" fmla="*/ 3767918 w 4512074"/>
              <a:gd name="connsiteY2" fmla="*/ 99117 h 4563961"/>
              <a:gd name="connsiteX3" fmla="*/ 4512074 w 4512074"/>
              <a:gd name="connsiteY3" fmla="*/ 843273 h 4563961"/>
              <a:gd name="connsiteX4" fmla="*/ 4512074 w 4512074"/>
              <a:gd name="connsiteY4" fmla="*/ 3819805 h 4563961"/>
              <a:gd name="connsiteX5" fmla="*/ 3767918 w 4512074"/>
              <a:gd name="connsiteY5" fmla="*/ 4563961 h 4563961"/>
              <a:gd name="connsiteX6" fmla="*/ 791386 w 4512074"/>
              <a:gd name="connsiteY6" fmla="*/ 4563961 h 4563961"/>
              <a:gd name="connsiteX7" fmla="*/ 47230 w 4512074"/>
              <a:gd name="connsiteY7" fmla="*/ 3819805 h 4563961"/>
              <a:gd name="connsiteX8" fmla="*/ 35438 w 4512074"/>
              <a:gd name="connsiteY8" fmla="*/ 1721517 h 4563961"/>
              <a:gd name="connsiteX9" fmla="*/ 525861 w 4512074"/>
              <a:gd name="connsiteY9" fmla="*/ 736118 h 4563961"/>
              <a:gd name="connsiteX0" fmla="*/ 525861 w 4512074"/>
              <a:gd name="connsiteY0" fmla="*/ 736118 h 4563961"/>
              <a:gd name="connsiteX1" fmla="*/ 1720073 w 4512074"/>
              <a:gd name="connsiteY1" fmla="*/ 34823 h 4563961"/>
              <a:gd name="connsiteX2" fmla="*/ 3767918 w 4512074"/>
              <a:gd name="connsiteY2" fmla="*/ 99117 h 4563961"/>
              <a:gd name="connsiteX3" fmla="*/ 4512074 w 4512074"/>
              <a:gd name="connsiteY3" fmla="*/ 843273 h 4563961"/>
              <a:gd name="connsiteX4" fmla="*/ 4512074 w 4512074"/>
              <a:gd name="connsiteY4" fmla="*/ 3819805 h 4563961"/>
              <a:gd name="connsiteX5" fmla="*/ 3767918 w 4512074"/>
              <a:gd name="connsiteY5" fmla="*/ 4563961 h 4563961"/>
              <a:gd name="connsiteX6" fmla="*/ 791386 w 4512074"/>
              <a:gd name="connsiteY6" fmla="*/ 4563961 h 4563961"/>
              <a:gd name="connsiteX7" fmla="*/ 47230 w 4512074"/>
              <a:gd name="connsiteY7" fmla="*/ 3819805 h 4563961"/>
              <a:gd name="connsiteX8" fmla="*/ 35438 w 4512074"/>
              <a:gd name="connsiteY8" fmla="*/ 1721517 h 4563961"/>
              <a:gd name="connsiteX9" fmla="*/ 525861 w 4512074"/>
              <a:gd name="connsiteY9" fmla="*/ 736118 h 4563961"/>
              <a:gd name="connsiteX0" fmla="*/ 525861 w 4512074"/>
              <a:gd name="connsiteY0" fmla="*/ 736118 h 4563961"/>
              <a:gd name="connsiteX1" fmla="*/ 1720073 w 4512074"/>
              <a:gd name="connsiteY1" fmla="*/ 34823 h 4563961"/>
              <a:gd name="connsiteX2" fmla="*/ 3767918 w 4512074"/>
              <a:gd name="connsiteY2" fmla="*/ 99117 h 4563961"/>
              <a:gd name="connsiteX3" fmla="*/ 4512074 w 4512074"/>
              <a:gd name="connsiteY3" fmla="*/ 843273 h 4563961"/>
              <a:gd name="connsiteX4" fmla="*/ 4512074 w 4512074"/>
              <a:gd name="connsiteY4" fmla="*/ 3819805 h 4563961"/>
              <a:gd name="connsiteX5" fmla="*/ 3767918 w 4512074"/>
              <a:gd name="connsiteY5" fmla="*/ 4563961 h 4563961"/>
              <a:gd name="connsiteX6" fmla="*/ 791386 w 4512074"/>
              <a:gd name="connsiteY6" fmla="*/ 4563961 h 4563961"/>
              <a:gd name="connsiteX7" fmla="*/ 47230 w 4512074"/>
              <a:gd name="connsiteY7" fmla="*/ 3819805 h 4563961"/>
              <a:gd name="connsiteX8" fmla="*/ 35438 w 4512074"/>
              <a:gd name="connsiteY8" fmla="*/ 1721517 h 4563961"/>
              <a:gd name="connsiteX9" fmla="*/ 525861 w 4512074"/>
              <a:gd name="connsiteY9" fmla="*/ 736118 h 4563961"/>
              <a:gd name="connsiteX0" fmla="*/ 525861 w 4512074"/>
              <a:gd name="connsiteY0" fmla="*/ 809965 h 4637808"/>
              <a:gd name="connsiteX1" fmla="*/ 1720073 w 4512074"/>
              <a:gd name="connsiteY1" fmla="*/ 108670 h 4637808"/>
              <a:gd name="connsiteX2" fmla="*/ 3767918 w 4512074"/>
              <a:gd name="connsiteY2" fmla="*/ 172964 h 4637808"/>
              <a:gd name="connsiteX3" fmla="*/ 4512074 w 4512074"/>
              <a:gd name="connsiteY3" fmla="*/ 917120 h 4637808"/>
              <a:gd name="connsiteX4" fmla="*/ 4512074 w 4512074"/>
              <a:gd name="connsiteY4" fmla="*/ 3893652 h 4637808"/>
              <a:gd name="connsiteX5" fmla="*/ 3767918 w 4512074"/>
              <a:gd name="connsiteY5" fmla="*/ 4637808 h 4637808"/>
              <a:gd name="connsiteX6" fmla="*/ 791386 w 4512074"/>
              <a:gd name="connsiteY6" fmla="*/ 4637808 h 4637808"/>
              <a:gd name="connsiteX7" fmla="*/ 47230 w 4512074"/>
              <a:gd name="connsiteY7" fmla="*/ 3893652 h 4637808"/>
              <a:gd name="connsiteX8" fmla="*/ 35438 w 4512074"/>
              <a:gd name="connsiteY8" fmla="*/ 1795364 h 4637808"/>
              <a:gd name="connsiteX9" fmla="*/ 525861 w 4512074"/>
              <a:gd name="connsiteY9" fmla="*/ 809965 h 4637808"/>
              <a:gd name="connsiteX0" fmla="*/ 525861 w 4512074"/>
              <a:gd name="connsiteY0" fmla="*/ 822768 h 4650611"/>
              <a:gd name="connsiteX1" fmla="*/ 1761492 w 4512074"/>
              <a:gd name="connsiteY1" fmla="*/ 105543 h 4650611"/>
              <a:gd name="connsiteX2" fmla="*/ 3767918 w 4512074"/>
              <a:gd name="connsiteY2" fmla="*/ 185767 h 4650611"/>
              <a:gd name="connsiteX3" fmla="*/ 4512074 w 4512074"/>
              <a:gd name="connsiteY3" fmla="*/ 929923 h 4650611"/>
              <a:gd name="connsiteX4" fmla="*/ 4512074 w 4512074"/>
              <a:gd name="connsiteY4" fmla="*/ 3906455 h 4650611"/>
              <a:gd name="connsiteX5" fmla="*/ 3767918 w 4512074"/>
              <a:gd name="connsiteY5" fmla="*/ 4650611 h 4650611"/>
              <a:gd name="connsiteX6" fmla="*/ 791386 w 4512074"/>
              <a:gd name="connsiteY6" fmla="*/ 4650611 h 4650611"/>
              <a:gd name="connsiteX7" fmla="*/ 47230 w 4512074"/>
              <a:gd name="connsiteY7" fmla="*/ 3906455 h 4650611"/>
              <a:gd name="connsiteX8" fmla="*/ 35438 w 4512074"/>
              <a:gd name="connsiteY8" fmla="*/ 1808167 h 4650611"/>
              <a:gd name="connsiteX9" fmla="*/ 525861 w 4512074"/>
              <a:gd name="connsiteY9" fmla="*/ 822768 h 4650611"/>
              <a:gd name="connsiteX0" fmla="*/ 525861 w 4512074"/>
              <a:gd name="connsiteY0" fmla="*/ 822768 h 4650611"/>
              <a:gd name="connsiteX1" fmla="*/ 1761492 w 4512074"/>
              <a:gd name="connsiteY1" fmla="*/ 105543 h 4650611"/>
              <a:gd name="connsiteX2" fmla="*/ 3767918 w 4512074"/>
              <a:gd name="connsiteY2" fmla="*/ 185767 h 4650611"/>
              <a:gd name="connsiteX3" fmla="*/ 4512074 w 4512074"/>
              <a:gd name="connsiteY3" fmla="*/ 929923 h 4650611"/>
              <a:gd name="connsiteX4" fmla="*/ 4512074 w 4512074"/>
              <a:gd name="connsiteY4" fmla="*/ 3906455 h 4650611"/>
              <a:gd name="connsiteX5" fmla="*/ 3767918 w 4512074"/>
              <a:gd name="connsiteY5" fmla="*/ 4650611 h 4650611"/>
              <a:gd name="connsiteX6" fmla="*/ 791386 w 4512074"/>
              <a:gd name="connsiteY6" fmla="*/ 4650611 h 4650611"/>
              <a:gd name="connsiteX7" fmla="*/ 47230 w 4512074"/>
              <a:gd name="connsiteY7" fmla="*/ 3906455 h 4650611"/>
              <a:gd name="connsiteX8" fmla="*/ 35438 w 4512074"/>
              <a:gd name="connsiteY8" fmla="*/ 1808167 h 4650611"/>
              <a:gd name="connsiteX9" fmla="*/ 525861 w 4512074"/>
              <a:gd name="connsiteY9" fmla="*/ 822768 h 4650611"/>
              <a:gd name="connsiteX0" fmla="*/ 525861 w 4512074"/>
              <a:gd name="connsiteY0" fmla="*/ 822768 h 4650611"/>
              <a:gd name="connsiteX1" fmla="*/ 1761492 w 4512074"/>
              <a:gd name="connsiteY1" fmla="*/ 105543 h 4650611"/>
              <a:gd name="connsiteX2" fmla="*/ 3767918 w 4512074"/>
              <a:gd name="connsiteY2" fmla="*/ 185767 h 4650611"/>
              <a:gd name="connsiteX3" fmla="*/ 4512074 w 4512074"/>
              <a:gd name="connsiteY3" fmla="*/ 929923 h 4650611"/>
              <a:gd name="connsiteX4" fmla="*/ 4512074 w 4512074"/>
              <a:gd name="connsiteY4" fmla="*/ 3906455 h 4650611"/>
              <a:gd name="connsiteX5" fmla="*/ 3767918 w 4512074"/>
              <a:gd name="connsiteY5" fmla="*/ 4650611 h 4650611"/>
              <a:gd name="connsiteX6" fmla="*/ 791386 w 4512074"/>
              <a:gd name="connsiteY6" fmla="*/ 4650611 h 4650611"/>
              <a:gd name="connsiteX7" fmla="*/ 47230 w 4512074"/>
              <a:gd name="connsiteY7" fmla="*/ 3906455 h 4650611"/>
              <a:gd name="connsiteX8" fmla="*/ 35438 w 4512074"/>
              <a:gd name="connsiteY8" fmla="*/ 1808167 h 4650611"/>
              <a:gd name="connsiteX9" fmla="*/ 525861 w 4512074"/>
              <a:gd name="connsiteY9" fmla="*/ 822768 h 4650611"/>
              <a:gd name="connsiteX0" fmla="*/ 524128 w 4510341"/>
              <a:gd name="connsiteY0" fmla="*/ 822768 h 4650611"/>
              <a:gd name="connsiteX1" fmla="*/ 1759759 w 4510341"/>
              <a:gd name="connsiteY1" fmla="*/ 105543 h 4650611"/>
              <a:gd name="connsiteX2" fmla="*/ 3766185 w 4510341"/>
              <a:gd name="connsiteY2" fmla="*/ 185767 h 4650611"/>
              <a:gd name="connsiteX3" fmla="*/ 4510341 w 4510341"/>
              <a:gd name="connsiteY3" fmla="*/ 929923 h 4650611"/>
              <a:gd name="connsiteX4" fmla="*/ 4510341 w 4510341"/>
              <a:gd name="connsiteY4" fmla="*/ 3906455 h 4650611"/>
              <a:gd name="connsiteX5" fmla="*/ 3766185 w 4510341"/>
              <a:gd name="connsiteY5" fmla="*/ 4650611 h 4650611"/>
              <a:gd name="connsiteX6" fmla="*/ 789653 w 4510341"/>
              <a:gd name="connsiteY6" fmla="*/ 4650611 h 4650611"/>
              <a:gd name="connsiteX7" fmla="*/ 45497 w 4510341"/>
              <a:gd name="connsiteY7" fmla="*/ 3906455 h 4650611"/>
              <a:gd name="connsiteX8" fmla="*/ 40077 w 4510341"/>
              <a:gd name="connsiteY8" fmla="*/ 1607445 h 4650611"/>
              <a:gd name="connsiteX9" fmla="*/ 524128 w 4510341"/>
              <a:gd name="connsiteY9" fmla="*/ 822768 h 4650611"/>
              <a:gd name="connsiteX0" fmla="*/ 434967 w 4529507"/>
              <a:gd name="connsiteY0" fmla="*/ 783924 h 4579907"/>
              <a:gd name="connsiteX1" fmla="*/ 1778925 w 4529507"/>
              <a:gd name="connsiteY1" fmla="*/ 34839 h 4579907"/>
              <a:gd name="connsiteX2" fmla="*/ 3785351 w 4529507"/>
              <a:gd name="connsiteY2" fmla="*/ 115063 h 4579907"/>
              <a:gd name="connsiteX3" fmla="*/ 4529507 w 4529507"/>
              <a:gd name="connsiteY3" fmla="*/ 859219 h 4579907"/>
              <a:gd name="connsiteX4" fmla="*/ 4529507 w 4529507"/>
              <a:gd name="connsiteY4" fmla="*/ 3835751 h 4579907"/>
              <a:gd name="connsiteX5" fmla="*/ 3785351 w 4529507"/>
              <a:gd name="connsiteY5" fmla="*/ 4579907 h 4579907"/>
              <a:gd name="connsiteX6" fmla="*/ 808819 w 4529507"/>
              <a:gd name="connsiteY6" fmla="*/ 4579907 h 4579907"/>
              <a:gd name="connsiteX7" fmla="*/ 64663 w 4529507"/>
              <a:gd name="connsiteY7" fmla="*/ 3835751 h 4579907"/>
              <a:gd name="connsiteX8" fmla="*/ 59243 w 4529507"/>
              <a:gd name="connsiteY8" fmla="*/ 1536741 h 4579907"/>
              <a:gd name="connsiteX9" fmla="*/ 434967 w 4529507"/>
              <a:gd name="connsiteY9" fmla="*/ 783924 h 4579907"/>
              <a:gd name="connsiteX0" fmla="*/ 434967 w 4529507"/>
              <a:gd name="connsiteY0" fmla="*/ 783924 h 4579907"/>
              <a:gd name="connsiteX1" fmla="*/ 1778925 w 4529507"/>
              <a:gd name="connsiteY1" fmla="*/ 34839 h 4579907"/>
              <a:gd name="connsiteX2" fmla="*/ 3785351 w 4529507"/>
              <a:gd name="connsiteY2" fmla="*/ 115063 h 4579907"/>
              <a:gd name="connsiteX3" fmla="*/ 4529507 w 4529507"/>
              <a:gd name="connsiteY3" fmla="*/ 859219 h 4579907"/>
              <a:gd name="connsiteX4" fmla="*/ 4529507 w 4529507"/>
              <a:gd name="connsiteY4" fmla="*/ 3835751 h 4579907"/>
              <a:gd name="connsiteX5" fmla="*/ 3785351 w 4529507"/>
              <a:gd name="connsiteY5" fmla="*/ 4579907 h 4579907"/>
              <a:gd name="connsiteX6" fmla="*/ 808819 w 4529507"/>
              <a:gd name="connsiteY6" fmla="*/ 4579907 h 4579907"/>
              <a:gd name="connsiteX7" fmla="*/ 64663 w 4529507"/>
              <a:gd name="connsiteY7" fmla="*/ 3835751 h 4579907"/>
              <a:gd name="connsiteX8" fmla="*/ 59243 w 4529507"/>
              <a:gd name="connsiteY8" fmla="*/ 1536741 h 4579907"/>
              <a:gd name="connsiteX9" fmla="*/ 434967 w 4529507"/>
              <a:gd name="connsiteY9" fmla="*/ 783924 h 4579907"/>
              <a:gd name="connsiteX0" fmla="*/ 502372 w 4533190"/>
              <a:gd name="connsiteY0" fmla="*/ 777122 h 4579477"/>
              <a:gd name="connsiteX1" fmla="*/ 1782608 w 4533190"/>
              <a:gd name="connsiteY1" fmla="*/ 34409 h 4579477"/>
              <a:gd name="connsiteX2" fmla="*/ 3789034 w 4533190"/>
              <a:gd name="connsiteY2" fmla="*/ 114633 h 4579477"/>
              <a:gd name="connsiteX3" fmla="*/ 4533190 w 4533190"/>
              <a:gd name="connsiteY3" fmla="*/ 858789 h 4579477"/>
              <a:gd name="connsiteX4" fmla="*/ 4533190 w 4533190"/>
              <a:gd name="connsiteY4" fmla="*/ 3835321 h 4579477"/>
              <a:gd name="connsiteX5" fmla="*/ 3789034 w 4533190"/>
              <a:gd name="connsiteY5" fmla="*/ 4579477 h 4579477"/>
              <a:gd name="connsiteX6" fmla="*/ 812502 w 4533190"/>
              <a:gd name="connsiteY6" fmla="*/ 4579477 h 4579477"/>
              <a:gd name="connsiteX7" fmla="*/ 68346 w 4533190"/>
              <a:gd name="connsiteY7" fmla="*/ 3835321 h 4579477"/>
              <a:gd name="connsiteX8" fmla="*/ 62926 w 4533190"/>
              <a:gd name="connsiteY8" fmla="*/ 1536311 h 4579477"/>
              <a:gd name="connsiteX9" fmla="*/ 502372 w 4533190"/>
              <a:gd name="connsiteY9" fmla="*/ 777122 h 4579477"/>
              <a:gd name="connsiteX0" fmla="*/ 502372 w 4533190"/>
              <a:gd name="connsiteY0" fmla="*/ 777122 h 4579477"/>
              <a:gd name="connsiteX1" fmla="*/ 1782608 w 4533190"/>
              <a:gd name="connsiteY1" fmla="*/ 34409 h 4579477"/>
              <a:gd name="connsiteX2" fmla="*/ 3789034 w 4533190"/>
              <a:gd name="connsiteY2" fmla="*/ 114633 h 4579477"/>
              <a:gd name="connsiteX3" fmla="*/ 4533190 w 4533190"/>
              <a:gd name="connsiteY3" fmla="*/ 858789 h 4579477"/>
              <a:gd name="connsiteX4" fmla="*/ 4533190 w 4533190"/>
              <a:gd name="connsiteY4" fmla="*/ 3835321 h 4579477"/>
              <a:gd name="connsiteX5" fmla="*/ 3789034 w 4533190"/>
              <a:gd name="connsiteY5" fmla="*/ 4579477 h 4579477"/>
              <a:gd name="connsiteX6" fmla="*/ 812502 w 4533190"/>
              <a:gd name="connsiteY6" fmla="*/ 4579477 h 4579477"/>
              <a:gd name="connsiteX7" fmla="*/ 68346 w 4533190"/>
              <a:gd name="connsiteY7" fmla="*/ 3835321 h 4579477"/>
              <a:gd name="connsiteX8" fmla="*/ 62926 w 4533190"/>
              <a:gd name="connsiteY8" fmla="*/ 1536311 h 4579477"/>
              <a:gd name="connsiteX9" fmla="*/ 147580 w 4533190"/>
              <a:gd name="connsiteY9" fmla="*/ 1118017 h 4579477"/>
              <a:gd name="connsiteX10" fmla="*/ 502372 w 4533190"/>
              <a:gd name="connsiteY10" fmla="*/ 777122 h 4579477"/>
              <a:gd name="connsiteX0" fmla="*/ 696722 w 4533190"/>
              <a:gd name="connsiteY0" fmla="*/ 627633 h 4570174"/>
              <a:gd name="connsiteX1" fmla="*/ 1782608 w 4533190"/>
              <a:gd name="connsiteY1" fmla="*/ 25106 h 4570174"/>
              <a:gd name="connsiteX2" fmla="*/ 3789034 w 4533190"/>
              <a:gd name="connsiteY2" fmla="*/ 105330 h 4570174"/>
              <a:gd name="connsiteX3" fmla="*/ 4533190 w 4533190"/>
              <a:gd name="connsiteY3" fmla="*/ 849486 h 4570174"/>
              <a:gd name="connsiteX4" fmla="*/ 4533190 w 4533190"/>
              <a:gd name="connsiteY4" fmla="*/ 3826018 h 4570174"/>
              <a:gd name="connsiteX5" fmla="*/ 3789034 w 4533190"/>
              <a:gd name="connsiteY5" fmla="*/ 4570174 h 4570174"/>
              <a:gd name="connsiteX6" fmla="*/ 812502 w 4533190"/>
              <a:gd name="connsiteY6" fmla="*/ 4570174 h 4570174"/>
              <a:gd name="connsiteX7" fmla="*/ 68346 w 4533190"/>
              <a:gd name="connsiteY7" fmla="*/ 3826018 h 4570174"/>
              <a:gd name="connsiteX8" fmla="*/ 62926 w 4533190"/>
              <a:gd name="connsiteY8" fmla="*/ 1527008 h 4570174"/>
              <a:gd name="connsiteX9" fmla="*/ 147580 w 4533190"/>
              <a:gd name="connsiteY9" fmla="*/ 1108714 h 4570174"/>
              <a:gd name="connsiteX10" fmla="*/ 696722 w 4533190"/>
              <a:gd name="connsiteY10" fmla="*/ 627633 h 4570174"/>
              <a:gd name="connsiteX0" fmla="*/ 696722 w 4533190"/>
              <a:gd name="connsiteY0" fmla="*/ 627633 h 4570174"/>
              <a:gd name="connsiteX1" fmla="*/ 1782608 w 4533190"/>
              <a:gd name="connsiteY1" fmla="*/ 25106 h 4570174"/>
              <a:gd name="connsiteX2" fmla="*/ 3789034 w 4533190"/>
              <a:gd name="connsiteY2" fmla="*/ 105330 h 4570174"/>
              <a:gd name="connsiteX3" fmla="*/ 4533190 w 4533190"/>
              <a:gd name="connsiteY3" fmla="*/ 849486 h 4570174"/>
              <a:gd name="connsiteX4" fmla="*/ 4533190 w 4533190"/>
              <a:gd name="connsiteY4" fmla="*/ 3826018 h 4570174"/>
              <a:gd name="connsiteX5" fmla="*/ 3789034 w 4533190"/>
              <a:gd name="connsiteY5" fmla="*/ 4570174 h 4570174"/>
              <a:gd name="connsiteX6" fmla="*/ 812502 w 4533190"/>
              <a:gd name="connsiteY6" fmla="*/ 4570174 h 4570174"/>
              <a:gd name="connsiteX7" fmla="*/ 68346 w 4533190"/>
              <a:gd name="connsiteY7" fmla="*/ 3826018 h 4570174"/>
              <a:gd name="connsiteX8" fmla="*/ 62926 w 4533190"/>
              <a:gd name="connsiteY8" fmla="*/ 1527008 h 4570174"/>
              <a:gd name="connsiteX9" fmla="*/ 147580 w 4533190"/>
              <a:gd name="connsiteY9" fmla="*/ 1108714 h 4570174"/>
              <a:gd name="connsiteX10" fmla="*/ 696722 w 4533190"/>
              <a:gd name="connsiteY10" fmla="*/ 627633 h 4570174"/>
              <a:gd name="connsiteX0" fmla="*/ 696722 w 4533190"/>
              <a:gd name="connsiteY0" fmla="*/ 627633 h 4570174"/>
              <a:gd name="connsiteX1" fmla="*/ 1782608 w 4533190"/>
              <a:gd name="connsiteY1" fmla="*/ 25106 h 4570174"/>
              <a:gd name="connsiteX2" fmla="*/ 3789034 w 4533190"/>
              <a:gd name="connsiteY2" fmla="*/ 105330 h 4570174"/>
              <a:gd name="connsiteX3" fmla="*/ 4533190 w 4533190"/>
              <a:gd name="connsiteY3" fmla="*/ 849486 h 4570174"/>
              <a:gd name="connsiteX4" fmla="*/ 4533190 w 4533190"/>
              <a:gd name="connsiteY4" fmla="*/ 3826018 h 4570174"/>
              <a:gd name="connsiteX5" fmla="*/ 3789034 w 4533190"/>
              <a:gd name="connsiteY5" fmla="*/ 4570174 h 4570174"/>
              <a:gd name="connsiteX6" fmla="*/ 812502 w 4533190"/>
              <a:gd name="connsiteY6" fmla="*/ 4570174 h 4570174"/>
              <a:gd name="connsiteX7" fmla="*/ 68346 w 4533190"/>
              <a:gd name="connsiteY7" fmla="*/ 3826018 h 4570174"/>
              <a:gd name="connsiteX8" fmla="*/ 62926 w 4533190"/>
              <a:gd name="connsiteY8" fmla="*/ 1527008 h 4570174"/>
              <a:gd name="connsiteX9" fmla="*/ 147580 w 4533190"/>
              <a:gd name="connsiteY9" fmla="*/ 1108714 h 4570174"/>
              <a:gd name="connsiteX10" fmla="*/ 696722 w 4533190"/>
              <a:gd name="connsiteY10" fmla="*/ 627633 h 4570174"/>
              <a:gd name="connsiteX0" fmla="*/ 712653 w 4533190"/>
              <a:gd name="connsiteY0" fmla="*/ 647995 h 4571420"/>
              <a:gd name="connsiteX1" fmla="*/ 1782608 w 4533190"/>
              <a:gd name="connsiteY1" fmla="*/ 26352 h 4571420"/>
              <a:gd name="connsiteX2" fmla="*/ 3789034 w 4533190"/>
              <a:gd name="connsiteY2" fmla="*/ 106576 h 4571420"/>
              <a:gd name="connsiteX3" fmla="*/ 4533190 w 4533190"/>
              <a:gd name="connsiteY3" fmla="*/ 850732 h 4571420"/>
              <a:gd name="connsiteX4" fmla="*/ 4533190 w 4533190"/>
              <a:gd name="connsiteY4" fmla="*/ 3827264 h 4571420"/>
              <a:gd name="connsiteX5" fmla="*/ 3789034 w 4533190"/>
              <a:gd name="connsiteY5" fmla="*/ 4571420 h 4571420"/>
              <a:gd name="connsiteX6" fmla="*/ 812502 w 4533190"/>
              <a:gd name="connsiteY6" fmla="*/ 4571420 h 4571420"/>
              <a:gd name="connsiteX7" fmla="*/ 68346 w 4533190"/>
              <a:gd name="connsiteY7" fmla="*/ 3827264 h 4571420"/>
              <a:gd name="connsiteX8" fmla="*/ 62926 w 4533190"/>
              <a:gd name="connsiteY8" fmla="*/ 1528254 h 4571420"/>
              <a:gd name="connsiteX9" fmla="*/ 147580 w 4533190"/>
              <a:gd name="connsiteY9" fmla="*/ 1109960 h 4571420"/>
              <a:gd name="connsiteX10" fmla="*/ 712653 w 4533190"/>
              <a:gd name="connsiteY10" fmla="*/ 647995 h 4571420"/>
              <a:gd name="connsiteX0" fmla="*/ 712653 w 4533190"/>
              <a:gd name="connsiteY0" fmla="*/ 647995 h 4571420"/>
              <a:gd name="connsiteX1" fmla="*/ 1782608 w 4533190"/>
              <a:gd name="connsiteY1" fmla="*/ 26352 h 4571420"/>
              <a:gd name="connsiteX2" fmla="*/ 3789034 w 4533190"/>
              <a:gd name="connsiteY2" fmla="*/ 106576 h 4571420"/>
              <a:gd name="connsiteX3" fmla="*/ 4533190 w 4533190"/>
              <a:gd name="connsiteY3" fmla="*/ 850732 h 4571420"/>
              <a:gd name="connsiteX4" fmla="*/ 4533190 w 4533190"/>
              <a:gd name="connsiteY4" fmla="*/ 3827264 h 4571420"/>
              <a:gd name="connsiteX5" fmla="*/ 3789034 w 4533190"/>
              <a:gd name="connsiteY5" fmla="*/ 4571420 h 4571420"/>
              <a:gd name="connsiteX6" fmla="*/ 812502 w 4533190"/>
              <a:gd name="connsiteY6" fmla="*/ 4571420 h 4571420"/>
              <a:gd name="connsiteX7" fmla="*/ 68346 w 4533190"/>
              <a:gd name="connsiteY7" fmla="*/ 3827264 h 4571420"/>
              <a:gd name="connsiteX8" fmla="*/ 62926 w 4533190"/>
              <a:gd name="connsiteY8" fmla="*/ 1528254 h 4571420"/>
              <a:gd name="connsiteX9" fmla="*/ 147580 w 4533190"/>
              <a:gd name="connsiteY9" fmla="*/ 1109960 h 4571420"/>
              <a:gd name="connsiteX10" fmla="*/ 712653 w 4533190"/>
              <a:gd name="connsiteY10" fmla="*/ 647995 h 4571420"/>
              <a:gd name="connsiteX0" fmla="*/ 712653 w 4533190"/>
              <a:gd name="connsiteY0" fmla="*/ 556647 h 4480072"/>
              <a:gd name="connsiteX1" fmla="*/ 1588258 w 4533190"/>
              <a:gd name="connsiteY1" fmla="*/ 52888 h 4480072"/>
              <a:gd name="connsiteX2" fmla="*/ 3789034 w 4533190"/>
              <a:gd name="connsiteY2" fmla="*/ 15228 h 4480072"/>
              <a:gd name="connsiteX3" fmla="*/ 4533190 w 4533190"/>
              <a:gd name="connsiteY3" fmla="*/ 759384 h 4480072"/>
              <a:gd name="connsiteX4" fmla="*/ 4533190 w 4533190"/>
              <a:gd name="connsiteY4" fmla="*/ 3735916 h 4480072"/>
              <a:gd name="connsiteX5" fmla="*/ 3789034 w 4533190"/>
              <a:gd name="connsiteY5" fmla="*/ 4480072 h 4480072"/>
              <a:gd name="connsiteX6" fmla="*/ 812502 w 4533190"/>
              <a:gd name="connsiteY6" fmla="*/ 4480072 h 4480072"/>
              <a:gd name="connsiteX7" fmla="*/ 68346 w 4533190"/>
              <a:gd name="connsiteY7" fmla="*/ 3735916 h 4480072"/>
              <a:gd name="connsiteX8" fmla="*/ 62926 w 4533190"/>
              <a:gd name="connsiteY8" fmla="*/ 1436906 h 4480072"/>
              <a:gd name="connsiteX9" fmla="*/ 147580 w 4533190"/>
              <a:gd name="connsiteY9" fmla="*/ 1018612 h 4480072"/>
              <a:gd name="connsiteX10" fmla="*/ 712653 w 4533190"/>
              <a:gd name="connsiteY10" fmla="*/ 556647 h 4480072"/>
              <a:gd name="connsiteX0" fmla="*/ 712653 w 4533190"/>
              <a:gd name="connsiteY0" fmla="*/ 619738 h 4543163"/>
              <a:gd name="connsiteX1" fmla="*/ 1588258 w 4533190"/>
              <a:gd name="connsiteY1" fmla="*/ 115979 h 4543163"/>
              <a:gd name="connsiteX2" fmla="*/ 3789034 w 4533190"/>
              <a:gd name="connsiteY2" fmla="*/ 78319 h 4543163"/>
              <a:gd name="connsiteX3" fmla="*/ 4533190 w 4533190"/>
              <a:gd name="connsiteY3" fmla="*/ 822475 h 4543163"/>
              <a:gd name="connsiteX4" fmla="*/ 4533190 w 4533190"/>
              <a:gd name="connsiteY4" fmla="*/ 3799007 h 4543163"/>
              <a:gd name="connsiteX5" fmla="*/ 3789034 w 4533190"/>
              <a:gd name="connsiteY5" fmla="*/ 4543163 h 4543163"/>
              <a:gd name="connsiteX6" fmla="*/ 812502 w 4533190"/>
              <a:gd name="connsiteY6" fmla="*/ 4543163 h 4543163"/>
              <a:gd name="connsiteX7" fmla="*/ 68346 w 4533190"/>
              <a:gd name="connsiteY7" fmla="*/ 3799007 h 4543163"/>
              <a:gd name="connsiteX8" fmla="*/ 62926 w 4533190"/>
              <a:gd name="connsiteY8" fmla="*/ 1499997 h 4543163"/>
              <a:gd name="connsiteX9" fmla="*/ 147580 w 4533190"/>
              <a:gd name="connsiteY9" fmla="*/ 1081703 h 4543163"/>
              <a:gd name="connsiteX10" fmla="*/ 712653 w 4533190"/>
              <a:gd name="connsiteY10" fmla="*/ 619738 h 4543163"/>
              <a:gd name="connsiteX0" fmla="*/ 731769 w 4533190"/>
              <a:gd name="connsiteY0" fmla="*/ 532862 h 4478589"/>
              <a:gd name="connsiteX1" fmla="*/ 1588258 w 4533190"/>
              <a:gd name="connsiteY1" fmla="*/ 51405 h 4478589"/>
              <a:gd name="connsiteX2" fmla="*/ 3789034 w 4533190"/>
              <a:gd name="connsiteY2" fmla="*/ 13745 h 4478589"/>
              <a:gd name="connsiteX3" fmla="*/ 4533190 w 4533190"/>
              <a:gd name="connsiteY3" fmla="*/ 757901 h 4478589"/>
              <a:gd name="connsiteX4" fmla="*/ 4533190 w 4533190"/>
              <a:gd name="connsiteY4" fmla="*/ 3734433 h 4478589"/>
              <a:gd name="connsiteX5" fmla="*/ 3789034 w 4533190"/>
              <a:gd name="connsiteY5" fmla="*/ 4478589 h 4478589"/>
              <a:gd name="connsiteX6" fmla="*/ 812502 w 4533190"/>
              <a:gd name="connsiteY6" fmla="*/ 4478589 h 4478589"/>
              <a:gd name="connsiteX7" fmla="*/ 68346 w 4533190"/>
              <a:gd name="connsiteY7" fmla="*/ 3734433 h 4478589"/>
              <a:gd name="connsiteX8" fmla="*/ 62926 w 4533190"/>
              <a:gd name="connsiteY8" fmla="*/ 1435423 h 4478589"/>
              <a:gd name="connsiteX9" fmla="*/ 147580 w 4533190"/>
              <a:gd name="connsiteY9" fmla="*/ 1017129 h 4478589"/>
              <a:gd name="connsiteX10" fmla="*/ 731769 w 4533190"/>
              <a:gd name="connsiteY10" fmla="*/ 532862 h 4478589"/>
              <a:gd name="connsiteX0" fmla="*/ 731769 w 4533190"/>
              <a:gd name="connsiteY0" fmla="*/ 532862 h 4478589"/>
              <a:gd name="connsiteX1" fmla="*/ 1588258 w 4533190"/>
              <a:gd name="connsiteY1" fmla="*/ 51405 h 4478589"/>
              <a:gd name="connsiteX2" fmla="*/ 3789034 w 4533190"/>
              <a:gd name="connsiteY2" fmla="*/ 13745 h 4478589"/>
              <a:gd name="connsiteX3" fmla="*/ 4533190 w 4533190"/>
              <a:gd name="connsiteY3" fmla="*/ 757901 h 4478589"/>
              <a:gd name="connsiteX4" fmla="*/ 4533190 w 4533190"/>
              <a:gd name="connsiteY4" fmla="*/ 3734433 h 4478589"/>
              <a:gd name="connsiteX5" fmla="*/ 3789034 w 4533190"/>
              <a:gd name="connsiteY5" fmla="*/ 4478589 h 4478589"/>
              <a:gd name="connsiteX6" fmla="*/ 812502 w 4533190"/>
              <a:gd name="connsiteY6" fmla="*/ 4478589 h 4478589"/>
              <a:gd name="connsiteX7" fmla="*/ 68346 w 4533190"/>
              <a:gd name="connsiteY7" fmla="*/ 3734433 h 4478589"/>
              <a:gd name="connsiteX8" fmla="*/ 62926 w 4533190"/>
              <a:gd name="connsiteY8" fmla="*/ 1435423 h 4478589"/>
              <a:gd name="connsiteX9" fmla="*/ 147580 w 4533190"/>
              <a:gd name="connsiteY9" fmla="*/ 1017129 h 4478589"/>
              <a:gd name="connsiteX10" fmla="*/ 731769 w 4533190"/>
              <a:gd name="connsiteY10" fmla="*/ 532862 h 4478589"/>
              <a:gd name="connsiteX0" fmla="*/ 728583 w 4533190"/>
              <a:gd name="connsiteY0" fmla="*/ 539656 h 4479010"/>
              <a:gd name="connsiteX1" fmla="*/ 1588258 w 4533190"/>
              <a:gd name="connsiteY1" fmla="*/ 51826 h 4479010"/>
              <a:gd name="connsiteX2" fmla="*/ 3789034 w 4533190"/>
              <a:gd name="connsiteY2" fmla="*/ 14166 h 4479010"/>
              <a:gd name="connsiteX3" fmla="*/ 4533190 w 4533190"/>
              <a:gd name="connsiteY3" fmla="*/ 758322 h 4479010"/>
              <a:gd name="connsiteX4" fmla="*/ 4533190 w 4533190"/>
              <a:gd name="connsiteY4" fmla="*/ 3734854 h 4479010"/>
              <a:gd name="connsiteX5" fmla="*/ 3789034 w 4533190"/>
              <a:gd name="connsiteY5" fmla="*/ 4479010 h 4479010"/>
              <a:gd name="connsiteX6" fmla="*/ 812502 w 4533190"/>
              <a:gd name="connsiteY6" fmla="*/ 4479010 h 4479010"/>
              <a:gd name="connsiteX7" fmla="*/ 68346 w 4533190"/>
              <a:gd name="connsiteY7" fmla="*/ 3734854 h 4479010"/>
              <a:gd name="connsiteX8" fmla="*/ 62926 w 4533190"/>
              <a:gd name="connsiteY8" fmla="*/ 1435844 h 4479010"/>
              <a:gd name="connsiteX9" fmla="*/ 147580 w 4533190"/>
              <a:gd name="connsiteY9" fmla="*/ 1017550 h 4479010"/>
              <a:gd name="connsiteX10" fmla="*/ 728583 w 4533190"/>
              <a:gd name="connsiteY10" fmla="*/ 539656 h 4479010"/>
              <a:gd name="connsiteX0" fmla="*/ 728583 w 4533190"/>
              <a:gd name="connsiteY0" fmla="*/ 587944 h 4527298"/>
              <a:gd name="connsiteX1" fmla="*/ 1588258 w 4533190"/>
              <a:gd name="connsiteY1" fmla="*/ 100114 h 4527298"/>
              <a:gd name="connsiteX2" fmla="*/ 2097450 w 4533190"/>
              <a:gd name="connsiteY2" fmla="*/ 46298 h 4527298"/>
              <a:gd name="connsiteX3" fmla="*/ 3789034 w 4533190"/>
              <a:gd name="connsiteY3" fmla="*/ 62454 h 4527298"/>
              <a:gd name="connsiteX4" fmla="*/ 4533190 w 4533190"/>
              <a:gd name="connsiteY4" fmla="*/ 806610 h 4527298"/>
              <a:gd name="connsiteX5" fmla="*/ 4533190 w 4533190"/>
              <a:gd name="connsiteY5" fmla="*/ 3783142 h 4527298"/>
              <a:gd name="connsiteX6" fmla="*/ 3789034 w 4533190"/>
              <a:gd name="connsiteY6" fmla="*/ 4527298 h 4527298"/>
              <a:gd name="connsiteX7" fmla="*/ 812502 w 4533190"/>
              <a:gd name="connsiteY7" fmla="*/ 4527298 h 4527298"/>
              <a:gd name="connsiteX8" fmla="*/ 68346 w 4533190"/>
              <a:gd name="connsiteY8" fmla="*/ 3783142 h 4527298"/>
              <a:gd name="connsiteX9" fmla="*/ 62926 w 4533190"/>
              <a:gd name="connsiteY9" fmla="*/ 1484132 h 4527298"/>
              <a:gd name="connsiteX10" fmla="*/ 147580 w 4533190"/>
              <a:gd name="connsiteY10" fmla="*/ 1065838 h 4527298"/>
              <a:gd name="connsiteX11" fmla="*/ 728583 w 4533190"/>
              <a:gd name="connsiteY11" fmla="*/ 587944 h 4527298"/>
              <a:gd name="connsiteX0" fmla="*/ 728583 w 4533190"/>
              <a:gd name="connsiteY0" fmla="*/ 755369 h 4694723"/>
              <a:gd name="connsiteX1" fmla="*/ 1588258 w 4533190"/>
              <a:gd name="connsiteY1" fmla="*/ 267539 h 4694723"/>
              <a:gd name="connsiteX2" fmla="*/ 2288614 w 4533190"/>
              <a:gd name="connsiteY2" fmla="*/ 257 h 4694723"/>
              <a:gd name="connsiteX3" fmla="*/ 3789034 w 4533190"/>
              <a:gd name="connsiteY3" fmla="*/ 229879 h 4694723"/>
              <a:gd name="connsiteX4" fmla="*/ 4533190 w 4533190"/>
              <a:gd name="connsiteY4" fmla="*/ 974035 h 4694723"/>
              <a:gd name="connsiteX5" fmla="*/ 4533190 w 4533190"/>
              <a:gd name="connsiteY5" fmla="*/ 3950567 h 4694723"/>
              <a:gd name="connsiteX6" fmla="*/ 3789034 w 4533190"/>
              <a:gd name="connsiteY6" fmla="*/ 4694723 h 4694723"/>
              <a:gd name="connsiteX7" fmla="*/ 812502 w 4533190"/>
              <a:gd name="connsiteY7" fmla="*/ 4694723 h 4694723"/>
              <a:gd name="connsiteX8" fmla="*/ 68346 w 4533190"/>
              <a:gd name="connsiteY8" fmla="*/ 3950567 h 4694723"/>
              <a:gd name="connsiteX9" fmla="*/ 62926 w 4533190"/>
              <a:gd name="connsiteY9" fmla="*/ 1651557 h 4694723"/>
              <a:gd name="connsiteX10" fmla="*/ 147580 w 4533190"/>
              <a:gd name="connsiteY10" fmla="*/ 1233263 h 4694723"/>
              <a:gd name="connsiteX11" fmla="*/ 728583 w 4533190"/>
              <a:gd name="connsiteY11" fmla="*/ 755369 h 4694723"/>
              <a:gd name="connsiteX0" fmla="*/ 728583 w 4533190"/>
              <a:gd name="connsiteY0" fmla="*/ 755369 h 4694723"/>
              <a:gd name="connsiteX1" fmla="*/ 1588258 w 4533190"/>
              <a:gd name="connsiteY1" fmla="*/ 267539 h 4694723"/>
              <a:gd name="connsiteX2" fmla="*/ 2288614 w 4533190"/>
              <a:gd name="connsiteY2" fmla="*/ 257 h 4694723"/>
              <a:gd name="connsiteX3" fmla="*/ 3789034 w 4533190"/>
              <a:gd name="connsiteY3" fmla="*/ 229879 h 4694723"/>
              <a:gd name="connsiteX4" fmla="*/ 4533190 w 4533190"/>
              <a:gd name="connsiteY4" fmla="*/ 974035 h 4694723"/>
              <a:gd name="connsiteX5" fmla="*/ 4533190 w 4533190"/>
              <a:gd name="connsiteY5" fmla="*/ 3950567 h 4694723"/>
              <a:gd name="connsiteX6" fmla="*/ 3789034 w 4533190"/>
              <a:gd name="connsiteY6" fmla="*/ 4694723 h 4694723"/>
              <a:gd name="connsiteX7" fmla="*/ 812502 w 4533190"/>
              <a:gd name="connsiteY7" fmla="*/ 4694723 h 4694723"/>
              <a:gd name="connsiteX8" fmla="*/ 68346 w 4533190"/>
              <a:gd name="connsiteY8" fmla="*/ 3950567 h 4694723"/>
              <a:gd name="connsiteX9" fmla="*/ 62926 w 4533190"/>
              <a:gd name="connsiteY9" fmla="*/ 1651557 h 4694723"/>
              <a:gd name="connsiteX10" fmla="*/ 147580 w 4533190"/>
              <a:gd name="connsiteY10" fmla="*/ 1233263 h 4694723"/>
              <a:gd name="connsiteX11" fmla="*/ 728583 w 4533190"/>
              <a:gd name="connsiteY11" fmla="*/ 755369 h 4694723"/>
              <a:gd name="connsiteX0" fmla="*/ 728583 w 4533190"/>
              <a:gd name="connsiteY0" fmla="*/ 755369 h 4694723"/>
              <a:gd name="connsiteX1" fmla="*/ 1588258 w 4533190"/>
              <a:gd name="connsiteY1" fmla="*/ 267539 h 4694723"/>
              <a:gd name="connsiteX2" fmla="*/ 2288614 w 4533190"/>
              <a:gd name="connsiteY2" fmla="*/ 257 h 4694723"/>
              <a:gd name="connsiteX3" fmla="*/ 3789034 w 4533190"/>
              <a:gd name="connsiteY3" fmla="*/ 229879 h 4694723"/>
              <a:gd name="connsiteX4" fmla="*/ 4533190 w 4533190"/>
              <a:gd name="connsiteY4" fmla="*/ 974035 h 4694723"/>
              <a:gd name="connsiteX5" fmla="*/ 4533190 w 4533190"/>
              <a:gd name="connsiteY5" fmla="*/ 3950567 h 4694723"/>
              <a:gd name="connsiteX6" fmla="*/ 3789034 w 4533190"/>
              <a:gd name="connsiteY6" fmla="*/ 4694723 h 4694723"/>
              <a:gd name="connsiteX7" fmla="*/ 812502 w 4533190"/>
              <a:gd name="connsiteY7" fmla="*/ 4694723 h 4694723"/>
              <a:gd name="connsiteX8" fmla="*/ 68346 w 4533190"/>
              <a:gd name="connsiteY8" fmla="*/ 3950567 h 4694723"/>
              <a:gd name="connsiteX9" fmla="*/ 62926 w 4533190"/>
              <a:gd name="connsiteY9" fmla="*/ 1651557 h 4694723"/>
              <a:gd name="connsiteX10" fmla="*/ 147580 w 4533190"/>
              <a:gd name="connsiteY10" fmla="*/ 1233263 h 4694723"/>
              <a:gd name="connsiteX11" fmla="*/ 728583 w 4533190"/>
              <a:gd name="connsiteY11" fmla="*/ 755369 h 4694723"/>
              <a:gd name="connsiteX0" fmla="*/ 728583 w 4533190"/>
              <a:gd name="connsiteY0" fmla="*/ 755369 h 4694723"/>
              <a:gd name="connsiteX1" fmla="*/ 1588258 w 4533190"/>
              <a:gd name="connsiteY1" fmla="*/ 267539 h 4694723"/>
              <a:gd name="connsiteX2" fmla="*/ 2288614 w 4533190"/>
              <a:gd name="connsiteY2" fmla="*/ 257 h 4694723"/>
              <a:gd name="connsiteX3" fmla="*/ 3789034 w 4533190"/>
              <a:gd name="connsiteY3" fmla="*/ 229879 h 4694723"/>
              <a:gd name="connsiteX4" fmla="*/ 4533190 w 4533190"/>
              <a:gd name="connsiteY4" fmla="*/ 974035 h 4694723"/>
              <a:gd name="connsiteX5" fmla="*/ 4533190 w 4533190"/>
              <a:gd name="connsiteY5" fmla="*/ 3950567 h 4694723"/>
              <a:gd name="connsiteX6" fmla="*/ 3789034 w 4533190"/>
              <a:gd name="connsiteY6" fmla="*/ 4694723 h 4694723"/>
              <a:gd name="connsiteX7" fmla="*/ 812502 w 4533190"/>
              <a:gd name="connsiteY7" fmla="*/ 4694723 h 4694723"/>
              <a:gd name="connsiteX8" fmla="*/ 68346 w 4533190"/>
              <a:gd name="connsiteY8" fmla="*/ 3950567 h 4694723"/>
              <a:gd name="connsiteX9" fmla="*/ 62926 w 4533190"/>
              <a:gd name="connsiteY9" fmla="*/ 1651557 h 4694723"/>
              <a:gd name="connsiteX10" fmla="*/ 147580 w 4533190"/>
              <a:gd name="connsiteY10" fmla="*/ 1233263 h 4694723"/>
              <a:gd name="connsiteX11" fmla="*/ 728583 w 4533190"/>
              <a:gd name="connsiteY11" fmla="*/ 755369 h 4694723"/>
              <a:gd name="connsiteX0" fmla="*/ 776374 w 4533190"/>
              <a:gd name="connsiteY0" fmla="*/ 733066 h 4694723"/>
              <a:gd name="connsiteX1" fmla="*/ 1588258 w 4533190"/>
              <a:gd name="connsiteY1" fmla="*/ 267539 h 4694723"/>
              <a:gd name="connsiteX2" fmla="*/ 2288614 w 4533190"/>
              <a:gd name="connsiteY2" fmla="*/ 257 h 4694723"/>
              <a:gd name="connsiteX3" fmla="*/ 3789034 w 4533190"/>
              <a:gd name="connsiteY3" fmla="*/ 229879 h 4694723"/>
              <a:gd name="connsiteX4" fmla="*/ 4533190 w 4533190"/>
              <a:gd name="connsiteY4" fmla="*/ 974035 h 4694723"/>
              <a:gd name="connsiteX5" fmla="*/ 4533190 w 4533190"/>
              <a:gd name="connsiteY5" fmla="*/ 3950567 h 4694723"/>
              <a:gd name="connsiteX6" fmla="*/ 3789034 w 4533190"/>
              <a:gd name="connsiteY6" fmla="*/ 4694723 h 4694723"/>
              <a:gd name="connsiteX7" fmla="*/ 812502 w 4533190"/>
              <a:gd name="connsiteY7" fmla="*/ 4694723 h 4694723"/>
              <a:gd name="connsiteX8" fmla="*/ 68346 w 4533190"/>
              <a:gd name="connsiteY8" fmla="*/ 3950567 h 4694723"/>
              <a:gd name="connsiteX9" fmla="*/ 62926 w 4533190"/>
              <a:gd name="connsiteY9" fmla="*/ 1651557 h 4694723"/>
              <a:gd name="connsiteX10" fmla="*/ 147580 w 4533190"/>
              <a:gd name="connsiteY10" fmla="*/ 1233263 h 4694723"/>
              <a:gd name="connsiteX11" fmla="*/ 776374 w 4533190"/>
              <a:gd name="connsiteY11" fmla="*/ 733066 h 4694723"/>
              <a:gd name="connsiteX0" fmla="*/ 776374 w 4533190"/>
              <a:gd name="connsiteY0" fmla="*/ 733066 h 4694723"/>
              <a:gd name="connsiteX1" fmla="*/ 1588258 w 4533190"/>
              <a:gd name="connsiteY1" fmla="*/ 267539 h 4694723"/>
              <a:gd name="connsiteX2" fmla="*/ 2288614 w 4533190"/>
              <a:gd name="connsiteY2" fmla="*/ 257 h 4694723"/>
              <a:gd name="connsiteX3" fmla="*/ 3789034 w 4533190"/>
              <a:gd name="connsiteY3" fmla="*/ 229879 h 4694723"/>
              <a:gd name="connsiteX4" fmla="*/ 4533190 w 4533190"/>
              <a:gd name="connsiteY4" fmla="*/ 974035 h 4694723"/>
              <a:gd name="connsiteX5" fmla="*/ 4533190 w 4533190"/>
              <a:gd name="connsiteY5" fmla="*/ 3950567 h 4694723"/>
              <a:gd name="connsiteX6" fmla="*/ 3789034 w 4533190"/>
              <a:gd name="connsiteY6" fmla="*/ 4694723 h 4694723"/>
              <a:gd name="connsiteX7" fmla="*/ 812502 w 4533190"/>
              <a:gd name="connsiteY7" fmla="*/ 4694723 h 4694723"/>
              <a:gd name="connsiteX8" fmla="*/ 68346 w 4533190"/>
              <a:gd name="connsiteY8" fmla="*/ 3950567 h 4694723"/>
              <a:gd name="connsiteX9" fmla="*/ 62926 w 4533190"/>
              <a:gd name="connsiteY9" fmla="*/ 1651557 h 4694723"/>
              <a:gd name="connsiteX10" fmla="*/ 147580 w 4533190"/>
              <a:gd name="connsiteY10" fmla="*/ 1233263 h 4694723"/>
              <a:gd name="connsiteX11" fmla="*/ 776374 w 4533190"/>
              <a:gd name="connsiteY11" fmla="*/ 733066 h 4694723"/>
              <a:gd name="connsiteX0" fmla="*/ 776374 w 4533190"/>
              <a:gd name="connsiteY0" fmla="*/ 733066 h 4694723"/>
              <a:gd name="connsiteX1" fmla="*/ 1588258 w 4533190"/>
              <a:gd name="connsiteY1" fmla="*/ 267539 h 4694723"/>
              <a:gd name="connsiteX2" fmla="*/ 2288614 w 4533190"/>
              <a:gd name="connsiteY2" fmla="*/ 257 h 4694723"/>
              <a:gd name="connsiteX3" fmla="*/ 3789034 w 4533190"/>
              <a:gd name="connsiteY3" fmla="*/ 229879 h 4694723"/>
              <a:gd name="connsiteX4" fmla="*/ 4533190 w 4533190"/>
              <a:gd name="connsiteY4" fmla="*/ 974035 h 4694723"/>
              <a:gd name="connsiteX5" fmla="*/ 4533190 w 4533190"/>
              <a:gd name="connsiteY5" fmla="*/ 3950567 h 4694723"/>
              <a:gd name="connsiteX6" fmla="*/ 3789034 w 4533190"/>
              <a:gd name="connsiteY6" fmla="*/ 4694723 h 4694723"/>
              <a:gd name="connsiteX7" fmla="*/ 812502 w 4533190"/>
              <a:gd name="connsiteY7" fmla="*/ 4694723 h 4694723"/>
              <a:gd name="connsiteX8" fmla="*/ 68346 w 4533190"/>
              <a:gd name="connsiteY8" fmla="*/ 3950567 h 4694723"/>
              <a:gd name="connsiteX9" fmla="*/ 62926 w 4533190"/>
              <a:gd name="connsiteY9" fmla="*/ 1651557 h 4694723"/>
              <a:gd name="connsiteX10" fmla="*/ 147580 w 4533190"/>
              <a:gd name="connsiteY10" fmla="*/ 1233263 h 4694723"/>
              <a:gd name="connsiteX11" fmla="*/ 776374 w 4533190"/>
              <a:gd name="connsiteY11" fmla="*/ 733066 h 4694723"/>
              <a:gd name="connsiteX0" fmla="*/ 776374 w 4533190"/>
              <a:gd name="connsiteY0" fmla="*/ 733066 h 4694723"/>
              <a:gd name="connsiteX1" fmla="*/ 1588258 w 4533190"/>
              <a:gd name="connsiteY1" fmla="*/ 267539 h 4694723"/>
              <a:gd name="connsiteX2" fmla="*/ 2288614 w 4533190"/>
              <a:gd name="connsiteY2" fmla="*/ 257 h 4694723"/>
              <a:gd name="connsiteX3" fmla="*/ 3789034 w 4533190"/>
              <a:gd name="connsiteY3" fmla="*/ 229879 h 4694723"/>
              <a:gd name="connsiteX4" fmla="*/ 4533190 w 4533190"/>
              <a:gd name="connsiteY4" fmla="*/ 974035 h 4694723"/>
              <a:gd name="connsiteX5" fmla="*/ 4533190 w 4533190"/>
              <a:gd name="connsiteY5" fmla="*/ 3950567 h 4694723"/>
              <a:gd name="connsiteX6" fmla="*/ 3789034 w 4533190"/>
              <a:gd name="connsiteY6" fmla="*/ 4694723 h 4694723"/>
              <a:gd name="connsiteX7" fmla="*/ 812502 w 4533190"/>
              <a:gd name="connsiteY7" fmla="*/ 4694723 h 4694723"/>
              <a:gd name="connsiteX8" fmla="*/ 68346 w 4533190"/>
              <a:gd name="connsiteY8" fmla="*/ 3950567 h 4694723"/>
              <a:gd name="connsiteX9" fmla="*/ 62926 w 4533190"/>
              <a:gd name="connsiteY9" fmla="*/ 1651557 h 4694723"/>
              <a:gd name="connsiteX10" fmla="*/ 147580 w 4533190"/>
              <a:gd name="connsiteY10" fmla="*/ 1233263 h 4694723"/>
              <a:gd name="connsiteX11" fmla="*/ 776374 w 4533190"/>
              <a:gd name="connsiteY11" fmla="*/ 733066 h 4694723"/>
              <a:gd name="connsiteX0" fmla="*/ 776374 w 4533190"/>
              <a:gd name="connsiteY0" fmla="*/ 733066 h 4694723"/>
              <a:gd name="connsiteX1" fmla="*/ 1588258 w 4533190"/>
              <a:gd name="connsiteY1" fmla="*/ 267539 h 4694723"/>
              <a:gd name="connsiteX2" fmla="*/ 2288614 w 4533190"/>
              <a:gd name="connsiteY2" fmla="*/ 257 h 4694723"/>
              <a:gd name="connsiteX3" fmla="*/ 3789034 w 4533190"/>
              <a:gd name="connsiteY3" fmla="*/ 229879 h 4694723"/>
              <a:gd name="connsiteX4" fmla="*/ 4533190 w 4533190"/>
              <a:gd name="connsiteY4" fmla="*/ 974035 h 4694723"/>
              <a:gd name="connsiteX5" fmla="*/ 4533190 w 4533190"/>
              <a:gd name="connsiteY5" fmla="*/ 3950567 h 4694723"/>
              <a:gd name="connsiteX6" fmla="*/ 3789034 w 4533190"/>
              <a:gd name="connsiteY6" fmla="*/ 4694723 h 4694723"/>
              <a:gd name="connsiteX7" fmla="*/ 812502 w 4533190"/>
              <a:gd name="connsiteY7" fmla="*/ 4694723 h 4694723"/>
              <a:gd name="connsiteX8" fmla="*/ 68346 w 4533190"/>
              <a:gd name="connsiteY8" fmla="*/ 3950567 h 4694723"/>
              <a:gd name="connsiteX9" fmla="*/ 62926 w 4533190"/>
              <a:gd name="connsiteY9" fmla="*/ 1651557 h 4694723"/>
              <a:gd name="connsiteX10" fmla="*/ 147580 w 4533190"/>
              <a:gd name="connsiteY10" fmla="*/ 1233263 h 4694723"/>
              <a:gd name="connsiteX11" fmla="*/ 776374 w 4533190"/>
              <a:gd name="connsiteY11" fmla="*/ 733066 h 4694723"/>
              <a:gd name="connsiteX0" fmla="*/ 763546 w 4520362"/>
              <a:gd name="connsiteY0" fmla="*/ 733066 h 4694723"/>
              <a:gd name="connsiteX1" fmla="*/ 1575430 w 4520362"/>
              <a:gd name="connsiteY1" fmla="*/ 267539 h 4694723"/>
              <a:gd name="connsiteX2" fmla="*/ 2275786 w 4520362"/>
              <a:gd name="connsiteY2" fmla="*/ 257 h 4694723"/>
              <a:gd name="connsiteX3" fmla="*/ 3776206 w 4520362"/>
              <a:gd name="connsiteY3" fmla="*/ 229879 h 4694723"/>
              <a:gd name="connsiteX4" fmla="*/ 4520362 w 4520362"/>
              <a:gd name="connsiteY4" fmla="*/ 974035 h 4694723"/>
              <a:gd name="connsiteX5" fmla="*/ 4520362 w 4520362"/>
              <a:gd name="connsiteY5" fmla="*/ 3950567 h 4694723"/>
              <a:gd name="connsiteX6" fmla="*/ 3776206 w 4520362"/>
              <a:gd name="connsiteY6" fmla="*/ 4694723 h 4694723"/>
              <a:gd name="connsiteX7" fmla="*/ 799674 w 4520362"/>
              <a:gd name="connsiteY7" fmla="*/ 4694723 h 4694723"/>
              <a:gd name="connsiteX8" fmla="*/ 55518 w 4520362"/>
              <a:gd name="connsiteY8" fmla="*/ 3950567 h 4694723"/>
              <a:gd name="connsiteX9" fmla="*/ 50098 w 4520362"/>
              <a:gd name="connsiteY9" fmla="*/ 1651557 h 4694723"/>
              <a:gd name="connsiteX10" fmla="*/ 252637 w 4520362"/>
              <a:gd name="connsiteY10" fmla="*/ 1086704 h 4694723"/>
              <a:gd name="connsiteX11" fmla="*/ 763546 w 4520362"/>
              <a:gd name="connsiteY11" fmla="*/ 733066 h 4694723"/>
              <a:gd name="connsiteX0" fmla="*/ 763546 w 4520362"/>
              <a:gd name="connsiteY0" fmla="*/ 733066 h 4694723"/>
              <a:gd name="connsiteX1" fmla="*/ 1575430 w 4520362"/>
              <a:gd name="connsiteY1" fmla="*/ 267539 h 4694723"/>
              <a:gd name="connsiteX2" fmla="*/ 2275786 w 4520362"/>
              <a:gd name="connsiteY2" fmla="*/ 257 h 4694723"/>
              <a:gd name="connsiteX3" fmla="*/ 3776206 w 4520362"/>
              <a:gd name="connsiteY3" fmla="*/ 229879 h 4694723"/>
              <a:gd name="connsiteX4" fmla="*/ 4520362 w 4520362"/>
              <a:gd name="connsiteY4" fmla="*/ 974035 h 4694723"/>
              <a:gd name="connsiteX5" fmla="*/ 4520362 w 4520362"/>
              <a:gd name="connsiteY5" fmla="*/ 3950567 h 4694723"/>
              <a:gd name="connsiteX6" fmla="*/ 3776206 w 4520362"/>
              <a:gd name="connsiteY6" fmla="*/ 4694723 h 4694723"/>
              <a:gd name="connsiteX7" fmla="*/ 799674 w 4520362"/>
              <a:gd name="connsiteY7" fmla="*/ 4694723 h 4694723"/>
              <a:gd name="connsiteX8" fmla="*/ 55518 w 4520362"/>
              <a:gd name="connsiteY8" fmla="*/ 3950567 h 4694723"/>
              <a:gd name="connsiteX9" fmla="*/ 50098 w 4520362"/>
              <a:gd name="connsiteY9" fmla="*/ 1651557 h 4694723"/>
              <a:gd name="connsiteX10" fmla="*/ 252637 w 4520362"/>
              <a:gd name="connsiteY10" fmla="*/ 1086704 h 4694723"/>
              <a:gd name="connsiteX11" fmla="*/ 763546 w 4520362"/>
              <a:gd name="connsiteY11" fmla="*/ 733066 h 4694723"/>
              <a:gd name="connsiteX0" fmla="*/ 763546 w 4520362"/>
              <a:gd name="connsiteY0" fmla="*/ 733066 h 4694723"/>
              <a:gd name="connsiteX1" fmla="*/ 1575430 w 4520362"/>
              <a:gd name="connsiteY1" fmla="*/ 267539 h 4694723"/>
              <a:gd name="connsiteX2" fmla="*/ 2275786 w 4520362"/>
              <a:gd name="connsiteY2" fmla="*/ 257 h 4694723"/>
              <a:gd name="connsiteX3" fmla="*/ 3776206 w 4520362"/>
              <a:gd name="connsiteY3" fmla="*/ 229879 h 4694723"/>
              <a:gd name="connsiteX4" fmla="*/ 4520362 w 4520362"/>
              <a:gd name="connsiteY4" fmla="*/ 974035 h 4694723"/>
              <a:gd name="connsiteX5" fmla="*/ 4520362 w 4520362"/>
              <a:gd name="connsiteY5" fmla="*/ 3950567 h 4694723"/>
              <a:gd name="connsiteX6" fmla="*/ 3776206 w 4520362"/>
              <a:gd name="connsiteY6" fmla="*/ 4694723 h 4694723"/>
              <a:gd name="connsiteX7" fmla="*/ 799674 w 4520362"/>
              <a:gd name="connsiteY7" fmla="*/ 4694723 h 4694723"/>
              <a:gd name="connsiteX8" fmla="*/ 55518 w 4520362"/>
              <a:gd name="connsiteY8" fmla="*/ 3950567 h 4694723"/>
              <a:gd name="connsiteX9" fmla="*/ 50098 w 4520362"/>
              <a:gd name="connsiteY9" fmla="*/ 1651557 h 4694723"/>
              <a:gd name="connsiteX10" fmla="*/ 252637 w 4520362"/>
              <a:gd name="connsiteY10" fmla="*/ 1086704 h 4694723"/>
              <a:gd name="connsiteX11" fmla="*/ 763546 w 4520362"/>
              <a:gd name="connsiteY11" fmla="*/ 733066 h 4694723"/>
              <a:gd name="connsiteX0" fmla="*/ 763546 w 4520362"/>
              <a:gd name="connsiteY0" fmla="*/ 733066 h 4694723"/>
              <a:gd name="connsiteX1" fmla="*/ 1575430 w 4520362"/>
              <a:gd name="connsiteY1" fmla="*/ 267539 h 4694723"/>
              <a:gd name="connsiteX2" fmla="*/ 2275786 w 4520362"/>
              <a:gd name="connsiteY2" fmla="*/ 257 h 4694723"/>
              <a:gd name="connsiteX3" fmla="*/ 3776206 w 4520362"/>
              <a:gd name="connsiteY3" fmla="*/ 229879 h 4694723"/>
              <a:gd name="connsiteX4" fmla="*/ 4520362 w 4520362"/>
              <a:gd name="connsiteY4" fmla="*/ 974035 h 4694723"/>
              <a:gd name="connsiteX5" fmla="*/ 4520362 w 4520362"/>
              <a:gd name="connsiteY5" fmla="*/ 3950567 h 4694723"/>
              <a:gd name="connsiteX6" fmla="*/ 3776206 w 4520362"/>
              <a:gd name="connsiteY6" fmla="*/ 4694723 h 4694723"/>
              <a:gd name="connsiteX7" fmla="*/ 799674 w 4520362"/>
              <a:gd name="connsiteY7" fmla="*/ 4694723 h 4694723"/>
              <a:gd name="connsiteX8" fmla="*/ 55518 w 4520362"/>
              <a:gd name="connsiteY8" fmla="*/ 3950567 h 4694723"/>
              <a:gd name="connsiteX9" fmla="*/ 50098 w 4520362"/>
              <a:gd name="connsiteY9" fmla="*/ 1651557 h 4694723"/>
              <a:gd name="connsiteX10" fmla="*/ 252637 w 4520362"/>
              <a:gd name="connsiteY10" fmla="*/ 1086704 h 4694723"/>
              <a:gd name="connsiteX11" fmla="*/ 763546 w 4520362"/>
              <a:gd name="connsiteY11" fmla="*/ 733066 h 4694723"/>
              <a:gd name="connsiteX0" fmla="*/ 763546 w 4520362"/>
              <a:gd name="connsiteY0" fmla="*/ 733066 h 4694723"/>
              <a:gd name="connsiteX1" fmla="*/ 1575430 w 4520362"/>
              <a:gd name="connsiteY1" fmla="*/ 267539 h 4694723"/>
              <a:gd name="connsiteX2" fmla="*/ 2275786 w 4520362"/>
              <a:gd name="connsiteY2" fmla="*/ 257 h 4694723"/>
              <a:gd name="connsiteX3" fmla="*/ 3776206 w 4520362"/>
              <a:gd name="connsiteY3" fmla="*/ 229879 h 4694723"/>
              <a:gd name="connsiteX4" fmla="*/ 4520362 w 4520362"/>
              <a:gd name="connsiteY4" fmla="*/ 974035 h 4694723"/>
              <a:gd name="connsiteX5" fmla="*/ 4520362 w 4520362"/>
              <a:gd name="connsiteY5" fmla="*/ 3950567 h 4694723"/>
              <a:gd name="connsiteX6" fmla="*/ 3776206 w 4520362"/>
              <a:gd name="connsiteY6" fmla="*/ 4694723 h 4694723"/>
              <a:gd name="connsiteX7" fmla="*/ 799674 w 4520362"/>
              <a:gd name="connsiteY7" fmla="*/ 4694723 h 4694723"/>
              <a:gd name="connsiteX8" fmla="*/ 55518 w 4520362"/>
              <a:gd name="connsiteY8" fmla="*/ 3950567 h 4694723"/>
              <a:gd name="connsiteX9" fmla="*/ 50098 w 4520362"/>
              <a:gd name="connsiteY9" fmla="*/ 1651557 h 4694723"/>
              <a:gd name="connsiteX10" fmla="*/ 252637 w 4520362"/>
              <a:gd name="connsiteY10" fmla="*/ 1086704 h 4694723"/>
              <a:gd name="connsiteX11" fmla="*/ 763546 w 4520362"/>
              <a:gd name="connsiteY11" fmla="*/ 733066 h 4694723"/>
              <a:gd name="connsiteX0" fmla="*/ 827267 w 4520362"/>
              <a:gd name="connsiteY0" fmla="*/ 694833 h 4694723"/>
              <a:gd name="connsiteX1" fmla="*/ 1575430 w 4520362"/>
              <a:gd name="connsiteY1" fmla="*/ 267539 h 4694723"/>
              <a:gd name="connsiteX2" fmla="*/ 2275786 w 4520362"/>
              <a:gd name="connsiteY2" fmla="*/ 257 h 4694723"/>
              <a:gd name="connsiteX3" fmla="*/ 3776206 w 4520362"/>
              <a:gd name="connsiteY3" fmla="*/ 229879 h 4694723"/>
              <a:gd name="connsiteX4" fmla="*/ 4520362 w 4520362"/>
              <a:gd name="connsiteY4" fmla="*/ 974035 h 4694723"/>
              <a:gd name="connsiteX5" fmla="*/ 4520362 w 4520362"/>
              <a:gd name="connsiteY5" fmla="*/ 3950567 h 4694723"/>
              <a:gd name="connsiteX6" fmla="*/ 3776206 w 4520362"/>
              <a:gd name="connsiteY6" fmla="*/ 4694723 h 4694723"/>
              <a:gd name="connsiteX7" fmla="*/ 799674 w 4520362"/>
              <a:gd name="connsiteY7" fmla="*/ 4694723 h 4694723"/>
              <a:gd name="connsiteX8" fmla="*/ 55518 w 4520362"/>
              <a:gd name="connsiteY8" fmla="*/ 3950567 h 4694723"/>
              <a:gd name="connsiteX9" fmla="*/ 50098 w 4520362"/>
              <a:gd name="connsiteY9" fmla="*/ 1651557 h 4694723"/>
              <a:gd name="connsiteX10" fmla="*/ 252637 w 4520362"/>
              <a:gd name="connsiteY10" fmla="*/ 1086704 h 4694723"/>
              <a:gd name="connsiteX11" fmla="*/ 827267 w 4520362"/>
              <a:gd name="connsiteY11" fmla="*/ 694833 h 4694723"/>
              <a:gd name="connsiteX0" fmla="*/ 828430 w 4521525"/>
              <a:gd name="connsiteY0" fmla="*/ 694833 h 4694723"/>
              <a:gd name="connsiteX1" fmla="*/ 1576593 w 4521525"/>
              <a:gd name="connsiteY1" fmla="*/ 267539 h 4694723"/>
              <a:gd name="connsiteX2" fmla="*/ 2276949 w 4521525"/>
              <a:gd name="connsiteY2" fmla="*/ 257 h 4694723"/>
              <a:gd name="connsiteX3" fmla="*/ 3777369 w 4521525"/>
              <a:gd name="connsiteY3" fmla="*/ 229879 h 4694723"/>
              <a:gd name="connsiteX4" fmla="*/ 4521525 w 4521525"/>
              <a:gd name="connsiteY4" fmla="*/ 974035 h 4694723"/>
              <a:gd name="connsiteX5" fmla="*/ 4521525 w 4521525"/>
              <a:gd name="connsiteY5" fmla="*/ 3950567 h 4694723"/>
              <a:gd name="connsiteX6" fmla="*/ 3777369 w 4521525"/>
              <a:gd name="connsiteY6" fmla="*/ 4694723 h 4694723"/>
              <a:gd name="connsiteX7" fmla="*/ 800837 w 4521525"/>
              <a:gd name="connsiteY7" fmla="*/ 4694723 h 4694723"/>
              <a:gd name="connsiteX8" fmla="*/ 56681 w 4521525"/>
              <a:gd name="connsiteY8" fmla="*/ 3950567 h 4694723"/>
              <a:gd name="connsiteX9" fmla="*/ 48075 w 4521525"/>
              <a:gd name="connsiteY9" fmla="*/ 1769441 h 4694723"/>
              <a:gd name="connsiteX10" fmla="*/ 253800 w 4521525"/>
              <a:gd name="connsiteY10" fmla="*/ 1086704 h 4694723"/>
              <a:gd name="connsiteX11" fmla="*/ 828430 w 4521525"/>
              <a:gd name="connsiteY11" fmla="*/ 694833 h 4694723"/>
              <a:gd name="connsiteX0" fmla="*/ 818230 w 4511325"/>
              <a:gd name="connsiteY0" fmla="*/ 694833 h 4694723"/>
              <a:gd name="connsiteX1" fmla="*/ 1566393 w 4511325"/>
              <a:gd name="connsiteY1" fmla="*/ 267539 h 4694723"/>
              <a:gd name="connsiteX2" fmla="*/ 2266749 w 4511325"/>
              <a:gd name="connsiteY2" fmla="*/ 257 h 4694723"/>
              <a:gd name="connsiteX3" fmla="*/ 3767169 w 4511325"/>
              <a:gd name="connsiteY3" fmla="*/ 229879 h 4694723"/>
              <a:gd name="connsiteX4" fmla="*/ 4511325 w 4511325"/>
              <a:gd name="connsiteY4" fmla="*/ 974035 h 4694723"/>
              <a:gd name="connsiteX5" fmla="*/ 4511325 w 4511325"/>
              <a:gd name="connsiteY5" fmla="*/ 3950567 h 4694723"/>
              <a:gd name="connsiteX6" fmla="*/ 3767169 w 4511325"/>
              <a:gd name="connsiteY6" fmla="*/ 4694723 h 4694723"/>
              <a:gd name="connsiteX7" fmla="*/ 790637 w 4511325"/>
              <a:gd name="connsiteY7" fmla="*/ 4694723 h 4694723"/>
              <a:gd name="connsiteX8" fmla="*/ 46481 w 4511325"/>
              <a:gd name="connsiteY8" fmla="*/ 3950567 h 4694723"/>
              <a:gd name="connsiteX9" fmla="*/ 37875 w 4511325"/>
              <a:gd name="connsiteY9" fmla="*/ 1769441 h 4694723"/>
              <a:gd name="connsiteX10" fmla="*/ 243600 w 4511325"/>
              <a:gd name="connsiteY10" fmla="*/ 1086704 h 4694723"/>
              <a:gd name="connsiteX11" fmla="*/ 818230 w 4511325"/>
              <a:gd name="connsiteY11" fmla="*/ 694833 h 4694723"/>
              <a:gd name="connsiteX0" fmla="*/ 825331 w 4518426"/>
              <a:gd name="connsiteY0" fmla="*/ 694833 h 4694723"/>
              <a:gd name="connsiteX1" fmla="*/ 1573494 w 4518426"/>
              <a:gd name="connsiteY1" fmla="*/ 267539 h 4694723"/>
              <a:gd name="connsiteX2" fmla="*/ 2273850 w 4518426"/>
              <a:gd name="connsiteY2" fmla="*/ 257 h 4694723"/>
              <a:gd name="connsiteX3" fmla="*/ 3774270 w 4518426"/>
              <a:gd name="connsiteY3" fmla="*/ 229879 h 4694723"/>
              <a:gd name="connsiteX4" fmla="*/ 4518426 w 4518426"/>
              <a:gd name="connsiteY4" fmla="*/ 974035 h 4694723"/>
              <a:gd name="connsiteX5" fmla="*/ 4518426 w 4518426"/>
              <a:gd name="connsiteY5" fmla="*/ 3950567 h 4694723"/>
              <a:gd name="connsiteX6" fmla="*/ 3774270 w 4518426"/>
              <a:gd name="connsiteY6" fmla="*/ 4694723 h 4694723"/>
              <a:gd name="connsiteX7" fmla="*/ 797738 w 4518426"/>
              <a:gd name="connsiteY7" fmla="*/ 4694723 h 4694723"/>
              <a:gd name="connsiteX8" fmla="*/ 53582 w 4518426"/>
              <a:gd name="connsiteY8" fmla="*/ 3950567 h 4694723"/>
              <a:gd name="connsiteX9" fmla="*/ 44976 w 4518426"/>
              <a:gd name="connsiteY9" fmla="*/ 1769441 h 4694723"/>
              <a:gd name="connsiteX10" fmla="*/ 186980 w 4518426"/>
              <a:gd name="connsiteY10" fmla="*/ 1172728 h 4694723"/>
              <a:gd name="connsiteX11" fmla="*/ 825331 w 4518426"/>
              <a:gd name="connsiteY11" fmla="*/ 694833 h 4694723"/>
              <a:gd name="connsiteX0" fmla="*/ 826446 w 4519541"/>
              <a:gd name="connsiteY0" fmla="*/ 694833 h 4694723"/>
              <a:gd name="connsiteX1" fmla="*/ 1574609 w 4519541"/>
              <a:gd name="connsiteY1" fmla="*/ 267539 h 4694723"/>
              <a:gd name="connsiteX2" fmla="*/ 2274965 w 4519541"/>
              <a:gd name="connsiteY2" fmla="*/ 257 h 4694723"/>
              <a:gd name="connsiteX3" fmla="*/ 3775385 w 4519541"/>
              <a:gd name="connsiteY3" fmla="*/ 229879 h 4694723"/>
              <a:gd name="connsiteX4" fmla="*/ 4519541 w 4519541"/>
              <a:gd name="connsiteY4" fmla="*/ 974035 h 4694723"/>
              <a:gd name="connsiteX5" fmla="*/ 4519541 w 4519541"/>
              <a:gd name="connsiteY5" fmla="*/ 3950567 h 4694723"/>
              <a:gd name="connsiteX6" fmla="*/ 3775385 w 4519541"/>
              <a:gd name="connsiteY6" fmla="*/ 4694723 h 4694723"/>
              <a:gd name="connsiteX7" fmla="*/ 798853 w 4519541"/>
              <a:gd name="connsiteY7" fmla="*/ 4694723 h 4694723"/>
              <a:gd name="connsiteX8" fmla="*/ 54697 w 4519541"/>
              <a:gd name="connsiteY8" fmla="*/ 3950567 h 4694723"/>
              <a:gd name="connsiteX9" fmla="*/ 42905 w 4519541"/>
              <a:gd name="connsiteY9" fmla="*/ 1916000 h 4694723"/>
              <a:gd name="connsiteX10" fmla="*/ 188095 w 4519541"/>
              <a:gd name="connsiteY10" fmla="*/ 1172728 h 4694723"/>
              <a:gd name="connsiteX11" fmla="*/ 826446 w 4519541"/>
              <a:gd name="connsiteY11" fmla="*/ 694833 h 4694723"/>
              <a:gd name="connsiteX0" fmla="*/ 819631 w 4512726"/>
              <a:gd name="connsiteY0" fmla="*/ 694833 h 4694723"/>
              <a:gd name="connsiteX1" fmla="*/ 1567794 w 4512726"/>
              <a:gd name="connsiteY1" fmla="*/ 267539 h 4694723"/>
              <a:gd name="connsiteX2" fmla="*/ 2268150 w 4512726"/>
              <a:gd name="connsiteY2" fmla="*/ 257 h 4694723"/>
              <a:gd name="connsiteX3" fmla="*/ 3768570 w 4512726"/>
              <a:gd name="connsiteY3" fmla="*/ 229879 h 4694723"/>
              <a:gd name="connsiteX4" fmla="*/ 4512726 w 4512726"/>
              <a:gd name="connsiteY4" fmla="*/ 974035 h 4694723"/>
              <a:gd name="connsiteX5" fmla="*/ 4512726 w 4512726"/>
              <a:gd name="connsiteY5" fmla="*/ 3950567 h 4694723"/>
              <a:gd name="connsiteX6" fmla="*/ 3768570 w 4512726"/>
              <a:gd name="connsiteY6" fmla="*/ 4694723 h 4694723"/>
              <a:gd name="connsiteX7" fmla="*/ 792038 w 4512726"/>
              <a:gd name="connsiteY7" fmla="*/ 4694723 h 4694723"/>
              <a:gd name="connsiteX8" fmla="*/ 47882 w 4512726"/>
              <a:gd name="connsiteY8" fmla="*/ 3950567 h 4694723"/>
              <a:gd name="connsiteX9" fmla="*/ 36090 w 4512726"/>
              <a:gd name="connsiteY9" fmla="*/ 1916000 h 4694723"/>
              <a:gd name="connsiteX10" fmla="*/ 181280 w 4512726"/>
              <a:gd name="connsiteY10" fmla="*/ 1172728 h 4694723"/>
              <a:gd name="connsiteX11" fmla="*/ 819631 w 4512726"/>
              <a:gd name="connsiteY11" fmla="*/ 694833 h 4694723"/>
              <a:gd name="connsiteX0" fmla="*/ 825985 w 4519080"/>
              <a:gd name="connsiteY0" fmla="*/ 694833 h 4694723"/>
              <a:gd name="connsiteX1" fmla="*/ 1574148 w 4519080"/>
              <a:gd name="connsiteY1" fmla="*/ 267539 h 4694723"/>
              <a:gd name="connsiteX2" fmla="*/ 2274504 w 4519080"/>
              <a:gd name="connsiteY2" fmla="*/ 257 h 4694723"/>
              <a:gd name="connsiteX3" fmla="*/ 3774924 w 4519080"/>
              <a:gd name="connsiteY3" fmla="*/ 229879 h 4694723"/>
              <a:gd name="connsiteX4" fmla="*/ 4519080 w 4519080"/>
              <a:gd name="connsiteY4" fmla="*/ 974035 h 4694723"/>
              <a:gd name="connsiteX5" fmla="*/ 4519080 w 4519080"/>
              <a:gd name="connsiteY5" fmla="*/ 3950567 h 4694723"/>
              <a:gd name="connsiteX6" fmla="*/ 3774924 w 4519080"/>
              <a:gd name="connsiteY6" fmla="*/ 4694723 h 4694723"/>
              <a:gd name="connsiteX7" fmla="*/ 798392 w 4519080"/>
              <a:gd name="connsiteY7" fmla="*/ 4694723 h 4694723"/>
              <a:gd name="connsiteX8" fmla="*/ 54236 w 4519080"/>
              <a:gd name="connsiteY8" fmla="*/ 3950567 h 4694723"/>
              <a:gd name="connsiteX9" fmla="*/ 42444 w 4519080"/>
              <a:gd name="connsiteY9" fmla="*/ 1916000 h 4694723"/>
              <a:gd name="connsiteX10" fmla="*/ 178076 w 4519080"/>
              <a:gd name="connsiteY10" fmla="*/ 1169542 h 4694723"/>
              <a:gd name="connsiteX11" fmla="*/ 825985 w 4519080"/>
              <a:gd name="connsiteY11" fmla="*/ 694833 h 4694723"/>
              <a:gd name="connsiteX0" fmla="*/ 826138 w 4519233"/>
              <a:gd name="connsiteY0" fmla="*/ 694833 h 4694723"/>
              <a:gd name="connsiteX1" fmla="*/ 1574301 w 4519233"/>
              <a:gd name="connsiteY1" fmla="*/ 267539 h 4694723"/>
              <a:gd name="connsiteX2" fmla="*/ 2274657 w 4519233"/>
              <a:gd name="connsiteY2" fmla="*/ 257 h 4694723"/>
              <a:gd name="connsiteX3" fmla="*/ 3775077 w 4519233"/>
              <a:gd name="connsiteY3" fmla="*/ 229879 h 4694723"/>
              <a:gd name="connsiteX4" fmla="*/ 4519233 w 4519233"/>
              <a:gd name="connsiteY4" fmla="*/ 974035 h 4694723"/>
              <a:gd name="connsiteX5" fmla="*/ 4519233 w 4519233"/>
              <a:gd name="connsiteY5" fmla="*/ 3950567 h 4694723"/>
              <a:gd name="connsiteX6" fmla="*/ 3775077 w 4519233"/>
              <a:gd name="connsiteY6" fmla="*/ 4694723 h 4694723"/>
              <a:gd name="connsiteX7" fmla="*/ 798545 w 4519233"/>
              <a:gd name="connsiteY7" fmla="*/ 4694723 h 4694723"/>
              <a:gd name="connsiteX8" fmla="*/ 54389 w 4519233"/>
              <a:gd name="connsiteY8" fmla="*/ 3950567 h 4694723"/>
              <a:gd name="connsiteX9" fmla="*/ 42597 w 4519233"/>
              <a:gd name="connsiteY9" fmla="*/ 1916000 h 4694723"/>
              <a:gd name="connsiteX10" fmla="*/ 181415 w 4519233"/>
              <a:gd name="connsiteY10" fmla="*/ 1185472 h 4694723"/>
              <a:gd name="connsiteX11" fmla="*/ 826138 w 4519233"/>
              <a:gd name="connsiteY11" fmla="*/ 694833 h 4694723"/>
              <a:gd name="connsiteX0" fmla="*/ 902604 w 4519233"/>
              <a:gd name="connsiteY0" fmla="*/ 637483 h 4694723"/>
              <a:gd name="connsiteX1" fmla="*/ 1574301 w 4519233"/>
              <a:gd name="connsiteY1" fmla="*/ 267539 h 4694723"/>
              <a:gd name="connsiteX2" fmla="*/ 2274657 w 4519233"/>
              <a:gd name="connsiteY2" fmla="*/ 257 h 4694723"/>
              <a:gd name="connsiteX3" fmla="*/ 3775077 w 4519233"/>
              <a:gd name="connsiteY3" fmla="*/ 229879 h 4694723"/>
              <a:gd name="connsiteX4" fmla="*/ 4519233 w 4519233"/>
              <a:gd name="connsiteY4" fmla="*/ 974035 h 4694723"/>
              <a:gd name="connsiteX5" fmla="*/ 4519233 w 4519233"/>
              <a:gd name="connsiteY5" fmla="*/ 3950567 h 4694723"/>
              <a:gd name="connsiteX6" fmla="*/ 3775077 w 4519233"/>
              <a:gd name="connsiteY6" fmla="*/ 4694723 h 4694723"/>
              <a:gd name="connsiteX7" fmla="*/ 798545 w 4519233"/>
              <a:gd name="connsiteY7" fmla="*/ 4694723 h 4694723"/>
              <a:gd name="connsiteX8" fmla="*/ 54389 w 4519233"/>
              <a:gd name="connsiteY8" fmla="*/ 3950567 h 4694723"/>
              <a:gd name="connsiteX9" fmla="*/ 42597 w 4519233"/>
              <a:gd name="connsiteY9" fmla="*/ 1916000 h 4694723"/>
              <a:gd name="connsiteX10" fmla="*/ 181415 w 4519233"/>
              <a:gd name="connsiteY10" fmla="*/ 1185472 h 4694723"/>
              <a:gd name="connsiteX11" fmla="*/ 902604 w 4519233"/>
              <a:gd name="connsiteY11" fmla="*/ 637483 h 4694723"/>
              <a:gd name="connsiteX0" fmla="*/ 902604 w 4519233"/>
              <a:gd name="connsiteY0" fmla="*/ 637483 h 4694723"/>
              <a:gd name="connsiteX1" fmla="*/ 1574301 w 4519233"/>
              <a:gd name="connsiteY1" fmla="*/ 267539 h 4694723"/>
              <a:gd name="connsiteX2" fmla="*/ 2274657 w 4519233"/>
              <a:gd name="connsiteY2" fmla="*/ 257 h 4694723"/>
              <a:gd name="connsiteX3" fmla="*/ 3775077 w 4519233"/>
              <a:gd name="connsiteY3" fmla="*/ 229879 h 4694723"/>
              <a:gd name="connsiteX4" fmla="*/ 4519233 w 4519233"/>
              <a:gd name="connsiteY4" fmla="*/ 974035 h 4694723"/>
              <a:gd name="connsiteX5" fmla="*/ 4519233 w 4519233"/>
              <a:gd name="connsiteY5" fmla="*/ 3950567 h 4694723"/>
              <a:gd name="connsiteX6" fmla="*/ 3775077 w 4519233"/>
              <a:gd name="connsiteY6" fmla="*/ 4694723 h 4694723"/>
              <a:gd name="connsiteX7" fmla="*/ 798545 w 4519233"/>
              <a:gd name="connsiteY7" fmla="*/ 4694723 h 4694723"/>
              <a:gd name="connsiteX8" fmla="*/ 54389 w 4519233"/>
              <a:gd name="connsiteY8" fmla="*/ 3950567 h 4694723"/>
              <a:gd name="connsiteX9" fmla="*/ 42597 w 4519233"/>
              <a:gd name="connsiteY9" fmla="*/ 1916000 h 4694723"/>
              <a:gd name="connsiteX10" fmla="*/ 181415 w 4519233"/>
              <a:gd name="connsiteY10" fmla="*/ 1185472 h 4694723"/>
              <a:gd name="connsiteX11" fmla="*/ 902604 w 4519233"/>
              <a:gd name="connsiteY11" fmla="*/ 637483 h 4694723"/>
              <a:gd name="connsiteX0" fmla="*/ 902604 w 4519233"/>
              <a:gd name="connsiteY0" fmla="*/ 637483 h 4694723"/>
              <a:gd name="connsiteX1" fmla="*/ 1574301 w 4519233"/>
              <a:gd name="connsiteY1" fmla="*/ 267539 h 4694723"/>
              <a:gd name="connsiteX2" fmla="*/ 2274657 w 4519233"/>
              <a:gd name="connsiteY2" fmla="*/ 257 h 4694723"/>
              <a:gd name="connsiteX3" fmla="*/ 3775077 w 4519233"/>
              <a:gd name="connsiteY3" fmla="*/ 229879 h 4694723"/>
              <a:gd name="connsiteX4" fmla="*/ 4519233 w 4519233"/>
              <a:gd name="connsiteY4" fmla="*/ 974035 h 4694723"/>
              <a:gd name="connsiteX5" fmla="*/ 4519233 w 4519233"/>
              <a:gd name="connsiteY5" fmla="*/ 3950567 h 4694723"/>
              <a:gd name="connsiteX6" fmla="*/ 3775077 w 4519233"/>
              <a:gd name="connsiteY6" fmla="*/ 4694723 h 4694723"/>
              <a:gd name="connsiteX7" fmla="*/ 798545 w 4519233"/>
              <a:gd name="connsiteY7" fmla="*/ 4694723 h 4694723"/>
              <a:gd name="connsiteX8" fmla="*/ 54389 w 4519233"/>
              <a:gd name="connsiteY8" fmla="*/ 3950567 h 4694723"/>
              <a:gd name="connsiteX9" fmla="*/ 42597 w 4519233"/>
              <a:gd name="connsiteY9" fmla="*/ 1916000 h 4694723"/>
              <a:gd name="connsiteX10" fmla="*/ 181415 w 4519233"/>
              <a:gd name="connsiteY10" fmla="*/ 1185472 h 4694723"/>
              <a:gd name="connsiteX11" fmla="*/ 902604 w 4519233"/>
              <a:gd name="connsiteY11" fmla="*/ 637483 h 4694723"/>
              <a:gd name="connsiteX0" fmla="*/ 889860 w 4519233"/>
              <a:gd name="connsiteY0" fmla="*/ 659786 h 4694723"/>
              <a:gd name="connsiteX1" fmla="*/ 1574301 w 4519233"/>
              <a:gd name="connsiteY1" fmla="*/ 267539 h 4694723"/>
              <a:gd name="connsiteX2" fmla="*/ 2274657 w 4519233"/>
              <a:gd name="connsiteY2" fmla="*/ 257 h 4694723"/>
              <a:gd name="connsiteX3" fmla="*/ 3775077 w 4519233"/>
              <a:gd name="connsiteY3" fmla="*/ 229879 h 4694723"/>
              <a:gd name="connsiteX4" fmla="*/ 4519233 w 4519233"/>
              <a:gd name="connsiteY4" fmla="*/ 974035 h 4694723"/>
              <a:gd name="connsiteX5" fmla="*/ 4519233 w 4519233"/>
              <a:gd name="connsiteY5" fmla="*/ 3950567 h 4694723"/>
              <a:gd name="connsiteX6" fmla="*/ 3775077 w 4519233"/>
              <a:gd name="connsiteY6" fmla="*/ 4694723 h 4694723"/>
              <a:gd name="connsiteX7" fmla="*/ 798545 w 4519233"/>
              <a:gd name="connsiteY7" fmla="*/ 4694723 h 4694723"/>
              <a:gd name="connsiteX8" fmla="*/ 54389 w 4519233"/>
              <a:gd name="connsiteY8" fmla="*/ 3950567 h 4694723"/>
              <a:gd name="connsiteX9" fmla="*/ 42597 w 4519233"/>
              <a:gd name="connsiteY9" fmla="*/ 1916000 h 4694723"/>
              <a:gd name="connsiteX10" fmla="*/ 181415 w 4519233"/>
              <a:gd name="connsiteY10" fmla="*/ 1185472 h 4694723"/>
              <a:gd name="connsiteX11" fmla="*/ 889860 w 4519233"/>
              <a:gd name="connsiteY11" fmla="*/ 659786 h 4694723"/>
              <a:gd name="connsiteX0" fmla="*/ 889860 w 4519233"/>
              <a:gd name="connsiteY0" fmla="*/ 659786 h 4694723"/>
              <a:gd name="connsiteX1" fmla="*/ 1574301 w 4519233"/>
              <a:gd name="connsiteY1" fmla="*/ 267539 h 4694723"/>
              <a:gd name="connsiteX2" fmla="*/ 2274657 w 4519233"/>
              <a:gd name="connsiteY2" fmla="*/ 257 h 4694723"/>
              <a:gd name="connsiteX3" fmla="*/ 3775077 w 4519233"/>
              <a:gd name="connsiteY3" fmla="*/ 229879 h 4694723"/>
              <a:gd name="connsiteX4" fmla="*/ 4519233 w 4519233"/>
              <a:gd name="connsiteY4" fmla="*/ 974035 h 4694723"/>
              <a:gd name="connsiteX5" fmla="*/ 4519233 w 4519233"/>
              <a:gd name="connsiteY5" fmla="*/ 3950567 h 4694723"/>
              <a:gd name="connsiteX6" fmla="*/ 3775077 w 4519233"/>
              <a:gd name="connsiteY6" fmla="*/ 4694723 h 4694723"/>
              <a:gd name="connsiteX7" fmla="*/ 798545 w 4519233"/>
              <a:gd name="connsiteY7" fmla="*/ 4694723 h 4694723"/>
              <a:gd name="connsiteX8" fmla="*/ 54389 w 4519233"/>
              <a:gd name="connsiteY8" fmla="*/ 3950567 h 4694723"/>
              <a:gd name="connsiteX9" fmla="*/ 42597 w 4519233"/>
              <a:gd name="connsiteY9" fmla="*/ 1916000 h 4694723"/>
              <a:gd name="connsiteX10" fmla="*/ 181415 w 4519233"/>
              <a:gd name="connsiteY10" fmla="*/ 1185472 h 4694723"/>
              <a:gd name="connsiteX11" fmla="*/ 889860 w 4519233"/>
              <a:gd name="connsiteY11" fmla="*/ 659786 h 4694723"/>
              <a:gd name="connsiteX0" fmla="*/ 889860 w 4519233"/>
              <a:gd name="connsiteY0" fmla="*/ 659786 h 4694723"/>
              <a:gd name="connsiteX1" fmla="*/ 1574301 w 4519233"/>
              <a:gd name="connsiteY1" fmla="*/ 267539 h 4694723"/>
              <a:gd name="connsiteX2" fmla="*/ 2274657 w 4519233"/>
              <a:gd name="connsiteY2" fmla="*/ 257 h 4694723"/>
              <a:gd name="connsiteX3" fmla="*/ 3775077 w 4519233"/>
              <a:gd name="connsiteY3" fmla="*/ 229879 h 4694723"/>
              <a:gd name="connsiteX4" fmla="*/ 4519233 w 4519233"/>
              <a:gd name="connsiteY4" fmla="*/ 974035 h 4694723"/>
              <a:gd name="connsiteX5" fmla="*/ 4519233 w 4519233"/>
              <a:gd name="connsiteY5" fmla="*/ 3950567 h 4694723"/>
              <a:gd name="connsiteX6" fmla="*/ 3775077 w 4519233"/>
              <a:gd name="connsiteY6" fmla="*/ 4694723 h 4694723"/>
              <a:gd name="connsiteX7" fmla="*/ 798545 w 4519233"/>
              <a:gd name="connsiteY7" fmla="*/ 4694723 h 4694723"/>
              <a:gd name="connsiteX8" fmla="*/ 54389 w 4519233"/>
              <a:gd name="connsiteY8" fmla="*/ 3950567 h 4694723"/>
              <a:gd name="connsiteX9" fmla="*/ 42597 w 4519233"/>
              <a:gd name="connsiteY9" fmla="*/ 1916000 h 4694723"/>
              <a:gd name="connsiteX10" fmla="*/ 181415 w 4519233"/>
              <a:gd name="connsiteY10" fmla="*/ 1185472 h 4694723"/>
              <a:gd name="connsiteX11" fmla="*/ 889860 w 4519233"/>
              <a:gd name="connsiteY11" fmla="*/ 659786 h 4694723"/>
              <a:gd name="connsiteX0" fmla="*/ 889860 w 4519233"/>
              <a:gd name="connsiteY0" fmla="*/ 659786 h 4694723"/>
              <a:gd name="connsiteX1" fmla="*/ 1574301 w 4519233"/>
              <a:gd name="connsiteY1" fmla="*/ 267539 h 4694723"/>
              <a:gd name="connsiteX2" fmla="*/ 2274657 w 4519233"/>
              <a:gd name="connsiteY2" fmla="*/ 257 h 4694723"/>
              <a:gd name="connsiteX3" fmla="*/ 2972189 w 4519233"/>
              <a:gd name="connsiteY3" fmla="*/ 229879 h 4694723"/>
              <a:gd name="connsiteX4" fmla="*/ 4519233 w 4519233"/>
              <a:gd name="connsiteY4" fmla="*/ 974035 h 4694723"/>
              <a:gd name="connsiteX5" fmla="*/ 4519233 w 4519233"/>
              <a:gd name="connsiteY5" fmla="*/ 3950567 h 4694723"/>
              <a:gd name="connsiteX6" fmla="*/ 3775077 w 4519233"/>
              <a:gd name="connsiteY6" fmla="*/ 4694723 h 4694723"/>
              <a:gd name="connsiteX7" fmla="*/ 798545 w 4519233"/>
              <a:gd name="connsiteY7" fmla="*/ 4694723 h 4694723"/>
              <a:gd name="connsiteX8" fmla="*/ 54389 w 4519233"/>
              <a:gd name="connsiteY8" fmla="*/ 3950567 h 4694723"/>
              <a:gd name="connsiteX9" fmla="*/ 42597 w 4519233"/>
              <a:gd name="connsiteY9" fmla="*/ 1916000 h 4694723"/>
              <a:gd name="connsiteX10" fmla="*/ 181415 w 4519233"/>
              <a:gd name="connsiteY10" fmla="*/ 1185472 h 4694723"/>
              <a:gd name="connsiteX11" fmla="*/ 889860 w 4519233"/>
              <a:gd name="connsiteY11" fmla="*/ 659786 h 4694723"/>
              <a:gd name="connsiteX0" fmla="*/ 889860 w 4519233"/>
              <a:gd name="connsiteY0" fmla="*/ 706912 h 4741849"/>
              <a:gd name="connsiteX1" fmla="*/ 1574301 w 4519233"/>
              <a:gd name="connsiteY1" fmla="*/ 314665 h 4741849"/>
              <a:gd name="connsiteX2" fmla="*/ 2274657 w 4519233"/>
              <a:gd name="connsiteY2" fmla="*/ 47383 h 4741849"/>
              <a:gd name="connsiteX3" fmla="*/ 2972189 w 4519233"/>
              <a:gd name="connsiteY3" fmla="*/ 277005 h 4741849"/>
              <a:gd name="connsiteX4" fmla="*/ 4519233 w 4519233"/>
              <a:gd name="connsiteY4" fmla="*/ 1021161 h 4741849"/>
              <a:gd name="connsiteX5" fmla="*/ 4519233 w 4519233"/>
              <a:gd name="connsiteY5" fmla="*/ 3997693 h 4741849"/>
              <a:gd name="connsiteX6" fmla="*/ 3775077 w 4519233"/>
              <a:gd name="connsiteY6" fmla="*/ 4741849 h 4741849"/>
              <a:gd name="connsiteX7" fmla="*/ 798545 w 4519233"/>
              <a:gd name="connsiteY7" fmla="*/ 4741849 h 4741849"/>
              <a:gd name="connsiteX8" fmla="*/ 54389 w 4519233"/>
              <a:gd name="connsiteY8" fmla="*/ 3997693 h 4741849"/>
              <a:gd name="connsiteX9" fmla="*/ 42597 w 4519233"/>
              <a:gd name="connsiteY9" fmla="*/ 1963126 h 4741849"/>
              <a:gd name="connsiteX10" fmla="*/ 181415 w 4519233"/>
              <a:gd name="connsiteY10" fmla="*/ 1232598 h 4741849"/>
              <a:gd name="connsiteX11" fmla="*/ 889860 w 4519233"/>
              <a:gd name="connsiteY11" fmla="*/ 706912 h 4741849"/>
              <a:gd name="connsiteX0" fmla="*/ 889860 w 4519233"/>
              <a:gd name="connsiteY0" fmla="*/ 660281 h 4695218"/>
              <a:gd name="connsiteX1" fmla="*/ 1574301 w 4519233"/>
              <a:gd name="connsiteY1" fmla="*/ 268034 h 4695218"/>
              <a:gd name="connsiteX2" fmla="*/ 2274657 w 4519233"/>
              <a:gd name="connsiteY2" fmla="*/ 752 h 4695218"/>
              <a:gd name="connsiteX3" fmla="*/ 2972189 w 4519233"/>
              <a:gd name="connsiteY3" fmla="*/ 230374 h 4695218"/>
              <a:gd name="connsiteX4" fmla="*/ 4519233 w 4519233"/>
              <a:gd name="connsiteY4" fmla="*/ 974530 h 4695218"/>
              <a:gd name="connsiteX5" fmla="*/ 4519233 w 4519233"/>
              <a:gd name="connsiteY5" fmla="*/ 3951062 h 4695218"/>
              <a:gd name="connsiteX6" fmla="*/ 3775077 w 4519233"/>
              <a:gd name="connsiteY6" fmla="*/ 4695218 h 4695218"/>
              <a:gd name="connsiteX7" fmla="*/ 798545 w 4519233"/>
              <a:gd name="connsiteY7" fmla="*/ 4695218 h 4695218"/>
              <a:gd name="connsiteX8" fmla="*/ 54389 w 4519233"/>
              <a:gd name="connsiteY8" fmla="*/ 3951062 h 4695218"/>
              <a:gd name="connsiteX9" fmla="*/ 42597 w 4519233"/>
              <a:gd name="connsiteY9" fmla="*/ 1916495 h 4695218"/>
              <a:gd name="connsiteX10" fmla="*/ 181415 w 4519233"/>
              <a:gd name="connsiteY10" fmla="*/ 1185967 h 4695218"/>
              <a:gd name="connsiteX11" fmla="*/ 889860 w 4519233"/>
              <a:gd name="connsiteY11" fmla="*/ 660281 h 4695218"/>
              <a:gd name="connsiteX0" fmla="*/ 889860 w 4519233"/>
              <a:gd name="connsiteY0" fmla="*/ 659786 h 4694723"/>
              <a:gd name="connsiteX1" fmla="*/ 1574301 w 4519233"/>
              <a:gd name="connsiteY1" fmla="*/ 267539 h 4694723"/>
              <a:gd name="connsiteX2" fmla="*/ 2274657 w 4519233"/>
              <a:gd name="connsiteY2" fmla="*/ 257 h 4694723"/>
              <a:gd name="connsiteX3" fmla="*/ 3055026 w 4519233"/>
              <a:gd name="connsiteY3" fmla="*/ 309531 h 4694723"/>
              <a:gd name="connsiteX4" fmla="*/ 4519233 w 4519233"/>
              <a:gd name="connsiteY4" fmla="*/ 974035 h 4694723"/>
              <a:gd name="connsiteX5" fmla="*/ 4519233 w 4519233"/>
              <a:gd name="connsiteY5" fmla="*/ 3950567 h 4694723"/>
              <a:gd name="connsiteX6" fmla="*/ 3775077 w 4519233"/>
              <a:gd name="connsiteY6" fmla="*/ 4694723 h 4694723"/>
              <a:gd name="connsiteX7" fmla="*/ 798545 w 4519233"/>
              <a:gd name="connsiteY7" fmla="*/ 4694723 h 4694723"/>
              <a:gd name="connsiteX8" fmla="*/ 54389 w 4519233"/>
              <a:gd name="connsiteY8" fmla="*/ 3950567 h 4694723"/>
              <a:gd name="connsiteX9" fmla="*/ 42597 w 4519233"/>
              <a:gd name="connsiteY9" fmla="*/ 1916000 h 4694723"/>
              <a:gd name="connsiteX10" fmla="*/ 181415 w 4519233"/>
              <a:gd name="connsiteY10" fmla="*/ 1185472 h 4694723"/>
              <a:gd name="connsiteX11" fmla="*/ 889860 w 4519233"/>
              <a:gd name="connsiteY11" fmla="*/ 659786 h 4694723"/>
              <a:gd name="connsiteX0" fmla="*/ 889860 w 4519233"/>
              <a:gd name="connsiteY0" fmla="*/ 659731 h 4694668"/>
              <a:gd name="connsiteX1" fmla="*/ 1574301 w 4519233"/>
              <a:gd name="connsiteY1" fmla="*/ 267484 h 4694668"/>
              <a:gd name="connsiteX2" fmla="*/ 2274657 w 4519233"/>
              <a:gd name="connsiteY2" fmla="*/ 202 h 4694668"/>
              <a:gd name="connsiteX3" fmla="*/ 3055026 w 4519233"/>
              <a:gd name="connsiteY3" fmla="*/ 309476 h 4694668"/>
              <a:gd name="connsiteX4" fmla="*/ 4519233 w 4519233"/>
              <a:gd name="connsiteY4" fmla="*/ 973980 h 4694668"/>
              <a:gd name="connsiteX5" fmla="*/ 4519233 w 4519233"/>
              <a:gd name="connsiteY5" fmla="*/ 3950512 h 4694668"/>
              <a:gd name="connsiteX6" fmla="*/ 3775077 w 4519233"/>
              <a:gd name="connsiteY6" fmla="*/ 4694668 h 4694668"/>
              <a:gd name="connsiteX7" fmla="*/ 798545 w 4519233"/>
              <a:gd name="connsiteY7" fmla="*/ 4694668 h 4694668"/>
              <a:gd name="connsiteX8" fmla="*/ 54389 w 4519233"/>
              <a:gd name="connsiteY8" fmla="*/ 3950512 h 4694668"/>
              <a:gd name="connsiteX9" fmla="*/ 42597 w 4519233"/>
              <a:gd name="connsiteY9" fmla="*/ 1915945 h 4694668"/>
              <a:gd name="connsiteX10" fmla="*/ 181415 w 4519233"/>
              <a:gd name="connsiteY10" fmla="*/ 1185417 h 4694668"/>
              <a:gd name="connsiteX11" fmla="*/ 889860 w 4519233"/>
              <a:gd name="connsiteY11" fmla="*/ 659731 h 4694668"/>
              <a:gd name="connsiteX0" fmla="*/ 889860 w 4519233"/>
              <a:gd name="connsiteY0" fmla="*/ 659581 h 4694518"/>
              <a:gd name="connsiteX1" fmla="*/ 1574301 w 4519233"/>
              <a:gd name="connsiteY1" fmla="*/ 267334 h 4694518"/>
              <a:gd name="connsiteX2" fmla="*/ 2274657 w 4519233"/>
              <a:gd name="connsiteY2" fmla="*/ 52 h 4694518"/>
              <a:gd name="connsiteX3" fmla="*/ 3055026 w 4519233"/>
              <a:gd name="connsiteY3" fmla="*/ 309326 h 4694518"/>
              <a:gd name="connsiteX4" fmla="*/ 4519233 w 4519233"/>
              <a:gd name="connsiteY4" fmla="*/ 973830 h 4694518"/>
              <a:gd name="connsiteX5" fmla="*/ 4519233 w 4519233"/>
              <a:gd name="connsiteY5" fmla="*/ 3950362 h 4694518"/>
              <a:gd name="connsiteX6" fmla="*/ 3775077 w 4519233"/>
              <a:gd name="connsiteY6" fmla="*/ 4694518 h 4694518"/>
              <a:gd name="connsiteX7" fmla="*/ 798545 w 4519233"/>
              <a:gd name="connsiteY7" fmla="*/ 4694518 h 4694518"/>
              <a:gd name="connsiteX8" fmla="*/ 54389 w 4519233"/>
              <a:gd name="connsiteY8" fmla="*/ 3950362 h 4694518"/>
              <a:gd name="connsiteX9" fmla="*/ 42597 w 4519233"/>
              <a:gd name="connsiteY9" fmla="*/ 1915795 h 4694518"/>
              <a:gd name="connsiteX10" fmla="*/ 181415 w 4519233"/>
              <a:gd name="connsiteY10" fmla="*/ 1185267 h 4694518"/>
              <a:gd name="connsiteX11" fmla="*/ 889860 w 4519233"/>
              <a:gd name="connsiteY11" fmla="*/ 659581 h 4694518"/>
              <a:gd name="connsiteX0" fmla="*/ 889860 w 4519233"/>
              <a:gd name="connsiteY0" fmla="*/ 659581 h 4694518"/>
              <a:gd name="connsiteX1" fmla="*/ 1574301 w 4519233"/>
              <a:gd name="connsiteY1" fmla="*/ 267334 h 4694518"/>
              <a:gd name="connsiteX2" fmla="*/ 2274657 w 4519233"/>
              <a:gd name="connsiteY2" fmla="*/ 52 h 4694518"/>
              <a:gd name="connsiteX3" fmla="*/ 3055026 w 4519233"/>
              <a:gd name="connsiteY3" fmla="*/ 309326 h 4694518"/>
              <a:gd name="connsiteX4" fmla="*/ 4519233 w 4519233"/>
              <a:gd name="connsiteY4" fmla="*/ 973830 h 4694518"/>
              <a:gd name="connsiteX5" fmla="*/ 4519233 w 4519233"/>
              <a:gd name="connsiteY5" fmla="*/ 3950362 h 4694518"/>
              <a:gd name="connsiteX6" fmla="*/ 3775077 w 4519233"/>
              <a:gd name="connsiteY6" fmla="*/ 4694518 h 4694518"/>
              <a:gd name="connsiteX7" fmla="*/ 798545 w 4519233"/>
              <a:gd name="connsiteY7" fmla="*/ 4694518 h 4694518"/>
              <a:gd name="connsiteX8" fmla="*/ 54389 w 4519233"/>
              <a:gd name="connsiteY8" fmla="*/ 3950362 h 4694518"/>
              <a:gd name="connsiteX9" fmla="*/ 42597 w 4519233"/>
              <a:gd name="connsiteY9" fmla="*/ 1915795 h 4694518"/>
              <a:gd name="connsiteX10" fmla="*/ 181415 w 4519233"/>
              <a:gd name="connsiteY10" fmla="*/ 1185267 h 4694518"/>
              <a:gd name="connsiteX11" fmla="*/ 889860 w 4519233"/>
              <a:gd name="connsiteY11" fmla="*/ 659581 h 4694518"/>
              <a:gd name="connsiteX0" fmla="*/ 889860 w 4519233"/>
              <a:gd name="connsiteY0" fmla="*/ 659581 h 4694518"/>
              <a:gd name="connsiteX1" fmla="*/ 1574301 w 4519233"/>
              <a:gd name="connsiteY1" fmla="*/ 267334 h 4694518"/>
              <a:gd name="connsiteX2" fmla="*/ 2274657 w 4519233"/>
              <a:gd name="connsiteY2" fmla="*/ 52 h 4694518"/>
              <a:gd name="connsiteX3" fmla="*/ 3055026 w 4519233"/>
              <a:gd name="connsiteY3" fmla="*/ 309326 h 4694518"/>
              <a:gd name="connsiteX4" fmla="*/ 4519233 w 4519233"/>
              <a:gd name="connsiteY4" fmla="*/ 973830 h 4694518"/>
              <a:gd name="connsiteX5" fmla="*/ 4519233 w 4519233"/>
              <a:gd name="connsiteY5" fmla="*/ 3950362 h 4694518"/>
              <a:gd name="connsiteX6" fmla="*/ 3775077 w 4519233"/>
              <a:gd name="connsiteY6" fmla="*/ 4694518 h 4694518"/>
              <a:gd name="connsiteX7" fmla="*/ 798545 w 4519233"/>
              <a:gd name="connsiteY7" fmla="*/ 4694518 h 4694518"/>
              <a:gd name="connsiteX8" fmla="*/ 54389 w 4519233"/>
              <a:gd name="connsiteY8" fmla="*/ 3950362 h 4694518"/>
              <a:gd name="connsiteX9" fmla="*/ 42597 w 4519233"/>
              <a:gd name="connsiteY9" fmla="*/ 1915795 h 4694518"/>
              <a:gd name="connsiteX10" fmla="*/ 181415 w 4519233"/>
              <a:gd name="connsiteY10" fmla="*/ 1185267 h 4694518"/>
              <a:gd name="connsiteX11" fmla="*/ 889860 w 4519233"/>
              <a:gd name="connsiteY11" fmla="*/ 659581 h 4694518"/>
              <a:gd name="connsiteX0" fmla="*/ 889860 w 4519233"/>
              <a:gd name="connsiteY0" fmla="*/ 659581 h 4694518"/>
              <a:gd name="connsiteX1" fmla="*/ 1574301 w 4519233"/>
              <a:gd name="connsiteY1" fmla="*/ 267334 h 4694518"/>
              <a:gd name="connsiteX2" fmla="*/ 2274657 w 4519233"/>
              <a:gd name="connsiteY2" fmla="*/ 52 h 4694518"/>
              <a:gd name="connsiteX3" fmla="*/ 3055026 w 4519233"/>
              <a:gd name="connsiteY3" fmla="*/ 309326 h 4694518"/>
              <a:gd name="connsiteX4" fmla="*/ 4519233 w 4519233"/>
              <a:gd name="connsiteY4" fmla="*/ 973830 h 4694518"/>
              <a:gd name="connsiteX5" fmla="*/ 4519233 w 4519233"/>
              <a:gd name="connsiteY5" fmla="*/ 3950362 h 4694518"/>
              <a:gd name="connsiteX6" fmla="*/ 3775077 w 4519233"/>
              <a:gd name="connsiteY6" fmla="*/ 4694518 h 4694518"/>
              <a:gd name="connsiteX7" fmla="*/ 798545 w 4519233"/>
              <a:gd name="connsiteY7" fmla="*/ 4694518 h 4694518"/>
              <a:gd name="connsiteX8" fmla="*/ 54389 w 4519233"/>
              <a:gd name="connsiteY8" fmla="*/ 3950362 h 4694518"/>
              <a:gd name="connsiteX9" fmla="*/ 42597 w 4519233"/>
              <a:gd name="connsiteY9" fmla="*/ 1915795 h 4694518"/>
              <a:gd name="connsiteX10" fmla="*/ 181415 w 4519233"/>
              <a:gd name="connsiteY10" fmla="*/ 1185267 h 4694518"/>
              <a:gd name="connsiteX11" fmla="*/ 889860 w 4519233"/>
              <a:gd name="connsiteY11" fmla="*/ 659581 h 4694518"/>
              <a:gd name="connsiteX0" fmla="*/ 889860 w 4519233"/>
              <a:gd name="connsiteY0" fmla="*/ 659581 h 4694518"/>
              <a:gd name="connsiteX1" fmla="*/ 1574301 w 4519233"/>
              <a:gd name="connsiteY1" fmla="*/ 267334 h 4694518"/>
              <a:gd name="connsiteX2" fmla="*/ 2274657 w 4519233"/>
              <a:gd name="connsiteY2" fmla="*/ 52 h 4694518"/>
              <a:gd name="connsiteX3" fmla="*/ 3055026 w 4519233"/>
              <a:gd name="connsiteY3" fmla="*/ 309326 h 4694518"/>
              <a:gd name="connsiteX4" fmla="*/ 4519233 w 4519233"/>
              <a:gd name="connsiteY4" fmla="*/ 973830 h 4694518"/>
              <a:gd name="connsiteX5" fmla="*/ 4519233 w 4519233"/>
              <a:gd name="connsiteY5" fmla="*/ 3950362 h 4694518"/>
              <a:gd name="connsiteX6" fmla="*/ 3775077 w 4519233"/>
              <a:gd name="connsiteY6" fmla="*/ 4694518 h 4694518"/>
              <a:gd name="connsiteX7" fmla="*/ 798545 w 4519233"/>
              <a:gd name="connsiteY7" fmla="*/ 4694518 h 4694518"/>
              <a:gd name="connsiteX8" fmla="*/ 54389 w 4519233"/>
              <a:gd name="connsiteY8" fmla="*/ 3950362 h 4694518"/>
              <a:gd name="connsiteX9" fmla="*/ 42597 w 4519233"/>
              <a:gd name="connsiteY9" fmla="*/ 1915795 h 4694518"/>
              <a:gd name="connsiteX10" fmla="*/ 181415 w 4519233"/>
              <a:gd name="connsiteY10" fmla="*/ 1185267 h 4694518"/>
              <a:gd name="connsiteX11" fmla="*/ 889860 w 4519233"/>
              <a:gd name="connsiteY11" fmla="*/ 659581 h 4694518"/>
              <a:gd name="connsiteX0" fmla="*/ 889860 w 4519233"/>
              <a:gd name="connsiteY0" fmla="*/ 665953 h 4694518"/>
              <a:gd name="connsiteX1" fmla="*/ 1574301 w 4519233"/>
              <a:gd name="connsiteY1" fmla="*/ 267334 h 4694518"/>
              <a:gd name="connsiteX2" fmla="*/ 2274657 w 4519233"/>
              <a:gd name="connsiteY2" fmla="*/ 52 h 4694518"/>
              <a:gd name="connsiteX3" fmla="*/ 3055026 w 4519233"/>
              <a:gd name="connsiteY3" fmla="*/ 309326 h 4694518"/>
              <a:gd name="connsiteX4" fmla="*/ 4519233 w 4519233"/>
              <a:gd name="connsiteY4" fmla="*/ 973830 h 4694518"/>
              <a:gd name="connsiteX5" fmla="*/ 4519233 w 4519233"/>
              <a:gd name="connsiteY5" fmla="*/ 3950362 h 4694518"/>
              <a:gd name="connsiteX6" fmla="*/ 3775077 w 4519233"/>
              <a:gd name="connsiteY6" fmla="*/ 4694518 h 4694518"/>
              <a:gd name="connsiteX7" fmla="*/ 798545 w 4519233"/>
              <a:gd name="connsiteY7" fmla="*/ 4694518 h 4694518"/>
              <a:gd name="connsiteX8" fmla="*/ 54389 w 4519233"/>
              <a:gd name="connsiteY8" fmla="*/ 3950362 h 4694518"/>
              <a:gd name="connsiteX9" fmla="*/ 42597 w 4519233"/>
              <a:gd name="connsiteY9" fmla="*/ 1915795 h 4694518"/>
              <a:gd name="connsiteX10" fmla="*/ 181415 w 4519233"/>
              <a:gd name="connsiteY10" fmla="*/ 1185267 h 4694518"/>
              <a:gd name="connsiteX11" fmla="*/ 889860 w 4519233"/>
              <a:gd name="connsiteY11" fmla="*/ 665953 h 4694518"/>
              <a:gd name="connsiteX0" fmla="*/ 889860 w 4519233"/>
              <a:gd name="connsiteY0" fmla="*/ 666401 h 4694966"/>
              <a:gd name="connsiteX1" fmla="*/ 1628464 w 4519233"/>
              <a:gd name="connsiteY1" fmla="*/ 248666 h 4694966"/>
              <a:gd name="connsiteX2" fmla="*/ 2274657 w 4519233"/>
              <a:gd name="connsiteY2" fmla="*/ 500 h 4694966"/>
              <a:gd name="connsiteX3" fmla="*/ 3055026 w 4519233"/>
              <a:gd name="connsiteY3" fmla="*/ 309774 h 4694966"/>
              <a:gd name="connsiteX4" fmla="*/ 4519233 w 4519233"/>
              <a:gd name="connsiteY4" fmla="*/ 974278 h 4694966"/>
              <a:gd name="connsiteX5" fmla="*/ 4519233 w 4519233"/>
              <a:gd name="connsiteY5" fmla="*/ 3950810 h 4694966"/>
              <a:gd name="connsiteX6" fmla="*/ 3775077 w 4519233"/>
              <a:gd name="connsiteY6" fmla="*/ 4694966 h 4694966"/>
              <a:gd name="connsiteX7" fmla="*/ 798545 w 4519233"/>
              <a:gd name="connsiteY7" fmla="*/ 4694966 h 4694966"/>
              <a:gd name="connsiteX8" fmla="*/ 54389 w 4519233"/>
              <a:gd name="connsiteY8" fmla="*/ 3950810 h 4694966"/>
              <a:gd name="connsiteX9" fmla="*/ 42597 w 4519233"/>
              <a:gd name="connsiteY9" fmla="*/ 1916243 h 4694966"/>
              <a:gd name="connsiteX10" fmla="*/ 181415 w 4519233"/>
              <a:gd name="connsiteY10" fmla="*/ 1185715 h 4694966"/>
              <a:gd name="connsiteX11" fmla="*/ 889860 w 4519233"/>
              <a:gd name="connsiteY11" fmla="*/ 666401 h 4694966"/>
              <a:gd name="connsiteX0" fmla="*/ 889860 w 4519233"/>
              <a:gd name="connsiteY0" fmla="*/ 666457 h 4695022"/>
              <a:gd name="connsiteX1" fmla="*/ 1628464 w 4519233"/>
              <a:gd name="connsiteY1" fmla="*/ 248722 h 4695022"/>
              <a:gd name="connsiteX2" fmla="*/ 2274657 w 4519233"/>
              <a:gd name="connsiteY2" fmla="*/ 556 h 4695022"/>
              <a:gd name="connsiteX3" fmla="*/ 3055026 w 4519233"/>
              <a:gd name="connsiteY3" fmla="*/ 309830 h 4695022"/>
              <a:gd name="connsiteX4" fmla="*/ 4519233 w 4519233"/>
              <a:gd name="connsiteY4" fmla="*/ 974334 h 4695022"/>
              <a:gd name="connsiteX5" fmla="*/ 4519233 w 4519233"/>
              <a:gd name="connsiteY5" fmla="*/ 3950866 h 4695022"/>
              <a:gd name="connsiteX6" fmla="*/ 3775077 w 4519233"/>
              <a:gd name="connsiteY6" fmla="*/ 4695022 h 4695022"/>
              <a:gd name="connsiteX7" fmla="*/ 798545 w 4519233"/>
              <a:gd name="connsiteY7" fmla="*/ 4695022 h 4695022"/>
              <a:gd name="connsiteX8" fmla="*/ 54389 w 4519233"/>
              <a:gd name="connsiteY8" fmla="*/ 3950866 h 4695022"/>
              <a:gd name="connsiteX9" fmla="*/ 42597 w 4519233"/>
              <a:gd name="connsiteY9" fmla="*/ 1916299 h 4695022"/>
              <a:gd name="connsiteX10" fmla="*/ 181415 w 4519233"/>
              <a:gd name="connsiteY10" fmla="*/ 1185771 h 4695022"/>
              <a:gd name="connsiteX11" fmla="*/ 889860 w 4519233"/>
              <a:gd name="connsiteY11" fmla="*/ 666457 h 4695022"/>
              <a:gd name="connsiteX0" fmla="*/ 889860 w 4519233"/>
              <a:gd name="connsiteY0" fmla="*/ 666767 h 4695332"/>
              <a:gd name="connsiteX1" fmla="*/ 1622092 w 4519233"/>
              <a:gd name="connsiteY1" fmla="*/ 236288 h 4695332"/>
              <a:gd name="connsiteX2" fmla="*/ 2274657 w 4519233"/>
              <a:gd name="connsiteY2" fmla="*/ 866 h 4695332"/>
              <a:gd name="connsiteX3" fmla="*/ 3055026 w 4519233"/>
              <a:gd name="connsiteY3" fmla="*/ 310140 h 4695332"/>
              <a:gd name="connsiteX4" fmla="*/ 4519233 w 4519233"/>
              <a:gd name="connsiteY4" fmla="*/ 974644 h 4695332"/>
              <a:gd name="connsiteX5" fmla="*/ 4519233 w 4519233"/>
              <a:gd name="connsiteY5" fmla="*/ 3951176 h 4695332"/>
              <a:gd name="connsiteX6" fmla="*/ 3775077 w 4519233"/>
              <a:gd name="connsiteY6" fmla="*/ 4695332 h 4695332"/>
              <a:gd name="connsiteX7" fmla="*/ 798545 w 4519233"/>
              <a:gd name="connsiteY7" fmla="*/ 4695332 h 4695332"/>
              <a:gd name="connsiteX8" fmla="*/ 54389 w 4519233"/>
              <a:gd name="connsiteY8" fmla="*/ 3951176 h 4695332"/>
              <a:gd name="connsiteX9" fmla="*/ 42597 w 4519233"/>
              <a:gd name="connsiteY9" fmla="*/ 1916609 h 4695332"/>
              <a:gd name="connsiteX10" fmla="*/ 181415 w 4519233"/>
              <a:gd name="connsiteY10" fmla="*/ 1186081 h 4695332"/>
              <a:gd name="connsiteX11" fmla="*/ 889860 w 4519233"/>
              <a:gd name="connsiteY11" fmla="*/ 666767 h 4695332"/>
              <a:gd name="connsiteX0" fmla="*/ 889860 w 4519233"/>
              <a:gd name="connsiteY0" fmla="*/ 666394 h 4694959"/>
              <a:gd name="connsiteX1" fmla="*/ 1625278 w 4519233"/>
              <a:gd name="connsiteY1" fmla="*/ 251845 h 4694959"/>
              <a:gd name="connsiteX2" fmla="*/ 2274657 w 4519233"/>
              <a:gd name="connsiteY2" fmla="*/ 493 h 4694959"/>
              <a:gd name="connsiteX3" fmla="*/ 3055026 w 4519233"/>
              <a:gd name="connsiteY3" fmla="*/ 309767 h 4694959"/>
              <a:gd name="connsiteX4" fmla="*/ 4519233 w 4519233"/>
              <a:gd name="connsiteY4" fmla="*/ 974271 h 4694959"/>
              <a:gd name="connsiteX5" fmla="*/ 4519233 w 4519233"/>
              <a:gd name="connsiteY5" fmla="*/ 3950803 h 4694959"/>
              <a:gd name="connsiteX6" fmla="*/ 3775077 w 4519233"/>
              <a:gd name="connsiteY6" fmla="*/ 4694959 h 4694959"/>
              <a:gd name="connsiteX7" fmla="*/ 798545 w 4519233"/>
              <a:gd name="connsiteY7" fmla="*/ 4694959 h 4694959"/>
              <a:gd name="connsiteX8" fmla="*/ 54389 w 4519233"/>
              <a:gd name="connsiteY8" fmla="*/ 3950803 h 4694959"/>
              <a:gd name="connsiteX9" fmla="*/ 42597 w 4519233"/>
              <a:gd name="connsiteY9" fmla="*/ 1916236 h 4694959"/>
              <a:gd name="connsiteX10" fmla="*/ 181415 w 4519233"/>
              <a:gd name="connsiteY10" fmla="*/ 1185708 h 4694959"/>
              <a:gd name="connsiteX11" fmla="*/ 889860 w 4519233"/>
              <a:gd name="connsiteY11" fmla="*/ 666394 h 4694959"/>
              <a:gd name="connsiteX0" fmla="*/ 889860 w 4519233"/>
              <a:gd name="connsiteY0" fmla="*/ 666601 h 4695166"/>
              <a:gd name="connsiteX1" fmla="*/ 1625278 w 4519233"/>
              <a:gd name="connsiteY1" fmla="*/ 242493 h 4695166"/>
              <a:gd name="connsiteX2" fmla="*/ 2274657 w 4519233"/>
              <a:gd name="connsiteY2" fmla="*/ 700 h 4695166"/>
              <a:gd name="connsiteX3" fmla="*/ 3055026 w 4519233"/>
              <a:gd name="connsiteY3" fmla="*/ 309974 h 4695166"/>
              <a:gd name="connsiteX4" fmla="*/ 4519233 w 4519233"/>
              <a:gd name="connsiteY4" fmla="*/ 974478 h 4695166"/>
              <a:gd name="connsiteX5" fmla="*/ 4519233 w 4519233"/>
              <a:gd name="connsiteY5" fmla="*/ 3951010 h 4695166"/>
              <a:gd name="connsiteX6" fmla="*/ 3775077 w 4519233"/>
              <a:gd name="connsiteY6" fmla="*/ 4695166 h 4695166"/>
              <a:gd name="connsiteX7" fmla="*/ 798545 w 4519233"/>
              <a:gd name="connsiteY7" fmla="*/ 4695166 h 4695166"/>
              <a:gd name="connsiteX8" fmla="*/ 54389 w 4519233"/>
              <a:gd name="connsiteY8" fmla="*/ 3951010 h 4695166"/>
              <a:gd name="connsiteX9" fmla="*/ 42597 w 4519233"/>
              <a:gd name="connsiteY9" fmla="*/ 1916443 h 4695166"/>
              <a:gd name="connsiteX10" fmla="*/ 181415 w 4519233"/>
              <a:gd name="connsiteY10" fmla="*/ 1185915 h 4695166"/>
              <a:gd name="connsiteX11" fmla="*/ 889860 w 4519233"/>
              <a:gd name="connsiteY11" fmla="*/ 666601 h 4695166"/>
              <a:gd name="connsiteX0" fmla="*/ 889860 w 4519233"/>
              <a:gd name="connsiteY0" fmla="*/ 666601 h 4695166"/>
              <a:gd name="connsiteX1" fmla="*/ 1625278 w 4519233"/>
              <a:gd name="connsiteY1" fmla="*/ 242493 h 4695166"/>
              <a:gd name="connsiteX2" fmla="*/ 2274657 w 4519233"/>
              <a:gd name="connsiteY2" fmla="*/ 700 h 4695166"/>
              <a:gd name="connsiteX3" fmla="*/ 3055026 w 4519233"/>
              <a:gd name="connsiteY3" fmla="*/ 309974 h 4695166"/>
              <a:gd name="connsiteX4" fmla="*/ 4519233 w 4519233"/>
              <a:gd name="connsiteY4" fmla="*/ 974478 h 4695166"/>
              <a:gd name="connsiteX5" fmla="*/ 4519233 w 4519233"/>
              <a:gd name="connsiteY5" fmla="*/ 3951010 h 4695166"/>
              <a:gd name="connsiteX6" fmla="*/ 3775077 w 4519233"/>
              <a:gd name="connsiteY6" fmla="*/ 4695166 h 4695166"/>
              <a:gd name="connsiteX7" fmla="*/ 798545 w 4519233"/>
              <a:gd name="connsiteY7" fmla="*/ 4695166 h 4695166"/>
              <a:gd name="connsiteX8" fmla="*/ 54389 w 4519233"/>
              <a:gd name="connsiteY8" fmla="*/ 3951010 h 4695166"/>
              <a:gd name="connsiteX9" fmla="*/ 42597 w 4519233"/>
              <a:gd name="connsiteY9" fmla="*/ 1916443 h 4695166"/>
              <a:gd name="connsiteX10" fmla="*/ 181415 w 4519233"/>
              <a:gd name="connsiteY10" fmla="*/ 1185915 h 4695166"/>
              <a:gd name="connsiteX11" fmla="*/ 889860 w 4519233"/>
              <a:gd name="connsiteY11" fmla="*/ 666601 h 4695166"/>
              <a:gd name="connsiteX0" fmla="*/ 889860 w 4519233"/>
              <a:gd name="connsiteY0" fmla="*/ 666484 h 4695049"/>
              <a:gd name="connsiteX1" fmla="*/ 1625278 w 4519233"/>
              <a:gd name="connsiteY1" fmla="*/ 242376 h 4695049"/>
              <a:gd name="connsiteX2" fmla="*/ 2274657 w 4519233"/>
              <a:gd name="connsiteY2" fmla="*/ 583 h 4695049"/>
              <a:gd name="connsiteX3" fmla="*/ 3074143 w 4519233"/>
              <a:gd name="connsiteY3" fmla="*/ 303485 h 4695049"/>
              <a:gd name="connsiteX4" fmla="*/ 4519233 w 4519233"/>
              <a:gd name="connsiteY4" fmla="*/ 974361 h 4695049"/>
              <a:gd name="connsiteX5" fmla="*/ 4519233 w 4519233"/>
              <a:gd name="connsiteY5" fmla="*/ 3950893 h 4695049"/>
              <a:gd name="connsiteX6" fmla="*/ 3775077 w 4519233"/>
              <a:gd name="connsiteY6" fmla="*/ 4695049 h 4695049"/>
              <a:gd name="connsiteX7" fmla="*/ 798545 w 4519233"/>
              <a:gd name="connsiteY7" fmla="*/ 4695049 h 4695049"/>
              <a:gd name="connsiteX8" fmla="*/ 54389 w 4519233"/>
              <a:gd name="connsiteY8" fmla="*/ 3950893 h 4695049"/>
              <a:gd name="connsiteX9" fmla="*/ 42597 w 4519233"/>
              <a:gd name="connsiteY9" fmla="*/ 1916326 h 4695049"/>
              <a:gd name="connsiteX10" fmla="*/ 181415 w 4519233"/>
              <a:gd name="connsiteY10" fmla="*/ 1185798 h 4695049"/>
              <a:gd name="connsiteX11" fmla="*/ 889860 w 4519233"/>
              <a:gd name="connsiteY11" fmla="*/ 666484 h 4695049"/>
              <a:gd name="connsiteX0" fmla="*/ 889860 w 4519233"/>
              <a:gd name="connsiteY0" fmla="*/ 666484 h 4695049"/>
              <a:gd name="connsiteX1" fmla="*/ 1625278 w 4519233"/>
              <a:gd name="connsiteY1" fmla="*/ 242376 h 4695049"/>
              <a:gd name="connsiteX2" fmla="*/ 2274657 w 4519233"/>
              <a:gd name="connsiteY2" fmla="*/ 583 h 4695049"/>
              <a:gd name="connsiteX3" fmla="*/ 3074143 w 4519233"/>
              <a:gd name="connsiteY3" fmla="*/ 303485 h 4695049"/>
              <a:gd name="connsiteX4" fmla="*/ 3749806 w 4519233"/>
              <a:gd name="connsiteY4" fmla="*/ 701516 h 4695049"/>
              <a:gd name="connsiteX5" fmla="*/ 4519233 w 4519233"/>
              <a:gd name="connsiteY5" fmla="*/ 974361 h 4695049"/>
              <a:gd name="connsiteX6" fmla="*/ 4519233 w 4519233"/>
              <a:gd name="connsiteY6" fmla="*/ 3950893 h 4695049"/>
              <a:gd name="connsiteX7" fmla="*/ 3775077 w 4519233"/>
              <a:gd name="connsiteY7" fmla="*/ 4695049 h 4695049"/>
              <a:gd name="connsiteX8" fmla="*/ 798545 w 4519233"/>
              <a:gd name="connsiteY8" fmla="*/ 4695049 h 4695049"/>
              <a:gd name="connsiteX9" fmla="*/ 54389 w 4519233"/>
              <a:gd name="connsiteY9" fmla="*/ 3950893 h 4695049"/>
              <a:gd name="connsiteX10" fmla="*/ 42597 w 4519233"/>
              <a:gd name="connsiteY10" fmla="*/ 1916326 h 4695049"/>
              <a:gd name="connsiteX11" fmla="*/ 181415 w 4519233"/>
              <a:gd name="connsiteY11" fmla="*/ 1185798 h 4695049"/>
              <a:gd name="connsiteX12" fmla="*/ 889860 w 4519233"/>
              <a:gd name="connsiteY12" fmla="*/ 666484 h 4695049"/>
              <a:gd name="connsiteX0" fmla="*/ 889860 w 4519233"/>
              <a:gd name="connsiteY0" fmla="*/ 666484 h 4695049"/>
              <a:gd name="connsiteX1" fmla="*/ 1625278 w 4519233"/>
              <a:gd name="connsiteY1" fmla="*/ 242376 h 4695049"/>
              <a:gd name="connsiteX2" fmla="*/ 2274657 w 4519233"/>
              <a:gd name="connsiteY2" fmla="*/ 583 h 4695049"/>
              <a:gd name="connsiteX3" fmla="*/ 3074143 w 4519233"/>
              <a:gd name="connsiteY3" fmla="*/ 303485 h 4695049"/>
              <a:gd name="connsiteX4" fmla="*/ 3749806 w 4519233"/>
              <a:gd name="connsiteY4" fmla="*/ 701516 h 4695049"/>
              <a:gd name="connsiteX5" fmla="*/ 4519233 w 4519233"/>
              <a:gd name="connsiteY5" fmla="*/ 974361 h 4695049"/>
              <a:gd name="connsiteX6" fmla="*/ 4519233 w 4519233"/>
              <a:gd name="connsiteY6" fmla="*/ 3950893 h 4695049"/>
              <a:gd name="connsiteX7" fmla="*/ 3775077 w 4519233"/>
              <a:gd name="connsiteY7" fmla="*/ 4695049 h 4695049"/>
              <a:gd name="connsiteX8" fmla="*/ 798545 w 4519233"/>
              <a:gd name="connsiteY8" fmla="*/ 4695049 h 4695049"/>
              <a:gd name="connsiteX9" fmla="*/ 54389 w 4519233"/>
              <a:gd name="connsiteY9" fmla="*/ 3950893 h 4695049"/>
              <a:gd name="connsiteX10" fmla="*/ 42597 w 4519233"/>
              <a:gd name="connsiteY10" fmla="*/ 1916326 h 4695049"/>
              <a:gd name="connsiteX11" fmla="*/ 181415 w 4519233"/>
              <a:gd name="connsiteY11" fmla="*/ 1185798 h 4695049"/>
              <a:gd name="connsiteX12" fmla="*/ 889860 w 4519233"/>
              <a:gd name="connsiteY12" fmla="*/ 666484 h 4695049"/>
              <a:gd name="connsiteX0" fmla="*/ 889860 w 4519233"/>
              <a:gd name="connsiteY0" fmla="*/ 666484 h 4695049"/>
              <a:gd name="connsiteX1" fmla="*/ 1625278 w 4519233"/>
              <a:gd name="connsiteY1" fmla="*/ 242376 h 4695049"/>
              <a:gd name="connsiteX2" fmla="*/ 2274657 w 4519233"/>
              <a:gd name="connsiteY2" fmla="*/ 583 h 4695049"/>
              <a:gd name="connsiteX3" fmla="*/ 3074143 w 4519233"/>
              <a:gd name="connsiteY3" fmla="*/ 303485 h 4695049"/>
              <a:gd name="connsiteX4" fmla="*/ 3749806 w 4519233"/>
              <a:gd name="connsiteY4" fmla="*/ 701516 h 4695049"/>
              <a:gd name="connsiteX5" fmla="*/ 4519233 w 4519233"/>
              <a:gd name="connsiteY5" fmla="*/ 974361 h 4695049"/>
              <a:gd name="connsiteX6" fmla="*/ 4519233 w 4519233"/>
              <a:gd name="connsiteY6" fmla="*/ 3950893 h 4695049"/>
              <a:gd name="connsiteX7" fmla="*/ 3775077 w 4519233"/>
              <a:gd name="connsiteY7" fmla="*/ 4695049 h 4695049"/>
              <a:gd name="connsiteX8" fmla="*/ 798545 w 4519233"/>
              <a:gd name="connsiteY8" fmla="*/ 4695049 h 4695049"/>
              <a:gd name="connsiteX9" fmla="*/ 54389 w 4519233"/>
              <a:gd name="connsiteY9" fmla="*/ 3950893 h 4695049"/>
              <a:gd name="connsiteX10" fmla="*/ 42597 w 4519233"/>
              <a:gd name="connsiteY10" fmla="*/ 1916326 h 4695049"/>
              <a:gd name="connsiteX11" fmla="*/ 181415 w 4519233"/>
              <a:gd name="connsiteY11" fmla="*/ 1185798 h 4695049"/>
              <a:gd name="connsiteX12" fmla="*/ 889860 w 4519233"/>
              <a:gd name="connsiteY12" fmla="*/ 666484 h 4695049"/>
              <a:gd name="connsiteX0" fmla="*/ 889860 w 4519233"/>
              <a:gd name="connsiteY0" fmla="*/ 666484 h 4695049"/>
              <a:gd name="connsiteX1" fmla="*/ 1625278 w 4519233"/>
              <a:gd name="connsiteY1" fmla="*/ 242376 h 4695049"/>
              <a:gd name="connsiteX2" fmla="*/ 2274657 w 4519233"/>
              <a:gd name="connsiteY2" fmla="*/ 583 h 4695049"/>
              <a:gd name="connsiteX3" fmla="*/ 3074143 w 4519233"/>
              <a:gd name="connsiteY3" fmla="*/ 303485 h 4695049"/>
              <a:gd name="connsiteX4" fmla="*/ 3730689 w 4519233"/>
              <a:gd name="connsiteY4" fmla="*/ 695144 h 4695049"/>
              <a:gd name="connsiteX5" fmla="*/ 4519233 w 4519233"/>
              <a:gd name="connsiteY5" fmla="*/ 974361 h 4695049"/>
              <a:gd name="connsiteX6" fmla="*/ 4519233 w 4519233"/>
              <a:gd name="connsiteY6" fmla="*/ 3950893 h 4695049"/>
              <a:gd name="connsiteX7" fmla="*/ 3775077 w 4519233"/>
              <a:gd name="connsiteY7" fmla="*/ 4695049 h 4695049"/>
              <a:gd name="connsiteX8" fmla="*/ 798545 w 4519233"/>
              <a:gd name="connsiteY8" fmla="*/ 4695049 h 4695049"/>
              <a:gd name="connsiteX9" fmla="*/ 54389 w 4519233"/>
              <a:gd name="connsiteY9" fmla="*/ 3950893 h 4695049"/>
              <a:gd name="connsiteX10" fmla="*/ 42597 w 4519233"/>
              <a:gd name="connsiteY10" fmla="*/ 1916326 h 4695049"/>
              <a:gd name="connsiteX11" fmla="*/ 181415 w 4519233"/>
              <a:gd name="connsiteY11" fmla="*/ 1185798 h 4695049"/>
              <a:gd name="connsiteX12" fmla="*/ 889860 w 4519233"/>
              <a:gd name="connsiteY12" fmla="*/ 666484 h 4695049"/>
              <a:gd name="connsiteX0" fmla="*/ 889860 w 4519233"/>
              <a:gd name="connsiteY0" fmla="*/ 666484 h 4695049"/>
              <a:gd name="connsiteX1" fmla="*/ 1625278 w 4519233"/>
              <a:gd name="connsiteY1" fmla="*/ 242376 h 4695049"/>
              <a:gd name="connsiteX2" fmla="*/ 2274657 w 4519233"/>
              <a:gd name="connsiteY2" fmla="*/ 583 h 4695049"/>
              <a:gd name="connsiteX3" fmla="*/ 3074143 w 4519233"/>
              <a:gd name="connsiteY3" fmla="*/ 303485 h 4695049"/>
              <a:gd name="connsiteX4" fmla="*/ 3730689 w 4519233"/>
              <a:gd name="connsiteY4" fmla="*/ 695144 h 4695049"/>
              <a:gd name="connsiteX5" fmla="*/ 4516047 w 4519233"/>
              <a:gd name="connsiteY5" fmla="*/ 1219688 h 4695049"/>
              <a:gd name="connsiteX6" fmla="*/ 4519233 w 4519233"/>
              <a:gd name="connsiteY6" fmla="*/ 3950893 h 4695049"/>
              <a:gd name="connsiteX7" fmla="*/ 3775077 w 4519233"/>
              <a:gd name="connsiteY7" fmla="*/ 4695049 h 4695049"/>
              <a:gd name="connsiteX8" fmla="*/ 798545 w 4519233"/>
              <a:gd name="connsiteY8" fmla="*/ 4695049 h 4695049"/>
              <a:gd name="connsiteX9" fmla="*/ 54389 w 4519233"/>
              <a:gd name="connsiteY9" fmla="*/ 3950893 h 4695049"/>
              <a:gd name="connsiteX10" fmla="*/ 42597 w 4519233"/>
              <a:gd name="connsiteY10" fmla="*/ 1916326 h 4695049"/>
              <a:gd name="connsiteX11" fmla="*/ 181415 w 4519233"/>
              <a:gd name="connsiteY11" fmla="*/ 1185798 h 4695049"/>
              <a:gd name="connsiteX12" fmla="*/ 889860 w 4519233"/>
              <a:gd name="connsiteY12" fmla="*/ 666484 h 4695049"/>
              <a:gd name="connsiteX0" fmla="*/ 889860 w 4519233"/>
              <a:gd name="connsiteY0" fmla="*/ 666484 h 4695049"/>
              <a:gd name="connsiteX1" fmla="*/ 1625278 w 4519233"/>
              <a:gd name="connsiteY1" fmla="*/ 242376 h 4695049"/>
              <a:gd name="connsiteX2" fmla="*/ 2274657 w 4519233"/>
              <a:gd name="connsiteY2" fmla="*/ 583 h 4695049"/>
              <a:gd name="connsiteX3" fmla="*/ 3074143 w 4519233"/>
              <a:gd name="connsiteY3" fmla="*/ 303485 h 4695049"/>
              <a:gd name="connsiteX4" fmla="*/ 3730689 w 4519233"/>
              <a:gd name="connsiteY4" fmla="*/ 695144 h 4695049"/>
              <a:gd name="connsiteX5" fmla="*/ 4516047 w 4519233"/>
              <a:gd name="connsiteY5" fmla="*/ 1219688 h 4695049"/>
              <a:gd name="connsiteX6" fmla="*/ 4519233 w 4519233"/>
              <a:gd name="connsiteY6" fmla="*/ 3950893 h 4695049"/>
              <a:gd name="connsiteX7" fmla="*/ 3775077 w 4519233"/>
              <a:gd name="connsiteY7" fmla="*/ 4695049 h 4695049"/>
              <a:gd name="connsiteX8" fmla="*/ 798545 w 4519233"/>
              <a:gd name="connsiteY8" fmla="*/ 4695049 h 4695049"/>
              <a:gd name="connsiteX9" fmla="*/ 54389 w 4519233"/>
              <a:gd name="connsiteY9" fmla="*/ 3950893 h 4695049"/>
              <a:gd name="connsiteX10" fmla="*/ 42597 w 4519233"/>
              <a:gd name="connsiteY10" fmla="*/ 1916326 h 4695049"/>
              <a:gd name="connsiteX11" fmla="*/ 181415 w 4519233"/>
              <a:gd name="connsiteY11" fmla="*/ 1185798 h 4695049"/>
              <a:gd name="connsiteX12" fmla="*/ 889860 w 4519233"/>
              <a:gd name="connsiteY12" fmla="*/ 666484 h 4695049"/>
              <a:gd name="connsiteX0" fmla="*/ 889860 w 4573756"/>
              <a:gd name="connsiteY0" fmla="*/ 666484 h 4695049"/>
              <a:gd name="connsiteX1" fmla="*/ 1625278 w 4573756"/>
              <a:gd name="connsiteY1" fmla="*/ 242376 h 4695049"/>
              <a:gd name="connsiteX2" fmla="*/ 2274657 w 4573756"/>
              <a:gd name="connsiteY2" fmla="*/ 583 h 4695049"/>
              <a:gd name="connsiteX3" fmla="*/ 3074143 w 4573756"/>
              <a:gd name="connsiteY3" fmla="*/ 303485 h 4695049"/>
              <a:gd name="connsiteX4" fmla="*/ 3730689 w 4573756"/>
              <a:gd name="connsiteY4" fmla="*/ 695144 h 4695049"/>
              <a:gd name="connsiteX5" fmla="*/ 4516047 w 4573756"/>
              <a:gd name="connsiteY5" fmla="*/ 1219688 h 4695049"/>
              <a:gd name="connsiteX6" fmla="*/ 4519233 w 4573756"/>
              <a:gd name="connsiteY6" fmla="*/ 3950893 h 4695049"/>
              <a:gd name="connsiteX7" fmla="*/ 3775077 w 4573756"/>
              <a:gd name="connsiteY7" fmla="*/ 4695049 h 4695049"/>
              <a:gd name="connsiteX8" fmla="*/ 798545 w 4573756"/>
              <a:gd name="connsiteY8" fmla="*/ 4695049 h 4695049"/>
              <a:gd name="connsiteX9" fmla="*/ 54389 w 4573756"/>
              <a:gd name="connsiteY9" fmla="*/ 3950893 h 4695049"/>
              <a:gd name="connsiteX10" fmla="*/ 42597 w 4573756"/>
              <a:gd name="connsiteY10" fmla="*/ 1916326 h 4695049"/>
              <a:gd name="connsiteX11" fmla="*/ 181415 w 4573756"/>
              <a:gd name="connsiteY11" fmla="*/ 1185798 h 4695049"/>
              <a:gd name="connsiteX12" fmla="*/ 889860 w 4573756"/>
              <a:gd name="connsiteY12" fmla="*/ 666484 h 4695049"/>
              <a:gd name="connsiteX0" fmla="*/ 889860 w 4519233"/>
              <a:gd name="connsiteY0" fmla="*/ 666484 h 4695049"/>
              <a:gd name="connsiteX1" fmla="*/ 1625278 w 4519233"/>
              <a:gd name="connsiteY1" fmla="*/ 242376 h 4695049"/>
              <a:gd name="connsiteX2" fmla="*/ 2274657 w 4519233"/>
              <a:gd name="connsiteY2" fmla="*/ 583 h 4695049"/>
              <a:gd name="connsiteX3" fmla="*/ 3074143 w 4519233"/>
              <a:gd name="connsiteY3" fmla="*/ 303485 h 4695049"/>
              <a:gd name="connsiteX4" fmla="*/ 3730689 w 4519233"/>
              <a:gd name="connsiteY4" fmla="*/ 695144 h 4695049"/>
              <a:gd name="connsiteX5" fmla="*/ 4369488 w 4519233"/>
              <a:gd name="connsiteY5" fmla="*/ 1149594 h 4695049"/>
              <a:gd name="connsiteX6" fmla="*/ 4519233 w 4519233"/>
              <a:gd name="connsiteY6" fmla="*/ 3950893 h 4695049"/>
              <a:gd name="connsiteX7" fmla="*/ 3775077 w 4519233"/>
              <a:gd name="connsiteY7" fmla="*/ 4695049 h 4695049"/>
              <a:gd name="connsiteX8" fmla="*/ 798545 w 4519233"/>
              <a:gd name="connsiteY8" fmla="*/ 4695049 h 4695049"/>
              <a:gd name="connsiteX9" fmla="*/ 54389 w 4519233"/>
              <a:gd name="connsiteY9" fmla="*/ 3950893 h 4695049"/>
              <a:gd name="connsiteX10" fmla="*/ 42597 w 4519233"/>
              <a:gd name="connsiteY10" fmla="*/ 1916326 h 4695049"/>
              <a:gd name="connsiteX11" fmla="*/ 181415 w 4519233"/>
              <a:gd name="connsiteY11" fmla="*/ 1185798 h 4695049"/>
              <a:gd name="connsiteX12" fmla="*/ 889860 w 4519233"/>
              <a:gd name="connsiteY12" fmla="*/ 666484 h 4695049"/>
              <a:gd name="connsiteX0" fmla="*/ 889860 w 4519357"/>
              <a:gd name="connsiteY0" fmla="*/ 666484 h 4695049"/>
              <a:gd name="connsiteX1" fmla="*/ 1625278 w 4519357"/>
              <a:gd name="connsiteY1" fmla="*/ 242376 h 4695049"/>
              <a:gd name="connsiteX2" fmla="*/ 2274657 w 4519357"/>
              <a:gd name="connsiteY2" fmla="*/ 583 h 4695049"/>
              <a:gd name="connsiteX3" fmla="*/ 3074143 w 4519357"/>
              <a:gd name="connsiteY3" fmla="*/ 303485 h 4695049"/>
              <a:gd name="connsiteX4" fmla="*/ 3730689 w 4519357"/>
              <a:gd name="connsiteY4" fmla="*/ 695144 h 4695049"/>
              <a:gd name="connsiteX5" fmla="*/ 4369488 w 4519357"/>
              <a:gd name="connsiteY5" fmla="*/ 1149594 h 4695049"/>
              <a:gd name="connsiteX6" fmla="*/ 4519233 w 4519357"/>
              <a:gd name="connsiteY6" fmla="*/ 3950893 h 4695049"/>
              <a:gd name="connsiteX7" fmla="*/ 3775077 w 4519357"/>
              <a:gd name="connsiteY7" fmla="*/ 4695049 h 4695049"/>
              <a:gd name="connsiteX8" fmla="*/ 798545 w 4519357"/>
              <a:gd name="connsiteY8" fmla="*/ 4695049 h 4695049"/>
              <a:gd name="connsiteX9" fmla="*/ 54389 w 4519357"/>
              <a:gd name="connsiteY9" fmla="*/ 3950893 h 4695049"/>
              <a:gd name="connsiteX10" fmla="*/ 42597 w 4519357"/>
              <a:gd name="connsiteY10" fmla="*/ 1916326 h 4695049"/>
              <a:gd name="connsiteX11" fmla="*/ 181415 w 4519357"/>
              <a:gd name="connsiteY11" fmla="*/ 1185798 h 4695049"/>
              <a:gd name="connsiteX12" fmla="*/ 889860 w 4519357"/>
              <a:gd name="connsiteY12" fmla="*/ 666484 h 4695049"/>
              <a:gd name="connsiteX0" fmla="*/ 889860 w 4574065"/>
              <a:gd name="connsiteY0" fmla="*/ 666484 h 4695049"/>
              <a:gd name="connsiteX1" fmla="*/ 1625278 w 4574065"/>
              <a:gd name="connsiteY1" fmla="*/ 242376 h 4695049"/>
              <a:gd name="connsiteX2" fmla="*/ 2274657 w 4574065"/>
              <a:gd name="connsiteY2" fmla="*/ 583 h 4695049"/>
              <a:gd name="connsiteX3" fmla="*/ 3074143 w 4574065"/>
              <a:gd name="connsiteY3" fmla="*/ 303485 h 4695049"/>
              <a:gd name="connsiteX4" fmla="*/ 3730689 w 4574065"/>
              <a:gd name="connsiteY4" fmla="*/ 695144 h 4695049"/>
              <a:gd name="connsiteX5" fmla="*/ 4369488 w 4574065"/>
              <a:gd name="connsiteY5" fmla="*/ 1149594 h 4695049"/>
              <a:gd name="connsiteX6" fmla="*/ 4501717 w 4574065"/>
              <a:gd name="connsiteY6" fmla="*/ 2052406 h 4695049"/>
              <a:gd name="connsiteX7" fmla="*/ 4519233 w 4574065"/>
              <a:gd name="connsiteY7" fmla="*/ 3950893 h 4695049"/>
              <a:gd name="connsiteX8" fmla="*/ 3775077 w 4574065"/>
              <a:gd name="connsiteY8" fmla="*/ 4695049 h 4695049"/>
              <a:gd name="connsiteX9" fmla="*/ 798545 w 4574065"/>
              <a:gd name="connsiteY9" fmla="*/ 4695049 h 4695049"/>
              <a:gd name="connsiteX10" fmla="*/ 54389 w 4574065"/>
              <a:gd name="connsiteY10" fmla="*/ 3950893 h 4695049"/>
              <a:gd name="connsiteX11" fmla="*/ 42597 w 4574065"/>
              <a:gd name="connsiteY11" fmla="*/ 1916326 h 4695049"/>
              <a:gd name="connsiteX12" fmla="*/ 181415 w 4574065"/>
              <a:gd name="connsiteY12" fmla="*/ 1185798 h 4695049"/>
              <a:gd name="connsiteX13" fmla="*/ 889860 w 4574065"/>
              <a:gd name="connsiteY13" fmla="*/ 666484 h 4695049"/>
              <a:gd name="connsiteX0" fmla="*/ 889860 w 4587344"/>
              <a:gd name="connsiteY0" fmla="*/ 666484 h 4695049"/>
              <a:gd name="connsiteX1" fmla="*/ 1625278 w 4587344"/>
              <a:gd name="connsiteY1" fmla="*/ 242376 h 4695049"/>
              <a:gd name="connsiteX2" fmla="*/ 2274657 w 4587344"/>
              <a:gd name="connsiteY2" fmla="*/ 583 h 4695049"/>
              <a:gd name="connsiteX3" fmla="*/ 3074143 w 4587344"/>
              <a:gd name="connsiteY3" fmla="*/ 303485 h 4695049"/>
              <a:gd name="connsiteX4" fmla="*/ 3730689 w 4587344"/>
              <a:gd name="connsiteY4" fmla="*/ 695144 h 4695049"/>
              <a:gd name="connsiteX5" fmla="*/ 4369488 w 4587344"/>
              <a:gd name="connsiteY5" fmla="*/ 1149594 h 4695049"/>
              <a:gd name="connsiteX6" fmla="*/ 4543135 w 4587344"/>
              <a:gd name="connsiteY6" fmla="*/ 2042848 h 4695049"/>
              <a:gd name="connsiteX7" fmla="*/ 4519233 w 4587344"/>
              <a:gd name="connsiteY7" fmla="*/ 3950893 h 4695049"/>
              <a:gd name="connsiteX8" fmla="*/ 3775077 w 4587344"/>
              <a:gd name="connsiteY8" fmla="*/ 4695049 h 4695049"/>
              <a:gd name="connsiteX9" fmla="*/ 798545 w 4587344"/>
              <a:gd name="connsiteY9" fmla="*/ 4695049 h 4695049"/>
              <a:gd name="connsiteX10" fmla="*/ 54389 w 4587344"/>
              <a:gd name="connsiteY10" fmla="*/ 3950893 h 4695049"/>
              <a:gd name="connsiteX11" fmla="*/ 42597 w 4587344"/>
              <a:gd name="connsiteY11" fmla="*/ 1916326 h 4695049"/>
              <a:gd name="connsiteX12" fmla="*/ 181415 w 4587344"/>
              <a:gd name="connsiteY12" fmla="*/ 1185798 h 4695049"/>
              <a:gd name="connsiteX13" fmla="*/ 889860 w 4587344"/>
              <a:gd name="connsiteY13" fmla="*/ 666484 h 4695049"/>
              <a:gd name="connsiteX0" fmla="*/ 889860 w 4587344"/>
              <a:gd name="connsiteY0" fmla="*/ 666484 h 4695049"/>
              <a:gd name="connsiteX1" fmla="*/ 1625278 w 4587344"/>
              <a:gd name="connsiteY1" fmla="*/ 242376 h 4695049"/>
              <a:gd name="connsiteX2" fmla="*/ 2274657 w 4587344"/>
              <a:gd name="connsiteY2" fmla="*/ 583 h 4695049"/>
              <a:gd name="connsiteX3" fmla="*/ 3074143 w 4587344"/>
              <a:gd name="connsiteY3" fmla="*/ 303485 h 4695049"/>
              <a:gd name="connsiteX4" fmla="*/ 3730689 w 4587344"/>
              <a:gd name="connsiteY4" fmla="*/ 695144 h 4695049"/>
              <a:gd name="connsiteX5" fmla="*/ 4369488 w 4587344"/>
              <a:gd name="connsiteY5" fmla="*/ 1149594 h 4695049"/>
              <a:gd name="connsiteX6" fmla="*/ 4543135 w 4587344"/>
              <a:gd name="connsiteY6" fmla="*/ 2042848 h 4695049"/>
              <a:gd name="connsiteX7" fmla="*/ 4519233 w 4587344"/>
              <a:gd name="connsiteY7" fmla="*/ 3950893 h 4695049"/>
              <a:gd name="connsiteX8" fmla="*/ 3775077 w 4587344"/>
              <a:gd name="connsiteY8" fmla="*/ 4695049 h 4695049"/>
              <a:gd name="connsiteX9" fmla="*/ 798545 w 4587344"/>
              <a:gd name="connsiteY9" fmla="*/ 4695049 h 4695049"/>
              <a:gd name="connsiteX10" fmla="*/ 54389 w 4587344"/>
              <a:gd name="connsiteY10" fmla="*/ 3950893 h 4695049"/>
              <a:gd name="connsiteX11" fmla="*/ 42597 w 4587344"/>
              <a:gd name="connsiteY11" fmla="*/ 1916326 h 4695049"/>
              <a:gd name="connsiteX12" fmla="*/ 181415 w 4587344"/>
              <a:gd name="connsiteY12" fmla="*/ 1185798 h 4695049"/>
              <a:gd name="connsiteX13" fmla="*/ 889860 w 4587344"/>
              <a:gd name="connsiteY13" fmla="*/ 666484 h 4695049"/>
              <a:gd name="connsiteX0" fmla="*/ 889860 w 4578198"/>
              <a:gd name="connsiteY0" fmla="*/ 666484 h 4695049"/>
              <a:gd name="connsiteX1" fmla="*/ 1625278 w 4578198"/>
              <a:gd name="connsiteY1" fmla="*/ 242376 h 4695049"/>
              <a:gd name="connsiteX2" fmla="*/ 2274657 w 4578198"/>
              <a:gd name="connsiteY2" fmla="*/ 583 h 4695049"/>
              <a:gd name="connsiteX3" fmla="*/ 3074143 w 4578198"/>
              <a:gd name="connsiteY3" fmla="*/ 303485 h 4695049"/>
              <a:gd name="connsiteX4" fmla="*/ 3730689 w 4578198"/>
              <a:gd name="connsiteY4" fmla="*/ 695144 h 4695049"/>
              <a:gd name="connsiteX5" fmla="*/ 4369488 w 4578198"/>
              <a:gd name="connsiteY5" fmla="*/ 1149594 h 4695049"/>
              <a:gd name="connsiteX6" fmla="*/ 4543135 w 4578198"/>
              <a:gd name="connsiteY6" fmla="*/ 2042848 h 4695049"/>
              <a:gd name="connsiteX7" fmla="*/ 4519233 w 4578198"/>
              <a:gd name="connsiteY7" fmla="*/ 3950893 h 4695049"/>
              <a:gd name="connsiteX8" fmla="*/ 3775077 w 4578198"/>
              <a:gd name="connsiteY8" fmla="*/ 4695049 h 4695049"/>
              <a:gd name="connsiteX9" fmla="*/ 798545 w 4578198"/>
              <a:gd name="connsiteY9" fmla="*/ 4695049 h 4695049"/>
              <a:gd name="connsiteX10" fmla="*/ 54389 w 4578198"/>
              <a:gd name="connsiteY10" fmla="*/ 3950893 h 4695049"/>
              <a:gd name="connsiteX11" fmla="*/ 42597 w 4578198"/>
              <a:gd name="connsiteY11" fmla="*/ 1916326 h 4695049"/>
              <a:gd name="connsiteX12" fmla="*/ 181415 w 4578198"/>
              <a:gd name="connsiteY12" fmla="*/ 1185798 h 4695049"/>
              <a:gd name="connsiteX13" fmla="*/ 889860 w 4578198"/>
              <a:gd name="connsiteY13" fmla="*/ 666484 h 4695049"/>
              <a:gd name="connsiteX0" fmla="*/ 889860 w 4584269"/>
              <a:gd name="connsiteY0" fmla="*/ 666484 h 4695049"/>
              <a:gd name="connsiteX1" fmla="*/ 1625278 w 4584269"/>
              <a:gd name="connsiteY1" fmla="*/ 242376 h 4695049"/>
              <a:gd name="connsiteX2" fmla="*/ 2274657 w 4584269"/>
              <a:gd name="connsiteY2" fmla="*/ 583 h 4695049"/>
              <a:gd name="connsiteX3" fmla="*/ 3074143 w 4584269"/>
              <a:gd name="connsiteY3" fmla="*/ 303485 h 4695049"/>
              <a:gd name="connsiteX4" fmla="*/ 3730689 w 4584269"/>
              <a:gd name="connsiteY4" fmla="*/ 695144 h 4695049"/>
              <a:gd name="connsiteX5" fmla="*/ 4430023 w 4584269"/>
              <a:gd name="connsiteY5" fmla="*/ 1213316 h 4695049"/>
              <a:gd name="connsiteX6" fmla="*/ 4543135 w 4584269"/>
              <a:gd name="connsiteY6" fmla="*/ 2042848 h 4695049"/>
              <a:gd name="connsiteX7" fmla="*/ 4519233 w 4584269"/>
              <a:gd name="connsiteY7" fmla="*/ 3950893 h 4695049"/>
              <a:gd name="connsiteX8" fmla="*/ 3775077 w 4584269"/>
              <a:gd name="connsiteY8" fmla="*/ 4695049 h 4695049"/>
              <a:gd name="connsiteX9" fmla="*/ 798545 w 4584269"/>
              <a:gd name="connsiteY9" fmla="*/ 4695049 h 4695049"/>
              <a:gd name="connsiteX10" fmla="*/ 54389 w 4584269"/>
              <a:gd name="connsiteY10" fmla="*/ 3950893 h 4695049"/>
              <a:gd name="connsiteX11" fmla="*/ 42597 w 4584269"/>
              <a:gd name="connsiteY11" fmla="*/ 1916326 h 4695049"/>
              <a:gd name="connsiteX12" fmla="*/ 181415 w 4584269"/>
              <a:gd name="connsiteY12" fmla="*/ 1185798 h 4695049"/>
              <a:gd name="connsiteX13" fmla="*/ 889860 w 4584269"/>
              <a:gd name="connsiteY13" fmla="*/ 666484 h 4695049"/>
              <a:gd name="connsiteX0" fmla="*/ 889860 w 4585062"/>
              <a:gd name="connsiteY0" fmla="*/ 666484 h 4695049"/>
              <a:gd name="connsiteX1" fmla="*/ 1625278 w 4585062"/>
              <a:gd name="connsiteY1" fmla="*/ 242376 h 4695049"/>
              <a:gd name="connsiteX2" fmla="*/ 2274657 w 4585062"/>
              <a:gd name="connsiteY2" fmla="*/ 583 h 4695049"/>
              <a:gd name="connsiteX3" fmla="*/ 3074143 w 4585062"/>
              <a:gd name="connsiteY3" fmla="*/ 303485 h 4695049"/>
              <a:gd name="connsiteX4" fmla="*/ 3730689 w 4585062"/>
              <a:gd name="connsiteY4" fmla="*/ 695144 h 4695049"/>
              <a:gd name="connsiteX5" fmla="*/ 4414093 w 4585062"/>
              <a:gd name="connsiteY5" fmla="*/ 1206944 h 4695049"/>
              <a:gd name="connsiteX6" fmla="*/ 4543135 w 4585062"/>
              <a:gd name="connsiteY6" fmla="*/ 2042848 h 4695049"/>
              <a:gd name="connsiteX7" fmla="*/ 4519233 w 4585062"/>
              <a:gd name="connsiteY7" fmla="*/ 3950893 h 4695049"/>
              <a:gd name="connsiteX8" fmla="*/ 3775077 w 4585062"/>
              <a:gd name="connsiteY8" fmla="*/ 4695049 h 4695049"/>
              <a:gd name="connsiteX9" fmla="*/ 798545 w 4585062"/>
              <a:gd name="connsiteY9" fmla="*/ 4695049 h 4695049"/>
              <a:gd name="connsiteX10" fmla="*/ 54389 w 4585062"/>
              <a:gd name="connsiteY10" fmla="*/ 3950893 h 4695049"/>
              <a:gd name="connsiteX11" fmla="*/ 42597 w 4585062"/>
              <a:gd name="connsiteY11" fmla="*/ 1916326 h 4695049"/>
              <a:gd name="connsiteX12" fmla="*/ 181415 w 4585062"/>
              <a:gd name="connsiteY12" fmla="*/ 1185798 h 4695049"/>
              <a:gd name="connsiteX13" fmla="*/ 889860 w 4585062"/>
              <a:gd name="connsiteY13" fmla="*/ 666484 h 4695049"/>
              <a:gd name="connsiteX0" fmla="*/ 889860 w 4585062"/>
              <a:gd name="connsiteY0" fmla="*/ 666484 h 4695049"/>
              <a:gd name="connsiteX1" fmla="*/ 1625278 w 4585062"/>
              <a:gd name="connsiteY1" fmla="*/ 242376 h 4695049"/>
              <a:gd name="connsiteX2" fmla="*/ 2274657 w 4585062"/>
              <a:gd name="connsiteY2" fmla="*/ 583 h 4695049"/>
              <a:gd name="connsiteX3" fmla="*/ 3074143 w 4585062"/>
              <a:gd name="connsiteY3" fmla="*/ 303485 h 4695049"/>
              <a:gd name="connsiteX4" fmla="*/ 3768921 w 4585062"/>
              <a:gd name="connsiteY4" fmla="*/ 711075 h 4695049"/>
              <a:gd name="connsiteX5" fmla="*/ 4414093 w 4585062"/>
              <a:gd name="connsiteY5" fmla="*/ 1206944 h 4695049"/>
              <a:gd name="connsiteX6" fmla="*/ 4543135 w 4585062"/>
              <a:gd name="connsiteY6" fmla="*/ 2042848 h 4695049"/>
              <a:gd name="connsiteX7" fmla="*/ 4519233 w 4585062"/>
              <a:gd name="connsiteY7" fmla="*/ 3950893 h 4695049"/>
              <a:gd name="connsiteX8" fmla="*/ 3775077 w 4585062"/>
              <a:gd name="connsiteY8" fmla="*/ 4695049 h 4695049"/>
              <a:gd name="connsiteX9" fmla="*/ 798545 w 4585062"/>
              <a:gd name="connsiteY9" fmla="*/ 4695049 h 4695049"/>
              <a:gd name="connsiteX10" fmla="*/ 54389 w 4585062"/>
              <a:gd name="connsiteY10" fmla="*/ 3950893 h 4695049"/>
              <a:gd name="connsiteX11" fmla="*/ 42597 w 4585062"/>
              <a:gd name="connsiteY11" fmla="*/ 1916326 h 4695049"/>
              <a:gd name="connsiteX12" fmla="*/ 181415 w 4585062"/>
              <a:gd name="connsiteY12" fmla="*/ 1185798 h 4695049"/>
              <a:gd name="connsiteX13" fmla="*/ 889860 w 4585062"/>
              <a:gd name="connsiteY13" fmla="*/ 666484 h 4695049"/>
              <a:gd name="connsiteX0" fmla="*/ 889860 w 4585062"/>
              <a:gd name="connsiteY0" fmla="*/ 666484 h 4695049"/>
              <a:gd name="connsiteX1" fmla="*/ 1625278 w 4585062"/>
              <a:gd name="connsiteY1" fmla="*/ 242376 h 4695049"/>
              <a:gd name="connsiteX2" fmla="*/ 2274657 w 4585062"/>
              <a:gd name="connsiteY2" fmla="*/ 583 h 4695049"/>
              <a:gd name="connsiteX3" fmla="*/ 3074143 w 4585062"/>
              <a:gd name="connsiteY3" fmla="*/ 303485 h 4695049"/>
              <a:gd name="connsiteX4" fmla="*/ 3768921 w 4585062"/>
              <a:gd name="connsiteY4" fmla="*/ 711075 h 4695049"/>
              <a:gd name="connsiteX5" fmla="*/ 4414093 w 4585062"/>
              <a:gd name="connsiteY5" fmla="*/ 1206944 h 4695049"/>
              <a:gd name="connsiteX6" fmla="*/ 4543135 w 4585062"/>
              <a:gd name="connsiteY6" fmla="*/ 2042848 h 4695049"/>
              <a:gd name="connsiteX7" fmla="*/ 4519233 w 4585062"/>
              <a:gd name="connsiteY7" fmla="*/ 3950893 h 4695049"/>
              <a:gd name="connsiteX8" fmla="*/ 3775077 w 4585062"/>
              <a:gd name="connsiteY8" fmla="*/ 4695049 h 4695049"/>
              <a:gd name="connsiteX9" fmla="*/ 798545 w 4585062"/>
              <a:gd name="connsiteY9" fmla="*/ 4695049 h 4695049"/>
              <a:gd name="connsiteX10" fmla="*/ 54389 w 4585062"/>
              <a:gd name="connsiteY10" fmla="*/ 3950893 h 4695049"/>
              <a:gd name="connsiteX11" fmla="*/ 42597 w 4585062"/>
              <a:gd name="connsiteY11" fmla="*/ 1916326 h 4695049"/>
              <a:gd name="connsiteX12" fmla="*/ 181415 w 4585062"/>
              <a:gd name="connsiteY12" fmla="*/ 1185798 h 4695049"/>
              <a:gd name="connsiteX13" fmla="*/ 889860 w 4585062"/>
              <a:gd name="connsiteY13" fmla="*/ 666484 h 4695049"/>
              <a:gd name="connsiteX0" fmla="*/ 889860 w 4585062"/>
              <a:gd name="connsiteY0" fmla="*/ 666484 h 4695049"/>
              <a:gd name="connsiteX1" fmla="*/ 1625278 w 4585062"/>
              <a:gd name="connsiteY1" fmla="*/ 242376 h 4695049"/>
              <a:gd name="connsiteX2" fmla="*/ 2274657 w 4585062"/>
              <a:gd name="connsiteY2" fmla="*/ 583 h 4695049"/>
              <a:gd name="connsiteX3" fmla="*/ 3074143 w 4585062"/>
              <a:gd name="connsiteY3" fmla="*/ 303485 h 4695049"/>
              <a:gd name="connsiteX4" fmla="*/ 3768921 w 4585062"/>
              <a:gd name="connsiteY4" fmla="*/ 711075 h 4695049"/>
              <a:gd name="connsiteX5" fmla="*/ 4414093 w 4585062"/>
              <a:gd name="connsiteY5" fmla="*/ 1206944 h 4695049"/>
              <a:gd name="connsiteX6" fmla="*/ 4543135 w 4585062"/>
              <a:gd name="connsiteY6" fmla="*/ 2042848 h 4695049"/>
              <a:gd name="connsiteX7" fmla="*/ 4519233 w 4585062"/>
              <a:gd name="connsiteY7" fmla="*/ 3950893 h 4695049"/>
              <a:gd name="connsiteX8" fmla="*/ 3775077 w 4585062"/>
              <a:gd name="connsiteY8" fmla="*/ 4695049 h 4695049"/>
              <a:gd name="connsiteX9" fmla="*/ 798545 w 4585062"/>
              <a:gd name="connsiteY9" fmla="*/ 4695049 h 4695049"/>
              <a:gd name="connsiteX10" fmla="*/ 54389 w 4585062"/>
              <a:gd name="connsiteY10" fmla="*/ 3950893 h 4695049"/>
              <a:gd name="connsiteX11" fmla="*/ 42597 w 4585062"/>
              <a:gd name="connsiteY11" fmla="*/ 1916326 h 4695049"/>
              <a:gd name="connsiteX12" fmla="*/ 181415 w 4585062"/>
              <a:gd name="connsiteY12" fmla="*/ 1185798 h 4695049"/>
              <a:gd name="connsiteX13" fmla="*/ 889860 w 4585062"/>
              <a:gd name="connsiteY13" fmla="*/ 666484 h 4695049"/>
              <a:gd name="connsiteX0" fmla="*/ 889860 w 4585062"/>
              <a:gd name="connsiteY0" fmla="*/ 666484 h 4695049"/>
              <a:gd name="connsiteX1" fmla="*/ 1625278 w 4585062"/>
              <a:gd name="connsiteY1" fmla="*/ 242376 h 4695049"/>
              <a:gd name="connsiteX2" fmla="*/ 2274657 w 4585062"/>
              <a:gd name="connsiteY2" fmla="*/ 583 h 4695049"/>
              <a:gd name="connsiteX3" fmla="*/ 3074143 w 4585062"/>
              <a:gd name="connsiteY3" fmla="*/ 303485 h 4695049"/>
              <a:gd name="connsiteX4" fmla="*/ 3768921 w 4585062"/>
              <a:gd name="connsiteY4" fmla="*/ 711075 h 4695049"/>
              <a:gd name="connsiteX5" fmla="*/ 4414093 w 4585062"/>
              <a:gd name="connsiteY5" fmla="*/ 1206944 h 4695049"/>
              <a:gd name="connsiteX6" fmla="*/ 4543135 w 4585062"/>
              <a:gd name="connsiteY6" fmla="*/ 2042848 h 4695049"/>
              <a:gd name="connsiteX7" fmla="*/ 4519233 w 4585062"/>
              <a:gd name="connsiteY7" fmla="*/ 3950893 h 4695049"/>
              <a:gd name="connsiteX8" fmla="*/ 3775077 w 4585062"/>
              <a:gd name="connsiteY8" fmla="*/ 4695049 h 4695049"/>
              <a:gd name="connsiteX9" fmla="*/ 798545 w 4585062"/>
              <a:gd name="connsiteY9" fmla="*/ 4695049 h 4695049"/>
              <a:gd name="connsiteX10" fmla="*/ 54389 w 4585062"/>
              <a:gd name="connsiteY10" fmla="*/ 3950893 h 4695049"/>
              <a:gd name="connsiteX11" fmla="*/ 42597 w 4585062"/>
              <a:gd name="connsiteY11" fmla="*/ 1916326 h 4695049"/>
              <a:gd name="connsiteX12" fmla="*/ 181415 w 4585062"/>
              <a:gd name="connsiteY12" fmla="*/ 1185798 h 4695049"/>
              <a:gd name="connsiteX13" fmla="*/ 889860 w 4585062"/>
              <a:gd name="connsiteY13" fmla="*/ 666484 h 4695049"/>
              <a:gd name="connsiteX0" fmla="*/ 889860 w 4585062"/>
              <a:gd name="connsiteY0" fmla="*/ 666484 h 4695049"/>
              <a:gd name="connsiteX1" fmla="*/ 1625278 w 4585062"/>
              <a:gd name="connsiteY1" fmla="*/ 242376 h 4695049"/>
              <a:gd name="connsiteX2" fmla="*/ 2274657 w 4585062"/>
              <a:gd name="connsiteY2" fmla="*/ 583 h 4695049"/>
              <a:gd name="connsiteX3" fmla="*/ 3074143 w 4585062"/>
              <a:gd name="connsiteY3" fmla="*/ 303485 h 4695049"/>
              <a:gd name="connsiteX4" fmla="*/ 3768921 w 4585062"/>
              <a:gd name="connsiteY4" fmla="*/ 711075 h 4695049"/>
              <a:gd name="connsiteX5" fmla="*/ 4414093 w 4585062"/>
              <a:gd name="connsiteY5" fmla="*/ 1206944 h 4695049"/>
              <a:gd name="connsiteX6" fmla="*/ 4543135 w 4585062"/>
              <a:gd name="connsiteY6" fmla="*/ 2042848 h 4695049"/>
              <a:gd name="connsiteX7" fmla="*/ 4519233 w 4585062"/>
              <a:gd name="connsiteY7" fmla="*/ 3950893 h 4695049"/>
              <a:gd name="connsiteX8" fmla="*/ 3775077 w 4585062"/>
              <a:gd name="connsiteY8" fmla="*/ 4695049 h 4695049"/>
              <a:gd name="connsiteX9" fmla="*/ 798545 w 4585062"/>
              <a:gd name="connsiteY9" fmla="*/ 4695049 h 4695049"/>
              <a:gd name="connsiteX10" fmla="*/ 54389 w 4585062"/>
              <a:gd name="connsiteY10" fmla="*/ 3950893 h 4695049"/>
              <a:gd name="connsiteX11" fmla="*/ 42597 w 4585062"/>
              <a:gd name="connsiteY11" fmla="*/ 1916326 h 4695049"/>
              <a:gd name="connsiteX12" fmla="*/ 181415 w 4585062"/>
              <a:gd name="connsiteY12" fmla="*/ 1185798 h 4695049"/>
              <a:gd name="connsiteX13" fmla="*/ 889860 w 4585062"/>
              <a:gd name="connsiteY13" fmla="*/ 666484 h 4695049"/>
              <a:gd name="connsiteX0" fmla="*/ 889860 w 4585062"/>
              <a:gd name="connsiteY0" fmla="*/ 666484 h 4695049"/>
              <a:gd name="connsiteX1" fmla="*/ 1625278 w 4585062"/>
              <a:gd name="connsiteY1" fmla="*/ 242376 h 4695049"/>
              <a:gd name="connsiteX2" fmla="*/ 2274657 w 4585062"/>
              <a:gd name="connsiteY2" fmla="*/ 583 h 4695049"/>
              <a:gd name="connsiteX3" fmla="*/ 3051841 w 4585062"/>
              <a:gd name="connsiteY3" fmla="*/ 303485 h 4695049"/>
              <a:gd name="connsiteX4" fmla="*/ 3768921 w 4585062"/>
              <a:gd name="connsiteY4" fmla="*/ 711075 h 4695049"/>
              <a:gd name="connsiteX5" fmla="*/ 4414093 w 4585062"/>
              <a:gd name="connsiteY5" fmla="*/ 1206944 h 4695049"/>
              <a:gd name="connsiteX6" fmla="*/ 4543135 w 4585062"/>
              <a:gd name="connsiteY6" fmla="*/ 2042848 h 4695049"/>
              <a:gd name="connsiteX7" fmla="*/ 4519233 w 4585062"/>
              <a:gd name="connsiteY7" fmla="*/ 3950893 h 4695049"/>
              <a:gd name="connsiteX8" fmla="*/ 3775077 w 4585062"/>
              <a:gd name="connsiteY8" fmla="*/ 4695049 h 4695049"/>
              <a:gd name="connsiteX9" fmla="*/ 798545 w 4585062"/>
              <a:gd name="connsiteY9" fmla="*/ 4695049 h 4695049"/>
              <a:gd name="connsiteX10" fmla="*/ 54389 w 4585062"/>
              <a:gd name="connsiteY10" fmla="*/ 3950893 h 4695049"/>
              <a:gd name="connsiteX11" fmla="*/ 42597 w 4585062"/>
              <a:gd name="connsiteY11" fmla="*/ 1916326 h 4695049"/>
              <a:gd name="connsiteX12" fmla="*/ 181415 w 4585062"/>
              <a:gd name="connsiteY12" fmla="*/ 1185798 h 4695049"/>
              <a:gd name="connsiteX13" fmla="*/ 889860 w 4585062"/>
              <a:gd name="connsiteY13" fmla="*/ 666484 h 4695049"/>
              <a:gd name="connsiteX0" fmla="*/ 889860 w 4585062"/>
              <a:gd name="connsiteY0" fmla="*/ 665924 h 4694489"/>
              <a:gd name="connsiteX1" fmla="*/ 1542440 w 4585062"/>
              <a:gd name="connsiteY1" fmla="*/ 289606 h 4694489"/>
              <a:gd name="connsiteX2" fmla="*/ 2274657 w 4585062"/>
              <a:gd name="connsiteY2" fmla="*/ 23 h 4694489"/>
              <a:gd name="connsiteX3" fmla="*/ 3051841 w 4585062"/>
              <a:gd name="connsiteY3" fmla="*/ 302925 h 4694489"/>
              <a:gd name="connsiteX4" fmla="*/ 3768921 w 4585062"/>
              <a:gd name="connsiteY4" fmla="*/ 710515 h 4694489"/>
              <a:gd name="connsiteX5" fmla="*/ 4414093 w 4585062"/>
              <a:gd name="connsiteY5" fmla="*/ 1206384 h 4694489"/>
              <a:gd name="connsiteX6" fmla="*/ 4543135 w 4585062"/>
              <a:gd name="connsiteY6" fmla="*/ 2042288 h 4694489"/>
              <a:gd name="connsiteX7" fmla="*/ 4519233 w 4585062"/>
              <a:gd name="connsiteY7" fmla="*/ 3950333 h 4694489"/>
              <a:gd name="connsiteX8" fmla="*/ 3775077 w 4585062"/>
              <a:gd name="connsiteY8" fmla="*/ 4694489 h 4694489"/>
              <a:gd name="connsiteX9" fmla="*/ 798545 w 4585062"/>
              <a:gd name="connsiteY9" fmla="*/ 4694489 h 4694489"/>
              <a:gd name="connsiteX10" fmla="*/ 54389 w 4585062"/>
              <a:gd name="connsiteY10" fmla="*/ 3950333 h 4694489"/>
              <a:gd name="connsiteX11" fmla="*/ 42597 w 4585062"/>
              <a:gd name="connsiteY11" fmla="*/ 1915766 h 4694489"/>
              <a:gd name="connsiteX12" fmla="*/ 181415 w 4585062"/>
              <a:gd name="connsiteY12" fmla="*/ 1185238 h 4694489"/>
              <a:gd name="connsiteX13" fmla="*/ 889860 w 4585062"/>
              <a:gd name="connsiteY13" fmla="*/ 665924 h 4694489"/>
              <a:gd name="connsiteX0" fmla="*/ 889860 w 4585062"/>
              <a:gd name="connsiteY0" fmla="*/ 665905 h 4694470"/>
              <a:gd name="connsiteX1" fmla="*/ 1542440 w 4585062"/>
              <a:gd name="connsiteY1" fmla="*/ 289587 h 4694470"/>
              <a:gd name="connsiteX2" fmla="*/ 2274657 w 4585062"/>
              <a:gd name="connsiteY2" fmla="*/ 4 h 4694470"/>
              <a:gd name="connsiteX3" fmla="*/ 3051841 w 4585062"/>
              <a:gd name="connsiteY3" fmla="*/ 302906 h 4694470"/>
              <a:gd name="connsiteX4" fmla="*/ 3768921 w 4585062"/>
              <a:gd name="connsiteY4" fmla="*/ 710496 h 4694470"/>
              <a:gd name="connsiteX5" fmla="*/ 4414093 w 4585062"/>
              <a:gd name="connsiteY5" fmla="*/ 1206365 h 4694470"/>
              <a:gd name="connsiteX6" fmla="*/ 4543135 w 4585062"/>
              <a:gd name="connsiteY6" fmla="*/ 2042269 h 4694470"/>
              <a:gd name="connsiteX7" fmla="*/ 4519233 w 4585062"/>
              <a:gd name="connsiteY7" fmla="*/ 3950314 h 4694470"/>
              <a:gd name="connsiteX8" fmla="*/ 3775077 w 4585062"/>
              <a:gd name="connsiteY8" fmla="*/ 4694470 h 4694470"/>
              <a:gd name="connsiteX9" fmla="*/ 798545 w 4585062"/>
              <a:gd name="connsiteY9" fmla="*/ 4694470 h 4694470"/>
              <a:gd name="connsiteX10" fmla="*/ 54389 w 4585062"/>
              <a:gd name="connsiteY10" fmla="*/ 3950314 h 4694470"/>
              <a:gd name="connsiteX11" fmla="*/ 42597 w 4585062"/>
              <a:gd name="connsiteY11" fmla="*/ 1915747 h 4694470"/>
              <a:gd name="connsiteX12" fmla="*/ 181415 w 4585062"/>
              <a:gd name="connsiteY12" fmla="*/ 1185219 h 4694470"/>
              <a:gd name="connsiteX13" fmla="*/ 889860 w 4585062"/>
              <a:gd name="connsiteY13" fmla="*/ 665905 h 4694470"/>
              <a:gd name="connsiteX0" fmla="*/ 889860 w 4585062"/>
              <a:gd name="connsiteY0" fmla="*/ 665923 h 4694488"/>
              <a:gd name="connsiteX1" fmla="*/ 1542440 w 4585062"/>
              <a:gd name="connsiteY1" fmla="*/ 289605 h 4694488"/>
              <a:gd name="connsiteX2" fmla="*/ 2274657 w 4585062"/>
              <a:gd name="connsiteY2" fmla="*/ 22 h 4694488"/>
              <a:gd name="connsiteX3" fmla="*/ 3051841 w 4585062"/>
              <a:gd name="connsiteY3" fmla="*/ 302924 h 4694488"/>
              <a:gd name="connsiteX4" fmla="*/ 3768921 w 4585062"/>
              <a:gd name="connsiteY4" fmla="*/ 710514 h 4694488"/>
              <a:gd name="connsiteX5" fmla="*/ 4414093 w 4585062"/>
              <a:gd name="connsiteY5" fmla="*/ 1206383 h 4694488"/>
              <a:gd name="connsiteX6" fmla="*/ 4543135 w 4585062"/>
              <a:gd name="connsiteY6" fmla="*/ 2042287 h 4694488"/>
              <a:gd name="connsiteX7" fmla="*/ 4519233 w 4585062"/>
              <a:gd name="connsiteY7" fmla="*/ 3950332 h 4694488"/>
              <a:gd name="connsiteX8" fmla="*/ 3775077 w 4585062"/>
              <a:gd name="connsiteY8" fmla="*/ 4694488 h 4694488"/>
              <a:gd name="connsiteX9" fmla="*/ 798545 w 4585062"/>
              <a:gd name="connsiteY9" fmla="*/ 4694488 h 4694488"/>
              <a:gd name="connsiteX10" fmla="*/ 54389 w 4585062"/>
              <a:gd name="connsiteY10" fmla="*/ 3950332 h 4694488"/>
              <a:gd name="connsiteX11" fmla="*/ 42597 w 4585062"/>
              <a:gd name="connsiteY11" fmla="*/ 1915765 h 4694488"/>
              <a:gd name="connsiteX12" fmla="*/ 181415 w 4585062"/>
              <a:gd name="connsiteY12" fmla="*/ 1185237 h 4694488"/>
              <a:gd name="connsiteX13" fmla="*/ 889860 w 4585062"/>
              <a:gd name="connsiteY13" fmla="*/ 665923 h 4694488"/>
              <a:gd name="connsiteX0" fmla="*/ 889860 w 4585062"/>
              <a:gd name="connsiteY0" fmla="*/ 665923 h 4696276"/>
              <a:gd name="connsiteX1" fmla="*/ 1542440 w 4585062"/>
              <a:gd name="connsiteY1" fmla="*/ 289605 h 4696276"/>
              <a:gd name="connsiteX2" fmla="*/ 2274657 w 4585062"/>
              <a:gd name="connsiteY2" fmla="*/ 22 h 4696276"/>
              <a:gd name="connsiteX3" fmla="*/ 3051841 w 4585062"/>
              <a:gd name="connsiteY3" fmla="*/ 302924 h 4696276"/>
              <a:gd name="connsiteX4" fmla="*/ 3768921 w 4585062"/>
              <a:gd name="connsiteY4" fmla="*/ 710514 h 4696276"/>
              <a:gd name="connsiteX5" fmla="*/ 4414093 w 4585062"/>
              <a:gd name="connsiteY5" fmla="*/ 1206383 h 4696276"/>
              <a:gd name="connsiteX6" fmla="*/ 4543135 w 4585062"/>
              <a:gd name="connsiteY6" fmla="*/ 2042287 h 4696276"/>
              <a:gd name="connsiteX7" fmla="*/ 4519233 w 4585062"/>
              <a:gd name="connsiteY7" fmla="*/ 3950332 h 4696276"/>
              <a:gd name="connsiteX8" fmla="*/ 3775077 w 4585062"/>
              <a:gd name="connsiteY8" fmla="*/ 4694488 h 4696276"/>
              <a:gd name="connsiteX9" fmla="*/ 2316076 w 4585062"/>
              <a:gd name="connsiteY9" fmla="*/ 4696276 h 4696276"/>
              <a:gd name="connsiteX10" fmla="*/ 798545 w 4585062"/>
              <a:gd name="connsiteY10" fmla="*/ 4694488 h 4696276"/>
              <a:gd name="connsiteX11" fmla="*/ 54389 w 4585062"/>
              <a:gd name="connsiteY11" fmla="*/ 3950332 h 4696276"/>
              <a:gd name="connsiteX12" fmla="*/ 42597 w 4585062"/>
              <a:gd name="connsiteY12" fmla="*/ 1915765 h 4696276"/>
              <a:gd name="connsiteX13" fmla="*/ 181415 w 4585062"/>
              <a:gd name="connsiteY13" fmla="*/ 1185237 h 4696276"/>
              <a:gd name="connsiteX14" fmla="*/ 889860 w 4585062"/>
              <a:gd name="connsiteY14" fmla="*/ 665923 h 4696276"/>
              <a:gd name="connsiteX0" fmla="*/ 889860 w 4585062"/>
              <a:gd name="connsiteY0" fmla="*/ 665923 h 4928859"/>
              <a:gd name="connsiteX1" fmla="*/ 1542440 w 4585062"/>
              <a:gd name="connsiteY1" fmla="*/ 289605 h 4928859"/>
              <a:gd name="connsiteX2" fmla="*/ 2274657 w 4585062"/>
              <a:gd name="connsiteY2" fmla="*/ 22 h 4928859"/>
              <a:gd name="connsiteX3" fmla="*/ 3051841 w 4585062"/>
              <a:gd name="connsiteY3" fmla="*/ 302924 h 4928859"/>
              <a:gd name="connsiteX4" fmla="*/ 3768921 w 4585062"/>
              <a:gd name="connsiteY4" fmla="*/ 710514 h 4928859"/>
              <a:gd name="connsiteX5" fmla="*/ 4414093 w 4585062"/>
              <a:gd name="connsiteY5" fmla="*/ 1206383 h 4928859"/>
              <a:gd name="connsiteX6" fmla="*/ 4543135 w 4585062"/>
              <a:gd name="connsiteY6" fmla="*/ 2042287 h 4928859"/>
              <a:gd name="connsiteX7" fmla="*/ 4519233 w 4585062"/>
              <a:gd name="connsiteY7" fmla="*/ 3950332 h 4928859"/>
              <a:gd name="connsiteX8" fmla="*/ 3775077 w 4585062"/>
              <a:gd name="connsiteY8" fmla="*/ 4694488 h 4928859"/>
              <a:gd name="connsiteX9" fmla="*/ 2274657 w 4585062"/>
              <a:gd name="connsiteY9" fmla="*/ 4928859 h 4928859"/>
              <a:gd name="connsiteX10" fmla="*/ 798545 w 4585062"/>
              <a:gd name="connsiteY10" fmla="*/ 4694488 h 4928859"/>
              <a:gd name="connsiteX11" fmla="*/ 54389 w 4585062"/>
              <a:gd name="connsiteY11" fmla="*/ 3950332 h 4928859"/>
              <a:gd name="connsiteX12" fmla="*/ 42597 w 4585062"/>
              <a:gd name="connsiteY12" fmla="*/ 1915765 h 4928859"/>
              <a:gd name="connsiteX13" fmla="*/ 181415 w 4585062"/>
              <a:gd name="connsiteY13" fmla="*/ 1185237 h 4928859"/>
              <a:gd name="connsiteX14" fmla="*/ 889860 w 4585062"/>
              <a:gd name="connsiteY14" fmla="*/ 665923 h 4928859"/>
              <a:gd name="connsiteX0" fmla="*/ 889860 w 4585062"/>
              <a:gd name="connsiteY0" fmla="*/ 665923 h 4950216"/>
              <a:gd name="connsiteX1" fmla="*/ 1542440 w 4585062"/>
              <a:gd name="connsiteY1" fmla="*/ 289605 h 4950216"/>
              <a:gd name="connsiteX2" fmla="*/ 2274657 w 4585062"/>
              <a:gd name="connsiteY2" fmla="*/ 22 h 4950216"/>
              <a:gd name="connsiteX3" fmla="*/ 3051841 w 4585062"/>
              <a:gd name="connsiteY3" fmla="*/ 302924 h 4950216"/>
              <a:gd name="connsiteX4" fmla="*/ 3768921 w 4585062"/>
              <a:gd name="connsiteY4" fmla="*/ 710514 h 4950216"/>
              <a:gd name="connsiteX5" fmla="*/ 4414093 w 4585062"/>
              <a:gd name="connsiteY5" fmla="*/ 1206383 h 4950216"/>
              <a:gd name="connsiteX6" fmla="*/ 4543135 w 4585062"/>
              <a:gd name="connsiteY6" fmla="*/ 2042287 h 4950216"/>
              <a:gd name="connsiteX7" fmla="*/ 4519233 w 4585062"/>
              <a:gd name="connsiteY7" fmla="*/ 3950332 h 4950216"/>
              <a:gd name="connsiteX8" fmla="*/ 3775077 w 4585062"/>
              <a:gd name="connsiteY8" fmla="*/ 4694488 h 4950216"/>
              <a:gd name="connsiteX9" fmla="*/ 2274657 w 4585062"/>
              <a:gd name="connsiteY9" fmla="*/ 4928859 h 4950216"/>
              <a:gd name="connsiteX10" fmla="*/ 798545 w 4585062"/>
              <a:gd name="connsiteY10" fmla="*/ 4694488 h 4950216"/>
              <a:gd name="connsiteX11" fmla="*/ 54389 w 4585062"/>
              <a:gd name="connsiteY11" fmla="*/ 3950332 h 4950216"/>
              <a:gd name="connsiteX12" fmla="*/ 42597 w 4585062"/>
              <a:gd name="connsiteY12" fmla="*/ 1915765 h 4950216"/>
              <a:gd name="connsiteX13" fmla="*/ 181415 w 4585062"/>
              <a:gd name="connsiteY13" fmla="*/ 1185237 h 4950216"/>
              <a:gd name="connsiteX14" fmla="*/ 889860 w 4585062"/>
              <a:gd name="connsiteY14" fmla="*/ 665923 h 4950216"/>
              <a:gd name="connsiteX0" fmla="*/ 889860 w 4585062"/>
              <a:gd name="connsiteY0" fmla="*/ 665923 h 4929868"/>
              <a:gd name="connsiteX1" fmla="*/ 1542440 w 4585062"/>
              <a:gd name="connsiteY1" fmla="*/ 289605 h 4929868"/>
              <a:gd name="connsiteX2" fmla="*/ 2274657 w 4585062"/>
              <a:gd name="connsiteY2" fmla="*/ 22 h 4929868"/>
              <a:gd name="connsiteX3" fmla="*/ 3051841 w 4585062"/>
              <a:gd name="connsiteY3" fmla="*/ 302924 h 4929868"/>
              <a:gd name="connsiteX4" fmla="*/ 3768921 w 4585062"/>
              <a:gd name="connsiteY4" fmla="*/ 710514 h 4929868"/>
              <a:gd name="connsiteX5" fmla="*/ 4414093 w 4585062"/>
              <a:gd name="connsiteY5" fmla="*/ 1206383 h 4929868"/>
              <a:gd name="connsiteX6" fmla="*/ 4543135 w 4585062"/>
              <a:gd name="connsiteY6" fmla="*/ 2042287 h 4929868"/>
              <a:gd name="connsiteX7" fmla="*/ 4519233 w 4585062"/>
              <a:gd name="connsiteY7" fmla="*/ 3950332 h 4929868"/>
              <a:gd name="connsiteX8" fmla="*/ 3775077 w 4585062"/>
              <a:gd name="connsiteY8" fmla="*/ 4694488 h 4929868"/>
              <a:gd name="connsiteX9" fmla="*/ 2274657 w 4585062"/>
              <a:gd name="connsiteY9" fmla="*/ 4928859 h 4929868"/>
              <a:gd name="connsiteX10" fmla="*/ 798545 w 4585062"/>
              <a:gd name="connsiteY10" fmla="*/ 4694488 h 4929868"/>
              <a:gd name="connsiteX11" fmla="*/ 54389 w 4585062"/>
              <a:gd name="connsiteY11" fmla="*/ 3950332 h 4929868"/>
              <a:gd name="connsiteX12" fmla="*/ 42597 w 4585062"/>
              <a:gd name="connsiteY12" fmla="*/ 1915765 h 4929868"/>
              <a:gd name="connsiteX13" fmla="*/ 181415 w 4585062"/>
              <a:gd name="connsiteY13" fmla="*/ 1185237 h 4929868"/>
              <a:gd name="connsiteX14" fmla="*/ 889860 w 4585062"/>
              <a:gd name="connsiteY14" fmla="*/ 665923 h 4929868"/>
              <a:gd name="connsiteX0" fmla="*/ 889860 w 4585062"/>
              <a:gd name="connsiteY0" fmla="*/ 665923 h 4923567"/>
              <a:gd name="connsiteX1" fmla="*/ 1542440 w 4585062"/>
              <a:gd name="connsiteY1" fmla="*/ 289605 h 4923567"/>
              <a:gd name="connsiteX2" fmla="*/ 2274657 w 4585062"/>
              <a:gd name="connsiteY2" fmla="*/ 22 h 4923567"/>
              <a:gd name="connsiteX3" fmla="*/ 3051841 w 4585062"/>
              <a:gd name="connsiteY3" fmla="*/ 302924 h 4923567"/>
              <a:gd name="connsiteX4" fmla="*/ 3768921 w 4585062"/>
              <a:gd name="connsiteY4" fmla="*/ 710514 h 4923567"/>
              <a:gd name="connsiteX5" fmla="*/ 4414093 w 4585062"/>
              <a:gd name="connsiteY5" fmla="*/ 1206383 h 4923567"/>
              <a:gd name="connsiteX6" fmla="*/ 4543135 w 4585062"/>
              <a:gd name="connsiteY6" fmla="*/ 2042287 h 4923567"/>
              <a:gd name="connsiteX7" fmla="*/ 4519233 w 4585062"/>
              <a:gd name="connsiteY7" fmla="*/ 3950332 h 4923567"/>
              <a:gd name="connsiteX8" fmla="*/ 3775077 w 4585062"/>
              <a:gd name="connsiteY8" fmla="*/ 4694488 h 4923567"/>
              <a:gd name="connsiteX9" fmla="*/ 2290587 w 4585062"/>
              <a:gd name="connsiteY9" fmla="*/ 4922487 h 4923567"/>
              <a:gd name="connsiteX10" fmla="*/ 798545 w 4585062"/>
              <a:gd name="connsiteY10" fmla="*/ 4694488 h 4923567"/>
              <a:gd name="connsiteX11" fmla="*/ 54389 w 4585062"/>
              <a:gd name="connsiteY11" fmla="*/ 3950332 h 4923567"/>
              <a:gd name="connsiteX12" fmla="*/ 42597 w 4585062"/>
              <a:gd name="connsiteY12" fmla="*/ 1915765 h 4923567"/>
              <a:gd name="connsiteX13" fmla="*/ 181415 w 4585062"/>
              <a:gd name="connsiteY13" fmla="*/ 1185237 h 4923567"/>
              <a:gd name="connsiteX14" fmla="*/ 889860 w 4585062"/>
              <a:gd name="connsiteY14" fmla="*/ 665923 h 4923567"/>
              <a:gd name="connsiteX0" fmla="*/ 889860 w 4585062"/>
              <a:gd name="connsiteY0" fmla="*/ 665923 h 4922498"/>
              <a:gd name="connsiteX1" fmla="*/ 1542440 w 4585062"/>
              <a:gd name="connsiteY1" fmla="*/ 289605 h 4922498"/>
              <a:gd name="connsiteX2" fmla="*/ 2274657 w 4585062"/>
              <a:gd name="connsiteY2" fmla="*/ 22 h 4922498"/>
              <a:gd name="connsiteX3" fmla="*/ 3051841 w 4585062"/>
              <a:gd name="connsiteY3" fmla="*/ 302924 h 4922498"/>
              <a:gd name="connsiteX4" fmla="*/ 3768921 w 4585062"/>
              <a:gd name="connsiteY4" fmla="*/ 710514 h 4922498"/>
              <a:gd name="connsiteX5" fmla="*/ 4414093 w 4585062"/>
              <a:gd name="connsiteY5" fmla="*/ 1206383 h 4922498"/>
              <a:gd name="connsiteX6" fmla="*/ 4543135 w 4585062"/>
              <a:gd name="connsiteY6" fmla="*/ 2042287 h 4922498"/>
              <a:gd name="connsiteX7" fmla="*/ 4519233 w 4585062"/>
              <a:gd name="connsiteY7" fmla="*/ 3950332 h 4922498"/>
              <a:gd name="connsiteX8" fmla="*/ 3775077 w 4585062"/>
              <a:gd name="connsiteY8" fmla="*/ 4694488 h 4922498"/>
              <a:gd name="connsiteX9" fmla="*/ 2290587 w 4585062"/>
              <a:gd name="connsiteY9" fmla="*/ 4922487 h 4922498"/>
              <a:gd name="connsiteX10" fmla="*/ 798545 w 4585062"/>
              <a:gd name="connsiteY10" fmla="*/ 4694488 h 4922498"/>
              <a:gd name="connsiteX11" fmla="*/ 54389 w 4585062"/>
              <a:gd name="connsiteY11" fmla="*/ 3950332 h 4922498"/>
              <a:gd name="connsiteX12" fmla="*/ 42597 w 4585062"/>
              <a:gd name="connsiteY12" fmla="*/ 1915765 h 4922498"/>
              <a:gd name="connsiteX13" fmla="*/ 181415 w 4585062"/>
              <a:gd name="connsiteY13" fmla="*/ 1185237 h 4922498"/>
              <a:gd name="connsiteX14" fmla="*/ 889860 w 4585062"/>
              <a:gd name="connsiteY14" fmla="*/ 665923 h 4922498"/>
              <a:gd name="connsiteX0" fmla="*/ 889860 w 4585062"/>
              <a:gd name="connsiteY0" fmla="*/ 665923 h 4922629"/>
              <a:gd name="connsiteX1" fmla="*/ 1542440 w 4585062"/>
              <a:gd name="connsiteY1" fmla="*/ 289605 h 4922629"/>
              <a:gd name="connsiteX2" fmla="*/ 2274657 w 4585062"/>
              <a:gd name="connsiteY2" fmla="*/ 22 h 4922629"/>
              <a:gd name="connsiteX3" fmla="*/ 3051841 w 4585062"/>
              <a:gd name="connsiteY3" fmla="*/ 302924 h 4922629"/>
              <a:gd name="connsiteX4" fmla="*/ 3768921 w 4585062"/>
              <a:gd name="connsiteY4" fmla="*/ 710514 h 4922629"/>
              <a:gd name="connsiteX5" fmla="*/ 4414093 w 4585062"/>
              <a:gd name="connsiteY5" fmla="*/ 1206383 h 4922629"/>
              <a:gd name="connsiteX6" fmla="*/ 4543135 w 4585062"/>
              <a:gd name="connsiteY6" fmla="*/ 2042287 h 4922629"/>
              <a:gd name="connsiteX7" fmla="*/ 4519233 w 4585062"/>
              <a:gd name="connsiteY7" fmla="*/ 3950332 h 4922629"/>
              <a:gd name="connsiteX8" fmla="*/ 3026353 w 4585062"/>
              <a:gd name="connsiteY8" fmla="*/ 4672186 h 4922629"/>
              <a:gd name="connsiteX9" fmla="*/ 2290587 w 4585062"/>
              <a:gd name="connsiteY9" fmla="*/ 4922487 h 4922629"/>
              <a:gd name="connsiteX10" fmla="*/ 798545 w 4585062"/>
              <a:gd name="connsiteY10" fmla="*/ 4694488 h 4922629"/>
              <a:gd name="connsiteX11" fmla="*/ 54389 w 4585062"/>
              <a:gd name="connsiteY11" fmla="*/ 3950332 h 4922629"/>
              <a:gd name="connsiteX12" fmla="*/ 42597 w 4585062"/>
              <a:gd name="connsiteY12" fmla="*/ 1915765 h 4922629"/>
              <a:gd name="connsiteX13" fmla="*/ 181415 w 4585062"/>
              <a:gd name="connsiteY13" fmla="*/ 1185237 h 4922629"/>
              <a:gd name="connsiteX14" fmla="*/ 889860 w 4585062"/>
              <a:gd name="connsiteY14" fmla="*/ 665923 h 4922629"/>
              <a:gd name="connsiteX0" fmla="*/ 889860 w 4585062"/>
              <a:gd name="connsiteY0" fmla="*/ 665923 h 4922629"/>
              <a:gd name="connsiteX1" fmla="*/ 1542440 w 4585062"/>
              <a:gd name="connsiteY1" fmla="*/ 289605 h 4922629"/>
              <a:gd name="connsiteX2" fmla="*/ 2274657 w 4585062"/>
              <a:gd name="connsiteY2" fmla="*/ 22 h 4922629"/>
              <a:gd name="connsiteX3" fmla="*/ 3051841 w 4585062"/>
              <a:gd name="connsiteY3" fmla="*/ 302924 h 4922629"/>
              <a:gd name="connsiteX4" fmla="*/ 3768921 w 4585062"/>
              <a:gd name="connsiteY4" fmla="*/ 710514 h 4922629"/>
              <a:gd name="connsiteX5" fmla="*/ 4414093 w 4585062"/>
              <a:gd name="connsiteY5" fmla="*/ 1206383 h 4922629"/>
              <a:gd name="connsiteX6" fmla="*/ 4543135 w 4585062"/>
              <a:gd name="connsiteY6" fmla="*/ 2042287 h 4922629"/>
              <a:gd name="connsiteX7" fmla="*/ 4519233 w 4585062"/>
              <a:gd name="connsiteY7" fmla="*/ 3950332 h 4922629"/>
              <a:gd name="connsiteX8" fmla="*/ 3026353 w 4585062"/>
              <a:gd name="connsiteY8" fmla="*/ 4672186 h 4922629"/>
              <a:gd name="connsiteX9" fmla="*/ 2290587 w 4585062"/>
              <a:gd name="connsiteY9" fmla="*/ 4922487 h 4922629"/>
              <a:gd name="connsiteX10" fmla="*/ 798545 w 4585062"/>
              <a:gd name="connsiteY10" fmla="*/ 4694488 h 4922629"/>
              <a:gd name="connsiteX11" fmla="*/ 54389 w 4585062"/>
              <a:gd name="connsiteY11" fmla="*/ 3950332 h 4922629"/>
              <a:gd name="connsiteX12" fmla="*/ 42597 w 4585062"/>
              <a:gd name="connsiteY12" fmla="*/ 1915765 h 4922629"/>
              <a:gd name="connsiteX13" fmla="*/ 181415 w 4585062"/>
              <a:gd name="connsiteY13" fmla="*/ 1185237 h 4922629"/>
              <a:gd name="connsiteX14" fmla="*/ 889860 w 4585062"/>
              <a:gd name="connsiteY14" fmla="*/ 665923 h 4922629"/>
              <a:gd name="connsiteX0" fmla="*/ 889860 w 4585062"/>
              <a:gd name="connsiteY0" fmla="*/ 665923 h 4922629"/>
              <a:gd name="connsiteX1" fmla="*/ 1542440 w 4585062"/>
              <a:gd name="connsiteY1" fmla="*/ 289605 h 4922629"/>
              <a:gd name="connsiteX2" fmla="*/ 2274657 w 4585062"/>
              <a:gd name="connsiteY2" fmla="*/ 22 h 4922629"/>
              <a:gd name="connsiteX3" fmla="*/ 3051841 w 4585062"/>
              <a:gd name="connsiteY3" fmla="*/ 302924 h 4922629"/>
              <a:gd name="connsiteX4" fmla="*/ 3768921 w 4585062"/>
              <a:gd name="connsiteY4" fmla="*/ 710514 h 4922629"/>
              <a:gd name="connsiteX5" fmla="*/ 4414093 w 4585062"/>
              <a:gd name="connsiteY5" fmla="*/ 1206383 h 4922629"/>
              <a:gd name="connsiteX6" fmla="*/ 4543135 w 4585062"/>
              <a:gd name="connsiteY6" fmla="*/ 2042287 h 4922629"/>
              <a:gd name="connsiteX7" fmla="*/ 4519233 w 4585062"/>
              <a:gd name="connsiteY7" fmla="*/ 3950332 h 4922629"/>
              <a:gd name="connsiteX8" fmla="*/ 3026353 w 4585062"/>
              <a:gd name="connsiteY8" fmla="*/ 4672186 h 4922629"/>
              <a:gd name="connsiteX9" fmla="*/ 2290587 w 4585062"/>
              <a:gd name="connsiteY9" fmla="*/ 4922487 h 4922629"/>
              <a:gd name="connsiteX10" fmla="*/ 798545 w 4585062"/>
              <a:gd name="connsiteY10" fmla="*/ 4694488 h 4922629"/>
              <a:gd name="connsiteX11" fmla="*/ 54389 w 4585062"/>
              <a:gd name="connsiteY11" fmla="*/ 3950332 h 4922629"/>
              <a:gd name="connsiteX12" fmla="*/ 42597 w 4585062"/>
              <a:gd name="connsiteY12" fmla="*/ 1915765 h 4922629"/>
              <a:gd name="connsiteX13" fmla="*/ 181415 w 4585062"/>
              <a:gd name="connsiteY13" fmla="*/ 1185237 h 4922629"/>
              <a:gd name="connsiteX14" fmla="*/ 889860 w 4585062"/>
              <a:gd name="connsiteY14" fmla="*/ 665923 h 4922629"/>
              <a:gd name="connsiteX0" fmla="*/ 889860 w 4585062"/>
              <a:gd name="connsiteY0" fmla="*/ 665923 h 4922939"/>
              <a:gd name="connsiteX1" fmla="*/ 1542440 w 4585062"/>
              <a:gd name="connsiteY1" fmla="*/ 289605 h 4922939"/>
              <a:gd name="connsiteX2" fmla="*/ 2274657 w 4585062"/>
              <a:gd name="connsiteY2" fmla="*/ 22 h 4922939"/>
              <a:gd name="connsiteX3" fmla="*/ 3051841 w 4585062"/>
              <a:gd name="connsiteY3" fmla="*/ 302924 h 4922939"/>
              <a:gd name="connsiteX4" fmla="*/ 3768921 w 4585062"/>
              <a:gd name="connsiteY4" fmla="*/ 710514 h 4922939"/>
              <a:gd name="connsiteX5" fmla="*/ 4414093 w 4585062"/>
              <a:gd name="connsiteY5" fmla="*/ 1206383 h 4922939"/>
              <a:gd name="connsiteX6" fmla="*/ 4543135 w 4585062"/>
              <a:gd name="connsiteY6" fmla="*/ 2042287 h 4922939"/>
              <a:gd name="connsiteX7" fmla="*/ 4519233 w 4585062"/>
              <a:gd name="connsiteY7" fmla="*/ 3950332 h 4922939"/>
              <a:gd name="connsiteX8" fmla="*/ 3000864 w 4585062"/>
              <a:gd name="connsiteY8" fmla="*/ 4653070 h 4922939"/>
              <a:gd name="connsiteX9" fmla="*/ 2290587 w 4585062"/>
              <a:gd name="connsiteY9" fmla="*/ 4922487 h 4922939"/>
              <a:gd name="connsiteX10" fmla="*/ 798545 w 4585062"/>
              <a:gd name="connsiteY10" fmla="*/ 4694488 h 4922939"/>
              <a:gd name="connsiteX11" fmla="*/ 54389 w 4585062"/>
              <a:gd name="connsiteY11" fmla="*/ 3950332 h 4922939"/>
              <a:gd name="connsiteX12" fmla="*/ 42597 w 4585062"/>
              <a:gd name="connsiteY12" fmla="*/ 1915765 h 4922939"/>
              <a:gd name="connsiteX13" fmla="*/ 181415 w 4585062"/>
              <a:gd name="connsiteY13" fmla="*/ 1185237 h 4922939"/>
              <a:gd name="connsiteX14" fmla="*/ 889860 w 4585062"/>
              <a:gd name="connsiteY14" fmla="*/ 665923 h 4922939"/>
              <a:gd name="connsiteX0" fmla="*/ 889860 w 4593025"/>
              <a:gd name="connsiteY0" fmla="*/ 665923 h 4922939"/>
              <a:gd name="connsiteX1" fmla="*/ 1542440 w 4593025"/>
              <a:gd name="connsiteY1" fmla="*/ 289605 h 4922939"/>
              <a:gd name="connsiteX2" fmla="*/ 2274657 w 4593025"/>
              <a:gd name="connsiteY2" fmla="*/ 22 h 4922939"/>
              <a:gd name="connsiteX3" fmla="*/ 3051841 w 4593025"/>
              <a:gd name="connsiteY3" fmla="*/ 302924 h 4922939"/>
              <a:gd name="connsiteX4" fmla="*/ 3768921 w 4593025"/>
              <a:gd name="connsiteY4" fmla="*/ 710514 h 4922939"/>
              <a:gd name="connsiteX5" fmla="*/ 4414093 w 4593025"/>
              <a:gd name="connsiteY5" fmla="*/ 1206383 h 4922939"/>
              <a:gd name="connsiteX6" fmla="*/ 4543135 w 4593025"/>
              <a:gd name="connsiteY6" fmla="*/ 2042287 h 4922939"/>
              <a:gd name="connsiteX7" fmla="*/ 4519233 w 4593025"/>
              <a:gd name="connsiteY7" fmla="*/ 3950332 h 4922939"/>
              <a:gd name="connsiteX8" fmla="*/ 3705199 w 4593025"/>
              <a:gd name="connsiteY8" fmla="*/ 4250228 h 4922939"/>
              <a:gd name="connsiteX9" fmla="*/ 3000864 w 4593025"/>
              <a:gd name="connsiteY9" fmla="*/ 4653070 h 4922939"/>
              <a:gd name="connsiteX10" fmla="*/ 2290587 w 4593025"/>
              <a:gd name="connsiteY10" fmla="*/ 4922487 h 4922939"/>
              <a:gd name="connsiteX11" fmla="*/ 798545 w 4593025"/>
              <a:gd name="connsiteY11" fmla="*/ 4694488 h 4922939"/>
              <a:gd name="connsiteX12" fmla="*/ 54389 w 4593025"/>
              <a:gd name="connsiteY12" fmla="*/ 3950332 h 4922939"/>
              <a:gd name="connsiteX13" fmla="*/ 42597 w 4593025"/>
              <a:gd name="connsiteY13" fmla="*/ 1915765 h 4922939"/>
              <a:gd name="connsiteX14" fmla="*/ 181415 w 4593025"/>
              <a:gd name="connsiteY14" fmla="*/ 1185237 h 4922939"/>
              <a:gd name="connsiteX15" fmla="*/ 889860 w 4593025"/>
              <a:gd name="connsiteY15" fmla="*/ 665923 h 4922939"/>
              <a:gd name="connsiteX0" fmla="*/ 889860 w 4544430"/>
              <a:gd name="connsiteY0" fmla="*/ 665923 h 4922939"/>
              <a:gd name="connsiteX1" fmla="*/ 1542440 w 4544430"/>
              <a:gd name="connsiteY1" fmla="*/ 289605 h 4922939"/>
              <a:gd name="connsiteX2" fmla="*/ 2274657 w 4544430"/>
              <a:gd name="connsiteY2" fmla="*/ 22 h 4922939"/>
              <a:gd name="connsiteX3" fmla="*/ 3051841 w 4544430"/>
              <a:gd name="connsiteY3" fmla="*/ 302924 h 4922939"/>
              <a:gd name="connsiteX4" fmla="*/ 3768921 w 4544430"/>
              <a:gd name="connsiteY4" fmla="*/ 710514 h 4922939"/>
              <a:gd name="connsiteX5" fmla="*/ 4414093 w 4544430"/>
              <a:gd name="connsiteY5" fmla="*/ 1206383 h 4922939"/>
              <a:gd name="connsiteX6" fmla="*/ 4543135 w 4544430"/>
              <a:gd name="connsiteY6" fmla="*/ 2042287 h 4922939"/>
              <a:gd name="connsiteX7" fmla="*/ 4382232 w 4544430"/>
              <a:gd name="connsiteY7" fmla="*/ 3787842 h 4922939"/>
              <a:gd name="connsiteX8" fmla="*/ 3705199 w 4544430"/>
              <a:gd name="connsiteY8" fmla="*/ 4250228 h 4922939"/>
              <a:gd name="connsiteX9" fmla="*/ 3000864 w 4544430"/>
              <a:gd name="connsiteY9" fmla="*/ 4653070 h 4922939"/>
              <a:gd name="connsiteX10" fmla="*/ 2290587 w 4544430"/>
              <a:gd name="connsiteY10" fmla="*/ 4922487 h 4922939"/>
              <a:gd name="connsiteX11" fmla="*/ 798545 w 4544430"/>
              <a:gd name="connsiteY11" fmla="*/ 4694488 h 4922939"/>
              <a:gd name="connsiteX12" fmla="*/ 54389 w 4544430"/>
              <a:gd name="connsiteY12" fmla="*/ 3950332 h 4922939"/>
              <a:gd name="connsiteX13" fmla="*/ 42597 w 4544430"/>
              <a:gd name="connsiteY13" fmla="*/ 1915765 h 4922939"/>
              <a:gd name="connsiteX14" fmla="*/ 181415 w 4544430"/>
              <a:gd name="connsiteY14" fmla="*/ 1185237 h 4922939"/>
              <a:gd name="connsiteX15" fmla="*/ 889860 w 4544430"/>
              <a:gd name="connsiteY15" fmla="*/ 665923 h 4922939"/>
              <a:gd name="connsiteX0" fmla="*/ 889860 w 4544430"/>
              <a:gd name="connsiteY0" fmla="*/ 665923 h 4922939"/>
              <a:gd name="connsiteX1" fmla="*/ 1542440 w 4544430"/>
              <a:gd name="connsiteY1" fmla="*/ 289605 h 4922939"/>
              <a:gd name="connsiteX2" fmla="*/ 2274657 w 4544430"/>
              <a:gd name="connsiteY2" fmla="*/ 22 h 4922939"/>
              <a:gd name="connsiteX3" fmla="*/ 3051841 w 4544430"/>
              <a:gd name="connsiteY3" fmla="*/ 302924 h 4922939"/>
              <a:gd name="connsiteX4" fmla="*/ 3768921 w 4544430"/>
              <a:gd name="connsiteY4" fmla="*/ 710514 h 4922939"/>
              <a:gd name="connsiteX5" fmla="*/ 4414093 w 4544430"/>
              <a:gd name="connsiteY5" fmla="*/ 1206383 h 4922939"/>
              <a:gd name="connsiteX6" fmla="*/ 4543135 w 4544430"/>
              <a:gd name="connsiteY6" fmla="*/ 2042287 h 4922939"/>
              <a:gd name="connsiteX7" fmla="*/ 4382232 w 4544430"/>
              <a:gd name="connsiteY7" fmla="*/ 3787842 h 4922939"/>
              <a:gd name="connsiteX8" fmla="*/ 3705199 w 4544430"/>
              <a:gd name="connsiteY8" fmla="*/ 4250228 h 4922939"/>
              <a:gd name="connsiteX9" fmla="*/ 3000864 w 4544430"/>
              <a:gd name="connsiteY9" fmla="*/ 4653070 h 4922939"/>
              <a:gd name="connsiteX10" fmla="*/ 2290587 w 4544430"/>
              <a:gd name="connsiteY10" fmla="*/ 4922487 h 4922939"/>
              <a:gd name="connsiteX11" fmla="*/ 798545 w 4544430"/>
              <a:gd name="connsiteY11" fmla="*/ 4694488 h 4922939"/>
              <a:gd name="connsiteX12" fmla="*/ 54389 w 4544430"/>
              <a:gd name="connsiteY12" fmla="*/ 3950332 h 4922939"/>
              <a:gd name="connsiteX13" fmla="*/ 42597 w 4544430"/>
              <a:gd name="connsiteY13" fmla="*/ 1915765 h 4922939"/>
              <a:gd name="connsiteX14" fmla="*/ 181415 w 4544430"/>
              <a:gd name="connsiteY14" fmla="*/ 1185237 h 4922939"/>
              <a:gd name="connsiteX15" fmla="*/ 889860 w 4544430"/>
              <a:gd name="connsiteY15" fmla="*/ 665923 h 4922939"/>
              <a:gd name="connsiteX0" fmla="*/ 889860 w 4544430"/>
              <a:gd name="connsiteY0" fmla="*/ 665923 h 4922939"/>
              <a:gd name="connsiteX1" fmla="*/ 1542440 w 4544430"/>
              <a:gd name="connsiteY1" fmla="*/ 289605 h 4922939"/>
              <a:gd name="connsiteX2" fmla="*/ 2274657 w 4544430"/>
              <a:gd name="connsiteY2" fmla="*/ 22 h 4922939"/>
              <a:gd name="connsiteX3" fmla="*/ 3051841 w 4544430"/>
              <a:gd name="connsiteY3" fmla="*/ 302924 h 4922939"/>
              <a:gd name="connsiteX4" fmla="*/ 3768921 w 4544430"/>
              <a:gd name="connsiteY4" fmla="*/ 710514 h 4922939"/>
              <a:gd name="connsiteX5" fmla="*/ 4414093 w 4544430"/>
              <a:gd name="connsiteY5" fmla="*/ 1206383 h 4922939"/>
              <a:gd name="connsiteX6" fmla="*/ 4543135 w 4544430"/>
              <a:gd name="connsiteY6" fmla="*/ 2042287 h 4922939"/>
              <a:gd name="connsiteX7" fmla="*/ 4382232 w 4544430"/>
              <a:gd name="connsiteY7" fmla="*/ 3787842 h 4922939"/>
              <a:gd name="connsiteX8" fmla="*/ 3705199 w 4544430"/>
              <a:gd name="connsiteY8" fmla="*/ 4250228 h 4922939"/>
              <a:gd name="connsiteX9" fmla="*/ 3000864 w 4544430"/>
              <a:gd name="connsiteY9" fmla="*/ 4653070 h 4922939"/>
              <a:gd name="connsiteX10" fmla="*/ 2290587 w 4544430"/>
              <a:gd name="connsiteY10" fmla="*/ 4922487 h 4922939"/>
              <a:gd name="connsiteX11" fmla="*/ 798545 w 4544430"/>
              <a:gd name="connsiteY11" fmla="*/ 4694488 h 4922939"/>
              <a:gd name="connsiteX12" fmla="*/ 54389 w 4544430"/>
              <a:gd name="connsiteY12" fmla="*/ 3950332 h 4922939"/>
              <a:gd name="connsiteX13" fmla="*/ 42597 w 4544430"/>
              <a:gd name="connsiteY13" fmla="*/ 1915765 h 4922939"/>
              <a:gd name="connsiteX14" fmla="*/ 181415 w 4544430"/>
              <a:gd name="connsiteY14" fmla="*/ 1185237 h 4922939"/>
              <a:gd name="connsiteX15" fmla="*/ 889860 w 4544430"/>
              <a:gd name="connsiteY15" fmla="*/ 665923 h 4922939"/>
              <a:gd name="connsiteX0" fmla="*/ 889860 w 4546077"/>
              <a:gd name="connsiteY0" fmla="*/ 665923 h 4922939"/>
              <a:gd name="connsiteX1" fmla="*/ 1542440 w 4546077"/>
              <a:gd name="connsiteY1" fmla="*/ 289605 h 4922939"/>
              <a:gd name="connsiteX2" fmla="*/ 2274657 w 4546077"/>
              <a:gd name="connsiteY2" fmla="*/ 22 h 4922939"/>
              <a:gd name="connsiteX3" fmla="*/ 3051841 w 4546077"/>
              <a:gd name="connsiteY3" fmla="*/ 302924 h 4922939"/>
              <a:gd name="connsiteX4" fmla="*/ 3768921 w 4546077"/>
              <a:gd name="connsiteY4" fmla="*/ 710514 h 4922939"/>
              <a:gd name="connsiteX5" fmla="*/ 4414093 w 4546077"/>
              <a:gd name="connsiteY5" fmla="*/ 1206383 h 4922939"/>
              <a:gd name="connsiteX6" fmla="*/ 4543135 w 4546077"/>
              <a:gd name="connsiteY6" fmla="*/ 2042287 h 4922939"/>
              <a:gd name="connsiteX7" fmla="*/ 4449140 w 4546077"/>
              <a:gd name="connsiteY7" fmla="*/ 3631725 h 4922939"/>
              <a:gd name="connsiteX8" fmla="*/ 3705199 w 4546077"/>
              <a:gd name="connsiteY8" fmla="*/ 4250228 h 4922939"/>
              <a:gd name="connsiteX9" fmla="*/ 3000864 w 4546077"/>
              <a:gd name="connsiteY9" fmla="*/ 4653070 h 4922939"/>
              <a:gd name="connsiteX10" fmla="*/ 2290587 w 4546077"/>
              <a:gd name="connsiteY10" fmla="*/ 4922487 h 4922939"/>
              <a:gd name="connsiteX11" fmla="*/ 798545 w 4546077"/>
              <a:gd name="connsiteY11" fmla="*/ 4694488 h 4922939"/>
              <a:gd name="connsiteX12" fmla="*/ 54389 w 4546077"/>
              <a:gd name="connsiteY12" fmla="*/ 3950332 h 4922939"/>
              <a:gd name="connsiteX13" fmla="*/ 42597 w 4546077"/>
              <a:gd name="connsiteY13" fmla="*/ 1915765 h 4922939"/>
              <a:gd name="connsiteX14" fmla="*/ 181415 w 4546077"/>
              <a:gd name="connsiteY14" fmla="*/ 1185237 h 4922939"/>
              <a:gd name="connsiteX15" fmla="*/ 889860 w 4546077"/>
              <a:gd name="connsiteY15" fmla="*/ 665923 h 4922939"/>
              <a:gd name="connsiteX0" fmla="*/ 889860 w 4551114"/>
              <a:gd name="connsiteY0" fmla="*/ 665923 h 4922939"/>
              <a:gd name="connsiteX1" fmla="*/ 1542440 w 4551114"/>
              <a:gd name="connsiteY1" fmla="*/ 289605 h 4922939"/>
              <a:gd name="connsiteX2" fmla="*/ 2274657 w 4551114"/>
              <a:gd name="connsiteY2" fmla="*/ 22 h 4922939"/>
              <a:gd name="connsiteX3" fmla="*/ 3051841 w 4551114"/>
              <a:gd name="connsiteY3" fmla="*/ 302924 h 4922939"/>
              <a:gd name="connsiteX4" fmla="*/ 3768921 w 4551114"/>
              <a:gd name="connsiteY4" fmla="*/ 710514 h 4922939"/>
              <a:gd name="connsiteX5" fmla="*/ 4414093 w 4551114"/>
              <a:gd name="connsiteY5" fmla="*/ 1206383 h 4922939"/>
              <a:gd name="connsiteX6" fmla="*/ 4543135 w 4551114"/>
              <a:gd name="connsiteY6" fmla="*/ 2042287 h 4922939"/>
              <a:gd name="connsiteX7" fmla="*/ 4449140 w 4551114"/>
              <a:gd name="connsiteY7" fmla="*/ 3631725 h 4922939"/>
              <a:gd name="connsiteX8" fmla="*/ 3705199 w 4551114"/>
              <a:gd name="connsiteY8" fmla="*/ 4250228 h 4922939"/>
              <a:gd name="connsiteX9" fmla="*/ 3000864 w 4551114"/>
              <a:gd name="connsiteY9" fmla="*/ 4653070 h 4922939"/>
              <a:gd name="connsiteX10" fmla="*/ 2290587 w 4551114"/>
              <a:gd name="connsiteY10" fmla="*/ 4922487 h 4922939"/>
              <a:gd name="connsiteX11" fmla="*/ 798545 w 4551114"/>
              <a:gd name="connsiteY11" fmla="*/ 4694488 h 4922939"/>
              <a:gd name="connsiteX12" fmla="*/ 54389 w 4551114"/>
              <a:gd name="connsiteY12" fmla="*/ 3950332 h 4922939"/>
              <a:gd name="connsiteX13" fmla="*/ 42597 w 4551114"/>
              <a:gd name="connsiteY13" fmla="*/ 1915765 h 4922939"/>
              <a:gd name="connsiteX14" fmla="*/ 181415 w 4551114"/>
              <a:gd name="connsiteY14" fmla="*/ 1185237 h 4922939"/>
              <a:gd name="connsiteX15" fmla="*/ 889860 w 4551114"/>
              <a:gd name="connsiteY15" fmla="*/ 665923 h 4922939"/>
              <a:gd name="connsiteX0" fmla="*/ 889860 w 4552353"/>
              <a:gd name="connsiteY0" fmla="*/ 665923 h 4922939"/>
              <a:gd name="connsiteX1" fmla="*/ 1542440 w 4552353"/>
              <a:gd name="connsiteY1" fmla="*/ 289605 h 4922939"/>
              <a:gd name="connsiteX2" fmla="*/ 2274657 w 4552353"/>
              <a:gd name="connsiteY2" fmla="*/ 22 h 4922939"/>
              <a:gd name="connsiteX3" fmla="*/ 3051841 w 4552353"/>
              <a:gd name="connsiteY3" fmla="*/ 302924 h 4922939"/>
              <a:gd name="connsiteX4" fmla="*/ 3768921 w 4552353"/>
              <a:gd name="connsiteY4" fmla="*/ 710514 h 4922939"/>
              <a:gd name="connsiteX5" fmla="*/ 4414093 w 4552353"/>
              <a:gd name="connsiteY5" fmla="*/ 1206383 h 4922939"/>
              <a:gd name="connsiteX6" fmla="*/ 4543135 w 4552353"/>
              <a:gd name="connsiteY6" fmla="*/ 2042287 h 4922939"/>
              <a:gd name="connsiteX7" fmla="*/ 4452326 w 4552353"/>
              <a:gd name="connsiteY7" fmla="*/ 3650841 h 4922939"/>
              <a:gd name="connsiteX8" fmla="*/ 3705199 w 4552353"/>
              <a:gd name="connsiteY8" fmla="*/ 4250228 h 4922939"/>
              <a:gd name="connsiteX9" fmla="*/ 3000864 w 4552353"/>
              <a:gd name="connsiteY9" fmla="*/ 4653070 h 4922939"/>
              <a:gd name="connsiteX10" fmla="*/ 2290587 w 4552353"/>
              <a:gd name="connsiteY10" fmla="*/ 4922487 h 4922939"/>
              <a:gd name="connsiteX11" fmla="*/ 798545 w 4552353"/>
              <a:gd name="connsiteY11" fmla="*/ 4694488 h 4922939"/>
              <a:gd name="connsiteX12" fmla="*/ 54389 w 4552353"/>
              <a:gd name="connsiteY12" fmla="*/ 3950332 h 4922939"/>
              <a:gd name="connsiteX13" fmla="*/ 42597 w 4552353"/>
              <a:gd name="connsiteY13" fmla="*/ 1915765 h 4922939"/>
              <a:gd name="connsiteX14" fmla="*/ 181415 w 4552353"/>
              <a:gd name="connsiteY14" fmla="*/ 1185237 h 4922939"/>
              <a:gd name="connsiteX15" fmla="*/ 889860 w 4552353"/>
              <a:gd name="connsiteY15" fmla="*/ 665923 h 4922939"/>
              <a:gd name="connsiteX0" fmla="*/ 889860 w 4561250"/>
              <a:gd name="connsiteY0" fmla="*/ 665923 h 4922939"/>
              <a:gd name="connsiteX1" fmla="*/ 1542440 w 4561250"/>
              <a:gd name="connsiteY1" fmla="*/ 289605 h 4922939"/>
              <a:gd name="connsiteX2" fmla="*/ 2274657 w 4561250"/>
              <a:gd name="connsiteY2" fmla="*/ 22 h 4922939"/>
              <a:gd name="connsiteX3" fmla="*/ 3051841 w 4561250"/>
              <a:gd name="connsiteY3" fmla="*/ 302924 h 4922939"/>
              <a:gd name="connsiteX4" fmla="*/ 3768921 w 4561250"/>
              <a:gd name="connsiteY4" fmla="*/ 710514 h 4922939"/>
              <a:gd name="connsiteX5" fmla="*/ 4414093 w 4561250"/>
              <a:gd name="connsiteY5" fmla="*/ 1206383 h 4922939"/>
              <a:gd name="connsiteX6" fmla="*/ 4543135 w 4561250"/>
              <a:gd name="connsiteY6" fmla="*/ 2042287 h 4922939"/>
              <a:gd name="connsiteX7" fmla="*/ 4452326 w 4561250"/>
              <a:gd name="connsiteY7" fmla="*/ 3650841 h 4922939"/>
              <a:gd name="connsiteX8" fmla="*/ 3705199 w 4561250"/>
              <a:gd name="connsiteY8" fmla="*/ 4250228 h 4922939"/>
              <a:gd name="connsiteX9" fmla="*/ 3000864 w 4561250"/>
              <a:gd name="connsiteY9" fmla="*/ 4653070 h 4922939"/>
              <a:gd name="connsiteX10" fmla="*/ 2290587 w 4561250"/>
              <a:gd name="connsiteY10" fmla="*/ 4922487 h 4922939"/>
              <a:gd name="connsiteX11" fmla="*/ 798545 w 4561250"/>
              <a:gd name="connsiteY11" fmla="*/ 4694488 h 4922939"/>
              <a:gd name="connsiteX12" fmla="*/ 54389 w 4561250"/>
              <a:gd name="connsiteY12" fmla="*/ 3950332 h 4922939"/>
              <a:gd name="connsiteX13" fmla="*/ 42597 w 4561250"/>
              <a:gd name="connsiteY13" fmla="*/ 1915765 h 4922939"/>
              <a:gd name="connsiteX14" fmla="*/ 181415 w 4561250"/>
              <a:gd name="connsiteY14" fmla="*/ 1185237 h 4922939"/>
              <a:gd name="connsiteX15" fmla="*/ 889860 w 4561250"/>
              <a:gd name="connsiteY15" fmla="*/ 665923 h 4922939"/>
              <a:gd name="connsiteX0" fmla="*/ 889860 w 4569508"/>
              <a:gd name="connsiteY0" fmla="*/ 665923 h 4922939"/>
              <a:gd name="connsiteX1" fmla="*/ 1542440 w 4569508"/>
              <a:gd name="connsiteY1" fmla="*/ 289605 h 4922939"/>
              <a:gd name="connsiteX2" fmla="*/ 2274657 w 4569508"/>
              <a:gd name="connsiteY2" fmla="*/ 22 h 4922939"/>
              <a:gd name="connsiteX3" fmla="*/ 3051841 w 4569508"/>
              <a:gd name="connsiteY3" fmla="*/ 302924 h 4922939"/>
              <a:gd name="connsiteX4" fmla="*/ 3768921 w 4569508"/>
              <a:gd name="connsiteY4" fmla="*/ 710514 h 4922939"/>
              <a:gd name="connsiteX5" fmla="*/ 4414093 w 4569508"/>
              <a:gd name="connsiteY5" fmla="*/ 1206383 h 4922939"/>
              <a:gd name="connsiteX6" fmla="*/ 4543135 w 4569508"/>
              <a:gd name="connsiteY6" fmla="*/ 2042287 h 4922939"/>
              <a:gd name="connsiteX7" fmla="*/ 4562248 w 4569508"/>
              <a:gd name="connsiteY7" fmla="*/ 2998105 h 4922939"/>
              <a:gd name="connsiteX8" fmla="*/ 4452326 w 4569508"/>
              <a:gd name="connsiteY8" fmla="*/ 3650841 h 4922939"/>
              <a:gd name="connsiteX9" fmla="*/ 3705199 w 4569508"/>
              <a:gd name="connsiteY9" fmla="*/ 4250228 h 4922939"/>
              <a:gd name="connsiteX10" fmla="*/ 3000864 w 4569508"/>
              <a:gd name="connsiteY10" fmla="*/ 4653070 h 4922939"/>
              <a:gd name="connsiteX11" fmla="*/ 2290587 w 4569508"/>
              <a:gd name="connsiteY11" fmla="*/ 4922487 h 4922939"/>
              <a:gd name="connsiteX12" fmla="*/ 798545 w 4569508"/>
              <a:gd name="connsiteY12" fmla="*/ 4694488 h 4922939"/>
              <a:gd name="connsiteX13" fmla="*/ 54389 w 4569508"/>
              <a:gd name="connsiteY13" fmla="*/ 3950332 h 4922939"/>
              <a:gd name="connsiteX14" fmla="*/ 42597 w 4569508"/>
              <a:gd name="connsiteY14" fmla="*/ 1915765 h 4922939"/>
              <a:gd name="connsiteX15" fmla="*/ 181415 w 4569508"/>
              <a:gd name="connsiteY15" fmla="*/ 1185237 h 4922939"/>
              <a:gd name="connsiteX16" fmla="*/ 889860 w 4569508"/>
              <a:gd name="connsiteY16" fmla="*/ 665923 h 4922939"/>
              <a:gd name="connsiteX0" fmla="*/ 889860 w 4562248"/>
              <a:gd name="connsiteY0" fmla="*/ 665923 h 4922939"/>
              <a:gd name="connsiteX1" fmla="*/ 1542440 w 4562248"/>
              <a:gd name="connsiteY1" fmla="*/ 289605 h 4922939"/>
              <a:gd name="connsiteX2" fmla="*/ 2274657 w 4562248"/>
              <a:gd name="connsiteY2" fmla="*/ 22 h 4922939"/>
              <a:gd name="connsiteX3" fmla="*/ 3051841 w 4562248"/>
              <a:gd name="connsiteY3" fmla="*/ 302924 h 4922939"/>
              <a:gd name="connsiteX4" fmla="*/ 3768921 w 4562248"/>
              <a:gd name="connsiteY4" fmla="*/ 710514 h 4922939"/>
              <a:gd name="connsiteX5" fmla="*/ 4414093 w 4562248"/>
              <a:gd name="connsiteY5" fmla="*/ 1206383 h 4922939"/>
              <a:gd name="connsiteX6" fmla="*/ 4543135 w 4562248"/>
              <a:gd name="connsiteY6" fmla="*/ 2042287 h 4922939"/>
              <a:gd name="connsiteX7" fmla="*/ 4562248 w 4562248"/>
              <a:gd name="connsiteY7" fmla="*/ 2998105 h 4922939"/>
              <a:gd name="connsiteX8" fmla="*/ 4452326 w 4562248"/>
              <a:gd name="connsiteY8" fmla="*/ 3650841 h 4922939"/>
              <a:gd name="connsiteX9" fmla="*/ 3705199 w 4562248"/>
              <a:gd name="connsiteY9" fmla="*/ 4250228 h 4922939"/>
              <a:gd name="connsiteX10" fmla="*/ 3000864 w 4562248"/>
              <a:gd name="connsiteY10" fmla="*/ 4653070 h 4922939"/>
              <a:gd name="connsiteX11" fmla="*/ 2290587 w 4562248"/>
              <a:gd name="connsiteY11" fmla="*/ 4922487 h 4922939"/>
              <a:gd name="connsiteX12" fmla="*/ 798545 w 4562248"/>
              <a:gd name="connsiteY12" fmla="*/ 4694488 h 4922939"/>
              <a:gd name="connsiteX13" fmla="*/ 54389 w 4562248"/>
              <a:gd name="connsiteY13" fmla="*/ 3950332 h 4922939"/>
              <a:gd name="connsiteX14" fmla="*/ 42597 w 4562248"/>
              <a:gd name="connsiteY14" fmla="*/ 1915765 h 4922939"/>
              <a:gd name="connsiteX15" fmla="*/ 181415 w 4562248"/>
              <a:gd name="connsiteY15" fmla="*/ 1185237 h 4922939"/>
              <a:gd name="connsiteX16" fmla="*/ 889860 w 4562248"/>
              <a:gd name="connsiteY16" fmla="*/ 665923 h 4922939"/>
              <a:gd name="connsiteX0" fmla="*/ 889860 w 4569508"/>
              <a:gd name="connsiteY0" fmla="*/ 665923 h 4922939"/>
              <a:gd name="connsiteX1" fmla="*/ 1542440 w 4569508"/>
              <a:gd name="connsiteY1" fmla="*/ 289605 h 4922939"/>
              <a:gd name="connsiteX2" fmla="*/ 2274657 w 4569508"/>
              <a:gd name="connsiteY2" fmla="*/ 22 h 4922939"/>
              <a:gd name="connsiteX3" fmla="*/ 3051841 w 4569508"/>
              <a:gd name="connsiteY3" fmla="*/ 302924 h 4922939"/>
              <a:gd name="connsiteX4" fmla="*/ 3768921 w 4569508"/>
              <a:gd name="connsiteY4" fmla="*/ 710514 h 4922939"/>
              <a:gd name="connsiteX5" fmla="*/ 4414093 w 4569508"/>
              <a:gd name="connsiteY5" fmla="*/ 1206383 h 4922939"/>
              <a:gd name="connsiteX6" fmla="*/ 4543135 w 4569508"/>
              <a:gd name="connsiteY6" fmla="*/ 2042287 h 4922939"/>
              <a:gd name="connsiteX7" fmla="*/ 4562248 w 4569508"/>
              <a:gd name="connsiteY7" fmla="*/ 2998105 h 4922939"/>
              <a:gd name="connsiteX8" fmla="*/ 4452326 w 4569508"/>
              <a:gd name="connsiteY8" fmla="*/ 3650841 h 4922939"/>
              <a:gd name="connsiteX9" fmla="*/ 3705199 w 4569508"/>
              <a:gd name="connsiteY9" fmla="*/ 4250228 h 4922939"/>
              <a:gd name="connsiteX10" fmla="*/ 3000864 w 4569508"/>
              <a:gd name="connsiteY10" fmla="*/ 4653070 h 4922939"/>
              <a:gd name="connsiteX11" fmla="*/ 2290587 w 4569508"/>
              <a:gd name="connsiteY11" fmla="*/ 4922487 h 4922939"/>
              <a:gd name="connsiteX12" fmla="*/ 798545 w 4569508"/>
              <a:gd name="connsiteY12" fmla="*/ 4694488 h 4922939"/>
              <a:gd name="connsiteX13" fmla="*/ 54389 w 4569508"/>
              <a:gd name="connsiteY13" fmla="*/ 3950332 h 4922939"/>
              <a:gd name="connsiteX14" fmla="*/ 42597 w 4569508"/>
              <a:gd name="connsiteY14" fmla="*/ 1915765 h 4922939"/>
              <a:gd name="connsiteX15" fmla="*/ 181415 w 4569508"/>
              <a:gd name="connsiteY15" fmla="*/ 1185237 h 4922939"/>
              <a:gd name="connsiteX16" fmla="*/ 889860 w 4569508"/>
              <a:gd name="connsiteY16" fmla="*/ 665923 h 4922939"/>
              <a:gd name="connsiteX0" fmla="*/ 889860 w 4555455"/>
              <a:gd name="connsiteY0" fmla="*/ 665923 h 4922939"/>
              <a:gd name="connsiteX1" fmla="*/ 1542440 w 4555455"/>
              <a:gd name="connsiteY1" fmla="*/ 289605 h 4922939"/>
              <a:gd name="connsiteX2" fmla="*/ 2274657 w 4555455"/>
              <a:gd name="connsiteY2" fmla="*/ 22 h 4922939"/>
              <a:gd name="connsiteX3" fmla="*/ 3051841 w 4555455"/>
              <a:gd name="connsiteY3" fmla="*/ 302924 h 4922939"/>
              <a:gd name="connsiteX4" fmla="*/ 3768921 w 4555455"/>
              <a:gd name="connsiteY4" fmla="*/ 710514 h 4922939"/>
              <a:gd name="connsiteX5" fmla="*/ 4414093 w 4555455"/>
              <a:gd name="connsiteY5" fmla="*/ 1206383 h 4922939"/>
              <a:gd name="connsiteX6" fmla="*/ 4543135 w 4555455"/>
              <a:gd name="connsiteY6" fmla="*/ 2042287 h 4922939"/>
              <a:gd name="connsiteX7" fmla="*/ 4539945 w 4555455"/>
              <a:gd name="connsiteY7" fmla="*/ 2851546 h 4922939"/>
              <a:gd name="connsiteX8" fmla="*/ 4452326 w 4555455"/>
              <a:gd name="connsiteY8" fmla="*/ 3650841 h 4922939"/>
              <a:gd name="connsiteX9" fmla="*/ 3705199 w 4555455"/>
              <a:gd name="connsiteY9" fmla="*/ 4250228 h 4922939"/>
              <a:gd name="connsiteX10" fmla="*/ 3000864 w 4555455"/>
              <a:gd name="connsiteY10" fmla="*/ 4653070 h 4922939"/>
              <a:gd name="connsiteX11" fmla="*/ 2290587 w 4555455"/>
              <a:gd name="connsiteY11" fmla="*/ 4922487 h 4922939"/>
              <a:gd name="connsiteX12" fmla="*/ 798545 w 4555455"/>
              <a:gd name="connsiteY12" fmla="*/ 4694488 h 4922939"/>
              <a:gd name="connsiteX13" fmla="*/ 54389 w 4555455"/>
              <a:gd name="connsiteY13" fmla="*/ 3950332 h 4922939"/>
              <a:gd name="connsiteX14" fmla="*/ 42597 w 4555455"/>
              <a:gd name="connsiteY14" fmla="*/ 1915765 h 4922939"/>
              <a:gd name="connsiteX15" fmla="*/ 181415 w 4555455"/>
              <a:gd name="connsiteY15" fmla="*/ 1185237 h 4922939"/>
              <a:gd name="connsiteX16" fmla="*/ 889860 w 4555455"/>
              <a:gd name="connsiteY16" fmla="*/ 665923 h 4922939"/>
              <a:gd name="connsiteX0" fmla="*/ 889860 w 4550984"/>
              <a:gd name="connsiteY0" fmla="*/ 665923 h 4922939"/>
              <a:gd name="connsiteX1" fmla="*/ 1542440 w 4550984"/>
              <a:gd name="connsiteY1" fmla="*/ 289605 h 4922939"/>
              <a:gd name="connsiteX2" fmla="*/ 2274657 w 4550984"/>
              <a:gd name="connsiteY2" fmla="*/ 22 h 4922939"/>
              <a:gd name="connsiteX3" fmla="*/ 3051841 w 4550984"/>
              <a:gd name="connsiteY3" fmla="*/ 302924 h 4922939"/>
              <a:gd name="connsiteX4" fmla="*/ 3768921 w 4550984"/>
              <a:gd name="connsiteY4" fmla="*/ 710514 h 4922939"/>
              <a:gd name="connsiteX5" fmla="*/ 4414093 w 4550984"/>
              <a:gd name="connsiteY5" fmla="*/ 1206383 h 4922939"/>
              <a:gd name="connsiteX6" fmla="*/ 4543135 w 4550984"/>
              <a:gd name="connsiteY6" fmla="*/ 2042287 h 4922939"/>
              <a:gd name="connsiteX7" fmla="*/ 4539945 w 4550984"/>
              <a:gd name="connsiteY7" fmla="*/ 2851546 h 4922939"/>
              <a:gd name="connsiteX8" fmla="*/ 4452326 w 4550984"/>
              <a:gd name="connsiteY8" fmla="*/ 3650841 h 4922939"/>
              <a:gd name="connsiteX9" fmla="*/ 3705199 w 4550984"/>
              <a:gd name="connsiteY9" fmla="*/ 4250228 h 4922939"/>
              <a:gd name="connsiteX10" fmla="*/ 3000864 w 4550984"/>
              <a:gd name="connsiteY10" fmla="*/ 4653070 h 4922939"/>
              <a:gd name="connsiteX11" fmla="*/ 2290587 w 4550984"/>
              <a:gd name="connsiteY11" fmla="*/ 4922487 h 4922939"/>
              <a:gd name="connsiteX12" fmla="*/ 798545 w 4550984"/>
              <a:gd name="connsiteY12" fmla="*/ 4694488 h 4922939"/>
              <a:gd name="connsiteX13" fmla="*/ 54389 w 4550984"/>
              <a:gd name="connsiteY13" fmla="*/ 3950332 h 4922939"/>
              <a:gd name="connsiteX14" fmla="*/ 42597 w 4550984"/>
              <a:gd name="connsiteY14" fmla="*/ 1915765 h 4922939"/>
              <a:gd name="connsiteX15" fmla="*/ 181415 w 4550984"/>
              <a:gd name="connsiteY15" fmla="*/ 1185237 h 4922939"/>
              <a:gd name="connsiteX16" fmla="*/ 889860 w 4550984"/>
              <a:gd name="connsiteY16" fmla="*/ 665923 h 4922939"/>
              <a:gd name="connsiteX0" fmla="*/ 889860 w 4552875"/>
              <a:gd name="connsiteY0" fmla="*/ 665923 h 4922939"/>
              <a:gd name="connsiteX1" fmla="*/ 1542440 w 4552875"/>
              <a:gd name="connsiteY1" fmla="*/ 289605 h 4922939"/>
              <a:gd name="connsiteX2" fmla="*/ 2274657 w 4552875"/>
              <a:gd name="connsiteY2" fmla="*/ 22 h 4922939"/>
              <a:gd name="connsiteX3" fmla="*/ 3051841 w 4552875"/>
              <a:gd name="connsiteY3" fmla="*/ 302924 h 4922939"/>
              <a:gd name="connsiteX4" fmla="*/ 3768921 w 4552875"/>
              <a:gd name="connsiteY4" fmla="*/ 710514 h 4922939"/>
              <a:gd name="connsiteX5" fmla="*/ 4414093 w 4552875"/>
              <a:gd name="connsiteY5" fmla="*/ 1206383 h 4922939"/>
              <a:gd name="connsiteX6" fmla="*/ 4543135 w 4552875"/>
              <a:gd name="connsiteY6" fmla="*/ 2042287 h 4922939"/>
              <a:gd name="connsiteX7" fmla="*/ 4539945 w 4552875"/>
              <a:gd name="connsiteY7" fmla="*/ 2851546 h 4922939"/>
              <a:gd name="connsiteX8" fmla="*/ 4452326 w 4552875"/>
              <a:gd name="connsiteY8" fmla="*/ 3650841 h 4922939"/>
              <a:gd name="connsiteX9" fmla="*/ 3705199 w 4552875"/>
              <a:gd name="connsiteY9" fmla="*/ 4250228 h 4922939"/>
              <a:gd name="connsiteX10" fmla="*/ 3000864 w 4552875"/>
              <a:gd name="connsiteY10" fmla="*/ 4653070 h 4922939"/>
              <a:gd name="connsiteX11" fmla="*/ 2290587 w 4552875"/>
              <a:gd name="connsiteY11" fmla="*/ 4922487 h 4922939"/>
              <a:gd name="connsiteX12" fmla="*/ 798545 w 4552875"/>
              <a:gd name="connsiteY12" fmla="*/ 4694488 h 4922939"/>
              <a:gd name="connsiteX13" fmla="*/ 54389 w 4552875"/>
              <a:gd name="connsiteY13" fmla="*/ 3950332 h 4922939"/>
              <a:gd name="connsiteX14" fmla="*/ 42597 w 4552875"/>
              <a:gd name="connsiteY14" fmla="*/ 1915765 h 4922939"/>
              <a:gd name="connsiteX15" fmla="*/ 181415 w 4552875"/>
              <a:gd name="connsiteY15" fmla="*/ 1185237 h 4922939"/>
              <a:gd name="connsiteX16" fmla="*/ 889860 w 4552875"/>
              <a:gd name="connsiteY16" fmla="*/ 665923 h 4922939"/>
              <a:gd name="connsiteX0" fmla="*/ 889860 w 4557660"/>
              <a:gd name="connsiteY0" fmla="*/ 665923 h 4922939"/>
              <a:gd name="connsiteX1" fmla="*/ 1542440 w 4557660"/>
              <a:gd name="connsiteY1" fmla="*/ 289605 h 4922939"/>
              <a:gd name="connsiteX2" fmla="*/ 2274657 w 4557660"/>
              <a:gd name="connsiteY2" fmla="*/ 22 h 4922939"/>
              <a:gd name="connsiteX3" fmla="*/ 3051841 w 4557660"/>
              <a:gd name="connsiteY3" fmla="*/ 302924 h 4922939"/>
              <a:gd name="connsiteX4" fmla="*/ 3768921 w 4557660"/>
              <a:gd name="connsiteY4" fmla="*/ 710514 h 4922939"/>
              <a:gd name="connsiteX5" fmla="*/ 4414093 w 4557660"/>
              <a:gd name="connsiteY5" fmla="*/ 1206383 h 4922939"/>
              <a:gd name="connsiteX6" fmla="*/ 4546321 w 4557660"/>
              <a:gd name="connsiteY6" fmla="*/ 1994496 h 4922939"/>
              <a:gd name="connsiteX7" fmla="*/ 4539945 w 4557660"/>
              <a:gd name="connsiteY7" fmla="*/ 2851546 h 4922939"/>
              <a:gd name="connsiteX8" fmla="*/ 4452326 w 4557660"/>
              <a:gd name="connsiteY8" fmla="*/ 3650841 h 4922939"/>
              <a:gd name="connsiteX9" fmla="*/ 3705199 w 4557660"/>
              <a:gd name="connsiteY9" fmla="*/ 4250228 h 4922939"/>
              <a:gd name="connsiteX10" fmla="*/ 3000864 w 4557660"/>
              <a:gd name="connsiteY10" fmla="*/ 4653070 h 4922939"/>
              <a:gd name="connsiteX11" fmla="*/ 2290587 w 4557660"/>
              <a:gd name="connsiteY11" fmla="*/ 4922487 h 4922939"/>
              <a:gd name="connsiteX12" fmla="*/ 798545 w 4557660"/>
              <a:gd name="connsiteY12" fmla="*/ 4694488 h 4922939"/>
              <a:gd name="connsiteX13" fmla="*/ 54389 w 4557660"/>
              <a:gd name="connsiteY13" fmla="*/ 3950332 h 4922939"/>
              <a:gd name="connsiteX14" fmla="*/ 42597 w 4557660"/>
              <a:gd name="connsiteY14" fmla="*/ 1915765 h 4922939"/>
              <a:gd name="connsiteX15" fmla="*/ 181415 w 4557660"/>
              <a:gd name="connsiteY15" fmla="*/ 1185237 h 4922939"/>
              <a:gd name="connsiteX16" fmla="*/ 889860 w 4557660"/>
              <a:gd name="connsiteY16" fmla="*/ 665923 h 4922939"/>
              <a:gd name="connsiteX0" fmla="*/ 889860 w 4549710"/>
              <a:gd name="connsiteY0" fmla="*/ 665923 h 4922939"/>
              <a:gd name="connsiteX1" fmla="*/ 1542440 w 4549710"/>
              <a:gd name="connsiteY1" fmla="*/ 289605 h 4922939"/>
              <a:gd name="connsiteX2" fmla="*/ 2274657 w 4549710"/>
              <a:gd name="connsiteY2" fmla="*/ 22 h 4922939"/>
              <a:gd name="connsiteX3" fmla="*/ 3051841 w 4549710"/>
              <a:gd name="connsiteY3" fmla="*/ 302924 h 4922939"/>
              <a:gd name="connsiteX4" fmla="*/ 3768921 w 4549710"/>
              <a:gd name="connsiteY4" fmla="*/ 710514 h 4922939"/>
              <a:gd name="connsiteX5" fmla="*/ 4414093 w 4549710"/>
              <a:gd name="connsiteY5" fmla="*/ 1206383 h 4922939"/>
              <a:gd name="connsiteX6" fmla="*/ 4546321 w 4549710"/>
              <a:gd name="connsiteY6" fmla="*/ 1994496 h 4922939"/>
              <a:gd name="connsiteX7" fmla="*/ 4539945 w 4549710"/>
              <a:gd name="connsiteY7" fmla="*/ 2851546 h 4922939"/>
              <a:gd name="connsiteX8" fmla="*/ 4452326 w 4549710"/>
              <a:gd name="connsiteY8" fmla="*/ 3650841 h 4922939"/>
              <a:gd name="connsiteX9" fmla="*/ 3705199 w 4549710"/>
              <a:gd name="connsiteY9" fmla="*/ 4250228 h 4922939"/>
              <a:gd name="connsiteX10" fmla="*/ 3000864 w 4549710"/>
              <a:gd name="connsiteY10" fmla="*/ 4653070 h 4922939"/>
              <a:gd name="connsiteX11" fmla="*/ 2290587 w 4549710"/>
              <a:gd name="connsiteY11" fmla="*/ 4922487 h 4922939"/>
              <a:gd name="connsiteX12" fmla="*/ 798545 w 4549710"/>
              <a:gd name="connsiteY12" fmla="*/ 4694488 h 4922939"/>
              <a:gd name="connsiteX13" fmla="*/ 54389 w 4549710"/>
              <a:gd name="connsiteY13" fmla="*/ 3950332 h 4922939"/>
              <a:gd name="connsiteX14" fmla="*/ 42597 w 4549710"/>
              <a:gd name="connsiteY14" fmla="*/ 1915765 h 4922939"/>
              <a:gd name="connsiteX15" fmla="*/ 181415 w 4549710"/>
              <a:gd name="connsiteY15" fmla="*/ 1185237 h 4922939"/>
              <a:gd name="connsiteX16" fmla="*/ 889860 w 4549710"/>
              <a:gd name="connsiteY16" fmla="*/ 665923 h 4922939"/>
              <a:gd name="connsiteX0" fmla="*/ 889860 w 4549710"/>
              <a:gd name="connsiteY0" fmla="*/ 665923 h 4922492"/>
              <a:gd name="connsiteX1" fmla="*/ 1542440 w 4549710"/>
              <a:gd name="connsiteY1" fmla="*/ 289605 h 4922492"/>
              <a:gd name="connsiteX2" fmla="*/ 2274657 w 4549710"/>
              <a:gd name="connsiteY2" fmla="*/ 22 h 4922492"/>
              <a:gd name="connsiteX3" fmla="*/ 3051841 w 4549710"/>
              <a:gd name="connsiteY3" fmla="*/ 302924 h 4922492"/>
              <a:gd name="connsiteX4" fmla="*/ 3768921 w 4549710"/>
              <a:gd name="connsiteY4" fmla="*/ 710514 h 4922492"/>
              <a:gd name="connsiteX5" fmla="*/ 4414093 w 4549710"/>
              <a:gd name="connsiteY5" fmla="*/ 1206383 h 4922492"/>
              <a:gd name="connsiteX6" fmla="*/ 4546321 w 4549710"/>
              <a:gd name="connsiteY6" fmla="*/ 1994496 h 4922492"/>
              <a:gd name="connsiteX7" fmla="*/ 4539945 w 4549710"/>
              <a:gd name="connsiteY7" fmla="*/ 2851546 h 4922492"/>
              <a:gd name="connsiteX8" fmla="*/ 4452326 w 4549710"/>
              <a:gd name="connsiteY8" fmla="*/ 3650841 h 4922492"/>
              <a:gd name="connsiteX9" fmla="*/ 3705199 w 4549710"/>
              <a:gd name="connsiteY9" fmla="*/ 4250228 h 4922492"/>
              <a:gd name="connsiteX10" fmla="*/ 3000864 w 4549710"/>
              <a:gd name="connsiteY10" fmla="*/ 4653070 h 4922492"/>
              <a:gd name="connsiteX11" fmla="*/ 2290587 w 4549710"/>
              <a:gd name="connsiteY11" fmla="*/ 4922487 h 4922492"/>
              <a:gd name="connsiteX12" fmla="*/ 1518595 w 4549710"/>
              <a:gd name="connsiteY12" fmla="*/ 4646697 h 4922492"/>
              <a:gd name="connsiteX13" fmla="*/ 54389 w 4549710"/>
              <a:gd name="connsiteY13" fmla="*/ 3950332 h 4922492"/>
              <a:gd name="connsiteX14" fmla="*/ 42597 w 4549710"/>
              <a:gd name="connsiteY14" fmla="*/ 1915765 h 4922492"/>
              <a:gd name="connsiteX15" fmla="*/ 181415 w 4549710"/>
              <a:gd name="connsiteY15" fmla="*/ 1185237 h 4922492"/>
              <a:gd name="connsiteX16" fmla="*/ 889860 w 4549710"/>
              <a:gd name="connsiteY16" fmla="*/ 665923 h 4922492"/>
              <a:gd name="connsiteX0" fmla="*/ 889860 w 4549710"/>
              <a:gd name="connsiteY0" fmla="*/ 665923 h 4943317"/>
              <a:gd name="connsiteX1" fmla="*/ 1542440 w 4549710"/>
              <a:gd name="connsiteY1" fmla="*/ 289605 h 4943317"/>
              <a:gd name="connsiteX2" fmla="*/ 2274657 w 4549710"/>
              <a:gd name="connsiteY2" fmla="*/ 22 h 4943317"/>
              <a:gd name="connsiteX3" fmla="*/ 3051841 w 4549710"/>
              <a:gd name="connsiteY3" fmla="*/ 302924 h 4943317"/>
              <a:gd name="connsiteX4" fmla="*/ 3768921 w 4549710"/>
              <a:gd name="connsiteY4" fmla="*/ 710514 h 4943317"/>
              <a:gd name="connsiteX5" fmla="*/ 4414093 w 4549710"/>
              <a:gd name="connsiteY5" fmla="*/ 1206383 h 4943317"/>
              <a:gd name="connsiteX6" fmla="*/ 4546321 w 4549710"/>
              <a:gd name="connsiteY6" fmla="*/ 1994496 h 4943317"/>
              <a:gd name="connsiteX7" fmla="*/ 4539945 w 4549710"/>
              <a:gd name="connsiteY7" fmla="*/ 2851546 h 4943317"/>
              <a:gd name="connsiteX8" fmla="*/ 4452326 w 4549710"/>
              <a:gd name="connsiteY8" fmla="*/ 3650841 h 4943317"/>
              <a:gd name="connsiteX9" fmla="*/ 3705199 w 4549710"/>
              <a:gd name="connsiteY9" fmla="*/ 4250228 h 4943317"/>
              <a:gd name="connsiteX10" fmla="*/ 3000864 w 4549710"/>
              <a:gd name="connsiteY10" fmla="*/ 4653070 h 4943317"/>
              <a:gd name="connsiteX11" fmla="*/ 2290587 w 4549710"/>
              <a:gd name="connsiteY11" fmla="*/ 4922487 h 4943317"/>
              <a:gd name="connsiteX12" fmla="*/ 1518595 w 4549710"/>
              <a:gd name="connsiteY12" fmla="*/ 4646697 h 4943317"/>
              <a:gd name="connsiteX13" fmla="*/ 54389 w 4549710"/>
              <a:gd name="connsiteY13" fmla="*/ 3950332 h 4943317"/>
              <a:gd name="connsiteX14" fmla="*/ 42597 w 4549710"/>
              <a:gd name="connsiteY14" fmla="*/ 1915765 h 4943317"/>
              <a:gd name="connsiteX15" fmla="*/ 181415 w 4549710"/>
              <a:gd name="connsiteY15" fmla="*/ 1185237 h 4943317"/>
              <a:gd name="connsiteX16" fmla="*/ 889860 w 4549710"/>
              <a:gd name="connsiteY16" fmla="*/ 665923 h 4943317"/>
              <a:gd name="connsiteX0" fmla="*/ 889860 w 4549710"/>
              <a:gd name="connsiteY0" fmla="*/ 665923 h 4922492"/>
              <a:gd name="connsiteX1" fmla="*/ 1542440 w 4549710"/>
              <a:gd name="connsiteY1" fmla="*/ 289605 h 4922492"/>
              <a:gd name="connsiteX2" fmla="*/ 2274657 w 4549710"/>
              <a:gd name="connsiteY2" fmla="*/ 22 h 4922492"/>
              <a:gd name="connsiteX3" fmla="*/ 3051841 w 4549710"/>
              <a:gd name="connsiteY3" fmla="*/ 302924 h 4922492"/>
              <a:gd name="connsiteX4" fmla="*/ 3768921 w 4549710"/>
              <a:gd name="connsiteY4" fmla="*/ 710514 h 4922492"/>
              <a:gd name="connsiteX5" fmla="*/ 4414093 w 4549710"/>
              <a:gd name="connsiteY5" fmla="*/ 1206383 h 4922492"/>
              <a:gd name="connsiteX6" fmla="*/ 4546321 w 4549710"/>
              <a:gd name="connsiteY6" fmla="*/ 1994496 h 4922492"/>
              <a:gd name="connsiteX7" fmla="*/ 4539945 w 4549710"/>
              <a:gd name="connsiteY7" fmla="*/ 2851546 h 4922492"/>
              <a:gd name="connsiteX8" fmla="*/ 4452326 w 4549710"/>
              <a:gd name="connsiteY8" fmla="*/ 3650841 h 4922492"/>
              <a:gd name="connsiteX9" fmla="*/ 3705199 w 4549710"/>
              <a:gd name="connsiteY9" fmla="*/ 4250228 h 4922492"/>
              <a:gd name="connsiteX10" fmla="*/ 3000864 w 4549710"/>
              <a:gd name="connsiteY10" fmla="*/ 4653070 h 4922492"/>
              <a:gd name="connsiteX11" fmla="*/ 2290587 w 4549710"/>
              <a:gd name="connsiteY11" fmla="*/ 4922487 h 4922492"/>
              <a:gd name="connsiteX12" fmla="*/ 1518595 w 4549710"/>
              <a:gd name="connsiteY12" fmla="*/ 4646697 h 4922492"/>
              <a:gd name="connsiteX13" fmla="*/ 54389 w 4549710"/>
              <a:gd name="connsiteY13" fmla="*/ 3950332 h 4922492"/>
              <a:gd name="connsiteX14" fmla="*/ 42597 w 4549710"/>
              <a:gd name="connsiteY14" fmla="*/ 1915765 h 4922492"/>
              <a:gd name="connsiteX15" fmla="*/ 181415 w 4549710"/>
              <a:gd name="connsiteY15" fmla="*/ 1185237 h 4922492"/>
              <a:gd name="connsiteX16" fmla="*/ 889860 w 4549710"/>
              <a:gd name="connsiteY16" fmla="*/ 665923 h 4922492"/>
              <a:gd name="connsiteX0" fmla="*/ 889860 w 4549710"/>
              <a:gd name="connsiteY0" fmla="*/ 665923 h 4922507"/>
              <a:gd name="connsiteX1" fmla="*/ 1542440 w 4549710"/>
              <a:gd name="connsiteY1" fmla="*/ 289605 h 4922507"/>
              <a:gd name="connsiteX2" fmla="*/ 2274657 w 4549710"/>
              <a:gd name="connsiteY2" fmla="*/ 22 h 4922507"/>
              <a:gd name="connsiteX3" fmla="*/ 3051841 w 4549710"/>
              <a:gd name="connsiteY3" fmla="*/ 302924 h 4922507"/>
              <a:gd name="connsiteX4" fmla="*/ 3768921 w 4549710"/>
              <a:gd name="connsiteY4" fmla="*/ 710514 h 4922507"/>
              <a:gd name="connsiteX5" fmla="*/ 4414093 w 4549710"/>
              <a:gd name="connsiteY5" fmla="*/ 1206383 h 4922507"/>
              <a:gd name="connsiteX6" fmla="*/ 4546321 w 4549710"/>
              <a:gd name="connsiteY6" fmla="*/ 1994496 h 4922507"/>
              <a:gd name="connsiteX7" fmla="*/ 4539945 w 4549710"/>
              <a:gd name="connsiteY7" fmla="*/ 2851546 h 4922507"/>
              <a:gd name="connsiteX8" fmla="*/ 4452326 w 4549710"/>
              <a:gd name="connsiteY8" fmla="*/ 3650841 h 4922507"/>
              <a:gd name="connsiteX9" fmla="*/ 3705199 w 4549710"/>
              <a:gd name="connsiteY9" fmla="*/ 4250228 h 4922507"/>
              <a:gd name="connsiteX10" fmla="*/ 3000864 w 4549710"/>
              <a:gd name="connsiteY10" fmla="*/ 4653070 h 4922507"/>
              <a:gd name="connsiteX11" fmla="*/ 2290587 w 4549710"/>
              <a:gd name="connsiteY11" fmla="*/ 4922487 h 4922507"/>
              <a:gd name="connsiteX12" fmla="*/ 1544083 w 4549710"/>
              <a:gd name="connsiteY12" fmla="*/ 4640325 h 4922507"/>
              <a:gd name="connsiteX13" fmla="*/ 54389 w 4549710"/>
              <a:gd name="connsiteY13" fmla="*/ 3950332 h 4922507"/>
              <a:gd name="connsiteX14" fmla="*/ 42597 w 4549710"/>
              <a:gd name="connsiteY14" fmla="*/ 1915765 h 4922507"/>
              <a:gd name="connsiteX15" fmla="*/ 181415 w 4549710"/>
              <a:gd name="connsiteY15" fmla="*/ 1185237 h 4922507"/>
              <a:gd name="connsiteX16" fmla="*/ 889860 w 4549710"/>
              <a:gd name="connsiteY16" fmla="*/ 665923 h 4922507"/>
              <a:gd name="connsiteX0" fmla="*/ 889860 w 4549710"/>
              <a:gd name="connsiteY0" fmla="*/ 665923 h 4944807"/>
              <a:gd name="connsiteX1" fmla="*/ 1542440 w 4549710"/>
              <a:gd name="connsiteY1" fmla="*/ 289605 h 4944807"/>
              <a:gd name="connsiteX2" fmla="*/ 2274657 w 4549710"/>
              <a:gd name="connsiteY2" fmla="*/ 22 h 4944807"/>
              <a:gd name="connsiteX3" fmla="*/ 3051841 w 4549710"/>
              <a:gd name="connsiteY3" fmla="*/ 302924 h 4944807"/>
              <a:gd name="connsiteX4" fmla="*/ 3768921 w 4549710"/>
              <a:gd name="connsiteY4" fmla="*/ 710514 h 4944807"/>
              <a:gd name="connsiteX5" fmla="*/ 4414093 w 4549710"/>
              <a:gd name="connsiteY5" fmla="*/ 1206383 h 4944807"/>
              <a:gd name="connsiteX6" fmla="*/ 4546321 w 4549710"/>
              <a:gd name="connsiteY6" fmla="*/ 1994496 h 4944807"/>
              <a:gd name="connsiteX7" fmla="*/ 4539945 w 4549710"/>
              <a:gd name="connsiteY7" fmla="*/ 2851546 h 4944807"/>
              <a:gd name="connsiteX8" fmla="*/ 4452326 w 4549710"/>
              <a:gd name="connsiteY8" fmla="*/ 3650841 h 4944807"/>
              <a:gd name="connsiteX9" fmla="*/ 3705199 w 4549710"/>
              <a:gd name="connsiteY9" fmla="*/ 4250228 h 4944807"/>
              <a:gd name="connsiteX10" fmla="*/ 3000864 w 4549710"/>
              <a:gd name="connsiteY10" fmla="*/ 4653070 h 4944807"/>
              <a:gd name="connsiteX11" fmla="*/ 2290587 w 4549710"/>
              <a:gd name="connsiteY11" fmla="*/ 4944789 h 4944807"/>
              <a:gd name="connsiteX12" fmla="*/ 1544083 w 4549710"/>
              <a:gd name="connsiteY12" fmla="*/ 4640325 h 4944807"/>
              <a:gd name="connsiteX13" fmla="*/ 54389 w 4549710"/>
              <a:gd name="connsiteY13" fmla="*/ 3950332 h 4944807"/>
              <a:gd name="connsiteX14" fmla="*/ 42597 w 4549710"/>
              <a:gd name="connsiteY14" fmla="*/ 1915765 h 4944807"/>
              <a:gd name="connsiteX15" fmla="*/ 181415 w 4549710"/>
              <a:gd name="connsiteY15" fmla="*/ 1185237 h 4944807"/>
              <a:gd name="connsiteX16" fmla="*/ 889860 w 4549710"/>
              <a:gd name="connsiteY16" fmla="*/ 665923 h 4944807"/>
              <a:gd name="connsiteX0" fmla="*/ 889860 w 4549710"/>
              <a:gd name="connsiteY0" fmla="*/ 665923 h 4944807"/>
              <a:gd name="connsiteX1" fmla="*/ 1542440 w 4549710"/>
              <a:gd name="connsiteY1" fmla="*/ 289605 h 4944807"/>
              <a:gd name="connsiteX2" fmla="*/ 2274657 w 4549710"/>
              <a:gd name="connsiteY2" fmla="*/ 22 h 4944807"/>
              <a:gd name="connsiteX3" fmla="*/ 3051841 w 4549710"/>
              <a:gd name="connsiteY3" fmla="*/ 302924 h 4944807"/>
              <a:gd name="connsiteX4" fmla="*/ 3768921 w 4549710"/>
              <a:gd name="connsiteY4" fmla="*/ 710514 h 4944807"/>
              <a:gd name="connsiteX5" fmla="*/ 4414093 w 4549710"/>
              <a:gd name="connsiteY5" fmla="*/ 1206383 h 4944807"/>
              <a:gd name="connsiteX6" fmla="*/ 4546321 w 4549710"/>
              <a:gd name="connsiteY6" fmla="*/ 1994496 h 4944807"/>
              <a:gd name="connsiteX7" fmla="*/ 4539945 w 4549710"/>
              <a:gd name="connsiteY7" fmla="*/ 2851546 h 4944807"/>
              <a:gd name="connsiteX8" fmla="*/ 4452326 w 4549710"/>
              <a:gd name="connsiteY8" fmla="*/ 3650841 h 4944807"/>
              <a:gd name="connsiteX9" fmla="*/ 3705199 w 4549710"/>
              <a:gd name="connsiteY9" fmla="*/ 4250228 h 4944807"/>
              <a:gd name="connsiteX10" fmla="*/ 3000864 w 4549710"/>
              <a:gd name="connsiteY10" fmla="*/ 4653070 h 4944807"/>
              <a:gd name="connsiteX11" fmla="*/ 2290587 w 4549710"/>
              <a:gd name="connsiteY11" fmla="*/ 4944789 h 4944807"/>
              <a:gd name="connsiteX12" fmla="*/ 1544083 w 4549710"/>
              <a:gd name="connsiteY12" fmla="*/ 4640325 h 4944807"/>
              <a:gd name="connsiteX13" fmla="*/ 54389 w 4549710"/>
              <a:gd name="connsiteY13" fmla="*/ 3950332 h 4944807"/>
              <a:gd name="connsiteX14" fmla="*/ 42597 w 4549710"/>
              <a:gd name="connsiteY14" fmla="*/ 1915765 h 4944807"/>
              <a:gd name="connsiteX15" fmla="*/ 181415 w 4549710"/>
              <a:gd name="connsiteY15" fmla="*/ 1185237 h 4944807"/>
              <a:gd name="connsiteX16" fmla="*/ 889860 w 4549710"/>
              <a:gd name="connsiteY16" fmla="*/ 665923 h 4944807"/>
              <a:gd name="connsiteX0" fmla="*/ 889860 w 4549710"/>
              <a:gd name="connsiteY0" fmla="*/ 665923 h 4928879"/>
              <a:gd name="connsiteX1" fmla="*/ 1542440 w 4549710"/>
              <a:gd name="connsiteY1" fmla="*/ 289605 h 4928879"/>
              <a:gd name="connsiteX2" fmla="*/ 2274657 w 4549710"/>
              <a:gd name="connsiteY2" fmla="*/ 22 h 4928879"/>
              <a:gd name="connsiteX3" fmla="*/ 3051841 w 4549710"/>
              <a:gd name="connsiteY3" fmla="*/ 302924 h 4928879"/>
              <a:gd name="connsiteX4" fmla="*/ 3768921 w 4549710"/>
              <a:gd name="connsiteY4" fmla="*/ 710514 h 4928879"/>
              <a:gd name="connsiteX5" fmla="*/ 4414093 w 4549710"/>
              <a:gd name="connsiteY5" fmla="*/ 1206383 h 4928879"/>
              <a:gd name="connsiteX6" fmla="*/ 4546321 w 4549710"/>
              <a:gd name="connsiteY6" fmla="*/ 1994496 h 4928879"/>
              <a:gd name="connsiteX7" fmla="*/ 4539945 w 4549710"/>
              <a:gd name="connsiteY7" fmla="*/ 2851546 h 4928879"/>
              <a:gd name="connsiteX8" fmla="*/ 4452326 w 4549710"/>
              <a:gd name="connsiteY8" fmla="*/ 3650841 h 4928879"/>
              <a:gd name="connsiteX9" fmla="*/ 3705199 w 4549710"/>
              <a:gd name="connsiteY9" fmla="*/ 4250228 h 4928879"/>
              <a:gd name="connsiteX10" fmla="*/ 3000864 w 4549710"/>
              <a:gd name="connsiteY10" fmla="*/ 4653070 h 4928879"/>
              <a:gd name="connsiteX11" fmla="*/ 2274657 w 4549710"/>
              <a:gd name="connsiteY11" fmla="*/ 4928859 h 4928879"/>
              <a:gd name="connsiteX12" fmla="*/ 1544083 w 4549710"/>
              <a:gd name="connsiteY12" fmla="*/ 4640325 h 4928879"/>
              <a:gd name="connsiteX13" fmla="*/ 54389 w 4549710"/>
              <a:gd name="connsiteY13" fmla="*/ 3950332 h 4928879"/>
              <a:gd name="connsiteX14" fmla="*/ 42597 w 4549710"/>
              <a:gd name="connsiteY14" fmla="*/ 1915765 h 4928879"/>
              <a:gd name="connsiteX15" fmla="*/ 181415 w 4549710"/>
              <a:gd name="connsiteY15" fmla="*/ 1185237 h 4928879"/>
              <a:gd name="connsiteX16" fmla="*/ 889860 w 4549710"/>
              <a:gd name="connsiteY16" fmla="*/ 665923 h 4928879"/>
              <a:gd name="connsiteX0" fmla="*/ 861530 w 4521380"/>
              <a:gd name="connsiteY0" fmla="*/ 665923 h 4928879"/>
              <a:gd name="connsiteX1" fmla="*/ 1514110 w 4521380"/>
              <a:gd name="connsiteY1" fmla="*/ 289605 h 4928879"/>
              <a:gd name="connsiteX2" fmla="*/ 2246327 w 4521380"/>
              <a:gd name="connsiteY2" fmla="*/ 22 h 4928879"/>
              <a:gd name="connsiteX3" fmla="*/ 3023511 w 4521380"/>
              <a:gd name="connsiteY3" fmla="*/ 302924 h 4928879"/>
              <a:gd name="connsiteX4" fmla="*/ 3740591 w 4521380"/>
              <a:gd name="connsiteY4" fmla="*/ 710514 h 4928879"/>
              <a:gd name="connsiteX5" fmla="*/ 4385763 w 4521380"/>
              <a:gd name="connsiteY5" fmla="*/ 1206383 h 4928879"/>
              <a:gd name="connsiteX6" fmla="*/ 4517991 w 4521380"/>
              <a:gd name="connsiteY6" fmla="*/ 1994496 h 4928879"/>
              <a:gd name="connsiteX7" fmla="*/ 4511615 w 4521380"/>
              <a:gd name="connsiteY7" fmla="*/ 2851546 h 4928879"/>
              <a:gd name="connsiteX8" fmla="*/ 4423996 w 4521380"/>
              <a:gd name="connsiteY8" fmla="*/ 3650841 h 4928879"/>
              <a:gd name="connsiteX9" fmla="*/ 3676869 w 4521380"/>
              <a:gd name="connsiteY9" fmla="*/ 4250228 h 4928879"/>
              <a:gd name="connsiteX10" fmla="*/ 2972534 w 4521380"/>
              <a:gd name="connsiteY10" fmla="*/ 4653070 h 4928879"/>
              <a:gd name="connsiteX11" fmla="*/ 2246327 w 4521380"/>
              <a:gd name="connsiteY11" fmla="*/ 4928859 h 4928879"/>
              <a:gd name="connsiteX12" fmla="*/ 1515753 w 4521380"/>
              <a:gd name="connsiteY12" fmla="*/ 4640325 h 4928879"/>
              <a:gd name="connsiteX13" fmla="*/ 73850 w 4521380"/>
              <a:gd name="connsiteY13" fmla="*/ 3752796 h 4928879"/>
              <a:gd name="connsiteX14" fmla="*/ 14267 w 4521380"/>
              <a:gd name="connsiteY14" fmla="*/ 1915765 h 4928879"/>
              <a:gd name="connsiteX15" fmla="*/ 153085 w 4521380"/>
              <a:gd name="connsiteY15" fmla="*/ 1185237 h 4928879"/>
              <a:gd name="connsiteX16" fmla="*/ 861530 w 4521380"/>
              <a:gd name="connsiteY16" fmla="*/ 665923 h 4928879"/>
              <a:gd name="connsiteX0" fmla="*/ 861530 w 4521380"/>
              <a:gd name="connsiteY0" fmla="*/ 665923 h 4928879"/>
              <a:gd name="connsiteX1" fmla="*/ 1514110 w 4521380"/>
              <a:gd name="connsiteY1" fmla="*/ 289605 h 4928879"/>
              <a:gd name="connsiteX2" fmla="*/ 2246327 w 4521380"/>
              <a:gd name="connsiteY2" fmla="*/ 22 h 4928879"/>
              <a:gd name="connsiteX3" fmla="*/ 3023511 w 4521380"/>
              <a:gd name="connsiteY3" fmla="*/ 302924 h 4928879"/>
              <a:gd name="connsiteX4" fmla="*/ 3740591 w 4521380"/>
              <a:gd name="connsiteY4" fmla="*/ 710514 h 4928879"/>
              <a:gd name="connsiteX5" fmla="*/ 4385763 w 4521380"/>
              <a:gd name="connsiteY5" fmla="*/ 1206383 h 4928879"/>
              <a:gd name="connsiteX6" fmla="*/ 4517991 w 4521380"/>
              <a:gd name="connsiteY6" fmla="*/ 1994496 h 4928879"/>
              <a:gd name="connsiteX7" fmla="*/ 4511615 w 4521380"/>
              <a:gd name="connsiteY7" fmla="*/ 2851546 h 4928879"/>
              <a:gd name="connsiteX8" fmla="*/ 4423996 w 4521380"/>
              <a:gd name="connsiteY8" fmla="*/ 3650841 h 4928879"/>
              <a:gd name="connsiteX9" fmla="*/ 3676869 w 4521380"/>
              <a:gd name="connsiteY9" fmla="*/ 4250228 h 4928879"/>
              <a:gd name="connsiteX10" fmla="*/ 2972534 w 4521380"/>
              <a:gd name="connsiteY10" fmla="*/ 4653070 h 4928879"/>
              <a:gd name="connsiteX11" fmla="*/ 2246327 w 4521380"/>
              <a:gd name="connsiteY11" fmla="*/ 4928859 h 4928879"/>
              <a:gd name="connsiteX12" fmla="*/ 1515753 w 4521380"/>
              <a:gd name="connsiteY12" fmla="*/ 4640325 h 4928879"/>
              <a:gd name="connsiteX13" fmla="*/ 73850 w 4521380"/>
              <a:gd name="connsiteY13" fmla="*/ 3752796 h 4928879"/>
              <a:gd name="connsiteX14" fmla="*/ 14267 w 4521380"/>
              <a:gd name="connsiteY14" fmla="*/ 1915765 h 4928879"/>
              <a:gd name="connsiteX15" fmla="*/ 153085 w 4521380"/>
              <a:gd name="connsiteY15" fmla="*/ 1185237 h 4928879"/>
              <a:gd name="connsiteX16" fmla="*/ 861530 w 4521380"/>
              <a:gd name="connsiteY16" fmla="*/ 665923 h 4928879"/>
              <a:gd name="connsiteX0" fmla="*/ 865750 w 4525600"/>
              <a:gd name="connsiteY0" fmla="*/ 665923 h 4928879"/>
              <a:gd name="connsiteX1" fmla="*/ 1518330 w 4525600"/>
              <a:gd name="connsiteY1" fmla="*/ 289605 h 4928879"/>
              <a:gd name="connsiteX2" fmla="*/ 2250547 w 4525600"/>
              <a:gd name="connsiteY2" fmla="*/ 22 h 4928879"/>
              <a:gd name="connsiteX3" fmla="*/ 3027731 w 4525600"/>
              <a:gd name="connsiteY3" fmla="*/ 302924 h 4928879"/>
              <a:gd name="connsiteX4" fmla="*/ 3744811 w 4525600"/>
              <a:gd name="connsiteY4" fmla="*/ 710514 h 4928879"/>
              <a:gd name="connsiteX5" fmla="*/ 4389983 w 4525600"/>
              <a:gd name="connsiteY5" fmla="*/ 1206383 h 4928879"/>
              <a:gd name="connsiteX6" fmla="*/ 4522211 w 4525600"/>
              <a:gd name="connsiteY6" fmla="*/ 1994496 h 4928879"/>
              <a:gd name="connsiteX7" fmla="*/ 4515835 w 4525600"/>
              <a:gd name="connsiteY7" fmla="*/ 2851546 h 4928879"/>
              <a:gd name="connsiteX8" fmla="*/ 4428216 w 4525600"/>
              <a:gd name="connsiteY8" fmla="*/ 3650841 h 4928879"/>
              <a:gd name="connsiteX9" fmla="*/ 3681089 w 4525600"/>
              <a:gd name="connsiteY9" fmla="*/ 4250228 h 4928879"/>
              <a:gd name="connsiteX10" fmla="*/ 2976754 w 4525600"/>
              <a:gd name="connsiteY10" fmla="*/ 4653070 h 4928879"/>
              <a:gd name="connsiteX11" fmla="*/ 2250547 w 4525600"/>
              <a:gd name="connsiteY11" fmla="*/ 4928859 h 4928879"/>
              <a:gd name="connsiteX12" fmla="*/ 1519973 w 4525600"/>
              <a:gd name="connsiteY12" fmla="*/ 4640325 h 4928879"/>
              <a:gd name="connsiteX13" fmla="*/ 78070 w 4525600"/>
              <a:gd name="connsiteY13" fmla="*/ 3752796 h 4928879"/>
              <a:gd name="connsiteX14" fmla="*/ 18487 w 4525600"/>
              <a:gd name="connsiteY14" fmla="*/ 1915765 h 4928879"/>
              <a:gd name="connsiteX15" fmla="*/ 157305 w 4525600"/>
              <a:gd name="connsiteY15" fmla="*/ 1185237 h 4928879"/>
              <a:gd name="connsiteX16" fmla="*/ 865750 w 4525600"/>
              <a:gd name="connsiteY16" fmla="*/ 665923 h 4928879"/>
              <a:gd name="connsiteX0" fmla="*/ 864146 w 4523996"/>
              <a:gd name="connsiteY0" fmla="*/ 665923 h 4928879"/>
              <a:gd name="connsiteX1" fmla="*/ 1516726 w 4523996"/>
              <a:gd name="connsiteY1" fmla="*/ 289605 h 4928879"/>
              <a:gd name="connsiteX2" fmla="*/ 2248943 w 4523996"/>
              <a:gd name="connsiteY2" fmla="*/ 22 h 4928879"/>
              <a:gd name="connsiteX3" fmla="*/ 3026127 w 4523996"/>
              <a:gd name="connsiteY3" fmla="*/ 302924 h 4928879"/>
              <a:gd name="connsiteX4" fmla="*/ 3743207 w 4523996"/>
              <a:gd name="connsiteY4" fmla="*/ 710514 h 4928879"/>
              <a:gd name="connsiteX5" fmla="*/ 4388379 w 4523996"/>
              <a:gd name="connsiteY5" fmla="*/ 1206383 h 4928879"/>
              <a:gd name="connsiteX6" fmla="*/ 4520607 w 4523996"/>
              <a:gd name="connsiteY6" fmla="*/ 1994496 h 4928879"/>
              <a:gd name="connsiteX7" fmla="*/ 4514231 w 4523996"/>
              <a:gd name="connsiteY7" fmla="*/ 2851546 h 4928879"/>
              <a:gd name="connsiteX8" fmla="*/ 4426612 w 4523996"/>
              <a:gd name="connsiteY8" fmla="*/ 3650841 h 4928879"/>
              <a:gd name="connsiteX9" fmla="*/ 3679485 w 4523996"/>
              <a:gd name="connsiteY9" fmla="*/ 4250228 h 4928879"/>
              <a:gd name="connsiteX10" fmla="*/ 2975150 w 4523996"/>
              <a:gd name="connsiteY10" fmla="*/ 4653070 h 4928879"/>
              <a:gd name="connsiteX11" fmla="*/ 2248943 w 4523996"/>
              <a:gd name="connsiteY11" fmla="*/ 4928859 h 4928879"/>
              <a:gd name="connsiteX12" fmla="*/ 1518369 w 4523996"/>
              <a:gd name="connsiteY12" fmla="*/ 4640325 h 4928879"/>
              <a:gd name="connsiteX13" fmla="*/ 79652 w 4523996"/>
              <a:gd name="connsiteY13" fmla="*/ 3647656 h 4928879"/>
              <a:gd name="connsiteX14" fmla="*/ 16883 w 4523996"/>
              <a:gd name="connsiteY14" fmla="*/ 1915765 h 4928879"/>
              <a:gd name="connsiteX15" fmla="*/ 155701 w 4523996"/>
              <a:gd name="connsiteY15" fmla="*/ 1185237 h 4928879"/>
              <a:gd name="connsiteX16" fmla="*/ 864146 w 4523996"/>
              <a:gd name="connsiteY16" fmla="*/ 665923 h 4928879"/>
              <a:gd name="connsiteX0" fmla="*/ 876486 w 4536336"/>
              <a:gd name="connsiteY0" fmla="*/ 665923 h 4928879"/>
              <a:gd name="connsiteX1" fmla="*/ 1529066 w 4536336"/>
              <a:gd name="connsiteY1" fmla="*/ 289605 h 4928879"/>
              <a:gd name="connsiteX2" fmla="*/ 2261283 w 4536336"/>
              <a:gd name="connsiteY2" fmla="*/ 22 h 4928879"/>
              <a:gd name="connsiteX3" fmla="*/ 3038467 w 4536336"/>
              <a:gd name="connsiteY3" fmla="*/ 302924 h 4928879"/>
              <a:gd name="connsiteX4" fmla="*/ 3755547 w 4536336"/>
              <a:gd name="connsiteY4" fmla="*/ 710514 h 4928879"/>
              <a:gd name="connsiteX5" fmla="*/ 4400719 w 4536336"/>
              <a:gd name="connsiteY5" fmla="*/ 1206383 h 4928879"/>
              <a:gd name="connsiteX6" fmla="*/ 4532947 w 4536336"/>
              <a:gd name="connsiteY6" fmla="*/ 1994496 h 4928879"/>
              <a:gd name="connsiteX7" fmla="*/ 4526571 w 4536336"/>
              <a:gd name="connsiteY7" fmla="*/ 2851546 h 4928879"/>
              <a:gd name="connsiteX8" fmla="*/ 4438952 w 4536336"/>
              <a:gd name="connsiteY8" fmla="*/ 3650841 h 4928879"/>
              <a:gd name="connsiteX9" fmla="*/ 3691825 w 4536336"/>
              <a:gd name="connsiteY9" fmla="*/ 4250228 h 4928879"/>
              <a:gd name="connsiteX10" fmla="*/ 2987490 w 4536336"/>
              <a:gd name="connsiteY10" fmla="*/ 4653070 h 4928879"/>
              <a:gd name="connsiteX11" fmla="*/ 2261283 w 4536336"/>
              <a:gd name="connsiteY11" fmla="*/ 4928859 h 4928879"/>
              <a:gd name="connsiteX12" fmla="*/ 1530709 w 4536336"/>
              <a:gd name="connsiteY12" fmla="*/ 4640325 h 4928879"/>
              <a:gd name="connsiteX13" fmla="*/ 69690 w 4536336"/>
              <a:gd name="connsiteY13" fmla="*/ 3663586 h 4928879"/>
              <a:gd name="connsiteX14" fmla="*/ 29223 w 4536336"/>
              <a:gd name="connsiteY14" fmla="*/ 1915765 h 4928879"/>
              <a:gd name="connsiteX15" fmla="*/ 168041 w 4536336"/>
              <a:gd name="connsiteY15" fmla="*/ 1185237 h 4928879"/>
              <a:gd name="connsiteX16" fmla="*/ 876486 w 4536336"/>
              <a:gd name="connsiteY16" fmla="*/ 665923 h 4928879"/>
              <a:gd name="connsiteX0" fmla="*/ 867413 w 4527263"/>
              <a:gd name="connsiteY0" fmla="*/ 665923 h 4928879"/>
              <a:gd name="connsiteX1" fmla="*/ 1519993 w 4527263"/>
              <a:gd name="connsiteY1" fmla="*/ 289605 h 4928879"/>
              <a:gd name="connsiteX2" fmla="*/ 2252210 w 4527263"/>
              <a:gd name="connsiteY2" fmla="*/ 22 h 4928879"/>
              <a:gd name="connsiteX3" fmla="*/ 3029394 w 4527263"/>
              <a:gd name="connsiteY3" fmla="*/ 302924 h 4928879"/>
              <a:gd name="connsiteX4" fmla="*/ 3746474 w 4527263"/>
              <a:gd name="connsiteY4" fmla="*/ 710514 h 4928879"/>
              <a:gd name="connsiteX5" fmla="*/ 4391646 w 4527263"/>
              <a:gd name="connsiteY5" fmla="*/ 1206383 h 4928879"/>
              <a:gd name="connsiteX6" fmla="*/ 4523874 w 4527263"/>
              <a:gd name="connsiteY6" fmla="*/ 1994496 h 4928879"/>
              <a:gd name="connsiteX7" fmla="*/ 4517498 w 4527263"/>
              <a:gd name="connsiteY7" fmla="*/ 2851546 h 4928879"/>
              <a:gd name="connsiteX8" fmla="*/ 4429879 w 4527263"/>
              <a:gd name="connsiteY8" fmla="*/ 3650841 h 4928879"/>
              <a:gd name="connsiteX9" fmla="*/ 3682752 w 4527263"/>
              <a:gd name="connsiteY9" fmla="*/ 4250228 h 4928879"/>
              <a:gd name="connsiteX10" fmla="*/ 2978417 w 4527263"/>
              <a:gd name="connsiteY10" fmla="*/ 4653070 h 4928879"/>
              <a:gd name="connsiteX11" fmla="*/ 2252210 w 4527263"/>
              <a:gd name="connsiteY11" fmla="*/ 4928859 h 4928879"/>
              <a:gd name="connsiteX12" fmla="*/ 1521636 w 4527263"/>
              <a:gd name="connsiteY12" fmla="*/ 4640325 h 4928879"/>
              <a:gd name="connsiteX13" fmla="*/ 76547 w 4527263"/>
              <a:gd name="connsiteY13" fmla="*/ 3660400 h 4928879"/>
              <a:gd name="connsiteX14" fmla="*/ 20150 w 4527263"/>
              <a:gd name="connsiteY14" fmla="*/ 1915765 h 4928879"/>
              <a:gd name="connsiteX15" fmla="*/ 158968 w 4527263"/>
              <a:gd name="connsiteY15" fmla="*/ 1185237 h 4928879"/>
              <a:gd name="connsiteX16" fmla="*/ 867413 w 4527263"/>
              <a:gd name="connsiteY16" fmla="*/ 665923 h 4928879"/>
              <a:gd name="connsiteX0" fmla="*/ 891518 w 4551368"/>
              <a:gd name="connsiteY0" fmla="*/ 665923 h 4935172"/>
              <a:gd name="connsiteX1" fmla="*/ 1544098 w 4551368"/>
              <a:gd name="connsiteY1" fmla="*/ 289605 h 4935172"/>
              <a:gd name="connsiteX2" fmla="*/ 2276315 w 4551368"/>
              <a:gd name="connsiteY2" fmla="*/ 22 h 4935172"/>
              <a:gd name="connsiteX3" fmla="*/ 3053499 w 4551368"/>
              <a:gd name="connsiteY3" fmla="*/ 302924 h 4935172"/>
              <a:gd name="connsiteX4" fmla="*/ 3770579 w 4551368"/>
              <a:gd name="connsiteY4" fmla="*/ 710514 h 4935172"/>
              <a:gd name="connsiteX5" fmla="*/ 4415751 w 4551368"/>
              <a:gd name="connsiteY5" fmla="*/ 1206383 h 4935172"/>
              <a:gd name="connsiteX6" fmla="*/ 4547979 w 4551368"/>
              <a:gd name="connsiteY6" fmla="*/ 1994496 h 4935172"/>
              <a:gd name="connsiteX7" fmla="*/ 4541603 w 4551368"/>
              <a:gd name="connsiteY7" fmla="*/ 2851546 h 4935172"/>
              <a:gd name="connsiteX8" fmla="*/ 4453984 w 4551368"/>
              <a:gd name="connsiteY8" fmla="*/ 3650841 h 4935172"/>
              <a:gd name="connsiteX9" fmla="*/ 3706857 w 4551368"/>
              <a:gd name="connsiteY9" fmla="*/ 4250228 h 4935172"/>
              <a:gd name="connsiteX10" fmla="*/ 3002522 w 4551368"/>
              <a:gd name="connsiteY10" fmla="*/ 4653070 h 4935172"/>
              <a:gd name="connsiteX11" fmla="*/ 2276315 w 4551368"/>
              <a:gd name="connsiteY11" fmla="*/ 4928859 h 4935172"/>
              <a:gd name="connsiteX12" fmla="*/ 1102879 w 4551368"/>
              <a:gd name="connsiteY12" fmla="*/ 4382254 h 4935172"/>
              <a:gd name="connsiteX13" fmla="*/ 100652 w 4551368"/>
              <a:gd name="connsiteY13" fmla="*/ 3660400 h 4935172"/>
              <a:gd name="connsiteX14" fmla="*/ 44255 w 4551368"/>
              <a:gd name="connsiteY14" fmla="*/ 1915765 h 4935172"/>
              <a:gd name="connsiteX15" fmla="*/ 183073 w 4551368"/>
              <a:gd name="connsiteY15" fmla="*/ 1185237 h 4935172"/>
              <a:gd name="connsiteX16" fmla="*/ 891518 w 4551368"/>
              <a:gd name="connsiteY16" fmla="*/ 665923 h 4935172"/>
              <a:gd name="connsiteX0" fmla="*/ 891518 w 4551368"/>
              <a:gd name="connsiteY0" fmla="*/ 665923 h 4935172"/>
              <a:gd name="connsiteX1" fmla="*/ 1544098 w 4551368"/>
              <a:gd name="connsiteY1" fmla="*/ 289605 h 4935172"/>
              <a:gd name="connsiteX2" fmla="*/ 2276315 w 4551368"/>
              <a:gd name="connsiteY2" fmla="*/ 22 h 4935172"/>
              <a:gd name="connsiteX3" fmla="*/ 3053499 w 4551368"/>
              <a:gd name="connsiteY3" fmla="*/ 302924 h 4935172"/>
              <a:gd name="connsiteX4" fmla="*/ 3770579 w 4551368"/>
              <a:gd name="connsiteY4" fmla="*/ 710514 h 4935172"/>
              <a:gd name="connsiteX5" fmla="*/ 4415751 w 4551368"/>
              <a:gd name="connsiteY5" fmla="*/ 1206383 h 4935172"/>
              <a:gd name="connsiteX6" fmla="*/ 4547979 w 4551368"/>
              <a:gd name="connsiteY6" fmla="*/ 1994496 h 4935172"/>
              <a:gd name="connsiteX7" fmla="*/ 4541603 w 4551368"/>
              <a:gd name="connsiteY7" fmla="*/ 2851546 h 4935172"/>
              <a:gd name="connsiteX8" fmla="*/ 4453984 w 4551368"/>
              <a:gd name="connsiteY8" fmla="*/ 3650841 h 4935172"/>
              <a:gd name="connsiteX9" fmla="*/ 3706857 w 4551368"/>
              <a:gd name="connsiteY9" fmla="*/ 4250228 h 4935172"/>
              <a:gd name="connsiteX10" fmla="*/ 3002522 w 4551368"/>
              <a:gd name="connsiteY10" fmla="*/ 4653070 h 4935172"/>
              <a:gd name="connsiteX11" fmla="*/ 2276315 w 4551368"/>
              <a:gd name="connsiteY11" fmla="*/ 4928859 h 4935172"/>
              <a:gd name="connsiteX12" fmla="*/ 1102879 w 4551368"/>
              <a:gd name="connsiteY12" fmla="*/ 4382254 h 4935172"/>
              <a:gd name="connsiteX13" fmla="*/ 100652 w 4551368"/>
              <a:gd name="connsiteY13" fmla="*/ 3660400 h 4935172"/>
              <a:gd name="connsiteX14" fmla="*/ 44255 w 4551368"/>
              <a:gd name="connsiteY14" fmla="*/ 1915765 h 4935172"/>
              <a:gd name="connsiteX15" fmla="*/ 183073 w 4551368"/>
              <a:gd name="connsiteY15" fmla="*/ 1185237 h 4935172"/>
              <a:gd name="connsiteX16" fmla="*/ 891518 w 4551368"/>
              <a:gd name="connsiteY16" fmla="*/ 665923 h 4935172"/>
              <a:gd name="connsiteX0" fmla="*/ 895264 w 4555114"/>
              <a:gd name="connsiteY0" fmla="*/ 665923 h 4934321"/>
              <a:gd name="connsiteX1" fmla="*/ 1547844 w 4555114"/>
              <a:gd name="connsiteY1" fmla="*/ 289605 h 4934321"/>
              <a:gd name="connsiteX2" fmla="*/ 2280061 w 4555114"/>
              <a:gd name="connsiteY2" fmla="*/ 22 h 4934321"/>
              <a:gd name="connsiteX3" fmla="*/ 3057245 w 4555114"/>
              <a:gd name="connsiteY3" fmla="*/ 302924 h 4934321"/>
              <a:gd name="connsiteX4" fmla="*/ 3774325 w 4555114"/>
              <a:gd name="connsiteY4" fmla="*/ 710514 h 4934321"/>
              <a:gd name="connsiteX5" fmla="*/ 4419497 w 4555114"/>
              <a:gd name="connsiteY5" fmla="*/ 1206383 h 4934321"/>
              <a:gd name="connsiteX6" fmla="*/ 4551725 w 4555114"/>
              <a:gd name="connsiteY6" fmla="*/ 1994496 h 4934321"/>
              <a:gd name="connsiteX7" fmla="*/ 4545349 w 4555114"/>
              <a:gd name="connsiteY7" fmla="*/ 2851546 h 4934321"/>
              <a:gd name="connsiteX8" fmla="*/ 4457730 w 4555114"/>
              <a:gd name="connsiteY8" fmla="*/ 3650841 h 4934321"/>
              <a:gd name="connsiteX9" fmla="*/ 3710603 w 4555114"/>
              <a:gd name="connsiteY9" fmla="*/ 4250228 h 4934321"/>
              <a:gd name="connsiteX10" fmla="*/ 3006268 w 4555114"/>
              <a:gd name="connsiteY10" fmla="*/ 4653070 h 4934321"/>
              <a:gd name="connsiteX11" fmla="*/ 2280061 w 4555114"/>
              <a:gd name="connsiteY11" fmla="*/ 4928859 h 4934321"/>
              <a:gd name="connsiteX12" fmla="*/ 1160788 w 4555114"/>
              <a:gd name="connsiteY12" fmla="*/ 4404557 h 4934321"/>
              <a:gd name="connsiteX13" fmla="*/ 104398 w 4555114"/>
              <a:gd name="connsiteY13" fmla="*/ 3660400 h 4934321"/>
              <a:gd name="connsiteX14" fmla="*/ 48001 w 4555114"/>
              <a:gd name="connsiteY14" fmla="*/ 1915765 h 4934321"/>
              <a:gd name="connsiteX15" fmla="*/ 186819 w 4555114"/>
              <a:gd name="connsiteY15" fmla="*/ 1185237 h 4934321"/>
              <a:gd name="connsiteX16" fmla="*/ 895264 w 4555114"/>
              <a:gd name="connsiteY16" fmla="*/ 665923 h 4934321"/>
              <a:gd name="connsiteX0" fmla="*/ 883276 w 4543126"/>
              <a:gd name="connsiteY0" fmla="*/ 665923 h 4934321"/>
              <a:gd name="connsiteX1" fmla="*/ 1535856 w 4543126"/>
              <a:gd name="connsiteY1" fmla="*/ 289605 h 4934321"/>
              <a:gd name="connsiteX2" fmla="*/ 2268073 w 4543126"/>
              <a:gd name="connsiteY2" fmla="*/ 22 h 4934321"/>
              <a:gd name="connsiteX3" fmla="*/ 3045257 w 4543126"/>
              <a:gd name="connsiteY3" fmla="*/ 302924 h 4934321"/>
              <a:gd name="connsiteX4" fmla="*/ 3762337 w 4543126"/>
              <a:gd name="connsiteY4" fmla="*/ 710514 h 4934321"/>
              <a:gd name="connsiteX5" fmla="*/ 4407509 w 4543126"/>
              <a:gd name="connsiteY5" fmla="*/ 1206383 h 4934321"/>
              <a:gd name="connsiteX6" fmla="*/ 4539737 w 4543126"/>
              <a:gd name="connsiteY6" fmla="*/ 1994496 h 4934321"/>
              <a:gd name="connsiteX7" fmla="*/ 4533361 w 4543126"/>
              <a:gd name="connsiteY7" fmla="*/ 2851546 h 4934321"/>
              <a:gd name="connsiteX8" fmla="*/ 4445742 w 4543126"/>
              <a:gd name="connsiteY8" fmla="*/ 3650841 h 4934321"/>
              <a:gd name="connsiteX9" fmla="*/ 3698615 w 4543126"/>
              <a:gd name="connsiteY9" fmla="*/ 4250228 h 4934321"/>
              <a:gd name="connsiteX10" fmla="*/ 2994280 w 4543126"/>
              <a:gd name="connsiteY10" fmla="*/ 4653070 h 4934321"/>
              <a:gd name="connsiteX11" fmla="*/ 2268073 w 4543126"/>
              <a:gd name="connsiteY11" fmla="*/ 4928859 h 4934321"/>
              <a:gd name="connsiteX12" fmla="*/ 1148800 w 4543126"/>
              <a:gd name="connsiteY12" fmla="*/ 4404557 h 4934321"/>
              <a:gd name="connsiteX13" fmla="*/ 111526 w 4543126"/>
              <a:gd name="connsiteY13" fmla="*/ 3638098 h 4934321"/>
              <a:gd name="connsiteX14" fmla="*/ 36013 w 4543126"/>
              <a:gd name="connsiteY14" fmla="*/ 1915765 h 4934321"/>
              <a:gd name="connsiteX15" fmla="*/ 174831 w 4543126"/>
              <a:gd name="connsiteY15" fmla="*/ 1185237 h 4934321"/>
              <a:gd name="connsiteX16" fmla="*/ 883276 w 4543126"/>
              <a:gd name="connsiteY16" fmla="*/ 665923 h 4934321"/>
              <a:gd name="connsiteX0" fmla="*/ 887082 w 4546932"/>
              <a:gd name="connsiteY0" fmla="*/ 665923 h 4934321"/>
              <a:gd name="connsiteX1" fmla="*/ 1539662 w 4546932"/>
              <a:gd name="connsiteY1" fmla="*/ 289605 h 4934321"/>
              <a:gd name="connsiteX2" fmla="*/ 2271879 w 4546932"/>
              <a:gd name="connsiteY2" fmla="*/ 22 h 4934321"/>
              <a:gd name="connsiteX3" fmla="*/ 3049063 w 4546932"/>
              <a:gd name="connsiteY3" fmla="*/ 302924 h 4934321"/>
              <a:gd name="connsiteX4" fmla="*/ 3766143 w 4546932"/>
              <a:gd name="connsiteY4" fmla="*/ 710514 h 4934321"/>
              <a:gd name="connsiteX5" fmla="*/ 4411315 w 4546932"/>
              <a:gd name="connsiteY5" fmla="*/ 1206383 h 4934321"/>
              <a:gd name="connsiteX6" fmla="*/ 4543543 w 4546932"/>
              <a:gd name="connsiteY6" fmla="*/ 1994496 h 4934321"/>
              <a:gd name="connsiteX7" fmla="*/ 4537167 w 4546932"/>
              <a:gd name="connsiteY7" fmla="*/ 2851546 h 4934321"/>
              <a:gd name="connsiteX8" fmla="*/ 4449548 w 4546932"/>
              <a:gd name="connsiteY8" fmla="*/ 3650841 h 4934321"/>
              <a:gd name="connsiteX9" fmla="*/ 3702421 w 4546932"/>
              <a:gd name="connsiteY9" fmla="*/ 4250228 h 4934321"/>
              <a:gd name="connsiteX10" fmla="*/ 2998086 w 4546932"/>
              <a:gd name="connsiteY10" fmla="*/ 4653070 h 4934321"/>
              <a:gd name="connsiteX11" fmla="*/ 2271879 w 4546932"/>
              <a:gd name="connsiteY11" fmla="*/ 4928859 h 4934321"/>
              <a:gd name="connsiteX12" fmla="*/ 1152606 w 4546932"/>
              <a:gd name="connsiteY12" fmla="*/ 4404557 h 4934321"/>
              <a:gd name="connsiteX13" fmla="*/ 115332 w 4546932"/>
              <a:gd name="connsiteY13" fmla="*/ 3638098 h 4934321"/>
              <a:gd name="connsiteX14" fmla="*/ 39819 w 4546932"/>
              <a:gd name="connsiteY14" fmla="*/ 1915765 h 4934321"/>
              <a:gd name="connsiteX15" fmla="*/ 178637 w 4546932"/>
              <a:gd name="connsiteY15" fmla="*/ 1185237 h 4934321"/>
              <a:gd name="connsiteX16" fmla="*/ 887082 w 4546932"/>
              <a:gd name="connsiteY16" fmla="*/ 665923 h 4934321"/>
              <a:gd name="connsiteX0" fmla="*/ 886667 w 4546517"/>
              <a:gd name="connsiteY0" fmla="*/ 665923 h 4934321"/>
              <a:gd name="connsiteX1" fmla="*/ 1539247 w 4546517"/>
              <a:gd name="connsiteY1" fmla="*/ 289605 h 4934321"/>
              <a:gd name="connsiteX2" fmla="*/ 2271464 w 4546517"/>
              <a:gd name="connsiteY2" fmla="*/ 22 h 4934321"/>
              <a:gd name="connsiteX3" fmla="*/ 3048648 w 4546517"/>
              <a:gd name="connsiteY3" fmla="*/ 302924 h 4934321"/>
              <a:gd name="connsiteX4" fmla="*/ 3765728 w 4546517"/>
              <a:gd name="connsiteY4" fmla="*/ 710514 h 4934321"/>
              <a:gd name="connsiteX5" fmla="*/ 4410900 w 4546517"/>
              <a:gd name="connsiteY5" fmla="*/ 1206383 h 4934321"/>
              <a:gd name="connsiteX6" fmla="*/ 4543128 w 4546517"/>
              <a:gd name="connsiteY6" fmla="*/ 1994496 h 4934321"/>
              <a:gd name="connsiteX7" fmla="*/ 4536752 w 4546517"/>
              <a:gd name="connsiteY7" fmla="*/ 2851546 h 4934321"/>
              <a:gd name="connsiteX8" fmla="*/ 4449133 w 4546517"/>
              <a:gd name="connsiteY8" fmla="*/ 3650841 h 4934321"/>
              <a:gd name="connsiteX9" fmla="*/ 3702006 w 4546517"/>
              <a:gd name="connsiteY9" fmla="*/ 4250228 h 4934321"/>
              <a:gd name="connsiteX10" fmla="*/ 2997671 w 4546517"/>
              <a:gd name="connsiteY10" fmla="*/ 4653070 h 4934321"/>
              <a:gd name="connsiteX11" fmla="*/ 2271464 w 4546517"/>
              <a:gd name="connsiteY11" fmla="*/ 4928859 h 4934321"/>
              <a:gd name="connsiteX12" fmla="*/ 1152191 w 4546517"/>
              <a:gd name="connsiteY12" fmla="*/ 4404557 h 4934321"/>
              <a:gd name="connsiteX13" fmla="*/ 114917 w 4546517"/>
              <a:gd name="connsiteY13" fmla="*/ 3638098 h 4934321"/>
              <a:gd name="connsiteX14" fmla="*/ 33032 w 4546517"/>
              <a:gd name="connsiteY14" fmla="*/ 2390488 h 4934321"/>
              <a:gd name="connsiteX15" fmla="*/ 178222 w 4546517"/>
              <a:gd name="connsiteY15" fmla="*/ 1185237 h 4934321"/>
              <a:gd name="connsiteX16" fmla="*/ 886667 w 4546517"/>
              <a:gd name="connsiteY16" fmla="*/ 665923 h 4934321"/>
              <a:gd name="connsiteX0" fmla="*/ 881011 w 4540861"/>
              <a:gd name="connsiteY0" fmla="*/ 665923 h 4934321"/>
              <a:gd name="connsiteX1" fmla="*/ 1533591 w 4540861"/>
              <a:gd name="connsiteY1" fmla="*/ 289605 h 4934321"/>
              <a:gd name="connsiteX2" fmla="*/ 2265808 w 4540861"/>
              <a:gd name="connsiteY2" fmla="*/ 22 h 4934321"/>
              <a:gd name="connsiteX3" fmla="*/ 3042992 w 4540861"/>
              <a:gd name="connsiteY3" fmla="*/ 302924 h 4934321"/>
              <a:gd name="connsiteX4" fmla="*/ 3760072 w 4540861"/>
              <a:gd name="connsiteY4" fmla="*/ 710514 h 4934321"/>
              <a:gd name="connsiteX5" fmla="*/ 4405244 w 4540861"/>
              <a:gd name="connsiteY5" fmla="*/ 1206383 h 4934321"/>
              <a:gd name="connsiteX6" fmla="*/ 4537472 w 4540861"/>
              <a:gd name="connsiteY6" fmla="*/ 1994496 h 4934321"/>
              <a:gd name="connsiteX7" fmla="*/ 4531096 w 4540861"/>
              <a:gd name="connsiteY7" fmla="*/ 2851546 h 4934321"/>
              <a:gd name="connsiteX8" fmla="*/ 4443477 w 4540861"/>
              <a:gd name="connsiteY8" fmla="*/ 3650841 h 4934321"/>
              <a:gd name="connsiteX9" fmla="*/ 3696350 w 4540861"/>
              <a:gd name="connsiteY9" fmla="*/ 4250228 h 4934321"/>
              <a:gd name="connsiteX10" fmla="*/ 2992015 w 4540861"/>
              <a:gd name="connsiteY10" fmla="*/ 4653070 h 4934321"/>
              <a:gd name="connsiteX11" fmla="*/ 2265808 w 4540861"/>
              <a:gd name="connsiteY11" fmla="*/ 4928859 h 4934321"/>
              <a:gd name="connsiteX12" fmla="*/ 1146535 w 4540861"/>
              <a:gd name="connsiteY12" fmla="*/ 4404557 h 4934321"/>
              <a:gd name="connsiteX13" fmla="*/ 109261 w 4540861"/>
              <a:gd name="connsiteY13" fmla="*/ 3638098 h 4934321"/>
              <a:gd name="connsiteX14" fmla="*/ 27376 w 4540861"/>
              <a:gd name="connsiteY14" fmla="*/ 2390488 h 4934321"/>
              <a:gd name="connsiteX15" fmla="*/ 172566 w 4540861"/>
              <a:gd name="connsiteY15" fmla="*/ 1185237 h 4934321"/>
              <a:gd name="connsiteX16" fmla="*/ 881011 w 4540861"/>
              <a:gd name="connsiteY16" fmla="*/ 665923 h 4934321"/>
              <a:gd name="connsiteX0" fmla="*/ 881011 w 4540861"/>
              <a:gd name="connsiteY0" fmla="*/ 665923 h 4934321"/>
              <a:gd name="connsiteX1" fmla="*/ 1533591 w 4540861"/>
              <a:gd name="connsiteY1" fmla="*/ 289605 h 4934321"/>
              <a:gd name="connsiteX2" fmla="*/ 2265808 w 4540861"/>
              <a:gd name="connsiteY2" fmla="*/ 22 h 4934321"/>
              <a:gd name="connsiteX3" fmla="*/ 3042992 w 4540861"/>
              <a:gd name="connsiteY3" fmla="*/ 302924 h 4934321"/>
              <a:gd name="connsiteX4" fmla="*/ 3760072 w 4540861"/>
              <a:gd name="connsiteY4" fmla="*/ 710514 h 4934321"/>
              <a:gd name="connsiteX5" fmla="*/ 4405244 w 4540861"/>
              <a:gd name="connsiteY5" fmla="*/ 1206383 h 4934321"/>
              <a:gd name="connsiteX6" fmla="*/ 4537472 w 4540861"/>
              <a:gd name="connsiteY6" fmla="*/ 1994496 h 4934321"/>
              <a:gd name="connsiteX7" fmla="*/ 4531096 w 4540861"/>
              <a:gd name="connsiteY7" fmla="*/ 2851546 h 4934321"/>
              <a:gd name="connsiteX8" fmla="*/ 4443477 w 4540861"/>
              <a:gd name="connsiteY8" fmla="*/ 3650841 h 4934321"/>
              <a:gd name="connsiteX9" fmla="*/ 3696350 w 4540861"/>
              <a:gd name="connsiteY9" fmla="*/ 4250228 h 4934321"/>
              <a:gd name="connsiteX10" fmla="*/ 2992015 w 4540861"/>
              <a:gd name="connsiteY10" fmla="*/ 4653070 h 4934321"/>
              <a:gd name="connsiteX11" fmla="*/ 2265808 w 4540861"/>
              <a:gd name="connsiteY11" fmla="*/ 4928859 h 4934321"/>
              <a:gd name="connsiteX12" fmla="*/ 1146535 w 4540861"/>
              <a:gd name="connsiteY12" fmla="*/ 4404557 h 4934321"/>
              <a:gd name="connsiteX13" fmla="*/ 109261 w 4540861"/>
              <a:gd name="connsiteY13" fmla="*/ 3638098 h 4934321"/>
              <a:gd name="connsiteX14" fmla="*/ 27376 w 4540861"/>
              <a:gd name="connsiteY14" fmla="*/ 2527488 h 4934321"/>
              <a:gd name="connsiteX15" fmla="*/ 172566 w 4540861"/>
              <a:gd name="connsiteY15" fmla="*/ 1185237 h 4934321"/>
              <a:gd name="connsiteX16" fmla="*/ 881011 w 4540861"/>
              <a:gd name="connsiteY16" fmla="*/ 665923 h 4934321"/>
              <a:gd name="connsiteX0" fmla="*/ 868684 w 4528534"/>
              <a:gd name="connsiteY0" fmla="*/ 665923 h 4934321"/>
              <a:gd name="connsiteX1" fmla="*/ 1521264 w 4528534"/>
              <a:gd name="connsiteY1" fmla="*/ 289605 h 4934321"/>
              <a:gd name="connsiteX2" fmla="*/ 2253481 w 4528534"/>
              <a:gd name="connsiteY2" fmla="*/ 22 h 4934321"/>
              <a:gd name="connsiteX3" fmla="*/ 3030665 w 4528534"/>
              <a:gd name="connsiteY3" fmla="*/ 302924 h 4934321"/>
              <a:gd name="connsiteX4" fmla="*/ 3747745 w 4528534"/>
              <a:gd name="connsiteY4" fmla="*/ 710514 h 4934321"/>
              <a:gd name="connsiteX5" fmla="*/ 4392917 w 4528534"/>
              <a:gd name="connsiteY5" fmla="*/ 1206383 h 4934321"/>
              <a:gd name="connsiteX6" fmla="*/ 4525145 w 4528534"/>
              <a:gd name="connsiteY6" fmla="*/ 1994496 h 4934321"/>
              <a:gd name="connsiteX7" fmla="*/ 4518769 w 4528534"/>
              <a:gd name="connsiteY7" fmla="*/ 2851546 h 4934321"/>
              <a:gd name="connsiteX8" fmla="*/ 4431150 w 4528534"/>
              <a:gd name="connsiteY8" fmla="*/ 3650841 h 4934321"/>
              <a:gd name="connsiteX9" fmla="*/ 3684023 w 4528534"/>
              <a:gd name="connsiteY9" fmla="*/ 4250228 h 4934321"/>
              <a:gd name="connsiteX10" fmla="*/ 2979688 w 4528534"/>
              <a:gd name="connsiteY10" fmla="*/ 4653070 h 4934321"/>
              <a:gd name="connsiteX11" fmla="*/ 2253481 w 4528534"/>
              <a:gd name="connsiteY11" fmla="*/ 4928859 h 4934321"/>
              <a:gd name="connsiteX12" fmla="*/ 1134208 w 4528534"/>
              <a:gd name="connsiteY12" fmla="*/ 4404557 h 4934321"/>
              <a:gd name="connsiteX13" fmla="*/ 96934 w 4528534"/>
              <a:gd name="connsiteY13" fmla="*/ 3638098 h 4934321"/>
              <a:gd name="connsiteX14" fmla="*/ 15049 w 4528534"/>
              <a:gd name="connsiteY14" fmla="*/ 2527488 h 4934321"/>
              <a:gd name="connsiteX15" fmla="*/ 160239 w 4528534"/>
              <a:gd name="connsiteY15" fmla="*/ 1185237 h 4934321"/>
              <a:gd name="connsiteX16" fmla="*/ 868684 w 4528534"/>
              <a:gd name="connsiteY16" fmla="*/ 665923 h 4934321"/>
              <a:gd name="connsiteX0" fmla="*/ 893345 w 4553195"/>
              <a:gd name="connsiteY0" fmla="*/ 665923 h 4934321"/>
              <a:gd name="connsiteX1" fmla="*/ 1545925 w 4553195"/>
              <a:gd name="connsiteY1" fmla="*/ 289605 h 4934321"/>
              <a:gd name="connsiteX2" fmla="*/ 2278142 w 4553195"/>
              <a:gd name="connsiteY2" fmla="*/ 22 h 4934321"/>
              <a:gd name="connsiteX3" fmla="*/ 3055326 w 4553195"/>
              <a:gd name="connsiteY3" fmla="*/ 302924 h 4934321"/>
              <a:gd name="connsiteX4" fmla="*/ 3772406 w 4553195"/>
              <a:gd name="connsiteY4" fmla="*/ 710514 h 4934321"/>
              <a:gd name="connsiteX5" fmla="*/ 4417578 w 4553195"/>
              <a:gd name="connsiteY5" fmla="*/ 1206383 h 4934321"/>
              <a:gd name="connsiteX6" fmla="*/ 4549806 w 4553195"/>
              <a:gd name="connsiteY6" fmla="*/ 1994496 h 4934321"/>
              <a:gd name="connsiteX7" fmla="*/ 4543430 w 4553195"/>
              <a:gd name="connsiteY7" fmla="*/ 2851546 h 4934321"/>
              <a:gd name="connsiteX8" fmla="*/ 4455811 w 4553195"/>
              <a:gd name="connsiteY8" fmla="*/ 3650841 h 4934321"/>
              <a:gd name="connsiteX9" fmla="*/ 3708684 w 4553195"/>
              <a:gd name="connsiteY9" fmla="*/ 4250228 h 4934321"/>
              <a:gd name="connsiteX10" fmla="*/ 3004349 w 4553195"/>
              <a:gd name="connsiteY10" fmla="*/ 4653070 h 4934321"/>
              <a:gd name="connsiteX11" fmla="*/ 2278142 w 4553195"/>
              <a:gd name="connsiteY11" fmla="*/ 4928859 h 4934321"/>
              <a:gd name="connsiteX12" fmla="*/ 1158869 w 4553195"/>
              <a:gd name="connsiteY12" fmla="*/ 4404557 h 4934321"/>
              <a:gd name="connsiteX13" fmla="*/ 89735 w 4553195"/>
              <a:gd name="connsiteY13" fmla="*/ 3593493 h 4934321"/>
              <a:gd name="connsiteX14" fmla="*/ 39710 w 4553195"/>
              <a:gd name="connsiteY14" fmla="*/ 2527488 h 4934321"/>
              <a:gd name="connsiteX15" fmla="*/ 184900 w 4553195"/>
              <a:gd name="connsiteY15" fmla="*/ 1185237 h 4934321"/>
              <a:gd name="connsiteX16" fmla="*/ 893345 w 4553195"/>
              <a:gd name="connsiteY16" fmla="*/ 665923 h 4934321"/>
              <a:gd name="connsiteX0" fmla="*/ 885531 w 4545381"/>
              <a:gd name="connsiteY0" fmla="*/ 665923 h 4934321"/>
              <a:gd name="connsiteX1" fmla="*/ 1538111 w 4545381"/>
              <a:gd name="connsiteY1" fmla="*/ 289605 h 4934321"/>
              <a:gd name="connsiteX2" fmla="*/ 2270328 w 4545381"/>
              <a:gd name="connsiteY2" fmla="*/ 22 h 4934321"/>
              <a:gd name="connsiteX3" fmla="*/ 3047512 w 4545381"/>
              <a:gd name="connsiteY3" fmla="*/ 302924 h 4934321"/>
              <a:gd name="connsiteX4" fmla="*/ 3764592 w 4545381"/>
              <a:gd name="connsiteY4" fmla="*/ 710514 h 4934321"/>
              <a:gd name="connsiteX5" fmla="*/ 4409764 w 4545381"/>
              <a:gd name="connsiteY5" fmla="*/ 1206383 h 4934321"/>
              <a:gd name="connsiteX6" fmla="*/ 4541992 w 4545381"/>
              <a:gd name="connsiteY6" fmla="*/ 1994496 h 4934321"/>
              <a:gd name="connsiteX7" fmla="*/ 4535616 w 4545381"/>
              <a:gd name="connsiteY7" fmla="*/ 2851546 h 4934321"/>
              <a:gd name="connsiteX8" fmla="*/ 4447997 w 4545381"/>
              <a:gd name="connsiteY8" fmla="*/ 3650841 h 4934321"/>
              <a:gd name="connsiteX9" fmla="*/ 3700870 w 4545381"/>
              <a:gd name="connsiteY9" fmla="*/ 4250228 h 4934321"/>
              <a:gd name="connsiteX10" fmla="*/ 2996535 w 4545381"/>
              <a:gd name="connsiteY10" fmla="*/ 4653070 h 4934321"/>
              <a:gd name="connsiteX11" fmla="*/ 2270328 w 4545381"/>
              <a:gd name="connsiteY11" fmla="*/ 4928859 h 4934321"/>
              <a:gd name="connsiteX12" fmla="*/ 1151055 w 4545381"/>
              <a:gd name="connsiteY12" fmla="*/ 4404557 h 4934321"/>
              <a:gd name="connsiteX13" fmla="*/ 94665 w 4545381"/>
              <a:gd name="connsiteY13" fmla="*/ 3596679 h 4934321"/>
              <a:gd name="connsiteX14" fmla="*/ 31896 w 4545381"/>
              <a:gd name="connsiteY14" fmla="*/ 2527488 h 4934321"/>
              <a:gd name="connsiteX15" fmla="*/ 177086 w 4545381"/>
              <a:gd name="connsiteY15" fmla="*/ 1185237 h 4934321"/>
              <a:gd name="connsiteX16" fmla="*/ 885531 w 4545381"/>
              <a:gd name="connsiteY16" fmla="*/ 665923 h 4934321"/>
              <a:gd name="connsiteX0" fmla="*/ 868350 w 4528200"/>
              <a:gd name="connsiteY0" fmla="*/ 665923 h 4934321"/>
              <a:gd name="connsiteX1" fmla="*/ 1520930 w 4528200"/>
              <a:gd name="connsiteY1" fmla="*/ 289605 h 4934321"/>
              <a:gd name="connsiteX2" fmla="*/ 2253147 w 4528200"/>
              <a:gd name="connsiteY2" fmla="*/ 22 h 4934321"/>
              <a:gd name="connsiteX3" fmla="*/ 3030331 w 4528200"/>
              <a:gd name="connsiteY3" fmla="*/ 302924 h 4934321"/>
              <a:gd name="connsiteX4" fmla="*/ 3747411 w 4528200"/>
              <a:gd name="connsiteY4" fmla="*/ 710514 h 4934321"/>
              <a:gd name="connsiteX5" fmla="*/ 4392583 w 4528200"/>
              <a:gd name="connsiteY5" fmla="*/ 1206383 h 4934321"/>
              <a:gd name="connsiteX6" fmla="*/ 4524811 w 4528200"/>
              <a:gd name="connsiteY6" fmla="*/ 1994496 h 4934321"/>
              <a:gd name="connsiteX7" fmla="*/ 4518435 w 4528200"/>
              <a:gd name="connsiteY7" fmla="*/ 2851546 h 4934321"/>
              <a:gd name="connsiteX8" fmla="*/ 4430816 w 4528200"/>
              <a:gd name="connsiteY8" fmla="*/ 3650841 h 4934321"/>
              <a:gd name="connsiteX9" fmla="*/ 3683689 w 4528200"/>
              <a:gd name="connsiteY9" fmla="*/ 4250228 h 4934321"/>
              <a:gd name="connsiteX10" fmla="*/ 2979354 w 4528200"/>
              <a:gd name="connsiteY10" fmla="*/ 4653070 h 4934321"/>
              <a:gd name="connsiteX11" fmla="*/ 2253147 w 4528200"/>
              <a:gd name="connsiteY11" fmla="*/ 4928859 h 4934321"/>
              <a:gd name="connsiteX12" fmla="*/ 1133874 w 4528200"/>
              <a:gd name="connsiteY12" fmla="*/ 4404557 h 4934321"/>
              <a:gd name="connsiteX13" fmla="*/ 77484 w 4528200"/>
              <a:gd name="connsiteY13" fmla="*/ 3596679 h 4934321"/>
              <a:gd name="connsiteX14" fmla="*/ 14715 w 4528200"/>
              <a:gd name="connsiteY14" fmla="*/ 2527488 h 4934321"/>
              <a:gd name="connsiteX15" fmla="*/ 159905 w 4528200"/>
              <a:gd name="connsiteY15" fmla="*/ 1185237 h 4934321"/>
              <a:gd name="connsiteX16" fmla="*/ 868350 w 4528200"/>
              <a:gd name="connsiteY16" fmla="*/ 665923 h 4934321"/>
              <a:gd name="connsiteX0" fmla="*/ 874770 w 4534620"/>
              <a:gd name="connsiteY0" fmla="*/ 665923 h 4934321"/>
              <a:gd name="connsiteX1" fmla="*/ 1527350 w 4534620"/>
              <a:gd name="connsiteY1" fmla="*/ 289605 h 4934321"/>
              <a:gd name="connsiteX2" fmla="*/ 2259567 w 4534620"/>
              <a:gd name="connsiteY2" fmla="*/ 22 h 4934321"/>
              <a:gd name="connsiteX3" fmla="*/ 3036751 w 4534620"/>
              <a:gd name="connsiteY3" fmla="*/ 302924 h 4934321"/>
              <a:gd name="connsiteX4" fmla="*/ 3753831 w 4534620"/>
              <a:gd name="connsiteY4" fmla="*/ 710514 h 4934321"/>
              <a:gd name="connsiteX5" fmla="*/ 4399003 w 4534620"/>
              <a:gd name="connsiteY5" fmla="*/ 1206383 h 4934321"/>
              <a:gd name="connsiteX6" fmla="*/ 4531231 w 4534620"/>
              <a:gd name="connsiteY6" fmla="*/ 1994496 h 4934321"/>
              <a:gd name="connsiteX7" fmla="*/ 4524855 w 4534620"/>
              <a:gd name="connsiteY7" fmla="*/ 2851546 h 4934321"/>
              <a:gd name="connsiteX8" fmla="*/ 4437236 w 4534620"/>
              <a:gd name="connsiteY8" fmla="*/ 3650841 h 4934321"/>
              <a:gd name="connsiteX9" fmla="*/ 3690109 w 4534620"/>
              <a:gd name="connsiteY9" fmla="*/ 4250228 h 4934321"/>
              <a:gd name="connsiteX10" fmla="*/ 2985774 w 4534620"/>
              <a:gd name="connsiteY10" fmla="*/ 4653070 h 4934321"/>
              <a:gd name="connsiteX11" fmla="*/ 2259567 w 4534620"/>
              <a:gd name="connsiteY11" fmla="*/ 4928859 h 4934321"/>
              <a:gd name="connsiteX12" fmla="*/ 1140294 w 4534620"/>
              <a:gd name="connsiteY12" fmla="*/ 4404557 h 4934321"/>
              <a:gd name="connsiteX13" fmla="*/ 83904 w 4534620"/>
              <a:gd name="connsiteY13" fmla="*/ 3596679 h 4934321"/>
              <a:gd name="connsiteX14" fmla="*/ 21135 w 4534620"/>
              <a:gd name="connsiteY14" fmla="*/ 2527488 h 4934321"/>
              <a:gd name="connsiteX15" fmla="*/ 166325 w 4534620"/>
              <a:gd name="connsiteY15" fmla="*/ 1185237 h 4934321"/>
              <a:gd name="connsiteX16" fmla="*/ 874770 w 4534620"/>
              <a:gd name="connsiteY16" fmla="*/ 665923 h 4934321"/>
              <a:gd name="connsiteX0" fmla="*/ 901493 w 4561343"/>
              <a:gd name="connsiteY0" fmla="*/ 665923 h 4934321"/>
              <a:gd name="connsiteX1" fmla="*/ 1554073 w 4561343"/>
              <a:gd name="connsiteY1" fmla="*/ 289605 h 4934321"/>
              <a:gd name="connsiteX2" fmla="*/ 2286290 w 4561343"/>
              <a:gd name="connsiteY2" fmla="*/ 22 h 4934321"/>
              <a:gd name="connsiteX3" fmla="*/ 3063474 w 4561343"/>
              <a:gd name="connsiteY3" fmla="*/ 302924 h 4934321"/>
              <a:gd name="connsiteX4" fmla="*/ 3780554 w 4561343"/>
              <a:gd name="connsiteY4" fmla="*/ 710514 h 4934321"/>
              <a:gd name="connsiteX5" fmla="*/ 4425726 w 4561343"/>
              <a:gd name="connsiteY5" fmla="*/ 1206383 h 4934321"/>
              <a:gd name="connsiteX6" fmla="*/ 4557954 w 4561343"/>
              <a:gd name="connsiteY6" fmla="*/ 1994496 h 4934321"/>
              <a:gd name="connsiteX7" fmla="*/ 4551578 w 4561343"/>
              <a:gd name="connsiteY7" fmla="*/ 2851546 h 4934321"/>
              <a:gd name="connsiteX8" fmla="*/ 4463959 w 4561343"/>
              <a:gd name="connsiteY8" fmla="*/ 3650841 h 4934321"/>
              <a:gd name="connsiteX9" fmla="*/ 3716832 w 4561343"/>
              <a:gd name="connsiteY9" fmla="*/ 4250228 h 4934321"/>
              <a:gd name="connsiteX10" fmla="*/ 3012497 w 4561343"/>
              <a:gd name="connsiteY10" fmla="*/ 4653070 h 4934321"/>
              <a:gd name="connsiteX11" fmla="*/ 2286290 w 4561343"/>
              <a:gd name="connsiteY11" fmla="*/ 4928859 h 4934321"/>
              <a:gd name="connsiteX12" fmla="*/ 1167017 w 4561343"/>
              <a:gd name="connsiteY12" fmla="*/ 4404557 h 4934321"/>
              <a:gd name="connsiteX13" fmla="*/ 110627 w 4561343"/>
              <a:gd name="connsiteY13" fmla="*/ 3596679 h 4934321"/>
              <a:gd name="connsiteX14" fmla="*/ 41486 w 4561343"/>
              <a:gd name="connsiteY14" fmla="*/ 2486069 h 4934321"/>
              <a:gd name="connsiteX15" fmla="*/ 193048 w 4561343"/>
              <a:gd name="connsiteY15" fmla="*/ 1185237 h 4934321"/>
              <a:gd name="connsiteX16" fmla="*/ 901493 w 4561343"/>
              <a:gd name="connsiteY16" fmla="*/ 665923 h 4934321"/>
              <a:gd name="connsiteX0" fmla="*/ 894139 w 4553989"/>
              <a:gd name="connsiteY0" fmla="*/ 665923 h 4934321"/>
              <a:gd name="connsiteX1" fmla="*/ 1546719 w 4553989"/>
              <a:gd name="connsiteY1" fmla="*/ 289605 h 4934321"/>
              <a:gd name="connsiteX2" fmla="*/ 2278936 w 4553989"/>
              <a:gd name="connsiteY2" fmla="*/ 22 h 4934321"/>
              <a:gd name="connsiteX3" fmla="*/ 3056120 w 4553989"/>
              <a:gd name="connsiteY3" fmla="*/ 302924 h 4934321"/>
              <a:gd name="connsiteX4" fmla="*/ 3773200 w 4553989"/>
              <a:gd name="connsiteY4" fmla="*/ 710514 h 4934321"/>
              <a:gd name="connsiteX5" fmla="*/ 4418372 w 4553989"/>
              <a:gd name="connsiteY5" fmla="*/ 1206383 h 4934321"/>
              <a:gd name="connsiteX6" fmla="*/ 4550600 w 4553989"/>
              <a:gd name="connsiteY6" fmla="*/ 1994496 h 4934321"/>
              <a:gd name="connsiteX7" fmla="*/ 4544224 w 4553989"/>
              <a:gd name="connsiteY7" fmla="*/ 2851546 h 4934321"/>
              <a:gd name="connsiteX8" fmla="*/ 4456605 w 4553989"/>
              <a:gd name="connsiteY8" fmla="*/ 3650841 h 4934321"/>
              <a:gd name="connsiteX9" fmla="*/ 3709478 w 4553989"/>
              <a:gd name="connsiteY9" fmla="*/ 4250228 h 4934321"/>
              <a:gd name="connsiteX10" fmla="*/ 3005143 w 4553989"/>
              <a:gd name="connsiteY10" fmla="*/ 4653070 h 4934321"/>
              <a:gd name="connsiteX11" fmla="*/ 2278936 w 4553989"/>
              <a:gd name="connsiteY11" fmla="*/ 4928859 h 4934321"/>
              <a:gd name="connsiteX12" fmla="*/ 1159663 w 4553989"/>
              <a:gd name="connsiteY12" fmla="*/ 4404557 h 4934321"/>
              <a:gd name="connsiteX13" fmla="*/ 103273 w 4553989"/>
              <a:gd name="connsiteY13" fmla="*/ 3596679 h 4934321"/>
              <a:gd name="connsiteX14" fmla="*/ 34132 w 4553989"/>
              <a:gd name="connsiteY14" fmla="*/ 2486069 h 4934321"/>
              <a:gd name="connsiteX15" fmla="*/ 185694 w 4553989"/>
              <a:gd name="connsiteY15" fmla="*/ 1185237 h 4934321"/>
              <a:gd name="connsiteX16" fmla="*/ 894139 w 4553989"/>
              <a:gd name="connsiteY16" fmla="*/ 665923 h 4934321"/>
              <a:gd name="connsiteX0" fmla="*/ 894139 w 4553989"/>
              <a:gd name="connsiteY0" fmla="*/ 665923 h 4934321"/>
              <a:gd name="connsiteX1" fmla="*/ 1546719 w 4553989"/>
              <a:gd name="connsiteY1" fmla="*/ 289605 h 4934321"/>
              <a:gd name="connsiteX2" fmla="*/ 2278936 w 4553989"/>
              <a:gd name="connsiteY2" fmla="*/ 22 h 4934321"/>
              <a:gd name="connsiteX3" fmla="*/ 3056120 w 4553989"/>
              <a:gd name="connsiteY3" fmla="*/ 302924 h 4934321"/>
              <a:gd name="connsiteX4" fmla="*/ 3773200 w 4553989"/>
              <a:gd name="connsiteY4" fmla="*/ 710514 h 4934321"/>
              <a:gd name="connsiteX5" fmla="*/ 4418372 w 4553989"/>
              <a:gd name="connsiteY5" fmla="*/ 1206383 h 4934321"/>
              <a:gd name="connsiteX6" fmla="*/ 4550600 w 4553989"/>
              <a:gd name="connsiteY6" fmla="*/ 1994496 h 4934321"/>
              <a:gd name="connsiteX7" fmla="*/ 4544224 w 4553989"/>
              <a:gd name="connsiteY7" fmla="*/ 2851546 h 4934321"/>
              <a:gd name="connsiteX8" fmla="*/ 4456605 w 4553989"/>
              <a:gd name="connsiteY8" fmla="*/ 3650841 h 4934321"/>
              <a:gd name="connsiteX9" fmla="*/ 3709478 w 4553989"/>
              <a:gd name="connsiteY9" fmla="*/ 4250228 h 4934321"/>
              <a:gd name="connsiteX10" fmla="*/ 3005143 w 4553989"/>
              <a:gd name="connsiteY10" fmla="*/ 4653070 h 4934321"/>
              <a:gd name="connsiteX11" fmla="*/ 2278936 w 4553989"/>
              <a:gd name="connsiteY11" fmla="*/ 4928859 h 4934321"/>
              <a:gd name="connsiteX12" fmla="*/ 1159663 w 4553989"/>
              <a:gd name="connsiteY12" fmla="*/ 4404557 h 4934321"/>
              <a:gd name="connsiteX13" fmla="*/ 103273 w 4553989"/>
              <a:gd name="connsiteY13" fmla="*/ 3596679 h 4934321"/>
              <a:gd name="connsiteX14" fmla="*/ 34132 w 4553989"/>
              <a:gd name="connsiteY14" fmla="*/ 2486069 h 4934321"/>
              <a:gd name="connsiteX15" fmla="*/ 185694 w 4553989"/>
              <a:gd name="connsiteY15" fmla="*/ 1185237 h 4934321"/>
              <a:gd name="connsiteX16" fmla="*/ 894139 w 4553989"/>
              <a:gd name="connsiteY16" fmla="*/ 665923 h 4934321"/>
              <a:gd name="connsiteX0" fmla="*/ 891992 w 4551842"/>
              <a:gd name="connsiteY0" fmla="*/ 665923 h 4934321"/>
              <a:gd name="connsiteX1" fmla="*/ 1544572 w 4551842"/>
              <a:gd name="connsiteY1" fmla="*/ 289605 h 4934321"/>
              <a:gd name="connsiteX2" fmla="*/ 2276789 w 4551842"/>
              <a:gd name="connsiteY2" fmla="*/ 22 h 4934321"/>
              <a:gd name="connsiteX3" fmla="*/ 3053973 w 4551842"/>
              <a:gd name="connsiteY3" fmla="*/ 302924 h 4934321"/>
              <a:gd name="connsiteX4" fmla="*/ 3771053 w 4551842"/>
              <a:gd name="connsiteY4" fmla="*/ 710514 h 4934321"/>
              <a:gd name="connsiteX5" fmla="*/ 4416225 w 4551842"/>
              <a:gd name="connsiteY5" fmla="*/ 1206383 h 4934321"/>
              <a:gd name="connsiteX6" fmla="*/ 4548453 w 4551842"/>
              <a:gd name="connsiteY6" fmla="*/ 1994496 h 4934321"/>
              <a:gd name="connsiteX7" fmla="*/ 4542077 w 4551842"/>
              <a:gd name="connsiteY7" fmla="*/ 2851546 h 4934321"/>
              <a:gd name="connsiteX8" fmla="*/ 4454458 w 4551842"/>
              <a:gd name="connsiteY8" fmla="*/ 3650841 h 4934321"/>
              <a:gd name="connsiteX9" fmla="*/ 3707331 w 4551842"/>
              <a:gd name="connsiteY9" fmla="*/ 4250228 h 4934321"/>
              <a:gd name="connsiteX10" fmla="*/ 3002996 w 4551842"/>
              <a:gd name="connsiteY10" fmla="*/ 4653070 h 4934321"/>
              <a:gd name="connsiteX11" fmla="*/ 2276789 w 4551842"/>
              <a:gd name="connsiteY11" fmla="*/ 4928859 h 4934321"/>
              <a:gd name="connsiteX12" fmla="*/ 1157516 w 4551842"/>
              <a:gd name="connsiteY12" fmla="*/ 4404557 h 4934321"/>
              <a:gd name="connsiteX13" fmla="*/ 117056 w 4551842"/>
              <a:gd name="connsiteY13" fmla="*/ 3628539 h 4934321"/>
              <a:gd name="connsiteX14" fmla="*/ 31985 w 4551842"/>
              <a:gd name="connsiteY14" fmla="*/ 2486069 h 4934321"/>
              <a:gd name="connsiteX15" fmla="*/ 183547 w 4551842"/>
              <a:gd name="connsiteY15" fmla="*/ 1185237 h 4934321"/>
              <a:gd name="connsiteX16" fmla="*/ 891992 w 4551842"/>
              <a:gd name="connsiteY16" fmla="*/ 665923 h 4934321"/>
              <a:gd name="connsiteX0" fmla="*/ 868281 w 4528131"/>
              <a:gd name="connsiteY0" fmla="*/ 665923 h 4934321"/>
              <a:gd name="connsiteX1" fmla="*/ 1520861 w 4528131"/>
              <a:gd name="connsiteY1" fmla="*/ 289605 h 4934321"/>
              <a:gd name="connsiteX2" fmla="*/ 2253078 w 4528131"/>
              <a:gd name="connsiteY2" fmla="*/ 22 h 4934321"/>
              <a:gd name="connsiteX3" fmla="*/ 3030262 w 4528131"/>
              <a:gd name="connsiteY3" fmla="*/ 302924 h 4934321"/>
              <a:gd name="connsiteX4" fmla="*/ 3747342 w 4528131"/>
              <a:gd name="connsiteY4" fmla="*/ 710514 h 4934321"/>
              <a:gd name="connsiteX5" fmla="*/ 4392514 w 4528131"/>
              <a:gd name="connsiteY5" fmla="*/ 1206383 h 4934321"/>
              <a:gd name="connsiteX6" fmla="*/ 4524742 w 4528131"/>
              <a:gd name="connsiteY6" fmla="*/ 1994496 h 4934321"/>
              <a:gd name="connsiteX7" fmla="*/ 4518366 w 4528131"/>
              <a:gd name="connsiteY7" fmla="*/ 2851546 h 4934321"/>
              <a:gd name="connsiteX8" fmla="*/ 4430747 w 4528131"/>
              <a:gd name="connsiteY8" fmla="*/ 3650841 h 4934321"/>
              <a:gd name="connsiteX9" fmla="*/ 3683620 w 4528131"/>
              <a:gd name="connsiteY9" fmla="*/ 4250228 h 4934321"/>
              <a:gd name="connsiteX10" fmla="*/ 2979285 w 4528131"/>
              <a:gd name="connsiteY10" fmla="*/ 4653070 h 4934321"/>
              <a:gd name="connsiteX11" fmla="*/ 2253078 w 4528131"/>
              <a:gd name="connsiteY11" fmla="*/ 4928859 h 4934321"/>
              <a:gd name="connsiteX12" fmla="*/ 1133805 w 4528131"/>
              <a:gd name="connsiteY12" fmla="*/ 4404557 h 4934321"/>
              <a:gd name="connsiteX13" fmla="*/ 93345 w 4528131"/>
              <a:gd name="connsiteY13" fmla="*/ 3628539 h 4934321"/>
              <a:gd name="connsiteX14" fmla="*/ 8274 w 4528131"/>
              <a:gd name="connsiteY14" fmla="*/ 2486069 h 4934321"/>
              <a:gd name="connsiteX15" fmla="*/ 159836 w 4528131"/>
              <a:gd name="connsiteY15" fmla="*/ 1185237 h 4934321"/>
              <a:gd name="connsiteX16" fmla="*/ 868281 w 4528131"/>
              <a:gd name="connsiteY16" fmla="*/ 665923 h 4934321"/>
              <a:gd name="connsiteX0" fmla="*/ 868281 w 4544553"/>
              <a:gd name="connsiteY0" fmla="*/ 665923 h 4934321"/>
              <a:gd name="connsiteX1" fmla="*/ 1520861 w 4544553"/>
              <a:gd name="connsiteY1" fmla="*/ 289605 h 4934321"/>
              <a:gd name="connsiteX2" fmla="*/ 2253078 w 4544553"/>
              <a:gd name="connsiteY2" fmla="*/ 22 h 4934321"/>
              <a:gd name="connsiteX3" fmla="*/ 3030262 w 4544553"/>
              <a:gd name="connsiteY3" fmla="*/ 302924 h 4934321"/>
              <a:gd name="connsiteX4" fmla="*/ 3747342 w 4544553"/>
              <a:gd name="connsiteY4" fmla="*/ 710514 h 4934321"/>
              <a:gd name="connsiteX5" fmla="*/ 4392514 w 4544553"/>
              <a:gd name="connsiteY5" fmla="*/ 1206383 h 4934321"/>
              <a:gd name="connsiteX6" fmla="*/ 4524742 w 4544553"/>
              <a:gd name="connsiteY6" fmla="*/ 1994496 h 4934321"/>
              <a:gd name="connsiteX7" fmla="*/ 4534297 w 4544553"/>
              <a:gd name="connsiteY7" fmla="*/ 3010849 h 4934321"/>
              <a:gd name="connsiteX8" fmla="*/ 4430747 w 4544553"/>
              <a:gd name="connsiteY8" fmla="*/ 3650841 h 4934321"/>
              <a:gd name="connsiteX9" fmla="*/ 3683620 w 4544553"/>
              <a:gd name="connsiteY9" fmla="*/ 4250228 h 4934321"/>
              <a:gd name="connsiteX10" fmla="*/ 2979285 w 4544553"/>
              <a:gd name="connsiteY10" fmla="*/ 4653070 h 4934321"/>
              <a:gd name="connsiteX11" fmla="*/ 2253078 w 4544553"/>
              <a:gd name="connsiteY11" fmla="*/ 4928859 h 4934321"/>
              <a:gd name="connsiteX12" fmla="*/ 1133805 w 4544553"/>
              <a:gd name="connsiteY12" fmla="*/ 4404557 h 4934321"/>
              <a:gd name="connsiteX13" fmla="*/ 93345 w 4544553"/>
              <a:gd name="connsiteY13" fmla="*/ 3628539 h 4934321"/>
              <a:gd name="connsiteX14" fmla="*/ 8274 w 4544553"/>
              <a:gd name="connsiteY14" fmla="*/ 2486069 h 4934321"/>
              <a:gd name="connsiteX15" fmla="*/ 159836 w 4544553"/>
              <a:gd name="connsiteY15" fmla="*/ 1185237 h 4934321"/>
              <a:gd name="connsiteX16" fmla="*/ 868281 w 4544553"/>
              <a:gd name="connsiteY16" fmla="*/ 665923 h 4934321"/>
              <a:gd name="connsiteX0" fmla="*/ 868281 w 4540519"/>
              <a:gd name="connsiteY0" fmla="*/ 665923 h 4934321"/>
              <a:gd name="connsiteX1" fmla="*/ 1520861 w 4540519"/>
              <a:gd name="connsiteY1" fmla="*/ 289605 h 4934321"/>
              <a:gd name="connsiteX2" fmla="*/ 2253078 w 4540519"/>
              <a:gd name="connsiteY2" fmla="*/ 22 h 4934321"/>
              <a:gd name="connsiteX3" fmla="*/ 3030262 w 4540519"/>
              <a:gd name="connsiteY3" fmla="*/ 302924 h 4934321"/>
              <a:gd name="connsiteX4" fmla="*/ 3747342 w 4540519"/>
              <a:gd name="connsiteY4" fmla="*/ 710514 h 4934321"/>
              <a:gd name="connsiteX5" fmla="*/ 4392514 w 4540519"/>
              <a:gd name="connsiteY5" fmla="*/ 1206383 h 4934321"/>
              <a:gd name="connsiteX6" fmla="*/ 4524742 w 4540519"/>
              <a:gd name="connsiteY6" fmla="*/ 1994496 h 4934321"/>
              <a:gd name="connsiteX7" fmla="*/ 4534297 w 4540519"/>
              <a:gd name="connsiteY7" fmla="*/ 3010849 h 4934321"/>
              <a:gd name="connsiteX8" fmla="*/ 4430747 w 4540519"/>
              <a:gd name="connsiteY8" fmla="*/ 3650841 h 4934321"/>
              <a:gd name="connsiteX9" fmla="*/ 3683620 w 4540519"/>
              <a:gd name="connsiteY9" fmla="*/ 4250228 h 4934321"/>
              <a:gd name="connsiteX10" fmla="*/ 2979285 w 4540519"/>
              <a:gd name="connsiteY10" fmla="*/ 4653070 h 4934321"/>
              <a:gd name="connsiteX11" fmla="*/ 2253078 w 4540519"/>
              <a:gd name="connsiteY11" fmla="*/ 4928859 h 4934321"/>
              <a:gd name="connsiteX12" fmla="*/ 1133805 w 4540519"/>
              <a:gd name="connsiteY12" fmla="*/ 4404557 h 4934321"/>
              <a:gd name="connsiteX13" fmla="*/ 93345 w 4540519"/>
              <a:gd name="connsiteY13" fmla="*/ 3628539 h 4934321"/>
              <a:gd name="connsiteX14" fmla="*/ 8274 w 4540519"/>
              <a:gd name="connsiteY14" fmla="*/ 2486069 h 4934321"/>
              <a:gd name="connsiteX15" fmla="*/ 159836 w 4540519"/>
              <a:gd name="connsiteY15" fmla="*/ 1185237 h 4934321"/>
              <a:gd name="connsiteX16" fmla="*/ 868281 w 4540519"/>
              <a:gd name="connsiteY16" fmla="*/ 665923 h 4934321"/>
              <a:gd name="connsiteX0" fmla="*/ 868281 w 4530767"/>
              <a:gd name="connsiteY0" fmla="*/ 665923 h 4934321"/>
              <a:gd name="connsiteX1" fmla="*/ 1520861 w 4530767"/>
              <a:gd name="connsiteY1" fmla="*/ 289605 h 4934321"/>
              <a:gd name="connsiteX2" fmla="*/ 2253078 w 4530767"/>
              <a:gd name="connsiteY2" fmla="*/ 22 h 4934321"/>
              <a:gd name="connsiteX3" fmla="*/ 3030262 w 4530767"/>
              <a:gd name="connsiteY3" fmla="*/ 302924 h 4934321"/>
              <a:gd name="connsiteX4" fmla="*/ 3747342 w 4530767"/>
              <a:gd name="connsiteY4" fmla="*/ 710514 h 4934321"/>
              <a:gd name="connsiteX5" fmla="*/ 4392514 w 4530767"/>
              <a:gd name="connsiteY5" fmla="*/ 1206383 h 4934321"/>
              <a:gd name="connsiteX6" fmla="*/ 4524742 w 4530767"/>
              <a:gd name="connsiteY6" fmla="*/ 1994496 h 4934321"/>
              <a:gd name="connsiteX7" fmla="*/ 4511994 w 4530767"/>
              <a:gd name="connsiteY7" fmla="*/ 2985360 h 4934321"/>
              <a:gd name="connsiteX8" fmla="*/ 4430747 w 4530767"/>
              <a:gd name="connsiteY8" fmla="*/ 3650841 h 4934321"/>
              <a:gd name="connsiteX9" fmla="*/ 3683620 w 4530767"/>
              <a:gd name="connsiteY9" fmla="*/ 4250228 h 4934321"/>
              <a:gd name="connsiteX10" fmla="*/ 2979285 w 4530767"/>
              <a:gd name="connsiteY10" fmla="*/ 4653070 h 4934321"/>
              <a:gd name="connsiteX11" fmla="*/ 2253078 w 4530767"/>
              <a:gd name="connsiteY11" fmla="*/ 4928859 h 4934321"/>
              <a:gd name="connsiteX12" fmla="*/ 1133805 w 4530767"/>
              <a:gd name="connsiteY12" fmla="*/ 4404557 h 4934321"/>
              <a:gd name="connsiteX13" fmla="*/ 93345 w 4530767"/>
              <a:gd name="connsiteY13" fmla="*/ 3628539 h 4934321"/>
              <a:gd name="connsiteX14" fmla="*/ 8274 w 4530767"/>
              <a:gd name="connsiteY14" fmla="*/ 2486069 h 4934321"/>
              <a:gd name="connsiteX15" fmla="*/ 159836 w 4530767"/>
              <a:gd name="connsiteY15" fmla="*/ 1185237 h 4934321"/>
              <a:gd name="connsiteX16" fmla="*/ 868281 w 4530767"/>
              <a:gd name="connsiteY16" fmla="*/ 665923 h 4934321"/>
              <a:gd name="connsiteX0" fmla="*/ 868281 w 4533812"/>
              <a:gd name="connsiteY0" fmla="*/ 665923 h 4934321"/>
              <a:gd name="connsiteX1" fmla="*/ 1520861 w 4533812"/>
              <a:gd name="connsiteY1" fmla="*/ 289605 h 4934321"/>
              <a:gd name="connsiteX2" fmla="*/ 2253078 w 4533812"/>
              <a:gd name="connsiteY2" fmla="*/ 22 h 4934321"/>
              <a:gd name="connsiteX3" fmla="*/ 3030262 w 4533812"/>
              <a:gd name="connsiteY3" fmla="*/ 302924 h 4934321"/>
              <a:gd name="connsiteX4" fmla="*/ 3747342 w 4533812"/>
              <a:gd name="connsiteY4" fmla="*/ 710514 h 4934321"/>
              <a:gd name="connsiteX5" fmla="*/ 4392514 w 4533812"/>
              <a:gd name="connsiteY5" fmla="*/ 1206383 h 4934321"/>
              <a:gd name="connsiteX6" fmla="*/ 4524742 w 4533812"/>
              <a:gd name="connsiteY6" fmla="*/ 1994496 h 4934321"/>
              <a:gd name="connsiteX7" fmla="*/ 4524739 w 4533812"/>
              <a:gd name="connsiteY7" fmla="*/ 2991732 h 4934321"/>
              <a:gd name="connsiteX8" fmla="*/ 4430747 w 4533812"/>
              <a:gd name="connsiteY8" fmla="*/ 3650841 h 4934321"/>
              <a:gd name="connsiteX9" fmla="*/ 3683620 w 4533812"/>
              <a:gd name="connsiteY9" fmla="*/ 4250228 h 4934321"/>
              <a:gd name="connsiteX10" fmla="*/ 2979285 w 4533812"/>
              <a:gd name="connsiteY10" fmla="*/ 4653070 h 4934321"/>
              <a:gd name="connsiteX11" fmla="*/ 2253078 w 4533812"/>
              <a:gd name="connsiteY11" fmla="*/ 4928859 h 4934321"/>
              <a:gd name="connsiteX12" fmla="*/ 1133805 w 4533812"/>
              <a:gd name="connsiteY12" fmla="*/ 4404557 h 4934321"/>
              <a:gd name="connsiteX13" fmla="*/ 93345 w 4533812"/>
              <a:gd name="connsiteY13" fmla="*/ 3628539 h 4934321"/>
              <a:gd name="connsiteX14" fmla="*/ 8274 w 4533812"/>
              <a:gd name="connsiteY14" fmla="*/ 2486069 h 4934321"/>
              <a:gd name="connsiteX15" fmla="*/ 159836 w 4533812"/>
              <a:gd name="connsiteY15" fmla="*/ 1185237 h 4934321"/>
              <a:gd name="connsiteX16" fmla="*/ 868281 w 4533812"/>
              <a:gd name="connsiteY16" fmla="*/ 665923 h 4934321"/>
              <a:gd name="connsiteX0" fmla="*/ 868281 w 4533524"/>
              <a:gd name="connsiteY0" fmla="*/ 665923 h 4934321"/>
              <a:gd name="connsiteX1" fmla="*/ 1520861 w 4533524"/>
              <a:gd name="connsiteY1" fmla="*/ 289605 h 4934321"/>
              <a:gd name="connsiteX2" fmla="*/ 2253078 w 4533524"/>
              <a:gd name="connsiteY2" fmla="*/ 22 h 4934321"/>
              <a:gd name="connsiteX3" fmla="*/ 3030262 w 4533524"/>
              <a:gd name="connsiteY3" fmla="*/ 302924 h 4934321"/>
              <a:gd name="connsiteX4" fmla="*/ 3747342 w 4533524"/>
              <a:gd name="connsiteY4" fmla="*/ 710514 h 4934321"/>
              <a:gd name="connsiteX5" fmla="*/ 4392514 w 4533524"/>
              <a:gd name="connsiteY5" fmla="*/ 1206383 h 4934321"/>
              <a:gd name="connsiteX6" fmla="*/ 4524742 w 4533524"/>
              <a:gd name="connsiteY6" fmla="*/ 1994496 h 4934321"/>
              <a:gd name="connsiteX7" fmla="*/ 4524739 w 4533524"/>
              <a:gd name="connsiteY7" fmla="*/ 2991732 h 4934321"/>
              <a:gd name="connsiteX8" fmla="*/ 4430747 w 4533524"/>
              <a:gd name="connsiteY8" fmla="*/ 3650841 h 4934321"/>
              <a:gd name="connsiteX9" fmla="*/ 3683620 w 4533524"/>
              <a:gd name="connsiteY9" fmla="*/ 4250228 h 4934321"/>
              <a:gd name="connsiteX10" fmla="*/ 2979285 w 4533524"/>
              <a:gd name="connsiteY10" fmla="*/ 4653070 h 4934321"/>
              <a:gd name="connsiteX11" fmla="*/ 2253078 w 4533524"/>
              <a:gd name="connsiteY11" fmla="*/ 4928859 h 4934321"/>
              <a:gd name="connsiteX12" fmla="*/ 1133805 w 4533524"/>
              <a:gd name="connsiteY12" fmla="*/ 4404557 h 4934321"/>
              <a:gd name="connsiteX13" fmla="*/ 93345 w 4533524"/>
              <a:gd name="connsiteY13" fmla="*/ 3628539 h 4934321"/>
              <a:gd name="connsiteX14" fmla="*/ 8274 w 4533524"/>
              <a:gd name="connsiteY14" fmla="*/ 2486069 h 4934321"/>
              <a:gd name="connsiteX15" fmla="*/ 159836 w 4533524"/>
              <a:gd name="connsiteY15" fmla="*/ 1185237 h 4934321"/>
              <a:gd name="connsiteX16" fmla="*/ 868281 w 4533524"/>
              <a:gd name="connsiteY16" fmla="*/ 665923 h 4934321"/>
              <a:gd name="connsiteX0" fmla="*/ 868281 w 4532398"/>
              <a:gd name="connsiteY0" fmla="*/ 665923 h 4934321"/>
              <a:gd name="connsiteX1" fmla="*/ 1520861 w 4532398"/>
              <a:gd name="connsiteY1" fmla="*/ 289605 h 4934321"/>
              <a:gd name="connsiteX2" fmla="*/ 2253078 w 4532398"/>
              <a:gd name="connsiteY2" fmla="*/ 22 h 4934321"/>
              <a:gd name="connsiteX3" fmla="*/ 3030262 w 4532398"/>
              <a:gd name="connsiteY3" fmla="*/ 302924 h 4934321"/>
              <a:gd name="connsiteX4" fmla="*/ 3747342 w 4532398"/>
              <a:gd name="connsiteY4" fmla="*/ 710514 h 4934321"/>
              <a:gd name="connsiteX5" fmla="*/ 4392514 w 4532398"/>
              <a:gd name="connsiteY5" fmla="*/ 1206383 h 4934321"/>
              <a:gd name="connsiteX6" fmla="*/ 4524742 w 4532398"/>
              <a:gd name="connsiteY6" fmla="*/ 1994496 h 4934321"/>
              <a:gd name="connsiteX7" fmla="*/ 4524739 w 4532398"/>
              <a:gd name="connsiteY7" fmla="*/ 2991732 h 4934321"/>
              <a:gd name="connsiteX8" fmla="*/ 4430747 w 4532398"/>
              <a:gd name="connsiteY8" fmla="*/ 3650841 h 4934321"/>
              <a:gd name="connsiteX9" fmla="*/ 3683620 w 4532398"/>
              <a:gd name="connsiteY9" fmla="*/ 4250228 h 4934321"/>
              <a:gd name="connsiteX10" fmla="*/ 2979285 w 4532398"/>
              <a:gd name="connsiteY10" fmla="*/ 4653070 h 4934321"/>
              <a:gd name="connsiteX11" fmla="*/ 2253078 w 4532398"/>
              <a:gd name="connsiteY11" fmla="*/ 4928859 h 4934321"/>
              <a:gd name="connsiteX12" fmla="*/ 1133805 w 4532398"/>
              <a:gd name="connsiteY12" fmla="*/ 4404557 h 4934321"/>
              <a:gd name="connsiteX13" fmla="*/ 93345 w 4532398"/>
              <a:gd name="connsiteY13" fmla="*/ 3628539 h 4934321"/>
              <a:gd name="connsiteX14" fmla="*/ 8274 w 4532398"/>
              <a:gd name="connsiteY14" fmla="*/ 2486069 h 4934321"/>
              <a:gd name="connsiteX15" fmla="*/ 159836 w 4532398"/>
              <a:gd name="connsiteY15" fmla="*/ 1185237 h 4934321"/>
              <a:gd name="connsiteX16" fmla="*/ 868281 w 4532398"/>
              <a:gd name="connsiteY16" fmla="*/ 665923 h 4934321"/>
              <a:gd name="connsiteX0" fmla="*/ 868281 w 4529599"/>
              <a:gd name="connsiteY0" fmla="*/ 665923 h 4934321"/>
              <a:gd name="connsiteX1" fmla="*/ 1520861 w 4529599"/>
              <a:gd name="connsiteY1" fmla="*/ 289605 h 4934321"/>
              <a:gd name="connsiteX2" fmla="*/ 2253078 w 4529599"/>
              <a:gd name="connsiteY2" fmla="*/ 22 h 4934321"/>
              <a:gd name="connsiteX3" fmla="*/ 3030262 w 4529599"/>
              <a:gd name="connsiteY3" fmla="*/ 302924 h 4934321"/>
              <a:gd name="connsiteX4" fmla="*/ 3747342 w 4529599"/>
              <a:gd name="connsiteY4" fmla="*/ 710514 h 4934321"/>
              <a:gd name="connsiteX5" fmla="*/ 4392514 w 4529599"/>
              <a:gd name="connsiteY5" fmla="*/ 1206383 h 4934321"/>
              <a:gd name="connsiteX6" fmla="*/ 4524742 w 4529599"/>
              <a:gd name="connsiteY6" fmla="*/ 1994496 h 4934321"/>
              <a:gd name="connsiteX7" fmla="*/ 4524739 w 4529599"/>
              <a:gd name="connsiteY7" fmla="*/ 2991732 h 4934321"/>
              <a:gd name="connsiteX8" fmla="*/ 4430747 w 4529599"/>
              <a:gd name="connsiteY8" fmla="*/ 3650841 h 4934321"/>
              <a:gd name="connsiteX9" fmla="*/ 3683620 w 4529599"/>
              <a:gd name="connsiteY9" fmla="*/ 4250228 h 4934321"/>
              <a:gd name="connsiteX10" fmla="*/ 2979285 w 4529599"/>
              <a:gd name="connsiteY10" fmla="*/ 4653070 h 4934321"/>
              <a:gd name="connsiteX11" fmla="*/ 2253078 w 4529599"/>
              <a:gd name="connsiteY11" fmla="*/ 4928859 h 4934321"/>
              <a:gd name="connsiteX12" fmla="*/ 1133805 w 4529599"/>
              <a:gd name="connsiteY12" fmla="*/ 4404557 h 4934321"/>
              <a:gd name="connsiteX13" fmla="*/ 93345 w 4529599"/>
              <a:gd name="connsiteY13" fmla="*/ 3628539 h 4934321"/>
              <a:gd name="connsiteX14" fmla="*/ 8274 w 4529599"/>
              <a:gd name="connsiteY14" fmla="*/ 2486069 h 4934321"/>
              <a:gd name="connsiteX15" fmla="*/ 159836 w 4529599"/>
              <a:gd name="connsiteY15" fmla="*/ 1185237 h 4934321"/>
              <a:gd name="connsiteX16" fmla="*/ 868281 w 4529599"/>
              <a:gd name="connsiteY16" fmla="*/ 665923 h 4934321"/>
              <a:gd name="connsiteX0" fmla="*/ 868281 w 4533571"/>
              <a:gd name="connsiteY0" fmla="*/ 665923 h 4934321"/>
              <a:gd name="connsiteX1" fmla="*/ 1520861 w 4533571"/>
              <a:gd name="connsiteY1" fmla="*/ 289605 h 4934321"/>
              <a:gd name="connsiteX2" fmla="*/ 2253078 w 4533571"/>
              <a:gd name="connsiteY2" fmla="*/ 22 h 4934321"/>
              <a:gd name="connsiteX3" fmla="*/ 3030262 w 4533571"/>
              <a:gd name="connsiteY3" fmla="*/ 302924 h 4934321"/>
              <a:gd name="connsiteX4" fmla="*/ 3747342 w 4533571"/>
              <a:gd name="connsiteY4" fmla="*/ 710514 h 4934321"/>
              <a:gd name="connsiteX5" fmla="*/ 4392514 w 4533571"/>
              <a:gd name="connsiteY5" fmla="*/ 1206383 h 4934321"/>
              <a:gd name="connsiteX6" fmla="*/ 4524742 w 4533571"/>
              <a:gd name="connsiteY6" fmla="*/ 1994496 h 4934321"/>
              <a:gd name="connsiteX7" fmla="*/ 4524739 w 4533571"/>
              <a:gd name="connsiteY7" fmla="*/ 2991732 h 4934321"/>
              <a:gd name="connsiteX8" fmla="*/ 4414817 w 4533571"/>
              <a:gd name="connsiteY8" fmla="*/ 3676329 h 4934321"/>
              <a:gd name="connsiteX9" fmla="*/ 3683620 w 4533571"/>
              <a:gd name="connsiteY9" fmla="*/ 4250228 h 4934321"/>
              <a:gd name="connsiteX10" fmla="*/ 2979285 w 4533571"/>
              <a:gd name="connsiteY10" fmla="*/ 4653070 h 4934321"/>
              <a:gd name="connsiteX11" fmla="*/ 2253078 w 4533571"/>
              <a:gd name="connsiteY11" fmla="*/ 4928859 h 4934321"/>
              <a:gd name="connsiteX12" fmla="*/ 1133805 w 4533571"/>
              <a:gd name="connsiteY12" fmla="*/ 4404557 h 4934321"/>
              <a:gd name="connsiteX13" fmla="*/ 93345 w 4533571"/>
              <a:gd name="connsiteY13" fmla="*/ 3628539 h 4934321"/>
              <a:gd name="connsiteX14" fmla="*/ 8274 w 4533571"/>
              <a:gd name="connsiteY14" fmla="*/ 2486069 h 4934321"/>
              <a:gd name="connsiteX15" fmla="*/ 159836 w 4533571"/>
              <a:gd name="connsiteY15" fmla="*/ 1185237 h 4934321"/>
              <a:gd name="connsiteX16" fmla="*/ 868281 w 4533571"/>
              <a:gd name="connsiteY16" fmla="*/ 665923 h 4934321"/>
              <a:gd name="connsiteX0" fmla="*/ 868281 w 4532163"/>
              <a:gd name="connsiteY0" fmla="*/ 665923 h 4934321"/>
              <a:gd name="connsiteX1" fmla="*/ 1520861 w 4532163"/>
              <a:gd name="connsiteY1" fmla="*/ 289605 h 4934321"/>
              <a:gd name="connsiteX2" fmla="*/ 2253078 w 4532163"/>
              <a:gd name="connsiteY2" fmla="*/ 22 h 4934321"/>
              <a:gd name="connsiteX3" fmla="*/ 3030262 w 4532163"/>
              <a:gd name="connsiteY3" fmla="*/ 302924 h 4934321"/>
              <a:gd name="connsiteX4" fmla="*/ 3747342 w 4532163"/>
              <a:gd name="connsiteY4" fmla="*/ 710514 h 4934321"/>
              <a:gd name="connsiteX5" fmla="*/ 4392514 w 4532163"/>
              <a:gd name="connsiteY5" fmla="*/ 1206383 h 4934321"/>
              <a:gd name="connsiteX6" fmla="*/ 4524742 w 4532163"/>
              <a:gd name="connsiteY6" fmla="*/ 1994496 h 4934321"/>
              <a:gd name="connsiteX7" fmla="*/ 4524739 w 4532163"/>
              <a:gd name="connsiteY7" fmla="*/ 2991732 h 4934321"/>
              <a:gd name="connsiteX8" fmla="*/ 4433933 w 4532163"/>
              <a:gd name="connsiteY8" fmla="*/ 3647655 h 4934321"/>
              <a:gd name="connsiteX9" fmla="*/ 3683620 w 4532163"/>
              <a:gd name="connsiteY9" fmla="*/ 4250228 h 4934321"/>
              <a:gd name="connsiteX10" fmla="*/ 2979285 w 4532163"/>
              <a:gd name="connsiteY10" fmla="*/ 4653070 h 4934321"/>
              <a:gd name="connsiteX11" fmla="*/ 2253078 w 4532163"/>
              <a:gd name="connsiteY11" fmla="*/ 4928859 h 4934321"/>
              <a:gd name="connsiteX12" fmla="*/ 1133805 w 4532163"/>
              <a:gd name="connsiteY12" fmla="*/ 4404557 h 4934321"/>
              <a:gd name="connsiteX13" fmla="*/ 93345 w 4532163"/>
              <a:gd name="connsiteY13" fmla="*/ 3628539 h 4934321"/>
              <a:gd name="connsiteX14" fmla="*/ 8274 w 4532163"/>
              <a:gd name="connsiteY14" fmla="*/ 2486069 h 4934321"/>
              <a:gd name="connsiteX15" fmla="*/ 159836 w 4532163"/>
              <a:gd name="connsiteY15" fmla="*/ 1185237 h 4934321"/>
              <a:gd name="connsiteX16" fmla="*/ 868281 w 4532163"/>
              <a:gd name="connsiteY16" fmla="*/ 665923 h 4934321"/>
              <a:gd name="connsiteX0" fmla="*/ 868281 w 4532163"/>
              <a:gd name="connsiteY0" fmla="*/ 665923 h 4934321"/>
              <a:gd name="connsiteX1" fmla="*/ 1520861 w 4532163"/>
              <a:gd name="connsiteY1" fmla="*/ 289605 h 4934321"/>
              <a:gd name="connsiteX2" fmla="*/ 2253078 w 4532163"/>
              <a:gd name="connsiteY2" fmla="*/ 22 h 4934321"/>
              <a:gd name="connsiteX3" fmla="*/ 3030262 w 4532163"/>
              <a:gd name="connsiteY3" fmla="*/ 302924 h 4934321"/>
              <a:gd name="connsiteX4" fmla="*/ 3747342 w 4532163"/>
              <a:gd name="connsiteY4" fmla="*/ 710514 h 4934321"/>
              <a:gd name="connsiteX5" fmla="*/ 4392514 w 4532163"/>
              <a:gd name="connsiteY5" fmla="*/ 1206383 h 4934321"/>
              <a:gd name="connsiteX6" fmla="*/ 4524742 w 4532163"/>
              <a:gd name="connsiteY6" fmla="*/ 1994496 h 4934321"/>
              <a:gd name="connsiteX7" fmla="*/ 4524739 w 4532163"/>
              <a:gd name="connsiteY7" fmla="*/ 2991732 h 4934321"/>
              <a:gd name="connsiteX8" fmla="*/ 4433933 w 4532163"/>
              <a:gd name="connsiteY8" fmla="*/ 3647655 h 4934321"/>
              <a:gd name="connsiteX9" fmla="*/ 3683620 w 4532163"/>
              <a:gd name="connsiteY9" fmla="*/ 4250228 h 4934321"/>
              <a:gd name="connsiteX10" fmla="*/ 2979285 w 4532163"/>
              <a:gd name="connsiteY10" fmla="*/ 4653070 h 4934321"/>
              <a:gd name="connsiteX11" fmla="*/ 2253078 w 4532163"/>
              <a:gd name="connsiteY11" fmla="*/ 4928859 h 4934321"/>
              <a:gd name="connsiteX12" fmla="*/ 1133805 w 4532163"/>
              <a:gd name="connsiteY12" fmla="*/ 4404557 h 4934321"/>
              <a:gd name="connsiteX13" fmla="*/ 93345 w 4532163"/>
              <a:gd name="connsiteY13" fmla="*/ 3628539 h 4934321"/>
              <a:gd name="connsiteX14" fmla="*/ 8274 w 4532163"/>
              <a:gd name="connsiteY14" fmla="*/ 2486069 h 4934321"/>
              <a:gd name="connsiteX15" fmla="*/ 159836 w 4532163"/>
              <a:gd name="connsiteY15" fmla="*/ 1185237 h 4934321"/>
              <a:gd name="connsiteX16" fmla="*/ 868281 w 4532163"/>
              <a:gd name="connsiteY16" fmla="*/ 665923 h 4934321"/>
              <a:gd name="connsiteX0" fmla="*/ 868281 w 4531228"/>
              <a:gd name="connsiteY0" fmla="*/ 665923 h 4934321"/>
              <a:gd name="connsiteX1" fmla="*/ 1520861 w 4531228"/>
              <a:gd name="connsiteY1" fmla="*/ 289605 h 4934321"/>
              <a:gd name="connsiteX2" fmla="*/ 2253078 w 4531228"/>
              <a:gd name="connsiteY2" fmla="*/ 22 h 4934321"/>
              <a:gd name="connsiteX3" fmla="*/ 3030262 w 4531228"/>
              <a:gd name="connsiteY3" fmla="*/ 302924 h 4934321"/>
              <a:gd name="connsiteX4" fmla="*/ 3747342 w 4531228"/>
              <a:gd name="connsiteY4" fmla="*/ 710514 h 4934321"/>
              <a:gd name="connsiteX5" fmla="*/ 4392514 w 4531228"/>
              <a:gd name="connsiteY5" fmla="*/ 1206383 h 4934321"/>
              <a:gd name="connsiteX6" fmla="*/ 4524742 w 4531228"/>
              <a:gd name="connsiteY6" fmla="*/ 1994496 h 4934321"/>
              <a:gd name="connsiteX7" fmla="*/ 4524739 w 4531228"/>
              <a:gd name="connsiteY7" fmla="*/ 2991732 h 4934321"/>
              <a:gd name="connsiteX8" fmla="*/ 4446677 w 4531228"/>
              <a:gd name="connsiteY8" fmla="*/ 3622166 h 4934321"/>
              <a:gd name="connsiteX9" fmla="*/ 3683620 w 4531228"/>
              <a:gd name="connsiteY9" fmla="*/ 4250228 h 4934321"/>
              <a:gd name="connsiteX10" fmla="*/ 2979285 w 4531228"/>
              <a:gd name="connsiteY10" fmla="*/ 4653070 h 4934321"/>
              <a:gd name="connsiteX11" fmla="*/ 2253078 w 4531228"/>
              <a:gd name="connsiteY11" fmla="*/ 4928859 h 4934321"/>
              <a:gd name="connsiteX12" fmla="*/ 1133805 w 4531228"/>
              <a:gd name="connsiteY12" fmla="*/ 4404557 h 4934321"/>
              <a:gd name="connsiteX13" fmla="*/ 93345 w 4531228"/>
              <a:gd name="connsiteY13" fmla="*/ 3628539 h 4934321"/>
              <a:gd name="connsiteX14" fmla="*/ 8274 w 4531228"/>
              <a:gd name="connsiteY14" fmla="*/ 2486069 h 4934321"/>
              <a:gd name="connsiteX15" fmla="*/ 159836 w 4531228"/>
              <a:gd name="connsiteY15" fmla="*/ 1185237 h 4934321"/>
              <a:gd name="connsiteX16" fmla="*/ 868281 w 4531228"/>
              <a:gd name="connsiteY16" fmla="*/ 665923 h 4934321"/>
              <a:gd name="connsiteX0" fmla="*/ 868281 w 4531228"/>
              <a:gd name="connsiteY0" fmla="*/ 665923 h 4934453"/>
              <a:gd name="connsiteX1" fmla="*/ 1520861 w 4531228"/>
              <a:gd name="connsiteY1" fmla="*/ 289605 h 4934453"/>
              <a:gd name="connsiteX2" fmla="*/ 2253078 w 4531228"/>
              <a:gd name="connsiteY2" fmla="*/ 22 h 4934453"/>
              <a:gd name="connsiteX3" fmla="*/ 3030262 w 4531228"/>
              <a:gd name="connsiteY3" fmla="*/ 302924 h 4934453"/>
              <a:gd name="connsiteX4" fmla="*/ 3747342 w 4531228"/>
              <a:gd name="connsiteY4" fmla="*/ 710514 h 4934453"/>
              <a:gd name="connsiteX5" fmla="*/ 4392514 w 4531228"/>
              <a:gd name="connsiteY5" fmla="*/ 1206383 h 4934453"/>
              <a:gd name="connsiteX6" fmla="*/ 4524742 w 4531228"/>
              <a:gd name="connsiteY6" fmla="*/ 1994496 h 4934453"/>
              <a:gd name="connsiteX7" fmla="*/ 4524739 w 4531228"/>
              <a:gd name="connsiteY7" fmla="*/ 2991732 h 4934453"/>
              <a:gd name="connsiteX8" fmla="*/ 4446677 w 4531228"/>
              <a:gd name="connsiteY8" fmla="*/ 3622166 h 4934453"/>
              <a:gd name="connsiteX9" fmla="*/ 3740969 w 4531228"/>
              <a:gd name="connsiteY9" fmla="*/ 4215181 h 4934453"/>
              <a:gd name="connsiteX10" fmla="*/ 2979285 w 4531228"/>
              <a:gd name="connsiteY10" fmla="*/ 4653070 h 4934453"/>
              <a:gd name="connsiteX11" fmla="*/ 2253078 w 4531228"/>
              <a:gd name="connsiteY11" fmla="*/ 4928859 h 4934453"/>
              <a:gd name="connsiteX12" fmla="*/ 1133805 w 4531228"/>
              <a:gd name="connsiteY12" fmla="*/ 4404557 h 4934453"/>
              <a:gd name="connsiteX13" fmla="*/ 93345 w 4531228"/>
              <a:gd name="connsiteY13" fmla="*/ 3628539 h 4934453"/>
              <a:gd name="connsiteX14" fmla="*/ 8274 w 4531228"/>
              <a:gd name="connsiteY14" fmla="*/ 2486069 h 4934453"/>
              <a:gd name="connsiteX15" fmla="*/ 159836 w 4531228"/>
              <a:gd name="connsiteY15" fmla="*/ 1185237 h 4934453"/>
              <a:gd name="connsiteX16" fmla="*/ 868281 w 4531228"/>
              <a:gd name="connsiteY16" fmla="*/ 665923 h 4934453"/>
              <a:gd name="connsiteX0" fmla="*/ 868281 w 4531228"/>
              <a:gd name="connsiteY0" fmla="*/ 665923 h 4934453"/>
              <a:gd name="connsiteX1" fmla="*/ 1520861 w 4531228"/>
              <a:gd name="connsiteY1" fmla="*/ 289605 h 4934453"/>
              <a:gd name="connsiteX2" fmla="*/ 2253078 w 4531228"/>
              <a:gd name="connsiteY2" fmla="*/ 22 h 4934453"/>
              <a:gd name="connsiteX3" fmla="*/ 3030262 w 4531228"/>
              <a:gd name="connsiteY3" fmla="*/ 302924 h 4934453"/>
              <a:gd name="connsiteX4" fmla="*/ 3747342 w 4531228"/>
              <a:gd name="connsiteY4" fmla="*/ 710514 h 4934453"/>
              <a:gd name="connsiteX5" fmla="*/ 4392514 w 4531228"/>
              <a:gd name="connsiteY5" fmla="*/ 1206383 h 4934453"/>
              <a:gd name="connsiteX6" fmla="*/ 4524742 w 4531228"/>
              <a:gd name="connsiteY6" fmla="*/ 1994496 h 4934453"/>
              <a:gd name="connsiteX7" fmla="*/ 4524739 w 4531228"/>
              <a:gd name="connsiteY7" fmla="*/ 2991732 h 4934453"/>
              <a:gd name="connsiteX8" fmla="*/ 4446677 w 4531228"/>
              <a:gd name="connsiteY8" fmla="*/ 3622166 h 4934453"/>
              <a:gd name="connsiteX9" fmla="*/ 3740969 w 4531228"/>
              <a:gd name="connsiteY9" fmla="*/ 4215181 h 4934453"/>
              <a:gd name="connsiteX10" fmla="*/ 2979285 w 4531228"/>
              <a:gd name="connsiteY10" fmla="*/ 4653070 h 4934453"/>
              <a:gd name="connsiteX11" fmla="*/ 2253078 w 4531228"/>
              <a:gd name="connsiteY11" fmla="*/ 4928859 h 4934453"/>
              <a:gd name="connsiteX12" fmla="*/ 1133805 w 4531228"/>
              <a:gd name="connsiteY12" fmla="*/ 4404557 h 4934453"/>
              <a:gd name="connsiteX13" fmla="*/ 93345 w 4531228"/>
              <a:gd name="connsiteY13" fmla="*/ 3628539 h 4934453"/>
              <a:gd name="connsiteX14" fmla="*/ 8274 w 4531228"/>
              <a:gd name="connsiteY14" fmla="*/ 2486069 h 4934453"/>
              <a:gd name="connsiteX15" fmla="*/ 159836 w 4531228"/>
              <a:gd name="connsiteY15" fmla="*/ 1185237 h 4934453"/>
              <a:gd name="connsiteX16" fmla="*/ 868281 w 4531228"/>
              <a:gd name="connsiteY16" fmla="*/ 665923 h 4934453"/>
              <a:gd name="connsiteX0" fmla="*/ 868281 w 4531228"/>
              <a:gd name="connsiteY0" fmla="*/ 665923 h 4934453"/>
              <a:gd name="connsiteX1" fmla="*/ 1520861 w 4531228"/>
              <a:gd name="connsiteY1" fmla="*/ 289605 h 4934453"/>
              <a:gd name="connsiteX2" fmla="*/ 2253078 w 4531228"/>
              <a:gd name="connsiteY2" fmla="*/ 22 h 4934453"/>
              <a:gd name="connsiteX3" fmla="*/ 3030262 w 4531228"/>
              <a:gd name="connsiteY3" fmla="*/ 302924 h 4934453"/>
              <a:gd name="connsiteX4" fmla="*/ 3747342 w 4531228"/>
              <a:gd name="connsiteY4" fmla="*/ 710514 h 4934453"/>
              <a:gd name="connsiteX5" fmla="*/ 4392514 w 4531228"/>
              <a:gd name="connsiteY5" fmla="*/ 1206383 h 4934453"/>
              <a:gd name="connsiteX6" fmla="*/ 4524742 w 4531228"/>
              <a:gd name="connsiteY6" fmla="*/ 1994496 h 4934453"/>
              <a:gd name="connsiteX7" fmla="*/ 4524739 w 4531228"/>
              <a:gd name="connsiteY7" fmla="*/ 2991732 h 4934453"/>
              <a:gd name="connsiteX8" fmla="*/ 4446677 w 4531228"/>
              <a:gd name="connsiteY8" fmla="*/ 3622166 h 4934453"/>
              <a:gd name="connsiteX9" fmla="*/ 3740969 w 4531228"/>
              <a:gd name="connsiteY9" fmla="*/ 4215181 h 4934453"/>
              <a:gd name="connsiteX10" fmla="*/ 2979285 w 4531228"/>
              <a:gd name="connsiteY10" fmla="*/ 4653070 h 4934453"/>
              <a:gd name="connsiteX11" fmla="*/ 2253078 w 4531228"/>
              <a:gd name="connsiteY11" fmla="*/ 4928859 h 4934453"/>
              <a:gd name="connsiteX12" fmla="*/ 1133805 w 4531228"/>
              <a:gd name="connsiteY12" fmla="*/ 4404557 h 4934453"/>
              <a:gd name="connsiteX13" fmla="*/ 93345 w 4531228"/>
              <a:gd name="connsiteY13" fmla="*/ 3628539 h 4934453"/>
              <a:gd name="connsiteX14" fmla="*/ 8274 w 4531228"/>
              <a:gd name="connsiteY14" fmla="*/ 2486069 h 4934453"/>
              <a:gd name="connsiteX15" fmla="*/ 159836 w 4531228"/>
              <a:gd name="connsiteY15" fmla="*/ 1185237 h 4934453"/>
              <a:gd name="connsiteX16" fmla="*/ 868281 w 4531228"/>
              <a:gd name="connsiteY16" fmla="*/ 665923 h 4934453"/>
              <a:gd name="connsiteX0" fmla="*/ 868281 w 4531228"/>
              <a:gd name="connsiteY0" fmla="*/ 665923 h 4934453"/>
              <a:gd name="connsiteX1" fmla="*/ 1520861 w 4531228"/>
              <a:gd name="connsiteY1" fmla="*/ 289605 h 4934453"/>
              <a:gd name="connsiteX2" fmla="*/ 2253078 w 4531228"/>
              <a:gd name="connsiteY2" fmla="*/ 22 h 4934453"/>
              <a:gd name="connsiteX3" fmla="*/ 3030262 w 4531228"/>
              <a:gd name="connsiteY3" fmla="*/ 302924 h 4934453"/>
              <a:gd name="connsiteX4" fmla="*/ 3747342 w 4531228"/>
              <a:gd name="connsiteY4" fmla="*/ 710514 h 4934453"/>
              <a:gd name="connsiteX5" fmla="*/ 4392514 w 4531228"/>
              <a:gd name="connsiteY5" fmla="*/ 1206383 h 4934453"/>
              <a:gd name="connsiteX6" fmla="*/ 4524742 w 4531228"/>
              <a:gd name="connsiteY6" fmla="*/ 1994496 h 4934453"/>
              <a:gd name="connsiteX7" fmla="*/ 4524739 w 4531228"/>
              <a:gd name="connsiteY7" fmla="*/ 2991732 h 4934453"/>
              <a:gd name="connsiteX8" fmla="*/ 4446677 w 4531228"/>
              <a:gd name="connsiteY8" fmla="*/ 3622166 h 4934453"/>
              <a:gd name="connsiteX9" fmla="*/ 3740969 w 4531228"/>
              <a:gd name="connsiteY9" fmla="*/ 4215181 h 4934453"/>
              <a:gd name="connsiteX10" fmla="*/ 2979285 w 4531228"/>
              <a:gd name="connsiteY10" fmla="*/ 4653070 h 4934453"/>
              <a:gd name="connsiteX11" fmla="*/ 2253078 w 4531228"/>
              <a:gd name="connsiteY11" fmla="*/ 4928859 h 4934453"/>
              <a:gd name="connsiteX12" fmla="*/ 1133805 w 4531228"/>
              <a:gd name="connsiteY12" fmla="*/ 4404557 h 4934453"/>
              <a:gd name="connsiteX13" fmla="*/ 93345 w 4531228"/>
              <a:gd name="connsiteY13" fmla="*/ 3628539 h 4934453"/>
              <a:gd name="connsiteX14" fmla="*/ 8274 w 4531228"/>
              <a:gd name="connsiteY14" fmla="*/ 2486069 h 4934453"/>
              <a:gd name="connsiteX15" fmla="*/ 159836 w 4531228"/>
              <a:gd name="connsiteY15" fmla="*/ 1185237 h 4934453"/>
              <a:gd name="connsiteX16" fmla="*/ 868281 w 4531228"/>
              <a:gd name="connsiteY16" fmla="*/ 665923 h 4934453"/>
              <a:gd name="connsiteX0" fmla="*/ 868281 w 4531228"/>
              <a:gd name="connsiteY0" fmla="*/ 665923 h 4934453"/>
              <a:gd name="connsiteX1" fmla="*/ 1520861 w 4531228"/>
              <a:gd name="connsiteY1" fmla="*/ 289605 h 4934453"/>
              <a:gd name="connsiteX2" fmla="*/ 2253078 w 4531228"/>
              <a:gd name="connsiteY2" fmla="*/ 22 h 4934453"/>
              <a:gd name="connsiteX3" fmla="*/ 3030262 w 4531228"/>
              <a:gd name="connsiteY3" fmla="*/ 302924 h 4934453"/>
              <a:gd name="connsiteX4" fmla="*/ 3747342 w 4531228"/>
              <a:gd name="connsiteY4" fmla="*/ 710514 h 4934453"/>
              <a:gd name="connsiteX5" fmla="*/ 4392514 w 4531228"/>
              <a:gd name="connsiteY5" fmla="*/ 1206383 h 4934453"/>
              <a:gd name="connsiteX6" fmla="*/ 4524742 w 4531228"/>
              <a:gd name="connsiteY6" fmla="*/ 1994496 h 4934453"/>
              <a:gd name="connsiteX7" fmla="*/ 4524739 w 4531228"/>
              <a:gd name="connsiteY7" fmla="*/ 2991732 h 4934453"/>
              <a:gd name="connsiteX8" fmla="*/ 4446677 w 4531228"/>
              <a:gd name="connsiteY8" fmla="*/ 3622166 h 4934453"/>
              <a:gd name="connsiteX9" fmla="*/ 3740969 w 4531228"/>
              <a:gd name="connsiteY9" fmla="*/ 4215181 h 4934453"/>
              <a:gd name="connsiteX10" fmla="*/ 2979285 w 4531228"/>
              <a:gd name="connsiteY10" fmla="*/ 4653070 h 4934453"/>
              <a:gd name="connsiteX11" fmla="*/ 2253078 w 4531228"/>
              <a:gd name="connsiteY11" fmla="*/ 4928859 h 4934453"/>
              <a:gd name="connsiteX12" fmla="*/ 1133805 w 4531228"/>
              <a:gd name="connsiteY12" fmla="*/ 4404557 h 4934453"/>
              <a:gd name="connsiteX13" fmla="*/ 93345 w 4531228"/>
              <a:gd name="connsiteY13" fmla="*/ 3628539 h 4934453"/>
              <a:gd name="connsiteX14" fmla="*/ 8274 w 4531228"/>
              <a:gd name="connsiteY14" fmla="*/ 2486069 h 4934453"/>
              <a:gd name="connsiteX15" fmla="*/ 159836 w 4531228"/>
              <a:gd name="connsiteY15" fmla="*/ 1185237 h 4934453"/>
              <a:gd name="connsiteX16" fmla="*/ 868281 w 4531228"/>
              <a:gd name="connsiteY16" fmla="*/ 665923 h 4934453"/>
              <a:gd name="connsiteX0" fmla="*/ 868281 w 4531228"/>
              <a:gd name="connsiteY0" fmla="*/ 665923 h 4934830"/>
              <a:gd name="connsiteX1" fmla="*/ 1520861 w 4531228"/>
              <a:gd name="connsiteY1" fmla="*/ 289605 h 4934830"/>
              <a:gd name="connsiteX2" fmla="*/ 2253078 w 4531228"/>
              <a:gd name="connsiteY2" fmla="*/ 22 h 4934830"/>
              <a:gd name="connsiteX3" fmla="*/ 3030262 w 4531228"/>
              <a:gd name="connsiteY3" fmla="*/ 302924 h 4934830"/>
              <a:gd name="connsiteX4" fmla="*/ 3747342 w 4531228"/>
              <a:gd name="connsiteY4" fmla="*/ 710514 h 4934830"/>
              <a:gd name="connsiteX5" fmla="*/ 4392514 w 4531228"/>
              <a:gd name="connsiteY5" fmla="*/ 1206383 h 4934830"/>
              <a:gd name="connsiteX6" fmla="*/ 4524742 w 4531228"/>
              <a:gd name="connsiteY6" fmla="*/ 1994496 h 4934830"/>
              <a:gd name="connsiteX7" fmla="*/ 4524739 w 4531228"/>
              <a:gd name="connsiteY7" fmla="*/ 2991732 h 4934830"/>
              <a:gd name="connsiteX8" fmla="*/ 4446677 w 4531228"/>
              <a:gd name="connsiteY8" fmla="*/ 3622166 h 4934830"/>
              <a:gd name="connsiteX9" fmla="*/ 3887528 w 4531228"/>
              <a:gd name="connsiteY9" fmla="*/ 4122785 h 4934830"/>
              <a:gd name="connsiteX10" fmla="*/ 2979285 w 4531228"/>
              <a:gd name="connsiteY10" fmla="*/ 4653070 h 4934830"/>
              <a:gd name="connsiteX11" fmla="*/ 2253078 w 4531228"/>
              <a:gd name="connsiteY11" fmla="*/ 4928859 h 4934830"/>
              <a:gd name="connsiteX12" fmla="*/ 1133805 w 4531228"/>
              <a:gd name="connsiteY12" fmla="*/ 4404557 h 4934830"/>
              <a:gd name="connsiteX13" fmla="*/ 93345 w 4531228"/>
              <a:gd name="connsiteY13" fmla="*/ 3628539 h 4934830"/>
              <a:gd name="connsiteX14" fmla="*/ 8274 w 4531228"/>
              <a:gd name="connsiteY14" fmla="*/ 2486069 h 4934830"/>
              <a:gd name="connsiteX15" fmla="*/ 159836 w 4531228"/>
              <a:gd name="connsiteY15" fmla="*/ 1185237 h 4934830"/>
              <a:gd name="connsiteX16" fmla="*/ 868281 w 4531228"/>
              <a:gd name="connsiteY16" fmla="*/ 665923 h 4934830"/>
              <a:gd name="connsiteX0" fmla="*/ 868281 w 4531228"/>
              <a:gd name="connsiteY0" fmla="*/ 665923 h 4934830"/>
              <a:gd name="connsiteX1" fmla="*/ 1520861 w 4531228"/>
              <a:gd name="connsiteY1" fmla="*/ 289605 h 4934830"/>
              <a:gd name="connsiteX2" fmla="*/ 2253078 w 4531228"/>
              <a:gd name="connsiteY2" fmla="*/ 22 h 4934830"/>
              <a:gd name="connsiteX3" fmla="*/ 3030262 w 4531228"/>
              <a:gd name="connsiteY3" fmla="*/ 302924 h 4934830"/>
              <a:gd name="connsiteX4" fmla="*/ 3747342 w 4531228"/>
              <a:gd name="connsiteY4" fmla="*/ 710514 h 4934830"/>
              <a:gd name="connsiteX5" fmla="*/ 4392514 w 4531228"/>
              <a:gd name="connsiteY5" fmla="*/ 1206383 h 4934830"/>
              <a:gd name="connsiteX6" fmla="*/ 4524742 w 4531228"/>
              <a:gd name="connsiteY6" fmla="*/ 1994496 h 4934830"/>
              <a:gd name="connsiteX7" fmla="*/ 4524739 w 4531228"/>
              <a:gd name="connsiteY7" fmla="*/ 2991732 h 4934830"/>
              <a:gd name="connsiteX8" fmla="*/ 4446677 w 4531228"/>
              <a:gd name="connsiteY8" fmla="*/ 3622166 h 4934830"/>
              <a:gd name="connsiteX9" fmla="*/ 3887528 w 4531228"/>
              <a:gd name="connsiteY9" fmla="*/ 4122785 h 4934830"/>
              <a:gd name="connsiteX10" fmla="*/ 2979285 w 4531228"/>
              <a:gd name="connsiteY10" fmla="*/ 4653070 h 4934830"/>
              <a:gd name="connsiteX11" fmla="*/ 2253078 w 4531228"/>
              <a:gd name="connsiteY11" fmla="*/ 4928859 h 4934830"/>
              <a:gd name="connsiteX12" fmla="*/ 1133805 w 4531228"/>
              <a:gd name="connsiteY12" fmla="*/ 4404557 h 4934830"/>
              <a:gd name="connsiteX13" fmla="*/ 93345 w 4531228"/>
              <a:gd name="connsiteY13" fmla="*/ 3628539 h 4934830"/>
              <a:gd name="connsiteX14" fmla="*/ 8274 w 4531228"/>
              <a:gd name="connsiteY14" fmla="*/ 2486069 h 4934830"/>
              <a:gd name="connsiteX15" fmla="*/ 159836 w 4531228"/>
              <a:gd name="connsiteY15" fmla="*/ 1185237 h 4934830"/>
              <a:gd name="connsiteX16" fmla="*/ 868281 w 4531228"/>
              <a:gd name="connsiteY16" fmla="*/ 665923 h 4934830"/>
              <a:gd name="connsiteX0" fmla="*/ 868281 w 4531228"/>
              <a:gd name="connsiteY0" fmla="*/ 665923 h 4934830"/>
              <a:gd name="connsiteX1" fmla="*/ 1520861 w 4531228"/>
              <a:gd name="connsiteY1" fmla="*/ 289605 h 4934830"/>
              <a:gd name="connsiteX2" fmla="*/ 2253078 w 4531228"/>
              <a:gd name="connsiteY2" fmla="*/ 22 h 4934830"/>
              <a:gd name="connsiteX3" fmla="*/ 3030262 w 4531228"/>
              <a:gd name="connsiteY3" fmla="*/ 302924 h 4934830"/>
              <a:gd name="connsiteX4" fmla="*/ 3747342 w 4531228"/>
              <a:gd name="connsiteY4" fmla="*/ 710514 h 4934830"/>
              <a:gd name="connsiteX5" fmla="*/ 4392514 w 4531228"/>
              <a:gd name="connsiteY5" fmla="*/ 1206383 h 4934830"/>
              <a:gd name="connsiteX6" fmla="*/ 4524742 w 4531228"/>
              <a:gd name="connsiteY6" fmla="*/ 1994496 h 4934830"/>
              <a:gd name="connsiteX7" fmla="*/ 4524739 w 4531228"/>
              <a:gd name="connsiteY7" fmla="*/ 2991732 h 4934830"/>
              <a:gd name="connsiteX8" fmla="*/ 4446677 w 4531228"/>
              <a:gd name="connsiteY8" fmla="*/ 3599864 h 4934830"/>
              <a:gd name="connsiteX9" fmla="*/ 3887528 w 4531228"/>
              <a:gd name="connsiteY9" fmla="*/ 4122785 h 4934830"/>
              <a:gd name="connsiteX10" fmla="*/ 2979285 w 4531228"/>
              <a:gd name="connsiteY10" fmla="*/ 4653070 h 4934830"/>
              <a:gd name="connsiteX11" fmla="*/ 2253078 w 4531228"/>
              <a:gd name="connsiteY11" fmla="*/ 4928859 h 4934830"/>
              <a:gd name="connsiteX12" fmla="*/ 1133805 w 4531228"/>
              <a:gd name="connsiteY12" fmla="*/ 4404557 h 4934830"/>
              <a:gd name="connsiteX13" fmla="*/ 93345 w 4531228"/>
              <a:gd name="connsiteY13" fmla="*/ 3628539 h 4934830"/>
              <a:gd name="connsiteX14" fmla="*/ 8274 w 4531228"/>
              <a:gd name="connsiteY14" fmla="*/ 2486069 h 4934830"/>
              <a:gd name="connsiteX15" fmla="*/ 159836 w 4531228"/>
              <a:gd name="connsiteY15" fmla="*/ 1185237 h 4934830"/>
              <a:gd name="connsiteX16" fmla="*/ 868281 w 4531228"/>
              <a:gd name="connsiteY16" fmla="*/ 665923 h 4934830"/>
              <a:gd name="connsiteX0" fmla="*/ 868281 w 4531228"/>
              <a:gd name="connsiteY0" fmla="*/ 665923 h 4934830"/>
              <a:gd name="connsiteX1" fmla="*/ 1520861 w 4531228"/>
              <a:gd name="connsiteY1" fmla="*/ 289605 h 4934830"/>
              <a:gd name="connsiteX2" fmla="*/ 2253078 w 4531228"/>
              <a:gd name="connsiteY2" fmla="*/ 22 h 4934830"/>
              <a:gd name="connsiteX3" fmla="*/ 3030262 w 4531228"/>
              <a:gd name="connsiteY3" fmla="*/ 302924 h 4934830"/>
              <a:gd name="connsiteX4" fmla="*/ 3747342 w 4531228"/>
              <a:gd name="connsiteY4" fmla="*/ 710514 h 4934830"/>
              <a:gd name="connsiteX5" fmla="*/ 4392514 w 4531228"/>
              <a:gd name="connsiteY5" fmla="*/ 1206383 h 4934830"/>
              <a:gd name="connsiteX6" fmla="*/ 4524742 w 4531228"/>
              <a:gd name="connsiteY6" fmla="*/ 1994496 h 4934830"/>
              <a:gd name="connsiteX7" fmla="*/ 4524739 w 4531228"/>
              <a:gd name="connsiteY7" fmla="*/ 2991732 h 4934830"/>
              <a:gd name="connsiteX8" fmla="*/ 4446677 w 4531228"/>
              <a:gd name="connsiteY8" fmla="*/ 3599864 h 4934830"/>
              <a:gd name="connsiteX9" fmla="*/ 3887528 w 4531228"/>
              <a:gd name="connsiteY9" fmla="*/ 4122785 h 4934830"/>
              <a:gd name="connsiteX10" fmla="*/ 2979285 w 4531228"/>
              <a:gd name="connsiteY10" fmla="*/ 4653070 h 4934830"/>
              <a:gd name="connsiteX11" fmla="*/ 2211659 w 4531228"/>
              <a:gd name="connsiteY11" fmla="*/ 4928859 h 4934830"/>
              <a:gd name="connsiteX12" fmla="*/ 1133805 w 4531228"/>
              <a:gd name="connsiteY12" fmla="*/ 4404557 h 4934830"/>
              <a:gd name="connsiteX13" fmla="*/ 93345 w 4531228"/>
              <a:gd name="connsiteY13" fmla="*/ 3628539 h 4934830"/>
              <a:gd name="connsiteX14" fmla="*/ 8274 w 4531228"/>
              <a:gd name="connsiteY14" fmla="*/ 2486069 h 4934830"/>
              <a:gd name="connsiteX15" fmla="*/ 159836 w 4531228"/>
              <a:gd name="connsiteY15" fmla="*/ 1185237 h 4934830"/>
              <a:gd name="connsiteX16" fmla="*/ 868281 w 4531228"/>
              <a:gd name="connsiteY16" fmla="*/ 665923 h 4934830"/>
              <a:gd name="connsiteX0" fmla="*/ 868281 w 4531228"/>
              <a:gd name="connsiteY0" fmla="*/ 665923 h 4928883"/>
              <a:gd name="connsiteX1" fmla="*/ 1520861 w 4531228"/>
              <a:gd name="connsiteY1" fmla="*/ 289605 h 4928883"/>
              <a:gd name="connsiteX2" fmla="*/ 2253078 w 4531228"/>
              <a:gd name="connsiteY2" fmla="*/ 22 h 4928883"/>
              <a:gd name="connsiteX3" fmla="*/ 3030262 w 4531228"/>
              <a:gd name="connsiteY3" fmla="*/ 302924 h 4928883"/>
              <a:gd name="connsiteX4" fmla="*/ 3747342 w 4531228"/>
              <a:gd name="connsiteY4" fmla="*/ 710514 h 4928883"/>
              <a:gd name="connsiteX5" fmla="*/ 4392514 w 4531228"/>
              <a:gd name="connsiteY5" fmla="*/ 1206383 h 4928883"/>
              <a:gd name="connsiteX6" fmla="*/ 4524742 w 4531228"/>
              <a:gd name="connsiteY6" fmla="*/ 1994496 h 4928883"/>
              <a:gd name="connsiteX7" fmla="*/ 4524739 w 4531228"/>
              <a:gd name="connsiteY7" fmla="*/ 2991732 h 4928883"/>
              <a:gd name="connsiteX8" fmla="*/ 4446677 w 4531228"/>
              <a:gd name="connsiteY8" fmla="*/ 3599864 h 4928883"/>
              <a:gd name="connsiteX9" fmla="*/ 3887528 w 4531228"/>
              <a:gd name="connsiteY9" fmla="*/ 4122785 h 4928883"/>
              <a:gd name="connsiteX10" fmla="*/ 2979285 w 4531228"/>
              <a:gd name="connsiteY10" fmla="*/ 4653070 h 4928883"/>
              <a:gd name="connsiteX11" fmla="*/ 2211659 w 4531228"/>
              <a:gd name="connsiteY11" fmla="*/ 4928859 h 4928883"/>
              <a:gd name="connsiteX12" fmla="*/ 1133805 w 4531228"/>
              <a:gd name="connsiteY12" fmla="*/ 4404557 h 4928883"/>
              <a:gd name="connsiteX13" fmla="*/ 93345 w 4531228"/>
              <a:gd name="connsiteY13" fmla="*/ 3628539 h 4928883"/>
              <a:gd name="connsiteX14" fmla="*/ 8274 w 4531228"/>
              <a:gd name="connsiteY14" fmla="*/ 2486069 h 4928883"/>
              <a:gd name="connsiteX15" fmla="*/ 159836 w 4531228"/>
              <a:gd name="connsiteY15" fmla="*/ 1185237 h 4928883"/>
              <a:gd name="connsiteX16" fmla="*/ 868281 w 4531228"/>
              <a:gd name="connsiteY16" fmla="*/ 665923 h 4928883"/>
              <a:gd name="connsiteX0" fmla="*/ 868281 w 4531228"/>
              <a:gd name="connsiteY0" fmla="*/ 665923 h 4925697"/>
              <a:gd name="connsiteX1" fmla="*/ 1520861 w 4531228"/>
              <a:gd name="connsiteY1" fmla="*/ 289605 h 4925697"/>
              <a:gd name="connsiteX2" fmla="*/ 2253078 w 4531228"/>
              <a:gd name="connsiteY2" fmla="*/ 22 h 4925697"/>
              <a:gd name="connsiteX3" fmla="*/ 3030262 w 4531228"/>
              <a:gd name="connsiteY3" fmla="*/ 302924 h 4925697"/>
              <a:gd name="connsiteX4" fmla="*/ 3747342 w 4531228"/>
              <a:gd name="connsiteY4" fmla="*/ 710514 h 4925697"/>
              <a:gd name="connsiteX5" fmla="*/ 4392514 w 4531228"/>
              <a:gd name="connsiteY5" fmla="*/ 1206383 h 4925697"/>
              <a:gd name="connsiteX6" fmla="*/ 4524742 w 4531228"/>
              <a:gd name="connsiteY6" fmla="*/ 1994496 h 4925697"/>
              <a:gd name="connsiteX7" fmla="*/ 4524739 w 4531228"/>
              <a:gd name="connsiteY7" fmla="*/ 2991732 h 4925697"/>
              <a:gd name="connsiteX8" fmla="*/ 4446677 w 4531228"/>
              <a:gd name="connsiteY8" fmla="*/ 3599864 h 4925697"/>
              <a:gd name="connsiteX9" fmla="*/ 3887528 w 4531228"/>
              <a:gd name="connsiteY9" fmla="*/ 4122785 h 4925697"/>
              <a:gd name="connsiteX10" fmla="*/ 2979285 w 4531228"/>
              <a:gd name="connsiteY10" fmla="*/ 4653070 h 4925697"/>
              <a:gd name="connsiteX11" fmla="*/ 2265822 w 4531228"/>
              <a:gd name="connsiteY11" fmla="*/ 4925673 h 4925697"/>
              <a:gd name="connsiteX12" fmla="*/ 1133805 w 4531228"/>
              <a:gd name="connsiteY12" fmla="*/ 4404557 h 4925697"/>
              <a:gd name="connsiteX13" fmla="*/ 93345 w 4531228"/>
              <a:gd name="connsiteY13" fmla="*/ 3628539 h 4925697"/>
              <a:gd name="connsiteX14" fmla="*/ 8274 w 4531228"/>
              <a:gd name="connsiteY14" fmla="*/ 2486069 h 4925697"/>
              <a:gd name="connsiteX15" fmla="*/ 159836 w 4531228"/>
              <a:gd name="connsiteY15" fmla="*/ 1185237 h 4925697"/>
              <a:gd name="connsiteX16" fmla="*/ 868281 w 4531228"/>
              <a:gd name="connsiteY16" fmla="*/ 665923 h 4925697"/>
              <a:gd name="connsiteX0" fmla="*/ 868281 w 4531228"/>
              <a:gd name="connsiteY0" fmla="*/ 665923 h 4929839"/>
              <a:gd name="connsiteX1" fmla="*/ 1520861 w 4531228"/>
              <a:gd name="connsiteY1" fmla="*/ 289605 h 4929839"/>
              <a:gd name="connsiteX2" fmla="*/ 2253078 w 4531228"/>
              <a:gd name="connsiteY2" fmla="*/ 22 h 4929839"/>
              <a:gd name="connsiteX3" fmla="*/ 3030262 w 4531228"/>
              <a:gd name="connsiteY3" fmla="*/ 302924 h 4929839"/>
              <a:gd name="connsiteX4" fmla="*/ 3747342 w 4531228"/>
              <a:gd name="connsiteY4" fmla="*/ 710514 h 4929839"/>
              <a:gd name="connsiteX5" fmla="*/ 4392514 w 4531228"/>
              <a:gd name="connsiteY5" fmla="*/ 1206383 h 4929839"/>
              <a:gd name="connsiteX6" fmla="*/ 4524742 w 4531228"/>
              <a:gd name="connsiteY6" fmla="*/ 1994496 h 4929839"/>
              <a:gd name="connsiteX7" fmla="*/ 4524739 w 4531228"/>
              <a:gd name="connsiteY7" fmla="*/ 2991732 h 4929839"/>
              <a:gd name="connsiteX8" fmla="*/ 4446677 w 4531228"/>
              <a:gd name="connsiteY8" fmla="*/ 3599864 h 4929839"/>
              <a:gd name="connsiteX9" fmla="*/ 3887528 w 4531228"/>
              <a:gd name="connsiteY9" fmla="*/ 4122785 h 4929839"/>
              <a:gd name="connsiteX10" fmla="*/ 3043006 w 4531228"/>
              <a:gd name="connsiteY10" fmla="*/ 4621210 h 4929839"/>
              <a:gd name="connsiteX11" fmla="*/ 2265822 w 4531228"/>
              <a:gd name="connsiteY11" fmla="*/ 4925673 h 4929839"/>
              <a:gd name="connsiteX12" fmla="*/ 1133805 w 4531228"/>
              <a:gd name="connsiteY12" fmla="*/ 4404557 h 4929839"/>
              <a:gd name="connsiteX13" fmla="*/ 93345 w 4531228"/>
              <a:gd name="connsiteY13" fmla="*/ 3628539 h 4929839"/>
              <a:gd name="connsiteX14" fmla="*/ 8274 w 4531228"/>
              <a:gd name="connsiteY14" fmla="*/ 2486069 h 4929839"/>
              <a:gd name="connsiteX15" fmla="*/ 159836 w 4531228"/>
              <a:gd name="connsiteY15" fmla="*/ 1185237 h 4929839"/>
              <a:gd name="connsiteX16" fmla="*/ 868281 w 4531228"/>
              <a:gd name="connsiteY16" fmla="*/ 665923 h 4929839"/>
              <a:gd name="connsiteX0" fmla="*/ 868281 w 4531228"/>
              <a:gd name="connsiteY0" fmla="*/ 665923 h 4930127"/>
              <a:gd name="connsiteX1" fmla="*/ 1520861 w 4531228"/>
              <a:gd name="connsiteY1" fmla="*/ 289605 h 4930127"/>
              <a:gd name="connsiteX2" fmla="*/ 2253078 w 4531228"/>
              <a:gd name="connsiteY2" fmla="*/ 22 h 4930127"/>
              <a:gd name="connsiteX3" fmla="*/ 3030262 w 4531228"/>
              <a:gd name="connsiteY3" fmla="*/ 302924 h 4930127"/>
              <a:gd name="connsiteX4" fmla="*/ 3747342 w 4531228"/>
              <a:gd name="connsiteY4" fmla="*/ 710514 h 4930127"/>
              <a:gd name="connsiteX5" fmla="*/ 4392514 w 4531228"/>
              <a:gd name="connsiteY5" fmla="*/ 1206383 h 4930127"/>
              <a:gd name="connsiteX6" fmla="*/ 4524742 w 4531228"/>
              <a:gd name="connsiteY6" fmla="*/ 1994496 h 4930127"/>
              <a:gd name="connsiteX7" fmla="*/ 4524739 w 4531228"/>
              <a:gd name="connsiteY7" fmla="*/ 2991732 h 4930127"/>
              <a:gd name="connsiteX8" fmla="*/ 4446677 w 4531228"/>
              <a:gd name="connsiteY8" fmla="*/ 3599864 h 4930127"/>
              <a:gd name="connsiteX9" fmla="*/ 3887528 w 4531228"/>
              <a:gd name="connsiteY9" fmla="*/ 4122785 h 4930127"/>
              <a:gd name="connsiteX10" fmla="*/ 3043006 w 4531228"/>
              <a:gd name="connsiteY10" fmla="*/ 4621210 h 4930127"/>
              <a:gd name="connsiteX11" fmla="*/ 2265822 w 4531228"/>
              <a:gd name="connsiteY11" fmla="*/ 4925673 h 4930127"/>
              <a:gd name="connsiteX12" fmla="*/ 1133805 w 4531228"/>
              <a:gd name="connsiteY12" fmla="*/ 4404557 h 4930127"/>
              <a:gd name="connsiteX13" fmla="*/ 93345 w 4531228"/>
              <a:gd name="connsiteY13" fmla="*/ 3628539 h 4930127"/>
              <a:gd name="connsiteX14" fmla="*/ 8274 w 4531228"/>
              <a:gd name="connsiteY14" fmla="*/ 2486069 h 4930127"/>
              <a:gd name="connsiteX15" fmla="*/ 159836 w 4531228"/>
              <a:gd name="connsiteY15" fmla="*/ 1185237 h 4930127"/>
              <a:gd name="connsiteX16" fmla="*/ 868281 w 4531228"/>
              <a:gd name="connsiteY16" fmla="*/ 665923 h 4930127"/>
              <a:gd name="connsiteX0" fmla="*/ 868281 w 4531228"/>
              <a:gd name="connsiteY0" fmla="*/ 665923 h 4928619"/>
              <a:gd name="connsiteX1" fmla="*/ 1520861 w 4531228"/>
              <a:gd name="connsiteY1" fmla="*/ 289605 h 4928619"/>
              <a:gd name="connsiteX2" fmla="*/ 2253078 w 4531228"/>
              <a:gd name="connsiteY2" fmla="*/ 22 h 4928619"/>
              <a:gd name="connsiteX3" fmla="*/ 3030262 w 4531228"/>
              <a:gd name="connsiteY3" fmla="*/ 302924 h 4928619"/>
              <a:gd name="connsiteX4" fmla="*/ 3747342 w 4531228"/>
              <a:gd name="connsiteY4" fmla="*/ 710514 h 4928619"/>
              <a:gd name="connsiteX5" fmla="*/ 4392514 w 4531228"/>
              <a:gd name="connsiteY5" fmla="*/ 1206383 h 4928619"/>
              <a:gd name="connsiteX6" fmla="*/ 4524742 w 4531228"/>
              <a:gd name="connsiteY6" fmla="*/ 1994496 h 4928619"/>
              <a:gd name="connsiteX7" fmla="*/ 4524739 w 4531228"/>
              <a:gd name="connsiteY7" fmla="*/ 2991732 h 4928619"/>
              <a:gd name="connsiteX8" fmla="*/ 4446677 w 4531228"/>
              <a:gd name="connsiteY8" fmla="*/ 3599864 h 4928619"/>
              <a:gd name="connsiteX9" fmla="*/ 3887528 w 4531228"/>
              <a:gd name="connsiteY9" fmla="*/ 4122785 h 4928619"/>
              <a:gd name="connsiteX10" fmla="*/ 3074867 w 4531228"/>
              <a:gd name="connsiteY10" fmla="*/ 4589349 h 4928619"/>
              <a:gd name="connsiteX11" fmla="*/ 2265822 w 4531228"/>
              <a:gd name="connsiteY11" fmla="*/ 4925673 h 4928619"/>
              <a:gd name="connsiteX12" fmla="*/ 1133805 w 4531228"/>
              <a:gd name="connsiteY12" fmla="*/ 4404557 h 4928619"/>
              <a:gd name="connsiteX13" fmla="*/ 93345 w 4531228"/>
              <a:gd name="connsiteY13" fmla="*/ 3628539 h 4928619"/>
              <a:gd name="connsiteX14" fmla="*/ 8274 w 4531228"/>
              <a:gd name="connsiteY14" fmla="*/ 2486069 h 4928619"/>
              <a:gd name="connsiteX15" fmla="*/ 159836 w 4531228"/>
              <a:gd name="connsiteY15" fmla="*/ 1185237 h 4928619"/>
              <a:gd name="connsiteX16" fmla="*/ 868281 w 4531228"/>
              <a:gd name="connsiteY16" fmla="*/ 665923 h 4928619"/>
              <a:gd name="connsiteX0" fmla="*/ 891789 w 4554736"/>
              <a:gd name="connsiteY0" fmla="*/ 665923 h 4928098"/>
              <a:gd name="connsiteX1" fmla="*/ 1544369 w 4554736"/>
              <a:gd name="connsiteY1" fmla="*/ 289605 h 4928098"/>
              <a:gd name="connsiteX2" fmla="*/ 2276586 w 4554736"/>
              <a:gd name="connsiteY2" fmla="*/ 22 h 4928098"/>
              <a:gd name="connsiteX3" fmla="*/ 3053770 w 4554736"/>
              <a:gd name="connsiteY3" fmla="*/ 302924 h 4928098"/>
              <a:gd name="connsiteX4" fmla="*/ 3770850 w 4554736"/>
              <a:gd name="connsiteY4" fmla="*/ 710514 h 4928098"/>
              <a:gd name="connsiteX5" fmla="*/ 4416022 w 4554736"/>
              <a:gd name="connsiteY5" fmla="*/ 1206383 h 4928098"/>
              <a:gd name="connsiteX6" fmla="*/ 4548250 w 4554736"/>
              <a:gd name="connsiteY6" fmla="*/ 1994496 h 4928098"/>
              <a:gd name="connsiteX7" fmla="*/ 4548247 w 4554736"/>
              <a:gd name="connsiteY7" fmla="*/ 2991732 h 4928098"/>
              <a:gd name="connsiteX8" fmla="*/ 4470185 w 4554736"/>
              <a:gd name="connsiteY8" fmla="*/ 3599864 h 4928098"/>
              <a:gd name="connsiteX9" fmla="*/ 3911036 w 4554736"/>
              <a:gd name="connsiteY9" fmla="*/ 4122785 h 4928098"/>
              <a:gd name="connsiteX10" fmla="*/ 3098375 w 4554736"/>
              <a:gd name="connsiteY10" fmla="*/ 4589349 h 4928098"/>
              <a:gd name="connsiteX11" fmla="*/ 2289330 w 4554736"/>
              <a:gd name="connsiteY11" fmla="*/ 4925673 h 4928098"/>
              <a:gd name="connsiteX12" fmla="*/ 1154127 w 4554736"/>
              <a:gd name="connsiteY12" fmla="*/ 4423674 h 4928098"/>
              <a:gd name="connsiteX13" fmla="*/ 116853 w 4554736"/>
              <a:gd name="connsiteY13" fmla="*/ 3628539 h 4928098"/>
              <a:gd name="connsiteX14" fmla="*/ 31782 w 4554736"/>
              <a:gd name="connsiteY14" fmla="*/ 2486069 h 4928098"/>
              <a:gd name="connsiteX15" fmla="*/ 183344 w 4554736"/>
              <a:gd name="connsiteY15" fmla="*/ 1185237 h 4928098"/>
              <a:gd name="connsiteX16" fmla="*/ 891789 w 4554736"/>
              <a:gd name="connsiteY16" fmla="*/ 665923 h 4928098"/>
              <a:gd name="connsiteX0" fmla="*/ 908344 w 4571291"/>
              <a:gd name="connsiteY0" fmla="*/ 665923 h 4925880"/>
              <a:gd name="connsiteX1" fmla="*/ 1560924 w 4571291"/>
              <a:gd name="connsiteY1" fmla="*/ 289605 h 4925880"/>
              <a:gd name="connsiteX2" fmla="*/ 2293141 w 4571291"/>
              <a:gd name="connsiteY2" fmla="*/ 22 h 4925880"/>
              <a:gd name="connsiteX3" fmla="*/ 3070325 w 4571291"/>
              <a:gd name="connsiteY3" fmla="*/ 302924 h 4925880"/>
              <a:gd name="connsiteX4" fmla="*/ 3787405 w 4571291"/>
              <a:gd name="connsiteY4" fmla="*/ 710514 h 4925880"/>
              <a:gd name="connsiteX5" fmla="*/ 4432577 w 4571291"/>
              <a:gd name="connsiteY5" fmla="*/ 1206383 h 4925880"/>
              <a:gd name="connsiteX6" fmla="*/ 4564805 w 4571291"/>
              <a:gd name="connsiteY6" fmla="*/ 1994496 h 4925880"/>
              <a:gd name="connsiteX7" fmla="*/ 4564802 w 4571291"/>
              <a:gd name="connsiteY7" fmla="*/ 2991732 h 4925880"/>
              <a:gd name="connsiteX8" fmla="*/ 4486740 w 4571291"/>
              <a:gd name="connsiteY8" fmla="*/ 3599864 h 4925880"/>
              <a:gd name="connsiteX9" fmla="*/ 3927591 w 4571291"/>
              <a:gd name="connsiteY9" fmla="*/ 4122785 h 4925880"/>
              <a:gd name="connsiteX10" fmla="*/ 3114930 w 4571291"/>
              <a:gd name="connsiteY10" fmla="*/ 4589349 h 4925880"/>
              <a:gd name="connsiteX11" fmla="*/ 2305885 w 4571291"/>
              <a:gd name="connsiteY11" fmla="*/ 4925673 h 4925880"/>
              <a:gd name="connsiteX12" fmla="*/ 1422380 w 4571291"/>
              <a:gd name="connsiteY12" fmla="*/ 4544744 h 4925880"/>
              <a:gd name="connsiteX13" fmla="*/ 133408 w 4571291"/>
              <a:gd name="connsiteY13" fmla="*/ 3628539 h 4925880"/>
              <a:gd name="connsiteX14" fmla="*/ 48337 w 4571291"/>
              <a:gd name="connsiteY14" fmla="*/ 2486069 h 4925880"/>
              <a:gd name="connsiteX15" fmla="*/ 199899 w 4571291"/>
              <a:gd name="connsiteY15" fmla="*/ 1185237 h 4925880"/>
              <a:gd name="connsiteX16" fmla="*/ 908344 w 4571291"/>
              <a:gd name="connsiteY16" fmla="*/ 665923 h 4925880"/>
              <a:gd name="connsiteX0" fmla="*/ 907914 w 4570861"/>
              <a:gd name="connsiteY0" fmla="*/ 665923 h 4925802"/>
              <a:gd name="connsiteX1" fmla="*/ 1560494 w 4570861"/>
              <a:gd name="connsiteY1" fmla="*/ 289605 h 4925802"/>
              <a:gd name="connsiteX2" fmla="*/ 2292711 w 4570861"/>
              <a:gd name="connsiteY2" fmla="*/ 22 h 4925802"/>
              <a:gd name="connsiteX3" fmla="*/ 3069895 w 4570861"/>
              <a:gd name="connsiteY3" fmla="*/ 302924 h 4925802"/>
              <a:gd name="connsiteX4" fmla="*/ 3786975 w 4570861"/>
              <a:gd name="connsiteY4" fmla="*/ 710514 h 4925802"/>
              <a:gd name="connsiteX5" fmla="*/ 4432147 w 4570861"/>
              <a:gd name="connsiteY5" fmla="*/ 1206383 h 4925802"/>
              <a:gd name="connsiteX6" fmla="*/ 4564375 w 4570861"/>
              <a:gd name="connsiteY6" fmla="*/ 1994496 h 4925802"/>
              <a:gd name="connsiteX7" fmla="*/ 4564372 w 4570861"/>
              <a:gd name="connsiteY7" fmla="*/ 2991732 h 4925802"/>
              <a:gd name="connsiteX8" fmla="*/ 4486310 w 4570861"/>
              <a:gd name="connsiteY8" fmla="*/ 3599864 h 4925802"/>
              <a:gd name="connsiteX9" fmla="*/ 3927161 w 4570861"/>
              <a:gd name="connsiteY9" fmla="*/ 4122785 h 4925802"/>
              <a:gd name="connsiteX10" fmla="*/ 3114500 w 4570861"/>
              <a:gd name="connsiteY10" fmla="*/ 4589349 h 4925802"/>
              <a:gd name="connsiteX11" fmla="*/ 2305455 w 4570861"/>
              <a:gd name="connsiteY11" fmla="*/ 4925673 h 4925802"/>
              <a:gd name="connsiteX12" fmla="*/ 1415578 w 4570861"/>
              <a:gd name="connsiteY12" fmla="*/ 4554302 h 4925802"/>
              <a:gd name="connsiteX13" fmla="*/ 132978 w 4570861"/>
              <a:gd name="connsiteY13" fmla="*/ 3628539 h 4925802"/>
              <a:gd name="connsiteX14" fmla="*/ 47907 w 4570861"/>
              <a:gd name="connsiteY14" fmla="*/ 2486069 h 4925802"/>
              <a:gd name="connsiteX15" fmla="*/ 199469 w 4570861"/>
              <a:gd name="connsiteY15" fmla="*/ 1185237 h 4925802"/>
              <a:gd name="connsiteX16" fmla="*/ 907914 w 4570861"/>
              <a:gd name="connsiteY16" fmla="*/ 665923 h 4925802"/>
              <a:gd name="connsiteX0" fmla="*/ 867393 w 4530340"/>
              <a:gd name="connsiteY0" fmla="*/ 665923 h 4925802"/>
              <a:gd name="connsiteX1" fmla="*/ 1519973 w 4530340"/>
              <a:gd name="connsiteY1" fmla="*/ 289605 h 4925802"/>
              <a:gd name="connsiteX2" fmla="*/ 2252190 w 4530340"/>
              <a:gd name="connsiteY2" fmla="*/ 22 h 4925802"/>
              <a:gd name="connsiteX3" fmla="*/ 3029374 w 4530340"/>
              <a:gd name="connsiteY3" fmla="*/ 302924 h 4925802"/>
              <a:gd name="connsiteX4" fmla="*/ 3746454 w 4530340"/>
              <a:gd name="connsiteY4" fmla="*/ 710514 h 4925802"/>
              <a:gd name="connsiteX5" fmla="*/ 4391626 w 4530340"/>
              <a:gd name="connsiteY5" fmla="*/ 1206383 h 4925802"/>
              <a:gd name="connsiteX6" fmla="*/ 4523854 w 4530340"/>
              <a:gd name="connsiteY6" fmla="*/ 1994496 h 4925802"/>
              <a:gd name="connsiteX7" fmla="*/ 4523851 w 4530340"/>
              <a:gd name="connsiteY7" fmla="*/ 2991732 h 4925802"/>
              <a:gd name="connsiteX8" fmla="*/ 4445789 w 4530340"/>
              <a:gd name="connsiteY8" fmla="*/ 3599864 h 4925802"/>
              <a:gd name="connsiteX9" fmla="*/ 3886640 w 4530340"/>
              <a:gd name="connsiteY9" fmla="*/ 4122785 h 4925802"/>
              <a:gd name="connsiteX10" fmla="*/ 3073979 w 4530340"/>
              <a:gd name="connsiteY10" fmla="*/ 4589349 h 4925802"/>
              <a:gd name="connsiteX11" fmla="*/ 2264934 w 4530340"/>
              <a:gd name="connsiteY11" fmla="*/ 4925673 h 4925802"/>
              <a:gd name="connsiteX12" fmla="*/ 1375057 w 4530340"/>
              <a:gd name="connsiteY12" fmla="*/ 4554302 h 4925802"/>
              <a:gd name="connsiteX13" fmla="*/ 668715 w 4530340"/>
              <a:gd name="connsiteY13" fmla="*/ 4135529 h 4925802"/>
              <a:gd name="connsiteX14" fmla="*/ 92457 w 4530340"/>
              <a:gd name="connsiteY14" fmla="*/ 3628539 h 4925802"/>
              <a:gd name="connsiteX15" fmla="*/ 7386 w 4530340"/>
              <a:gd name="connsiteY15" fmla="*/ 2486069 h 4925802"/>
              <a:gd name="connsiteX16" fmla="*/ 158948 w 4530340"/>
              <a:gd name="connsiteY16" fmla="*/ 1185237 h 4925802"/>
              <a:gd name="connsiteX17" fmla="*/ 867393 w 4530340"/>
              <a:gd name="connsiteY17" fmla="*/ 665923 h 4925802"/>
              <a:gd name="connsiteX0" fmla="*/ 867393 w 4530340"/>
              <a:gd name="connsiteY0" fmla="*/ 665923 h 4925802"/>
              <a:gd name="connsiteX1" fmla="*/ 1519973 w 4530340"/>
              <a:gd name="connsiteY1" fmla="*/ 289605 h 4925802"/>
              <a:gd name="connsiteX2" fmla="*/ 2252190 w 4530340"/>
              <a:gd name="connsiteY2" fmla="*/ 22 h 4925802"/>
              <a:gd name="connsiteX3" fmla="*/ 3029374 w 4530340"/>
              <a:gd name="connsiteY3" fmla="*/ 302924 h 4925802"/>
              <a:gd name="connsiteX4" fmla="*/ 3746454 w 4530340"/>
              <a:gd name="connsiteY4" fmla="*/ 710514 h 4925802"/>
              <a:gd name="connsiteX5" fmla="*/ 4391626 w 4530340"/>
              <a:gd name="connsiteY5" fmla="*/ 1206383 h 4925802"/>
              <a:gd name="connsiteX6" fmla="*/ 4523854 w 4530340"/>
              <a:gd name="connsiteY6" fmla="*/ 1994496 h 4925802"/>
              <a:gd name="connsiteX7" fmla="*/ 4523851 w 4530340"/>
              <a:gd name="connsiteY7" fmla="*/ 2991732 h 4925802"/>
              <a:gd name="connsiteX8" fmla="*/ 4445789 w 4530340"/>
              <a:gd name="connsiteY8" fmla="*/ 3599864 h 4925802"/>
              <a:gd name="connsiteX9" fmla="*/ 3886640 w 4530340"/>
              <a:gd name="connsiteY9" fmla="*/ 4122785 h 4925802"/>
              <a:gd name="connsiteX10" fmla="*/ 3073979 w 4530340"/>
              <a:gd name="connsiteY10" fmla="*/ 4589349 h 4925802"/>
              <a:gd name="connsiteX11" fmla="*/ 2264934 w 4530340"/>
              <a:gd name="connsiteY11" fmla="*/ 4925673 h 4925802"/>
              <a:gd name="connsiteX12" fmla="*/ 1375057 w 4530340"/>
              <a:gd name="connsiteY12" fmla="*/ 4554302 h 4925802"/>
              <a:gd name="connsiteX13" fmla="*/ 668715 w 4530340"/>
              <a:gd name="connsiteY13" fmla="*/ 4135529 h 4925802"/>
              <a:gd name="connsiteX14" fmla="*/ 92457 w 4530340"/>
              <a:gd name="connsiteY14" fmla="*/ 3628539 h 4925802"/>
              <a:gd name="connsiteX15" fmla="*/ 7386 w 4530340"/>
              <a:gd name="connsiteY15" fmla="*/ 2486069 h 4925802"/>
              <a:gd name="connsiteX16" fmla="*/ 158948 w 4530340"/>
              <a:gd name="connsiteY16" fmla="*/ 1185237 h 4925802"/>
              <a:gd name="connsiteX17" fmla="*/ 867393 w 4530340"/>
              <a:gd name="connsiteY17" fmla="*/ 665923 h 4925802"/>
              <a:gd name="connsiteX0" fmla="*/ 867393 w 4530340"/>
              <a:gd name="connsiteY0" fmla="*/ 665923 h 4925802"/>
              <a:gd name="connsiteX1" fmla="*/ 1519973 w 4530340"/>
              <a:gd name="connsiteY1" fmla="*/ 289605 h 4925802"/>
              <a:gd name="connsiteX2" fmla="*/ 2252190 w 4530340"/>
              <a:gd name="connsiteY2" fmla="*/ 22 h 4925802"/>
              <a:gd name="connsiteX3" fmla="*/ 3029374 w 4530340"/>
              <a:gd name="connsiteY3" fmla="*/ 302924 h 4925802"/>
              <a:gd name="connsiteX4" fmla="*/ 3746454 w 4530340"/>
              <a:gd name="connsiteY4" fmla="*/ 710514 h 4925802"/>
              <a:gd name="connsiteX5" fmla="*/ 4391626 w 4530340"/>
              <a:gd name="connsiteY5" fmla="*/ 1206383 h 4925802"/>
              <a:gd name="connsiteX6" fmla="*/ 4523854 w 4530340"/>
              <a:gd name="connsiteY6" fmla="*/ 1994496 h 4925802"/>
              <a:gd name="connsiteX7" fmla="*/ 4523851 w 4530340"/>
              <a:gd name="connsiteY7" fmla="*/ 2991732 h 4925802"/>
              <a:gd name="connsiteX8" fmla="*/ 4445789 w 4530340"/>
              <a:gd name="connsiteY8" fmla="*/ 3599864 h 4925802"/>
              <a:gd name="connsiteX9" fmla="*/ 3886640 w 4530340"/>
              <a:gd name="connsiteY9" fmla="*/ 4122785 h 4925802"/>
              <a:gd name="connsiteX10" fmla="*/ 3073979 w 4530340"/>
              <a:gd name="connsiteY10" fmla="*/ 4589349 h 4925802"/>
              <a:gd name="connsiteX11" fmla="*/ 2264934 w 4530340"/>
              <a:gd name="connsiteY11" fmla="*/ 4925673 h 4925802"/>
              <a:gd name="connsiteX12" fmla="*/ 1375057 w 4530340"/>
              <a:gd name="connsiteY12" fmla="*/ 4554302 h 4925802"/>
              <a:gd name="connsiteX13" fmla="*/ 668715 w 4530340"/>
              <a:gd name="connsiteY13" fmla="*/ 4135529 h 4925802"/>
              <a:gd name="connsiteX14" fmla="*/ 92457 w 4530340"/>
              <a:gd name="connsiteY14" fmla="*/ 3628539 h 4925802"/>
              <a:gd name="connsiteX15" fmla="*/ 7386 w 4530340"/>
              <a:gd name="connsiteY15" fmla="*/ 2486069 h 4925802"/>
              <a:gd name="connsiteX16" fmla="*/ 158948 w 4530340"/>
              <a:gd name="connsiteY16" fmla="*/ 1185237 h 4925802"/>
              <a:gd name="connsiteX17" fmla="*/ 867393 w 4530340"/>
              <a:gd name="connsiteY17" fmla="*/ 665923 h 4925802"/>
              <a:gd name="connsiteX0" fmla="*/ 867393 w 4530340"/>
              <a:gd name="connsiteY0" fmla="*/ 665923 h 4925802"/>
              <a:gd name="connsiteX1" fmla="*/ 1519973 w 4530340"/>
              <a:gd name="connsiteY1" fmla="*/ 289605 h 4925802"/>
              <a:gd name="connsiteX2" fmla="*/ 2252190 w 4530340"/>
              <a:gd name="connsiteY2" fmla="*/ 22 h 4925802"/>
              <a:gd name="connsiteX3" fmla="*/ 3029374 w 4530340"/>
              <a:gd name="connsiteY3" fmla="*/ 302924 h 4925802"/>
              <a:gd name="connsiteX4" fmla="*/ 3746454 w 4530340"/>
              <a:gd name="connsiteY4" fmla="*/ 710514 h 4925802"/>
              <a:gd name="connsiteX5" fmla="*/ 4391626 w 4530340"/>
              <a:gd name="connsiteY5" fmla="*/ 1206383 h 4925802"/>
              <a:gd name="connsiteX6" fmla="*/ 4523854 w 4530340"/>
              <a:gd name="connsiteY6" fmla="*/ 1994496 h 4925802"/>
              <a:gd name="connsiteX7" fmla="*/ 4523851 w 4530340"/>
              <a:gd name="connsiteY7" fmla="*/ 2991732 h 4925802"/>
              <a:gd name="connsiteX8" fmla="*/ 4445789 w 4530340"/>
              <a:gd name="connsiteY8" fmla="*/ 3599864 h 4925802"/>
              <a:gd name="connsiteX9" fmla="*/ 3886640 w 4530340"/>
              <a:gd name="connsiteY9" fmla="*/ 4122785 h 4925802"/>
              <a:gd name="connsiteX10" fmla="*/ 3073979 w 4530340"/>
              <a:gd name="connsiteY10" fmla="*/ 4589349 h 4925802"/>
              <a:gd name="connsiteX11" fmla="*/ 2264934 w 4530340"/>
              <a:gd name="connsiteY11" fmla="*/ 4925673 h 4925802"/>
              <a:gd name="connsiteX12" fmla="*/ 1375057 w 4530340"/>
              <a:gd name="connsiteY12" fmla="*/ 4554302 h 4925802"/>
              <a:gd name="connsiteX13" fmla="*/ 668715 w 4530340"/>
              <a:gd name="connsiteY13" fmla="*/ 4135529 h 4925802"/>
              <a:gd name="connsiteX14" fmla="*/ 92457 w 4530340"/>
              <a:gd name="connsiteY14" fmla="*/ 3628539 h 4925802"/>
              <a:gd name="connsiteX15" fmla="*/ 7386 w 4530340"/>
              <a:gd name="connsiteY15" fmla="*/ 2486069 h 4925802"/>
              <a:gd name="connsiteX16" fmla="*/ 158948 w 4530340"/>
              <a:gd name="connsiteY16" fmla="*/ 1185237 h 4925802"/>
              <a:gd name="connsiteX17" fmla="*/ 867393 w 4530340"/>
              <a:gd name="connsiteY17" fmla="*/ 665923 h 4925802"/>
              <a:gd name="connsiteX0" fmla="*/ 867393 w 4530340"/>
              <a:gd name="connsiteY0" fmla="*/ 665923 h 4925802"/>
              <a:gd name="connsiteX1" fmla="*/ 1519973 w 4530340"/>
              <a:gd name="connsiteY1" fmla="*/ 289605 h 4925802"/>
              <a:gd name="connsiteX2" fmla="*/ 2252190 w 4530340"/>
              <a:gd name="connsiteY2" fmla="*/ 22 h 4925802"/>
              <a:gd name="connsiteX3" fmla="*/ 3029374 w 4530340"/>
              <a:gd name="connsiteY3" fmla="*/ 302924 h 4925802"/>
              <a:gd name="connsiteX4" fmla="*/ 3746454 w 4530340"/>
              <a:gd name="connsiteY4" fmla="*/ 710514 h 4925802"/>
              <a:gd name="connsiteX5" fmla="*/ 4391626 w 4530340"/>
              <a:gd name="connsiteY5" fmla="*/ 1206383 h 4925802"/>
              <a:gd name="connsiteX6" fmla="*/ 4523854 w 4530340"/>
              <a:gd name="connsiteY6" fmla="*/ 1994496 h 4925802"/>
              <a:gd name="connsiteX7" fmla="*/ 4523851 w 4530340"/>
              <a:gd name="connsiteY7" fmla="*/ 2991732 h 4925802"/>
              <a:gd name="connsiteX8" fmla="*/ 4445789 w 4530340"/>
              <a:gd name="connsiteY8" fmla="*/ 3599864 h 4925802"/>
              <a:gd name="connsiteX9" fmla="*/ 3886640 w 4530340"/>
              <a:gd name="connsiteY9" fmla="*/ 4122785 h 4925802"/>
              <a:gd name="connsiteX10" fmla="*/ 3073979 w 4530340"/>
              <a:gd name="connsiteY10" fmla="*/ 4589349 h 4925802"/>
              <a:gd name="connsiteX11" fmla="*/ 2264934 w 4530340"/>
              <a:gd name="connsiteY11" fmla="*/ 4925673 h 4925802"/>
              <a:gd name="connsiteX12" fmla="*/ 1375057 w 4530340"/>
              <a:gd name="connsiteY12" fmla="*/ 4554302 h 4925802"/>
              <a:gd name="connsiteX13" fmla="*/ 668715 w 4530340"/>
              <a:gd name="connsiteY13" fmla="*/ 4135529 h 4925802"/>
              <a:gd name="connsiteX14" fmla="*/ 92457 w 4530340"/>
              <a:gd name="connsiteY14" fmla="*/ 3628539 h 4925802"/>
              <a:gd name="connsiteX15" fmla="*/ 7386 w 4530340"/>
              <a:gd name="connsiteY15" fmla="*/ 2486069 h 4925802"/>
              <a:gd name="connsiteX16" fmla="*/ 158948 w 4530340"/>
              <a:gd name="connsiteY16" fmla="*/ 1185237 h 4925802"/>
              <a:gd name="connsiteX17" fmla="*/ 867393 w 4530340"/>
              <a:gd name="connsiteY17" fmla="*/ 665923 h 4925802"/>
              <a:gd name="connsiteX0" fmla="*/ 867393 w 4530340"/>
              <a:gd name="connsiteY0" fmla="*/ 665923 h 4925802"/>
              <a:gd name="connsiteX1" fmla="*/ 1519973 w 4530340"/>
              <a:gd name="connsiteY1" fmla="*/ 289605 h 4925802"/>
              <a:gd name="connsiteX2" fmla="*/ 2252190 w 4530340"/>
              <a:gd name="connsiteY2" fmla="*/ 22 h 4925802"/>
              <a:gd name="connsiteX3" fmla="*/ 3029374 w 4530340"/>
              <a:gd name="connsiteY3" fmla="*/ 302924 h 4925802"/>
              <a:gd name="connsiteX4" fmla="*/ 3746454 w 4530340"/>
              <a:gd name="connsiteY4" fmla="*/ 710514 h 4925802"/>
              <a:gd name="connsiteX5" fmla="*/ 4391626 w 4530340"/>
              <a:gd name="connsiteY5" fmla="*/ 1206383 h 4925802"/>
              <a:gd name="connsiteX6" fmla="*/ 4523854 w 4530340"/>
              <a:gd name="connsiteY6" fmla="*/ 1994496 h 4925802"/>
              <a:gd name="connsiteX7" fmla="*/ 4523851 w 4530340"/>
              <a:gd name="connsiteY7" fmla="*/ 2991732 h 4925802"/>
              <a:gd name="connsiteX8" fmla="*/ 4445789 w 4530340"/>
              <a:gd name="connsiteY8" fmla="*/ 3599864 h 4925802"/>
              <a:gd name="connsiteX9" fmla="*/ 3886640 w 4530340"/>
              <a:gd name="connsiteY9" fmla="*/ 4122785 h 4925802"/>
              <a:gd name="connsiteX10" fmla="*/ 3073979 w 4530340"/>
              <a:gd name="connsiteY10" fmla="*/ 4589349 h 4925802"/>
              <a:gd name="connsiteX11" fmla="*/ 2264934 w 4530340"/>
              <a:gd name="connsiteY11" fmla="*/ 4925673 h 4925802"/>
              <a:gd name="connsiteX12" fmla="*/ 1375057 w 4530340"/>
              <a:gd name="connsiteY12" fmla="*/ 4554302 h 4925802"/>
              <a:gd name="connsiteX13" fmla="*/ 668715 w 4530340"/>
              <a:gd name="connsiteY13" fmla="*/ 4135529 h 4925802"/>
              <a:gd name="connsiteX14" fmla="*/ 92457 w 4530340"/>
              <a:gd name="connsiteY14" fmla="*/ 3628539 h 4925802"/>
              <a:gd name="connsiteX15" fmla="*/ 7386 w 4530340"/>
              <a:gd name="connsiteY15" fmla="*/ 2486069 h 4925802"/>
              <a:gd name="connsiteX16" fmla="*/ 158948 w 4530340"/>
              <a:gd name="connsiteY16" fmla="*/ 1185237 h 4925802"/>
              <a:gd name="connsiteX17" fmla="*/ 867393 w 4530340"/>
              <a:gd name="connsiteY17" fmla="*/ 665923 h 4925802"/>
              <a:gd name="connsiteX0" fmla="*/ 869059 w 4532006"/>
              <a:gd name="connsiteY0" fmla="*/ 665923 h 4925802"/>
              <a:gd name="connsiteX1" fmla="*/ 1521639 w 4532006"/>
              <a:gd name="connsiteY1" fmla="*/ 289605 h 4925802"/>
              <a:gd name="connsiteX2" fmla="*/ 2253856 w 4532006"/>
              <a:gd name="connsiteY2" fmla="*/ 22 h 4925802"/>
              <a:gd name="connsiteX3" fmla="*/ 3031040 w 4532006"/>
              <a:gd name="connsiteY3" fmla="*/ 302924 h 4925802"/>
              <a:gd name="connsiteX4" fmla="*/ 3748120 w 4532006"/>
              <a:gd name="connsiteY4" fmla="*/ 710514 h 4925802"/>
              <a:gd name="connsiteX5" fmla="*/ 4393292 w 4532006"/>
              <a:gd name="connsiteY5" fmla="*/ 1206383 h 4925802"/>
              <a:gd name="connsiteX6" fmla="*/ 4525520 w 4532006"/>
              <a:gd name="connsiteY6" fmla="*/ 1994496 h 4925802"/>
              <a:gd name="connsiteX7" fmla="*/ 4525517 w 4532006"/>
              <a:gd name="connsiteY7" fmla="*/ 2991732 h 4925802"/>
              <a:gd name="connsiteX8" fmla="*/ 4447455 w 4532006"/>
              <a:gd name="connsiteY8" fmla="*/ 3599864 h 4925802"/>
              <a:gd name="connsiteX9" fmla="*/ 3888306 w 4532006"/>
              <a:gd name="connsiteY9" fmla="*/ 4122785 h 4925802"/>
              <a:gd name="connsiteX10" fmla="*/ 3075645 w 4532006"/>
              <a:gd name="connsiteY10" fmla="*/ 4589349 h 4925802"/>
              <a:gd name="connsiteX11" fmla="*/ 2266600 w 4532006"/>
              <a:gd name="connsiteY11" fmla="*/ 4925673 h 4925802"/>
              <a:gd name="connsiteX12" fmla="*/ 1376723 w 4532006"/>
              <a:gd name="connsiteY12" fmla="*/ 4554302 h 4925802"/>
              <a:gd name="connsiteX13" fmla="*/ 714985 w 4532006"/>
              <a:gd name="connsiteY13" fmla="*/ 4161018 h 4925802"/>
              <a:gd name="connsiteX14" fmla="*/ 94123 w 4532006"/>
              <a:gd name="connsiteY14" fmla="*/ 3628539 h 4925802"/>
              <a:gd name="connsiteX15" fmla="*/ 9052 w 4532006"/>
              <a:gd name="connsiteY15" fmla="*/ 2486069 h 4925802"/>
              <a:gd name="connsiteX16" fmla="*/ 160614 w 4532006"/>
              <a:gd name="connsiteY16" fmla="*/ 1185237 h 4925802"/>
              <a:gd name="connsiteX17" fmla="*/ 869059 w 4532006"/>
              <a:gd name="connsiteY17" fmla="*/ 665923 h 4925802"/>
              <a:gd name="connsiteX0" fmla="*/ 869059 w 4532006"/>
              <a:gd name="connsiteY0" fmla="*/ 665923 h 4925802"/>
              <a:gd name="connsiteX1" fmla="*/ 1521639 w 4532006"/>
              <a:gd name="connsiteY1" fmla="*/ 289605 h 4925802"/>
              <a:gd name="connsiteX2" fmla="*/ 2253856 w 4532006"/>
              <a:gd name="connsiteY2" fmla="*/ 22 h 4925802"/>
              <a:gd name="connsiteX3" fmla="*/ 3031040 w 4532006"/>
              <a:gd name="connsiteY3" fmla="*/ 302924 h 4925802"/>
              <a:gd name="connsiteX4" fmla="*/ 3748120 w 4532006"/>
              <a:gd name="connsiteY4" fmla="*/ 710514 h 4925802"/>
              <a:gd name="connsiteX5" fmla="*/ 4393292 w 4532006"/>
              <a:gd name="connsiteY5" fmla="*/ 1206383 h 4925802"/>
              <a:gd name="connsiteX6" fmla="*/ 4525520 w 4532006"/>
              <a:gd name="connsiteY6" fmla="*/ 1994496 h 4925802"/>
              <a:gd name="connsiteX7" fmla="*/ 4525517 w 4532006"/>
              <a:gd name="connsiteY7" fmla="*/ 2991732 h 4925802"/>
              <a:gd name="connsiteX8" fmla="*/ 4447455 w 4532006"/>
              <a:gd name="connsiteY8" fmla="*/ 3599864 h 4925802"/>
              <a:gd name="connsiteX9" fmla="*/ 3888306 w 4532006"/>
              <a:gd name="connsiteY9" fmla="*/ 4122785 h 4925802"/>
              <a:gd name="connsiteX10" fmla="*/ 3075645 w 4532006"/>
              <a:gd name="connsiteY10" fmla="*/ 4589349 h 4925802"/>
              <a:gd name="connsiteX11" fmla="*/ 2266600 w 4532006"/>
              <a:gd name="connsiteY11" fmla="*/ 4925673 h 4925802"/>
              <a:gd name="connsiteX12" fmla="*/ 1376723 w 4532006"/>
              <a:gd name="connsiteY12" fmla="*/ 4554302 h 4925802"/>
              <a:gd name="connsiteX13" fmla="*/ 714985 w 4532006"/>
              <a:gd name="connsiteY13" fmla="*/ 4161018 h 4925802"/>
              <a:gd name="connsiteX14" fmla="*/ 94123 w 4532006"/>
              <a:gd name="connsiteY14" fmla="*/ 3596678 h 4925802"/>
              <a:gd name="connsiteX15" fmla="*/ 9052 w 4532006"/>
              <a:gd name="connsiteY15" fmla="*/ 2486069 h 4925802"/>
              <a:gd name="connsiteX16" fmla="*/ 160614 w 4532006"/>
              <a:gd name="connsiteY16" fmla="*/ 1185237 h 4925802"/>
              <a:gd name="connsiteX17" fmla="*/ 869059 w 4532006"/>
              <a:gd name="connsiteY17" fmla="*/ 665923 h 4925802"/>
              <a:gd name="connsiteX0" fmla="*/ 871501 w 4534448"/>
              <a:gd name="connsiteY0" fmla="*/ 665923 h 4925802"/>
              <a:gd name="connsiteX1" fmla="*/ 1524081 w 4534448"/>
              <a:gd name="connsiteY1" fmla="*/ 289605 h 4925802"/>
              <a:gd name="connsiteX2" fmla="*/ 2256298 w 4534448"/>
              <a:gd name="connsiteY2" fmla="*/ 22 h 4925802"/>
              <a:gd name="connsiteX3" fmla="*/ 3033482 w 4534448"/>
              <a:gd name="connsiteY3" fmla="*/ 302924 h 4925802"/>
              <a:gd name="connsiteX4" fmla="*/ 3750562 w 4534448"/>
              <a:gd name="connsiteY4" fmla="*/ 710514 h 4925802"/>
              <a:gd name="connsiteX5" fmla="*/ 4395734 w 4534448"/>
              <a:gd name="connsiteY5" fmla="*/ 1206383 h 4925802"/>
              <a:gd name="connsiteX6" fmla="*/ 4527962 w 4534448"/>
              <a:gd name="connsiteY6" fmla="*/ 1994496 h 4925802"/>
              <a:gd name="connsiteX7" fmla="*/ 4527959 w 4534448"/>
              <a:gd name="connsiteY7" fmla="*/ 2991732 h 4925802"/>
              <a:gd name="connsiteX8" fmla="*/ 4449897 w 4534448"/>
              <a:gd name="connsiteY8" fmla="*/ 3599864 h 4925802"/>
              <a:gd name="connsiteX9" fmla="*/ 3890748 w 4534448"/>
              <a:gd name="connsiteY9" fmla="*/ 4122785 h 4925802"/>
              <a:gd name="connsiteX10" fmla="*/ 3078087 w 4534448"/>
              <a:gd name="connsiteY10" fmla="*/ 4589349 h 4925802"/>
              <a:gd name="connsiteX11" fmla="*/ 2269042 w 4534448"/>
              <a:gd name="connsiteY11" fmla="*/ 4925673 h 4925802"/>
              <a:gd name="connsiteX12" fmla="*/ 1379165 w 4534448"/>
              <a:gd name="connsiteY12" fmla="*/ 4554302 h 4925802"/>
              <a:gd name="connsiteX13" fmla="*/ 717427 w 4534448"/>
              <a:gd name="connsiteY13" fmla="*/ 4161018 h 4925802"/>
              <a:gd name="connsiteX14" fmla="*/ 96565 w 4534448"/>
              <a:gd name="connsiteY14" fmla="*/ 3596678 h 4925802"/>
              <a:gd name="connsiteX15" fmla="*/ 8307 w 4534448"/>
              <a:gd name="connsiteY15" fmla="*/ 2763256 h 4925802"/>
              <a:gd name="connsiteX16" fmla="*/ 163056 w 4534448"/>
              <a:gd name="connsiteY16" fmla="*/ 1185237 h 4925802"/>
              <a:gd name="connsiteX17" fmla="*/ 871501 w 4534448"/>
              <a:gd name="connsiteY17" fmla="*/ 665923 h 4925802"/>
              <a:gd name="connsiteX0" fmla="*/ 864422 w 4527369"/>
              <a:gd name="connsiteY0" fmla="*/ 665923 h 4925802"/>
              <a:gd name="connsiteX1" fmla="*/ 1517002 w 4527369"/>
              <a:gd name="connsiteY1" fmla="*/ 289605 h 4925802"/>
              <a:gd name="connsiteX2" fmla="*/ 2249219 w 4527369"/>
              <a:gd name="connsiteY2" fmla="*/ 22 h 4925802"/>
              <a:gd name="connsiteX3" fmla="*/ 3026403 w 4527369"/>
              <a:gd name="connsiteY3" fmla="*/ 302924 h 4925802"/>
              <a:gd name="connsiteX4" fmla="*/ 3743483 w 4527369"/>
              <a:gd name="connsiteY4" fmla="*/ 710514 h 4925802"/>
              <a:gd name="connsiteX5" fmla="*/ 4388655 w 4527369"/>
              <a:gd name="connsiteY5" fmla="*/ 1206383 h 4925802"/>
              <a:gd name="connsiteX6" fmla="*/ 4520883 w 4527369"/>
              <a:gd name="connsiteY6" fmla="*/ 1994496 h 4925802"/>
              <a:gd name="connsiteX7" fmla="*/ 4520880 w 4527369"/>
              <a:gd name="connsiteY7" fmla="*/ 2991732 h 4925802"/>
              <a:gd name="connsiteX8" fmla="*/ 4442818 w 4527369"/>
              <a:gd name="connsiteY8" fmla="*/ 3599864 h 4925802"/>
              <a:gd name="connsiteX9" fmla="*/ 3883669 w 4527369"/>
              <a:gd name="connsiteY9" fmla="*/ 4122785 h 4925802"/>
              <a:gd name="connsiteX10" fmla="*/ 3071008 w 4527369"/>
              <a:gd name="connsiteY10" fmla="*/ 4589349 h 4925802"/>
              <a:gd name="connsiteX11" fmla="*/ 2261963 w 4527369"/>
              <a:gd name="connsiteY11" fmla="*/ 4925673 h 4925802"/>
              <a:gd name="connsiteX12" fmla="*/ 1372086 w 4527369"/>
              <a:gd name="connsiteY12" fmla="*/ 4554302 h 4925802"/>
              <a:gd name="connsiteX13" fmla="*/ 710348 w 4527369"/>
              <a:gd name="connsiteY13" fmla="*/ 4161018 h 4925802"/>
              <a:gd name="connsiteX14" fmla="*/ 89486 w 4527369"/>
              <a:gd name="connsiteY14" fmla="*/ 3596678 h 4925802"/>
              <a:gd name="connsiteX15" fmla="*/ 1228 w 4527369"/>
              <a:gd name="connsiteY15" fmla="*/ 2763256 h 4925802"/>
              <a:gd name="connsiteX16" fmla="*/ 155977 w 4527369"/>
              <a:gd name="connsiteY16" fmla="*/ 1185237 h 4925802"/>
              <a:gd name="connsiteX17" fmla="*/ 864422 w 4527369"/>
              <a:gd name="connsiteY17" fmla="*/ 665923 h 4925802"/>
              <a:gd name="connsiteX0" fmla="*/ 855246 w 4518193"/>
              <a:gd name="connsiteY0" fmla="*/ 665923 h 4925802"/>
              <a:gd name="connsiteX1" fmla="*/ 1507826 w 4518193"/>
              <a:gd name="connsiteY1" fmla="*/ 289605 h 4925802"/>
              <a:gd name="connsiteX2" fmla="*/ 2240043 w 4518193"/>
              <a:gd name="connsiteY2" fmla="*/ 22 h 4925802"/>
              <a:gd name="connsiteX3" fmla="*/ 3017227 w 4518193"/>
              <a:gd name="connsiteY3" fmla="*/ 302924 h 4925802"/>
              <a:gd name="connsiteX4" fmla="*/ 3734307 w 4518193"/>
              <a:gd name="connsiteY4" fmla="*/ 710514 h 4925802"/>
              <a:gd name="connsiteX5" fmla="*/ 4379479 w 4518193"/>
              <a:gd name="connsiteY5" fmla="*/ 1206383 h 4925802"/>
              <a:gd name="connsiteX6" fmla="*/ 4511707 w 4518193"/>
              <a:gd name="connsiteY6" fmla="*/ 1994496 h 4925802"/>
              <a:gd name="connsiteX7" fmla="*/ 4511704 w 4518193"/>
              <a:gd name="connsiteY7" fmla="*/ 2991732 h 4925802"/>
              <a:gd name="connsiteX8" fmla="*/ 4433642 w 4518193"/>
              <a:gd name="connsiteY8" fmla="*/ 3599864 h 4925802"/>
              <a:gd name="connsiteX9" fmla="*/ 3874493 w 4518193"/>
              <a:gd name="connsiteY9" fmla="*/ 4122785 h 4925802"/>
              <a:gd name="connsiteX10" fmla="*/ 3061832 w 4518193"/>
              <a:gd name="connsiteY10" fmla="*/ 4589349 h 4925802"/>
              <a:gd name="connsiteX11" fmla="*/ 2252787 w 4518193"/>
              <a:gd name="connsiteY11" fmla="*/ 4925673 h 4925802"/>
              <a:gd name="connsiteX12" fmla="*/ 1362910 w 4518193"/>
              <a:gd name="connsiteY12" fmla="*/ 4554302 h 4925802"/>
              <a:gd name="connsiteX13" fmla="*/ 701172 w 4518193"/>
              <a:gd name="connsiteY13" fmla="*/ 4161018 h 4925802"/>
              <a:gd name="connsiteX14" fmla="*/ 80310 w 4518193"/>
              <a:gd name="connsiteY14" fmla="*/ 3596678 h 4925802"/>
              <a:gd name="connsiteX15" fmla="*/ 4797 w 4518193"/>
              <a:gd name="connsiteY15" fmla="*/ 2877955 h 4925802"/>
              <a:gd name="connsiteX16" fmla="*/ 146801 w 4518193"/>
              <a:gd name="connsiteY16" fmla="*/ 1185237 h 4925802"/>
              <a:gd name="connsiteX17" fmla="*/ 855246 w 4518193"/>
              <a:gd name="connsiteY17" fmla="*/ 665923 h 4925802"/>
              <a:gd name="connsiteX0" fmla="*/ 853677 w 4516624"/>
              <a:gd name="connsiteY0" fmla="*/ 665923 h 4925802"/>
              <a:gd name="connsiteX1" fmla="*/ 1506257 w 4516624"/>
              <a:gd name="connsiteY1" fmla="*/ 289605 h 4925802"/>
              <a:gd name="connsiteX2" fmla="*/ 2238474 w 4516624"/>
              <a:gd name="connsiteY2" fmla="*/ 22 h 4925802"/>
              <a:gd name="connsiteX3" fmla="*/ 3015658 w 4516624"/>
              <a:gd name="connsiteY3" fmla="*/ 302924 h 4925802"/>
              <a:gd name="connsiteX4" fmla="*/ 3732738 w 4516624"/>
              <a:gd name="connsiteY4" fmla="*/ 710514 h 4925802"/>
              <a:gd name="connsiteX5" fmla="*/ 4377910 w 4516624"/>
              <a:gd name="connsiteY5" fmla="*/ 1206383 h 4925802"/>
              <a:gd name="connsiteX6" fmla="*/ 4510138 w 4516624"/>
              <a:gd name="connsiteY6" fmla="*/ 1994496 h 4925802"/>
              <a:gd name="connsiteX7" fmla="*/ 4510135 w 4516624"/>
              <a:gd name="connsiteY7" fmla="*/ 2991732 h 4925802"/>
              <a:gd name="connsiteX8" fmla="*/ 4432073 w 4516624"/>
              <a:gd name="connsiteY8" fmla="*/ 3599864 h 4925802"/>
              <a:gd name="connsiteX9" fmla="*/ 3872924 w 4516624"/>
              <a:gd name="connsiteY9" fmla="*/ 4122785 h 4925802"/>
              <a:gd name="connsiteX10" fmla="*/ 3060263 w 4516624"/>
              <a:gd name="connsiteY10" fmla="*/ 4589349 h 4925802"/>
              <a:gd name="connsiteX11" fmla="*/ 2251218 w 4516624"/>
              <a:gd name="connsiteY11" fmla="*/ 4925673 h 4925802"/>
              <a:gd name="connsiteX12" fmla="*/ 1361341 w 4516624"/>
              <a:gd name="connsiteY12" fmla="*/ 4554302 h 4925802"/>
              <a:gd name="connsiteX13" fmla="*/ 699603 w 4516624"/>
              <a:gd name="connsiteY13" fmla="*/ 4161018 h 4925802"/>
              <a:gd name="connsiteX14" fmla="*/ 78741 w 4516624"/>
              <a:gd name="connsiteY14" fmla="*/ 3596678 h 4925802"/>
              <a:gd name="connsiteX15" fmla="*/ 3228 w 4516624"/>
              <a:gd name="connsiteY15" fmla="*/ 2877955 h 4925802"/>
              <a:gd name="connsiteX16" fmla="*/ 27343 w 4516624"/>
              <a:gd name="connsiteY16" fmla="*/ 2016798 h 4925802"/>
              <a:gd name="connsiteX17" fmla="*/ 145232 w 4516624"/>
              <a:gd name="connsiteY17" fmla="*/ 1185237 h 4925802"/>
              <a:gd name="connsiteX18" fmla="*/ 853677 w 4516624"/>
              <a:gd name="connsiteY18" fmla="*/ 665923 h 4925802"/>
              <a:gd name="connsiteX0" fmla="*/ 853677 w 4516624"/>
              <a:gd name="connsiteY0" fmla="*/ 665923 h 4925802"/>
              <a:gd name="connsiteX1" fmla="*/ 1506257 w 4516624"/>
              <a:gd name="connsiteY1" fmla="*/ 289605 h 4925802"/>
              <a:gd name="connsiteX2" fmla="*/ 2238474 w 4516624"/>
              <a:gd name="connsiteY2" fmla="*/ 22 h 4925802"/>
              <a:gd name="connsiteX3" fmla="*/ 3015658 w 4516624"/>
              <a:gd name="connsiteY3" fmla="*/ 302924 h 4925802"/>
              <a:gd name="connsiteX4" fmla="*/ 3732738 w 4516624"/>
              <a:gd name="connsiteY4" fmla="*/ 710514 h 4925802"/>
              <a:gd name="connsiteX5" fmla="*/ 4377910 w 4516624"/>
              <a:gd name="connsiteY5" fmla="*/ 1206383 h 4925802"/>
              <a:gd name="connsiteX6" fmla="*/ 4510138 w 4516624"/>
              <a:gd name="connsiteY6" fmla="*/ 1994496 h 4925802"/>
              <a:gd name="connsiteX7" fmla="*/ 4510135 w 4516624"/>
              <a:gd name="connsiteY7" fmla="*/ 2991732 h 4925802"/>
              <a:gd name="connsiteX8" fmla="*/ 4432073 w 4516624"/>
              <a:gd name="connsiteY8" fmla="*/ 3599864 h 4925802"/>
              <a:gd name="connsiteX9" fmla="*/ 3872924 w 4516624"/>
              <a:gd name="connsiteY9" fmla="*/ 4122785 h 4925802"/>
              <a:gd name="connsiteX10" fmla="*/ 3060263 w 4516624"/>
              <a:gd name="connsiteY10" fmla="*/ 4589349 h 4925802"/>
              <a:gd name="connsiteX11" fmla="*/ 2251218 w 4516624"/>
              <a:gd name="connsiteY11" fmla="*/ 4925673 h 4925802"/>
              <a:gd name="connsiteX12" fmla="*/ 1361341 w 4516624"/>
              <a:gd name="connsiteY12" fmla="*/ 4554302 h 4925802"/>
              <a:gd name="connsiteX13" fmla="*/ 699603 w 4516624"/>
              <a:gd name="connsiteY13" fmla="*/ 4161018 h 4925802"/>
              <a:gd name="connsiteX14" fmla="*/ 78741 w 4516624"/>
              <a:gd name="connsiteY14" fmla="*/ 3596678 h 4925802"/>
              <a:gd name="connsiteX15" fmla="*/ 3228 w 4516624"/>
              <a:gd name="connsiteY15" fmla="*/ 2877955 h 4925802"/>
              <a:gd name="connsiteX16" fmla="*/ 27343 w 4516624"/>
              <a:gd name="connsiteY16" fmla="*/ 2016798 h 4925802"/>
              <a:gd name="connsiteX17" fmla="*/ 145232 w 4516624"/>
              <a:gd name="connsiteY17" fmla="*/ 1185237 h 4925802"/>
              <a:gd name="connsiteX18" fmla="*/ 853677 w 4516624"/>
              <a:gd name="connsiteY18" fmla="*/ 665923 h 4925802"/>
              <a:gd name="connsiteX0" fmla="*/ 853677 w 4516624"/>
              <a:gd name="connsiteY0" fmla="*/ 665923 h 4925802"/>
              <a:gd name="connsiteX1" fmla="*/ 1506257 w 4516624"/>
              <a:gd name="connsiteY1" fmla="*/ 289605 h 4925802"/>
              <a:gd name="connsiteX2" fmla="*/ 2238474 w 4516624"/>
              <a:gd name="connsiteY2" fmla="*/ 22 h 4925802"/>
              <a:gd name="connsiteX3" fmla="*/ 3015658 w 4516624"/>
              <a:gd name="connsiteY3" fmla="*/ 302924 h 4925802"/>
              <a:gd name="connsiteX4" fmla="*/ 3732738 w 4516624"/>
              <a:gd name="connsiteY4" fmla="*/ 710514 h 4925802"/>
              <a:gd name="connsiteX5" fmla="*/ 4377910 w 4516624"/>
              <a:gd name="connsiteY5" fmla="*/ 1206383 h 4925802"/>
              <a:gd name="connsiteX6" fmla="*/ 4510138 w 4516624"/>
              <a:gd name="connsiteY6" fmla="*/ 1994496 h 4925802"/>
              <a:gd name="connsiteX7" fmla="*/ 4510135 w 4516624"/>
              <a:gd name="connsiteY7" fmla="*/ 2991732 h 4925802"/>
              <a:gd name="connsiteX8" fmla="*/ 4432073 w 4516624"/>
              <a:gd name="connsiteY8" fmla="*/ 3599864 h 4925802"/>
              <a:gd name="connsiteX9" fmla="*/ 3872924 w 4516624"/>
              <a:gd name="connsiteY9" fmla="*/ 4122785 h 4925802"/>
              <a:gd name="connsiteX10" fmla="*/ 3060263 w 4516624"/>
              <a:gd name="connsiteY10" fmla="*/ 4589349 h 4925802"/>
              <a:gd name="connsiteX11" fmla="*/ 2251218 w 4516624"/>
              <a:gd name="connsiteY11" fmla="*/ 4925673 h 4925802"/>
              <a:gd name="connsiteX12" fmla="*/ 1361341 w 4516624"/>
              <a:gd name="connsiteY12" fmla="*/ 4554302 h 4925802"/>
              <a:gd name="connsiteX13" fmla="*/ 699603 w 4516624"/>
              <a:gd name="connsiteY13" fmla="*/ 4161018 h 4925802"/>
              <a:gd name="connsiteX14" fmla="*/ 78741 w 4516624"/>
              <a:gd name="connsiteY14" fmla="*/ 3596678 h 4925802"/>
              <a:gd name="connsiteX15" fmla="*/ 3228 w 4516624"/>
              <a:gd name="connsiteY15" fmla="*/ 2877955 h 4925802"/>
              <a:gd name="connsiteX16" fmla="*/ 27343 w 4516624"/>
              <a:gd name="connsiteY16" fmla="*/ 2016798 h 4925802"/>
              <a:gd name="connsiteX17" fmla="*/ 145232 w 4516624"/>
              <a:gd name="connsiteY17" fmla="*/ 1185237 h 4925802"/>
              <a:gd name="connsiteX18" fmla="*/ 853677 w 4516624"/>
              <a:gd name="connsiteY18" fmla="*/ 665923 h 4925802"/>
              <a:gd name="connsiteX0" fmla="*/ 854922 w 4517869"/>
              <a:gd name="connsiteY0" fmla="*/ 665923 h 4925802"/>
              <a:gd name="connsiteX1" fmla="*/ 1507502 w 4517869"/>
              <a:gd name="connsiteY1" fmla="*/ 289605 h 4925802"/>
              <a:gd name="connsiteX2" fmla="*/ 2239719 w 4517869"/>
              <a:gd name="connsiteY2" fmla="*/ 22 h 4925802"/>
              <a:gd name="connsiteX3" fmla="*/ 3016903 w 4517869"/>
              <a:gd name="connsiteY3" fmla="*/ 302924 h 4925802"/>
              <a:gd name="connsiteX4" fmla="*/ 3733983 w 4517869"/>
              <a:gd name="connsiteY4" fmla="*/ 710514 h 4925802"/>
              <a:gd name="connsiteX5" fmla="*/ 4379155 w 4517869"/>
              <a:gd name="connsiteY5" fmla="*/ 1206383 h 4925802"/>
              <a:gd name="connsiteX6" fmla="*/ 4511383 w 4517869"/>
              <a:gd name="connsiteY6" fmla="*/ 1994496 h 4925802"/>
              <a:gd name="connsiteX7" fmla="*/ 4511380 w 4517869"/>
              <a:gd name="connsiteY7" fmla="*/ 2991732 h 4925802"/>
              <a:gd name="connsiteX8" fmla="*/ 4433318 w 4517869"/>
              <a:gd name="connsiteY8" fmla="*/ 3599864 h 4925802"/>
              <a:gd name="connsiteX9" fmla="*/ 3874169 w 4517869"/>
              <a:gd name="connsiteY9" fmla="*/ 4122785 h 4925802"/>
              <a:gd name="connsiteX10" fmla="*/ 3061508 w 4517869"/>
              <a:gd name="connsiteY10" fmla="*/ 4589349 h 4925802"/>
              <a:gd name="connsiteX11" fmla="*/ 2252463 w 4517869"/>
              <a:gd name="connsiteY11" fmla="*/ 4925673 h 4925802"/>
              <a:gd name="connsiteX12" fmla="*/ 1362586 w 4517869"/>
              <a:gd name="connsiteY12" fmla="*/ 4554302 h 4925802"/>
              <a:gd name="connsiteX13" fmla="*/ 700848 w 4517869"/>
              <a:gd name="connsiteY13" fmla="*/ 4161018 h 4925802"/>
              <a:gd name="connsiteX14" fmla="*/ 79986 w 4517869"/>
              <a:gd name="connsiteY14" fmla="*/ 3596678 h 4925802"/>
              <a:gd name="connsiteX15" fmla="*/ 4473 w 4517869"/>
              <a:gd name="connsiteY15" fmla="*/ 2877955 h 4925802"/>
              <a:gd name="connsiteX16" fmla="*/ 3100 w 4517869"/>
              <a:gd name="connsiteY16" fmla="*/ 2016798 h 4925802"/>
              <a:gd name="connsiteX17" fmla="*/ 146477 w 4517869"/>
              <a:gd name="connsiteY17" fmla="*/ 1185237 h 4925802"/>
              <a:gd name="connsiteX18" fmla="*/ 854922 w 4517869"/>
              <a:gd name="connsiteY18" fmla="*/ 665923 h 4925802"/>
              <a:gd name="connsiteX0" fmla="*/ 854231 w 4517178"/>
              <a:gd name="connsiteY0" fmla="*/ 665923 h 4925802"/>
              <a:gd name="connsiteX1" fmla="*/ 1506811 w 4517178"/>
              <a:gd name="connsiteY1" fmla="*/ 289605 h 4925802"/>
              <a:gd name="connsiteX2" fmla="*/ 2239028 w 4517178"/>
              <a:gd name="connsiteY2" fmla="*/ 22 h 4925802"/>
              <a:gd name="connsiteX3" fmla="*/ 3016212 w 4517178"/>
              <a:gd name="connsiteY3" fmla="*/ 302924 h 4925802"/>
              <a:gd name="connsiteX4" fmla="*/ 3733292 w 4517178"/>
              <a:gd name="connsiteY4" fmla="*/ 710514 h 4925802"/>
              <a:gd name="connsiteX5" fmla="*/ 4378464 w 4517178"/>
              <a:gd name="connsiteY5" fmla="*/ 1206383 h 4925802"/>
              <a:gd name="connsiteX6" fmla="*/ 4510692 w 4517178"/>
              <a:gd name="connsiteY6" fmla="*/ 1994496 h 4925802"/>
              <a:gd name="connsiteX7" fmla="*/ 4510689 w 4517178"/>
              <a:gd name="connsiteY7" fmla="*/ 2991732 h 4925802"/>
              <a:gd name="connsiteX8" fmla="*/ 4432627 w 4517178"/>
              <a:gd name="connsiteY8" fmla="*/ 3599864 h 4925802"/>
              <a:gd name="connsiteX9" fmla="*/ 3873478 w 4517178"/>
              <a:gd name="connsiteY9" fmla="*/ 4122785 h 4925802"/>
              <a:gd name="connsiteX10" fmla="*/ 3060817 w 4517178"/>
              <a:gd name="connsiteY10" fmla="*/ 4589349 h 4925802"/>
              <a:gd name="connsiteX11" fmla="*/ 2251772 w 4517178"/>
              <a:gd name="connsiteY11" fmla="*/ 4925673 h 4925802"/>
              <a:gd name="connsiteX12" fmla="*/ 1361895 w 4517178"/>
              <a:gd name="connsiteY12" fmla="*/ 4554302 h 4925802"/>
              <a:gd name="connsiteX13" fmla="*/ 700157 w 4517178"/>
              <a:gd name="connsiteY13" fmla="*/ 4161018 h 4925802"/>
              <a:gd name="connsiteX14" fmla="*/ 79295 w 4517178"/>
              <a:gd name="connsiteY14" fmla="*/ 3596678 h 4925802"/>
              <a:gd name="connsiteX15" fmla="*/ 3782 w 4517178"/>
              <a:gd name="connsiteY15" fmla="*/ 2877955 h 4925802"/>
              <a:gd name="connsiteX16" fmla="*/ 5595 w 4517178"/>
              <a:gd name="connsiteY16" fmla="*/ 1937146 h 4925802"/>
              <a:gd name="connsiteX17" fmla="*/ 145786 w 4517178"/>
              <a:gd name="connsiteY17" fmla="*/ 1185237 h 4925802"/>
              <a:gd name="connsiteX18" fmla="*/ 854231 w 4517178"/>
              <a:gd name="connsiteY18" fmla="*/ 665923 h 4925802"/>
              <a:gd name="connsiteX0" fmla="*/ 803254 w 4517178"/>
              <a:gd name="connsiteY0" fmla="*/ 681852 h 4925801"/>
              <a:gd name="connsiteX1" fmla="*/ 1506811 w 4517178"/>
              <a:gd name="connsiteY1" fmla="*/ 289604 h 4925801"/>
              <a:gd name="connsiteX2" fmla="*/ 2239028 w 4517178"/>
              <a:gd name="connsiteY2" fmla="*/ 21 h 4925801"/>
              <a:gd name="connsiteX3" fmla="*/ 3016212 w 4517178"/>
              <a:gd name="connsiteY3" fmla="*/ 302923 h 4925801"/>
              <a:gd name="connsiteX4" fmla="*/ 3733292 w 4517178"/>
              <a:gd name="connsiteY4" fmla="*/ 710513 h 4925801"/>
              <a:gd name="connsiteX5" fmla="*/ 4378464 w 4517178"/>
              <a:gd name="connsiteY5" fmla="*/ 1206382 h 4925801"/>
              <a:gd name="connsiteX6" fmla="*/ 4510692 w 4517178"/>
              <a:gd name="connsiteY6" fmla="*/ 1994495 h 4925801"/>
              <a:gd name="connsiteX7" fmla="*/ 4510689 w 4517178"/>
              <a:gd name="connsiteY7" fmla="*/ 2991731 h 4925801"/>
              <a:gd name="connsiteX8" fmla="*/ 4432627 w 4517178"/>
              <a:gd name="connsiteY8" fmla="*/ 3599863 h 4925801"/>
              <a:gd name="connsiteX9" fmla="*/ 3873478 w 4517178"/>
              <a:gd name="connsiteY9" fmla="*/ 4122784 h 4925801"/>
              <a:gd name="connsiteX10" fmla="*/ 3060817 w 4517178"/>
              <a:gd name="connsiteY10" fmla="*/ 4589348 h 4925801"/>
              <a:gd name="connsiteX11" fmla="*/ 2251772 w 4517178"/>
              <a:gd name="connsiteY11" fmla="*/ 4925672 h 4925801"/>
              <a:gd name="connsiteX12" fmla="*/ 1361895 w 4517178"/>
              <a:gd name="connsiteY12" fmla="*/ 4554301 h 4925801"/>
              <a:gd name="connsiteX13" fmla="*/ 700157 w 4517178"/>
              <a:gd name="connsiteY13" fmla="*/ 4161017 h 4925801"/>
              <a:gd name="connsiteX14" fmla="*/ 79295 w 4517178"/>
              <a:gd name="connsiteY14" fmla="*/ 3596677 h 4925801"/>
              <a:gd name="connsiteX15" fmla="*/ 3782 w 4517178"/>
              <a:gd name="connsiteY15" fmla="*/ 2877954 h 4925801"/>
              <a:gd name="connsiteX16" fmla="*/ 5595 w 4517178"/>
              <a:gd name="connsiteY16" fmla="*/ 1937145 h 4925801"/>
              <a:gd name="connsiteX17" fmla="*/ 145786 w 4517178"/>
              <a:gd name="connsiteY17" fmla="*/ 1185236 h 4925801"/>
              <a:gd name="connsiteX18" fmla="*/ 803254 w 4517178"/>
              <a:gd name="connsiteY18" fmla="*/ 681852 h 4925801"/>
              <a:gd name="connsiteX0" fmla="*/ 803254 w 4517178"/>
              <a:gd name="connsiteY0" fmla="*/ 681852 h 4925801"/>
              <a:gd name="connsiteX1" fmla="*/ 1506811 w 4517178"/>
              <a:gd name="connsiteY1" fmla="*/ 289604 h 4925801"/>
              <a:gd name="connsiteX2" fmla="*/ 2239028 w 4517178"/>
              <a:gd name="connsiteY2" fmla="*/ 21 h 4925801"/>
              <a:gd name="connsiteX3" fmla="*/ 3016212 w 4517178"/>
              <a:gd name="connsiteY3" fmla="*/ 302923 h 4925801"/>
              <a:gd name="connsiteX4" fmla="*/ 3733292 w 4517178"/>
              <a:gd name="connsiteY4" fmla="*/ 710513 h 4925801"/>
              <a:gd name="connsiteX5" fmla="*/ 4378464 w 4517178"/>
              <a:gd name="connsiteY5" fmla="*/ 1206382 h 4925801"/>
              <a:gd name="connsiteX6" fmla="*/ 4510692 w 4517178"/>
              <a:gd name="connsiteY6" fmla="*/ 1994495 h 4925801"/>
              <a:gd name="connsiteX7" fmla="*/ 4510689 w 4517178"/>
              <a:gd name="connsiteY7" fmla="*/ 2991731 h 4925801"/>
              <a:gd name="connsiteX8" fmla="*/ 4432627 w 4517178"/>
              <a:gd name="connsiteY8" fmla="*/ 3599863 h 4925801"/>
              <a:gd name="connsiteX9" fmla="*/ 3873478 w 4517178"/>
              <a:gd name="connsiteY9" fmla="*/ 4122784 h 4925801"/>
              <a:gd name="connsiteX10" fmla="*/ 3060817 w 4517178"/>
              <a:gd name="connsiteY10" fmla="*/ 4589348 h 4925801"/>
              <a:gd name="connsiteX11" fmla="*/ 2251772 w 4517178"/>
              <a:gd name="connsiteY11" fmla="*/ 4925672 h 4925801"/>
              <a:gd name="connsiteX12" fmla="*/ 1361895 w 4517178"/>
              <a:gd name="connsiteY12" fmla="*/ 4554301 h 4925801"/>
              <a:gd name="connsiteX13" fmla="*/ 700157 w 4517178"/>
              <a:gd name="connsiteY13" fmla="*/ 4161017 h 4925801"/>
              <a:gd name="connsiteX14" fmla="*/ 79295 w 4517178"/>
              <a:gd name="connsiteY14" fmla="*/ 3596677 h 4925801"/>
              <a:gd name="connsiteX15" fmla="*/ 3782 w 4517178"/>
              <a:gd name="connsiteY15" fmla="*/ 2877954 h 4925801"/>
              <a:gd name="connsiteX16" fmla="*/ 5595 w 4517178"/>
              <a:gd name="connsiteY16" fmla="*/ 1937145 h 4925801"/>
              <a:gd name="connsiteX17" fmla="*/ 145786 w 4517178"/>
              <a:gd name="connsiteY17" fmla="*/ 1185236 h 4925801"/>
              <a:gd name="connsiteX18" fmla="*/ 803254 w 4517178"/>
              <a:gd name="connsiteY18" fmla="*/ 681852 h 4925801"/>
              <a:gd name="connsiteX0" fmla="*/ 803254 w 4517178"/>
              <a:gd name="connsiteY0" fmla="*/ 697783 h 4925801"/>
              <a:gd name="connsiteX1" fmla="*/ 1506811 w 4517178"/>
              <a:gd name="connsiteY1" fmla="*/ 289604 h 4925801"/>
              <a:gd name="connsiteX2" fmla="*/ 2239028 w 4517178"/>
              <a:gd name="connsiteY2" fmla="*/ 21 h 4925801"/>
              <a:gd name="connsiteX3" fmla="*/ 3016212 w 4517178"/>
              <a:gd name="connsiteY3" fmla="*/ 302923 h 4925801"/>
              <a:gd name="connsiteX4" fmla="*/ 3733292 w 4517178"/>
              <a:gd name="connsiteY4" fmla="*/ 710513 h 4925801"/>
              <a:gd name="connsiteX5" fmla="*/ 4378464 w 4517178"/>
              <a:gd name="connsiteY5" fmla="*/ 1206382 h 4925801"/>
              <a:gd name="connsiteX6" fmla="*/ 4510692 w 4517178"/>
              <a:gd name="connsiteY6" fmla="*/ 1994495 h 4925801"/>
              <a:gd name="connsiteX7" fmla="*/ 4510689 w 4517178"/>
              <a:gd name="connsiteY7" fmla="*/ 2991731 h 4925801"/>
              <a:gd name="connsiteX8" fmla="*/ 4432627 w 4517178"/>
              <a:gd name="connsiteY8" fmla="*/ 3599863 h 4925801"/>
              <a:gd name="connsiteX9" fmla="*/ 3873478 w 4517178"/>
              <a:gd name="connsiteY9" fmla="*/ 4122784 h 4925801"/>
              <a:gd name="connsiteX10" fmla="*/ 3060817 w 4517178"/>
              <a:gd name="connsiteY10" fmla="*/ 4589348 h 4925801"/>
              <a:gd name="connsiteX11" fmla="*/ 2251772 w 4517178"/>
              <a:gd name="connsiteY11" fmla="*/ 4925672 h 4925801"/>
              <a:gd name="connsiteX12" fmla="*/ 1361895 w 4517178"/>
              <a:gd name="connsiteY12" fmla="*/ 4554301 h 4925801"/>
              <a:gd name="connsiteX13" fmla="*/ 700157 w 4517178"/>
              <a:gd name="connsiteY13" fmla="*/ 4161017 h 4925801"/>
              <a:gd name="connsiteX14" fmla="*/ 79295 w 4517178"/>
              <a:gd name="connsiteY14" fmla="*/ 3596677 h 4925801"/>
              <a:gd name="connsiteX15" fmla="*/ 3782 w 4517178"/>
              <a:gd name="connsiteY15" fmla="*/ 2877954 h 4925801"/>
              <a:gd name="connsiteX16" fmla="*/ 5595 w 4517178"/>
              <a:gd name="connsiteY16" fmla="*/ 1937145 h 4925801"/>
              <a:gd name="connsiteX17" fmla="*/ 145786 w 4517178"/>
              <a:gd name="connsiteY17" fmla="*/ 1185236 h 4925801"/>
              <a:gd name="connsiteX18" fmla="*/ 803254 w 4517178"/>
              <a:gd name="connsiteY18" fmla="*/ 697783 h 4925801"/>
              <a:gd name="connsiteX0" fmla="*/ 803254 w 4517178"/>
              <a:gd name="connsiteY0" fmla="*/ 698182 h 4926200"/>
              <a:gd name="connsiteX1" fmla="*/ 1538672 w 4517178"/>
              <a:gd name="connsiteY1" fmla="*/ 248584 h 4926200"/>
              <a:gd name="connsiteX2" fmla="*/ 2239028 w 4517178"/>
              <a:gd name="connsiteY2" fmla="*/ 420 h 4926200"/>
              <a:gd name="connsiteX3" fmla="*/ 3016212 w 4517178"/>
              <a:gd name="connsiteY3" fmla="*/ 303322 h 4926200"/>
              <a:gd name="connsiteX4" fmla="*/ 3733292 w 4517178"/>
              <a:gd name="connsiteY4" fmla="*/ 710912 h 4926200"/>
              <a:gd name="connsiteX5" fmla="*/ 4378464 w 4517178"/>
              <a:gd name="connsiteY5" fmla="*/ 1206781 h 4926200"/>
              <a:gd name="connsiteX6" fmla="*/ 4510692 w 4517178"/>
              <a:gd name="connsiteY6" fmla="*/ 1994894 h 4926200"/>
              <a:gd name="connsiteX7" fmla="*/ 4510689 w 4517178"/>
              <a:gd name="connsiteY7" fmla="*/ 2992130 h 4926200"/>
              <a:gd name="connsiteX8" fmla="*/ 4432627 w 4517178"/>
              <a:gd name="connsiteY8" fmla="*/ 3600262 h 4926200"/>
              <a:gd name="connsiteX9" fmla="*/ 3873478 w 4517178"/>
              <a:gd name="connsiteY9" fmla="*/ 4123183 h 4926200"/>
              <a:gd name="connsiteX10" fmla="*/ 3060817 w 4517178"/>
              <a:gd name="connsiteY10" fmla="*/ 4589747 h 4926200"/>
              <a:gd name="connsiteX11" fmla="*/ 2251772 w 4517178"/>
              <a:gd name="connsiteY11" fmla="*/ 4926071 h 4926200"/>
              <a:gd name="connsiteX12" fmla="*/ 1361895 w 4517178"/>
              <a:gd name="connsiteY12" fmla="*/ 4554700 h 4926200"/>
              <a:gd name="connsiteX13" fmla="*/ 700157 w 4517178"/>
              <a:gd name="connsiteY13" fmla="*/ 4161416 h 4926200"/>
              <a:gd name="connsiteX14" fmla="*/ 79295 w 4517178"/>
              <a:gd name="connsiteY14" fmla="*/ 3597076 h 4926200"/>
              <a:gd name="connsiteX15" fmla="*/ 3782 w 4517178"/>
              <a:gd name="connsiteY15" fmla="*/ 2878353 h 4926200"/>
              <a:gd name="connsiteX16" fmla="*/ 5595 w 4517178"/>
              <a:gd name="connsiteY16" fmla="*/ 1937544 h 4926200"/>
              <a:gd name="connsiteX17" fmla="*/ 145786 w 4517178"/>
              <a:gd name="connsiteY17" fmla="*/ 1185635 h 4926200"/>
              <a:gd name="connsiteX18" fmla="*/ 803254 w 4517178"/>
              <a:gd name="connsiteY18" fmla="*/ 698182 h 4926200"/>
              <a:gd name="connsiteX0" fmla="*/ 803254 w 4517178"/>
              <a:gd name="connsiteY0" fmla="*/ 698243 h 4926261"/>
              <a:gd name="connsiteX1" fmla="*/ 1538672 w 4517178"/>
              <a:gd name="connsiteY1" fmla="*/ 248645 h 4926261"/>
              <a:gd name="connsiteX2" fmla="*/ 2239028 w 4517178"/>
              <a:gd name="connsiteY2" fmla="*/ 481 h 4926261"/>
              <a:gd name="connsiteX3" fmla="*/ 3016212 w 4517178"/>
              <a:gd name="connsiteY3" fmla="*/ 303383 h 4926261"/>
              <a:gd name="connsiteX4" fmla="*/ 3733292 w 4517178"/>
              <a:gd name="connsiteY4" fmla="*/ 710973 h 4926261"/>
              <a:gd name="connsiteX5" fmla="*/ 4378464 w 4517178"/>
              <a:gd name="connsiteY5" fmla="*/ 1206842 h 4926261"/>
              <a:gd name="connsiteX6" fmla="*/ 4510692 w 4517178"/>
              <a:gd name="connsiteY6" fmla="*/ 1994955 h 4926261"/>
              <a:gd name="connsiteX7" fmla="*/ 4510689 w 4517178"/>
              <a:gd name="connsiteY7" fmla="*/ 2992191 h 4926261"/>
              <a:gd name="connsiteX8" fmla="*/ 4432627 w 4517178"/>
              <a:gd name="connsiteY8" fmla="*/ 3600323 h 4926261"/>
              <a:gd name="connsiteX9" fmla="*/ 3873478 w 4517178"/>
              <a:gd name="connsiteY9" fmla="*/ 4123244 h 4926261"/>
              <a:gd name="connsiteX10" fmla="*/ 3060817 w 4517178"/>
              <a:gd name="connsiteY10" fmla="*/ 4589808 h 4926261"/>
              <a:gd name="connsiteX11" fmla="*/ 2251772 w 4517178"/>
              <a:gd name="connsiteY11" fmla="*/ 4926132 h 4926261"/>
              <a:gd name="connsiteX12" fmla="*/ 1361895 w 4517178"/>
              <a:gd name="connsiteY12" fmla="*/ 4554761 h 4926261"/>
              <a:gd name="connsiteX13" fmla="*/ 700157 w 4517178"/>
              <a:gd name="connsiteY13" fmla="*/ 4161477 h 4926261"/>
              <a:gd name="connsiteX14" fmla="*/ 79295 w 4517178"/>
              <a:gd name="connsiteY14" fmla="*/ 3597137 h 4926261"/>
              <a:gd name="connsiteX15" fmla="*/ 3782 w 4517178"/>
              <a:gd name="connsiteY15" fmla="*/ 2878414 h 4926261"/>
              <a:gd name="connsiteX16" fmla="*/ 5595 w 4517178"/>
              <a:gd name="connsiteY16" fmla="*/ 1937605 h 4926261"/>
              <a:gd name="connsiteX17" fmla="*/ 145786 w 4517178"/>
              <a:gd name="connsiteY17" fmla="*/ 1185696 h 4926261"/>
              <a:gd name="connsiteX18" fmla="*/ 803254 w 4517178"/>
              <a:gd name="connsiteY18" fmla="*/ 698243 h 4926261"/>
              <a:gd name="connsiteX0" fmla="*/ 803254 w 4517178"/>
              <a:gd name="connsiteY0" fmla="*/ 697986 h 4926004"/>
              <a:gd name="connsiteX1" fmla="*/ 1545044 w 4517178"/>
              <a:gd name="connsiteY1" fmla="*/ 264318 h 4926004"/>
              <a:gd name="connsiteX2" fmla="*/ 2239028 w 4517178"/>
              <a:gd name="connsiteY2" fmla="*/ 224 h 4926004"/>
              <a:gd name="connsiteX3" fmla="*/ 3016212 w 4517178"/>
              <a:gd name="connsiteY3" fmla="*/ 303126 h 4926004"/>
              <a:gd name="connsiteX4" fmla="*/ 3733292 w 4517178"/>
              <a:gd name="connsiteY4" fmla="*/ 710716 h 4926004"/>
              <a:gd name="connsiteX5" fmla="*/ 4378464 w 4517178"/>
              <a:gd name="connsiteY5" fmla="*/ 1206585 h 4926004"/>
              <a:gd name="connsiteX6" fmla="*/ 4510692 w 4517178"/>
              <a:gd name="connsiteY6" fmla="*/ 1994698 h 4926004"/>
              <a:gd name="connsiteX7" fmla="*/ 4510689 w 4517178"/>
              <a:gd name="connsiteY7" fmla="*/ 2991934 h 4926004"/>
              <a:gd name="connsiteX8" fmla="*/ 4432627 w 4517178"/>
              <a:gd name="connsiteY8" fmla="*/ 3600066 h 4926004"/>
              <a:gd name="connsiteX9" fmla="*/ 3873478 w 4517178"/>
              <a:gd name="connsiteY9" fmla="*/ 4122987 h 4926004"/>
              <a:gd name="connsiteX10" fmla="*/ 3060817 w 4517178"/>
              <a:gd name="connsiteY10" fmla="*/ 4589551 h 4926004"/>
              <a:gd name="connsiteX11" fmla="*/ 2251772 w 4517178"/>
              <a:gd name="connsiteY11" fmla="*/ 4925875 h 4926004"/>
              <a:gd name="connsiteX12" fmla="*/ 1361895 w 4517178"/>
              <a:gd name="connsiteY12" fmla="*/ 4554504 h 4926004"/>
              <a:gd name="connsiteX13" fmla="*/ 700157 w 4517178"/>
              <a:gd name="connsiteY13" fmla="*/ 4161220 h 4926004"/>
              <a:gd name="connsiteX14" fmla="*/ 79295 w 4517178"/>
              <a:gd name="connsiteY14" fmla="*/ 3596880 h 4926004"/>
              <a:gd name="connsiteX15" fmla="*/ 3782 w 4517178"/>
              <a:gd name="connsiteY15" fmla="*/ 2878157 h 4926004"/>
              <a:gd name="connsiteX16" fmla="*/ 5595 w 4517178"/>
              <a:gd name="connsiteY16" fmla="*/ 1937348 h 4926004"/>
              <a:gd name="connsiteX17" fmla="*/ 145786 w 4517178"/>
              <a:gd name="connsiteY17" fmla="*/ 1185439 h 4926004"/>
              <a:gd name="connsiteX18" fmla="*/ 803254 w 4517178"/>
              <a:gd name="connsiteY18" fmla="*/ 697986 h 4926004"/>
              <a:gd name="connsiteX0" fmla="*/ 803254 w 4517178"/>
              <a:gd name="connsiteY0" fmla="*/ 698074 h 4926092"/>
              <a:gd name="connsiteX1" fmla="*/ 1567346 w 4517178"/>
              <a:gd name="connsiteY1" fmla="*/ 258034 h 4926092"/>
              <a:gd name="connsiteX2" fmla="*/ 2239028 w 4517178"/>
              <a:gd name="connsiteY2" fmla="*/ 312 h 4926092"/>
              <a:gd name="connsiteX3" fmla="*/ 3016212 w 4517178"/>
              <a:gd name="connsiteY3" fmla="*/ 303214 h 4926092"/>
              <a:gd name="connsiteX4" fmla="*/ 3733292 w 4517178"/>
              <a:gd name="connsiteY4" fmla="*/ 710804 h 4926092"/>
              <a:gd name="connsiteX5" fmla="*/ 4378464 w 4517178"/>
              <a:gd name="connsiteY5" fmla="*/ 1206673 h 4926092"/>
              <a:gd name="connsiteX6" fmla="*/ 4510692 w 4517178"/>
              <a:gd name="connsiteY6" fmla="*/ 1994786 h 4926092"/>
              <a:gd name="connsiteX7" fmla="*/ 4510689 w 4517178"/>
              <a:gd name="connsiteY7" fmla="*/ 2992022 h 4926092"/>
              <a:gd name="connsiteX8" fmla="*/ 4432627 w 4517178"/>
              <a:gd name="connsiteY8" fmla="*/ 3600154 h 4926092"/>
              <a:gd name="connsiteX9" fmla="*/ 3873478 w 4517178"/>
              <a:gd name="connsiteY9" fmla="*/ 4123075 h 4926092"/>
              <a:gd name="connsiteX10" fmla="*/ 3060817 w 4517178"/>
              <a:gd name="connsiteY10" fmla="*/ 4589639 h 4926092"/>
              <a:gd name="connsiteX11" fmla="*/ 2251772 w 4517178"/>
              <a:gd name="connsiteY11" fmla="*/ 4925963 h 4926092"/>
              <a:gd name="connsiteX12" fmla="*/ 1361895 w 4517178"/>
              <a:gd name="connsiteY12" fmla="*/ 4554592 h 4926092"/>
              <a:gd name="connsiteX13" fmla="*/ 700157 w 4517178"/>
              <a:gd name="connsiteY13" fmla="*/ 4161308 h 4926092"/>
              <a:gd name="connsiteX14" fmla="*/ 79295 w 4517178"/>
              <a:gd name="connsiteY14" fmla="*/ 3596968 h 4926092"/>
              <a:gd name="connsiteX15" fmla="*/ 3782 w 4517178"/>
              <a:gd name="connsiteY15" fmla="*/ 2878245 h 4926092"/>
              <a:gd name="connsiteX16" fmla="*/ 5595 w 4517178"/>
              <a:gd name="connsiteY16" fmla="*/ 1937436 h 4926092"/>
              <a:gd name="connsiteX17" fmla="*/ 145786 w 4517178"/>
              <a:gd name="connsiteY17" fmla="*/ 1185527 h 4926092"/>
              <a:gd name="connsiteX18" fmla="*/ 803254 w 4517178"/>
              <a:gd name="connsiteY18" fmla="*/ 698074 h 4926092"/>
              <a:gd name="connsiteX0" fmla="*/ 803254 w 4517178"/>
              <a:gd name="connsiteY0" fmla="*/ 697776 h 4925794"/>
              <a:gd name="connsiteX1" fmla="*/ 1567346 w 4517178"/>
              <a:gd name="connsiteY1" fmla="*/ 257736 h 4925794"/>
              <a:gd name="connsiteX2" fmla="*/ 2239028 w 4517178"/>
              <a:gd name="connsiteY2" fmla="*/ 14 h 4925794"/>
              <a:gd name="connsiteX3" fmla="*/ 3016212 w 4517178"/>
              <a:gd name="connsiteY3" fmla="*/ 302916 h 4925794"/>
              <a:gd name="connsiteX4" fmla="*/ 3733292 w 4517178"/>
              <a:gd name="connsiteY4" fmla="*/ 710506 h 4925794"/>
              <a:gd name="connsiteX5" fmla="*/ 4378464 w 4517178"/>
              <a:gd name="connsiteY5" fmla="*/ 1206375 h 4925794"/>
              <a:gd name="connsiteX6" fmla="*/ 4510692 w 4517178"/>
              <a:gd name="connsiteY6" fmla="*/ 1994488 h 4925794"/>
              <a:gd name="connsiteX7" fmla="*/ 4510689 w 4517178"/>
              <a:gd name="connsiteY7" fmla="*/ 2991724 h 4925794"/>
              <a:gd name="connsiteX8" fmla="*/ 4432627 w 4517178"/>
              <a:gd name="connsiteY8" fmla="*/ 3599856 h 4925794"/>
              <a:gd name="connsiteX9" fmla="*/ 3873478 w 4517178"/>
              <a:gd name="connsiteY9" fmla="*/ 4122777 h 4925794"/>
              <a:gd name="connsiteX10" fmla="*/ 3060817 w 4517178"/>
              <a:gd name="connsiteY10" fmla="*/ 4589341 h 4925794"/>
              <a:gd name="connsiteX11" fmla="*/ 2251772 w 4517178"/>
              <a:gd name="connsiteY11" fmla="*/ 4925665 h 4925794"/>
              <a:gd name="connsiteX12" fmla="*/ 1361895 w 4517178"/>
              <a:gd name="connsiteY12" fmla="*/ 4554294 h 4925794"/>
              <a:gd name="connsiteX13" fmla="*/ 700157 w 4517178"/>
              <a:gd name="connsiteY13" fmla="*/ 4161010 h 4925794"/>
              <a:gd name="connsiteX14" fmla="*/ 79295 w 4517178"/>
              <a:gd name="connsiteY14" fmla="*/ 3596670 h 4925794"/>
              <a:gd name="connsiteX15" fmla="*/ 3782 w 4517178"/>
              <a:gd name="connsiteY15" fmla="*/ 2877947 h 4925794"/>
              <a:gd name="connsiteX16" fmla="*/ 5595 w 4517178"/>
              <a:gd name="connsiteY16" fmla="*/ 1937138 h 4925794"/>
              <a:gd name="connsiteX17" fmla="*/ 145786 w 4517178"/>
              <a:gd name="connsiteY17" fmla="*/ 1185229 h 4925794"/>
              <a:gd name="connsiteX18" fmla="*/ 803254 w 4517178"/>
              <a:gd name="connsiteY18" fmla="*/ 697776 h 4925794"/>
              <a:gd name="connsiteX0" fmla="*/ 803254 w 4517178"/>
              <a:gd name="connsiteY0" fmla="*/ 694593 h 4922611"/>
              <a:gd name="connsiteX1" fmla="*/ 1567346 w 4517178"/>
              <a:gd name="connsiteY1" fmla="*/ 254553 h 4922611"/>
              <a:gd name="connsiteX2" fmla="*/ 2223097 w 4517178"/>
              <a:gd name="connsiteY2" fmla="*/ 17 h 4922611"/>
              <a:gd name="connsiteX3" fmla="*/ 3016212 w 4517178"/>
              <a:gd name="connsiteY3" fmla="*/ 299733 h 4922611"/>
              <a:gd name="connsiteX4" fmla="*/ 3733292 w 4517178"/>
              <a:gd name="connsiteY4" fmla="*/ 707323 h 4922611"/>
              <a:gd name="connsiteX5" fmla="*/ 4378464 w 4517178"/>
              <a:gd name="connsiteY5" fmla="*/ 1203192 h 4922611"/>
              <a:gd name="connsiteX6" fmla="*/ 4510692 w 4517178"/>
              <a:gd name="connsiteY6" fmla="*/ 1991305 h 4922611"/>
              <a:gd name="connsiteX7" fmla="*/ 4510689 w 4517178"/>
              <a:gd name="connsiteY7" fmla="*/ 2988541 h 4922611"/>
              <a:gd name="connsiteX8" fmla="*/ 4432627 w 4517178"/>
              <a:gd name="connsiteY8" fmla="*/ 3596673 h 4922611"/>
              <a:gd name="connsiteX9" fmla="*/ 3873478 w 4517178"/>
              <a:gd name="connsiteY9" fmla="*/ 4119594 h 4922611"/>
              <a:gd name="connsiteX10" fmla="*/ 3060817 w 4517178"/>
              <a:gd name="connsiteY10" fmla="*/ 4586158 h 4922611"/>
              <a:gd name="connsiteX11" fmla="*/ 2251772 w 4517178"/>
              <a:gd name="connsiteY11" fmla="*/ 4922482 h 4922611"/>
              <a:gd name="connsiteX12" fmla="*/ 1361895 w 4517178"/>
              <a:gd name="connsiteY12" fmla="*/ 4551111 h 4922611"/>
              <a:gd name="connsiteX13" fmla="*/ 700157 w 4517178"/>
              <a:gd name="connsiteY13" fmla="*/ 4157827 h 4922611"/>
              <a:gd name="connsiteX14" fmla="*/ 79295 w 4517178"/>
              <a:gd name="connsiteY14" fmla="*/ 3593487 h 4922611"/>
              <a:gd name="connsiteX15" fmla="*/ 3782 w 4517178"/>
              <a:gd name="connsiteY15" fmla="*/ 2874764 h 4922611"/>
              <a:gd name="connsiteX16" fmla="*/ 5595 w 4517178"/>
              <a:gd name="connsiteY16" fmla="*/ 1933955 h 4922611"/>
              <a:gd name="connsiteX17" fmla="*/ 145786 w 4517178"/>
              <a:gd name="connsiteY17" fmla="*/ 1182046 h 4922611"/>
              <a:gd name="connsiteX18" fmla="*/ 803254 w 4517178"/>
              <a:gd name="connsiteY18" fmla="*/ 694593 h 4922611"/>
              <a:gd name="connsiteX0" fmla="*/ 803254 w 4517178"/>
              <a:gd name="connsiteY0" fmla="*/ 694593 h 4922611"/>
              <a:gd name="connsiteX1" fmla="*/ 1567346 w 4517178"/>
              <a:gd name="connsiteY1" fmla="*/ 254553 h 4922611"/>
              <a:gd name="connsiteX2" fmla="*/ 2223097 w 4517178"/>
              <a:gd name="connsiteY2" fmla="*/ 17 h 4922611"/>
              <a:gd name="connsiteX3" fmla="*/ 3016212 w 4517178"/>
              <a:gd name="connsiteY3" fmla="*/ 299733 h 4922611"/>
              <a:gd name="connsiteX4" fmla="*/ 3733292 w 4517178"/>
              <a:gd name="connsiteY4" fmla="*/ 707323 h 4922611"/>
              <a:gd name="connsiteX5" fmla="*/ 4378464 w 4517178"/>
              <a:gd name="connsiteY5" fmla="*/ 1203192 h 4922611"/>
              <a:gd name="connsiteX6" fmla="*/ 4510692 w 4517178"/>
              <a:gd name="connsiteY6" fmla="*/ 1991305 h 4922611"/>
              <a:gd name="connsiteX7" fmla="*/ 4510689 w 4517178"/>
              <a:gd name="connsiteY7" fmla="*/ 2988541 h 4922611"/>
              <a:gd name="connsiteX8" fmla="*/ 4432627 w 4517178"/>
              <a:gd name="connsiteY8" fmla="*/ 3596673 h 4922611"/>
              <a:gd name="connsiteX9" fmla="*/ 3873478 w 4517178"/>
              <a:gd name="connsiteY9" fmla="*/ 4119594 h 4922611"/>
              <a:gd name="connsiteX10" fmla="*/ 3060817 w 4517178"/>
              <a:gd name="connsiteY10" fmla="*/ 4586158 h 4922611"/>
              <a:gd name="connsiteX11" fmla="*/ 2251772 w 4517178"/>
              <a:gd name="connsiteY11" fmla="*/ 4922482 h 4922611"/>
              <a:gd name="connsiteX12" fmla="*/ 1361895 w 4517178"/>
              <a:gd name="connsiteY12" fmla="*/ 4551111 h 4922611"/>
              <a:gd name="connsiteX13" fmla="*/ 700157 w 4517178"/>
              <a:gd name="connsiteY13" fmla="*/ 4157827 h 4922611"/>
              <a:gd name="connsiteX14" fmla="*/ 79295 w 4517178"/>
              <a:gd name="connsiteY14" fmla="*/ 3593487 h 4922611"/>
              <a:gd name="connsiteX15" fmla="*/ 3782 w 4517178"/>
              <a:gd name="connsiteY15" fmla="*/ 2874764 h 4922611"/>
              <a:gd name="connsiteX16" fmla="*/ 5595 w 4517178"/>
              <a:gd name="connsiteY16" fmla="*/ 1933955 h 4922611"/>
              <a:gd name="connsiteX17" fmla="*/ 145786 w 4517178"/>
              <a:gd name="connsiteY17" fmla="*/ 1182046 h 4922611"/>
              <a:gd name="connsiteX18" fmla="*/ 803254 w 4517178"/>
              <a:gd name="connsiteY18" fmla="*/ 694593 h 4922611"/>
              <a:gd name="connsiteX0" fmla="*/ 803254 w 4517178"/>
              <a:gd name="connsiteY0" fmla="*/ 694682 h 4922700"/>
              <a:gd name="connsiteX1" fmla="*/ 1567346 w 4517178"/>
              <a:gd name="connsiteY1" fmla="*/ 254642 h 4922700"/>
              <a:gd name="connsiteX2" fmla="*/ 2223097 w 4517178"/>
              <a:gd name="connsiteY2" fmla="*/ 106 h 4922700"/>
              <a:gd name="connsiteX3" fmla="*/ 3016212 w 4517178"/>
              <a:gd name="connsiteY3" fmla="*/ 299822 h 4922700"/>
              <a:gd name="connsiteX4" fmla="*/ 3733292 w 4517178"/>
              <a:gd name="connsiteY4" fmla="*/ 707412 h 4922700"/>
              <a:gd name="connsiteX5" fmla="*/ 4378464 w 4517178"/>
              <a:gd name="connsiteY5" fmla="*/ 1203281 h 4922700"/>
              <a:gd name="connsiteX6" fmla="*/ 4510692 w 4517178"/>
              <a:gd name="connsiteY6" fmla="*/ 1991394 h 4922700"/>
              <a:gd name="connsiteX7" fmla="*/ 4510689 w 4517178"/>
              <a:gd name="connsiteY7" fmla="*/ 2988630 h 4922700"/>
              <a:gd name="connsiteX8" fmla="*/ 4432627 w 4517178"/>
              <a:gd name="connsiteY8" fmla="*/ 3596762 h 4922700"/>
              <a:gd name="connsiteX9" fmla="*/ 3873478 w 4517178"/>
              <a:gd name="connsiteY9" fmla="*/ 4119683 h 4922700"/>
              <a:gd name="connsiteX10" fmla="*/ 3060817 w 4517178"/>
              <a:gd name="connsiteY10" fmla="*/ 4586247 h 4922700"/>
              <a:gd name="connsiteX11" fmla="*/ 2251772 w 4517178"/>
              <a:gd name="connsiteY11" fmla="*/ 4922571 h 4922700"/>
              <a:gd name="connsiteX12" fmla="*/ 1361895 w 4517178"/>
              <a:gd name="connsiteY12" fmla="*/ 4551200 h 4922700"/>
              <a:gd name="connsiteX13" fmla="*/ 700157 w 4517178"/>
              <a:gd name="connsiteY13" fmla="*/ 4157916 h 4922700"/>
              <a:gd name="connsiteX14" fmla="*/ 79295 w 4517178"/>
              <a:gd name="connsiteY14" fmla="*/ 3593576 h 4922700"/>
              <a:gd name="connsiteX15" fmla="*/ 3782 w 4517178"/>
              <a:gd name="connsiteY15" fmla="*/ 2874853 h 4922700"/>
              <a:gd name="connsiteX16" fmla="*/ 5595 w 4517178"/>
              <a:gd name="connsiteY16" fmla="*/ 1934044 h 4922700"/>
              <a:gd name="connsiteX17" fmla="*/ 145786 w 4517178"/>
              <a:gd name="connsiteY17" fmla="*/ 1182135 h 4922700"/>
              <a:gd name="connsiteX18" fmla="*/ 803254 w 4517178"/>
              <a:gd name="connsiteY18" fmla="*/ 694682 h 4922700"/>
              <a:gd name="connsiteX0" fmla="*/ 803254 w 4517178"/>
              <a:gd name="connsiteY0" fmla="*/ 694682 h 4922700"/>
              <a:gd name="connsiteX1" fmla="*/ 1567346 w 4517178"/>
              <a:gd name="connsiteY1" fmla="*/ 254642 h 4922700"/>
              <a:gd name="connsiteX2" fmla="*/ 2223097 w 4517178"/>
              <a:gd name="connsiteY2" fmla="*/ 106 h 4922700"/>
              <a:gd name="connsiteX3" fmla="*/ 3016212 w 4517178"/>
              <a:gd name="connsiteY3" fmla="*/ 299822 h 4922700"/>
              <a:gd name="connsiteX4" fmla="*/ 3733292 w 4517178"/>
              <a:gd name="connsiteY4" fmla="*/ 707412 h 4922700"/>
              <a:gd name="connsiteX5" fmla="*/ 4378464 w 4517178"/>
              <a:gd name="connsiteY5" fmla="*/ 1203281 h 4922700"/>
              <a:gd name="connsiteX6" fmla="*/ 4510692 w 4517178"/>
              <a:gd name="connsiteY6" fmla="*/ 1991394 h 4922700"/>
              <a:gd name="connsiteX7" fmla="*/ 4510689 w 4517178"/>
              <a:gd name="connsiteY7" fmla="*/ 2988630 h 4922700"/>
              <a:gd name="connsiteX8" fmla="*/ 4432627 w 4517178"/>
              <a:gd name="connsiteY8" fmla="*/ 3596762 h 4922700"/>
              <a:gd name="connsiteX9" fmla="*/ 3873478 w 4517178"/>
              <a:gd name="connsiteY9" fmla="*/ 4119683 h 4922700"/>
              <a:gd name="connsiteX10" fmla="*/ 3060817 w 4517178"/>
              <a:gd name="connsiteY10" fmla="*/ 4586247 h 4922700"/>
              <a:gd name="connsiteX11" fmla="*/ 2251772 w 4517178"/>
              <a:gd name="connsiteY11" fmla="*/ 4922571 h 4922700"/>
              <a:gd name="connsiteX12" fmla="*/ 1361895 w 4517178"/>
              <a:gd name="connsiteY12" fmla="*/ 4551200 h 4922700"/>
              <a:gd name="connsiteX13" fmla="*/ 700157 w 4517178"/>
              <a:gd name="connsiteY13" fmla="*/ 4157916 h 4922700"/>
              <a:gd name="connsiteX14" fmla="*/ 79295 w 4517178"/>
              <a:gd name="connsiteY14" fmla="*/ 3593576 h 4922700"/>
              <a:gd name="connsiteX15" fmla="*/ 3782 w 4517178"/>
              <a:gd name="connsiteY15" fmla="*/ 2874853 h 4922700"/>
              <a:gd name="connsiteX16" fmla="*/ 5595 w 4517178"/>
              <a:gd name="connsiteY16" fmla="*/ 1934044 h 4922700"/>
              <a:gd name="connsiteX17" fmla="*/ 145786 w 4517178"/>
              <a:gd name="connsiteY17" fmla="*/ 1182135 h 4922700"/>
              <a:gd name="connsiteX18" fmla="*/ 803254 w 4517178"/>
              <a:gd name="connsiteY18" fmla="*/ 694682 h 4922700"/>
              <a:gd name="connsiteX0" fmla="*/ 803254 w 4517178"/>
              <a:gd name="connsiteY0" fmla="*/ 694682 h 4922700"/>
              <a:gd name="connsiteX1" fmla="*/ 1567346 w 4517178"/>
              <a:gd name="connsiteY1" fmla="*/ 254642 h 4922700"/>
              <a:gd name="connsiteX2" fmla="*/ 2223097 w 4517178"/>
              <a:gd name="connsiteY2" fmla="*/ 106 h 4922700"/>
              <a:gd name="connsiteX3" fmla="*/ 3016212 w 4517178"/>
              <a:gd name="connsiteY3" fmla="*/ 299822 h 4922700"/>
              <a:gd name="connsiteX4" fmla="*/ 3733292 w 4517178"/>
              <a:gd name="connsiteY4" fmla="*/ 707412 h 4922700"/>
              <a:gd name="connsiteX5" fmla="*/ 4378464 w 4517178"/>
              <a:gd name="connsiteY5" fmla="*/ 1203281 h 4922700"/>
              <a:gd name="connsiteX6" fmla="*/ 4510692 w 4517178"/>
              <a:gd name="connsiteY6" fmla="*/ 1991394 h 4922700"/>
              <a:gd name="connsiteX7" fmla="*/ 4510689 w 4517178"/>
              <a:gd name="connsiteY7" fmla="*/ 2988630 h 4922700"/>
              <a:gd name="connsiteX8" fmla="*/ 4432627 w 4517178"/>
              <a:gd name="connsiteY8" fmla="*/ 3596762 h 4922700"/>
              <a:gd name="connsiteX9" fmla="*/ 3873478 w 4517178"/>
              <a:gd name="connsiteY9" fmla="*/ 4119683 h 4922700"/>
              <a:gd name="connsiteX10" fmla="*/ 3060817 w 4517178"/>
              <a:gd name="connsiteY10" fmla="*/ 4586247 h 4922700"/>
              <a:gd name="connsiteX11" fmla="*/ 2251772 w 4517178"/>
              <a:gd name="connsiteY11" fmla="*/ 4922571 h 4922700"/>
              <a:gd name="connsiteX12" fmla="*/ 1361895 w 4517178"/>
              <a:gd name="connsiteY12" fmla="*/ 4551200 h 4922700"/>
              <a:gd name="connsiteX13" fmla="*/ 700157 w 4517178"/>
              <a:gd name="connsiteY13" fmla="*/ 4157916 h 4922700"/>
              <a:gd name="connsiteX14" fmla="*/ 79295 w 4517178"/>
              <a:gd name="connsiteY14" fmla="*/ 3593576 h 4922700"/>
              <a:gd name="connsiteX15" fmla="*/ 3782 w 4517178"/>
              <a:gd name="connsiteY15" fmla="*/ 2874853 h 4922700"/>
              <a:gd name="connsiteX16" fmla="*/ 5595 w 4517178"/>
              <a:gd name="connsiteY16" fmla="*/ 1934044 h 4922700"/>
              <a:gd name="connsiteX17" fmla="*/ 145786 w 4517178"/>
              <a:gd name="connsiteY17" fmla="*/ 1182135 h 4922700"/>
              <a:gd name="connsiteX18" fmla="*/ 803254 w 4517178"/>
              <a:gd name="connsiteY18" fmla="*/ 694682 h 4922700"/>
              <a:gd name="connsiteX0" fmla="*/ 803254 w 4517178"/>
              <a:gd name="connsiteY0" fmla="*/ 694682 h 4922700"/>
              <a:gd name="connsiteX1" fmla="*/ 1567346 w 4517178"/>
              <a:gd name="connsiteY1" fmla="*/ 254642 h 4922700"/>
              <a:gd name="connsiteX2" fmla="*/ 2223097 w 4517178"/>
              <a:gd name="connsiteY2" fmla="*/ 106 h 4922700"/>
              <a:gd name="connsiteX3" fmla="*/ 3016212 w 4517178"/>
              <a:gd name="connsiteY3" fmla="*/ 299822 h 4922700"/>
              <a:gd name="connsiteX4" fmla="*/ 3733292 w 4517178"/>
              <a:gd name="connsiteY4" fmla="*/ 707412 h 4922700"/>
              <a:gd name="connsiteX5" fmla="*/ 4378464 w 4517178"/>
              <a:gd name="connsiteY5" fmla="*/ 1203281 h 4922700"/>
              <a:gd name="connsiteX6" fmla="*/ 4510692 w 4517178"/>
              <a:gd name="connsiteY6" fmla="*/ 1991394 h 4922700"/>
              <a:gd name="connsiteX7" fmla="*/ 4510689 w 4517178"/>
              <a:gd name="connsiteY7" fmla="*/ 2988630 h 4922700"/>
              <a:gd name="connsiteX8" fmla="*/ 4432627 w 4517178"/>
              <a:gd name="connsiteY8" fmla="*/ 3596762 h 4922700"/>
              <a:gd name="connsiteX9" fmla="*/ 3873478 w 4517178"/>
              <a:gd name="connsiteY9" fmla="*/ 4119683 h 4922700"/>
              <a:gd name="connsiteX10" fmla="*/ 3060817 w 4517178"/>
              <a:gd name="connsiteY10" fmla="*/ 4586247 h 4922700"/>
              <a:gd name="connsiteX11" fmla="*/ 2251772 w 4517178"/>
              <a:gd name="connsiteY11" fmla="*/ 4922571 h 4922700"/>
              <a:gd name="connsiteX12" fmla="*/ 1361895 w 4517178"/>
              <a:gd name="connsiteY12" fmla="*/ 4551200 h 4922700"/>
              <a:gd name="connsiteX13" fmla="*/ 700157 w 4517178"/>
              <a:gd name="connsiteY13" fmla="*/ 4157916 h 4922700"/>
              <a:gd name="connsiteX14" fmla="*/ 79295 w 4517178"/>
              <a:gd name="connsiteY14" fmla="*/ 3593576 h 4922700"/>
              <a:gd name="connsiteX15" fmla="*/ 3782 w 4517178"/>
              <a:gd name="connsiteY15" fmla="*/ 2874853 h 4922700"/>
              <a:gd name="connsiteX16" fmla="*/ 5595 w 4517178"/>
              <a:gd name="connsiteY16" fmla="*/ 1934044 h 4922700"/>
              <a:gd name="connsiteX17" fmla="*/ 145786 w 4517178"/>
              <a:gd name="connsiteY17" fmla="*/ 1182135 h 4922700"/>
              <a:gd name="connsiteX18" fmla="*/ 803254 w 4517178"/>
              <a:gd name="connsiteY18" fmla="*/ 694682 h 4922700"/>
              <a:gd name="connsiteX0" fmla="*/ 803254 w 4517178"/>
              <a:gd name="connsiteY0" fmla="*/ 694682 h 4922700"/>
              <a:gd name="connsiteX1" fmla="*/ 1567346 w 4517178"/>
              <a:gd name="connsiteY1" fmla="*/ 254642 h 4922700"/>
              <a:gd name="connsiteX2" fmla="*/ 2223097 w 4517178"/>
              <a:gd name="connsiteY2" fmla="*/ 106 h 4922700"/>
              <a:gd name="connsiteX3" fmla="*/ 3016212 w 4517178"/>
              <a:gd name="connsiteY3" fmla="*/ 299822 h 4922700"/>
              <a:gd name="connsiteX4" fmla="*/ 3733292 w 4517178"/>
              <a:gd name="connsiteY4" fmla="*/ 707412 h 4922700"/>
              <a:gd name="connsiteX5" fmla="*/ 4378464 w 4517178"/>
              <a:gd name="connsiteY5" fmla="*/ 1203281 h 4922700"/>
              <a:gd name="connsiteX6" fmla="*/ 4510692 w 4517178"/>
              <a:gd name="connsiteY6" fmla="*/ 1991394 h 4922700"/>
              <a:gd name="connsiteX7" fmla="*/ 4510689 w 4517178"/>
              <a:gd name="connsiteY7" fmla="*/ 2988630 h 4922700"/>
              <a:gd name="connsiteX8" fmla="*/ 4432627 w 4517178"/>
              <a:gd name="connsiteY8" fmla="*/ 3596762 h 4922700"/>
              <a:gd name="connsiteX9" fmla="*/ 3873478 w 4517178"/>
              <a:gd name="connsiteY9" fmla="*/ 4119683 h 4922700"/>
              <a:gd name="connsiteX10" fmla="*/ 3060817 w 4517178"/>
              <a:gd name="connsiteY10" fmla="*/ 4586247 h 4922700"/>
              <a:gd name="connsiteX11" fmla="*/ 2251772 w 4517178"/>
              <a:gd name="connsiteY11" fmla="*/ 4922571 h 4922700"/>
              <a:gd name="connsiteX12" fmla="*/ 1361895 w 4517178"/>
              <a:gd name="connsiteY12" fmla="*/ 4551200 h 4922700"/>
              <a:gd name="connsiteX13" fmla="*/ 700157 w 4517178"/>
              <a:gd name="connsiteY13" fmla="*/ 4157916 h 4922700"/>
              <a:gd name="connsiteX14" fmla="*/ 79295 w 4517178"/>
              <a:gd name="connsiteY14" fmla="*/ 3593576 h 4922700"/>
              <a:gd name="connsiteX15" fmla="*/ 3782 w 4517178"/>
              <a:gd name="connsiteY15" fmla="*/ 2874853 h 4922700"/>
              <a:gd name="connsiteX16" fmla="*/ 5595 w 4517178"/>
              <a:gd name="connsiteY16" fmla="*/ 1934044 h 4922700"/>
              <a:gd name="connsiteX17" fmla="*/ 145786 w 4517178"/>
              <a:gd name="connsiteY17" fmla="*/ 1182135 h 4922700"/>
              <a:gd name="connsiteX18" fmla="*/ 803254 w 4517178"/>
              <a:gd name="connsiteY18" fmla="*/ 694682 h 4922700"/>
              <a:gd name="connsiteX0" fmla="*/ 803254 w 4517178"/>
              <a:gd name="connsiteY0" fmla="*/ 694682 h 4922700"/>
              <a:gd name="connsiteX1" fmla="*/ 1567346 w 4517178"/>
              <a:gd name="connsiteY1" fmla="*/ 254642 h 4922700"/>
              <a:gd name="connsiteX2" fmla="*/ 2223097 w 4517178"/>
              <a:gd name="connsiteY2" fmla="*/ 106 h 4922700"/>
              <a:gd name="connsiteX3" fmla="*/ 3016212 w 4517178"/>
              <a:gd name="connsiteY3" fmla="*/ 299822 h 4922700"/>
              <a:gd name="connsiteX4" fmla="*/ 3733292 w 4517178"/>
              <a:gd name="connsiteY4" fmla="*/ 707412 h 4922700"/>
              <a:gd name="connsiteX5" fmla="*/ 4378464 w 4517178"/>
              <a:gd name="connsiteY5" fmla="*/ 1203281 h 4922700"/>
              <a:gd name="connsiteX6" fmla="*/ 4510692 w 4517178"/>
              <a:gd name="connsiteY6" fmla="*/ 1991394 h 4922700"/>
              <a:gd name="connsiteX7" fmla="*/ 4510689 w 4517178"/>
              <a:gd name="connsiteY7" fmla="*/ 2988630 h 4922700"/>
              <a:gd name="connsiteX8" fmla="*/ 4432627 w 4517178"/>
              <a:gd name="connsiteY8" fmla="*/ 3596762 h 4922700"/>
              <a:gd name="connsiteX9" fmla="*/ 3873478 w 4517178"/>
              <a:gd name="connsiteY9" fmla="*/ 4119683 h 4922700"/>
              <a:gd name="connsiteX10" fmla="*/ 3060817 w 4517178"/>
              <a:gd name="connsiteY10" fmla="*/ 4586247 h 4922700"/>
              <a:gd name="connsiteX11" fmla="*/ 2251772 w 4517178"/>
              <a:gd name="connsiteY11" fmla="*/ 4922571 h 4922700"/>
              <a:gd name="connsiteX12" fmla="*/ 1361895 w 4517178"/>
              <a:gd name="connsiteY12" fmla="*/ 4551200 h 4922700"/>
              <a:gd name="connsiteX13" fmla="*/ 700157 w 4517178"/>
              <a:gd name="connsiteY13" fmla="*/ 4157916 h 4922700"/>
              <a:gd name="connsiteX14" fmla="*/ 79295 w 4517178"/>
              <a:gd name="connsiteY14" fmla="*/ 3593576 h 4922700"/>
              <a:gd name="connsiteX15" fmla="*/ 3782 w 4517178"/>
              <a:gd name="connsiteY15" fmla="*/ 2874853 h 4922700"/>
              <a:gd name="connsiteX16" fmla="*/ 5595 w 4517178"/>
              <a:gd name="connsiteY16" fmla="*/ 1934044 h 4922700"/>
              <a:gd name="connsiteX17" fmla="*/ 145786 w 4517178"/>
              <a:gd name="connsiteY17" fmla="*/ 1182135 h 4922700"/>
              <a:gd name="connsiteX18" fmla="*/ 803254 w 4517178"/>
              <a:gd name="connsiteY18" fmla="*/ 694682 h 4922700"/>
              <a:gd name="connsiteX0" fmla="*/ 803254 w 4517178"/>
              <a:gd name="connsiteY0" fmla="*/ 694694 h 4922712"/>
              <a:gd name="connsiteX1" fmla="*/ 1567346 w 4517178"/>
              <a:gd name="connsiteY1" fmla="*/ 254654 h 4922712"/>
              <a:gd name="connsiteX2" fmla="*/ 2223097 w 4517178"/>
              <a:gd name="connsiteY2" fmla="*/ 118 h 4922712"/>
              <a:gd name="connsiteX3" fmla="*/ 3016212 w 4517178"/>
              <a:gd name="connsiteY3" fmla="*/ 299834 h 4922712"/>
              <a:gd name="connsiteX4" fmla="*/ 3733292 w 4517178"/>
              <a:gd name="connsiteY4" fmla="*/ 707424 h 4922712"/>
              <a:gd name="connsiteX5" fmla="*/ 4378464 w 4517178"/>
              <a:gd name="connsiteY5" fmla="*/ 1203293 h 4922712"/>
              <a:gd name="connsiteX6" fmla="*/ 4510692 w 4517178"/>
              <a:gd name="connsiteY6" fmla="*/ 1991406 h 4922712"/>
              <a:gd name="connsiteX7" fmla="*/ 4510689 w 4517178"/>
              <a:gd name="connsiteY7" fmla="*/ 2988642 h 4922712"/>
              <a:gd name="connsiteX8" fmla="*/ 4432627 w 4517178"/>
              <a:gd name="connsiteY8" fmla="*/ 3596774 h 4922712"/>
              <a:gd name="connsiteX9" fmla="*/ 3873478 w 4517178"/>
              <a:gd name="connsiteY9" fmla="*/ 4119695 h 4922712"/>
              <a:gd name="connsiteX10" fmla="*/ 3060817 w 4517178"/>
              <a:gd name="connsiteY10" fmla="*/ 4586259 h 4922712"/>
              <a:gd name="connsiteX11" fmla="*/ 2251772 w 4517178"/>
              <a:gd name="connsiteY11" fmla="*/ 4922583 h 4922712"/>
              <a:gd name="connsiteX12" fmla="*/ 1361895 w 4517178"/>
              <a:gd name="connsiteY12" fmla="*/ 4551212 h 4922712"/>
              <a:gd name="connsiteX13" fmla="*/ 700157 w 4517178"/>
              <a:gd name="connsiteY13" fmla="*/ 4157928 h 4922712"/>
              <a:gd name="connsiteX14" fmla="*/ 79295 w 4517178"/>
              <a:gd name="connsiteY14" fmla="*/ 3593588 h 4922712"/>
              <a:gd name="connsiteX15" fmla="*/ 3782 w 4517178"/>
              <a:gd name="connsiteY15" fmla="*/ 2874865 h 4922712"/>
              <a:gd name="connsiteX16" fmla="*/ 5595 w 4517178"/>
              <a:gd name="connsiteY16" fmla="*/ 1934056 h 4922712"/>
              <a:gd name="connsiteX17" fmla="*/ 145786 w 4517178"/>
              <a:gd name="connsiteY17" fmla="*/ 1182147 h 4922712"/>
              <a:gd name="connsiteX18" fmla="*/ 803254 w 4517178"/>
              <a:gd name="connsiteY18" fmla="*/ 694694 h 4922712"/>
              <a:gd name="connsiteX0" fmla="*/ 803254 w 4517178"/>
              <a:gd name="connsiteY0" fmla="*/ 694694 h 4922712"/>
              <a:gd name="connsiteX1" fmla="*/ 1567346 w 4517178"/>
              <a:gd name="connsiteY1" fmla="*/ 254654 h 4922712"/>
              <a:gd name="connsiteX2" fmla="*/ 2223097 w 4517178"/>
              <a:gd name="connsiteY2" fmla="*/ 118 h 4922712"/>
              <a:gd name="connsiteX3" fmla="*/ 3016212 w 4517178"/>
              <a:gd name="connsiteY3" fmla="*/ 299834 h 4922712"/>
              <a:gd name="connsiteX4" fmla="*/ 3733292 w 4517178"/>
              <a:gd name="connsiteY4" fmla="*/ 707424 h 4922712"/>
              <a:gd name="connsiteX5" fmla="*/ 4378464 w 4517178"/>
              <a:gd name="connsiteY5" fmla="*/ 1203293 h 4922712"/>
              <a:gd name="connsiteX6" fmla="*/ 4510692 w 4517178"/>
              <a:gd name="connsiteY6" fmla="*/ 1991406 h 4922712"/>
              <a:gd name="connsiteX7" fmla="*/ 4510689 w 4517178"/>
              <a:gd name="connsiteY7" fmla="*/ 2988642 h 4922712"/>
              <a:gd name="connsiteX8" fmla="*/ 4432627 w 4517178"/>
              <a:gd name="connsiteY8" fmla="*/ 3596774 h 4922712"/>
              <a:gd name="connsiteX9" fmla="*/ 3873478 w 4517178"/>
              <a:gd name="connsiteY9" fmla="*/ 4119695 h 4922712"/>
              <a:gd name="connsiteX10" fmla="*/ 3060817 w 4517178"/>
              <a:gd name="connsiteY10" fmla="*/ 4586259 h 4922712"/>
              <a:gd name="connsiteX11" fmla="*/ 2251772 w 4517178"/>
              <a:gd name="connsiteY11" fmla="*/ 4922583 h 4922712"/>
              <a:gd name="connsiteX12" fmla="*/ 1361895 w 4517178"/>
              <a:gd name="connsiteY12" fmla="*/ 4551212 h 4922712"/>
              <a:gd name="connsiteX13" fmla="*/ 700157 w 4517178"/>
              <a:gd name="connsiteY13" fmla="*/ 4157928 h 4922712"/>
              <a:gd name="connsiteX14" fmla="*/ 79295 w 4517178"/>
              <a:gd name="connsiteY14" fmla="*/ 3593588 h 4922712"/>
              <a:gd name="connsiteX15" fmla="*/ 3782 w 4517178"/>
              <a:gd name="connsiteY15" fmla="*/ 2874865 h 4922712"/>
              <a:gd name="connsiteX16" fmla="*/ 5595 w 4517178"/>
              <a:gd name="connsiteY16" fmla="*/ 1934056 h 4922712"/>
              <a:gd name="connsiteX17" fmla="*/ 145786 w 4517178"/>
              <a:gd name="connsiteY17" fmla="*/ 1182147 h 4922712"/>
              <a:gd name="connsiteX18" fmla="*/ 803254 w 4517178"/>
              <a:gd name="connsiteY18" fmla="*/ 694694 h 4922712"/>
              <a:gd name="connsiteX0" fmla="*/ 803254 w 4517178"/>
              <a:gd name="connsiteY0" fmla="*/ 694694 h 4922712"/>
              <a:gd name="connsiteX1" fmla="*/ 1567346 w 4517178"/>
              <a:gd name="connsiteY1" fmla="*/ 254654 h 4922712"/>
              <a:gd name="connsiteX2" fmla="*/ 2223097 w 4517178"/>
              <a:gd name="connsiteY2" fmla="*/ 118 h 4922712"/>
              <a:gd name="connsiteX3" fmla="*/ 3016212 w 4517178"/>
              <a:gd name="connsiteY3" fmla="*/ 299834 h 4922712"/>
              <a:gd name="connsiteX4" fmla="*/ 3733292 w 4517178"/>
              <a:gd name="connsiteY4" fmla="*/ 707424 h 4922712"/>
              <a:gd name="connsiteX5" fmla="*/ 4378464 w 4517178"/>
              <a:gd name="connsiteY5" fmla="*/ 1203293 h 4922712"/>
              <a:gd name="connsiteX6" fmla="*/ 4510692 w 4517178"/>
              <a:gd name="connsiteY6" fmla="*/ 1991406 h 4922712"/>
              <a:gd name="connsiteX7" fmla="*/ 4510689 w 4517178"/>
              <a:gd name="connsiteY7" fmla="*/ 2988642 h 4922712"/>
              <a:gd name="connsiteX8" fmla="*/ 4432627 w 4517178"/>
              <a:gd name="connsiteY8" fmla="*/ 3596774 h 4922712"/>
              <a:gd name="connsiteX9" fmla="*/ 3873478 w 4517178"/>
              <a:gd name="connsiteY9" fmla="*/ 4119695 h 4922712"/>
              <a:gd name="connsiteX10" fmla="*/ 3060817 w 4517178"/>
              <a:gd name="connsiteY10" fmla="*/ 4586259 h 4922712"/>
              <a:gd name="connsiteX11" fmla="*/ 2251772 w 4517178"/>
              <a:gd name="connsiteY11" fmla="*/ 4922583 h 4922712"/>
              <a:gd name="connsiteX12" fmla="*/ 1361895 w 4517178"/>
              <a:gd name="connsiteY12" fmla="*/ 4551212 h 4922712"/>
              <a:gd name="connsiteX13" fmla="*/ 700157 w 4517178"/>
              <a:gd name="connsiteY13" fmla="*/ 4157928 h 4922712"/>
              <a:gd name="connsiteX14" fmla="*/ 79295 w 4517178"/>
              <a:gd name="connsiteY14" fmla="*/ 3593588 h 4922712"/>
              <a:gd name="connsiteX15" fmla="*/ 3782 w 4517178"/>
              <a:gd name="connsiteY15" fmla="*/ 2874865 h 4922712"/>
              <a:gd name="connsiteX16" fmla="*/ 5595 w 4517178"/>
              <a:gd name="connsiteY16" fmla="*/ 1934056 h 4922712"/>
              <a:gd name="connsiteX17" fmla="*/ 145786 w 4517178"/>
              <a:gd name="connsiteY17" fmla="*/ 1182147 h 4922712"/>
              <a:gd name="connsiteX18" fmla="*/ 803254 w 4517178"/>
              <a:gd name="connsiteY18" fmla="*/ 694694 h 4922712"/>
              <a:gd name="connsiteX0" fmla="*/ 803254 w 4517178"/>
              <a:gd name="connsiteY0" fmla="*/ 694694 h 4922712"/>
              <a:gd name="connsiteX1" fmla="*/ 1567346 w 4517178"/>
              <a:gd name="connsiteY1" fmla="*/ 254654 h 4922712"/>
              <a:gd name="connsiteX2" fmla="*/ 2223097 w 4517178"/>
              <a:gd name="connsiteY2" fmla="*/ 118 h 4922712"/>
              <a:gd name="connsiteX3" fmla="*/ 3016212 w 4517178"/>
              <a:gd name="connsiteY3" fmla="*/ 299834 h 4922712"/>
              <a:gd name="connsiteX4" fmla="*/ 3733292 w 4517178"/>
              <a:gd name="connsiteY4" fmla="*/ 707424 h 4922712"/>
              <a:gd name="connsiteX5" fmla="*/ 4378464 w 4517178"/>
              <a:gd name="connsiteY5" fmla="*/ 1203293 h 4922712"/>
              <a:gd name="connsiteX6" fmla="*/ 4510692 w 4517178"/>
              <a:gd name="connsiteY6" fmla="*/ 1991406 h 4922712"/>
              <a:gd name="connsiteX7" fmla="*/ 4510689 w 4517178"/>
              <a:gd name="connsiteY7" fmla="*/ 2988642 h 4922712"/>
              <a:gd name="connsiteX8" fmla="*/ 4432627 w 4517178"/>
              <a:gd name="connsiteY8" fmla="*/ 3596774 h 4922712"/>
              <a:gd name="connsiteX9" fmla="*/ 3873478 w 4517178"/>
              <a:gd name="connsiteY9" fmla="*/ 4119695 h 4922712"/>
              <a:gd name="connsiteX10" fmla="*/ 3060817 w 4517178"/>
              <a:gd name="connsiteY10" fmla="*/ 4586259 h 4922712"/>
              <a:gd name="connsiteX11" fmla="*/ 2251772 w 4517178"/>
              <a:gd name="connsiteY11" fmla="*/ 4922583 h 4922712"/>
              <a:gd name="connsiteX12" fmla="*/ 1361895 w 4517178"/>
              <a:gd name="connsiteY12" fmla="*/ 4551212 h 4922712"/>
              <a:gd name="connsiteX13" fmla="*/ 700157 w 4517178"/>
              <a:gd name="connsiteY13" fmla="*/ 4157928 h 4922712"/>
              <a:gd name="connsiteX14" fmla="*/ 79295 w 4517178"/>
              <a:gd name="connsiteY14" fmla="*/ 3593588 h 4922712"/>
              <a:gd name="connsiteX15" fmla="*/ 3782 w 4517178"/>
              <a:gd name="connsiteY15" fmla="*/ 2874865 h 4922712"/>
              <a:gd name="connsiteX16" fmla="*/ 5595 w 4517178"/>
              <a:gd name="connsiteY16" fmla="*/ 1934056 h 4922712"/>
              <a:gd name="connsiteX17" fmla="*/ 145786 w 4517178"/>
              <a:gd name="connsiteY17" fmla="*/ 1182147 h 4922712"/>
              <a:gd name="connsiteX18" fmla="*/ 803254 w 4517178"/>
              <a:gd name="connsiteY18" fmla="*/ 694694 h 4922712"/>
              <a:gd name="connsiteX0" fmla="*/ 803254 w 4517178"/>
              <a:gd name="connsiteY0" fmla="*/ 694694 h 4922712"/>
              <a:gd name="connsiteX1" fmla="*/ 1567346 w 4517178"/>
              <a:gd name="connsiteY1" fmla="*/ 254654 h 4922712"/>
              <a:gd name="connsiteX2" fmla="*/ 2223097 w 4517178"/>
              <a:gd name="connsiteY2" fmla="*/ 118 h 4922712"/>
              <a:gd name="connsiteX3" fmla="*/ 3016212 w 4517178"/>
              <a:gd name="connsiteY3" fmla="*/ 299834 h 4922712"/>
              <a:gd name="connsiteX4" fmla="*/ 3733292 w 4517178"/>
              <a:gd name="connsiteY4" fmla="*/ 707424 h 4922712"/>
              <a:gd name="connsiteX5" fmla="*/ 4378464 w 4517178"/>
              <a:gd name="connsiteY5" fmla="*/ 1203293 h 4922712"/>
              <a:gd name="connsiteX6" fmla="*/ 4510692 w 4517178"/>
              <a:gd name="connsiteY6" fmla="*/ 1991406 h 4922712"/>
              <a:gd name="connsiteX7" fmla="*/ 4510689 w 4517178"/>
              <a:gd name="connsiteY7" fmla="*/ 2988642 h 4922712"/>
              <a:gd name="connsiteX8" fmla="*/ 4432627 w 4517178"/>
              <a:gd name="connsiteY8" fmla="*/ 3596774 h 4922712"/>
              <a:gd name="connsiteX9" fmla="*/ 3873478 w 4517178"/>
              <a:gd name="connsiteY9" fmla="*/ 4119695 h 4922712"/>
              <a:gd name="connsiteX10" fmla="*/ 3060817 w 4517178"/>
              <a:gd name="connsiteY10" fmla="*/ 4586259 h 4922712"/>
              <a:gd name="connsiteX11" fmla="*/ 2251772 w 4517178"/>
              <a:gd name="connsiteY11" fmla="*/ 4922583 h 4922712"/>
              <a:gd name="connsiteX12" fmla="*/ 1361895 w 4517178"/>
              <a:gd name="connsiteY12" fmla="*/ 4551212 h 4922712"/>
              <a:gd name="connsiteX13" fmla="*/ 700157 w 4517178"/>
              <a:gd name="connsiteY13" fmla="*/ 4157928 h 4922712"/>
              <a:gd name="connsiteX14" fmla="*/ 79295 w 4517178"/>
              <a:gd name="connsiteY14" fmla="*/ 3593588 h 4922712"/>
              <a:gd name="connsiteX15" fmla="*/ 3782 w 4517178"/>
              <a:gd name="connsiteY15" fmla="*/ 2874865 h 4922712"/>
              <a:gd name="connsiteX16" fmla="*/ 5595 w 4517178"/>
              <a:gd name="connsiteY16" fmla="*/ 1934056 h 4922712"/>
              <a:gd name="connsiteX17" fmla="*/ 145786 w 4517178"/>
              <a:gd name="connsiteY17" fmla="*/ 1182147 h 4922712"/>
              <a:gd name="connsiteX18" fmla="*/ 803254 w 4517178"/>
              <a:gd name="connsiteY18" fmla="*/ 694694 h 4922712"/>
              <a:gd name="connsiteX0" fmla="*/ 803254 w 4511748"/>
              <a:gd name="connsiteY0" fmla="*/ 694694 h 4922712"/>
              <a:gd name="connsiteX1" fmla="*/ 1567346 w 4511748"/>
              <a:gd name="connsiteY1" fmla="*/ 254654 h 4922712"/>
              <a:gd name="connsiteX2" fmla="*/ 2223097 w 4511748"/>
              <a:gd name="connsiteY2" fmla="*/ 118 h 4922712"/>
              <a:gd name="connsiteX3" fmla="*/ 3016212 w 4511748"/>
              <a:gd name="connsiteY3" fmla="*/ 299834 h 4922712"/>
              <a:gd name="connsiteX4" fmla="*/ 3733292 w 4511748"/>
              <a:gd name="connsiteY4" fmla="*/ 707424 h 4922712"/>
              <a:gd name="connsiteX5" fmla="*/ 4378464 w 4511748"/>
              <a:gd name="connsiteY5" fmla="*/ 1203293 h 4922712"/>
              <a:gd name="connsiteX6" fmla="*/ 4510692 w 4511748"/>
              <a:gd name="connsiteY6" fmla="*/ 1991406 h 4922712"/>
              <a:gd name="connsiteX7" fmla="*/ 4510689 w 4511748"/>
              <a:gd name="connsiteY7" fmla="*/ 2988642 h 4922712"/>
              <a:gd name="connsiteX8" fmla="*/ 4432627 w 4511748"/>
              <a:gd name="connsiteY8" fmla="*/ 3596774 h 4922712"/>
              <a:gd name="connsiteX9" fmla="*/ 3873478 w 4511748"/>
              <a:gd name="connsiteY9" fmla="*/ 4119695 h 4922712"/>
              <a:gd name="connsiteX10" fmla="*/ 3060817 w 4511748"/>
              <a:gd name="connsiteY10" fmla="*/ 4586259 h 4922712"/>
              <a:gd name="connsiteX11" fmla="*/ 2251772 w 4511748"/>
              <a:gd name="connsiteY11" fmla="*/ 4922583 h 4922712"/>
              <a:gd name="connsiteX12" fmla="*/ 1361895 w 4511748"/>
              <a:gd name="connsiteY12" fmla="*/ 4551212 h 4922712"/>
              <a:gd name="connsiteX13" fmla="*/ 700157 w 4511748"/>
              <a:gd name="connsiteY13" fmla="*/ 4157928 h 4922712"/>
              <a:gd name="connsiteX14" fmla="*/ 79295 w 4511748"/>
              <a:gd name="connsiteY14" fmla="*/ 3593588 h 4922712"/>
              <a:gd name="connsiteX15" fmla="*/ 3782 w 4511748"/>
              <a:gd name="connsiteY15" fmla="*/ 2874865 h 4922712"/>
              <a:gd name="connsiteX16" fmla="*/ 5595 w 4511748"/>
              <a:gd name="connsiteY16" fmla="*/ 1934056 h 4922712"/>
              <a:gd name="connsiteX17" fmla="*/ 145786 w 4511748"/>
              <a:gd name="connsiteY17" fmla="*/ 1182147 h 4922712"/>
              <a:gd name="connsiteX18" fmla="*/ 803254 w 4511748"/>
              <a:gd name="connsiteY18" fmla="*/ 694694 h 4922712"/>
              <a:gd name="connsiteX0" fmla="*/ 803254 w 4511748"/>
              <a:gd name="connsiteY0" fmla="*/ 694694 h 4922712"/>
              <a:gd name="connsiteX1" fmla="*/ 1567346 w 4511748"/>
              <a:gd name="connsiteY1" fmla="*/ 254654 h 4922712"/>
              <a:gd name="connsiteX2" fmla="*/ 2223097 w 4511748"/>
              <a:gd name="connsiteY2" fmla="*/ 118 h 4922712"/>
              <a:gd name="connsiteX3" fmla="*/ 3016212 w 4511748"/>
              <a:gd name="connsiteY3" fmla="*/ 299834 h 4922712"/>
              <a:gd name="connsiteX4" fmla="*/ 3733292 w 4511748"/>
              <a:gd name="connsiteY4" fmla="*/ 707424 h 4922712"/>
              <a:gd name="connsiteX5" fmla="*/ 4378464 w 4511748"/>
              <a:gd name="connsiteY5" fmla="*/ 1203293 h 4922712"/>
              <a:gd name="connsiteX6" fmla="*/ 4510692 w 4511748"/>
              <a:gd name="connsiteY6" fmla="*/ 1991406 h 4922712"/>
              <a:gd name="connsiteX7" fmla="*/ 4510689 w 4511748"/>
              <a:gd name="connsiteY7" fmla="*/ 2988642 h 4922712"/>
              <a:gd name="connsiteX8" fmla="*/ 4432627 w 4511748"/>
              <a:gd name="connsiteY8" fmla="*/ 3596774 h 4922712"/>
              <a:gd name="connsiteX9" fmla="*/ 3873478 w 4511748"/>
              <a:gd name="connsiteY9" fmla="*/ 4119695 h 4922712"/>
              <a:gd name="connsiteX10" fmla="*/ 3060817 w 4511748"/>
              <a:gd name="connsiteY10" fmla="*/ 4586259 h 4922712"/>
              <a:gd name="connsiteX11" fmla="*/ 2251772 w 4511748"/>
              <a:gd name="connsiteY11" fmla="*/ 4922583 h 4922712"/>
              <a:gd name="connsiteX12" fmla="*/ 1361895 w 4511748"/>
              <a:gd name="connsiteY12" fmla="*/ 4551212 h 4922712"/>
              <a:gd name="connsiteX13" fmla="*/ 700157 w 4511748"/>
              <a:gd name="connsiteY13" fmla="*/ 4157928 h 4922712"/>
              <a:gd name="connsiteX14" fmla="*/ 79295 w 4511748"/>
              <a:gd name="connsiteY14" fmla="*/ 3593588 h 4922712"/>
              <a:gd name="connsiteX15" fmla="*/ 3782 w 4511748"/>
              <a:gd name="connsiteY15" fmla="*/ 2874865 h 4922712"/>
              <a:gd name="connsiteX16" fmla="*/ 5595 w 4511748"/>
              <a:gd name="connsiteY16" fmla="*/ 1934056 h 4922712"/>
              <a:gd name="connsiteX17" fmla="*/ 145786 w 4511748"/>
              <a:gd name="connsiteY17" fmla="*/ 1182147 h 4922712"/>
              <a:gd name="connsiteX18" fmla="*/ 803254 w 4511748"/>
              <a:gd name="connsiteY18" fmla="*/ 694694 h 4922712"/>
              <a:gd name="connsiteX0" fmla="*/ 803254 w 4511748"/>
              <a:gd name="connsiteY0" fmla="*/ 694694 h 4922712"/>
              <a:gd name="connsiteX1" fmla="*/ 1567346 w 4511748"/>
              <a:gd name="connsiteY1" fmla="*/ 254654 h 4922712"/>
              <a:gd name="connsiteX2" fmla="*/ 2223097 w 4511748"/>
              <a:gd name="connsiteY2" fmla="*/ 118 h 4922712"/>
              <a:gd name="connsiteX3" fmla="*/ 3016212 w 4511748"/>
              <a:gd name="connsiteY3" fmla="*/ 299834 h 4922712"/>
              <a:gd name="connsiteX4" fmla="*/ 3733292 w 4511748"/>
              <a:gd name="connsiteY4" fmla="*/ 707424 h 4922712"/>
              <a:gd name="connsiteX5" fmla="*/ 4378464 w 4511748"/>
              <a:gd name="connsiteY5" fmla="*/ 1203293 h 4922712"/>
              <a:gd name="connsiteX6" fmla="*/ 4510692 w 4511748"/>
              <a:gd name="connsiteY6" fmla="*/ 1991406 h 4922712"/>
              <a:gd name="connsiteX7" fmla="*/ 4510689 w 4511748"/>
              <a:gd name="connsiteY7" fmla="*/ 2988642 h 4922712"/>
              <a:gd name="connsiteX8" fmla="*/ 4432627 w 4511748"/>
              <a:gd name="connsiteY8" fmla="*/ 3596774 h 4922712"/>
              <a:gd name="connsiteX9" fmla="*/ 3873478 w 4511748"/>
              <a:gd name="connsiteY9" fmla="*/ 4119695 h 4922712"/>
              <a:gd name="connsiteX10" fmla="*/ 3060817 w 4511748"/>
              <a:gd name="connsiteY10" fmla="*/ 4586259 h 4922712"/>
              <a:gd name="connsiteX11" fmla="*/ 2251772 w 4511748"/>
              <a:gd name="connsiteY11" fmla="*/ 4922583 h 4922712"/>
              <a:gd name="connsiteX12" fmla="*/ 1361895 w 4511748"/>
              <a:gd name="connsiteY12" fmla="*/ 4551212 h 4922712"/>
              <a:gd name="connsiteX13" fmla="*/ 700157 w 4511748"/>
              <a:gd name="connsiteY13" fmla="*/ 4157928 h 4922712"/>
              <a:gd name="connsiteX14" fmla="*/ 79295 w 4511748"/>
              <a:gd name="connsiteY14" fmla="*/ 3593588 h 4922712"/>
              <a:gd name="connsiteX15" fmla="*/ 3782 w 4511748"/>
              <a:gd name="connsiteY15" fmla="*/ 2874865 h 4922712"/>
              <a:gd name="connsiteX16" fmla="*/ 5595 w 4511748"/>
              <a:gd name="connsiteY16" fmla="*/ 1934056 h 4922712"/>
              <a:gd name="connsiteX17" fmla="*/ 145786 w 4511748"/>
              <a:gd name="connsiteY17" fmla="*/ 1182147 h 4922712"/>
              <a:gd name="connsiteX18" fmla="*/ 803254 w 4511748"/>
              <a:gd name="connsiteY18" fmla="*/ 694694 h 4922712"/>
              <a:gd name="connsiteX0" fmla="*/ 803254 w 4511748"/>
              <a:gd name="connsiteY0" fmla="*/ 694694 h 4922712"/>
              <a:gd name="connsiteX1" fmla="*/ 1567346 w 4511748"/>
              <a:gd name="connsiteY1" fmla="*/ 254654 h 4922712"/>
              <a:gd name="connsiteX2" fmla="*/ 2223097 w 4511748"/>
              <a:gd name="connsiteY2" fmla="*/ 118 h 4922712"/>
              <a:gd name="connsiteX3" fmla="*/ 3016212 w 4511748"/>
              <a:gd name="connsiteY3" fmla="*/ 299834 h 4922712"/>
              <a:gd name="connsiteX4" fmla="*/ 3733292 w 4511748"/>
              <a:gd name="connsiteY4" fmla="*/ 707424 h 4922712"/>
              <a:gd name="connsiteX5" fmla="*/ 4378464 w 4511748"/>
              <a:gd name="connsiteY5" fmla="*/ 1203293 h 4922712"/>
              <a:gd name="connsiteX6" fmla="*/ 4510692 w 4511748"/>
              <a:gd name="connsiteY6" fmla="*/ 1991406 h 4922712"/>
              <a:gd name="connsiteX7" fmla="*/ 4510689 w 4511748"/>
              <a:gd name="connsiteY7" fmla="*/ 2988642 h 4922712"/>
              <a:gd name="connsiteX8" fmla="*/ 4432627 w 4511748"/>
              <a:gd name="connsiteY8" fmla="*/ 3596774 h 4922712"/>
              <a:gd name="connsiteX9" fmla="*/ 3873478 w 4511748"/>
              <a:gd name="connsiteY9" fmla="*/ 4119695 h 4922712"/>
              <a:gd name="connsiteX10" fmla="*/ 3060817 w 4511748"/>
              <a:gd name="connsiteY10" fmla="*/ 4586259 h 4922712"/>
              <a:gd name="connsiteX11" fmla="*/ 2251772 w 4511748"/>
              <a:gd name="connsiteY11" fmla="*/ 4922583 h 4922712"/>
              <a:gd name="connsiteX12" fmla="*/ 1361895 w 4511748"/>
              <a:gd name="connsiteY12" fmla="*/ 4551212 h 4922712"/>
              <a:gd name="connsiteX13" fmla="*/ 700157 w 4511748"/>
              <a:gd name="connsiteY13" fmla="*/ 4157928 h 4922712"/>
              <a:gd name="connsiteX14" fmla="*/ 79295 w 4511748"/>
              <a:gd name="connsiteY14" fmla="*/ 3593588 h 4922712"/>
              <a:gd name="connsiteX15" fmla="*/ 3782 w 4511748"/>
              <a:gd name="connsiteY15" fmla="*/ 2874865 h 4922712"/>
              <a:gd name="connsiteX16" fmla="*/ 5595 w 4511748"/>
              <a:gd name="connsiteY16" fmla="*/ 1934056 h 4922712"/>
              <a:gd name="connsiteX17" fmla="*/ 145786 w 4511748"/>
              <a:gd name="connsiteY17" fmla="*/ 1182147 h 4922712"/>
              <a:gd name="connsiteX18" fmla="*/ 803254 w 4511748"/>
              <a:gd name="connsiteY18" fmla="*/ 694694 h 4922712"/>
              <a:gd name="connsiteX0" fmla="*/ 803254 w 4511748"/>
              <a:gd name="connsiteY0" fmla="*/ 694694 h 4922717"/>
              <a:gd name="connsiteX1" fmla="*/ 1567346 w 4511748"/>
              <a:gd name="connsiteY1" fmla="*/ 254654 h 4922717"/>
              <a:gd name="connsiteX2" fmla="*/ 2223097 w 4511748"/>
              <a:gd name="connsiteY2" fmla="*/ 118 h 4922717"/>
              <a:gd name="connsiteX3" fmla="*/ 3016212 w 4511748"/>
              <a:gd name="connsiteY3" fmla="*/ 299834 h 4922717"/>
              <a:gd name="connsiteX4" fmla="*/ 3733292 w 4511748"/>
              <a:gd name="connsiteY4" fmla="*/ 707424 h 4922717"/>
              <a:gd name="connsiteX5" fmla="*/ 4378464 w 4511748"/>
              <a:gd name="connsiteY5" fmla="*/ 1203293 h 4922717"/>
              <a:gd name="connsiteX6" fmla="*/ 4510692 w 4511748"/>
              <a:gd name="connsiteY6" fmla="*/ 1991406 h 4922717"/>
              <a:gd name="connsiteX7" fmla="*/ 4510689 w 4511748"/>
              <a:gd name="connsiteY7" fmla="*/ 2988642 h 4922717"/>
              <a:gd name="connsiteX8" fmla="*/ 4432627 w 4511748"/>
              <a:gd name="connsiteY8" fmla="*/ 3596774 h 4922717"/>
              <a:gd name="connsiteX9" fmla="*/ 3873478 w 4511748"/>
              <a:gd name="connsiteY9" fmla="*/ 4119695 h 4922717"/>
              <a:gd name="connsiteX10" fmla="*/ 3060817 w 4511748"/>
              <a:gd name="connsiteY10" fmla="*/ 4586259 h 4922717"/>
              <a:gd name="connsiteX11" fmla="*/ 2251772 w 4511748"/>
              <a:gd name="connsiteY11" fmla="*/ 4922583 h 4922717"/>
              <a:gd name="connsiteX12" fmla="*/ 1361895 w 4511748"/>
              <a:gd name="connsiteY12" fmla="*/ 4551212 h 4922717"/>
              <a:gd name="connsiteX13" fmla="*/ 700157 w 4511748"/>
              <a:gd name="connsiteY13" fmla="*/ 4157928 h 4922717"/>
              <a:gd name="connsiteX14" fmla="*/ 79295 w 4511748"/>
              <a:gd name="connsiteY14" fmla="*/ 3593588 h 4922717"/>
              <a:gd name="connsiteX15" fmla="*/ 3782 w 4511748"/>
              <a:gd name="connsiteY15" fmla="*/ 2874865 h 4922717"/>
              <a:gd name="connsiteX16" fmla="*/ 5595 w 4511748"/>
              <a:gd name="connsiteY16" fmla="*/ 1934056 h 4922717"/>
              <a:gd name="connsiteX17" fmla="*/ 145786 w 4511748"/>
              <a:gd name="connsiteY17" fmla="*/ 1182147 h 4922717"/>
              <a:gd name="connsiteX18" fmla="*/ 803254 w 4511748"/>
              <a:gd name="connsiteY18" fmla="*/ 694694 h 4922717"/>
              <a:gd name="connsiteX0" fmla="*/ 803254 w 4511748"/>
              <a:gd name="connsiteY0" fmla="*/ 694694 h 4922583"/>
              <a:gd name="connsiteX1" fmla="*/ 1567346 w 4511748"/>
              <a:gd name="connsiteY1" fmla="*/ 254654 h 4922583"/>
              <a:gd name="connsiteX2" fmla="*/ 2223097 w 4511748"/>
              <a:gd name="connsiteY2" fmla="*/ 118 h 4922583"/>
              <a:gd name="connsiteX3" fmla="*/ 3016212 w 4511748"/>
              <a:gd name="connsiteY3" fmla="*/ 299834 h 4922583"/>
              <a:gd name="connsiteX4" fmla="*/ 3733292 w 4511748"/>
              <a:gd name="connsiteY4" fmla="*/ 707424 h 4922583"/>
              <a:gd name="connsiteX5" fmla="*/ 4378464 w 4511748"/>
              <a:gd name="connsiteY5" fmla="*/ 1203293 h 4922583"/>
              <a:gd name="connsiteX6" fmla="*/ 4510692 w 4511748"/>
              <a:gd name="connsiteY6" fmla="*/ 1991406 h 4922583"/>
              <a:gd name="connsiteX7" fmla="*/ 4510689 w 4511748"/>
              <a:gd name="connsiteY7" fmla="*/ 2988642 h 4922583"/>
              <a:gd name="connsiteX8" fmla="*/ 4432627 w 4511748"/>
              <a:gd name="connsiteY8" fmla="*/ 3596774 h 4922583"/>
              <a:gd name="connsiteX9" fmla="*/ 3873478 w 4511748"/>
              <a:gd name="connsiteY9" fmla="*/ 4119695 h 4922583"/>
              <a:gd name="connsiteX10" fmla="*/ 3060817 w 4511748"/>
              <a:gd name="connsiteY10" fmla="*/ 4586259 h 4922583"/>
              <a:gd name="connsiteX11" fmla="*/ 2251772 w 4511748"/>
              <a:gd name="connsiteY11" fmla="*/ 4922583 h 4922583"/>
              <a:gd name="connsiteX12" fmla="*/ 1361895 w 4511748"/>
              <a:gd name="connsiteY12" fmla="*/ 4551212 h 4922583"/>
              <a:gd name="connsiteX13" fmla="*/ 700157 w 4511748"/>
              <a:gd name="connsiteY13" fmla="*/ 4157928 h 4922583"/>
              <a:gd name="connsiteX14" fmla="*/ 79295 w 4511748"/>
              <a:gd name="connsiteY14" fmla="*/ 3593588 h 4922583"/>
              <a:gd name="connsiteX15" fmla="*/ 3782 w 4511748"/>
              <a:gd name="connsiteY15" fmla="*/ 2874865 h 4922583"/>
              <a:gd name="connsiteX16" fmla="*/ 5595 w 4511748"/>
              <a:gd name="connsiteY16" fmla="*/ 1934056 h 4922583"/>
              <a:gd name="connsiteX17" fmla="*/ 145786 w 4511748"/>
              <a:gd name="connsiteY17" fmla="*/ 1182147 h 4922583"/>
              <a:gd name="connsiteX18" fmla="*/ 803254 w 4511748"/>
              <a:gd name="connsiteY18" fmla="*/ 694694 h 4922583"/>
              <a:gd name="connsiteX0" fmla="*/ 803254 w 4511748"/>
              <a:gd name="connsiteY0" fmla="*/ 694694 h 4922624"/>
              <a:gd name="connsiteX1" fmla="*/ 1567346 w 4511748"/>
              <a:gd name="connsiteY1" fmla="*/ 254654 h 4922624"/>
              <a:gd name="connsiteX2" fmla="*/ 2223097 w 4511748"/>
              <a:gd name="connsiteY2" fmla="*/ 118 h 4922624"/>
              <a:gd name="connsiteX3" fmla="*/ 3016212 w 4511748"/>
              <a:gd name="connsiteY3" fmla="*/ 299834 h 4922624"/>
              <a:gd name="connsiteX4" fmla="*/ 3733292 w 4511748"/>
              <a:gd name="connsiteY4" fmla="*/ 707424 h 4922624"/>
              <a:gd name="connsiteX5" fmla="*/ 4378464 w 4511748"/>
              <a:gd name="connsiteY5" fmla="*/ 1203293 h 4922624"/>
              <a:gd name="connsiteX6" fmla="*/ 4510692 w 4511748"/>
              <a:gd name="connsiteY6" fmla="*/ 1991406 h 4922624"/>
              <a:gd name="connsiteX7" fmla="*/ 4510689 w 4511748"/>
              <a:gd name="connsiteY7" fmla="*/ 2988642 h 4922624"/>
              <a:gd name="connsiteX8" fmla="*/ 4432627 w 4511748"/>
              <a:gd name="connsiteY8" fmla="*/ 3596774 h 4922624"/>
              <a:gd name="connsiteX9" fmla="*/ 3873478 w 4511748"/>
              <a:gd name="connsiteY9" fmla="*/ 4119695 h 4922624"/>
              <a:gd name="connsiteX10" fmla="*/ 3060817 w 4511748"/>
              <a:gd name="connsiteY10" fmla="*/ 4586259 h 4922624"/>
              <a:gd name="connsiteX11" fmla="*/ 2251772 w 4511748"/>
              <a:gd name="connsiteY11" fmla="*/ 4922583 h 4922624"/>
              <a:gd name="connsiteX12" fmla="*/ 1361895 w 4511748"/>
              <a:gd name="connsiteY12" fmla="*/ 4551212 h 4922624"/>
              <a:gd name="connsiteX13" fmla="*/ 700157 w 4511748"/>
              <a:gd name="connsiteY13" fmla="*/ 4157928 h 4922624"/>
              <a:gd name="connsiteX14" fmla="*/ 79295 w 4511748"/>
              <a:gd name="connsiteY14" fmla="*/ 3593588 h 4922624"/>
              <a:gd name="connsiteX15" fmla="*/ 3782 w 4511748"/>
              <a:gd name="connsiteY15" fmla="*/ 2874865 h 4922624"/>
              <a:gd name="connsiteX16" fmla="*/ 5595 w 4511748"/>
              <a:gd name="connsiteY16" fmla="*/ 1934056 h 4922624"/>
              <a:gd name="connsiteX17" fmla="*/ 145786 w 4511748"/>
              <a:gd name="connsiteY17" fmla="*/ 1182147 h 4922624"/>
              <a:gd name="connsiteX18" fmla="*/ 803254 w 4511748"/>
              <a:gd name="connsiteY18" fmla="*/ 694694 h 4922624"/>
              <a:gd name="connsiteX0" fmla="*/ 803254 w 4511748"/>
              <a:gd name="connsiteY0" fmla="*/ 694694 h 4922722"/>
              <a:gd name="connsiteX1" fmla="*/ 1567346 w 4511748"/>
              <a:gd name="connsiteY1" fmla="*/ 254654 h 4922722"/>
              <a:gd name="connsiteX2" fmla="*/ 2223097 w 4511748"/>
              <a:gd name="connsiteY2" fmla="*/ 118 h 4922722"/>
              <a:gd name="connsiteX3" fmla="*/ 3016212 w 4511748"/>
              <a:gd name="connsiteY3" fmla="*/ 299834 h 4922722"/>
              <a:gd name="connsiteX4" fmla="*/ 3733292 w 4511748"/>
              <a:gd name="connsiteY4" fmla="*/ 707424 h 4922722"/>
              <a:gd name="connsiteX5" fmla="*/ 4378464 w 4511748"/>
              <a:gd name="connsiteY5" fmla="*/ 1203293 h 4922722"/>
              <a:gd name="connsiteX6" fmla="*/ 4510692 w 4511748"/>
              <a:gd name="connsiteY6" fmla="*/ 1991406 h 4922722"/>
              <a:gd name="connsiteX7" fmla="*/ 4510689 w 4511748"/>
              <a:gd name="connsiteY7" fmla="*/ 2988642 h 4922722"/>
              <a:gd name="connsiteX8" fmla="*/ 4432627 w 4511748"/>
              <a:gd name="connsiteY8" fmla="*/ 3596774 h 4922722"/>
              <a:gd name="connsiteX9" fmla="*/ 3873478 w 4511748"/>
              <a:gd name="connsiteY9" fmla="*/ 4119695 h 4922722"/>
              <a:gd name="connsiteX10" fmla="*/ 3060817 w 4511748"/>
              <a:gd name="connsiteY10" fmla="*/ 4586259 h 4922722"/>
              <a:gd name="connsiteX11" fmla="*/ 2251772 w 4511748"/>
              <a:gd name="connsiteY11" fmla="*/ 4922583 h 4922722"/>
              <a:gd name="connsiteX12" fmla="*/ 1361895 w 4511748"/>
              <a:gd name="connsiteY12" fmla="*/ 4551212 h 4922722"/>
              <a:gd name="connsiteX13" fmla="*/ 700157 w 4511748"/>
              <a:gd name="connsiteY13" fmla="*/ 4157928 h 4922722"/>
              <a:gd name="connsiteX14" fmla="*/ 79295 w 4511748"/>
              <a:gd name="connsiteY14" fmla="*/ 3593588 h 4922722"/>
              <a:gd name="connsiteX15" fmla="*/ 3782 w 4511748"/>
              <a:gd name="connsiteY15" fmla="*/ 2874865 h 4922722"/>
              <a:gd name="connsiteX16" fmla="*/ 5595 w 4511748"/>
              <a:gd name="connsiteY16" fmla="*/ 1934056 h 4922722"/>
              <a:gd name="connsiteX17" fmla="*/ 145786 w 4511748"/>
              <a:gd name="connsiteY17" fmla="*/ 1182147 h 4922722"/>
              <a:gd name="connsiteX18" fmla="*/ 803254 w 4511748"/>
              <a:gd name="connsiteY18" fmla="*/ 694694 h 4922722"/>
              <a:gd name="connsiteX0" fmla="*/ 803254 w 4511748"/>
              <a:gd name="connsiteY0" fmla="*/ 694694 h 4923328"/>
              <a:gd name="connsiteX1" fmla="*/ 1567346 w 4511748"/>
              <a:gd name="connsiteY1" fmla="*/ 254654 h 4923328"/>
              <a:gd name="connsiteX2" fmla="*/ 2223097 w 4511748"/>
              <a:gd name="connsiteY2" fmla="*/ 118 h 4923328"/>
              <a:gd name="connsiteX3" fmla="*/ 3016212 w 4511748"/>
              <a:gd name="connsiteY3" fmla="*/ 299834 h 4923328"/>
              <a:gd name="connsiteX4" fmla="*/ 3733292 w 4511748"/>
              <a:gd name="connsiteY4" fmla="*/ 707424 h 4923328"/>
              <a:gd name="connsiteX5" fmla="*/ 4378464 w 4511748"/>
              <a:gd name="connsiteY5" fmla="*/ 1203293 h 4923328"/>
              <a:gd name="connsiteX6" fmla="*/ 4510692 w 4511748"/>
              <a:gd name="connsiteY6" fmla="*/ 1991406 h 4923328"/>
              <a:gd name="connsiteX7" fmla="*/ 4510689 w 4511748"/>
              <a:gd name="connsiteY7" fmla="*/ 2988642 h 4923328"/>
              <a:gd name="connsiteX8" fmla="*/ 4432627 w 4511748"/>
              <a:gd name="connsiteY8" fmla="*/ 3596774 h 4923328"/>
              <a:gd name="connsiteX9" fmla="*/ 3873478 w 4511748"/>
              <a:gd name="connsiteY9" fmla="*/ 4119695 h 4923328"/>
              <a:gd name="connsiteX10" fmla="*/ 3060817 w 4511748"/>
              <a:gd name="connsiteY10" fmla="*/ 4586259 h 4923328"/>
              <a:gd name="connsiteX11" fmla="*/ 2251772 w 4511748"/>
              <a:gd name="connsiteY11" fmla="*/ 4922583 h 4923328"/>
              <a:gd name="connsiteX12" fmla="*/ 1361895 w 4511748"/>
              <a:gd name="connsiteY12" fmla="*/ 4551212 h 4923328"/>
              <a:gd name="connsiteX13" fmla="*/ 700157 w 4511748"/>
              <a:gd name="connsiteY13" fmla="*/ 4157928 h 4923328"/>
              <a:gd name="connsiteX14" fmla="*/ 79295 w 4511748"/>
              <a:gd name="connsiteY14" fmla="*/ 3593588 h 4923328"/>
              <a:gd name="connsiteX15" fmla="*/ 3782 w 4511748"/>
              <a:gd name="connsiteY15" fmla="*/ 2874865 h 4923328"/>
              <a:gd name="connsiteX16" fmla="*/ 5595 w 4511748"/>
              <a:gd name="connsiteY16" fmla="*/ 1934056 h 4923328"/>
              <a:gd name="connsiteX17" fmla="*/ 145786 w 4511748"/>
              <a:gd name="connsiteY17" fmla="*/ 1182147 h 4923328"/>
              <a:gd name="connsiteX18" fmla="*/ 803254 w 4511748"/>
              <a:gd name="connsiteY18" fmla="*/ 694694 h 4923328"/>
              <a:gd name="connsiteX0" fmla="*/ 803254 w 4511748"/>
              <a:gd name="connsiteY0" fmla="*/ 694694 h 4922722"/>
              <a:gd name="connsiteX1" fmla="*/ 1567346 w 4511748"/>
              <a:gd name="connsiteY1" fmla="*/ 254654 h 4922722"/>
              <a:gd name="connsiteX2" fmla="*/ 2223097 w 4511748"/>
              <a:gd name="connsiteY2" fmla="*/ 118 h 4922722"/>
              <a:gd name="connsiteX3" fmla="*/ 3016212 w 4511748"/>
              <a:gd name="connsiteY3" fmla="*/ 299834 h 4922722"/>
              <a:gd name="connsiteX4" fmla="*/ 3733292 w 4511748"/>
              <a:gd name="connsiteY4" fmla="*/ 707424 h 4922722"/>
              <a:gd name="connsiteX5" fmla="*/ 4378464 w 4511748"/>
              <a:gd name="connsiteY5" fmla="*/ 1203293 h 4922722"/>
              <a:gd name="connsiteX6" fmla="*/ 4510692 w 4511748"/>
              <a:gd name="connsiteY6" fmla="*/ 1991406 h 4922722"/>
              <a:gd name="connsiteX7" fmla="*/ 4510689 w 4511748"/>
              <a:gd name="connsiteY7" fmla="*/ 2988642 h 4922722"/>
              <a:gd name="connsiteX8" fmla="*/ 4432627 w 4511748"/>
              <a:gd name="connsiteY8" fmla="*/ 3596774 h 4922722"/>
              <a:gd name="connsiteX9" fmla="*/ 3873478 w 4511748"/>
              <a:gd name="connsiteY9" fmla="*/ 4119695 h 4922722"/>
              <a:gd name="connsiteX10" fmla="*/ 3060817 w 4511748"/>
              <a:gd name="connsiteY10" fmla="*/ 4586259 h 4922722"/>
              <a:gd name="connsiteX11" fmla="*/ 2251772 w 4511748"/>
              <a:gd name="connsiteY11" fmla="*/ 4922583 h 4922722"/>
              <a:gd name="connsiteX12" fmla="*/ 1361895 w 4511748"/>
              <a:gd name="connsiteY12" fmla="*/ 4551212 h 4922722"/>
              <a:gd name="connsiteX13" fmla="*/ 700157 w 4511748"/>
              <a:gd name="connsiteY13" fmla="*/ 4157928 h 4922722"/>
              <a:gd name="connsiteX14" fmla="*/ 79295 w 4511748"/>
              <a:gd name="connsiteY14" fmla="*/ 3593588 h 4922722"/>
              <a:gd name="connsiteX15" fmla="*/ 3782 w 4511748"/>
              <a:gd name="connsiteY15" fmla="*/ 2874865 h 4922722"/>
              <a:gd name="connsiteX16" fmla="*/ 5595 w 4511748"/>
              <a:gd name="connsiteY16" fmla="*/ 1934056 h 4922722"/>
              <a:gd name="connsiteX17" fmla="*/ 145786 w 4511748"/>
              <a:gd name="connsiteY17" fmla="*/ 1182147 h 4922722"/>
              <a:gd name="connsiteX18" fmla="*/ 803254 w 4511748"/>
              <a:gd name="connsiteY18" fmla="*/ 694694 h 4922722"/>
              <a:gd name="connsiteX0" fmla="*/ 803254 w 4511748"/>
              <a:gd name="connsiteY0" fmla="*/ 694694 h 4925907"/>
              <a:gd name="connsiteX1" fmla="*/ 1567346 w 4511748"/>
              <a:gd name="connsiteY1" fmla="*/ 254654 h 4925907"/>
              <a:gd name="connsiteX2" fmla="*/ 2223097 w 4511748"/>
              <a:gd name="connsiteY2" fmla="*/ 118 h 4925907"/>
              <a:gd name="connsiteX3" fmla="*/ 3016212 w 4511748"/>
              <a:gd name="connsiteY3" fmla="*/ 299834 h 4925907"/>
              <a:gd name="connsiteX4" fmla="*/ 3733292 w 4511748"/>
              <a:gd name="connsiteY4" fmla="*/ 707424 h 4925907"/>
              <a:gd name="connsiteX5" fmla="*/ 4378464 w 4511748"/>
              <a:gd name="connsiteY5" fmla="*/ 1203293 h 4925907"/>
              <a:gd name="connsiteX6" fmla="*/ 4510692 w 4511748"/>
              <a:gd name="connsiteY6" fmla="*/ 1991406 h 4925907"/>
              <a:gd name="connsiteX7" fmla="*/ 4510689 w 4511748"/>
              <a:gd name="connsiteY7" fmla="*/ 2988642 h 4925907"/>
              <a:gd name="connsiteX8" fmla="*/ 4432627 w 4511748"/>
              <a:gd name="connsiteY8" fmla="*/ 3596774 h 4925907"/>
              <a:gd name="connsiteX9" fmla="*/ 3873478 w 4511748"/>
              <a:gd name="connsiteY9" fmla="*/ 4119695 h 4925907"/>
              <a:gd name="connsiteX10" fmla="*/ 3060817 w 4511748"/>
              <a:gd name="connsiteY10" fmla="*/ 4586259 h 4925907"/>
              <a:gd name="connsiteX11" fmla="*/ 2235842 w 4511748"/>
              <a:gd name="connsiteY11" fmla="*/ 4925769 h 4925907"/>
              <a:gd name="connsiteX12" fmla="*/ 1361895 w 4511748"/>
              <a:gd name="connsiteY12" fmla="*/ 4551212 h 4925907"/>
              <a:gd name="connsiteX13" fmla="*/ 700157 w 4511748"/>
              <a:gd name="connsiteY13" fmla="*/ 4157928 h 4925907"/>
              <a:gd name="connsiteX14" fmla="*/ 79295 w 4511748"/>
              <a:gd name="connsiteY14" fmla="*/ 3593588 h 4925907"/>
              <a:gd name="connsiteX15" fmla="*/ 3782 w 4511748"/>
              <a:gd name="connsiteY15" fmla="*/ 2874865 h 4925907"/>
              <a:gd name="connsiteX16" fmla="*/ 5595 w 4511748"/>
              <a:gd name="connsiteY16" fmla="*/ 1934056 h 4925907"/>
              <a:gd name="connsiteX17" fmla="*/ 145786 w 4511748"/>
              <a:gd name="connsiteY17" fmla="*/ 1182147 h 4925907"/>
              <a:gd name="connsiteX18" fmla="*/ 803254 w 4511748"/>
              <a:gd name="connsiteY18" fmla="*/ 694694 h 4925907"/>
              <a:gd name="connsiteX0" fmla="*/ 803254 w 4511748"/>
              <a:gd name="connsiteY0" fmla="*/ 694694 h 4925907"/>
              <a:gd name="connsiteX1" fmla="*/ 1567346 w 4511748"/>
              <a:gd name="connsiteY1" fmla="*/ 254654 h 4925907"/>
              <a:gd name="connsiteX2" fmla="*/ 2223097 w 4511748"/>
              <a:gd name="connsiteY2" fmla="*/ 118 h 4925907"/>
              <a:gd name="connsiteX3" fmla="*/ 3016212 w 4511748"/>
              <a:gd name="connsiteY3" fmla="*/ 299834 h 4925907"/>
              <a:gd name="connsiteX4" fmla="*/ 3733292 w 4511748"/>
              <a:gd name="connsiteY4" fmla="*/ 707424 h 4925907"/>
              <a:gd name="connsiteX5" fmla="*/ 4378464 w 4511748"/>
              <a:gd name="connsiteY5" fmla="*/ 1203293 h 4925907"/>
              <a:gd name="connsiteX6" fmla="*/ 4510692 w 4511748"/>
              <a:gd name="connsiteY6" fmla="*/ 1991406 h 4925907"/>
              <a:gd name="connsiteX7" fmla="*/ 4510689 w 4511748"/>
              <a:gd name="connsiteY7" fmla="*/ 2988642 h 4925907"/>
              <a:gd name="connsiteX8" fmla="*/ 4432627 w 4511748"/>
              <a:gd name="connsiteY8" fmla="*/ 3596774 h 4925907"/>
              <a:gd name="connsiteX9" fmla="*/ 3873478 w 4511748"/>
              <a:gd name="connsiteY9" fmla="*/ 4119695 h 4925907"/>
              <a:gd name="connsiteX10" fmla="*/ 3060817 w 4511748"/>
              <a:gd name="connsiteY10" fmla="*/ 4586259 h 4925907"/>
              <a:gd name="connsiteX11" fmla="*/ 2254958 w 4511748"/>
              <a:gd name="connsiteY11" fmla="*/ 4925769 h 4925907"/>
              <a:gd name="connsiteX12" fmla="*/ 1361895 w 4511748"/>
              <a:gd name="connsiteY12" fmla="*/ 4551212 h 4925907"/>
              <a:gd name="connsiteX13" fmla="*/ 700157 w 4511748"/>
              <a:gd name="connsiteY13" fmla="*/ 4157928 h 4925907"/>
              <a:gd name="connsiteX14" fmla="*/ 79295 w 4511748"/>
              <a:gd name="connsiteY14" fmla="*/ 3593588 h 4925907"/>
              <a:gd name="connsiteX15" fmla="*/ 3782 w 4511748"/>
              <a:gd name="connsiteY15" fmla="*/ 2874865 h 4925907"/>
              <a:gd name="connsiteX16" fmla="*/ 5595 w 4511748"/>
              <a:gd name="connsiteY16" fmla="*/ 1934056 h 4925907"/>
              <a:gd name="connsiteX17" fmla="*/ 145786 w 4511748"/>
              <a:gd name="connsiteY17" fmla="*/ 1182147 h 4925907"/>
              <a:gd name="connsiteX18" fmla="*/ 803254 w 4511748"/>
              <a:gd name="connsiteY18" fmla="*/ 694694 h 4925907"/>
              <a:gd name="connsiteX0" fmla="*/ 803254 w 4511748"/>
              <a:gd name="connsiteY0" fmla="*/ 694694 h 4925907"/>
              <a:gd name="connsiteX1" fmla="*/ 1567346 w 4511748"/>
              <a:gd name="connsiteY1" fmla="*/ 254654 h 4925907"/>
              <a:gd name="connsiteX2" fmla="*/ 2223097 w 4511748"/>
              <a:gd name="connsiteY2" fmla="*/ 118 h 4925907"/>
              <a:gd name="connsiteX3" fmla="*/ 3016212 w 4511748"/>
              <a:gd name="connsiteY3" fmla="*/ 299834 h 4925907"/>
              <a:gd name="connsiteX4" fmla="*/ 3733292 w 4511748"/>
              <a:gd name="connsiteY4" fmla="*/ 707424 h 4925907"/>
              <a:gd name="connsiteX5" fmla="*/ 4378464 w 4511748"/>
              <a:gd name="connsiteY5" fmla="*/ 1203293 h 4925907"/>
              <a:gd name="connsiteX6" fmla="*/ 4510692 w 4511748"/>
              <a:gd name="connsiteY6" fmla="*/ 1991406 h 4925907"/>
              <a:gd name="connsiteX7" fmla="*/ 4510689 w 4511748"/>
              <a:gd name="connsiteY7" fmla="*/ 2988642 h 4925907"/>
              <a:gd name="connsiteX8" fmla="*/ 4432627 w 4511748"/>
              <a:gd name="connsiteY8" fmla="*/ 3596774 h 4925907"/>
              <a:gd name="connsiteX9" fmla="*/ 3873478 w 4511748"/>
              <a:gd name="connsiteY9" fmla="*/ 4119695 h 4925907"/>
              <a:gd name="connsiteX10" fmla="*/ 3060817 w 4511748"/>
              <a:gd name="connsiteY10" fmla="*/ 4586259 h 4925907"/>
              <a:gd name="connsiteX11" fmla="*/ 2254958 w 4511748"/>
              <a:gd name="connsiteY11" fmla="*/ 4925769 h 4925907"/>
              <a:gd name="connsiteX12" fmla="*/ 1361895 w 4511748"/>
              <a:gd name="connsiteY12" fmla="*/ 4551212 h 4925907"/>
              <a:gd name="connsiteX13" fmla="*/ 700157 w 4511748"/>
              <a:gd name="connsiteY13" fmla="*/ 4157928 h 4925907"/>
              <a:gd name="connsiteX14" fmla="*/ 79295 w 4511748"/>
              <a:gd name="connsiteY14" fmla="*/ 3593588 h 4925907"/>
              <a:gd name="connsiteX15" fmla="*/ 3782 w 4511748"/>
              <a:gd name="connsiteY15" fmla="*/ 2874865 h 4925907"/>
              <a:gd name="connsiteX16" fmla="*/ 5595 w 4511748"/>
              <a:gd name="connsiteY16" fmla="*/ 1934056 h 4925907"/>
              <a:gd name="connsiteX17" fmla="*/ 145786 w 4511748"/>
              <a:gd name="connsiteY17" fmla="*/ 1182147 h 4925907"/>
              <a:gd name="connsiteX18" fmla="*/ 803254 w 4511748"/>
              <a:gd name="connsiteY18" fmla="*/ 694694 h 4925907"/>
              <a:gd name="connsiteX0" fmla="*/ 803254 w 4511748"/>
              <a:gd name="connsiteY0" fmla="*/ 694694 h 4925907"/>
              <a:gd name="connsiteX1" fmla="*/ 1567346 w 4511748"/>
              <a:gd name="connsiteY1" fmla="*/ 254654 h 4925907"/>
              <a:gd name="connsiteX2" fmla="*/ 2223097 w 4511748"/>
              <a:gd name="connsiteY2" fmla="*/ 118 h 4925907"/>
              <a:gd name="connsiteX3" fmla="*/ 3016212 w 4511748"/>
              <a:gd name="connsiteY3" fmla="*/ 299834 h 4925907"/>
              <a:gd name="connsiteX4" fmla="*/ 3733292 w 4511748"/>
              <a:gd name="connsiteY4" fmla="*/ 707424 h 4925907"/>
              <a:gd name="connsiteX5" fmla="*/ 4378464 w 4511748"/>
              <a:gd name="connsiteY5" fmla="*/ 1203293 h 4925907"/>
              <a:gd name="connsiteX6" fmla="*/ 4510692 w 4511748"/>
              <a:gd name="connsiteY6" fmla="*/ 1991406 h 4925907"/>
              <a:gd name="connsiteX7" fmla="*/ 4510689 w 4511748"/>
              <a:gd name="connsiteY7" fmla="*/ 2988642 h 4925907"/>
              <a:gd name="connsiteX8" fmla="*/ 4432627 w 4511748"/>
              <a:gd name="connsiteY8" fmla="*/ 3596774 h 4925907"/>
              <a:gd name="connsiteX9" fmla="*/ 3873478 w 4511748"/>
              <a:gd name="connsiteY9" fmla="*/ 4119695 h 4925907"/>
              <a:gd name="connsiteX10" fmla="*/ 3060817 w 4511748"/>
              <a:gd name="connsiteY10" fmla="*/ 4586259 h 4925907"/>
              <a:gd name="connsiteX11" fmla="*/ 2254958 w 4511748"/>
              <a:gd name="connsiteY11" fmla="*/ 4925769 h 4925907"/>
              <a:gd name="connsiteX12" fmla="*/ 1361895 w 4511748"/>
              <a:gd name="connsiteY12" fmla="*/ 4551212 h 4925907"/>
              <a:gd name="connsiteX13" fmla="*/ 700157 w 4511748"/>
              <a:gd name="connsiteY13" fmla="*/ 4157928 h 4925907"/>
              <a:gd name="connsiteX14" fmla="*/ 79295 w 4511748"/>
              <a:gd name="connsiteY14" fmla="*/ 3593588 h 4925907"/>
              <a:gd name="connsiteX15" fmla="*/ 3782 w 4511748"/>
              <a:gd name="connsiteY15" fmla="*/ 2874865 h 4925907"/>
              <a:gd name="connsiteX16" fmla="*/ 5595 w 4511748"/>
              <a:gd name="connsiteY16" fmla="*/ 1934056 h 4925907"/>
              <a:gd name="connsiteX17" fmla="*/ 145786 w 4511748"/>
              <a:gd name="connsiteY17" fmla="*/ 1182147 h 4925907"/>
              <a:gd name="connsiteX18" fmla="*/ 803254 w 4511748"/>
              <a:gd name="connsiteY18" fmla="*/ 694694 h 4925907"/>
              <a:gd name="connsiteX0" fmla="*/ 803254 w 4511748"/>
              <a:gd name="connsiteY0" fmla="*/ 694694 h 4925907"/>
              <a:gd name="connsiteX1" fmla="*/ 1567346 w 4511748"/>
              <a:gd name="connsiteY1" fmla="*/ 254654 h 4925907"/>
              <a:gd name="connsiteX2" fmla="*/ 2223097 w 4511748"/>
              <a:gd name="connsiteY2" fmla="*/ 118 h 4925907"/>
              <a:gd name="connsiteX3" fmla="*/ 3016212 w 4511748"/>
              <a:gd name="connsiteY3" fmla="*/ 299834 h 4925907"/>
              <a:gd name="connsiteX4" fmla="*/ 3733292 w 4511748"/>
              <a:gd name="connsiteY4" fmla="*/ 707424 h 4925907"/>
              <a:gd name="connsiteX5" fmla="*/ 4378464 w 4511748"/>
              <a:gd name="connsiteY5" fmla="*/ 1203293 h 4925907"/>
              <a:gd name="connsiteX6" fmla="*/ 4510692 w 4511748"/>
              <a:gd name="connsiteY6" fmla="*/ 1991406 h 4925907"/>
              <a:gd name="connsiteX7" fmla="*/ 4510689 w 4511748"/>
              <a:gd name="connsiteY7" fmla="*/ 2988642 h 4925907"/>
              <a:gd name="connsiteX8" fmla="*/ 4432627 w 4511748"/>
              <a:gd name="connsiteY8" fmla="*/ 3596774 h 4925907"/>
              <a:gd name="connsiteX9" fmla="*/ 3873478 w 4511748"/>
              <a:gd name="connsiteY9" fmla="*/ 4119695 h 4925907"/>
              <a:gd name="connsiteX10" fmla="*/ 3060817 w 4511748"/>
              <a:gd name="connsiteY10" fmla="*/ 4586259 h 4925907"/>
              <a:gd name="connsiteX11" fmla="*/ 2254958 w 4511748"/>
              <a:gd name="connsiteY11" fmla="*/ 4925769 h 4925907"/>
              <a:gd name="connsiteX12" fmla="*/ 1361895 w 4511748"/>
              <a:gd name="connsiteY12" fmla="*/ 4551212 h 4925907"/>
              <a:gd name="connsiteX13" fmla="*/ 700157 w 4511748"/>
              <a:gd name="connsiteY13" fmla="*/ 4157928 h 4925907"/>
              <a:gd name="connsiteX14" fmla="*/ 79295 w 4511748"/>
              <a:gd name="connsiteY14" fmla="*/ 3593588 h 4925907"/>
              <a:gd name="connsiteX15" fmla="*/ 3782 w 4511748"/>
              <a:gd name="connsiteY15" fmla="*/ 2874865 h 4925907"/>
              <a:gd name="connsiteX16" fmla="*/ 5595 w 4511748"/>
              <a:gd name="connsiteY16" fmla="*/ 1934056 h 4925907"/>
              <a:gd name="connsiteX17" fmla="*/ 145786 w 4511748"/>
              <a:gd name="connsiteY17" fmla="*/ 1182147 h 4925907"/>
              <a:gd name="connsiteX18" fmla="*/ 803254 w 4511748"/>
              <a:gd name="connsiteY18" fmla="*/ 694694 h 4925907"/>
              <a:gd name="connsiteX0" fmla="*/ 803469 w 4511963"/>
              <a:gd name="connsiteY0" fmla="*/ 694694 h 4925907"/>
              <a:gd name="connsiteX1" fmla="*/ 1567561 w 4511963"/>
              <a:gd name="connsiteY1" fmla="*/ 254654 h 4925907"/>
              <a:gd name="connsiteX2" fmla="*/ 2223312 w 4511963"/>
              <a:gd name="connsiteY2" fmla="*/ 118 h 4925907"/>
              <a:gd name="connsiteX3" fmla="*/ 3016427 w 4511963"/>
              <a:gd name="connsiteY3" fmla="*/ 299834 h 4925907"/>
              <a:gd name="connsiteX4" fmla="*/ 3733507 w 4511963"/>
              <a:gd name="connsiteY4" fmla="*/ 707424 h 4925907"/>
              <a:gd name="connsiteX5" fmla="*/ 4378679 w 4511963"/>
              <a:gd name="connsiteY5" fmla="*/ 1203293 h 4925907"/>
              <a:gd name="connsiteX6" fmla="*/ 4510907 w 4511963"/>
              <a:gd name="connsiteY6" fmla="*/ 1991406 h 4925907"/>
              <a:gd name="connsiteX7" fmla="*/ 4510904 w 4511963"/>
              <a:gd name="connsiteY7" fmla="*/ 2988642 h 4925907"/>
              <a:gd name="connsiteX8" fmla="*/ 4432842 w 4511963"/>
              <a:gd name="connsiteY8" fmla="*/ 3596774 h 4925907"/>
              <a:gd name="connsiteX9" fmla="*/ 3873693 w 4511963"/>
              <a:gd name="connsiteY9" fmla="*/ 4119695 h 4925907"/>
              <a:gd name="connsiteX10" fmla="*/ 3061032 w 4511963"/>
              <a:gd name="connsiteY10" fmla="*/ 4586259 h 4925907"/>
              <a:gd name="connsiteX11" fmla="*/ 2255173 w 4511963"/>
              <a:gd name="connsiteY11" fmla="*/ 4925769 h 4925907"/>
              <a:gd name="connsiteX12" fmla="*/ 1362110 w 4511963"/>
              <a:gd name="connsiteY12" fmla="*/ 4551212 h 4925907"/>
              <a:gd name="connsiteX13" fmla="*/ 700372 w 4511963"/>
              <a:gd name="connsiteY13" fmla="*/ 4157928 h 4925907"/>
              <a:gd name="connsiteX14" fmla="*/ 82696 w 4511963"/>
              <a:gd name="connsiteY14" fmla="*/ 3628634 h 4925907"/>
              <a:gd name="connsiteX15" fmla="*/ 3997 w 4511963"/>
              <a:gd name="connsiteY15" fmla="*/ 2874865 h 4925907"/>
              <a:gd name="connsiteX16" fmla="*/ 5810 w 4511963"/>
              <a:gd name="connsiteY16" fmla="*/ 1934056 h 4925907"/>
              <a:gd name="connsiteX17" fmla="*/ 146001 w 4511963"/>
              <a:gd name="connsiteY17" fmla="*/ 1182147 h 4925907"/>
              <a:gd name="connsiteX18" fmla="*/ 803469 w 4511963"/>
              <a:gd name="connsiteY18" fmla="*/ 694694 h 4925907"/>
              <a:gd name="connsiteX0" fmla="*/ 803469 w 4511963"/>
              <a:gd name="connsiteY0" fmla="*/ 694694 h 4925903"/>
              <a:gd name="connsiteX1" fmla="*/ 1567561 w 4511963"/>
              <a:gd name="connsiteY1" fmla="*/ 254654 h 4925903"/>
              <a:gd name="connsiteX2" fmla="*/ 2223312 w 4511963"/>
              <a:gd name="connsiteY2" fmla="*/ 118 h 4925903"/>
              <a:gd name="connsiteX3" fmla="*/ 3016427 w 4511963"/>
              <a:gd name="connsiteY3" fmla="*/ 299834 h 4925903"/>
              <a:gd name="connsiteX4" fmla="*/ 3733507 w 4511963"/>
              <a:gd name="connsiteY4" fmla="*/ 707424 h 4925903"/>
              <a:gd name="connsiteX5" fmla="*/ 4378679 w 4511963"/>
              <a:gd name="connsiteY5" fmla="*/ 1203293 h 4925903"/>
              <a:gd name="connsiteX6" fmla="*/ 4510907 w 4511963"/>
              <a:gd name="connsiteY6" fmla="*/ 1991406 h 4925903"/>
              <a:gd name="connsiteX7" fmla="*/ 4510904 w 4511963"/>
              <a:gd name="connsiteY7" fmla="*/ 2988642 h 4925903"/>
              <a:gd name="connsiteX8" fmla="*/ 4432842 w 4511963"/>
              <a:gd name="connsiteY8" fmla="*/ 3596774 h 4925903"/>
              <a:gd name="connsiteX9" fmla="*/ 3873693 w 4511963"/>
              <a:gd name="connsiteY9" fmla="*/ 4119695 h 4925903"/>
              <a:gd name="connsiteX10" fmla="*/ 3061032 w 4511963"/>
              <a:gd name="connsiteY10" fmla="*/ 4586259 h 4925903"/>
              <a:gd name="connsiteX11" fmla="*/ 2255173 w 4511963"/>
              <a:gd name="connsiteY11" fmla="*/ 4925769 h 4925903"/>
              <a:gd name="connsiteX12" fmla="*/ 1362110 w 4511963"/>
              <a:gd name="connsiteY12" fmla="*/ 4551212 h 4925903"/>
              <a:gd name="connsiteX13" fmla="*/ 757722 w 4511963"/>
              <a:gd name="connsiteY13" fmla="*/ 4196160 h 4925903"/>
              <a:gd name="connsiteX14" fmla="*/ 82696 w 4511963"/>
              <a:gd name="connsiteY14" fmla="*/ 3628634 h 4925903"/>
              <a:gd name="connsiteX15" fmla="*/ 3997 w 4511963"/>
              <a:gd name="connsiteY15" fmla="*/ 2874865 h 4925903"/>
              <a:gd name="connsiteX16" fmla="*/ 5810 w 4511963"/>
              <a:gd name="connsiteY16" fmla="*/ 1934056 h 4925903"/>
              <a:gd name="connsiteX17" fmla="*/ 146001 w 4511963"/>
              <a:gd name="connsiteY17" fmla="*/ 1182147 h 4925903"/>
              <a:gd name="connsiteX18" fmla="*/ 803469 w 4511963"/>
              <a:gd name="connsiteY18" fmla="*/ 694694 h 4925903"/>
              <a:gd name="connsiteX0" fmla="*/ 803469 w 4511963"/>
              <a:gd name="connsiteY0" fmla="*/ 694694 h 4925903"/>
              <a:gd name="connsiteX1" fmla="*/ 1567561 w 4511963"/>
              <a:gd name="connsiteY1" fmla="*/ 254654 h 4925903"/>
              <a:gd name="connsiteX2" fmla="*/ 2223312 w 4511963"/>
              <a:gd name="connsiteY2" fmla="*/ 118 h 4925903"/>
              <a:gd name="connsiteX3" fmla="*/ 3016427 w 4511963"/>
              <a:gd name="connsiteY3" fmla="*/ 299834 h 4925903"/>
              <a:gd name="connsiteX4" fmla="*/ 3733507 w 4511963"/>
              <a:gd name="connsiteY4" fmla="*/ 707424 h 4925903"/>
              <a:gd name="connsiteX5" fmla="*/ 4378679 w 4511963"/>
              <a:gd name="connsiteY5" fmla="*/ 1203293 h 4925903"/>
              <a:gd name="connsiteX6" fmla="*/ 4510907 w 4511963"/>
              <a:gd name="connsiteY6" fmla="*/ 1991406 h 4925903"/>
              <a:gd name="connsiteX7" fmla="*/ 4510904 w 4511963"/>
              <a:gd name="connsiteY7" fmla="*/ 2988642 h 4925903"/>
              <a:gd name="connsiteX8" fmla="*/ 4432842 w 4511963"/>
              <a:gd name="connsiteY8" fmla="*/ 3596774 h 4925903"/>
              <a:gd name="connsiteX9" fmla="*/ 3873693 w 4511963"/>
              <a:gd name="connsiteY9" fmla="*/ 4119695 h 4925903"/>
              <a:gd name="connsiteX10" fmla="*/ 3061032 w 4511963"/>
              <a:gd name="connsiteY10" fmla="*/ 4586259 h 4925903"/>
              <a:gd name="connsiteX11" fmla="*/ 2255173 w 4511963"/>
              <a:gd name="connsiteY11" fmla="*/ 4925769 h 4925903"/>
              <a:gd name="connsiteX12" fmla="*/ 1362110 w 4511963"/>
              <a:gd name="connsiteY12" fmla="*/ 4551212 h 4925903"/>
              <a:gd name="connsiteX13" fmla="*/ 757722 w 4511963"/>
              <a:gd name="connsiteY13" fmla="*/ 4196160 h 4925903"/>
              <a:gd name="connsiteX14" fmla="*/ 82696 w 4511963"/>
              <a:gd name="connsiteY14" fmla="*/ 3628634 h 4925903"/>
              <a:gd name="connsiteX15" fmla="*/ 3997 w 4511963"/>
              <a:gd name="connsiteY15" fmla="*/ 2874865 h 4925903"/>
              <a:gd name="connsiteX16" fmla="*/ 5810 w 4511963"/>
              <a:gd name="connsiteY16" fmla="*/ 1934056 h 4925903"/>
              <a:gd name="connsiteX17" fmla="*/ 146001 w 4511963"/>
              <a:gd name="connsiteY17" fmla="*/ 1182147 h 4925903"/>
              <a:gd name="connsiteX18" fmla="*/ 803469 w 4511963"/>
              <a:gd name="connsiteY18" fmla="*/ 694694 h 4925903"/>
              <a:gd name="connsiteX0" fmla="*/ 804345 w 4512839"/>
              <a:gd name="connsiteY0" fmla="*/ 694694 h 4925903"/>
              <a:gd name="connsiteX1" fmla="*/ 1568437 w 4512839"/>
              <a:gd name="connsiteY1" fmla="*/ 254654 h 4925903"/>
              <a:gd name="connsiteX2" fmla="*/ 2224188 w 4512839"/>
              <a:gd name="connsiteY2" fmla="*/ 118 h 4925903"/>
              <a:gd name="connsiteX3" fmla="*/ 3017303 w 4512839"/>
              <a:gd name="connsiteY3" fmla="*/ 299834 h 4925903"/>
              <a:gd name="connsiteX4" fmla="*/ 3734383 w 4512839"/>
              <a:gd name="connsiteY4" fmla="*/ 707424 h 4925903"/>
              <a:gd name="connsiteX5" fmla="*/ 4379555 w 4512839"/>
              <a:gd name="connsiteY5" fmla="*/ 1203293 h 4925903"/>
              <a:gd name="connsiteX6" fmla="*/ 4511783 w 4512839"/>
              <a:gd name="connsiteY6" fmla="*/ 1991406 h 4925903"/>
              <a:gd name="connsiteX7" fmla="*/ 4511780 w 4512839"/>
              <a:gd name="connsiteY7" fmla="*/ 2988642 h 4925903"/>
              <a:gd name="connsiteX8" fmla="*/ 4433718 w 4512839"/>
              <a:gd name="connsiteY8" fmla="*/ 3596774 h 4925903"/>
              <a:gd name="connsiteX9" fmla="*/ 3874569 w 4512839"/>
              <a:gd name="connsiteY9" fmla="*/ 4119695 h 4925903"/>
              <a:gd name="connsiteX10" fmla="*/ 3061908 w 4512839"/>
              <a:gd name="connsiteY10" fmla="*/ 4586259 h 4925903"/>
              <a:gd name="connsiteX11" fmla="*/ 2256049 w 4512839"/>
              <a:gd name="connsiteY11" fmla="*/ 4925769 h 4925903"/>
              <a:gd name="connsiteX12" fmla="*/ 1362986 w 4512839"/>
              <a:gd name="connsiteY12" fmla="*/ 4551212 h 4925903"/>
              <a:gd name="connsiteX13" fmla="*/ 758598 w 4512839"/>
              <a:gd name="connsiteY13" fmla="*/ 4196160 h 4925903"/>
              <a:gd name="connsiteX14" fmla="*/ 96316 w 4512839"/>
              <a:gd name="connsiteY14" fmla="*/ 3631820 h 4925903"/>
              <a:gd name="connsiteX15" fmla="*/ 4873 w 4512839"/>
              <a:gd name="connsiteY15" fmla="*/ 2874865 h 4925903"/>
              <a:gd name="connsiteX16" fmla="*/ 6686 w 4512839"/>
              <a:gd name="connsiteY16" fmla="*/ 1934056 h 4925903"/>
              <a:gd name="connsiteX17" fmla="*/ 146877 w 4512839"/>
              <a:gd name="connsiteY17" fmla="*/ 1182147 h 4925903"/>
              <a:gd name="connsiteX18" fmla="*/ 804345 w 4512839"/>
              <a:gd name="connsiteY18" fmla="*/ 694694 h 4925903"/>
              <a:gd name="connsiteX0" fmla="*/ 804345 w 4512839"/>
              <a:gd name="connsiteY0" fmla="*/ 694694 h 4925903"/>
              <a:gd name="connsiteX1" fmla="*/ 1568437 w 4512839"/>
              <a:gd name="connsiteY1" fmla="*/ 254654 h 4925903"/>
              <a:gd name="connsiteX2" fmla="*/ 2224188 w 4512839"/>
              <a:gd name="connsiteY2" fmla="*/ 118 h 4925903"/>
              <a:gd name="connsiteX3" fmla="*/ 3017303 w 4512839"/>
              <a:gd name="connsiteY3" fmla="*/ 299834 h 4925903"/>
              <a:gd name="connsiteX4" fmla="*/ 3734383 w 4512839"/>
              <a:gd name="connsiteY4" fmla="*/ 707424 h 4925903"/>
              <a:gd name="connsiteX5" fmla="*/ 4379555 w 4512839"/>
              <a:gd name="connsiteY5" fmla="*/ 1203293 h 4925903"/>
              <a:gd name="connsiteX6" fmla="*/ 4511783 w 4512839"/>
              <a:gd name="connsiteY6" fmla="*/ 1991406 h 4925903"/>
              <a:gd name="connsiteX7" fmla="*/ 4511780 w 4512839"/>
              <a:gd name="connsiteY7" fmla="*/ 2988642 h 4925903"/>
              <a:gd name="connsiteX8" fmla="*/ 4433718 w 4512839"/>
              <a:gd name="connsiteY8" fmla="*/ 3596774 h 4925903"/>
              <a:gd name="connsiteX9" fmla="*/ 3874569 w 4512839"/>
              <a:gd name="connsiteY9" fmla="*/ 4119695 h 4925903"/>
              <a:gd name="connsiteX10" fmla="*/ 3061908 w 4512839"/>
              <a:gd name="connsiteY10" fmla="*/ 4586259 h 4925903"/>
              <a:gd name="connsiteX11" fmla="*/ 2256049 w 4512839"/>
              <a:gd name="connsiteY11" fmla="*/ 4925769 h 4925903"/>
              <a:gd name="connsiteX12" fmla="*/ 1362986 w 4512839"/>
              <a:gd name="connsiteY12" fmla="*/ 4551212 h 4925903"/>
              <a:gd name="connsiteX13" fmla="*/ 758598 w 4512839"/>
              <a:gd name="connsiteY13" fmla="*/ 4196160 h 4925903"/>
              <a:gd name="connsiteX14" fmla="*/ 96316 w 4512839"/>
              <a:gd name="connsiteY14" fmla="*/ 3631820 h 4925903"/>
              <a:gd name="connsiteX15" fmla="*/ 4873 w 4512839"/>
              <a:gd name="connsiteY15" fmla="*/ 2874865 h 4925903"/>
              <a:gd name="connsiteX16" fmla="*/ 6686 w 4512839"/>
              <a:gd name="connsiteY16" fmla="*/ 1934056 h 4925903"/>
              <a:gd name="connsiteX17" fmla="*/ 146877 w 4512839"/>
              <a:gd name="connsiteY17" fmla="*/ 1182147 h 4925903"/>
              <a:gd name="connsiteX18" fmla="*/ 804345 w 4512839"/>
              <a:gd name="connsiteY18" fmla="*/ 694694 h 4925903"/>
              <a:gd name="connsiteX0" fmla="*/ 804345 w 4512839"/>
              <a:gd name="connsiteY0" fmla="*/ 694694 h 4925903"/>
              <a:gd name="connsiteX1" fmla="*/ 1568437 w 4512839"/>
              <a:gd name="connsiteY1" fmla="*/ 254654 h 4925903"/>
              <a:gd name="connsiteX2" fmla="*/ 2224188 w 4512839"/>
              <a:gd name="connsiteY2" fmla="*/ 118 h 4925903"/>
              <a:gd name="connsiteX3" fmla="*/ 3017303 w 4512839"/>
              <a:gd name="connsiteY3" fmla="*/ 299834 h 4925903"/>
              <a:gd name="connsiteX4" fmla="*/ 3734383 w 4512839"/>
              <a:gd name="connsiteY4" fmla="*/ 707424 h 4925903"/>
              <a:gd name="connsiteX5" fmla="*/ 4379555 w 4512839"/>
              <a:gd name="connsiteY5" fmla="*/ 1203293 h 4925903"/>
              <a:gd name="connsiteX6" fmla="*/ 4511783 w 4512839"/>
              <a:gd name="connsiteY6" fmla="*/ 1991406 h 4925903"/>
              <a:gd name="connsiteX7" fmla="*/ 4511780 w 4512839"/>
              <a:gd name="connsiteY7" fmla="*/ 2988642 h 4925903"/>
              <a:gd name="connsiteX8" fmla="*/ 4433718 w 4512839"/>
              <a:gd name="connsiteY8" fmla="*/ 3596774 h 4925903"/>
              <a:gd name="connsiteX9" fmla="*/ 3874569 w 4512839"/>
              <a:gd name="connsiteY9" fmla="*/ 4119695 h 4925903"/>
              <a:gd name="connsiteX10" fmla="*/ 3061908 w 4512839"/>
              <a:gd name="connsiteY10" fmla="*/ 4586259 h 4925903"/>
              <a:gd name="connsiteX11" fmla="*/ 2256049 w 4512839"/>
              <a:gd name="connsiteY11" fmla="*/ 4925769 h 4925903"/>
              <a:gd name="connsiteX12" fmla="*/ 1362986 w 4512839"/>
              <a:gd name="connsiteY12" fmla="*/ 4551212 h 4925903"/>
              <a:gd name="connsiteX13" fmla="*/ 758598 w 4512839"/>
              <a:gd name="connsiteY13" fmla="*/ 4196160 h 4925903"/>
              <a:gd name="connsiteX14" fmla="*/ 96316 w 4512839"/>
              <a:gd name="connsiteY14" fmla="*/ 3631820 h 4925903"/>
              <a:gd name="connsiteX15" fmla="*/ 4873 w 4512839"/>
              <a:gd name="connsiteY15" fmla="*/ 2874865 h 4925903"/>
              <a:gd name="connsiteX16" fmla="*/ 6686 w 4512839"/>
              <a:gd name="connsiteY16" fmla="*/ 1934056 h 4925903"/>
              <a:gd name="connsiteX17" fmla="*/ 146877 w 4512839"/>
              <a:gd name="connsiteY17" fmla="*/ 1182147 h 4925903"/>
              <a:gd name="connsiteX18" fmla="*/ 804345 w 4512839"/>
              <a:gd name="connsiteY18" fmla="*/ 694694 h 4925903"/>
              <a:gd name="connsiteX0" fmla="*/ 804345 w 4512839"/>
              <a:gd name="connsiteY0" fmla="*/ 694694 h 4925903"/>
              <a:gd name="connsiteX1" fmla="*/ 1568437 w 4512839"/>
              <a:gd name="connsiteY1" fmla="*/ 254654 h 4925903"/>
              <a:gd name="connsiteX2" fmla="*/ 2224188 w 4512839"/>
              <a:gd name="connsiteY2" fmla="*/ 118 h 4925903"/>
              <a:gd name="connsiteX3" fmla="*/ 3017303 w 4512839"/>
              <a:gd name="connsiteY3" fmla="*/ 299834 h 4925903"/>
              <a:gd name="connsiteX4" fmla="*/ 3734383 w 4512839"/>
              <a:gd name="connsiteY4" fmla="*/ 707424 h 4925903"/>
              <a:gd name="connsiteX5" fmla="*/ 4379555 w 4512839"/>
              <a:gd name="connsiteY5" fmla="*/ 1203293 h 4925903"/>
              <a:gd name="connsiteX6" fmla="*/ 4511783 w 4512839"/>
              <a:gd name="connsiteY6" fmla="*/ 1991406 h 4925903"/>
              <a:gd name="connsiteX7" fmla="*/ 4511780 w 4512839"/>
              <a:gd name="connsiteY7" fmla="*/ 2988642 h 4925903"/>
              <a:gd name="connsiteX8" fmla="*/ 4433718 w 4512839"/>
              <a:gd name="connsiteY8" fmla="*/ 3596774 h 4925903"/>
              <a:gd name="connsiteX9" fmla="*/ 3874569 w 4512839"/>
              <a:gd name="connsiteY9" fmla="*/ 4119695 h 4925903"/>
              <a:gd name="connsiteX10" fmla="*/ 3061908 w 4512839"/>
              <a:gd name="connsiteY10" fmla="*/ 4586259 h 4925903"/>
              <a:gd name="connsiteX11" fmla="*/ 2256049 w 4512839"/>
              <a:gd name="connsiteY11" fmla="*/ 4925769 h 4925903"/>
              <a:gd name="connsiteX12" fmla="*/ 1362986 w 4512839"/>
              <a:gd name="connsiteY12" fmla="*/ 4551212 h 4925903"/>
              <a:gd name="connsiteX13" fmla="*/ 758598 w 4512839"/>
              <a:gd name="connsiteY13" fmla="*/ 4196160 h 4925903"/>
              <a:gd name="connsiteX14" fmla="*/ 96316 w 4512839"/>
              <a:gd name="connsiteY14" fmla="*/ 3631820 h 4925903"/>
              <a:gd name="connsiteX15" fmla="*/ 4873 w 4512839"/>
              <a:gd name="connsiteY15" fmla="*/ 2874865 h 4925903"/>
              <a:gd name="connsiteX16" fmla="*/ 6686 w 4512839"/>
              <a:gd name="connsiteY16" fmla="*/ 1934056 h 4925903"/>
              <a:gd name="connsiteX17" fmla="*/ 146877 w 4512839"/>
              <a:gd name="connsiteY17" fmla="*/ 1182147 h 4925903"/>
              <a:gd name="connsiteX18" fmla="*/ 804345 w 4512839"/>
              <a:gd name="connsiteY18" fmla="*/ 694694 h 4925903"/>
              <a:gd name="connsiteX0" fmla="*/ 804345 w 4512839"/>
              <a:gd name="connsiteY0" fmla="*/ 694694 h 4925903"/>
              <a:gd name="connsiteX1" fmla="*/ 1568437 w 4512839"/>
              <a:gd name="connsiteY1" fmla="*/ 254654 h 4925903"/>
              <a:gd name="connsiteX2" fmla="*/ 2224188 w 4512839"/>
              <a:gd name="connsiteY2" fmla="*/ 118 h 4925903"/>
              <a:gd name="connsiteX3" fmla="*/ 3017303 w 4512839"/>
              <a:gd name="connsiteY3" fmla="*/ 299834 h 4925903"/>
              <a:gd name="connsiteX4" fmla="*/ 3734383 w 4512839"/>
              <a:gd name="connsiteY4" fmla="*/ 707424 h 4925903"/>
              <a:gd name="connsiteX5" fmla="*/ 4379555 w 4512839"/>
              <a:gd name="connsiteY5" fmla="*/ 1203293 h 4925903"/>
              <a:gd name="connsiteX6" fmla="*/ 4511783 w 4512839"/>
              <a:gd name="connsiteY6" fmla="*/ 1991406 h 4925903"/>
              <a:gd name="connsiteX7" fmla="*/ 4511780 w 4512839"/>
              <a:gd name="connsiteY7" fmla="*/ 2988642 h 4925903"/>
              <a:gd name="connsiteX8" fmla="*/ 4433718 w 4512839"/>
              <a:gd name="connsiteY8" fmla="*/ 3596774 h 4925903"/>
              <a:gd name="connsiteX9" fmla="*/ 3874569 w 4512839"/>
              <a:gd name="connsiteY9" fmla="*/ 4119695 h 4925903"/>
              <a:gd name="connsiteX10" fmla="*/ 3061908 w 4512839"/>
              <a:gd name="connsiteY10" fmla="*/ 4586259 h 4925903"/>
              <a:gd name="connsiteX11" fmla="*/ 2256049 w 4512839"/>
              <a:gd name="connsiteY11" fmla="*/ 4925769 h 4925903"/>
              <a:gd name="connsiteX12" fmla="*/ 1362986 w 4512839"/>
              <a:gd name="connsiteY12" fmla="*/ 4551212 h 4925903"/>
              <a:gd name="connsiteX13" fmla="*/ 758598 w 4512839"/>
              <a:gd name="connsiteY13" fmla="*/ 4196160 h 4925903"/>
              <a:gd name="connsiteX14" fmla="*/ 96316 w 4512839"/>
              <a:gd name="connsiteY14" fmla="*/ 3631820 h 4925903"/>
              <a:gd name="connsiteX15" fmla="*/ 4873 w 4512839"/>
              <a:gd name="connsiteY15" fmla="*/ 2874865 h 4925903"/>
              <a:gd name="connsiteX16" fmla="*/ 6686 w 4512839"/>
              <a:gd name="connsiteY16" fmla="*/ 1934056 h 4925903"/>
              <a:gd name="connsiteX17" fmla="*/ 146877 w 4512839"/>
              <a:gd name="connsiteY17" fmla="*/ 1182147 h 4925903"/>
              <a:gd name="connsiteX18" fmla="*/ 804345 w 4512839"/>
              <a:gd name="connsiteY18" fmla="*/ 694694 h 4925903"/>
              <a:gd name="connsiteX0" fmla="*/ 804345 w 4512839"/>
              <a:gd name="connsiteY0" fmla="*/ 694694 h 4925903"/>
              <a:gd name="connsiteX1" fmla="*/ 1568437 w 4512839"/>
              <a:gd name="connsiteY1" fmla="*/ 254654 h 4925903"/>
              <a:gd name="connsiteX2" fmla="*/ 2224188 w 4512839"/>
              <a:gd name="connsiteY2" fmla="*/ 118 h 4925903"/>
              <a:gd name="connsiteX3" fmla="*/ 3017303 w 4512839"/>
              <a:gd name="connsiteY3" fmla="*/ 299834 h 4925903"/>
              <a:gd name="connsiteX4" fmla="*/ 3734383 w 4512839"/>
              <a:gd name="connsiteY4" fmla="*/ 707424 h 4925903"/>
              <a:gd name="connsiteX5" fmla="*/ 4379555 w 4512839"/>
              <a:gd name="connsiteY5" fmla="*/ 1203293 h 4925903"/>
              <a:gd name="connsiteX6" fmla="*/ 4511783 w 4512839"/>
              <a:gd name="connsiteY6" fmla="*/ 1991406 h 4925903"/>
              <a:gd name="connsiteX7" fmla="*/ 4511780 w 4512839"/>
              <a:gd name="connsiteY7" fmla="*/ 2988642 h 4925903"/>
              <a:gd name="connsiteX8" fmla="*/ 4433718 w 4512839"/>
              <a:gd name="connsiteY8" fmla="*/ 3596774 h 4925903"/>
              <a:gd name="connsiteX9" fmla="*/ 3874569 w 4512839"/>
              <a:gd name="connsiteY9" fmla="*/ 4119695 h 4925903"/>
              <a:gd name="connsiteX10" fmla="*/ 3061908 w 4512839"/>
              <a:gd name="connsiteY10" fmla="*/ 4586259 h 4925903"/>
              <a:gd name="connsiteX11" fmla="*/ 2256049 w 4512839"/>
              <a:gd name="connsiteY11" fmla="*/ 4925769 h 4925903"/>
              <a:gd name="connsiteX12" fmla="*/ 1362986 w 4512839"/>
              <a:gd name="connsiteY12" fmla="*/ 4551212 h 4925903"/>
              <a:gd name="connsiteX13" fmla="*/ 758598 w 4512839"/>
              <a:gd name="connsiteY13" fmla="*/ 4196160 h 4925903"/>
              <a:gd name="connsiteX14" fmla="*/ 96316 w 4512839"/>
              <a:gd name="connsiteY14" fmla="*/ 3631820 h 4925903"/>
              <a:gd name="connsiteX15" fmla="*/ 4873 w 4512839"/>
              <a:gd name="connsiteY15" fmla="*/ 2874865 h 4925903"/>
              <a:gd name="connsiteX16" fmla="*/ 6686 w 4512839"/>
              <a:gd name="connsiteY16" fmla="*/ 1934056 h 4925903"/>
              <a:gd name="connsiteX17" fmla="*/ 146877 w 4512839"/>
              <a:gd name="connsiteY17" fmla="*/ 1182147 h 4925903"/>
              <a:gd name="connsiteX18" fmla="*/ 804345 w 4512839"/>
              <a:gd name="connsiteY18" fmla="*/ 694694 h 4925903"/>
              <a:gd name="connsiteX0" fmla="*/ 804345 w 4512839"/>
              <a:gd name="connsiteY0" fmla="*/ 694694 h 4925903"/>
              <a:gd name="connsiteX1" fmla="*/ 1568437 w 4512839"/>
              <a:gd name="connsiteY1" fmla="*/ 254654 h 4925903"/>
              <a:gd name="connsiteX2" fmla="*/ 2224188 w 4512839"/>
              <a:gd name="connsiteY2" fmla="*/ 118 h 4925903"/>
              <a:gd name="connsiteX3" fmla="*/ 3017303 w 4512839"/>
              <a:gd name="connsiteY3" fmla="*/ 299834 h 4925903"/>
              <a:gd name="connsiteX4" fmla="*/ 3734383 w 4512839"/>
              <a:gd name="connsiteY4" fmla="*/ 707424 h 4925903"/>
              <a:gd name="connsiteX5" fmla="*/ 4379555 w 4512839"/>
              <a:gd name="connsiteY5" fmla="*/ 1203293 h 4925903"/>
              <a:gd name="connsiteX6" fmla="*/ 4511783 w 4512839"/>
              <a:gd name="connsiteY6" fmla="*/ 1991406 h 4925903"/>
              <a:gd name="connsiteX7" fmla="*/ 4511780 w 4512839"/>
              <a:gd name="connsiteY7" fmla="*/ 2988642 h 4925903"/>
              <a:gd name="connsiteX8" fmla="*/ 4433718 w 4512839"/>
              <a:gd name="connsiteY8" fmla="*/ 3596774 h 4925903"/>
              <a:gd name="connsiteX9" fmla="*/ 3874569 w 4512839"/>
              <a:gd name="connsiteY9" fmla="*/ 4119695 h 4925903"/>
              <a:gd name="connsiteX10" fmla="*/ 3061908 w 4512839"/>
              <a:gd name="connsiteY10" fmla="*/ 4586259 h 4925903"/>
              <a:gd name="connsiteX11" fmla="*/ 2256049 w 4512839"/>
              <a:gd name="connsiteY11" fmla="*/ 4925769 h 4925903"/>
              <a:gd name="connsiteX12" fmla="*/ 1362986 w 4512839"/>
              <a:gd name="connsiteY12" fmla="*/ 4551212 h 4925903"/>
              <a:gd name="connsiteX13" fmla="*/ 758598 w 4512839"/>
              <a:gd name="connsiteY13" fmla="*/ 4196160 h 4925903"/>
              <a:gd name="connsiteX14" fmla="*/ 96316 w 4512839"/>
              <a:gd name="connsiteY14" fmla="*/ 3631820 h 4925903"/>
              <a:gd name="connsiteX15" fmla="*/ 4873 w 4512839"/>
              <a:gd name="connsiteY15" fmla="*/ 2874865 h 4925903"/>
              <a:gd name="connsiteX16" fmla="*/ 6686 w 4512839"/>
              <a:gd name="connsiteY16" fmla="*/ 1934056 h 4925903"/>
              <a:gd name="connsiteX17" fmla="*/ 146877 w 4512839"/>
              <a:gd name="connsiteY17" fmla="*/ 1182147 h 4925903"/>
              <a:gd name="connsiteX18" fmla="*/ 804345 w 4512839"/>
              <a:gd name="connsiteY18" fmla="*/ 694694 h 4925903"/>
              <a:gd name="connsiteX0" fmla="*/ 804345 w 4512839"/>
              <a:gd name="connsiteY0" fmla="*/ 694694 h 4925903"/>
              <a:gd name="connsiteX1" fmla="*/ 1568437 w 4512839"/>
              <a:gd name="connsiteY1" fmla="*/ 254654 h 4925903"/>
              <a:gd name="connsiteX2" fmla="*/ 2224188 w 4512839"/>
              <a:gd name="connsiteY2" fmla="*/ 118 h 4925903"/>
              <a:gd name="connsiteX3" fmla="*/ 3017303 w 4512839"/>
              <a:gd name="connsiteY3" fmla="*/ 299834 h 4925903"/>
              <a:gd name="connsiteX4" fmla="*/ 3734383 w 4512839"/>
              <a:gd name="connsiteY4" fmla="*/ 707424 h 4925903"/>
              <a:gd name="connsiteX5" fmla="*/ 4379555 w 4512839"/>
              <a:gd name="connsiteY5" fmla="*/ 1203293 h 4925903"/>
              <a:gd name="connsiteX6" fmla="*/ 4511783 w 4512839"/>
              <a:gd name="connsiteY6" fmla="*/ 1991406 h 4925903"/>
              <a:gd name="connsiteX7" fmla="*/ 4511780 w 4512839"/>
              <a:gd name="connsiteY7" fmla="*/ 2988642 h 4925903"/>
              <a:gd name="connsiteX8" fmla="*/ 4433718 w 4512839"/>
              <a:gd name="connsiteY8" fmla="*/ 3596774 h 4925903"/>
              <a:gd name="connsiteX9" fmla="*/ 3874569 w 4512839"/>
              <a:gd name="connsiteY9" fmla="*/ 4119695 h 4925903"/>
              <a:gd name="connsiteX10" fmla="*/ 3061908 w 4512839"/>
              <a:gd name="connsiteY10" fmla="*/ 4586259 h 4925903"/>
              <a:gd name="connsiteX11" fmla="*/ 2256049 w 4512839"/>
              <a:gd name="connsiteY11" fmla="*/ 4925769 h 4925903"/>
              <a:gd name="connsiteX12" fmla="*/ 1362986 w 4512839"/>
              <a:gd name="connsiteY12" fmla="*/ 4551212 h 4925903"/>
              <a:gd name="connsiteX13" fmla="*/ 758598 w 4512839"/>
              <a:gd name="connsiteY13" fmla="*/ 4196160 h 4925903"/>
              <a:gd name="connsiteX14" fmla="*/ 96316 w 4512839"/>
              <a:gd name="connsiteY14" fmla="*/ 3631820 h 4925903"/>
              <a:gd name="connsiteX15" fmla="*/ 4873 w 4512839"/>
              <a:gd name="connsiteY15" fmla="*/ 2874865 h 4925903"/>
              <a:gd name="connsiteX16" fmla="*/ 6686 w 4512839"/>
              <a:gd name="connsiteY16" fmla="*/ 1934056 h 4925903"/>
              <a:gd name="connsiteX17" fmla="*/ 146877 w 4512839"/>
              <a:gd name="connsiteY17" fmla="*/ 1182147 h 4925903"/>
              <a:gd name="connsiteX18" fmla="*/ 804345 w 4512839"/>
              <a:gd name="connsiteY18" fmla="*/ 694694 h 4925903"/>
              <a:gd name="connsiteX0" fmla="*/ 810122 w 4518616"/>
              <a:gd name="connsiteY0" fmla="*/ 694694 h 4925903"/>
              <a:gd name="connsiteX1" fmla="*/ 1574214 w 4518616"/>
              <a:gd name="connsiteY1" fmla="*/ 254654 h 4925903"/>
              <a:gd name="connsiteX2" fmla="*/ 2229965 w 4518616"/>
              <a:gd name="connsiteY2" fmla="*/ 118 h 4925903"/>
              <a:gd name="connsiteX3" fmla="*/ 3023080 w 4518616"/>
              <a:gd name="connsiteY3" fmla="*/ 299834 h 4925903"/>
              <a:gd name="connsiteX4" fmla="*/ 3740160 w 4518616"/>
              <a:gd name="connsiteY4" fmla="*/ 707424 h 4925903"/>
              <a:gd name="connsiteX5" fmla="*/ 4385332 w 4518616"/>
              <a:gd name="connsiteY5" fmla="*/ 1203293 h 4925903"/>
              <a:gd name="connsiteX6" fmla="*/ 4517560 w 4518616"/>
              <a:gd name="connsiteY6" fmla="*/ 1991406 h 4925903"/>
              <a:gd name="connsiteX7" fmla="*/ 4517557 w 4518616"/>
              <a:gd name="connsiteY7" fmla="*/ 2988642 h 4925903"/>
              <a:gd name="connsiteX8" fmla="*/ 4439495 w 4518616"/>
              <a:gd name="connsiteY8" fmla="*/ 3596774 h 4925903"/>
              <a:gd name="connsiteX9" fmla="*/ 3880346 w 4518616"/>
              <a:gd name="connsiteY9" fmla="*/ 4119695 h 4925903"/>
              <a:gd name="connsiteX10" fmla="*/ 3067685 w 4518616"/>
              <a:gd name="connsiteY10" fmla="*/ 4586259 h 4925903"/>
              <a:gd name="connsiteX11" fmla="*/ 2261826 w 4518616"/>
              <a:gd name="connsiteY11" fmla="*/ 4925769 h 4925903"/>
              <a:gd name="connsiteX12" fmla="*/ 1368763 w 4518616"/>
              <a:gd name="connsiteY12" fmla="*/ 4551212 h 4925903"/>
              <a:gd name="connsiteX13" fmla="*/ 764375 w 4518616"/>
              <a:gd name="connsiteY13" fmla="*/ 4196160 h 4925903"/>
              <a:gd name="connsiteX14" fmla="*/ 102093 w 4518616"/>
              <a:gd name="connsiteY14" fmla="*/ 3631820 h 4925903"/>
              <a:gd name="connsiteX15" fmla="*/ 17022 w 4518616"/>
              <a:gd name="connsiteY15" fmla="*/ 2801585 h 4925903"/>
              <a:gd name="connsiteX16" fmla="*/ 12463 w 4518616"/>
              <a:gd name="connsiteY16" fmla="*/ 1934056 h 4925903"/>
              <a:gd name="connsiteX17" fmla="*/ 152654 w 4518616"/>
              <a:gd name="connsiteY17" fmla="*/ 1182147 h 4925903"/>
              <a:gd name="connsiteX18" fmla="*/ 810122 w 4518616"/>
              <a:gd name="connsiteY18" fmla="*/ 694694 h 4925903"/>
              <a:gd name="connsiteX0" fmla="*/ 807063 w 4515557"/>
              <a:gd name="connsiteY0" fmla="*/ 694694 h 4925903"/>
              <a:gd name="connsiteX1" fmla="*/ 1571155 w 4515557"/>
              <a:gd name="connsiteY1" fmla="*/ 254654 h 4925903"/>
              <a:gd name="connsiteX2" fmla="*/ 2226906 w 4515557"/>
              <a:gd name="connsiteY2" fmla="*/ 118 h 4925903"/>
              <a:gd name="connsiteX3" fmla="*/ 3020021 w 4515557"/>
              <a:gd name="connsiteY3" fmla="*/ 299834 h 4925903"/>
              <a:gd name="connsiteX4" fmla="*/ 3737101 w 4515557"/>
              <a:gd name="connsiteY4" fmla="*/ 707424 h 4925903"/>
              <a:gd name="connsiteX5" fmla="*/ 4382273 w 4515557"/>
              <a:gd name="connsiteY5" fmla="*/ 1203293 h 4925903"/>
              <a:gd name="connsiteX6" fmla="*/ 4514501 w 4515557"/>
              <a:gd name="connsiteY6" fmla="*/ 1991406 h 4925903"/>
              <a:gd name="connsiteX7" fmla="*/ 4514498 w 4515557"/>
              <a:gd name="connsiteY7" fmla="*/ 2988642 h 4925903"/>
              <a:gd name="connsiteX8" fmla="*/ 4436436 w 4515557"/>
              <a:gd name="connsiteY8" fmla="*/ 3596774 h 4925903"/>
              <a:gd name="connsiteX9" fmla="*/ 3877287 w 4515557"/>
              <a:gd name="connsiteY9" fmla="*/ 4119695 h 4925903"/>
              <a:gd name="connsiteX10" fmla="*/ 3064626 w 4515557"/>
              <a:gd name="connsiteY10" fmla="*/ 4586259 h 4925903"/>
              <a:gd name="connsiteX11" fmla="*/ 2258767 w 4515557"/>
              <a:gd name="connsiteY11" fmla="*/ 4925769 h 4925903"/>
              <a:gd name="connsiteX12" fmla="*/ 1365704 w 4515557"/>
              <a:gd name="connsiteY12" fmla="*/ 4551212 h 4925903"/>
              <a:gd name="connsiteX13" fmla="*/ 761316 w 4515557"/>
              <a:gd name="connsiteY13" fmla="*/ 4196160 h 4925903"/>
              <a:gd name="connsiteX14" fmla="*/ 99034 w 4515557"/>
              <a:gd name="connsiteY14" fmla="*/ 3631820 h 4925903"/>
              <a:gd name="connsiteX15" fmla="*/ 13963 w 4515557"/>
              <a:gd name="connsiteY15" fmla="*/ 2801585 h 4925903"/>
              <a:gd name="connsiteX16" fmla="*/ 9404 w 4515557"/>
              <a:gd name="connsiteY16" fmla="*/ 1934056 h 4925903"/>
              <a:gd name="connsiteX17" fmla="*/ 149595 w 4515557"/>
              <a:gd name="connsiteY17" fmla="*/ 1182147 h 4925903"/>
              <a:gd name="connsiteX18" fmla="*/ 807063 w 4515557"/>
              <a:gd name="connsiteY18" fmla="*/ 694694 h 4925903"/>
              <a:gd name="connsiteX0" fmla="*/ 798834 w 4507328"/>
              <a:gd name="connsiteY0" fmla="*/ 694694 h 4925903"/>
              <a:gd name="connsiteX1" fmla="*/ 1562926 w 4507328"/>
              <a:gd name="connsiteY1" fmla="*/ 254654 h 4925903"/>
              <a:gd name="connsiteX2" fmla="*/ 2218677 w 4507328"/>
              <a:gd name="connsiteY2" fmla="*/ 118 h 4925903"/>
              <a:gd name="connsiteX3" fmla="*/ 3011792 w 4507328"/>
              <a:gd name="connsiteY3" fmla="*/ 299834 h 4925903"/>
              <a:gd name="connsiteX4" fmla="*/ 3728872 w 4507328"/>
              <a:gd name="connsiteY4" fmla="*/ 707424 h 4925903"/>
              <a:gd name="connsiteX5" fmla="*/ 4374044 w 4507328"/>
              <a:gd name="connsiteY5" fmla="*/ 1203293 h 4925903"/>
              <a:gd name="connsiteX6" fmla="*/ 4506272 w 4507328"/>
              <a:gd name="connsiteY6" fmla="*/ 1991406 h 4925903"/>
              <a:gd name="connsiteX7" fmla="*/ 4506269 w 4507328"/>
              <a:gd name="connsiteY7" fmla="*/ 2988642 h 4925903"/>
              <a:gd name="connsiteX8" fmla="*/ 4428207 w 4507328"/>
              <a:gd name="connsiteY8" fmla="*/ 3596774 h 4925903"/>
              <a:gd name="connsiteX9" fmla="*/ 3869058 w 4507328"/>
              <a:gd name="connsiteY9" fmla="*/ 4119695 h 4925903"/>
              <a:gd name="connsiteX10" fmla="*/ 3056397 w 4507328"/>
              <a:gd name="connsiteY10" fmla="*/ 4586259 h 4925903"/>
              <a:gd name="connsiteX11" fmla="*/ 2250538 w 4507328"/>
              <a:gd name="connsiteY11" fmla="*/ 4925769 h 4925903"/>
              <a:gd name="connsiteX12" fmla="*/ 1357475 w 4507328"/>
              <a:gd name="connsiteY12" fmla="*/ 4551212 h 4925903"/>
              <a:gd name="connsiteX13" fmla="*/ 753087 w 4507328"/>
              <a:gd name="connsiteY13" fmla="*/ 4196160 h 4925903"/>
              <a:gd name="connsiteX14" fmla="*/ 90805 w 4507328"/>
              <a:gd name="connsiteY14" fmla="*/ 3631820 h 4925903"/>
              <a:gd name="connsiteX15" fmla="*/ 5734 w 4507328"/>
              <a:gd name="connsiteY15" fmla="*/ 2801585 h 4925903"/>
              <a:gd name="connsiteX16" fmla="*/ 1175 w 4507328"/>
              <a:gd name="connsiteY16" fmla="*/ 1934056 h 4925903"/>
              <a:gd name="connsiteX17" fmla="*/ 141366 w 4507328"/>
              <a:gd name="connsiteY17" fmla="*/ 1182147 h 4925903"/>
              <a:gd name="connsiteX18" fmla="*/ 798834 w 4507328"/>
              <a:gd name="connsiteY18" fmla="*/ 694694 h 4925903"/>
              <a:gd name="connsiteX0" fmla="*/ 798090 w 4506584"/>
              <a:gd name="connsiteY0" fmla="*/ 694694 h 4925903"/>
              <a:gd name="connsiteX1" fmla="*/ 1562182 w 4506584"/>
              <a:gd name="connsiteY1" fmla="*/ 254654 h 4925903"/>
              <a:gd name="connsiteX2" fmla="*/ 2217933 w 4506584"/>
              <a:gd name="connsiteY2" fmla="*/ 118 h 4925903"/>
              <a:gd name="connsiteX3" fmla="*/ 3011048 w 4506584"/>
              <a:gd name="connsiteY3" fmla="*/ 299834 h 4925903"/>
              <a:gd name="connsiteX4" fmla="*/ 3728128 w 4506584"/>
              <a:gd name="connsiteY4" fmla="*/ 707424 h 4925903"/>
              <a:gd name="connsiteX5" fmla="*/ 4373300 w 4506584"/>
              <a:gd name="connsiteY5" fmla="*/ 1203293 h 4925903"/>
              <a:gd name="connsiteX6" fmla="*/ 4505528 w 4506584"/>
              <a:gd name="connsiteY6" fmla="*/ 1991406 h 4925903"/>
              <a:gd name="connsiteX7" fmla="*/ 4505525 w 4506584"/>
              <a:gd name="connsiteY7" fmla="*/ 2988642 h 4925903"/>
              <a:gd name="connsiteX8" fmla="*/ 4427463 w 4506584"/>
              <a:gd name="connsiteY8" fmla="*/ 3596774 h 4925903"/>
              <a:gd name="connsiteX9" fmla="*/ 3868314 w 4506584"/>
              <a:gd name="connsiteY9" fmla="*/ 4119695 h 4925903"/>
              <a:gd name="connsiteX10" fmla="*/ 3055653 w 4506584"/>
              <a:gd name="connsiteY10" fmla="*/ 4586259 h 4925903"/>
              <a:gd name="connsiteX11" fmla="*/ 2249794 w 4506584"/>
              <a:gd name="connsiteY11" fmla="*/ 4925769 h 4925903"/>
              <a:gd name="connsiteX12" fmla="*/ 1356731 w 4506584"/>
              <a:gd name="connsiteY12" fmla="*/ 4551212 h 4925903"/>
              <a:gd name="connsiteX13" fmla="*/ 752343 w 4506584"/>
              <a:gd name="connsiteY13" fmla="*/ 4196160 h 4925903"/>
              <a:gd name="connsiteX14" fmla="*/ 90061 w 4506584"/>
              <a:gd name="connsiteY14" fmla="*/ 3631820 h 4925903"/>
              <a:gd name="connsiteX15" fmla="*/ 4990 w 4506584"/>
              <a:gd name="connsiteY15" fmla="*/ 2801585 h 4925903"/>
              <a:gd name="connsiteX16" fmla="*/ 431 w 4506584"/>
              <a:gd name="connsiteY16" fmla="*/ 1934056 h 4925903"/>
              <a:gd name="connsiteX17" fmla="*/ 140622 w 4506584"/>
              <a:gd name="connsiteY17" fmla="*/ 1182147 h 4925903"/>
              <a:gd name="connsiteX18" fmla="*/ 798090 w 4506584"/>
              <a:gd name="connsiteY18" fmla="*/ 694694 h 4925903"/>
              <a:gd name="connsiteX0" fmla="*/ 798833 w 4507327"/>
              <a:gd name="connsiteY0" fmla="*/ 694694 h 4925903"/>
              <a:gd name="connsiteX1" fmla="*/ 1562925 w 4507327"/>
              <a:gd name="connsiteY1" fmla="*/ 254654 h 4925903"/>
              <a:gd name="connsiteX2" fmla="*/ 2218676 w 4507327"/>
              <a:gd name="connsiteY2" fmla="*/ 118 h 4925903"/>
              <a:gd name="connsiteX3" fmla="*/ 3011791 w 4507327"/>
              <a:gd name="connsiteY3" fmla="*/ 299834 h 4925903"/>
              <a:gd name="connsiteX4" fmla="*/ 3728871 w 4507327"/>
              <a:gd name="connsiteY4" fmla="*/ 707424 h 4925903"/>
              <a:gd name="connsiteX5" fmla="*/ 4374043 w 4507327"/>
              <a:gd name="connsiteY5" fmla="*/ 1203293 h 4925903"/>
              <a:gd name="connsiteX6" fmla="*/ 4506271 w 4507327"/>
              <a:gd name="connsiteY6" fmla="*/ 1991406 h 4925903"/>
              <a:gd name="connsiteX7" fmla="*/ 4506268 w 4507327"/>
              <a:gd name="connsiteY7" fmla="*/ 2988642 h 4925903"/>
              <a:gd name="connsiteX8" fmla="*/ 4428206 w 4507327"/>
              <a:gd name="connsiteY8" fmla="*/ 3596774 h 4925903"/>
              <a:gd name="connsiteX9" fmla="*/ 3869057 w 4507327"/>
              <a:gd name="connsiteY9" fmla="*/ 4119695 h 4925903"/>
              <a:gd name="connsiteX10" fmla="*/ 3056396 w 4507327"/>
              <a:gd name="connsiteY10" fmla="*/ 4586259 h 4925903"/>
              <a:gd name="connsiteX11" fmla="*/ 2250537 w 4507327"/>
              <a:gd name="connsiteY11" fmla="*/ 4925769 h 4925903"/>
              <a:gd name="connsiteX12" fmla="*/ 1357474 w 4507327"/>
              <a:gd name="connsiteY12" fmla="*/ 4551212 h 4925903"/>
              <a:gd name="connsiteX13" fmla="*/ 753086 w 4507327"/>
              <a:gd name="connsiteY13" fmla="*/ 4196160 h 4925903"/>
              <a:gd name="connsiteX14" fmla="*/ 90804 w 4507327"/>
              <a:gd name="connsiteY14" fmla="*/ 3631820 h 4925903"/>
              <a:gd name="connsiteX15" fmla="*/ 5733 w 4507327"/>
              <a:gd name="connsiteY15" fmla="*/ 2801585 h 4925903"/>
              <a:gd name="connsiteX16" fmla="*/ 1174 w 4507327"/>
              <a:gd name="connsiteY16" fmla="*/ 1934056 h 4925903"/>
              <a:gd name="connsiteX17" fmla="*/ 141365 w 4507327"/>
              <a:gd name="connsiteY17" fmla="*/ 1182147 h 4925903"/>
              <a:gd name="connsiteX18" fmla="*/ 798833 w 4507327"/>
              <a:gd name="connsiteY18" fmla="*/ 694694 h 4925903"/>
              <a:gd name="connsiteX0" fmla="*/ 798744 w 4507238"/>
              <a:gd name="connsiteY0" fmla="*/ 694694 h 4925903"/>
              <a:gd name="connsiteX1" fmla="*/ 1562836 w 4507238"/>
              <a:gd name="connsiteY1" fmla="*/ 254654 h 4925903"/>
              <a:gd name="connsiteX2" fmla="*/ 2218587 w 4507238"/>
              <a:gd name="connsiteY2" fmla="*/ 118 h 4925903"/>
              <a:gd name="connsiteX3" fmla="*/ 3011702 w 4507238"/>
              <a:gd name="connsiteY3" fmla="*/ 299834 h 4925903"/>
              <a:gd name="connsiteX4" fmla="*/ 3728782 w 4507238"/>
              <a:gd name="connsiteY4" fmla="*/ 707424 h 4925903"/>
              <a:gd name="connsiteX5" fmla="*/ 4373954 w 4507238"/>
              <a:gd name="connsiteY5" fmla="*/ 1203293 h 4925903"/>
              <a:gd name="connsiteX6" fmla="*/ 4506182 w 4507238"/>
              <a:gd name="connsiteY6" fmla="*/ 1991406 h 4925903"/>
              <a:gd name="connsiteX7" fmla="*/ 4506179 w 4507238"/>
              <a:gd name="connsiteY7" fmla="*/ 2988642 h 4925903"/>
              <a:gd name="connsiteX8" fmla="*/ 4428117 w 4507238"/>
              <a:gd name="connsiteY8" fmla="*/ 3596774 h 4925903"/>
              <a:gd name="connsiteX9" fmla="*/ 3868968 w 4507238"/>
              <a:gd name="connsiteY9" fmla="*/ 4119695 h 4925903"/>
              <a:gd name="connsiteX10" fmla="*/ 3056307 w 4507238"/>
              <a:gd name="connsiteY10" fmla="*/ 4586259 h 4925903"/>
              <a:gd name="connsiteX11" fmla="*/ 2250448 w 4507238"/>
              <a:gd name="connsiteY11" fmla="*/ 4925769 h 4925903"/>
              <a:gd name="connsiteX12" fmla="*/ 1357385 w 4507238"/>
              <a:gd name="connsiteY12" fmla="*/ 4551212 h 4925903"/>
              <a:gd name="connsiteX13" fmla="*/ 752997 w 4507238"/>
              <a:gd name="connsiteY13" fmla="*/ 4196160 h 4925903"/>
              <a:gd name="connsiteX14" fmla="*/ 90715 w 4507238"/>
              <a:gd name="connsiteY14" fmla="*/ 3631820 h 4925903"/>
              <a:gd name="connsiteX15" fmla="*/ 5644 w 4507238"/>
              <a:gd name="connsiteY15" fmla="*/ 2801585 h 4925903"/>
              <a:gd name="connsiteX16" fmla="*/ 1085 w 4507238"/>
              <a:gd name="connsiteY16" fmla="*/ 1934056 h 4925903"/>
              <a:gd name="connsiteX17" fmla="*/ 141276 w 4507238"/>
              <a:gd name="connsiteY17" fmla="*/ 1182147 h 4925903"/>
              <a:gd name="connsiteX18" fmla="*/ 798744 w 4507238"/>
              <a:gd name="connsiteY18" fmla="*/ 694694 h 4925903"/>
              <a:gd name="connsiteX0" fmla="*/ 798744 w 4507238"/>
              <a:gd name="connsiteY0" fmla="*/ 694694 h 4925903"/>
              <a:gd name="connsiteX1" fmla="*/ 1562836 w 4507238"/>
              <a:gd name="connsiteY1" fmla="*/ 254654 h 4925903"/>
              <a:gd name="connsiteX2" fmla="*/ 2218587 w 4507238"/>
              <a:gd name="connsiteY2" fmla="*/ 118 h 4925903"/>
              <a:gd name="connsiteX3" fmla="*/ 3011702 w 4507238"/>
              <a:gd name="connsiteY3" fmla="*/ 299834 h 4925903"/>
              <a:gd name="connsiteX4" fmla="*/ 3728782 w 4507238"/>
              <a:gd name="connsiteY4" fmla="*/ 707424 h 4925903"/>
              <a:gd name="connsiteX5" fmla="*/ 4373954 w 4507238"/>
              <a:gd name="connsiteY5" fmla="*/ 1203293 h 4925903"/>
              <a:gd name="connsiteX6" fmla="*/ 4506182 w 4507238"/>
              <a:gd name="connsiteY6" fmla="*/ 1991406 h 4925903"/>
              <a:gd name="connsiteX7" fmla="*/ 4506179 w 4507238"/>
              <a:gd name="connsiteY7" fmla="*/ 2988642 h 4925903"/>
              <a:gd name="connsiteX8" fmla="*/ 4428117 w 4507238"/>
              <a:gd name="connsiteY8" fmla="*/ 3596774 h 4925903"/>
              <a:gd name="connsiteX9" fmla="*/ 3868968 w 4507238"/>
              <a:gd name="connsiteY9" fmla="*/ 4119695 h 4925903"/>
              <a:gd name="connsiteX10" fmla="*/ 3056307 w 4507238"/>
              <a:gd name="connsiteY10" fmla="*/ 4586259 h 4925903"/>
              <a:gd name="connsiteX11" fmla="*/ 2250448 w 4507238"/>
              <a:gd name="connsiteY11" fmla="*/ 4925769 h 4925903"/>
              <a:gd name="connsiteX12" fmla="*/ 1357385 w 4507238"/>
              <a:gd name="connsiteY12" fmla="*/ 4551212 h 4925903"/>
              <a:gd name="connsiteX13" fmla="*/ 752997 w 4507238"/>
              <a:gd name="connsiteY13" fmla="*/ 4196160 h 4925903"/>
              <a:gd name="connsiteX14" fmla="*/ 90715 w 4507238"/>
              <a:gd name="connsiteY14" fmla="*/ 3631820 h 4925903"/>
              <a:gd name="connsiteX15" fmla="*/ 5644 w 4507238"/>
              <a:gd name="connsiteY15" fmla="*/ 2801585 h 4925903"/>
              <a:gd name="connsiteX16" fmla="*/ 1085 w 4507238"/>
              <a:gd name="connsiteY16" fmla="*/ 1934056 h 4925903"/>
              <a:gd name="connsiteX17" fmla="*/ 141276 w 4507238"/>
              <a:gd name="connsiteY17" fmla="*/ 1182147 h 4925903"/>
              <a:gd name="connsiteX18" fmla="*/ 798744 w 4507238"/>
              <a:gd name="connsiteY18" fmla="*/ 694694 h 4925903"/>
              <a:gd name="connsiteX0" fmla="*/ 808070 w 4516564"/>
              <a:gd name="connsiteY0" fmla="*/ 694694 h 4925903"/>
              <a:gd name="connsiteX1" fmla="*/ 1572162 w 4516564"/>
              <a:gd name="connsiteY1" fmla="*/ 254654 h 4925903"/>
              <a:gd name="connsiteX2" fmla="*/ 2227913 w 4516564"/>
              <a:gd name="connsiteY2" fmla="*/ 118 h 4925903"/>
              <a:gd name="connsiteX3" fmla="*/ 3021028 w 4516564"/>
              <a:gd name="connsiteY3" fmla="*/ 299834 h 4925903"/>
              <a:gd name="connsiteX4" fmla="*/ 3738108 w 4516564"/>
              <a:gd name="connsiteY4" fmla="*/ 707424 h 4925903"/>
              <a:gd name="connsiteX5" fmla="*/ 4383280 w 4516564"/>
              <a:gd name="connsiteY5" fmla="*/ 1203293 h 4925903"/>
              <a:gd name="connsiteX6" fmla="*/ 4515508 w 4516564"/>
              <a:gd name="connsiteY6" fmla="*/ 1991406 h 4925903"/>
              <a:gd name="connsiteX7" fmla="*/ 4515505 w 4516564"/>
              <a:gd name="connsiteY7" fmla="*/ 2988642 h 4925903"/>
              <a:gd name="connsiteX8" fmla="*/ 4437443 w 4516564"/>
              <a:gd name="connsiteY8" fmla="*/ 3596774 h 4925903"/>
              <a:gd name="connsiteX9" fmla="*/ 3878294 w 4516564"/>
              <a:gd name="connsiteY9" fmla="*/ 4119695 h 4925903"/>
              <a:gd name="connsiteX10" fmla="*/ 3065633 w 4516564"/>
              <a:gd name="connsiteY10" fmla="*/ 4586259 h 4925903"/>
              <a:gd name="connsiteX11" fmla="*/ 2259774 w 4516564"/>
              <a:gd name="connsiteY11" fmla="*/ 4925769 h 4925903"/>
              <a:gd name="connsiteX12" fmla="*/ 1366711 w 4516564"/>
              <a:gd name="connsiteY12" fmla="*/ 4551212 h 4925903"/>
              <a:gd name="connsiteX13" fmla="*/ 762323 w 4516564"/>
              <a:gd name="connsiteY13" fmla="*/ 4196160 h 4925903"/>
              <a:gd name="connsiteX14" fmla="*/ 100041 w 4516564"/>
              <a:gd name="connsiteY14" fmla="*/ 3631820 h 4925903"/>
              <a:gd name="connsiteX15" fmla="*/ 11795 w 4516564"/>
              <a:gd name="connsiteY15" fmla="*/ 2792060 h 4925903"/>
              <a:gd name="connsiteX16" fmla="*/ 10411 w 4516564"/>
              <a:gd name="connsiteY16" fmla="*/ 1934056 h 4925903"/>
              <a:gd name="connsiteX17" fmla="*/ 150602 w 4516564"/>
              <a:gd name="connsiteY17" fmla="*/ 1182147 h 4925903"/>
              <a:gd name="connsiteX18" fmla="*/ 808070 w 4516564"/>
              <a:gd name="connsiteY18" fmla="*/ 694694 h 4925903"/>
              <a:gd name="connsiteX0" fmla="*/ 808070 w 4516564"/>
              <a:gd name="connsiteY0" fmla="*/ 694694 h 4925903"/>
              <a:gd name="connsiteX1" fmla="*/ 1572162 w 4516564"/>
              <a:gd name="connsiteY1" fmla="*/ 254654 h 4925903"/>
              <a:gd name="connsiteX2" fmla="*/ 2227913 w 4516564"/>
              <a:gd name="connsiteY2" fmla="*/ 118 h 4925903"/>
              <a:gd name="connsiteX3" fmla="*/ 3021028 w 4516564"/>
              <a:gd name="connsiteY3" fmla="*/ 299834 h 4925903"/>
              <a:gd name="connsiteX4" fmla="*/ 3738108 w 4516564"/>
              <a:gd name="connsiteY4" fmla="*/ 707424 h 4925903"/>
              <a:gd name="connsiteX5" fmla="*/ 4383280 w 4516564"/>
              <a:gd name="connsiteY5" fmla="*/ 1203293 h 4925903"/>
              <a:gd name="connsiteX6" fmla="*/ 4515508 w 4516564"/>
              <a:gd name="connsiteY6" fmla="*/ 1991406 h 4925903"/>
              <a:gd name="connsiteX7" fmla="*/ 4515505 w 4516564"/>
              <a:gd name="connsiteY7" fmla="*/ 2988642 h 4925903"/>
              <a:gd name="connsiteX8" fmla="*/ 4437443 w 4516564"/>
              <a:gd name="connsiteY8" fmla="*/ 3596774 h 4925903"/>
              <a:gd name="connsiteX9" fmla="*/ 3878294 w 4516564"/>
              <a:gd name="connsiteY9" fmla="*/ 4119695 h 4925903"/>
              <a:gd name="connsiteX10" fmla="*/ 3065633 w 4516564"/>
              <a:gd name="connsiteY10" fmla="*/ 4586259 h 4925903"/>
              <a:gd name="connsiteX11" fmla="*/ 2259774 w 4516564"/>
              <a:gd name="connsiteY11" fmla="*/ 4925769 h 4925903"/>
              <a:gd name="connsiteX12" fmla="*/ 1366711 w 4516564"/>
              <a:gd name="connsiteY12" fmla="*/ 4551212 h 4925903"/>
              <a:gd name="connsiteX13" fmla="*/ 762323 w 4516564"/>
              <a:gd name="connsiteY13" fmla="*/ 4196160 h 4925903"/>
              <a:gd name="connsiteX14" fmla="*/ 100041 w 4516564"/>
              <a:gd name="connsiteY14" fmla="*/ 3631820 h 4925903"/>
              <a:gd name="connsiteX15" fmla="*/ 11795 w 4516564"/>
              <a:gd name="connsiteY15" fmla="*/ 2792060 h 4925903"/>
              <a:gd name="connsiteX16" fmla="*/ 10411 w 4516564"/>
              <a:gd name="connsiteY16" fmla="*/ 1934056 h 4925903"/>
              <a:gd name="connsiteX17" fmla="*/ 150602 w 4516564"/>
              <a:gd name="connsiteY17" fmla="*/ 1182147 h 4925903"/>
              <a:gd name="connsiteX18" fmla="*/ 808070 w 4516564"/>
              <a:gd name="connsiteY18" fmla="*/ 694694 h 4925903"/>
              <a:gd name="connsiteX0" fmla="*/ 805799 w 4514293"/>
              <a:gd name="connsiteY0" fmla="*/ 694694 h 4925903"/>
              <a:gd name="connsiteX1" fmla="*/ 1569891 w 4514293"/>
              <a:gd name="connsiteY1" fmla="*/ 254654 h 4925903"/>
              <a:gd name="connsiteX2" fmla="*/ 2225642 w 4514293"/>
              <a:gd name="connsiteY2" fmla="*/ 118 h 4925903"/>
              <a:gd name="connsiteX3" fmla="*/ 3018757 w 4514293"/>
              <a:gd name="connsiteY3" fmla="*/ 299834 h 4925903"/>
              <a:gd name="connsiteX4" fmla="*/ 3735837 w 4514293"/>
              <a:gd name="connsiteY4" fmla="*/ 707424 h 4925903"/>
              <a:gd name="connsiteX5" fmla="*/ 4381009 w 4514293"/>
              <a:gd name="connsiteY5" fmla="*/ 1203293 h 4925903"/>
              <a:gd name="connsiteX6" fmla="*/ 4513237 w 4514293"/>
              <a:gd name="connsiteY6" fmla="*/ 1991406 h 4925903"/>
              <a:gd name="connsiteX7" fmla="*/ 4513234 w 4514293"/>
              <a:gd name="connsiteY7" fmla="*/ 2988642 h 4925903"/>
              <a:gd name="connsiteX8" fmla="*/ 4435172 w 4514293"/>
              <a:gd name="connsiteY8" fmla="*/ 3596774 h 4925903"/>
              <a:gd name="connsiteX9" fmla="*/ 3876023 w 4514293"/>
              <a:gd name="connsiteY9" fmla="*/ 4119695 h 4925903"/>
              <a:gd name="connsiteX10" fmla="*/ 3063362 w 4514293"/>
              <a:gd name="connsiteY10" fmla="*/ 4586259 h 4925903"/>
              <a:gd name="connsiteX11" fmla="*/ 2257503 w 4514293"/>
              <a:gd name="connsiteY11" fmla="*/ 4925769 h 4925903"/>
              <a:gd name="connsiteX12" fmla="*/ 1364440 w 4514293"/>
              <a:gd name="connsiteY12" fmla="*/ 4551212 h 4925903"/>
              <a:gd name="connsiteX13" fmla="*/ 760052 w 4514293"/>
              <a:gd name="connsiteY13" fmla="*/ 4196160 h 4925903"/>
              <a:gd name="connsiteX14" fmla="*/ 97770 w 4514293"/>
              <a:gd name="connsiteY14" fmla="*/ 3631820 h 4925903"/>
              <a:gd name="connsiteX15" fmla="*/ 9524 w 4514293"/>
              <a:gd name="connsiteY15" fmla="*/ 2792060 h 4925903"/>
              <a:gd name="connsiteX16" fmla="*/ 11315 w 4514293"/>
              <a:gd name="connsiteY16" fmla="*/ 1889606 h 4925903"/>
              <a:gd name="connsiteX17" fmla="*/ 148331 w 4514293"/>
              <a:gd name="connsiteY17" fmla="*/ 1182147 h 4925903"/>
              <a:gd name="connsiteX18" fmla="*/ 805799 w 4514293"/>
              <a:gd name="connsiteY18" fmla="*/ 694694 h 4925903"/>
              <a:gd name="connsiteX0" fmla="*/ 800372 w 4508866"/>
              <a:gd name="connsiteY0" fmla="*/ 694694 h 4925903"/>
              <a:gd name="connsiteX1" fmla="*/ 1564464 w 4508866"/>
              <a:gd name="connsiteY1" fmla="*/ 254654 h 4925903"/>
              <a:gd name="connsiteX2" fmla="*/ 2220215 w 4508866"/>
              <a:gd name="connsiteY2" fmla="*/ 118 h 4925903"/>
              <a:gd name="connsiteX3" fmla="*/ 3013330 w 4508866"/>
              <a:gd name="connsiteY3" fmla="*/ 299834 h 4925903"/>
              <a:gd name="connsiteX4" fmla="*/ 3730410 w 4508866"/>
              <a:gd name="connsiteY4" fmla="*/ 707424 h 4925903"/>
              <a:gd name="connsiteX5" fmla="*/ 4375582 w 4508866"/>
              <a:gd name="connsiteY5" fmla="*/ 1203293 h 4925903"/>
              <a:gd name="connsiteX6" fmla="*/ 4507810 w 4508866"/>
              <a:gd name="connsiteY6" fmla="*/ 1991406 h 4925903"/>
              <a:gd name="connsiteX7" fmla="*/ 4507807 w 4508866"/>
              <a:gd name="connsiteY7" fmla="*/ 2988642 h 4925903"/>
              <a:gd name="connsiteX8" fmla="*/ 4429745 w 4508866"/>
              <a:gd name="connsiteY8" fmla="*/ 3596774 h 4925903"/>
              <a:gd name="connsiteX9" fmla="*/ 3870596 w 4508866"/>
              <a:gd name="connsiteY9" fmla="*/ 4119695 h 4925903"/>
              <a:gd name="connsiteX10" fmla="*/ 3057935 w 4508866"/>
              <a:gd name="connsiteY10" fmla="*/ 4586259 h 4925903"/>
              <a:gd name="connsiteX11" fmla="*/ 2252076 w 4508866"/>
              <a:gd name="connsiteY11" fmla="*/ 4925769 h 4925903"/>
              <a:gd name="connsiteX12" fmla="*/ 1359013 w 4508866"/>
              <a:gd name="connsiteY12" fmla="*/ 4551212 h 4925903"/>
              <a:gd name="connsiteX13" fmla="*/ 754625 w 4508866"/>
              <a:gd name="connsiteY13" fmla="*/ 4196160 h 4925903"/>
              <a:gd name="connsiteX14" fmla="*/ 92343 w 4508866"/>
              <a:gd name="connsiteY14" fmla="*/ 3631820 h 4925903"/>
              <a:gd name="connsiteX15" fmla="*/ 4097 w 4508866"/>
              <a:gd name="connsiteY15" fmla="*/ 2792060 h 4925903"/>
              <a:gd name="connsiteX16" fmla="*/ 5888 w 4508866"/>
              <a:gd name="connsiteY16" fmla="*/ 1889606 h 4925903"/>
              <a:gd name="connsiteX17" fmla="*/ 142904 w 4508866"/>
              <a:gd name="connsiteY17" fmla="*/ 1182147 h 4925903"/>
              <a:gd name="connsiteX18" fmla="*/ 800372 w 4508866"/>
              <a:gd name="connsiteY18" fmla="*/ 694694 h 4925903"/>
              <a:gd name="connsiteX0" fmla="*/ 800372 w 4508866"/>
              <a:gd name="connsiteY0" fmla="*/ 694694 h 4925903"/>
              <a:gd name="connsiteX1" fmla="*/ 1564464 w 4508866"/>
              <a:gd name="connsiteY1" fmla="*/ 254654 h 4925903"/>
              <a:gd name="connsiteX2" fmla="*/ 2220215 w 4508866"/>
              <a:gd name="connsiteY2" fmla="*/ 118 h 4925903"/>
              <a:gd name="connsiteX3" fmla="*/ 3013330 w 4508866"/>
              <a:gd name="connsiteY3" fmla="*/ 299834 h 4925903"/>
              <a:gd name="connsiteX4" fmla="*/ 3730410 w 4508866"/>
              <a:gd name="connsiteY4" fmla="*/ 707424 h 4925903"/>
              <a:gd name="connsiteX5" fmla="*/ 4375582 w 4508866"/>
              <a:gd name="connsiteY5" fmla="*/ 1203293 h 4925903"/>
              <a:gd name="connsiteX6" fmla="*/ 4507810 w 4508866"/>
              <a:gd name="connsiteY6" fmla="*/ 1991406 h 4925903"/>
              <a:gd name="connsiteX7" fmla="*/ 4507807 w 4508866"/>
              <a:gd name="connsiteY7" fmla="*/ 2988642 h 4925903"/>
              <a:gd name="connsiteX8" fmla="*/ 4429745 w 4508866"/>
              <a:gd name="connsiteY8" fmla="*/ 3596774 h 4925903"/>
              <a:gd name="connsiteX9" fmla="*/ 3870596 w 4508866"/>
              <a:gd name="connsiteY9" fmla="*/ 4119695 h 4925903"/>
              <a:gd name="connsiteX10" fmla="*/ 3057935 w 4508866"/>
              <a:gd name="connsiteY10" fmla="*/ 4586259 h 4925903"/>
              <a:gd name="connsiteX11" fmla="*/ 2252076 w 4508866"/>
              <a:gd name="connsiteY11" fmla="*/ 4925769 h 4925903"/>
              <a:gd name="connsiteX12" fmla="*/ 1359013 w 4508866"/>
              <a:gd name="connsiteY12" fmla="*/ 4551212 h 4925903"/>
              <a:gd name="connsiteX13" fmla="*/ 754625 w 4508866"/>
              <a:gd name="connsiteY13" fmla="*/ 4196160 h 4925903"/>
              <a:gd name="connsiteX14" fmla="*/ 92343 w 4508866"/>
              <a:gd name="connsiteY14" fmla="*/ 3631820 h 4925903"/>
              <a:gd name="connsiteX15" fmla="*/ 4097 w 4508866"/>
              <a:gd name="connsiteY15" fmla="*/ 2792060 h 4925903"/>
              <a:gd name="connsiteX16" fmla="*/ 5888 w 4508866"/>
              <a:gd name="connsiteY16" fmla="*/ 1889606 h 4925903"/>
              <a:gd name="connsiteX17" fmla="*/ 142904 w 4508866"/>
              <a:gd name="connsiteY17" fmla="*/ 1182147 h 4925903"/>
              <a:gd name="connsiteX18" fmla="*/ 800372 w 4508866"/>
              <a:gd name="connsiteY18" fmla="*/ 694694 h 4925903"/>
              <a:gd name="connsiteX0" fmla="*/ 798812 w 4507306"/>
              <a:gd name="connsiteY0" fmla="*/ 694694 h 4925903"/>
              <a:gd name="connsiteX1" fmla="*/ 1562904 w 4507306"/>
              <a:gd name="connsiteY1" fmla="*/ 254654 h 4925903"/>
              <a:gd name="connsiteX2" fmla="*/ 2218655 w 4507306"/>
              <a:gd name="connsiteY2" fmla="*/ 118 h 4925903"/>
              <a:gd name="connsiteX3" fmla="*/ 3011770 w 4507306"/>
              <a:gd name="connsiteY3" fmla="*/ 299834 h 4925903"/>
              <a:gd name="connsiteX4" fmla="*/ 3728850 w 4507306"/>
              <a:gd name="connsiteY4" fmla="*/ 707424 h 4925903"/>
              <a:gd name="connsiteX5" fmla="*/ 4374022 w 4507306"/>
              <a:gd name="connsiteY5" fmla="*/ 1203293 h 4925903"/>
              <a:gd name="connsiteX6" fmla="*/ 4506250 w 4507306"/>
              <a:gd name="connsiteY6" fmla="*/ 1991406 h 4925903"/>
              <a:gd name="connsiteX7" fmla="*/ 4506247 w 4507306"/>
              <a:gd name="connsiteY7" fmla="*/ 2988642 h 4925903"/>
              <a:gd name="connsiteX8" fmla="*/ 4428185 w 4507306"/>
              <a:gd name="connsiteY8" fmla="*/ 3596774 h 4925903"/>
              <a:gd name="connsiteX9" fmla="*/ 3869036 w 4507306"/>
              <a:gd name="connsiteY9" fmla="*/ 4119695 h 4925903"/>
              <a:gd name="connsiteX10" fmla="*/ 3056375 w 4507306"/>
              <a:gd name="connsiteY10" fmla="*/ 4586259 h 4925903"/>
              <a:gd name="connsiteX11" fmla="*/ 2250516 w 4507306"/>
              <a:gd name="connsiteY11" fmla="*/ 4925769 h 4925903"/>
              <a:gd name="connsiteX12" fmla="*/ 1357453 w 4507306"/>
              <a:gd name="connsiteY12" fmla="*/ 4551212 h 4925903"/>
              <a:gd name="connsiteX13" fmla="*/ 753065 w 4507306"/>
              <a:gd name="connsiteY13" fmla="*/ 4196160 h 4925903"/>
              <a:gd name="connsiteX14" fmla="*/ 90783 w 4507306"/>
              <a:gd name="connsiteY14" fmla="*/ 3631820 h 4925903"/>
              <a:gd name="connsiteX15" fmla="*/ 2537 w 4507306"/>
              <a:gd name="connsiteY15" fmla="*/ 2792060 h 4925903"/>
              <a:gd name="connsiteX16" fmla="*/ 4328 w 4507306"/>
              <a:gd name="connsiteY16" fmla="*/ 1889606 h 4925903"/>
              <a:gd name="connsiteX17" fmla="*/ 141344 w 4507306"/>
              <a:gd name="connsiteY17" fmla="*/ 1182147 h 4925903"/>
              <a:gd name="connsiteX18" fmla="*/ 798812 w 4507306"/>
              <a:gd name="connsiteY18" fmla="*/ 694694 h 4925903"/>
              <a:gd name="connsiteX0" fmla="*/ 797778 w 4506272"/>
              <a:gd name="connsiteY0" fmla="*/ 694694 h 4925903"/>
              <a:gd name="connsiteX1" fmla="*/ 1561870 w 4506272"/>
              <a:gd name="connsiteY1" fmla="*/ 254654 h 4925903"/>
              <a:gd name="connsiteX2" fmla="*/ 2217621 w 4506272"/>
              <a:gd name="connsiteY2" fmla="*/ 118 h 4925903"/>
              <a:gd name="connsiteX3" fmla="*/ 3010736 w 4506272"/>
              <a:gd name="connsiteY3" fmla="*/ 299834 h 4925903"/>
              <a:gd name="connsiteX4" fmla="*/ 3727816 w 4506272"/>
              <a:gd name="connsiteY4" fmla="*/ 707424 h 4925903"/>
              <a:gd name="connsiteX5" fmla="*/ 4372988 w 4506272"/>
              <a:gd name="connsiteY5" fmla="*/ 1203293 h 4925903"/>
              <a:gd name="connsiteX6" fmla="*/ 4505216 w 4506272"/>
              <a:gd name="connsiteY6" fmla="*/ 1991406 h 4925903"/>
              <a:gd name="connsiteX7" fmla="*/ 4505213 w 4506272"/>
              <a:gd name="connsiteY7" fmla="*/ 2988642 h 4925903"/>
              <a:gd name="connsiteX8" fmla="*/ 4427151 w 4506272"/>
              <a:gd name="connsiteY8" fmla="*/ 3596774 h 4925903"/>
              <a:gd name="connsiteX9" fmla="*/ 3868002 w 4506272"/>
              <a:gd name="connsiteY9" fmla="*/ 4119695 h 4925903"/>
              <a:gd name="connsiteX10" fmla="*/ 3055341 w 4506272"/>
              <a:gd name="connsiteY10" fmla="*/ 4586259 h 4925903"/>
              <a:gd name="connsiteX11" fmla="*/ 2249482 w 4506272"/>
              <a:gd name="connsiteY11" fmla="*/ 4925769 h 4925903"/>
              <a:gd name="connsiteX12" fmla="*/ 1356419 w 4506272"/>
              <a:gd name="connsiteY12" fmla="*/ 4551212 h 4925903"/>
              <a:gd name="connsiteX13" fmla="*/ 752031 w 4506272"/>
              <a:gd name="connsiteY13" fmla="*/ 4196160 h 4925903"/>
              <a:gd name="connsiteX14" fmla="*/ 89749 w 4506272"/>
              <a:gd name="connsiteY14" fmla="*/ 3631820 h 4925903"/>
              <a:gd name="connsiteX15" fmla="*/ 1503 w 4506272"/>
              <a:gd name="connsiteY15" fmla="*/ 2792060 h 4925903"/>
              <a:gd name="connsiteX16" fmla="*/ 3294 w 4506272"/>
              <a:gd name="connsiteY16" fmla="*/ 1889606 h 4925903"/>
              <a:gd name="connsiteX17" fmla="*/ 140310 w 4506272"/>
              <a:gd name="connsiteY17" fmla="*/ 1182147 h 4925903"/>
              <a:gd name="connsiteX18" fmla="*/ 797778 w 4506272"/>
              <a:gd name="connsiteY18" fmla="*/ 694694 h 4925903"/>
              <a:gd name="connsiteX0" fmla="*/ 797778 w 4506272"/>
              <a:gd name="connsiteY0" fmla="*/ 694694 h 4925912"/>
              <a:gd name="connsiteX1" fmla="*/ 1561870 w 4506272"/>
              <a:gd name="connsiteY1" fmla="*/ 254654 h 4925912"/>
              <a:gd name="connsiteX2" fmla="*/ 2217621 w 4506272"/>
              <a:gd name="connsiteY2" fmla="*/ 118 h 4925912"/>
              <a:gd name="connsiteX3" fmla="*/ 3010736 w 4506272"/>
              <a:gd name="connsiteY3" fmla="*/ 299834 h 4925912"/>
              <a:gd name="connsiteX4" fmla="*/ 3727816 w 4506272"/>
              <a:gd name="connsiteY4" fmla="*/ 707424 h 4925912"/>
              <a:gd name="connsiteX5" fmla="*/ 4372988 w 4506272"/>
              <a:gd name="connsiteY5" fmla="*/ 1203293 h 4925912"/>
              <a:gd name="connsiteX6" fmla="*/ 4505216 w 4506272"/>
              <a:gd name="connsiteY6" fmla="*/ 1991406 h 4925912"/>
              <a:gd name="connsiteX7" fmla="*/ 4505213 w 4506272"/>
              <a:gd name="connsiteY7" fmla="*/ 2988642 h 4925912"/>
              <a:gd name="connsiteX8" fmla="*/ 4427151 w 4506272"/>
              <a:gd name="connsiteY8" fmla="*/ 3596774 h 4925912"/>
              <a:gd name="connsiteX9" fmla="*/ 3868002 w 4506272"/>
              <a:gd name="connsiteY9" fmla="*/ 4119695 h 4925912"/>
              <a:gd name="connsiteX10" fmla="*/ 3055341 w 4506272"/>
              <a:gd name="connsiteY10" fmla="*/ 4586259 h 4925912"/>
              <a:gd name="connsiteX11" fmla="*/ 2249482 w 4506272"/>
              <a:gd name="connsiteY11" fmla="*/ 4925769 h 4925912"/>
              <a:gd name="connsiteX12" fmla="*/ 1356419 w 4506272"/>
              <a:gd name="connsiteY12" fmla="*/ 4551212 h 4925912"/>
              <a:gd name="connsiteX13" fmla="*/ 752031 w 4506272"/>
              <a:gd name="connsiteY13" fmla="*/ 4196160 h 4925912"/>
              <a:gd name="connsiteX14" fmla="*/ 89749 w 4506272"/>
              <a:gd name="connsiteY14" fmla="*/ 3631820 h 4925912"/>
              <a:gd name="connsiteX15" fmla="*/ 1503 w 4506272"/>
              <a:gd name="connsiteY15" fmla="*/ 2792060 h 4925912"/>
              <a:gd name="connsiteX16" fmla="*/ 3294 w 4506272"/>
              <a:gd name="connsiteY16" fmla="*/ 1889606 h 4925912"/>
              <a:gd name="connsiteX17" fmla="*/ 140310 w 4506272"/>
              <a:gd name="connsiteY17" fmla="*/ 1182147 h 4925912"/>
              <a:gd name="connsiteX18" fmla="*/ 797778 w 4506272"/>
              <a:gd name="connsiteY18" fmla="*/ 694694 h 4925912"/>
              <a:gd name="connsiteX0" fmla="*/ 797778 w 4506272"/>
              <a:gd name="connsiteY0" fmla="*/ 694694 h 4925912"/>
              <a:gd name="connsiteX1" fmla="*/ 1561870 w 4506272"/>
              <a:gd name="connsiteY1" fmla="*/ 254654 h 4925912"/>
              <a:gd name="connsiteX2" fmla="*/ 2217621 w 4506272"/>
              <a:gd name="connsiteY2" fmla="*/ 118 h 4925912"/>
              <a:gd name="connsiteX3" fmla="*/ 3010736 w 4506272"/>
              <a:gd name="connsiteY3" fmla="*/ 299834 h 4925912"/>
              <a:gd name="connsiteX4" fmla="*/ 3727816 w 4506272"/>
              <a:gd name="connsiteY4" fmla="*/ 707424 h 4925912"/>
              <a:gd name="connsiteX5" fmla="*/ 4372988 w 4506272"/>
              <a:gd name="connsiteY5" fmla="*/ 1203293 h 4925912"/>
              <a:gd name="connsiteX6" fmla="*/ 4505216 w 4506272"/>
              <a:gd name="connsiteY6" fmla="*/ 1991406 h 4925912"/>
              <a:gd name="connsiteX7" fmla="*/ 4505213 w 4506272"/>
              <a:gd name="connsiteY7" fmla="*/ 2988642 h 4925912"/>
              <a:gd name="connsiteX8" fmla="*/ 4427151 w 4506272"/>
              <a:gd name="connsiteY8" fmla="*/ 3596774 h 4925912"/>
              <a:gd name="connsiteX9" fmla="*/ 3868002 w 4506272"/>
              <a:gd name="connsiteY9" fmla="*/ 4119695 h 4925912"/>
              <a:gd name="connsiteX10" fmla="*/ 3055341 w 4506272"/>
              <a:gd name="connsiteY10" fmla="*/ 4586259 h 4925912"/>
              <a:gd name="connsiteX11" fmla="*/ 2249482 w 4506272"/>
              <a:gd name="connsiteY11" fmla="*/ 4925769 h 4925912"/>
              <a:gd name="connsiteX12" fmla="*/ 1356419 w 4506272"/>
              <a:gd name="connsiteY12" fmla="*/ 4551212 h 4925912"/>
              <a:gd name="connsiteX13" fmla="*/ 752031 w 4506272"/>
              <a:gd name="connsiteY13" fmla="*/ 4196160 h 4925912"/>
              <a:gd name="connsiteX14" fmla="*/ 89749 w 4506272"/>
              <a:gd name="connsiteY14" fmla="*/ 3631820 h 4925912"/>
              <a:gd name="connsiteX15" fmla="*/ 1503 w 4506272"/>
              <a:gd name="connsiteY15" fmla="*/ 2792060 h 4925912"/>
              <a:gd name="connsiteX16" fmla="*/ 3294 w 4506272"/>
              <a:gd name="connsiteY16" fmla="*/ 1889606 h 4925912"/>
              <a:gd name="connsiteX17" fmla="*/ 140310 w 4506272"/>
              <a:gd name="connsiteY17" fmla="*/ 1182147 h 4925912"/>
              <a:gd name="connsiteX18" fmla="*/ 797778 w 4506272"/>
              <a:gd name="connsiteY18" fmla="*/ 694694 h 4925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06272" h="4925912">
                <a:moveTo>
                  <a:pt x="797778" y="694694"/>
                </a:moveTo>
                <a:cubicBezTo>
                  <a:pt x="1034705" y="552856"/>
                  <a:pt x="1331602" y="383162"/>
                  <a:pt x="1561870" y="254654"/>
                </a:cubicBezTo>
                <a:cubicBezTo>
                  <a:pt x="1791910" y="126273"/>
                  <a:pt x="1925167" y="5332"/>
                  <a:pt x="2217621" y="118"/>
                </a:cubicBezTo>
                <a:cubicBezTo>
                  <a:pt x="2510075" y="-5096"/>
                  <a:pt x="2768659" y="163277"/>
                  <a:pt x="3010736" y="299834"/>
                </a:cubicBezTo>
                <a:lnTo>
                  <a:pt x="3727816" y="707424"/>
                </a:lnTo>
                <a:cubicBezTo>
                  <a:pt x="3963220" y="844559"/>
                  <a:pt x="4243421" y="989296"/>
                  <a:pt x="4372988" y="1203293"/>
                </a:cubicBezTo>
                <a:cubicBezTo>
                  <a:pt x="4502555" y="1417290"/>
                  <a:pt x="4502295" y="1684290"/>
                  <a:pt x="4505216" y="1991406"/>
                </a:cubicBezTo>
                <a:cubicBezTo>
                  <a:pt x="4508137" y="2298522"/>
                  <a:pt x="4502293" y="2717894"/>
                  <a:pt x="4505213" y="2988642"/>
                </a:cubicBezTo>
                <a:cubicBezTo>
                  <a:pt x="4508102" y="3256504"/>
                  <a:pt x="4511050" y="3433754"/>
                  <a:pt x="4427151" y="3596774"/>
                </a:cubicBezTo>
                <a:cubicBezTo>
                  <a:pt x="4343252" y="3759794"/>
                  <a:pt x="4096637" y="3973897"/>
                  <a:pt x="3868002" y="4119695"/>
                </a:cubicBezTo>
                <a:cubicBezTo>
                  <a:pt x="3630312" y="4271267"/>
                  <a:pt x="3319052" y="4440410"/>
                  <a:pt x="3055341" y="4586259"/>
                </a:cubicBezTo>
                <a:cubicBezTo>
                  <a:pt x="2795146" y="4730163"/>
                  <a:pt x="2605915" y="4918866"/>
                  <a:pt x="2249482" y="4925769"/>
                </a:cubicBezTo>
                <a:cubicBezTo>
                  <a:pt x="1893049" y="4932672"/>
                  <a:pt x="1611404" y="4689046"/>
                  <a:pt x="1356419" y="4551212"/>
                </a:cubicBezTo>
                <a:cubicBezTo>
                  <a:pt x="1101434" y="4413378"/>
                  <a:pt x="978590" y="4325463"/>
                  <a:pt x="752031" y="4196160"/>
                </a:cubicBezTo>
                <a:cubicBezTo>
                  <a:pt x="505873" y="4055672"/>
                  <a:pt x="202137" y="3853137"/>
                  <a:pt x="89749" y="3631820"/>
                </a:cubicBezTo>
                <a:cubicBezTo>
                  <a:pt x="-22639" y="3410503"/>
                  <a:pt x="3697" y="3039942"/>
                  <a:pt x="1503" y="2792060"/>
                </a:cubicBezTo>
                <a:cubicBezTo>
                  <a:pt x="-691" y="2544178"/>
                  <a:pt x="-791" y="2154750"/>
                  <a:pt x="3294" y="1889606"/>
                </a:cubicBezTo>
                <a:cubicBezTo>
                  <a:pt x="7379" y="1624462"/>
                  <a:pt x="7896" y="1381299"/>
                  <a:pt x="140310" y="1182147"/>
                </a:cubicBezTo>
                <a:cubicBezTo>
                  <a:pt x="272724" y="982995"/>
                  <a:pt x="555053" y="840003"/>
                  <a:pt x="797778" y="694694"/>
                </a:cubicBezTo>
                <a:close/>
              </a:path>
            </a:pathLst>
          </a:custGeom>
          <a:blipFill dpi="0" rotWithShape="1">
            <a:blip r:embed="rId2">
              <a:extLst>
                <a:ext uri="{28A0092B-C50C-407E-A947-70E740481C1C}">
                  <a14:useLocalDpi xmlns:a14="http://schemas.microsoft.com/office/drawing/2010/main" val="0"/>
                </a:ext>
              </a:extLst>
            </a:blip>
            <a:srcRect/>
            <a:stretch>
              <a:fillRect/>
            </a:stretch>
          </a:blipFill>
          <a:ln w="9525">
            <a:solidFill>
              <a:schemeClr val="accent6"/>
            </a:solidFill>
          </a:ln>
        </p:spPr>
        <p:style>
          <a:lnRef idx="1">
            <a:schemeClr val="accent1"/>
          </a:lnRef>
          <a:fillRef idx="0">
            <a:schemeClr val="accent1"/>
          </a:fillRef>
          <a:effectRef idx="0">
            <a:schemeClr val="accent1"/>
          </a:effectRef>
          <a:fontRef idx="minor">
            <a:schemeClr val="tx1"/>
          </a:fontRef>
        </p:style>
        <p:txBody>
          <a:bodyPr vert="horz" rtlCol="0" anchor="ctr"/>
          <a:lstStyle/>
          <a:p>
            <a:pPr algn="ctr"/>
            <a:endParaRPr lang="en-US">
              <a:ln>
                <a:noFill/>
              </a:ln>
              <a:solidFill>
                <a:schemeClr val="accent1"/>
              </a:solidFill>
              <a:latin typeface="Avenir Book" panose="02000503020000020003" pitchFamily="2" charset="0"/>
            </a:endParaRPr>
          </a:p>
        </p:txBody>
      </p:sp>
      <p:sp>
        <p:nvSpPr>
          <p:cNvPr id="2" name="Title 1">
            <a:extLst>
              <a:ext uri="{FF2B5EF4-FFF2-40B4-BE49-F238E27FC236}">
                <a16:creationId xmlns:a16="http://schemas.microsoft.com/office/drawing/2014/main" id="{21A80393-CECD-4672-AF69-19ADF0F34D0B}"/>
              </a:ext>
            </a:extLst>
          </p:cNvPr>
          <p:cNvSpPr>
            <a:spLocks noGrp="1"/>
          </p:cNvSpPr>
          <p:nvPr>
            <p:ph type="ctrTitle"/>
          </p:nvPr>
        </p:nvSpPr>
        <p:spPr>
          <a:xfrm>
            <a:off x="5010151" y="1122363"/>
            <a:ext cx="6562257" cy="2387600"/>
          </a:xfrm>
          <a:noFill/>
        </p:spPr>
        <p:txBody>
          <a:bodyPr anchor="b"/>
          <a:lstStyle>
            <a:lvl1pPr algn="l">
              <a:lnSpc>
                <a:spcPct val="100000"/>
              </a:lnSpc>
              <a:defRPr sz="3400" b="0" i="0" baseline="0">
                <a:solidFill>
                  <a:schemeClr val="accent5"/>
                </a:solidFill>
                <a:latin typeface="Roboto Slab" pitchFamily="2" charset="0"/>
                <a:ea typeface="Roboto Slab" pitchFamily="2" charset="0"/>
              </a:defRPr>
            </a:lvl1pPr>
          </a:lstStyle>
          <a:p>
            <a:r>
              <a:rPr lang="en-US"/>
              <a:t>Click to edit Master title style</a:t>
            </a:r>
          </a:p>
        </p:txBody>
      </p:sp>
      <p:sp>
        <p:nvSpPr>
          <p:cNvPr id="3" name="Subtitle 2">
            <a:extLst>
              <a:ext uri="{FF2B5EF4-FFF2-40B4-BE49-F238E27FC236}">
                <a16:creationId xmlns:a16="http://schemas.microsoft.com/office/drawing/2014/main" id="{ACF38133-A55D-4D6F-8FAE-AD3B61A75F8F}"/>
              </a:ext>
            </a:extLst>
          </p:cNvPr>
          <p:cNvSpPr>
            <a:spLocks noGrp="1"/>
          </p:cNvSpPr>
          <p:nvPr>
            <p:ph type="subTitle" idx="1"/>
          </p:nvPr>
        </p:nvSpPr>
        <p:spPr>
          <a:xfrm>
            <a:off x="5010151" y="3718492"/>
            <a:ext cx="6562258" cy="1539308"/>
          </a:xfrm>
        </p:spPr>
        <p:txBody>
          <a:bodyPr/>
          <a:lstStyle>
            <a:lvl1pPr marL="0" indent="0" algn="l">
              <a:buNone/>
              <a:defRPr sz="1800" cap="all" spc="200" baseline="0">
                <a:solidFill>
                  <a:schemeClr val="accent5"/>
                </a:solidFill>
                <a:latin typeface="Avenir Book" panose="02000503020000020003" pitchFamily="2"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pic>
        <p:nvPicPr>
          <p:cNvPr id="6" name="Picture 5" descr="A picture containing shape&#10;&#10;Description automatically generated">
            <a:extLst>
              <a:ext uri="{FF2B5EF4-FFF2-40B4-BE49-F238E27FC236}">
                <a16:creationId xmlns:a16="http://schemas.microsoft.com/office/drawing/2014/main" id="{F1923C77-6CC9-B545-AE0B-E45A2B8759B2}"/>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450772" y="2807663"/>
            <a:ext cx="1272615" cy="910829"/>
          </a:xfrm>
          <a:prstGeom prst="rect">
            <a:avLst/>
          </a:prstGeom>
        </p:spPr>
      </p:pic>
      <p:pic>
        <p:nvPicPr>
          <p:cNvPr id="7" name="Picture 6">
            <a:extLst>
              <a:ext uri="{FF2B5EF4-FFF2-40B4-BE49-F238E27FC236}">
                <a16:creationId xmlns:a16="http://schemas.microsoft.com/office/drawing/2014/main" id="{2D1D97DC-BBB7-214F-A884-C44D4E540603}"/>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8305800" y="148170"/>
            <a:ext cx="3537857" cy="974193"/>
          </a:xfrm>
          <a:prstGeom prst="rect">
            <a:avLst/>
          </a:prstGeom>
        </p:spPr>
      </p:pic>
    </p:spTree>
    <p:extLst>
      <p:ext uri="{BB962C8B-B14F-4D97-AF65-F5344CB8AC3E}">
        <p14:creationId xmlns:p14="http://schemas.microsoft.com/office/powerpoint/2010/main" val="1246582571"/>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0DD1ED7-E31A-481A-A0A4-889D3D84D6E2}"/>
              </a:ext>
            </a:extLst>
          </p:cNvPr>
          <p:cNvSpPr/>
          <p:nvPr userDrawn="1"/>
        </p:nvSpPr>
        <p:spPr>
          <a:xfrm>
            <a:off x="0" y="1169562"/>
            <a:ext cx="12192000" cy="509609"/>
          </a:xfrm>
          <a:prstGeom prst="rect">
            <a:avLst/>
          </a:prstGeom>
          <a:gradFill flip="none" rotWithShape="1">
            <a:gsLst>
              <a:gs pos="0">
                <a:schemeClr val="accent1">
                  <a:alpha val="5000"/>
                </a:schemeClr>
              </a:gs>
              <a:gs pos="20000">
                <a:schemeClr val="accent1">
                  <a:alpha val="3000"/>
                </a:schemeClr>
              </a:gs>
              <a:gs pos="100000">
                <a:schemeClr val="bg1">
                  <a:alpha val="0"/>
                </a:schemeClr>
              </a:gs>
            </a:gsLst>
            <a:lin ang="5400000" scaled="1"/>
            <a:tileRect/>
          </a:gra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2" name="Title 1">
            <a:extLst>
              <a:ext uri="{FF2B5EF4-FFF2-40B4-BE49-F238E27FC236}">
                <a16:creationId xmlns:a16="http://schemas.microsoft.com/office/drawing/2014/main" id="{23C28FFE-B7AD-49B5-B747-9059FCE29D6A}"/>
              </a:ext>
            </a:extLst>
          </p:cNvPr>
          <p:cNvSpPr>
            <a:spLocks noGrp="1"/>
          </p:cNvSpPr>
          <p:nvPr>
            <p:ph type="title"/>
          </p:nvPr>
        </p:nvSpPr>
        <p:spPr>
          <a:xfrm>
            <a:off x="304802" y="111578"/>
            <a:ext cx="11620497" cy="1000832"/>
          </a:xfrm>
        </p:spPr>
        <p:txBody>
          <a:bodyPr/>
          <a:lstStyle/>
          <a:p>
            <a:r>
              <a:rPr lang="en-US"/>
              <a:t>Click to edit Master title style</a:t>
            </a:r>
          </a:p>
        </p:txBody>
      </p:sp>
      <p:cxnSp>
        <p:nvCxnSpPr>
          <p:cNvPr id="5" name="Straight Connector 4">
            <a:extLst>
              <a:ext uri="{FF2B5EF4-FFF2-40B4-BE49-F238E27FC236}">
                <a16:creationId xmlns:a16="http://schemas.microsoft.com/office/drawing/2014/main" id="{8B636464-8320-4FE0-A407-F3F84ACC9A86}"/>
              </a:ext>
            </a:extLst>
          </p:cNvPr>
          <p:cNvCxnSpPr>
            <a:cxnSpLocks/>
          </p:cNvCxnSpPr>
          <p:nvPr userDrawn="1"/>
        </p:nvCxnSpPr>
        <p:spPr>
          <a:xfrm>
            <a:off x="0" y="1169560"/>
            <a:ext cx="12192000" cy="0"/>
          </a:xfrm>
          <a:prstGeom prst="line">
            <a:avLst/>
          </a:prstGeom>
          <a:ln>
            <a:solidFill>
              <a:schemeClr val="accent1">
                <a:lumMod val="20000"/>
                <a:lumOff val="80000"/>
              </a:schemeClr>
            </a:solidFill>
          </a:ln>
        </p:spPr>
        <p:style>
          <a:lnRef idx="1">
            <a:schemeClr val="accent1"/>
          </a:lnRef>
          <a:fillRef idx="0">
            <a:schemeClr val="accent1"/>
          </a:fillRef>
          <a:effectRef idx="0">
            <a:schemeClr val="accent1"/>
          </a:effectRef>
          <a:fontRef idx="minor">
            <a:schemeClr val="tx1"/>
          </a:fontRef>
        </p:style>
      </p:cxnSp>
      <p:sp>
        <p:nvSpPr>
          <p:cNvPr id="7" name="Text Placeholder 6">
            <a:extLst>
              <a:ext uri="{FF2B5EF4-FFF2-40B4-BE49-F238E27FC236}">
                <a16:creationId xmlns:a16="http://schemas.microsoft.com/office/drawing/2014/main" id="{E1239A20-E2EF-413F-B314-2F514AA7B89A}"/>
              </a:ext>
            </a:extLst>
          </p:cNvPr>
          <p:cNvSpPr>
            <a:spLocks noGrp="1"/>
          </p:cNvSpPr>
          <p:nvPr>
            <p:ph type="body" sz="quarter" idx="10" hasCustomPrompt="1"/>
          </p:nvPr>
        </p:nvSpPr>
        <p:spPr>
          <a:xfrm>
            <a:off x="304800" y="6477000"/>
            <a:ext cx="7620000" cy="269875"/>
          </a:xfrm>
        </p:spPr>
        <p:txBody>
          <a:bodyPr>
            <a:noAutofit/>
          </a:bodyPr>
          <a:lstStyle>
            <a:lvl1pPr marL="0" indent="0">
              <a:spcBef>
                <a:spcPts val="0"/>
              </a:spcBef>
              <a:spcAft>
                <a:spcPts val="200"/>
              </a:spcAft>
              <a:buNone/>
              <a:defRPr sz="1000">
                <a:solidFill>
                  <a:schemeClr val="accent6">
                    <a:lumMod val="75000"/>
                  </a:schemeClr>
                </a:solidFill>
              </a:defRPr>
            </a:lvl1pPr>
          </a:lstStyle>
          <a:p>
            <a:pPr lvl="0"/>
            <a:r>
              <a:rPr lang="en-US"/>
              <a:t>Click to add footnote</a:t>
            </a:r>
          </a:p>
        </p:txBody>
      </p:sp>
    </p:spTree>
    <p:extLst>
      <p:ext uri="{BB962C8B-B14F-4D97-AF65-F5344CB8AC3E}">
        <p14:creationId xmlns:p14="http://schemas.microsoft.com/office/powerpoint/2010/main" val="4266387163"/>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extLst>
    <p:ext uri="{DCECCB84-F9BA-43D5-87BE-67443E8EF086}">
      <p15:sldGuideLst xmlns:p15="http://schemas.microsoft.com/office/powerpoint/2012/main">
        <p15:guide id="1" orient="horz" pos="744">
          <p15:clr>
            <a:srgbClr val="FBAE40"/>
          </p15:clr>
        </p15:guide>
        <p15:guide id="2" pos="192">
          <p15:clr>
            <a:srgbClr val="FBAE40"/>
          </p15:clr>
        </p15:guide>
        <p15:guide id="3" orient="horz" pos="4080">
          <p15:clr>
            <a:srgbClr val="FBAE40"/>
          </p15:clr>
        </p15:guide>
        <p15:guide id="4" pos="7512">
          <p15:clr>
            <a:srgbClr val="FBAE40"/>
          </p15:clr>
        </p15:guide>
        <p15:guide id="5" orient="horz" pos="3936">
          <p15:clr>
            <a:srgbClr val="FBAE40"/>
          </p15:clr>
        </p15:guide>
        <p15:guide id="6" orient="horz" pos="912">
          <p15:clr>
            <a:srgbClr val="FBAE40"/>
          </p15:clr>
        </p15:guide>
        <p15:guide id="7" pos="2472">
          <p15:clr>
            <a:srgbClr val="FBAE40"/>
          </p15:clr>
        </p15:guide>
        <p15:guide id="8" pos="2688">
          <p15:clr>
            <a:srgbClr val="FBAE40"/>
          </p15:clr>
        </p15:guide>
        <p15:guide id="9" pos="4992">
          <p15:clr>
            <a:srgbClr val="FBAE40"/>
          </p15:clr>
        </p15:guide>
        <p15:guide id="10" pos="5208">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Title + 1 column tex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0DD1ED7-E31A-481A-A0A4-889D3D84D6E2}"/>
              </a:ext>
            </a:extLst>
          </p:cNvPr>
          <p:cNvSpPr/>
          <p:nvPr userDrawn="1"/>
        </p:nvSpPr>
        <p:spPr>
          <a:xfrm>
            <a:off x="0" y="1169562"/>
            <a:ext cx="12192000" cy="509609"/>
          </a:xfrm>
          <a:prstGeom prst="rect">
            <a:avLst/>
          </a:prstGeom>
          <a:gradFill flip="none" rotWithShape="1">
            <a:gsLst>
              <a:gs pos="0">
                <a:schemeClr val="accent1">
                  <a:alpha val="5000"/>
                </a:schemeClr>
              </a:gs>
              <a:gs pos="20000">
                <a:schemeClr val="accent1">
                  <a:alpha val="3000"/>
                </a:schemeClr>
              </a:gs>
              <a:gs pos="100000">
                <a:schemeClr val="bg1">
                  <a:alpha val="0"/>
                </a:schemeClr>
              </a:gs>
            </a:gsLst>
            <a:lin ang="5400000" scaled="1"/>
            <a:tileRect/>
          </a:gra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2" name="Title 1">
            <a:extLst>
              <a:ext uri="{FF2B5EF4-FFF2-40B4-BE49-F238E27FC236}">
                <a16:creationId xmlns:a16="http://schemas.microsoft.com/office/drawing/2014/main" id="{23C28FFE-B7AD-49B5-B747-9059FCE29D6A}"/>
              </a:ext>
            </a:extLst>
          </p:cNvPr>
          <p:cNvSpPr>
            <a:spLocks noGrp="1"/>
          </p:cNvSpPr>
          <p:nvPr>
            <p:ph type="title"/>
          </p:nvPr>
        </p:nvSpPr>
        <p:spPr>
          <a:xfrm>
            <a:off x="304802" y="111578"/>
            <a:ext cx="11620497" cy="1000832"/>
          </a:xfrm>
        </p:spPr>
        <p:txBody>
          <a:bodyPr/>
          <a:lstStyle/>
          <a:p>
            <a:r>
              <a:rPr lang="en-US"/>
              <a:t>Click to edit Master title style</a:t>
            </a:r>
          </a:p>
        </p:txBody>
      </p:sp>
      <p:cxnSp>
        <p:nvCxnSpPr>
          <p:cNvPr id="5" name="Straight Connector 4">
            <a:extLst>
              <a:ext uri="{FF2B5EF4-FFF2-40B4-BE49-F238E27FC236}">
                <a16:creationId xmlns:a16="http://schemas.microsoft.com/office/drawing/2014/main" id="{8B636464-8320-4FE0-A407-F3F84ACC9A86}"/>
              </a:ext>
            </a:extLst>
          </p:cNvPr>
          <p:cNvCxnSpPr>
            <a:cxnSpLocks/>
          </p:cNvCxnSpPr>
          <p:nvPr userDrawn="1"/>
        </p:nvCxnSpPr>
        <p:spPr>
          <a:xfrm>
            <a:off x="0" y="1169560"/>
            <a:ext cx="12192000" cy="0"/>
          </a:xfrm>
          <a:prstGeom prst="line">
            <a:avLst/>
          </a:prstGeom>
          <a:ln>
            <a:solidFill>
              <a:schemeClr val="accent1">
                <a:lumMod val="20000"/>
                <a:lumOff val="80000"/>
              </a:schemeClr>
            </a:solidFill>
          </a:ln>
        </p:spPr>
        <p:style>
          <a:lnRef idx="1">
            <a:schemeClr val="accent1"/>
          </a:lnRef>
          <a:fillRef idx="0">
            <a:schemeClr val="accent1"/>
          </a:fillRef>
          <a:effectRef idx="0">
            <a:schemeClr val="accent1"/>
          </a:effectRef>
          <a:fontRef idx="minor">
            <a:schemeClr val="tx1"/>
          </a:fontRef>
        </p:style>
      </p:cxnSp>
      <p:sp>
        <p:nvSpPr>
          <p:cNvPr id="7" name="Content Placeholder 6">
            <a:extLst>
              <a:ext uri="{FF2B5EF4-FFF2-40B4-BE49-F238E27FC236}">
                <a16:creationId xmlns:a16="http://schemas.microsoft.com/office/drawing/2014/main" id="{F5772A3C-ED27-4326-96DA-5CFBDFE93B9B}"/>
              </a:ext>
            </a:extLst>
          </p:cNvPr>
          <p:cNvSpPr>
            <a:spLocks noGrp="1"/>
          </p:cNvSpPr>
          <p:nvPr>
            <p:ph sz="quarter" idx="11"/>
          </p:nvPr>
        </p:nvSpPr>
        <p:spPr>
          <a:xfrm>
            <a:off x="304800" y="1447800"/>
            <a:ext cx="7620000" cy="4530725"/>
          </a:xfrm>
        </p:spPr>
        <p:txBody>
          <a:bodyPr>
            <a:noAutofit/>
          </a:bodyPr>
          <a:lstStyle>
            <a:lvl2pPr>
              <a:buClr>
                <a:schemeClr val="accent5"/>
              </a:buClr>
              <a:defRPr/>
            </a:lvl2pPr>
          </a:lstStyle>
          <a:p>
            <a:pPr lvl="0"/>
            <a:r>
              <a:rPr lang="en-US"/>
              <a:t>Click to edit Master text styles</a:t>
            </a:r>
          </a:p>
          <a:p>
            <a:pPr lvl="1"/>
            <a:r>
              <a:rPr lang="en-US"/>
              <a:t>Second level</a:t>
            </a:r>
          </a:p>
          <a:p>
            <a:pPr lvl="2"/>
            <a:r>
              <a:rPr lang="en-US"/>
              <a:t>Third level</a:t>
            </a:r>
          </a:p>
        </p:txBody>
      </p:sp>
      <p:sp>
        <p:nvSpPr>
          <p:cNvPr id="8" name="Text Placeholder 6">
            <a:extLst>
              <a:ext uri="{FF2B5EF4-FFF2-40B4-BE49-F238E27FC236}">
                <a16:creationId xmlns:a16="http://schemas.microsoft.com/office/drawing/2014/main" id="{2BB4C128-A35C-451C-8BBD-AE1676BC7850}"/>
              </a:ext>
            </a:extLst>
          </p:cNvPr>
          <p:cNvSpPr>
            <a:spLocks noGrp="1"/>
          </p:cNvSpPr>
          <p:nvPr>
            <p:ph type="body" sz="quarter" idx="10" hasCustomPrompt="1"/>
          </p:nvPr>
        </p:nvSpPr>
        <p:spPr>
          <a:xfrm>
            <a:off x="304800" y="6477000"/>
            <a:ext cx="7620000" cy="269875"/>
          </a:xfrm>
        </p:spPr>
        <p:txBody>
          <a:bodyPr vert="horz" lIns="0" tIns="0" rIns="0" bIns="0" rtlCol="0">
            <a:noAutofit/>
          </a:bodyPr>
          <a:lstStyle>
            <a:lvl1pPr>
              <a:defRPr lang="en-US" sz="1000" dirty="0">
                <a:solidFill>
                  <a:schemeClr val="accent6">
                    <a:lumMod val="75000"/>
                  </a:schemeClr>
                </a:solidFill>
              </a:defRPr>
            </a:lvl1pPr>
          </a:lstStyle>
          <a:p>
            <a:pPr marL="0" lvl="0" indent="0">
              <a:spcBef>
                <a:spcPts val="0"/>
              </a:spcBef>
              <a:spcAft>
                <a:spcPts val="200"/>
              </a:spcAft>
              <a:buNone/>
            </a:pPr>
            <a:r>
              <a:rPr lang="en-US"/>
              <a:t>Click to add footnote</a:t>
            </a:r>
          </a:p>
        </p:txBody>
      </p:sp>
    </p:spTree>
    <p:extLst>
      <p:ext uri="{BB962C8B-B14F-4D97-AF65-F5344CB8AC3E}">
        <p14:creationId xmlns:p14="http://schemas.microsoft.com/office/powerpoint/2010/main" val="4272408876"/>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extLst>
    <p:ext uri="{DCECCB84-F9BA-43D5-87BE-67443E8EF086}">
      <p15:sldGuideLst xmlns:p15="http://schemas.microsoft.com/office/powerpoint/2012/main">
        <p15:guide id="1" orient="horz" pos="744">
          <p15:clr>
            <a:srgbClr val="FBAE40"/>
          </p15:clr>
        </p15:guide>
        <p15:guide id="2" pos="192">
          <p15:clr>
            <a:srgbClr val="FBAE40"/>
          </p15:clr>
        </p15:guide>
        <p15:guide id="3" orient="horz" pos="4080">
          <p15:clr>
            <a:srgbClr val="FBAE40"/>
          </p15:clr>
        </p15:guide>
        <p15:guide id="4" pos="7512">
          <p15:clr>
            <a:srgbClr val="FBAE40"/>
          </p15:clr>
        </p15:guide>
        <p15:guide id="5" orient="horz" pos="3936">
          <p15:clr>
            <a:srgbClr val="FBAE40"/>
          </p15:clr>
        </p15:guide>
        <p15:guide id="6" orient="horz" pos="912">
          <p15:clr>
            <a:srgbClr val="FBAE40"/>
          </p15:clr>
        </p15:guide>
        <p15:guide id="7" pos="2472">
          <p15:clr>
            <a:srgbClr val="FBAE40"/>
          </p15:clr>
        </p15:guide>
        <p15:guide id="8" pos="2688">
          <p15:clr>
            <a:srgbClr val="FBAE40"/>
          </p15:clr>
        </p15:guide>
        <p15:guide id="9" pos="4992">
          <p15:clr>
            <a:srgbClr val="FBAE40"/>
          </p15:clr>
        </p15:guide>
        <p15:guide id="10" pos="5208">
          <p15:clr>
            <a:srgbClr val="FBAE40"/>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_Title + 2 column tex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0DD1ED7-E31A-481A-A0A4-889D3D84D6E2}"/>
              </a:ext>
            </a:extLst>
          </p:cNvPr>
          <p:cNvSpPr/>
          <p:nvPr userDrawn="1"/>
        </p:nvSpPr>
        <p:spPr>
          <a:xfrm>
            <a:off x="0" y="1169562"/>
            <a:ext cx="12192000" cy="509609"/>
          </a:xfrm>
          <a:prstGeom prst="rect">
            <a:avLst/>
          </a:prstGeom>
          <a:gradFill flip="none" rotWithShape="1">
            <a:gsLst>
              <a:gs pos="0">
                <a:schemeClr val="accent1">
                  <a:alpha val="5000"/>
                </a:schemeClr>
              </a:gs>
              <a:gs pos="20000">
                <a:schemeClr val="accent1">
                  <a:alpha val="3000"/>
                </a:schemeClr>
              </a:gs>
              <a:gs pos="100000">
                <a:schemeClr val="bg1">
                  <a:alpha val="0"/>
                </a:schemeClr>
              </a:gs>
            </a:gsLst>
            <a:lin ang="5400000" scaled="1"/>
            <a:tileRect/>
          </a:gra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2" name="Title 1">
            <a:extLst>
              <a:ext uri="{FF2B5EF4-FFF2-40B4-BE49-F238E27FC236}">
                <a16:creationId xmlns:a16="http://schemas.microsoft.com/office/drawing/2014/main" id="{23C28FFE-B7AD-49B5-B747-9059FCE29D6A}"/>
              </a:ext>
            </a:extLst>
          </p:cNvPr>
          <p:cNvSpPr>
            <a:spLocks noGrp="1"/>
          </p:cNvSpPr>
          <p:nvPr>
            <p:ph type="title"/>
          </p:nvPr>
        </p:nvSpPr>
        <p:spPr>
          <a:xfrm>
            <a:off x="304802" y="111578"/>
            <a:ext cx="11620498" cy="1000832"/>
          </a:xfrm>
        </p:spPr>
        <p:txBody>
          <a:bodyPr/>
          <a:lstStyle/>
          <a:p>
            <a:r>
              <a:rPr lang="en-US"/>
              <a:t>Click to edit Master title style</a:t>
            </a:r>
          </a:p>
        </p:txBody>
      </p:sp>
      <p:cxnSp>
        <p:nvCxnSpPr>
          <p:cNvPr id="5" name="Straight Connector 4">
            <a:extLst>
              <a:ext uri="{FF2B5EF4-FFF2-40B4-BE49-F238E27FC236}">
                <a16:creationId xmlns:a16="http://schemas.microsoft.com/office/drawing/2014/main" id="{8B636464-8320-4FE0-A407-F3F84ACC9A86}"/>
              </a:ext>
            </a:extLst>
          </p:cNvPr>
          <p:cNvCxnSpPr>
            <a:cxnSpLocks/>
          </p:cNvCxnSpPr>
          <p:nvPr userDrawn="1"/>
        </p:nvCxnSpPr>
        <p:spPr>
          <a:xfrm>
            <a:off x="0" y="1169560"/>
            <a:ext cx="12192000" cy="0"/>
          </a:xfrm>
          <a:prstGeom prst="line">
            <a:avLst/>
          </a:prstGeom>
          <a:ln>
            <a:solidFill>
              <a:schemeClr val="accent1">
                <a:lumMod val="20000"/>
                <a:lumOff val="80000"/>
              </a:schemeClr>
            </a:solidFill>
          </a:ln>
        </p:spPr>
        <p:style>
          <a:lnRef idx="1">
            <a:schemeClr val="accent1"/>
          </a:lnRef>
          <a:fillRef idx="0">
            <a:schemeClr val="accent1"/>
          </a:fillRef>
          <a:effectRef idx="0">
            <a:schemeClr val="accent1"/>
          </a:effectRef>
          <a:fontRef idx="minor">
            <a:schemeClr val="tx1"/>
          </a:fontRef>
        </p:style>
      </p:cxnSp>
      <p:sp>
        <p:nvSpPr>
          <p:cNvPr id="7" name="Content Placeholder 6">
            <a:extLst>
              <a:ext uri="{FF2B5EF4-FFF2-40B4-BE49-F238E27FC236}">
                <a16:creationId xmlns:a16="http://schemas.microsoft.com/office/drawing/2014/main" id="{F5772A3C-ED27-4326-96DA-5CFBDFE93B9B}"/>
              </a:ext>
            </a:extLst>
          </p:cNvPr>
          <p:cNvSpPr>
            <a:spLocks noGrp="1"/>
          </p:cNvSpPr>
          <p:nvPr>
            <p:ph sz="quarter" idx="11"/>
          </p:nvPr>
        </p:nvSpPr>
        <p:spPr>
          <a:xfrm>
            <a:off x="304800" y="1447800"/>
            <a:ext cx="5362575" cy="4530725"/>
          </a:xfrm>
        </p:spPr>
        <p:txBody>
          <a:bodyPr>
            <a:noAutofit/>
          </a:bodyPr>
          <a:lstStyle>
            <a:lvl2pPr>
              <a:buClr>
                <a:schemeClr val="accent5"/>
              </a:buClr>
              <a:defRPr/>
            </a:lvl2pPr>
          </a:lstStyle>
          <a:p>
            <a:pPr lvl="0"/>
            <a:r>
              <a:rPr lang="en-US"/>
              <a:t>Click to edit Master text styles</a:t>
            </a:r>
          </a:p>
          <a:p>
            <a:pPr lvl="1"/>
            <a:r>
              <a:rPr lang="en-US"/>
              <a:t>Second level</a:t>
            </a:r>
          </a:p>
          <a:p>
            <a:pPr lvl="2"/>
            <a:r>
              <a:rPr lang="en-US"/>
              <a:t>Third level</a:t>
            </a:r>
          </a:p>
        </p:txBody>
      </p:sp>
      <p:sp>
        <p:nvSpPr>
          <p:cNvPr id="8" name="Content Placeholder 6">
            <a:extLst>
              <a:ext uri="{FF2B5EF4-FFF2-40B4-BE49-F238E27FC236}">
                <a16:creationId xmlns:a16="http://schemas.microsoft.com/office/drawing/2014/main" id="{CBE9C154-9D18-4244-A5DA-394F9262DD0D}"/>
              </a:ext>
            </a:extLst>
          </p:cNvPr>
          <p:cNvSpPr>
            <a:spLocks noGrp="1"/>
          </p:cNvSpPr>
          <p:nvPr>
            <p:ph sz="quarter" idx="12"/>
          </p:nvPr>
        </p:nvSpPr>
        <p:spPr>
          <a:xfrm>
            <a:off x="6448425" y="1447800"/>
            <a:ext cx="5476875" cy="4530725"/>
          </a:xfrm>
        </p:spPr>
        <p:txBody>
          <a:bodyPr>
            <a:noAutofit/>
          </a:bodyPr>
          <a:lstStyle>
            <a:lvl2pPr>
              <a:buClr>
                <a:schemeClr val="accent5"/>
              </a:buClr>
              <a:defRPr/>
            </a:lvl2pPr>
          </a:lstStyle>
          <a:p>
            <a:pPr lvl="0"/>
            <a:r>
              <a:rPr lang="en-US"/>
              <a:t>Click to edit Master text styles</a:t>
            </a:r>
          </a:p>
          <a:p>
            <a:pPr lvl="1"/>
            <a:r>
              <a:rPr lang="en-US"/>
              <a:t>Second level</a:t>
            </a:r>
          </a:p>
          <a:p>
            <a:pPr lvl="2"/>
            <a:r>
              <a:rPr lang="en-US"/>
              <a:t>Third level</a:t>
            </a:r>
          </a:p>
        </p:txBody>
      </p:sp>
      <p:sp>
        <p:nvSpPr>
          <p:cNvPr id="9" name="Text Placeholder 6">
            <a:extLst>
              <a:ext uri="{FF2B5EF4-FFF2-40B4-BE49-F238E27FC236}">
                <a16:creationId xmlns:a16="http://schemas.microsoft.com/office/drawing/2014/main" id="{2C7271BB-052C-4F56-A190-AE0CF1C01155}"/>
              </a:ext>
            </a:extLst>
          </p:cNvPr>
          <p:cNvSpPr>
            <a:spLocks noGrp="1"/>
          </p:cNvSpPr>
          <p:nvPr>
            <p:ph type="body" sz="quarter" idx="10" hasCustomPrompt="1"/>
          </p:nvPr>
        </p:nvSpPr>
        <p:spPr>
          <a:xfrm>
            <a:off x="304800" y="6477000"/>
            <a:ext cx="7620000" cy="269875"/>
          </a:xfrm>
        </p:spPr>
        <p:txBody>
          <a:bodyPr vert="horz" lIns="0" tIns="0" rIns="0" bIns="0" rtlCol="0">
            <a:noAutofit/>
          </a:bodyPr>
          <a:lstStyle>
            <a:lvl1pPr>
              <a:defRPr lang="en-US" sz="1000" dirty="0">
                <a:solidFill>
                  <a:schemeClr val="accent6">
                    <a:lumMod val="75000"/>
                  </a:schemeClr>
                </a:solidFill>
              </a:defRPr>
            </a:lvl1pPr>
          </a:lstStyle>
          <a:p>
            <a:pPr marL="0" lvl="0" indent="0">
              <a:spcBef>
                <a:spcPts val="0"/>
              </a:spcBef>
              <a:spcAft>
                <a:spcPts val="200"/>
              </a:spcAft>
              <a:buNone/>
            </a:pPr>
            <a:r>
              <a:rPr lang="en-US"/>
              <a:t>Click to add footnote</a:t>
            </a:r>
          </a:p>
        </p:txBody>
      </p:sp>
    </p:spTree>
    <p:extLst>
      <p:ext uri="{BB962C8B-B14F-4D97-AF65-F5344CB8AC3E}">
        <p14:creationId xmlns:p14="http://schemas.microsoft.com/office/powerpoint/2010/main" val="4207015515"/>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extLst>
    <p:ext uri="{DCECCB84-F9BA-43D5-87BE-67443E8EF086}">
      <p15:sldGuideLst xmlns:p15="http://schemas.microsoft.com/office/powerpoint/2012/main">
        <p15:guide id="1" orient="horz" pos="744">
          <p15:clr>
            <a:srgbClr val="FBAE40"/>
          </p15:clr>
        </p15:guide>
        <p15:guide id="2" pos="192">
          <p15:clr>
            <a:srgbClr val="FBAE40"/>
          </p15:clr>
        </p15:guide>
        <p15:guide id="3" orient="horz" pos="4080">
          <p15:clr>
            <a:srgbClr val="FBAE40"/>
          </p15:clr>
        </p15:guide>
        <p15:guide id="4" pos="7512">
          <p15:clr>
            <a:srgbClr val="FBAE40"/>
          </p15:clr>
        </p15:guide>
        <p15:guide id="5" orient="horz" pos="3936">
          <p15:clr>
            <a:srgbClr val="FBAE40"/>
          </p15:clr>
        </p15:guide>
        <p15:guide id="6" orient="horz" pos="912">
          <p15:clr>
            <a:srgbClr val="FBAE40"/>
          </p15:clr>
        </p15:guide>
        <p15:guide id="7" pos="2472">
          <p15:clr>
            <a:srgbClr val="FBAE40"/>
          </p15:clr>
        </p15:guide>
        <p15:guide id="8" pos="2688">
          <p15:clr>
            <a:srgbClr val="FBAE40"/>
          </p15:clr>
        </p15:guide>
        <p15:guide id="9" pos="4992">
          <p15:clr>
            <a:srgbClr val="FBAE40"/>
          </p15:clr>
        </p15:guide>
        <p15:guide id="10" pos="5208">
          <p15:clr>
            <a:srgbClr val="FBAE40"/>
          </p15:clr>
        </p15:guide>
      </p15:sldGuideLst>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Bumper side (freeform)">
    <p:spTree>
      <p:nvGrpSpPr>
        <p:cNvPr id="1" name=""/>
        <p:cNvGrpSpPr/>
        <p:nvPr/>
      </p:nvGrpSpPr>
      <p:grpSpPr>
        <a:xfrm>
          <a:off x="0" y="0"/>
          <a:ext cx="0" cy="0"/>
          <a:chOff x="0" y="0"/>
          <a:chExt cx="0" cy="0"/>
        </a:xfrm>
      </p:grpSpPr>
      <p:sp>
        <p:nvSpPr>
          <p:cNvPr id="5" name="Hexagon 3">
            <a:extLst>
              <a:ext uri="{FF2B5EF4-FFF2-40B4-BE49-F238E27FC236}">
                <a16:creationId xmlns:a16="http://schemas.microsoft.com/office/drawing/2014/main" id="{A9AF035C-1190-4A56-863C-B604B7B6804E}"/>
              </a:ext>
            </a:extLst>
          </p:cNvPr>
          <p:cNvSpPr>
            <a:spLocks noChangeAspect="1"/>
          </p:cNvSpPr>
          <p:nvPr userDrawn="1"/>
        </p:nvSpPr>
        <p:spPr>
          <a:xfrm rot="1800000">
            <a:off x="2969844" y="721181"/>
            <a:ext cx="10669354" cy="9772007"/>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bg2"/>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r>
              <a:rPr lang="en-US">
                <a:ln>
                  <a:noFill/>
                </a:ln>
                <a:solidFill>
                  <a:schemeClr val="accent1"/>
                </a:solidFill>
                <a:latin typeface="Avenir Book" panose="02000503020000020003" pitchFamily="2" charset="0"/>
              </a:rPr>
              <a:t> </a:t>
            </a:r>
          </a:p>
        </p:txBody>
      </p:sp>
    </p:spTree>
    <p:extLst>
      <p:ext uri="{BB962C8B-B14F-4D97-AF65-F5344CB8AC3E}">
        <p14:creationId xmlns:p14="http://schemas.microsoft.com/office/powerpoint/2010/main" val="2044045259"/>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Navigation 0 of 3">
    <p:spTree>
      <p:nvGrpSpPr>
        <p:cNvPr id="1" name=""/>
        <p:cNvGrpSpPr/>
        <p:nvPr/>
      </p:nvGrpSpPr>
      <p:grpSpPr>
        <a:xfrm>
          <a:off x="0" y="0"/>
          <a:ext cx="0" cy="0"/>
          <a:chOff x="0" y="0"/>
          <a:chExt cx="0" cy="0"/>
        </a:xfrm>
      </p:grpSpPr>
      <p:sp>
        <p:nvSpPr>
          <p:cNvPr id="5" name="Hexagon 3">
            <a:extLst>
              <a:ext uri="{FF2B5EF4-FFF2-40B4-BE49-F238E27FC236}">
                <a16:creationId xmlns:a16="http://schemas.microsoft.com/office/drawing/2014/main" id="{A9AF035C-1190-4A56-863C-B604B7B6804E}"/>
              </a:ext>
            </a:extLst>
          </p:cNvPr>
          <p:cNvSpPr>
            <a:spLocks noChangeAspect="1"/>
          </p:cNvSpPr>
          <p:nvPr userDrawn="1"/>
        </p:nvSpPr>
        <p:spPr>
          <a:xfrm rot="1800000">
            <a:off x="2969844" y="721181"/>
            <a:ext cx="10669354" cy="9772007"/>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bg2"/>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r>
              <a:rPr lang="en-US">
                <a:ln>
                  <a:noFill/>
                </a:ln>
                <a:solidFill>
                  <a:schemeClr val="accent1"/>
                </a:solidFill>
                <a:latin typeface="Avenir Book" panose="02000503020000020003" pitchFamily="2" charset="0"/>
              </a:rPr>
              <a:t> </a:t>
            </a:r>
          </a:p>
        </p:txBody>
      </p:sp>
      <p:cxnSp>
        <p:nvCxnSpPr>
          <p:cNvPr id="8" name="Straight Connector 7">
            <a:extLst>
              <a:ext uri="{FF2B5EF4-FFF2-40B4-BE49-F238E27FC236}">
                <a16:creationId xmlns:a16="http://schemas.microsoft.com/office/drawing/2014/main" id="{DD51C8DD-EFCD-4FA4-BB43-9D2F164B76A3}"/>
              </a:ext>
            </a:extLst>
          </p:cNvPr>
          <p:cNvCxnSpPr/>
          <p:nvPr userDrawn="1"/>
        </p:nvCxnSpPr>
        <p:spPr>
          <a:xfrm flipH="1">
            <a:off x="4775200" y="3553279"/>
            <a:ext cx="690880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4D3849E7-EA11-49A8-A7DC-3B21CC915976}"/>
              </a:ext>
            </a:extLst>
          </p:cNvPr>
          <p:cNvCxnSpPr/>
          <p:nvPr userDrawn="1"/>
        </p:nvCxnSpPr>
        <p:spPr>
          <a:xfrm flipH="1">
            <a:off x="4775200" y="4370312"/>
            <a:ext cx="690880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B381D4D0-51E2-48A3-A39C-4036C3F72926}"/>
              </a:ext>
            </a:extLst>
          </p:cNvPr>
          <p:cNvCxnSpPr/>
          <p:nvPr userDrawn="1"/>
        </p:nvCxnSpPr>
        <p:spPr>
          <a:xfrm flipH="1">
            <a:off x="4775200" y="5187345"/>
            <a:ext cx="690880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24CED0DB-CBC0-4E76-8CA2-A4E2B9A3D6B6}"/>
              </a:ext>
            </a:extLst>
          </p:cNvPr>
          <p:cNvCxnSpPr/>
          <p:nvPr userDrawn="1"/>
        </p:nvCxnSpPr>
        <p:spPr>
          <a:xfrm flipH="1">
            <a:off x="4775200" y="6004379"/>
            <a:ext cx="690880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18" name="Text Placeholder 17">
            <a:extLst>
              <a:ext uri="{FF2B5EF4-FFF2-40B4-BE49-F238E27FC236}">
                <a16:creationId xmlns:a16="http://schemas.microsoft.com/office/drawing/2014/main" id="{1C78F3FC-96B3-4E82-9BAC-67452EC763DD}"/>
              </a:ext>
            </a:extLst>
          </p:cNvPr>
          <p:cNvSpPr>
            <a:spLocks noGrp="1"/>
          </p:cNvSpPr>
          <p:nvPr>
            <p:ph type="body" sz="quarter" idx="11" hasCustomPrompt="1"/>
          </p:nvPr>
        </p:nvSpPr>
        <p:spPr>
          <a:xfrm>
            <a:off x="4775200" y="3791845"/>
            <a:ext cx="6908800" cy="339901"/>
          </a:xfrm>
          <a:noFill/>
        </p:spPr>
        <p:txBody>
          <a:bodyPr vert="horz" wrap="square" lIns="0" tIns="0" rIns="0" bIns="0" rtlCol="0" anchor="ctr">
            <a:spAutoFit/>
          </a:bodyPr>
          <a:lstStyle>
            <a:lvl1pPr marL="0" indent="0">
              <a:buNone/>
              <a:defRPr lang="en-US" sz="2400" dirty="0" smtClean="0">
                <a:solidFill>
                  <a:schemeClr val="accent5">
                    <a:lumMod val="60000"/>
                    <a:lumOff val="40000"/>
                  </a:schemeClr>
                </a:solidFill>
              </a:defRPr>
            </a:lvl1pPr>
          </a:lstStyle>
          <a:p>
            <a:pPr marL="228600" lvl="0" indent="-228600"/>
            <a:r>
              <a:rPr lang="en-US"/>
              <a:t>Argument 1 (keep to one line)</a:t>
            </a:r>
          </a:p>
        </p:txBody>
      </p:sp>
      <p:sp>
        <p:nvSpPr>
          <p:cNvPr id="19" name="Text Placeholder 17">
            <a:extLst>
              <a:ext uri="{FF2B5EF4-FFF2-40B4-BE49-F238E27FC236}">
                <a16:creationId xmlns:a16="http://schemas.microsoft.com/office/drawing/2014/main" id="{D1E4C5D3-DFE8-4EE9-8EB1-996781D26E12}"/>
              </a:ext>
            </a:extLst>
          </p:cNvPr>
          <p:cNvSpPr>
            <a:spLocks noGrp="1"/>
          </p:cNvSpPr>
          <p:nvPr>
            <p:ph type="body" sz="quarter" idx="12" hasCustomPrompt="1"/>
          </p:nvPr>
        </p:nvSpPr>
        <p:spPr>
          <a:xfrm>
            <a:off x="4775200" y="4608878"/>
            <a:ext cx="6908800" cy="339901"/>
          </a:xfrm>
          <a:noFill/>
        </p:spPr>
        <p:txBody>
          <a:bodyPr wrap="square" lIns="0" tIns="0" rIns="0" bIns="0" rtlCol="0" anchor="ctr">
            <a:spAutoFit/>
          </a:bodyPr>
          <a:lstStyle>
            <a:lvl1pPr marL="0" indent="0">
              <a:buNone/>
              <a:defRPr lang="en-US" sz="2400" dirty="0" smtClean="0">
                <a:solidFill>
                  <a:schemeClr val="accent5">
                    <a:lumMod val="60000"/>
                    <a:lumOff val="40000"/>
                  </a:schemeClr>
                </a:solidFill>
              </a:defRPr>
            </a:lvl1pPr>
          </a:lstStyle>
          <a:p>
            <a:pPr marL="0" lvl="0"/>
            <a:r>
              <a:rPr lang="en-US"/>
              <a:t>Argument 2 (keep to one line)</a:t>
            </a:r>
          </a:p>
        </p:txBody>
      </p:sp>
      <p:sp>
        <p:nvSpPr>
          <p:cNvPr id="21" name="Text Placeholder 17">
            <a:extLst>
              <a:ext uri="{FF2B5EF4-FFF2-40B4-BE49-F238E27FC236}">
                <a16:creationId xmlns:a16="http://schemas.microsoft.com/office/drawing/2014/main" id="{376A6EE3-B56F-4A8C-B563-8BBEFFB7BE09}"/>
              </a:ext>
            </a:extLst>
          </p:cNvPr>
          <p:cNvSpPr>
            <a:spLocks noGrp="1"/>
          </p:cNvSpPr>
          <p:nvPr>
            <p:ph type="body" sz="quarter" idx="13" hasCustomPrompt="1"/>
          </p:nvPr>
        </p:nvSpPr>
        <p:spPr>
          <a:xfrm>
            <a:off x="4775200" y="5425911"/>
            <a:ext cx="6908800" cy="339901"/>
          </a:xfrm>
          <a:noFill/>
        </p:spPr>
        <p:txBody>
          <a:bodyPr wrap="square" lIns="0" tIns="0" rIns="0" bIns="0" rtlCol="0" anchor="ctr">
            <a:spAutoFit/>
          </a:bodyPr>
          <a:lstStyle>
            <a:lvl1pPr marL="0" indent="0">
              <a:buNone/>
              <a:defRPr lang="en-US" sz="2400" dirty="0" smtClean="0">
                <a:solidFill>
                  <a:schemeClr val="accent5">
                    <a:lumMod val="60000"/>
                    <a:lumOff val="40000"/>
                  </a:schemeClr>
                </a:solidFill>
              </a:defRPr>
            </a:lvl1pPr>
          </a:lstStyle>
          <a:p>
            <a:pPr marL="0" lvl="0"/>
            <a:r>
              <a:rPr lang="en-US"/>
              <a:t>Argument 3 (keep to one line)</a:t>
            </a:r>
          </a:p>
        </p:txBody>
      </p:sp>
    </p:spTree>
    <p:extLst>
      <p:ext uri="{BB962C8B-B14F-4D97-AF65-F5344CB8AC3E}">
        <p14:creationId xmlns:p14="http://schemas.microsoft.com/office/powerpoint/2010/main" val="1871647413"/>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Navigation 1 of 3">
    <p:spTree>
      <p:nvGrpSpPr>
        <p:cNvPr id="1" name=""/>
        <p:cNvGrpSpPr/>
        <p:nvPr/>
      </p:nvGrpSpPr>
      <p:grpSpPr>
        <a:xfrm>
          <a:off x="0" y="0"/>
          <a:ext cx="0" cy="0"/>
          <a:chOff x="0" y="0"/>
          <a:chExt cx="0" cy="0"/>
        </a:xfrm>
      </p:grpSpPr>
      <p:sp>
        <p:nvSpPr>
          <p:cNvPr id="5" name="Hexagon 3">
            <a:extLst>
              <a:ext uri="{FF2B5EF4-FFF2-40B4-BE49-F238E27FC236}">
                <a16:creationId xmlns:a16="http://schemas.microsoft.com/office/drawing/2014/main" id="{A9AF035C-1190-4A56-863C-B604B7B6804E}"/>
              </a:ext>
            </a:extLst>
          </p:cNvPr>
          <p:cNvSpPr>
            <a:spLocks noChangeAspect="1"/>
          </p:cNvSpPr>
          <p:nvPr userDrawn="1"/>
        </p:nvSpPr>
        <p:spPr>
          <a:xfrm rot="1800000">
            <a:off x="2969844" y="721181"/>
            <a:ext cx="10669354" cy="9772007"/>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bg2"/>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r>
              <a:rPr lang="en-US">
                <a:ln>
                  <a:noFill/>
                </a:ln>
                <a:solidFill>
                  <a:schemeClr val="accent1"/>
                </a:solidFill>
                <a:latin typeface="Avenir Book" panose="02000503020000020003" pitchFamily="2" charset="0"/>
              </a:rPr>
              <a:t> </a:t>
            </a:r>
          </a:p>
        </p:txBody>
      </p:sp>
      <p:pic>
        <p:nvPicPr>
          <p:cNvPr id="7" name="Picture 6" descr="Icon&#10;&#10;Description automatically generated">
            <a:extLst>
              <a:ext uri="{FF2B5EF4-FFF2-40B4-BE49-F238E27FC236}">
                <a16:creationId xmlns:a16="http://schemas.microsoft.com/office/drawing/2014/main" id="{E4993BAA-8E3D-4E3F-B920-AAB43E0D3528}"/>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2759365" y="3164114"/>
            <a:ext cx="1755321" cy="1560285"/>
          </a:xfrm>
          <a:prstGeom prst="rect">
            <a:avLst/>
          </a:prstGeom>
        </p:spPr>
      </p:pic>
      <p:cxnSp>
        <p:nvCxnSpPr>
          <p:cNvPr id="8" name="Straight Connector 7">
            <a:extLst>
              <a:ext uri="{FF2B5EF4-FFF2-40B4-BE49-F238E27FC236}">
                <a16:creationId xmlns:a16="http://schemas.microsoft.com/office/drawing/2014/main" id="{DD51C8DD-EFCD-4FA4-BB43-9D2F164B76A3}"/>
              </a:ext>
            </a:extLst>
          </p:cNvPr>
          <p:cNvCxnSpPr/>
          <p:nvPr userDrawn="1"/>
        </p:nvCxnSpPr>
        <p:spPr>
          <a:xfrm flipH="1">
            <a:off x="4775200" y="3553279"/>
            <a:ext cx="6908800"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4D3849E7-EA11-49A8-A7DC-3B21CC915976}"/>
              </a:ext>
            </a:extLst>
          </p:cNvPr>
          <p:cNvCxnSpPr/>
          <p:nvPr userDrawn="1"/>
        </p:nvCxnSpPr>
        <p:spPr>
          <a:xfrm flipH="1">
            <a:off x="4775200" y="4370312"/>
            <a:ext cx="6908800"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B381D4D0-51E2-48A3-A39C-4036C3F72926}"/>
              </a:ext>
            </a:extLst>
          </p:cNvPr>
          <p:cNvCxnSpPr/>
          <p:nvPr userDrawn="1"/>
        </p:nvCxnSpPr>
        <p:spPr>
          <a:xfrm flipH="1">
            <a:off x="4775200" y="5187345"/>
            <a:ext cx="690880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24CED0DB-CBC0-4E76-8CA2-A4E2B9A3D6B6}"/>
              </a:ext>
            </a:extLst>
          </p:cNvPr>
          <p:cNvCxnSpPr/>
          <p:nvPr userDrawn="1"/>
        </p:nvCxnSpPr>
        <p:spPr>
          <a:xfrm flipH="1">
            <a:off x="4775200" y="6004379"/>
            <a:ext cx="690880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18" name="Text Placeholder 17">
            <a:extLst>
              <a:ext uri="{FF2B5EF4-FFF2-40B4-BE49-F238E27FC236}">
                <a16:creationId xmlns:a16="http://schemas.microsoft.com/office/drawing/2014/main" id="{1C78F3FC-96B3-4E82-9BAC-67452EC763DD}"/>
              </a:ext>
            </a:extLst>
          </p:cNvPr>
          <p:cNvSpPr>
            <a:spLocks noGrp="1"/>
          </p:cNvSpPr>
          <p:nvPr>
            <p:ph type="body" sz="quarter" idx="11" hasCustomPrompt="1"/>
          </p:nvPr>
        </p:nvSpPr>
        <p:spPr>
          <a:xfrm>
            <a:off x="4775200" y="3791845"/>
            <a:ext cx="6908800" cy="339901"/>
          </a:xfrm>
          <a:noFill/>
        </p:spPr>
        <p:txBody>
          <a:bodyPr wrap="square" lIns="0" tIns="0" rIns="0" bIns="0" rtlCol="0" anchor="ctr">
            <a:spAutoFit/>
          </a:bodyPr>
          <a:lstStyle>
            <a:lvl1pPr marL="0" indent="0">
              <a:buNone/>
              <a:defRPr lang="en-US" sz="2400" dirty="0" smtClean="0">
                <a:solidFill>
                  <a:schemeClr val="accent2"/>
                </a:solidFill>
              </a:defRPr>
            </a:lvl1pPr>
          </a:lstStyle>
          <a:p>
            <a:pPr marL="0" lvl="0"/>
            <a:r>
              <a:rPr lang="en-US"/>
              <a:t>Argument 1 (keep to one line)</a:t>
            </a:r>
          </a:p>
        </p:txBody>
      </p:sp>
      <p:sp>
        <p:nvSpPr>
          <p:cNvPr id="19" name="Text Placeholder 17">
            <a:extLst>
              <a:ext uri="{FF2B5EF4-FFF2-40B4-BE49-F238E27FC236}">
                <a16:creationId xmlns:a16="http://schemas.microsoft.com/office/drawing/2014/main" id="{D1E4C5D3-DFE8-4EE9-8EB1-996781D26E12}"/>
              </a:ext>
            </a:extLst>
          </p:cNvPr>
          <p:cNvSpPr>
            <a:spLocks noGrp="1"/>
          </p:cNvSpPr>
          <p:nvPr>
            <p:ph type="body" sz="quarter" idx="12" hasCustomPrompt="1"/>
          </p:nvPr>
        </p:nvSpPr>
        <p:spPr>
          <a:xfrm>
            <a:off x="4775200" y="4608878"/>
            <a:ext cx="6908800" cy="339901"/>
          </a:xfrm>
          <a:noFill/>
        </p:spPr>
        <p:txBody>
          <a:bodyPr wrap="square" lIns="0" tIns="0" rIns="0" bIns="0" rtlCol="0" anchor="ctr">
            <a:spAutoFit/>
          </a:bodyPr>
          <a:lstStyle>
            <a:lvl1pPr marL="0" indent="0">
              <a:buNone/>
              <a:defRPr lang="en-US" sz="2400" dirty="0" smtClean="0">
                <a:solidFill>
                  <a:schemeClr val="accent5">
                    <a:lumMod val="60000"/>
                    <a:lumOff val="40000"/>
                  </a:schemeClr>
                </a:solidFill>
              </a:defRPr>
            </a:lvl1pPr>
          </a:lstStyle>
          <a:p>
            <a:pPr marL="0" lvl="0"/>
            <a:r>
              <a:rPr lang="en-US"/>
              <a:t>Argument 2 (keep to one line)</a:t>
            </a:r>
          </a:p>
        </p:txBody>
      </p:sp>
      <p:sp>
        <p:nvSpPr>
          <p:cNvPr id="21" name="Text Placeholder 17">
            <a:extLst>
              <a:ext uri="{FF2B5EF4-FFF2-40B4-BE49-F238E27FC236}">
                <a16:creationId xmlns:a16="http://schemas.microsoft.com/office/drawing/2014/main" id="{376A6EE3-B56F-4A8C-B563-8BBEFFB7BE09}"/>
              </a:ext>
            </a:extLst>
          </p:cNvPr>
          <p:cNvSpPr>
            <a:spLocks noGrp="1"/>
          </p:cNvSpPr>
          <p:nvPr>
            <p:ph type="body" sz="quarter" idx="13" hasCustomPrompt="1"/>
          </p:nvPr>
        </p:nvSpPr>
        <p:spPr>
          <a:xfrm>
            <a:off x="4775200" y="5425911"/>
            <a:ext cx="6908800" cy="339901"/>
          </a:xfrm>
          <a:noFill/>
        </p:spPr>
        <p:txBody>
          <a:bodyPr wrap="square" lIns="0" tIns="0" rIns="0" bIns="0" rtlCol="0" anchor="ctr">
            <a:spAutoFit/>
          </a:bodyPr>
          <a:lstStyle>
            <a:lvl1pPr marL="0" indent="0">
              <a:buNone/>
              <a:defRPr lang="en-US" sz="2400" dirty="0" smtClean="0">
                <a:solidFill>
                  <a:schemeClr val="accent5">
                    <a:lumMod val="60000"/>
                    <a:lumOff val="40000"/>
                  </a:schemeClr>
                </a:solidFill>
              </a:defRPr>
            </a:lvl1pPr>
          </a:lstStyle>
          <a:p>
            <a:pPr marL="0" lvl="0"/>
            <a:r>
              <a:rPr lang="en-US"/>
              <a:t>Argument 3 (keep to one line)</a:t>
            </a:r>
          </a:p>
        </p:txBody>
      </p:sp>
    </p:spTree>
    <p:extLst>
      <p:ext uri="{BB962C8B-B14F-4D97-AF65-F5344CB8AC3E}">
        <p14:creationId xmlns:p14="http://schemas.microsoft.com/office/powerpoint/2010/main" val="332329240"/>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250"/>
                                        <p:tgtEl>
                                          <p:spTgt spid="7"/>
                                        </p:tgtEl>
                                      </p:cBhvr>
                                    </p:animEffect>
                                    <p:anim calcmode="lin" valueType="num">
                                      <p:cBhvr>
                                        <p:cTn id="8" dur="250" fill="hold"/>
                                        <p:tgtEl>
                                          <p:spTgt spid="7"/>
                                        </p:tgtEl>
                                        <p:attrNameLst>
                                          <p:attrName>ppt_x</p:attrName>
                                        </p:attrNameLst>
                                      </p:cBhvr>
                                      <p:tavLst>
                                        <p:tav tm="0">
                                          <p:val>
                                            <p:strVal val="#ppt_x"/>
                                          </p:val>
                                        </p:tav>
                                        <p:tav tm="100000">
                                          <p:val>
                                            <p:strVal val="#ppt_x"/>
                                          </p:val>
                                        </p:tav>
                                      </p:tavLst>
                                    </p:anim>
                                    <p:anim calcmode="lin" valueType="num">
                                      <p:cBhvr>
                                        <p:cTn id="9" dur="25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 1 column tex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0DD1ED7-E31A-481A-A0A4-889D3D84D6E2}"/>
              </a:ext>
            </a:extLst>
          </p:cNvPr>
          <p:cNvSpPr/>
          <p:nvPr userDrawn="1"/>
        </p:nvSpPr>
        <p:spPr>
          <a:xfrm>
            <a:off x="0" y="1169562"/>
            <a:ext cx="12192000" cy="509609"/>
          </a:xfrm>
          <a:prstGeom prst="rect">
            <a:avLst/>
          </a:prstGeom>
          <a:gradFill flip="none" rotWithShape="1">
            <a:gsLst>
              <a:gs pos="0">
                <a:schemeClr val="accent1">
                  <a:alpha val="5000"/>
                </a:schemeClr>
              </a:gs>
              <a:gs pos="20000">
                <a:schemeClr val="accent1">
                  <a:alpha val="3000"/>
                </a:schemeClr>
              </a:gs>
              <a:gs pos="100000">
                <a:schemeClr val="bg1">
                  <a:alpha val="0"/>
                </a:schemeClr>
              </a:gs>
            </a:gsLst>
            <a:lin ang="5400000" scaled="1"/>
            <a:tileRect/>
          </a:gra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2" name="Title 1">
            <a:extLst>
              <a:ext uri="{FF2B5EF4-FFF2-40B4-BE49-F238E27FC236}">
                <a16:creationId xmlns:a16="http://schemas.microsoft.com/office/drawing/2014/main" id="{23C28FFE-B7AD-49B5-B747-9059FCE29D6A}"/>
              </a:ext>
            </a:extLst>
          </p:cNvPr>
          <p:cNvSpPr>
            <a:spLocks noGrp="1"/>
          </p:cNvSpPr>
          <p:nvPr>
            <p:ph type="title"/>
          </p:nvPr>
        </p:nvSpPr>
        <p:spPr>
          <a:xfrm>
            <a:off x="304802" y="111578"/>
            <a:ext cx="11620497" cy="1000832"/>
          </a:xfrm>
        </p:spPr>
        <p:txBody>
          <a:bodyPr/>
          <a:lstStyle/>
          <a:p>
            <a:r>
              <a:rPr lang="en-US"/>
              <a:t>Click to edit Master title style</a:t>
            </a:r>
          </a:p>
        </p:txBody>
      </p:sp>
      <p:cxnSp>
        <p:nvCxnSpPr>
          <p:cNvPr id="5" name="Straight Connector 4">
            <a:extLst>
              <a:ext uri="{FF2B5EF4-FFF2-40B4-BE49-F238E27FC236}">
                <a16:creationId xmlns:a16="http://schemas.microsoft.com/office/drawing/2014/main" id="{8B636464-8320-4FE0-A407-F3F84ACC9A86}"/>
              </a:ext>
            </a:extLst>
          </p:cNvPr>
          <p:cNvCxnSpPr>
            <a:cxnSpLocks/>
          </p:cNvCxnSpPr>
          <p:nvPr userDrawn="1"/>
        </p:nvCxnSpPr>
        <p:spPr>
          <a:xfrm>
            <a:off x="0" y="1169560"/>
            <a:ext cx="12192000" cy="0"/>
          </a:xfrm>
          <a:prstGeom prst="line">
            <a:avLst/>
          </a:prstGeom>
          <a:ln>
            <a:solidFill>
              <a:schemeClr val="accent1">
                <a:lumMod val="20000"/>
                <a:lumOff val="80000"/>
              </a:schemeClr>
            </a:solidFill>
          </a:ln>
        </p:spPr>
        <p:style>
          <a:lnRef idx="1">
            <a:schemeClr val="accent1"/>
          </a:lnRef>
          <a:fillRef idx="0">
            <a:schemeClr val="accent1"/>
          </a:fillRef>
          <a:effectRef idx="0">
            <a:schemeClr val="accent1"/>
          </a:effectRef>
          <a:fontRef idx="minor">
            <a:schemeClr val="tx1"/>
          </a:fontRef>
        </p:style>
      </p:cxnSp>
      <p:sp>
        <p:nvSpPr>
          <p:cNvPr id="7" name="Content Placeholder 6">
            <a:extLst>
              <a:ext uri="{FF2B5EF4-FFF2-40B4-BE49-F238E27FC236}">
                <a16:creationId xmlns:a16="http://schemas.microsoft.com/office/drawing/2014/main" id="{F5772A3C-ED27-4326-96DA-5CFBDFE93B9B}"/>
              </a:ext>
            </a:extLst>
          </p:cNvPr>
          <p:cNvSpPr>
            <a:spLocks noGrp="1"/>
          </p:cNvSpPr>
          <p:nvPr>
            <p:ph sz="quarter" idx="11"/>
          </p:nvPr>
        </p:nvSpPr>
        <p:spPr>
          <a:xfrm>
            <a:off x="304800" y="1447800"/>
            <a:ext cx="7620000" cy="4530725"/>
          </a:xfrm>
        </p:spPr>
        <p:txBody>
          <a:bodyPr>
            <a:noAutofit/>
          </a:bodyPr>
          <a:lstStyle>
            <a:lvl2pPr>
              <a:buClr>
                <a:schemeClr val="accent5"/>
              </a:buClr>
              <a:defRPr/>
            </a:lvl2pPr>
          </a:lstStyle>
          <a:p>
            <a:pPr lvl="0"/>
            <a:r>
              <a:rPr lang="en-US"/>
              <a:t>Click to edit Master text styles</a:t>
            </a:r>
          </a:p>
          <a:p>
            <a:pPr lvl="1"/>
            <a:r>
              <a:rPr lang="en-US"/>
              <a:t>Second level</a:t>
            </a:r>
          </a:p>
          <a:p>
            <a:pPr lvl="2"/>
            <a:r>
              <a:rPr lang="en-US"/>
              <a:t>Third level</a:t>
            </a:r>
          </a:p>
        </p:txBody>
      </p:sp>
      <p:sp>
        <p:nvSpPr>
          <p:cNvPr id="8" name="Text Placeholder 6">
            <a:extLst>
              <a:ext uri="{FF2B5EF4-FFF2-40B4-BE49-F238E27FC236}">
                <a16:creationId xmlns:a16="http://schemas.microsoft.com/office/drawing/2014/main" id="{2BB4C128-A35C-451C-8BBD-AE1676BC7850}"/>
              </a:ext>
            </a:extLst>
          </p:cNvPr>
          <p:cNvSpPr>
            <a:spLocks noGrp="1"/>
          </p:cNvSpPr>
          <p:nvPr>
            <p:ph type="body" sz="quarter" idx="10" hasCustomPrompt="1"/>
          </p:nvPr>
        </p:nvSpPr>
        <p:spPr>
          <a:xfrm>
            <a:off x="304800" y="6477000"/>
            <a:ext cx="7620000" cy="269875"/>
          </a:xfrm>
        </p:spPr>
        <p:txBody>
          <a:bodyPr vert="horz" lIns="0" tIns="0" rIns="0" bIns="0" rtlCol="0">
            <a:noAutofit/>
          </a:bodyPr>
          <a:lstStyle>
            <a:lvl1pPr>
              <a:defRPr lang="en-US" sz="1000" dirty="0">
                <a:solidFill>
                  <a:schemeClr val="accent6">
                    <a:lumMod val="75000"/>
                  </a:schemeClr>
                </a:solidFill>
              </a:defRPr>
            </a:lvl1pPr>
          </a:lstStyle>
          <a:p>
            <a:pPr marL="0" lvl="0" indent="0">
              <a:spcBef>
                <a:spcPts val="0"/>
              </a:spcBef>
              <a:spcAft>
                <a:spcPts val="200"/>
              </a:spcAft>
              <a:buNone/>
            </a:pPr>
            <a:r>
              <a:rPr lang="en-US"/>
              <a:t>Click to add footnote</a:t>
            </a:r>
          </a:p>
        </p:txBody>
      </p:sp>
    </p:spTree>
    <p:extLst>
      <p:ext uri="{BB962C8B-B14F-4D97-AF65-F5344CB8AC3E}">
        <p14:creationId xmlns:p14="http://schemas.microsoft.com/office/powerpoint/2010/main" val="4272408876"/>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extLst>
    <p:ext uri="{DCECCB84-F9BA-43D5-87BE-67443E8EF086}">
      <p15:sldGuideLst xmlns:p15="http://schemas.microsoft.com/office/powerpoint/2012/main">
        <p15:guide id="1" orient="horz" pos="744">
          <p15:clr>
            <a:srgbClr val="FBAE40"/>
          </p15:clr>
        </p15:guide>
        <p15:guide id="2" pos="192">
          <p15:clr>
            <a:srgbClr val="FBAE40"/>
          </p15:clr>
        </p15:guide>
        <p15:guide id="3" orient="horz" pos="4080">
          <p15:clr>
            <a:srgbClr val="FBAE40"/>
          </p15:clr>
        </p15:guide>
        <p15:guide id="4" pos="7512">
          <p15:clr>
            <a:srgbClr val="FBAE40"/>
          </p15:clr>
        </p15:guide>
        <p15:guide id="5" orient="horz" pos="3936">
          <p15:clr>
            <a:srgbClr val="FBAE40"/>
          </p15:clr>
        </p15:guide>
        <p15:guide id="6" orient="horz" pos="912">
          <p15:clr>
            <a:srgbClr val="FBAE40"/>
          </p15:clr>
        </p15:guide>
        <p15:guide id="7" pos="2472">
          <p15:clr>
            <a:srgbClr val="FBAE40"/>
          </p15:clr>
        </p15:guide>
        <p15:guide id="8" pos="2688">
          <p15:clr>
            <a:srgbClr val="FBAE40"/>
          </p15:clr>
        </p15:guide>
        <p15:guide id="9" pos="4992">
          <p15:clr>
            <a:srgbClr val="FBAE40"/>
          </p15:clr>
        </p15:guide>
        <p15:guide id="10" pos="5208">
          <p15:clr>
            <a:srgbClr val="FBAE40"/>
          </p15:clr>
        </p15:guide>
      </p15:sldGuideLst>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Navigation 2 of 3">
    <p:spTree>
      <p:nvGrpSpPr>
        <p:cNvPr id="1" name=""/>
        <p:cNvGrpSpPr/>
        <p:nvPr/>
      </p:nvGrpSpPr>
      <p:grpSpPr>
        <a:xfrm>
          <a:off x="0" y="0"/>
          <a:ext cx="0" cy="0"/>
          <a:chOff x="0" y="0"/>
          <a:chExt cx="0" cy="0"/>
        </a:xfrm>
      </p:grpSpPr>
      <p:sp>
        <p:nvSpPr>
          <p:cNvPr id="5" name="Hexagon 3">
            <a:extLst>
              <a:ext uri="{FF2B5EF4-FFF2-40B4-BE49-F238E27FC236}">
                <a16:creationId xmlns:a16="http://schemas.microsoft.com/office/drawing/2014/main" id="{A9AF035C-1190-4A56-863C-B604B7B6804E}"/>
              </a:ext>
            </a:extLst>
          </p:cNvPr>
          <p:cNvSpPr>
            <a:spLocks noChangeAspect="1"/>
          </p:cNvSpPr>
          <p:nvPr userDrawn="1"/>
        </p:nvSpPr>
        <p:spPr>
          <a:xfrm rot="1800000">
            <a:off x="2969844" y="721181"/>
            <a:ext cx="10669354" cy="9772007"/>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bg2"/>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r>
              <a:rPr lang="en-US">
                <a:ln>
                  <a:noFill/>
                </a:ln>
                <a:solidFill>
                  <a:schemeClr val="accent1"/>
                </a:solidFill>
                <a:latin typeface="Avenir Book" panose="02000503020000020003" pitchFamily="2" charset="0"/>
              </a:rPr>
              <a:t> </a:t>
            </a:r>
          </a:p>
        </p:txBody>
      </p:sp>
      <p:pic>
        <p:nvPicPr>
          <p:cNvPr id="7" name="Picture 6" descr="Icon&#10;&#10;Description automatically generated">
            <a:extLst>
              <a:ext uri="{FF2B5EF4-FFF2-40B4-BE49-F238E27FC236}">
                <a16:creationId xmlns:a16="http://schemas.microsoft.com/office/drawing/2014/main" id="{E4993BAA-8E3D-4E3F-B920-AAB43E0D3528}"/>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2759365" y="3998685"/>
            <a:ext cx="1755321" cy="1560285"/>
          </a:xfrm>
          <a:prstGeom prst="rect">
            <a:avLst/>
          </a:prstGeom>
        </p:spPr>
      </p:pic>
      <p:cxnSp>
        <p:nvCxnSpPr>
          <p:cNvPr id="8" name="Straight Connector 7">
            <a:extLst>
              <a:ext uri="{FF2B5EF4-FFF2-40B4-BE49-F238E27FC236}">
                <a16:creationId xmlns:a16="http://schemas.microsoft.com/office/drawing/2014/main" id="{DD51C8DD-EFCD-4FA4-BB43-9D2F164B76A3}"/>
              </a:ext>
            </a:extLst>
          </p:cNvPr>
          <p:cNvCxnSpPr/>
          <p:nvPr userDrawn="1"/>
        </p:nvCxnSpPr>
        <p:spPr>
          <a:xfrm flipH="1">
            <a:off x="4775200" y="3553279"/>
            <a:ext cx="690880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4D3849E7-EA11-49A8-A7DC-3B21CC915976}"/>
              </a:ext>
            </a:extLst>
          </p:cNvPr>
          <p:cNvCxnSpPr/>
          <p:nvPr userDrawn="1"/>
        </p:nvCxnSpPr>
        <p:spPr>
          <a:xfrm flipH="1">
            <a:off x="4775200" y="4370312"/>
            <a:ext cx="6908800"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B381D4D0-51E2-48A3-A39C-4036C3F72926}"/>
              </a:ext>
            </a:extLst>
          </p:cNvPr>
          <p:cNvCxnSpPr/>
          <p:nvPr userDrawn="1"/>
        </p:nvCxnSpPr>
        <p:spPr>
          <a:xfrm flipH="1">
            <a:off x="4775200" y="5187345"/>
            <a:ext cx="6908800"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24CED0DB-CBC0-4E76-8CA2-A4E2B9A3D6B6}"/>
              </a:ext>
            </a:extLst>
          </p:cNvPr>
          <p:cNvCxnSpPr/>
          <p:nvPr userDrawn="1"/>
        </p:nvCxnSpPr>
        <p:spPr>
          <a:xfrm flipH="1">
            <a:off x="4775200" y="6004379"/>
            <a:ext cx="690880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18" name="Text Placeholder 17">
            <a:extLst>
              <a:ext uri="{FF2B5EF4-FFF2-40B4-BE49-F238E27FC236}">
                <a16:creationId xmlns:a16="http://schemas.microsoft.com/office/drawing/2014/main" id="{1C78F3FC-96B3-4E82-9BAC-67452EC763DD}"/>
              </a:ext>
            </a:extLst>
          </p:cNvPr>
          <p:cNvSpPr>
            <a:spLocks noGrp="1"/>
          </p:cNvSpPr>
          <p:nvPr>
            <p:ph type="body" sz="quarter" idx="11" hasCustomPrompt="1"/>
          </p:nvPr>
        </p:nvSpPr>
        <p:spPr>
          <a:xfrm>
            <a:off x="4775200" y="3791845"/>
            <a:ext cx="6908800" cy="339901"/>
          </a:xfrm>
          <a:noFill/>
        </p:spPr>
        <p:txBody>
          <a:bodyPr vert="horz" wrap="square" lIns="0" tIns="0" rIns="0" bIns="0" rtlCol="0" anchor="ctr">
            <a:spAutoFit/>
          </a:bodyPr>
          <a:lstStyle>
            <a:lvl1pPr marL="0" indent="0">
              <a:buNone/>
              <a:defRPr lang="en-US" sz="2400" dirty="0">
                <a:solidFill>
                  <a:schemeClr val="accent5">
                    <a:lumMod val="60000"/>
                    <a:lumOff val="40000"/>
                  </a:schemeClr>
                </a:solidFill>
              </a:defRPr>
            </a:lvl1pPr>
          </a:lstStyle>
          <a:p>
            <a:pPr marL="0" lvl="0"/>
            <a:r>
              <a:rPr lang="en-US"/>
              <a:t>Argument 1 (keep to one line)</a:t>
            </a:r>
          </a:p>
        </p:txBody>
      </p:sp>
      <p:sp>
        <p:nvSpPr>
          <p:cNvPr id="19" name="Text Placeholder 17">
            <a:extLst>
              <a:ext uri="{FF2B5EF4-FFF2-40B4-BE49-F238E27FC236}">
                <a16:creationId xmlns:a16="http://schemas.microsoft.com/office/drawing/2014/main" id="{D1E4C5D3-DFE8-4EE9-8EB1-996781D26E12}"/>
              </a:ext>
            </a:extLst>
          </p:cNvPr>
          <p:cNvSpPr>
            <a:spLocks noGrp="1"/>
          </p:cNvSpPr>
          <p:nvPr>
            <p:ph type="body" sz="quarter" idx="12" hasCustomPrompt="1"/>
          </p:nvPr>
        </p:nvSpPr>
        <p:spPr>
          <a:xfrm>
            <a:off x="4775200" y="4608878"/>
            <a:ext cx="6908800" cy="339901"/>
          </a:xfrm>
          <a:noFill/>
        </p:spPr>
        <p:txBody>
          <a:bodyPr vert="horz" wrap="square" lIns="0" tIns="0" rIns="0" bIns="0" rtlCol="0" anchor="ctr">
            <a:spAutoFit/>
          </a:bodyPr>
          <a:lstStyle>
            <a:lvl1pPr marL="0" indent="0">
              <a:buNone/>
              <a:defRPr lang="en-US" sz="2400" dirty="0">
                <a:solidFill>
                  <a:schemeClr val="accent2"/>
                </a:solidFill>
              </a:defRPr>
            </a:lvl1pPr>
          </a:lstStyle>
          <a:p>
            <a:pPr marL="228600" lvl="0" indent="-228600"/>
            <a:r>
              <a:rPr lang="en-US"/>
              <a:t>Argument 2 (keep to one line)</a:t>
            </a:r>
          </a:p>
        </p:txBody>
      </p:sp>
      <p:sp>
        <p:nvSpPr>
          <p:cNvPr id="21" name="Text Placeholder 17">
            <a:extLst>
              <a:ext uri="{FF2B5EF4-FFF2-40B4-BE49-F238E27FC236}">
                <a16:creationId xmlns:a16="http://schemas.microsoft.com/office/drawing/2014/main" id="{376A6EE3-B56F-4A8C-B563-8BBEFFB7BE09}"/>
              </a:ext>
            </a:extLst>
          </p:cNvPr>
          <p:cNvSpPr>
            <a:spLocks noGrp="1"/>
          </p:cNvSpPr>
          <p:nvPr>
            <p:ph type="body" sz="quarter" idx="13" hasCustomPrompt="1"/>
          </p:nvPr>
        </p:nvSpPr>
        <p:spPr>
          <a:xfrm>
            <a:off x="4775200" y="5425911"/>
            <a:ext cx="6908800" cy="339901"/>
          </a:xfrm>
          <a:noFill/>
        </p:spPr>
        <p:txBody>
          <a:bodyPr wrap="square" lIns="0" tIns="0" rIns="0" bIns="0" rtlCol="0" anchor="ctr">
            <a:spAutoFit/>
          </a:bodyPr>
          <a:lstStyle>
            <a:lvl1pPr marL="0" indent="0">
              <a:buNone/>
              <a:defRPr lang="en-US" sz="2400" dirty="0" smtClean="0">
                <a:solidFill>
                  <a:schemeClr val="accent5">
                    <a:lumMod val="60000"/>
                    <a:lumOff val="40000"/>
                  </a:schemeClr>
                </a:solidFill>
              </a:defRPr>
            </a:lvl1pPr>
          </a:lstStyle>
          <a:p>
            <a:pPr marL="0" lvl="0"/>
            <a:r>
              <a:rPr lang="en-US"/>
              <a:t>Argument 3 (keep to one line)</a:t>
            </a:r>
          </a:p>
        </p:txBody>
      </p:sp>
    </p:spTree>
    <p:extLst>
      <p:ext uri="{BB962C8B-B14F-4D97-AF65-F5344CB8AC3E}">
        <p14:creationId xmlns:p14="http://schemas.microsoft.com/office/powerpoint/2010/main" val="2482896863"/>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250"/>
                                        <p:tgtEl>
                                          <p:spTgt spid="7"/>
                                        </p:tgtEl>
                                      </p:cBhvr>
                                    </p:animEffect>
                                    <p:anim calcmode="lin" valueType="num">
                                      <p:cBhvr>
                                        <p:cTn id="8" dur="250" fill="hold"/>
                                        <p:tgtEl>
                                          <p:spTgt spid="7"/>
                                        </p:tgtEl>
                                        <p:attrNameLst>
                                          <p:attrName>ppt_x</p:attrName>
                                        </p:attrNameLst>
                                      </p:cBhvr>
                                      <p:tavLst>
                                        <p:tav tm="0">
                                          <p:val>
                                            <p:strVal val="#ppt_x"/>
                                          </p:val>
                                        </p:tav>
                                        <p:tav tm="100000">
                                          <p:val>
                                            <p:strVal val="#ppt_x"/>
                                          </p:val>
                                        </p:tav>
                                      </p:tavLst>
                                    </p:anim>
                                    <p:anim calcmode="lin" valueType="num">
                                      <p:cBhvr>
                                        <p:cTn id="9" dur="25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Navigation 3 of 3">
    <p:spTree>
      <p:nvGrpSpPr>
        <p:cNvPr id="1" name=""/>
        <p:cNvGrpSpPr/>
        <p:nvPr/>
      </p:nvGrpSpPr>
      <p:grpSpPr>
        <a:xfrm>
          <a:off x="0" y="0"/>
          <a:ext cx="0" cy="0"/>
          <a:chOff x="0" y="0"/>
          <a:chExt cx="0" cy="0"/>
        </a:xfrm>
      </p:grpSpPr>
      <p:sp>
        <p:nvSpPr>
          <p:cNvPr id="5" name="Hexagon 3">
            <a:extLst>
              <a:ext uri="{FF2B5EF4-FFF2-40B4-BE49-F238E27FC236}">
                <a16:creationId xmlns:a16="http://schemas.microsoft.com/office/drawing/2014/main" id="{A9AF035C-1190-4A56-863C-B604B7B6804E}"/>
              </a:ext>
            </a:extLst>
          </p:cNvPr>
          <p:cNvSpPr>
            <a:spLocks noChangeAspect="1"/>
          </p:cNvSpPr>
          <p:nvPr userDrawn="1"/>
        </p:nvSpPr>
        <p:spPr>
          <a:xfrm rot="1800000">
            <a:off x="2969844" y="721181"/>
            <a:ext cx="10669354" cy="9772007"/>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bg2"/>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r>
              <a:rPr lang="en-US">
                <a:ln>
                  <a:noFill/>
                </a:ln>
                <a:solidFill>
                  <a:schemeClr val="accent1"/>
                </a:solidFill>
                <a:latin typeface="Avenir Book" panose="02000503020000020003" pitchFamily="2" charset="0"/>
              </a:rPr>
              <a:t> </a:t>
            </a:r>
          </a:p>
        </p:txBody>
      </p:sp>
      <p:pic>
        <p:nvPicPr>
          <p:cNvPr id="7" name="Picture 6" descr="Icon&#10;&#10;Description automatically generated">
            <a:extLst>
              <a:ext uri="{FF2B5EF4-FFF2-40B4-BE49-F238E27FC236}">
                <a16:creationId xmlns:a16="http://schemas.microsoft.com/office/drawing/2014/main" id="{E4993BAA-8E3D-4E3F-B920-AAB43E0D3528}"/>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2759365" y="4827041"/>
            <a:ext cx="1755321" cy="1560285"/>
          </a:xfrm>
          <a:prstGeom prst="rect">
            <a:avLst/>
          </a:prstGeom>
        </p:spPr>
      </p:pic>
      <p:cxnSp>
        <p:nvCxnSpPr>
          <p:cNvPr id="8" name="Straight Connector 7">
            <a:extLst>
              <a:ext uri="{FF2B5EF4-FFF2-40B4-BE49-F238E27FC236}">
                <a16:creationId xmlns:a16="http://schemas.microsoft.com/office/drawing/2014/main" id="{DD51C8DD-EFCD-4FA4-BB43-9D2F164B76A3}"/>
              </a:ext>
            </a:extLst>
          </p:cNvPr>
          <p:cNvCxnSpPr/>
          <p:nvPr userDrawn="1"/>
        </p:nvCxnSpPr>
        <p:spPr>
          <a:xfrm flipH="1">
            <a:off x="4775200" y="3553279"/>
            <a:ext cx="690880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4D3849E7-EA11-49A8-A7DC-3B21CC915976}"/>
              </a:ext>
            </a:extLst>
          </p:cNvPr>
          <p:cNvCxnSpPr/>
          <p:nvPr userDrawn="1"/>
        </p:nvCxnSpPr>
        <p:spPr>
          <a:xfrm flipH="1">
            <a:off x="4775200" y="4370312"/>
            <a:ext cx="690880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B381D4D0-51E2-48A3-A39C-4036C3F72926}"/>
              </a:ext>
            </a:extLst>
          </p:cNvPr>
          <p:cNvCxnSpPr/>
          <p:nvPr userDrawn="1"/>
        </p:nvCxnSpPr>
        <p:spPr>
          <a:xfrm flipH="1">
            <a:off x="4775200" y="5187345"/>
            <a:ext cx="6908800"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24CED0DB-CBC0-4E76-8CA2-A4E2B9A3D6B6}"/>
              </a:ext>
            </a:extLst>
          </p:cNvPr>
          <p:cNvCxnSpPr/>
          <p:nvPr userDrawn="1"/>
        </p:nvCxnSpPr>
        <p:spPr>
          <a:xfrm flipH="1">
            <a:off x="4775200" y="6004379"/>
            <a:ext cx="6908800"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Text Placeholder 17">
            <a:extLst>
              <a:ext uri="{FF2B5EF4-FFF2-40B4-BE49-F238E27FC236}">
                <a16:creationId xmlns:a16="http://schemas.microsoft.com/office/drawing/2014/main" id="{1C78F3FC-96B3-4E82-9BAC-67452EC763DD}"/>
              </a:ext>
            </a:extLst>
          </p:cNvPr>
          <p:cNvSpPr>
            <a:spLocks noGrp="1"/>
          </p:cNvSpPr>
          <p:nvPr>
            <p:ph type="body" sz="quarter" idx="11" hasCustomPrompt="1"/>
          </p:nvPr>
        </p:nvSpPr>
        <p:spPr>
          <a:xfrm>
            <a:off x="4775200" y="3791845"/>
            <a:ext cx="6908800" cy="339901"/>
          </a:xfrm>
          <a:noFill/>
        </p:spPr>
        <p:txBody>
          <a:bodyPr vert="horz" wrap="square" lIns="0" tIns="0" rIns="0" bIns="0" rtlCol="0" anchor="ctr">
            <a:spAutoFit/>
          </a:bodyPr>
          <a:lstStyle>
            <a:lvl1pPr marL="0" indent="0">
              <a:buNone/>
              <a:defRPr lang="en-US" sz="2400" dirty="0">
                <a:solidFill>
                  <a:schemeClr val="accent5">
                    <a:lumMod val="60000"/>
                    <a:lumOff val="40000"/>
                  </a:schemeClr>
                </a:solidFill>
              </a:defRPr>
            </a:lvl1pPr>
          </a:lstStyle>
          <a:p>
            <a:pPr marL="0" lvl="0"/>
            <a:r>
              <a:rPr lang="en-US"/>
              <a:t>Argument 1 (keep to one line)</a:t>
            </a:r>
          </a:p>
        </p:txBody>
      </p:sp>
      <p:sp>
        <p:nvSpPr>
          <p:cNvPr id="19" name="Text Placeholder 17">
            <a:extLst>
              <a:ext uri="{FF2B5EF4-FFF2-40B4-BE49-F238E27FC236}">
                <a16:creationId xmlns:a16="http://schemas.microsoft.com/office/drawing/2014/main" id="{D1E4C5D3-DFE8-4EE9-8EB1-996781D26E12}"/>
              </a:ext>
            </a:extLst>
          </p:cNvPr>
          <p:cNvSpPr>
            <a:spLocks noGrp="1"/>
          </p:cNvSpPr>
          <p:nvPr>
            <p:ph type="body" sz="quarter" idx="12" hasCustomPrompt="1"/>
          </p:nvPr>
        </p:nvSpPr>
        <p:spPr>
          <a:xfrm>
            <a:off x="4775200" y="4608878"/>
            <a:ext cx="6908800" cy="339901"/>
          </a:xfrm>
          <a:noFill/>
        </p:spPr>
        <p:txBody>
          <a:bodyPr wrap="square" lIns="0" tIns="0" rIns="0" bIns="0" rtlCol="0" anchor="ctr">
            <a:spAutoFit/>
          </a:bodyPr>
          <a:lstStyle>
            <a:lvl1pPr marL="0" indent="0">
              <a:buNone/>
              <a:defRPr lang="en-US" sz="2400" dirty="0" smtClean="0">
                <a:solidFill>
                  <a:schemeClr val="accent5">
                    <a:lumMod val="60000"/>
                    <a:lumOff val="40000"/>
                  </a:schemeClr>
                </a:solidFill>
              </a:defRPr>
            </a:lvl1pPr>
          </a:lstStyle>
          <a:p>
            <a:pPr marL="0" lvl="0"/>
            <a:r>
              <a:rPr lang="en-US"/>
              <a:t>Argument 2 (keep to one line)</a:t>
            </a:r>
          </a:p>
        </p:txBody>
      </p:sp>
      <p:sp>
        <p:nvSpPr>
          <p:cNvPr id="21" name="Text Placeholder 17">
            <a:extLst>
              <a:ext uri="{FF2B5EF4-FFF2-40B4-BE49-F238E27FC236}">
                <a16:creationId xmlns:a16="http://schemas.microsoft.com/office/drawing/2014/main" id="{376A6EE3-B56F-4A8C-B563-8BBEFFB7BE09}"/>
              </a:ext>
            </a:extLst>
          </p:cNvPr>
          <p:cNvSpPr>
            <a:spLocks noGrp="1"/>
          </p:cNvSpPr>
          <p:nvPr>
            <p:ph type="body" sz="quarter" idx="13" hasCustomPrompt="1"/>
          </p:nvPr>
        </p:nvSpPr>
        <p:spPr>
          <a:xfrm>
            <a:off x="4775200" y="5425911"/>
            <a:ext cx="6908800" cy="339901"/>
          </a:xfrm>
          <a:noFill/>
        </p:spPr>
        <p:txBody>
          <a:bodyPr vert="horz" wrap="square" lIns="0" tIns="0" rIns="0" bIns="0" rtlCol="0" anchor="ctr">
            <a:spAutoFit/>
          </a:bodyPr>
          <a:lstStyle>
            <a:lvl1pPr marL="0" indent="0">
              <a:buNone/>
              <a:defRPr lang="en-US" sz="2400" dirty="0">
                <a:solidFill>
                  <a:schemeClr val="accent2"/>
                </a:solidFill>
              </a:defRPr>
            </a:lvl1pPr>
          </a:lstStyle>
          <a:p>
            <a:pPr marL="228600" lvl="0" indent="-228600"/>
            <a:r>
              <a:rPr lang="en-US"/>
              <a:t>Argument 3 (keep to one line)</a:t>
            </a:r>
          </a:p>
        </p:txBody>
      </p:sp>
    </p:spTree>
    <p:extLst>
      <p:ext uri="{BB962C8B-B14F-4D97-AF65-F5344CB8AC3E}">
        <p14:creationId xmlns:p14="http://schemas.microsoft.com/office/powerpoint/2010/main" val="1455576440"/>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250"/>
                                        <p:tgtEl>
                                          <p:spTgt spid="7"/>
                                        </p:tgtEl>
                                      </p:cBhvr>
                                    </p:animEffect>
                                    <p:anim calcmode="lin" valueType="num">
                                      <p:cBhvr>
                                        <p:cTn id="8" dur="250" fill="hold"/>
                                        <p:tgtEl>
                                          <p:spTgt spid="7"/>
                                        </p:tgtEl>
                                        <p:attrNameLst>
                                          <p:attrName>ppt_x</p:attrName>
                                        </p:attrNameLst>
                                      </p:cBhvr>
                                      <p:tavLst>
                                        <p:tav tm="0">
                                          <p:val>
                                            <p:strVal val="#ppt_x"/>
                                          </p:val>
                                        </p:tav>
                                        <p:tav tm="100000">
                                          <p:val>
                                            <p:strVal val="#ppt_x"/>
                                          </p:val>
                                        </p:tav>
                                      </p:tavLst>
                                    </p:anim>
                                    <p:anim calcmode="lin" valueType="num">
                                      <p:cBhvr>
                                        <p:cTn id="9" dur="25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349524551"/>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DE0596-C417-420D-82B4-C2A8BC8DD2A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FD9475FB-C098-464D-A97A-8496FBCD8467}"/>
              </a:ext>
            </a:extLst>
          </p:cNvPr>
          <p:cNvSpPr>
            <a:spLocks noGrp="1"/>
          </p:cNvSpPr>
          <p:nvPr>
            <p:ph idx="1"/>
          </p:nvPr>
        </p:nvSpPr>
        <p:spPr/>
        <p:txBody>
          <a:bodyPr/>
          <a:lstStyle>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a:extLst>
              <a:ext uri="{FF2B5EF4-FFF2-40B4-BE49-F238E27FC236}">
                <a16:creationId xmlns:a16="http://schemas.microsoft.com/office/drawing/2014/main" id="{A1327AB3-D728-44E9-8131-8455CA6C1342}"/>
              </a:ext>
            </a:extLst>
          </p:cNvPr>
          <p:cNvSpPr>
            <a:spLocks noGrp="1"/>
          </p:cNvSpPr>
          <p:nvPr>
            <p:ph type="ftr" sz="quarter" idx="11"/>
          </p:nvPr>
        </p:nvSpPr>
        <p:spPr/>
        <p:txBody>
          <a:bodyPr/>
          <a:lstStyle/>
          <a:p>
            <a:endParaRPr lang="en-US"/>
          </a:p>
        </p:txBody>
      </p:sp>
      <p:sp>
        <p:nvSpPr>
          <p:cNvPr id="7" name="Content Placeholder 7">
            <a:extLst>
              <a:ext uri="{FF2B5EF4-FFF2-40B4-BE49-F238E27FC236}">
                <a16:creationId xmlns:a16="http://schemas.microsoft.com/office/drawing/2014/main" id="{2A6610A7-DA72-1940-8D9C-9680B6B8BF83}"/>
              </a:ext>
            </a:extLst>
          </p:cNvPr>
          <p:cNvSpPr>
            <a:spLocks noGrp="1"/>
          </p:cNvSpPr>
          <p:nvPr>
            <p:ph sz="quarter" idx="10"/>
          </p:nvPr>
        </p:nvSpPr>
        <p:spPr>
          <a:xfrm>
            <a:off x="1936755" y="6457137"/>
            <a:ext cx="6867901" cy="261688"/>
          </a:xfrm>
          <a:prstGeom prst="rect">
            <a:avLst/>
          </a:prstGeom>
        </p:spPr>
        <p:txBody>
          <a:bodyPr anchor="b">
            <a:noAutofit/>
          </a:bodyPr>
          <a:lstStyle>
            <a:lvl1pPr marL="0" indent="0" algn="l">
              <a:buFontTx/>
              <a:buNone/>
              <a:defRPr sz="800">
                <a:solidFill>
                  <a:schemeClr val="tx1">
                    <a:lumMod val="90000"/>
                    <a:lumOff val="10000"/>
                  </a:schemeClr>
                </a:solidFill>
                <a:latin typeface="Avenir Book" panose="02000503020000020003" pitchFamily="2" charset="0"/>
                <a:ea typeface="Avenir Book" panose="02000503020000020003" pitchFamily="2" charset="0"/>
                <a:cs typeface="Avenir Book" panose="02000503020000020003" pitchFamily="2" charset="0"/>
              </a:defRPr>
            </a:lvl1pPr>
            <a:lvl2pPr marL="457200" indent="0" algn="r">
              <a:buFontTx/>
              <a:buNone/>
              <a:defRPr sz="1200">
                <a:solidFill>
                  <a:schemeClr val="tx1">
                    <a:lumMod val="50000"/>
                    <a:lumOff val="50000"/>
                  </a:schemeClr>
                </a:solidFill>
              </a:defRPr>
            </a:lvl2pPr>
            <a:lvl3pPr marL="914400" indent="0" algn="r">
              <a:buFontTx/>
              <a:buNone/>
              <a:defRPr sz="1200">
                <a:solidFill>
                  <a:schemeClr val="tx1">
                    <a:lumMod val="50000"/>
                    <a:lumOff val="50000"/>
                  </a:schemeClr>
                </a:solidFill>
              </a:defRPr>
            </a:lvl3pPr>
            <a:lvl4pPr marL="1371600" indent="0" algn="r">
              <a:buFontTx/>
              <a:buNone/>
              <a:defRPr sz="1200">
                <a:solidFill>
                  <a:schemeClr val="tx1">
                    <a:lumMod val="50000"/>
                    <a:lumOff val="50000"/>
                  </a:schemeClr>
                </a:solidFill>
              </a:defRPr>
            </a:lvl4pPr>
            <a:lvl5pPr marL="1828800" indent="0" algn="r">
              <a:buFontTx/>
              <a:buNone/>
              <a:defRPr sz="1200">
                <a:solidFill>
                  <a:schemeClr val="tx1">
                    <a:lumMod val="50000"/>
                    <a:lumOff val="50000"/>
                  </a:schemeClr>
                </a:solidFill>
              </a:defRPr>
            </a:lvl5pPr>
          </a:lstStyle>
          <a:p>
            <a:pPr lvl="0"/>
            <a:r>
              <a:rPr lang="en-US"/>
              <a:t>Click to edit Master text styles</a:t>
            </a:r>
          </a:p>
        </p:txBody>
      </p:sp>
    </p:spTree>
    <p:extLst>
      <p:ext uri="{BB962C8B-B14F-4D97-AF65-F5344CB8AC3E}">
        <p14:creationId xmlns:p14="http://schemas.microsoft.com/office/powerpoint/2010/main" val="2361182503"/>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Title only with Future Potential">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0DD1ED7-E31A-481A-A0A4-889D3D84D6E2}"/>
              </a:ext>
            </a:extLst>
          </p:cNvPr>
          <p:cNvSpPr/>
          <p:nvPr userDrawn="1"/>
        </p:nvSpPr>
        <p:spPr>
          <a:xfrm>
            <a:off x="0" y="1169562"/>
            <a:ext cx="12192000" cy="509609"/>
          </a:xfrm>
          <a:prstGeom prst="rect">
            <a:avLst/>
          </a:prstGeom>
          <a:gradFill flip="none" rotWithShape="1">
            <a:gsLst>
              <a:gs pos="0">
                <a:schemeClr val="accent1">
                  <a:alpha val="5000"/>
                </a:schemeClr>
              </a:gs>
              <a:gs pos="20000">
                <a:schemeClr val="accent1">
                  <a:alpha val="3000"/>
                </a:schemeClr>
              </a:gs>
              <a:gs pos="100000">
                <a:schemeClr val="bg1">
                  <a:alpha val="0"/>
                </a:schemeClr>
              </a:gs>
            </a:gsLst>
            <a:lin ang="5400000" scaled="1"/>
            <a:tileRect/>
          </a:gra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2" name="Title 1">
            <a:extLst>
              <a:ext uri="{FF2B5EF4-FFF2-40B4-BE49-F238E27FC236}">
                <a16:creationId xmlns:a16="http://schemas.microsoft.com/office/drawing/2014/main" id="{23C28FFE-B7AD-49B5-B747-9059FCE29D6A}"/>
              </a:ext>
            </a:extLst>
          </p:cNvPr>
          <p:cNvSpPr>
            <a:spLocks noGrp="1"/>
          </p:cNvSpPr>
          <p:nvPr>
            <p:ph type="title"/>
          </p:nvPr>
        </p:nvSpPr>
        <p:spPr>
          <a:xfrm>
            <a:off x="304802" y="111578"/>
            <a:ext cx="11620497" cy="1000832"/>
          </a:xfrm>
        </p:spPr>
        <p:txBody>
          <a:bodyPr/>
          <a:lstStyle/>
          <a:p>
            <a:r>
              <a:rPr lang="en-US"/>
              <a:t>Click to edit Master title style</a:t>
            </a:r>
          </a:p>
        </p:txBody>
      </p:sp>
      <p:cxnSp>
        <p:nvCxnSpPr>
          <p:cNvPr id="5" name="Straight Connector 4">
            <a:extLst>
              <a:ext uri="{FF2B5EF4-FFF2-40B4-BE49-F238E27FC236}">
                <a16:creationId xmlns:a16="http://schemas.microsoft.com/office/drawing/2014/main" id="{8B636464-8320-4FE0-A407-F3F84ACC9A86}"/>
              </a:ext>
            </a:extLst>
          </p:cNvPr>
          <p:cNvCxnSpPr>
            <a:cxnSpLocks/>
          </p:cNvCxnSpPr>
          <p:nvPr userDrawn="1"/>
        </p:nvCxnSpPr>
        <p:spPr>
          <a:xfrm>
            <a:off x="0" y="1169560"/>
            <a:ext cx="12192000" cy="0"/>
          </a:xfrm>
          <a:prstGeom prst="line">
            <a:avLst/>
          </a:prstGeom>
          <a:ln>
            <a:solidFill>
              <a:schemeClr val="accent1">
                <a:lumMod val="20000"/>
                <a:lumOff val="80000"/>
              </a:schemeClr>
            </a:solidFill>
          </a:ln>
        </p:spPr>
        <p:style>
          <a:lnRef idx="1">
            <a:schemeClr val="accent1"/>
          </a:lnRef>
          <a:fillRef idx="0">
            <a:schemeClr val="accent1"/>
          </a:fillRef>
          <a:effectRef idx="0">
            <a:schemeClr val="accent1"/>
          </a:effectRef>
          <a:fontRef idx="minor">
            <a:schemeClr val="tx1"/>
          </a:fontRef>
        </p:style>
      </p:cxnSp>
      <p:sp>
        <p:nvSpPr>
          <p:cNvPr id="7" name="Text Placeholder 6">
            <a:extLst>
              <a:ext uri="{FF2B5EF4-FFF2-40B4-BE49-F238E27FC236}">
                <a16:creationId xmlns:a16="http://schemas.microsoft.com/office/drawing/2014/main" id="{E1239A20-E2EF-413F-B314-2F514AA7B89A}"/>
              </a:ext>
            </a:extLst>
          </p:cNvPr>
          <p:cNvSpPr>
            <a:spLocks noGrp="1"/>
          </p:cNvSpPr>
          <p:nvPr>
            <p:ph type="body" sz="quarter" idx="10" hasCustomPrompt="1"/>
          </p:nvPr>
        </p:nvSpPr>
        <p:spPr>
          <a:xfrm>
            <a:off x="304800" y="6477000"/>
            <a:ext cx="7620000" cy="269875"/>
          </a:xfrm>
        </p:spPr>
        <p:txBody>
          <a:bodyPr>
            <a:noAutofit/>
          </a:bodyPr>
          <a:lstStyle>
            <a:lvl1pPr marL="0" indent="0" defTabSz="914400">
              <a:spcBef>
                <a:spcPts val="0"/>
              </a:spcBef>
              <a:spcAft>
                <a:spcPts val="200"/>
              </a:spcAft>
              <a:buNone/>
              <a:defRPr sz="1000">
                <a:solidFill>
                  <a:schemeClr val="accent6">
                    <a:lumMod val="75000"/>
                  </a:schemeClr>
                </a:solidFill>
              </a:defRPr>
            </a:lvl1pPr>
          </a:lstStyle>
          <a:p>
            <a:pPr lvl="0"/>
            <a:r>
              <a:rPr lang="en-US"/>
              <a:t>Click to add footnote</a:t>
            </a:r>
          </a:p>
        </p:txBody>
      </p:sp>
      <p:sp>
        <p:nvSpPr>
          <p:cNvPr id="3" name="!!TextBox 38">
            <a:extLst>
              <a:ext uri="{FF2B5EF4-FFF2-40B4-BE49-F238E27FC236}">
                <a16:creationId xmlns:a16="http://schemas.microsoft.com/office/drawing/2014/main" id="{0C9901AD-7C6F-DDD3-2D5F-CF2D27111052}"/>
              </a:ext>
            </a:extLst>
          </p:cNvPr>
          <p:cNvSpPr txBox="1"/>
          <p:nvPr userDrawn="1"/>
        </p:nvSpPr>
        <p:spPr>
          <a:xfrm>
            <a:off x="112011" y="1235176"/>
            <a:ext cx="1421864" cy="169277"/>
          </a:xfrm>
          <a:prstGeom prst="rect">
            <a:avLst/>
          </a:prstGeom>
          <a:noFill/>
          <a:effectLst/>
        </p:spPr>
        <p:txBody>
          <a:bodyPr wrap="none" lIns="0" tIns="0" rIns="0" bIns="0" rtlCol="0">
            <a:spAutoFit/>
          </a:bodyPr>
          <a:lstStyle/>
          <a:p>
            <a:pPr algn="l">
              <a:spcBef>
                <a:spcPts val="1200"/>
              </a:spcBef>
            </a:pPr>
            <a:r>
              <a:rPr lang="en-US" sz="1100">
                <a:solidFill>
                  <a:schemeClr val="accent4"/>
                </a:solidFill>
                <a:latin typeface="Roboto Slab" pitchFamily="2" charset="0"/>
                <a:ea typeface="Roboto Slab" pitchFamily="2" charset="0"/>
              </a:rPr>
              <a:t>FUTURE POTENTIAL</a:t>
            </a:r>
          </a:p>
        </p:txBody>
      </p:sp>
      <p:sp>
        <p:nvSpPr>
          <p:cNvPr id="6" name="!!TextBox 22">
            <a:extLst>
              <a:ext uri="{FF2B5EF4-FFF2-40B4-BE49-F238E27FC236}">
                <a16:creationId xmlns:a16="http://schemas.microsoft.com/office/drawing/2014/main" id="{6F939561-1F82-4CAA-41FF-A86E1CFD9EEF}"/>
              </a:ext>
            </a:extLst>
          </p:cNvPr>
          <p:cNvSpPr txBox="1"/>
          <p:nvPr userDrawn="1"/>
        </p:nvSpPr>
        <p:spPr>
          <a:xfrm>
            <a:off x="112011" y="1405080"/>
            <a:ext cx="647613" cy="169277"/>
          </a:xfrm>
          <a:prstGeom prst="rect">
            <a:avLst/>
          </a:prstGeom>
          <a:noFill/>
          <a:effectLst/>
        </p:spPr>
        <p:txBody>
          <a:bodyPr wrap="none" lIns="0" tIns="0" rIns="0" bIns="0" rtlCol="0">
            <a:spAutoFit/>
          </a:bodyPr>
          <a:lstStyle/>
          <a:p>
            <a:pPr algn="l">
              <a:spcBef>
                <a:spcPts val="1200"/>
              </a:spcBef>
            </a:pPr>
            <a:r>
              <a:rPr lang="en-US" sz="1100">
                <a:solidFill>
                  <a:schemeClr val="accent4"/>
                </a:solidFill>
                <a:latin typeface="Avenir Book" panose="02000503020000020003" pitchFamily="2" charset="0"/>
              </a:rPr>
              <a:t>CRDF-004</a:t>
            </a:r>
          </a:p>
        </p:txBody>
      </p:sp>
      <p:sp>
        <p:nvSpPr>
          <p:cNvPr id="8" name="Rectangle 7">
            <a:extLst>
              <a:ext uri="{FF2B5EF4-FFF2-40B4-BE49-F238E27FC236}">
                <a16:creationId xmlns:a16="http://schemas.microsoft.com/office/drawing/2014/main" id="{22C9CF3E-BC46-0172-3818-020F468E0AEE}"/>
              </a:ext>
            </a:extLst>
          </p:cNvPr>
          <p:cNvSpPr/>
          <p:nvPr userDrawn="1"/>
        </p:nvSpPr>
        <p:spPr>
          <a:xfrm>
            <a:off x="0" y="1169194"/>
            <a:ext cx="47625" cy="376236"/>
          </a:xfrm>
          <a:prstGeom prst="rect">
            <a:avLst/>
          </a:prstGeom>
          <a:solidFill>
            <a:schemeClr val="accent4"/>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cxnSp>
        <p:nvCxnSpPr>
          <p:cNvPr id="9" name="Straight Connector 8">
            <a:extLst>
              <a:ext uri="{FF2B5EF4-FFF2-40B4-BE49-F238E27FC236}">
                <a16:creationId xmlns:a16="http://schemas.microsoft.com/office/drawing/2014/main" id="{23CD7FF0-698D-209B-7847-C881BD306950}"/>
              </a:ext>
            </a:extLst>
          </p:cNvPr>
          <p:cNvCxnSpPr>
            <a:cxnSpLocks/>
          </p:cNvCxnSpPr>
          <p:nvPr userDrawn="1"/>
        </p:nvCxnSpPr>
        <p:spPr>
          <a:xfrm>
            <a:off x="0" y="1169194"/>
            <a:ext cx="1533875" cy="0"/>
          </a:xfrm>
          <a:prstGeom prst="line">
            <a:avLst/>
          </a:prstGeom>
          <a:ln w="6350">
            <a:solidFill>
              <a:schemeClr val="accent4"/>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46550463"/>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extLst>
    <p:ext uri="{DCECCB84-F9BA-43D5-87BE-67443E8EF086}">
      <p15:sldGuideLst xmlns:p15="http://schemas.microsoft.com/office/powerpoint/2012/main">
        <p15:guide id="1" orient="horz" pos="744">
          <p15:clr>
            <a:srgbClr val="FBAE40"/>
          </p15:clr>
        </p15:guide>
        <p15:guide id="2" pos="192">
          <p15:clr>
            <a:srgbClr val="FBAE40"/>
          </p15:clr>
        </p15:guide>
        <p15:guide id="3" orient="horz" pos="4080">
          <p15:clr>
            <a:srgbClr val="FBAE40"/>
          </p15:clr>
        </p15:guide>
        <p15:guide id="4" pos="7512">
          <p15:clr>
            <a:srgbClr val="FBAE40"/>
          </p15:clr>
        </p15:guide>
        <p15:guide id="5" orient="horz" pos="3936">
          <p15:clr>
            <a:srgbClr val="FBAE40"/>
          </p15:clr>
        </p15:guide>
        <p15:guide id="6" orient="horz" pos="1176">
          <p15:clr>
            <a:srgbClr val="FBAE40"/>
          </p15:clr>
        </p15:guide>
        <p15:guide id="7" pos="2472">
          <p15:clr>
            <a:srgbClr val="FBAE40"/>
          </p15:clr>
        </p15:guide>
        <p15:guide id="8" pos="2688">
          <p15:clr>
            <a:srgbClr val="FBAE40"/>
          </p15:clr>
        </p15:guide>
        <p15:guide id="9" pos="4992">
          <p15:clr>
            <a:srgbClr val="FBAE40"/>
          </p15:clr>
        </p15:guide>
        <p15:guide id="10" pos="5208">
          <p15:clr>
            <a:srgbClr val="FBAE40"/>
          </p15:clr>
        </p15:guide>
      </p15:sldGuideLst>
    </p:ext>
  </p:extLst>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0BFD04-A0D9-45C4-A312-237AAC9F7279}"/>
              </a:ext>
            </a:extLst>
          </p:cNvPr>
          <p:cNvSpPr>
            <a:spLocks noGrp="1"/>
          </p:cNvSpPr>
          <p:nvPr>
            <p:ph type="ctrTitle"/>
          </p:nvPr>
        </p:nvSpPr>
        <p:spPr>
          <a:xfrm>
            <a:off x="5042450" y="1122363"/>
            <a:ext cx="6844749" cy="2387600"/>
          </a:xfrm>
        </p:spPr>
        <p:txBody>
          <a:bodyPr anchor="b">
            <a:noAutofit/>
          </a:bodyPr>
          <a:lstStyle>
            <a:lvl1pPr algn="l">
              <a:defRPr sz="3400" b="0" i="0">
                <a:latin typeface="Avenir Medium" panose="02000503020000020003" pitchFamily="2" charset="0"/>
              </a:defRPr>
            </a:lvl1pPr>
          </a:lstStyle>
          <a:p>
            <a:r>
              <a:rPr lang="en-US"/>
              <a:t>Click to edit Master title style</a:t>
            </a:r>
          </a:p>
        </p:txBody>
      </p:sp>
      <p:sp>
        <p:nvSpPr>
          <p:cNvPr id="3" name="Subtitle 2">
            <a:extLst>
              <a:ext uri="{FF2B5EF4-FFF2-40B4-BE49-F238E27FC236}">
                <a16:creationId xmlns:a16="http://schemas.microsoft.com/office/drawing/2014/main" id="{A2FC9AB3-5BDA-4380-A802-8A0AC2AF1C57}"/>
              </a:ext>
            </a:extLst>
          </p:cNvPr>
          <p:cNvSpPr>
            <a:spLocks noGrp="1"/>
          </p:cNvSpPr>
          <p:nvPr>
            <p:ph type="subTitle" idx="1"/>
          </p:nvPr>
        </p:nvSpPr>
        <p:spPr>
          <a:xfrm>
            <a:off x="5022573" y="3711368"/>
            <a:ext cx="6855125" cy="1377467"/>
          </a:xfrm>
        </p:spPr>
        <p:txBody>
          <a:bodyPr>
            <a:normAutofit/>
          </a:bodyPr>
          <a:lstStyle>
            <a:lvl1pPr marL="0" indent="0" algn="l">
              <a:buNone/>
              <a:defRPr sz="18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FF3B5F7C-D85F-4880-9674-CECDB1D52341}"/>
              </a:ext>
            </a:extLst>
          </p:cNvPr>
          <p:cNvSpPr>
            <a:spLocks noGrp="1"/>
          </p:cNvSpPr>
          <p:nvPr>
            <p:ph type="dt" sz="half" idx="10"/>
          </p:nvPr>
        </p:nvSpPr>
        <p:spPr>
          <a:xfrm>
            <a:off x="838200" y="6356350"/>
            <a:ext cx="2743200" cy="365125"/>
          </a:xfrm>
          <a:prstGeom prst="rect">
            <a:avLst/>
          </a:prstGeom>
        </p:spPr>
        <p:txBody>
          <a:bodyPr/>
          <a:lstStyle/>
          <a:p>
            <a:endParaRPr lang="en-US"/>
          </a:p>
        </p:txBody>
      </p:sp>
      <p:sp>
        <p:nvSpPr>
          <p:cNvPr id="7" name="Plaque 4">
            <a:extLst>
              <a:ext uri="{FF2B5EF4-FFF2-40B4-BE49-F238E27FC236}">
                <a16:creationId xmlns:a16="http://schemas.microsoft.com/office/drawing/2014/main" id="{F9F5E136-98E9-6E4C-858E-2F56764BD1F9}"/>
              </a:ext>
            </a:extLst>
          </p:cNvPr>
          <p:cNvSpPr/>
          <p:nvPr userDrawn="1"/>
        </p:nvSpPr>
        <p:spPr>
          <a:xfrm>
            <a:off x="-2383649" y="1210631"/>
            <a:ext cx="6562257" cy="7173352"/>
          </a:xfrm>
          <a:custGeom>
            <a:avLst/>
            <a:gdLst>
              <a:gd name="connsiteX0" fmla="*/ 0 w 4464844"/>
              <a:gd name="connsiteY0" fmla="*/ 744156 h 4464844"/>
              <a:gd name="connsiteX1" fmla="*/ 744156 w 4464844"/>
              <a:gd name="connsiteY1" fmla="*/ 0 h 4464844"/>
              <a:gd name="connsiteX2" fmla="*/ 3720688 w 4464844"/>
              <a:gd name="connsiteY2" fmla="*/ 0 h 4464844"/>
              <a:gd name="connsiteX3" fmla="*/ 4464844 w 4464844"/>
              <a:gd name="connsiteY3" fmla="*/ 744156 h 4464844"/>
              <a:gd name="connsiteX4" fmla="*/ 4464844 w 4464844"/>
              <a:gd name="connsiteY4" fmla="*/ 3720688 h 4464844"/>
              <a:gd name="connsiteX5" fmla="*/ 3720688 w 4464844"/>
              <a:gd name="connsiteY5" fmla="*/ 4464844 h 4464844"/>
              <a:gd name="connsiteX6" fmla="*/ 744156 w 4464844"/>
              <a:gd name="connsiteY6" fmla="*/ 4464844 h 4464844"/>
              <a:gd name="connsiteX7" fmla="*/ 0 w 4464844"/>
              <a:gd name="connsiteY7" fmla="*/ 3720688 h 4464844"/>
              <a:gd name="connsiteX8" fmla="*/ 0 w 4464844"/>
              <a:gd name="connsiteY8" fmla="*/ 744156 h 4464844"/>
              <a:gd name="connsiteX0" fmla="*/ 0 w 4464844"/>
              <a:gd name="connsiteY0" fmla="*/ 744156 h 4464844"/>
              <a:gd name="connsiteX1" fmla="*/ 744156 w 4464844"/>
              <a:gd name="connsiteY1" fmla="*/ 0 h 4464844"/>
              <a:gd name="connsiteX2" fmla="*/ 3720688 w 4464844"/>
              <a:gd name="connsiteY2" fmla="*/ 0 h 4464844"/>
              <a:gd name="connsiteX3" fmla="*/ 4464844 w 4464844"/>
              <a:gd name="connsiteY3" fmla="*/ 744156 h 4464844"/>
              <a:gd name="connsiteX4" fmla="*/ 4464844 w 4464844"/>
              <a:gd name="connsiteY4" fmla="*/ 3720688 h 4464844"/>
              <a:gd name="connsiteX5" fmla="*/ 3720688 w 4464844"/>
              <a:gd name="connsiteY5" fmla="*/ 4464844 h 4464844"/>
              <a:gd name="connsiteX6" fmla="*/ 744156 w 4464844"/>
              <a:gd name="connsiteY6" fmla="*/ 4464844 h 4464844"/>
              <a:gd name="connsiteX7" fmla="*/ 0 w 4464844"/>
              <a:gd name="connsiteY7" fmla="*/ 3720688 h 4464844"/>
              <a:gd name="connsiteX8" fmla="*/ 0 w 4464844"/>
              <a:gd name="connsiteY8" fmla="*/ 744156 h 4464844"/>
              <a:gd name="connsiteX0" fmla="*/ 0 w 4464844"/>
              <a:gd name="connsiteY0" fmla="*/ 1033734 h 4754422"/>
              <a:gd name="connsiteX1" fmla="*/ 744156 w 4464844"/>
              <a:gd name="connsiteY1" fmla="*/ 289578 h 4754422"/>
              <a:gd name="connsiteX2" fmla="*/ 3720688 w 4464844"/>
              <a:gd name="connsiteY2" fmla="*/ 289578 h 4754422"/>
              <a:gd name="connsiteX3" fmla="*/ 4464844 w 4464844"/>
              <a:gd name="connsiteY3" fmla="*/ 1033734 h 4754422"/>
              <a:gd name="connsiteX4" fmla="*/ 4464844 w 4464844"/>
              <a:gd name="connsiteY4" fmla="*/ 4010266 h 4754422"/>
              <a:gd name="connsiteX5" fmla="*/ 3720688 w 4464844"/>
              <a:gd name="connsiteY5" fmla="*/ 4754422 h 4754422"/>
              <a:gd name="connsiteX6" fmla="*/ 744156 w 4464844"/>
              <a:gd name="connsiteY6" fmla="*/ 4754422 h 4754422"/>
              <a:gd name="connsiteX7" fmla="*/ 0 w 4464844"/>
              <a:gd name="connsiteY7" fmla="*/ 4010266 h 4754422"/>
              <a:gd name="connsiteX8" fmla="*/ 0 w 4464844"/>
              <a:gd name="connsiteY8" fmla="*/ 1033734 h 4754422"/>
              <a:gd name="connsiteX0" fmla="*/ 0 w 4464844"/>
              <a:gd name="connsiteY0" fmla="*/ 1007577 h 4728265"/>
              <a:gd name="connsiteX1" fmla="*/ 1565687 w 4464844"/>
              <a:gd name="connsiteY1" fmla="*/ 299139 h 4728265"/>
              <a:gd name="connsiteX2" fmla="*/ 3720688 w 4464844"/>
              <a:gd name="connsiteY2" fmla="*/ 263421 h 4728265"/>
              <a:gd name="connsiteX3" fmla="*/ 4464844 w 4464844"/>
              <a:gd name="connsiteY3" fmla="*/ 1007577 h 4728265"/>
              <a:gd name="connsiteX4" fmla="*/ 4464844 w 4464844"/>
              <a:gd name="connsiteY4" fmla="*/ 3984109 h 4728265"/>
              <a:gd name="connsiteX5" fmla="*/ 3720688 w 4464844"/>
              <a:gd name="connsiteY5" fmla="*/ 4728265 h 4728265"/>
              <a:gd name="connsiteX6" fmla="*/ 744156 w 4464844"/>
              <a:gd name="connsiteY6" fmla="*/ 4728265 h 4728265"/>
              <a:gd name="connsiteX7" fmla="*/ 0 w 4464844"/>
              <a:gd name="connsiteY7" fmla="*/ 3984109 h 4728265"/>
              <a:gd name="connsiteX8" fmla="*/ 0 w 4464844"/>
              <a:gd name="connsiteY8" fmla="*/ 1007577 h 4728265"/>
              <a:gd name="connsiteX0" fmla="*/ 0 w 4464844"/>
              <a:gd name="connsiteY0" fmla="*/ 915647 h 4636335"/>
              <a:gd name="connsiteX1" fmla="*/ 1565687 w 4464844"/>
              <a:gd name="connsiteY1" fmla="*/ 207209 h 4636335"/>
              <a:gd name="connsiteX2" fmla="*/ 3720688 w 4464844"/>
              <a:gd name="connsiteY2" fmla="*/ 171491 h 4636335"/>
              <a:gd name="connsiteX3" fmla="*/ 4464844 w 4464844"/>
              <a:gd name="connsiteY3" fmla="*/ 915647 h 4636335"/>
              <a:gd name="connsiteX4" fmla="*/ 4464844 w 4464844"/>
              <a:gd name="connsiteY4" fmla="*/ 3892179 h 4636335"/>
              <a:gd name="connsiteX5" fmla="*/ 3720688 w 4464844"/>
              <a:gd name="connsiteY5" fmla="*/ 4636335 h 4636335"/>
              <a:gd name="connsiteX6" fmla="*/ 744156 w 4464844"/>
              <a:gd name="connsiteY6" fmla="*/ 4636335 h 4636335"/>
              <a:gd name="connsiteX7" fmla="*/ 0 w 4464844"/>
              <a:gd name="connsiteY7" fmla="*/ 3892179 h 4636335"/>
              <a:gd name="connsiteX8" fmla="*/ 0 w 4464844"/>
              <a:gd name="connsiteY8" fmla="*/ 915647 h 4636335"/>
              <a:gd name="connsiteX0" fmla="*/ 0 w 4464844"/>
              <a:gd name="connsiteY0" fmla="*/ 858691 h 4579379"/>
              <a:gd name="connsiteX1" fmla="*/ 1565687 w 4464844"/>
              <a:gd name="connsiteY1" fmla="*/ 150253 h 4579379"/>
              <a:gd name="connsiteX2" fmla="*/ 3720688 w 4464844"/>
              <a:gd name="connsiteY2" fmla="*/ 114535 h 4579379"/>
              <a:gd name="connsiteX3" fmla="*/ 4464844 w 4464844"/>
              <a:gd name="connsiteY3" fmla="*/ 858691 h 4579379"/>
              <a:gd name="connsiteX4" fmla="*/ 4464844 w 4464844"/>
              <a:gd name="connsiteY4" fmla="*/ 3835223 h 4579379"/>
              <a:gd name="connsiteX5" fmla="*/ 3720688 w 4464844"/>
              <a:gd name="connsiteY5" fmla="*/ 4579379 h 4579379"/>
              <a:gd name="connsiteX6" fmla="*/ 744156 w 4464844"/>
              <a:gd name="connsiteY6" fmla="*/ 4579379 h 4579379"/>
              <a:gd name="connsiteX7" fmla="*/ 0 w 4464844"/>
              <a:gd name="connsiteY7" fmla="*/ 3835223 h 4579379"/>
              <a:gd name="connsiteX8" fmla="*/ 0 w 4464844"/>
              <a:gd name="connsiteY8" fmla="*/ 858691 h 4579379"/>
              <a:gd name="connsiteX0" fmla="*/ 0 w 4464844"/>
              <a:gd name="connsiteY0" fmla="*/ 933876 h 4654564"/>
              <a:gd name="connsiteX1" fmla="*/ 1672843 w 4464844"/>
              <a:gd name="connsiteY1" fmla="*/ 125426 h 4654564"/>
              <a:gd name="connsiteX2" fmla="*/ 3720688 w 4464844"/>
              <a:gd name="connsiteY2" fmla="*/ 189720 h 4654564"/>
              <a:gd name="connsiteX3" fmla="*/ 4464844 w 4464844"/>
              <a:gd name="connsiteY3" fmla="*/ 933876 h 4654564"/>
              <a:gd name="connsiteX4" fmla="*/ 4464844 w 4464844"/>
              <a:gd name="connsiteY4" fmla="*/ 3910408 h 4654564"/>
              <a:gd name="connsiteX5" fmla="*/ 3720688 w 4464844"/>
              <a:gd name="connsiteY5" fmla="*/ 4654564 h 4654564"/>
              <a:gd name="connsiteX6" fmla="*/ 744156 w 4464844"/>
              <a:gd name="connsiteY6" fmla="*/ 4654564 h 4654564"/>
              <a:gd name="connsiteX7" fmla="*/ 0 w 4464844"/>
              <a:gd name="connsiteY7" fmla="*/ 3910408 h 4654564"/>
              <a:gd name="connsiteX8" fmla="*/ 0 w 4464844"/>
              <a:gd name="connsiteY8" fmla="*/ 933876 h 4654564"/>
              <a:gd name="connsiteX0" fmla="*/ 350044 w 4464844"/>
              <a:gd name="connsiteY0" fmla="*/ 781949 h 4566930"/>
              <a:gd name="connsiteX1" fmla="*/ 1672843 w 4464844"/>
              <a:gd name="connsiteY1" fmla="*/ 37792 h 4566930"/>
              <a:gd name="connsiteX2" fmla="*/ 3720688 w 4464844"/>
              <a:gd name="connsiteY2" fmla="*/ 102086 h 4566930"/>
              <a:gd name="connsiteX3" fmla="*/ 4464844 w 4464844"/>
              <a:gd name="connsiteY3" fmla="*/ 846242 h 4566930"/>
              <a:gd name="connsiteX4" fmla="*/ 4464844 w 4464844"/>
              <a:gd name="connsiteY4" fmla="*/ 3822774 h 4566930"/>
              <a:gd name="connsiteX5" fmla="*/ 3720688 w 4464844"/>
              <a:gd name="connsiteY5" fmla="*/ 4566930 h 4566930"/>
              <a:gd name="connsiteX6" fmla="*/ 744156 w 4464844"/>
              <a:gd name="connsiteY6" fmla="*/ 4566930 h 4566930"/>
              <a:gd name="connsiteX7" fmla="*/ 0 w 4464844"/>
              <a:gd name="connsiteY7" fmla="*/ 3822774 h 4566930"/>
              <a:gd name="connsiteX8" fmla="*/ 350044 w 4464844"/>
              <a:gd name="connsiteY8" fmla="*/ 781949 h 4566930"/>
              <a:gd name="connsiteX0" fmla="*/ 530452 w 4645252"/>
              <a:gd name="connsiteY0" fmla="*/ 781949 h 4566930"/>
              <a:gd name="connsiteX1" fmla="*/ 1853251 w 4645252"/>
              <a:gd name="connsiteY1" fmla="*/ 37792 h 4566930"/>
              <a:gd name="connsiteX2" fmla="*/ 3901096 w 4645252"/>
              <a:gd name="connsiteY2" fmla="*/ 102086 h 4566930"/>
              <a:gd name="connsiteX3" fmla="*/ 4645252 w 4645252"/>
              <a:gd name="connsiteY3" fmla="*/ 846242 h 4566930"/>
              <a:gd name="connsiteX4" fmla="*/ 4645252 w 4645252"/>
              <a:gd name="connsiteY4" fmla="*/ 3822774 h 4566930"/>
              <a:gd name="connsiteX5" fmla="*/ 3901096 w 4645252"/>
              <a:gd name="connsiteY5" fmla="*/ 4566930 h 4566930"/>
              <a:gd name="connsiteX6" fmla="*/ 924564 w 4645252"/>
              <a:gd name="connsiteY6" fmla="*/ 4566930 h 4566930"/>
              <a:gd name="connsiteX7" fmla="*/ 180408 w 4645252"/>
              <a:gd name="connsiteY7" fmla="*/ 3822774 h 4566930"/>
              <a:gd name="connsiteX8" fmla="*/ 530452 w 4645252"/>
              <a:gd name="connsiteY8" fmla="*/ 781949 h 4566930"/>
              <a:gd name="connsiteX0" fmla="*/ 350044 w 4464844"/>
              <a:gd name="connsiteY0" fmla="*/ 781949 h 4566930"/>
              <a:gd name="connsiteX1" fmla="*/ 1672843 w 4464844"/>
              <a:gd name="connsiteY1" fmla="*/ 37792 h 4566930"/>
              <a:gd name="connsiteX2" fmla="*/ 3720688 w 4464844"/>
              <a:gd name="connsiteY2" fmla="*/ 102086 h 4566930"/>
              <a:gd name="connsiteX3" fmla="*/ 4464844 w 4464844"/>
              <a:gd name="connsiteY3" fmla="*/ 846242 h 4566930"/>
              <a:gd name="connsiteX4" fmla="*/ 4464844 w 4464844"/>
              <a:gd name="connsiteY4" fmla="*/ 3822774 h 4566930"/>
              <a:gd name="connsiteX5" fmla="*/ 3720688 w 4464844"/>
              <a:gd name="connsiteY5" fmla="*/ 4566930 h 4566930"/>
              <a:gd name="connsiteX6" fmla="*/ 744156 w 4464844"/>
              <a:gd name="connsiteY6" fmla="*/ 4566930 h 4566930"/>
              <a:gd name="connsiteX7" fmla="*/ 0 w 4464844"/>
              <a:gd name="connsiteY7" fmla="*/ 3822774 h 4566930"/>
              <a:gd name="connsiteX8" fmla="*/ 350044 w 4464844"/>
              <a:gd name="connsiteY8" fmla="*/ 781949 h 4566930"/>
              <a:gd name="connsiteX0" fmla="*/ 350044 w 4464844"/>
              <a:gd name="connsiteY0" fmla="*/ 867333 h 4652314"/>
              <a:gd name="connsiteX1" fmla="*/ 1672843 w 4464844"/>
              <a:gd name="connsiteY1" fmla="*/ 123176 h 4652314"/>
              <a:gd name="connsiteX2" fmla="*/ 3720688 w 4464844"/>
              <a:gd name="connsiteY2" fmla="*/ 187470 h 4652314"/>
              <a:gd name="connsiteX3" fmla="*/ 4464844 w 4464844"/>
              <a:gd name="connsiteY3" fmla="*/ 931626 h 4652314"/>
              <a:gd name="connsiteX4" fmla="*/ 4464844 w 4464844"/>
              <a:gd name="connsiteY4" fmla="*/ 3908158 h 4652314"/>
              <a:gd name="connsiteX5" fmla="*/ 3720688 w 4464844"/>
              <a:gd name="connsiteY5" fmla="*/ 4652314 h 4652314"/>
              <a:gd name="connsiteX6" fmla="*/ 744156 w 4464844"/>
              <a:gd name="connsiteY6" fmla="*/ 4652314 h 4652314"/>
              <a:gd name="connsiteX7" fmla="*/ 0 w 4464844"/>
              <a:gd name="connsiteY7" fmla="*/ 3908158 h 4652314"/>
              <a:gd name="connsiteX8" fmla="*/ 350044 w 4464844"/>
              <a:gd name="connsiteY8" fmla="*/ 867333 h 4652314"/>
              <a:gd name="connsiteX0" fmla="*/ 350044 w 4464844"/>
              <a:gd name="connsiteY0" fmla="*/ 854984 h 4639965"/>
              <a:gd name="connsiteX1" fmla="*/ 1672843 w 4464844"/>
              <a:gd name="connsiteY1" fmla="*/ 110827 h 4639965"/>
              <a:gd name="connsiteX2" fmla="*/ 3720688 w 4464844"/>
              <a:gd name="connsiteY2" fmla="*/ 175121 h 4639965"/>
              <a:gd name="connsiteX3" fmla="*/ 4464844 w 4464844"/>
              <a:gd name="connsiteY3" fmla="*/ 919277 h 4639965"/>
              <a:gd name="connsiteX4" fmla="*/ 4464844 w 4464844"/>
              <a:gd name="connsiteY4" fmla="*/ 3895809 h 4639965"/>
              <a:gd name="connsiteX5" fmla="*/ 3720688 w 4464844"/>
              <a:gd name="connsiteY5" fmla="*/ 4639965 h 4639965"/>
              <a:gd name="connsiteX6" fmla="*/ 744156 w 4464844"/>
              <a:gd name="connsiteY6" fmla="*/ 4639965 h 4639965"/>
              <a:gd name="connsiteX7" fmla="*/ 0 w 4464844"/>
              <a:gd name="connsiteY7" fmla="*/ 3895809 h 4639965"/>
              <a:gd name="connsiteX8" fmla="*/ 350044 w 4464844"/>
              <a:gd name="connsiteY8" fmla="*/ 854984 h 4639965"/>
              <a:gd name="connsiteX0" fmla="*/ 507206 w 4464844"/>
              <a:gd name="connsiteY0" fmla="*/ 736118 h 4563961"/>
              <a:gd name="connsiteX1" fmla="*/ 1672843 w 4464844"/>
              <a:gd name="connsiteY1" fmla="*/ 34823 h 4563961"/>
              <a:gd name="connsiteX2" fmla="*/ 3720688 w 4464844"/>
              <a:gd name="connsiteY2" fmla="*/ 99117 h 4563961"/>
              <a:gd name="connsiteX3" fmla="*/ 4464844 w 4464844"/>
              <a:gd name="connsiteY3" fmla="*/ 843273 h 4563961"/>
              <a:gd name="connsiteX4" fmla="*/ 4464844 w 4464844"/>
              <a:gd name="connsiteY4" fmla="*/ 3819805 h 4563961"/>
              <a:gd name="connsiteX5" fmla="*/ 3720688 w 4464844"/>
              <a:gd name="connsiteY5" fmla="*/ 4563961 h 4563961"/>
              <a:gd name="connsiteX6" fmla="*/ 744156 w 4464844"/>
              <a:gd name="connsiteY6" fmla="*/ 4563961 h 4563961"/>
              <a:gd name="connsiteX7" fmla="*/ 0 w 4464844"/>
              <a:gd name="connsiteY7" fmla="*/ 3819805 h 4563961"/>
              <a:gd name="connsiteX8" fmla="*/ 507206 w 4464844"/>
              <a:gd name="connsiteY8" fmla="*/ 736118 h 4563961"/>
              <a:gd name="connsiteX0" fmla="*/ 507206 w 4464844"/>
              <a:gd name="connsiteY0" fmla="*/ 799839 h 4627682"/>
              <a:gd name="connsiteX1" fmla="*/ 1672843 w 4464844"/>
              <a:gd name="connsiteY1" fmla="*/ 98544 h 4627682"/>
              <a:gd name="connsiteX2" fmla="*/ 3720688 w 4464844"/>
              <a:gd name="connsiteY2" fmla="*/ 162838 h 4627682"/>
              <a:gd name="connsiteX3" fmla="*/ 4464844 w 4464844"/>
              <a:gd name="connsiteY3" fmla="*/ 906994 h 4627682"/>
              <a:gd name="connsiteX4" fmla="*/ 4464844 w 4464844"/>
              <a:gd name="connsiteY4" fmla="*/ 3883526 h 4627682"/>
              <a:gd name="connsiteX5" fmla="*/ 3720688 w 4464844"/>
              <a:gd name="connsiteY5" fmla="*/ 4627682 h 4627682"/>
              <a:gd name="connsiteX6" fmla="*/ 744156 w 4464844"/>
              <a:gd name="connsiteY6" fmla="*/ 4627682 h 4627682"/>
              <a:gd name="connsiteX7" fmla="*/ 0 w 4464844"/>
              <a:gd name="connsiteY7" fmla="*/ 3883526 h 4627682"/>
              <a:gd name="connsiteX8" fmla="*/ 507206 w 4464844"/>
              <a:gd name="connsiteY8" fmla="*/ 799839 h 4627682"/>
              <a:gd name="connsiteX0" fmla="*/ 478631 w 4464844"/>
              <a:gd name="connsiteY0" fmla="*/ 736118 h 4563961"/>
              <a:gd name="connsiteX1" fmla="*/ 1672843 w 4464844"/>
              <a:gd name="connsiteY1" fmla="*/ 34823 h 4563961"/>
              <a:gd name="connsiteX2" fmla="*/ 3720688 w 4464844"/>
              <a:gd name="connsiteY2" fmla="*/ 99117 h 4563961"/>
              <a:gd name="connsiteX3" fmla="*/ 4464844 w 4464844"/>
              <a:gd name="connsiteY3" fmla="*/ 843273 h 4563961"/>
              <a:gd name="connsiteX4" fmla="*/ 4464844 w 4464844"/>
              <a:gd name="connsiteY4" fmla="*/ 3819805 h 4563961"/>
              <a:gd name="connsiteX5" fmla="*/ 3720688 w 4464844"/>
              <a:gd name="connsiteY5" fmla="*/ 4563961 h 4563961"/>
              <a:gd name="connsiteX6" fmla="*/ 744156 w 4464844"/>
              <a:gd name="connsiteY6" fmla="*/ 4563961 h 4563961"/>
              <a:gd name="connsiteX7" fmla="*/ 0 w 4464844"/>
              <a:gd name="connsiteY7" fmla="*/ 3819805 h 4563961"/>
              <a:gd name="connsiteX8" fmla="*/ 478631 w 4464844"/>
              <a:gd name="connsiteY8" fmla="*/ 736118 h 4563961"/>
              <a:gd name="connsiteX0" fmla="*/ 478631 w 4464844"/>
              <a:gd name="connsiteY0" fmla="*/ 736118 h 4563961"/>
              <a:gd name="connsiteX1" fmla="*/ 1672843 w 4464844"/>
              <a:gd name="connsiteY1" fmla="*/ 34823 h 4563961"/>
              <a:gd name="connsiteX2" fmla="*/ 3720688 w 4464844"/>
              <a:gd name="connsiteY2" fmla="*/ 99117 h 4563961"/>
              <a:gd name="connsiteX3" fmla="*/ 4464844 w 4464844"/>
              <a:gd name="connsiteY3" fmla="*/ 843273 h 4563961"/>
              <a:gd name="connsiteX4" fmla="*/ 4464844 w 4464844"/>
              <a:gd name="connsiteY4" fmla="*/ 3819805 h 4563961"/>
              <a:gd name="connsiteX5" fmla="*/ 3720688 w 4464844"/>
              <a:gd name="connsiteY5" fmla="*/ 4563961 h 4563961"/>
              <a:gd name="connsiteX6" fmla="*/ 744156 w 4464844"/>
              <a:gd name="connsiteY6" fmla="*/ 4563961 h 4563961"/>
              <a:gd name="connsiteX7" fmla="*/ 0 w 4464844"/>
              <a:gd name="connsiteY7" fmla="*/ 3819805 h 4563961"/>
              <a:gd name="connsiteX8" fmla="*/ 478631 w 4464844"/>
              <a:gd name="connsiteY8" fmla="*/ 736118 h 4563961"/>
              <a:gd name="connsiteX0" fmla="*/ 512584 w 4498797"/>
              <a:gd name="connsiteY0" fmla="*/ 736118 h 4563961"/>
              <a:gd name="connsiteX1" fmla="*/ 1706796 w 4498797"/>
              <a:gd name="connsiteY1" fmla="*/ 34823 h 4563961"/>
              <a:gd name="connsiteX2" fmla="*/ 3754641 w 4498797"/>
              <a:gd name="connsiteY2" fmla="*/ 99117 h 4563961"/>
              <a:gd name="connsiteX3" fmla="*/ 4498797 w 4498797"/>
              <a:gd name="connsiteY3" fmla="*/ 843273 h 4563961"/>
              <a:gd name="connsiteX4" fmla="*/ 4498797 w 4498797"/>
              <a:gd name="connsiteY4" fmla="*/ 3819805 h 4563961"/>
              <a:gd name="connsiteX5" fmla="*/ 3754641 w 4498797"/>
              <a:gd name="connsiteY5" fmla="*/ 4563961 h 4563961"/>
              <a:gd name="connsiteX6" fmla="*/ 778109 w 4498797"/>
              <a:gd name="connsiteY6" fmla="*/ 4563961 h 4563961"/>
              <a:gd name="connsiteX7" fmla="*/ 33953 w 4498797"/>
              <a:gd name="connsiteY7" fmla="*/ 3819805 h 4563961"/>
              <a:gd name="connsiteX8" fmla="*/ 165036 w 4498797"/>
              <a:gd name="connsiteY8" fmla="*/ 1550067 h 4563961"/>
              <a:gd name="connsiteX9" fmla="*/ 512584 w 4498797"/>
              <a:gd name="connsiteY9" fmla="*/ 736118 h 4563961"/>
              <a:gd name="connsiteX0" fmla="*/ 568792 w 4555005"/>
              <a:gd name="connsiteY0" fmla="*/ 736118 h 4563961"/>
              <a:gd name="connsiteX1" fmla="*/ 1763004 w 4555005"/>
              <a:gd name="connsiteY1" fmla="*/ 34823 h 4563961"/>
              <a:gd name="connsiteX2" fmla="*/ 3810849 w 4555005"/>
              <a:gd name="connsiteY2" fmla="*/ 99117 h 4563961"/>
              <a:gd name="connsiteX3" fmla="*/ 4555005 w 4555005"/>
              <a:gd name="connsiteY3" fmla="*/ 843273 h 4563961"/>
              <a:gd name="connsiteX4" fmla="*/ 4555005 w 4555005"/>
              <a:gd name="connsiteY4" fmla="*/ 3819805 h 4563961"/>
              <a:gd name="connsiteX5" fmla="*/ 3810849 w 4555005"/>
              <a:gd name="connsiteY5" fmla="*/ 4563961 h 4563961"/>
              <a:gd name="connsiteX6" fmla="*/ 834317 w 4555005"/>
              <a:gd name="connsiteY6" fmla="*/ 4563961 h 4563961"/>
              <a:gd name="connsiteX7" fmla="*/ 90161 w 4555005"/>
              <a:gd name="connsiteY7" fmla="*/ 3819805 h 4563961"/>
              <a:gd name="connsiteX8" fmla="*/ 49794 w 4555005"/>
              <a:gd name="connsiteY8" fmla="*/ 1650080 h 4563961"/>
              <a:gd name="connsiteX9" fmla="*/ 568792 w 4555005"/>
              <a:gd name="connsiteY9" fmla="*/ 736118 h 4563961"/>
              <a:gd name="connsiteX0" fmla="*/ 568792 w 4555005"/>
              <a:gd name="connsiteY0" fmla="*/ 736118 h 4563961"/>
              <a:gd name="connsiteX1" fmla="*/ 1763004 w 4555005"/>
              <a:gd name="connsiteY1" fmla="*/ 34823 h 4563961"/>
              <a:gd name="connsiteX2" fmla="*/ 3810849 w 4555005"/>
              <a:gd name="connsiteY2" fmla="*/ 99117 h 4563961"/>
              <a:gd name="connsiteX3" fmla="*/ 4555005 w 4555005"/>
              <a:gd name="connsiteY3" fmla="*/ 843273 h 4563961"/>
              <a:gd name="connsiteX4" fmla="*/ 4555005 w 4555005"/>
              <a:gd name="connsiteY4" fmla="*/ 3819805 h 4563961"/>
              <a:gd name="connsiteX5" fmla="*/ 3810849 w 4555005"/>
              <a:gd name="connsiteY5" fmla="*/ 4563961 h 4563961"/>
              <a:gd name="connsiteX6" fmla="*/ 834317 w 4555005"/>
              <a:gd name="connsiteY6" fmla="*/ 4563961 h 4563961"/>
              <a:gd name="connsiteX7" fmla="*/ 90161 w 4555005"/>
              <a:gd name="connsiteY7" fmla="*/ 3819805 h 4563961"/>
              <a:gd name="connsiteX8" fmla="*/ 49794 w 4555005"/>
              <a:gd name="connsiteY8" fmla="*/ 1650080 h 4563961"/>
              <a:gd name="connsiteX9" fmla="*/ 568792 w 4555005"/>
              <a:gd name="connsiteY9" fmla="*/ 736118 h 4563961"/>
              <a:gd name="connsiteX0" fmla="*/ 537933 w 4524146"/>
              <a:gd name="connsiteY0" fmla="*/ 736118 h 4563961"/>
              <a:gd name="connsiteX1" fmla="*/ 1732145 w 4524146"/>
              <a:gd name="connsiteY1" fmla="*/ 34823 h 4563961"/>
              <a:gd name="connsiteX2" fmla="*/ 3779990 w 4524146"/>
              <a:gd name="connsiteY2" fmla="*/ 99117 h 4563961"/>
              <a:gd name="connsiteX3" fmla="*/ 4524146 w 4524146"/>
              <a:gd name="connsiteY3" fmla="*/ 843273 h 4563961"/>
              <a:gd name="connsiteX4" fmla="*/ 4524146 w 4524146"/>
              <a:gd name="connsiteY4" fmla="*/ 3819805 h 4563961"/>
              <a:gd name="connsiteX5" fmla="*/ 3779990 w 4524146"/>
              <a:gd name="connsiteY5" fmla="*/ 4563961 h 4563961"/>
              <a:gd name="connsiteX6" fmla="*/ 803458 w 4524146"/>
              <a:gd name="connsiteY6" fmla="*/ 4563961 h 4563961"/>
              <a:gd name="connsiteX7" fmla="*/ 59302 w 4524146"/>
              <a:gd name="connsiteY7" fmla="*/ 3819805 h 4563961"/>
              <a:gd name="connsiteX8" fmla="*/ 18935 w 4524146"/>
              <a:gd name="connsiteY8" fmla="*/ 1650080 h 4563961"/>
              <a:gd name="connsiteX9" fmla="*/ 537933 w 4524146"/>
              <a:gd name="connsiteY9" fmla="*/ 736118 h 4563961"/>
              <a:gd name="connsiteX0" fmla="*/ 527619 w 4513832"/>
              <a:gd name="connsiteY0" fmla="*/ 736118 h 4563961"/>
              <a:gd name="connsiteX1" fmla="*/ 1721831 w 4513832"/>
              <a:gd name="connsiteY1" fmla="*/ 34823 h 4563961"/>
              <a:gd name="connsiteX2" fmla="*/ 3769676 w 4513832"/>
              <a:gd name="connsiteY2" fmla="*/ 99117 h 4563961"/>
              <a:gd name="connsiteX3" fmla="*/ 4513832 w 4513832"/>
              <a:gd name="connsiteY3" fmla="*/ 843273 h 4563961"/>
              <a:gd name="connsiteX4" fmla="*/ 4513832 w 4513832"/>
              <a:gd name="connsiteY4" fmla="*/ 3819805 h 4563961"/>
              <a:gd name="connsiteX5" fmla="*/ 3769676 w 4513832"/>
              <a:gd name="connsiteY5" fmla="*/ 4563961 h 4563961"/>
              <a:gd name="connsiteX6" fmla="*/ 793144 w 4513832"/>
              <a:gd name="connsiteY6" fmla="*/ 4563961 h 4563961"/>
              <a:gd name="connsiteX7" fmla="*/ 48988 w 4513832"/>
              <a:gd name="connsiteY7" fmla="*/ 3819805 h 4563961"/>
              <a:gd name="connsiteX8" fmla="*/ 37196 w 4513832"/>
              <a:gd name="connsiteY8" fmla="*/ 1721517 h 4563961"/>
              <a:gd name="connsiteX9" fmla="*/ 527619 w 4513832"/>
              <a:gd name="connsiteY9" fmla="*/ 736118 h 4563961"/>
              <a:gd name="connsiteX0" fmla="*/ 527616 w 4513829"/>
              <a:gd name="connsiteY0" fmla="*/ 736118 h 4563961"/>
              <a:gd name="connsiteX1" fmla="*/ 1721828 w 4513829"/>
              <a:gd name="connsiteY1" fmla="*/ 34823 h 4563961"/>
              <a:gd name="connsiteX2" fmla="*/ 3769673 w 4513829"/>
              <a:gd name="connsiteY2" fmla="*/ 99117 h 4563961"/>
              <a:gd name="connsiteX3" fmla="*/ 4513829 w 4513829"/>
              <a:gd name="connsiteY3" fmla="*/ 843273 h 4563961"/>
              <a:gd name="connsiteX4" fmla="*/ 4513829 w 4513829"/>
              <a:gd name="connsiteY4" fmla="*/ 3819805 h 4563961"/>
              <a:gd name="connsiteX5" fmla="*/ 3769673 w 4513829"/>
              <a:gd name="connsiteY5" fmla="*/ 4563961 h 4563961"/>
              <a:gd name="connsiteX6" fmla="*/ 793141 w 4513829"/>
              <a:gd name="connsiteY6" fmla="*/ 4563961 h 4563961"/>
              <a:gd name="connsiteX7" fmla="*/ 48985 w 4513829"/>
              <a:gd name="connsiteY7" fmla="*/ 3819805 h 4563961"/>
              <a:gd name="connsiteX8" fmla="*/ 37193 w 4513829"/>
              <a:gd name="connsiteY8" fmla="*/ 1721517 h 4563961"/>
              <a:gd name="connsiteX9" fmla="*/ 527616 w 4513829"/>
              <a:gd name="connsiteY9" fmla="*/ 736118 h 4563961"/>
              <a:gd name="connsiteX0" fmla="*/ 525861 w 4512074"/>
              <a:gd name="connsiteY0" fmla="*/ 736118 h 4563961"/>
              <a:gd name="connsiteX1" fmla="*/ 1720073 w 4512074"/>
              <a:gd name="connsiteY1" fmla="*/ 34823 h 4563961"/>
              <a:gd name="connsiteX2" fmla="*/ 3767918 w 4512074"/>
              <a:gd name="connsiteY2" fmla="*/ 99117 h 4563961"/>
              <a:gd name="connsiteX3" fmla="*/ 4512074 w 4512074"/>
              <a:gd name="connsiteY3" fmla="*/ 843273 h 4563961"/>
              <a:gd name="connsiteX4" fmla="*/ 4512074 w 4512074"/>
              <a:gd name="connsiteY4" fmla="*/ 3819805 h 4563961"/>
              <a:gd name="connsiteX5" fmla="*/ 3767918 w 4512074"/>
              <a:gd name="connsiteY5" fmla="*/ 4563961 h 4563961"/>
              <a:gd name="connsiteX6" fmla="*/ 791386 w 4512074"/>
              <a:gd name="connsiteY6" fmla="*/ 4563961 h 4563961"/>
              <a:gd name="connsiteX7" fmla="*/ 47230 w 4512074"/>
              <a:gd name="connsiteY7" fmla="*/ 3819805 h 4563961"/>
              <a:gd name="connsiteX8" fmla="*/ 35438 w 4512074"/>
              <a:gd name="connsiteY8" fmla="*/ 1721517 h 4563961"/>
              <a:gd name="connsiteX9" fmla="*/ 525861 w 4512074"/>
              <a:gd name="connsiteY9" fmla="*/ 736118 h 4563961"/>
              <a:gd name="connsiteX0" fmla="*/ 525861 w 4512074"/>
              <a:gd name="connsiteY0" fmla="*/ 736118 h 4563961"/>
              <a:gd name="connsiteX1" fmla="*/ 1720073 w 4512074"/>
              <a:gd name="connsiteY1" fmla="*/ 34823 h 4563961"/>
              <a:gd name="connsiteX2" fmla="*/ 3767918 w 4512074"/>
              <a:gd name="connsiteY2" fmla="*/ 99117 h 4563961"/>
              <a:gd name="connsiteX3" fmla="*/ 4512074 w 4512074"/>
              <a:gd name="connsiteY3" fmla="*/ 843273 h 4563961"/>
              <a:gd name="connsiteX4" fmla="*/ 4512074 w 4512074"/>
              <a:gd name="connsiteY4" fmla="*/ 3819805 h 4563961"/>
              <a:gd name="connsiteX5" fmla="*/ 3767918 w 4512074"/>
              <a:gd name="connsiteY5" fmla="*/ 4563961 h 4563961"/>
              <a:gd name="connsiteX6" fmla="*/ 791386 w 4512074"/>
              <a:gd name="connsiteY6" fmla="*/ 4563961 h 4563961"/>
              <a:gd name="connsiteX7" fmla="*/ 47230 w 4512074"/>
              <a:gd name="connsiteY7" fmla="*/ 3819805 h 4563961"/>
              <a:gd name="connsiteX8" fmla="*/ 35438 w 4512074"/>
              <a:gd name="connsiteY8" fmla="*/ 1721517 h 4563961"/>
              <a:gd name="connsiteX9" fmla="*/ 525861 w 4512074"/>
              <a:gd name="connsiteY9" fmla="*/ 736118 h 4563961"/>
              <a:gd name="connsiteX0" fmla="*/ 525861 w 4512074"/>
              <a:gd name="connsiteY0" fmla="*/ 736118 h 4563961"/>
              <a:gd name="connsiteX1" fmla="*/ 1720073 w 4512074"/>
              <a:gd name="connsiteY1" fmla="*/ 34823 h 4563961"/>
              <a:gd name="connsiteX2" fmla="*/ 3767918 w 4512074"/>
              <a:gd name="connsiteY2" fmla="*/ 99117 h 4563961"/>
              <a:gd name="connsiteX3" fmla="*/ 4512074 w 4512074"/>
              <a:gd name="connsiteY3" fmla="*/ 843273 h 4563961"/>
              <a:gd name="connsiteX4" fmla="*/ 4512074 w 4512074"/>
              <a:gd name="connsiteY4" fmla="*/ 3819805 h 4563961"/>
              <a:gd name="connsiteX5" fmla="*/ 3767918 w 4512074"/>
              <a:gd name="connsiteY5" fmla="*/ 4563961 h 4563961"/>
              <a:gd name="connsiteX6" fmla="*/ 791386 w 4512074"/>
              <a:gd name="connsiteY6" fmla="*/ 4563961 h 4563961"/>
              <a:gd name="connsiteX7" fmla="*/ 47230 w 4512074"/>
              <a:gd name="connsiteY7" fmla="*/ 3819805 h 4563961"/>
              <a:gd name="connsiteX8" fmla="*/ 35438 w 4512074"/>
              <a:gd name="connsiteY8" fmla="*/ 1721517 h 4563961"/>
              <a:gd name="connsiteX9" fmla="*/ 525861 w 4512074"/>
              <a:gd name="connsiteY9" fmla="*/ 736118 h 4563961"/>
              <a:gd name="connsiteX0" fmla="*/ 525861 w 4512074"/>
              <a:gd name="connsiteY0" fmla="*/ 736118 h 4563961"/>
              <a:gd name="connsiteX1" fmla="*/ 1720073 w 4512074"/>
              <a:gd name="connsiteY1" fmla="*/ 34823 h 4563961"/>
              <a:gd name="connsiteX2" fmla="*/ 3767918 w 4512074"/>
              <a:gd name="connsiteY2" fmla="*/ 99117 h 4563961"/>
              <a:gd name="connsiteX3" fmla="*/ 4512074 w 4512074"/>
              <a:gd name="connsiteY3" fmla="*/ 843273 h 4563961"/>
              <a:gd name="connsiteX4" fmla="*/ 4512074 w 4512074"/>
              <a:gd name="connsiteY4" fmla="*/ 3819805 h 4563961"/>
              <a:gd name="connsiteX5" fmla="*/ 3767918 w 4512074"/>
              <a:gd name="connsiteY5" fmla="*/ 4563961 h 4563961"/>
              <a:gd name="connsiteX6" fmla="*/ 791386 w 4512074"/>
              <a:gd name="connsiteY6" fmla="*/ 4563961 h 4563961"/>
              <a:gd name="connsiteX7" fmla="*/ 47230 w 4512074"/>
              <a:gd name="connsiteY7" fmla="*/ 3819805 h 4563961"/>
              <a:gd name="connsiteX8" fmla="*/ 35438 w 4512074"/>
              <a:gd name="connsiteY8" fmla="*/ 1721517 h 4563961"/>
              <a:gd name="connsiteX9" fmla="*/ 525861 w 4512074"/>
              <a:gd name="connsiteY9" fmla="*/ 736118 h 4563961"/>
              <a:gd name="connsiteX0" fmla="*/ 525861 w 4512074"/>
              <a:gd name="connsiteY0" fmla="*/ 809965 h 4637808"/>
              <a:gd name="connsiteX1" fmla="*/ 1720073 w 4512074"/>
              <a:gd name="connsiteY1" fmla="*/ 108670 h 4637808"/>
              <a:gd name="connsiteX2" fmla="*/ 3767918 w 4512074"/>
              <a:gd name="connsiteY2" fmla="*/ 172964 h 4637808"/>
              <a:gd name="connsiteX3" fmla="*/ 4512074 w 4512074"/>
              <a:gd name="connsiteY3" fmla="*/ 917120 h 4637808"/>
              <a:gd name="connsiteX4" fmla="*/ 4512074 w 4512074"/>
              <a:gd name="connsiteY4" fmla="*/ 3893652 h 4637808"/>
              <a:gd name="connsiteX5" fmla="*/ 3767918 w 4512074"/>
              <a:gd name="connsiteY5" fmla="*/ 4637808 h 4637808"/>
              <a:gd name="connsiteX6" fmla="*/ 791386 w 4512074"/>
              <a:gd name="connsiteY6" fmla="*/ 4637808 h 4637808"/>
              <a:gd name="connsiteX7" fmla="*/ 47230 w 4512074"/>
              <a:gd name="connsiteY7" fmla="*/ 3893652 h 4637808"/>
              <a:gd name="connsiteX8" fmla="*/ 35438 w 4512074"/>
              <a:gd name="connsiteY8" fmla="*/ 1795364 h 4637808"/>
              <a:gd name="connsiteX9" fmla="*/ 525861 w 4512074"/>
              <a:gd name="connsiteY9" fmla="*/ 809965 h 4637808"/>
              <a:gd name="connsiteX0" fmla="*/ 525861 w 4512074"/>
              <a:gd name="connsiteY0" fmla="*/ 822768 h 4650611"/>
              <a:gd name="connsiteX1" fmla="*/ 1761492 w 4512074"/>
              <a:gd name="connsiteY1" fmla="*/ 105543 h 4650611"/>
              <a:gd name="connsiteX2" fmla="*/ 3767918 w 4512074"/>
              <a:gd name="connsiteY2" fmla="*/ 185767 h 4650611"/>
              <a:gd name="connsiteX3" fmla="*/ 4512074 w 4512074"/>
              <a:gd name="connsiteY3" fmla="*/ 929923 h 4650611"/>
              <a:gd name="connsiteX4" fmla="*/ 4512074 w 4512074"/>
              <a:gd name="connsiteY4" fmla="*/ 3906455 h 4650611"/>
              <a:gd name="connsiteX5" fmla="*/ 3767918 w 4512074"/>
              <a:gd name="connsiteY5" fmla="*/ 4650611 h 4650611"/>
              <a:gd name="connsiteX6" fmla="*/ 791386 w 4512074"/>
              <a:gd name="connsiteY6" fmla="*/ 4650611 h 4650611"/>
              <a:gd name="connsiteX7" fmla="*/ 47230 w 4512074"/>
              <a:gd name="connsiteY7" fmla="*/ 3906455 h 4650611"/>
              <a:gd name="connsiteX8" fmla="*/ 35438 w 4512074"/>
              <a:gd name="connsiteY8" fmla="*/ 1808167 h 4650611"/>
              <a:gd name="connsiteX9" fmla="*/ 525861 w 4512074"/>
              <a:gd name="connsiteY9" fmla="*/ 822768 h 4650611"/>
              <a:gd name="connsiteX0" fmla="*/ 525861 w 4512074"/>
              <a:gd name="connsiteY0" fmla="*/ 822768 h 4650611"/>
              <a:gd name="connsiteX1" fmla="*/ 1761492 w 4512074"/>
              <a:gd name="connsiteY1" fmla="*/ 105543 h 4650611"/>
              <a:gd name="connsiteX2" fmla="*/ 3767918 w 4512074"/>
              <a:gd name="connsiteY2" fmla="*/ 185767 h 4650611"/>
              <a:gd name="connsiteX3" fmla="*/ 4512074 w 4512074"/>
              <a:gd name="connsiteY3" fmla="*/ 929923 h 4650611"/>
              <a:gd name="connsiteX4" fmla="*/ 4512074 w 4512074"/>
              <a:gd name="connsiteY4" fmla="*/ 3906455 h 4650611"/>
              <a:gd name="connsiteX5" fmla="*/ 3767918 w 4512074"/>
              <a:gd name="connsiteY5" fmla="*/ 4650611 h 4650611"/>
              <a:gd name="connsiteX6" fmla="*/ 791386 w 4512074"/>
              <a:gd name="connsiteY6" fmla="*/ 4650611 h 4650611"/>
              <a:gd name="connsiteX7" fmla="*/ 47230 w 4512074"/>
              <a:gd name="connsiteY7" fmla="*/ 3906455 h 4650611"/>
              <a:gd name="connsiteX8" fmla="*/ 35438 w 4512074"/>
              <a:gd name="connsiteY8" fmla="*/ 1808167 h 4650611"/>
              <a:gd name="connsiteX9" fmla="*/ 525861 w 4512074"/>
              <a:gd name="connsiteY9" fmla="*/ 822768 h 4650611"/>
              <a:gd name="connsiteX0" fmla="*/ 525861 w 4512074"/>
              <a:gd name="connsiteY0" fmla="*/ 822768 h 4650611"/>
              <a:gd name="connsiteX1" fmla="*/ 1761492 w 4512074"/>
              <a:gd name="connsiteY1" fmla="*/ 105543 h 4650611"/>
              <a:gd name="connsiteX2" fmla="*/ 3767918 w 4512074"/>
              <a:gd name="connsiteY2" fmla="*/ 185767 h 4650611"/>
              <a:gd name="connsiteX3" fmla="*/ 4512074 w 4512074"/>
              <a:gd name="connsiteY3" fmla="*/ 929923 h 4650611"/>
              <a:gd name="connsiteX4" fmla="*/ 4512074 w 4512074"/>
              <a:gd name="connsiteY4" fmla="*/ 3906455 h 4650611"/>
              <a:gd name="connsiteX5" fmla="*/ 3767918 w 4512074"/>
              <a:gd name="connsiteY5" fmla="*/ 4650611 h 4650611"/>
              <a:gd name="connsiteX6" fmla="*/ 791386 w 4512074"/>
              <a:gd name="connsiteY6" fmla="*/ 4650611 h 4650611"/>
              <a:gd name="connsiteX7" fmla="*/ 47230 w 4512074"/>
              <a:gd name="connsiteY7" fmla="*/ 3906455 h 4650611"/>
              <a:gd name="connsiteX8" fmla="*/ 35438 w 4512074"/>
              <a:gd name="connsiteY8" fmla="*/ 1808167 h 4650611"/>
              <a:gd name="connsiteX9" fmla="*/ 525861 w 4512074"/>
              <a:gd name="connsiteY9" fmla="*/ 822768 h 4650611"/>
              <a:gd name="connsiteX0" fmla="*/ 524128 w 4510341"/>
              <a:gd name="connsiteY0" fmla="*/ 822768 h 4650611"/>
              <a:gd name="connsiteX1" fmla="*/ 1759759 w 4510341"/>
              <a:gd name="connsiteY1" fmla="*/ 105543 h 4650611"/>
              <a:gd name="connsiteX2" fmla="*/ 3766185 w 4510341"/>
              <a:gd name="connsiteY2" fmla="*/ 185767 h 4650611"/>
              <a:gd name="connsiteX3" fmla="*/ 4510341 w 4510341"/>
              <a:gd name="connsiteY3" fmla="*/ 929923 h 4650611"/>
              <a:gd name="connsiteX4" fmla="*/ 4510341 w 4510341"/>
              <a:gd name="connsiteY4" fmla="*/ 3906455 h 4650611"/>
              <a:gd name="connsiteX5" fmla="*/ 3766185 w 4510341"/>
              <a:gd name="connsiteY5" fmla="*/ 4650611 h 4650611"/>
              <a:gd name="connsiteX6" fmla="*/ 789653 w 4510341"/>
              <a:gd name="connsiteY6" fmla="*/ 4650611 h 4650611"/>
              <a:gd name="connsiteX7" fmla="*/ 45497 w 4510341"/>
              <a:gd name="connsiteY7" fmla="*/ 3906455 h 4650611"/>
              <a:gd name="connsiteX8" fmla="*/ 40077 w 4510341"/>
              <a:gd name="connsiteY8" fmla="*/ 1607445 h 4650611"/>
              <a:gd name="connsiteX9" fmla="*/ 524128 w 4510341"/>
              <a:gd name="connsiteY9" fmla="*/ 822768 h 4650611"/>
              <a:gd name="connsiteX0" fmla="*/ 434967 w 4529507"/>
              <a:gd name="connsiteY0" fmla="*/ 783924 h 4579907"/>
              <a:gd name="connsiteX1" fmla="*/ 1778925 w 4529507"/>
              <a:gd name="connsiteY1" fmla="*/ 34839 h 4579907"/>
              <a:gd name="connsiteX2" fmla="*/ 3785351 w 4529507"/>
              <a:gd name="connsiteY2" fmla="*/ 115063 h 4579907"/>
              <a:gd name="connsiteX3" fmla="*/ 4529507 w 4529507"/>
              <a:gd name="connsiteY3" fmla="*/ 859219 h 4579907"/>
              <a:gd name="connsiteX4" fmla="*/ 4529507 w 4529507"/>
              <a:gd name="connsiteY4" fmla="*/ 3835751 h 4579907"/>
              <a:gd name="connsiteX5" fmla="*/ 3785351 w 4529507"/>
              <a:gd name="connsiteY5" fmla="*/ 4579907 h 4579907"/>
              <a:gd name="connsiteX6" fmla="*/ 808819 w 4529507"/>
              <a:gd name="connsiteY6" fmla="*/ 4579907 h 4579907"/>
              <a:gd name="connsiteX7" fmla="*/ 64663 w 4529507"/>
              <a:gd name="connsiteY7" fmla="*/ 3835751 h 4579907"/>
              <a:gd name="connsiteX8" fmla="*/ 59243 w 4529507"/>
              <a:gd name="connsiteY8" fmla="*/ 1536741 h 4579907"/>
              <a:gd name="connsiteX9" fmla="*/ 434967 w 4529507"/>
              <a:gd name="connsiteY9" fmla="*/ 783924 h 4579907"/>
              <a:gd name="connsiteX0" fmla="*/ 434967 w 4529507"/>
              <a:gd name="connsiteY0" fmla="*/ 783924 h 4579907"/>
              <a:gd name="connsiteX1" fmla="*/ 1778925 w 4529507"/>
              <a:gd name="connsiteY1" fmla="*/ 34839 h 4579907"/>
              <a:gd name="connsiteX2" fmla="*/ 3785351 w 4529507"/>
              <a:gd name="connsiteY2" fmla="*/ 115063 h 4579907"/>
              <a:gd name="connsiteX3" fmla="*/ 4529507 w 4529507"/>
              <a:gd name="connsiteY3" fmla="*/ 859219 h 4579907"/>
              <a:gd name="connsiteX4" fmla="*/ 4529507 w 4529507"/>
              <a:gd name="connsiteY4" fmla="*/ 3835751 h 4579907"/>
              <a:gd name="connsiteX5" fmla="*/ 3785351 w 4529507"/>
              <a:gd name="connsiteY5" fmla="*/ 4579907 h 4579907"/>
              <a:gd name="connsiteX6" fmla="*/ 808819 w 4529507"/>
              <a:gd name="connsiteY6" fmla="*/ 4579907 h 4579907"/>
              <a:gd name="connsiteX7" fmla="*/ 64663 w 4529507"/>
              <a:gd name="connsiteY7" fmla="*/ 3835751 h 4579907"/>
              <a:gd name="connsiteX8" fmla="*/ 59243 w 4529507"/>
              <a:gd name="connsiteY8" fmla="*/ 1536741 h 4579907"/>
              <a:gd name="connsiteX9" fmla="*/ 434967 w 4529507"/>
              <a:gd name="connsiteY9" fmla="*/ 783924 h 4579907"/>
              <a:gd name="connsiteX0" fmla="*/ 502372 w 4533190"/>
              <a:gd name="connsiteY0" fmla="*/ 777122 h 4579477"/>
              <a:gd name="connsiteX1" fmla="*/ 1782608 w 4533190"/>
              <a:gd name="connsiteY1" fmla="*/ 34409 h 4579477"/>
              <a:gd name="connsiteX2" fmla="*/ 3789034 w 4533190"/>
              <a:gd name="connsiteY2" fmla="*/ 114633 h 4579477"/>
              <a:gd name="connsiteX3" fmla="*/ 4533190 w 4533190"/>
              <a:gd name="connsiteY3" fmla="*/ 858789 h 4579477"/>
              <a:gd name="connsiteX4" fmla="*/ 4533190 w 4533190"/>
              <a:gd name="connsiteY4" fmla="*/ 3835321 h 4579477"/>
              <a:gd name="connsiteX5" fmla="*/ 3789034 w 4533190"/>
              <a:gd name="connsiteY5" fmla="*/ 4579477 h 4579477"/>
              <a:gd name="connsiteX6" fmla="*/ 812502 w 4533190"/>
              <a:gd name="connsiteY6" fmla="*/ 4579477 h 4579477"/>
              <a:gd name="connsiteX7" fmla="*/ 68346 w 4533190"/>
              <a:gd name="connsiteY7" fmla="*/ 3835321 h 4579477"/>
              <a:gd name="connsiteX8" fmla="*/ 62926 w 4533190"/>
              <a:gd name="connsiteY8" fmla="*/ 1536311 h 4579477"/>
              <a:gd name="connsiteX9" fmla="*/ 502372 w 4533190"/>
              <a:gd name="connsiteY9" fmla="*/ 777122 h 4579477"/>
              <a:gd name="connsiteX0" fmla="*/ 502372 w 4533190"/>
              <a:gd name="connsiteY0" fmla="*/ 777122 h 4579477"/>
              <a:gd name="connsiteX1" fmla="*/ 1782608 w 4533190"/>
              <a:gd name="connsiteY1" fmla="*/ 34409 h 4579477"/>
              <a:gd name="connsiteX2" fmla="*/ 3789034 w 4533190"/>
              <a:gd name="connsiteY2" fmla="*/ 114633 h 4579477"/>
              <a:gd name="connsiteX3" fmla="*/ 4533190 w 4533190"/>
              <a:gd name="connsiteY3" fmla="*/ 858789 h 4579477"/>
              <a:gd name="connsiteX4" fmla="*/ 4533190 w 4533190"/>
              <a:gd name="connsiteY4" fmla="*/ 3835321 h 4579477"/>
              <a:gd name="connsiteX5" fmla="*/ 3789034 w 4533190"/>
              <a:gd name="connsiteY5" fmla="*/ 4579477 h 4579477"/>
              <a:gd name="connsiteX6" fmla="*/ 812502 w 4533190"/>
              <a:gd name="connsiteY6" fmla="*/ 4579477 h 4579477"/>
              <a:gd name="connsiteX7" fmla="*/ 68346 w 4533190"/>
              <a:gd name="connsiteY7" fmla="*/ 3835321 h 4579477"/>
              <a:gd name="connsiteX8" fmla="*/ 62926 w 4533190"/>
              <a:gd name="connsiteY8" fmla="*/ 1536311 h 4579477"/>
              <a:gd name="connsiteX9" fmla="*/ 147580 w 4533190"/>
              <a:gd name="connsiteY9" fmla="*/ 1118017 h 4579477"/>
              <a:gd name="connsiteX10" fmla="*/ 502372 w 4533190"/>
              <a:gd name="connsiteY10" fmla="*/ 777122 h 4579477"/>
              <a:gd name="connsiteX0" fmla="*/ 696722 w 4533190"/>
              <a:gd name="connsiteY0" fmla="*/ 627633 h 4570174"/>
              <a:gd name="connsiteX1" fmla="*/ 1782608 w 4533190"/>
              <a:gd name="connsiteY1" fmla="*/ 25106 h 4570174"/>
              <a:gd name="connsiteX2" fmla="*/ 3789034 w 4533190"/>
              <a:gd name="connsiteY2" fmla="*/ 105330 h 4570174"/>
              <a:gd name="connsiteX3" fmla="*/ 4533190 w 4533190"/>
              <a:gd name="connsiteY3" fmla="*/ 849486 h 4570174"/>
              <a:gd name="connsiteX4" fmla="*/ 4533190 w 4533190"/>
              <a:gd name="connsiteY4" fmla="*/ 3826018 h 4570174"/>
              <a:gd name="connsiteX5" fmla="*/ 3789034 w 4533190"/>
              <a:gd name="connsiteY5" fmla="*/ 4570174 h 4570174"/>
              <a:gd name="connsiteX6" fmla="*/ 812502 w 4533190"/>
              <a:gd name="connsiteY6" fmla="*/ 4570174 h 4570174"/>
              <a:gd name="connsiteX7" fmla="*/ 68346 w 4533190"/>
              <a:gd name="connsiteY7" fmla="*/ 3826018 h 4570174"/>
              <a:gd name="connsiteX8" fmla="*/ 62926 w 4533190"/>
              <a:gd name="connsiteY8" fmla="*/ 1527008 h 4570174"/>
              <a:gd name="connsiteX9" fmla="*/ 147580 w 4533190"/>
              <a:gd name="connsiteY9" fmla="*/ 1108714 h 4570174"/>
              <a:gd name="connsiteX10" fmla="*/ 696722 w 4533190"/>
              <a:gd name="connsiteY10" fmla="*/ 627633 h 4570174"/>
              <a:gd name="connsiteX0" fmla="*/ 696722 w 4533190"/>
              <a:gd name="connsiteY0" fmla="*/ 627633 h 4570174"/>
              <a:gd name="connsiteX1" fmla="*/ 1782608 w 4533190"/>
              <a:gd name="connsiteY1" fmla="*/ 25106 h 4570174"/>
              <a:gd name="connsiteX2" fmla="*/ 3789034 w 4533190"/>
              <a:gd name="connsiteY2" fmla="*/ 105330 h 4570174"/>
              <a:gd name="connsiteX3" fmla="*/ 4533190 w 4533190"/>
              <a:gd name="connsiteY3" fmla="*/ 849486 h 4570174"/>
              <a:gd name="connsiteX4" fmla="*/ 4533190 w 4533190"/>
              <a:gd name="connsiteY4" fmla="*/ 3826018 h 4570174"/>
              <a:gd name="connsiteX5" fmla="*/ 3789034 w 4533190"/>
              <a:gd name="connsiteY5" fmla="*/ 4570174 h 4570174"/>
              <a:gd name="connsiteX6" fmla="*/ 812502 w 4533190"/>
              <a:gd name="connsiteY6" fmla="*/ 4570174 h 4570174"/>
              <a:gd name="connsiteX7" fmla="*/ 68346 w 4533190"/>
              <a:gd name="connsiteY7" fmla="*/ 3826018 h 4570174"/>
              <a:gd name="connsiteX8" fmla="*/ 62926 w 4533190"/>
              <a:gd name="connsiteY8" fmla="*/ 1527008 h 4570174"/>
              <a:gd name="connsiteX9" fmla="*/ 147580 w 4533190"/>
              <a:gd name="connsiteY9" fmla="*/ 1108714 h 4570174"/>
              <a:gd name="connsiteX10" fmla="*/ 696722 w 4533190"/>
              <a:gd name="connsiteY10" fmla="*/ 627633 h 4570174"/>
              <a:gd name="connsiteX0" fmla="*/ 696722 w 4533190"/>
              <a:gd name="connsiteY0" fmla="*/ 627633 h 4570174"/>
              <a:gd name="connsiteX1" fmla="*/ 1782608 w 4533190"/>
              <a:gd name="connsiteY1" fmla="*/ 25106 h 4570174"/>
              <a:gd name="connsiteX2" fmla="*/ 3789034 w 4533190"/>
              <a:gd name="connsiteY2" fmla="*/ 105330 h 4570174"/>
              <a:gd name="connsiteX3" fmla="*/ 4533190 w 4533190"/>
              <a:gd name="connsiteY3" fmla="*/ 849486 h 4570174"/>
              <a:gd name="connsiteX4" fmla="*/ 4533190 w 4533190"/>
              <a:gd name="connsiteY4" fmla="*/ 3826018 h 4570174"/>
              <a:gd name="connsiteX5" fmla="*/ 3789034 w 4533190"/>
              <a:gd name="connsiteY5" fmla="*/ 4570174 h 4570174"/>
              <a:gd name="connsiteX6" fmla="*/ 812502 w 4533190"/>
              <a:gd name="connsiteY6" fmla="*/ 4570174 h 4570174"/>
              <a:gd name="connsiteX7" fmla="*/ 68346 w 4533190"/>
              <a:gd name="connsiteY7" fmla="*/ 3826018 h 4570174"/>
              <a:gd name="connsiteX8" fmla="*/ 62926 w 4533190"/>
              <a:gd name="connsiteY8" fmla="*/ 1527008 h 4570174"/>
              <a:gd name="connsiteX9" fmla="*/ 147580 w 4533190"/>
              <a:gd name="connsiteY9" fmla="*/ 1108714 h 4570174"/>
              <a:gd name="connsiteX10" fmla="*/ 696722 w 4533190"/>
              <a:gd name="connsiteY10" fmla="*/ 627633 h 4570174"/>
              <a:gd name="connsiteX0" fmla="*/ 712653 w 4533190"/>
              <a:gd name="connsiteY0" fmla="*/ 647995 h 4571420"/>
              <a:gd name="connsiteX1" fmla="*/ 1782608 w 4533190"/>
              <a:gd name="connsiteY1" fmla="*/ 26352 h 4571420"/>
              <a:gd name="connsiteX2" fmla="*/ 3789034 w 4533190"/>
              <a:gd name="connsiteY2" fmla="*/ 106576 h 4571420"/>
              <a:gd name="connsiteX3" fmla="*/ 4533190 w 4533190"/>
              <a:gd name="connsiteY3" fmla="*/ 850732 h 4571420"/>
              <a:gd name="connsiteX4" fmla="*/ 4533190 w 4533190"/>
              <a:gd name="connsiteY4" fmla="*/ 3827264 h 4571420"/>
              <a:gd name="connsiteX5" fmla="*/ 3789034 w 4533190"/>
              <a:gd name="connsiteY5" fmla="*/ 4571420 h 4571420"/>
              <a:gd name="connsiteX6" fmla="*/ 812502 w 4533190"/>
              <a:gd name="connsiteY6" fmla="*/ 4571420 h 4571420"/>
              <a:gd name="connsiteX7" fmla="*/ 68346 w 4533190"/>
              <a:gd name="connsiteY7" fmla="*/ 3827264 h 4571420"/>
              <a:gd name="connsiteX8" fmla="*/ 62926 w 4533190"/>
              <a:gd name="connsiteY8" fmla="*/ 1528254 h 4571420"/>
              <a:gd name="connsiteX9" fmla="*/ 147580 w 4533190"/>
              <a:gd name="connsiteY9" fmla="*/ 1109960 h 4571420"/>
              <a:gd name="connsiteX10" fmla="*/ 712653 w 4533190"/>
              <a:gd name="connsiteY10" fmla="*/ 647995 h 4571420"/>
              <a:gd name="connsiteX0" fmla="*/ 712653 w 4533190"/>
              <a:gd name="connsiteY0" fmla="*/ 647995 h 4571420"/>
              <a:gd name="connsiteX1" fmla="*/ 1782608 w 4533190"/>
              <a:gd name="connsiteY1" fmla="*/ 26352 h 4571420"/>
              <a:gd name="connsiteX2" fmla="*/ 3789034 w 4533190"/>
              <a:gd name="connsiteY2" fmla="*/ 106576 h 4571420"/>
              <a:gd name="connsiteX3" fmla="*/ 4533190 w 4533190"/>
              <a:gd name="connsiteY3" fmla="*/ 850732 h 4571420"/>
              <a:gd name="connsiteX4" fmla="*/ 4533190 w 4533190"/>
              <a:gd name="connsiteY4" fmla="*/ 3827264 h 4571420"/>
              <a:gd name="connsiteX5" fmla="*/ 3789034 w 4533190"/>
              <a:gd name="connsiteY5" fmla="*/ 4571420 h 4571420"/>
              <a:gd name="connsiteX6" fmla="*/ 812502 w 4533190"/>
              <a:gd name="connsiteY6" fmla="*/ 4571420 h 4571420"/>
              <a:gd name="connsiteX7" fmla="*/ 68346 w 4533190"/>
              <a:gd name="connsiteY7" fmla="*/ 3827264 h 4571420"/>
              <a:gd name="connsiteX8" fmla="*/ 62926 w 4533190"/>
              <a:gd name="connsiteY8" fmla="*/ 1528254 h 4571420"/>
              <a:gd name="connsiteX9" fmla="*/ 147580 w 4533190"/>
              <a:gd name="connsiteY9" fmla="*/ 1109960 h 4571420"/>
              <a:gd name="connsiteX10" fmla="*/ 712653 w 4533190"/>
              <a:gd name="connsiteY10" fmla="*/ 647995 h 4571420"/>
              <a:gd name="connsiteX0" fmla="*/ 712653 w 4533190"/>
              <a:gd name="connsiteY0" fmla="*/ 556647 h 4480072"/>
              <a:gd name="connsiteX1" fmla="*/ 1588258 w 4533190"/>
              <a:gd name="connsiteY1" fmla="*/ 52888 h 4480072"/>
              <a:gd name="connsiteX2" fmla="*/ 3789034 w 4533190"/>
              <a:gd name="connsiteY2" fmla="*/ 15228 h 4480072"/>
              <a:gd name="connsiteX3" fmla="*/ 4533190 w 4533190"/>
              <a:gd name="connsiteY3" fmla="*/ 759384 h 4480072"/>
              <a:gd name="connsiteX4" fmla="*/ 4533190 w 4533190"/>
              <a:gd name="connsiteY4" fmla="*/ 3735916 h 4480072"/>
              <a:gd name="connsiteX5" fmla="*/ 3789034 w 4533190"/>
              <a:gd name="connsiteY5" fmla="*/ 4480072 h 4480072"/>
              <a:gd name="connsiteX6" fmla="*/ 812502 w 4533190"/>
              <a:gd name="connsiteY6" fmla="*/ 4480072 h 4480072"/>
              <a:gd name="connsiteX7" fmla="*/ 68346 w 4533190"/>
              <a:gd name="connsiteY7" fmla="*/ 3735916 h 4480072"/>
              <a:gd name="connsiteX8" fmla="*/ 62926 w 4533190"/>
              <a:gd name="connsiteY8" fmla="*/ 1436906 h 4480072"/>
              <a:gd name="connsiteX9" fmla="*/ 147580 w 4533190"/>
              <a:gd name="connsiteY9" fmla="*/ 1018612 h 4480072"/>
              <a:gd name="connsiteX10" fmla="*/ 712653 w 4533190"/>
              <a:gd name="connsiteY10" fmla="*/ 556647 h 4480072"/>
              <a:gd name="connsiteX0" fmla="*/ 712653 w 4533190"/>
              <a:gd name="connsiteY0" fmla="*/ 619738 h 4543163"/>
              <a:gd name="connsiteX1" fmla="*/ 1588258 w 4533190"/>
              <a:gd name="connsiteY1" fmla="*/ 115979 h 4543163"/>
              <a:gd name="connsiteX2" fmla="*/ 3789034 w 4533190"/>
              <a:gd name="connsiteY2" fmla="*/ 78319 h 4543163"/>
              <a:gd name="connsiteX3" fmla="*/ 4533190 w 4533190"/>
              <a:gd name="connsiteY3" fmla="*/ 822475 h 4543163"/>
              <a:gd name="connsiteX4" fmla="*/ 4533190 w 4533190"/>
              <a:gd name="connsiteY4" fmla="*/ 3799007 h 4543163"/>
              <a:gd name="connsiteX5" fmla="*/ 3789034 w 4533190"/>
              <a:gd name="connsiteY5" fmla="*/ 4543163 h 4543163"/>
              <a:gd name="connsiteX6" fmla="*/ 812502 w 4533190"/>
              <a:gd name="connsiteY6" fmla="*/ 4543163 h 4543163"/>
              <a:gd name="connsiteX7" fmla="*/ 68346 w 4533190"/>
              <a:gd name="connsiteY7" fmla="*/ 3799007 h 4543163"/>
              <a:gd name="connsiteX8" fmla="*/ 62926 w 4533190"/>
              <a:gd name="connsiteY8" fmla="*/ 1499997 h 4543163"/>
              <a:gd name="connsiteX9" fmla="*/ 147580 w 4533190"/>
              <a:gd name="connsiteY9" fmla="*/ 1081703 h 4543163"/>
              <a:gd name="connsiteX10" fmla="*/ 712653 w 4533190"/>
              <a:gd name="connsiteY10" fmla="*/ 619738 h 4543163"/>
              <a:gd name="connsiteX0" fmla="*/ 731769 w 4533190"/>
              <a:gd name="connsiteY0" fmla="*/ 532862 h 4478589"/>
              <a:gd name="connsiteX1" fmla="*/ 1588258 w 4533190"/>
              <a:gd name="connsiteY1" fmla="*/ 51405 h 4478589"/>
              <a:gd name="connsiteX2" fmla="*/ 3789034 w 4533190"/>
              <a:gd name="connsiteY2" fmla="*/ 13745 h 4478589"/>
              <a:gd name="connsiteX3" fmla="*/ 4533190 w 4533190"/>
              <a:gd name="connsiteY3" fmla="*/ 757901 h 4478589"/>
              <a:gd name="connsiteX4" fmla="*/ 4533190 w 4533190"/>
              <a:gd name="connsiteY4" fmla="*/ 3734433 h 4478589"/>
              <a:gd name="connsiteX5" fmla="*/ 3789034 w 4533190"/>
              <a:gd name="connsiteY5" fmla="*/ 4478589 h 4478589"/>
              <a:gd name="connsiteX6" fmla="*/ 812502 w 4533190"/>
              <a:gd name="connsiteY6" fmla="*/ 4478589 h 4478589"/>
              <a:gd name="connsiteX7" fmla="*/ 68346 w 4533190"/>
              <a:gd name="connsiteY7" fmla="*/ 3734433 h 4478589"/>
              <a:gd name="connsiteX8" fmla="*/ 62926 w 4533190"/>
              <a:gd name="connsiteY8" fmla="*/ 1435423 h 4478589"/>
              <a:gd name="connsiteX9" fmla="*/ 147580 w 4533190"/>
              <a:gd name="connsiteY9" fmla="*/ 1017129 h 4478589"/>
              <a:gd name="connsiteX10" fmla="*/ 731769 w 4533190"/>
              <a:gd name="connsiteY10" fmla="*/ 532862 h 4478589"/>
              <a:gd name="connsiteX0" fmla="*/ 731769 w 4533190"/>
              <a:gd name="connsiteY0" fmla="*/ 532862 h 4478589"/>
              <a:gd name="connsiteX1" fmla="*/ 1588258 w 4533190"/>
              <a:gd name="connsiteY1" fmla="*/ 51405 h 4478589"/>
              <a:gd name="connsiteX2" fmla="*/ 3789034 w 4533190"/>
              <a:gd name="connsiteY2" fmla="*/ 13745 h 4478589"/>
              <a:gd name="connsiteX3" fmla="*/ 4533190 w 4533190"/>
              <a:gd name="connsiteY3" fmla="*/ 757901 h 4478589"/>
              <a:gd name="connsiteX4" fmla="*/ 4533190 w 4533190"/>
              <a:gd name="connsiteY4" fmla="*/ 3734433 h 4478589"/>
              <a:gd name="connsiteX5" fmla="*/ 3789034 w 4533190"/>
              <a:gd name="connsiteY5" fmla="*/ 4478589 h 4478589"/>
              <a:gd name="connsiteX6" fmla="*/ 812502 w 4533190"/>
              <a:gd name="connsiteY6" fmla="*/ 4478589 h 4478589"/>
              <a:gd name="connsiteX7" fmla="*/ 68346 w 4533190"/>
              <a:gd name="connsiteY7" fmla="*/ 3734433 h 4478589"/>
              <a:gd name="connsiteX8" fmla="*/ 62926 w 4533190"/>
              <a:gd name="connsiteY8" fmla="*/ 1435423 h 4478589"/>
              <a:gd name="connsiteX9" fmla="*/ 147580 w 4533190"/>
              <a:gd name="connsiteY9" fmla="*/ 1017129 h 4478589"/>
              <a:gd name="connsiteX10" fmla="*/ 731769 w 4533190"/>
              <a:gd name="connsiteY10" fmla="*/ 532862 h 4478589"/>
              <a:gd name="connsiteX0" fmla="*/ 728583 w 4533190"/>
              <a:gd name="connsiteY0" fmla="*/ 539656 h 4479010"/>
              <a:gd name="connsiteX1" fmla="*/ 1588258 w 4533190"/>
              <a:gd name="connsiteY1" fmla="*/ 51826 h 4479010"/>
              <a:gd name="connsiteX2" fmla="*/ 3789034 w 4533190"/>
              <a:gd name="connsiteY2" fmla="*/ 14166 h 4479010"/>
              <a:gd name="connsiteX3" fmla="*/ 4533190 w 4533190"/>
              <a:gd name="connsiteY3" fmla="*/ 758322 h 4479010"/>
              <a:gd name="connsiteX4" fmla="*/ 4533190 w 4533190"/>
              <a:gd name="connsiteY4" fmla="*/ 3734854 h 4479010"/>
              <a:gd name="connsiteX5" fmla="*/ 3789034 w 4533190"/>
              <a:gd name="connsiteY5" fmla="*/ 4479010 h 4479010"/>
              <a:gd name="connsiteX6" fmla="*/ 812502 w 4533190"/>
              <a:gd name="connsiteY6" fmla="*/ 4479010 h 4479010"/>
              <a:gd name="connsiteX7" fmla="*/ 68346 w 4533190"/>
              <a:gd name="connsiteY7" fmla="*/ 3734854 h 4479010"/>
              <a:gd name="connsiteX8" fmla="*/ 62926 w 4533190"/>
              <a:gd name="connsiteY8" fmla="*/ 1435844 h 4479010"/>
              <a:gd name="connsiteX9" fmla="*/ 147580 w 4533190"/>
              <a:gd name="connsiteY9" fmla="*/ 1017550 h 4479010"/>
              <a:gd name="connsiteX10" fmla="*/ 728583 w 4533190"/>
              <a:gd name="connsiteY10" fmla="*/ 539656 h 4479010"/>
              <a:gd name="connsiteX0" fmla="*/ 728583 w 4533190"/>
              <a:gd name="connsiteY0" fmla="*/ 587944 h 4527298"/>
              <a:gd name="connsiteX1" fmla="*/ 1588258 w 4533190"/>
              <a:gd name="connsiteY1" fmla="*/ 100114 h 4527298"/>
              <a:gd name="connsiteX2" fmla="*/ 2097450 w 4533190"/>
              <a:gd name="connsiteY2" fmla="*/ 46298 h 4527298"/>
              <a:gd name="connsiteX3" fmla="*/ 3789034 w 4533190"/>
              <a:gd name="connsiteY3" fmla="*/ 62454 h 4527298"/>
              <a:gd name="connsiteX4" fmla="*/ 4533190 w 4533190"/>
              <a:gd name="connsiteY4" fmla="*/ 806610 h 4527298"/>
              <a:gd name="connsiteX5" fmla="*/ 4533190 w 4533190"/>
              <a:gd name="connsiteY5" fmla="*/ 3783142 h 4527298"/>
              <a:gd name="connsiteX6" fmla="*/ 3789034 w 4533190"/>
              <a:gd name="connsiteY6" fmla="*/ 4527298 h 4527298"/>
              <a:gd name="connsiteX7" fmla="*/ 812502 w 4533190"/>
              <a:gd name="connsiteY7" fmla="*/ 4527298 h 4527298"/>
              <a:gd name="connsiteX8" fmla="*/ 68346 w 4533190"/>
              <a:gd name="connsiteY8" fmla="*/ 3783142 h 4527298"/>
              <a:gd name="connsiteX9" fmla="*/ 62926 w 4533190"/>
              <a:gd name="connsiteY9" fmla="*/ 1484132 h 4527298"/>
              <a:gd name="connsiteX10" fmla="*/ 147580 w 4533190"/>
              <a:gd name="connsiteY10" fmla="*/ 1065838 h 4527298"/>
              <a:gd name="connsiteX11" fmla="*/ 728583 w 4533190"/>
              <a:gd name="connsiteY11" fmla="*/ 587944 h 4527298"/>
              <a:gd name="connsiteX0" fmla="*/ 728583 w 4533190"/>
              <a:gd name="connsiteY0" fmla="*/ 755369 h 4694723"/>
              <a:gd name="connsiteX1" fmla="*/ 1588258 w 4533190"/>
              <a:gd name="connsiteY1" fmla="*/ 267539 h 4694723"/>
              <a:gd name="connsiteX2" fmla="*/ 2288614 w 4533190"/>
              <a:gd name="connsiteY2" fmla="*/ 257 h 4694723"/>
              <a:gd name="connsiteX3" fmla="*/ 3789034 w 4533190"/>
              <a:gd name="connsiteY3" fmla="*/ 229879 h 4694723"/>
              <a:gd name="connsiteX4" fmla="*/ 4533190 w 4533190"/>
              <a:gd name="connsiteY4" fmla="*/ 974035 h 4694723"/>
              <a:gd name="connsiteX5" fmla="*/ 4533190 w 4533190"/>
              <a:gd name="connsiteY5" fmla="*/ 3950567 h 4694723"/>
              <a:gd name="connsiteX6" fmla="*/ 3789034 w 4533190"/>
              <a:gd name="connsiteY6" fmla="*/ 4694723 h 4694723"/>
              <a:gd name="connsiteX7" fmla="*/ 812502 w 4533190"/>
              <a:gd name="connsiteY7" fmla="*/ 4694723 h 4694723"/>
              <a:gd name="connsiteX8" fmla="*/ 68346 w 4533190"/>
              <a:gd name="connsiteY8" fmla="*/ 3950567 h 4694723"/>
              <a:gd name="connsiteX9" fmla="*/ 62926 w 4533190"/>
              <a:gd name="connsiteY9" fmla="*/ 1651557 h 4694723"/>
              <a:gd name="connsiteX10" fmla="*/ 147580 w 4533190"/>
              <a:gd name="connsiteY10" fmla="*/ 1233263 h 4694723"/>
              <a:gd name="connsiteX11" fmla="*/ 728583 w 4533190"/>
              <a:gd name="connsiteY11" fmla="*/ 755369 h 4694723"/>
              <a:gd name="connsiteX0" fmla="*/ 728583 w 4533190"/>
              <a:gd name="connsiteY0" fmla="*/ 755369 h 4694723"/>
              <a:gd name="connsiteX1" fmla="*/ 1588258 w 4533190"/>
              <a:gd name="connsiteY1" fmla="*/ 267539 h 4694723"/>
              <a:gd name="connsiteX2" fmla="*/ 2288614 w 4533190"/>
              <a:gd name="connsiteY2" fmla="*/ 257 h 4694723"/>
              <a:gd name="connsiteX3" fmla="*/ 3789034 w 4533190"/>
              <a:gd name="connsiteY3" fmla="*/ 229879 h 4694723"/>
              <a:gd name="connsiteX4" fmla="*/ 4533190 w 4533190"/>
              <a:gd name="connsiteY4" fmla="*/ 974035 h 4694723"/>
              <a:gd name="connsiteX5" fmla="*/ 4533190 w 4533190"/>
              <a:gd name="connsiteY5" fmla="*/ 3950567 h 4694723"/>
              <a:gd name="connsiteX6" fmla="*/ 3789034 w 4533190"/>
              <a:gd name="connsiteY6" fmla="*/ 4694723 h 4694723"/>
              <a:gd name="connsiteX7" fmla="*/ 812502 w 4533190"/>
              <a:gd name="connsiteY7" fmla="*/ 4694723 h 4694723"/>
              <a:gd name="connsiteX8" fmla="*/ 68346 w 4533190"/>
              <a:gd name="connsiteY8" fmla="*/ 3950567 h 4694723"/>
              <a:gd name="connsiteX9" fmla="*/ 62926 w 4533190"/>
              <a:gd name="connsiteY9" fmla="*/ 1651557 h 4694723"/>
              <a:gd name="connsiteX10" fmla="*/ 147580 w 4533190"/>
              <a:gd name="connsiteY10" fmla="*/ 1233263 h 4694723"/>
              <a:gd name="connsiteX11" fmla="*/ 728583 w 4533190"/>
              <a:gd name="connsiteY11" fmla="*/ 755369 h 4694723"/>
              <a:gd name="connsiteX0" fmla="*/ 728583 w 4533190"/>
              <a:gd name="connsiteY0" fmla="*/ 755369 h 4694723"/>
              <a:gd name="connsiteX1" fmla="*/ 1588258 w 4533190"/>
              <a:gd name="connsiteY1" fmla="*/ 267539 h 4694723"/>
              <a:gd name="connsiteX2" fmla="*/ 2288614 w 4533190"/>
              <a:gd name="connsiteY2" fmla="*/ 257 h 4694723"/>
              <a:gd name="connsiteX3" fmla="*/ 3789034 w 4533190"/>
              <a:gd name="connsiteY3" fmla="*/ 229879 h 4694723"/>
              <a:gd name="connsiteX4" fmla="*/ 4533190 w 4533190"/>
              <a:gd name="connsiteY4" fmla="*/ 974035 h 4694723"/>
              <a:gd name="connsiteX5" fmla="*/ 4533190 w 4533190"/>
              <a:gd name="connsiteY5" fmla="*/ 3950567 h 4694723"/>
              <a:gd name="connsiteX6" fmla="*/ 3789034 w 4533190"/>
              <a:gd name="connsiteY6" fmla="*/ 4694723 h 4694723"/>
              <a:gd name="connsiteX7" fmla="*/ 812502 w 4533190"/>
              <a:gd name="connsiteY7" fmla="*/ 4694723 h 4694723"/>
              <a:gd name="connsiteX8" fmla="*/ 68346 w 4533190"/>
              <a:gd name="connsiteY8" fmla="*/ 3950567 h 4694723"/>
              <a:gd name="connsiteX9" fmla="*/ 62926 w 4533190"/>
              <a:gd name="connsiteY9" fmla="*/ 1651557 h 4694723"/>
              <a:gd name="connsiteX10" fmla="*/ 147580 w 4533190"/>
              <a:gd name="connsiteY10" fmla="*/ 1233263 h 4694723"/>
              <a:gd name="connsiteX11" fmla="*/ 728583 w 4533190"/>
              <a:gd name="connsiteY11" fmla="*/ 755369 h 4694723"/>
              <a:gd name="connsiteX0" fmla="*/ 728583 w 4533190"/>
              <a:gd name="connsiteY0" fmla="*/ 755369 h 4694723"/>
              <a:gd name="connsiteX1" fmla="*/ 1588258 w 4533190"/>
              <a:gd name="connsiteY1" fmla="*/ 267539 h 4694723"/>
              <a:gd name="connsiteX2" fmla="*/ 2288614 w 4533190"/>
              <a:gd name="connsiteY2" fmla="*/ 257 h 4694723"/>
              <a:gd name="connsiteX3" fmla="*/ 3789034 w 4533190"/>
              <a:gd name="connsiteY3" fmla="*/ 229879 h 4694723"/>
              <a:gd name="connsiteX4" fmla="*/ 4533190 w 4533190"/>
              <a:gd name="connsiteY4" fmla="*/ 974035 h 4694723"/>
              <a:gd name="connsiteX5" fmla="*/ 4533190 w 4533190"/>
              <a:gd name="connsiteY5" fmla="*/ 3950567 h 4694723"/>
              <a:gd name="connsiteX6" fmla="*/ 3789034 w 4533190"/>
              <a:gd name="connsiteY6" fmla="*/ 4694723 h 4694723"/>
              <a:gd name="connsiteX7" fmla="*/ 812502 w 4533190"/>
              <a:gd name="connsiteY7" fmla="*/ 4694723 h 4694723"/>
              <a:gd name="connsiteX8" fmla="*/ 68346 w 4533190"/>
              <a:gd name="connsiteY8" fmla="*/ 3950567 h 4694723"/>
              <a:gd name="connsiteX9" fmla="*/ 62926 w 4533190"/>
              <a:gd name="connsiteY9" fmla="*/ 1651557 h 4694723"/>
              <a:gd name="connsiteX10" fmla="*/ 147580 w 4533190"/>
              <a:gd name="connsiteY10" fmla="*/ 1233263 h 4694723"/>
              <a:gd name="connsiteX11" fmla="*/ 728583 w 4533190"/>
              <a:gd name="connsiteY11" fmla="*/ 755369 h 4694723"/>
              <a:gd name="connsiteX0" fmla="*/ 776374 w 4533190"/>
              <a:gd name="connsiteY0" fmla="*/ 733066 h 4694723"/>
              <a:gd name="connsiteX1" fmla="*/ 1588258 w 4533190"/>
              <a:gd name="connsiteY1" fmla="*/ 267539 h 4694723"/>
              <a:gd name="connsiteX2" fmla="*/ 2288614 w 4533190"/>
              <a:gd name="connsiteY2" fmla="*/ 257 h 4694723"/>
              <a:gd name="connsiteX3" fmla="*/ 3789034 w 4533190"/>
              <a:gd name="connsiteY3" fmla="*/ 229879 h 4694723"/>
              <a:gd name="connsiteX4" fmla="*/ 4533190 w 4533190"/>
              <a:gd name="connsiteY4" fmla="*/ 974035 h 4694723"/>
              <a:gd name="connsiteX5" fmla="*/ 4533190 w 4533190"/>
              <a:gd name="connsiteY5" fmla="*/ 3950567 h 4694723"/>
              <a:gd name="connsiteX6" fmla="*/ 3789034 w 4533190"/>
              <a:gd name="connsiteY6" fmla="*/ 4694723 h 4694723"/>
              <a:gd name="connsiteX7" fmla="*/ 812502 w 4533190"/>
              <a:gd name="connsiteY7" fmla="*/ 4694723 h 4694723"/>
              <a:gd name="connsiteX8" fmla="*/ 68346 w 4533190"/>
              <a:gd name="connsiteY8" fmla="*/ 3950567 h 4694723"/>
              <a:gd name="connsiteX9" fmla="*/ 62926 w 4533190"/>
              <a:gd name="connsiteY9" fmla="*/ 1651557 h 4694723"/>
              <a:gd name="connsiteX10" fmla="*/ 147580 w 4533190"/>
              <a:gd name="connsiteY10" fmla="*/ 1233263 h 4694723"/>
              <a:gd name="connsiteX11" fmla="*/ 776374 w 4533190"/>
              <a:gd name="connsiteY11" fmla="*/ 733066 h 4694723"/>
              <a:gd name="connsiteX0" fmla="*/ 776374 w 4533190"/>
              <a:gd name="connsiteY0" fmla="*/ 733066 h 4694723"/>
              <a:gd name="connsiteX1" fmla="*/ 1588258 w 4533190"/>
              <a:gd name="connsiteY1" fmla="*/ 267539 h 4694723"/>
              <a:gd name="connsiteX2" fmla="*/ 2288614 w 4533190"/>
              <a:gd name="connsiteY2" fmla="*/ 257 h 4694723"/>
              <a:gd name="connsiteX3" fmla="*/ 3789034 w 4533190"/>
              <a:gd name="connsiteY3" fmla="*/ 229879 h 4694723"/>
              <a:gd name="connsiteX4" fmla="*/ 4533190 w 4533190"/>
              <a:gd name="connsiteY4" fmla="*/ 974035 h 4694723"/>
              <a:gd name="connsiteX5" fmla="*/ 4533190 w 4533190"/>
              <a:gd name="connsiteY5" fmla="*/ 3950567 h 4694723"/>
              <a:gd name="connsiteX6" fmla="*/ 3789034 w 4533190"/>
              <a:gd name="connsiteY6" fmla="*/ 4694723 h 4694723"/>
              <a:gd name="connsiteX7" fmla="*/ 812502 w 4533190"/>
              <a:gd name="connsiteY7" fmla="*/ 4694723 h 4694723"/>
              <a:gd name="connsiteX8" fmla="*/ 68346 w 4533190"/>
              <a:gd name="connsiteY8" fmla="*/ 3950567 h 4694723"/>
              <a:gd name="connsiteX9" fmla="*/ 62926 w 4533190"/>
              <a:gd name="connsiteY9" fmla="*/ 1651557 h 4694723"/>
              <a:gd name="connsiteX10" fmla="*/ 147580 w 4533190"/>
              <a:gd name="connsiteY10" fmla="*/ 1233263 h 4694723"/>
              <a:gd name="connsiteX11" fmla="*/ 776374 w 4533190"/>
              <a:gd name="connsiteY11" fmla="*/ 733066 h 4694723"/>
              <a:gd name="connsiteX0" fmla="*/ 776374 w 4533190"/>
              <a:gd name="connsiteY0" fmla="*/ 733066 h 4694723"/>
              <a:gd name="connsiteX1" fmla="*/ 1588258 w 4533190"/>
              <a:gd name="connsiteY1" fmla="*/ 267539 h 4694723"/>
              <a:gd name="connsiteX2" fmla="*/ 2288614 w 4533190"/>
              <a:gd name="connsiteY2" fmla="*/ 257 h 4694723"/>
              <a:gd name="connsiteX3" fmla="*/ 3789034 w 4533190"/>
              <a:gd name="connsiteY3" fmla="*/ 229879 h 4694723"/>
              <a:gd name="connsiteX4" fmla="*/ 4533190 w 4533190"/>
              <a:gd name="connsiteY4" fmla="*/ 974035 h 4694723"/>
              <a:gd name="connsiteX5" fmla="*/ 4533190 w 4533190"/>
              <a:gd name="connsiteY5" fmla="*/ 3950567 h 4694723"/>
              <a:gd name="connsiteX6" fmla="*/ 3789034 w 4533190"/>
              <a:gd name="connsiteY6" fmla="*/ 4694723 h 4694723"/>
              <a:gd name="connsiteX7" fmla="*/ 812502 w 4533190"/>
              <a:gd name="connsiteY7" fmla="*/ 4694723 h 4694723"/>
              <a:gd name="connsiteX8" fmla="*/ 68346 w 4533190"/>
              <a:gd name="connsiteY8" fmla="*/ 3950567 h 4694723"/>
              <a:gd name="connsiteX9" fmla="*/ 62926 w 4533190"/>
              <a:gd name="connsiteY9" fmla="*/ 1651557 h 4694723"/>
              <a:gd name="connsiteX10" fmla="*/ 147580 w 4533190"/>
              <a:gd name="connsiteY10" fmla="*/ 1233263 h 4694723"/>
              <a:gd name="connsiteX11" fmla="*/ 776374 w 4533190"/>
              <a:gd name="connsiteY11" fmla="*/ 733066 h 4694723"/>
              <a:gd name="connsiteX0" fmla="*/ 776374 w 4533190"/>
              <a:gd name="connsiteY0" fmla="*/ 733066 h 4694723"/>
              <a:gd name="connsiteX1" fmla="*/ 1588258 w 4533190"/>
              <a:gd name="connsiteY1" fmla="*/ 267539 h 4694723"/>
              <a:gd name="connsiteX2" fmla="*/ 2288614 w 4533190"/>
              <a:gd name="connsiteY2" fmla="*/ 257 h 4694723"/>
              <a:gd name="connsiteX3" fmla="*/ 3789034 w 4533190"/>
              <a:gd name="connsiteY3" fmla="*/ 229879 h 4694723"/>
              <a:gd name="connsiteX4" fmla="*/ 4533190 w 4533190"/>
              <a:gd name="connsiteY4" fmla="*/ 974035 h 4694723"/>
              <a:gd name="connsiteX5" fmla="*/ 4533190 w 4533190"/>
              <a:gd name="connsiteY5" fmla="*/ 3950567 h 4694723"/>
              <a:gd name="connsiteX6" fmla="*/ 3789034 w 4533190"/>
              <a:gd name="connsiteY6" fmla="*/ 4694723 h 4694723"/>
              <a:gd name="connsiteX7" fmla="*/ 812502 w 4533190"/>
              <a:gd name="connsiteY7" fmla="*/ 4694723 h 4694723"/>
              <a:gd name="connsiteX8" fmla="*/ 68346 w 4533190"/>
              <a:gd name="connsiteY8" fmla="*/ 3950567 h 4694723"/>
              <a:gd name="connsiteX9" fmla="*/ 62926 w 4533190"/>
              <a:gd name="connsiteY9" fmla="*/ 1651557 h 4694723"/>
              <a:gd name="connsiteX10" fmla="*/ 147580 w 4533190"/>
              <a:gd name="connsiteY10" fmla="*/ 1233263 h 4694723"/>
              <a:gd name="connsiteX11" fmla="*/ 776374 w 4533190"/>
              <a:gd name="connsiteY11" fmla="*/ 733066 h 4694723"/>
              <a:gd name="connsiteX0" fmla="*/ 776374 w 4533190"/>
              <a:gd name="connsiteY0" fmla="*/ 733066 h 4694723"/>
              <a:gd name="connsiteX1" fmla="*/ 1588258 w 4533190"/>
              <a:gd name="connsiteY1" fmla="*/ 267539 h 4694723"/>
              <a:gd name="connsiteX2" fmla="*/ 2288614 w 4533190"/>
              <a:gd name="connsiteY2" fmla="*/ 257 h 4694723"/>
              <a:gd name="connsiteX3" fmla="*/ 3789034 w 4533190"/>
              <a:gd name="connsiteY3" fmla="*/ 229879 h 4694723"/>
              <a:gd name="connsiteX4" fmla="*/ 4533190 w 4533190"/>
              <a:gd name="connsiteY4" fmla="*/ 974035 h 4694723"/>
              <a:gd name="connsiteX5" fmla="*/ 4533190 w 4533190"/>
              <a:gd name="connsiteY5" fmla="*/ 3950567 h 4694723"/>
              <a:gd name="connsiteX6" fmla="*/ 3789034 w 4533190"/>
              <a:gd name="connsiteY6" fmla="*/ 4694723 h 4694723"/>
              <a:gd name="connsiteX7" fmla="*/ 812502 w 4533190"/>
              <a:gd name="connsiteY7" fmla="*/ 4694723 h 4694723"/>
              <a:gd name="connsiteX8" fmla="*/ 68346 w 4533190"/>
              <a:gd name="connsiteY8" fmla="*/ 3950567 h 4694723"/>
              <a:gd name="connsiteX9" fmla="*/ 62926 w 4533190"/>
              <a:gd name="connsiteY9" fmla="*/ 1651557 h 4694723"/>
              <a:gd name="connsiteX10" fmla="*/ 147580 w 4533190"/>
              <a:gd name="connsiteY10" fmla="*/ 1233263 h 4694723"/>
              <a:gd name="connsiteX11" fmla="*/ 776374 w 4533190"/>
              <a:gd name="connsiteY11" fmla="*/ 733066 h 4694723"/>
              <a:gd name="connsiteX0" fmla="*/ 763546 w 4520362"/>
              <a:gd name="connsiteY0" fmla="*/ 733066 h 4694723"/>
              <a:gd name="connsiteX1" fmla="*/ 1575430 w 4520362"/>
              <a:gd name="connsiteY1" fmla="*/ 267539 h 4694723"/>
              <a:gd name="connsiteX2" fmla="*/ 2275786 w 4520362"/>
              <a:gd name="connsiteY2" fmla="*/ 257 h 4694723"/>
              <a:gd name="connsiteX3" fmla="*/ 3776206 w 4520362"/>
              <a:gd name="connsiteY3" fmla="*/ 229879 h 4694723"/>
              <a:gd name="connsiteX4" fmla="*/ 4520362 w 4520362"/>
              <a:gd name="connsiteY4" fmla="*/ 974035 h 4694723"/>
              <a:gd name="connsiteX5" fmla="*/ 4520362 w 4520362"/>
              <a:gd name="connsiteY5" fmla="*/ 3950567 h 4694723"/>
              <a:gd name="connsiteX6" fmla="*/ 3776206 w 4520362"/>
              <a:gd name="connsiteY6" fmla="*/ 4694723 h 4694723"/>
              <a:gd name="connsiteX7" fmla="*/ 799674 w 4520362"/>
              <a:gd name="connsiteY7" fmla="*/ 4694723 h 4694723"/>
              <a:gd name="connsiteX8" fmla="*/ 55518 w 4520362"/>
              <a:gd name="connsiteY8" fmla="*/ 3950567 h 4694723"/>
              <a:gd name="connsiteX9" fmla="*/ 50098 w 4520362"/>
              <a:gd name="connsiteY9" fmla="*/ 1651557 h 4694723"/>
              <a:gd name="connsiteX10" fmla="*/ 252637 w 4520362"/>
              <a:gd name="connsiteY10" fmla="*/ 1086704 h 4694723"/>
              <a:gd name="connsiteX11" fmla="*/ 763546 w 4520362"/>
              <a:gd name="connsiteY11" fmla="*/ 733066 h 4694723"/>
              <a:gd name="connsiteX0" fmla="*/ 763546 w 4520362"/>
              <a:gd name="connsiteY0" fmla="*/ 733066 h 4694723"/>
              <a:gd name="connsiteX1" fmla="*/ 1575430 w 4520362"/>
              <a:gd name="connsiteY1" fmla="*/ 267539 h 4694723"/>
              <a:gd name="connsiteX2" fmla="*/ 2275786 w 4520362"/>
              <a:gd name="connsiteY2" fmla="*/ 257 h 4694723"/>
              <a:gd name="connsiteX3" fmla="*/ 3776206 w 4520362"/>
              <a:gd name="connsiteY3" fmla="*/ 229879 h 4694723"/>
              <a:gd name="connsiteX4" fmla="*/ 4520362 w 4520362"/>
              <a:gd name="connsiteY4" fmla="*/ 974035 h 4694723"/>
              <a:gd name="connsiteX5" fmla="*/ 4520362 w 4520362"/>
              <a:gd name="connsiteY5" fmla="*/ 3950567 h 4694723"/>
              <a:gd name="connsiteX6" fmla="*/ 3776206 w 4520362"/>
              <a:gd name="connsiteY6" fmla="*/ 4694723 h 4694723"/>
              <a:gd name="connsiteX7" fmla="*/ 799674 w 4520362"/>
              <a:gd name="connsiteY7" fmla="*/ 4694723 h 4694723"/>
              <a:gd name="connsiteX8" fmla="*/ 55518 w 4520362"/>
              <a:gd name="connsiteY8" fmla="*/ 3950567 h 4694723"/>
              <a:gd name="connsiteX9" fmla="*/ 50098 w 4520362"/>
              <a:gd name="connsiteY9" fmla="*/ 1651557 h 4694723"/>
              <a:gd name="connsiteX10" fmla="*/ 252637 w 4520362"/>
              <a:gd name="connsiteY10" fmla="*/ 1086704 h 4694723"/>
              <a:gd name="connsiteX11" fmla="*/ 763546 w 4520362"/>
              <a:gd name="connsiteY11" fmla="*/ 733066 h 4694723"/>
              <a:gd name="connsiteX0" fmla="*/ 763546 w 4520362"/>
              <a:gd name="connsiteY0" fmla="*/ 733066 h 4694723"/>
              <a:gd name="connsiteX1" fmla="*/ 1575430 w 4520362"/>
              <a:gd name="connsiteY1" fmla="*/ 267539 h 4694723"/>
              <a:gd name="connsiteX2" fmla="*/ 2275786 w 4520362"/>
              <a:gd name="connsiteY2" fmla="*/ 257 h 4694723"/>
              <a:gd name="connsiteX3" fmla="*/ 3776206 w 4520362"/>
              <a:gd name="connsiteY3" fmla="*/ 229879 h 4694723"/>
              <a:gd name="connsiteX4" fmla="*/ 4520362 w 4520362"/>
              <a:gd name="connsiteY4" fmla="*/ 974035 h 4694723"/>
              <a:gd name="connsiteX5" fmla="*/ 4520362 w 4520362"/>
              <a:gd name="connsiteY5" fmla="*/ 3950567 h 4694723"/>
              <a:gd name="connsiteX6" fmla="*/ 3776206 w 4520362"/>
              <a:gd name="connsiteY6" fmla="*/ 4694723 h 4694723"/>
              <a:gd name="connsiteX7" fmla="*/ 799674 w 4520362"/>
              <a:gd name="connsiteY7" fmla="*/ 4694723 h 4694723"/>
              <a:gd name="connsiteX8" fmla="*/ 55518 w 4520362"/>
              <a:gd name="connsiteY8" fmla="*/ 3950567 h 4694723"/>
              <a:gd name="connsiteX9" fmla="*/ 50098 w 4520362"/>
              <a:gd name="connsiteY9" fmla="*/ 1651557 h 4694723"/>
              <a:gd name="connsiteX10" fmla="*/ 252637 w 4520362"/>
              <a:gd name="connsiteY10" fmla="*/ 1086704 h 4694723"/>
              <a:gd name="connsiteX11" fmla="*/ 763546 w 4520362"/>
              <a:gd name="connsiteY11" fmla="*/ 733066 h 4694723"/>
              <a:gd name="connsiteX0" fmla="*/ 763546 w 4520362"/>
              <a:gd name="connsiteY0" fmla="*/ 733066 h 4694723"/>
              <a:gd name="connsiteX1" fmla="*/ 1575430 w 4520362"/>
              <a:gd name="connsiteY1" fmla="*/ 267539 h 4694723"/>
              <a:gd name="connsiteX2" fmla="*/ 2275786 w 4520362"/>
              <a:gd name="connsiteY2" fmla="*/ 257 h 4694723"/>
              <a:gd name="connsiteX3" fmla="*/ 3776206 w 4520362"/>
              <a:gd name="connsiteY3" fmla="*/ 229879 h 4694723"/>
              <a:gd name="connsiteX4" fmla="*/ 4520362 w 4520362"/>
              <a:gd name="connsiteY4" fmla="*/ 974035 h 4694723"/>
              <a:gd name="connsiteX5" fmla="*/ 4520362 w 4520362"/>
              <a:gd name="connsiteY5" fmla="*/ 3950567 h 4694723"/>
              <a:gd name="connsiteX6" fmla="*/ 3776206 w 4520362"/>
              <a:gd name="connsiteY6" fmla="*/ 4694723 h 4694723"/>
              <a:gd name="connsiteX7" fmla="*/ 799674 w 4520362"/>
              <a:gd name="connsiteY7" fmla="*/ 4694723 h 4694723"/>
              <a:gd name="connsiteX8" fmla="*/ 55518 w 4520362"/>
              <a:gd name="connsiteY8" fmla="*/ 3950567 h 4694723"/>
              <a:gd name="connsiteX9" fmla="*/ 50098 w 4520362"/>
              <a:gd name="connsiteY9" fmla="*/ 1651557 h 4694723"/>
              <a:gd name="connsiteX10" fmla="*/ 252637 w 4520362"/>
              <a:gd name="connsiteY10" fmla="*/ 1086704 h 4694723"/>
              <a:gd name="connsiteX11" fmla="*/ 763546 w 4520362"/>
              <a:gd name="connsiteY11" fmla="*/ 733066 h 4694723"/>
              <a:gd name="connsiteX0" fmla="*/ 763546 w 4520362"/>
              <a:gd name="connsiteY0" fmla="*/ 733066 h 4694723"/>
              <a:gd name="connsiteX1" fmla="*/ 1575430 w 4520362"/>
              <a:gd name="connsiteY1" fmla="*/ 267539 h 4694723"/>
              <a:gd name="connsiteX2" fmla="*/ 2275786 w 4520362"/>
              <a:gd name="connsiteY2" fmla="*/ 257 h 4694723"/>
              <a:gd name="connsiteX3" fmla="*/ 3776206 w 4520362"/>
              <a:gd name="connsiteY3" fmla="*/ 229879 h 4694723"/>
              <a:gd name="connsiteX4" fmla="*/ 4520362 w 4520362"/>
              <a:gd name="connsiteY4" fmla="*/ 974035 h 4694723"/>
              <a:gd name="connsiteX5" fmla="*/ 4520362 w 4520362"/>
              <a:gd name="connsiteY5" fmla="*/ 3950567 h 4694723"/>
              <a:gd name="connsiteX6" fmla="*/ 3776206 w 4520362"/>
              <a:gd name="connsiteY6" fmla="*/ 4694723 h 4694723"/>
              <a:gd name="connsiteX7" fmla="*/ 799674 w 4520362"/>
              <a:gd name="connsiteY7" fmla="*/ 4694723 h 4694723"/>
              <a:gd name="connsiteX8" fmla="*/ 55518 w 4520362"/>
              <a:gd name="connsiteY8" fmla="*/ 3950567 h 4694723"/>
              <a:gd name="connsiteX9" fmla="*/ 50098 w 4520362"/>
              <a:gd name="connsiteY9" fmla="*/ 1651557 h 4694723"/>
              <a:gd name="connsiteX10" fmla="*/ 252637 w 4520362"/>
              <a:gd name="connsiteY10" fmla="*/ 1086704 h 4694723"/>
              <a:gd name="connsiteX11" fmla="*/ 763546 w 4520362"/>
              <a:gd name="connsiteY11" fmla="*/ 733066 h 4694723"/>
              <a:gd name="connsiteX0" fmla="*/ 827267 w 4520362"/>
              <a:gd name="connsiteY0" fmla="*/ 694833 h 4694723"/>
              <a:gd name="connsiteX1" fmla="*/ 1575430 w 4520362"/>
              <a:gd name="connsiteY1" fmla="*/ 267539 h 4694723"/>
              <a:gd name="connsiteX2" fmla="*/ 2275786 w 4520362"/>
              <a:gd name="connsiteY2" fmla="*/ 257 h 4694723"/>
              <a:gd name="connsiteX3" fmla="*/ 3776206 w 4520362"/>
              <a:gd name="connsiteY3" fmla="*/ 229879 h 4694723"/>
              <a:gd name="connsiteX4" fmla="*/ 4520362 w 4520362"/>
              <a:gd name="connsiteY4" fmla="*/ 974035 h 4694723"/>
              <a:gd name="connsiteX5" fmla="*/ 4520362 w 4520362"/>
              <a:gd name="connsiteY5" fmla="*/ 3950567 h 4694723"/>
              <a:gd name="connsiteX6" fmla="*/ 3776206 w 4520362"/>
              <a:gd name="connsiteY6" fmla="*/ 4694723 h 4694723"/>
              <a:gd name="connsiteX7" fmla="*/ 799674 w 4520362"/>
              <a:gd name="connsiteY7" fmla="*/ 4694723 h 4694723"/>
              <a:gd name="connsiteX8" fmla="*/ 55518 w 4520362"/>
              <a:gd name="connsiteY8" fmla="*/ 3950567 h 4694723"/>
              <a:gd name="connsiteX9" fmla="*/ 50098 w 4520362"/>
              <a:gd name="connsiteY9" fmla="*/ 1651557 h 4694723"/>
              <a:gd name="connsiteX10" fmla="*/ 252637 w 4520362"/>
              <a:gd name="connsiteY10" fmla="*/ 1086704 h 4694723"/>
              <a:gd name="connsiteX11" fmla="*/ 827267 w 4520362"/>
              <a:gd name="connsiteY11" fmla="*/ 694833 h 4694723"/>
              <a:gd name="connsiteX0" fmla="*/ 828430 w 4521525"/>
              <a:gd name="connsiteY0" fmla="*/ 694833 h 4694723"/>
              <a:gd name="connsiteX1" fmla="*/ 1576593 w 4521525"/>
              <a:gd name="connsiteY1" fmla="*/ 267539 h 4694723"/>
              <a:gd name="connsiteX2" fmla="*/ 2276949 w 4521525"/>
              <a:gd name="connsiteY2" fmla="*/ 257 h 4694723"/>
              <a:gd name="connsiteX3" fmla="*/ 3777369 w 4521525"/>
              <a:gd name="connsiteY3" fmla="*/ 229879 h 4694723"/>
              <a:gd name="connsiteX4" fmla="*/ 4521525 w 4521525"/>
              <a:gd name="connsiteY4" fmla="*/ 974035 h 4694723"/>
              <a:gd name="connsiteX5" fmla="*/ 4521525 w 4521525"/>
              <a:gd name="connsiteY5" fmla="*/ 3950567 h 4694723"/>
              <a:gd name="connsiteX6" fmla="*/ 3777369 w 4521525"/>
              <a:gd name="connsiteY6" fmla="*/ 4694723 h 4694723"/>
              <a:gd name="connsiteX7" fmla="*/ 800837 w 4521525"/>
              <a:gd name="connsiteY7" fmla="*/ 4694723 h 4694723"/>
              <a:gd name="connsiteX8" fmla="*/ 56681 w 4521525"/>
              <a:gd name="connsiteY8" fmla="*/ 3950567 h 4694723"/>
              <a:gd name="connsiteX9" fmla="*/ 48075 w 4521525"/>
              <a:gd name="connsiteY9" fmla="*/ 1769441 h 4694723"/>
              <a:gd name="connsiteX10" fmla="*/ 253800 w 4521525"/>
              <a:gd name="connsiteY10" fmla="*/ 1086704 h 4694723"/>
              <a:gd name="connsiteX11" fmla="*/ 828430 w 4521525"/>
              <a:gd name="connsiteY11" fmla="*/ 694833 h 4694723"/>
              <a:gd name="connsiteX0" fmla="*/ 818230 w 4511325"/>
              <a:gd name="connsiteY0" fmla="*/ 694833 h 4694723"/>
              <a:gd name="connsiteX1" fmla="*/ 1566393 w 4511325"/>
              <a:gd name="connsiteY1" fmla="*/ 267539 h 4694723"/>
              <a:gd name="connsiteX2" fmla="*/ 2266749 w 4511325"/>
              <a:gd name="connsiteY2" fmla="*/ 257 h 4694723"/>
              <a:gd name="connsiteX3" fmla="*/ 3767169 w 4511325"/>
              <a:gd name="connsiteY3" fmla="*/ 229879 h 4694723"/>
              <a:gd name="connsiteX4" fmla="*/ 4511325 w 4511325"/>
              <a:gd name="connsiteY4" fmla="*/ 974035 h 4694723"/>
              <a:gd name="connsiteX5" fmla="*/ 4511325 w 4511325"/>
              <a:gd name="connsiteY5" fmla="*/ 3950567 h 4694723"/>
              <a:gd name="connsiteX6" fmla="*/ 3767169 w 4511325"/>
              <a:gd name="connsiteY6" fmla="*/ 4694723 h 4694723"/>
              <a:gd name="connsiteX7" fmla="*/ 790637 w 4511325"/>
              <a:gd name="connsiteY7" fmla="*/ 4694723 h 4694723"/>
              <a:gd name="connsiteX8" fmla="*/ 46481 w 4511325"/>
              <a:gd name="connsiteY8" fmla="*/ 3950567 h 4694723"/>
              <a:gd name="connsiteX9" fmla="*/ 37875 w 4511325"/>
              <a:gd name="connsiteY9" fmla="*/ 1769441 h 4694723"/>
              <a:gd name="connsiteX10" fmla="*/ 243600 w 4511325"/>
              <a:gd name="connsiteY10" fmla="*/ 1086704 h 4694723"/>
              <a:gd name="connsiteX11" fmla="*/ 818230 w 4511325"/>
              <a:gd name="connsiteY11" fmla="*/ 694833 h 4694723"/>
              <a:gd name="connsiteX0" fmla="*/ 825331 w 4518426"/>
              <a:gd name="connsiteY0" fmla="*/ 694833 h 4694723"/>
              <a:gd name="connsiteX1" fmla="*/ 1573494 w 4518426"/>
              <a:gd name="connsiteY1" fmla="*/ 267539 h 4694723"/>
              <a:gd name="connsiteX2" fmla="*/ 2273850 w 4518426"/>
              <a:gd name="connsiteY2" fmla="*/ 257 h 4694723"/>
              <a:gd name="connsiteX3" fmla="*/ 3774270 w 4518426"/>
              <a:gd name="connsiteY3" fmla="*/ 229879 h 4694723"/>
              <a:gd name="connsiteX4" fmla="*/ 4518426 w 4518426"/>
              <a:gd name="connsiteY4" fmla="*/ 974035 h 4694723"/>
              <a:gd name="connsiteX5" fmla="*/ 4518426 w 4518426"/>
              <a:gd name="connsiteY5" fmla="*/ 3950567 h 4694723"/>
              <a:gd name="connsiteX6" fmla="*/ 3774270 w 4518426"/>
              <a:gd name="connsiteY6" fmla="*/ 4694723 h 4694723"/>
              <a:gd name="connsiteX7" fmla="*/ 797738 w 4518426"/>
              <a:gd name="connsiteY7" fmla="*/ 4694723 h 4694723"/>
              <a:gd name="connsiteX8" fmla="*/ 53582 w 4518426"/>
              <a:gd name="connsiteY8" fmla="*/ 3950567 h 4694723"/>
              <a:gd name="connsiteX9" fmla="*/ 44976 w 4518426"/>
              <a:gd name="connsiteY9" fmla="*/ 1769441 h 4694723"/>
              <a:gd name="connsiteX10" fmla="*/ 186980 w 4518426"/>
              <a:gd name="connsiteY10" fmla="*/ 1172728 h 4694723"/>
              <a:gd name="connsiteX11" fmla="*/ 825331 w 4518426"/>
              <a:gd name="connsiteY11" fmla="*/ 694833 h 4694723"/>
              <a:gd name="connsiteX0" fmla="*/ 826446 w 4519541"/>
              <a:gd name="connsiteY0" fmla="*/ 694833 h 4694723"/>
              <a:gd name="connsiteX1" fmla="*/ 1574609 w 4519541"/>
              <a:gd name="connsiteY1" fmla="*/ 267539 h 4694723"/>
              <a:gd name="connsiteX2" fmla="*/ 2274965 w 4519541"/>
              <a:gd name="connsiteY2" fmla="*/ 257 h 4694723"/>
              <a:gd name="connsiteX3" fmla="*/ 3775385 w 4519541"/>
              <a:gd name="connsiteY3" fmla="*/ 229879 h 4694723"/>
              <a:gd name="connsiteX4" fmla="*/ 4519541 w 4519541"/>
              <a:gd name="connsiteY4" fmla="*/ 974035 h 4694723"/>
              <a:gd name="connsiteX5" fmla="*/ 4519541 w 4519541"/>
              <a:gd name="connsiteY5" fmla="*/ 3950567 h 4694723"/>
              <a:gd name="connsiteX6" fmla="*/ 3775385 w 4519541"/>
              <a:gd name="connsiteY6" fmla="*/ 4694723 h 4694723"/>
              <a:gd name="connsiteX7" fmla="*/ 798853 w 4519541"/>
              <a:gd name="connsiteY7" fmla="*/ 4694723 h 4694723"/>
              <a:gd name="connsiteX8" fmla="*/ 54697 w 4519541"/>
              <a:gd name="connsiteY8" fmla="*/ 3950567 h 4694723"/>
              <a:gd name="connsiteX9" fmla="*/ 42905 w 4519541"/>
              <a:gd name="connsiteY9" fmla="*/ 1916000 h 4694723"/>
              <a:gd name="connsiteX10" fmla="*/ 188095 w 4519541"/>
              <a:gd name="connsiteY10" fmla="*/ 1172728 h 4694723"/>
              <a:gd name="connsiteX11" fmla="*/ 826446 w 4519541"/>
              <a:gd name="connsiteY11" fmla="*/ 694833 h 4694723"/>
              <a:gd name="connsiteX0" fmla="*/ 819631 w 4512726"/>
              <a:gd name="connsiteY0" fmla="*/ 694833 h 4694723"/>
              <a:gd name="connsiteX1" fmla="*/ 1567794 w 4512726"/>
              <a:gd name="connsiteY1" fmla="*/ 267539 h 4694723"/>
              <a:gd name="connsiteX2" fmla="*/ 2268150 w 4512726"/>
              <a:gd name="connsiteY2" fmla="*/ 257 h 4694723"/>
              <a:gd name="connsiteX3" fmla="*/ 3768570 w 4512726"/>
              <a:gd name="connsiteY3" fmla="*/ 229879 h 4694723"/>
              <a:gd name="connsiteX4" fmla="*/ 4512726 w 4512726"/>
              <a:gd name="connsiteY4" fmla="*/ 974035 h 4694723"/>
              <a:gd name="connsiteX5" fmla="*/ 4512726 w 4512726"/>
              <a:gd name="connsiteY5" fmla="*/ 3950567 h 4694723"/>
              <a:gd name="connsiteX6" fmla="*/ 3768570 w 4512726"/>
              <a:gd name="connsiteY6" fmla="*/ 4694723 h 4694723"/>
              <a:gd name="connsiteX7" fmla="*/ 792038 w 4512726"/>
              <a:gd name="connsiteY7" fmla="*/ 4694723 h 4694723"/>
              <a:gd name="connsiteX8" fmla="*/ 47882 w 4512726"/>
              <a:gd name="connsiteY8" fmla="*/ 3950567 h 4694723"/>
              <a:gd name="connsiteX9" fmla="*/ 36090 w 4512726"/>
              <a:gd name="connsiteY9" fmla="*/ 1916000 h 4694723"/>
              <a:gd name="connsiteX10" fmla="*/ 181280 w 4512726"/>
              <a:gd name="connsiteY10" fmla="*/ 1172728 h 4694723"/>
              <a:gd name="connsiteX11" fmla="*/ 819631 w 4512726"/>
              <a:gd name="connsiteY11" fmla="*/ 694833 h 4694723"/>
              <a:gd name="connsiteX0" fmla="*/ 825985 w 4519080"/>
              <a:gd name="connsiteY0" fmla="*/ 694833 h 4694723"/>
              <a:gd name="connsiteX1" fmla="*/ 1574148 w 4519080"/>
              <a:gd name="connsiteY1" fmla="*/ 267539 h 4694723"/>
              <a:gd name="connsiteX2" fmla="*/ 2274504 w 4519080"/>
              <a:gd name="connsiteY2" fmla="*/ 257 h 4694723"/>
              <a:gd name="connsiteX3" fmla="*/ 3774924 w 4519080"/>
              <a:gd name="connsiteY3" fmla="*/ 229879 h 4694723"/>
              <a:gd name="connsiteX4" fmla="*/ 4519080 w 4519080"/>
              <a:gd name="connsiteY4" fmla="*/ 974035 h 4694723"/>
              <a:gd name="connsiteX5" fmla="*/ 4519080 w 4519080"/>
              <a:gd name="connsiteY5" fmla="*/ 3950567 h 4694723"/>
              <a:gd name="connsiteX6" fmla="*/ 3774924 w 4519080"/>
              <a:gd name="connsiteY6" fmla="*/ 4694723 h 4694723"/>
              <a:gd name="connsiteX7" fmla="*/ 798392 w 4519080"/>
              <a:gd name="connsiteY7" fmla="*/ 4694723 h 4694723"/>
              <a:gd name="connsiteX8" fmla="*/ 54236 w 4519080"/>
              <a:gd name="connsiteY8" fmla="*/ 3950567 h 4694723"/>
              <a:gd name="connsiteX9" fmla="*/ 42444 w 4519080"/>
              <a:gd name="connsiteY9" fmla="*/ 1916000 h 4694723"/>
              <a:gd name="connsiteX10" fmla="*/ 178076 w 4519080"/>
              <a:gd name="connsiteY10" fmla="*/ 1169542 h 4694723"/>
              <a:gd name="connsiteX11" fmla="*/ 825985 w 4519080"/>
              <a:gd name="connsiteY11" fmla="*/ 694833 h 4694723"/>
              <a:gd name="connsiteX0" fmla="*/ 826138 w 4519233"/>
              <a:gd name="connsiteY0" fmla="*/ 694833 h 4694723"/>
              <a:gd name="connsiteX1" fmla="*/ 1574301 w 4519233"/>
              <a:gd name="connsiteY1" fmla="*/ 267539 h 4694723"/>
              <a:gd name="connsiteX2" fmla="*/ 2274657 w 4519233"/>
              <a:gd name="connsiteY2" fmla="*/ 257 h 4694723"/>
              <a:gd name="connsiteX3" fmla="*/ 3775077 w 4519233"/>
              <a:gd name="connsiteY3" fmla="*/ 229879 h 4694723"/>
              <a:gd name="connsiteX4" fmla="*/ 4519233 w 4519233"/>
              <a:gd name="connsiteY4" fmla="*/ 974035 h 4694723"/>
              <a:gd name="connsiteX5" fmla="*/ 4519233 w 4519233"/>
              <a:gd name="connsiteY5" fmla="*/ 3950567 h 4694723"/>
              <a:gd name="connsiteX6" fmla="*/ 3775077 w 4519233"/>
              <a:gd name="connsiteY6" fmla="*/ 4694723 h 4694723"/>
              <a:gd name="connsiteX7" fmla="*/ 798545 w 4519233"/>
              <a:gd name="connsiteY7" fmla="*/ 4694723 h 4694723"/>
              <a:gd name="connsiteX8" fmla="*/ 54389 w 4519233"/>
              <a:gd name="connsiteY8" fmla="*/ 3950567 h 4694723"/>
              <a:gd name="connsiteX9" fmla="*/ 42597 w 4519233"/>
              <a:gd name="connsiteY9" fmla="*/ 1916000 h 4694723"/>
              <a:gd name="connsiteX10" fmla="*/ 181415 w 4519233"/>
              <a:gd name="connsiteY10" fmla="*/ 1185472 h 4694723"/>
              <a:gd name="connsiteX11" fmla="*/ 826138 w 4519233"/>
              <a:gd name="connsiteY11" fmla="*/ 694833 h 4694723"/>
              <a:gd name="connsiteX0" fmla="*/ 902604 w 4519233"/>
              <a:gd name="connsiteY0" fmla="*/ 637483 h 4694723"/>
              <a:gd name="connsiteX1" fmla="*/ 1574301 w 4519233"/>
              <a:gd name="connsiteY1" fmla="*/ 267539 h 4694723"/>
              <a:gd name="connsiteX2" fmla="*/ 2274657 w 4519233"/>
              <a:gd name="connsiteY2" fmla="*/ 257 h 4694723"/>
              <a:gd name="connsiteX3" fmla="*/ 3775077 w 4519233"/>
              <a:gd name="connsiteY3" fmla="*/ 229879 h 4694723"/>
              <a:gd name="connsiteX4" fmla="*/ 4519233 w 4519233"/>
              <a:gd name="connsiteY4" fmla="*/ 974035 h 4694723"/>
              <a:gd name="connsiteX5" fmla="*/ 4519233 w 4519233"/>
              <a:gd name="connsiteY5" fmla="*/ 3950567 h 4694723"/>
              <a:gd name="connsiteX6" fmla="*/ 3775077 w 4519233"/>
              <a:gd name="connsiteY6" fmla="*/ 4694723 h 4694723"/>
              <a:gd name="connsiteX7" fmla="*/ 798545 w 4519233"/>
              <a:gd name="connsiteY7" fmla="*/ 4694723 h 4694723"/>
              <a:gd name="connsiteX8" fmla="*/ 54389 w 4519233"/>
              <a:gd name="connsiteY8" fmla="*/ 3950567 h 4694723"/>
              <a:gd name="connsiteX9" fmla="*/ 42597 w 4519233"/>
              <a:gd name="connsiteY9" fmla="*/ 1916000 h 4694723"/>
              <a:gd name="connsiteX10" fmla="*/ 181415 w 4519233"/>
              <a:gd name="connsiteY10" fmla="*/ 1185472 h 4694723"/>
              <a:gd name="connsiteX11" fmla="*/ 902604 w 4519233"/>
              <a:gd name="connsiteY11" fmla="*/ 637483 h 4694723"/>
              <a:gd name="connsiteX0" fmla="*/ 902604 w 4519233"/>
              <a:gd name="connsiteY0" fmla="*/ 637483 h 4694723"/>
              <a:gd name="connsiteX1" fmla="*/ 1574301 w 4519233"/>
              <a:gd name="connsiteY1" fmla="*/ 267539 h 4694723"/>
              <a:gd name="connsiteX2" fmla="*/ 2274657 w 4519233"/>
              <a:gd name="connsiteY2" fmla="*/ 257 h 4694723"/>
              <a:gd name="connsiteX3" fmla="*/ 3775077 w 4519233"/>
              <a:gd name="connsiteY3" fmla="*/ 229879 h 4694723"/>
              <a:gd name="connsiteX4" fmla="*/ 4519233 w 4519233"/>
              <a:gd name="connsiteY4" fmla="*/ 974035 h 4694723"/>
              <a:gd name="connsiteX5" fmla="*/ 4519233 w 4519233"/>
              <a:gd name="connsiteY5" fmla="*/ 3950567 h 4694723"/>
              <a:gd name="connsiteX6" fmla="*/ 3775077 w 4519233"/>
              <a:gd name="connsiteY6" fmla="*/ 4694723 h 4694723"/>
              <a:gd name="connsiteX7" fmla="*/ 798545 w 4519233"/>
              <a:gd name="connsiteY7" fmla="*/ 4694723 h 4694723"/>
              <a:gd name="connsiteX8" fmla="*/ 54389 w 4519233"/>
              <a:gd name="connsiteY8" fmla="*/ 3950567 h 4694723"/>
              <a:gd name="connsiteX9" fmla="*/ 42597 w 4519233"/>
              <a:gd name="connsiteY9" fmla="*/ 1916000 h 4694723"/>
              <a:gd name="connsiteX10" fmla="*/ 181415 w 4519233"/>
              <a:gd name="connsiteY10" fmla="*/ 1185472 h 4694723"/>
              <a:gd name="connsiteX11" fmla="*/ 902604 w 4519233"/>
              <a:gd name="connsiteY11" fmla="*/ 637483 h 4694723"/>
              <a:gd name="connsiteX0" fmla="*/ 902604 w 4519233"/>
              <a:gd name="connsiteY0" fmla="*/ 637483 h 4694723"/>
              <a:gd name="connsiteX1" fmla="*/ 1574301 w 4519233"/>
              <a:gd name="connsiteY1" fmla="*/ 267539 h 4694723"/>
              <a:gd name="connsiteX2" fmla="*/ 2274657 w 4519233"/>
              <a:gd name="connsiteY2" fmla="*/ 257 h 4694723"/>
              <a:gd name="connsiteX3" fmla="*/ 3775077 w 4519233"/>
              <a:gd name="connsiteY3" fmla="*/ 229879 h 4694723"/>
              <a:gd name="connsiteX4" fmla="*/ 4519233 w 4519233"/>
              <a:gd name="connsiteY4" fmla="*/ 974035 h 4694723"/>
              <a:gd name="connsiteX5" fmla="*/ 4519233 w 4519233"/>
              <a:gd name="connsiteY5" fmla="*/ 3950567 h 4694723"/>
              <a:gd name="connsiteX6" fmla="*/ 3775077 w 4519233"/>
              <a:gd name="connsiteY6" fmla="*/ 4694723 h 4694723"/>
              <a:gd name="connsiteX7" fmla="*/ 798545 w 4519233"/>
              <a:gd name="connsiteY7" fmla="*/ 4694723 h 4694723"/>
              <a:gd name="connsiteX8" fmla="*/ 54389 w 4519233"/>
              <a:gd name="connsiteY8" fmla="*/ 3950567 h 4694723"/>
              <a:gd name="connsiteX9" fmla="*/ 42597 w 4519233"/>
              <a:gd name="connsiteY9" fmla="*/ 1916000 h 4694723"/>
              <a:gd name="connsiteX10" fmla="*/ 181415 w 4519233"/>
              <a:gd name="connsiteY10" fmla="*/ 1185472 h 4694723"/>
              <a:gd name="connsiteX11" fmla="*/ 902604 w 4519233"/>
              <a:gd name="connsiteY11" fmla="*/ 637483 h 4694723"/>
              <a:gd name="connsiteX0" fmla="*/ 889860 w 4519233"/>
              <a:gd name="connsiteY0" fmla="*/ 659786 h 4694723"/>
              <a:gd name="connsiteX1" fmla="*/ 1574301 w 4519233"/>
              <a:gd name="connsiteY1" fmla="*/ 267539 h 4694723"/>
              <a:gd name="connsiteX2" fmla="*/ 2274657 w 4519233"/>
              <a:gd name="connsiteY2" fmla="*/ 257 h 4694723"/>
              <a:gd name="connsiteX3" fmla="*/ 3775077 w 4519233"/>
              <a:gd name="connsiteY3" fmla="*/ 229879 h 4694723"/>
              <a:gd name="connsiteX4" fmla="*/ 4519233 w 4519233"/>
              <a:gd name="connsiteY4" fmla="*/ 974035 h 4694723"/>
              <a:gd name="connsiteX5" fmla="*/ 4519233 w 4519233"/>
              <a:gd name="connsiteY5" fmla="*/ 3950567 h 4694723"/>
              <a:gd name="connsiteX6" fmla="*/ 3775077 w 4519233"/>
              <a:gd name="connsiteY6" fmla="*/ 4694723 h 4694723"/>
              <a:gd name="connsiteX7" fmla="*/ 798545 w 4519233"/>
              <a:gd name="connsiteY7" fmla="*/ 4694723 h 4694723"/>
              <a:gd name="connsiteX8" fmla="*/ 54389 w 4519233"/>
              <a:gd name="connsiteY8" fmla="*/ 3950567 h 4694723"/>
              <a:gd name="connsiteX9" fmla="*/ 42597 w 4519233"/>
              <a:gd name="connsiteY9" fmla="*/ 1916000 h 4694723"/>
              <a:gd name="connsiteX10" fmla="*/ 181415 w 4519233"/>
              <a:gd name="connsiteY10" fmla="*/ 1185472 h 4694723"/>
              <a:gd name="connsiteX11" fmla="*/ 889860 w 4519233"/>
              <a:gd name="connsiteY11" fmla="*/ 659786 h 4694723"/>
              <a:gd name="connsiteX0" fmla="*/ 889860 w 4519233"/>
              <a:gd name="connsiteY0" fmla="*/ 659786 h 4694723"/>
              <a:gd name="connsiteX1" fmla="*/ 1574301 w 4519233"/>
              <a:gd name="connsiteY1" fmla="*/ 267539 h 4694723"/>
              <a:gd name="connsiteX2" fmla="*/ 2274657 w 4519233"/>
              <a:gd name="connsiteY2" fmla="*/ 257 h 4694723"/>
              <a:gd name="connsiteX3" fmla="*/ 3775077 w 4519233"/>
              <a:gd name="connsiteY3" fmla="*/ 229879 h 4694723"/>
              <a:gd name="connsiteX4" fmla="*/ 4519233 w 4519233"/>
              <a:gd name="connsiteY4" fmla="*/ 974035 h 4694723"/>
              <a:gd name="connsiteX5" fmla="*/ 4519233 w 4519233"/>
              <a:gd name="connsiteY5" fmla="*/ 3950567 h 4694723"/>
              <a:gd name="connsiteX6" fmla="*/ 3775077 w 4519233"/>
              <a:gd name="connsiteY6" fmla="*/ 4694723 h 4694723"/>
              <a:gd name="connsiteX7" fmla="*/ 798545 w 4519233"/>
              <a:gd name="connsiteY7" fmla="*/ 4694723 h 4694723"/>
              <a:gd name="connsiteX8" fmla="*/ 54389 w 4519233"/>
              <a:gd name="connsiteY8" fmla="*/ 3950567 h 4694723"/>
              <a:gd name="connsiteX9" fmla="*/ 42597 w 4519233"/>
              <a:gd name="connsiteY9" fmla="*/ 1916000 h 4694723"/>
              <a:gd name="connsiteX10" fmla="*/ 181415 w 4519233"/>
              <a:gd name="connsiteY10" fmla="*/ 1185472 h 4694723"/>
              <a:gd name="connsiteX11" fmla="*/ 889860 w 4519233"/>
              <a:gd name="connsiteY11" fmla="*/ 659786 h 4694723"/>
              <a:gd name="connsiteX0" fmla="*/ 889860 w 4519233"/>
              <a:gd name="connsiteY0" fmla="*/ 659786 h 4694723"/>
              <a:gd name="connsiteX1" fmla="*/ 1574301 w 4519233"/>
              <a:gd name="connsiteY1" fmla="*/ 267539 h 4694723"/>
              <a:gd name="connsiteX2" fmla="*/ 2274657 w 4519233"/>
              <a:gd name="connsiteY2" fmla="*/ 257 h 4694723"/>
              <a:gd name="connsiteX3" fmla="*/ 3775077 w 4519233"/>
              <a:gd name="connsiteY3" fmla="*/ 229879 h 4694723"/>
              <a:gd name="connsiteX4" fmla="*/ 4519233 w 4519233"/>
              <a:gd name="connsiteY4" fmla="*/ 974035 h 4694723"/>
              <a:gd name="connsiteX5" fmla="*/ 4519233 w 4519233"/>
              <a:gd name="connsiteY5" fmla="*/ 3950567 h 4694723"/>
              <a:gd name="connsiteX6" fmla="*/ 3775077 w 4519233"/>
              <a:gd name="connsiteY6" fmla="*/ 4694723 h 4694723"/>
              <a:gd name="connsiteX7" fmla="*/ 798545 w 4519233"/>
              <a:gd name="connsiteY7" fmla="*/ 4694723 h 4694723"/>
              <a:gd name="connsiteX8" fmla="*/ 54389 w 4519233"/>
              <a:gd name="connsiteY8" fmla="*/ 3950567 h 4694723"/>
              <a:gd name="connsiteX9" fmla="*/ 42597 w 4519233"/>
              <a:gd name="connsiteY9" fmla="*/ 1916000 h 4694723"/>
              <a:gd name="connsiteX10" fmla="*/ 181415 w 4519233"/>
              <a:gd name="connsiteY10" fmla="*/ 1185472 h 4694723"/>
              <a:gd name="connsiteX11" fmla="*/ 889860 w 4519233"/>
              <a:gd name="connsiteY11" fmla="*/ 659786 h 4694723"/>
              <a:gd name="connsiteX0" fmla="*/ 889860 w 4519233"/>
              <a:gd name="connsiteY0" fmla="*/ 659786 h 4694723"/>
              <a:gd name="connsiteX1" fmla="*/ 1574301 w 4519233"/>
              <a:gd name="connsiteY1" fmla="*/ 267539 h 4694723"/>
              <a:gd name="connsiteX2" fmla="*/ 2274657 w 4519233"/>
              <a:gd name="connsiteY2" fmla="*/ 257 h 4694723"/>
              <a:gd name="connsiteX3" fmla="*/ 2972189 w 4519233"/>
              <a:gd name="connsiteY3" fmla="*/ 229879 h 4694723"/>
              <a:gd name="connsiteX4" fmla="*/ 4519233 w 4519233"/>
              <a:gd name="connsiteY4" fmla="*/ 974035 h 4694723"/>
              <a:gd name="connsiteX5" fmla="*/ 4519233 w 4519233"/>
              <a:gd name="connsiteY5" fmla="*/ 3950567 h 4694723"/>
              <a:gd name="connsiteX6" fmla="*/ 3775077 w 4519233"/>
              <a:gd name="connsiteY6" fmla="*/ 4694723 h 4694723"/>
              <a:gd name="connsiteX7" fmla="*/ 798545 w 4519233"/>
              <a:gd name="connsiteY7" fmla="*/ 4694723 h 4694723"/>
              <a:gd name="connsiteX8" fmla="*/ 54389 w 4519233"/>
              <a:gd name="connsiteY8" fmla="*/ 3950567 h 4694723"/>
              <a:gd name="connsiteX9" fmla="*/ 42597 w 4519233"/>
              <a:gd name="connsiteY9" fmla="*/ 1916000 h 4694723"/>
              <a:gd name="connsiteX10" fmla="*/ 181415 w 4519233"/>
              <a:gd name="connsiteY10" fmla="*/ 1185472 h 4694723"/>
              <a:gd name="connsiteX11" fmla="*/ 889860 w 4519233"/>
              <a:gd name="connsiteY11" fmla="*/ 659786 h 4694723"/>
              <a:gd name="connsiteX0" fmla="*/ 889860 w 4519233"/>
              <a:gd name="connsiteY0" fmla="*/ 706912 h 4741849"/>
              <a:gd name="connsiteX1" fmla="*/ 1574301 w 4519233"/>
              <a:gd name="connsiteY1" fmla="*/ 314665 h 4741849"/>
              <a:gd name="connsiteX2" fmla="*/ 2274657 w 4519233"/>
              <a:gd name="connsiteY2" fmla="*/ 47383 h 4741849"/>
              <a:gd name="connsiteX3" fmla="*/ 2972189 w 4519233"/>
              <a:gd name="connsiteY3" fmla="*/ 277005 h 4741849"/>
              <a:gd name="connsiteX4" fmla="*/ 4519233 w 4519233"/>
              <a:gd name="connsiteY4" fmla="*/ 1021161 h 4741849"/>
              <a:gd name="connsiteX5" fmla="*/ 4519233 w 4519233"/>
              <a:gd name="connsiteY5" fmla="*/ 3997693 h 4741849"/>
              <a:gd name="connsiteX6" fmla="*/ 3775077 w 4519233"/>
              <a:gd name="connsiteY6" fmla="*/ 4741849 h 4741849"/>
              <a:gd name="connsiteX7" fmla="*/ 798545 w 4519233"/>
              <a:gd name="connsiteY7" fmla="*/ 4741849 h 4741849"/>
              <a:gd name="connsiteX8" fmla="*/ 54389 w 4519233"/>
              <a:gd name="connsiteY8" fmla="*/ 3997693 h 4741849"/>
              <a:gd name="connsiteX9" fmla="*/ 42597 w 4519233"/>
              <a:gd name="connsiteY9" fmla="*/ 1963126 h 4741849"/>
              <a:gd name="connsiteX10" fmla="*/ 181415 w 4519233"/>
              <a:gd name="connsiteY10" fmla="*/ 1232598 h 4741849"/>
              <a:gd name="connsiteX11" fmla="*/ 889860 w 4519233"/>
              <a:gd name="connsiteY11" fmla="*/ 706912 h 4741849"/>
              <a:gd name="connsiteX0" fmla="*/ 889860 w 4519233"/>
              <a:gd name="connsiteY0" fmla="*/ 660281 h 4695218"/>
              <a:gd name="connsiteX1" fmla="*/ 1574301 w 4519233"/>
              <a:gd name="connsiteY1" fmla="*/ 268034 h 4695218"/>
              <a:gd name="connsiteX2" fmla="*/ 2274657 w 4519233"/>
              <a:gd name="connsiteY2" fmla="*/ 752 h 4695218"/>
              <a:gd name="connsiteX3" fmla="*/ 2972189 w 4519233"/>
              <a:gd name="connsiteY3" fmla="*/ 230374 h 4695218"/>
              <a:gd name="connsiteX4" fmla="*/ 4519233 w 4519233"/>
              <a:gd name="connsiteY4" fmla="*/ 974530 h 4695218"/>
              <a:gd name="connsiteX5" fmla="*/ 4519233 w 4519233"/>
              <a:gd name="connsiteY5" fmla="*/ 3951062 h 4695218"/>
              <a:gd name="connsiteX6" fmla="*/ 3775077 w 4519233"/>
              <a:gd name="connsiteY6" fmla="*/ 4695218 h 4695218"/>
              <a:gd name="connsiteX7" fmla="*/ 798545 w 4519233"/>
              <a:gd name="connsiteY7" fmla="*/ 4695218 h 4695218"/>
              <a:gd name="connsiteX8" fmla="*/ 54389 w 4519233"/>
              <a:gd name="connsiteY8" fmla="*/ 3951062 h 4695218"/>
              <a:gd name="connsiteX9" fmla="*/ 42597 w 4519233"/>
              <a:gd name="connsiteY9" fmla="*/ 1916495 h 4695218"/>
              <a:gd name="connsiteX10" fmla="*/ 181415 w 4519233"/>
              <a:gd name="connsiteY10" fmla="*/ 1185967 h 4695218"/>
              <a:gd name="connsiteX11" fmla="*/ 889860 w 4519233"/>
              <a:gd name="connsiteY11" fmla="*/ 660281 h 4695218"/>
              <a:gd name="connsiteX0" fmla="*/ 889860 w 4519233"/>
              <a:gd name="connsiteY0" fmla="*/ 659786 h 4694723"/>
              <a:gd name="connsiteX1" fmla="*/ 1574301 w 4519233"/>
              <a:gd name="connsiteY1" fmla="*/ 267539 h 4694723"/>
              <a:gd name="connsiteX2" fmla="*/ 2274657 w 4519233"/>
              <a:gd name="connsiteY2" fmla="*/ 257 h 4694723"/>
              <a:gd name="connsiteX3" fmla="*/ 3055026 w 4519233"/>
              <a:gd name="connsiteY3" fmla="*/ 309531 h 4694723"/>
              <a:gd name="connsiteX4" fmla="*/ 4519233 w 4519233"/>
              <a:gd name="connsiteY4" fmla="*/ 974035 h 4694723"/>
              <a:gd name="connsiteX5" fmla="*/ 4519233 w 4519233"/>
              <a:gd name="connsiteY5" fmla="*/ 3950567 h 4694723"/>
              <a:gd name="connsiteX6" fmla="*/ 3775077 w 4519233"/>
              <a:gd name="connsiteY6" fmla="*/ 4694723 h 4694723"/>
              <a:gd name="connsiteX7" fmla="*/ 798545 w 4519233"/>
              <a:gd name="connsiteY7" fmla="*/ 4694723 h 4694723"/>
              <a:gd name="connsiteX8" fmla="*/ 54389 w 4519233"/>
              <a:gd name="connsiteY8" fmla="*/ 3950567 h 4694723"/>
              <a:gd name="connsiteX9" fmla="*/ 42597 w 4519233"/>
              <a:gd name="connsiteY9" fmla="*/ 1916000 h 4694723"/>
              <a:gd name="connsiteX10" fmla="*/ 181415 w 4519233"/>
              <a:gd name="connsiteY10" fmla="*/ 1185472 h 4694723"/>
              <a:gd name="connsiteX11" fmla="*/ 889860 w 4519233"/>
              <a:gd name="connsiteY11" fmla="*/ 659786 h 4694723"/>
              <a:gd name="connsiteX0" fmla="*/ 889860 w 4519233"/>
              <a:gd name="connsiteY0" fmla="*/ 659731 h 4694668"/>
              <a:gd name="connsiteX1" fmla="*/ 1574301 w 4519233"/>
              <a:gd name="connsiteY1" fmla="*/ 267484 h 4694668"/>
              <a:gd name="connsiteX2" fmla="*/ 2274657 w 4519233"/>
              <a:gd name="connsiteY2" fmla="*/ 202 h 4694668"/>
              <a:gd name="connsiteX3" fmla="*/ 3055026 w 4519233"/>
              <a:gd name="connsiteY3" fmla="*/ 309476 h 4694668"/>
              <a:gd name="connsiteX4" fmla="*/ 4519233 w 4519233"/>
              <a:gd name="connsiteY4" fmla="*/ 973980 h 4694668"/>
              <a:gd name="connsiteX5" fmla="*/ 4519233 w 4519233"/>
              <a:gd name="connsiteY5" fmla="*/ 3950512 h 4694668"/>
              <a:gd name="connsiteX6" fmla="*/ 3775077 w 4519233"/>
              <a:gd name="connsiteY6" fmla="*/ 4694668 h 4694668"/>
              <a:gd name="connsiteX7" fmla="*/ 798545 w 4519233"/>
              <a:gd name="connsiteY7" fmla="*/ 4694668 h 4694668"/>
              <a:gd name="connsiteX8" fmla="*/ 54389 w 4519233"/>
              <a:gd name="connsiteY8" fmla="*/ 3950512 h 4694668"/>
              <a:gd name="connsiteX9" fmla="*/ 42597 w 4519233"/>
              <a:gd name="connsiteY9" fmla="*/ 1915945 h 4694668"/>
              <a:gd name="connsiteX10" fmla="*/ 181415 w 4519233"/>
              <a:gd name="connsiteY10" fmla="*/ 1185417 h 4694668"/>
              <a:gd name="connsiteX11" fmla="*/ 889860 w 4519233"/>
              <a:gd name="connsiteY11" fmla="*/ 659731 h 4694668"/>
              <a:gd name="connsiteX0" fmla="*/ 889860 w 4519233"/>
              <a:gd name="connsiteY0" fmla="*/ 659581 h 4694518"/>
              <a:gd name="connsiteX1" fmla="*/ 1574301 w 4519233"/>
              <a:gd name="connsiteY1" fmla="*/ 267334 h 4694518"/>
              <a:gd name="connsiteX2" fmla="*/ 2274657 w 4519233"/>
              <a:gd name="connsiteY2" fmla="*/ 52 h 4694518"/>
              <a:gd name="connsiteX3" fmla="*/ 3055026 w 4519233"/>
              <a:gd name="connsiteY3" fmla="*/ 309326 h 4694518"/>
              <a:gd name="connsiteX4" fmla="*/ 4519233 w 4519233"/>
              <a:gd name="connsiteY4" fmla="*/ 973830 h 4694518"/>
              <a:gd name="connsiteX5" fmla="*/ 4519233 w 4519233"/>
              <a:gd name="connsiteY5" fmla="*/ 3950362 h 4694518"/>
              <a:gd name="connsiteX6" fmla="*/ 3775077 w 4519233"/>
              <a:gd name="connsiteY6" fmla="*/ 4694518 h 4694518"/>
              <a:gd name="connsiteX7" fmla="*/ 798545 w 4519233"/>
              <a:gd name="connsiteY7" fmla="*/ 4694518 h 4694518"/>
              <a:gd name="connsiteX8" fmla="*/ 54389 w 4519233"/>
              <a:gd name="connsiteY8" fmla="*/ 3950362 h 4694518"/>
              <a:gd name="connsiteX9" fmla="*/ 42597 w 4519233"/>
              <a:gd name="connsiteY9" fmla="*/ 1915795 h 4694518"/>
              <a:gd name="connsiteX10" fmla="*/ 181415 w 4519233"/>
              <a:gd name="connsiteY10" fmla="*/ 1185267 h 4694518"/>
              <a:gd name="connsiteX11" fmla="*/ 889860 w 4519233"/>
              <a:gd name="connsiteY11" fmla="*/ 659581 h 4694518"/>
              <a:gd name="connsiteX0" fmla="*/ 889860 w 4519233"/>
              <a:gd name="connsiteY0" fmla="*/ 659581 h 4694518"/>
              <a:gd name="connsiteX1" fmla="*/ 1574301 w 4519233"/>
              <a:gd name="connsiteY1" fmla="*/ 267334 h 4694518"/>
              <a:gd name="connsiteX2" fmla="*/ 2274657 w 4519233"/>
              <a:gd name="connsiteY2" fmla="*/ 52 h 4694518"/>
              <a:gd name="connsiteX3" fmla="*/ 3055026 w 4519233"/>
              <a:gd name="connsiteY3" fmla="*/ 309326 h 4694518"/>
              <a:gd name="connsiteX4" fmla="*/ 4519233 w 4519233"/>
              <a:gd name="connsiteY4" fmla="*/ 973830 h 4694518"/>
              <a:gd name="connsiteX5" fmla="*/ 4519233 w 4519233"/>
              <a:gd name="connsiteY5" fmla="*/ 3950362 h 4694518"/>
              <a:gd name="connsiteX6" fmla="*/ 3775077 w 4519233"/>
              <a:gd name="connsiteY6" fmla="*/ 4694518 h 4694518"/>
              <a:gd name="connsiteX7" fmla="*/ 798545 w 4519233"/>
              <a:gd name="connsiteY7" fmla="*/ 4694518 h 4694518"/>
              <a:gd name="connsiteX8" fmla="*/ 54389 w 4519233"/>
              <a:gd name="connsiteY8" fmla="*/ 3950362 h 4694518"/>
              <a:gd name="connsiteX9" fmla="*/ 42597 w 4519233"/>
              <a:gd name="connsiteY9" fmla="*/ 1915795 h 4694518"/>
              <a:gd name="connsiteX10" fmla="*/ 181415 w 4519233"/>
              <a:gd name="connsiteY10" fmla="*/ 1185267 h 4694518"/>
              <a:gd name="connsiteX11" fmla="*/ 889860 w 4519233"/>
              <a:gd name="connsiteY11" fmla="*/ 659581 h 4694518"/>
              <a:gd name="connsiteX0" fmla="*/ 889860 w 4519233"/>
              <a:gd name="connsiteY0" fmla="*/ 659581 h 4694518"/>
              <a:gd name="connsiteX1" fmla="*/ 1574301 w 4519233"/>
              <a:gd name="connsiteY1" fmla="*/ 267334 h 4694518"/>
              <a:gd name="connsiteX2" fmla="*/ 2274657 w 4519233"/>
              <a:gd name="connsiteY2" fmla="*/ 52 h 4694518"/>
              <a:gd name="connsiteX3" fmla="*/ 3055026 w 4519233"/>
              <a:gd name="connsiteY3" fmla="*/ 309326 h 4694518"/>
              <a:gd name="connsiteX4" fmla="*/ 4519233 w 4519233"/>
              <a:gd name="connsiteY4" fmla="*/ 973830 h 4694518"/>
              <a:gd name="connsiteX5" fmla="*/ 4519233 w 4519233"/>
              <a:gd name="connsiteY5" fmla="*/ 3950362 h 4694518"/>
              <a:gd name="connsiteX6" fmla="*/ 3775077 w 4519233"/>
              <a:gd name="connsiteY6" fmla="*/ 4694518 h 4694518"/>
              <a:gd name="connsiteX7" fmla="*/ 798545 w 4519233"/>
              <a:gd name="connsiteY7" fmla="*/ 4694518 h 4694518"/>
              <a:gd name="connsiteX8" fmla="*/ 54389 w 4519233"/>
              <a:gd name="connsiteY8" fmla="*/ 3950362 h 4694518"/>
              <a:gd name="connsiteX9" fmla="*/ 42597 w 4519233"/>
              <a:gd name="connsiteY9" fmla="*/ 1915795 h 4694518"/>
              <a:gd name="connsiteX10" fmla="*/ 181415 w 4519233"/>
              <a:gd name="connsiteY10" fmla="*/ 1185267 h 4694518"/>
              <a:gd name="connsiteX11" fmla="*/ 889860 w 4519233"/>
              <a:gd name="connsiteY11" fmla="*/ 659581 h 4694518"/>
              <a:gd name="connsiteX0" fmla="*/ 889860 w 4519233"/>
              <a:gd name="connsiteY0" fmla="*/ 659581 h 4694518"/>
              <a:gd name="connsiteX1" fmla="*/ 1574301 w 4519233"/>
              <a:gd name="connsiteY1" fmla="*/ 267334 h 4694518"/>
              <a:gd name="connsiteX2" fmla="*/ 2274657 w 4519233"/>
              <a:gd name="connsiteY2" fmla="*/ 52 h 4694518"/>
              <a:gd name="connsiteX3" fmla="*/ 3055026 w 4519233"/>
              <a:gd name="connsiteY3" fmla="*/ 309326 h 4694518"/>
              <a:gd name="connsiteX4" fmla="*/ 4519233 w 4519233"/>
              <a:gd name="connsiteY4" fmla="*/ 973830 h 4694518"/>
              <a:gd name="connsiteX5" fmla="*/ 4519233 w 4519233"/>
              <a:gd name="connsiteY5" fmla="*/ 3950362 h 4694518"/>
              <a:gd name="connsiteX6" fmla="*/ 3775077 w 4519233"/>
              <a:gd name="connsiteY6" fmla="*/ 4694518 h 4694518"/>
              <a:gd name="connsiteX7" fmla="*/ 798545 w 4519233"/>
              <a:gd name="connsiteY7" fmla="*/ 4694518 h 4694518"/>
              <a:gd name="connsiteX8" fmla="*/ 54389 w 4519233"/>
              <a:gd name="connsiteY8" fmla="*/ 3950362 h 4694518"/>
              <a:gd name="connsiteX9" fmla="*/ 42597 w 4519233"/>
              <a:gd name="connsiteY9" fmla="*/ 1915795 h 4694518"/>
              <a:gd name="connsiteX10" fmla="*/ 181415 w 4519233"/>
              <a:gd name="connsiteY10" fmla="*/ 1185267 h 4694518"/>
              <a:gd name="connsiteX11" fmla="*/ 889860 w 4519233"/>
              <a:gd name="connsiteY11" fmla="*/ 659581 h 4694518"/>
              <a:gd name="connsiteX0" fmla="*/ 889860 w 4519233"/>
              <a:gd name="connsiteY0" fmla="*/ 659581 h 4694518"/>
              <a:gd name="connsiteX1" fmla="*/ 1574301 w 4519233"/>
              <a:gd name="connsiteY1" fmla="*/ 267334 h 4694518"/>
              <a:gd name="connsiteX2" fmla="*/ 2274657 w 4519233"/>
              <a:gd name="connsiteY2" fmla="*/ 52 h 4694518"/>
              <a:gd name="connsiteX3" fmla="*/ 3055026 w 4519233"/>
              <a:gd name="connsiteY3" fmla="*/ 309326 h 4694518"/>
              <a:gd name="connsiteX4" fmla="*/ 4519233 w 4519233"/>
              <a:gd name="connsiteY4" fmla="*/ 973830 h 4694518"/>
              <a:gd name="connsiteX5" fmla="*/ 4519233 w 4519233"/>
              <a:gd name="connsiteY5" fmla="*/ 3950362 h 4694518"/>
              <a:gd name="connsiteX6" fmla="*/ 3775077 w 4519233"/>
              <a:gd name="connsiteY6" fmla="*/ 4694518 h 4694518"/>
              <a:gd name="connsiteX7" fmla="*/ 798545 w 4519233"/>
              <a:gd name="connsiteY7" fmla="*/ 4694518 h 4694518"/>
              <a:gd name="connsiteX8" fmla="*/ 54389 w 4519233"/>
              <a:gd name="connsiteY8" fmla="*/ 3950362 h 4694518"/>
              <a:gd name="connsiteX9" fmla="*/ 42597 w 4519233"/>
              <a:gd name="connsiteY9" fmla="*/ 1915795 h 4694518"/>
              <a:gd name="connsiteX10" fmla="*/ 181415 w 4519233"/>
              <a:gd name="connsiteY10" fmla="*/ 1185267 h 4694518"/>
              <a:gd name="connsiteX11" fmla="*/ 889860 w 4519233"/>
              <a:gd name="connsiteY11" fmla="*/ 659581 h 4694518"/>
              <a:gd name="connsiteX0" fmla="*/ 889860 w 4519233"/>
              <a:gd name="connsiteY0" fmla="*/ 665953 h 4694518"/>
              <a:gd name="connsiteX1" fmla="*/ 1574301 w 4519233"/>
              <a:gd name="connsiteY1" fmla="*/ 267334 h 4694518"/>
              <a:gd name="connsiteX2" fmla="*/ 2274657 w 4519233"/>
              <a:gd name="connsiteY2" fmla="*/ 52 h 4694518"/>
              <a:gd name="connsiteX3" fmla="*/ 3055026 w 4519233"/>
              <a:gd name="connsiteY3" fmla="*/ 309326 h 4694518"/>
              <a:gd name="connsiteX4" fmla="*/ 4519233 w 4519233"/>
              <a:gd name="connsiteY4" fmla="*/ 973830 h 4694518"/>
              <a:gd name="connsiteX5" fmla="*/ 4519233 w 4519233"/>
              <a:gd name="connsiteY5" fmla="*/ 3950362 h 4694518"/>
              <a:gd name="connsiteX6" fmla="*/ 3775077 w 4519233"/>
              <a:gd name="connsiteY6" fmla="*/ 4694518 h 4694518"/>
              <a:gd name="connsiteX7" fmla="*/ 798545 w 4519233"/>
              <a:gd name="connsiteY7" fmla="*/ 4694518 h 4694518"/>
              <a:gd name="connsiteX8" fmla="*/ 54389 w 4519233"/>
              <a:gd name="connsiteY8" fmla="*/ 3950362 h 4694518"/>
              <a:gd name="connsiteX9" fmla="*/ 42597 w 4519233"/>
              <a:gd name="connsiteY9" fmla="*/ 1915795 h 4694518"/>
              <a:gd name="connsiteX10" fmla="*/ 181415 w 4519233"/>
              <a:gd name="connsiteY10" fmla="*/ 1185267 h 4694518"/>
              <a:gd name="connsiteX11" fmla="*/ 889860 w 4519233"/>
              <a:gd name="connsiteY11" fmla="*/ 665953 h 4694518"/>
              <a:gd name="connsiteX0" fmla="*/ 889860 w 4519233"/>
              <a:gd name="connsiteY0" fmla="*/ 666401 h 4694966"/>
              <a:gd name="connsiteX1" fmla="*/ 1628464 w 4519233"/>
              <a:gd name="connsiteY1" fmla="*/ 248666 h 4694966"/>
              <a:gd name="connsiteX2" fmla="*/ 2274657 w 4519233"/>
              <a:gd name="connsiteY2" fmla="*/ 500 h 4694966"/>
              <a:gd name="connsiteX3" fmla="*/ 3055026 w 4519233"/>
              <a:gd name="connsiteY3" fmla="*/ 309774 h 4694966"/>
              <a:gd name="connsiteX4" fmla="*/ 4519233 w 4519233"/>
              <a:gd name="connsiteY4" fmla="*/ 974278 h 4694966"/>
              <a:gd name="connsiteX5" fmla="*/ 4519233 w 4519233"/>
              <a:gd name="connsiteY5" fmla="*/ 3950810 h 4694966"/>
              <a:gd name="connsiteX6" fmla="*/ 3775077 w 4519233"/>
              <a:gd name="connsiteY6" fmla="*/ 4694966 h 4694966"/>
              <a:gd name="connsiteX7" fmla="*/ 798545 w 4519233"/>
              <a:gd name="connsiteY7" fmla="*/ 4694966 h 4694966"/>
              <a:gd name="connsiteX8" fmla="*/ 54389 w 4519233"/>
              <a:gd name="connsiteY8" fmla="*/ 3950810 h 4694966"/>
              <a:gd name="connsiteX9" fmla="*/ 42597 w 4519233"/>
              <a:gd name="connsiteY9" fmla="*/ 1916243 h 4694966"/>
              <a:gd name="connsiteX10" fmla="*/ 181415 w 4519233"/>
              <a:gd name="connsiteY10" fmla="*/ 1185715 h 4694966"/>
              <a:gd name="connsiteX11" fmla="*/ 889860 w 4519233"/>
              <a:gd name="connsiteY11" fmla="*/ 666401 h 4694966"/>
              <a:gd name="connsiteX0" fmla="*/ 889860 w 4519233"/>
              <a:gd name="connsiteY0" fmla="*/ 666457 h 4695022"/>
              <a:gd name="connsiteX1" fmla="*/ 1628464 w 4519233"/>
              <a:gd name="connsiteY1" fmla="*/ 248722 h 4695022"/>
              <a:gd name="connsiteX2" fmla="*/ 2274657 w 4519233"/>
              <a:gd name="connsiteY2" fmla="*/ 556 h 4695022"/>
              <a:gd name="connsiteX3" fmla="*/ 3055026 w 4519233"/>
              <a:gd name="connsiteY3" fmla="*/ 309830 h 4695022"/>
              <a:gd name="connsiteX4" fmla="*/ 4519233 w 4519233"/>
              <a:gd name="connsiteY4" fmla="*/ 974334 h 4695022"/>
              <a:gd name="connsiteX5" fmla="*/ 4519233 w 4519233"/>
              <a:gd name="connsiteY5" fmla="*/ 3950866 h 4695022"/>
              <a:gd name="connsiteX6" fmla="*/ 3775077 w 4519233"/>
              <a:gd name="connsiteY6" fmla="*/ 4695022 h 4695022"/>
              <a:gd name="connsiteX7" fmla="*/ 798545 w 4519233"/>
              <a:gd name="connsiteY7" fmla="*/ 4695022 h 4695022"/>
              <a:gd name="connsiteX8" fmla="*/ 54389 w 4519233"/>
              <a:gd name="connsiteY8" fmla="*/ 3950866 h 4695022"/>
              <a:gd name="connsiteX9" fmla="*/ 42597 w 4519233"/>
              <a:gd name="connsiteY9" fmla="*/ 1916299 h 4695022"/>
              <a:gd name="connsiteX10" fmla="*/ 181415 w 4519233"/>
              <a:gd name="connsiteY10" fmla="*/ 1185771 h 4695022"/>
              <a:gd name="connsiteX11" fmla="*/ 889860 w 4519233"/>
              <a:gd name="connsiteY11" fmla="*/ 666457 h 4695022"/>
              <a:gd name="connsiteX0" fmla="*/ 889860 w 4519233"/>
              <a:gd name="connsiteY0" fmla="*/ 666767 h 4695332"/>
              <a:gd name="connsiteX1" fmla="*/ 1622092 w 4519233"/>
              <a:gd name="connsiteY1" fmla="*/ 236288 h 4695332"/>
              <a:gd name="connsiteX2" fmla="*/ 2274657 w 4519233"/>
              <a:gd name="connsiteY2" fmla="*/ 866 h 4695332"/>
              <a:gd name="connsiteX3" fmla="*/ 3055026 w 4519233"/>
              <a:gd name="connsiteY3" fmla="*/ 310140 h 4695332"/>
              <a:gd name="connsiteX4" fmla="*/ 4519233 w 4519233"/>
              <a:gd name="connsiteY4" fmla="*/ 974644 h 4695332"/>
              <a:gd name="connsiteX5" fmla="*/ 4519233 w 4519233"/>
              <a:gd name="connsiteY5" fmla="*/ 3951176 h 4695332"/>
              <a:gd name="connsiteX6" fmla="*/ 3775077 w 4519233"/>
              <a:gd name="connsiteY6" fmla="*/ 4695332 h 4695332"/>
              <a:gd name="connsiteX7" fmla="*/ 798545 w 4519233"/>
              <a:gd name="connsiteY7" fmla="*/ 4695332 h 4695332"/>
              <a:gd name="connsiteX8" fmla="*/ 54389 w 4519233"/>
              <a:gd name="connsiteY8" fmla="*/ 3951176 h 4695332"/>
              <a:gd name="connsiteX9" fmla="*/ 42597 w 4519233"/>
              <a:gd name="connsiteY9" fmla="*/ 1916609 h 4695332"/>
              <a:gd name="connsiteX10" fmla="*/ 181415 w 4519233"/>
              <a:gd name="connsiteY10" fmla="*/ 1186081 h 4695332"/>
              <a:gd name="connsiteX11" fmla="*/ 889860 w 4519233"/>
              <a:gd name="connsiteY11" fmla="*/ 666767 h 4695332"/>
              <a:gd name="connsiteX0" fmla="*/ 889860 w 4519233"/>
              <a:gd name="connsiteY0" fmla="*/ 666394 h 4694959"/>
              <a:gd name="connsiteX1" fmla="*/ 1625278 w 4519233"/>
              <a:gd name="connsiteY1" fmla="*/ 251845 h 4694959"/>
              <a:gd name="connsiteX2" fmla="*/ 2274657 w 4519233"/>
              <a:gd name="connsiteY2" fmla="*/ 493 h 4694959"/>
              <a:gd name="connsiteX3" fmla="*/ 3055026 w 4519233"/>
              <a:gd name="connsiteY3" fmla="*/ 309767 h 4694959"/>
              <a:gd name="connsiteX4" fmla="*/ 4519233 w 4519233"/>
              <a:gd name="connsiteY4" fmla="*/ 974271 h 4694959"/>
              <a:gd name="connsiteX5" fmla="*/ 4519233 w 4519233"/>
              <a:gd name="connsiteY5" fmla="*/ 3950803 h 4694959"/>
              <a:gd name="connsiteX6" fmla="*/ 3775077 w 4519233"/>
              <a:gd name="connsiteY6" fmla="*/ 4694959 h 4694959"/>
              <a:gd name="connsiteX7" fmla="*/ 798545 w 4519233"/>
              <a:gd name="connsiteY7" fmla="*/ 4694959 h 4694959"/>
              <a:gd name="connsiteX8" fmla="*/ 54389 w 4519233"/>
              <a:gd name="connsiteY8" fmla="*/ 3950803 h 4694959"/>
              <a:gd name="connsiteX9" fmla="*/ 42597 w 4519233"/>
              <a:gd name="connsiteY9" fmla="*/ 1916236 h 4694959"/>
              <a:gd name="connsiteX10" fmla="*/ 181415 w 4519233"/>
              <a:gd name="connsiteY10" fmla="*/ 1185708 h 4694959"/>
              <a:gd name="connsiteX11" fmla="*/ 889860 w 4519233"/>
              <a:gd name="connsiteY11" fmla="*/ 666394 h 4694959"/>
              <a:gd name="connsiteX0" fmla="*/ 889860 w 4519233"/>
              <a:gd name="connsiteY0" fmla="*/ 666601 h 4695166"/>
              <a:gd name="connsiteX1" fmla="*/ 1625278 w 4519233"/>
              <a:gd name="connsiteY1" fmla="*/ 242493 h 4695166"/>
              <a:gd name="connsiteX2" fmla="*/ 2274657 w 4519233"/>
              <a:gd name="connsiteY2" fmla="*/ 700 h 4695166"/>
              <a:gd name="connsiteX3" fmla="*/ 3055026 w 4519233"/>
              <a:gd name="connsiteY3" fmla="*/ 309974 h 4695166"/>
              <a:gd name="connsiteX4" fmla="*/ 4519233 w 4519233"/>
              <a:gd name="connsiteY4" fmla="*/ 974478 h 4695166"/>
              <a:gd name="connsiteX5" fmla="*/ 4519233 w 4519233"/>
              <a:gd name="connsiteY5" fmla="*/ 3951010 h 4695166"/>
              <a:gd name="connsiteX6" fmla="*/ 3775077 w 4519233"/>
              <a:gd name="connsiteY6" fmla="*/ 4695166 h 4695166"/>
              <a:gd name="connsiteX7" fmla="*/ 798545 w 4519233"/>
              <a:gd name="connsiteY7" fmla="*/ 4695166 h 4695166"/>
              <a:gd name="connsiteX8" fmla="*/ 54389 w 4519233"/>
              <a:gd name="connsiteY8" fmla="*/ 3951010 h 4695166"/>
              <a:gd name="connsiteX9" fmla="*/ 42597 w 4519233"/>
              <a:gd name="connsiteY9" fmla="*/ 1916443 h 4695166"/>
              <a:gd name="connsiteX10" fmla="*/ 181415 w 4519233"/>
              <a:gd name="connsiteY10" fmla="*/ 1185915 h 4695166"/>
              <a:gd name="connsiteX11" fmla="*/ 889860 w 4519233"/>
              <a:gd name="connsiteY11" fmla="*/ 666601 h 4695166"/>
              <a:gd name="connsiteX0" fmla="*/ 889860 w 4519233"/>
              <a:gd name="connsiteY0" fmla="*/ 666601 h 4695166"/>
              <a:gd name="connsiteX1" fmla="*/ 1625278 w 4519233"/>
              <a:gd name="connsiteY1" fmla="*/ 242493 h 4695166"/>
              <a:gd name="connsiteX2" fmla="*/ 2274657 w 4519233"/>
              <a:gd name="connsiteY2" fmla="*/ 700 h 4695166"/>
              <a:gd name="connsiteX3" fmla="*/ 3055026 w 4519233"/>
              <a:gd name="connsiteY3" fmla="*/ 309974 h 4695166"/>
              <a:gd name="connsiteX4" fmla="*/ 4519233 w 4519233"/>
              <a:gd name="connsiteY4" fmla="*/ 974478 h 4695166"/>
              <a:gd name="connsiteX5" fmla="*/ 4519233 w 4519233"/>
              <a:gd name="connsiteY5" fmla="*/ 3951010 h 4695166"/>
              <a:gd name="connsiteX6" fmla="*/ 3775077 w 4519233"/>
              <a:gd name="connsiteY6" fmla="*/ 4695166 h 4695166"/>
              <a:gd name="connsiteX7" fmla="*/ 798545 w 4519233"/>
              <a:gd name="connsiteY7" fmla="*/ 4695166 h 4695166"/>
              <a:gd name="connsiteX8" fmla="*/ 54389 w 4519233"/>
              <a:gd name="connsiteY8" fmla="*/ 3951010 h 4695166"/>
              <a:gd name="connsiteX9" fmla="*/ 42597 w 4519233"/>
              <a:gd name="connsiteY9" fmla="*/ 1916443 h 4695166"/>
              <a:gd name="connsiteX10" fmla="*/ 181415 w 4519233"/>
              <a:gd name="connsiteY10" fmla="*/ 1185915 h 4695166"/>
              <a:gd name="connsiteX11" fmla="*/ 889860 w 4519233"/>
              <a:gd name="connsiteY11" fmla="*/ 666601 h 4695166"/>
              <a:gd name="connsiteX0" fmla="*/ 889860 w 4519233"/>
              <a:gd name="connsiteY0" fmla="*/ 666484 h 4695049"/>
              <a:gd name="connsiteX1" fmla="*/ 1625278 w 4519233"/>
              <a:gd name="connsiteY1" fmla="*/ 242376 h 4695049"/>
              <a:gd name="connsiteX2" fmla="*/ 2274657 w 4519233"/>
              <a:gd name="connsiteY2" fmla="*/ 583 h 4695049"/>
              <a:gd name="connsiteX3" fmla="*/ 3074143 w 4519233"/>
              <a:gd name="connsiteY3" fmla="*/ 303485 h 4695049"/>
              <a:gd name="connsiteX4" fmla="*/ 4519233 w 4519233"/>
              <a:gd name="connsiteY4" fmla="*/ 974361 h 4695049"/>
              <a:gd name="connsiteX5" fmla="*/ 4519233 w 4519233"/>
              <a:gd name="connsiteY5" fmla="*/ 3950893 h 4695049"/>
              <a:gd name="connsiteX6" fmla="*/ 3775077 w 4519233"/>
              <a:gd name="connsiteY6" fmla="*/ 4695049 h 4695049"/>
              <a:gd name="connsiteX7" fmla="*/ 798545 w 4519233"/>
              <a:gd name="connsiteY7" fmla="*/ 4695049 h 4695049"/>
              <a:gd name="connsiteX8" fmla="*/ 54389 w 4519233"/>
              <a:gd name="connsiteY8" fmla="*/ 3950893 h 4695049"/>
              <a:gd name="connsiteX9" fmla="*/ 42597 w 4519233"/>
              <a:gd name="connsiteY9" fmla="*/ 1916326 h 4695049"/>
              <a:gd name="connsiteX10" fmla="*/ 181415 w 4519233"/>
              <a:gd name="connsiteY10" fmla="*/ 1185798 h 4695049"/>
              <a:gd name="connsiteX11" fmla="*/ 889860 w 4519233"/>
              <a:gd name="connsiteY11" fmla="*/ 666484 h 4695049"/>
              <a:gd name="connsiteX0" fmla="*/ 889860 w 4519233"/>
              <a:gd name="connsiteY0" fmla="*/ 666484 h 4695049"/>
              <a:gd name="connsiteX1" fmla="*/ 1625278 w 4519233"/>
              <a:gd name="connsiteY1" fmla="*/ 242376 h 4695049"/>
              <a:gd name="connsiteX2" fmla="*/ 2274657 w 4519233"/>
              <a:gd name="connsiteY2" fmla="*/ 583 h 4695049"/>
              <a:gd name="connsiteX3" fmla="*/ 3074143 w 4519233"/>
              <a:gd name="connsiteY3" fmla="*/ 303485 h 4695049"/>
              <a:gd name="connsiteX4" fmla="*/ 3749806 w 4519233"/>
              <a:gd name="connsiteY4" fmla="*/ 701516 h 4695049"/>
              <a:gd name="connsiteX5" fmla="*/ 4519233 w 4519233"/>
              <a:gd name="connsiteY5" fmla="*/ 974361 h 4695049"/>
              <a:gd name="connsiteX6" fmla="*/ 4519233 w 4519233"/>
              <a:gd name="connsiteY6" fmla="*/ 3950893 h 4695049"/>
              <a:gd name="connsiteX7" fmla="*/ 3775077 w 4519233"/>
              <a:gd name="connsiteY7" fmla="*/ 4695049 h 4695049"/>
              <a:gd name="connsiteX8" fmla="*/ 798545 w 4519233"/>
              <a:gd name="connsiteY8" fmla="*/ 4695049 h 4695049"/>
              <a:gd name="connsiteX9" fmla="*/ 54389 w 4519233"/>
              <a:gd name="connsiteY9" fmla="*/ 3950893 h 4695049"/>
              <a:gd name="connsiteX10" fmla="*/ 42597 w 4519233"/>
              <a:gd name="connsiteY10" fmla="*/ 1916326 h 4695049"/>
              <a:gd name="connsiteX11" fmla="*/ 181415 w 4519233"/>
              <a:gd name="connsiteY11" fmla="*/ 1185798 h 4695049"/>
              <a:gd name="connsiteX12" fmla="*/ 889860 w 4519233"/>
              <a:gd name="connsiteY12" fmla="*/ 666484 h 4695049"/>
              <a:gd name="connsiteX0" fmla="*/ 889860 w 4519233"/>
              <a:gd name="connsiteY0" fmla="*/ 666484 h 4695049"/>
              <a:gd name="connsiteX1" fmla="*/ 1625278 w 4519233"/>
              <a:gd name="connsiteY1" fmla="*/ 242376 h 4695049"/>
              <a:gd name="connsiteX2" fmla="*/ 2274657 w 4519233"/>
              <a:gd name="connsiteY2" fmla="*/ 583 h 4695049"/>
              <a:gd name="connsiteX3" fmla="*/ 3074143 w 4519233"/>
              <a:gd name="connsiteY3" fmla="*/ 303485 h 4695049"/>
              <a:gd name="connsiteX4" fmla="*/ 3749806 w 4519233"/>
              <a:gd name="connsiteY4" fmla="*/ 701516 h 4695049"/>
              <a:gd name="connsiteX5" fmla="*/ 4519233 w 4519233"/>
              <a:gd name="connsiteY5" fmla="*/ 974361 h 4695049"/>
              <a:gd name="connsiteX6" fmla="*/ 4519233 w 4519233"/>
              <a:gd name="connsiteY6" fmla="*/ 3950893 h 4695049"/>
              <a:gd name="connsiteX7" fmla="*/ 3775077 w 4519233"/>
              <a:gd name="connsiteY7" fmla="*/ 4695049 h 4695049"/>
              <a:gd name="connsiteX8" fmla="*/ 798545 w 4519233"/>
              <a:gd name="connsiteY8" fmla="*/ 4695049 h 4695049"/>
              <a:gd name="connsiteX9" fmla="*/ 54389 w 4519233"/>
              <a:gd name="connsiteY9" fmla="*/ 3950893 h 4695049"/>
              <a:gd name="connsiteX10" fmla="*/ 42597 w 4519233"/>
              <a:gd name="connsiteY10" fmla="*/ 1916326 h 4695049"/>
              <a:gd name="connsiteX11" fmla="*/ 181415 w 4519233"/>
              <a:gd name="connsiteY11" fmla="*/ 1185798 h 4695049"/>
              <a:gd name="connsiteX12" fmla="*/ 889860 w 4519233"/>
              <a:gd name="connsiteY12" fmla="*/ 666484 h 4695049"/>
              <a:gd name="connsiteX0" fmla="*/ 889860 w 4519233"/>
              <a:gd name="connsiteY0" fmla="*/ 666484 h 4695049"/>
              <a:gd name="connsiteX1" fmla="*/ 1625278 w 4519233"/>
              <a:gd name="connsiteY1" fmla="*/ 242376 h 4695049"/>
              <a:gd name="connsiteX2" fmla="*/ 2274657 w 4519233"/>
              <a:gd name="connsiteY2" fmla="*/ 583 h 4695049"/>
              <a:gd name="connsiteX3" fmla="*/ 3074143 w 4519233"/>
              <a:gd name="connsiteY3" fmla="*/ 303485 h 4695049"/>
              <a:gd name="connsiteX4" fmla="*/ 3749806 w 4519233"/>
              <a:gd name="connsiteY4" fmla="*/ 701516 h 4695049"/>
              <a:gd name="connsiteX5" fmla="*/ 4519233 w 4519233"/>
              <a:gd name="connsiteY5" fmla="*/ 974361 h 4695049"/>
              <a:gd name="connsiteX6" fmla="*/ 4519233 w 4519233"/>
              <a:gd name="connsiteY6" fmla="*/ 3950893 h 4695049"/>
              <a:gd name="connsiteX7" fmla="*/ 3775077 w 4519233"/>
              <a:gd name="connsiteY7" fmla="*/ 4695049 h 4695049"/>
              <a:gd name="connsiteX8" fmla="*/ 798545 w 4519233"/>
              <a:gd name="connsiteY8" fmla="*/ 4695049 h 4695049"/>
              <a:gd name="connsiteX9" fmla="*/ 54389 w 4519233"/>
              <a:gd name="connsiteY9" fmla="*/ 3950893 h 4695049"/>
              <a:gd name="connsiteX10" fmla="*/ 42597 w 4519233"/>
              <a:gd name="connsiteY10" fmla="*/ 1916326 h 4695049"/>
              <a:gd name="connsiteX11" fmla="*/ 181415 w 4519233"/>
              <a:gd name="connsiteY11" fmla="*/ 1185798 h 4695049"/>
              <a:gd name="connsiteX12" fmla="*/ 889860 w 4519233"/>
              <a:gd name="connsiteY12" fmla="*/ 666484 h 4695049"/>
              <a:gd name="connsiteX0" fmla="*/ 889860 w 4519233"/>
              <a:gd name="connsiteY0" fmla="*/ 666484 h 4695049"/>
              <a:gd name="connsiteX1" fmla="*/ 1625278 w 4519233"/>
              <a:gd name="connsiteY1" fmla="*/ 242376 h 4695049"/>
              <a:gd name="connsiteX2" fmla="*/ 2274657 w 4519233"/>
              <a:gd name="connsiteY2" fmla="*/ 583 h 4695049"/>
              <a:gd name="connsiteX3" fmla="*/ 3074143 w 4519233"/>
              <a:gd name="connsiteY3" fmla="*/ 303485 h 4695049"/>
              <a:gd name="connsiteX4" fmla="*/ 3730689 w 4519233"/>
              <a:gd name="connsiteY4" fmla="*/ 695144 h 4695049"/>
              <a:gd name="connsiteX5" fmla="*/ 4519233 w 4519233"/>
              <a:gd name="connsiteY5" fmla="*/ 974361 h 4695049"/>
              <a:gd name="connsiteX6" fmla="*/ 4519233 w 4519233"/>
              <a:gd name="connsiteY6" fmla="*/ 3950893 h 4695049"/>
              <a:gd name="connsiteX7" fmla="*/ 3775077 w 4519233"/>
              <a:gd name="connsiteY7" fmla="*/ 4695049 h 4695049"/>
              <a:gd name="connsiteX8" fmla="*/ 798545 w 4519233"/>
              <a:gd name="connsiteY8" fmla="*/ 4695049 h 4695049"/>
              <a:gd name="connsiteX9" fmla="*/ 54389 w 4519233"/>
              <a:gd name="connsiteY9" fmla="*/ 3950893 h 4695049"/>
              <a:gd name="connsiteX10" fmla="*/ 42597 w 4519233"/>
              <a:gd name="connsiteY10" fmla="*/ 1916326 h 4695049"/>
              <a:gd name="connsiteX11" fmla="*/ 181415 w 4519233"/>
              <a:gd name="connsiteY11" fmla="*/ 1185798 h 4695049"/>
              <a:gd name="connsiteX12" fmla="*/ 889860 w 4519233"/>
              <a:gd name="connsiteY12" fmla="*/ 666484 h 4695049"/>
              <a:gd name="connsiteX0" fmla="*/ 889860 w 4519233"/>
              <a:gd name="connsiteY0" fmla="*/ 666484 h 4695049"/>
              <a:gd name="connsiteX1" fmla="*/ 1625278 w 4519233"/>
              <a:gd name="connsiteY1" fmla="*/ 242376 h 4695049"/>
              <a:gd name="connsiteX2" fmla="*/ 2274657 w 4519233"/>
              <a:gd name="connsiteY2" fmla="*/ 583 h 4695049"/>
              <a:gd name="connsiteX3" fmla="*/ 3074143 w 4519233"/>
              <a:gd name="connsiteY3" fmla="*/ 303485 h 4695049"/>
              <a:gd name="connsiteX4" fmla="*/ 3730689 w 4519233"/>
              <a:gd name="connsiteY4" fmla="*/ 695144 h 4695049"/>
              <a:gd name="connsiteX5" fmla="*/ 4516047 w 4519233"/>
              <a:gd name="connsiteY5" fmla="*/ 1219688 h 4695049"/>
              <a:gd name="connsiteX6" fmla="*/ 4519233 w 4519233"/>
              <a:gd name="connsiteY6" fmla="*/ 3950893 h 4695049"/>
              <a:gd name="connsiteX7" fmla="*/ 3775077 w 4519233"/>
              <a:gd name="connsiteY7" fmla="*/ 4695049 h 4695049"/>
              <a:gd name="connsiteX8" fmla="*/ 798545 w 4519233"/>
              <a:gd name="connsiteY8" fmla="*/ 4695049 h 4695049"/>
              <a:gd name="connsiteX9" fmla="*/ 54389 w 4519233"/>
              <a:gd name="connsiteY9" fmla="*/ 3950893 h 4695049"/>
              <a:gd name="connsiteX10" fmla="*/ 42597 w 4519233"/>
              <a:gd name="connsiteY10" fmla="*/ 1916326 h 4695049"/>
              <a:gd name="connsiteX11" fmla="*/ 181415 w 4519233"/>
              <a:gd name="connsiteY11" fmla="*/ 1185798 h 4695049"/>
              <a:gd name="connsiteX12" fmla="*/ 889860 w 4519233"/>
              <a:gd name="connsiteY12" fmla="*/ 666484 h 4695049"/>
              <a:gd name="connsiteX0" fmla="*/ 889860 w 4519233"/>
              <a:gd name="connsiteY0" fmla="*/ 666484 h 4695049"/>
              <a:gd name="connsiteX1" fmla="*/ 1625278 w 4519233"/>
              <a:gd name="connsiteY1" fmla="*/ 242376 h 4695049"/>
              <a:gd name="connsiteX2" fmla="*/ 2274657 w 4519233"/>
              <a:gd name="connsiteY2" fmla="*/ 583 h 4695049"/>
              <a:gd name="connsiteX3" fmla="*/ 3074143 w 4519233"/>
              <a:gd name="connsiteY3" fmla="*/ 303485 h 4695049"/>
              <a:gd name="connsiteX4" fmla="*/ 3730689 w 4519233"/>
              <a:gd name="connsiteY4" fmla="*/ 695144 h 4695049"/>
              <a:gd name="connsiteX5" fmla="*/ 4516047 w 4519233"/>
              <a:gd name="connsiteY5" fmla="*/ 1219688 h 4695049"/>
              <a:gd name="connsiteX6" fmla="*/ 4519233 w 4519233"/>
              <a:gd name="connsiteY6" fmla="*/ 3950893 h 4695049"/>
              <a:gd name="connsiteX7" fmla="*/ 3775077 w 4519233"/>
              <a:gd name="connsiteY7" fmla="*/ 4695049 h 4695049"/>
              <a:gd name="connsiteX8" fmla="*/ 798545 w 4519233"/>
              <a:gd name="connsiteY8" fmla="*/ 4695049 h 4695049"/>
              <a:gd name="connsiteX9" fmla="*/ 54389 w 4519233"/>
              <a:gd name="connsiteY9" fmla="*/ 3950893 h 4695049"/>
              <a:gd name="connsiteX10" fmla="*/ 42597 w 4519233"/>
              <a:gd name="connsiteY10" fmla="*/ 1916326 h 4695049"/>
              <a:gd name="connsiteX11" fmla="*/ 181415 w 4519233"/>
              <a:gd name="connsiteY11" fmla="*/ 1185798 h 4695049"/>
              <a:gd name="connsiteX12" fmla="*/ 889860 w 4519233"/>
              <a:gd name="connsiteY12" fmla="*/ 666484 h 4695049"/>
              <a:gd name="connsiteX0" fmla="*/ 889860 w 4573756"/>
              <a:gd name="connsiteY0" fmla="*/ 666484 h 4695049"/>
              <a:gd name="connsiteX1" fmla="*/ 1625278 w 4573756"/>
              <a:gd name="connsiteY1" fmla="*/ 242376 h 4695049"/>
              <a:gd name="connsiteX2" fmla="*/ 2274657 w 4573756"/>
              <a:gd name="connsiteY2" fmla="*/ 583 h 4695049"/>
              <a:gd name="connsiteX3" fmla="*/ 3074143 w 4573756"/>
              <a:gd name="connsiteY3" fmla="*/ 303485 h 4695049"/>
              <a:gd name="connsiteX4" fmla="*/ 3730689 w 4573756"/>
              <a:gd name="connsiteY4" fmla="*/ 695144 h 4695049"/>
              <a:gd name="connsiteX5" fmla="*/ 4516047 w 4573756"/>
              <a:gd name="connsiteY5" fmla="*/ 1219688 h 4695049"/>
              <a:gd name="connsiteX6" fmla="*/ 4519233 w 4573756"/>
              <a:gd name="connsiteY6" fmla="*/ 3950893 h 4695049"/>
              <a:gd name="connsiteX7" fmla="*/ 3775077 w 4573756"/>
              <a:gd name="connsiteY7" fmla="*/ 4695049 h 4695049"/>
              <a:gd name="connsiteX8" fmla="*/ 798545 w 4573756"/>
              <a:gd name="connsiteY8" fmla="*/ 4695049 h 4695049"/>
              <a:gd name="connsiteX9" fmla="*/ 54389 w 4573756"/>
              <a:gd name="connsiteY9" fmla="*/ 3950893 h 4695049"/>
              <a:gd name="connsiteX10" fmla="*/ 42597 w 4573756"/>
              <a:gd name="connsiteY10" fmla="*/ 1916326 h 4695049"/>
              <a:gd name="connsiteX11" fmla="*/ 181415 w 4573756"/>
              <a:gd name="connsiteY11" fmla="*/ 1185798 h 4695049"/>
              <a:gd name="connsiteX12" fmla="*/ 889860 w 4573756"/>
              <a:gd name="connsiteY12" fmla="*/ 666484 h 4695049"/>
              <a:gd name="connsiteX0" fmla="*/ 889860 w 4519233"/>
              <a:gd name="connsiteY0" fmla="*/ 666484 h 4695049"/>
              <a:gd name="connsiteX1" fmla="*/ 1625278 w 4519233"/>
              <a:gd name="connsiteY1" fmla="*/ 242376 h 4695049"/>
              <a:gd name="connsiteX2" fmla="*/ 2274657 w 4519233"/>
              <a:gd name="connsiteY2" fmla="*/ 583 h 4695049"/>
              <a:gd name="connsiteX3" fmla="*/ 3074143 w 4519233"/>
              <a:gd name="connsiteY3" fmla="*/ 303485 h 4695049"/>
              <a:gd name="connsiteX4" fmla="*/ 3730689 w 4519233"/>
              <a:gd name="connsiteY4" fmla="*/ 695144 h 4695049"/>
              <a:gd name="connsiteX5" fmla="*/ 4369488 w 4519233"/>
              <a:gd name="connsiteY5" fmla="*/ 1149594 h 4695049"/>
              <a:gd name="connsiteX6" fmla="*/ 4519233 w 4519233"/>
              <a:gd name="connsiteY6" fmla="*/ 3950893 h 4695049"/>
              <a:gd name="connsiteX7" fmla="*/ 3775077 w 4519233"/>
              <a:gd name="connsiteY7" fmla="*/ 4695049 h 4695049"/>
              <a:gd name="connsiteX8" fmla="*/ 798545 w 4519233"/>
              <a:gd name="connsiteY8" fmla="*/ 4695049 h 4695049"/>
              <a:gd name="connsiteX9" fmla="*/ 54389 w 4519233"/>
              <a:gd name="connsiteY9" fmla="*/ 3950893 h 4695049"/>
              <a:gd name="connsiteX10" fmla="*/ 42597 w 4519233"/>
              <a:gd name="connsiteY10" fmla="*/ 1916326 h 4695049"/>
              <a:gd name="connsiteX11" fmla="*/ 181415 w 4519233"/>
              <a:gd name="connsiteY11" fmla="*/ 1185798 h 4695049"/>
              <a:gd name="connsiteX12" fmla="*/ 889860 w 4519233"/>
              <a:gd name="connsiteY12" fmla="*/ 666484 h 4695049"/>
              <a:gd name="connsiteX0" fmla="*/ 889860 w 4519357"/>
              <a:gd name="connsiteY0" fmla="*/ 666484 h 4695049"/>
              <a:gd name="connsiteX1" fmla="*/ 1625278 w 4519357"/>
              <a:gd name="connsiteY1" fmla="*/ 242376 h 4695049"/>
              <a:gd name="connsiteX2" fmla="*/ 2274657 w 4519357"/>
              <a:gd name="connsiteY2" fmla="*/ 583 h 4695049"/>
              <a:gd name="connsiteX3" fmla="*/ 3074143 w 4519357"/>
              <a:gd name="connsiteY3" fmla="*/ 303485 h 4695049"/>
              <a:gd name="connsiteX4" fmla="*/ 3730689 w 4519357"/>
              <a:gd name="connsiteY4" fmla="*/ 695144 h 4695049"/>
              <a:gd name="connsiteX5" fmla="*/ 4369488 w 4519357"/>
              <a:gd name="connsiteY5" fmla="*/ 1149594 h 4695049"/>
              <a:gd name="connsiteX6" fmla="*/ 4519233 w 4519357"/>
              <a:gd name="connsiteY6" fmla="*/ 3950893 h 4695049"/>
              <a:gd name="connsiteX7" fmla="*/ 3775077 w 4519357"/>
              <a:gd name="connsiteY7" fmla="*/ 4695049 h 4695049"/>
              <a:gd name="connsiteX8" fmla="*/ 798545 w 4519357"/>
              <a:gd name="connsiteY8" fmla="*/ 4695049 h 4695049"/>
              <a:gd name="connsiteX9" fmla="*/ 54389 w 4519357"/>
              <a:gd name="connsiteY9" fmla="*/ 3950893 h 4695049"/>
              <a:gd name="connsiteX10" fmla="*/ 42597 w 4519357"/>
              <a:gd name="connsiteY10" fmla="*/ 1916326 h 4695049"/>
              <a:gd name="connsiteX11" fmla="*/ 181415 w 4519357"/>
              <a:gd name="connsiteY11" fmla="*/ 1185798 h 4695049"/>
              <a:gd name="connsiteX12" fmla="*/ 889860 w 4519357"/>
              <a:gd name="connsiteY12" fmla="*/ 666484 h 4695049"/>
              <a:gd name="connsiteX0" fmla="*/ 889860 w 4574065"/>
              <a:gd name="connsiteY0" fmla="*/ 666484 h 4695049"/>
              <a:gd name="connsiteX1" fmla="*/ 1625278 w 4574065"/>
              <a:gd name="connsiteY1" fmla="*/ 242376 h 4695049"/>
              <a:gd name="connsiteX2" fmla="*/ 2274657 w 4574065"/>
              <a:gd name="connsiteY2" fmla="*/ 583 h 4695049"/>
              <a:gd name="connsiteX3" fmla="*/ 3074143 w 4574065"/>
              <a:gd name="connsiteY3" fmla="*/ 303485 h 4695049"/>
              <a:gd name="connsiteX4" fmla="*/ 3730689 w 4574065"/>
              <a:gd name="connsiteY4" fmla="*/ 695144 h 4695049"/>
              <a:gd name="connsiteX5" fmla="*/ 4369488 w 4574065"/>
              <a:gd name="connsiteY5" fmla="*/ 1149594 h 4695049"/>
              <a:gd name="connsiteX6" fmla="*/ 4501717 w 4574065"/>
              <a:gd name="connsiteY6" fmla="*/ 2052406 h 4695049"/>
              <a:gd name="connsiteX7" fmla="*/ 4519233 w 4574065"/>
              <a:gd name="connsiteY7" fmla="*/ 3950893 h 4695049"/>
              <a:gd name="connsiteX8" fmla="*/ 3775077 w 4574065"/>
              <a:gd name="connsiteY8" fmla="*/ 4695049 h 4695049"/>
              <a:gd name="connsiteX9" fmla="*/ 798545 w 4574065"/>
              <a:gd name="connsiteY9" fmla="*/ 4695049 h 4695049"/>
              <a:gd name="connsiteX10" fmla="*/ 54389 w 4574065"/>
              <a:gd name="connsiteY10" fmla="*/ 3950893 h 4695049"/>
              <a:gd name="connsiteX11" fmla="*/ 42597 w 4574065"/>
              <a:gd name="connsiteY11" fmla="*/ 1916326 h 4695049"/>
              <a:gd name="connsiteX12" fmla="*/ 181415 w 4574065"/>
              <a:gd name="connsiteY12" fmla="*/ 1185798 h 4695049"/>
              <a:gd name="connsiteX13" fmla="*/ 889860 w 4574065"/>
              <a:gd name="connsiteY13" fmla="*/ 666484 h 4695049"/>
              <a:gd name="connsiteX0" fmla="*/ 889860 w 4587344"/>
              <a:gd name="connsiteY0" fmla="*/ 666484 h 4695049"/>
              <a:gd name="connsiteX1" fmla="*/ 1625278 w 4587344"/>
              <a:gd name="connsiteY1" fmla="*/ 242376 h 4695049"/>
              <a:gd name="connsiteX2" fmla="*/ 2274657 w 4587344"/>
              <a:gd name="connsiteY2" fmla="*/ 583 h 4695049"/>
              <a:gd name="connsiteX3" fmla="*/ 3074143 w 4587344"/>
              <a:gd name="connsiteY3" fmla="*/ 303485 h 4695049"/>
              <a:gd name="connsiteX4" fmla="*/ 3730689 w 4587344"/>
              <a:gd name="connsiteY4" fmla="*/ 695144 h 4695049"/>
              <a:gd name="connsiteX5" fmla="*/ 4369488 w 4587344"/>
              <a:gd name="connsiteY5" fmla="*/ 1149594 h 4695049"/>
              <a:gd name="connsiteX6" fmla="*/ 4543135 w 4587344"/>
              <a:gd name="connsiteY6" fmla="*/ 2042848 h 4695049"/>
              <a:gd name="connsiteX7" fmla="*/ 4519233 w 4587344"/>
              <a:gd name="connsiteY7" fmla="*/ 3950893 h 4695049"/>
              <a:gd name="connsiteX8" fmla="*/ 3775077 w 4587344"/>
              <a:gd name="connsiteY8" fmla="*/ 4695049 h 4695049"/>
              <a:gd name="connsiteX9" fmla="*/ 798545 w 4587344"/>
              <a:gd name="connsiteY9" fmla="*/ 4695049 h 4695049"/>
              <a:gd name="connsiteX10" fmla="*/ 54389 w 4587344"/>
              <a:gd name="connsiteY10" fmla="*/ 3950893 h 4695049"/>
              <a:gd name="connsiteX11" fmla="*/ 42597 w 4587344"/>
              <a:gd name="connsiteY11" fmla="*/ 1916326 h 4695049"/>
              <a:gd name="connsiteX12" fmla="*/ 181415 w 4587344"/>
              <a:gd name="connsiteY12" fmla="*/ 1185798 h 4695049"/>
              <a:gd name="connsiteX13" fmla="*/ 889860 w 4587344"/>
              <a:gd name="connsiteY13" fmla="*/ 666484 h 4695049"/>
              <a:gd name="connsiteX0" fmla="*/ 889860 w 4587344"/>
              <a:gd name="connsiteY0" fmla="*/ 666484 h 4695049"/>
              <a:gd name="connsiteX1" fmla="*/ 1625278 w 4587344"/>
              <a:gd name="connsiteY1" fmla="*/ 242376 h 4695049"/>
              <a:gd name="connsiteX2" fmla="*/ 2274657 w 4587344"/>
              <a:gd name="connsiteY2" fmla="*/ 583 h 4695049"/>
              <a:gd name="connsiteX3" fmla="*/ 3074143 w 4587344"/>
              <a:gd name="connsiteY3" fmla="*/ 303485 h 4695049"/>
              <a:gd name="connsiteX4" fmla="*/ 3730689 w 4587344"/>
              <a:gd name="connsiteY4" fmla="*/ 695144 h 4695049"/>
              <a:gd name="connsiteX5" fmla="*/ 4369488 w 4587344"/>
              <a:gd name="connsiteY5" fmla="*/ 1149594 h 4695049"/>
              <a:gd name="connsiteX6" fmla="*/ 4543135 w 4587344"/>
              <a:gd name="connsiteY6" fmla="*/ 2042848 h 4695049"/>
              <a:gd name="connsiteX7" fmla="*/ 4519233 w 4587344"/>
              <a:gd name="connsiteY7" fmla="*/ 3950893 h 4695049"/>
              <a:gd name="connsiteX8" fmla="*/ 3775077 w 4587344"/>
              <a:gd name="connsiteY8" fmla="*/ 4695049 h 4695049"/>
              <a:gd name="connsiteX9" fmla="*/ 798545 w 4587344"/>
              <a:gd name="connsiteY9" fmla="*/ 4695049 h 4695049"/>
              <a:gd name="connsiteX10" fmla="*/ 54389 w 4587344"/>
              <a:gd name="connsiteY10" fmla="*/ 3950893 h 4695049"/>
              <a:gd name="connsiteX11" fmla="*/ 42597 w 4587344"/>
              <a:gd name="connsiteY11" fmla="*/ 1916326 h 4695049"/>
              <a:gd name="connsiteX12" fmla="*/ 181415 w 4587344"/>
              <a:gd name="connsiteY12" fmla="*/ 1185798 h 4695049"/>
              <a:gd name="connsiteX13" fmla="*/ 889860 w 4587344"/>
              <a:gd name="connsiteY13" fmla="*/ 666484 h 4695049"/>
              <a:gd name="connsiteX0" fmla="*/ 889860 w 4578198"/>
              <a:gd name="connsiteY0" fmla="*/ 666484 h 4695049"/>
              <a:gd name="connsiteX1" fmla="*/ 1625278 w 4578198"/>
              <a:gd name="connsiteY1" fmla="*/ 242376 h 4695049"/>
              <a:gd name="connsiteX2" fmla="*/ 2274657 w 4578198"/>
              <a:gd name="connsiteY2" fmla="*/ 583 h 4695049"/>
              <a:gd name="connsiteX3" fmla="*/ 3074143 w 4578198"/>
              <a:gd name="connsiteY3" fmla="*/ 303485 h 4695049"/>
              <a:gd name="connsiteX4" fmla="*/ 3730689 w 4578198"/>
              <a:gd name="connsiteY4" fmla="*/ 695144 h 4695049"/>
              <a:gd name="connsiteX5" fmla="*/ 4369488 w 4578198"/>
              <a:gd name="connsiteY5" fmla="*/ 1149594 h 4695049"/>
              <a:gd name="connsiteX6" fmla="*/ 4543135 w 4578198"/>
              <a:gd name="connsiteY6" fmla="*/ 2042848 h 4695049"/>
              <a:gd name="connsiteX7" fmla="*/ 4519233 w 4578198"/>
              <a:gd name="connsiteY7" fmla="*/ 3950893 h 4695049"/>
              <a:gd name="connsiteX8" fmla="*/ 3775077 w 4578198"/>
              <a:gd name="connsiteY8" fmla="*/ 4695049 h 4695049"/>
              <a:gd name="connsiteX9" fmla="*/ 798545 w 4578198"/>
              <a:gd name="connsiteY9" fmla="*/ 4695049 h 4695049"/>
              <a:gd name="connsiteX10" fmla="*/ 54389 w 4578198"/>
              <a:gd name="connsiteY10" fmla="*/ 3950893 h 4695049"/>
              <a:gd name="connsiteX11" fmla="*/ 42597 w 4578198"/>
              <a:gd name="connsiteY11" fmla="*/ 1916326 h 4695049"/>
              <a:gd name="connsiteX12" fmla="*/ 181415 w 4578198"/>
              <a:gd name="connsiteY12" fmla="*/ 1185798 h 4695049"/>
              <a:gd name="connsiteX13" fmla="*/ 889860 w 4578198"/>
              <a:gd name="connsiteY13" fmla="*/ 666484 h 4695049"/>
              <a:gd name="connsiteX0" fmla="*/ 889860 w 4584269"/>
              <a:gd name="connsiteY0" fmla="*/ 666484 h 4695049"/>
              <a:gd name="connsiteX1" fmla="*/ 1625278 w 4584269"/>
              <a:gd name="connsiteY1" fmla="*/ 242376 h 4695049"/>
              <a:gd name="connsiteX2" fmla="*/ 2274657 w 4584269"/>
              <a:gd name="connsiteY2" fmla="*/ 583 h 4695049"/>
              <a:gd name="connsiteX3" fmla="*/ 3074143 w 4584269"/>
              <a:gd name="connsiteY3" fmla="*/ 303485 h 4695049"/>
              <a:gd name="connsiteX4" fmla="*/ 3730689 w 4584269"/>
              <a:gd name="connsiteY4" fmla="*/ 695144 h 4695049"/>
              <a:gd name="connsiteX5" fmla="*/ 4430023 w 4584269"/>
              <a:gd name="connsiteY5" fmla="*/ 1213316 h 4695049"/>
              <a:gd name="connsiteX6" fmla="*/ 4543135 w 4584269"/>
              <a:gd name="connsiteY6" fmla="*/ 2042848 h 4695049"/>
              <a:gd name="connsiteX7" fmla="*/ 4519233 w 4584269"/>
              <a:gd name="connsiteY7" fmla="*/ 3950893 h 4695049"/>
              <a:gd name="connsiteX8" fmla="*/ 3775077 w 4584269"/>
              <a:gd name="connsiteY8" fmla="*/ 4695049 h 4695049"/>
              <a:gd name="connsiteX9" fmla="*/ 798545 w 4584269"/>
              <a:gd name="connsiteY9" fmla="*/ 4695049 h 4695049"/>
              <a:gd name="connsiteX10" fmla="*/ 54389 w 4584269"/>
              <a:gd name="connsiteY10" fmla="*/ 3950893 h 4695049"/>
              <a:gd name="connsiteX11" fmla="*/ 42597 w 4584269"/>
              <a:gd name="connsiteY11" fmla="*/ 1916326 h 4695049"/>
              <a:gd name="connsiteX12" fmla="*/ 181415 w 4584269"/>
              <a:gd name="connsiteY12" fmla="*/ 1185798 h 4695049"/>
              <a:gd name="connsiteX13" fmla="*/ 889860 w 4584269"/>
              <a:gd name="connsiteY13" fmla="*/ 666484 h 4695049"/>
              <a:gd name="connsiteX0" fmla="*/ 889860 w 4585062"/>
              <a:gd name="connsiteY0" fmla="*/ 666484 h 4695049"/>
              <a:gd name="connsiteX1" fmla="*/ 1625278 w 4585062"/>
              <a:gd name="connsiteY1" fmla="*/ 242376 h 4695049"/>
              <a:gd name="connsiteX2" fmla="*/ 2274657 w 4585062"/>
              <a:gd name="connsiteY2" fmla="*/ 583 h 4695049"/>
              <a:gd name="connsiteX3" fmla="*/ 3074143 w 4585062"/>
              <a:gd name="connsiteY3" fmla="*/ 303485 h 4695049"/>
              <a:gd name="connsiteX4" fmla="*/ 3730689 w 4585062"/>
              <a:gd name="connsiteY4" fmla="*/ 695144 h 4695049"/>
              <a:gd name="connsiteX5" fmla="*/ 4414093 w 4585062"/>
              <a:gd name="connsiteY5" fmla="*/ 1206944 h 4695049"/>
              <a:gd name="connsiteX6" fmla="*/ 4543135 w 4585062"/>
              <a:gd name="connsiteY6" fmla="*/ 2042848 h 4695049"/>
              <a:gd name="connsiteX7" fmla="*/ 4519233 w 4585062"/>
              <a:gd name="connsiteY7" fmla="*/ 3950893 h 4695049"/>
              <a:gd name="connsiteX8" fmla="*/ 3775077 w 4585062"/>
              <a:gd name="connsiteY8" fmla="*/ 4695049 h 4695049"/>
              <a:gd name="connsiteX9" fmla="*/ 798545 w 4585062"/>
              <a:gd name="connsiteY9" fmla="*/ 4695049 h 4695049"/>
              <a:gd name="connsiteX10" fmla="*/ 54389 w 4585062"/>
              <a:gd name="connsiteY10" fmla="*/ 3950893 h 4695049"/>
              <a:gd name="connsiteX11" fmla="*/ 42597 w 4585062"/>
              <a:gd name="connsiteY11" fmla="*/ 1916326 h 4695049"/>
              <a:gd name="connsiteX12" fmla="*/ 181415 w 4585062"/>
              <a:gd name="connsiteY12" fmla="*/ 1185798 h 4695049"/>
              <a:gd name="connsiteX13" fmla="*/ 889860 w 4585062"/>
              <a:gd name="connsiteY13" fmla="*/ 666484 h 4695049"/>
              <a:gd name="connsiteX0" fmla="*/ 889860 w 4585062"/>
              <a:gd name="connsiteY0" fmla="*/ 666484 h 4695049"/>
              <a:gd name="connsiteX1" fmla="*/ 1625278 w 4585062"/>
              <a:gd name="connsiteY1" fmla="*/ 242376 h 4695049"/>
              <a:gd name="connsiteX2" fmla="*/ 2274657 w 4585062"/>
              <a:gd name="connsiteY2" fmla="*/ 583 h 4695049"/>
              <a:gd name="connsiteX3" fmla="*/ 3074143 w 4585062"/>
              <a:gd name="connsiteY3" fmla="*/ 303485 h 4695049"/>
              <a:gd name="connsiteX4" fmla="*/ 3768921 w 4585062"/>
              <a:gd name="connsiteY4" fmla="*/ 711075 h 4695049"/>
              <a:gd name="connsiteX5" fmla="*/ 4414093 w 4585062"/>
              <a:gd name="connsiteY5" fmla="*/ 1206944 h 4695049"/>
              <a:gd name="connsiteX6" fmla="*/ 4543135 w 4585062"/>
              <a:gd name="connsiteY6" fmla="*/ 2042848 h 4695049"/>
              <a:gd name="connsiteX7" fmla="*/ 4519233 w 4585062"/>
              <a:gd name="connsiteY7" fmla="*/ 3950893 h 4695049"/>
              <a:gd name="connsiteX8" fmla="*/ 3775077 w 4585062"/>
              <a:gd name="connsiteY8" fmla="*/ 4695049 h 4695049"/>
              <a:gd name="connsiteX9" fmla="*/ 798545 w 4585062"/>
              <a:gd name="connsiteY9" fmla="*/ 4695049 h 4695049"/>
              <a:gd name="connsiteX10" fmla="*/ 54389 w 4585062"/>
              <a:gd name="connsiteY10" fmla="*/ 3950893 h 4695049"/>
              <a:gd name="connsiteX11" fmla="*/ 42597 w 4585062"/>
              <a:gd name="connsiteY11" fmla="*/ 1916326 h 4695049"/>
              <a:gd name="connsiteX12" fmla="*/ 181415 w 4585062"/>
              <a:gd name="connsiteY12" fmla="*/ 1185798 h 4695049"/>
              <a:gd name="connsiteX13" fmla="*/ 889860 w 4585062"/>
              <a:gd name="connsiteY13" fmla="*/ 666484 h 4695049"/>
              <a:gd name="connsiteX0" fmla="*/ 889860 w 4585062"/>
              <a:gd name="connsiteY0" fmla="*/ 666484 h 4695049"/>
              <a:gd name="connsiteX1" fmla="*/ 1625278 w 4585062"/>
              <a:gd name="connsiteY1" fmla="*/ 242376 h 4695049"/>
              <a:gd name="connsiteX2" fmla="*/ 2274657 w 4585062"/>
              <a:gd name="connsiteY2" fmla="*/ 583 h 4695049"/>
              <a:gd name="connsiteX3" fmla="*/ 3074143 w 4585062"/>
              <a:gd name="connsiteY3" fmla="*/ 303485 h 4695049"/>
              <a:gd name="connsiteX4" fmla="*/ 3768921 w 4585062"/>
              <a:gd name="connsiteY4" fmla="*/ 711075 h 4695049"/>
              <a:gd name="connsiteX5" fmla="*/ 4414093 w 4585062"/>
              <a:gd name="connsiteY5" fmla="*/ 1206944 h 4695049"/>
              <a:gd name="connsiteX6" fmla="*/ 4543135 w 4585062"/>
              <a:gd name="connsiteY6" fmla="*/ 2042848 h 4695049"/>
              <a:gd name="connsiteX7" fmla="*/ 4519233 w 4585062"/>
              <a:gd name="connsiteY7" fmla="*/ 3950893 h 4695049"/>
              <a:gd name="connsiteX8" fmla="*/ 3775077 w 4585062"/>
              <a:gd name="connsiteY8" fmla="*/ 4695049 h 4695049"/>
              <a:gd name="connsiteX9" fmla="*/ 798545 w 4585062"/>
              <a:gd name="connsiteY9" fmla="*/ 4695049 h 4695049"/>
              <a:gd name="connsiteX10" fmla="*/ 54389 w 4585062"/>
              <a:gd name="connsiteY10" fmla="*/ 3950893 h 4695049"/>
              <a:gd name="connsiteX11" fmla="*/ 42597 w 4585062"/>
              <a:gd name="connsiteY11" fmla="*/ 1916326 h 4695049"/>
              <a:gd name="connsiteX12" fmla="*/ 181415 w 4585062"/>
              <a:gd name="connsiteY12" fmla="*/ 1185798 h 4695049"/>
              <a:gd name="connsiteX13" fmla="*/ 889860 w 4585062"/>
              <a:gd name="connsiteY13" fmla="*/ 666484 h 4695049"/>
              <a:gd name="connsiteX0" fmla="*/ 889860 w 4585062"/>
              <a:gd name="connsiteY0" fmla="*/ 666484 h 4695049"/>
              <a:gd name="connsiteX1" fmla="*/ 1625278 w 4585062"/>
              <a:gd name="connsiteY1" fmla="*/ 242376 h 4695049"/>
              <a:gd name="connsiteX2" fmla="*/ 2274657 w 4585062"/>
              <a:gd name="connsiteY2" fmla="*/ 583 h 4695049"/>
              <a:gd name="connsiteX3" fmla="*/ 3074143 w 4585062"/>
              <a:gd name="connsiteY3" fmla="*/ 303485 h 4695049"/>
              <a:gd name="connsiteX4" fmla="*/ 3768921 w 4585062"/>
              <a:gd name="connsiteY4" fmla="*/ 711075 h 4695049"/>
              <a:gd name="connsiteX5" fmla="*/ 4414093 w 4585062"/>
              <a:gd name="connsiteY5" fmla="*/ 1206944 h 4695049"/>
              <a:gd name="connsiteX6" fmla="*/ 4543135 w 4585062"/>
              <a:gd name="connsiteY6" fmla="*/ 2042848 h 4695049"/>
              <a:gd name="connsiteX7" fmla="*/ 4519233 w 4585062"/>
              <a:gd name="connsiteY7" fmla="*/ 3950893 h 4695049"/>
              <a:gd name="connsiteX8" fmla="*/ 3775077 w 4585062"/>
              <a:gd name="connsiteY8" fmla="*/ 4695049 h 4695049"/>
              <a:gd name="connsiteX9" fmla="*/ 798545 w 4585062"/>
              <a:gd name="connsiteY9" fmla="*/ 4695049 h 4695049"/>
              <a:gd name="connsiteX10" fmla="*/ 54389 w 4585062"/>
              <a:gd name="connsiteY10" fmla="*/ 3950893 h 4695049"/>
              <a:gd name="connsiteX11" fmla="*/ 42597 w 4585062"/>
              <a:gd name="connsiteY11" fmla="*/ 1916326 h 4695049"/>
              <a:gd name="connsiteX12" fmla="*/ 181415 w 4585062"/>
              <a:gd name="connsiteY12" fmla="*/ 1185798 h 4695049"/>
              <a:gd name="connsiteX13" fmla="*/ 889860 w 4585062"/>
              <a:gd name="connsiteY13" fmla="*/ 666484 h 4695049"/>
              <a:gd name="connsiteX0" fmla="*/ 889860 w 4585062"/>
              <a:gd name="connsiteY0" fmla="*/ 666484 h 4695049"/>
              <a:gd name="connsiteX1" fmla="*/ 1625278 w 4585062"/>
              <a:gd name="connsiteY1" fmla="*/ 242376 h 4695049"/>
              <a:gd name="connsiteX2" fmla="*/ 2274657 w 4585062"/>
              <a:gd name="connsiteY2" fmla="*/ 583 h 4695049"/>
              <a:gd name="connsiteX3" fmla="*/ 3074143 w 4585062"/>
              <a:gd name="connsiteY3" fmla="*/ 303485 h 4695049"/>
              <a:gd name="connsiteX4" fmla="*/ 3768921 w 4585062"/>
              <a:gd name="connsiteY4" fmla="*/ 711075 h 4695049"/>
              <a:gd name="connsiteX5" fmla="*/ 4414093 w 4585062"/>
              <a:gd name="connsiteY5" fmla="*/ 1206944 h 4695049"/>
              <a:gd name="connsiteX6" fmla="*/ 4543135 w 4585062"/>
              <a:gd name="connsiteY6" fmla="*/ 2042848 h 4695049"/>
              <a:gd name="connsiteX7" fmla="*/ 4519233 w 4585062"/>
              <a:gd name="connsiteY7" fmla="*/ 3950893 h 4695049"/>
              <a:gd name="connsiteX8" fmla="*/ 3775077 w 4585062"/>
              <a:gd name="connsiteY8" fmla="*/ 4695049 h 4695049"/>
              <a:gd name="connsiteX9" fmla="*/ 798545 w 4585062"/>
              <a:gd name="connsiteY9" fmla="*/ 4695049 h 4695049"/>
              <a:gd name="connsiteX10" fmla="*/ 54389 w 4585062"/>
              <a:gd name="connsiteY10" fmla="*/ 3950893 h 4695049"/>
              <a:gd name="connsiteX11" fmla="*/ 42597 w 4585062"/>
              <a:gd name="connsiteY11" fmla="*/ 1916326 h 4695049"/>
              <a:gd name="connsiteX12" fmla="*/ 181415 w 4585062"/>
              <a:gd name="connsiteY12" fmla="*/ 1185798 h 4695049"/>
              <a:gd name="connsiteX13" fmla="*/ 889860 w 4585062"/>
              <a:gd name="connsiteY13" fmla="*/ 666484 h 4695049"/>
              <a:gd name="connsiteX0" fmla="*/ 889860 w 4585062"/>
              <a:gd name="connsiteY0" fmla="*/ 666484 h 4695049"/>
              <a:gd name="connsiteX1" fmla="*/ 1625278 w 4585062"/>
              <a:gd name="connsiteY1" fmla="*/ 242376 h 4695049"/>
              <a:gd name="connsiteX2" fmla="*/ 2274657 w 4585062"/>
              <a:gd name="connsiteY2" fmla="*/ 583 h 4695049"/>
              <a:gd name="connsiteX3" fmla="*/ 3074143 w 4585062"/>
              <a:gd name="connsiteY3" fmla="*/ 303485 h 4695049"/>
              <a:gd name="connsiteX4" fmla="*/ 3768921 w 4585062"/>
              <a:gd name="connsiteY4" fmla="*/ 711075 h 4695049"/>
              <a:gd name="connsiteX5" fmla="*/ 4414093 w 4585062"/>
              <a:gd name="connsiteY5" fmla="*/ 1206944 h 4695049"/>
              <a:gd name="connsiteX6" fmla="*/ 4543135 w 4585062"/>
              <a:gd name="connsiteY6" fmla="*/ 2042848 h 4695049"/>
              <a:gd name="connsiteX7" fmla="*/ 4519233 w 4585062"/>
              <a:gd name="connsiteY7" fmla="*/ 3950893 h 4695049"/>
              <a:gd name="connsiteX8" fmla="*/ 3775077 w 4585062"/>
              <a:gd name="connsiteY8" fmla="*/ 4695049 h 4695049"/>
              <a:gd name="connsiteX9" fmla="*/ 798545 w 4585062"/>
              <a:gd name="connsiteY9" fmla="*/ 4695049 h 4695049"/>
              <a:gd name="connsiteX10" fmla="*/ 54389 w 4585062"/>
              <a:gd name="connsiteY10" fmla="*/ 3950893 h 4695049"/>
              <a:gd name="connsiteX11" fmla="*/ 42597 w 4585062"/>
              <a:gd name="connsiteY11" fmla="*/ 1916326 h 4695049"/>
              <a:gd name="connsiteX12" fmla="*/ 181415 w 4585062"/>
              <a:gd name="connsiteY12" fmla="*/ 1185798 h 4695049"/>
              <a:gd name="connsiteX13" fmla="*/ 889860 w 4585062"/>
              <a:gd name="connsiteY13" fmla="*/ 666484 h 4695049"/>
              <a:gd name="connsiteX0" fmla="*/ 889860 w 4585062"/>
              <a:gd name="connsiteY0" fmla="*/ 666484 h 4695049"/>
              <a:gd name="connsiteX1" fmla="*/ 1625278 w 4585062"/>
              <a:gd name="connsiteY1" fmla="*/ 242376 h 4695049"/>
              <a:gd name="connsiteX2" fmla="*/ 2274657 w 4585062"/>
              <a:gd name="connsiteY2" fmla="*/ 583 h 4695049"/>
              <a:gd name="connsiteX3" fmla="*/ 3051841 w 4585062"/>
              <a:gd name="connsiteY3" fmla="*/ 303485 h 4695049"/>
              <a:gd name="connsiteX4" fmla="*/ 3768921 w 4585062"/>
              <a:gd name="connsiteY4" fmla="*/ 711075 h 4695049"/>
              <a:gd name="connsiteX5" fmla="*/ 4414093 w 4585062"/>
              <a:gd name="connsiteY5" fmla="*/ 1206944 h 4695049"/>
              <a:gd name="connsiteX6" fmla="*/ 4543135 w 4585062"/>
              <a:gd name="connsiteY6" fmla="*/ 2042848 h 4695049"/>
              <a:gd name="connsiteX7" fmla="*/ 4519233 w 4585062"/>
              <a:gd name="connsiteY7" fmla="*/ 3950893 h 4695049"/>
              <a:gd name="connsiteX8" fmla="*/ 3775077 w 4585062"/>
              <a:gd name="connsiteY8" fmla="*/ 4695049 h 4695049"/>
              <a:gd name="connsiteX9" fmla="*/ 798545 w 4585062"/>
              <a:gd name="connsiteY9" fmla="*/ 4695049 h 4695049"/>
              <a:gd name="connsiteX10" fmla="*/ 54389 w 4585062"/>
              <a:gd name="connsiteY10" fmla="*/ 3950893 h 4695049"/>
              <a:gd name="connsiteX11" fmla="*/ 42597 w 4585062"/>
              <a:gd name="connsiteY11" fmla="*/ 1916326 h 4695049"/>
              <a:gd name="connsiteX12" fmla="*/ 181415 w 4585062"/>
              <a:gd name="connsiteY12" fmla="*/ 1185798 h 4695049"/>
              <a:gd name="connsiteX13" fmla="*/ 889860 w 4585062"/>
              <a:gd name="connsiteY13" fmla="*/ 666484 h 4695049"/>
              <a:gd name="connsiteX0" fmla="*/ 889860 w 4585062"/>
              <a:gd name="connsiteY0" fmla="*/ 665924 h 4694489"/>
              <a:gd name="connsiteX1" fmla="*/ 1542440 w 4585062"/>
              <a:gd name="connsiteY1" fmla="*/ 289606 h 4694489"/>
              <a:gd name="connsiteX2" fmla="*/ 2274657 w 4585062"/>
              <a:gd name="connsiteY2" fmla="*/ 23 h 4694489"/>
              <a:gd name="connsiteX3" fmla="*/ 3051841 w 4585062"/>
              <a:gd name="connsiteY3" fmla="*/ 302925 h 4694489"/>
              <a:gd name="connsiteX4" fmla="*/ 3768921 w 4585062"/>
              <a:gd name="connsiteY4" fmla="*/ 710515 h 4694489"/>
              <a:gd name="connsiteX5" fmla="*/ 4414093 w 4585062"/>
              <a:gd name="connsiteY5" fmla="*/ 1206384 h 4694489"/>
              <a:gd name="connsiteX6" fmla="*/ 4543135 w 4585062"/>
              <a:gd name="connsiteY6" fmla="*/ 2042288 h 4694489"/>
              <a:gd name="connsiteX7" fmla="*/ 4519233 w 4585062"/>
              <a:gd name="connsiteY7" fmla="*/ 3950333 h 4694489"/>
              <a:gd name="connsiteX8" fmla="*/ 3775077 w 4585062"/>
              <a:gd name="connsiteY8" fmla="*/ 4694489 h 4694489"/>
              <a:gd name="connsiteX9" fmla="*/ 798545 w 4585062"/>
              <a:gd name="connsiteY9" fmla="*/ 4694489 h 4694489"/>
              <a:gd name="connsiteX10" fmla="*/ 54389 w 4585062"/>
              <a:gd name="connsiteY10" fmla="*/ 3950333 h 4694489"/>
              <a:gd name="connsiteX11" fmla="*/ 42597 w 4585062"/>
              <a:gd name="connsiteY11" fmla="*/ 1915766 h 4694489"/>
              <a:gd name="connsiteX12" fmla="*/ 181415 w 4585062"/>
              <a:gd name="connsiteY12" fmla="*/ 1185238 h 4694489"/>
              <a:gd name="connsiteX13" fmla="*/ 889860 w 4585062"/>
              <a:gd name="connsiteY13" fmla="*/ 665924 h 4694489"/>
              <a:gd name="connsiteX0" fmla="*/ 889860 w 4585062"/>
              <a:gd name="connsiteY0" fmla="*/ 665905 h 4694470"/>
              <a:gd name="connsiteX1" fmla="*/ 1542440 w 4585062"/>
              <a:gd name="connsiteY1" fmla="*/ 289587 h 4694470"/>
              <a:gd name="connsiteX2" fmla="*/ 2274657 w 4585062"/>
              <a:gd name="connsiteY2" fmla="*/ 4 h 4694470"/>
              <a:gd name="connsiteX3" fmla="*/ 3051841 w 4585062"/>
              <a:gd name="connsiteY3" fmla="*/ 302906 h 4694470"/>
              <a:gd name="connsiteX4" fmla="*/ 3768921 w 4585062"/>
              <a:gd name="connsiteY4" fmla="*/ 710496 h 4694470"/>
              <a:gd name="connsiteX5" fmla="*/ 4414093 w 4585062"/>
              <a:gd name="connsiteY5" fmla="*/ 1206365 h 4694470"/>
              <a:gd name="connsiteX6" fmla="*/ 4543135 w 4585062"/>
              <a:gd name="connsiteY6" fmla="*/ 2042269 h 4694470"/>
              <a:gd name="connsiteX7" fmla="*/ 4519233 w 4585062"/>
              <a:gd name="connsiteY7" fmla="*/ 3950314 h 4694470"/>
              <a:gd name="connsiteX8" fmla="*/ 3775077 w 4585062"/>
              <a:gd name="connsiteY8" fmla="*/ 4694470 h 4694470"/>
              <a:gd name="connsiteX9" fmla="*/ 798545 w 4585062"/>
              <a:gd name="connsiteY9" fmla="*/ 4694470 h 4694470"/>
              <a:gd name="connsiteX10" fmla="*/ 54389 w 4585062"/>
              <a:gd name="connsiteY10" fmla="*/ 3950314 h 4694470"/>
              <a:gd name="connsiteX11" fmla="*/ 42597 w 4585062"/>
              <a:gd name="connsiteY11" fmla="*/ 1915747 h 4694470"/>
              <a:gd name="connsiteX12" fmla="*/ 181415 w 4585062"/>
              <a:gd name="connsiteY12" fmla="*/ 1185219 h 4694470"/>
              <a:gd name="connsiteX13" fmla="*/ 889860 w 4585062"/>
              <a:gd name="connsiteY13" fmla="*/ 665905 h 4694470"/>
              <a:gd name="connsiteX0" fmla="*/ 889860 w 4585062"/>
              <a:gd name="connsiteY0" fmla="*/ 665923 h 4694488"/>
              <a:gd name="connsiteX1" fmla="*/ 1542440 w 4585062"/>
              <a:gd name="connsiteY1" fmla="*/ 289605 h 4694488"/>
              <a:gd name="connsiteX2" fmla="*/ 2274657 w 4585062"/>
              <a:gd name="connsiteY2" fmla="*/ 22 h 4694488"/>
              <a:gd name="connsiteX3" fmla="*/ 3051841 w 4585062"/>
              <a:gd name="connsiteY3" fmla="*/ 302924 h 4694488"/>
              <a:gd name="connsiteX4" fmla="*/ 3768921 w 4585062"/>
              <a:gd name="connsiteY4" fmla="*/ 710514 h 4694488"/>
              <a:gd name="connsiteX5" fmla="*/ 4414093 w 4585062"/>
              <a:gd name="connsiteY5" fmla="*/ 1206383 h 4694488"/>
              <a:gd name="connsiteX6" fmla="*/ 4543135 w 4585062"/>
              <a:gd name="connsiteY6" fmla="*/ 2042287 h 4694488"/>
              <a:gd name="connsiteX7" fmla="*/ 4519233 w 4585062"/>
              <a:gd name="connsiteY7" fmla="*/ 3950332 h 4694488"/>
              <a:gd name="connsiteX8" fmla="*/ 3775077 w 4585062"/>
              <a:gd name="connsiteY8" fmla="*/ 4694488 h 4694488"/>
              <a:gd name="connsiteX9" fmla="*/ 798545 w 4585062"/>
              <a:gd name="connsiteY9" fmla="*/ 4694488 h 4694488"/>
              <a:gd name="connsiteX10" fmla="*/ 54389 w 4585062"/>
              <a:gd name="connsiteY10" fmla="*/ 3950332 h 4694488"/>
              <a:gd name="connsiteX11" fmla="*/ 42597 w 4585062"/>
              <a:gd name="connsiteY11" fmla="*/ 1915765 h 4694488"/>
              <a:gd name="connsiteX12" fmla="*/ 181415 w 4585062"/>
              <a:gd name="connsiteY12" fmla="*/ 1185237 h 4694488"/>
              <a:gd name="connsiteX13" fmla="*/ 889860 w 4585062"/>
              <a:gd name="connsiteY13" fmla="*/ 665923 h 4694488"/>
              <a:gd name="connsiteX0" fmla="*/ 889860 w 4585062"/>
              <a:gd name="connsiteY0" fmla="*/ 665923 h 4696276"/>
              <a:gd name="connsiteX1" fmla="*/ 1542440 w 4585062"/>
              <a:gd name="connsiteY1" fmla="*/ 289605 h 4696276"/>
              <a:gd name="connsiteX2" fmla="*/ 2274657 w 4585062"/>
              <a:gd name="connsiteY2" fmla="*/ 22 h 4696276"/>
              <a:gd name="connsiteX3" fmla="*/ 3051841 w 4585062"/>
              <a:gd name="connsiteY3" fmla="*/ 302924 h 4696276"/>
              <a:gd name="connsiteX4" fmla="*/ 3768921 w 4585062"/>
              <a:gd name="connsiteY4" fmla="*/ 710514 h 4696276"/>
              <a:gd name="connsiteX5" fmla="*/ 4414093 w 4585062"/>
              <a:gd name="connsiteY5" fmla="*/ 1206383 h 4696276"/>
              <a:gd name="connsiteX6" fmla="*/ 4543135 w 4585062"/>
              <a:gd name="connsiteY6" fmla="*/ 2042287 h 4696276"/>
              <a:gd name="connsiteX7" fmla="*/ 4519233 w 4585062"/>
              <a:gd name="connsiteY7" fmla="*/ 3950332 h 4696276"/>
              <a:gd name="connsiteX8" fmla="*/ 3775077 w 4585062"/>
              <a:gd name="connsiteY8" fmla="*/ 4694488 h 4696276"/>
              <a:gd name="connsiteX9" fmla="*/ 2316076 w 4585062"/>
              <a:gd name="connsiteY9" fmla="*/ 4696276 h 4696276"/>
              <a:gd name="connsiteX10" fmla="*/ 798545 w 4585062"/>
              <a:gd name="connsiteY10" fmla="*/ 4694488 h 4696276"/>
              <a:gd name="connsiteX11" fmla="*/ 54389 w 4585062"/>
              <a:gd name="connsiteY11" fmla="*/ 3950332 h 4696276"/>
              <a:gd name="connsiteX12" fmla="*/ 42597 w 4585062"/>
              <a:gd name="connsiteY12" fmla="*/ 1915765 h 4696276"/>
              <a:gd name="connsiteX13" fmla="*/ 181415 w 4585062"/>
              <a:gd name="connsiteY13" fmla="*/ 1185237 h 4696276"/>
              <a:gd name="connsiteX14" fmla="*/ 889860 w 4585062"/>
              <a:gd name="connsiteY14" fmla="*/ 665923 h 4696276"/>
              <a:gd name="connsiteX0" fmla="*/ 889860 w 4585062"/>
              <a:gd name="connsiteY0" fmla="*/ 665923 h 4928859"/>
              <a:gd name="connsiteX1" fmla="*/ 1542440 w 4585062"/>
              <a:gd name="connsiteY1" fmla="*/ 289605 h 4928859"/>
              <a:gd name="connsiteX2" fmla="*/ 2274657 w 4585062"/>
              <a:gd name="connsiteY2" fmla="*/ 22 h 4928859"/>
              <a:gd name="connsiteX3" fmla="*/ 3051841 w 4585062"/>
              <a:gd name="connsiteY3" fmla="*/ 302924 h 4928859"/>
              <a:gd name="connsiteX4" fmla="*/ 3768921 w 4585062"/>
              <a:gd name="connsiteY4" fmla="*/ 710514 h 4928859"/>
              <a:gd name="connsiteX5" fmla="*/ 4414093 w 4585062"/>
              <a:gd name="connsiteY5" fmla="*/ 1206383 h 4928859"/>
              <a:gd name="connsiteX6" fmla="*/ 4543135 w 4585062"/>
              <a:gd name="connsiteY6" fmla="*/ 2042287 h 4928859"/>
              <a:gd name="connsiteX7" fmla="*/ 4519233 w 4585062"/>
              <a:gd name="connsiteY7" fmla="*/ 3950332 h 4928859"/>
              <a:gd name="connsiteX8" fmla="*/ 3775077 w 4585062"/>
              <a:gd name="connsiteY8" fmla="*/ 4694488 h 4928859"/>
              <a:gd name="connsiteX9" fmla="*/ 2274657 w 4585062"/>
              <a:gd name="connsiteY9" fmla="*/ 4928859 h 4928859"/>
              <a:gd name="connsiteX10" fmla="*/ 798545 w 4585062"/>
              <a:gd name="connsiteY10" fmla="*/ 4694488 h 4928859"/>
              <a:gd name="connsiteX11" fmla="*/ 54389 w 4585062"/>
              <a:gd name="connsiteY11" fmla="*/ 3950332 h 4928859"/>
              <a:gd name="connsiteX12" fmla="*/ 42597 w 4585062"/>
              <a:gd name="connsiteY12" fmla="*/ 1915765 h 4928859"/>
              <a:gd name="connsiteX13" fmla="*/ 181415 w 4585062"/>
              <a:gd name="connsiteY13" fmla="*/ 1185237 h 4928859"/>
              <a:gd name="connsiteX14" fmla="*/ 889860 w 4585062"/>
              <a:gd name="connsiteY14" fmla="*/ 665923 h 4928859"/>
              <a:gd name="connsiteX0" fmla="*/ 889860 w 4585062"/>
              <a:gd name="connsiteY0" fmla="*/ 665923 h 4950216"/>
              <a:gd name="connsiteX1" fmla="*/ 1542440 w 4585062"/>
              <a:gd name="connsiteY1" fmla="*/ 289605 h 4950216"/>
              <a:gd name="connsiteX2" fmla="*/ 2274657 w 4585062"/>
              <a:gd name="connsiteY2" fmla="*/ 22 h 4950216"/>
              <a:gd name="connsiteX3" fmla="*/ 3051841 w 4585062"/>
              <a:gd name="connsiteY3" fmla="*/ 302924 h 4950216"/>
              <a:gd name="connsiteX4" fmla="*/ 3768921 w 4585062"/>
              <a:gd name="connsiteY4" fmla="*/ 710514 h 4950216"/>
              <a:gd name="connsiteX5" fmla="*/ 4414093 w 4585062"/>
              <a:gd name="connsiteY5" fmla="*/ 1206383 h 4950216"/>
              <a:gd name="connsiteX6" fmla="*/ 4543135 w 4585062"/>
              <a:gd name="connsiteY6" fmla="*/ 2042287 h 4950216"/>
              <a:gd name="connsiteX7" fmla="*/ 4519233 w 4585062"/>
              <a:gd name="connsiteY7" fmla="*/ 3950332 h 4950216"/>
              <a:gd name="connsiteX8" fmla="*/ 3775077 w 4585062"/>
              <a:gd name="connsiteY8" fmla="*/ 4694488 h 4950216"/>
              <a:gd name="connsiteX9" fmla="*/ 2274657 w 4585062"/>
              <a:gd name="connsiteY9" fmla="*/ 4928859 h 4950216"/>
              <a:gd name="connsiteX10" fmla="*/ 798545 w 4585062"/>
              <a:gd name="connsiteY10" fmla="*/ 4694488 h 4950216"/>
              <a:gd name="connsiteX11" fmla="*/ 54389 w 4585062"/>
              <a:gd name="connsiteY11" fmla="*/ 3950332 h 4950216"/>
              <a:gd name="connsiteX12" fmla="*/ 42597 w 4585062"/>
              <a:gd name="connsiteY12" fmla="*/ 1915765 h 4950216"/>
              <a:gd name="connsiteX13" fmla="*/ 181415 w 4585062"/>
              <a:gd name="connsiteY13" fmla="*/ 1185237 h 4950216"/>
              <a:gd name="connsiteX14" fmla="*/ 889860 w 4585062"/>
              <a:gd name="connsiteY14" fmla="*/ 665923 h 4950216"/>
              <a:gd name="connsiteX0" fmla="*/ 889860 w 4585062"/>
              <a:gd name="connsiteY0" fmla="*/ 665923 h 4929868"/>
              <a:gd name="connsiteX1" fmla="*/ 1542440 w 4585062"/>
              <a:gd name="connsiteY1" fmla="*/ 289605 h 4929868"/>
              <a:gd name="connsiteX2" fmla="*/ 2274657 w 4585062"/>
              <a:gd name="connsiteY2" fmla="*/ 22 h 4929868"/>
              <a:gd name="connsiteX3" fmla="*/ 3051841 w 4585062"/>
              <a:gd name="connsiteY3" fmla="*/ 302924 h 4929868"/>
              <a:gd name="connsiteX4" fmla="*/ 3768921 w 4585062"/>
              <a:gd name="connsiteY4" fmla="*/ 710514 h 4929868"/>
              <a:gd name="connsiteX5" fmla="*/ 4414093 w 4585062"/>
              <a:gd name="connsiteY5" fmla="*/ 1206383 h 4929868"/>
              <a:gd name="connsiteX6" fmla="*/ 4543135 w 4585062"/>
              <a:gd name="connsiteY6" fmla="*/ 2042287 h 4929868"/>
              <a:gd name="connsiteX7" fmla="*/ 4519233 w 4585062"/>
              <a:gd name="connsiteY7" fmla="*/ 3950332 h 4929868"/>
              <a:gd name="connsiteX8" fmla="*/ 3775077 w 4585062"/>
              <a:gd name="connsiteY8" fmla="*/ 4694488 h 4929868"/>
              <a:gd name="connsiteX9" fmla="*/ 2274657 w 4585062"/>
              <a:gd name="connsiteY9" fmla="*/ 4928859 h 4929868"/>
              <a:gd name="connsiteX10" fmla="*/ 798545 w 4585062"/>
              <a:gd name="connsiteY10" fmla="*/ 4694488 h 4929868"/>
              <a:gd name="connsiteX11" fmla="*/ 54389 w 4585062"/>
              <a:gd name="connsiteY11" fmla="*/ 3950332 h 4929868"/>
              <a:gd name="connsiteX12" fmla="*/ 42597 w 4585062"/>
              <a:gd name="connsiteY12" fmla="*/ 1915765 h 4929868"/>
              <a:gd name="connsiteX13" fmla="*/ 181415 w 4585062"/>
              <a:gd name="connsiteY13" fmla="*/ 1185237 h 4929868"/>
              <a:gd name="connsiteX14" fmla="*/ 889860 w 4585062"/>
              <a:gd name="connsiteY14" fmla="*/ 665923 h 4929868"/>
              <a:gd name="connsiteX0" fmla="*/ 889860 w 4585062"/>
              <a:gd name="connsiteY0" fmla="*/ 665923 h 4923567"/>
              <a:gd name="connsiteX1" fmla="*/ 1542440 w 4585062"/>
              <a:gd name="connsiteY1" fmla="*/ 289605 h 4923567"/>
              <a:gd name="connsiteX2" fmla="*/ 2274657 w 4585062"/>
              <a:gd name="connsiteY2" fmla="*/ 22 h 4923567"/>
              <a:gd name="connsiteX3" fmla="*/ 3051841 w 4585062"/>
              <a:gd name="connsiteY3" fmla="*/ 302924 h 4923567"/>
              <a:gd name="connsiteX4" fmla="*/ 3768921 w 4585062"/>
              <a:gd name="connsiteY4" fmla="*/ 710514 h 4923567"/>
              <a:gd name="connsiteX5" fmla="*/ 4414093 w 4585062"/>
              <a:gd name="connsiteY5" fmla="*/ 1206383 h 4923567"/>
              <a:gd name="connsiteX6" fmla="*/ 4543135 w 4585062"/>
              <a:gd name="connsiteY6" fmla="*/ 2042287 h 4923567"/>
              <a:gd name="connsiteX7" fmla="*/ 4519233 w 4585062"/>
              <a:gd name="connsiteY7" fmla="*/ 3950332 h 4923567"/>
              <a:gd name="connsiteX8" fmla="*/ 3775077 w 4585062"/>
              <a:gd name="connsiteY8" fmla="*/ 4694488 h 4923567"/>
              <a:gd name="connsiteX9" fmla="*/ 2290587 w 4585062"/>
              <a:gd name="connsiteY9" fmla="*/ 4922487 h 4923567"/>
              <a:gd name="connsiteX10" fmla="*/ 798545 w 4585062"/>
              <a:gd name="connsiteY10" fmla="*/ 4694488 h 4923567"/>
              <a:gd name="connsiteX11" fmla="*/ 54389 w 4585062"/>
              <a:gd name="connsiteY11" fmla="*/ 3950332 h 4923567"/>
              <a:gd name="connsiteX12" fmla="*/ 42597 w 4585062"/>
              <a:gd name="connsiteY12" fmla="*/ 1915765 h 4923567"/>
              <a:gd name="connsiteX13" fmla="*/ 181415 w 4585062"/>
              <a:gd name="connsiteY13" fmla="*/ 1185237 h 4923567"/>
              <a:gd name="connsiteX14" fmla="*/ 889860 w 4585062"/>
              <a:gd name="connsiteY14" fmla="*/ 665923 h 4923567"/>
              <a:gd name="connsiteX0" fmla="*/ 889860 w 4585062"/>
              <a:gd name="connsiteY0" fmla="*/ 665923 h 4922498"/>
              <a:gd name="connsiteX1" fmla="*/ 1542440 w 4585062"/>
              <a:gd name="connsiteY1" fmla="*/ 289605 h 4922498"/>
              <a:gd name="connsiteX2" fmla="*/ 2274657 w 4585062"/>
              <a:gd name="connsiteY2" fmla="*/ 22 h 4922498"/>
              <a:gd name="connsiteX3" fmla="*/ 3051841 w 4585062"/>
              <a:gd name="connsiteY3" fmla="*/ 302924 h 4922498"/>
              <a:gd name="connsiteX4" fmla="*/ 3768921 w 4585062"/>
              <a:gd name="connsiteY4" fmla="*/ 710514 h 4922498"/>
              <a:gd name="connsiteX5" fmla="*/ 4414093 w 4585062"/>
              <a:gd name="connsiteY5" fmla="*/ 1206383 h 4922498"/>
              <a:gd name="connsiteX6" fmla="*/ 4543135 w 4585062"/>
              <a:gd name="connsiteY6" fmla="*/ 2042287 h 4922498"/>
              <a:gd name="connsiteX7" fmla="*/ 4519233 w 4585062"/>
              <a:gd name="connsiteY7" fmla="*/ 3950332 h 4922498"/>
              <a:gd name="connsiteX8" fmla="*/ 3775077 w 4585062"/>
              <a:gd name="connsiteY8" fmla="*/ 4694488 h 4922498"/>
              <a:gd name="connsiteX9" fmla="*/ 2290587 w 4585062"/>
              <a:gd name="connsiteY9" fmla="*/ 4922487 h 4922498"/>
              <a:gd name="connsiteX10" fmla="*/ 798545 w 4585062"/>
              <a:gd name="connsiteY10" fmla="*/ 4694488 h 4922498"/>
              <a:gd name="connsiteX11" fmla="*/ 54389 w 4585062"/>
              <a:gd name="connsiteY11" fmla="*/ 3950332 h 4922498"/>
              <a:gd name="connsiteX12" fmla="*/ 42597 w 4585062"/>
              <a:gd name="connsiteY12" fmla="*/ 1915765 h 4922498"/>
              <a:gd name="connsiteX13" fmla="*/ 181415 w 4585062"/>
              <a:gd name="connsiteY13" fmla="*/ 1185237 h 4922498"/>
              <a:gd name="connsiteX14" fmla="*/ 889860 w 4585062"/>
              <a:gd name="connsiteY14" fmla="*/ 665923 h 4922498"/>
              <a:gd name="connsiteX0" fmla="*/ 889860 w 4585062"/>
              <a:gd name="connsiteY0" fmla="*/ 665923 h 4922629"/>
              <a:gd name="connsiteX1" fmla="*/ 1542440 w 4585062"/>
              <a:gd name="connsiteY1" fmla="*/ 289605 h 4922629"/>
              <a:gd name="connsiteX2" fmla="*/ 2274657 w 4585062"/>
              <a:gd name="connsiteY2" fmla="*/ 22 h 4922629"/>
              <a:gd name="connsiteX3" fmla="*/ 3051841 w 4585062"/>
              <a:gd name="connsiteY3" fmla="*/ 302924 h 4922629"/>
              <a:gd name="connsiteX4" fmla="*/ 3768921 w 4585062"/>
              <a:gd name="connsiteY4" fmla="*/ 710514 h 4922629"/>
              <a:gd name="connsiteX5" fmla="*/ 4414093 w 4585062"/>
              <a:gd name="connsiteY5" fmla="*/ 1206383 h 4922629"/>
              <a:gd name="connsiteX6" fmla="*/ 4543135 w 4585062"/>
              <a:gd name="connsiteY6" fmla="*/ 2042287 h 4922629"/>
              <a:gd name="connsiteX7" fmla="*/ 4519233 w 4585062"/>
              <a:gd name="connsiteY7" fmla="*/ 3950332 h 4922629"/>
              <a:gd name="connsiteX8" fmla="*/ 3026353 w 4585062"/>
              <a:gd name="connsiteY8" fmla="*/ 4672186 h 4922629"/>
              <a:gd name="connsiteX9" fmla="*/ 2290587 w 4585062"/>
              <a:gd name="connsiteY9" fmla="*/ 4922487 h 4922629"/>
              <a:gd name="connsiteX10" fmla="*/ 798545 w 4585062"/>
              <a:gd name="connsiteY10" fmla="*/ 4694488 h 4922629"/>
              <a:gd name="connsiteX11" fmla="*/ 54389 w 4585062"/>
              <a:gd name="connsiteY11" fmla="*/ 3950332 h 4922629"/>
              <a:gd name="connsiteX12" fmla="*/ 42597 w 4585062"/>
              <a:gd name="connsiteY12" fmla="*/ 1915765 h 4922629"/>
              <a:gd name="connsiteX13" fmla="*/ 181415 w 4585062"/>
              <a:gd name="connsiteY13" fmla="*/ 1185237 h 4922629"/>
              <a:gd name="connsiteX14" fmla="*/ 889860 w 4585062"/>
              <a:gd name="connsiteY14" fmla="*/ 665923 h 4922629"/>
              <a:gd name="connsiteX0" fmla="*/ 889860 w 4585062"/>
              <a:gd name="connsiteY0" fmla="*/ 665923 h 4922629"/>
              <a:gd name="connsiteX1" fmla="*/ 1542440 w 4585062"/>
              <a:gd name="connsiteY1" fmla="*/ 289605 h 4922629"/>
              <a:gd name="connsiteX2" fmla="*/ 2274657 w 4585062"/>
              <a:gd name="connsiteY2" fmla="*/ 22 h 4922629"/>
              <a:gd name="connsiteX3" fmla="*/ 3051841 w 4585062"/>
              <a:gd name="connsiteY3" fmla="*/ 302924 h 4922629"/>
              <a:gd name="connsiteX4" fmla="*/ 3768921 w 4585062"/>
              <a:gd name="connsiteY4" fmla="*/ 710514 h 4922629"/>
              <a:gd name="connsiteX5" fmla="*/ 4414093 w 4585062"/>
              <a:gd name="connsiteY5" fmla="*/ 1206383 h 4922629"/>
              <a:gd name="connsiteX6" fmla="*/ 4543135 w 4585062"/>
              <a:gd name="connsiteY6" fmla="*/ 2042287 h 4922629"/>
              <a:gd name="connsiteX7" fmla="*/ 4519233 w 4585062"/>
              <a:gd name="connsiteY7" fmla="*/ 3950332 h 4922629"/>
              <a:gd name="connsiteX8" fmla="*/ 3026353 w 4585062"/>
              <a:gd name="connsiteY8" fmla="*/ 4672186 h 4922629"/>
              <a:gd name="connsiteX9" fmla="*/ 2290587 w 4585062"/>
              <a:gd name="connsiteY9" fmla="*/ 4922487 h 4922629"/>
              <a:gd name="connsiteX10" fmla="*/ 798545 w 4585062"/>
              <a:gd name="connsiteY10" fmla="*/ 4694488 h 4922629"/>
              <a:gd name="connsiteX11" fmla="*/ 54389 w 4585062"/>
              <a:gd name="connsiteY11" fmla="*/ 3950332 h 4922629"/>
              <a:gd name="connsiteX12" fmla="*/ 42597 w 4585062"/>
              <a:gd name="connsiteY12" fmla="*/ 1915765 h 4922629"/>
              <a:gd name="connsiteX13" fmla="*/ 181415 w 4585062"/>
              <a:gd name="connsiteY13" fmla="*/ 1185237 h 4922629"/>
              <a:gd name="connsiteX14" fmla="*/ 889860 w 4585062"/>
              <a:gd name="connsiteY14" fmla="*/ 665923 h 4922629"/>
              <a:gd name="connsiteX0" fmla="*/ 889860 w 4585062"/>
              <a:gd name="connsiteY0" fmla="*/ 665923 h 4922629"/>
              <a:gd name="connsiteX1" fmla="*/ 1542440 w 4585062"/>
              <a:gd name="connsiteY1" fmla="*/ 289605 h 4922629"/>
              <a:gd name="connsiteX2" fmla="*/ 2274657 w 4585062"/>
              <a:gd name="connsiteY2" fmla="*/ 22 h 4922629"/>
              <a:gd name="connsiteX3" fmla="*/ 3051841 w 4585062"/>
              <a:gd name="connsiteY3" fmla="*/ 302924 h 4922629"/>
              <a:gd name="connsiteX4" fmla="*/ 3768921 w 4585062"/>
              <a:gd name="connsiteY4" fmla="*/ 710514 h 4922629"/>
              <a:gd name="connsiteX5" fmla="*/ 4414093 w 4585062"/>
              <a:gd name="connsiteY5" fmla="*/ 1206383 h 4922629"/>
              <a:gd name="connsiteX6" fmla="*/ 4543135 w 4585062"/>
              <a:gd name="connsiteY6" fmla="*/ 2042287 h 4922629"/>
              <a:gd name="connsiteX7" fmla="*/ 4519233 w 4585062"/>
              <a:gd name="connsiteY7" fmla="*/ 3950332 h 4922629"/>
              <a:gd name="connsiteX8" fmla="*/ 3026353 w 4585062"/>
              <a:gd name="connsiteY8" fmla="*/ 4672186 h 4922629"/>
              <a:gd name="connsiteX9" fmla="*/ 2290587 w 4585062"/>
              <a:gd name="connsiteY9" fmla="*/ 4922487 h 4922629"/>
              <a:gd name="connsiteX10" fmla="*/ 798545 w 4585062"/>
              <a:gd name="connsiteY10" fmla="*/ 4694488 h 4922629"/>
              <a:gd name="connsiteX11" fmla="*/ 54389 w 4585062"/>
              <a:gd name="connsiteY11" fmla="*/ 3950332 h 4922629"/>
              <a:gd name="connsiteX12" fmla="*/ 42597 w 4585062"/>
              <a:gd name="connsiteY12" fmla="*/ 1915765 h 4922629"/>
              <a:gd name="connsiteX13" fmla="*/ 181415 w 4585062"/>
              <a:gd name="connsiteY13" fmla="*/ 1185237 h 4922629"/>
              <a:gd name="connsiteX14" fmla="*/ 889860 w 4585062"/>
              <a:gd name="connsiteY14" fmla="*/ 665923 h 4922629"/>
              <a:gd name="connsiteX0" fmla="*/ 889860 w 4585062"/>
              <a:gd name="connsiteY0" fmla="*/ 665923 h 4922939"/>
              <a:gd name="connsiteX1" fmla="*/ 1542440 w 4585062"/>
              <a:gd name="connsiteY1" fmla="*/ 289605 h 4922939"/>
              <a:gd name="connsiteX2" fmla="*/ 2274657 w 4585062"/>
              <a:gd name="connsiteY2" fmla="*/ 22 h 4922939"/>
              <a:gd name="connsiteX3" fmla="*/ 3051841 w 4585062"/>
              <a:gd name="connsiteY3" fmla="*/ 302924 h 4922939"/>
              <a:gd name="connsiteX4" fmla="*/ 3768921 w 4585062"/>
              <a:gd name="connsiteY4" fmla="*/ 710514 h 4922939"/>
              <a:gd name="connsiteX5" fmla="*/ 4414093 w 4585062"/>
              <a:gd name="connsiteY5" fmla="*/ 1206383 h 4922939"/>
              <a:gd name="connsiteX6" fmla="*/ 4543135 w 4585062"/>
              <a:gd name="connsiteY6" fmla="*/ 2042287 h 4922939"/>
              <a:gd name="connsiteX7" fmla="*/ 4519233 w 4585062"/>
              <a:gd name="connsiteY7" fmla="*/ 3950332 h 4922939"/>
              <a:gd name="connsiteX8" fmla="*/ 3000864 w 4585062"/>
              <a:gd name="connsiteY8" fmla="*/ 4653070 h 4922939"/>
              <a:gd name="connsiteX9" fmla="*/ 2290587 w 4585062"/>
              <a:gd name="connsiteY9" fmla="*/ 4922487 h 4922939"/>
              <a:gd name="connsiteX10" fmla="*/ 798545 w 4585062"/>
              <a:gd name="connsiteY10" fmla="*/ 4694488 h 4922939"/>
              <a:gd name="connsiteX11" fmla="*/ 54389 w 4585062"/>
              <a:gd name="connsiteY11" fmla="*/ 3950332 h 4922939"/>
              <a:gd name="connsiteX12" fmla="*/ 42597 w 4585062"/>
              <a:gd name="connsiteY12" fmla="*/ 1915765 h 4922939"/>
              <a:gd name="connsiteX13" fmla="*/ 181415 w 4585062"/>
              <a:gd name="connsiteY13" fmla="*/ 1185237 h 4922939"/>
              <a:gd name="connsiteX14" fmla="*/ 889860 w 4585062"/>
              <a:gd name="connsiteY14" fmla="*/ 665923 h 4922939"/>
              <a:gd name="connsiteX0" fmla="*/ 889860 w 4593025"/>
              <a:gd name="connsiteY0" fmla="*/ 665923 h 4922939"/>
              <a:gd name="connsiteX1" fmla="*/ 1542440 w 4593025"/>
              <a:gd name="connsiteY1" fmla="*/ 289605 h 4922939"/>
              <a:gd name="connsiteX2" fmla="*/ 2274657 w 4593025"/>
              <a:gd name="connsiteY2" fmla="*/ 22 h 4922939"/>
              <a:gd name="connsiteX3" fmla="*/ 3051841 w 4593025"/>
              <a:gd name="connsiteY3" fmla="*/ 302924 h 4922939"/>
              <a:gd name="connsiteX4" fmla="*/ 3768921 w 4593025"/>
              <a:gd name="connsiteY4" fmla="*/ 710514 h 4922939"/>
              <a:gd name="connsiteX5" fmla="*/ 4414093 w 4593025"/>
              <a:gd name="connsiteY5" fmla="*/ 1206383 h 4922939"/>
              <a:gd name="connsiteX6" fmla="*/ 4543135 w 4593025"/>
              <a:gd name="connsiteY6" fmla="*/ 2042287 h 4922939"/>
              <a:gd name="connsiteX7" fmla="*/ 4519233 w 4593025"/>
              <a:gd name="connsiteY7" fmla="*/ 3950332 h 4922939"/>
              <a:gd name="connsiteX8" fmla="*/ 3705199 w 4593025"/>
              <a:gd name="connsiteY8" fmla="*/ 4250228 h 4922939"/>
              <a:gd name="connsiteX9" fmla="*/ 3000864 w 4593025"/>
              <a:gd name="connsiteY9" fmla="*/ 4653070 h 4922939"/>
              <a:gd name="connsiteX10" fmla="*/ 2290587 w 4593025"/>
              <a:gd name="connsiteY10" fmla="*/ 4922487 h 4922939"/>
              <a:gd name="connsiteX11" fmla="*/ 798545 w 4593025"/>
              <a:gd name="connsiteY11" fmla="*/ 4694488 h 4922939"/>
              <a:gd name="connsiteX12" fmla="*/ 54389 w 4593025"/>
              <a:gd name="connsiteY12" fmla="*/ 3950332 h 4922939"/>
              <a:gd name="connsiteX13" fmla="*/ 42597 w 4593025"/>
              <a:gd name="connsiteY13" fmla="*/ 1915765 h 4922939"/>
              <a:gd name="connsiteX14" fmla="*/ 181415 w 4593025"/>
              <a:gd name="connsiteY14" fmla="*/ 1185237 h 4922939"/>
              <a:gd name="connsiteX15" fmla="*/ 889860 w 4593025"/>
              <a:gd name="connsiteY15" fmla="*/ 665923 h 4922939"/>
              <a:gd name="connsiteX0" fmla="*/ 889860 w 4544430"/>
              <a:gd name="connsiteY0" fmla="*/ 665923 h 4922939"/>
              <a:gd name="connsiteX1" fmla="*/ 1542440 w 4544430"/>
              <a:gd name="connsiteY1" fmla="*/ 289605 h 4922939"/>
              <a:gd name="connsiteX2" fmla="*/ 2274657 w 4544430"/>
              <a:gd name="connsiteY2" fmla="*/ 22 h 4922939"/>
              <a:gd name="connsiteX3" fmla="*/ 3051841 w 4544430"/>
              <a:gd name="connsiteY3" fmla="*/ 302924 h 4922939"/>
              <a:gd name="connsiteX4" fmla="*/ 3768921 w 4544430"/>
              <a:gd name="connsiteY4" fmla="*/ 710514 h 4922939"/>
              <a:gd name="connsiteX5" fmla="*/ 4414093 w 4544430"/>
              <a:gd name="connsiteY5" fmla="*/ 1206383 h 4922939"/>
              <a:gd name="connsiteX6" fmla="*/ 4543135 w 4544430"/>
              <a:gd name="connsiteY6" fmla="*/ 2042287 h 4922939"/>
              <a:gd name="connsiteX7" fmla="*/ 4382232 w 4544430"/>
              <a:gd name="connsiteY7" fmla="*/ 3787842 h 4922939"/>
              <a:gd name="connsiteX8" fmla="*/ 3705199 w 4544430"/>
              <a:gd name="connsiteY8" fmla="*/ 4250228 h 4922939"/>
              <a:gd name="connsiteX9" fmla="*/ 3000864 w 4544430"/>
              <a:gd name="connsiteY9" fmla="*/ 4653070 h 4922939"/>
              <a:gd name="connsiteX10" fmla="*/ 2290587 w 4544430"/>
              <a:gd name="connsiteY10" fmla="*/ 4922487 h 4922939"/>
              <a:gd name="connsiteX11" fmla="*/ 798545 w 4544430"/>
              <a:gd name="connsiteY11" fmla="*/ 4694488 h 4922939"/>
              <a:gd name="connsiteX12" fmla="*/ 54389 w 4544430"/>
              <a:gd name="connsiteY12" fmla="*/ 3950332 h 4922939"/>
              <a:gd name="connsiteX13" fmla="*/ 42597 w 4544430"/>
              <a:gd name="connsiteY13" fmla="*/ 1915765 h 4922939"/>
              <a:gd name="connsiteX14" fmla="*/ 181415 w 4544430"/>
              <a:gd name="connsiteY14" fmla="*/ 1185237 h 4922939"/>
              <a:gd name="connsiteX15" fmla="*/ 889860 w 4544430"/>
              <a:gd name="connsiteY15" fmla="*/ 665923 h 4922939"/>
              <a:gd name="connsiteX0" fmla="*/ 889860 w 4544430"/>
              <a:gd name="connsiteY0" fmla="*/ 665923 h 4922939"/>
              <a:gd name="connsiteX1" fmla="*/ 1542440 w 4544430"/>
              <a:gd name="connsiteY1" fmla="*/ 289605 h 4922939"/>
              <a:gd name="connsiteX2" fmla="*/ 2274657 w 4544430"/>
              <a:gd name="connsiteY2" fmla="*/ 22 h 4922939"/>
              <a:gd name="connsiteX3" fmla="*/ 3051841 w 4544430"/>
              <a:gd name="connsiteY3" fmla="*/ 302924 h 4922939"/>
              <a:gd name="connsiteX4" fmla="*/ 3768921 w 4544430"/>
              <a:gd name="connsiteY4" fmla="*/ 710514 h 4922939"/>
              <a:gd name="connsiteX5" fmla="*/ 4414093 w 4544430"/>
              <a:gd name="connsiteY5" fmla="*/ 1206383 h 4922939"/>
              <a:gd name="connsiteX6" fmla="*/ 4543135 w 4544430"/>
              <a:gd name="connsiteY6" fmla="*/ 2042287 h 4922939"/>
              <a:gd name="connsiteX7" fmla="*/ 4382232 w 4544430"/>
              <a:gd name="connsiteY7" fmla="*/ 3787842 h 4922939"/>
              <a:gd name="connsiteX8" fmla="*/ 3705199 w 4544430"/>
              <a:gd name="connsiteY8" fmla="*/ 4250228 h 4922939"/>
              <a:gd name="connsiteX9" fmla="*/ 3000864 w 4544430"/>
              <a:gd name="connsiteY9" fmla="*/ 4653070 h 4922939"/>
              <a:gd name="connsiteX10" fmla="*/ 2290587 w 4544430"/>
              <a:gd name="connsiteY10" fmla="*/ 4922487 h 4922939"/>
              <a:gd name="connsiteX11" fmla="*/ 798545 w 4544430"/>
              <a:gd name="connsiteY11" fmla="*/ 4694488 h 4922939"/>
              <a:gd name="connsiteX12" fmla="*/ 54389 w 4544430"/>
              <a:gd name="connsiteY12" fmla="*/ 3950332 h 4922939"/>
              <a:gd name="connsiteX13" fmla="*/ 42597 w 4544430"/>
              <a:gd name="connsiteY13" fmla="*/ 1915765 h 4922939"/>
              <a:gd name="connsiteX14" fmla="*/ 181415 w 4544430"/>
              <a:gd name="connsiteY14" fmla="*/ 1185237 h 4922939"/>
              <a:gd name="connsiteX15" fmla="*/ 889860 w 4544430"/>
              <a:gd name="connsiteY15" fmla="*/ 665923 h 4922939"/>
              <a:gd name="connsiteX0" fmla="*/ 889860 w 4544430"/>
              <a:gd name="connsiteY0" fmla="*/ 665923 h 4922939"/>
              <a:gd name="connsiteX1" fmla="*/ 1542440 w 4544430"/>
              <a:gd name="connsiteY1" fmla="*/ 289605 h 4922939"/>
              <a:gd name="connsiteX2" fmla="*/ 2274657 w 4544430"/>
              <a:gd name="connsiteY2" fmla="*/ 22 h 4922939"/>
              <a:gd name="connsiteX3" fmla="*/ 3051841 w 4544430"/>
              <a:gd name="connsiteY3" fmla="*/ 302924 h 4922939"/>
              <a:gd name="connsiteX4" fmla="*/ 3768921 w 4544430"/>
              <a:gd name="connsiteY4" fmla="*/ 710514 h 4922939"/>
              <a:gd name="connsiteX5" fmla="*/ 4414093 w 4544430"/>
              <a:gd name="connsiteY5" fmla="*/ 1206383 h 4922939"/>
              <a:gd name="connsiteX6" fmla="*/ 4543135 w 4544430"/>
              <a:gd name="connsiteY6" fmla="*/ 2042287 h 4922939"/>
              <a:gd name="connsiteX7" fmla="*/ 4382232 w 4544430"/>
              <a:gd name="connsiteY7" fmla="*/ 3787842 h 4922939"/>
              <a:gd name="connsiteX8" fmla="*/ 3705199 w 4544430"/>
              <a:gd name="connsiteY8" fmla="*/ 4250228 h 4922939"/>
              <a:gd name="connsiteX9" fmla="*/ 3000864 w 4544430"/>
              <a:gd name="connsiteY9" fmla="*/ 4653070 h 4922939"/>
              <a:gd name="connsiteX10" fmla="*/ 2290587 w 4544430"/>
              <a:gd name="connsiteY10" fmla="*/ 4922487 h 4922939"/>
              <a:gd name="connsiteX11" fmla="*/ 798545 w 4544430"/>
              <a:gd name="connsiteY11" fmla="*/ 4694488 h 4922939"/>
              <a:gd name="connsiteX12" fmla="*/ 54389 w 4544430"/>
              <a:gd name="connsiteY12" fmla="*/ 3950332 h 4922939"/>
              <a:gd name="connsiteX13" fmla="*/ 42597 w 4544430"/>
              <a:gd name="connsiteY13" fmla="*/ 1915765 h 4922939"/>
              <a:gd name="connsiteX14" fmla="*/ 181415 w 4544430"/>
              <a:gd name="connsiteY14" fmla="*/ 1185237 h 4922939"/>
              <a:gd name="connsiteX15" fmla="*/ 889860 w 4544430"/>
              <a:gd name="connsiteY15" fmla="*/ 665923 h 4922939"/>
              <a:gd name="connsiteX0" fmla="*/ 889860 w 4546077"/>
              <a:gd name="connsiteY0" fmla="*/ 665923 h 4922939"/>
              <a:gd name="connsiteX1" fmla="*/ 1542440 w 4546077"/>
              <a:gd name="connsiteY1" fmla="*/ 289605 h 4922939"/>
              <a:gd name="connsiteX2" fmla="*/ 2274657 w 4546077"/>
              <a:gd name="connsiteY2" fmla="*/ 22 h 4922939"/>
              <a:gd name="connsiteX3" fmla="*/ 3051841 w 4546077"/>
              <a:gd name="connsiteY3" fmla="*/ 302924 h 4922939"/>
              <a:gd name="connsiteX4" fmla="*/ 3768921 w 4546077"/>
              <a:gd name="connsiteY4" fmla="*/ 710514 h 4922939"/>
              <a:gd name="connsiteX5" fmla="*/ 4414093 w 4546077"/>
              <a:gd name="connsiteY5" fmla="*/ 1206383 h 4922939"/>
              <a:gd name="connsiteX6" fmla="*/ 4543135 w 4546077"/>
              <a:gd name="connsiteY6" fmla="*/ 2042287 h 4922939"/>
              <a:gd name="connsiteX7" fmla="*/ 4449140 w 4546077"/>
              <a:gd name="connsiteY7" fmla="*/ 3631725 h 4922939"/>
              <a:gd name="connsiteX8" fmla="*/ 3705199 w 4546077"/>
              <a:gd name="connsiteY8" fmla="*/ 4250228 h 4922939"/>
              <a:gd name="connsiteX9" fmla="*/ 3000864 w 4546077"/>
              <a:gd name="connsiteY9" fmla="*/ 4653070 h 4922939"/>
              <a:gd name="connsiteX10" fmla="*/ 2290587 w 4546077"/>
              <a:gd name="connsiteY10" fmla="*/ 4922487 h 4922939"/>
              <a:gd name="connsiteX11" fmla="*/ 798545 w 4546077"/>
              <a:gd name="connsiteY11" fmla="*/ 4694488 h 4922939"/>
              <a:gd name="connsiteX12" fmla="*/ 54389 w 4546077"/>
              <a:gd name="connsiteY12" fmla="*/ 3950332 h 4922939"/>
              <a:gd name="connsiteX13" fmla="*/ 42597 w 4546077"/>
              <a:gd name="connsiteY13" fmla="*/ 1915765 h 4922939"/>
              <a:gd name="connsiteX14" fmla="*/ 181415 w 4546077"/>
              <a:gd name="connsiteY14" fmla="*/ 1185237 h 4922939"/>
              <a:gd name="connsiteX15" fmla="*/ 889860 w 4546077"/>
              <a:gd name="connsiteY15" fmla="*/ 665923 h 4922939"/>
              <a:gd name="connsiteX0" fmla="*/ 889860 w 4551114"/>
              <a:gd name="connsiteY0" fmla="*/ 665923 h 4922939"/>
              <a:gd name="connsiteX1" fmla="*/ 1542440 w 4551114"/>
              <a:gd name="connsiteY1" fmla="*/ 289605 h 4922939"/>
              <a:gd name="connsiteX2" fmla="*/ 2274657 w 4551114"/>
              <a:gd name="connsiteY2" fmla="*/ 22 h 4922939"/>
              <a:gd name="connsiteX3" fmla="*/ 3051841 w 4551114"/>
              <a:gd name="connsiteY3" fmla="*/ 302924 h 4922939"/>
              <a:gd name="connsiteX4" fmla="*/ 3768921 w 4551114"/>
              <a:gd name="connsiteY4" fmla="*/ 710514 h 4922939"/>
              <a:gd name="connsiteX5" fmla="*/ 4414093 w 4551114"/>
              <a:gd name="connsiteY5" fmla="*/ 1206383 h 4922939"/>
              <a:gd name="connsiteX6" fmla="*/ 4543135 w 4551114"/>
              <a:gd name="connsiteY6" fmla="*/ 2042287 h 4922939"/>
              <a:gd name="connsiteX7" fmla="*/ 4449140 w 4551114"/>
              <a:gd name="connsiteY7" fmla="*/ 3631725 h 4922939"/>
              <a:gd name="connsiteX8" fmla="*/ 3705199 w 4551114"/>
              <a:gd name="connsiteY8" fmla="*/ 4250228 h 4922939"/>
              <a:gd name="connsiteX9" fmla="*/ 3000864 w 4551114"/>
              <a:gd name="connsiteY9" fmla="*/ 4653070 h 4922939"/>
              <a:gd name="connsiteX10" fmla="*/ 2290587 w 4551114"/>
              <a:gd name="connsiteY10" fmla="*/ 4922487 h 4922939"/>
              <a:gd name="connsiteX11" fmla="*/ 798545 w 4551114"/>
              <a:gd name="connsiteY11" fmla="*/ 4694488 h 4922939"/>
              <a:gd name="connsiteX12" fmla="*/ 54389 w 4551114"/>
              <a:gd name="connsiteY12" fmla="*/ 3950332 h 4922939"/>
              <a:gd name="connsiteX13" fmla="*/ 42597 w 4551114"/>
              <a:gd name="connsiteY13" fmla="*/ 1915765 h 4922939"/>
              <a:gd name="connsiteX14" fmla="*/ 181415 w 4551114"/>
              <a:gd name="connsiteY14" fmla="*/ 1185237 h 4922939"/>
              <a:gd name="connsiteX15" fmla="*/ 889860 w 4551114"/>
              <a:gd name="connsiteY15" fmla="*/ 665923 h 4922939"/>
              <a:gd name="connsiteX0" fmla="*/ 889860 w 4552353"/>
              <a:gd name="connsiteY0" fmla="*/ 665923 h 4922939"/>
              <a:gd name="connsiteX1" fmla="*/ 1542440 w 4552353"/>
              <a:gd name="connsiteY1" fmla="*/ 289605 h 4922939"/>
              <a:gd name="connsiteX2" fmla="*/ 2274657 w 4552353"/>
              <a:gd name="connsiteY2" fmla="*/ 22 h 4922939"/>
              <a:gd name="connsiteX3" fmla="*/ 3051841 w 4552353"/>
              <a:gd name="connsiteY3" fmla="*/ 302924 h 4922939"/>
              <a:gd name="connsiteX4" fmla="*/ 3768921 w 4552353"/>
              <a:gd name="connsiteY4" fmla="*/ 710514 h 4922939"/>
              <a:gd name="connsiteX5" fmla="*/ 4414093 w 4552353"/>
              <a:gd name="connsiteY5" fmla="*/ 1206383 h 4922939"/>
              <a:gd name="connsiteX6" fmla="*/ 4543135 w 4552353"/>
              <a:gd name="connsiteY6" fmla="*/ 2042287 h 4922939"/>
              <a:gd name="connsiteX7" fmla="*/ 4452326 w 4552353"/>
              <a:gd name="connsiteY7" fmla="*/ 3650841 h 4922939"/>
              <a:gd name="connsiteX8" fmla="*/ 3705199 w 4552353"/>
              <a:gd name="connsiteY8" fmla="*/ 4250228 h 4922939"/>
              <a:gd name="connsiteX9" fmla="*/ 3000864 w 4552353"/>
              <a:gd name="connsiteY9" fmla="*/ 4653070 h 4922939"/>
              <a:gd name="connsiteX10" fmla="*/ 2290587 w 4552353"/>
              <a:gd name="connsiteY10" fmla="*/ 4922487 h 4922939"/>
              <a:gd name="connsiteX11" fmla="*/ 798545 w 4552353"/>
              <a:gd name="connsiteY11" fmla="*/ 4694488 h 4922939"/>
              <a:gd name="connsiteX12" fmla="*/ 54389 w 4552353"/>
              <a:gd name="connsiteY12" fmla="*/ 3950332 h 4922939"/>
              <a:gd name="connsiteX13" fmla="*/ 42597 w 4552353"/>
              <a:gd name="connsiteY13" fmla="*/ 1915765 h 4922939"/>
              <a:gd name="connsiteX14" fmla="*/ 181415 w 4552353"/>
              <a:gd name="connsiteY14" fmla="*/ 1185237 h 4922939"/>
              <a:gd name="connsiteX15" fmla="*/ 889860 w 4552353"/>
              <a:gd name="connsiteY15" fmla="*/ 665923 h 4922939"/>
              <a:gd name="connsiteX0" fmla="*/ 889860 w 4561250"/>
              <a:gd name="connsiteY0" fmla="*/ 665923 h 4922939"/>
              <a:gd name="connsiteX1" fmla="*/ 1542440 w 4561250"/>
              <a:gd name="connsiteY1" fmla="*/ 289605 h 4922939"/>
              <a:gd name="connsiteX2" fmla="*/ 2274657 w 4561250"/>
              <a:gd name="connsiteY2" fmla="*/ 22 h 4922939"/>
              <a:gd name="connsiteX3" fmla="*/ 3051841 w 4561250"/>
              <a:gd name="connsiteY3" fmla="*/ 302924 h 4922939"/>
              <a:gd name="connsiteX4" fmla="*/ 3768921 w 4561250"/>
              <a:gd name="connsiteY4" fmla="*/ 710514 h 4922939"/>
              <a:gd name="connsiteX5" fmla="*/ 4414093 w 4561250"/>
              <a:gd name="connsiteY5" fmla="*/ 1206383 h 4922939"/>
              <a:gd name="connsiteX6" fmla="*/ 4543135 w 4561250"/>
              <a:gd name="connsiteY6" fmla="*/ 2042287 h 4922939"/>
              <a:gd name="connsiteX7" fmla="*/ 4452326 w 4561250"/>
              <a:gd name="connsiteY7" fmla="*/ 3650841 h 4922939"/>
              <a:gd name="connsiteX8" fmla="*/ 3705199 w 4561250"/>
              <a:gd name="connsiteY8" fmla="*/ 4250228 h 4922939"/>
              <a:gd name="connsiteX9" fmla="*/ 3000864 w 4561250"/>
              <a:gd name="connsiteY9" fmla="*/ 4653070 h 4922939"/>
              <a:gd name="connsiteX10" fmla="*/ 2290587 w 4561250"/>
              <a:gd name="connsiteY10" fmla="*/ 4922487 h 4922939"/>
              <a:gd name="connsiteX11" fmla="*/ 798545 w 4561250"/>
              <a:gd name="connsiteY11" fmla="*/ 4694488 h 4922939"/>
              <a:gd name="connsiteX12" fmla="*/ 54389 w 4561250"/>
              <a:gd name="connsiteY12" fmla="*/ 3950332 h 4922939"/>
              <a:gd name="connsiteX13" fmla="*/ 42597 w 4561250"/>
              <a:gd name="connsiteY13" fmla="*/ 1915765 h 4922939"/>
              <a:gd name="connsiteX14" fmla="*/ 181415 w 4561250"/>
              <a:gd name="connsiteY14" fmla="*/ 1185237 h 4922939"/>
              <a:gd name="connsiteX15" fmla="*/ 889860 w 4561250"/>
              <a:gd name="connsiteY15" fmla="*/ 665923 h 4922939"/>
              <a:gd name="connsiteX0" fmla="*/ 889860 w 4569508"/>
              <a:gd name="connsiteY0" fmla="*/ 665923 h 4922939"/>
              <a:gd name="connsiteX1" fmla="*/ 1542440 w 4569508"/>
              <a:gd name="connsiteY1" fmla="*/ 289605 h 4922939"/>
              <a:gd name="connsiteX2" fmla="*/ 2274657 w 4569508"/>
              <a:gd name="connsiteY2" fmla="*/ 22 h 4922939"/>
              <a:gd name="connsiteX3" fmla="*/ 3051841 w 4569508"/>
              <a:gd name="connsiteY3" fmla="*/ 302924 h 4922939"/>
              <a:gd name="connsiteX4" fmla="*/ 3768921 w 4569508"/>
              <a:gd name="connsiteY4" fmla="*/ 710514 h 4922939"/>
              <a:gd name="connsiteX5" fmla="*/ 4414093 w 4569508"/>
              <a:gd name="connsiteY5" fmla="*/ 1206383 h 4922939"/>
              <a:gd name="connsiteX6" fmla="*/ 4543135 w 4569508"/>
              <a:gd name="connsiteY6" fmla="*/ 2042287 h 4922939"/>
              <a:gd name="connsiteX7" fmla="*/ 4562248 w 4569508"/>
              <a:gd name="connsiteY7" fmla="*/ 2998105 h 4922939"/>
              <a:gd name="connsiteX8" fmla="*/ 4452326 w 4569508"/>
              <a:gd name="connsiteY8" fmla="*/ 3650841 h 4922939"/>
              <a:gd name="connsiteX9" fmla="*/ 3705199 w 4569508"/>
              <a:gd name="connsiteY9" fmla="*/ 4250228 h 4922939"/>
              <a:gd name="connsiteX10" fmla="*/ 3000864 w 4569508"/>
              <a:gd name="connsiteY10" fmla="*/ 4653070 h 4922939"/>
              <a:gd name="connsiteX11" fmla="*/ 2290587 w 4569508"/>
              <a:gd name="connsiteY11" fmla="*/ 4922487 h 4922939"/>
              <a:gd name="connsiteX12" fmla="*/ 798545 w 4569508"/>
              <a:gd name="connsiteY12" fmla="*/ 4694488 h 4922939"/>
              <a:gd name="connsiteX13" fmla="*/ 54389 w 4569508"/>
              <a:gd name="connsiteY13" fmla="*/ 3950332 h 4922939"/>
              <a:gd name="connsiteX14" fmla="*/ 42597 w 4569508"/>
              <a:gd name="connsiteY14" fmla="*/ 1915765 h 4922939"/>
              <a:gd name="connsiteX15" fmla="*/ 181415 w 4569508"/>
              <a:gd name="connsiteY15" fmla="*/ 1185237 h 4922939"/>
              <a:gd name="connsiteX16" fmla="*/ 889860 w 4569508"/>
              <a:gd name="connsiteY16" fmla="*/ 665923 h 4922939"/>
              <a:gd name="connsiteX0" fmla="*/ 889860 w 4562248"/>
              <a:gd name="connsiteY0" fmla="*/ 665923 h 4922939"/>
              <a:gd name="connsiteX1" fmla="*/ 1542440 w 4562248"/>
              <a:gd name="connsiteY1" fmla="*/ 289605 h 4922939"/>
              <a:gd name="connsiteX2" fmla="*/ 2274657 w 4562248"/>
              <a:gd name="connsiteY2" fmla="*/ 22 h 4922939"/>
              <a:gd name="connsiteX3" fmla="*/ 3051841 w 4562248"/>
              <a:gd name="connsiteY3" fmla="*/ 302924 h 4922939"/>
              <a:gd name="connsiteX4" fmla="*/ 3768921 w 4562248"/>
              <a:gd name="connsiteY4" fmla="*/ 710514 h 4922939"/>
              <a:gd name="connsiteX5" fmla="*/ 4414093 w 4562248"/>
              <a:gd name="connsiteY5" fmla="*/ 1206383 h 4922939"/>
              <a:gd name="connsiteX6" fmla="*/ 4543135 w 4562248"/>
              <a:gd name="connsiteY6" fmla="*/ 2042287 h 4922939"/>
              <a:gd name="connsiteX7" fmla="*/ 4562248 w 4562248"/>
              <a:gd name="connsiteY7" fmla="*/ 2998105 h 4922939"/>
              <a:gd name="connsiteX8" fmla="*/ 4452326 w 4562248"/>
              <a:gd name="connsiteY8" fmla="*/ 3650841 h 4922939"/>
              <a:gd name="connsiteX9" fmla="*/ 3705199 w 4562248"/>
              <a:gd name="connsiteY9" fmla="*/ 4250228 h 4922939"/>
              <a:gd name="connsiteX10" fmla="*/ 3000864 w 4562248"/>
              <a:gd name="connsiteY10" fmla="*/ 4653070 h 4922939"/>
              <a:gd name="connsiteX11" fmla="*/ 2290587 w 4562248"/>
              <a:gd name="connsiteY11" fmla="*/ 4922487 h 4922939"/>
              <a:gd name="connsiteX12" fmla="*/ 798545 w 4562248"/>
              <a:gd name="connsiteY12" fmla="*/ 4694488 h 4922939"/>
              <a:gd name="connsiteX13" fmla="*/ 54389 w 4562248"/>
              <a:gd name="connsiteY13" fmla="*/ 3950332 h 4922939"/>
              <a:gd name="connsiteX14" fmla="*/ 42597 w 4562248"/>
              <a:gd name="connsiteY14" fmla="*/ 1915765 h 4922939"/>
              <a:gd name="connsiteX15" fmla="*/ 181415 w 4562248"/>
              <a:gd name="connsiteY15" fmla="*/ 1185237 h 4922939"/>
              <a:gd name="connsiteX16" fmla="*/ 889860 w 4562248"/>
              <a:gd name="connsiteY16" fmla="*/ 665923 h 4922939"/>
              <a:gd name="connsiteX0" fmla="*/ 889860 w 4569508"/>
              <a:gd name="connsiteY0" fmla="*/ 665923 h 4922939"/>
              <a:gd name="connsiteX1" fmla="*/ 1542440 w 4569508"/>
              <a:gd name="connsiteY1" fmla="*/ 289605 h 4922939"/>
              <a:gd name="connsiteX2" fmla="*/ 2274657 w 4569508"/>
              <a:gd name="connsiteY2" fmla="*/ 22 h 4922939"/>
              <a:gd name="connsiteX3" fmla="*/ 3051841 w 4569508"/>
              <a:gd name="connsiteY3" fmla="*/ 302924 h 4922939"/>
              <a:gd name="connsiteX4" fmla="*/ 3768921 w 4569508"/>
              <a:gd name="connsiteY4" fmla="*/ 710514 h 4922939"/>
              <a:gd name="connsiteX5" fmla="*/ 4414093 w 4569508"/>
              <a:gd name="connsiteY5" fmla="*/ 1206383 h 4922939"/>
              <a:gd name="connsiteX6" fmla="*/ 4543135 w 4569508"/>
              <a:gd name="connsiteY6" fmla="*/ 2042287 h 4922939"/>
              <a:gd name="connsiteX7" fmla="*/ 4562248 w 4569508"/>
              <a:gd name="connsiteY7" fmla="*/ 2998105 h 4922939"/>
              <a:gd name="connsiteX8" fmla="*/ 4452326 w 4569508"/>
              <a:gd name="connsiteY8" fmla="*/ 3650841 h 4922939"/>
              <a:gd name="connsiteX9" fmla="*/ 3705199 w 4569508"/>
              <a:gd name="connsiteY9" fmla="*/ 4250228 h 4922939"/>
              <a:gd name="connsiteX10" fmla="*/ 3000864 w 4569508"/>
              <a:gd name="connsiteY10" fmla="*/ 4653070 h 4922939"/>
              <a:gd name="connsiteX11" fmla="*/ 2290587 w 4569508"/>
              <a:gd name="connsiteY11" fmla="*/ 4922487 h 4922939"/>
              <a:gd name="connsiteX12" fmla="*/ 798545 w 4569508"/>
              <a:gd name="connsiteY12" fmla="*/ 4694488 h 4922939"/>
              <a:gd name="connsiteX13" fmla="*/ 54389 w 4569508"/>
              <a:gd name="connsiteY13" fmla="*/ 3950332 h 4922939"/>
              <a:gd name="connsiteX14" fmla="*/ 42597 w 4569508"/>
              <a:gd name="connsiteY14" fmla="*/ 1915765 h 4922939"/>
              <a:gd name="connsiteX15" fmla="*/ 181415 w 4569508"/>
              <a:gd name="connsiteY15" fmla="*/ 1185237 h 4922939"/>
              <a:gd name="connsiteX16" fmla="*/ 889860 w 4569508"/>
              <a:gd name="connsiteY16" fmla="*/ 665923 h 4922939"/>
              <a:gd name="connsiteX0" fmla="*/ 889860 w 4555455"/>
              <a:gd name="connsiteY0" fmla="*/ 665923 h 4922939"/>
              <a:gd name="connsiteX1" fmla="*/ 1542440 w 4555455"/>
              <a:gd name="connsiteY1" fmla="*/ 289605 h 4922939"/>
              <a:gd name="connsiteX2" fmla="*/ 2274657 w 4555455"/>
              <a:gd name="connsiteY2" fmla="*/ 22 h 4922939"/>
              <a:gd name="connsiteX3" fmla="*/ 3051841 w 4555455"/>
              <a:gd name="connsiteY3" fmla="*/ 302924 h 4922939"/>
              <a:gd name="connsiteX4" fmla="*/ 3768921 w 4555455"/>
              <a:gd name="connsiteY4" fmla="*/ 710514 h 4922939"/>
              <a:gd name="connsiteX5" fmla="*/ 4414093 w 4555455"/>
              <a:gd name="connsiteY5" fmla="*/ 1206383 h 4922939"/>
              <a:gd name="connsiteX6" fmla="*/ 4543135 w 4555455"/>
              <a:gd name="connsiteY6" fmla="*/ 2042287 h 4922939"/>
              <a:gd name="connsiteX7" fmla="*/ 4539945 w 4555455"/>
              <a:gd name="connsiteY7" fmla="*/ 2851546 h 4922939"/>
              <a:gd name="connsiteX8" fmla="*/ 4452326 w 4555455"/>
              <a:gd name="connsiteY8" fmla="*/ 3650841 h 4922939"/>
              <a:gd name="connsiteX9" fmla="*/ 3705199 w 4555455"/>
              <a:gd name="connsiteY9" fmla="*/ 4250228 h 4922939"/>
              <a:gd name="connsiteX10" fmla="*/ 3000864 w 4555455"/>
              <a:gd name="connsiteY10" fmla="*/ 4653070 h 4922939"/>
              <a:gd name="connsiteX11" fmla="*/ 2290587 w 4555455"/>
              <a:gd name="connsiteY11" fmla="*/ 4922487 h 4922939"/>
              <a:gd name="connsiteX12" fmla="*/ 798545 w 4555455"/>
              <a:gd name="connsiteY12" fmla="*/ 4694488 h 4922939"/>
              <a:gd name="connsiteX13" fmla="*/ 54389 w 4555455"/>
              <a:gd name="connsiteY13" fmla="*/ 3950332 h 4922939"/>
              <a:gd name="connsiteX14" fmla="*/ 42597 w 4555455"/>
              <a:gd name="connsiteY14" fmla="*/ 1915765 h 4922939"/>
              <a:gd name="connsiteX15" fmla="*/ 181415 w 4555455"/>
              <a:gd name="connsiteY15" fmla="*/ 1185237 h 4922939"/>
              <a:gd name="connsiteX16" fmla="*/ 889860 w 4555455"/>
              <a:gd name="connsiteY16" fmla="*/ 665923 h 4922939"/>
              <a:gd name="connsiteX0" fmla="*/ 889860 w 4550984"/>
              <a:gd name="connsiteY0" fmla="*/ 665923 h 4922939"/>
              <a:gd name="connsiteX1" fmla="*/ 1542440 w 4550984"/>
              <a:gd name="connsiteY1" fmla="*/ 289605 h 4922939"/>
              <a:gd name="connsiteX2" fmla="*/ 2274657 w 4550984"/>
              <a:gd name="connsiteY2" fmla="*/ 22 h 4922939"/>
              <a:gd name="connsiteX3" fmla="*/ 3051841 w 4550984"/>
              <a:gd name="connsiteY3" fmla="*/ 302924 h 4922939"/>
              <a:gd name="connsiteX4" fmla="*/ 3768921 w 4550984"/>
              <a:gd name="connsiteY4" fmla="*/ 710514 h 4922939"/>
              <a:gd name="connsiteX5" fmla="*/ 4414093 w 4550984"/>
              <a:gd name="connsiteY5" fmla="*/ 1206383 h 4922939"/>
              <a:gd name="connsiteX6" fmla="*/ 4543135 w 4550984"/>
              <a:gd name="connsiteY6" fmla="*/ 2042287 h 4922939"/>
              <a:gd name="connsiteX7" fmla="*/ 4539945 w 4550984"/>
              <a:gd name="connsiteY7" fmla="*/ 2851546 h 4922939"/>
              <a:gd name="connsiteX8" fmla="*/ 4452326 w 4550984"/>
              <a:gd name="connsiteY8" fmla="*/ 3650841 h 4922939"/>
              <a:gd name="connsiteX9" fmla="*/ 3705199 w 4550984"/>
              <a:gd name="connsiteY9" fmla="*/ 4250228 h 4922939"/>
              <a:gd name="connsiteX10" fmla="*/ 3000864 w 4550984"/>
              <a:gd name="connsiteY10" fmla="*/ 4653070 h 4922939"/>
              <a:gd name="connsiteX11" fmla="*/ 2290587 w 4550984"/>
              <a:gd name="connsiteY11" fmla="*/ 4922487 h 4922939"/>
              <a:gd name="connsiteX12" fmla="*/ 798545 w 4550984"/>
              <a:gd name="connsiteY12" fmla="*/ 4694488 h 4922939"/>
              <a:gd name="connsiteX13" fmla="*/ 54389 w 4550984"/>
              <a:gd name="connsiteY13" fmla="*/ 3950332 h 4922939"/>
              <a:gd name="connsiteX14" fmla="*/ 42597 w 4550984"/>
              <a:gd name="connsiteY14" fmla="*/ 1915765 h 4922939"/>
              <a:gd name="connsiteX15" fmla="*/ 181415 w 4550984"/>
              <a:gd name="connsiteY15" fmla="*/ 1185237 h 4922939"/>
              <a:gd name="connsiteX16" fmla="*/ 889860 w 4550984"/>
              <a:gd name="connsiteY16" fmla="*/ 665923 h 4922939"/>
              <a:gd name="connsiteX0" fmla="*/ 889860 w 4552875"/>
              <a:gd name="connsiteY0" fmla="*/ 665923 h 4922939"/>
              <a:gd name="connsiteX1" fmla="*/ 1542440 w 4552875"/>
              <a:gd name="connsiteY1" fmla="*/ 289605 h 4922939"/>
              <a:gd name="connsiteX2" fmla="*/ 2274657 w 4552875"/>
              <a:gd name="connsiteY2" fmla="*/ 22 h 4922939"/>
              <a:gd name="connsiteX3" fmla="*/ 3051841 w 4552875"/>
              <a:gd name="connsiteY3" fmla="*/ 302924 h 4922939"/>
              <a:gd name="connsiteX4" fmla="*/ 3768921 w 4552875"/>
              <a:gd name="connsiteY4" fmla="*/ 710514 h 4922939"/>
              <a:gd name="connsiteX5" fmla="*/ 4414093 w 4552875"/>
              <a:gd name="connsiteY5" fmla="*/ 1206383 h 4922939"/>
              <a:gd name="connsiteX6" fmla="*/ 4543135 w 4552875"/>
              <a:gd name="connsiteY6" fmla="*/ 2042287 h 4922939"/>
              <a:gd name="connsiteX7" fmla="*/ 4539945 w 4552875"/>
              <a:gd name="connsiteY7" fmla="*/ 2851546 h 4922939"/>
              <a:gd name="connsiteX8" fmla="*/ 4452326 w 4552875"/>
              <a:gd name="connsiteY8" fmla="*/ 3650841 h 4922939"/>
              <a:gd name="connsiteX9" fmla="*/ 3705199 w 4552875"/>
              <a:gd name="connsiteY9" fmla="*/ 4250228 h 4922939"/>
              <a:gd name="connsiteX10" fmla="*/ 3000864 w 4552875"/>
              <a:gd name="connsiteY10" fmla="*/ 4653070 h 4922939"/>
              <a:gd name="connsiteX11" fmla="*/ 2290587 w 4552875"/>
              <a:gd name="connsiteY11" fmla="*/ 4922487 h 4922939"/>
              <a:gd name="connsiteX12" fmla="*/ 798545 w 4552875"/>
              <a:gd name="connsiteY12" fmla="*/ 4694488 h 4922939"/>
              <a:gd name="connsiteX13" fmla="*/ 54389 w 4552875"/>
              <a:gd name="connsiteY13" fmla="*/ 3950332 h 4922939"/>
              <a:gd name="connsiteX14" fmla="*/ 42597 w 4552875"/>
              <a:gd name="connsiteY14" fmla="*/ 1915765 h 4922939"/>
              <a:gd name="connsiteX15" fmla="*/ 181415 w 4552875"/>
              <a:gd name="connsiteY15" fmla="*/ 1185237 h 4922939"/>
              <a:gd name="connsiteX16" fmla="*/ 889860 w 4552875"/>
              <a:gd name="connsiteY16" fmla="*/ 665923 h 4922939"/>
              <a:gd name="connsiteX0" fmla="*/ 889860 w 4557660"/>
              <a:gd name="connsiteY0" fmla="*/ 665923 h 4922939"/>
              <a:gd name="connsiteX1" fmla="*/ 1542440 w 4557660"/>
              <a:gd name="connsiteY1" fmla="*/ 289605 h 4922939"/>
              <a:gd name="connsiteX2" fmla="*/ 2274657 w 4557660"/>
              <a:gd name="connsiteY2" fmla="*/ 22 h 4922939"/>
              <a:gd name="connsiteX3" fmla="*/ 3051841 w 4557660"/>
              <a:gd name="connsiteY3" fmla="*/ 302924 h 4922939"/>
              <a:gd name="connsiteX4" fmla="*/ 3768921 w 4557660"/>
              <a:gd name="connsiteY4" fmla="*/ 710514 h 4922939"/>
              <a:gd name="connsiteX5" fmla="*/ 4414093 w 4557660"/>
              <a:gd name="connsiteY5" fmla="*/ 1206383 h 4922939"/>
              <a:gd name="connsiteX6" fmla="*/ 4546321 w 4557660"/>
              <a:gd name="connsiteY6" fmla="*/ 1994496 h 4922939"/>
              <a:gd name="connsiteX7" fmla="*/ 4539945 w 4557660"/>
              <a:gd name="connsiteY7" fmla="*/ 2851546 h 4922939"/>
              <a:gd name="connsiteX8" fmla="*/ 4452326 w 4557660"/>
              <a:gd name="connsiteY8" fmla="*/ 3650841 h 4922939"/>
              <a:gd name="connsiteX9" fmla="*/ 3705199 w 4557660"/>
              <a:gd name="connsiteY9" fmla="*/ 4250228 h 4922939"/>
              <a:gd name="connsiteX10" fmla="*/ 3000864 w 4557660"/>
              <a:gd name="connsiteY10" fmla="*/ 4653070 h 4922939"/>
              <a:gd name="connsiteX11" fmla="*/ 2290587 w 4557660"/>
              <a:gd name="connsiteY11" fmla="*/ 4922487 h 4922939"/>
              <a:gd name="connsiteX12" fmla="*/ 798545 w 4557660"/>
              <a:gd name="connsiteY12" fmla="*/ 4694488 h 4922939"/>
              <a:gd name="connsiteX13" fmla="*/ 54389 w 4557660"/>
              <a:gd name="connsiteY13" fmla="*/ 3950332 h 4922939"/>
              <a:gd name="connsiteX14" fmla="*/ 42597 w 4557660"/>
              <a:gd name="connsiteY14" fmla="*/ 1915765 h 4922939"/>
              <a:gd name="connsiteX15" fmla="*/ 181415 w 4557660"/>
              <a:gd name="connsiteY15" fmla="*/ 1185237 h 4922939"/>
              <a:gd name="connsiteX16" fmla="*/ 889860 w 4557660"/>
              <a:gd name="connsiteY16" fmla="*/ 665923 h 4922939"/>
              <a:gd name="connsiteX0" fmla="*/ 889860 w 4549710"/>
              <a:gd name="connsiteY0" fmla="*/ 665923 h 4922939"/>
              <a:gd name="connsiteX1" fmla="*/ 1542440 w 4549710"/>
              <a:gd name="connsiteY1" fmla="*/ 289605 h 4922939"/>
              <a:gd name="connsiteX2" fmla="*/ 2274657 w 4549710"/>
              <a:gd name="connsiteY2" fmla="*/ 22 h 4922939"/>
              <a:gd name="connsiteX3" fmla="*/ 3051841 w 4549710"/>
              <a:gd name="connsiteY3" fmla="*/ 302924 h 4922939"/>
              <a:gd name="connsiteX4" fmla="*/ 3768921 w 4549710"/>
              <a:gd name="connsiteY4" fmla="*/ 710514 h 4922939"/>
              <a:gd name="connsiteX5" fmla="*/ 4414093 w 4549710"/>
              <a:gd name="connsiteY5" fmla="*/ 1206383 h 4922939"/>
              <a:gd name="connsiteX6" fmla="*/ 4546321 w 4549710"/>
              <a:gd name="connsiteY6" fmla="*/ 1994496 h 4922939"/>
              <a:gd name="connsiteX7" fmla="*/ 4539945 w 4549710"/>
              <a:gd name="connsiteY7" fmla="*/ 2851546 h 4922939"/>
              <a:gd name="connsiteX8" fmla="*/ 4452326 w 4549710"/>
              <a:gd name="connsiteY8" fmla="*/ 3650841 h 4922939"/>
              <a:gd name="connsiteX9" fmla="*/ 3705199 w 4549710"/>
              <a:gd name="connsiteY9" fmla="*/ 4250228 h 4922939"/>
              <a:gd name="connsiteX10" fmla="*/ 3000864 w 4549710"/>
              <a:gd name="connsiteY10" fmla="*/ 4653070 h 4922939"/>
              <a:gd name="connsiteX11" fmla="*/ 2290587 w 4549710"/>
              <a:gd name="connsiteY11" fmla="*/ 4922487 h 4922939"/>
              <a:gd name="connsiteX12" fmla="*/ 798545 w 4549710"/>
              <a:gd name="connsiteY12" fmla="*/ 4694488 h 4922939"/>
              <a:gd name="connsiteX13" fmla="*/ 54389 w 4549710"/>
              <a:gd name="connsiteY13" fmla="*/ 3950332 h 4922939"/>
              <a:gd name="connsiteX14" fmla="*/ 42597 w 4549710"/>
              <a:gd name="connsiteY14" fmla="*/ 1915765 h 4922939"/>
              <a:gd name="connsiteX15" fmla="*/ 181415 w 4549710"/>
              <a:gd name="connsiteY15" fmla="*/ 1185237 h 4922939"/>
              <a:gd name="connsiteX16" fmla="*/ 889860 w 4549710"/>
              <a:gd name="connsiteY16" fmla="*/ 665923 h 4922939"/>
              <a:gd name="connsiteX0" fmla="*/ 889860 w 4549710"/>
              <a:gd name="connsiteY0" fmla="*/ 665923 h 4922492"/>
              <a:gd name="connsiteX1" fmla="*/ 1542440 w 4549710"/>
              <a:gd name="connsiteY1" fmla="*/ 289605 h 4922492"/>
              <a:gd name="connsiteX2" fmla="*/ 2274657 w 4549710"/>
              <a:gd name="connsiteY2" fmla="*/ 22 h 4922492"/>
              <a:gd name="connsiteX3" fmla="*/ 3051841 w 4549710"/>
              <a:gd name="connsiteY3" fmla="*/ 302924 h 4922492"/>
              <a:gd name="connsiteX4" fmla="*/ 3768921 w 4549710"/>
              <a:gd name="connsiteY4" fmla="*/ 710514 h 4922492"/>
              <a:gd name="connsiteX5" fmla="*/ 4414093 w 4549710"/>
              <a:gd name="connsiteY5" fmla="*/ 1206383 h 4922492"/>
              <a:gd name="connsiteX6" fmla="*/ 4546321 w 4549710"/>
              <a:gd name="connsiteY6" fmla="*/ 1994496 h 4922492"/>
              <a:gd name="connsiteX7" fmla="*/ 4539945 w 4549710"/>
              <a:gd name="connsiteY7" fmla="*/ 2851546 h 4922492"/>
              <a:gd name="connsiteX8" fmla="*/ 4452326 w 4549710"/>
              <a:gd name="connsiteY8" fmla="*/ 3650841 h 4922492"/>
              <a:gd name="connsiteX9" fmla="*/ 3705199 w 4549710"/>
              <a:gd name="connsiteY9" fmla="*/ 4250228 h 4922492"/>
              <a:gd name="connsiteX10" fmla="*/ 3000864 w 4549710"/>
              <a:gd name="connsiteY10" fmla="*/ 4653070 h 4922492"/>
              <a:gd name="connsiteX11" fmla="*/ 2290587 w 4549710"/>
              <a:gd name="connsiteY11" fmla="*/ 4922487 h 4922492"/>
              <a:gd name="connsiteX12" fmla="*/ 1518595 w 4549710"/>
              <a:gd name="connsiteY12" fmla="*/ 4646697 h 4922492"/>
              <a:gd name="connsiteX13" fmla="*/ 54389 w 4549710"/>
              <a:gd name="connsiteY13" fmla="*/ 3950332 h 4922492"/>
              <a:gd name="connsiteX14" fmla="*/ 42597 w 4549710"/>
              <a:gd name="connsiteY14" fmla="*/ 1915765 h 4922492"/>
              <a:gd name="connsiteX15" fmla="*/ 181415 w 4549710"/>
              <a:gd name="connsiteY15" fmla="*/ 1185237 h 4922492"/>
              <a:gd name="connsiteX16" fmla="*/ 889860 w 4549710"/>
              <a:gd name="connsiteY16" fmla="*/ 665923 h 4922492"/>
              <a:gd name="connsiteX0" fmla="*/ 889860 w 4549710"/>
              <a:gd name="connsiteY0" fmla="*/ 665923 h 4943317"/>
              <a:gd name="connsiteX1" fmla="*/ 1542440 w 4549710"/>
              <a:gd name="connsiteY1" fmla="*/ 289605 h 4943317"/>
              <a:gd name="connsiteX2" fmla="*/ 2274657 w 4549710"/>
              <a:gd name="connsiteY2" fmla="*/ 22 h 4943317"/>
              <a:gd name="connsiteX3" fmla="*/ 3051841 w 4549710"/>
              <a:gd name="connsiteY3" fmla="*/ 302924 h 4943317"/>
              <a:gd name="connsiteX4" fmla="*/ 3768921 w 4549710"/>
              <a:gd name="connsiteY4" fmla="*/ 710514 h 4943317"/>
              <a:gd name="connsiteX5" fmla="*/ 4414093 w 4549710"/>
              <a:gd name="connsiteY5" fmla="*/ 1206383 h 4943317"/>
              <a:gd name="connsiteX6" fmla="*/ 4546321 w 4549710"/>
              <a:gd name="connsiteY6" fmla="*/ 1994496 h 4943317"/>
              <a:gd name="connsiteX7" fmla="*/ 4539945 w 4549710"/>
              <a:gd name="connsiteY7" fmla="*/ 2851546 h 4943317"/>
              <a:gd name="connsiteX8" fmla="*/ 4452326 w 4549710"/>
              <a:gd name="connsiteY8" fmla="*/ 3650841 h 4943317"/>
              <a:gd name="connsiteX9" fmla="*/ 3705199 w 4549710"/>
              <a:gd name="connsiteY9" fmla="*/ 4250228 h 4943317"/>
              <a:gd name="connsiteX10" fmla="*/ 3000864 w 4549710"/>
              <a:gd name="connsiteY10" fmla="*/ 4653070 h 4943317"/>
              <a:gd name="connsiteX11" fmla="*/ 2290587 w 4549710"/>
              <a:gd name="connsiteY11" fmla="*/ 4922487 h 4943317"/>
              <a:gd name="connsiteX12" fmla="*/ 1518595 w 4549710"/>
              <a:gd name="connsiteY12" fmla="*/ 4646697 h 4943317"/>
              <a:gd name="connsiteX13" fmla="*/ 54389 w 4549710"/>
              <a:gd name="connsiteY13" fmla="*/ 3950332 h 4943317"/>
              <a:gd name="connsiteX14" fmla="*/ 42597 w 4549710"/>
              <a:gd name="connsiteY14" fmla="*/ 1915765 h 4943317"/>
              <a:gd name="connsiteX15" fmla="*/ 181415 w 4549710"/>
              <a:gd name="connsiteY15" fmla="*/ 1185237 h 4943317"/>
              <a:gd name="connsiteX16" fmla="*/ 889860 w 4549710"/>
              <a:gd name="connsiteY16" fmla="*/ 665923 h 4943317"/>
              <a:gd name="connsiteX0" fmla="*/ 889860 w 4549710"/>
              <a:gd name="connsiteY0" fmla="*/ 665923 h 4922492"/>
              <a:gd name="connsiteX1" fmla="*/ 1542440 w 4549710"/>
              <a:gd name="connsiteY1" fmla="*/ 289605 h 4922492"/>
              <a:gd name="connsiteX2" fmla="*/ 2274657 w 4549710"/>
              <a:gd name="connsiteY2" fmla="*/ 22 h 4922492"/>
              <a:gd name="connsiteX3" fmla="*/ 3051841 w 4549710"/>
              <a:gd name="connsiteY3" fmla="*/ 302924 h 4922492"/>
              <a:gd name="connsiteX4" fmla="*/ 3768921 w 4549710"/>
              <a:gd name="connsiteY4" fmla="*/ 710514 h 4922492"/>
              <a:gd name="connsiteX5" fmla="*/ 4414093 w 4549710"/>
              <a:gd name="connsiteY5" fmla="*/ 1206383 h 4922492"/>
              <a:gd name="connsiteX6" fmla="*/ 4546321 w 4549710"/>
              <a:gd name="connsiteY6" fmla="*/ 1994496 h 4922492"/>
              <a:gd name="connsiteX7" fmla="*/ 4539945 w 4549710"/>
              <a:gd name="connsiteY7" fmla="*/ 2851546 h 4922492"/>
              <a:gd name="connsiteX8" fmla="*/ 4452326 w 4549710"/>
              <a:gd name="connsiteY8" fmla="*/ 3650841 h 4922492"/>
              <a:gd name="connsiteX9" fmla="*/ 3705199 w 4549710"/>
              <a:gd name="connsiteY9" fmla="*/ 4250228 h 4922492"/>
              <a:gd name="connsiteX10" fmla="*/ 3000864 w 4549710"/>
              <a:gd name="connsiteY10" fmla="*/ 4653070 h 4922492"/>
              <a:gd name="connsiteX11" fmla="*/ 2290587 w 4549710"/>
              <a:gd name="connsiteY11" fmla="*/ 4922487 h 4922492"/>
              <a:gd name="connsiteX12" fmla="*/ 1518595 w 4549710"/>
              <a:gd name="connsiteY12" fmla="*/ 4646697 h 4922492"/>
              <a:gd name="connsiteX13" fmla="*/ 54389 w 4549710"/>
              <a:gd name="connsiteY13" fmla="*/ 3950332 h 4922492"/>
              <a:gd name="connsiteX14" fmla="*/ 42597 w 4549710"/>
              <a:gd name="connsiteY14" fmla="*/ 1915765 h 4922492"/>
              <a:gd name="connsiteX15" fmla="*/ 181415 w 4549710"/>
              <a:gd name="connsiteY15" fmla="*/ 1185237 h 4922492"/>
              <a:gd name="connsiteX16" fmla="*/ 889860 w 4549710"/>
              <a:gd name="connsiteY16" fmla="*/ 665923 h 4922492"/>
              <a:gd name="connsiteX0" fmla="*/ 889860 w 4549710"/>
              <a:gd name="connsiteY0" fmla="*/ 665923 h 4922507"/>
              <a:gd name="connsiteX1" fmla="*/ 1542440 w 4549710"/>
              <a:gd name="connsiteY1" fmla="*/ 289605 h 4922507"/>
              <a:gd name="connsiteX2" fmla="*/ 2274657 w 4549710"/>
              <a:gd name="connsiteY2" fmla="*/ 22 h 4922507"/>
              <a:gd name="connsiteX3" fmla="*/ 3051841 w 4549710"/>
              <a:gd name="connsiteY3" fmla="*/ 302924 h 4922507"/>
              <a:gd name="connsiteX4" fmla="*/ 3768921 w 4549710"/>
              <a:gd name="connsiteY4" fmla="*/ 710514 h 4922507"/>
              <a:gd name="connsiteX5" fmla="*/ 4414093 w 4549710"/>
              <a:gd name="connsiteY5" fmla="*/ 1206383 h 4922507"/>
              <a:gd name="connsiteX6" fmla="*/ 4546321 w 4549710"/>
              <a:gd name="connsiteY6" fmla="*/ 1994496 h 4922507"/>
              <a:gd name="connsiteX7" fmla="*/ 4539945 w 4549710"/>
              <a:gd name="connsiteY7" fmla="*/ 2851546 h 4922507"/>
              <a:gd name="connsiteX8" fmla="*/ 4452326 w 4549710"/>
              <a:gd name="connsiteY8" fmla="*/ 3650841 h 4922507"/>
              <a:gd name="connsiteX9" fmla="*/ 3705199 w 4549710"/>
              <a:gd name="connsiteY9" fmla="*/ 4250228 h 4922507"/>
              <a:gd name="connsiteX10" fmla="*/ 3000864 w 4549710"/>
              <a:gd name="connsiteY10" fmla="*/ 4653070 h 4922507"/>
              <a:gd name="connsiteX11" fmla="*/ 2290587 w 4549710"/>
              <a:gd name="connsiteY11" fmla="*/ 4922487 h 4922507"/>
              <a:gd name="connsiteX12" fmla="*/ 1544083 w 4549710"/>
              <a:gd name="connsiteY12" fmla="*/ 4640325 h 4922507"/>
              <a:gd name="connsiteX13" fmla="*/ 54389 w 4549710"/>
              <a:gd name="connsiteY13" fmla="*/ 3950332 h 4922507"/>
              <a:gd name="connsiteX14" fmla="*/ 42597 w 4549710"/>
              <a:gd name="connsiteY14" fmla="*/ 1915765 h 4922507"/>
              <a:gd name="connsiteX15" fmla="*/ 181415 w 4549710"/>
              <a:gd name="connsiteY15" fmla="*/ 1185237 h 4922507"/>
              <a:gd name="connsiteX16" fmla="*/ 889860 w 4549710"/>
              <a:gd name="connsiteY16" fmla="*/ 665923 h 4922507"/>
              <a:gd name="connsiteX0" fmla="*/ 889860 w 4549710"/>
              <a:gd name="connsiteY0" fmla="*/ 665923 h 4944807"/>
              <a:gd name="connsiteX1" fmla="*/ 1542440 w 4549710"/>
              <a:gd name="connsiteY1" fmla="*/ 289605 h 4944807"/>
              <a:gd name="connsiteX2" fmla="*/ 2274657 w 4549710"/>
              <a:gd name="connsiteY2" fmla="*/ 22 h 4944807"/>
              <a:gd name="connsiteX3" fmla="*/ 3051841 w 4549710"/>
              <a:gd name="connsiteY3" fmla="*/ 302924 h 4944807"/>
              <a:gd name="connsiteX4" fmla="*/ 3768921 w 4549710"/>
              <a:gd name="connsiteY4" fmla="*/ 710514 h 4944807"/>
              <a:gd name="connsiteX5" fmla="*/ 4414093 w 4549710"/>
              <a:gd name="connsiteY5" fmla="*/ 1206383 h 4944807"/>
              <a:gd name="connsiteX6" fmla="*/ 4546321 w 4549710"/>
              <a:gd name="connsiteY6" fmla="*/ 1994496 h 4944807"/>
              <a:gd name="connsiteX7" fmla="*/ 4539945 w 4549710"/>
              <a:gd name="connsiteY7" fmla="*/ 2851546 h 4944807"/>
              <a:gd name="connsiteX8" fmla="*/ 4452326 w 4549710"/>
              <a:gd name="connsiteY8" fmla="*/ 3650841 h 4944807"/>
              <a:gd name="connsiteX9" fmla="*/ 3705199 w 4549710"/>
              <a:gd name="connsiteY9" fmla="*/ 4250228 h 4944807"/>
              <a:gd name="connsiteX10" fmla="*/ 3000864 w 4549710"/>
              <a:gd name="connsiteY10" fmla="*/ 4653070 h 4944807"/>
              <a:gd name="connsiteX11" fmla="*/ 2290587 w 4549710"/>
              <a:gd name="connsiteY11" fmla="*/ 4944789 h 4944807"/>
              <a:gd name="connsiteX12" fmla="*/ 1544083 w 4549710"/>
              <a:gd name="connsiteY12" fmla="*/ 4640325 h 4944807"/>
              <a:gd name="connsiteX13" fmla="*/ 54389 w 4549710"/>
              <a:gd name="connsiteY13" fmla="*/ 3950332 h 4944807"/>
              <a:gd name="connsiteX14" fmla="*/ 42597 w 4549710"/>
              <a:gd name="connsiteY14" fmla="*/ 1915765 h 4944807"/>
              <a:gd name="connsiteX15" fmla="*/ 181415 w 4549710"/>
              <a:gd name="connsiteY15" fmla="*/ 1185237 h 4944807"/>
              <a:gd name="connsiteX16" fmla="*/ 889860 w 4549710"/>
              <a:gd name="connsiteY16" fmla="*/ 665923 h 4944807"/>
              <a:gd name="connsiteX0" fmla="*/ 889860 w 4549710"/>
              <a:gd name="connsiteY0" fmla="*/ 665923 h 4944807"/>
              <a:gd name="connsiteX1" fmla="*/ 1542440 w 4549710"/>
              <a:gd name="connsiteY1" fmla="*/ 289605 h 4944807"/>
              <a:gd name="connsiteX2" fmla="*/ 2274657 w 4549710"/>
              <a:gd name="connsiteY2" fmla="*/ 22 h 4944807"/>
              <a:gd name="connsiteX3" fmla="*/ 3051841 w 4549710"/>
              <a:gd name="connsiteY3" fmla="*/ 302924 h 4944807"/>
              <a:gd name="connsiteX4" fmla="*/ 3768921 w 4549710"/>
              <a:gd name="connsiteY4" fmla="*/ 710514 h 4944807"/>
              <a:gd name="connsiteX5" fmla="*/ 4414093 w 4549710"/>
              <a:gd name="connsiteY5" fmla="*/ 1206383 h 4944807"/>
              <a:gd name="connsiteX6" fmla="*/ 4546321 w 4549710"/>
              <a:gd name="connsiteY6" fmla="*/ 1994496 h 4944807"/>
              <a:gd name="connsiteX7" fmla="*/ 4539945 w 4549710"/>
              <a:gd name="connsiteY7" fmla="*/ 2851546 h 4944807"/>
              <a:gd name="connsiteX8" fmla="*/ 4452326 w 4549710"/>
              <a:gd name="connsiteY8" fmla="*/ 3650841 h 4944807"/>
              <a:gd name="connsiteX9" fmla="*/ 3705199 w 4549710"/>
              <a:gd name="connsiteY9" fmla="*/ 4250228 h 4944807"/>
              <a:gd name="connsiteX10" fmla="*/ 3000864 w 4549710"/>
              <a:gd name="connsiteY10" fmla="*/ 4653070 h 4944807"/>
              <a:gd name="connsiteX11" fmla="*/ 2290587 w 4549710"/>
              <a:gd name="connsiteY11" fmla="*/ 4944789 h 4944807"/>
              <a:gd name="connsiteX12" fmla="*/ 1544083 w 4549710"/>
              <a:gd name="connsiteY12" fmla="*/ 4640325 h 4944807"/>
              <a:gd name="connsiteX13" fmla="*/ 54389 w 4549710"/>
              <a:gd name="connsiteY13" fmla="*/ 3950332 h 4944807"/>
              <a:gd name="connsiteX14" fmla="*/ 42597 w 4549710"/>
              <a:gd name="connsiteY14" fmla="*/ 1915765 h 4944807"/>
              <a:gd name="connsiteX15" fmla="*/ 181415 w 4549710"/>
              <a:gd name="connsiteY15" fmla="*/ 1185237 h 4944807"/>
              <a:gd name="connsiteX16" fmla="*/ 889860 w 4549710"/>
              <a:gd name="connsiteY16" fmla="*/ 665923 h 4944807"/>
              <a:gd name="connsiteX0" fmla="*/ 889860 w 4549710"/>
              <a:gd name="connsiteY0" fmla="*/ 665923 h 4928879"/>
              <a:gd name="connsiteX1" fmla="*/ 1542440 w 4549710"/>
              <a:gd name="connsiteY1" fmla="*/ 289605 h 4928879"/>
              <a:gd name="connsiteX2" fmla="*/ 2274657 w 4549710"/>
              <a:gd name="connsiteY2" fmla="*/ 22 h 4928879"/>
              <a:gd name="connsiteX3" fmla="*/ 3051841 w 4549710"/>
              <a:gd name="connsiteY3" fmla="*/ 302924 h 4928879"/>
              <a:gd name="connsiteX4" fmla="*/ 3768921 w 4549710"/>
              <a:gd name="connsiteY4" fmla="*/ 710514 h 4928879"/>
              <a:gd name="connsiteX5" fmla="*/ 4414093 w 4549710"/>
              <a:gd name="connsiteY5" fmla="*/ 1206383 h 4928879"/>
              <a:gd name="connsiteX6" fmla="*/ 4546321 w 4549710"/>
              <a:gd name="connsiteY6" fmla="*/ 1994496 h 4928879"/>
              <a:gd name="connsiteX7" fmla="*/ 4539945 w 4549710"/>
              <a:gd name="connsiteY7" fmla="*/ 2851546 h 4928879"/>
              <a:gd name="connsiteX8" fmla="*/ 4452326 w 4549710"/>
              <a:gd name="connsiteY8" fmla="*/ 3650841 h 4928879"/>
              <a:gd name="connsiteX9" fmla="*/ 3705199 w 4549710"/>
              <a:gd name="connsiteY9" fmla="*/ 4250228 h 4928879"/>
              <a:gd name="connsiteX10" fmla="*/ 3000864 w 4549710"/>
              <a:gd name="connsiteY10" fmla="*/ 4653070 h 4928879"/>
              <a:gd name="connsiteX11" fmla="*/ 2274657 w 4549710"/>
              <a:gd name="connsiteY11" fmla="*/ 4928859 h 4928879"/>
              <a:gd name="connsiteX12" fmla="*/ 1544083 w 4549710"/>
              <a:gd name="connsiteY12" fmla="*/ 4640325 h 4928879"/>
              <a:gd name="connsiteX13" fmla="*/ 54389 w 4549710"/>
              <a:gd name="connsiteY13" fmla="*/ 3950332 h 4928879"/>
              <a:gd name="connsiteX14" fmla="*/ 42597 w 4549710"/>
              <a:gd name="connsiteY14" fmla="*/ 1915765 h 4928879"/>
              <a:gd name="connsiteX15" fmla="*/ 181415 w 4549710"/>
              <a:gd name="connsiteY15" fmla="*/ 1185237 h 4928879"/>
              <a:gd name="connsiteX16" fmla="*/ 889860 w 4549710"/>
              <a:gd name="connsiteY16" fmla="*/ 665923 h 4928879"/>
              <a:gd name="connsiteX0" fmla="*/ 861530 w 4521380"/>
              <a:gd name="connsiteY0" fmla="*/ 665923 h 4928879"/>
              <a:gd name="connsiteX1" fmla="*/ 1514110 w 4521380"/>
              <a:gd name="connsiteY1" fmla="*/ 289605 h 4928879"/>
              <a:gd name="connsiteX2" fmla="*/ 2246327 w 4521380"/>
              <a:gd name="connsiteY2" fmla="*/ 22 h 4928879"/>
              <a:gd name="connsiteX3" fmla="*/ 3023511 w 4521380"/>
              <a:gd name="connsiteY3" fmla="*/ 302924 h 4928879"/>
              <a:gd name="connsiteX4" fmla="*/ 3740591 w 4521380"/>
              <a:gd name="connsiteY4" fmla="*/ 710514 h 4928879"/>
              <a:gd name="connsiteX5" fmla="*/ 4385763 w 4521380"/>
              <a:gd name="connsiteY5" fmla="*/ 1206383 h 4928879"/>
              <a:gd name="connsiteX6" fmla="*/ 4517991 w 4521380"/>
              <a:gd name="connsiteY6" fmla="*/ 1994496 h 4928879"/>
              <a:gd name="connsiteX7" fmla="*/ 4511615 w 4521380"/>
              <a:gd name="connsiteY7" fmla="*/ 2851546 h 4928879"/>
              <a:gd name="connsiteX8" fmla="*/ 4423996 w 4521380"/>
              <a:gd name="connsiteY8" fmla="*/ 3650841 h 4928879"/>
              <a:gd name="connsiteX9" fmla="*/ 3676869 w 4521380"/>
              <a:gd name="connsiteY9" fmla="*/ 4250228 h 4928879"/>
              <a:gd name="connsiteX10" fmla="*/ 2972534 w 4521380"/>
              <a:gd name="connsiteY10" fmla="*/ 4653070 h 4928879"/>
              <a:gd name="connsiteX11" fmla="*/ 2246327 w 4521380"/>
              <a:gd name="connsiteY11" fmla="*/ 4928859 h 4928879"/>
              <a:gd name="connsiteX12" fmla="*/ 1515753 w 4521380"/>
              <a:gd name="connsiteY12" fmla="*/ 4640325 h 4928879"/>
              <a:gd name="connsiteX13" fmla="*/ 73850 w 4521380"/>
              <a:gd name="connsiteY13" fmla="*/ 3752796 h 4928879"/>
              <a:gd name="connsiteX14" fmla="*/ 14267 w 4521380"/>
              <a:gd name="connsiteY14" fmla="*/ 1915765 h 4928879"/>
              <a:gd name="connsiteX15" fmla="*/ 153085 w 4521380"/>
              <a:gd name="connsiteY15" fmla="*/ 1185237 h 4928879"/>
              <a:gd name="connsiteX16" fmla="*/ 861530 w 4521380"/>
              <a:gd name="connsiteY16" fmla="*/ 665923 h 4928879"/>
              <a:gd name="connsiteX0" fmla="*/ 861530 w 4521380"/>
              <a:gd name="connsiteY0" fmla="*/ 665923 h 4928879"/>
              <a:gd name="connsiteX1" fmla="*/ 1514110 w 4521380"/>
              <a:gd name="connsiteY1" fmla="*/ 289605 h 4928879"/>
              <a:gd name="connsiteX2" fmla="*/ 2246327 w 4521380"/>
              <a:gd name="connsiteY2" fmla="*/ 22 h 4928879"/>
              <a:gd name="connsiteX3" fmla="*/ 3023511 w 4521380"/>
              <a:gd name="connsiteY3" fmla="*/ 302924 h 4928879"/>
              <a:gd name="connsiteX4" fmla="*/ 3740591 w 4521380"/>
              <a:gd name="connsiteY4" fmla="*/ 710514 h 4928879"/>
              <a:gd name="connsiteX5" fmla="*/ 4385763 w 4521380"/>
              <a:gd name="connsiteY5" fmla="*/ 1206383 h 4928879"/>
              <a:gd name="connsiteX6" fmla="*/ 4517991 w 4521380"/>
              <a:gd name="connsiteY6" fmla="*/ 1994496 h 4928879"/>
              <a:gd name="connsiteX7" fmla="*/ 4511615 w 4521380"/>
              <a:gd name="connsiteY7" fmla="*/ 2851546 h 4928879"/>
              <a:gd name="connsiteX8" fmla="*/ 4423996 w 4521380"/>
              <a:gd name="connsiteY8" fmla="*/ 3650841 h 4928879"/>
              <a:gd name="connsiteX9" fmla="*/ 3676869 w 4521380"/>
              <a:gd name="connsiteY9" fmla="*/ 4250228 h 4928879"/>
              <a:gd name="connsiteX10" fmla="*/ 2972534 w 4521380"/>
              <a:gd name="connsiteY10" fmla="*/ 4653070 h 4928879"/>
              <a:gd name="connsiteX11" fmla="*/ 2246327 w 4521380"/>
              <a:gd name="connsiteY11" fmla="*/ 4928859 h 4928879"/>
              <a:gd name="connsiteX12" fmla="*/ 1515753 w 4521380"/>
              <a:gd name="connsiteY12" fmla="*/ 4640325 h 4928879"/>
              <a:gd name="connsiteX13" fmla="*/ 73850 w 4521380"/>
              <a:gd name="connsiteY13" fmla="*/ 3752796 h 4928879"/>
              <a:gd name="connsiteX14" fmla="*/ 14267 w 4521380"/>
              <a:gd name="connsiteY14" fmla="*/ 1915765 h 4928879"/>
              <a:gd name="connsiteX15" fmla="*/ 153085 w 4521380"/>
              <a:gd name="connsiteY15" fmla="*/ 1185237 h 4928879"/>
              <a:gd name="connsiteX16" fmla="*/ 861530 w 4521380"/>
              <a:gd name="connsiteY16" fmla="*/ 665923 h 4928879"/>
              <a:gd name="connsiteX0" fmla="*/ 865750 w 4525600"/>
              <a:gd name="connsiteY0" fmla="*/ 665923 h 4928879"/>
              <a:gd name="connsiteX1" fmla="*/ 1518330 w 4525600"/>
              <a:gd name="connsiteY1" fmla="*/ 289605 h 4928879"/>
              <a:gd name="connsiteX2" fmla="*/ 2250547 w 4525600"/>
              <a:gd name="connsiteY2" fmla="*/ 22 h 4928879"/>
              <a:gd name="connsiteX3" fmla="*/ 3027731 w 4525600"/>
              <a:gd name="connsiteY3" fmla="*/ 302924 h 4928879"/>
              <a:gd name="connsiteX4" fmla="*/ 3744811 w 4525600"/>
              <a:gd name="connsiteY4" fmla="*/ 710514 h 4928879"/>
              <a:gd name="connsiteX5" fmla="*/ 4389983 w 4525600"/>
              <a:gd name="connsiteY5" fmla="*/ 1206383 h 4928879"/>
              <a:gd name="connsiteX6" fmla="*/ 4522211 w 4525600"/>
              <a:gd name="connsiteY6" fmla="*/ 1994496 h 4928879"/>
              <a:gd name="connsiteX7" fmla="*/ 4515835 w 4525600"/>
              <a:gd name="connsiteY7" fmla="*/ 2851546 h 4928879"/>
              <a:gd name="connsiteX8" fmla="*/ 4428216 w 4525600"/>
              <a:gd name="connsiteY8" fmla="*/ 3650841 h 4928879"/>
              <a:gd name="connsiteX9" fmla="*/ 3681089 w 4525600"/>
              <a:gd name="connsiteY9" fmla="*/ 4250228 h 4928879"/>
              <a:gd name="connsiteX10" fmla="*/ 2976754 w 4525600"/>
              <a:gd name="connsiteY10" fmla="*/ 4653070 h 4928879"/>
              <a:gd name="connsiteX11" fmla="*/ 2250547 w 4525600"/>
              <a:gd name="connsiteY11" fmla="*/ 4928859 h 4928879"/>
              <a:gd name="connsiteX12" fmla="*/ 1519973 w 4525600"/>
              <a:gd name="connsiteY12" fmla="*/ 4640325 h 4928879"/>
              <a:gd name="connsiteX13" fmla="*/ 78070 w 4525600"/>
              <a:gd name="connsiteY13" fmla="*/ 3752796 h 4928879"/>
              <a:gd name="connsiteX14" fmla="*/ 18487 w 4525600"/>
              <a:gd name="connsiteY14" fmla="*/ 1915765 h 4928879"/>
              <a:gd name="connsiteX15" fmla="*/ 157305 w 4525600"/>
              <a:gd name="connsiteY15" fmla="*/ 1185237 h 4928879"/>
              <a:gd name="connsiteX16" fmla="*/ 865750 w 4525600"/>
              <a:gd name="connsiteY16" fmla="*/ 665923 h 4928879"/>
              <a:gd name="connsiteX0" fmla="*/ 864146 w 4523996"/>
              <a:gd name="connsiteY0" fmla="*/ 665923 h 4928879"/>
              <a:gd name="connsiteX1" fmla="*/ 1516726 w 4523996"/>
              <a:gd name="connsiteY1" fmla="*/ 289605 h 4928879"/>
              <a:gd name="connsiteX2" fmla="*/ 2248943 w 4523996"/>
              <a:gd name="connsiteY2" fmla="*/ 22 h 4928879"/>
              <a:gd name="connsiteX3" fmla="*/ 3026127 w 4523996"/>
              <a:gd name="connsiteY3" fmla="*/ 302924 h 4928879"/>
              <a:gd name="connsiteX4" fmla="*/ 3743207 w 4523996"/>
              <a:gd name="connsiteY4" fmla="*/ 710514 h 4928879"/>
              <a:gd name="connsiteX5" fmla="*/ 4388379 w 4523996"/>
              <a:gd name="connsiteY5" fmla="*/ 1206383 h 4928879"/>
              <a:gd name="connsiteX6" fmla="*/ 4520607 w 4523996"/>
              <a:gd name="connsiteY6" fmla="*/ 1994496 h 4928879"/>
              <a:gd name="connsiteX7" fmla="*/ 4514231 w 4523996"/>
              <a:gd name="connsiteY7" fmla="*/ 2851546 h 4928879"/>
              <a:gd name="connsiteX8" fmla="*/ 4426612 w 4523996"/>
              <a:gd name="connsiteY8" fmla="*/ 3650841 h 4928879"/>
              <a:gd name="connsiteX9" fmla="*/ 3679485 w 4523996"/>
              <a:gd name="connsiteY9" fmla="*/ 4250228 h 4928879"/>
              <a:gd name="connsiteX10" fmla="*/ 2975150 w 4523996"/>
              <a:gd name="connsiteY10" fmla="*/ 4653070 h 4928879"/>
              <a:gd name="connsiteX11" fmla="*/ 2248943 w 4523996"/>
              <a:gd name="connsiteY11" fmla="*/ 4928859 h 4928879"/>
              <a:gd name="connsiteX12" fmla="*/ 1518369 w 4523996"/>
              <a:gd name="connsiteY12" fmla="*/ 4640325 h 4928879"/>
              <a:gd name="connsiteX13" fmla="*/ 79652 w 4523996"/>
              <a:gd name="connsiteY13" fmla="*/ 3647656 h 4928879"/>
              <a:gd name="connsiteX14" fmla="*/ 16883 w 4523996"/>
              <a:gd name="connsiteY14" fmla="*/ 1915765 h 4928879"/>
              <a:gd name="connsiteX15" fmla="*/ 155701 w 4523996"/>
              <a:gd name="connsiteY15" fmla="*/ 1185237 h 4928879"/>
              <a:gd name="connsiteX16" fmla="*/ 864146 w 4523996"/>
              <a:gd name="connsiteY16" fmla="*/ 665923 h 4928879"/>
              <a:gd name="connsiteX0" fmla="*/ 876486 w 4536336"/>
              <a:gd name="connsiteY0" fmla="*/ 665923 h 4928879"/>
              <a:gd name="connsiteX1" fmla="*/ 1529066 w 4536336"/>
              <a:gd name="connsiteY1" fmla="*/ 289605 h 4928879"/>
              <a:gd name="connsiteX2" fmla="*/ 2261283 w 4536336"/>
              <a:gd name="connsiteY2" fmla="*/ 22 h 4928879"/>
              <a:gd name="connsiteX3" fmla="*/ 3038467 w 4536336"/>
              <a:gd name="connsiteY3" fmla="*/ 302924 h 4928879"/>
              <a:gd name="connsiteX4" fmla="*/ 3755547 w 4536336"/>
              <a:gd name="connsiteY4" fmla="*/ 710514 h 4928879"/>
              <a:gd name="connsiteX5" fmla="*/ 4400719 w 4536336"/>
              <a:gd name="connsiteY5" fmla="*/ 1206383 h 4928879"/>
              <a:gd name="connsiteX6" fmla="*/ 4532947 w 4536336"/>
              <a:gd name="connsiteY6" fmla="*/ 1994496 h 4928879"/>
              <a:gd name="connsiteX7" fmla="*/ 4526571 w 4536336"/>
              <a:gd name="connsiteY7" fmla="*/ 2851546 h 4928879"/>
              <a:gd name="connsiteX8" fmla="*/ 4438952 w 4536336"/>
              <a:gd name="connsiteY8" fmla="*/ 3650841 h 4928879"/>
              <a:gd name="connsiteX9" fmla="*/ 3691825 w 4536336"/>
              <a:gd name="connsiteY9" fmla="*/ 4250228 h 4928879"/>
              <a:gd name="connsiteX10" fmla="*/ 2987490 w 4536336"/>
              <a:gd name="connsiteY10" fmla="*/ 4653070 h 4928879"/>
              <a:gd name="connsiteX11" fmla="*/ 2261283 w 4536336"/>
              <a:gd name="connsiteY11" fmla="*/ 4928859 h 4928879"/>
              <a:gd name="connsiteX12" fmla="*/ 1530709 w 4536336"/>
              <a:gd name="connsiteY12" fmla="*/ 4640325 h 4928879"/>
              <a:gd name="connsiteX13" fmla="*/ 69690 w 4536336"/>
              <a:gd name="connsiteY13" fmla="*/ 3663586 h 4928879"/>
              <a:gd name="connsiteX14" fmla="*/ 29223 w 4536336"/>
              <a:gd name="connsiteY14" fmla="*/ 1915765 h 4928879"/>
              <a:gd name="connsiteX15" fmla="*/ 168041 w 4536336"/>
              <a:gd name="connsiteY15" fmla="*/ 1185237 h 4928879"/>
              <a:gd name="connsiteX16" fmla="*/ 876486 w 4536336"/>
              <a:gd name="connsiteY16" fmla="*/ 665923 h 4928879"/>
              <a:gd name="connsiteX0" fmla="*/ 867413 w 4527263"/>
              <a:gd name="connsiteY0" fmla="*/ 665923 h 4928879"/>
              <a:gd name="connsiteX1" fmla="*/ 1519993 w 4527263"/>
              <a:gd name="connsiteY1" fmla="*/ 289605 h 4928879"/>
              <a:gd name="connsiteX2" fmla="*/ 2252210 w 4527263"/>
              <a:gd name="connsiteY2" fmla="*/ 22 h 4928879"/>
              <a:gd name="connsiteX3" fmla="*/ 3029394 w 4527263"/>
              <a:gd name="connsiteY3" fmla="*/ 302924 h 4928879"/>
              <a:gd name="connsiteX4" fmla="*/ 3746474 w 4527263"/>
              <a:gd name="connsiteY4" fmla="*/ 710514 h 4928879"/>
              <a:gd name="connsiteX5" fmla="*/ 4391646 w 4527263"/>
              <a:gd name="connsiteY5" fmla="*/ 1206383 h 4928879"/>
              <a:gd name="connsiteX6" fmla="*/ 4523874 w 4527263"/>
              <a:gd name="connsiteY6" fmla="*/ 1994496 h 4928879"/>
              <a:gd name="connsiteX7" fmla="*/ 4517498 w 4527263"/>
              <a:gd name="connsiteY7" fmla="*/ 2851546 h 4928879"/>
              <a:gd name="connsiteX8" fmla="*/ 4429879 w 4527263"/>
              <a:gd name="connsiteY8" fmla="*/ 3650841 h 4928879"/>
              <a:gd name="connsiteX9" fmla="*/ 3682752 w 4527263"/>
              <a:gd name="connsiteY9" fmla="*/ 4250228 h 4928879"/>
              <a:gd name="connsiteX10" fmla="*/ 2978417 w 4527263"/>
              <a:gd name="connsiteY10" fmla="*/ 4653070 h 4928879"/>
              <a:gd name="connsiteX11" fmla="*/ 2252210 w 4527263"/>
              <a:gd name="connsiteY11" fmla="*/ 4928859 h 4928879"/>
              <a:gd name="connsiteX12" fmla="*/ 1521636 w 4527263"/>
              <a:gd name="connsiteY12" fmla="*/ 4640325 h 4928879"/>
              <a:gd name="connsiteX13" fmla="*/ 76547 w 4527263"/>
              <a:gd name="connsiteY13" fmla="*/ 3660400 h 4928879"/>
              <a:gd name="connsiteX14" fmla="*/ 20150 w 4527263"/>
              <a:gd name="connsiteY14" fmla="*/ 1915765 h 4928879"/>
              <a:gd name="connsiteX15" fmla="*/ 158968 w 4527263"/>
              <a:gd name="connsiteY15" fmla="*/ 1185237 h 4928879"/>
              <a:gd name="connsiteX16" fmla="*/ 867413 w 4527263"/>
              <a:gd name="connsiteY16" fmla="*/ 665923 h 4928879"/>
              <a:gd name="connsiteX0" fmla="*/ 891518 w 4551368"/>
              <a:gd name="connsiteY0" fmla="*/ 665923 h 4935172"/>
              <a:gd name="connsiteX1" fmla="*/ 1544098 w 4551368"/>
              <a:gd name="connsiteY1" fmla="*/ 289605 h 4935172"/>
              <a:gd name="connsiteX2" fmla="*/ 2276315 w 4551368"/>
              <a:gd name="connsiteY2" fmla="*/ 22 h 4935172"/>
              <a:gd name="connsiteX3" fmla="*/ 3053499 w 4551368"/>
              <a:gd name="connsiteY3" fmla="*/ 302924 h 4935172"/>
              <a:gd name="connsiteX4" fmla="*/ 3770579 w 4551368"/>
              <a:gd name="connsiteY4" fmla="*/ 710514 h 4935172"/>
              <a:gd name="connsiteX5" fmla="*/ 4415751 w 4551368"/>
              <a:gd name="connsiteY5" fmla="*/ 1206383 h 4935172"/>
              <a:gd name="connsiteX6" fmla="*/ 4547979 w 4551368"/>
              <a:gd name="connsiteY6" fmla="*/ 1994496 h 4935172"/>
              <a:gd name="connsiteX7" fmla="*/ 4541603 w 4551368"/>
              <a:gd name="connsiteY7" fmla="*/ 2851546 h 4935172"/>
              <a:gd name="connsiteX8" fmla="*/ 4453984 w 4551368"/>
              <a:gd name="connsiteY8" fmla="*/ 3650841 h 4935172"/>
              <a:gd name="connsiteX9" fmla="*/ 3706857 w 4551368"/>
              <a:gd name="connsiteY9" fmla="*/ 4250228 h 4935172"/>
              <a:gd name="connsiteX10" fmla="*/ 3002522 w 4551368"/>
              <a:gd name="connsiteY10" fmla="*/ 4653070 h 4935172"/>
              <a:gd name="connsiteX11" fmla="*/ 2276315 w 4551368"/>
              <a:gd name="connsiteY11" fmla="*/ 4928859 h 4935172"/>
              <a:gd name="connsiteX12" fmla="*/ 1102879 w 4551368"/>
              <a:gd name="connsiteY12" fmla="*/ 4382254 h 4935172"/>
              <a:gd name="connsiteX13" fmla="*/ 100652 w 4551368"/>
              <a:gd name="connsiteY13" fmla="*/ 3660400 h 4935172"/>
              <a:gd name="connsiteX14" fmla="*/ 44255 w 4551368"/>
              <a:gd name="connsiteY14" fmla="*/ 1915765 h 4935172"/>
              <a:gd name="connsiteX15" fmla="*/ 183073 w 4551368"/>
              <a:gd name="connsiteY15" fmla="*/ 1185237 h 4935172"/>
              <a:gd name="connsiteX16" fmla="*/ 891518 w 4551368"/>
              <a:gd name="connsiteY16" fmla="*/ 665923 h 4935172"/>
              <a:gd name="connsiteX0" fmla="*/ 891518 w 4551368"/>
              <a:gd name="connsiteY0" fmla="*/ 665923 h 4935172"/>
              <a:gd name="connsiteX1" fmla="*/ 1544098 w 4551368"/>
              <a:gd name="connsiteY1" fmla="*/ 289605 h 4935172"/>
              <a:gd name="connsiteX2" fmla="*/ 2276315 w 4551368"/>
              <a:gd name="connsiteY2" fmla="*/ 22 h 4935172"/>
              <a:gd name="connsiteX3" fmla="*/ 3053499 w 4551368"/>
              <a:gd name="connsiteY3" fmla="*/ 302924 h 4935172"/>
              <a:gd name="connsiteX4" fmla="*/ 3770579 w 4551368"/>
              <a:gd name="connsiteY4" fmla="*/ 710514 h 4935172"/>
              <a:gd name="connsiteX5" fmla="*/ 4415751 w 4551368"/>
              <a:gd name="connsiteY5" fmla="*/ 1206383 h 4935172"/>
              <a:gd name="connsiteX6" fmla="*/ 4547979 w 4551368"/>
              <a:gd name="connsiteY6" fmla="*/ 1994496 h 4935172"/>
              <a:gd name="connsiteX7" fmla="*/ 4541603 w 4551368"/>
              <a:gd name="connsiteY7" fmla="*/ 2851546 h 4935172"/>
              <a:gd name="connsiteX8" fmla="*/ 4453984 w 4551368"/>
              <a:gd name="connsiteY8" fmla="*/ 3650841 h 4935172"/>
              <a:gd name="connsiteX9" fmla="*/ 3706857 w 4551368"/>
              <a:gd name="connsiteY9" fmla="*/ 4250228 h 4935172"/>
              <a:gd name="connsiteX10" fmla="*/ 3002522 w 4551368"/>
              <a:gd name="connsiteY10" fmla="*/ 4653070 h 4935172"/>
              <a:gd name="connsiteX11" fmla="*/ 2276315 w 4551368"/>
              <a:gd name="connsiteY11" fmla="*/ 4928859 h 4935172"/>
              <a:gd name="connsiteX12" fmla="*/ 1102879 w 4551368"/>
              <a:gd name="connsiteY12" fmla="*/ 4382254 h 4935172"/>
              <a:gd name="connsiteX13" fmla="*/ 100652 w 4551368"/>
              <a:gd name="connsiteY13" fmla="*/ 3660400 h 4935172"/>
              <a:gd name="connsiteX14" fmla="*/ 44255 w 4551368"/>
              <a:gd name="connsiteY14" fmla="*/ 1915765 h 4935172"/>
              <a:gd name="connsiteX15" fmla="*/ 183073 w 4551368"/>
              <a:gd name="connsiteY15" fmla="*/ 1185237 h 4935172"/>
              <a:gd name="connsiteX16" fmla="*/ 891518 w 4551368"/>
              <a:gd name="connsiteY16" fmla="*/ 665923 h 4935172"/>
              <a:gd name="connsiteX0" fmla="*/ 895264 w 4555114"/>
              <a:gd name="connsiteY0" fmla="*/ 665923 h 4934321"/>
              <a:gd name="connsiteX1" fmla="*/ 1547844 w 4555114"/>
              <a:gd name="connsiteY1" fmla="*/ 289605 h 4934321"/>
              <a:gd name="connsiteX2" fmla="*/ 2280061 w 4555114"/>
              <a:gd name="connsiteY2" fmla="*/ 22 h 4934321"/>
              <a:gd name="connsiteX3" fmla="*/ 3057245 w 4555114"/>
              <a:gd name="connsiteY3" fmla="*/ 302924 h 4934321"/>
              <a:gd name="connsiteX4" fmla="*/ 3774325 w 4555114"/>
              <a:gd name="connsiteY4" fmla="*/ 710514 h 4934321"/>
              <a:gd name="connsiteX5" fmla="*/ 4419497 w 4555114"/>
              <a:gd name="connsiteY5" fmla="*/ 1206383 h 4934321"/>
              <a:gd name="connsiteX6" fmla="*/ 4551725 w 4555114"/>
              <a:gd name="connsiteY6" fmla="*/ 1994496 h 4934321"/>
              <a:gd name="connsiteX7" fmla="*/ 4545349 w 4555114"/>
              <a:gd name="connsiteY7" fmla="*/ 2851546 h 4934321"/>
              <a:gd name="connsiteX8" fmla="*/ 4457730 w 4555114"/>
              <a:gd name="connsiteY8" fmla="*/ 3650841 h 4934321"/>
              <a:gd name="connsiteX9" fmla="*/ 3710603 w 4555114"/>
              <a:gd name="connsiteY9" fmla="*/ 4250228 h 4934321"/>
              <a:gd name="connsiteX10" fmla="*/ 3006268 w 4555114"/>
              <a:gd name="connsiteY10" fmla="*/ 4653070 h 4934321"/>
              <a:gd name="connsiteX11" fmla="*/ 2280061 w 4555114"/>
              <a:gd name="connsiteY11" fmla="*/ 4928859 h 4934321"/>
              <a:gd name="connsiteX12" fmla="*/ 1160788 w 4555114"/>
              <a:gd name="connsiteY12" fmla="*/ 4404557 h 4934321"/>
              <a:gd name="connsiteX13" fmla="*/ 104398 w 4555114"/>
              <a:gd name="connsiteY13" fmla="*/ 3660400 h 4934321"/>
              <a:gd name="connsiteX14" fmla="*/ 48001 w 4555114"/>
              <a:gd name="connsiteY14" fmla="*/ 1915765 h 4934321"/>
              <a:gd name="connsiteX15" fmla="*/ 186819 w 4555114"/>
              <a:gd name="connsiteY15" fmla="*/ 1185237 h 4934321"/>
              <a:gd name="connsiteX16" fmla="*/ 895264 w 4555114"/>
              <a:gd name="connsiteY16" fmla="*/ 665923 h 4934321"/>
              <a:gd name="connsiteX0" fmla="*/ 883276 w 4543126"/>
              <a:gd name="connsiteY0" fmla="*/ 665923 h 4934321"/>
              <a:gd name="connsiteX1" fmla="*/ 1535856 w 4543126"/>
              <a:gd name="connsiteY1" fmla="*/ 289605 h 4934321"/>
              <a:gd name="connsiteX2" fmla="*/ 2268073 w 4543126"/>
              <a:gd name="connsiteY2" fmla="*/ 22 h 4934321"/>
              <a:gd name="connsiteX3" fmla="*/ 3045257 w 4543126"/>
              <a:gd name="connsiteY3" fmla="*/ 302924 h 4934321"/>
              <a:gd name="connsiteX4" fmla="*/ 3762337 w 4543126"/>
              <a:gd name="connsiteY4" fmla="*/ 710514 h 4934321"/>
              <a:gd name="connsiteX5" fmla="*/ 4407509 w 4543126"/>
              <a:gd name="connsiteY5" fmla="*/ 1206383 h 4934321"/>
              <a:gd name="connsiteX6" fmla="*/ 4539737 w 4543126"/>
              <a:gd name="connsiteY6" fmla="*/ 1994496 h 4934321"/>
              <a:gd name="connsiteX7" fmla="*/ 4533361 w 4543126"/>
              <a:gd name="connsiteY7" fmla="*/ 2851546 h 4934321"/>
              <a:gd name="connsiteX8" fmla="*/ 4445742 w 4543126"/>
              <a:gd name="connsiteY8" fmla="*/ 3650841 h 4934321"/>
              <a:gd name="connsiteX9" fmla="*/ 3698615 w 4543126"/>
              <a:gd name="connsiteY9" fmla="*/ 4250228 h 4934321"/>
              <a:gd name="connsiteX10" fmla="*/ 2994280 w 4543126"/>
              <a:gd name="connsiteY10" fmla="*/ 4653070 h 4934321"/>
              <a:gd name="connsiteX11" fmla="*/ 2268073 w 4543126"/>
              <a:gd name="connsiteY11" fmla="*/ 4928859 h 4934321"/>
              <a:gd name="connsiteX12" fmla="*/ 1148800 w 4543126"/>
              <a:gd name="connsiteY12" fmla="*/ 4404557 h 4934321"/>
              <a:gd name="connsiteX13" fmla="*/ 111526 w 4543126"/>
              <a:gd name="connsiteY13" fmla="*/ 3638098 h 4934321"/>
              <a:gd name="connsiteX14" fmla="*/ 36013 w 4543126"/>
              <a:gd name="connsiteY14" fmla="*/ 1915765 h 4934321"/>
              <a:gd name="connsiteX15" fmla="*/ 174831 w 4543126"/>
              <a:gd name="connsiteY15" fmla="*/ 1185237 h 4934321"/>
              <a:gd name="connsiteX16" fmla="*/ 883276 w 4543126"/>
              <a:gd name="connsiteY16" fmla="*/ 665923 h 4934321"/>
              <a:gd name="connsiteX0" fmla="*/ 887082 w 4546932"/>
              <a:gd name="connsiteY0" fmla="*/ 665923 h 4934321"/>
              <a:gd name="connsiteX1" fmla="*/ 1539662 w 4546932"/>
              <a:gd name="connsiteY1" fmla="*/ 289605 h 4934321"/>
              <a:gd name="connsiteX2" fmla="*/ 2271879 w 4546932"/>
              <a:gd name="connsiteY2" fmla="*/ 22 h 4934321"/>
              <a:gd name="connsiteX3" fmla="*/ 3049063 w 4546932"/>
              <a:gd name="connsiteY3" fmla="*/ 302924 h 4934321"/>
              <a:gd name="connsiteX4" fmla="*/ 3766143 w 4546932"/>
              <a:gd name="connsiteY4" fmla="*/ 710514 h 4934321"/>
              <a:gd name="connsiteX5" fmla="*/ 4411315 w 4546932"/>
              <a:gd name="connsiteY5" fmla="*/ 1206383 h 4934321"/>
              <a:gd name="connsiteX6" fmla="*/ 4543543 w 4546932"/>
              <a:gd name="connsiteY6" fmla="*/ 1994496 h 4934321"/>
              <a:gd name="connsiteX7" fmla="*/ 4537167 w 4546932"/>
              <a:gd name="connsiteY7" fmla="*/ 2851546 h 4934321"/>
              <a:gd name="connsiteX8" fmla="*/ 4449548 w 4546932"/>
              <a:gd name="connsiteY8" fmla="*/ 3650841 h 4934321"/>
              <a:gd name="connsiteX9" fmla="*/ 3702421 w 4546932"/>
              <a:gd name="connsiteY9" fmla="*/ 4250228 h 4934321"/>
              <a:gd name="connsiteX10" fmla="*/ 2998086 w 4546932"/>
              <a:gd name="connsiteY10" fmla="*/ 4653070 h 4934321"/>
              <a:gd name="connsiteX11" fmla="*/ 2271879 w 4546932"/>
              <a:gd name="connsiteY11" fmla="*/ 4928859 h 4934321"/>
              <a:gd name="connsiteX12" fmla="*/ 1152606 w 4546932"/>
              <a:gd name="connsiteY12" fmla="*/ 4404557 h 4934321"/>
              <a:gd name="connsiteX13" fmla="*/ 115332 w 4546932"/>
              <a:gd name="connsiteY13" fmla="*/ 3638098 h 4934321"/>
              <a:gd name="connsiteX14" fmla="*/ 39819 w 4546932"/>
              <a:gd name="connsiteY14" fmla="*/ 1915765 h 4934321"/>
              <a:gd name="connsiteX15" fmla="*/ 178637 w 4546932"/>
              <a:gd name="connsiteY15" fmla="*/ 1185237 h 4934321"/>
              <a:gd name="connsiteX16" fmla="*/ 887082 w 4546932"/>
              <a:gd name="connsiteY16" fmla="*/ 665923 h 4934321"/>
              <a:gd name="connsiteX0" fmla="*/ 886667 w 4546517"/>
              <a:gd name="connsiteY0" fmla="*/ 665923 h 4934321"/>
              <a:gd name="connsiteX1" fmla="*/ 1539247 w 4546517"/>
              <a:gd name="connsiteY1" fmla="*/ 289605 h 4934321"/>
              <a:gd name="connsiteX2" fmla="*/ 2271464 w 4546517"/>
              <a:gd name="connsiteY2" fmla="*/ 22 h 4934321"/>
              <a:gd name="connsiteX3" fmla="*/ 3048648 w 4546517"/>
              <a:gd name="connsiteY3" fmla="*/ 302924 h 4934321"/>
              <a:gd name="connsiteX4" fmla="*/ 3765728 w 4546517"/>
              <a:gd name="connsiteY4" fmla="*/ 710514 h 4934321"/>
              <a:gd name="connsiteX5" fmla="*/ 4410900 w 4546517"/>
              <a:gd name="connsiteY5" fmla="*/ 1206383 h 4934321"/>
              <a:gd name="connsiteX6" fmla="*/ 4543128 w 4546517"/>
              <a:gd name="connsiteY6" fmla="*/ 1994496 h 4934321"/>
              <a:gd name="connsiteX7" fmla="*/ 4536752 w 4546517"/>
              <a:gd name="connsiteY7" fmla="*/ 2851546 h 4934321"/>
              <a:gd name="connsiteX8" fmla="*/ 4449133 w 4546517"/>
              <a:gd name="connsiteY8" fmla="*/ 3650841 h 4934321"/>
              <a:gd name="connsiteX9" fmla="*/ 3702006 w 4546517"/>
              <a:gd name="connsiteY9" fmla="*/ 4250228 h 4934321"/>
              <a:gd name="connsiteX10" fmla="*/ 2997671 w 4546517"/>
              <a:gd name="connsiteY10" fmla="*/ 4653070 h 4934321"/>
              <a:gd name="connsiteX11" fmla="*/ 2271464 w 4546517"/>
              <a:gd name="connsiteY11" fmla="*/ 4928859 h 4934321"/>
              <a:gd name="connsiteX12" fmla="*/ 1152191 w 4546517"/>
              <a:gd name="connsiteY12" fmla="*/ 4404557 h 4934321"/>
              <a:gd name="connsiteX13" fmla="*/ 114917 w 4546517"/>
              <a:gd name="connsiteY13" fmla="*/ 3638098 h 4934321"/>
              <a:gd name="connsiteX14" fmla="*/ 33032 w 4546517"/>
              <a:gd name="connsiteY14" fmla="*/ 2390488 h 4934321"/>
              <a:gd name="connsiteX15" fmla="*/ 178222 w 4546517"/>
              <a:gd name="connsiteY15" fmla="*/ 1185237 h 4934321"/>
              <a:gd name="connsiteX16" fmla="*/ 886667 w 4546517"/>
              <a:gd name="connsiteY16" fmla="*/ 665923 h 4934321"/>
              <a:gd name="connsiteX0" fmla="*/ 881011 w 4540861"/>
              <a:gd name="connsiteY0" fmla="*/ 665923 h 4934321"/>
              <a:gd name="connsiteX1" fmla="*/ 1533591 w 4540861"/>
              <a:gd name="connsiteY1" fmla="*/ 289605 h 4934321"/>
              <a:gd name="connsiteX2" fmla="*/ 2265808 w 4540861"/>
              <a:gd name="connsiteY2" fmla="*/ 22 h 4934321"/>
              <a:gd name="connsiteX3" fmla="*/ 3042992 w 4540861"/>
              <a:gd name="connsiteY3" fmla="*/ 302924 h 4934321"/>
              <a:gd name="connsiteX4" fmla="*/ 3760072 w 4540861"/>
              <a:gd name="connsiteY4" fmla="*/ 710514 h 4934321"/>
              <a:gd name="connsiteX5" fmla="*/ 4405244 w 4540861"/>
              <a:gd name="connsiteY5" fmla="*/ 1206383 h 4934321"/>
              <a:gd name="connsiteX6" fmla="*/ 4537472 w 4540861"/>
              <a:gd name="connsiteY6" fmla="*/ 1994496 h 4934321"/>
              <a:gd name="connsiteX7" fmla="*/ 4531096 w 4540861"/>
              <a:gd name="connsiteY7" fmla="*/ 2851546 h 4934321"/>
              <a:gd name="connsiteX8" fmla="*/ 4443477 w 4540861"/>
              <a:gd name="connsiteY8" fmla="*/ 3650841 h 4934321"/>
              <a:gd name="connsiteX9" fmla="*/ 3696350 w 4540861"/>
              <a:gd name="connsiteY9" fmla="*/ 4250228 h 4934321"/>
              <a:gd name="connsiteX10" fmla="*/ 2992015 w 4540861"/>
              <a:gd name="connsiteY10" fmla="*/ 4653070 h 4934321"/>
              <a:gd name="connsiteX11" fmla="*/ 2265808 w 4540861"/>
              <a:gd name="connsiteY11" fmla="*/ 4928859 h 4934321"/>
              <a:gd name="connsiteX12" fmla="*/ 1146535 w 4540861"/>
              <a:gd name="connsiteY12" fmla="*/ 4404557 h 4934321"/>
              <a:gd name="connsiteX13" fmla="*/ 109261 w 4540861"/>
              <a:gd name="connsiteY13" fmla="*/ 3638098 h 4934321"/>
              <a:gd name="connsiteX14" fmla="*/ 27376 w 4540861"/>
              <a:gd name="connsiteY14" fmla="*/ 2390488 h 4934321"/>
              <a:gd name="connsiteX15" fmla="*/ 172566 w 4540861"/>
              <a:gd name="connsiteY15" fmla="*/ 1185237 h 4934321"/>
              <a:gd name="connsiteX16" fmla="*/ 881011 w 4540861"/>
              <a:gd name="connsiteY16" fmla="*/ 665923 h 4934321"/>
              <a:gd name="connsiteX0" fmla="*/ 881011 w 4540861"/>
              <a:gd name="connsiteY0" fmla="*/ 665923 h 4934321"/>
              <a:gd name="connsiteX1" fmla="*/ 1533591 w 4540861"/>
              <a:gd name="connsiteY1" fmla="*/ 289605 h 4934321"/>
              <a:gd name="connsiteX2" fmla="*/ 2265808 w 4540861"/>
              <a:gd name="connsiteY2" fmla="*/ 22 h 4934321"/>
              <a:gd name="connsiteX3" fmla="*/ 3042992 w 4540861"/>
              <a:gd name="connsiteY3" fmla="*/ 302924 h 4934321"/>
              <a:gd name="connsiteX4" fmla="*/ 3760072 w 4540861"/>
              <a:gd name="connsiteY4" fmla="*/ 710514 h 4934321"/>
              <a:gd name="connsiteX5" fmla="*/ 4405244 w 4540861"/>
              <a:gd name="connsiteY5" fmla="*/ 1206383 h 4934321"/>
              <a:gd name="connsiteX6" fmla="*/ 4537472 w 4540861"/>
              <a:gd name="connsiteY6" fmla="*/ 1994496 h 4934321"/>
              <a:gd name="connsiteX7" fmla="*/ 4531096 w 4540861"/>
              <a:gd name="connsiteY7" fmla="*/ 2851546 h 4934321"/>
              <a:gd name="connsiteX8" fmla="*/ 4443477 w 4540861"/>
              <a:gd name="connsiteY8" fmla="*/ 3650841 h 4934321"/>
              <a:gd name="connsiteX9" fmla="*/ 3696350 w 4540861"/>
              <a:gd name="connsiteY9" fmla="*/ 4250228 h 4934321"/>
              <a:gd name="connsiteX10" fmla="*/ 2992015 w 4540861"/>
              <a:gd name="connsiteY10" fmla="*/ 4653070 h 4934321"/>
              <a:gd name="connsiteX11" fmla="*/ 2265808 w 4540861"/>
              <a:gd name="connsiteY11" fmla="*/ 4928859 h 4934321"/>
              <a:gd name="connsiteX12" fmla="*/ 1146535 w 4540861"/>
              <a:gd name="connsiteY12" fmla="*/ 4404557 h 4934321"/>
              <a:gd name="connsiteX13" fmla="*/ 109261 w 4540861"/>
              <a:gd name="connsiteY13" fmla="*/ 3638098 h 4934321"/>
              <a:gd name="connsiteX14" fmla="*/ 27376 w 4540861"/>
              <a:gd name="connsiteY14" fmla="*/ 2527488 h 4934321"/>
              <a:gd name="connsiteX15" fmla="*/ 172566 w 4540861"/>
              <a:gd name="connsiteY15" fmla="*/ 1185237 h 4934321"/>
              <a:gd name="connsiteX16" fmla="*/ 881011 w 4540861"/>
              <a:gd name="connsiteY16" fmla="*/ 665923 h 4934321"/>
              <a:gd name="connsiteX0" fmla="*/ 868684 w 4528534"/>
              <a:gd name="connsiteY0" fmla="*/ 665923 h 4934321"/>
              <a:gd name="connsiteX1" fmla="*/ 1521264 w 4528534"/>
              <a:gd name="connsiteY1" fmla="*/ 289605 h 4934321"/>
              <a:gd name="connsiteX2" fmla="*/ 2253481 w 4528534"/>
              <a:gd name="connsiteY2" fmla="*/ 22 h 4934321"/>
              <a:gd name="connsiteX3" fmla="*/ 3030665 w 4528534"/>
              <a:gd name="connsiteY3" fmla="*/ 302924 h 4934321"/>
              <a:gd name="connsiteX4" fmla="*/ 3747745 w 4528534"/>
              <a:gd name="connsiteY4" fmla="*/ 710514 h 4934321"/>
              <a:gd name="connsiteX5" fmla="*/ 4392917 w 4528534"/>
              <a:gd name="connsiteY5" fmla="*/ 1206383 h 4934321"/>
              <a:gd name="connsiteX6" fmla="*/ 4525145 w 4528534"/>
              <a:gd name="connsiteY6" fmla="*/ 1994496 h 4934321"/>
              <a:gd name="connsiteX7" fmla="*/ 4518769 w 4528534"/>
              <a:gd name="connsiteY7" fmla="*/ 2851546 h 4934321"/>
              <a:gd name="connsiteX8" fmla="*/ 4431150 w 4528534"/>
              <a:gd name="connsiteY8" fmla="*/ 3650841 h 4934321"/>
              <a:gd name="connsiteX9" fmla="*/ 3684023 w 4528534"/>
              <a:gd name="connsiteY9" fmla="*/ 4250228 h 4934321"/>
              <a:gd name="connsiteX10" fmla="*/ 2979688 w 4528534"/>
              <a:gd name="connsiteY10" fmla="*/ 4653070 h 4934321"/>
              <a:gd name="connsiteX11" fmla="*/ 2253481 w 4528534"/>
              <a:gd name="connsiteY11" fmla="*/ 4928859 h 4934321"/>
              <a:gd name="connsiteX12" fmla="*/ 1134208 w 4528534"/>
              <a:gd name="connsiteY12" fmla="*/ 4404557 h 4934321"/>
              <a:gd name="connsiteX13" fmla="*/ 96934 w 4528534"/>
              <a:gd name="connsiteY13" fmla="*/ 3638098 h 4934321"/>
              <a:gd name="connsiteX14" fmla="*/ 15049 w 4528534"/>
              <a:gd name="connsiteY14" fmla="*/ 2527488 h 4934321"/>
              <a:gd name="connsiteX15" fmla="*/ 160239 w 4528534"/>
              <a:gd name="connsiteY15" fmla="*/ 1185237 h 4934321"/>
              <a:gd name="connsiteX16" fmla="*/ 868684 w 4528534"/>
              <a:gd name="connsiteY16" fmla="*/ 665923 h 4934321"/>
              <a:gd name="connsiteX0" fmla="*/ 893345 w 4553195"/>
              <a:gd name="connsiteY0" fmla="*/ 665923 h 4934321"/>
              <a:gd name="connsiteX1" fmla="*/ 1545925 w 4553195"/>
              <a:gd name="connsiteY1" fmla="*/ 289605 h 4934321"/>
              <a:gd name="connsiteX2" fmla="*/ 2278142 w 4553195"/>
              <a:gd name="connsiteY2" fmla="*/ 22 h 4934321"/>
              <a:gd name="connsiteX3" fmla="*/ 3055326 w 4553195"/>
              <a:gd name="connsiteY3" fmla="*/ 302924 h 4934321"/>
              <a:gd name="connsiteX4" fmla="*/ 3772406 w 4553195"/>
              <a:gd name="connsiteY4" fmla="*/ 710514 h 4934321"/>
              <a:gd name="connsiteX5" fmla="*/ 4417578 w 4553195"/>
              <a:gd name="connsiteY5" fmla="*/ 1206383 h 4934321"/>
              <a:gd name="connsiteX6" fmla="*/ 4549806 w 4553195"/>
              <a:gd name="connsiteY6" fmla="*/ 1994496 h 4934321"/>
              <a:gd name="connsiteX7" fmla="*/ 4543430 w 4553195"/>
              <a:gd name="connsiteY7" fmla="*/ 2851546 h 4934321"/>
              <a:gd name="connsiteX8" fmla="*/ 4455811 w 4553195"/>
              <a:gd name="connsiteY8" fmla="*/ 3650841 h 4934321"/>
              <a:gd name="connsiteX9" fmla="*/ 3708684 w 4553195"/>
              <a:gd name="connsiteY9" fmla="*/ 4250228 h 4934321"/>
              <a:gd name="connsiteX10" fmla="*/ 3004349 w 4553195"/>
              <a:gd name="connsiteY10" fmla="*/ 4653070 h 4934321"/>
              <a:gd name="connsiteX11" fmla="*/ 2278142 w 4553195"/>
              <a:gd name="connsiteY11" fmla="*/ 4928859 h 4934321"/>
              <a:gd name="connsiteX12" fmla="*/ 1158869 w 4553195"/>
              <a:gd name="connsiteY12" fmla="*/ 4404557 h 4934321"/>
              <a:gd name="connsiteX13" fmla="*/ 89735 w 4553195"/>
              <a:gd name="connsiteY13" fmla="*/ 3593493 h 4934321"/>
              <a:gd name="connsiteX14" fmla="*/ 39710 w 4553195"/>
              <a:gd name="connsiteY14" fmla="*/ 2527488 h 4934321"/>
              <a:gd name="connsiteX15" fmla="*/ 184900 w 4553195"/>
              <a:gd name="connsiteY15" fmla="*/ 1185237 h 4934321"/>
              <a:gd name="connsiteX16" fmla="*/ 893345 w 4553195"/>
              <a:gd name="connsiteY16" fmla="*/ 665923 h 4934321"/>
              <a:gd name="connsiteX0" fmla="*/ 885531 w 4545381"/>
              <a:gd name="connsiteY0" fmla="*/ 665923 h 4934321"/>
              <a:gd name="connsiteX1" fmla="*/ 1538111 w 4545381"/>
              <a:gd name="connsiteY1" fmla="*/ 289605 h 4934321"/>
              <a:gd name="connsiteX2" fmla="*/ 2270328 w 4545381"/>
              <a:gd name="connsiteY2" fmla="*/ 22 h 4934321"/>
              <a:gd name="connsiteX3" fmla="*/ 3047512 w 4545381"/>
              <a:gd name="connsiteY3" fmla="*/ 302924 h 4934321"/>
              <a:gd name="connsiteX4" fmla="*/ 3764592 w 4545381"/>
              <a:gd name="connsiteY4" fmla="*/ 710514 h 4934321"/>
              <a:gd name="connsiteX5" fmla="*/ 4409764 w 4545381"/>
              <a:gd name="connsiteY5" fmla="*/ 1206383 h 4934321"/>
              <a:gd name="connsiteX6" fmla="*/ 4541992 w 4545381"/>
              <a:gd name="connsiteY6" fmla="*/ 1994496 h 4934321"/>
              <a:gd name="connsiteX7" fmla="*/ 4535616 w 4545381"/>
              <a:gd name="connsiteY7" fmla="*/ 2851546 h 4934321"/>
              <a:gd name="connsiteX8" fmla="*/ 4447997 w 4545381"/>
              <a:gd name="connsiteY8" fmla="*/ 3650841 h 4934321"/>
              <a:gd name="connsiteX9" fmla="*/ 3700870 w 4545381"/>
              <a:gd name="connsiteY9" fmla="*/ 4250228 h 4934321"/>
              <a:gd name="connsiteX10" fmla="*/ 2996535 w 4545381"/>
              <a:gd name="connsiteY10" fmla="*/ 4653070 h 4934321"/>
              <a:gd name="connsiteX11" fmla="*/ 2270328 w 4545381"/>
              <a:gd name="connsiteY11" fmla="*/ 4928859 h 4934321"/>
              <a:gd name="connsiteX12" fmla="*/ 1151055 w 4545381"/>
              <a:gd name="connsiteY12" fmla="*/ 4404557 h 4934321"/>
              <a:gd name="connsiteX13" fmla="*/ 94665 w 4545381"/>
              <a:gd name="connsiteY13" fmla="*/ 3596679 h 4934321"/>
              <a:gd name="connsiteX14" fmla="*/ 31896 w 4545381"/>
              <a:gd name="connsiteY14" fmla="*/ 2527488 h 4934321"/>
              <a:gd name="connsiteX15" fmla="*/ 177086 w 4545381"/>
              <a:gd name="connsiteY15" fmla="*/ 1185237 h 4934321"/>
              <a:gd name="connsiteX16" fmla="*/ 885531 w 4545381"/>
              <a:gd name="connsiteY16" fmla="*/ 665923 h 4934321"/>
              <a:gd name="connsiteX0" fmla="*/ 868350 w 4528200"/>
              <a:gd name="connsiteY0" fmla="*/ 665923 h 4934321"/>
              <a:gd name="connsiteX1" fmla="*/ 1520930 w 4528200"/>
              <a:gd name="connsiteY1" fmla="*/ 289605 h 4934321"/>
              <a:gd name="connsiteX2" fmla="*/ 2253147 w 4528200"/>
              <a:gd name="connsiteY2" fmla="*/ 22 h 4934321"/>
              <a:gd name="connsiteX3" fmla="*/ 3030331 w 4528200"/>
              <a:gd name="connsiteY3" fmla="*/ 302924 h 4934321"/>
              <a:gd name="connsiteX4" fmla="*/ 3747411 w 4528200"/>
              <a:gd name="connsiteY4" fmla="*/ 710514 h 4934321"/>
              <a:gd name="connsiteX5" fmla="*/ 4392583 w 4528200"/>
              <a:gd name="connsiteY5" fmla="*/ 1206383 h 4934321"/>
              <a:gd name="connsiteX6" fmla="*/ 4524811 w 4528200"/>
              <a:gd name="connsiteY6" fmla="*/ 1994496 h 4934321"/>
              <a:gd name="connsiteX7" fmla="*/ 4518435 w 4528200"/>
              <a:gd name="connsiteY7" fmla="*/ 2851546 h 4934321"/>
              <a:gd name="connsiteX8" fmla="*/ 4430816 w 4528200"/>
              <a:gd name="connsiteY8" fmla="*/ 3650841 h 4934321"/>
              <a:gd name="connsiteX9" fmla="*/ 3683689 w 4528200"/>
              <a:gd name="connsiteY9" fmla="*/ 4250228 h 4934321"/>
              <a:gd name="connsiteX10" fmla="*/ 2979354 w 4528200"/>
              <a:gd name="connsiteY10" fmla="*/ 4653070 h 4934321"/>
              <a:gd name="connsiteX11" fmla="*/ 2253147 w 4528200"/>
              <a:gd name="connsiteY11" fmla="*/ 4928859 h 4934321"/>
              <a:gd name="connsiteX12" fmla="*/ 1133874 w 4528200"/>
              <a:gd name="connsiteY12" fmla="*/ 4404557 h 4934321"/>
              <a:gd name="connsiteX13" fmla="*/ 77484 w 4528200"/>
              <a:gd name="connsiteY13" fmla="*/ 3596679 h 4934321"/>
              <a:gd name="connsiteX14" fmla="*/ 14715 w 4528200"/>
              <a:gd name="connsiteY14" fmla="*/ 2527488 h 4934321"/>
              <a:gd name="connsiteX15" fmla="*/ 159905 w 4528200"/>
              <a:gd name="connsiteY15" fmla="*/ 1185237 h 4934321"/>
              <a:gd name="connsiteX16" fmla="*/ 868350 w 4528200"/>
              <a:gd name="connsiteY16" fmla="*/ 665923 h 4934321"/>
              <a:gd name="connsiteX0" fmla="*/ 874770 w 4534620"/>
              <a:gd name="connsiteY0" fmla="*/ 665923 h 4934321"/>
              <a:gd name="connsiteX1" fmla="*/ 1527350 w 4534620"/>
              <a:gd name="connsiteY1" fmla="*/ 289605 h 4934321"/>
              <a:gd name="connsiteX2" fmla="*/ 2259567 w 4534620"/>
              <a:gd name="connsiteY2" fmla="*/ 22 h 4934321"/>
              <a:gd name="connsiteX3" fmla="*/ 3036751 w 4534620"/>
              <a:gd name="connsiteY3" fmla="*/ 302924 h 4934321"/>
              <a:gd name="connsiteX4" fmla="*/ 3753831 w 4534620"/>
              <a:gd name="connsiteY4" fmla="*/ 710514 h 4934321"/>
              <a:gd name="connsiteX5" fmla="*/ 4399003 w 4534620"/>
              <a:gd name="connsiteY5" fmla="*/ 1206383 h 4934321"/>
              <a:gd name="connsiteX6" fmla="*/ 4531231 w 4534620"/>
              <a:gd name="connsiteY6" fmla="*/ 1994496 h 4934321"/>
              <a:gd name="connsiteX7" fmla="*/ 4524855 w 4534620"/>
              <a:gd name="connsiteY7" fmla="*/ 2851546 h 4934321"/>
              <a:gd name="connsiteX8" fmla="*/ 4437236 w 4534620"/>
              <a:gd name="connsiteY8" fmla="*/ 3650841 h 4934321"/>
              <a:gd name="connsiteX9" fmla="*/ 3690109 w 4534620"/>
              <a:gd name="connsiteY9" fmla="*/ 4250228 h 4934321"/>
              <a:gd name="connsiteX10" fmla="*/ 2985774 w 4534620"/>
              <a:gd name="connsiteY10" fmla="*/ 4653070 h 4934321"/>
              <a:gd name="connsiteX11" fmla="*/ 2259567 w 4534620"/>
              <a:gd name="connsiteY11" fmla="*/ 4928859 h 4934321"/>
              <a:gd name="connsiteX12" fmla="*/ 1140294 w 4534620"/>
              <a:gd name="connsiteY12" fmla="*/ 4404557 h 4934321"/>
              <a:gd name="connsiteX13" fmla="*/ 83904 w 4534620"/>
              <a:gd name="connsiteY13" fmla="*/ 3596679 h 4934321"/>
              <a:gd name="connsiteX14" fmla="*/ 21135 w 4534620"/>
              <a:gd name="connsiteY14" fmla="*/ 2527488 h 4934321"/>
              <a:gd name="connsiteX15" fmla="*/ 166325 w 4534620"/>
              <a:gd name="connsiteY15" fmla="*/ 1185237 h 4934321"/>
              <a:gd name="connsiteX16" fmla="*/ 874770 w 4534620"/>
              <a:gd name="connsiteY16" fmla="*/ 665923 h 4934321"/>
              <a:gd name="connsiteX0" fmla="*/ 901493 w 4561343"/>
              <a:gd name="connsiteY0" fmla="*/ 665923 h 4934321"/>
              <a:gd name="connsiteX1" fmla="*/ 1554073 w 4561343"/>
              <a:gd name="connsiteY1" fmla="*/ 289605 h 4934321"/>
              <a:gd name="connsiteX2" fmla="*/ 2286290 w 4561343"/>
              <a:gd name="connsiteY2" fmla="*/ 22 h 4934321"/>
              <a:gd name="connsiteX3" fmla="*/ 3063474 w 4561343"/>
              <a:gd name="connsiteY3" fmla="*/ 302924 h 4934321"/>
              <a:gd name="connsiteX4" fmla="*/ 3780554 w 4561343"/>
              <a:gd name="connsiteY4" fmla="*/ 710514 h 4934321"/>
              <a:gd name="connsiteX5" fmla="*/ 4425726 w 4561343"/>
              <a:gd name="connsiteY5" fmla="*/ 1206383 h 4934321"/>
              <a:gd name="connsiteX6" fmla="*/ 4557954 w 4561343"/>
              <a:gd name="connsiteY6" fmla="*/ 1994496 h 4934321"/>
              <a:gd name="connsiteX7" fmla="*/ 4551578 w 4561343"/>
              <a:gd name="connsiteY7" fmla="*/ 2851546 h 4934321"/>
              <a:gd name="connsiteX8" fmla="*/ 4463959 w 4561343"/>
              <a:gd name="connsiteY8" fmla="*/ 3650841 h 4934321"/>
              <a:gd name="connsiteX9" fmla="*/ 3716832 w 4561343"/>
              <a:gd name="connsiteY9" fmla="*/ 4250228 h 4934321"/>
              <a:gd name="connsiteX10" fmla="*/ 3012497 w 4561343"/>
              <a:gd name="connsiteY10" fmla="*/ 4653070 h 4934321"/>
              <a:gd name="connsiteX11" fmla="*/ 2286290 w 4561343"/>
              <a:gd name="connsiteY11" fmla="*/ 4928859 h 4934321"/>
              <a:gd name="connsiteX12" fmla="*/ 1167017 w 4561343"/>
              <a:gd name="connsiteY12" fmla="*/ 4404557 h 4934321"/>
              <a:gd name="connsiteX13" fmla="*/ 110627 w 4561343"/>
              <a:gd name="connsiteY13" fmla="*/ 3596679 h 4934321"/>
              <a:gd name="connsiteX14" fmla="*/ 41486 w 4561343"/>
              <a:gd name="connsiteY14" fmla="*/ 2486069 h 4934321"/>
              <a:gd name="connsiteX15" fmla="*/ 193048 w 4561343"/>
              <a:gd name="connsiteY15" fmla="*/ 1185237 h 4934321"/>
              <a:gd name="connsiteX16" fmla="*/ 901493 w 4561343"/>
              <a:gd name="connsiteY16" fmla="*/ 665923 h 4934321"/>
              <a:gd name="connsiteX0" fmla="*/ 894139 w 4553989"/>
              <a:gd name="connsiteY0" fmla="*/ 665923 h 4934321"/>
              <a:gd name="connsiteX1" fmla="*/ 1546719 w 4553989"/>
              <a:gd name="connsiteY1" fmla="*/ 289605 h 4934321"/>
              <a:gd name="connsiteX2" fmla="*/ 2278936 w 4553989"/>
              <a:gd name="connsiteY2" fmla="*/ 22 h 4934321"/>
              <a:gd name="connsiteX3" fmla="*/ 3056120 w 4553989"/>
              <a:gd name="connsiteY3" fmla="*/ 302924 h 4934321"/>
              <a:gd name="connsiteX4" fmla="*/ 3773200 w 4553989"/>
              <a:gd name="connsiteY4" fmla="*/ 710514 h 4934321"/>
              <a:gd name="connsiteX5" fmla="*/ 4418372 w 4553989"/>
              <a:gd name="connsiteY5" fmla="*/ 1206383 h 4934321"/>
              <a:gd name="connsiteX6" fmla="*/ 4550600 w 4553989"/>
              <a:gd name="connsiteY6" fmla="*/ 1994496 h 4934321"/>
              <a:gd name="connsiteX7" fmla="*/ 4544224 w 4553989"/>
              <a:gd name="connsiteY7" fmla="*/ 2851546 h 4934321"/>
              <a:gd name="connsiteX8" fmla="*/ 4456605 w 4553989"/>
              <a:gd name="connsiteY8" fmla="*/ 3650841 h 4934321"/>
              <a:gd name="connsiteX9" fmla="*/ 3709478 w 4553989"/>
              <a:gd name="connsiteY9" fmla="*/ 4250228 h 4934321"/>
              <a:gd name="connsiteX10" fmla="*/ 3005143 w 4553989"/>
              <a:gd name="connsiteY10" fmla="*/ 4653070 h 4934321"/>
              <a:gd name="connsiteX11" fmla="*/ 2278936 w 4553989"/>
              <a:gd name="connsiteY11" fmla="*/ 4928859 h 4934321"/>
              <a:gd name="connsiteX12" fmla="*/ 1159663 w 4553989"/>
              <a:gd name="connsiteY12" fmla="*/ 4404557 h 4934321"/>
              <a:gd name="connsiteX13" fmla="*/ 103273 w 4553989"/>
              <a:gd name="connsiteY13" fmla="*/ 3596679 h 4934321"/>
              <a:gd name="connsiteX14" fmla="*/ 34132 w 4553989"/>
              <a:gd name="connsiteY14" fmla="*/ 2486069 h 4934321"/>
              <a:gd name="connsiteX15" fmla="*/ 185694 w 4553989"/>
              <a:gd name="connsiteY15" fmla="*/ 1185237 h 4934321"/>
              <a:gd name="connsiteX16" fmla="*/ 894139 w 4553989"/>
              <a:gd name="connsiteY16" fmla="*/ 665923 h 4934321"/>
              <a:gd name="connsiteX0" fmla="*/ 894139 w 4553989"/>
              <a:gd name="connsiteY0" fmla="*/ 665923 h 4934321"/>
              <a:gd name="connsiteX1" fmla="*/ 1546719 w 4553989"/>
              <a:gd name="connsiteY1" fmla="*/ 289605 h 4934321"/>
              <a:gd name="connsiteX2" fmla="*/ 2278936 w 4553989"/>
              <a:gd name="connsiteY2" fmla="*/ 22 h 4934321"/>
              <a:gd name="connsiteX3" fmla="*/ 3056120 w 4553989"/>
              <a:gd name="connsiteY3" fmla="*/ 302924 h 4934321"/>
              <a:gd name="connsiteX4" fmla="*/ 3773200 w 4553989"/>
              <a:gd name="connsiteY4" fmla="*/ 710514 h 4934321"/>
              <a:gd name="connsiteX5" fmla="*/ 4418372 w 4553989"/>
              <a:gd name="connsiteY5" fmla="*/ 1206383 h 4934321"/>
              <a:gd name="connsiteX6" fmla="*/ 4550600 w 4553989"/>
              <a:gd name="connsiteY6" fmla="*/ 1994496 h 4934321"/>
              <a:gd name="connsiteX7" fmla="*/ 4544224 w 4553989"/>
              <a:gd name="connsiteY7" fmla="*/ 2851546 h 4934321"/>
              <a:gd name="connsiteX8" fmla="*/ 4456605 w 4553989"/>
              <a:gd name="connsiteY8" fmla="*/ 3650841 h 4934321"/>
              <a:gd name="connsiteX9" fmla="*/ 3709478 w 4553989"/>
              <a:gd name="connsiteY9" fmla="*/ 4250228 h 4934321"/>
              <a:gd name="connsiteX10" fmla="*/ 3005143 w 4553989"/>
              <a:gd name="connsiteY10" fmla="*/ 4653070 h 4934321"/>
              <a:gd name="connsiteX11" fmla="*/ 2278936 w 4553989"/>
              <a:gd name="connsiteY11" fmla="*/ 4928859 h 4934321"/>
              <a:gd name="connsiteX12" fmla="*/ 1159663 w 4553989"/>
              <a:gd name="connsiteY12" fmla="*/ 4404557 h 4934321"/>
              <a:gd name="connsiteX13" fmla="*/ 103273 w 4553989"/>
              <a:gd name="connsiteY13" fmla="*/ 3596679 h 4934321"/>
              <a:gd name="connsiteX14" fmla="*/ 34132 w 4553989"/>
              <a:gd name="connsiteY14" fmla="*/ 2486069 h 4934321"/>
              <a:gd name="connsiteX15" fmla="*/ 185694 w 4553989"/>
              <a:gd name="connsiteY15" fmla="*/ 1185237 h 4934321"/>
              <a:gd name="connsiteX16" fmla="*/ 894139 w 4553989"/>
              <a:gd name="connsiteY16" fmla="*/ 665923 h 4934321"/>
              <a:gd name="connsiteX0" fmla="*/ 891992 w 4551842"/>
              <a:gd name="connsiteY0" fmla="*/ 665923 h 4934321"/>
              <a:gd name="connsiteX1" fmla="*/ 1544572 w 4551842"/>
              <a:gd name="connsiteY1" fmla="*/ 289605 h 4934321"/>
              <a:gd name="connsiteX2" fmla="*/ 2276789 w 4551842"/>
              <a:gd name="connsiteY2" fmla="*/ 22 h 4934321"/>
              <a:gd name="connsiteX3" fmla="*/ 3053973 w 4551842"/>
              <a:gd name="connsiteY3" fmla="*/ 302924 h 4934321"/>
              <a:gd name="connsiteX4" fmla="*/ 3771053 w 4551842"/>
              <a:gd name="connsiteY4" fmla="*/ 710514 h 4934321"/>
              <a:gd name="connsiteX5" fmla="*/ 4416225 w 4551842"/>
              <a:gd name="connsiteY5" fmla="*/ 1206383 h 4934321"/>
              <a:gd name="connsiteX6" fmla="*/ 4548453 w 4551842"/>
              <a:gd name="connsiteY6" fmla="*/ 1994496 h 4934321"/>
              <a:gd name="connsiteX7" fmla="*/ 4542077 w 4551842"/>
              <a:gd name="connsiteY7" fmla="*/ 2851546 h 4934321"/>
              <a:gd name="connsiteX8" fmla="*/ 4454458 w 4551842"/>
              <a:gd name="connsiteY8" fmla="*/ 3650841 h 4934321"/>
              <a:gd name="connsiteX9" fmla="*/ 3707331 w 4551842"/>
              <a:gd name="connsiteY9" fmla="*/ 4250228 h 4934321"/>
              <a:gd name="connsiteX10" fmla="*/ 3002996 w 4551842"/>
              <a:gd name="connsiteY10" fmla="*/ 4653070 h 4934321"/>
              <a:gd name="connsiteX11" fmla="*/ 2276789 w 4551842"/>
              <a:gd name="connsiteY11" fmla="*/ 4928859 h 4934321"/>
              <a:gd name="connsiteX12" fmla="*/ 1157516 w 4551842"/>
              <a:gd name="connsiteY12" fmla="*/ 4404557 h 4934321"/>
              <a:gd name="connsiteX13" fmla="*/ 117056 w 4551842"/>
              <a:gd name="connsiteY13" fmla="*/ 3628539 h 4934321"/>
              <a:gd name="connsiteX14" fmla="*/ 31985 w 4551842"/>
              <a:gd name="connsiteY14" fmla="*/ 2486069 h 4934321"/>
              <a:gd name="connsiteX15" fmla="*/ 183547 w 4551842"/>
              <a:gd name="connsiteY15" fmla="*/ 1185237 h 4934321"/>
              <a:gd name="connsiteX16" fmla="*/ 891992 w 4551842"/>
              <a:gd name="connsiteY16" fmla="*/ 665923 h 4934321"/>
              <a:gd name="connsiteX0" fmla="*/ 868281 w 4528131"/>
              <a:gd name="connsiteY0" fmla="*/ 665923 h 4934321"/>
              <a:gd name="connsiteX1" fmla="*/ 1520861 w 4528131"/>
              <a:gd name="connsiteY1" fmla="*/ 289605 h 4934321"/>
              <a:gd name="connsiteX2" fmla="*/ 2253078 w 4528131"/>
              <a:gd name="connsiteY2" fmla="*/ 22 h 4934321"/>
              <a:gd name="connsiteX3" fmla="*/ 3030262 w 4528131"/>
              <a:gd name="connsiteY3" fmla="*/ 302924 h 4934321"/>
              <a:gd name="connsiteX4" fmla="*/ 3747342 w 4528131"/>
              <a:gd name="connsiteY4" fmla="*/ 710514 h 4934321"/>
              <a:gd name="connsiteX5" fmla="*/ 4392514 w 4528131"/>
              <a:gd name="connsiteY5" fmla="*/ 1206383 h 4934321"/>
              <a:gd name="connsiteX6" fmla="*/ 4524742 w 4528131"/>
              <a:gd name="connsiteY6" fmla="*/ 1994496 h 4934321"/>
              <a:gd name="connsiteX7" fmla="*/ 4518366 w 4528131"/>
              <a:gd name="connsiteY7" fmla="*/ 2851546 h 4934321"/>
              <a:gd name="connsiteX8" fmla="*/ 4430747 w 4528131"/>
              <a:gd name="connsiteY8" fmla="*/ 3650841 h 4934321"/>
              <a:gd name="connsiteX9" fmla="*/ 3683620 w 4528131"/>
              <a:gd name="connsiteY9" fmla="*/ 4250228 h 4934321"/>
              <a:gd name="connsiteX10" fmla="*/ 2979285 w 4528131"/>
              <a:gd name="connsiteY10" fmla="*/ 4653070 h 4934321"/>
              <a:gd name="connsiteX11" fmla="*/ 2253078 w 4528131"/>
              <a:gd name="connsiteY11" fmla="*/ 4928859 h 4934321"/>
              <a:gd name="connsiteX12" fmla="*/ 1133805 w 4528131"/>
              <a:gd name="connsiteY12" fmla="*/ 4404557 h 4934321"/>
              <a:gd name="connsiteX13" fmla="*/ 93345 w 4528131"/>
              <a:gd name="connsiteY13" fmla="*/ 3628539 h 4934321"/>
              <a:gd name="connsiteX14" fmla="*/ 8274 w 4528131"/>
              <a:gd name="connsiteY14" fmla="*/ 2486069 h 4934321"/>
              <a:gd name="connsiteX15" fmla="*/ 159836 w 4528131"/>
              <a:gd name="connsiteY15" fmla="*/ 1185237 h 4934321"/>
              <a:gd name="connsiteX16" fmla="*/ 868281 w 4528131"/>
              <a:gd name="connsiteY16" fmla="*/ 665923 h 4934321"/>
              <a:gd name="connsiteX0" fmla="*/ 868281 w 4544553"/>
              <a:gd name="connsiteY0" fmla="*/ 665923 h 4934321"/>
              <a:gd name="connsiteX1" fmla="*/ 1520861 w 4544553"/>
              <a:gd name="connsiteY1" fmla="*/ 289605 h 4934321"/>
              <a:gd name="connsiteX2" fmla="*/ 2253078 w 4544553"/>
              <a:gd name="connsiteY2" fmla="*/ 22 h 4934321"/>
              <a:gd name="connsiteX3" fmla="*/ 3030262 w 4544553"/>
              <a:gd name="connsiteY3" fmla="*/ 302924 h 4934321"/>
              <a:gd name="connsiteX4" fmla="*/ 3747342 w 4544553"/>
              <a:gd name="connsiteY4" fmla="*/ 710514 h 4934321"/>
              <a:gd name="connsiteX5" fmla="*/ 4392514 w 4544553"/>
              <a:gd name="connsiteY5" fmla="*/ 1206383 h 4934321"/>
              <a:gd name="connsiteX6" fmla="*/ 4524742 w 4544553"/>
              <a:gd name="connsiteY6" fmla="*/ 1994496 h 4934321"/>
              <a:gd name="connsiteX7" fmla="*/ 4534297 w 4544553"/>
              <a:gd name="connsiteY7" fmla="*/ 3010849 h 4934321"/>
              <a:gd name="connsiteX8" fmla="*/ 4430747 w 4544553"/>
              <a:gd name="connsiteY8" fmla="*/ 3650841 h 4934321"/>
              <a:gd name="connsiteX9" fmla="*/ 3683620 w 4544553"/>
              <a:gd name="connsiteY9" fmla="*/ 4250228 h 4934321"/>
              <a:gd name="connsiteX10" fmla="*/ 2979285 w 4544553"/>
              <a:gd name="connsiteY10" fmla="*/ 4653070 h 4934321"/>
              <a:gd name="connsiteX11" fmla="*/ 2253078 w 4544553"/>
              <a:gd name="connsiteY11" fmla="*/ 4928859 h 4934321"/>
              <a:gd name="connsiteX12" fmla="*/ 1133805 w 4544553"/>
              <a:gd name="connsiteY12" fmla="*/ 4404557 h 4934321"/>
              <a:gd name="connsiteX13" fmla="*/ 93345 w 4544553"/>
              <a:gd name="connsiteY13" fmla="*/ 3628539 h 4934321"/>
              <a:gd name="connsiteX14" fmla="*/ 8274 w 4544553"/>
              <a:gd name="connsiteY14" fmla="*/ 2486069 h 4934321"/>
              <a:gd name="connsiteX15" fmla="*/ 159836 w 4544553"/>
              <a:gd name="connsiteY15" fmla="*/ 1185237 h 4934321"/>
              <a:gd name="connsiteX16" fmla="*/ 868281 w 4544553"/>
              <a:gd name="connsiteY16" fmla="*/ 665923 h 4934321"/>
              <a:gd name="connsiteX0" fmla="*/ 868281 w 4540519"/>
              <a:gd name="connsiteY0" fmla="*/ 665923 h 4934321"/>
              <a:gd name="connsiteX1" fmla="*/ 1520861 w 4540519"/>
              <a:gd name="connsiteY1" fmla="*/ 289605 h 4934321"/>
              <a:gd name="connsiteX2" fmla="*/ 2253078 w 4540519"/>
              <a:gd name="connsiteY2" fmla="*/ 22 h 4934321"/>
              <a:gd name="connsiteX3" fmla="*/ 3030262 w 4540519"/>
              <a:gd name="connsiteY3" fmla="*/ 302924 h 4934321"/>
              <a:gd name="connsiteX4" fmla="*/ 3747342 w 4540519"/>
              <a:gd name="connsiteY4" fmla="*/ 710514 h 4934321"/>
              <a:gd name="connsiteX5" fmla="*/ 4392514 w 4540519"/>
              <a:gd name="connsiteY5" fmla="*/ 1206383 h 4934321"/>
              <a:gd name="connsiteX6" fmla="*/ 4524742 w 4540519"/>
              <a:gd name="connsiteY6" fmla="*/ 1994496 h 4934321"/>
              <a:gd name="connsiteX7" fmla="*/ 4534297 w 4540519"/>
              <a:gd name="connsiteY7" fmla="*/ 3010849 h 4934321"/>
              <a:gd name="connsiteX8" fmla="*/ 4430747 w 4540519"/>
              <a:gd name="connsiteY8" fmla="*/ 3650841 h 4934321"/>
              <a:gd name="connsiteX9" fmla="*/ 3683620 w 4540519"/>
              <a:gd name="connsiteY9" fmla="*/ 4250228 h 4934321"/>
              <a:gd name="connsiteX10" fmla="*/ 2979285 w 4540519"/>
              <a:gd name="connsiteY10" fmla="*/ 4653070 h 4934321"/>
              <a:gd name="connsiteX11" fmla="*/ 2253078 w 4540519"/>
              <a:gd name="connsiteY11" fmla="*/ 4928859 h 4934321"/>
              <a:gd name="connsiteX12" fmla="*/ 1133805 w 4540519"/>
              <a:gd name="connsiteY12" fmla="*/ 4404557 h 4934321"/>
              <a:gd name="connsiteX13" fmla="*/ 93345 w 4540519"/>
              <a:gd name="connsiteY13" fmla="*/ 3628539 h 4934321"/>
              <a:gd name="connsiteX14" fmla="*/ 8274 w 4540519"/>
              <a:gd name="connsiteY14" fmla="*/ 2486069 h 4934321"/>
              <a:gd name="connsiteX15" fmla="*/ 159836 w 4540519"/>
              <a:gd name="connsiteY15" fmla="*/ 1185237 h 4934321"/>
              <a:gd name="connsiteX16" fmla="*/ 868281 w 4540519"/>
              <a:gd name="connsiteY16" fmla="*/ 665923 h 4934321"/>
              <a:gd name="connsiteX0" fmla="*/ 868281 w 4530767"/>
              <a:gd name="connsiteY0" fmla="*/ 665923 h 4934321"/>
              <a:gd name="connsiteX1" fmla="*/ 1520861 w 4530767"/>
              <a:gd name="connsiteY1" fmla="*/ 289605 h 4934321"/>
              <a:gd name="connsiteX2" fmla="*/ 2253078 w 4530767"/>
              <a:gd name="connsiteY2" fmla="*/ 22 h 4934321"/>
              <a:gd name="connsiteX3" fmla="*/ 3030262 w 4530767"/>
              <a:gd name="connsiteY3" fmla="*/ 302924 h 4934321"/>
              <a:gd name="connsiteX4" fmla="*/ 3747342 w 4530767"/>
              <a:gd name="connsiteY4" fmla="*/ 710514 h 4934321"/>
              <a:gd name="connsiteX5" fmla="*/ 4392514 w 4530767"/>
              <a:gd name="connsiteY5" fmla="*/ 1206383 h 4934321"/>
              <a:gd name="connsiteX6" fmla="*/ 4524742 w 4530767"/>
              <a:gd name="connsiteY6" fmla="*/ 1994496 h 4934321"/>
              <a:gd name="connsiteX7" fmla="*/ 4511994 w 4530767"/>
              <a:gd name="connsiteY7" fmla="*/ 2985360 h 4934321"/>
              <a:gd name="connsiteX8" fmla="*/ 4430747 w 4530767"/>
              <a:gd name="connsiteY8" fmla="*/ 3650841 h 4934321"/>
              <a:gd name="connsiteX9" fmla="*/ 3683620 w 4530767"/>
              <a:gd name="connsiteY9" fmla="*/ 4250228 h 4934321"/>
              <a:gd name="connsiteX10" fmla="*/ 2979285 w 4530767"/>
              <a:gd name="connsiteY10" fmla="*/ 4653070 h 4934321"/>
              <a:gd name="connsiteX11" fmla="*/ 2253078 w 4530767"/>
              <a:gd name="connsiteY11" fmla="*/ 4928859 h 4934321"/>
              <a:gd name="connsiteX12" fmla="*/ 1133805 w 4530767"/>
              <a:gd name="connsiteY12" fmla="*/ 4404557 h 4934321"/>
              <a:gd name="connsiteX13" fmla="*/ 93345 w 4530767"/>
              <a:gd name="connsiteY13" fmla="*/ 3628539 h 4934321"/>
              <a:gd name="connsiteX14" fmla="*/ 8274 w 4530767"/>
              <a:gd name="connsiteY14" fmla="*/ 2486069 h 4934321"/>
              <a:gd name="connsiteX15" fmla="*/ 159836 w 4530767"/>
              <a:gd name="connsiteY15" fmla="*/ 1185237 h 4934321"/>
              <a:gd name="connsiteX16" fmla="*/ 868281 w 4530767"/>
              <a:gd name="connsiteY16" fmla="*/ 665923 h 4934321"/>
              <a:gd name="connsiteX0" fmla="*/ 868281 w 4533812"/>
              <a:gd name="connsiteY0" fmla="*/ 665923 h 4934321"/>
              <a:gd name="connsiteX1" fmla="*/ 1520861 w 4533812"/>
              <a:gd name="connsiteY1" fmla="*/ 289605 h 4934321"/>
              <a:gd name="connsiteX2" fmla="*/ 2253078 w 4533812"/>
              <a:gd name="connsiteY2" fmla="*/ 22 h 4934321"/>
              <a:gd name="connsiteX3" fmla="*/ 3030262 w 4533812"/>
              <a:gd name="connsiteY3" fmla="*/ 302924 h 4934321"/>
              <a:gd name="connsiteX4" fmla="*/ 3747342 w 4533812"/>
              <a:gd name="connsiteY4" fmla="*/ 710514 h 4934321"/>
              <a:gd name="connsiteX5" fmla="*/ 4392514 w 4533812"/>
              <a:gd name="connsiteY5" fmla="*/ 1206383 h 4934321"/>
              <a:gd name="connsiteX6" fmla="*/ 4524742 w 4533812"/>
              <a:gd name="connsiteY6" fmla="*/ 1994496 h 4934321"/>
              <a:gd name="connsiteX7" fmla="*/ 4524739 w 4533812"/>
              <a:gd name="connsiteY7" fmla="*/ 2991732 h 4934321"/>
              <a:gd name="connsiteX8" fmla="*/ 4430747 w 4533812"/>
              <a:gd name="connsiteY8" fmla="*/ 3650841 h 4934321"/>
              <a:gd name="connsiteX9" fmla="*/ 3683620 w 4533812"/>
              <a:gd name="connsiteY9" fmla="*/ 4250228 h 4934321"/>
              <a:gd name="connsiteX10" fmla="*/ 2979285 w 4533812"/>
              <a:gd name="connsiteY10" fmla="*/ 4653070 h 4934321"/>
              <a:gd name="connsiteX11" fmla="*/ 2253078 w 4533812"/>
              <a:gd name="connsiteY11" fmla="*/ 4928859 h 4934321"/>
              <a:gd name="connsiteX12" fmla="*/ 1133805 w 4533812"/>
              <a:gd name="connsiteY12" fmla="*/ 4404557 h 4934321"/>
              <a:gd name="connsiteX13" fmla="*/ 93345 w 4533812"/>
              <a:gd name="connsiteY13" fmla="*/ 3628539 h 4934321"/>
              <a:gd name="connsiteX14" fmla="*/ 8274 w 4533812"/>
              <a:gd name="connsiteY14" fmla="*/ 2486069 h 4934321"/>
              <a:gd name="connsiteX15" fmla="*/ 159836 w 4533812"/>
              <a:gd name="connsiteY15" fmla="*/ 1185237 h 4934321"/>
              <a:gd name="connsiteX16" fmla="*/ 868281 w 4533812"/>
              <a:gd name="connsiteY16" fmla="*/ 665923 h 4934321"/>
              <a:gd name="connsiteX0" fmla="*/ 868281 w 4533524"/>
              <a:gd name="connsiteY0" fmla="*/ 665923 h 4934321"/>
              <a:gd name="connsiteX1" fmla="*/ 1520861 w 4533524"/>
              <a:gd name="connsiteY1" fmla="*/ 289605 h 4934321"/>
              <a:gd name="connsiteX2" fmla="*/ 2253078 w 4533524"/>
              <a:gd name="connsiteY2" fmla="*/ 22 h 4934321"/>
              <a:gd name="connsiteX3" fmla="*/ 3030262 w 4533524"/>
              <a:gd name="connsiteY3" fmla="*/ 302924 h 4934321"/>
              <a:gd name="connsiteX4" fmla="*/ 3747342 w 4533524"/>
              <a:gd name="connsiteY4" fmla="*/ 710514 h 4934321"/>
              <a:gd name="connsiteX5" fmla="*/ 4392514 w 4533524"/>
              <a:gd name="connsiteY5" fmla="*/ 1206383 h 4934321"/>
              <a:gd name="connsiteX6" fmla="*/ 4524742 w 4533524"/>
              <a:gd name="connsiteY6" fmla="*/ 1994496 h 4934321"/>
              <a:gd name="connsiteX7" fmla="*/ 4524739 w 4533524"/>
              <a:gd name="connsiteY7" fmla="*/ 2991732 h 4934321"/>
              <a:gd name="connsiteX8" fmla="*/ 4430747 w 4533524"/>
              <a:gd name="connsiteY8" fmla="*/ 3650841 h 4934321"/>
              <a:gd name="connsiteX9" fmla="*/ 3683620 w 4533524"/>
              <a:gd name="connsiteY9" fmla="*/ 4250228 h 4934321"/>
              <a:gd name="connsiteX10" fmla="*/ 2979285 w 4533524"/>
              <a:gd name="connsiteY10" fmla="*/ 4653070 h 4934321"/>
              <a:gd name="connsiteX11" fmla="*/ 2253078 w 4533524"/>
              <a:gd name="connsiteY11" fmla="*/ 4928859 h 4934321"/>
              <a:gd name="connsiteX12" fmla="*/ 1133805 w 4533524"/>
              <a:gd name="connsiteY12" fmla="*/ 4404557 h 4934321"/>
              <a:gd name="connsiteX13" fmla="*/ 93345 w 4533524"/>
              <a:gd name="connsiteY13" fmla="*/ 3628539 h 4934321"/>
              <a:gd name="connsiteX14" fmla="*/ 8274 w 4533524"/>
              <a:gd name="connsiteY14" fmla="*/ 2486069 h 4934321"/>
              <a:gd name="connsiteX15" fmla="*/ 159836 w 4533524"/>
              <a:gd name="connsiteY15" fmla="*/ 1185237 h 4934321"/>
              <a:gd name="connsiteX16" fmla="*/ 868281 w 4533524"/>
              <a:gd name="connsiteY16" fmla="*/ 665923 h 4934321"/>
              <a:gd name="connsiteX0" fmla="*/ 868281 w 4532398"/>
              <a:gd name="connsiteY0" fmla="*/ 665923 h 4934321"/>
              <a:gd name="connsiteX1" fmla="*/ 1520861 w 4532398"/>
              <a:gd name="connsiteY1" fmla="*/ 289605 h 4934321"/>
              <a:gd name="connsiteX2" fmla="*/ 2253078 w 4532398"/>
              <a:gd name="connsiteY2" fmla="*/ 22 h 4934321"/>
              <a:gd name="connsiteX3" fmla="*/ 3030262 w 4532398"/>
              <a:gd name="connsiteY3" fmla="*/ 302924 h 4934321"/>
              <a:gd name="connsiteX4" fmla="*/ 3747342 w 4532398"/>
              <a:gd name="connsiteY4" fmla="*/ 710514 h 4934321"/>
              <a:gd name="connsiteX5" fmla="*/ 4392514 w 4532398"/>
              <a:gd name="connsiteY5" fmla="*/ 1206383 h 4934321"/>
              <a:gd name="connsiteX6" fmla="*/ 4524742 w 4532398"/>
              <a:gd name="connsiteY6" fmla="*/ 1994496 h 4934321"/>
              <a:gd name="connsiteX7" fmla="*/ 4524739 w 4532398"/>
              <a:gd name="connsiteY7" fmla="*/ 2991732 h 4934321"/>
              <a:gd name="connsiteX8" fmla="*/ 4430747 w 4532398"/>
              <a:gd name="connsiteY8" fmla="*/ 3650841 h 4934321"/>
              <a:gd name="connsiteX9" fmla="*/ 3683620 w 4532398"/>
              <a:gd name="connsiteY9" fmla="*/ 4250228 h 4934321"/>
              <a:gd name="connsiteX10" fmla="*/ 2979285 w 4532398"/>
              <a:gd name="connsiteY10" fmla="*/ 4653070 h 4934321"/>
              <a:gd name="connsiteX11" fmla="*/ 2253078 w 4532398"/>
              <a:gd name="connsiteY11" fmla="*/ 4928859 h 4934321"/>
              <a:gd name="connsiteX12" fmla="*/ 1133805 w 4532398"/>
              <a:gd name="connsiteY12" fmla="*/ 4404557 h 4934321"/>
              <a:gd name="connsiteX13" fmla="*/ 93345 w 4532398"/>
              <a:gd name="connsiteY13" fmla="*/ 3628539 h 4934321"/>
              <a:gd name="connsiteX14" fmla="*/ 8274 w 4532398"/>
              <a:gd name="connsiteY14" fmla="*/ 2486069 h 4934321"/>
              <a:gd name="connsiteX15" fmla="*/ 159836 w 4532398"/>
              <a:gd name="connsiteY15" fmla="*/ 1185237 h 4934321"/>
              <a:gd name="connsiteX16" fmla="*/ 868281 w 4532398"/>
              <a:gd name="connsiteY16" fmla="*/ 665923 h 4934321"/>
              <a:gd name="connsiteX0" fmla="*/ 868281 w 4529599"/>
              <a:gd name="connsiteY0" fmla="*/ 665923 h 4934321"/>
              <a:gd name="connsiteX1" fmla="*/ 1520861 w 4529599"/>
              <a:gd name="connsiteY1" fmla="*/ 289605 h 4934321"/>
              <a:gd name="connsiteX2" fmla="*/ 2253078 w 4529599"/>
              <a:gd name="connsiteY2" fmla="*/ 22 h 4934321"/>
              <a:gd name="connsiteX3" fmla="*/ 3030262 w 4529599"/>
              <a:gd name="connsiteY3" fmla="*/ 302924 h 4934321"/>
              <a:gd name="connsiteX4" fmla="*/ 3747342 w 4529599"/>
              <a:gd name="connsiteY4" fmla="*/ 710514 h 4934321"/>
              <a:gd name="connsiteX5" fmla="*/ 4392514 w 4529599"/>
              <a:gd name="connsiteY5" fmla="*/ 1206383 h 4934321"/>
              <a:gd name="connsiteX6" fmla="*/ 4524742 w 4529599"/>
              <a:gd name="connsiteY6" fmla="*/ 1994496 h 4934321"/>
              <a:gd name="connsiteX7" fmla="*/ 4524739 w 4529599"/>
              <a:gd name="connsiteY7" fmla="*/ 2991732 h 4934321"/>
              <a:gd name="connsiteX8" fmla="*/ 4430747 w 4529599"/>
              <a:gd name="connsiteY8" fmla="*/ 3650841 h 4934321"/>
              <a:gd name="connsiteX9" fmla="*/ 3683620 w 4529599"/>
              <a:gd name="connsiteY9" fmla="*/ 4250228 h 4934321"/>
              <a:gd name="connsiteX10" fmla="*/ 2979285 w 4529599"/>
              <a:gd name="connsiteY10" fmla="*/ 4653070 h 4934321"/>
              <a:gd name="connsiteX11" fmla="*/ 2253078 w 4529599"/>
              <a:gd name="connsiteY11" fmla="*/ 4928859 h 4934321"/>
              <a:gd name="connsiteX12" fmla="*/ 1133805 w 4529599"/>
              <a:gd name="connsiteY12" fmla="*/ 4404557 h 4934321"/>
              <a:gd name="connsiteX13" fmla="*/ 93345 w 4529599"/>
              <a:gd name="connsiteY13" fmla="*/ 3628539 h 4934321"/>
              <a:gd name="connsiteX14" fmla="*/ 8274 w 4529599"/>
              <a:gd name="connsiteY14" fmla="*/ 2486069 h 4934321"/>
              <a:gd name="connsiteX15" fmla="*/ 159836 w 4529599"/>
              <a:gd name="connsiteY15" fmla="*/ 1185237 h 4934321"/>
              <a:gd name="connsiteX16" fmla="*/ 868281 w 4529599"/>
              <a:gd name="connsiteY16" fmla="*/ 665923 h 4934321"/>
              <a:gd name="connsiteX0" fmla="*/ 868281 w 4533571"/>
              <a:gd name="connsiteY0" fmla="*/ 665923 h 4934321"/>
              <a:gd name="connsiteX1" fmla="*/ 1520861 w 4533571"/>
              <a:gd name="connsiteY1" fmla="*/ 289605 h 4934321"/>
              <a:gd name="connsiteX2" fmla="*/ 2253078 w 4533571"/>
              <a:gd name="connsiteY2" fmla="*/ 22 h 4934321"/>
              <a:gd name="connsiteX3" fmla="*/ 3030262 w 4533571"/>
              <a:gd name="connsiteY3" fmla="*/ 302924 h 4934321"/>
              <a:gd name="connsiteX4" fmla="*/ 3747342 w 4533571"/>
              <a:gd name="connsiteY4" fmla="*/ 710514 h 4934321"/>
              <a:gd name="connsiteX5" fmla="*/ 4392514 w 4533571"/>
              <a:gd name="connsiteY5" fmla="*/ 1206383 h 4934321"/>
              <a:gd name="connsiteX6" fmla="*/ 4524742 w 4533571"/>
              <a:gd name="connsiteY6" fmla="*/ 1994496 h 4934321"/>
              <a:gd name="connsiteX7" fmla="*/ 4524739 w 4533571"/>
              <a:gd name="connsiteY7" fmla="*/ 2991732 h 4934321"/>
              <a:gd name="connsiteX8" fmla="*/ 4414817 w 4533571"/>
              <a:gd name="connsiteY8" fmla="*/ 3676329 h 4934321"/>
              <a:gd name="connsiteX9" fmla="*/ 3683620 w 4533571"/>
              <a:gd name="connsiteY9" fmla="*/ 4250228 h 4934321"/>
              <a:gd name="connsiteX10" fmla="*/ 2979285 w 4533571"/>
              <a:gd name="connsiteY10" fmla="*/ 4653070 h 4934321"/>
              <a:gd name="connsiteX11" fmla="*/ 2253078 w 4533571"/>
              <a:gd name="connsiteY11" fmla="*/ 4928859 h 4934321"/>
              <a:gd name="connsiteX12" fmla="*/ 1133805 w 4533571"/>
              <a:gd name="connsiteY12" fmla="*/ 4404557 h 4934321"/>
              <a:gd name="connsiteX13" fmla="*/ 93345 w 4533571"/>
              <a:gd name="connsiteY13" fmla="*/ 3628539 h 4934321"/>
              <a:gd name="connsiteX14" fmla="*/ 8274 w 4533571"/>
              <a:gd name="connsiteY14" fmla="*/ 2486069 h 4934321"/>
              <a:gd name="connsiteX15" fmla="*/ 159836 w 4533571"/>
              <a:gd name="connsiteY15" fmla="*/ 1185237 h 4934321"/>
              <a:gd name="connsiteX16" fmla="*/ 868281 w 4533571"/>
              <a:gd name="connsiteY16" fmla="*/ 665923 h 4934321"/>
              <a:gd name="connsiteX0" fmla="*/ 868281 w 4532163"/>
              <a:gd name="connsiteY0" fmla="*/ 665923 h 4934321"/>
              <a:gd name="connsiteX1" fmla="*/ 1520861 w 4532163"/>
              <a:gd name="connsiteY1" fmla="*/ 289605 h 4934321"/>
              <a:gd name="connsiteX2" fmla="*/ 2253078 w 4532163"/>
              <a:gd name="connsiteY2" fmla="*/ 22 h 4934321"/>
              <a:gd name="connsiteX3" fmla="*/ 3030262 w 4532163"/>
              <a:gd name="connsiteY3" fmla="*/ 302924 h 4934321"/>
              <a:gd name="connsiteX4" fmla="*/ 3747342 w 4532163"/>
              <a:gd name="connsiteY4" fmla="*/ 710514 h 4934321"/>
              <a:gd name="connsiteX5" fmla="*/ 4392514 w 4532163"/>
              <a:gd name="connsiteY5" fmla="*/ 1206383 h 4934321"/>
              <a:gd name="connsiteX6" fmla="*/ 4524742 w 4532163"/>
              <a:gd name="connsiteY6" fmla="*/ 1994496 h 4934321"/>
              <a:gd name="connsiteX7" fmla="*/ 4524739 w 4532163"/>
              <a:gd name="connsiteY7" fmla="*/ 2991732 h 4934321"/>
              <a:gd name="connsiteX8" fmla="*/ 4433933 w 4532163"/>
              <a:gd name="connsiteY8" fmla="*/ 3647655 h 4934321"/>
              <a:gd name="connsiteX9" fmla="*/ 3683620 w 4532163"/>
              <a:gd name="connsiteY9" fmla="*/ 4250228 h 4934321"/>
              <a:gd name="connsiteX10" fmla="*/ 2979285 w 4532163"/>
              <a:gd name="connsiteY10" fmla="*/ 4653070 h 4934321"/>
              <a:gd name="connsiteX11" fmla="*/ 2253078 w 4532163"/>
              <a:gd name="connsiteY11" fmla="*/ 4928859 h 4934321"/>
              <a:gd name="connsiteX12" fmla="*/ 1133805 w 4532163"/>
              <a:gd name="connsiteY12" fmla="*/ 4404557 h 4934321"/>
              <a:gd name="connsiteX13" fmla="*/ 93345 w 4532163"/>
              <a:gd name="connsiteY13" fmla="*/ 3628539 h 4934321"/>
              <a:gd name="connsiteX14" fmla="*/ 8274 w 4532163"/>
              <a:gd name="connsiteY14" fmla="*/ 2486069 h 4934321"/>
              <a:gd name="connsiteX15" fmla="*/ 159836 w 4532163"/>
              <a:gd name="connsiteY15" fmla="*/ 1185237 h 4934321"/>
              <a:gd name="connsiteX16" fmla="*/ 868281 w 4532163"/>
              <a:gd name="connsiteY16" fmla="*/ 665923 h 4934321"/>
              <a:gd name="connsiteX0" fmla="*/ 868281 w 4532163"/>
              <a:gd name="connsiteY0" fmla="*/ 665923 h 4934321"/>
              <a:gd name="connsiteX1" fmla="*/ 1520861 w 4532163"/>
              <a:gd name="connsiteY1" fmla="*/ 289605 h 4934321"/>
              <a:gd name="connsiteX2" fmla="*/ 2253078 w 4532163"/>
              <a:gd name="connsiteY2" fmla="*/ 22 h 4934321"/>
              <a:gd name="connsiteX3" fmla="*/ 3030262 w 4532163"/>
              <a:gd name="connsiteY3" fmla="*/ 302924 h 4934321"/>
              <a:gd name="connsiteX4" fmla="*/ 3747342 w 4532163"/>
              <a:gd name="connsiteY4" fmla="*/ 710514 h 4934321"/>
              <a:gd name="connsiteX5" fmla="*/ 4392514 w 4532163"/>
              <a:gd name="connsiteY5" fmla="*/ 1206383 h 4934321"/>
              <a:gd name="connsiteX6" fmla="*/ 4524742 w 4532163"/>
              <a:gd name="connsiteY6" fmla="*/ 1994496 h 4934321"/>
              <a:gd name="connsiteX7" fmla="*/ 4524739 w 4532163"/>
              <a:gd name="connsiteY7" fmla="*/ 2991732 h 4934321"/>
              <a:gd name="connsiteX8" fmla="*/ 4433933 w 4532163"/>
              <a:gd name="connsiteY8" fmla="*/ 3647655 h 4934321"/>
              <a:gd name="connsiteX9" fmla="*/ 3683620 w 4532163"/>
              <a:gd name="connsiteY9" fmla="*/ 4250228 h 4934321"/>
              <a:gd name="connsiteX10" fmla="*/ 2979285 w 4532163"/>
              <a:gd name="connsiteY10" fmla="*/ 4653070 h 4934321"/>
              <a:gd name="connsiteX11" fmla="*/ 2253078 w 4532163"/>
              <a:gd name="connsiteY11" fmla="*/ 4928859 h 4934321"/>
              <a:gd name="connsiteX12" fmla="*/ 1133805 w 4532163"/>
              <a:gd name="connsiteY12" fmla="*/ 4404557 h 4934321"/>
              <a:gd name="connsiteX13" fmla="*/ 93345 w 4532163"/>
              <a:gd name="connsiteY13" fmla="*/ 3628539 h 4934321"/>
              <a:gd name="connsiteX14" fmla="*/ 8274 w 4532163"/>
              <a:gd name="connsiteY14" fmla="*/ 2486069 h 4934321"/>
              <a:gd name="connsiteX15" fmla="*/ 159836 w 4532163"/>
              <a:gd name="connsiteY15" fmla="*/ 1185237 h 4934321"/>
              <a:gd name="connsiteX16" fmla="*/ 868281 w 4532163"/>
              <a:gd name="connsiteY16" fmla="*/ 665923 h 4934321"/>
              <a:gd name="connsiteX0" fmla="*/ 868281 w 4531228"/>
              <a:gd name="connsiteY0" fmla="*/ 665923 h 4934321"/>
              <a:gd name="connsiteX1" fmla="*/ 1520861 w 4531228"/>
              <a:gd name="connsiteY1" fmla="*/ 289605 h 4934321"/>
              <a:gd name="connsiteX2" fmla="*/ 2253078 w 4531228"/>
              <a:gd name="connsiteY2" fmla="*/ 22 h 4934321"/>
              <a:gd name="connsiteX3" fmla="*/ 3030262 w 4531228"/>
              <a:gd name="connsiteY3" fmla="*/ 302924 h 4934321"/>
              <a:gd name="connsiteX4" fmla="*/ 3747342 w 4531228"/>
              <a:gd name="connsiteY4" fmla="*/ 710514 h 4934321"/>
              <a:gd name="connsiteX5" fmla="*/ 4392514 w 4531228"/>
              <a:gd name="connsiteY5" fmla="*/ 1206383 h 4934321"/>
              <a:gd name="connsiteX6" fmla="*/ 4524742 w 4531228"/>
              <a:gd name="connsiteY6" fmla="*/ 1994496 h 4934321"/>
              <a:gd name="connsiteX7" fmla="*/ 4524739 w 4531228"/>
              <a:gd name="connsiteY7" fmla="*/ 2991732 h 4934321"/>
              <a:gd name="connsiteX8" fmla="*/ 4446677 w 4531228"/>
              <a:gd name="connsiteY8" fmla="*/ 3622166 h 4934321"/>
              <a:gd name="connsiteX9" fmla="*/ 3683620 w 4531228"/>
              <a:gd name="connsiteY9" fmla="*/ 4250228 h 4934321"/>
              <a:gd name="connsiteX10" fmla="*/ 2979285 w 4531228"/>
              <a:gd name="connsiteY10" fmla="*/ 4653070 h 4934321"/>
              <a:gd name="connsiteX11" fmla="*/ 2253078 w 4531228"/>
              <a:gd name="connsiteY11" fmla="*/ 4928859 h 4934321"/>
              <a:gd name="connsiteX12" fmla="*/ 1133805 w 4531228"/>
              <a:gd name="connsiteY12" fmla="*/ 4404557 h 4934321"/>
              <a:gd name="connsiteX13" fmla="*/ 93345 w 4531228"/>
              <a:gd name="connsiteY13" fmla="*/ 3628539 h 4934321"/>
              <a:gd name="connsiteX14" fmla="*/ 8274 w 4531228"/>
              <a:gd name="connsiteY14" fmla="*/ 2486069 h 4934321"/>
              <a:gd name="connsiteX15" fmla="*/ 159836 w 4531228"/>
              <a:gd name="connsiteY15" fmla="*/ 1185237 h 4934321"/>
              <a:gd name="connsiteX16" fmla="*/ 868281 w 4531228"/>
              <a:gd name="connsiteY16" fmla="*/ 665923 h 4934321"/>
              <a:gd name="connsiteX0" fmla="*/ 868281 w 4531228"/>
              <a:gd name="connsiteY0" fmla="*/ 665923 h 4934453"/>
              <a:gd name="connsiteX1" fmla="*/ 1520861 w 4531228"/>
              <a:gd name="connsiteY1" fmla="*/ 289605 h 4934453"/>
              <a:gd name="connsiteX2" fmla="*/ 2253078 w 4531228"/>
              <a:gd name="connsiteY2" fmla="*/ 22 h 4934453"/>
              <a:gd name="connsiteX3" fmla="*/ 3030262 w 4531228"/>
              <a:gd name="connsiteY3" fmla="*/ 302924 h 4934453"/>
              <a:gd name="connsiteX4" fmla="*/ 3747342 w 4531228"/>
              <a:gd name="connsiteY4" fmla="*/ 710514 h 4934453"/>
              <a:gd name="connsiteX5" fmla="*/ 4392514 w 4531228"/>
              <a:gd name="connsiteY5" fmla="*/ 1206383 h 4934453"/>
              <a:gd name="connsiteX6" fmla="*/ 4524742 w 4531228"/>
              <a:gd name="connsiteY6" fmla="*/ 1994496 h 4934453"/>
              <a:gd name="connsiteX7" fmla="*/ 4524739 w 4531228"/>
              <a:gd name="connsiteY7" fmla="*/ 2991732 h 4934453"/>
              <a:gd name="connsiteX8" fmla="*/ 4446677 w 4531228"/>
              <a:gd name="connsiteY8" fmla="*/ 3622166 h 4934453"/>
              <a:gd name="connsiteX9" fmla="*/ 3740969 w 4531228"/>
              <a:gd name="connsiteY9" fmla="*/ 4215181 h 4934453"/>
              <a:gd name="connsiteX10" fmla="*/ 2979285 w 4531228"/>
              <a:gd name="connsiteY10" fmla="*/ 4653070 h 4934453"/>
              <a:gd name="connsiteX11" fmla="*/ 2253078 w 4531228"/>
              <a:gd name="connsiteY11" fmla="*/ 4928859 h 4934453"/>
              <a:gd name="connsiteX12" fmla="*/ 1133805 w 4531228"/>
              <a:gd name="connsiteY12" fmla="*/ 4404557 h 4934453"/>
              <a:gd name="connsiteX13" fmla="*/ 93345 w 4531228"/>
              <a:gd name="connsiteY13" fmla="*/ 3628539 h 4934453"/>
              <a:gd name="connsiteX14" fmla="*/ 8274 w 4531228"/>
              <a:gd name="connsiteY14" fmla="*/ 2486069 h 4934453"/>
              <a:gd name="connsiteX15" fmla="*/ 159836 w 4531228"/>
              <a:gd name="connsiteY15" fmla="*/ 1185237 h 4934453"/>
              <a:gd name="connsiteX16" fmla="*/ 868281 w 4531228"/>
              <a:gd name="connsiteY16" fmla="*/ 665923 h 4934453"/>
              <a:gd name="connsiteX0" fmla="*/ 868281 w 4531228"/>
              <a:gd name="connsiteY0" fmla="*/ 665923 h 4934453"/>
              <a:gd name="connsiteX1" fmla="*/ 1520861 w 4531228"/>
              <a:gd name="connsiteY1" fmla="*/ 289605 h 4934453"/>
              <a:gd name="connsiteX2" fmla="*/ 2253078 w 4531228"/>
              <a:gd name="connsiteY2" fmla="*/ 22 h 4934453"/>
              <a:gd name="connsiteX3" fmla="*/ 3030262 w 4531228"/>
              <a:gd name="connsiteY3" fmla="*/ 302924 h 4934453"/>
              <a:gd name="connsiteX4" fmla="*/ 3747342 w 4531228"/>
              <a:gd name="connsiteY4" fmla="*/ 710514 h 4934453"/>
              <a:gd name="connsiteX5" fmla="*/ 4392514 w 4531228"/>
              <a:gd name="connsiteY5" fmla="*/ 1206383 h 4934453"/>
              <a:gd name="connsiteX6" fmla="*/ 4524742 w 4531228"/>
              <a:gd name="connsiteY6" fmla="*/ 1994496 h 4934453"/>
              <a:gd name="connsiteX7" fmla="*/ 4524739 w 4531228"/>
              <a:gd name="connsiteY7" fmla="*/ 2991732 h 4934453"/>
              <a:gd name="connsiteX8" fmla="*/ 4446677 w 4531228"/>
              <a:gd name="connsiteY8" fmla="*/ 3622166 h 4934453"/>
              <a:gd name="connsiteX9" fmla="*/ 3740969 w 4531228"/>
              <a:gd name="connsiteY9" fmla="*/ 4215181 h 4934453"/>
              <a:gd name="connsiteX10" fmla="*/ 2979285 w 4531228"/>
              <a:gd name="connsiteY10" fmla="*/ 4653070 h 4934453"/>
              <a:gd name="connsiteX11" fmla="*/ 2253078 w 4531228"/>
              <a:gd name="connsiteY11" fmla="*/ 4928859 h 4934453"/>
              <a:gd name="connsiteX12" fmla="*/ 1133805 w 4531228"/>
              <a:gd name="connsiteY12" fmla="*/ 4404557 h 4934453"/>
              <a:gd name="connsiteX13" fmla="*/ 93345 w 4531228"/>
              <a:gd name="connsiteY13" fmla="*/ 3628539 h 4934453"/>
              <a:gd name="connsiteX14" fmla="*/ 8274 w 4531228"/>
              <a:gd name="connsiteY14" fmla="*/ 2486069 h 4934453"/>
              <a:gd name="connsiteX15" fmla="*/ 159836 w 4531228"/>
              <a:gd name="connsiteY15" fmla="*/ 1185237 h 4934453"/>
              <a:gd name="connsiteX16" fmla="*/ 868281 w 4531228"/>
              <a:gd name="connsiteY16" fmla="*/ 665923 h 4934453"/>
              <a:gd name="connsiteX0" fmla="*/ 868281 w 4531228"/>
              <a:gd name="connsiteY0" fmla="*/ 665923 h 4934453"/>
              <a:gd name="connsiteX1" fmla="*/ 1520861 w 4531228"/>
              <a:gd name="connsiteY1" fmla="*/ 289605 h 4934453"/>
              <a:gd name="connsiteX2" fmla="*/ 2253078 w 4531228"/>
              <a:gd name="connsiteY2" fmla="*/ 22 h 4934453"/>
              <a:gd name="connsiteX3" fmla="*/ 3030262 w 4531228"/>
              <a:gd name="connsiteY3" fmla="*/ 302924 h 4934453"/>
              <a:gd name="connsiteX4" fmla="*/ 3747342 w 4531228"/>
              <a:gd name="connsiteY4" fmla="*/ 710514 h 4934453"/>
              <a:gd name="connsiteX5" fmla="*/ 4392514 w 4531228"/>
              <a:gd name="connsiteY5" fmla="*/ 1206383 h 4934453"/>
              <a:gd name="connsiteX6" fmla="*/ 4524742 w 4531228"/>
              <a:gd name="connsiteY6" fmla="*/ 1994496 h 4934453"/>
              <a:gd name="connsiteX7" fmla="*/ 4524739 w 4531228"/>
              <a:gd name="connsiteY7" fmla="*/ 2991732 h 4934453"/>
              <a:gd name="connsiteX8" fmla="*/ 4446677 w 4531228"/>
              <a:gd name="connsiteY8" fmla="*/ 3622166 h 4934453"/>
              <a:gd name="connsiteX9" fmla="*/ 3740969 w 4531228"/>
              <a:gd name="connsiteY9" fmla="*/ 4215181 h 4934453"/>
              <a:gd name="connsiteX10" fmla="*/ 2979285 w 4531228"/>
              <a:gd name="connsiteY10" fmla="*/ 4653070 h 4934453"/>
              <a:gd name="connsiteX11" fmla="*/ 2253078 w 4531228"/>
              <a:gd name="connsiteY11" fmla="*/ 4928859 h 4934453"/>
              <a:gd name="connsiteX12" fmla="*/ 1133805 w 4531228"/>
              <a:gd name="connsiteY12" fmla="*/ 4404557 h 4934453"/>
              <a:gd name="connsiteX13" fmla="*/ 93345 w 4531228"/>
              <a:gd name="connsiteY13" fmla="*/ 3628539 h 4934453"/>
              <a:gd name="connsiteX14" fmla="*/ 8274 w 4531228"/>
              <a:gd name="connsiteY14" fmla="*/ 2486069 h 4934453"/>
              <a:gd name="connsiteX15" fmla="*/ 159836 w 4531228"/>
              <a:gd name="connsiteY15" fmla="*/ 1185237 h 4934453"/>
              <a:gd name="connsiteX16" fmla="*/ 868281 w 4531228"/>
              <a:gd name="connsiteY16" fmla="*/ 665923 h 4934453"/>
              <a:gd name="connsiteX0" fmla="*/ 868281 w 4531228"/>
              <a:gd name="connsiteY0" fmla="*/ 665923 h 4934453"/>
              <a:gd name="connsiteX1" fmla="*/ 1520861 w 4531228"/>
              <a:gd name="connsiteY1" fmla="*/ 289605 h 4934453"/>
              <a:gd name="connsiteX2" fmla="*/ 2253078 w 4531228"/>
              <a:gd name="connsiteY2" fmla="*/ 22 h 4934453"/>
              <a:gd name="connsiteX3" fmla="*/ 3030262 w 4531228"/>
              <a:gd name="connsiteY3" fmla="*/ 302924 h 4934453"/>
              <a:gd name="connsiteX4" fmla="*/ 3747342 w 4531228"/>
              <a:gd name="connsiteY4" fmla="*/ 710514 h 4934453"/>
              <a:gd name="connsiteX5" fmla="*/ 4392514 w 4531228"/>
              <a:gd name="connsiteY5" fmla="*/ 1206383 h 4934453"/>
              <a:gd name="connsiteX6" fmla="*/ 4524742 w 4531228"/>
              <a:gd name="connsiteY6" fmla="*/ 1994496 h 4934453"/>
              <a:gd name="connsiteX7" fmla="*/ 4524739 w 4531228"/>
              <a:gd name="connsiteY7" fmla="*/ 2991732 h 4934453"/>
              <a:gd name="connsiteX8" fmla="*/ 4446677 w 4531228"/>
              <a:gd name="connsiteY8" fmla="*/ 3622166 h 4934453"/>
              <a:gd name="connsiteX9" fmla="*/ 3740969 w 4531228"/>
              <a:gd name="connsiteY9" fmla="*/ 4215181 h 4934453"/>
              <a:gd name="connsiteX10" fmla="*/ 2979285 w 4531228"/>
              <a:gd name="connsiteY10" fmla="*/ 4653070 h 4934453"/>
              <a:gd name="connsiteX11" fmla="*/ 2253078 w 4531228"/>
              <a:gd name="connsiteY11" fmla="*/ 4928859 h 4934453"/>
              <a:gd name="connsiteX12" fmla="*/ 1133805 w 4531228"/>
              <a:gd name="connsiteY12" fmla="*/ 4404557 h 4934453"/>
              <a:gd name="connsiteX13" fmla="*/ 93345 w 4531228"/>
              <a:gd name="connsiteY13" fmla="*/ 3628539 h 4934453"/>
              <a:gd name="connsiteX14" fmla="*/ 8274 w 4531228"/>
              <a:gd name="connsiteY14" fmla="*/ 2486069 h 4934453"/>
              <a:gd name="connsiteX15" fmla="*/ 159836 w 4531228"/>
              <a:gd name="connsiteY15" fmla="*/ 1185237 h 4934453"/>
              <a:gd name="connsiteX16" fmla="*/ 868281 w 4531228"/>
              <a:gd name="connsiteY16" fmla="*/ 665923 h 4934453"/>
              <a:gd name="connsiteX0" fmla="*/ 868281 w 4531228"/>
              <a:gd name="connsiteY0" fmla="*/ 665923 h 4934453"/>
              <a:gd name="connsiteX1" fmla="*/ 1520861 w 4531228"/>
              <a:gd name="connsiteY1" fmla="*/ 289605 h 4934453"/>
              <a:gd name="connsiteX2" fmla="*/ 2253078 w 4531228"/>
              <a:gd name="connsiteY2" fmla="*/ 22 h 4934453"/>
              <a:gd name="connsiteX3" fmla="*/ 3030262 w 4531228"/>
              <a:gd name="connsiteY3" fmla="*/ 302924 h 4934453"/>
              <a:gd name="connsiteX4" fmla="*/ 3747342 w 4531228"/>
              <a:gd name="connsiteY4" fmla="*/ 710514 h 4934453"/>
              <a:gd name="connsiteX5" fmla="*/ 4392514 w 4531228"/>
              <a:gd name="connsiteY5" fmla="*/ 1206383 h 4934453"/>
              <a:gd name="connsiteX6" fmla="*/ 4524742 w 4531228"/>
              <a:gd name="connsiteY6" fmla="*/ 1994496 h 4934453"/>
              <a:gd name="connsiteX7" fmla="*/ 4524739 w 4531228"/>
              <a:gd name="connsiteY7" fmla="*/ 2991732 h 4934453"/>
              <a:gd name="connsiteX8" fmla="*/ 4446677 w 4531228"/>
              <a:gd name="connsiteY8" fmla="*/ 3622166 h 4934453"/>
              <a:gd name="connsiteX9" fmla="*/ 3740969 w 4531228"/>
              <a:gd name="connsiteY9" fmla="*/ 4215181 h 4934453"/>
              <a:gd name="connsiteX10" fmla="*/ 2979285 w 4531228"/>
              <a:gd name="connsiteY10" fmla="*/ 4653070 h 4934453"/>
              <a:gd name="connsiteX11" fmla="*/ 2253078 w 4531228"/>
              <a:gd name="connsiteY11" fmla="*/ 4928859 h 4934453"/>
              <a:gd name="connsiteX12" fmla="*/ 1133805 w 4531228"/>
              <a:gd name="connsiteY12" fmla="*/ 4404557 h 4934453"/>
              <a:gd name="connsiteX13" fmla="*/ 93345 w 4531228"/>
              <a:gd name="connsiteY13" fmla="*/ 3628539 h 4934453"/>
              <a:gd name="connsiteX14" fmla="*/ 8274 w 4531228"/>
              <a:gd name="connsiteY14" fmla="*/ 2486069 h 4934453"/>
              <a:gd name="connsiteX15" fmla="*/ 159836 w 4531228"/>
              <a:gd name="connsiteY15" fmla="*/ 1185237 h 4934453"/>
              <a:gd name="connsiteX16" fmla="*/ 868281 w 4531228"/>
              <a:gd name="connsiteY16" fmla="*/ 665923 h 4934453"/>
              <a:gd name="connsiteX0" fmla="*/ 868281 w 4531228"/>
              <a:gd name="connsiteY0" fmla="*/ 665923 h 4934830"/>
              <a:gd name="connsiteX1" fmla="*/ 1520861 w 4531228"/>
              <a:gd name="connsiteY1" fmla="*/ 289605 h 4934830"/>
              <a:gd name="connsiteX2" fmla="*/ 2253078 w 4531228"/>
              <a:gd name="connsiteY2" fmla="*/ 22 h 4934830"/>
              <a:gd name="connsiteX3" fmla="*/ 3030262 w 4531228"/>
              <a:gd name="connsiteY3" fmla="*/ 302924 h 4934830"/>
              <a:gd name="connsiteX4" fmla="*/ 3747342 w 4531228"/>
              <a:gd name="connsiteY4" fmla="*/ 710514 h 4934830"/>
              <a:gd name="connsiteX5" fmla="*/ 4392514 w 4531228"/>
              <a:gd name="connsiteY5" fmla="*/ 1206383 h 4934830"/>
              <a:gd name="connsiteX6" fmla="*/ 4524742 w 4531228"/>
              <a:gd name="connsiteY6" fmla="*/ 1994496 h 4934830"/>
              <a:gd name="connsiteX7" fmla="*/ 4524739 w 4531228"/>
              <a:gd name="connsiteY7" fmla="*/ 2991732 h 4934830"/>
              <a:gd name="connsiteX8" fmla="*/ 4446677 w 4531228"/>
              <a:gd name="connsiteY8" fmla="*/ 3622166 h 4934830"/>
              <a:gd name="connsiteX9" fmla="*/ 3887528 w 4531228"/>
              <a:gd name="connsiteY9" fmla="*/ 4122785 h 4934830"/>
              <a:gd name="connsiteX10" fmla="*/ 2979285 w 4531228"/>
              <a:gd name="connsiteY10" fmla="*/ 4653070 h 4934830"/>
              <a:gd name="connsiteX11" fmla="*/ 2253078 w 4531228"/>
              <a:gd name="connsiteY11" fmla="*/ 4928859 h 4934830"/>
              <a:gd name="connsiteX12" fmla="*/ 1133805 w 4531228"/>
              <a:gd name="connsiteY12" fmla="*/ 4404557 h 4934830"/>
              <a:gd name="connsiteX13" fmla="*/ 93345 w 4531228"/>
              <a:gd name="connsiteY13" fmla="*/ 3628539 h 4934830"/>
              <a:gd name="connsiteX14" fmla="*/ 8274 w 4531228"/>
              <a:gd name="connsiteY14" fmla="*/ 2486069 h 4934830"/>
              <a:gd name="connsiteX15" fmla="*/ 159836 w 4531228"/>
              <a:gd name="connsiteY15" fmla="*/ 1185237 h 4934830"/>
              <a:gd name="connsiteX16" fmla="*/ 868281 w 4531228"/>
              <a:gd name="connsiteY16" fmla="*/ 665923 h 4934830"/>
              <a:gd name="connsiteX0" fmla="*/ 868281 w 4531228"/>
              <a:gd name="connsiteY0" fmla="*/ 665923 h 4934830"/>
              <a:gd name="connsiteX1" fmla="*/ 1520861 w 4531228"/>
              <a:gd name="connsiteY1" fmla="*/ 289605 h 4934830"/>
              <a:gd name="connsiteX2" fmla="*/ 2253078 w 4531228"/>
              <a:gd name="connsiteY2" fmla="*/ 22 h 4934830"/>
              <a:gd name="connsiteX3" fmla="*/ 3030262 w 4531228"/>
              <a:gd name="connsiteY3" fmla="*/ 302924 h 4934830"/>
              <a:gd name="connsiteX4" fmla="*/ 3747342 w 4531228"/>
              <a:gd name="connsiteY4" fmla="*/ 710514 h 4934830"/>
              <a:gd name="connsiteX5" fmla="*/ 4392514 w 4531228"/>
              <a:gd name="connsiteY5" fmla="*/ 1206383 h 4934830"/>
              <a:gd name="connsiteX6" fmla="*/ 4524742 w 4531228"/>
              <a:gd name="connsiteY6" fmla="*/ 1994496 h 4934830"/>
              <a:gd name="connsiteX7" fmla="*/ 4524739 w 4531228"/>
              <a:gd name="connsiteY7" fmla="*/ 2991732 h 4934830"/>
              <a:gd name="connsiteX8" fmla="*/ 4446677 w 4531228"/>
              <a:gd name="connsiteY8" fmla="*/ 3622166 h 4934830"/>
              <a:gd name="connsiteX9" fmla="*/ 3887528 w 4531228"/>
              <a:gd name="connsiteY9" fmla="*/ 4122785 h 4934830"/>
              <a:gd name="connsiteX10" fmla="*/ 2979285 w 4531228"/>
              <a:gd name="connsiteY10" fmla="*/ 4653070 h 4934830"/>
              <a:gd name="connsiteX11" fmla="*/ 2253078 w 4531228"/>
              <a:gd name="connsiteY11" fmla="*/ 4928859 h 4934830"/>
              <a:gd name="connsiteX12" fmla="*/ 1133805 w 4531228"/>
              <a:gd name="connsiteY12" fmla="*/ 4404557 h 4934830"/>
              <a:gd name="connsiteX13" fmla="*/ 93345 w 4531228"/>
              <a:gd name="connsiteY13" fmla="*/ 3628539 h 4934830"/>
              <a:gd name="connsiteX14" fmla="*/ 8274 w 4531228"/>
              <a:gd name="connsiteY14" fmla="*/ 2486069 h 4934830"/>
              <a:gd name="connsiteX15" fmla="*/ 159836 w 4531228"/>
              <a:gd name="connsiteY15" fmla="*/ 1185237 h 4934830"/>
              <a:gd name="connsiteX16" fmla="*/ 868281 w 4531228"/>
              <a:gd name="connsiteY16" fmla="*/ 665923 h 4934830"/>
              <a:gd name="connsiteX0" fmla="*/ 868281 w 4531228"/>
              <a:gd name="connsiteY0" fmla="*/ 665923 h 4934830"/>
              <a:gd name="connsiteX1" fmla="*/ 1520861 w 4531228"/>
              <a:gd name="connsiteY1" fmla="*/ 289605 h 4934830"/>
              <a:gd name="connsiteX2" fmla="*/ 2253078 w 4531228"/>
              <a:gd name="connsiteY2" fmla="*/ 22 h 4934830"/>
              <a:gd name="connsiteX3" fmla="*/ 3030262 w 4531228"/>
              <a:gd name="connsiteY3" fmla="*/ 302924 h 4934830"/>
              <a:gd name="connsiteX4" fmla="*/ 3747342 w 4531228"/>
              <a:gd name="connsiteY4" fmla="*/ 710514 h 4934830"/>
              <a:gd name="connsiteX5" fmla="*/ 4392514 w 4531228"/>
              <a:gd name="connsiteY5" fmla="*/ 1206383 h 4934830"/>
              <a:gd name="connsiteX6" fmla="*/ 4524742 w 4531228"/>
              <a:gd name="connsiteY6" fmla="*/ 1994496 h 4934830"/>
              <a:gd name="connsiteX7" fmla="*/ 4524739 w 4531228"/>
              <a:gd name="connsiteY7" fmla="*/ 2991732 h 4934830"/>
              <a:gd name="connsiteX8" fmla="*/ 4446677 w 4531228"/>
              <a:gd name="connsiteY8" fmla="*/ 3599864 h 4934830"/>
              <a:gd name="connsiteX9" fmla="*/ 3887528 w 4531228"/>
              <a:gd name="connsiteY9" fmla="*/ 4122785 h 4934830"/>
              <a:gd name="connsiteX10" fmla="*/ 2979285 w 4531228"/>
              <a:gd name="connsiteY10" fmla="*/ 4653070 h 4934830"/>
              <a:gd name="connsiteX11" fmla="*/ 2253078 w 4531228"/>
              <a:gd name="connsiteY11" fmla="*/ 4928859 h 4934830"/>
              <a:gd name="connsiteX12" fmla="*/ 1133805 w 4531228"/>
              <a:gd name="connsiteY12" fmla="*/ 4404557 h 4934830"/>
              <a:gd name="connsiteX13" fmla="*/ 93345 w 4531228"/>
              <a:gd name="connsiteY13" fmla="*/ 3628539 h 4934830"/>
              <a:gd name="connsiteX14" fmla="*/ 8274 w 4531228"/>
              <a:gd name="connsiteY14" fmla="*/ 2486069 h 4934830"/>
              <a:gd name="connsiteX15" fmla="*/ 159836 w 4531228"/>
              <a:gd name="connsiteY15" fmla="*/ 1185237 h 4934830"/>
              <a:gd name="connsiteX16" fmla="*/ 868281 w 4531228"/>
              <a:gd name="connsiteY16" fmla="*/ 665923 h 4934830"/>
              <a:gd name="connsiteX0" fmla="*/ 868281 w 4531228"/>
              <a:gd name="connsiteY0" fmla="*/ 665923 h 4934830"/>
              <a:gd name="connsiteX1" fmla="*/ 1520861 w 4531228"/>
              <a:gd name="connsiteY1" fmla="*/ 289605 h 4934830"/>
              <a:gd name="connsiteX2" fmla="*/ 2253078 w 4531228"/>
              <a:gd name="connsiteY2" fmla="*/ 22 h 4934830"/>
              <a:gd name="connsiteX3" fmla="*/ 3030262 w 4531228"/>
              <a:gd name="connsiteY3" fmla="*/ 302924 h 4934830"/>
              <a:gd name="connsiteX4" fmla="*/ 3747342 w 4531228"/>
              <a:gd name="connsiteY4" fmla="*/ 710514 h 4934830"/>
              <a:gd name="connsiteX5" fmla="*/ 4392514 w 4531228"/>
              <a:gd name="connsiteY5" fmla="*/ 1206383 h 4934830"/>
              <a:gd name="connsiteX6" fmla="*/ 4524742 w 4531228"/>
              <a:gd name="connsiteY6" fmla="*/ 1994496 h 4934830"/>
              <a:gd name="connsiteX7" fmla="*/ 4524739 w 4531228"/>
              <a:gd name="connsiteY7" fmla="*/ 2991732 h 4934830"/>
              <a:gd name="connsiteX8" fmla="*/ 4446677 w 4531228"/>
              <a:gd name="connsiteY8" fmla="*/ 3599864 h 4934830"/>
              <a:gd name="connsiteX9" fmla="*/ 3887528 w 4531228"/>
              <a:gd name="connsiteY9" fmla="*/ 4122785 h 4934830"/>
              <a:gd name="connsiteX10" fmla="*/ 2979285 w 4531228"/>
              <a:gd name="connsiteY10" fmla="*/ 4653070 h 4934830"/>
              <a:gd name="connsiteX11" fmla="*/ 2211659 w 4531228"/>
              <a:gd name="connsiteY11" fmla="*/ 4928859 h 4934830"/>
              <a:gd name="connsiteX12" fmla="*/ 1133805 w 4531228"/>
              <a:gd name="connsiteY12" fmla="*/ 4404557 h 4934830"/>
              <a:gd name="connsiteX13" fmla="*/ 93345 w 4531228"/>
              <a:gd name="connsiteY13" fmla="*/ 3628539 h 4934830"/>
              <a:gd name="connsiteX14" fmla="*/ 8274 w 4531228"/>
              <a:gd name="connsiteY14" fmla="*/ 2486069 h 4934830"/>
              <a:gd name="connsiteX15" fmla="*/ 159836 w 4531228"/>
              <a:gd name="connsiteY15" fmla="*/ 1185237 h 4934830"/>
              <a:gd name="connsiteX16" fmla="*/ 868281 w 4531228"/>
              <a:gd name="connsiteY16" fmla="*/ 665923 h 4934830"/>
              <a:gd name="connsiteX0" fmla="*/ 868281 w 4531228"/>
              <a:gd name="connsiteY0" fmla="*/ 665923 h 4928883"/>
              <a:gd name="connsiteX1" fmla="*/ 1520861 w 4531228"/>
              <a:gd name="connsiteY1" fmla="*/ 289605 h 4928883"/>
              <a:gd name="connsiteX2" fmla="*/ 2253078 w 4531228"/>
              <a:gd name="connsiteY2" fmla="*/ 22 h 4928883"/>
              <a:gd name="connsiteX3" fmla="*/ 3030262 w 4531228"/>
              <a:gd name="connsiteY3" fmla="*/ 302924 h 4928883"/>
              <a:gd name="connsiteX4" fmla="*/ 3747342 w 4531228"/>
              <a:gd name="connsiteY4" fmla="*/ 710514 h 4928883"/>
              <a:gd name="connsiteX5" fmla="*/ 4392514 w 4531228"/>
              <a:gd name="connsiteY5" fmla="*/ 1206383 h 4928883"/>
              <a:gd name="connsiteX6" fmla="*/ 4524742 w 4531228"/>
              <a:gd name="connsiteY6" fmla="*/ 1994496 h 4928883"/>
              <a:gd name="connsiteX7" fmla="*/ 4524739 w 4531228"/>
              <a:gd name="connsiteY7" fmla="*/ 2991732 h 4928883"/>
              <a:gd name="connsiteX8" fmla="*/ 4446677 w 4531228"/>
              <a:gd name="connsiteY8" fmla="*/ 3599864 h 4928883"/>
              <a:gd name="connsiteX9" fmla="*/ 3887528 w 4531228"/>
              <a:gd name="connsiteY9" fmla="*/ 4122785 h 4928883"/>
              <a:gd name="connsiteX10" fmla="*/ 2979285 w 4531228"/>
              <a:gd name="connsiteY10" fmla="*/ 4653070 h 4928883"/>
              <a:gd name="connsiteX11" fmla="*/ 2211659 w 4531228"/>
              <a:gd name="connsiteY11" fmla="*/ 4928859 h 4928883"/>
              <a:gd name="connsiteX12" fmla="*/ 1133805 w 4531228"/>
              <a:gd name="connsiteY12" fmla="*/ 4404557 h 4928883"/>
              <a:gd name="connsiteX13" fmla="*/ 93345 w 4531228"/>
              <a:gd name="connsiteY13" fmla="*/ 3628539 h 4928883"/>
              <a:gd name="connsiteX14" fmla="*/ 8274 w 4531228"/>
              <a:gd name="connsiteY14" fmla="*/ 2486069 h 4928883"/>
              <a:gd name="connsiteX15" fmla="*/ 159836 w 4531228"/>
              <a:gd name="connsiteY15" fmla="*/ 1185237 h 4928883"/>
              <a:gd name="connsiteX16" fmla="*/ 868281 w 4531228"/>
              <a:gd name="connsiteY16" fmla="*/ 665923 h 4928883"/>
              <a:gd name="connsiteX0" fmla="*/ 868281 w 4531228"/>
              <a:gd name="connsiteY0" fmla="*/ 665923 h 4925697"/>
              <a:gd name="connsiteX1" fmla="*/ 1520861 w 4531228"/>
              <a:gd name="connsiteY1" fmla="*/ 289605 h 4925697"/>
              <a:gd name="connsiteX2" fmla="*/ 2253078 w 4531228"/>
              <a:gd name="connsiteY2" fmla="*/ 22 h 4925697"/>
              <a:gd name="connsiteX3" fmla="*/ 3030262 w 4531228"/>
              <a:gd name="connsiteY3" fmla="*/ 302924 h 4925697"/>
              <a:gd name="connsiteX4" fmla="*/ 3747342 w 4531228"/>
              <a:gd name="connsiteY4" fmla="*/ 710514 h 4925697"/>
              <a:gd name="connsiteX5" fmla="*/ 4392514 w 4531228"/>
              <a:gd name="connsiteY5" fmla="*/ 1206383 h 4925697"/>
              <a:gd name="connsiteX6" fmla="*/ 4524742 w 4531228"/>
              <a:gd name="connsiteY6" fmla="*/ 1994496 h 4925697"/>
              <a:gd name="connsiteX7" fmla="*/ 4524739 w 4531228"/>
              <a:gd name="connsiteY7" fmla="*/ 2991732 h 4925697"/>
              <a:gd name="connsiteX8" fmla="*/ 4446677 w 4531228"/>
              <a:gd name="connsiteY8" fmla="*/ 3599864 h 4925697"/>
              <a:gd name="connsiteX9" fmla="*/ 3887528 w 4531228"/>
              <a:gd name="connsiteY9" fmla="*/ 4122785 h 4925697"/>
              <a:gd name="connsiteX10" fmla="*/ 2979285 w 4531228"/>
              <a:gd name="connsiteY10" fmla="*/ 4653070 h 4925697"/>
              <a:gd name="connsiteX11" fmla="*/ 2265822 w 4531228"/>
              <a:gd name="connsiteY11" fmla="*/ 4925673 h 4925697"/>
              <a:gd name="connsiteX12" fmla="*/ 1133805 w 4531228"/>
              <a:gd name="connsiteY12" fmla="*/ 4404557 h 4925697"/>
              <a:gd name="connsiteX13" fmla="*/ 93345 w 4531228"/>
              <a:gd name="connsiteY13" fmla="*/ 3628539 h 4925697"/>
              <a:gd name="connsiteX14" fmla="*/ 8274 w 4531228"/>
              <a:gd name="connsiteY14" fmla="*/ 2486069 h 4925697"/>
              <a:gd name="connsiteX15" fmla="*/ 159836 w 4531228"/>
              <a:gd name="connsiteY15" fmla="*/ 1185237 h 4925697"/>
              <a:gd name="connsiteX16" fmla="*/ 868281 w 4531228"/>
              <a:gd name="connsiteY16" fmla="*/ 665923 h 4925697"/>
              <a:gd name="connsiteX0" fmla="*/ 868281 w 4531228"/>
              <a:gd name="connsiteY0" fmla="*/ 665923 h 4929839"/>
              <a:gd name="connsiteX1" fmla="*/ 1520861 w 4531228"/>
              <a:gd name="connsiteY1" fmla="*/ 289605 h 4929839"/>
              <a:gd name="connsiteX2" fmla="*/ 2253078 w 4531228"/>
              <a:gd name="connsiteY2" fmla="*/ 22 h 4929839"/>
              <a:gd name="connsiteX3" fmla="*/ 3030262 w 4531228"/>
              <a:gd name="connsiteY3" fmla="*/ 302924 h 4929839"/>
              <a:gd name="connsiteX4" fmla="*/ 3747342 w 4531228"/>
              <a:gd name="connsiteY4" fmla="*/ 710514 h 4929839"/>
              <a:gd name="connsiteX5" fmla="*/ 4392514 w 4531228"/>
              <a:gd name="connsiteY5" fmla="*/ 1206383 h 4929839"/>
              <a:gd name="connsiteX6" fmla="*/ 4524742 w 4531228"/>
              <a:gd name="connsiteY6" fmla="*/ 1994496 h 4929839"/>
              <a:gd name="connsiteX7" fmla="*/ 4524739 w 4531228"/>
              <a:gd name="connsiteY7" fmla="*/ 2991732 h 4929839"/>
              <a:gd name="connsiteX8" fmla="*/ 4446677 w 4531228"/>
              <a:gd name="connsiteY8" fmla="*/ 3599864 h 4929839"/>
              <a:gd name="connsiteX9" fmla="*/ 3887528 w 4531228"/>
              <a:gd name="connsiteY9" fmla="*/ 4122785 h 4929839"/>
              <a:gd name="connsiteX10" fmla="*/ 3043006 w 4531228"/>
              <a:gd name="connsiteY10" fmla="*/ 4621210 h 4929839"/>
              <a:gd name="connsiteX11" fmla="*/ 2265822 w 4531228"/>
              <a:gd name="connsiteY11" fmla="*/ 4925673 h 4929839"/>
              <a:gd name="connsiteX12" fmla="*/ 1133805 w 4531228"/>
              <a:gd name="connsiteY12" fmla="*/ 4404557 h 4929839"/>
              <a:gd name="connsiteX13" fmla="*/ 93345 w 4531228"/>
              <a:gd name="connsiteY13" fmla="*/ 3628539 h 4929839"/>
              <a:gd name="connsiteX14" fmla="*/ 8274 w 4531228"/>
              <a:gd name="connsiteY14" fmla="*/ 2486069 h 4929839"/>
              <a:gd name="connsiteX15" fmla="*/ 159836 w 4531228"/>
              <a:gd name="connsiteY15" fmla="*/ 1185237 h 4929839"/>
              <a:gd name="connsiteX16" fmla="*/ 868281 w 4531228"/>
              <a:gd name="connsiteY16" fmla="*/ 665923 h 4929839"/>
              <a:gd name="connsiteX0" fmla="*/ 868281 w 4531228"/>
              <a:gd name="connsiteY0" fmla="*/ 665923 h 4930127"/>
              <a:gd name="connsiteX1" fmla="*/ 1520861 w 4531228"/>
              <a:gd name="connsiteY1" fmla="*/ 289605 h 4930127"/>
              <a:gd name="connsiteX2" fmla="*/ 2253078 w 4531228"/>
              <a:gd name="connsiteY2" fmla="*/ 22 h 4930127"/>
              <a:gd name="connsiteX3" fmla="*/ 3030262 w 4531228"/>
              <a:gd name="connsiteY3" fmla="*/ 302924 h 4930127"/>
              <a:gd name="connsiteX4" fmla="*/ 3747342 w 4531228"/>
              <a:gd name="connsiteY4" fmla="*/ 710514 h 4930127"/>
              <a:gd name="connsiteX5" fmla="*/ 4392514 w 4531228"/>
              <a:gd name="connsiteY5" fmla="*/ 1206383 h 4930127"/>
              <a:gd name="connsiteX6" fmla="*/ 4524742 w 4531228"/>
              <a:gd name="connsiteY6" fmla="*/ 1994496 h 4930127"/>
              <a:gd name="connsiteX7" fmla="*/ 4524739 w 4531228"/>
              <a:gd name="connsiteY7" fmla="*/ 2991732 h 4930127"/>
              <a:gd name="connsiteX8" fmla="*/ 4446677 w 4531228"/>
              <a:gd name="connsiteY8" fmla="*/ 3599864 h 4930127"/>
              <a:gd name="connsiteX9" fmla="*/ 3887528 w 4531228"/>
              <a:gd name="connsiteY9" fmla="*/ 4122785 h 4930127"/>
              <a:gd name="connsiteX10" fmla="*/ 3043006 w 4531228"/>
              <a:gd name="connsiteY10" fmla="*/ 4621210 h 4930127"/>
              <a:gd name="connsiteX11" fmla="*/ 2265822 w 4531228"/>
              <a:gd name="connsiteY11" fmla="*/ 4925673 h 4930127"/>
              <a:gd name="connsiteX12" fmla="*/ 1133805 w 4531228"/>
              <a:gd name="connsiteY12" fmla="*/ 4404557 h 4930127"/>
              <a:gd name="connsiteX13" fmla="*/ 93345 w 4531228"/>
              <a:gd name="connsiteY13" fmla="*/ 3628539 h 4930127"/>
              <a:gd name="connsiteX14" fmla="*/ 8274 w 4531228"/>
              <a:gd name="connsiteY14" fmla="*/ 2486069 h 4930127"/>
              <a:gd name="connsiteX15" fmla="*/ 159836 w 4531228"/>
              <a:gd name="connsiteY15" fmla="*/ 1185237 h 4930127"/>
              <a:gd name="connsiteX16" fmla="*/ 868281 w 4531228"/>
              <a:gd name="connsiteY16" fmla="*/ 665923 h 4930127"/>
              <a:gd name="connsiteX0" fmla="*/ 868281 w 4531228"/>
              <a:gd name="connsiteY0" fmla="*/ 665923 h 4928619"/>
              <a:gd name="connsiteX1" fmla="*/ 1520861 w 4531228"/>
              <a:gd name="connsiteY1" fmla="*/ 289605 h 4928619"/>
              <a:gd name="connsiteX2" fmla="*/ 2253078 w 4531228"/>
              <a:gd name="connsiteY2" fmla="*/ 22 h 4928619"/>
              <a:gd name="connsiteX3" fmla="*/ 3030262 w 4531228"/>
              <a:gd name="connsiteY3" fmla="*/ 302924 h 4928619"/>
              <a:gd name="connsiteX4" fmla="*/ 3747342 w 4531228"/>
              <a:gd name="connsiteY4" fmla="*/ 710514 h 4928619"/>
              <a:gd name="connsiteX5" fmla="*/ 4392514 w 4531228"/>
              <a:gd name="connsiteY5" fmla="*/ 1206383 h 4928619"/>
              <a:gd name="connsiteX6" fmla="*/ 4524742 w 4531228"/>
              <a:gd name="connsiteY6" fmla="*/ 1994496 h 4928619"/>
              <a:gd name="connsiteX7" fmla="*/ 4524739 w 4531228"/>
              <a:gd name="connsiteY7" fmla="*/ 2991732 h 4928619"/>
              <a:gd name="connsiteX8" fmla="*/ 4446677 w 4531228"/>
              <a:gd name="connsiteY8" fmla="*/ 3599864 h 4928619"/>
              <a:gd name="connsiteX9" fmla="*/ 3887528 w 4531228"/>
              <a:gd name="connsiteY9" fmla="*/ 4122785 h 4928619"/>
              <a:gd name="connsiteX10" fmla="*/ 3074867 w 4531228"/>
              <a:gd name="connsiteY10" fmla="*/ 4589349 h 4928619"/>
              <a:gd name="connsiteX11" fmla="*/ 2265822 w 4531228"/>
              <a:gd name="connsiteY11" fmla="*/ 4925673 h 4928619"/>
              <a:gd name="connsiteX12" fmla="*/ 1133805 w 4531228"/>
              <a:gd name="connsiteY12" fmla="*/ 4404557 h 4928619"/>
              <a:gd name="connsiteX13" fmla="*/ 93345 w 4531228"/>
              <a:gd name="connsiteY13" fmla="*/ 3628539 h 4928619"/>
              <a:gd name="connsiteX14" fmla="*/ 8274 w 4531228"/>
              <a:gd name="connsiteY14" fmla="*/ 2486069 h 4928619"/>
              <a:gd name="connsiteX15" fmla="*/ 159836 w 4531228"/>
              <a:gd name="connsiteY15" fmla="*/ 1185237 h 4928619"/>
              <a:gd name="connsiteX16" fmla="*/ 868281 w 4531228"/>
              <a:gd name="connsiteY16" fmla="*/ 665923 h 4928619"/>
              <a:gd name="connsiteX0" fmla="*/ 891789 w 4554736"/>
              <a:gd name="connsiteY0" fmla="*/ 665923 h 4928098"/>
              <a:gd name="connsiteX1" fmla="*/ 1544369 w 4554736"/>
              <a:gd name="connsiteY1" fmla="*/ 289605 h 4928098"/>
              <a:gd name="connsiteX2" fmla="*/ 2276586 w 4554736"/>
              <a:gd name="connsiteY2" fmla="*/ 22 h 4928098"/>
              <a:gd name="connsiteX3" fmla="*/ 3053770 w 4554736"/>
              <a:gd name="connsiteY3" fmla="*/ 302924 h 4928098"/>
              <a:gd name="connsiteX4" fmla="*/ 3770850 w 4554736"/>
              <a:gd name="connsiteY4" fmla="*/ 710514 h 4928098"/>
              <a:gd name="connsiteX5" fmla="*/ 4416022 w 4554736"/>
              <a:gd name="connsiteY5" fmla="*/ 1206383 h 4928098"/>
              <a:gd name="connsiteX6" fmla="*/ 4548250 w 4554736"/>
              <a:gd name="connsiteY6" fmla="*/ 1994496 h 4928098"/>
              <a:gd name="connsiteX7" fmla="*/ 4548247 w 4554736"/>
              <a:gd name="connsiteY7" fmla="*/ 2991732 h 4928098"/>
              <a:gd name="connsiteX8" fmla="*/ 4470185 w 4554736"/>
              <a:gd name="connsiteY8" fmla="*/ 3599864 h 4928098"/>
              <a:gd name="connsiteX9" fmla="*/ 3911036 w 4554736"/>
              <a:gd name="connsiteY9" fmla="*/ 4122785 h 4928098"/>
              <a:gd name="connsiteX10" fmla="*/ 3098375 w 4554736"/>
              <a:gd name="connsiteY10" fmla="*/ 4589349 h 4928098"/>
              <a:gd name="connsiteX11" fmla="*/ 2289330 w 4554736"/>
              <a:gd name="connsiteY11" fmla="*/ 4925673 h 4928098"/>
              <a:gd name="connsiteX12" fmla="*/ 1154127 w 4554736"/>
              <a:gd name="connsiteY12" fmla="*/ 4423674 h 4928098"/>
              <a:gd name="connsiteX13" fmla="*/ 116853 w 4554736"/>
              <a:gd name="connsiteY13" fmla="*/ 3628539 h 4928098"/>
              <a:gd name="connsiteX14" fmla="*/ 31782 w 4554736"/>
              <a:gd name="connsiteY14" fmla="*/ 2486069 h 4928098"/>
              <a:gd name="connsiteX15" fmla="*/ 183344 w 4554736"/>
              <a:gd name="connsiteY15" fmla="*/ 1185237 h 4928098"/>
              <a:gd name="connsiteX16" fmla="*/ 891789 w 4554736"/>
              <a:gd name="connsiteY16" fmla="*/ 665923 h 4928098"/>
              <a:gd name="connsiteX0" fmla="*/ 908344 w 4571291"/>
              <a:gd name="connsiteY0" fmla="*/ 665923 h 4925880"/>
              <a:gd name="connsiteX1" fmla="*/ 1560924 w 4571291"/>
              <a:gd name="connsiteY1" fmla="*/ 289605 h 4925880"/>
              <a:gd name="connsiteX2" fmla="*/ 2293141 w 4571291"/>
              <a:gd name="connsiteY2" fmla="*/ 22 h 4925880"/>
              <a:gd name="connsiteX3" fmla="*/ 3070325 w 4571291"/>
              <a:gd name="connsiteY3" fmla="*/ 302924 h 4925880"/>
              <a:gd name="connsiteX4" fmla="*/ 3787405 w 4571291"/>
              <a:gd name="connsiteY4" fmla="*/ 710514 h 4925880"/>
              <a:gd name="connsiteX5" fmla="*/ 4432577 w 4571291"/>
              <a:gd name="connsiteY5" fmla="*/ 1206383 h 4925880"/>
              <a:gd name="connsiteX6" fmla="*/ 4564805 w 4571291"/>
              <a:gd name="connsiteY6" fmla="*/ 1994496 h 4925880"/>
              <a:gd name="connsiteX7" fmla="*/ 4564802 w 4571291"/>
              <a:gd name="connsiteY7" fmla="*/ 2991732 h 4925880"/>
              <a:gd name="connsiteX8" fmla="*/ 4486740 w 4571291"/>
              <a:gd name="connsiteY8" fmla="*/ 3599864 h 4925880"/>
              <a:gd name="connsiteX9" fmla="*/ 3927591 w 4571291"/>
              <a:gd name="connsiteY9" fmla="*/ 4122785 h 4925880"/>
              <a:gd name="connsiteX10" fmla="*/ 3114930 w 4571291"/>
              <a:gd name="connsiteY10" fmla="*/ 4589349 h 4925880"/>
              <a:gd name="connsiteX11" fmla="*/ 2305885 w 4571291"/>
              <a:gd name="connsiteY11" fmla="*/ 4925673 h 4925880"/>
              <a:gd name="connsiteX12" fmla="*/ 1422380 w 4571291"/>
              <a:gd name="connsiteY12" fmla="*/ 4544744 h 4925880"/>
              <a:gd name="connsiteX13" fmla="*/ 133408 w 4571291"/>
              <a:gd name="connsiteY13" fmla="*/ 3628539 h 4925880"/>
              <a:gd name="connsiteX14" fmla="*/ 48337 w 4571291"/>
              <a:gd name="connsiteY14" fmla="*/ 2486069 h 4925880"/>
              <a:gd name="connsiteX15" fmla="*/ 199899 w 4571291"/>
              <a:gd name="connsiteY15" fmla="*/ 1185237 h 4925880"/>
              <a:gd name="connsiteX16" fmla="*/ 908344 w 4571291"/>
              <a:gd name="connsiteY16" fmla="*/ 665923 h 4925880"/>
              <a:gd name="connsiteX0" fmla="*/ 907914 w 4570861"/>
              <a:gd name="connsiteY0" fmla="*/ 665923 h 4925802"/>
              <a:gd name="connsiteX1" fmla="*/ 1560494 w 4570861"/>
              <a:gd name="connsiteY1" fmla="*/ 289605 h 4925802"/>
              <a:gd name="connsiteX2" fmla="*/ 2292711 w 4570861"/>
              <a:gd name="connsiteY2" fmla="*/ 22 h 4925802"/>
              <a:gd name="connsiteX3" fmla="*/ 3069895 w 4570861"/>
              <a:gd name="connsiteY3" fmla="*/ 302924 h 4925802"/>
              <a:gd name="connsiteX4" fmla="*/ 3786975 w 4570861"/>
              <a:gd name="connsiteY4" fmla="*/ 710514 h 4925802"/>
              <a:gd name="connsiteX5" fmla="*/ 4432147 w 4570861"/>
              <a:gd name="connsiteY5" fmla="*/ 1206383 h 4925802"/>
              <a:gd name="connsiteX6" fmla="*/ 4564375 w 4570861"/>
              <a:gd name="connsiteY6" fmla="*/ 1994496 h 4925802"/>
              <a:gd name="connsiteX7" fmla="*/ 4564372 w 4570861"/>
              <a:gd name="connsiteY7" fmla="*/ 2991732 h 4925802"/>
              <a:gd name="connsiteX8" fmla="*/ 4486310 w 4570861"/>
              <a:gd name="connsiteY8" fmla="*/ 3599864 h 4925802"/>
              <a:gd name="connsiteX9" fmla="*/ 3927161 w 4570861"/>
              <a:gd name="connsiteY9" fmla="*/ 4122785 h 4925802"/>
              <a:gd name="connsiteX10" fmla="*/ 3114500 w 4570861"/>
              <a:gd name="connsiteY10" fmla="*/ 4589349 h 4925802"/>
              <a:gd name="connsiteX11" fmla="*/ 2305455 w 4570861"/>
              <a:gd name="connsiteY11" fmla="*/ 4925673 h 4925802"/>
              <a:gd name="connsiteX12" fmla="*/ 1415578 w 4570861"/>
              <a:gd name="connsiteY12" fmla="*/ 4554302 h 4925802"/>
              <a:gd name="connsiteX13" fmla="*/ 132978 w 4570861"/>
              <a:gd name="connsiteY13" fmla="*/ 3628539 h 4925802"/>
              <a:gd name="connsiteX14" fmla="*/ 47907 w 4570861"/>
              <a:gd name="connsiteY14" fmla="*/ 2486069 h 4925802"/>
              <a:gd name="connsiteX15" fmla="*/ 199469 w 4570861"/>
              <a:gd name="connsiteY15" fmla="*/ 1185237 h 4925802"/>
              <a:gd name="connsiteX16" fmla="*/ 907914 w 4570861"/>
              <a:gd name="connsiteY16" fmla="*/ 665923 h 4925802"/>
              <a:gd name="connsiteX0" fmla="*/ 867393 w 4530340"/>
              <a:gd name="connsiteY0" fmla="*/ 665923 h 4925802"/>
              <a:gd name="connsiteX1" fmla="*/ 1519973 w 4530340"/>
              <a:gd name="connsiteY1" fmla="*/ 289605 h 4925802"/>
              <a:gd name="connsiteX2" fmla="*/ 2252190 w 4530340"/>
              <a:gd name="connsiteY2" fmla="*/ 22 h 4925802"/>
              <a:gd name="connsiteX3" fmla="*/ 3029374 w 4530340"/>
              <a:gd name="connsiteY3" fmla="*/ 302924 h 4925802"/>
              <a:gd name="connsiteX4" fmla="*/ 3746454 w 4530340"/>
              <a:gd name="connsiteY4" fmla="*/ 710514 h 4925802"/>
              <a:gd name="connsiteX5" fmla="*/ 4391626 w 4530340"/>
              <a:gd name="connsiteY5" fmla="*/ 1206383 h 4925802"/>
              <a:gd name="connsiteX6" fmla="*/ 4523854 w 4530340"/>
              <a:gd name="connsiteY6" fmla="*/ 1994496 h 4925802"/>
              <a:gd name="connsiteX7" fmla="*/ 4523851 w 4530340"/>
              <a:gd name="connsiteY7" fmla="*/ 2991732 h 4925802"/>
              <a:gd name="connsiteX8" fmla="*/ 4445789 w 4530340"/>
              <a:gd name="connsiteY8" fmla="*/ 3599864 h 4925802"/>
              <a:gd name="connsiteX9" fmla="*/ 3886640 w 4530340"/>
              <a:gd name="connsiteY9" fmla="*/ 4122785 h 4925802"/>
              <a:gd name="connsiteX10" fmla="*/ 3073979 w 4530340"/>
              <a:gd name="connsiteY10" fmla="*/ 4589349 h 4925802"/>
              <a:gd name="connsiteX11" fmla="*/ 2264934 w 4530340"/>
              <a:gd name="connsiteY11" fmla="*/ 4925673 h 4925802"/>
              <a:gd name="connsiteX12" fmla="*/ 1375057 w 4530340"/>
              <a:gd name="connsiteY12" fmla="*/ 4554302 h 4925802"/>
              <a:gd name="connsiteX13" fmla="*/ 668715 w 4530340"/>
              <a:gd name="connsiteY13" fmla="*/ 4135529 h 4925802"/>
              <a:gd name="connsiteX14" fmla="*/ 92457 w 4530340"/>
              <a:gd name="connsiteY14" fmla="*/ 3628539 h 4925802"/>
              <a:gd name="connsiteX15" fmla="*/ 7386 w 4530340"/>
              <a:gd name="connsiteY15" fmla="*/ 2486069 h 4925802"/>
              <a:gd name="connsiteX16" fmla="*/ 158948 w 4530340"/>
              <a:gd name="connsiteY16" fmla="*/ 1185237 h 4925802"/>
              <a:gd name="connsiteX17" fmla="*/ 867393 w 4530340"/>
              <a:gd name="connsiteY17" fmla="*/ 665923 h 4925802"/>
              <a:gd name="connsiteX0" fmla="*/ 867393 w 4530340"/>
              <a:gd name="connsiteY0" fmla="*/ 665923 h 4925802"/>
              <a:gd name="connsiteX1" fmla="*/ 1519973 w 4530340"/>
              <a:gd name="connsiteY1" fmla="*/ 289605 h 4925802"/>
              <a:gd name="connsiteX2" fmla="*/ 2252190 w 4530340"/>
              <a:gd name="connsiteY2" fmla="*/ 22 h 4925802"/>
              <a:gd name="connsiteX3" fmla="*/ 3029374 w 4530340"/>
              <a:gd name="connsiteY3" fmla="*/ 302924 h 4925802"/>
              <a:gd name="connsiteX4" fmla="*/ 3746454 w 4530340"/>
              <a:gd name="connsiteY4" fmla="*/ 710514 h 4925802"/>
              <a:gd name="connsiteX5" fmla="*/ 4391626 w 4530340"/>
              <a:gd name="connsiteY5" fmla="*/ 1206383 h 4925802"/>
              <a:gd name="connsiteX6" fmla="*/ 4523854 w 4530340"/>
              <a:gd name="connsiteY6" fmla="*/ 1994496 h 4925802"/>
              <a:gd name="connsiteX7" fmla="*/ 4523851 w 4530340"/>
              <a:gd name="connsiteY7" fmla="*/ 2991732 h 4925802"/>
              <a:gd name="connsiteX8" fmla="*/ 4445789 w 4530340"/>
              <a:gd name="connsiteY8" fmla="*/ 3599864 h 4925802"/>
              <a:gd name="connsiteX9" fmla="*/ 3886640 w 4530340"/>
              <a:gd name="connsiteY9" fmla="*/ 4122785 h 4925802"/>
              <a:gd name="connsiteX10" fmla="*/ 3073979 w 4530340"/>
              <a:gd name="connsiteY10" fmla="*/ 4589349 h 4925802"/>
              <a:gd name="connsiteX11" fmla="*/ 2264934 w 4530340"/>
              <a:gd name="connsiteY11" fmla="*/ 4925673 h 4925802"/>
              <a:gd name="connsiteX12" fmla="*/ 1375057 w 4530340"/>
              <a:gd name="connsiteY12" fmla="*/ 4554302 h 4925802"/>
              <a:gd name="connsiteX13" fmla="*/ 668715 w 4530340"/>
              <a:gd name="connsiteY13" fmla="*/ 4135529 h 4925802"/>
              <a:gd name="connsiteX14" fmla="*/ 92457 w 4530340"/>
              <a:gd name="connsiteY14" fmla="*/ 3628539 h 4925802"/>
              <a:gd name="connsiteX15" fmla="*/ 7386 w 4530340"/>
              <a:gd name="connsiteY15" fmla="*/ 2486069 h 4925802"/>
              <a:gd name="connsiteX16" fmla="*/ 158948 w 4530340"/>
              <a:gd name="connsiteY16" fmla="*/ 1185237 h 4925802"/>
              <a:gd name="connsiteX17" fmla="*/ 867393 w 4530340"/>
              <a:gd name="connsiteY17" fmla="*/ 665923 h 4925802"/>
              <a:gd name="connsiteX0" fmla="*/ 867393 w 4530340"/>
              <a:gd name="connsiteY0" fmla="*/ 665923 h 4925802"/>
              <a:gd name="connsiteX1" fmla="*/ 1519973 w 4530340"/>
              <a:gd name="connsiteY1" fmla="*/ 289605 h 4925802"/>
              <a:gd name="connsiteX2" fmla="*/ 2252190 w 4530340"/>
              <a:gd name="connsiteY2" fmla="*/ 22 h 4925802"/>
              <a:gd name="connsiteX3" fmla="*/ 3029374 w 4530340"/>
              <a:gd name="connsiteY3" fmla="*/ 302924 h 4925802"/>
              <a:gd name="connsiteX4" fmla="*/ 3746454 w 4530340"/>
              <a:gd name="connsiteY4" fmla="*/ 710514 h 4925802"/>
              <a:gd name="connsiteX5" fmla="*/ 4391626 w 4530340"/>
              <a:gd name="connsiteY5" fmla="*/ 1206383 h 4925802"/>
              <a:gd name="connsiteX6" fmla="*/ 4523854 w 4530340"/>
              <a:gd name="connsiteY6" fmla="*/ 1994496 h 4925802"/>
              <a:gd name="connsiteX7" fmla="*/ 4523851 w 4530340"/>
              <a:gd name="connsiteY7" fmla="*/ 2991732 h 4925802"/>
              <a:gd name="connsiteX8" fmla="*/ 4445789 w 4530340"/>
              <a:gd name="connsiteY8" fmla="*/ 3599864 h 4925802"/>
              <a:gd name="connsiteX9" fmla="*/ 3886640 w 4530340"/>
              <a:gd name="connsiteY9" fmla="*/ 4122785 h 4925802"/>
              <a:gd name="connsiteX10" fmla="*/ 3073979 w 4530340"/>
              <a:gd name="connsiteY10" fmla="*/ 4589349 h 4925802"/>
              <a:gd name="connsiteX11" fmla="*/ 2264934 w 4530340"/>
              <a:gd name="connsiteY11" fmla="*/ 4925673 h 4925802"/>
              <a:gd name="connsiteX12" fmla="*/ 1375057 w 4530340"/>
              <a:gd name="connsiteY12" fmla="*/ 4554302 h 4925802"/>
              <a:gd name="connsiteX13" fmla="*/ 668715 w 4530340"/>
              <a:gd name="connsiteY13" fmla="*/ 4135529 h 4925802"/>
              <a:gd name="connsiteX14" fmla="*/ 92457 w 4530340"/>
              <a:gd name="connsiteY14" fmla="*/ 3628539 h 4925802"/>
              <a:gd name="connsiteX15" fmla="*/ 7386 w 4530340"/>
              <a:gd name="connsiteY15" fmla="*/ 2486069 h 4925802"/>
              <a:gd name="connsiteX16" fmla="*/ 158948 w 4530340"/>
              <a:gd name="connsiteY16" fmla="*/ 1185237 h 4925802"/>
              <a:gd name="connsiteX17" fmla="*/ 867393 w 4530340"/>
              <a:gd name="connsiteY17" fmla="*/ 665923 h 4925802"/>
              <a:gd name="connsiteX0" fmla="*/ 867393 w 4530340"/>
              <a:gd name="connsiteY0" fmla="*/ 665923 h 4925802"/>
              <a:gd name="connsiteX1" fmla="*/ 1519973 w 4530340"/>
              <a:gd name="connsiteY1" fmla="*/ 289605 h 4925802"/>
              <a:gd name="connsiteX2" fmla="*/ 2252190 w 4530340"/>
              <a:gd name="connsiteY2" fmla="*/ 22 h 4925802"/>
              <a:gd name="connsiteX3" fmla="*/ 3029374 w 4530340"/>
              <a:gd name="connsiteY3" fmla="*/ 302924 h 4925802"/>
              <a:gd name="connsiteX4" fmla="*/ 3746454 w 4530340"/>
              <a:gd name="connsiteY4" fmla="*/ 710514 h 4925802"/>
              <a:gd name="connsiteX5" fmla="*/ 4391626 w 4530340"/>
              <a:gd name="connsiteY5" fmla="*/ 1206383 h 4925802"/>
              <a:gd name="connsiteX6" fmla="*/ 4523854 w 4530340"/>
              <a:gd name="connsiteY6" fmla="*/ 1994496 h 4925802"/>
              <a:gd name="connsiteX7" fmla="*/ 4523851 w 4530340"/>
              <a:gd name="connsiteY7" fmla="*/ 2991732 h 4925802"/>
              <a:gd name="connsiteX8" fmla="*/ 4445789 w 4530340"/>
              <a:gd name="connsiteY8" fmla="*/ 3599864 h 4925802"/>
              <a:gd name="connsiteX9" fmla="*/ 3886640 w 4530340"/>
              <a:gd name="connsiteY9" fmla="*/ 4122785 h 4925802"/>
              <a:gd name="connsiteX10" fmla="*/ 3073979 w 4530340"/>
              <a:gd name="connsiteY10" fmla="*/ 4589349 h 4925802"/>
              <a:gd name="connsiteX11" fmla="*/ 2264934 w 4530340"/>
              <a:gd name="connsiteY11" fmla="*/ 4925673 h 4925802"/>
              <a:gd name="connsiteX12" fmla="*/ 1375057 w 4530340"/>
              <a:gd name="connsiteY12" fmla="*/ 4554302 h 4925802"/>
              <a:gd name="connsiteX13" fmla="*/ 668715 w 4530340"/>
              <a:gd name="connsiteY13" fmla="*/ 4135529 h 4925802"/>
              <a:gd name="connsiteX14" fmla="*/ 92457 w 4530340"/>
              <a:gd name="connsiteY14" fmla="*/ 3628539 h 4925802"/>
              <a:gd name="connsiteX15" fmla="*/ 7386 w 4530340"/>
              <a:gd name="connsiteY15" fmla="*/ 2486069 h 4925802"/>
              <a:gd name="connsiteX16" fmla="*/ 158948 w 4530340"/>
              <a:gd name="connsiteY16" fmla="*/ 1185237 h 4925802"/>
              <a:gd name="connsiteX17" fmla="*/ 867393 w 4530340"/>
              <a:gd name="connsiteY17" fmla="*/ 665923 h 4925802"/>
              <a:gd name="connsiteX0" fmla="*/ 867393 w 4530340"/>
              <a:gd name="connsiteY0" fmla="*/ 665923 h 4925802"/>
              <a:gd name="connsiteX1" fmla="*/ 1519973 w 4530340"/>
              <a:gd name="connsiteY1" fmla="*/ 289605 h 4925802"/>
              <a:gd name="connsiteX2" fmla="*/ 2252190 w 4530340"/>
              <a:gd name="connsiteY2" fmla="*/ 22 h 4925802"/>
              <a:gd name="connsiteX3" fmla="*/ 3029374 w 4530340"/>
              <a:gd name="connsiteY3" fmla="*/ 302924 h 4925802"/>
              <a:gd name="connsiteX4" fmla="*/ 3746454 w 4530340"/>
              <a:gd name="connsiteY4" fmla="*/ 710514 h 4925802"/>
              <a:gd name="connsiteX5" fmla="*/ 4391626 w 4530340"/>
              <a:gd name="connsiteY5" fmla="*/ 1206383 h 4925802"/>
              <a:gd name="connsiteX6" fmla="*/ 4523854 w 4530340"/>
              <a:gd name="connsiteY6" fmla="*/ 1994496 h 4925802"/>
              <a:gd name="connsiteX7" fmla="*/ 4523851 w 4530340"/>
              <a:gd name="connsiteY7" fmla="*/ 2991732 h 4925802"/>
              <a:gd name="connsiteX8" fmla="*/ 4445789 w 4530340"/>
              <a:gd name="connsiteY8" fmla="*/ 3599864 h 4925802"/>
              <a:gd name="connsiteX9" fmla="*/ 3886640 w 4530340"/>
              <a:gd name="connsiteY9" fmla="*/ 4122785 h 4925802"/>
              <a:gd name="connsiteX10" fmla="*/ 3073979 w 4530340"/>
              <a:gd name="connsiteY10" fmla="*/ 4589349 h 4925802"/>
              <a:gd name="connsiteX11" fmla="*/ 2264934 w 4530340"/>
              <a:gd name="connsiteY11" fmla="*/ 4925673 h 4925802"/>
              <a:gd name="connsiteX12" fmla="*/ 1375057 w 4530340"/>
              <a:gd name="connsiteY12" fmla="*/ 4554302 h 4925802"/>
              <a:gd name="connsiteX13" fmla="*/ 668715 w 4530340"/>
              <a:gd name="connsiteY13" fmla="*/ 4135529 h 4925802"/>
              <a:gd name="connsiteX14" fmla="*/ 92457 w 4530340"/>
              <a:gd name="connsiteY14" fmla="*/ 3628539 h 4925802"/>
              <a:gd name="connsiteX15" fmla="*/ 7386 w 4530340"/>
              <a:gd name="connsiteY15" fmla="*/ 2486069 h 4925802"/>
              <a:gd name="connsiteX16" fmla="*/ 158948 w 4530340"/>
              <a:gd name="connsiteY16" fmla="*/ 1185237 h 4925802"/>
              <a:gd name="connsiteX17" fmla="*/ 867393 w 4530340"/>
              <a:gd name="connsiteY17" fmla="*/ 665923 h 4925802"/>
              <a:gd name="connsiteX0" fmla="*/ 867393 w 4530340"/>
              <a:gd name="connsiteY0" fmla="*/ 665923 h 4925802"/>
              <a:gd name="connsiteX1" fmla="*/ 1519973 w 4530340"/>
              <a:gd name="connsiteY1" fmla="*/ 289605 h 4925802"/>
              <a:gd name="connsiteX2" fmla="*/ 2252190 w 4530340"/>
              <a:gd name="connsiteY2" fmla="*/ 22 h 4925802"/>
              <a:gd name="connsiteX3" fmla="*/ 3029374 w 4530340"/>
              <a:gd name="connsiteY3" fmla="*/ 302924 h 4925802"/>
              <a:gd name="connsiteX4" fmla="*/ 3746454 w 4530340"/>
              <a:gd name="connsiteY4" fmla="*/ 710514 h 4925802"/>
              <a:gd name="connsiteX5" fmla="*/ 4391626 w 4530340"/>
              <a:gd name="connsiteY5" fmla="*/ 1206383 h 4925802"/>
              <a:gd name="connsiteX6" fmla="*/ 4523854 w 4530340"/>
              <a:gd name="connsiteY6" fmla="*/ 1994496 h 4925802"/>
              <a:gd name="connsiteX7" fmla="*/ 4523851 w 4530340"/>
              <a:gd name="connsiteY7" fmla="*/ 2991732 h 4925802"/>
              <a:gd name="connsiteX8" fmla="*/ 4445789 w 4530340"/>
              <a:gd name="connsiteY8" fmla="*/ 3599864 h 4925802"/>
              <a:gd name="connsiteX9" fmla="*/ 3886640 w 4530340"/>
              <a:gd name="connsiteY9" fmla="*/ 4122785 h 4925802"/>
              <a:gd name="connsiteX10" fmla="*/ 3073979 w 4530340"/>
              <a:gd name="connsiteY10" fmla="*/ 4589349 h 4925802"/>
              <a:gd name="connsiteX11" fmla="*/ 2264934 w 4530340"/>
              <a:gd name="connsiteY11" fmla="*/ 4925673 h 4925802"/>
              <a:gd name="connsiteX12" fmla="*/ 1375057 w 4530340"/>
              <a:gd name="connsiteY12" fmla="*/ 4554302 h 4925802"/>
              <a:gd name="connsiteX13" fmla="*/ 668715 w 4530340"/>
              <a:gd name="connsiteY13" fmla="*/ 4135529 h 4925802"/>
              <a:gd name="connsiteX14" fmla="*/ 92457 w 4530340"/>
              <a:gd name="connsiteY14" fmla="*/ 3628539 h 4925802"/>
              <a:gd name="connsiteX15" fmla="*/ 7386 w 4530340"/>
              <a:gd name="connsiteY15" fmla="*/ 2486069 h 4925802"/>
              <a:gd name="connsiteX16" fmla="*/ 158948 w 4530340"/>
              <a:gd name="connsiteY16" fmla="*/ 1185237 h 4925802"/>
              <a:gd name="connsiteX17" fmla="*/ 867393 w 4530340"/>
              <a:gd name="connsiteY17" fmla="*/ 665923 h 4925802"/>
              <a:gd name="connsiteX0" fmla="*/ 869059 w 4532006"/>
              <a:gd name="connsiteY0" fmla="*/ 665923 h 4925802"/>
              <a:gd name="connsiteX1" fmla="*/ 1521639 w 4532006"/>
              <a:gd name="connsiteY1" fmla="*/ 289605 h 4925802"/>
              <a:gd name="connsiteX2" fmla="*/ 2253856 w 4532006"/>
              <a:gd name="connsiteY2" fmla="*/ 22 h 4925802"/>
              <a:gd name="connsiteX3" fmla="*/ 3031040 w 4532006"/>
              <a:gd name="connsiteY3" fmla="*/ 302924 h 4925802"/>
              <a:gd name="connsiteX4" fmla="*/ 3748120 w 4532006"/>
              <a:gd name="connsiteY4" fmla="*/ 710514 h 4925802"/>
              <a:gd name="connsiteX5" fmla="*/ 4393292 w 4532006"/>
              <a:gd name="connsiteY5" fmla="*/ 1206383 h 4925802"/>
              <a:gd name="connsiteX6" fmla="*/ 4525520 w 4532006"/>
              <a:gd name="connsiteY6" fmla="*/ 1994496 h 4925802"/>
              <a:gd name="connsiteX7" fmla="*/ 4525517 w 4532006"/>
              <a:gd name="connsiteY7" fmla="*/ 2991732 h 4925802"/>
              <a:gd name="connsiteX8" fmla="*/ 4447455 w 4532006"/>
              <a:gd name="connsiteY8" fmla="*/ 3599864 h 4925802"/>
              <a:gd name="connsiteX9" fmla="*/ 3888306 w 4532006"/>
              <a:gd name="connsiteY9" fmla="*/ 4122785 h 4925802"/>
              <a:gd name="connsiteX10" fmla="*/ 3075645 w 4532006"/>
              <a:gd name="connsiteY10" fmla="*/ 4589349 h 4925802"/>
              <a:gd name="connsiteX11" fmla="*/ 2266600 w 4532006"/>
              <a:gd name="connsiteY11" fmla="*/ 4925673 h 4925802"/>
              <a:gd name="connsiteX12" fmla="*/ 1376723 w 4532006"/>
              <a:gd name="connsiteY12" fmla="*/ 4554302 h 4925802"/>
              <a:gd name="connsiteX13" fmla="*/ 714985 w 4532006"/>
              <a:gd name="connsiteY13" fmla="*/ 4161018 h 4925802"/>
              <a:gd name="connsiteX14" fmla="*/ 94123 w 4532006"/>
              <a:gd name="connsiteY14" fmla="*/ 3628539 h 4925802"/>
              <a:gd name="connsiteX15" fmla="*/ 9052 w 4532006"/>
              <a:gd name="connsiteY15" fmla="*/ 2486069 h 4925802"/>
              <a:gd name="connsiteX16" fmla="*/ 160614 w 4532006"/>
              <a:gd name="connsiteY16" fmla="*/ 1185237 h 4925802"/>
              <a:gd name="connsiteX17" fmla="*/ 869059 w 4532006"/>
              <a:gd name="connsiteY17" fmla="*/ 665923 h 4925802"/>
              <a:gd name="connsiteX0" fmla="*/ 869059 w 4532006"/>
              <a:gd name="connsiteY0" fmla="*/ 665923 h 4925802"/>
              <a:gd name="connsiteX1" fmla="*/ 1521639 w 4532006"/>
              <a:gd name="connsiteY1" fmla="*/ 289605 h 4925802"/>
              <a:gd name="connsiteX2" fmla="*/ 2253856 w 4532006"/>
              <a:gd name="connsiteY2" fmla="*/ 22 h 4925802"/>
              <a:gd name="connsiteX3" fmla="*/ 3031040 w 4532006"/>
              <a:gd name="connsiteY3" fmla="*/ 302924 h 4925802"/>
              <a:gd name="connsiteX4" fmla="*/ 3748120 w 4532006"/>
              <a:gd name="connsiteY4" fmla="*/ 710514 h 4925802"/>
              <a:gd name="connsiteX5" fmla="*/ 4393292 w 4532006"/>
              <a:gd name="connsiteY5" fmla="*/ 1206383 h 4925802"/>
              <a:gd name="connsiteX6" fmla="*/ 4525520 w 4532006"/>
              <a:gd name="connsiteY6" fmla="*/ 1994496 h 4925802"/>
              <a:gd name="connsiteX7" fmla="*/ 4525517 w 4532006"/>
              <a:gd name="connsiteY7" fmla="*/ 2991732 h 4925802"/>
              <a:gd name="connsiteX8" fmla="*/ 4447455 w 4532006"/>
              <a:gd name="connsiteY8" fmla="*/ 3599864 h 4925802"/>
              <a:gd name="connsiteX9" fmla="*/ 3888306 w 4532006"/>
              <a:gd name="connsiteY9" fmla="*/ 4122785 h 4925802"/>
              <a:gd name="connsiteX10" fmla="*/ 3075645 w 4532006"/>
              <a:gd name="connsiteY10" fmla="*/ 4589349 h 4925802"/>
              <a:gd name="connsiteX11" fmla="*/ 2266600 w 4532006"/>
              <a:gd name="connsiteY11" fmla="*/ 4925673 h 4925802"/>
              <a:gd name="connsiteX12" fmla="*/ 1376723 w 4532006"/>
              <a:gd name="connsiteY12" fmla="*/ 4554302 h 4925802"/>
              <a:gd name="connsiteX13" fmla="*/ 714985 w 4532006"/>
              <a:gd name="connsiteY13" fmla="*/ 4161018 h 4925802"/>
              <a:gd name="connsiteX14" fmla="*/ 94123 w 4532006"/>
              <a:gd name="connsiteY14" fmla="*/ 3596678 h 4925802"/>
              <a:gd name="connsiteX15" fmla="*/ 9052 w 4532006"/>
              <a:gd name="connsiteY15" fmla="*/ 2486069 h 4925802"/>
              <a:gd name="connsiteX16" fmla="*/ 160614 w 4532006"/>
              <a:gd name="connsiteY16" fmla="*/ 1185237 h 4925802"/>
              <a:gd name="connsiteX17" fmla="*/ 869059 w 4532006"/>
              <a:gd name="connsiteY17" fmla="*/ 665923 h 4925802"/>
              <a:gd name="connsiteX0" fmla="*/ 871501 w 4534448"/>
              <a:gd name="connsiteY0" fmla="*/ 665923 h 4925802"/>
              <a:gd name="connsiteX1" fmla="*/ 1524081 w 4534448"/>
              <a:gd name="connsiteY1" fmla="*/ 289605 h 4925802"/>
              <a:gd name="connsiteX2" fmla="*/ 2256298 w 4534448"/>
              <a:gd name="connsiteY2" fmla="*/ 22 h 4925802"/>
              <a:gd name="connsiteX3" fmla="*/ 3033482 w 4534448"/>
              <a:gd name="connsiteY3" fmla="*/ 302924 h 4925802"/>
              <a:gd name="connsiteX4" fmla="*/ 3750562 w 4534448"/>
              <a:gd name="connsiteY4" fmla="*/ 710514 h 4925802"/>
              <a:gd name="connsiteX5" fmla="*/ 4395734 w 4534448"/>
              <a:gd name="connsiteY5" fmla="*/ 1206383 h 4925802"/>
              <a:gd name="connsiteX6" fmla="*/ 4527962 w 4534448"/>
              <a:gd name="connsiteY6" fmla="*/ 1994496 h 4925802"/>
              <a:gd name="connsiteX7" fmla="*/ 4527959 w 4534448"/>
              <a:gd name="connsiteY7" fmla="*/ 2991732 h 4925802"/>
              <a:gd name="connsiteX8" fmla="*/ 4449897 w 4534448"/>
              <a:gd name="connsiteY8" fmla="*/ 3599864 h 4925802"/>
              <a:gd name="connsiteX9" fmla="*/ 3890748 w 4534448"/>
              <a:gd name="connsiteY9" fmla="*/ 4122785 h 4925802"/>
              <a:gd name="connsiteX10" fmla="*/ 3078087 w 4534448"/>
              <a:gd name="connsiteY10" fmla="*/ 4589349 h 4925802"/>
              <a:gd name="connsiteX11" fmla="*/ 2269042 w 4534448"/>
              <a:gd name="connsiteY11" fmla="*/ 4925673 h 4925802"/>
              <a:gd name="connsiteX12" fmla="*/ 1379165 w 4534448"/>
              <a:gd name="connsiteY12" fmla="*/ 4554302 h 4925802"/>
              <a:gd name="connsiteX13" fmla="*/ 717427 w 4534448"/>
              <a:gd name="connsiteY13" fmla="*/ 4161018 h 4925802"/>
              <a:gd name="connsiteX14" fmla="*/ 96565 w 4534448"/>
              <a:gd name="connsiteY14" fmla="*/ 3596678 h 4925802"/>
              <a:gd name="connsiteX15" fmla="*/ 8307 w 4534448"/>
              <a:gd name="connsiteY15" fmla="*/ 2763256 h 4925802"/>
              <a:gd name="connsiteX16" fmla="*/ 163056 w 4534448"/>
              <a:gd name="connsiteY16" fmla="*/ 1185237 h 4925802"/>
              <a:gd name="connsiteX17" fmla="*/ 871501 w 4534448"/>
              <a:gd name="connsiteY17" fmla="*/ 665923 h 4925802"/>
              <a:gd name="connsiteX0" fmla="*/ 864422 w 4527369"/>
              <a:gd name="connsiteY0" fmla="*/ 665923 h 4925802"/>
              <a:gd name="connsiteX1" fmla="*/ 1517002 w 4527369"/>
              <a:gd name="connsiteY1" fmla="*/ 289605 h 4925802"/>
              <a:gd name="connsiteX2" fmla="*/ 2249219 w 4527369"/>
              <a:gd name="connsiteY2" fmla="*/ 22 h 4925802"/>
              <a:gd name="connsiteX3" fmla="*/ 3026403 w 4527369"/>
              <a:gd name="connsiteY3" fmla="*/ 302924 h 4925802"/>
              <a:gd name="connsiteX4" fmla="*/ 3743483 w 4527369"/>
              <a:gd name="connsiteY4" fmla="*/ 710514 h 4925802"/>
              <a:gd name="connsiteX5" fmla="*/ 4388655 w 4527369"/>
              <a:gd name="connsiteY5" fmla="*/ 1206383 h 4925802"/>
              <a:gd name="connsiteX6" fmla="*/ 4520883 w 4527369"/>
              <a:gd name="connsiteY6" fmla="*/ 1994496 h 4925802"/>
              <a:gd name="connsiteX7" fmla="*/ 4520880 w 4527369"/>
              <a:gd name="connsiteY7" fmla="*/ 2991732 h 4925802"/>
              <a:gd name="connsiteX8" fmla="*/ 4442818 w 4527369"/>
              <a:gd name="connsiteY8" fmla="*/ 3599864 h 4925802"/>
              <a:gd name="connsiteX9" fmla="*/ 3883669 w 4527369"/>
              <a:gd name="connsiteY9" fmla="*/ 4122785 h 4925802"/>
              <a:gd name="connsiteX10" fmla="*/ 3071008 w 4527369"/>
              <a:gd name="connsiteY10" fmla="*/ 4589349 h 4925802"/>
              <a:gd name="connsiteX11" fmla="*/ 2261963 w 4527369"/>
              <a:gd name="connsiteY11" fmla="*/ 4925673 h 4925802"/>
              <a:gd name="connsiteX12" fmla="*/ 1372086 w 4527369"/>
              <a:gd name="connsiteY12" fmla="*/ 4554302 h 4925802"/>
              <a:gd name="connsiteX13" fmla="*/ 710348 w 4527369"/>
              <a:gd name="connsiteY13" fmla="*/ 4161018 h 4925802"/>
              <a:gd name="connsiteX14" fmla="*/ 89486 w 4527369"/>
              <a:gd name="connsiteY14" fmla="*/ 3596678 h 4925802"/>
              <a:gd name="connsiteX15" fmla="*/ 1228 w 4527369"/>
              <a:gd name="connsiteY15" fmla="*/ 2763256 h 4925802"/>
              <a:gd name="connsiteX16" fmla="*/ 155977 w 4527369"/>
              <a:gd name="connsiteY16" fmla="*/ 1185237 h 4925802"/>
              <a:gd name="connsiteX17" fmla="*/ 864422 w 4527369"/>
              <a:gd name="connsiteY17" fmla="*/ 665923 h 4925802"/>
              <a:gd name="connsiteX0" fmla="*/ 855246 w 4518193"/>
              <a:gd name="connsiteY0" fmla="*/ 665923 h 4925802"/>
              <a:gd name="connsiteX1" fmla="*/ 1507826 w 4518193"/>
              <a:gd name="connsiteY1" fmla="*/ 289605 h 4925802"/>
              <a:gd name="connsiteX2" fmla="*/ 2240043 w 4518193"/>
              <a:gd name="connsiteY2" fmla="*/ 22 h 4925802"/>
              <a:gd name="connsiteX3" fmla="*/ 3017227 w 4518193"/>
              <a:gd name="connsiteY3" fmla="*/ 302924 h 4925802"/>
              <a:gd name="connsiteX4" fmla="*/ 3734307 w 4518193"/>
              <a:gd name="connsiteY4" fmla="*/ 710514 h 4925802"/>
              <a:gd name="connsiteX5" fmla="*/ 4379479 w 4518193"/>
              <a:gd name="connsiteY5" fmla="*/ 1206383 h 4925802"/>
              <a:gd name="connsiteX6" fmla="*/ 4511707 w 4518193"/>
              <a:gd name="connsiteY6" fmla="*/ 1994496 h 4925802"/>
              <a:gd name="connsiteX7" fmla="*/ 4511704 w 4518193"/>
              <a:gd name="connsiteY7" fmla="*/ 2991732 h 4925802"/>
              <a:gd name="connsiteX8" fmla="*/ 4433642 w 4518193"/>
              <a:gd name="connsiteY8" fmla="*/ 3599864 h 4925802"/>
              <a:gd name="connsiteX9" fmla="*/ 3874493 w 4518193"/>
              <a:gd name="connsiteY9" fmla="*/ 4122785 h 4925802"/>
              <a:gd name="connsiteX10" fmla="*/ 3061832 w 4518193"/>
              <a:gd name="connsiteY10" fmla="*/ 4589349 h 4925802"/>
              <a:gd name="connsiteX11" fmla="*/ 2252787 w 4518193"/>
              <a:gd name="connsiteY11" fmla="*/ 4925673 h 4925802"/>
              <a:gd name="connsiteX12" fmla="*/ 1362910 w 4518193"/>
              <a:gd name="connsiteY12" fmla="*/ 4554302 h 4925802"/>
              <a:gd name="connsiteX13" fmla="*/ 701172 w 4518193"/>
              <a:gd name="connsiteY13" fmla="*/ 4161018 h 4925802"/>
              <a:gd name="connsiteX14" fmla="*/ 80310 w 4518193"/>
              <a:gd name="connsiteY14" fmla="*/ 3596678 h 4925802"/>
              <a:gd name="connsiteX15" fmla="*/ 4797 w 4518193"/>
              <a:gd name="connsiteY15" fmla="*/ 2877955 h 4925802"/>
              <a:gd name="connsiteX16" fmla="*/ 146801 w 4518193"/>
              <a:gd name="connsiteY16" fmla="*/ 1185237 h 4925802"/>
              <a:gd name="connsiteX17" fmla="*/ 855246 w 4518193"/>
              <a:gd name="connsiteY17" fmla="*/ 665923 h 4925802"/>
              <a:gd name="connsiteX0" fmla="*/ 853677 w 4516624"/>
              <a:gd name="connsiteY0" fmla="*/ 665923 h 4925802"/>
              <a:gd name="connsiteX1" fmla="*/ 1506257 w 4516624"/>
              <a:gd name="connsiteY1" fmla="*/ 289605 h 4925802"/>
              <a:gd name="connsiteX2" fmla="*/ 2238474 w 4516624"/>
              <a:gd name="connsiteY2" fmla="*/ 22 h 4925802"/>
              <a:gd name="connsiteX3" fmla="*/ 3015658 w 4516624"/>
              <a:gd name="connsiteY3" fmla="*/ 302924 h 4925802"/>
              <a:gd name="connsiteX4" fmla="*/ 3732738 w 4516624"/>
              <a:gd name="connsiteY4" fmla="*/ 710514 h 4925802"/>
              <a:gd name="connsiteX5" fmla="*/ 4377910 w 4516624"/>
              <a:gd name="connsiteY5" fmla="*/ 1206383 h 4925802"/>
              <a:gd name="connsiteX6" fmla="*/ 4510138 w 4516624"/>
              <a:gd name="connsiteY6" fmla="*/ 1994496 h 4925802"/>
              <a:gd name="connsiteX7" fmla="*/ 4510135 w 4516624"/>
              <a:gd name="connsiteY7" fmla="*/ 2991732 h 4925802"/>
              <a:gd name="connsiteX8" fmla="*/ 4432073 w 4516624"/>
              <a:gd name="connsiteY8" fmla="*/ 3599864 h 4925802"/>
              <a:gd name="connsiteX9" fmla="*/ 3872924 w 4516624"/>
              <a:gd name="connsiteY9" fmla="*/ 4122785 h 4925802"/>
              <a:gd name="connsiteX10" fmla="*/ 3060263 w 4516624"/>
              <a:gd name="connsiteY10" fmla="*/ 4589349 h 4925802"/>
              <a:gd name="connsiteX11" fmla="*/ 2251218 w 4516624"/>
              <a:gd name="connsiteY11" fmla="*/ 4925673 h 4925802"/>
              <a:gd name="connsiteX12" fmla="*/ 1361341 w 4516624"/>
              <a:gd name="connsiteY12" fmla="*/ 4554302 h 4925802"/>
              <a:gd name="connsiteX13" fmla="*/ 699603 w 4516624"/>
              <a:gd name="connsiteY13" fmla="*/ 4161018 h 4925802"/>
              <a:gd name="connsiteX14" fmla="*/ 78741 w 4516624"/>
              <a:gd name="connsiteY14" fmla="*/ 3596678 h 4925802"/>
              <a:gd name="connsiteX15" fmla="*/ 3228 w 4516624"/>
              <a:gd name="connsiteY15" fmla="*/ 2877955 h 4925802"/>
              <a:gd name="connsiteX16" fmla="*/ 27343 w 4516624"/>
              <a:gd name="connsiteY16" fmla="*/ 2016798 h 4925802"/>
              <a:gd name="connsiteX17" fmla="*/ 145232 w 4516624"/>
              <a:gd name="connsiteY17" fmla="*/ 1185237 h 4925802"/>
              <a:gd name="connsiteX18" fmla="*/ 853677 w 4516624"/>
              <a:gd name="connsiteY18" fmla="*/ 665923 h 4925802"/>
              <a:gd name="connsiteX0" fmla="*/ 853677 w 4516624"/>
              <a:gd name="connsiteY0" fmla="*/ 665923 h 4925802"/>
              <a:gd name="connsiteX1" fmla="*/ 1506257 w 4516624"/>
              <a:gd name="connsiteY1" fmla="*/ 289605 h 4925802"/>
              <a:gd name="connsiteX2" fmla="*/ 2238474 w 4516624"/>
              <a:gd name="connsiteY2" fmla="*/ 22 h 4925802"/>
              <a:gd name="connsiteX3" fmla="*/ 3015658 w 4516624"/>
              <a:gd name="connsiteY3" fmla="*/ 302924 h 4925802"/>
              <a:gd name="connsiteX4" fmla="*/ 3732738 w 4516624"/>
              <a:gd name="connsiteY4" fmla="*/ 710514 h 4925802"/>
              <a:gd name="connsiteX5" fmla="*/ 4377910 w 4516624"/>
              <a:gd name="connsiteY5" fmla="*/ 1206383 h 4925802"/>
              <a:gd name="connsiteX6" fmla="*/ 4510138 w 4516624"/>
              <a:gd name="connsiteY6" fmla="*/ 1994496 h 4925802"/>
              <a:gd name="connsiteX7" fmla="*/ 4510135 w 4516624"/>
              <a:gd name="connsiteY7" fmla="*/ 2991732 h 4925802"/>
              <a:gd name="connsiteX8" fmla="*/ 4432073 w 4516624"/>
              <a:gd name="connsiteY8" fmla="*/ 3599864 h 4925802"/>
              <a:gd name="connsiteX9" fmla="*/ 3872924 w 4516624"/>
              <a:gd name="connsiteY9" fmla="*/ 4122785 h 4925802"/>
              <a:gd name="connsiteX10" fmla="*/ 3060263 w 4516624"/>
              <a:gd name="connsiteY10" fmla="*/ 4589349 h 4925802"/>
              <a:gd name="connsiteX11" fmla="*/ 2251218 w 4516624"/>
              <a:gd name="connsiteY11" fmla="*/ 4925673 h 4925802"/>
              <a:gd name="connsiteX12" fmla="*/ 1361341 w 4516624"/>
              <a:gd name="connsiteY12" fmla="*/ 4554302 h 4925802"/>
              <a:gd name="connsiteX13" fmla="*/ 699603 w 4516624"/>
              <a:gd name="connsiteY13" fmla="*/ 4161018 h 4925802"/>
              <a:gd name="connsiteX14" fmla="*/ 78741 w 4516624"/>
              <a:gd name="connsiteY14" fmla="*/ 3596678 h 4925802"/>
              <a:gd name="connsiteX15" fmla="*/ 3228 w 4516624"/>
              <a:gd name="connsiteY15" fmla="*/ 2877955 h 4925802"/>
              <a:gd name="connsiteX16" fmla="*/ 27343 w 4516624"/>
              <a:gd name="connsiteY16" fmla="*/ 2016798 h 4925802"/>
              <a:gd name="connsiteX17" fmla="*/ 145232 w 4516624"/>
              <a:gd name="connsiteY17" fmla="*/ 1185237 h 4925802"/>
              <a:gd name="connsiteX18" fmla="*/ 853677 w 4516624"/>
              <a:gd name="connsiteY18" fmla="*/ 665923 h 4925802"/>
              <a:gd name="connsiteX0" fmla="*/ 853677 w 4516624"/>
              <a:gd name="connsiteY0" fmla="*/ 665923 h 4925802"/>
              <a:gd name="connsiteX1" fmla="*/ 1506257 w 4516624"/>
              <a:gd name="connsiteY1" fmla="*/ 289605 h 4925802"/>
              <a:gd name="connsiteX2" fmla="*/ 2238474 w 4516624"/>
              <a:gd name="connsiteY2" fmla="*/ 22 h 4925802"/>
              <a:gd name="connsiteX3" fmla="*/ 3015658 w 4516624"/>
              <a:gd name="connsiteY3" fmla="*/ 302924 h 4925802"/>
              <a:gd name="connsiteX4" fmla="*/ 3732738 w 4516624"/>
              <a:gd name="connsiteY4" fmla="*/ 710514 h 4925802"/>
              <a:gd name="connsiteX5" fmla="*/ 4377910 w 4516624"/>
              <a:gd name="connsiteY5" fmla="*/ 1206383 h 4925802"/>
              <a:gd name="connsiteX6" fmla="*/ 4510138 w 4516624"/>
              <a:gd name="connsiteY6" fmla="*/ 1994496 h 4925802"/>
              <a:gd name="connsiteX7" fmla="*/ 4510135 w 4516624"/>
              <a:gd name="connsiteY7" fmla="*/ 2991732 h 4925802"/>
              <a:gd name="connsiteX8" fmla="*/ 4432073 w 4516624"/>
              <a:gd name="connsiteY8" fmla="*/ 3599864 h 4925802"/>
              <a:gd name="connsiteX9" fmla="*/ 3872924 w 4516624"/>
              <a:gd name="connsiteY9" fmla="*/ 4122785 h 4925802"/>
              <a:gd name="connsiteX10" fmla="*/ 3060263 w 4516624"/>
              <a:gd name="connsiteY10" fmla="*/ 4589349 h 4925802"/>
              <a:gd name="connsiteX11" fmla="*/ 2251218 w 4516624"/>
              <a:gd name="connsiteY11" fmla="*/ 4925673 h 4925802"/>
              <a:gd name="connsiteX12" fmla="*/ 1361341 w 4516624"/>
              <a:gd name="connsiteY12" fmla="*/ 4554302 h 4925802"/>
              <a:gd name="connsiteX13" fmla="*/ 699603 w 4516624"/>
              <a:gd name="connsiteY13" fmla="*/ 4161018 h 4925802"/>
              <a:gd name="connsiteX14" fmla="*/ 78741 w 4516624"/>
              <a:gd name="connsiteY14" fmla="*/ 3596678 h 4925802"/>
              <a:gd name="connsiteX15" fmla="*/ 3228 w 4516624"/>
              <a:gd name="connsiteY15" fmla="*/ 2877955 h 4925802"/>
              <a:gd name="connsiteX16" fmla="*/ 27343 w 4516624"/>
              <a:gd name="connsiteY16" fmla="*/ 2016798 h 4925802"/>
              <a:gd name="connsiteX17" fmla="*/ 145232 w 4516624"/>
              <a:gd name="connsiteY17" fmla="*/ 1185237 h 4925802"/>
              <a:gd name="connsiteX18" fmla="*/ 853677 w 4516624"/>
              <a:gd name="connsiteY18" fmla="*/ 665923 h 4925802"/>
              <a:gd name="connsiteX0" fmla="*/ 854922 w 4517869"/>
              <a:gd name="connsiteY0" fmla="*/ 665923 h 4925802"/>
              <a:gd name="connsiteX1" fmla="*/ 1507502 w 4517869"/>
              <a:gd name="connsiteY1" fmla="*/ 289605 h 4925802"/>
              <a:gd name="connsiteX2" fmla="*/ 2239719 w 4517869"/>
              <a:gd name="connsiteY2" fmla="*/ 22 h 4925802"/>
              <a:gd name="connsiteX3" fmla="*/ 3016903 w 4517869"/>
              <a:gd name="connsiteY3" fmla="*/ 302924 h 4925802"/>
              <a:gd name="connsiteX4" fmla="*/ 3733983 w 4517869"/>
              <a:gd name="connsiteY4" fmla="*/ 710514 h 4925802"/>
              <a:gd name="connsiteX5" fmla="*/ 4379155 w 4517869"/>
              <a:gd name="connsiteY5" fmla="*/ 1206383 h 4925802"/>
              <a:gd name="connsiteX6" fmla="*/ 4511383 w 4517869"/>
              <a:gd name="connsiteY6" fmla="*/ 1994496 h 4925802"/>
              <a:gd name="connsiteX7" fmla="*/ 4511380 w 4517869"/>
              <a:gd name="connsiteY7" fmla="*/ 2991732 h 4925802"/>
              <a:gd name="connsiteX8" fmla="*/ 4433318 w 4517869"/>
              <a:gd name="connsiteY8" fmla="*/ 3599864 h 4925802"/>
              <a:gd name="connsiteX9" fmla="*/ 3874169 w 4517869"/>
              <a:gd name="connsiteY9" fmla="*/ 4122785 h 4925802"/>
              <a:gd name="connsiteX10" fmla="*/ 3061508 w 4517869"/>
              <a:gd name="connsiteY10" fmla="*/ 4589349 h 4925802"/>
              <a:gd name="connsiteX11" fmla="*/ 2252463 w 4517869"/>
              <a:gd name="connsiteY11" fmla="*/ 4925673 h 4925802"/>
              <a:gd name="connsiteX12" fmla="*/ 1362586 w 4517869"/>
              <a:gd name="connsiteY12" fmla="*/ 4554302 h 4925802"/>
              <a:gd name="connsiteX13" fmla="*/ 700848 w 4517869"/>
              <a:gd name="connsiteY13" fmla="*/ 4161018 h 4925802"/>
              <a:gd name="connsiteX14" fmla="*/ 79986 w 4517869"/>
              <a:gd name="connsiteY14" fmla="*/ 3596678 h 4925802"/>
              <a:gd name="connsiteX15" fmla="*/ 4473 w 4517869"/>
              <a:gd name="connsiteY15" fmla="*/ 2877955 h 4925802"/>
              <a:gd name="connsiteX16" fmla="*/ 3100 w 4517869"/>
              <a:gd name="connsiteY16" fmla="*/ 2016798 h 4925802"/>
              <a:gd name="connsiteX17" fmla="*/ 146477 w 4517869"/>
              <a:gd name="connsiteY17" fmla="*/ 1185237 h 4925802"/>
              <a:gd name="connsiteX18" fmla="*/ 854922 w 4517869"/>
              <a:gd name="connsiteY18" fmla="*/ 665923 h 4925802"/>
              <a:gd name="connsiteX0" fmla="*/ 854231 w 4517178"/>
              <a:gd name="connsiteY0" fmla="*/ 665923 h 4925802"/>
              <a:gd name="connsiteX1" fmla="*/ 1506811 w 4517178"/>
              <a:gd name="connsiteY1" fmla="*/ 289605 h 4925802"/>
              <a:gd name="connsiteX2" fmla="*/ 2239028 w 4517178"/>
              <a:gd name="connsiteY2" fmla="*/ 22 h 4925802"/>
              <a:gd name="connsiteX3" fmla="*/ 3016212 w 4517178"/>
              <a:gd name="connsiteY3" fmla="*/ 302924 h 4925802"/>
              <a:gd name="connsiteX4" fmla="*/ 3733292 w 4517178"/>
              <a:gd name="connsiteY4" fmla="*/ 710514 h 4925802"/>
              <a:gd name="connsiteX5" fmla="*/ 4378464 w 4517178"/>
              <a:gd name="connsiteY5" fmla="*/ 1206383 h 4925802"/>
              <a:gd name="connsiteX6" fmla="*/ 4510692 w 4517178"/>
              <a:gd name="connsiteY6" fmla="*/ 1994496 h 4925802"/>
              <a:gd name="connsiteX7" fmla="*/ 4510689 w 4517178"/>
              <a:gd name="connsiteY7" fmla="*/ 2991732 h 4925802"/>
              <a:gd name="connsiteX8" fmla="*/ 4432627 w 4517178"/>
              <a:gd name="connsiteY8" fmla="*/ 3599864 h 4925802"/>
              <a:gd name="connsiteX9" fmla="*/ 3873478 w 4517178"/>
              <a:gd name="connsiteY9" fmla="*/ 4122785 h 4925802"/>
              <a:gd name="connsiteX10" fmla="*/ 3060817 w 4517178"/>
              <a:gd name="connsiteY10" fmla="*/ 4589349 h 4925802"/>
              <a:gd name="connsiteX11" fmla="*/ 2251772 w 4517178"/>
              <a:gd name="connsiteY11" fmla="*/ 4925673 h 4925802"/>
              <a:gd name="connsiteX12" fmla="*/ 1361895 w 4517178"/>
              <a:gd name="connsiteY12" fmla="*/ 4554302 h 4925802"/>
              <a:gd name="connsiteX13" fmla="*/ 700157 w 4517178"/>
              <a:gd name="connsiteY13" fmla="*/ 4161018 h 4925802"/>
              <a:gd name="connsiteX14" fmla="*/ 79295 w 4517178"/>
              <a:gd name="connsiteY14" fmla="*/ 3596678 h 4925802"/>
              <a:gd name="connsiteX15" fmla="*/ 3782 w 4517178"/>
              <a:gd name="connsiteY15" fmla="*/ 2877955 h 4925802"/>
              <a:gd name="connsiteX16" fmla="*/ 5595 w 4517178"/>
              <a:gd name="connsiteY16" fmla="*/ 1937146 h 4925802"/>
              <a:gd name="connsiteX17" fmla="*/ 145786 w 4517178"/>
              <a:gd name="connsiteY17" fmla="*/ 1185237 h 4925802"/>
              <a:gd name="connsiteX18" fmla="*/ 854231 w 4517178"/>
              <a:gd name="connsiteY18" fmla="*/ 665923 h 4925802"/>
              <a:gd name="connsiteX0" fmla="*/ 803254 w 4517178"/>
              <a:gd name="connsiteY0" fmla="*/ 681852 h 4925801"/>
              <a:gd name="connsiteX1" fmla="*/ 1506811 w 4517178"/>
              <a:gd name="connsiteY1" fmla="*/ 289604 h 4925801"/>
              <a:gd name="connsiteX2" fmla="*/ 2239028 w 4517178"/>
              <a:gd name="connsiteY2" fmla="*/ 21 h 4925801"/>
              <a:gd name="connsiteX3" fmla="*/ 3016212 w 4517178"/>
              <a:gd name="connsiteY3" fmla="*/ 302923 h 4925801"/>
              <a:gd name="connsiteX4" fmla="*/ 3733292 w 4517178"/>
              <a:gd name="connsiteY4" fmla="*/ 710513 h 4925801"/>
              <a:gd name="connsiteX5" fmla="*/ 4378464 w 4517178"/>
              <a:gd name="connsiteY5" fmla="*/ 1206382 h 4925801"/>
              <a:gd name="connsiteX6" fmla="*/ 4510692 w 4517178"/>
              <a:gd name="connsiteY6" fmla="*/ 1994495 h 4925801"/>
              <a:gd name="connsiteX7" fmla="*/ 4510689 w 4517178"/>
              <a:gd name="connsiteY7" fmla="*/ 2991731 h 4925801"/>
              <a:gd name="connsiteX8" fmla="*/ 4432627 w 4517178"/>
              <a:gd name="connsiteY8" fmla="*/ 3599863 h 4925801"/>
              <a:gd name="connsiteX9" fmla="*/ 3873478 w 4517178"/>
              <a:gd name="connsiteY9" fmla="*/ 4122784 h 4925801"/>
              <a:gd name="connsiteX10" fmla="*/ 3060817 w 4517178"/>
              <a:gd name="connsiteY10" fmla="*/ 4589348 h 4925801"/>
              <a:gd name="connsiteX11" fmla="*/ 2251772 w 4517178"/>
              <a:gd name="connsiteY11" fmla="*/ 4925672 h 4925801"/>
              <a:gd name="connsiteX12" fmla="*/ 1361895 w 4517178"/>
              <a:gd name="connsiteY12" fmla="*/ 4554301 h 4925801"/>
              <a:gd name="connsiteX13" fmla="*/ 700157 w 4517178"/>
              <a:gd name="connsiteY13" fmla="*/ 4161017 h 4925801"/>
              <a:gd name="connsiteX14" fmla="*/ 79295 w 4517178"/>
              <a:gd name="connsiteY14" fmla="*/ 3596677 h 4925801"/>
              <a:gd name="connsiteX15" fmla="*/ 3782 w 4517178"/>
              <a:gd name="connsiteY15" fmla="*/ 2877954 h 4925801"/>
              <a:gd name="connsiteX16" fmla="*/ 5595 w 4517178"/>
              <a:gd name="connsiteY16" fmla="*/ 1937145 h 4925801"/>
              <a:gd name="connsiteX17" fmla="*/ 145786 w 4517178"/>
              <a:gd name="connsiteY17" fmla="*/ 1185236 h 4925801"/>
              <a:gd name="connsiteX18" fmla="*/ 803254 w 4517178"/>
              <a:gd name="connsiteY18" fmla="*/ 681852 h 4925801"/>
              <a:gd name="connsiteX0" fmla="*/ 803254 w 4517178"/>
              <a:gd name="connsiteY0" fmla="*/ 681852 h 4925801"/>
              <a:gd name="connsiteX1" fmla="*/ 1506811 w 4517178"/>
              <a:gd name="connsiteY1" fmla="*/ 289604 h 4925801"/>
              <a:gd name="connsiteX2" fmla="*/ 2239028 w 4517178"/>
              <a:gd name="connsiteY2" fmla="*/ 21 h 4925801"/>
              <a:gd name="connsiteX3" fmla="*/ 3016212 w 4517178"/>
              <a:gd name="connsiteY3" fmla="*/ 302923 h 4925801"/>
              <a:gd name="connsiteX4" fmla="*/ 3733292 w 4517178"/>
              <a:gd name="connsiteY4" fmla="*/ 710513 h 4925801"/>
              <a:gd name="connsiteX5" fmla="*/ 4378464 w 4517178"/>
              <a:gd name="connsiteY5" fmla="*/ 1206382 h 4925801"/>
              <a:gd name="connsiteX6" fmla="*/ 4510692 w 4517178"/>
              <a:gd name="connsiteY6" fmla="*/ 1994495 h 4925801"/>
              <a:gd name="connsiteX7" fmla="*/ 4510689 w 4517178"/>
              <a:gd name="connsiteY7" fmla="*/ 2991731 h 4925801"/>
              <a:gd name="connsiteX8" fmla="*/ 4432627 w 4517178"/>
              <a:gd name="connsiteY8" fmla="*/ 3599863 h 4925801"/>
              <a:gd name="connsiteX9" fmla="*/ 3873478 w 4517178"/>
              <a:gd name="connsiteY9" fmla="*/ 4122784 h 4925801"/>
              <a:gd name="connsiteX10" fmla="*/ 3060817 w 4517178"/>
              <a:gd name="connsiteY10" fmla="*/ 4589348 h 4925801"/>
              <a:gd name="connsiteX11" fmla="*/ 2251772 w 4517178"/>
              <a:gd name="connsiteY11" fmla="*/ 4925672 h 4925801"/>
              <a:gd name="connsiteX12" fmla="*/ 1361895 w 4517178"/>
              <a:gd name="connsiteY12" fmla="*/ 4554301 h 4925801"/>
              <a:gd name="connsiteX13" fmla="*/ 700157 w 4517178"/>
              <a:gd name="connsiteY13" fmla="*/ 4161017 h 4925801"/>
              <a:gd name="connsiteX14" fmla="*/ 79295 w 4517178"/>
              <a:gd name="connsiteY14" fmla="*/ 3596677 h 4925801"/>
              <a:gd name="connsiteX15" fmla="*/ 3782 w 4517178"/>
              <a:gd name="connsiteY15" fmla="*/ 2877954 h 4925801"/>
              <a:gd name="connsiteX16" fmla="*/ 5595 w 4517178"/>
              <a:gd name="connsiteY16" fmla="*/ 1937145 h 4925801"/>
              <a:gd name="connsiteX17" fmla="*/ 145786 w 4517178"/>
              <a:gd name="connsiteY17" fmla="*/ 1185236 h 4925801"/>
              <a:gd name="connsiteX18" fmla="*/ 803254 w 4517178"/>
              <a:gd name="connsiteY18" fmla="*/ 681852 h 4925801"/>
              <a:gd name="connsiteX0" fmla="*/ 803254 w 4517178"/>
              <a:gd name="connsiteY0" fmla="*/ 697783 h 4925801"/>
              <a:gd name="connsiteX1" fmla="*/ 1506811 w 4517178"/>
              <a:gd name="connsiteY1" fmla="*/ 289604 h 4925801"/>
              <a:gd name="connsiteX2" fmla="*/ 2239028 w 4517178"/>
              <a:gd name="connsiteY2" fmla="*/ 21 h 4925801"/>
              <a:gd name="connsiteX3" fmla="*/ 3016212 w 4517178"/>
              <a:gd name="connsiteY3" fmla="*/ 302923 h 4925801"/>
              <a:gd name="connsiteX4" fmla="*/ 3733292 w 4517178"/>
              <a:gd name="connsiteY4" fmla="*/ 710513 h 4925801"/>
              <a:gd name="connsiteX5" fmla="*/ 4378464 w 4517178"/>
              <a:gd name="connsiteY5" fmla="*/ 1206382 h 4925801"/>
              <a:gd name="connsiteX6" fmla="*/ 4510692 w 4517178"/>
              <a:gd name="connsiteY6" fmla="*/ 1994495 h 4925801"/>
              <a:gd name="connsiteX7" fmla="*/ 4510689 w 4517178"/>
              <a:gd name="connsiteY7" fmla="*/ 2991731 h 4925801"/>
              <a:gd name="connsiteX8" fmla="*/ 4432627 w 4517178"/>
              <a:gd name="connsiteY8" fmla="*/ 3599863 h 4925801"/>
              <a:gd name="connsiteX9" fmla="*/ 3873478 w 4517178"/>
              <a:gd name="connsiteY9" fmla="*/ 4122784 h 4925801"/>
              <a:gd name="connsiteX10" fmla="*/ 3060817 w 4517178"/>
              <a:gd name="connsiteY10" fmla="*/ 4589348 h 4925801"/>
              <a:gd name="connsiteX11" fmla="*/ 2251772 w 4517178"/>
              <a:gd name="connsiteY11" fmla="*/ 4925672 h 4925801"/>
              <a:gd name="connsiteX12" fmla="*/ 1361895 w 4517178"/>
              <a:gd name="connsiteY12" fmla="*/ 4554301 h 4925801"/>
              <a:gd name="connsiteX13" fmla="*/ 700157 w 4517178"/>
              <a:gd name="connsiteY13" fmla="*/ 4161017 h 4925801"/>
              <a:gd name="connsiteX14" fmla="*/ 79295 w 4517178"/>
              <a:gd name="connsiteY14" fmla="*/ 3596677 h 4925801"/>
              <a:gd name="connsiteX15" fmla="*/ 3782 w 4517178"/>
              <a:gd name="connsiteY15" fmla="*/ 2877954 h 4925801"/>
              <a:gd name="connsiteX16" fmla="*/ 5595 w 4517178"/>
              <a:gd name="connsiteY16" fmla="*/ 1937145 h 4925801"/>
              <a:gd name="connsiteX17" fmla="*/ 145786 w 4517178"/>
              <a:gd name="connsiteY17" fmla="*/ 1185236 h 4925801"/>
              <a:gd name="connsiteX18" fmla="*/ 803254 w 4517178"/>
              <a:gd name="connsiteY18" fmla="*/ 697783 h 4925801"/>
              <a:gd name="connsiteX0" fmla="*/ 803254 w 4517178"/>
              <a:gd name="connsiteY0" fmla="*/ 698182 h 4926200"/>
              <a:gd name="connsiteX1" fmla="*/ 1538672 w 4517178"/>
              <a:gd name="connsiteY1" fmla="*/ 248584 h 4926200"/>
              <a:gd name="connsiteX2" fmla="*/ 2239028 w 4517178"/>
              <a:gd name="connsiteY2" fmla="*/ 420 h 4926200"/>
              <a:gd name="connsiteX3" fmla="*/ 3016212 w 4517178"/>
              <a:gd name="connsiteY3" fmla="*/ 303322 h 4926200"/>
              <a:gd name="connsiteX4" fmla="*/ 3733292 w 4517178"/>
              <a:gd name="connsiteY4" fmla="*/ 710912 h 4926200"/>
              <a:gd name="connsiteX5" fmla="*/ 4378464 w 4517178"/>
              <a:gd name="connsiteY5" fmla="*/ 1206781 h 4926200"/>
              <a:gd name="connsiteX6" fmla="*/ 4510692 w 4517178"/>
              <a:gd name="connsiteY6" fmla="*/ 1994894 h 4926200"/>
              <a:gd name="connsiteX7" fmla="*/ 4510689 w 4517178"/>
              <a:gd name="connsiteY7" fmla="*/ 2992130 h 4926200"/>
              <a:gd name="connsiteX8" fmla="*/ 4432627 w 4517178"/>
              <a:gd name="connsiteY8" fmla="*/ 3600262 h 4926200"/>
              <a:gd name="connsiteX9" fmla="*/ 3873478 w 4517178"/>
              <a:gd name="connsiteY9" fmla="*/ 4123183 h 4926200"/>
              <a:gd name="connsiteX10" fmla="*/ 3060817 w 4517178"/>
              <a:gd name="connsiteY10" fmla="*/ 4589747 h 4926200"/>
              <a:gd name="connsiteX11" fmla="*/ 2251772 w 4517178"/>
              <a:gd name="connsiteY11" fmla="*/ 4926071 h 4926200"/>
              <a:gd name="connsiteX12" fmla="*/ 1361895 w 4517178"/>
              <a:gd name="connsiteY12" fmla="*/ 4554700 h 4926200"/>
              <a:gd name="connsiteX13" fmla="*/ 700157 w 4517178"/>
              <a:gd name="connsiteY13" fmla="*/ 4161416 h 4926200"/>
              <a:gd name="connsiteX14" fmla="*/ 79295 w 4517178"/>
              <a:gd name="connsiteY14" fmla="*/ 3597076 h 4926200"/>
              <a:gd name="connsiteX15" fmla="*/ 3782 w 4517178"/>
              <a:gd name="connsiteY15" fmla="*/ 2878353 h 4926200"/>
              <a:gd name="connsiteX16" fmla="*/ 5595 w 4517178"/>
              <a:gd name="connsiteY16" fmla="*/ 1937544 h 4926200"/>
              <a:gd name="connsiteX17" fmla="*/ 145786 w 4517178"/>
              <a:gd name="connsiteY17" fmla="*/ 1185635 h 4926200"/>
              <a:gd name="connsiteX18" fmla="*/ 803254 w 4517178"/>
              <a:gd name="connsiteY18" fmla="*/ 698182 h 4926200"/>
              <a:gd name="connsiteX0" fmla="*/ 803254 w 4517178"/>
              <a:gd name="connsiteY0" fmla="*/ 698243 h 4926261"/>
              <a:gd name="connsiteX1" fmla="*/ 1538672 w 4517178"/>
              <a:gd name="connsiteY1" fmla="*/ 248645 h 4926261"/>
              <a:gd name="connsiteX2" fmla="*/ 2239028 w 4517178"/>
              <a:gd name="connsiteY2" fmla="*/ 481 h 4926261"/>
              <a:gd name="connsiteX3" fmla="*/ 3016212 w 4517178"/>
              <a:gd name="connsiteY3" fmla="*/ 303383 h 4926261"/>
              <a:gd name="connsiteX4" fmla="*/ 3733292 w 4517178"/>
              <a:gd name="connsiteY4" fmla="*/ 710973 h 4926261"/>
              <a:gd name="connsiteX5" fmla="*/ 4378464 w 4517178"/>
              <a:gd name="connsiteY5" fmla="*/ 1206842 h 4926261"/>
              <a:gd name="connsiteX6" fmla="*/ 4510692 w 4517178"/>
              <a:gd name="connsiteY6" fmla="*/ 1994955 h 4926261"/>
              <a:gd name="connsiteX7" fmla="*/ 4510689 w 4517178"/>
              <a:gd name="connsiteY7" fmla="*/ 2992191 h 4926261"/>
              <a:gd name="connsiteX8" fmla="*/ 4432627 w 4517178"/>
              <a:gd name="connsiteY8" fmla="*/ 3600323 h 4926261"/>
              <a:gd name="connsiteX9" fmla="*/ 3873478 w 4517178"/>
              <a:gd name="connsiteY9" fmla="*/ 4123244 h 4926261"/>
              <a:gd name="connsiteX10" fmla="*/ 3060817 w 4517178"/>
              <a:gd name="connsiteY10" fmla="*/ 4589808 h 4926261"/>
              <a:gd name="connsiteX11" fmla="*/ 2251772 w 4517178"/>
              <a:gd name="connsiteY11" fmla="*/ 4926132 h 4926261"/>
              <a:gd name="connsiteX12" fmla="*/ 1361895 w 4517178"/>
              <a:gd name="connsiteY12" fmla="*/ 4554761 h 4926261"/>
              <a:gd name="connsiteX13" fmla="*/ 700157 w 4517178"/>
              <a:gd name="connsiteY13" fmla="*/ 4161477 h 4926261"/>
              <a:gd name="connsiteX14" fmla="*/ 79295 w 4517178"/>
              <a:gd name="connsiteY14" fmla="*/ 3597137 h 4926261"/>
              <a:gd name="connsiteX15" fmla="*/ 3782 w 4517178"/>
              <a:gd name="connsiteY15" fmla="*/ 2878414 h 4926261"/>
              <a:gd name="connsiteX16" fmla="*/ 5595 w 4517178"/>
              <a:gd name="connsiteY16" fmla="*/ 1937605 h 4926261"/>
              <a:gd name="connsiteX17" fmla="*/ 145786 w 4517178"/>
              <a:gd name="connsiteY17" fmla="*/ 1185696 h 4926261"/>
              <a:gd name="connsiteX18" fmla="*/ 803254 w 4517178"/>
              <a:gd name="connsiteY18" fmla="*/ 698243 h 4926261"/>
              <a:gd name="connsiteX0" fmla="*/ 803254 w 4517178"/>
              <a:gd name="connsiteY0" fmla="*/ 697986 h 4926004"/>
              <a:gd name="connsiteX1" fmla="*/ 1545044 w 4517178"/>
              <a:gd name="connsiteY1" fmla="*/ 264318 h 4926004"/>
              <a:gd name="connsiteX2" fmla="*/ 2239028 w 4517178"/>
              <a:gd name="connsiteY2" fmla="*/ 224 h 4926004"/>
              <a:gd name="connsiteX3" fmla="*/ 3016212 w 4517178"/>
              <a:gd name="connsiteY3" fmla="*/ 303126 h 4926004"/>
              <a:gd name="connsiteX4" fmla="*/ 3733292 w 4517178"/>
              <a:gd name="connsiteY4" fmla="*/ 710716 h 4926004"/>
              <a:gd name="connsiteX5" fmla="*/ 4378464 w 4517178"/>
              <a:gd name="connsiteY5" fmla="*/ 1206585 h 4926004"/>
              <a:gd name="connsiteX6" fmla="*/ 4510692 w 4517178"/>
              <a:gd name="connsiteY6" fmla="*/ 1994698 h 4926004"/>
              <a:gd name="connsiteX7" fmla="*/ 4510689 w 4517178"/>
              <a:gd name="connsiteY7" fmla="*/ 2991934 h 4926004"/>
              <a:gd name="connsiteX8" fmla="*/ 4432627 w 4517178"/>
              <a:gd name="connsiteY8" fmla="*/ 3600066 h 4926004"/>
              <a:gd name="connsiteX9" fmla="*/ 3873478 w 4517178"/>
              <a:gd name="connsiteY9" fmla="*/ 4122987 h 4926004"/>
              <a:gd name="connsiteX10" fmla="*/ 3060817 w 4517178"/>
              <a:gd name="connsiteY10" fmla="*/ 4589551 h 4926004"/>
              <a:gd name="connsiteX11" fmla="*/ 2251772 w 4517178"/>
              <a:gd name="connsiteY11" fmla="*/ 4925875 h 4926004"/>
              <a:gd name="connsiteX12" fmla="*/ 1361895 w 4517178"/>
              <a:gd name="connsiteY12" fmla="*/ 4554504 h 4926004"/>
              <a:gd name="connsiteX13" fmla="*/ 700157 w 4517178"/>
              <a:gd name="connsiteY13" fmla="*/ 4161220 h 4926004"/>
              <a:gd name="connsiteX14" fmla="*/ 79295 w 4517178"/>
              <a:gd name="connsiteY14" fmla="*/ 3596880 h 4926004"/>
              <a:gd name="connsiteX15" fmla="*/ 3782 w 4517178"/>
              <a:gd name="connsiteY15" fmla="*/ 2878157 h 4926004"/>
              <a:gd name="connsiteX16" fmla="*/ 5595 w 4517178"/>
              <a:gd name="connsiteY16" fmla="*/ 1937348 h 4926004"/>
              <a:gd name="connsiteX17" fmla="*/ 145786 w 4517178"/>
              <a:gd name="connsiteY17" fmla="*/ 1185439 h 4926004"/>
              <a:gd name="connsiteX18" fmla="*/ 803254 w 4517178"/>
              <a:gd name="connsiteY18" fmla="*/ 697986 h 4926004"/>
              <a:gd name="connsiteX0" fmla="*/ 803254 w 4517178"/>
              <a:gd name="connsiteY0" fmla="*/ 698074 h 4926092"/>
              <a:gd name="connsiteX1" fmla="*/ 1567346 w 4517178"/>
              <a:gd name="connsiteY1" fmla="*/ 258034 h 4926092"/>
              <a:gd name="connsiteX2" fmla="*/ 2239028 w 4517178"/>
              <a:gd name="connsiteY2" fmla="*/ 312 h 4926092"/>
              <a:gd name="connsiteX3" fmla="*/ 3016212 w 4517178"/>
              <a:gd name="connsiteY3" fmla="*/ 303214 h 4926092"/>
              <a:gd name="connsiteX4" fmla="*/ 3733292 w 4517178"/>
              <a:gd name="connsiteY4" fmla="*/ 710804 h 4926092"/>
              <a:gd name="connsiteX5" fmla="*/ 4378464 w 4517178"/>
              <a:gd name="connsiteY5" fmla="*/ 1206673 h 4926092"/>
              <a:gd name="connsiteX6" fmla="*/ 4510692 w 4517178"/>
              <a:gd name="connsiteY6" fmla="*/ 1994786 h 4926092"/>
              <a:gd name="connsiteX7" fmla="*/ 4510689 w 4517178"/>
              <a:gd name="connsiteY7" fmla="*/ 2992022 h 4926092"/>
              <a:gd name="connsiteX8" fmla="*/ 4432627 w 4517178"/>
              <a:gd name="connsiteY8" fmla="*/ 3600154 h 4926092"/>
              <a:gd name="connsiteX9" fmla="*/ 3873478 w 4517178"/>
              <a:gd name="connsiteY9" fmla="*/ 4123075 h 4926092"/>
              <a:gd name="connsiteX10" fmla="*/ 3060817 w 4517178"/>
              <a:gd name="connsiteY10" fmla="*/ 4589639 h 4926092"/>
              <a:gd name="connsiteX11" fmla="*/ 2251772 w 4517178"/>
              <a:gd name="connsiteY11" fmla="*/ 4925963 h 4926092"/>
              <a:gd name="connsiteX12" fmla="*/ 1361895 w 4517178"/>
              <a:gd name="connsiteY12" fmla="*/ 4554592 h 4926092"/>
              <a:gd name="connsiteX13" fmla="*/ 700157 w 4517178"/>
              <a:gd name="connsiteY13" fmla="*/ 4161308 h 4926092"/>
              <a:gd name="connsiteX14" fmla="*/ 79295 w 4517178"/>
              <a:gd name="connsiteY14" fmla="*/ 3596968 h 4926092"/>
              <a:gd name="connsiteX15" fmla="*/ 3782 w 4517178"/>
              <a:gd name="connsiteY15" fmla="*/ 2878245 h 4926092"/>
              <a:gd name="connsiteX16" fmla="*/ 5595 w 4517178"/>
              <a:gd name="connsiteY16" fmla="*/ 1937436 h 4926092"/>
              <a:gd name="connsiteX17" fmla="*/ 145786 w 4517178"/>
              <a:gd name="connsiteY17" fmla="*/ 1185527 h 4926092"/>
              <a:gd name="connsiteX18" fmla="*/ 803254 w 4517178"/>
              <a:gd name="connsiteY18" fmla="*/ 698074 h 4926092"/>
              <a:gd name="connsiteX0" fmla="*/ 803254 w 4517178"/>
              <a:gd name="connsiteY0" fmla="*/ 697776 h 4925794"/>
              <a:gd name="connsiteX1" fmla="*/ 1567346 w 4517178"/>
              <a:gd name="connsiteY1" fmla="*/ 257736 h 4925794"/>
              <a:gd name="connsiteX2" fmla="*/ 2239028 w 4517178"/>
              <a:gd name="connsiteY2" fmla="*/ 14 h 4925794"/>
              <a:gd name="connsiteX3" fmla="*/ 3016212 w 4517178"/>
              <a:gd name="connsiteY3" fmla="*/ 302916 h 4925794"/>
              <a:gd name="connsiteX4" fmla="*/ 3733292 w 4517178"/>
              <a:gd name="connsiteY4" fmla="*/ 710506 h 4925794"/>
              <a:gd name="connsiteX5" fmla="*/ 4378464 w 4517178"/>
              <a:gd name="connsiteY5" fmla="*/ 1206375 h 4925794"/>
              <a:gd name="connsiteX6" fmla="*/ 4510692 w 4517178"/>
              <a:gd name="connsiteY6" fmla="*/ 1994488 h 4925794"/>
              <a:gd name="connsiteX7" fmla="*/ 4510689 w 4517178"/>
              <a:gd name="connsiteY7" fmla="*/ 2991724 h 4925794"/>
              <a:gd name="connsiteX8" fmla="*/ 4432627 w 4517178"/>
              <a:gd name="connsiteY8" fmla="*/ 3599856 h 4925794"/>
              <a:gd name="connsiteX9" fmla="*/ 3873478 w 4517178"/>
              <a:gd name="connsiteY9" fmla="*/ 4122777 h 4925794"/>
              <a:gd name="connsiteX10" fmla="*/ 3060817 w 4517178"/>
              <a:gd name="connsiteY10" fmla="*/ 4589341 h 4925794"/>
              <a:gd name="connsiteX11" fmla="*/ 2251772 w 4517178"/>
              <a:gd name="connsiteY11" fmla="*/ 4925665 h 4925794"/>
              <a:gd name="connsiteX12" fmla="*/ 1361895 w 4517178"/>
              <a:gd name="connsiteY12" fmla="*/ 4554294 h 4925794"/>
              <a:gd name="connsiteX13" fmla="*/ 700157 w 4517178"/>
              <a:gd name="connsiteY13" fmla="*/ 4161010 h 4925794"/>
              <a:gd name="connsiteX14" fmla="*/ 79295 w 4517178"/>
              <a:gd name="connsiteY14" fmla="*/ 3596670 h 4925794"/>
              <a:gd name="connsiteX15" fmla="*/ 3782 w 4517178"/>
              <a:gd name="connsiteY15" fmla="*/ 2877947 h 4925794"/>
              <a:gd name="connsiteX16" fmla="*/ 5595 w 4517178"/>
              <a:gd name="connsiteY16" fmla="*/ 1937138 h 4925794"/>
              <a:gd name="connsiteX17" fmla="*/ 145786 w 4517178"/>
              <a:gd name="connsiteY17" fmla="*/ 1185229 h 4925794"/>
              <a:gd name="connsiteX18" fmla="*/ 803254 w 4517178"/>
              <a:gd name="connsiteY18" fmla="*/ 697776 h 4925794"/>
              <a:gd name="connsiteX0" fmla="*/ 803254 w 4517178"/>
              <a:gd name="connsiteY0" fmla="*/ 694593 h 4922611"/>
              <a:gd name="connsiteX1" fmla="*/ 1567346 w 4517178"/>
              <a:gd name="connsiteY1" fmla="*/ 254553 h 4922611"/>
              <a:gd name="connsiteX2" fmla="*/ 2223097 w 4517178"/>
              <a:gd name="connsiteY2" fmla="*/ 17 h 4922611"/>
              <a:gd name="connsiteX3" fmla="*/ 3016212 w 4517178"/>
              <a:gd name="connsiteY3" fmla="*/ 299733 h 4922611"/>
              <a:gd name="connsiteX4" fmla="*/ 3733292 w 4517178"/>
              <a:gd name="connsiteY4" fmla="*/ 707323 h 4922611"/>
              <a:gd name="connsiteX5" fmla="*/ 4378464 w 4517178"/>
              <a:gd name="connsiteY5" fmla="*/ 1203192 h 4922611"/>
              <a:gd name="connsiteX6" fmla="*/ 4510692 w 4517178"/>
              <a:gd name="connsiteY6" fmla="*/ 1991305 h 4922611"/>
              <a:gd name="connsiteX7" fmla="*/ 4510689 w 4517178"/>
              <a:gd name="connsiteY7" fmla="*/ 2988541 h 4922611"/>
              <a:gd name="connsiteX8" fmla="*/ 4432627 w 4517178"/>
              <a:gd name="connsiteY8" fmla="*/ 3596673 h 4922611"/>
              <a:gd name="connsiteX9" fmla="*/ 3873478 w 4517178"/>
              <a:gd name="connsiteY9" fmla="*/ 4119594 h 4922611"/>
              <a:gd name="connsiteX10" fmla="*/ 3060817 w 4517178"/>
              <a:gd name="connsiteY10" fmla="*/ 4586158 h 4922611"/>
              <a:gd name="connsiteX11" fmla="*/ 2251772 w 4517178"/>
              <a:gd name="connsiteY11" fmla="*/ 4922482 h 4922611"/>
              <a:gd name="connsiteX12" fmla="*/ 1361895 w 4517178"/>
              <a:gd name="connsiteY12" fmla="*/ 4551111 h 4922611"/>
              <a:gd name="connsiteX13" fmla="*/ 700157 w 4517178"/>
              <a:gd name="connsiteY13" fmla="*/ 4157827 h 4922611"/>
              <a:gd name="connsiteX14" fmla="*/ 79295 w 4517178"/>
              <a:gd name="connsiteY14" fmla="*/ 3593487 h 4922611"/>
              <a:gd name="connsiteX15" fmla="*/ 3782 w 4517178"/>
              <a:gd name="connsiteY15" fmla="*/ 2874764 h 4922611"/>
              <a:gd name="connsiteX16" fmla="*/ 5595 w 4517178"/>
              <a:gd name="connsiteY16" fmla="*/ 1933955 h 4922611"/>
              <a:gd name="connsiteX17" fmla="*/ 145786 w 4517178"/>
              <a:gd name="connsiteY17" fmla="*/ 1182046 h 4922611"/>
              <a:gd name="connsiteX18" fmla="*/ 803254 w 4517178"/>
              <a:gd name="connsiteY18" fmla="*/ 694593 h 4922611"/>
              <a:gd name="connsiteX0" fmla="*/ 803254 w 4517178"/>
              <a:gd name="connsiteY0" fmla="*/ 694593 h 4922611"/>
              <a:gd name="connsiteX1" fmla="*/ 1567346 w 4517178"/>
              <a:gd name="connsiteY1" fmla="*/ 254553 h 4922611"/>
              <a:gd name="connsiteX2" fmla="*/ 2223097 w 4517178"/>
              <a:gd name="connsiteY2" fmla="*/ 17 h 4922611"/>
              <a:gd name="connsiteX3" fmla="*/ 3016212 w 4517178"/>
              <a:gd name="connsiteY3" fmla="*/ 299733 h 4922611"/>
              <a:gd name="connsiteX4" fmla="*/ 3733292 w 4517178"/>
              <a:gd name="connsiteY4" fmla="*/ 707323 h 4922611"/>
              <a:gd name="connsiteX5" fmla="*/ 4378464 w 4517178"/>
              <a:gd name="connsiteY5" fmla="*/ 1203192 h 4922611"/>
              <a:gd name="connsiteX6" fmla="*/ 4510692 w 4517178"/>
              <a:gd name="connsiteY6" fmla="*/ 1991305 h 4922611"/>
              <a:gd name="connsiteX7" fmla="*/ 4510689 w 4517178"/>
              <a:gd name="connsiteY7" fmla="*/ 2988541 h 4922611"/>
              <a:gd name="connsiteX8" fmla="*/ 4432627 w 4517178"/>
              <a:gd name="connsiteY8" fmla="*/ 3596673 h 4922611"/>
              <a:gd name="connsiteX9" fmla="*/ 3873478 w 4517178"/>
              <a:gd name="connsiteY9" fmla="*/ 4119594 h 4922611"/>
              <a:gd name="connsiteX10" fmla="*/ 3060817 w 4517178"/>
              <a:gd name="connsiteY10" fmla="*/ 4586158 h 4922611"/>
              <a:gd name="connsiteX11" fmla="*/ 2251772 w 4517178"/>
              <a:gd name="connsiteY11" fmla="*/ 4922482 h 4922611"/>
              <a:gd name="connsiteX12" fmla="*/ 1361895 w 4517178"/>
              <a:gd name="connsiteY12" fmla="*/ 4551111 h 4922611"/>
              <a:gd name="connsiteX13" fmla="*/ 700157 w 4517178"/>
              <a:gd name="connsiteY13" fmla="*/ 4157827 h 4922611"/>
              <a:gd name="connsiteX14" fmla="*/ 79295 w 4517178"/>
              <a:gd name="connsiteY14" fmla="*/ 3593487 h 4922611"/>
              <a:gd name="connsiteX15" fmla="*/ 3782 w 4517178"/>
              <a:gd name="connsiteY15" fmla="*/ 2874764 h 4922611"/>
              <a:gd name="connsiteX16" fmla="*/ 5595 w 4517178"/>
              <a:gd name="connsiteY16" fmla="*/ 1933955 h 4922611"/>
              <a:gd name="connsiteX17" fmla="*/ 145786 w 4517178"/>
              <a:gd name="connsiteY17" fmla="*/ 1182046 h 4922611"/>
              <a:gd name="connsiteX18" fmla="*/ 803254 w 4517178"/>
              <a:gd name="connsiteY18" fmla="*/ 694593 h 4922611"/>
              <a:gd name="connsiteX0" fmla="*/ 803254 w 4517178"/>
              <a:gd name="connsiteY0" fmla="*/ 694682 h 4922700"/>
              <a:gd name="connsiteX1" fmla="*/ 1567346 w 4517178"/>
              <a:gd name="connsiteY1" fmla="*/ 254642 h 4922700"/>
              <a:gd name="connsiteX2" fmla="*/ 2223097 w 4517178"/>
              <a:gd name="connsiteY2" fmla="*/ 106 h 4922700"/>
              <a:gd name="connsiteX3" fmla="*/ 3016212 w 4517178"/>
              <a:gd name="connsiteY3" fmla="*/ 299822 h 4922700"/>
              <a:gd name="connsiteX4" fmla="*/ 3733292 w 4517178"/>
              <a:gd name="connsiteY4" fmla="*/ 707412 h 4922700"/>
              <a:gd name="connsiteX5" fmla="*/ 4378464 w 4517178"/>
              <a:gd name="connsiteY5" fmla="*/ 1203281 h 4922700"/>
              <a:gd name="connsiteX6" fmla="*/ 4510692 w 4517178"/>
              <a:gd name="connsiteY6" fmla="*/ 1991394 h 4922700"/>
              <a:gd name="connsiteX7" fmla="*/ 4510689 w 4517178"/>
              <a:gd name="connsiteY7" fmla="*/ 2988630 h 4922700"/>
              <a:gd name="connsiteX8" fmla="*/ 4432627 w 4517178"/>
              <a:gd name="connsiteY8" fmla="*/ 3596762 h 4922700"/>
              <a:gd name="connsiteX9" fmla="*/ 3873478 w 4517178"/>
              <a:gd name="connsiteY9" fmla="*/ 4119683 h 4922700"/>
              <a:gd name="connsiteX10" fmla="*/ 3060817 w 4517178"/>
              <a:gd name="connsiteY10" fmla="*/ 4586247 h 4922700"/>
              <a:gd name="connsiteX11" fmla="*/ 2251772 w 4517178"/>
              <a:gd name="connsiteY11" fmla="*/ 4922571 h 4922700"/>
              <a:gd name="connsiteX12" fmla="*/ 1361895 w 4517178"/>
              <a:gd name="connsiteY12" fmla="*/ 4551200 h 4922700"/>
              <a:gd name="connsiteX13" fmla="*/ 700157 w 4517178"/>
              <a:gd name="connsiteY13" fmla="*/ 4157916 h 4922700"/>
              <a:gd name="connsiteX14" fmla="*/ 79295 w 4517178"/>
              <a:gd name="connsiteY14" fmla="*/ 3593576 h 4922700"/>
              <a:gd name="connsiteX15" fmla="*/ 3782 w 4517178"/>
              <a:gd name="connsiteY15" fmla="*/ 2874853 h 4922700"/>
              <a:gd name="connsiteX16" fmla="*/ 5595 w 4517178"/>
              <a:gd name="connsiteY16" fmla="*/ 1934044 h 4922700"/>
              <a:gd name="connsiteX17" fmla="*/ 145786 w 4517178"/>
              <a:gd name="connsiteY17" fmla="*/ 1182135 h 4922700"/>
              <a:gd name="connsiteX18" fmla="*/ 803254 w 4517178"/>
              <a:gd name="connsiteY18" fmla="*/ 694682 h 4922700"/>
              <a:gd name="connsiteX0" fmla="*/ 803254 w 4517178"/>
              <a:gd name="connsiteY0" fmla="*/ 694682 h 4922700"/>
              <a:gd name="connsiteX1" fmla="*/ 1567346 w 4517178"/>
              <a:gd name="connsiteY1" fmla="*/ 254642 h 4922700"/>
              <a:gd name="connsiteX2" fmla="*/ 2223097 w 4517178"/>
              <a:gd name="connsiteY2" fmla="*/ 106 h 4922700"/>
              <a:gd name="connsiteX3" fmla="*/ 3016212 w 4517178"/>
              <a:gd name="connsiteY3" fmla="*/ 299822 h 4922700"/>
              <a:gd name="connsiteX4" fmla="*/ 3733292 w 4517178"/>
              <a:gd name="connsiteY4" fmla="*/ 707412 h 4922700"/>
              <a:gd name="connsiteX5" fmla="*/ 4378464 w 4517178"/>
              <a:gd name="connsiteY5" fmla="*/ 1203281 h 4922700"/>
              <a:gd name="connsiteX6" fmla="*/ 4510692 w 4517178"/>
              <a:gd name="connsiteY6" fmla="*/ 1991394 h 4922700"/>
              <a:gd name="connsiteX7" fmla="*/ 4510689 w 4517178"/>
              <a:gd name="connsiteY7" fmla="*/ 2988630 h 4922700"/>
              <a:gd name="connsiteX8" fmla="*/ 4432627 w 4517178"/>
              <a:gd name="connsiteY8" fmla="*/ 3596762 h 4922700"/>
              <a:gd name="connsiteX9" fmla="*/ 3873478 w 4517178"/>
              <a:gd name="connsiteY9" fmla="*/ 4119683 h 4922700"/>
              <a:gd name="connsiteX10" fmla="*/ 3060817 w 4517178"/>
              <a:gd name="connsiteY10" fmla="*/ 4586247 h 4922700"/>
              <a:gd name="connsiteX11" fmla="*/ 2251772 w 4517178"/>
              <a:gd name="connsiteY11" fmla="*/ 4922571 h 4922700"/>
              <a:gd name="connsiteX12" fmla="*/ 1361895 w 4517178"/>
              <a:gd name="connsiteY12" fmla="*/ 4551200 h 4922700"/>
              <a:gd name="connsiteX13" fmla="*/ 700157 w 4517178"/>
              <a:gd name="connsiteY13" fmla="*/ 4157916 h 4922700"/>
              <a:gd name="connsiteX14" fmla="*/ 79295 w 4517178"/>
              <a:gd name="connsiteY14" fmla="*/ 3593576 h 4922700"/>
              <a:gd name="connsiteX15" fmla="*/ 3782 w 4517178"/>
              <a:gd name="connsiteY15" fmla="*/ 2874853 h 4922700"/>
              <a:gd name="connsiteX16" fmla="*/ 5595 w 4517178"/>
              <a:gd name="connsiteY16" fmla="*/ 1934044 h 4922700"/>
              <a:gd name="connsiteX17" fmla="*/ 145786 w 4517178"/>
              <a:gd name="connsiteY17" fmla="*/ 1182135 h 4922700"/>
              <a:gd name="connsiteX18" fmla="*/ 803254 w 4517178"/>
              <a:gd name="connsiteY18" fmla="*/ 694682 h 4922700"/>
              <a:gd name="connsiteX0" fmla="*/ 803254 w 4517178"/>
              <a:gd name="connsiteY0" fmla="*/ 694682 h 4922700"/>
              <a:gd name="connsiteX1" fmla="*/ 1567346 w 4517178"/>
              <a:gd name="connsiteY1" fmla="*/ 254642 h 4922700"/>
              <a:gd name="connsiteX2" fmla="*/ 2223097 w 4517178"/>
              <a:gd name="connsiteY2" fmla="*/ 106 h 4922700"/>
              <a:gd name="connsiteX3" fmla="*/ 3016212 w 4517178"/>
              <a:gd name="connsiteY3" fmla="*/ 299822 h 4922700"/>
              <a:gd name="connsiteX4" fmla="*/ 3733292 w 4517178"/>
              <a:gd name="connsiteY4" fmla="*/ 707412 h 4922700"/>
              <a:gd name="connsiteX5" fmla="*/ 4378464 w 4517178"/>
              <a:gd name="connsiteY5" fmla="*/ 1203281 h 4922700"/>
              <a:gd name="connsiteX6" fmla="*/ 4510692 w 4517178"/>
              <a:gd name="connsiteY6" fmla="*/ 1991394 h 4922700"/>
              <a:gd name="connsiteX7" fmla="*/ 4510689 w 4517178"/>
              <a:gd name="connsiteY7" fmla="*/ 2988630 h 4922700"/>
              <a:gd name="connsiteX8" fmla="*/ 4432627 w 4517178"/>
              <a:gd name="connsiteY8" fmla="*/ 3596762 h 4922700"/>
              <a:gd name="connsiteX9" fmla="*/ 3873478 w 4517178"/>
              <a:gd name="connsiteY9" fmla="*/ 4119683 h 4922700"/>
              <a:gd name="connsiteX10" fmla="*/ 3060817 w 4517178"/>
              <a:gd name="connsiteY10" fmla="*/ 4586247 h 4922700"/>
              <a:gd name="connsiteX11" fmla="*/ 2251772 w 4517178"/>
              <a:gd name="connsiteY11" fmla="*/ 4922571 h 4922700"/>
              <a:gd name="connsiteX12" fmla="*/ 1361895 w 4517178"/>
              <a:gd name="connsiteY12" fmla="*/ 4551200 h 4922700"/>
              <a:gd name="connsiteX13" fmla="*/ 700157 w 4517178"/>
              <a:gd name="connsiteY13" fmla="*/ 4157916 h 4922700"/>
              <a:gd name="connsiteX14" fmla="*/ 79295 w 4517178"/>
              <a:gd name="connsiteY14" fmla="*/ 3593576 h 4922700"/>
              <a:gd name="connsiteX15" fmla="*/ 3782 w 4517178"/>
              <a:gd name="connsiteY15" fmla="*/ 2874853 h 4922700"/>
              <a:gd name="connsiteX16" fmla="*/ 5595 w 4517178"/>
              <a:gd name="connsiteY16" fmla="*/ 1934044 h 4922700"/>
              <a:gd name="connsiteX17" fmla="*/ 145786 w 4517178"/>
              <a:gd name="connsiteY17" fmla="*/ 1182135 h 4922700"/>
              <a:gd name="connsiteX18" fmla="*/ 803254 w 4517178"/>
              <a:gd name="connsiteY18" fmla="*/ 694682 h 4922700"/>
              <a:gd name="connsiteX0" fmla="*/ 803254 w 4517178"/>
              <a:gd name="connsiteY0" fmla="*/ 694682 h 4922700"/>
              <a:gd name="connsiteX1" fmla="*/ 1567346 w 4517178"/>
              <a:gd name="connsiteY1" fmla="*/ 254642 h 4922700"/>
              <a:gd name="connsiteX2" fmla="*/ 2223097 w 4517178"/>
              <a:gd name="connsiteY2" fmla="*/ 106 h 4922700"/>
              <a:gd name="connsiteX3" fmla="*/ 3016212 w 4517178"/>
              <a:gd name="connsiteY3" fmla="*/ 299822 h 4922700"/>
              <a:gd name="connsiteX4" fmla="*/ 3733292 w 4517178"/>
              <a:gd name="connsiteY4" fmla="*/ 707412 h 4922700"/>
              <a:gd name="connsiteX5" fmla="*/ 4378464 w 4517178"/>
              <a:gd name="connsiteY5" fmla="*/ 1203281 h 4922700"/>
              <a:gd name="connsiteX6" fmla="*/ 4510692 w 4517178"/>
              <a:gd name="connsiteY6" fmla="*/ 1991394 h 4922700"/>
              <a:gd name="connsiteX7" fmla="*/ 4510689 w 4517178"/>
              <a:gd name="connsiteY7" fmla="*/ 2988630 h 4922700"/>
              <a:gd name="connsiteX8" fmla="*/ 4432627 w 4517178"/>
              <a:gd name="connsiteY8" fmla="*/ 3596762 h 4922700"/>
              <a:gd name="connsiteX9" fmla="*/ 3873478 w 4517178"/>
              <a:gd name="connsiteY9" fmla="*/ 4119683 h 4922700"/>
              <a:gd name="connsiteX10" fmla="*/ 3060817 w 4517178"/>
              <a:gd name="connsiteY10" fmla="*/ 4586247 h 4922700"/>
              <a:gd name="connsiteX11" fmla="*/ 2251772 w 4517178"/>
              <a:gd name="connsiteY11" fmla="*/ 4922571 h 4922700"/>
              <a:gd name="connsiteX12" fmla="*/ 1361895 w 4517178"/>
              <a:gd name="connsiteY12" fmla="*/ 4551200 h 4922700"/>
              <a:gd name="connsiteX13" fmla="*/ 700157 w 4517178"/>
              <a:gd name="connsiteY13" fmla="*/ 4157916 h 4922700"/>
              <a:gd name="connsiteX14" fmla="*/ 79295 w 4517178"/>
              <a:gd name="connsiteY14" fmla="*/ 3593576 h 4922700"/>
              <a:gd name="connsiteX15" fmla="*/ 3782 w 4517178"/>
              <a:gd name="connsiteY15" fmla="*/ 2874853 h 4922700"/>
              <a:gd name="connsiteX16" fmla="*/ 5595 w 4517178"/>
              <a:gd name="connsiteY16" fmla="*/ 1934044 h 4922700"/>
              <a:gd name="connsiteX17" fmla="*/ 145786 w 4517178"/>
              <a:gd name="connsiteY17" fmla="*/ 1182135 h 4922700"/>
              <a:gd name="connsiteX18" fmla="*/ 803254 w 4517178"/>
              <a:gd name="connsiteY18" fmla="*/ 694682 h 4922700"/>
              <a:gd name="connsiteX0" fmla="*/ 803254 w 4517178"/>
              <a:gd name="connsiteY0" fmla="*/ 694682 h 4922700"/>
              <a:gd name="connsiteX1" fmla="*/ 1567346 w 4517178"/>
              <a:gd name="connsiteY1" fmla="*/ 254642 h 4922700"/>
              <a:gd name="connsiteX2" fmla="*/ 2223097 w 4517178"/>
              <a:gd name="connsiteY2" fmla="*/ 106 h 4922700"/>
              <a:gd name="connsiteX3" fmla="*/ 3016212 w 4517178"/>
              <a:gd name="connsiteY3" fmla="*/ 299822 h 4922700"/>
              <a:gd name="connsiteX4" fmla="*/ 3733292 w 4517178"/>
              <a:gd name="connsiteY4" fmla="*/ 707412 h 4922700"/>
              <a:gd name="connsiteX5" fmla="*/ 4378464 w 4517178"/>
              <a:gd name="connsiteY5" fmla="*/ 1203281 h 4922700"/>
              <a:gd name="connsiteX6" fmla="*/ 4510692 w 4517178"/>
              <a:gd name="connsiteY6" fmla="*/ 1991394 h 4922700"/>
              <a:gd name="connsiteX7" fmla="*/ 4510689 w 4517178"/>
              <a:gd name="connsiteY7" fmla="*/ 2988630 h 4922700"/>
              <a:gd name="connsiteX8" fmla="*/ 4432627 w 4517178"/>
              <a:gd name="connsiteY8" fmla="*/ 3596762 h 4922700"/>
              <a:gd name="connsiteX9" fmla="*/ 3873478 w 4517178"/>
              <a:gd name="connsiteY9" fmla="*/ 4119683 h 4922700"/>
              <a:gd name="connsiteX10" fmla="*/ 3060817 w 4517178"/>
              <a:gd name="connsiteY10" fmla="*/ 4586247 h 4922700"/>
              <a:gd name="connsiteX11" fmla="*/ 2251772 w 4517178"/>
              <a:gd name="connsiteY11" fmla="*/ 4922571 h 4922700"/>
              <a:gd name="connsiteX12" fmla="*/ 1361895 w 4517178"/>
              <a:gd name="connsiteY12" fmla="*/ 4551200 h 4922700"/>
              <a:gd name="connsiteX13" fmla="*/ 700157 w 4517178"/>
              <a:gd name="connsiteY13" fmla="*/ 4157916 h 4922700"/>
              <a:gd name="connsiteX14" fmla="*/ 79295 w 4517178"/>
              <a:gd name="connsiteY14" fmla="*/ 3593576 h 4922700"/>
              <a:gd name="connsiteX15" fmla="*/ 3782 w 4517178"/>
              <a:gd name="connsiteY15" fmla="*/ 2874853 h 4922700"/>
              <a:gd name="connsiteX16" fmla="*/ 5595 w 4517178"/>
              <a:gd name="connsiteY16" fmla="*/ 1934044 h 4922700"/>
              <a:gd name="connsiteX17" fmla="*/ 145786 w 4517178"/>
              <a:gd name="connsiteY17" fmla="*/ 1182135 h 4922700"/>
              <a:gd name="connsiteX18" fmla="*/ 803254 w 4517178"/>
              <a:gd name="connsiteY18" fmla="*/ 694682 h 4922700"/>
              <a:gd name="connsiteX0" fmla="*/ 803254 w 4517178"/>
              <a:gd name="connsiteY0" fmla="*/ 694682 h 4922700"/>
              <a:gd name="connsiteX1" fmla="*/ 1567346 w 4517178"/>
              <a:gd name="connsiteY1" fmla="*/ 254642 h 4922700"/>
              <a:gd name="connsiteX2" fmla="*/ 2223097 w 4517178"/>
              <a:gd name="connsiteY2" fmla="*/ 106 h 4922700"/>
              <a:gd name="connsiteX3" fmla="*/ 3016212 w 4517178"/>
              <a:gd name="connsiteY3" fmla="*/ 299822 h 4922700"/>
              <a:gd name="connsiteX4" fmla="*/ 3733292 w 4517178"/>
              <a:gd name="connsiteY4" fmla="*/ 707412 h 4922700"/>
              <a:gd name="connsiteX5" fmla="*/ 4378464 w 4517178"/>
              <a:gd name="connsiteY5" fmla="*/ 1203281 h 4922700"/>
              <a:gd name="connsiteX6" fmla="*/ 4510692 w 4517178"/>
              <a:gd name="connsiteY6" fmla="*/ 1991394 h 4922700"/>
              <a:gd name="connsiteX7" fmla="*/ 4510689 w 4517178"/>
              <a:gd name="connsiteY7" fmla="*/ 2988630 h 4922700"/>
              <a:gd name="connsiteX8" fmla="*/ 4432627 w 4517178"/>
              <a:gd name="connsiteY8" fmla="*/ 3596762 h 4922700"/>
              <a:gd name="connsiteX9" fmla="*/ 3873478 w 4517178"/>
              <a:gd name="connsiteY9" fmla="*/ 4119683 h 4922700"/>
              <a:gd name="connsiteX10" fmla="*/ 3060817 w 4517178"/>
              <a:gd name="connsiteY10" fmla="*/ 4586247 h 4922700"/>
              <a:gd name="connsiteX11" fmla="*/ 2251772 w 4517178"/>
              <a:gd name="connsiteY11" fmla="*/ 4922571 h 4922700"/>
              <a:gd name="connsiteX12" fmla="*/ 1361895 w 4517178"/>
              <a:gd name="connsiteY12" fmla="*/ 4551200 h 4922700"/>
              <a:gd name="connsiteX13" fmla="*/ 700157 w 4517178"/>
              <a:gd name="connsiteY13" fmla="*/ 4157916 h 4922700"/>
              <a:gd name="connsiteX14" fmla="*/ 79295 w 4517178"/>
              <a:gd name="connsiteY14" fmla="*/ 3593576 h 4922700"/>
              <a:gd name="connsiteX15" fmla="*/ 3782 w 4517178"/>
              <a:gd name="connsiteY15" fmla="*/ 2874853 h 4922700"/>
              <a:gd name="connsiteX16" fmla="*/ 5595 w 4517178"/>
              <a:gd name="connsiteY16" fmla="*/ 1934044 h 4922700"/>
              <a:gd name="connsiteX17" fmla="*/ 145786 w 4517178"/>
              <a:gd name="connsiteY17" fmla="*/ 1182135 h 4922700"/>
              <a:gd name="connsiteX18" fmla="*/ 803254 w 4517178"/>
              <a:gd name="connsiteY18" fmla="*/ 694682 h 4922700"/>
              <a:gd name="connsiteX0" fmla="*/ 803254 w 4517178"/>
              <a:gd name="connsiteY0" fmla="*/ 694694 h 4922712"/>
              <a:gd name="connsiteX1" fmla="*/ 1567346 w 4517178"/>
              <a:gd name="connsiteY1" fmla="*/ 254654 h 4922712"/>
              <a:gd name="connsiteX2" fmla="*/ 2223097 w 4517178"/>
              <a:gd name="connsiteY2" fmla="*/ 118 h 4922712"/>
              <a:gd name="connsiteX3" fmla="*/ 3016212 w 4517178"/>
              <a:gd name="connsiteY3" fmla="*/ 299834 h 4922712"/>
              <a:gd name="connsiteX4" fmla="*/ 3733292 w 4517178"/>
              <a:gd name="connsiteY4" fmla="*/ 707424 h 4922712"/>
              <a:gd name="connsiteX5" fmla="*/ 4378464 w 4517178"/>
              <a:gd name="connsiteY5" fmla="*/ 1203293 h 4922712"/>
              <a:gd name="connsiteX6" fmla="*/ 4510692 w 4517178"/>
              <a:gd name="connsiteY6" fmla="*/ 1991406 h 4922712"/>
              <a:gd name="connsiteX7" fmla="*/ 4510689 w 4517178"/>
              <a:gd name="connsiteY7" fmla="*/ 2988642 h 4922712"/>
              <a:gd name="connsiteX8" fmla="*/ 4432627 w 4517178"/>
              <a:gd name="connsiteY8" fmla="*/ 3596774 h 4922712"/>
              <a:gd name="connsiteX9" fmla="*/ 3873478 w 4517178"/>
              <a:gd name="connsiteY9" fmla="*/ 4119695 h 4922712"/>
              <a:gd name="connsiteX10" fmla="*/ 3060817 w 4517178"/>
              <a:gd name="connsiteY10" fmla="*/ 4586259 h 4922712"/>
              <a:gd name="connsiteX11" fmla="*/ 2251772 w 4517178"/>
              <a:gd name="connsiteY11" fmla="*/ 4922583 h 4922712"/>
              <a:gd name="connsiteX12" fmla="*/ 1361895 w 4517178"/>
              <a:gd name="connsiteY12" fmla="*/ 4551212 h 4922712"/>
              <a:gd name="connsiteX13" fmla="*/ 700157 w 4517178"/>
              <a:gd name="connsiteY13" fmla="*/ 4157928 h 4922712"/>
              <a:gd name="connsiteX14" fmla="*/ 79295 w 4517178"/>
              <a:gd name="connsiteY14" fmla="*/ 3593588 h 4922712"/>
              <a:gd name="connsiteX15" fmla="*/ 3782 w 4517178"/>
              <a:gd name="connsiteY15" fmla="*/ 2874865 h 4922712"/>
              <a:gd name="connsiteX16" fmla="*/ 5595 w 4517178"/>
              <a:gd name="connsiteY16" fmla="*/ 1934056 h 4922712"/>
              <a:gd name="connsiteX17" fmla="*/ 145786 w 4517178"/>
              <a:gd name="connsiteY17" fmla="*/ 1182147 h 4922712"/>
              <a:gd name="connsiteX18" fmla="*/ 803254 w 4517178"/>
              <a:gd name="connsiteY18" fmla="*/ 694694 h 4922712"/>
              <a:gd name="connsiteX0" fmla="*/ 803254 w 4517178"/>
              <a:gd name="connsiteY0" fmla="*/ 694694 h 4922712"/>
              <a:gd name="connsiteX1" fmla="*/ 1567346 w 4517178"/>
              <a:gd name="connsiteY1" fmla="*/ 254654 h 4922712"/>
              <a:gd name="connsiteX2" fmla="*/ 2223097 w 4517178"/>
              <a:gd name="connsiteY2" fmla="*/ 118 h 4922712"/>
              <a:gd name="connsiteX3" fmla="*/ 3016212 w 4517178"/>
              <a:gd name="connsiteY3" fmla="*/ 299834 h 4922712"/>
              <a:gd name="connsiteX4" fmla="*/ 3733292 w 4517178"/>
              <a:gd name="connsiteY4" fmla="*/ 707424 h 4922712"/>
              <a:gd name="connsiteX5" fmla="*/ 4378464 w 4517178"/>
              <a:gd name="connsiteY5" fmla="*/ 1203293 h 4922712"/>
              <a:gd name="connsiteX6" fmla="*/ 4510692 w 4517178"/>
              <a:gd name="connsiteY6" fmla="*/ 1991406 h 4922712"/>
              <a:gd name="connsiteX7" fmla="*/ 4510689 w 4517178"/>
              <a:gd name="connsiteY7" fmla="*/ 2988642 h 4922712"/>
              <a:gd name="connsiteX8" fmla="*/ 4432627 w 4517178"/>
              <a:gd name="connsiteY8" fmla="*/ 3596774 h 4922712"/>
              <a:gd name="connsiteX9" fmla="*/ 3873478 w 4517178"/>
              <a:gd name="connsiteY9" fmla="*/ 4119695 h 4922712"/>
              <a:gd name="connsiteX10" fmla="*/ 3060817 w 4517178"/>
              <a:gd name="connsiteY10" fmla="*/ 4586259 h 4922712"/>
              <a:gd name="connsiteX11" fmla="*/ 2251772 w 4517178"/>
              <a:gd name="connsiteY11" fmla="*/ 4922583 h 4922712"/>
              <a:gd name="connsiteX12" fmla="*/ 1361895 w 4517178"/>
              <a:gd name="connsiteY12" fmla="*/ 4551212 h 4922712"/>
              <a:gd name="connsiteX13" fmla="*/ 700157 w 4517178"/>
              <a:gd name="connsiteY13" fmla="*/ 4157928 h 4922712"/>
              <a:gd name="connsiteX14" fmla="*/ 79295 w 4517178"/>
              <a:gd name="connsiteY14" fmla="*/ 3593588 h 4922712"/>
              <a:gd name="connsiteX15" fmla="*/ 3782 w 4517178"/>
              <a:gd name="connsiteY15" fmla="*/ 2874865 h 4922712"/>
              <a:gd name="connsiteX16" fmla="*/ 5595 w 4517178"/>
              <a:gd name="connsiteY16" fmla="*/ 1934056 h 4922712"/>
              <a:gd name="connsiteX17" fmla="*/ 145786 w 4517178"/>
              <a:gd name="connsiteY17" fmla="*/ 1182147 h 4922712"/>
              <a:gd name="connsiteX18" fmla="*/ 803254 w 4517178"/>
              <a:gd name="connsiteY18" fmla="*/ 694694 h 4922712"/>
              <a:gd name="connsiteX0" fmla="*/ 803254 w 4517178"/>
              <a:gd name="connsiteY0" fmla="*/ 694694 h 4922712"/>
              <a:gd name="connsiteX1" fmla="*/ 1567346 w 4517178"/>
              <a:gd name="connsiteY1" fmla="*/ 254654 h 4922712"/>
              <a:gd name="connsiteX2" fmla="*/ 2223097 w 4517178"/>
              <a:gd name="connsiteY2" fmla="*/ 118 h 4922712"/>
              <a:gd name="connsiteX3" fmla="*/ 3016212 w 4517178"/>
              <a:gd name="connsiteY3" fmla="*/ 299834 h 4922712"/>
              <a:gd name="connsiteX4" fmla="*/ 3733292 w 4517178"/>
              <a:gd name="connsiteY4" fmla="*/ 707424 h 4922712"/>
              <a:gd name="connsiteX5" fmla="*/ 4378464 w 4517178"/>
              <a:gd name="connsiteY5" fmla="*/ 1203293 h 4922712"/>
              <a:gd name="connsiteX6" fmla="*/ 4510692 w 4517178"/>
              <a:gd name="connsiteY6" fmla="*/ 1991406 h 4922712"/>
              <a:gd name="connsiteX7" fmla="*/ 4510689 w 4517178"/>
              <a:gd name="connsiteY7" fmla="*/ 2988642 h 4922712"/>
              <a:gd name="connsiteX8" fmla="*/ 4432627 w 4517178"/>
              <a:gd name="connsiteY8" fmla="*/ 3596774 h 4922712"/>
              <a:gd name="connsiteX9" fmla="*/ 3873478 w 4517178"/>
              <a:gd name="connsiteY9" fmla="*/ 4119695 h 4922712"/>
              <a:gd name="connsiteX10" fmla="*/ 3060817 w 4517178"/>
              <a:gd name="connsiteY10" fmla="*/ 4586259 h 4922712"/>
              <a:gd name="connsiteX11" fmla="*/ 2251772 w 4517178"/>
              <a:gd name="connsiteY11" fmla="*/ 4922583 h 4922712"/>
              <a:gd name="connsiteX12" fmla="*/ 1361895 w 4517178"/>
              <a:gd name="connsiteY12" fmla="*/ 4551212 h 4922712"/>
              <a:gd name="connsiteX13" fmla="*/ 700157 w 4517178"/>
              <a:gd name="connsiteY13" fmla="*/ 4157928 h 4922712"/>
              <a:gd name="connsiteX14" fmla="*/ 79295 w 4517178"/>
              <a:gd name="connsiteY14" fmla="*/ 3593588 h 4922712"/>
              <a:gd name="connsiteX15" fmla="*/ 3782 w 4517178"/>
              <a:gd name="connsiteY15" fmla="*/ 2874865 h 4922712"/>
              <a:gd name="connsiteX16" fmla="*/ 5595 w 4517178"/>
              <a:gd name="connsiteY16" fmla="*/ 1934056 h 4922712"/>
              <a:gd name="connsiteX17" fmla="*/ 145786 w 4517178"/>
              <a:gd name="connsiteY17" fmla="*/ 1182147 h 4922712"/>
              <a:gd name="connsiteX18" fmla="*/ 803254 w 4517178"/>
              <a:gd name="connsiteY18" fmla="*/ 694694 h 4922712"/>
              <a:gd name="connsiteX0" fmla="*/ 803254 w 4517178"/>
              <a:gd name="connsiteY0" fmla="*/ 694694 h 4922712"/>
              <a:gd name="connsiteX1" fmla="*/ 1567346 w 4517178"/>
              <a:gd name="connsiteY1" fmla="*/ 254654 h 4922712"/>
              <a:gd name="connsiteX2" fmla="*/ 2223097 w 4517178"/>
              <a:gd name="connsiteY2" fmla="*/ 118 h 4922712"/>
              <a:gd name="connsiteX3" fmla="*/ 3016212 w 4517178"/>
              <a:gd name="connsiteY3" fmla="*/ 299834 h 4922712"/>
              <a:gd name="connsiteX4" fmla="*/ 3733292 w 4517178"/>
              <a:gd name="connsiteY4" fmla="*/ 707424 h 4922712"/>
              <a:gd name="connsiteX5" fmla="*/ 4378464 w 4517178"/>
              <a:gd name="connsiteY5" fmla="*/ 1203293 h 4922712"/>
              <a:gd name="connsiteX6" fmla="*/ 4510692 w 4517178"/>
              <a:gd name="connsiteY6" fmla="*/ 1991406 h 4922712"/>
              <a:gd name="connsiteX7" fmla="*/ 4510689 w 4517178"/>
              <a:gd name="connsiteY7" fmla="*/ 2988642 h 4922712"/>
              <a:gd name="connsiteX8" fmla="*/ 4432627 w 4517178"/>
              <a:gd name="connsiteY8" fmla="*/ 3596774 h 4922712"/>
              <a:gd name="connsiteX9" fmla="*/ 3873478 w 4517178"/>
              <a:gd name="connsiteY9" fmla="*/ 4119695 h 4922712"/>
              <a:gd name="connsiteX10" fmla="*/ 3060817 w 4517178"/>
              <a:gd name="connsiteY10" fmla="*/ 4586259 h 4922712"/>
              <a:gd name="connsiteX11" fmla="*/ 2251772 w 4517178"/>
              <a:gd name="connsiteY11" fmla="*/ 4922583 h 4922712"/>
              <a:gd name="connsiteX12" fmla="*/ 1361895 w 4517178"/>
              <a:gd name="connsiteY12" fmla="*/ 4551212 h 4922712"/>
              <a:gd name="connsiteX13" fmla="*/ 700157 w 4517178"/>
              <a:gd name="connsiteY13" fmla="*/ 4157928 h 4922712"/>
              <a:gd name="connsiteX14" fmla="*/ 79295 w 4517178"/>
              <a:gd name="connsiteY14" fmla="*/ 3593588 h 4922712"/>
              <a:gd name="connsiteX15" fmla="*/ 3782 w 4517178"/>
              <a:gd name="connsiteY15" fmla="*/ 2874865 h 4922712"/>
              <a:gd name="connsiteX16" fmla="*/ 5595 w 4517178"/>
              <a:gd name="connsiteY16" fmla="*/ 1934056 h 4922712"/>
              <a:gd name="connsiteX17" fmla="*/ 145786 w 4517178"/>
              <a:gd name="connsiteY17" fmla="*/ 1182147 h 4922712"/>
              <a:gd name="connsiteX18" fmla="*/ 803254 w 4517178"/>
              <a:gd name="connsiteY18" fmla="*/ 694694 h 4922712"/>
              <a:gd name="connsiteX0" fmla="*/ 803254 w 4517178"/>
              <a:gd name="connsiteY0" fmla="*/ 694694 h 4922712"/>
              <a:gd name="connsiteX1" fmla="*/ 1567346 w 4517178"/>
              <a:gd name="connsiteY1" fmla="*/ 254654 h 4922712"/>
              <a:gd name="connsiteX2" fmla="*/ 2223097 w 4517178"/>
              <a:gd name="connsiteY2" fmla="*/ 118 h 4922712"/>
              <a:gd name="connsiteX3" fmla="*/ 3016212 w 4517178"/>
              <a:gd name="connsiteY3" fmla="*/ 299834 h 4922712"/>
              <a:gd name="connsiteX4" fmla="*/ 3733292 w 4517178"/>
              <a:gd name="connsiteY4" fmla="*/ 707424 h 4922712"/>
              <a:gd name="connsiteX5" fmla="*/ 4378464 w 4517178"/>
              <a:gd name="connsiteY5" fmla="*/ 1203293 h 4922712"/>
              <a:gd name="connsiteX6" fmla="*/ 4510692 w 4517178"/>
              <a:gd name="connsiteY6" fmla="*/ 1991406 h 4922712"/>
              <a:gd name="connsiteX7" fmla="*/ 4510689 w 4517178"/>
              <a:gd name="connsiteY7" fmla="*/ 2988642 h 4922712"/>
              <a:gd name="connsiteX8" fmla="*/ 4432627 w 4517178"/>
              <a:gd name="connsiteY8" fmla="*/ 3596774 h 4922712"/>
              <a:gd name="connsiteX9" fmla="*/ 3873478 w 4517178"/>
              <a:gd name="connsiteY9" fmla="*/ 4119695 h 4922712"/>
              <a:gd name="connsiteX10" fmla="*/ 3060817 w 4517178"/>
              <a:gd name="connsiteY10" fmla="*/ 4586259 h 4922712"/>
              <a:gd name="connsiteX11" fmla="*/ 2251772 w 4517178"/>
              <a:gd name="connsiteY11" fmla="*/ 4922583 h 4922712"/>
              <a:gd name="connsiteX12" fmla="*/ 1361895 w 4517178"/>
              <a:gd name="connsiteY12" fmla="*/ 4551212 h 4922712"/>
              <a:gd name="connsiteX13" fmla="*/ 700157 w 4517178"/>
              <a:gd name="connsiteY13" fmla="*/ 4157928 h 4922712"/>
              <a:gd name="connsiteX14" fmla="*/ 79295 w 4517178"/>
              <a:gd name="connsiteY14" fmla="*/ 3593588 h 4922712"/>
              <a:gd name="connsiteX15" fmla="*/ 3782 w 4517178"/>
              <a:gd name="connsiteY15" fmla="*/ 2874865 h 4922712"/>
              <a:gd name="connsiteX16" fmla="*/ 5595 w 4517178"/>
              <a:gd name="connsiteY16" fmla="*/ 1934056 h 4922712"/>
              <a:gd name="connsiteX17" fmla="*/ 145786 w 4517178"/>
              <a:gd name="connsiteY17" fmla="*/ 1182147 h 4922712"/>
              <a:gd name="connsiteX18" fmla="*/ 803254 w 4517178"/>
              <a:gd name="connsiteY18" fmla="*/ 694694 h 4922712"/>
              <a:gd name="connsiteX0" fmla="*/ 803254 w 4511748"/>
              <a:gd name="connsiteY0" fmla="*/ 694694 h 4922712"/>
              <a:gd name="connsiteX1" fmla="*/ 1567346 w 4511748"/>
              <a:gd name="connsiteY1" fmla="*/ 254654 h 4922712"/>
              <a:gd name="connsiteX2" fmla="*/ 2223097 w 4511748"/>
              <a:gd name="connsiteY2" fmla="*/ 118 h 4922712"/>
              <a:gd name="connsiteX3" fmla="*/ 3016212 w 4511748"/>
              <a:gd name="connsiteY3" fmla="*/ 299834 h 4922712"/>
              <a:gd name="connsiteX4" fmla="*/ 3733292 w 4511748"/>
              <a:gd name="connsiteY4" fmla="*/ 707424 h 4922712"/>
              <a:gd name="connsiteX5" fmla="*/ 4378464 w 4511748"/>
              <a:gd name="connsiteY5" fmla="*/ 1203293 h 4922712"/>
              <a:gd name="connsiteX6" fmla="*/ 4510692 w 4511748"/>
              <a:gd name="connsiteY6" fmla="*/ 1991406 h 4922712"/>
              <a:gd name="connsiteX7" fmla="*/ 4510689 w 4511748"/>
              <a:gd name="connsiteY7" fmla="*/ 2988642 h 4922712"/>
              <a:gd name="connsiteX8" fmla="*/ 4432627 w 4511748"/>
              <a:gd name="connsiteY8" fmla="*/ 3596774 h 4922712"/>
              <a:gd name="connsiteX9" fmla="*/ 3873478 w 4511748"/>
              <a:gd name="connsiteY9" fmla="*/ 4119695 h 4922712"/>
              <a:gd name="connsiteX10" fmla="*/ 3060817 w 4511748"/>
              <a:gd name="connsiteY10" fmla="*/ 4586259 h 4922712"/>
              <a:gd name="connsiteX11" fmla="*/ 2251772 w 4511748"/>
              <a:gd name="connsiteY11" fmla="*/ 4922583 h 4922712"/>
              <a:gd name="connsiteX12" fmla="*/ 1361895 w 4511748"/>
              <a:gd name="connsiteY12" fmla="*/ 4551212 h 4922712"/>
              <a:gd name="connsiteX13" fmla="*/ 700157 w 4511748"/>
              <a:gd name="connsiteY13" fmla="*/ 4157928 h 4922712"/>
              <a:gd name="connsiteX14" fmla="*/ 79295 w 4511748"/>
              <a:gd name="connsiteY14" fmla="*/ 3593588 h 4922712"/>
              <a:gd name="connsiteX15" fmla="*/ 3782 w 4511748"/>
              <a:gd name="connsiteY15" fmla="*/ 2874865 h 4922712"/>
              <a:gd name="connsiteX16" fmla="*/ 5595 w 4511748"/>
              <a:gd name="connsiteY16" fmla="*/ 1934056 h 4922712"/>
              <a:gd name="connsiteX17" fmla="*/ 145786 w 4511748"/>
              <a:gd name="connsiteY17" fmla="*/ 1182147 h 4922712"/>
              <a:gd name="connsiteX18" fmla="*/ 803254 w 4511748"/>
              <a:gd name="connsiteY18" fmla="*/ 694694 h 4922712"/>
              <a:gd name="connsiteX0" fmla="*/ 803254 w 4511748"/>
              <a:gd name="connsiteY0" fmla="*/ 694694 h 4922712"/>
              <a:gd name="connsiteX1" fmla="*/ 1567346 w 4511748"/>
              <a:gd name="connsiteY1" fmla="*/ 254654 h 4922712"/>
              <a:gd name="connsiteX2" fmla="*/ 2223097 w 4511748"/>
              <a:gd name="connsiteY2" fmla="*/ 118 h 4922712"/>
              <a:gd name="connsiteX3" fmla="*/ 3016212 w 4511748"/>
              <a:gd name="connsiteY3" fmla="*/ 299834 h 4922712"/>
              <a:gd name="connsiteX4" fmla="*/ 3733292 w 4511748"/>
              <a:gd name="connsiteY4" fmla="*/ 707424 h 4922712"/>
              <a:gd name="connsiteX5" fmla="*/ 4378464 w 4511748"/>
              <a:gd name="connsiteY5" fmla="*/ 1203293 h 4922712"/>
              <a:gd name="connsiteX6" fmla="*/ 4510692 w 4511748"/>
              <a:gd name="connsiteY6" fmla="*/ 1991406 h 4922712"/>
              <a:gd name="connsiteX7" fmla="*/ 4510689 w 4511748"/>
              <a:gd name="connsiteY7" fmla="*/ 2988642 h 4922712"/>
              <a:gd name="connsiteX8" fmla="*/ 4432627 w 4511748"/>
              <a:gd name="connsiteY8" fmla="*/ 3596774 h 4922712"/>
              <a:gd name="connsiteX9" fmla="*/ 3873478 w 4511748"/>
              <a:gd name="connsiteY9" fmla="*/ 4119695 h 4922712"/>
              <a:gd name="connsiteX10" fmla="*/ 3060817 w 4511748"/>
              <a:gd name="connsiteY10" fmla="*/ 4586259 h 4922712"/>
              <a:gd name="connsiteX11" fmla="*/ 2251772 w 4511748"/>
              <a:gd name="connsiteY11" fmla="*/ 4922583 h 4922712"/>
              <a:gd name="connsiteX12" fmla="*/ 1361895 w 4511748"/>
              <a:gd name="connsiteY12" fmla="*/ 4551212 h 4922712"/>
              <a:gd name="connsiteX13" fmla="*/ 700157 w 4511748"/>
              <a:gd name="connsiteY13" fmla="*/ 4157928 h 4922712"/>
              <a:gd name="connsiteX14" fmla="*/ 79295 w 4511748"/>
              <a:gd name="connsiteY14" fmla="*/ 3593588 h 4922712"/>
              <a:gd name="connsiteX15" fmla="*/ 3782 w 4511748"/>
              <a:gd name="connsiteY15" fmla="*/ 2874865 h 4922712"/>
              <a:gd name="connsiteX16" fmla="*/ 5595 w 4511748"/>
              <a:gd name="connsiteY16" fmla="*/ 1934056 h 4922712"/>
              <a:gd name="connsiteX17" fmla="*/ 145786 w 4511748"/>
              <a:gd name="connsiteY17" fmla="*/ 1182147 h 4922712"/>
              <a:gd name="connsiteX18" fmla="*/ 803254 w 4511748"/>
              <a:gd name="connsiteY18" fmla="*/ 694694 h 4922712"/>
              <a:gd name="connsiteX0" fmla="*/ 803254 w 4511748"/>
              <a:gd name="connsiteY0" fmla="*/ 694694 h 4922712"/>
              <a:gd name="connsiteX1" fmla="*/ 1567346 w 4511748"/>
              <a:gd name="connsiteY1" fmla="*/ 254654 h 4922712"/>
              <a:gd name="connsiteX2" fmla="*/ 2223097 w 4511748"/>
              <a:gd name="connsiteY2" fmla="*/ 118 h 4922712"/>
              <a:gd name="connsiteX3" fmla="*/ 3016212 w 4511748"/>
              <a:gd name="connsiteY3" fmla="*/ 299834 h 4922712"/>
              <a:gd name="connsiteX4" fmla="*/ 3733292 w 4511748"/>
              <a:gd name="connsiteY4" fmla="*/ 707424 h 4922712"/>
              <a:gd name="connsiteX5" fmla="*/ 4378464 w 4511748"/>
              <a:gd name="connsiteY5" fmla="*/ 1203293 h 4922712"/>
              <a:gd name="connsiteX6" fmla="*/ 4510692 w 4511748"/>
              <a:gd name="connsiteY6" fmla="*/ 1991406 h 4922712"/>
              <a:gd name="connsiteX7" fmla="*/ 4510689 w 4511748"/>
              <a:gd name="connsiteY7" fmla="*/ 2988642 h 4922712"/>
              <a:gd name="connsiteX8" fmla="*/ 4432627 w 4511748"/>
              <a:gd name="connsiteY8" fmla="*/ 3596774 h 4922712"/>
              <a:gd name="connsiteX9" fmla="*/ 3873478 w 4511748"/>
              <a:gd name="connsiteY9" fmla="*/ 4119695 h 4922712"/>
              <a:gd name="connsiteX10" fmla="*/ 3060817 w 4511748"/>
              <a:gd name="connsiteY10" fmla="*/ 4586259 h 4922712"/>
              <a:gd name="connsiteX11" fmla="*/ 2251772 w 4511748"/>
              <a:gd name="connsiteY11" fmla="*/ 4922583 h 4922712"/>
              <a:gd name="connsiteX12" fmla="*/ 1361895 w 4511748"/>
              <a:gd name="connsiteY12" fmla="*/ 4551212 h 4922712"/>
              <a:gd name="connsiteX13" fmla="*/ 700157 w 4511748"/>
              <a:gd name="connsiteY13" fmla="*/ 4157928 h 4922712"/>
              <a:gd name="connsiteX14" fmla="*/ 79295 w 4511748"/>
              <a:gd name="connsiteY14" fmla="*/ 3593588 h 4922712"/>
              <a:gd name="connsiteX15" fmla="*/ 3782 w 4511748"/>
              <a:gd name="connsiteY15" fmla="*/ 2874865 h 4922712"/>
              <a:gd name="connsiteX16" fmla="*/ 5595 w 4511748"/>
              <a:gd name="connsiteY16" fmla="*/ 1934056 h 4922712"/>
              <a:gd name="connsiteX17" fmla="*/ 145786 w 4511748"/>
              <a:gd name="connsiteY17" fmla="*/ 1182147 h 4922712"/>
              <a:gd name="connsiteX18" fmla="*/ 803254 w 4511748"/>
              <a:gd name="connsiteY18" fmla="*/ 694694 h 4922712"/>
              <a:gd name="connsiteX0" fmla="*/ 803254 w 4511748"/>
              <a:gd name="connsiteY0" fmla="*/ 694694 h 4922712"/>
              <a:gd name="connsiteX1" fmla="*/ 1567346 w 4511748"/>
              <a:gd name="connsiteY1" fmla="*/ 254654 h 4922712"/>
              <a:gd name="connsiteX2" fmla="*/ 2223097 w 4511748"/>
              <a:gd name="connsiteY2" fmla="*/ 118 h 4922712"/>
              <a:gd name="connsiteX3" fmla="*/ 3016212 w 4511748"/>
              <a:gd name="connsiteY3" fmla="*/ 299834 h 4922712"/>
              <a:gd name="connsiteX4" fmla="*/ 3733292 w 4511748"/>
              <a:gd name="connsiteY4" fmla="*/ 707424 h 4922712"/>
              <a:gd name="connsiteX5" fmla="*/ 4378464 w 4511748"/>
              <a:gd name="connsiteY5" fmla="*/ 1203293 h 4922712"/>
              <a:gd name="connsiteX6" fmla="*/ 4510692 w 4511748"/>
              <a:gd name="connsiteY6" fmla="*/ 1991406 h 4922712"/>
              <a:gd name="connsiteX7" fmla="*/ 4510689 w 4511748"/>
              <a:gd name="connsiteY7" fmla="*/ 2988642 h 4922712"/>
              <a:gd name="connsiteX8" fmla="*/ 4432627 w 4511748"/>
              <a:gd name="connsiteY8" fmla="*/ 3596774 h 4922712"/>
              <a:gd name="connsiteX9" fmla="*/ 3873478 w 4511748"/>
              <a:gd name="connsiteY9" fmla="*/ 4119695 h 4922712"/>
              <a:gd name="connsiteX10" fmla="*/ 3060817 w 4511748"/>
              <a:gd name="connsiteY10" fmla="*/ 4586259 h 4922712"/>
              <a:gd name="connsiteX11" fmla="*/ 2251772 w 4511748"/>
              <a:gd name="connsiteY11" fmla="*/ 4922583 h 4922712"/>
              <a:gd name="connsiteX12" fmla="*/ 1361895 w 4511748"/>
              <a:gd name="connsiteY12" fmla="*/ 4551212 h 4922712"/>
              <a:gd name="connsiteX13" fmla="*/ 700157 w 4511748"/>
              <a:gd name="connsiteY13" fmla="*/ 4157928 h 4922712"/>
              <a:gd name="connsiteX14" fmla="*/ 79295 w 4511748"/>
              <a:gd name="connsiteY14" fmla="*/ 3593588 h 4922712"/>
              <a:gd name="connsiteX15" fmla="*/ 3782 w 4511748"/>
              <a:gd name="connsiteY15" fmla="*/ 2874865 h 4922712"/>
              <a:gd name="connsiteX16" fmla="*/ 5595 w 4511748"/>
              <a:gd name="connsiteY16" fmla="*/ 1934056 h 4922712"/>
              <a:gd name="connsiteX17" fmla="*/ 145786 w 4511748"/>
              <a:gd name="connsiteY17" fmla="*/ 1182147 h 4922712"/>
              <a:gd name="connsiteX18" fmla="*/ 803254 w 4511748"/>
              <a:gd name="connsiteY18" fmla="*/ 694694 h 4922712"/>
              <a:gd name="connsiteX0" fmla="*/ 803254 w 4511748"/>
              <a:gd name="connsiteY0" fmla="*/ 694694 h 4922717"/>
              <a:gd name="connsiteX1" fmla="*/ 1567346 w 4511748"/>
              <a:gd name="connsiteY1" fmla="*/ 254654 h 4922717"/>
              <a:gd name="connsiteX2" fmla="*/ 2223097 w 4511748"/>
              <a:gd name="connsiteY2" fmla="*/ 118 h 4922717"/>
              <a:gd name="connsiteX3" fmla="*/ 3016212 w 4511748"/>
              <a:gd name="connsiteY3" fmla="*/ 299834 h 4922717"/>
              <a:gd name="connsiteX4" fmla="*/ 3733292 w 4511748"/>
              <a:gd name="connsiteY4" fmla="*/ 707424 h 4922717"/>
              <a:gd name="connsiteX5" fmla="*/ 4378464 w 4511748"/>
              <a:gd name="connsiteY5" fmla="*/ 1203293 h 4922717"/>
              <a:gd name="connsiteX6" fmla="*/ 4510692 w 4511748"/>
              <a:gd name="connsiteY6" fmla="*/ 1991406 h 4922717"/>
              <a:gd name="connsiteX7" fmla="*/ 4510689 w 4511748"/>
              <a:gd name="connsiteY7" fmla="*/ 2988642 h 4922717"/>
              <a:gd name="connsiteX8" fmla="*/ 4432627 w 4511748"/>
              <a:gd name="connsiteY8" fmla="*/ 3596774 h 4922717"/>
              <a:gd name="connsiteX9" fmla="*/ 3873478 w 4511748"/>
              <a:gd name="connsiteY9" fmla="*/ 4119695 h 4922717"/>
              <a:gd name="connsiteX10" fmla="*/ 3060817 w 4511748"/>
              <a:gd name="connsiteY10" fmla="*/ 4586259 h 4922717"/>
              <a:gd name="connsiteX11" fmla="*/ 2251772 w 4511748"/>
              <a:gd name="connsiteY11" fmla="*/ 4922583 h 4922717"/>
              <a:gd name="connsiteX12" fmla="*/ 1361895 w 4511748"/>
              <a:gd name="connsiteY12" fmla="*/ 4551212 h 4922717"/>
              <a:gd name="connsiteX13" fmla="*/ 700157 w 4511748"/>
              <a:gd name="connsiteY13" fmla="*/ 4157928 h 4922717"/>
              <a:gd name="connsiteX14" fmla="*/ 79295 w 4511748"/>
              <a:gd name="connsiteY14" fmla="*/ 3593588 h 4922717"/>
              <a:gd name="connsiteX15" fmla="*/ 3782 w 4511748"/>
              <a:gd name="connsiteY15" fmla="*/ 2874865 h 4922717"/>
              <a:gd name="connsiteX16" fmla="*/ 5595 w 4511748"/>
              <a:gd name="connsiteY16" fmla="*/ 1934056 h 4922717"/>
              <a:gd name="connsiteX17" fmla="*/ 145786 w 4511748"/>
              <a:gd name="connsiteY17" fmla="*/ 1182147 h 4922717"/>
              <a:gd name="connsiteX18" fmla="*/ 803254 w 4511748"/>
              <a:gd name="connsiteY18" fmla="*/ 694694 h 4922717"/>
              <a:gd name="connsiteX0" fmla="*/ 803254 w 4511748"/>
              <a:gd name="connsiteY0" fmla="*/ 694694 h 4922583"/>
              <a:gd name="connsiteX1" fmla="*/ 1567346 w 4511748"/>
              <a:gd name="connsiteY1" fmla="*/ 254654 h 4922583"/>
              <a:gd name="connsiteX2" fmla="*/ 2223097 w 4511748"/>
              <a:gd name="connsiteY2" fmla="*/ 118 h 4922583"/>
              <a:gd name="connsiteX3" fmla="*/ 3016212 w 4511748"/>
              <a:gd name="connsiteY3" fmla="*/ 299834 h 4922583"/>
              <a:gd name="connsiteX4" fmla="*/ 3733292 w 4511748"/>
              <a:gd name="connsiteY4" fmla="*/ 707424 h 4922583"/>
              <a:gd name="connsiteX5" fmla="*/ 4378464 w 4511748"/>
              <a:gd name="connsiteY5" fmla="*/ 1203293 h 4922583"/>
              <a:gd name="connsiteX6" fmla="*/ 4510692 w 4511748"/>
              <a:gd name="connsiteY6" fmla="*/ 1991406 h 4922583"/>
              <a:gd name="connsiteX7" fmla="*/ 4510689 w 4511748"/>
              <a:gd name="connsiteY7" fmla="*/ 2988642 h 4922583"/>
              <a:gd name="connsiteX8" fmla="*/ 4432627 w 4511748"/>
              <a:gd name="connsiteY8" fmla="*/ 3596774 h 4922583"/>
              <a:gd name="connsiteX9" fmla="*/ 3873478 w 4511748"/>
              <a:gd name="connsiteY9" fmla="*/ 4119695 h 4922583"/>
              <a:gd name="connsiteX10" fmla="*/ 3060817 w 4511748"/>
              <a:gd name="connsiteY10" fmla="*/ 4586259 h 4922583"/>
              <a:gd name="connsiteX11" fmla="*/ 2251772 w 4511748"/>
              <a:gd name="connsiteY11" fmla="*/ 4922583 h 4922583"/>
              <a:gd name="connsiteX12" fmla="*/ 1361895 w 4511748"/>
              <a:gd name="connsiteY12" fmla="*/ 4551212 h 4922583"/>
              <a:gd name="connsiteX13" fmla="*/ 700157 w 4511748"/>
              <a:gd name="connsiteY13" fmla="*/ 4157928 h 4922583"/>
              <a:gd name="connsiteX14" fmla="*/ 79295 w 4511748"/>
              <a:gd name="connsiteY14" fmla="*/ 3593588 h 4922583"/>
              <a:gd name="connsiteX15" fmla="*/ 3782 w 4511748"/>
              <a:gd name="connsiteY15" fmla="*/ 2874865 h 4922583"/>
              <a:gd name="connsiteX16" fmla="*/ 5595 w 4511748"/>
              <a:gd name="connsiteY16" fmla="*/ 1934056 h 4922583"/>
              <a:gd name="connsiteX17" fmla="*/ 145786 w 4511748"/>
              <a:gd name="connsiteY17" fmla="*/ 1182147 h 4922583"/>
              <a:gd name="connsiteX18" fmla="*/ 803254 w 4511748"/>
              <a:gd name="connsiteY18" fmla="*/ 694694 h 4922583"/>
              <a:gd name="connsiteX0" fmla="*/ 803254 w 4511748"/>
              <a:gd name="connsiteY0" fmla="*/ 694694 h 4922624"/>
              <a:gd name="connsiteX1" fmla="*/ 1567346 w 4511748"/>
              <a:gd name="connsiteY1" fmla="*/ 254654 h 4922624"/>
              <a:gd name="connsiteX2" fmla="*/ 2223097 w 4511748"/>
              <a:gd name="connsiteY2" fmla="*/ 118 h 4922624"/>
              <a:gd name="connsiteX3" fmla="*/ 3016212 w 4511748"/>
              <a:gd name="connsiteY3" fmla="*/ 299834 h 4922624"/>
              <a:gd name="connsiteX4" fmla="*/ 3733292 w 4511748"/>
              <a:gd name="connsiteY4" fmla="*/ 707424 h 4922624"/>
              <a:gd name="connsiteX5" fmla="*/ 4378464 w 4511748"/>
              <a:gd name="connsiteY5" fmla="*/ 1203293 h 4922624"/>
              <a:gd name="connsiteX6" fmla="*/ 4510692 w 4511748"/>
              <a:gd name="connsiteY6" fmla="*/ 1991406 h 4922624"/>
              <a:gd name="connsiteX7" fmla="*/ 4510689 w 4511748"/>
              <a:gd name="connsiteY7" fmla="*/ 2988642 h 4922624"/>
              <a:gd name="connsiteX8" fmla="*/ 4432627 w 4511748"/>
              <a:gd name="connsiteY8" fmla="*/ 3596774 h 4922624"/>
              <a:gd name="connsiteX9" fmla="*/ 3873478 w 4511748"/>
              <a:gd name="connsiteY9" fmla="*/ 4119695 h 4922624"/>
              <a:gd name="connsiteX10" fmla="*/ 3060817 w 4511748"/>
              <a:gd name="connsiteY10" fmla="*/ 4586259 h 4922624"/>
              <a:gd name="connsiteX11" fmla="*/ 2251772 w 4511748"/>
              <a:gd name="connsiteY11" fmla="*/ 4922583 h 4922624"/>
              <a:gd name="connsiteX12" fmla="*/ 1361895 w 4511748"/>
              <a:gd name="connsiteY12" fmla="*/ 4551212 h 4922624"/>
              <a:gd name="connsiteX13" fmla="*/ 700157 w 4511748"/>
              <a:gd name="connsiteY13" fmla="*/ 4157928 h 4922624"/>
              <a:gd name="connsiteX14" fmla="*/ 79295 w 4511748"/>
              <a:gd name="connsiteY14" fmla="*/ 3593588 h 4922624"/>
              <a:gd name="connsiteX15" fmla="*/ 3782 w 4511748"/>
              <a:gd name="connsiteY15" fmla="*/ 2874865 h 4922624"/>
              <a:gd name="connsiteX16" fmla="*/ 5595 w 4511748"/>
              <a:gd name="connsiteY16" fmla="*/ 1934056 h 4922624"/>
              <a:gd name="connsiteX17" fmla="*/ 145786 w 4511748"/>
              <a:gd name="connsiteY17" fmla="*/ 1182147 h 4922624"/>
              <a:gd name="connsiteX18" fmla="*/ 803254 w 4511748"/>
              <a:gd name="connsiteY18" fmla="*/ 694694 h 4922624"/>
              <a:gd name="connsiteX0" fmla="*/ 803254 w 4511748"/>
              <a:gd name="connsiteY0" fmla="*/ 694694 h 4922722"/>
              <a:gd name="connsiteX1" fmla="*/ 1567346 w 4511748"/>
              <a:gd name="connsiteY1" fmla="*/ 254654 h 4922722"/>
              <a:gd name="connsiteX2" fmla="*/ 2223097 w 4511748"/>
              <a:gd name="connsiteY2" fmla="*/ 118 h 4922722"/>
              <a:gd name="connsiteX3" fmla="*/ 3016212 w 4511748"/>
              <a:gd name="connsiteY3" fmla="*/ 299834 h 4922722"/>
              <a:gd name="connsiteX4" fmla="*/ 3733292 w 4511748"/>
              <a:gd name="connsiteY4" fmla="*/ 707424 h 4922722"/>
              <a:gd name="connsiteX5" fmla="*/ 4378464 w 4511748"/>
              <a:gd name="connsiteY5" fmla="*/ 1203293 h 4922722"/>
              <a:gd name="connsiteX6" fmla="*/ 4510692 w 4511748"/>
              <a:gd name="connsiteY6" fmla="*/ 1991406 h 4922722"/>
              <a:gd name="connsiteX7" fmla="*/ 4510689 w 4511748"/>
              <a:gd name="connsiteY7" fmla="*/ 2988642 h 4922722"/>
              <a:gd name="connsiteX8" fmla="*/ 4432627 w 4511748"/>
              <a:gd name="connsiteY8" fmla="*/ 3596774 h 4922722"/>
              <a:gd name="connsiteX9" fmla="*/ 3873478 w 4511748"/>
              <a:gd name="connsiteY9" fmla="*/ 4119695 h 4922722"/>
              <a:gd name="connsiteX10" fmla="*/ 3060817 w 4511748"/>
              <a:gd name="connsiteY10" fmla="*/ 4586259 h 4922722"/>
              <a:gd name="connsiteX11" fmla="*/ 2251772 w 4511748"/>
              <a:gd name="connsiteY11" fmla="*/ 4922583 h 4922722"/>
              <a:gd name="connsiteX12" fmla="*/ 1361895 w 4511748"/>
              <a:gd name="connsiteY12" fmla="*/ 4551212 h 4922722"/>
              <a:gd name="connsiteX13" fmla="*/ 700157 w 4511748"/>
              <a:gd name="connsiteY13" fmla="*/ 4157928 h 4922722"/>
              <a:gd name="connsiteX14" fmla="*/ 79295 w 4511748"/>
              <a:gd name="connsiteY14" fmla="*/ 3593588 h 4922722"/>
              <a:gd name="connsiteX15" fmla="*/ 3782 w 4511748"/>
              <a:gd name="connsiteY15" fmla="*/ 2874865 h 4922722"/>
              <a:gd name="connsiteX16" fmla="*/ 5595 w 4511748"/>
              <a:gd name="connsiteY16" fmla="*/ 1934056 h 4922722"/>
              <a:gd name="connsiteX17" fmla="*/ 145786 w 4511748"/>
              <a:gd name="connsiteY17" fmla="*/ 1182147 h 4922722"/>
              <a:gd name="connsiteX18" fmla="*/ 803254 w 4511748"/>
              <a:gd name="connsiteY18" fmla="*/ 694694 h 4922722"/>
              <a:gd name="connsiteX0" fmla="*/ 803254 w 4511748"/>
              <a:gd name="connsiteY0" fmla="*/ 694694 h 4923328"/>
              <a:gd name="connsiteX1" fmla="*/ 1567346 w 4511748"/>
              <a:gd name="connsiteY1" fmla="*/ 254654 h 4923328"/>
              <a:gd name="connsiteX2" fmla="*/ 2223097 w 4511748"/>
              <a:gd name="connsiteY2" fmla="*/ 118 h 4923328"/>
              <a:gd name="connsiteX3" fmla="*/ 3016212 w 4511748"/>
              <a:gd name="connsiteY3" fmla="*/ 299834 h 4923328"/>
              <a:gd name="connsiteX4" fmla="*/ 3733292 w 4511748"/>
              <a:gd name="connsiteY4" fmla="*/ 707424 h 4923328"/>
              <a:gd name="connsiteX5" fmla="*/ 4378464 w 4511748"/>
              <a:gd name="connsiteY5" fmla="*/ 1203293 h 4923328"/>
              <a:gd name="connsiteX6" fmla="*/ 4510692 w 4511748"/>
              <a:gd name="connsiteY6" fmla="*/ 1991406 h 4923328"/>
              <a:gd name="connsiteX7" fmla="*/ 4510689 w 4511748"/>
              <a:gd name="connsiteY7" fmla="*/ 2988642 h 4923328"/>
              <a:gd name="connsiteX8" fmla="*/ 4432627 w 4511748"/>
              <a:gd name="connsiteY8" fmla="*/ 3596774 h 4923328"/>
              <a:gd name="connsiteX9" fmla="*/ 3873478 w 4511748"/>
              <a:gd name="connsiteY9" fmla="*/ 4119695 h 4923328"/>
              <a:gd name="connsiteX10" fmla="*/ 3060817 w 4511748"/>
              <a:gd name="connsiteY10" fmla="*/ 4586259 h 4923328"/>
              <a:gd name="connsiteX11" fmla="*/ 2251772 w 4511748"/>
              <a:gd name="connsiteY11" fmla="*/ 4922583 h 4923328"/>
              <a:gd name="connsiteX12" fmla="*/ 1361895 w 4511748"/>
              <a:gd name="connsiteY12" fmla="*/ 4551212 h 4923328"/>
              <a:gd name="connsiteX13" fmla="*/ 700157 w 4511748"/>
              <a:gd name="connsiteY13" fmla="*/ 4157928 h 4923328"/>
              <a:gd name="connsiteX14" fmla="*/ 79295 w 4511748"/>
              <a:gd name="connsiteY14" fmla="*/ 3593588 h 4923328"/>
              <a:gd name="connsiteX15" fmla="*/ 3782 w 4511748"/>
              <a:gd name="connsiteY15" fmla="*/ 2874865 h 4923328"/>
              <a:gd name="connsiteX16" fmla="*/ 5595 w 4511748"/>
              <a:gd name="connsiteY16" fmla="*/ 1934056 h 4923328"/>
              <a:gd name="connsiteX17" fmla="*/ 145786 w 4511748"/>
              <a:gd name="connsiteY17" fmla="*/ 1182147 h 4923328"/>
              <a:gd name="connsiteX18" fmla="*/ 803254 w 4511748"/>
              <a:gd name="connsiteY18" fmla="*/ 694694 h 4923328"/>
              <a:gd name="connsiteX0" fmla="*/ 803254 w 4511748"/>
              <a:gd name="connsiteY0" fmla="*/ 694694 h 4922722"/>
              <a:gd name="connsiteX1" fmla="*/ 1567346 w 4511748"/>
              <a:gd name="connsiteY1" fmla="*/ 254654 h 4922722"/>
              <a:gd name="connsiteX2" fmla="*/ 2223097 w 4511748"/>
              <a:gd name="connsiteY2" fmla="*/ 118 h 4922722"/>
              <a:gd name="connsiteX3" fmla="*/ 3016212 w 4511748"/>
              <a:gd name="connsiteY3" fmla="*/ 299834 h 4922722"/>
              <a:gd name="connsiteX4" fmla="*/ 3733292 w 4511748"/>
              <a:gd name="connsiteY4" fmla="*/ 707424 h 4922722"/>
              <a:gd name="connsiteX5" fmla="*/ 4378464 w 4511748"/>
              <a:gd name="connsiteY5" fmla="*/ 1203293 h 4922722"/>
              <a:gd name="connsiteX6" fmla="*/ 4510692 w 4511748"/>
              <a:gd name="connsiteY6" fmla="*/ 1991406 h 4922722"/>
              <a:gd name="connsiteX7" fmla="*/ 4510689 w 4511748"/>
              <a:gd name="connsiteY7" fmla="*/ 2988642 h 4922722"/>
              <a:gd name="connsiteX8" fmla="*/ 4432627 w 4511748"/>
              <a:gd name="connsiteY8" fmla="*/ 3596774 h 4922722"/>
              <a:gd name="connsiteX9" fmla="*/ 3873478 w 4511748"/>
              <a:gd name="connsiteY9" fmla="*/ 4119695 h 4922722"/>
              <a:gd name="connsiteX10" fmla="*/ 3060817 w 4511748"/>
              <a:gd name="connsiteY10" fmla="*/ 4586259 h 4922722"/>
              <a:gd name="connsiteX11" fmla="*/ 2251772 w 4511748"/>
              <a:gd name="connsiteY11" fmla="*/ 4922583 h 4922722"/>
              <a:gd name="connsiteX12" fmla="*/ 1361895 w 4511748"/>
              <a:gd name="connsiteY12" fmla="*/ 4551212 h 4922722"/>
              <a:gd name="connsiteX13" fmla="*/ 700157 w 4511748"/>
              <a:gd name="connsiteY13" fmla="*/ 4157928 h 4922722"/>
              <a:gd name="connsiteX14" fmla="*/ 79295 w 4511748"/>
              <a:gd name="connsiteY14" fmla="*/ 3593588 h 4922722"/>
              <a:gd name="connsiteX15" fmla="*/ 3782 w 4511748"/>
              <a:gd name="connsiteY15" fmla="*/ 2874865 h 4922722"/>
              <a:gd name="connsiteX16" fmla="*/ 5595 w 4511748"/>
              <a:gd name="connsiteY16" fmla="*/ 1934056 h 4922722"/>
              <a:gd name="connsiteX17" fmla="*/ 145786 w 4511748"/>
              <a:gd name="connsiteY17" fmla="*/ 1182147 h 4922722"/>
              <a:gd name="connsiteX18" fmla="*/ 803254 w 4511748"/>
              <a:gd name="connsiteY18" fmla="*/ 694694 h 4922722"/>
              <a:gd name="connsiteX0" fmla="*/ 803254 w 4511748"/>
              <a:gd name="connsiteY0" fmla="*/ 694694 h 4925907"/>
              <a:gd name="connsiteX1" fmla="*/ 1567346 w 4511748"/>
              <a:gd name="connsiteY1" fmla="*/ 254654 h 4925907"/>
              <a:gd name="connsiteX2" fmla="*/ 2223097 w 4511748"/>
              <a:gd name="connsiteY2" fmla="*/ 118 h 4925907"/>
              <a:gd name="connsiteX3" fmla="*/ 3016212 w 4511748"/>
              <a:gd name="connsiteY3" fmla="*/ 299834 h 4925907"/>
              <a:gd name="connsiteX4" fmla="*/ 3733292 w 4511748"/>
              <a:gd name="connsiteY4" fmla="*/ 707424 h 4925907"/>
              <a:gd name="connsiteX5" fmla="*/ 4378464 w 4511748"/>
              <a:gd name="connsiteY5" fmla="*/ 1203293 h 4925907"/>
              <a:gd name="connsiteX6" fmla="*/ 4510692 w 4511748"/>
              <a:gd name="connsiteY6" fmla="*/ 1991406 h 4925907"/>
              <a:gd name="connsiteX7" fmla="*/ 4510689 w 4511748"/>
              <a:gd name="connsiteY7" fmla="*/ 2988642 h 4925907"/>
              <a:gd name="connsiteX8" fmla="*/ 4432627 w 4511748"/>
              <a:gd name="connsiteY8" fmla="*/ 3596774 h 4925907"/>
              <a:gd name="connsiteX9" fmla="*/ 3873478 w 4511748"/>
              <a:gd name="connsiteY9" fmla="*/ 4119695 h 4925907"/>
              <a:gd name="connsiteX10" fmla="*/ 3060817 w 4511748"/>
              <a:gd name="connsiteY10" fmla="*/ 4586259 h 4925907"/>
              <a:gd name="connsiteX11" fmla="*/ 2235842 w 4511748"/>
              <a:gd name="connsiteY11" fmla="*/ 4925769 h 4925907"/>
              <a:gd name="connsiteX12" fmla="*/ 1361895 w 4511748"/>
              <a:gd name="connsiteY12" fmla="*/ 4551212 h 4925907"/>
              <a:gd name="connsiteX13" fmla="*/ 700157 w 4511748"/>
              <a:gd name="connsiteY13" fmla="*/ 4157928 h 4925907"/>
              <a:gd name="connsiteX14" fmla="*/ 79295 w 4511748"/>
              <a:gd name="connsiteY14" fmla="*/ 3593588 h 4925907"/>
              <a:gd name="connsiteX15" fmla="*/ 3782 w 4511748"/>
              <a:gd name="connsiteY15" fmla="*/ 2874865 h 4925907"/>
              <a:gd name="connsiteX16" fmla="*/ 5595 w 4511748"/>
              <a:gd name="connsiteY16" fmla="*/ 1934056 h 4925907"/>
              <a:gd name="connsiteX17" fmla="*/ 145786 w 4511748"/>
              <a:gd name="connsiteY17" fmla="*/ 1182147 h 4925907"/>
              <a:gd name="connsiteX18" fmla="*/ 803254 w 4511748"/>
              <a:gd name="connsiteY18" fmla="*/ 694694 h 4925907"/>
              <a:gd name="connsiteX0" fmla="*/ 803254 w 4511748"/>
              <a:gd name="connsiteY0" fmla="*/ 694694 h 4925907"/>
              <a:gd name="connsiteX1" fmla="*/ 1567346 w 4511748"/>
              <a:gd name="connsiteY1" fmla="*/ 254654 h 4925907"/>
              <a:gd name="connsiteX2" fmla="*/ 2223097 w 4511748"/>
              <a:gd name="connsiteY2" fmla="*/ 118 h 4925907"/>
              <a:gd name="connsiteX3" fmla="*/ 3016212 w 4511748"/>
              <a:gd name="connsiteY3" fmla="*/ 299834 h 4925907"/>
              <a:gd name="connsiteX4" fmla="*/ 3733292 w 4511748"/>
              <a:gd name="connsiteY4" fmla="*/ 707424 h 4925907"/>
              <a:gd name="connsiteX5" fmla="*/ 4378464 w 4511748"/>
              <a:gd name="connsiteY5" fmla="*/ 1203293 h 4925907"/>
              <a:gd name="connsiteX6" fmla="*/ 4510692 w 4511748"/>
              <a:gd name="connsiteY6" fmla="*/ 1991406 h 4925907"/>
              <a:gd name="connsiteX7" fmla="*/ 4510689 w 4511748"/>
              <a:gd name="connsiteY7" fmla="*/ 2988642 h 4925907"/>
              <a:gd name="connsiteX8" fmla="*/ 4432627 w 4511748"/>
              <a:gd name="connsiteY8" fmla="*/ 3596774 h 4925907"/>
              <a:gd name="connsiteX9" fmla="*/ 3873478 w 4511748"/>
              <a:gd name="connsiteY9" fmla="*/ 4119695 h 4925907"/>
              <a:gd name="connsiteX10" fmla="*/ 3060817 w 4511748"/>
              <a:gd name="connsiteY10" fmla="*/ 4586259 h 4925907"/>
              <a:gd name="connsiteX11" fmla="*/ 2254958 w 4511748"/>
              <a:gd name="connsiteY11" fmla="*/ 4925769 h 4925907"/>
              <a:gd name="connsiteX12" fmla="*/ 1361895 w 4511748"/>
              <a:gd name="connsiteY12" fmla="*/ 4551212 h 4925907"/>
              <a:gd name="connsiteX13" fmla="*/ 700157 w 4511748"/>
              <a:gd name="connsiteY13" fmla="*/ 4157928 h 4925907"/>
              <a:gd name="connsiteX14" fmla="*/ 79295 w 4511748"/>
              <a:gd name="connsiteY14" fmla="*/ 3593588 h 4925907"/>
              <a:gd name="connsiteX15" fmla="*/ 3782 w 4511748"/>
              <a:gd name="connsiteY15" fmla="*/ 2874865 h 4925907"/>
              <a:gd name="connsiteX16" fmla="*/ 5595 w 4511748"/>
              <a:gd name="connsiteY16" fmla="*/ 1934056 h 4925907"/>
              <a:gd name="connsiteX17" fmla="*/ 145786 w 4511748"/>
              <a:gd name="connsiteY17" fmla="*/ 1182147 h 4925907"/>
              <a:gd name="connsiteX18" fmla="*/ 803254 w 4511748"/>
              <a:gd name="connsiteY18" fmla="*/ 694694 h 4925907"/>
              <a:gd name="connsiteX0" fmla="*/ 803254 w 4511748"/>
              <a:gd name="connsiteY0" fmla="*/ 694694 h 4925907"/>
              <a:gd name="connsiteX1" fmla="*/ 1567346 w 4511748"/>
              <a:gd name="connsiteY1" fmla="*/ 254654 h 4925907"/>
              <a:gd name="connsiteX2" fmla="*/ 2223097 w 4511748"/>
              <a:gd name="connsiteY2" fmla="*/ 118 h 4925907"/>
              <a:gd name="connsiteX3" fmla="*/ 3016212 w 4511748"/>
              <a:gd name="connsiteY3" fmla="*/ 299834 h 4925907"/>
              <a:gd name="connsiteX4" fmla="*/ 3733292 w 4511748"/>
              <a:gd name="connsiteY4" fmla="*/ 707424 h 4925907"/>
              <a:gd name="connsiteX5" fmla="*/ 4378464 w 4511748"/>
              <a:gd name="connsiteY5" fmla="*/ 1203293 h 4925907"/>
              <a:gd name="connsiteX6" fmla="*/ 4510692 w 4511748"/>
              <a:gd name="connsiteY6" fmla="*/ 1991406 h 4925907"/>
              <a:gd name="connsiteX7" fmla="*/ 4510689 w 4511748"/>
              <a:gd name="connsiteY7" fmla="*/ 2988642 h 4925907"/>
              <a:gd name="connsiteX8" fmla="*/ 4432627 w 4511748"/>
              <a:gd name="connsiteY8" fmla="*/ 3596774 h 4925907"/>
              <a:gd name="connsiteX9" fmla="*/ 3873478 w 4511748"/>
              <a:gd name="connsiteY9" fmla="*/ 4119695 h 4925907"/>
              <a:gd name="connsiteX10" fmla="*/ 3060817 w 4511748"/>
              <a:gd name="connsiteY10" fmla="*/ 4586259 h 4925907"/>
              <a:gd name="connsiteX11" fmla="*/ 2254958 w 4511748"/>
              <a:gd name="connsiteY11" fmla="*/ 4925769 h 4925907"/>
              <a:gd name="connsiteX12" fmla="*/ 1361895 w 4511748"/>
              <a:gd name="connsiteY12" fmla="*/ 4551212 h 4925907"/>
              <a:gd name="connsiteX13" fmla="*/ 700157 w 4511748"/>
              <a:gd name="connsiteY13" fmla="*/ 4157928 h 4925907"/>
              <a:gd name="connsiteX14" fmla="*/ 79295 w 4511748"/>
              <a:gd name="connsiteY14" fmla="*/ 3593588 h 4925907"/>
              <a:gd name="connsiteX15" fmla="*/ 3782 w 4511748"/>
              <a:gd name="connsiteY15" fmla="*/ 2874865 h 4925907"/>
              <a:gd name="connsiteX16" fmla="*/ 5595 w 4511748"/>
              <a:gd name="connsiteY16" fmla="*/ 1934056 h 4925907"/>
              <a:gd name="connsiteX17" fmla="*/ 145786 w 4511748"/>
              <a:gd name="connsiteY17" fmla="*/ 1182147 h 4925907"/>
              <a:gd name="connsiteX18" fmla="*/ 803254 w 4511748"/>
              <a:gd name="connsiteY18" fmla="*/ 694694 h 4925907"/>
              <a:gd name="connsiteX0" fmla="*/ 803254 w 4511748"/>
              <a:gd name="connsiteY0" fmla="*/ 694694 h 4925907"/>
              <a:gd name="connsiteX1" fmla="*/ 1567346 w 4511748"/>
              <a:gd name="connsiteY1" fmla="*/ 254654 h 4925907"/>
              <a:gd name="connsiteX2" fmla="*/ 2223097 w 4511748"/>
              <a:gd name="connsiteY2" fmla="*/ 118 h 4925907"/>
              <a:gd name="connsiteX3" fmla="*/ 3016212 w 4511748"/>
              <a:gd name="connsiteY3" fmla="*/ 299834 h 4925907"/>
              <a:gd name="connsiteX4" fmla="*/ 3733292 w 4511748"/>
              <a:gd name="connsiteY4" fmla="*/ 707424 h 4925907"/>
              <a:gd name="connsiteX5" fmla="*/ 4378464 w 4511748"/>
              <a:gd name="connsiteY5" fmla="*/ 1203293 h 4925907"/>
              <a:gd name="connsiteX6" fmla="*/ 4510692 w 4511748"/>
              <a:gd name="connsiteY6" fmla="*/ 1991406 h 4925907"/>
              <a:gd name="connsiteX7" fmla="*/ 4510689 w 4511748"/>
              <a:gd name="connsiteY7" fmla="*/ 2988642 h 4925907"/>
              <a:gd name="connsiteX8" fmla="*/ 4432627 w 4511748"/>
              <a:gd name="connsiteY8" fmla="*/ 3596774 h 4925907"/>
              <a:gd name="connsiteX9" fmla="*/ 3873478 w 4511748"/>
              <a:gd name="connsiteY9" fmla="*/ 4119695 h 4925907"/>
              <a:gd name="connsiteX10" fmla="*/ 3060817 w 4511748"/>
              <a:gd name="connsiteY10" fmla="*/ 4586259 h 4925907"/>
              <a:gd name="connsiteX11" fmla="*/ 2254958 w 4511748"/>
              <a:gd name="connsiteY11" fmla="*/ 4925769 h 4925907"/>
              <a:gd name="connsiteX12" fmla="*/ 1361895 w 4511748"/>
              <a:gd name="connsiteY12" fmla="*/ 4551212 h 4925907"/>
              <a:gd name="connsiteX13" fmla="*/ 700157 w 4511748"/>
              <a:gd name="connsiteY13" fmla="*/ 4157928 h 4925907"/>
              <a:gd name="connsiteX14" fmla="*/ 79295 w 4511748"/>
              <a:gd name="connsiteY14" fmla="*/ 3593588 h 4925907"/>
              <a:gd name="connsiteX15" fmla="*/ 3782 w 4511748"/>
              <a:gd name="connsiteY15" fmla="*/ 2874865 h 4925907"/>
              <a:gd name="connsiteX16" fmla="*/ 5595 w 4511748"/>
              <a:gd name="connsiteY16" fmla="*/ 1934056 h 4925907"/>
              <a:gd name="connsiteX17" fmla="*/ 145786 w 4511748"/>
              <a:gd name="connsiteY17" fmla="*/ 1182147 h 4925907"/>
              <a:gd name="connsiteX18" fmla="*/ 803254 w 4511748"/>
              <a:gd name="connsiteY18" fmla="*/ 694694 h 4925907"/>
              <a:gd name="connsiteX0" fmla="*/ 803254 w 4511748"/>
              <a:gd name="connsiteY0" fmla="*/ 694694 h 4925907"/>
              <a:gd name="connsiteX1" fmla="*/ 1567346 w 4511748"/>
              <a:gd name="connsiteY1" fmla="*/ 254654 h 4925907"/>
              <a:gd name="connsiteX2" fmla="*/ 2223097 w 4511748"/>
              <a:gd name="connsiteY2" fmla="*/ 118 h 4925907"/>
              <a:gd name="connsiteX3" fmla="*/ 3016212 w 4511748"/>
              <a:gd name="connsiteY3" fmla="*/ 299834 h 4925907"/>
              <a:gd name="connsiteX4" fmla="*/ 3733292 w 4511748"/>
              <a:gd name="connsiteY4" fmla="*/ 707424 h 4925907"/>
              <a:gd name="connsiteX5" fmla="*/ 4378464 w 4511748"/>
              <a:gd name="connsiteY5" fmla="*/ 1203293 h 4925907"/>
              <a:gd name="connsiteX6" fmla="*/ 4510692 w 4511748"/>
              <a:gd name="connsiteY6" fmla="*/ 1991406 h 4925907"/>
              <a:gd name="connsiteX7" fmla="*/ 4510689 w 4511748"/>
              <a:gd name="connsiteY7" fmla="*/ 2988642 h 4925907"/>
              <a:gd name="connsiteX8" fmla="*/ 4432627 w 4511748"/>
              <a:gd name="connsiteY8" fmla="*/ 3596774 h 4925907"/>
              <a:gd name="connsiteX9" fmla="*/ 3873478 w 4511748"/>
              <a:gd name="connsiteY9" fmla="*/ 4119695 h 4925907"/>
              <a:gd name="connsiteX10" fmla="*/ 3060817 w 4511748"/>
              <a:gd name="connsiteY10" fmla="*/ 4586259 h 4925907"/>
              <a:gd name="connsiteX11" fmla="*/ 2254958 w 4511748"/>
              <a:gd name="connsiteY11" fmla="*/ 4925769 h 4925907"/>
              <a:gd name="connsiteX12" fmla="*/ 1361895 w 4511748"/>
              <a:gd name="connsiteY12" fmla="*/ 4551212 h 4925907"/>
              <a:gd name="connsiteX13" fmla="*/ 700157 w 4511748"/>
              <a:gd name="connsiteY13" fmla="*/ 4157928 h 4925907"/>
              <a:gd name="connsiteX14" fmla="*/ 79295 w 4511748"/>
              <a:gd name="connsiteY14" fmla="*/ 3593588 h 4925907"/>
              <a:gd name="connsiteX15" fmla="*/ 3782 w 4511748"/>
              <a:gd name="connsiteY15" fmla="*/ 2874865 h 4925907"/>
              <a:gd name="connsiteX16" fmla="*/ 5595 w 4511748"/>
              <a:gd name="connsiteY16" fmla="*/ 1934056 h 4925907"/>
              <a:gd name="connsiteX17" fmla="*/ 145786 w 4511748"/>
              <a:gd name="connsiteY17" fmla="*/ 1182147 h 4925907"/>
              <a:gd name="connsiteX18" fmla="*/ 803254 w 4511748"/>
              <a:gd name="connsiteY18" fmla="*/ 694694 h 4925907"/>
              <a:gd name="connsiteX0" fmla="*/ 803469 w 4511963"/>
              <a:gd name="connsiteY0" fmla="*/ 694694 h 4925907"/>
              <a:gd name="connsiteX1" fmla="*/ 1567561 w 4511963"/>
              <a:gd name="connsiteY1" fmla="*/ 254654 h 4925907"/>
              <a:gd name="connsiteX2" fmla="*/ 2223312 w 4511963"/>
              <a:gd name="connsiteY2" fmla="*/ 118 h 4925907"/>
              <a:gd name="connsiteX3" fmla="*/ 3016427 w 4511963"/>
              <a:gd name="connsiteY3" fmla="*/ 299834 h 4925907"/>
              <a:gd name="connsiteX4" fmla="*/ 3733507 w 4511963"/>
              <a:gd name="connsiteY4" fmla="*/ 707424 h 4925907"/>
              <a:gd name="connsiteX5" fmla="*/ 4378679 w 4511963"/>
              <a:gd name="connsiteY5" fmla="*/ 1203293 h 4925907"/>
              <a:gd name="connsiteX6" fmla="*/ 4510907 w 4511963"/>
              <a:gd name="connsiteY6" fmla="*/ 1991406 h 4925907"/>
              <a:gd name="connsiteX7" fmla="*/ 4510904 w 4511963"/>
              <a:gd name="connsiteY7" fmla="*/ 2988642 h 4925907"/>
              <a:gd name="connsiteX8" fmla="*/ 4432842 w 4511963"/>
              <a:gd name="connsiteY8" fmla="*/ 3596774 h 4925907"/>
              <a:gd name="connsiteX9" fmla="*/ 3873693 w 4511963"/>
              <a:gd name="connsiteY9" fmla="*/ 4119695 h 4925907"/>
              <a:gd name="connsiteX10" fmla="*/ 3061032 w 4511963"/>
              <a:gd name="connsiteY10" fmla="*/ 4586259 h 4925907"/>
              <a:gd name="connsiteX11" fmla="*/ 2255173 w 4511963"/>
              <a:gd name="connsiteY11" fmla="*/ 4925769 h 4925907"/>
              <a:gd name="connsiteX12" fmla="*/ 1362110 w 4511963"/>
              <a:gd name="connsiteY12" fmla="*/ 4551212 h 4925907"/>
              <a:gd name="connsiteX13" fmla="*/ 700372 w 4511963"/>
              <a:gd name="connsiteY13" fmla="*/ 4157928 h 4925907"/>
              <a:gd name="connsiteX14" fmla="*/ 82696 w 4511963"/>
              <a:gd name="connsiteY14" fmla="*/ 3628634 h 4925907"/>
              <a:gd name="connsiteX15" fmla="*/ 3997 w 4511963"/>
              <a:gd name="connsiteY15" fmla="*/ 2874865 h 4925907"/>
              <a:gd name="connsiteX16" fmla="*/ 5810 w 4511963"/>
              <a:gd name="connsiteY16" fmla="*/ 1934056 h 4925907"/>
              <a:gd name="connsiteX17" fmla="*/ 146001 w 4511963"/>
              <a:gd name="connsiteY17" fmla="*/ 1182147 h 4925907"/>
              <a:gd name="connsiteX18" fmla="*/ 803469 w 4511963"/>
              <a:gd name="connsiteY18" fmla="*/ 694694 h 4925907"/>
              <a:gd name="connsiteX0" fmla="*/ 803469 w 4511963"/>
              <a:gd name="connsiteY0" fmla="*/ 694694 h 4925903"/>
              <a:gd name="connsiteX1" fmla="*/ 1567561 w 4511963"/>
              <a:gd name="connsiteY1" fmla="*/ 254654 h 4925903"/>
              <a:gd name="connsiteX2" fmla="*/ 2223312 w 4511963"/>
              <a:gd name="connsiteY2" fmla="*/ 118 h 4925903"/>
              <a:gd name="connsiteX3" fmla="*/ 3016427 w 4511963"/>
              <a:gd name="connsiteY3" fmla="*/ 299834 h 4925903"/>
              <a:gd name="connsiteX4" fmla="*/ 3733507 w 4511963"/>
              <a:gd name="connsiteY4" fmla="*/ 707424 h 4925903"/>
              <a:gd name="connsiteX5" fmla="*/ 4378679 w 4511963"/>
              <a:gd name="connsiteY5" fmla="*/ 1203293 h 4925903"/>
              <a:gd name="connsiteX6" fmla="*/ 4510907 w 4511963"/>
              <a:gd name="connsiteY6" fmla="*/ 1991406 h 4925903"/>
              <a:gd name="connsiteX7" fmla="*/ 4510904 w 4511963"/>
              <a:gd name="connsiteY7" fmla="*/ 2988642 h 4925903"/>
              <a:gd name="connsiteX8" fmla="*/ 4432842 w 4511963"/>
              <a:gd name="connsiteY8" fmla="*/ 3596774 h 4925903"/>
              <a:gd name="connsiteX9" fmla="*/ 3873693 w 4511963"/>
              <a:gd name="connsiteY9" fmla="*/ 4119695 h 4925903"/>
              <a:gd name="connsiteX10" fmla="*/ 3061032 w 4511963"/>
              <a:gd name="connsiteY10" fmla="*/ 4586259 h 4925903"/>
              <a:gd name="connsiteX11" fmla="*/ 2255173 w 4511963"/>
              <a:gd name="connsiteY11" fmla="*/ 4925769 h 4925903"/>
              <a:gd name="connsiteX12" fmla="*/ 1362110 w 4511963"/>
              <a:gd name="connsiteY12" fmla="*/ 4551212 h 4925903"/>
              <a:gd name="connsiteX13" fmla="*/ 757722 w 4511963"/>
              <a:gd name="connsiteY13" fmla="*/ 4196160 h 4925903"/>
              <a:gd name="connsiteX14" fmla="*/ 82696 w 4511963"/>
              <a:gd name="connsiteY14" fmla="*/ 3628634 h 4925903"/>
              <a:gd name="connsiteX15" fmla="*/ 3997 w 4511963"/>
              <a:gd name="connsiteY15" fmla="*/ 2874865 h 4925903"/>
              <a:gd name="connsiteX16" fmla="*/ 5810 w 4511963"/>
              <a:gd name="connsiteY16" fmla="*/ 1934056 h 4925903"/>
              <a:gd name="connsiteX17" fmla="*/ 146001 w 4511963"/>
              <a:gd name="connsiteY17" fmla="*/ 1182147 h 4925903"/>
              <a:gd name="connsiteX18" fmla="*/ 803469 w 4511963"/>
              <a:gd name="connsiteY18" fmla="*/ 694694 h 4925903"/>
              <a:gd name="connsiteX0" fmla="*/ 803469 w 4511963"/>
              <a:gd name="connsiteY0" fmla="*/ 694694 h 4925903"/>
              <a:gd name="connsiteX1" fmla="*/ 1567561 w 4511963"/>
              <a:gd name="connsiteY1" fmla="*/ 254654 h 4925903"/>
              <a:gd name="connsiteX2" fmla="*/ 2223312 w 4511963"/>
              <a:gd name="connsiteY2" fmla="*/ 118 h 4925903"/>
              <a:gd name="connsiteX3" fmla="*/ 3016427 w 4511963"/>
              <a:gd name="connsiteY3" fmla="*/ 299834 h 4925903"/>
              <a:gd name="connsiteX4" fmla="*/ 3733507 w 4511963"/>
              <a:gd name="connsiteY4" fmla="*/ 707424 h 4925903"/>
              <a:gd name="connsiteX5" fmla="*/ 4378679 w 4511963"/>
              <a:gd name="connsiteY5" fmla="*/ 1203293 h 4925903"/>
              <a:gd name="connsiteX6" fmla="*/ 4510907 w 4511963"/>
              <a:gd name="connsiteY6" fmla="*/ 1991406 h 4925903"/>
              <a:gd name="connsiteX7" fmla="*/ 4510904 w 4511963"/>
              <a:gd name="connsiteY7" fmla="*/ 2988642 h 4925903"/>
              <a:gd name="connsiteX8" fmla="*/ 4432842 w 4511963"/>
              <a:gd name="connsiteY8" fmla="*/ 3596774 h 4925903"/>
              <a:gd name="connsiteX9" fmla="*/ 3873693 w 4511963"/>
              <a:gd name="connsiteY9" fmla="*/ 4119695 h 4925903"/>
              <a:gd name="connsiteX10" fmla="*/ 3061032 w 4511963"/>
              <a:gd name="connsiteY10" fmla="*/ 4586259 h 4925903"/>
              <a:gd name="connsiteX11" fmla="*/ 2255173 w 4511963"/>
              <a:gd name="connsiteY11" fmla="*/ 4925769 h 4925903"/>
              <a:gd name="connsiteX12" fmla="*/ 1362110 w 4511963"/>
              <a:gd name="connsiteY12" fmla="*/ 4551212 h 4925903"/>
              <a:gd name="connsiteX13" fmla="*/ 757722 w 4511963"/>
              <a:gd name="connsiteY13" fmla="*/ 4196160 h 4925903"/>
              <a:gd name="connsiteX14" fmla="*/ 82696 w 4511963"/>
              <a:gd name="connsiteY14" fmla="*/ 3628634 h 4925903"/>
              <a:gd name="connsiteX15" fmla="*/ 3997 w 4511963"/>
              <a:gd name="connsiteY15" fmla="*/ 2874865 h 4925903"/>
              <a:gd name="connsiteX16" fmla="*/ 5810 w 4511963"/>
              <a:gd name="connsiteY16" fmla="*/ 1934056 h 4925903"/>
              <a:gd name="connsiteX17" fmla="*/ 146001 w 4511963"/>
              <a:gd name="connsiteY17" fmla="*/ 1182147 h 4925903"/>
              <a:gd name="connsiteX18" fmla="*/ 803469 w 4511963"/>
              <a:gd name="connsiteY18" fmla="*/ 694694 h 4925903"/>
              <a:gd name="connsiteX0" fmla="*/ 804345 w 4512839"/>
              <a:gd name="connsiteY0" fmla="*/ 694694 h 4925903"/>
              <a:gd name="connsiteX1" fmla="*/ 1568437 w 4512839"/>
              <a:gd name="connsiteY1" fmla="*/ 254654 h 4925903"/>
              <a:gd name="connsiteX2" fmla="*/ 2224188 w 4512839"/>
              <a:gd name="connsiteY2" fmla="*/ 118 h 4925903"/>
              <a:gd name="connsiteX3" fmla="*/ 3017303 w 4512839"/>
              <a:gd name="connsiteY3" fmla="*/ 299834 h 4925903"/>
              <a:gd name="connsiteX4" fmla="*/ 3734383 w 4512839"/>
              <a:gd name="connsiteY4" fmla="*/ 707424 h 4925903"/>
              <a:gd name="connsiteX5" fmla="*/ 4379555 w 4512839"/>
              <a:gd name="connsiteY5" fmla="*/ 1203293 h 4925903"/>
              <a:gd name="connsiteX6" fmla="*/ 4511783 w 4512839"/>
              <a:gd name="connsiteY6" fmla="*/ 1991406 h 4925903"/>
              <a:gd name="connsiteX7" fmla="*/ 4511780 w 4512839"/>
              <a:gd name="connsiteY7" fmla="*/ 2988642 h 4925903"/>
              <a:gd name="connsiteX8" fmla="*/ 4433718 w 4512839"/>
              <a:gd name="connsiteY8" fmla="*/ 3596774 h 4925903"/>
              <a:gd name="connsiteX9" fmla="*/ 3874569 w 4512839"/>
              <a:gd name="connsiteY9" fmla="*/ 4119695 h 4925903"/>
              <a:gd name="connsiteX10" fmla="*/ 3061908 w 4512839"/>
              <a:gd name="connsiteY10" fmla="*/ 4586259 h 4925903"/>
              <a:gd name="connsiteX11" fmla="*/ 2256049 w 4512839"/>
              <a:gd name="connsiteY11" fmla="*/ 4925769 h 4925903"/>
              <a:gd name="connsiteX12" fmla="*/ 1362986 w 4512839"/>
              <a:gd name="connsiteY12" fmla="*/ 4551212 h 4925903"/>
              <a:gd name="connsiteX13" fmla="*/ 758598 w 4512839"/>
              <a:gd name="connsiteY13" fmla="*/ 4196160 h 4925903"/>
              <a:gd name="connsiteX14" fmla="*/ 96316 w 4512839"/>
              <a:gd name="connsiteY14" fmla="*/ 3631820 h 4925903"/>
              <a:gd name="connsiteX15" fmla="*/ 4873 w 4512839"/>
              <a:gd name="connsiteY15" fmla="*/ 2874865 h 4925903"/>
              <a:gd name="connsiteX16" fmla="*/ 6686 w 4512839"/>
              <a:gd name="connsiteY16" fmla="*/ 1934056 h 4925903"/>
              <a:gd name="connsiteX17" fmla="*/ 146877 w 4512839"/>
              <a:gd name="connsiteY17" fmla="*/ 1182147 h 4925903"/>
              <a:gd name="connsiteX18" fmla="*/ 804345 w 4512839"/>
              <a:gd name="connsiteY18" fmla="*/ 694694 h 4925903"/>
              <a:gd name="connsiteX0" fmla="*/ 804345 w 4512839"/>
              <a:gd name="connsiteY0" fmla="*/ 694694 h 4925903"/>
              <a:gd name="connsiteX1" fmla="*/ 1568437 w 4512839"/>
              <a:gd name="connsiteY1" fmla="*/ 254654 h 4925903"/>
              <a:gd name="connsiteX2" fmla="*/ 2224188 w 4512839"/>
              <a:gd name="connsiteY2" fmla="*/ 118 h 4925903"/>
              <a:gd name="connsiteX3" fmla="*/ 3017303 w 4512839"/>
              <a:gd name="connsiteY3" fmla="*/ 299834 h 4925903"/>
              <a:gd name="connsiteX4" fmla="*/ 3734383 w 4512839"/>
              <a:gd name="connsiteY4" fmla="*/ 707424 h 4925903"/>
              <a:gd name="connsiteX5" fmla="*/ 4379555 w 4512839"/>
              <a:gd name="connsiteY5" fmla="*/ 1203293 h 4925903"/>
              <a:gd name="connsiteX6" fmla="*/ 4511783 w 4512839"/>
              <a:gd name="connsiteY6" fmla="*/ 1991406 h 4925903"/>
              <a:gd name="connsiteX7" fmla="*/ 4511780 w 4512839"/>
              <a:gd name="connsiteY7" fmla="*/ 2988642 h 4925903"/>
              <a:gd name="connsiteX8" fmla="*/ 4433718 w 4512839"/>
              <a:gd name="connsiteY8" fmla="*/ 3596774 h 4925903"/>
              <a:gd name="connsiteX9" fmla="*/ 3874569 w 4512839"/>
              <a:gd name="connsiteY9" fmla="*/ 4119695 h 4925903"/>
              <a:gd name="connsiteX10" fmla="*/ 3061908 w 4512839"/>
              <a:gd name="connsiteY10" fmla="*/ 4586259 h 4925903"/>
              <a:gd name="connsiteX11" fmla="*/ 2256049 w 4512839"/>
              <a:gd name="connsiteY11" fmla="*/ 4925769 h 4925903"/>
              <a:gd name="connsiteX12" fmla="*/ 1362986 w 4512839"/>
              <a:gd name="connsiteY12" fmla="*/ 4551212 h 4925903"/>
              <a:gd name="connsiteX13" fmla="*/ 758598 w 4512839"/>
              <a:gd name="connsiteY13" fmla="*/ 4196160 h 4925903"/>
              <a:gd name="connsiteX14" fmla="*/ 96316 w 4512839"/>
              <a:gd name="connsiteY14" fmla="*/ 3631820 h 4925903"/>
              <a:gd name="connsiteX15" fmla="*/ 4873 w 4512839"/>
              <a:gd name="connsiteY15" fmla="*/ 2874865 h 4925903"/>
              <a:gd name="connsiteX16" fmla="*/ 6686 w 4512839"/>
              <a:gd name="connsiteY16" fmla="*/ 1934056 h 4925903"/>
              <a:gd name="connsiteX17" fmla="*/ 146877 w 4512839"/>
              <a:gd name="connsiteY17" fmla="*/ 1182147 h 4925903"/>
              <a:gd name="connsiteX18" fmla="*/ 804345 w 4512839"/>
              <a:gd name="connsiteY18" fmla="*/ 694694 h 4925903"/>
              <a:gd name="connsiteX0" fmla="*/ 804345 w 4512839"/>
              <a:gd name="connsiteY0" fmla="*/ 694694 h 4925903"/>
              <a:gd name="connsiteX1" fmla="*/ 1568437 w 4512839"/>
              <a:gd name="connsiteY1" fmla="*/ 254654 h 4925903"/>
              <a:gd name="connsiteX2" fmla="*/ 2224188 w 4512839"/>
              <a:gd name="connsiteY2" fmla="*/ 118 h 4925903"/>
              <a:gd name="connsiteX3" fmla="*/ 3017303 w 4512839"/>
              <a:gd name="connsiteY3" fmla="*/ 299834 h 4925903"/>
              <a:gd name="connsiteX4" fmla="*/ 3734383 w 4512839"/>
              <a:gd name="connsiteY4" fmla="*/ 707424 h 4925903"/>
              <a:gd name="connsiteX5" fmla="*/ 4379555 w 4512839"/>
              <a:gd name="connsiteY5" fmla="*/ 1203293 h 4925903"/>
              <a:gd name="connsiteX6" fmla="*/ 4511783 w 4512839"/>
              <a:gd name="connsiteY6" fmla="*/ 1991406 h 4925903"/>
              <a:gd name="connsiteX7" fmla="*/ 4511780 w 4512839"/>
              <a:gd name="connsiteY7" fmla="*/ 2988642 h 4925903"/>
              <a:gd name="connsiteX8" fmla="*/ 4433718 w 4512839"/>
              <a:gd name="connsiteY8" fmla="*/ 3596774 h 4925903"/>
              <a:gd name="connsiteX9" fmla="*/ 3874569 w 4512839"/>
              <a:gd name="connsiteY9" fmla="*/ 4119695 h 4925903"/>
              <a:gd name="connsiteX10" fmla="*/ 3061908 w 4512839"/>
              <a:gd name="connsiteY10" fmla="*/ 4586259 h 4925903"/>
              <a:gd name="connsiteX11" fmla="*/ 2256049 w 4512839"/>
              <a:gd name="connsiteY11" fmla="*/ 4925769 h 4925903"/>
              <a:gd name="connsiteX12" fmla="*/ 1362986 w 4512839"/>
              <a:gd name="connsiteY12" fmla="*/ 4551212 h 4925903"/>
              <a:gd name="connsiteX13" fmla="*/ 758598 w 4512839"/>
              <a:gd name="connsiteY13" fmla="*/ 4196160 h 4925903"/>
              <a:gd name="connsiteX14" fmla="*/ 96316 w 4512839"/>
              <a:gd name="connsiteY14" fmla="*/ 3631820 h 4925903"/>
              <a:gd name="connsiteX15" fmla="*/ 4873 w 4512839"/>
              <a:gd name="connsiteY15" fmla="*/ 2874865 h 4925903"/>
              <a:gd name="connsiteX16" fmla="*/ 6686 w 4512839"/>
              <a:gd name="connsiteY16" fmla="*/ 1934056 h 4925903"/>
              <a:gd name="connsiteX17" fmla="*/ 146877 w 4512839"/>
              <a:gd name="connsiteY17" fmla="*/ 1182147 h 4925903"/>
              <a:gd name="connsiteX18" fmla="*/ 804345 w 4512839"/>
              <a:gd name="connsiteY18" fmla="*/ 694694 h 4925903"/>
              <a:gd name="connsiteX0" fmla="*/ 804345 w 4512839"/>
              <a:gd name="connsiteY0" fmla="*/ 694694 h 4925903"/>
              <a:gd name="connsiteX1" fmla="*/ 1568437 w 4512839"/>
              <a:gd name="connsiteY1" fmla="*/ 254654 h 4925903"/>
              <a:gd name="connsiteX2" fmla="*/ 2224188 w 4512839"/>
              <a:gd name="connsiteY2" fmla="*/ 118 h 4925903"/>
              <a:gd name="connsiteX3" fmla="*/ 3017303 w 4512839"/>
              <a:gd name="connsiteY3" fmla="*/ 299834 h 4925903"/>
              <a:gd name="connsiteX4" fmla="*/ 3734383 w 4512839"/>
              <a:gd name="connsiteY4" fmla="*/ 707424 h 4925903"/>
              <a:gd name="connsiteX5" fmla="*/ 4379555 w 4512839"/>
              <a:gd name="connsiteY5" fmla="*/ 1203293 h 4925903"/>
              <a:gd name="connsiteX6" fmla="*/ 4511783 w 4512839"/>
              <a:gd name="connsiteY6" fmla="*/ 1991406 h 4925903"/>
              <a:gd name="connsiteX7" fmla="*/ 4511780 w 4512839"/>
              <a:gd name="connsiteY7" fmla="*/ 2988642 h 4925903"/>
              <a:gd name="connsiteX8" fmla="*/ 4433718 w 4512839"/>
              <a:gd name="connsiteY8" fmla="*/ 3596774 h 4925903"/>
              <a:gd name="connsiteX9" fmla="*/ 3874569 w 4512839"/>
              <a:gd name="connsiteY9" fmla="*/ 4119695 h 4925903"/>
              <a:gd name="connsiteX10" fmla="*/ 3061908 w 4512839"/>
              <a:gd name="connsiteY10" fmla="*/ 4586259 h 4925903"/>
              <a:gd name="connsiteX11" fmla="*/ 2256049 w 4512839"/>
              <a:gd name="connsiteY11" fmla="*/ 4925769 h 4925903"/>
              <a:gd name="connsiteX12" fmla="*/ 1362986 w 4512839"/>
              <a:gd name="connsiteY12" fmla="*/ 4551212 h 4925903"/>
              <a:gd name="connsiteX13" fmla="*/ 758598 w 4512839"/>
              <a:gd name="connsiteY13" fmla="*/ 4196160 h 4925903"/>
              <a:gd name="connsiteX14" fmla="*/ 96316 w 4512839"/>
              <a:gd name="connsiteY14" fmla="*/ 3631820 h 4925903"/>
              <a:gd name="connsiteX15" fmla="*/ 4873 w 4512839"/>
              <a:gd name="connsiteY15" fmla="*/ 2874865 h 4925903"/>
              <a:gd name="connsiteX16" fmla="*/ 6686 w 4512839"/>
              <a:gd name="connsiteY16" fmla="*/ 1934056 h 4925903"/>
              <a:gd name="connsiteX17" fmla="*/ 146877 w 4512839"/>
              <a:gd name="connsiteY17" fmla="*/ 1182147 h 4925903"/>
              <a:gd name="connsiteX18" fmla="*/ 804345 w 4512839"/>
              <a:gd name="connsiteY18" fmla="*/ 694694 h 4925903"/>
              <a:gd name="connsiteX0" fmla="*/ 804345 w 4512839"/>
              <a:gd name="connsiteY0" fmla="*/ 694694 h 4925903"/>
              <a:gd name="connsiteX1" fmla="*/ 1568437 w 4512839"/>
              <a:gd name="connsiteY1" fmla="*/ 254654 h 4925903"/>
              <a:gd name="connsiteX2" fmla="*/ 2224188 w 4512839"/>
              <a:gd name="connsiteY2" fmla="*/ 118 h 4925903"/>
              <a:gd name="connsiteX3" fmla="*/ 3017303 w 4512839"/>
              <a:gd name="connsiteY3" fmla="*/ 299834 h 4925903"/>
              <a:gd name="connsiteX4" fmla="*/ 3734383 w 4512839"/>
              <a:gd name="connsiteY4" fmla="*/ 707424 h 4925903"/>
              <a:gd name="connsiteX5" fmla="*/ 4379555 w 4512839"/>
              <a:gd name="connsiteY5" fmla="*/ 1203293 h 4925903"/>
              <a:gd name="connsiteX6" fmla="*/ 4511783 w 4512839"/>
              <a:gd name="connsiteY6" fmla="*/ 1991406 h 4925903"/>
              <a:gd name="connsiteX7" fmla="*/ 4511780 w 4512839"/>
              <a:gd name="connsiteY7" fmla="*/ 2988642 h 4925903"/>
              <a:gd name="connsiteX8" fmla="*/ 4433718 w 4512839"/>
              <a:gd name="connsiteY8" fmla="*/ 3596774 h 4925903"/>
              <a:gd name="connsiteX9" fmla="*/ 3874569 w 4512839"/>
              <a:gd name="connsiteY9" fmla="*/ 4119695 h 4925903"/>
              <a:gd name="connsiteX10" fmla="*/ 3061908 w 4512839"/>
              <a:gd name="connsiteY10" fmla="*/ 4586259 h 4925903"/>
              <a:gd name="connsiteX11" fmla="*/ 2256049 w 4512839"/>
              <a:gd name="connsiteY11" fmla="*/ 4925769 h 4925903"/>
              <a:gd name="connsiteX12" fmla="*/ 1362986 w 4512839"/>
              <a:gd name="connsiteY12" fmla="*/ 4551212 h 4925903"/>
              <a:gd name="connsiteX13" fmla="*/ 758598 w 4512839"/>
              <a:gd name="connsiteY13" fmla="*/ 4196160 h 4925903"/>
              <a:gd name="connsiteX14" fmla="*/ 96316 w 4512839"/>
              <a:gd name="connsiteY14" fmla="*/ 3631820 h 4925903"/>
              <a:gd name="connsiteX15" fmla="*/ 4873 w 4512839"/>
              <a:gd name="connsiteY15" fmla="*/ 2874865 h 4925903"/>
              <a:gd name="connsiteX16" fmla="*/ 6686 w 4512839"/>
              <a:gd name="connsiteY16" fmla="*/ 1934056 h 4925903"/>
              <a:gd name="connsiteX17" fmla="*/ 146877 w 4512839"/>
              <a:gd name="connsiteY17" fmla="*/ 1182147 h 4925903"/>
              <a:gd name="connsiteX18" fmla="*/ 804345 w 4512839"/>
              <a:gd name="connsiteY18" fmla="*/ 694694 h 4925903"/>
              <a:gd name="connsiteX0" fmla="*/ 804345 w 4512839"/>
              <a:gd name="connsiteY0" fmla="*/ 694694 h 4925903"/>
              <a:gd name="connsiteX1" fmla="*/ 1568437 w 4512839"/>
              <a:gd name="connsiteY1" fmla="*/ 254654 h 4925903"/>
              <a:gd name="connsiteX2" fmla="*/ 2224188 w 4512839"/>
              <a:gd name="connsiteY2" fmla="*/ 118 h 4925903"/>
              <a:gd name="connsiteX3" fmla="*/ 3017303 w 4512839"/>
              <a:gd name="connsiteY3" fmla="*/ 299834 h 4925903"/>
              <a:gd name="connsiteX4" fmla="*/ 3734383 w 4512839"/>
              <a:gd name="connsiteY4" fmla="*/ 707424 h 4925903"/>
              <a:gd name="connsiteX5" fmla="*/ 4379555 w 4512839"/>
              <a:gd name="connsiteY5" fmla="*/ 1203293 h 4925903"/>
              <a:gd name="connsiteX6" fmla="*/ 4511783 w 4512839"/>
              <a:gd name="connsiteY6" fmla="*/ 1991406 h 4925903"/>
              <a:gd name="connsiteX7" fmla="*/ 4511780 w 4512839"/>
              <a:gd name="connsiteY7" fmla="*/ 2988642 h 4925903"/>
              <a:gd name="connsiteX8" fmla="*/ 4433718 w 4512839"/>
              <a:gd name="connsiteY8" fmla="*/ 3596774 h 4925903"/>
              <a:gd name="connsiteX9" fmla="*/ 3874569 w 4512839"/>
              <a:gd name="connsiteY9" fmla="*/ 4119695 h 4925903"/>
              <a:gd name="connsiteX10" fmla="*/ 3061908 w 4512839"/>
              <a:gd name="connsiteY10" fmla="*/ 4586259 h 4925903"/>
              <a:gd name="connsiteX11" fmla="*/ 2256049 w 4512839"/>
              <a:gd name="connsiteY11" fmla="*/ 4925769 h 4925903"/>
              <a:gd name="connsiteX12" fmla="*/ 1362986 w 4512839"/>
              <a:gd name="connsiteY12" fmla="*/ 4551212 h 4925903"/>
              <a:gd name="connsiteX13" fmla="*/ 758598 w 4512839"/>
              <a:gd name="connsiteY13" fmla="*/ 4196160 h 4925903"/>
              <a:gd name="connsiteX14" fmla="*/ 96316 w 4512839"/>
              <a:gd name="connsiteY14" fmla="*/ 3631820 h 4925903"/>
              <a:gd name="connsiteX15" fmla="*/ 4873 w 4512839"/>
              <a:gd name="connsiteY15" fmla="*/ 2874865 h 4925903"/>
              <a:gd name="connsiteX16" fmla="*/ 6686 w 4512839"/>
              <a:gd name="connsiteY16" fmla="*/ 1934056 h 4925903"/>
              <a:gd name="connsiteX17" fmla="*/ 146877 w 4512839"/>
              <a:gd name="connsiteY17" fmla="*/ 1182147 h 4925903"/>
              <a:gd name="connsiteX18" fmla="*/ 804345 w 4512839"/>
              <a:gd name="connsiteY18" fmla="*/ 694694 h 4925903"/>
              <a:gd name="connsiteX0" fmla="*/ 804345 w 4512839"/>
              <a:gd name="connsiteY0" fmla="*/ 694694 h 4925903"/>
              <a:gd name="connsiteX1" fmla="*/ 1568437 w 4512839"/>
              <a:gd name="connsiteY1" fmla="*/ 254654 h 4925903"/>
              <a:gd name="connsiteX2" fmla="*/ 2224188 w 4512839"/>
              <a:gd name="connsiteY2" fmla="*/ 118 h 4925903"/>
              <a:gd name="connsiteX3" fmla="*/ 3017303 w 4512839"/>
              <a:gd name="connsiteY3" fmla="*/ 299834 h 4925903"/>
              <a:gd name="connsiteX4" fmla="*/ 3734383 w 4512839"/>
              <a:gd name="connsiteY4" fmla="*/ 707424 h 4925903"/>
              <a:gd name="connsiteX5" fmla="*/ 4379555 w 4512839"/>
              <a:gd name="connsiteY5" fmla="*/ 1203293 h 4925903"/>
              <a:gd name="connsiteX6" fmla="*/ 4511783 w 4512839"/>
              <a:gd name="connsiteY6" fmla="*/ 1991406 h 4925903"/>
              <a:gd name="connsiteX7" fmla="*/ 4511780 w 4512839"/>
              <a:gd name="connsiteY7" fmla="*/ 2988642 h 4925903"/>
              <a:gd name="connsiteX8" fmla="*/ 4433718 w 4512839"/>
              <a:gd name="connsiteY8" fmla="*/ 3596774 h 4925903"/>
              <a:gd name="connsiteX9" fmla="*/ 3874569 w 4512839"/>
              <a:gd name="connsiteY9" fmla="*/ 4119695 h 4925903"/>
              <a:gd name="connsiteX10" fmla="*/ 3061908 w 4512839"/>
              <a:gd name="connsiteY10" fmla="*/ 4586259 h 4925903"/>
              <a:gd name="connsiteX11" fmla="*/ 2256049 w 4512839"/>
              <a:gd name="connsiteY11" fmla="*/ 4925769 h 4925903"/>
              <a:gd name="connsiteX12" fmla="*/ 1362986 w 4512839"/>
              <a:gd name="connsiteY12" fmla="*/ 4551212 h 4925903"/>
              <a:gd name="connsiteX13" fmla="*/ 758598 w 4512839"/>
              <a:gd name="connsiteY13" fmla="*/ 4196160 h 4925903"/>
              <a:gd name="connsiteX14" fmla="*/ 96316 w 4512839"/>
              <a:gd name="connsiteY14" fmla="*/ 3631820 h 4925903"/>
              <a:gd name="connsiteX15" fmla="*/ 4873 w 4512839"/>
              <a:gd name="connsiteY15" fmla="*/ 2874865 h 4925903"/>
              <a:gd name="connsiteX16" fmla="*/ 6686 w 4512839"/>
              <a:gd name="connsiteY16" fmla="*/ 1934056 h 4925903"/>
              <a:gd name="connsiteX17" fmla="*/ 146877 w 4512839"/>
              <a:gd name="connsiteY17" fmla="*/ 1182147 h 4925903"/>
              <a:gd name="connsiteX18" fmla="*/ 804345 w 4512839"/>
              <a:gd name="connsiteY18" fmla="*/ 694694 h 4925903"/>
              <a:gd name="connsiteX0" fmla="*/ 804345 w 4512839"/>
              <a:gd name="connsiteY0" fmla="*/ 694694 h 4925903"/>
              <a:gd name="connsiteX1" fmla="*/ 1568437 w 4512839"/>
              <a:gd name="connsiteY1" fmla="*/ 254654 h 4925903"/>
              <a:gd name="connsiteX2" fmla="*/ 2224188 w 4512839"/>
              <a:gd name="connsiteY2" fmla="*/ 118 h 4925903"/>
              <a:gd name="connsiteX3" fmla="*/ 3017303 w 4512839"/>
              <a:gd name="connsiteY3" fmla="*/ 299834 h 4925903"/>
              <a:gd name="connsiteX4" fmla="*/ 3734383 w 4512839"/>
              <a:gd name="connsiteY4" fmla="*/ 707424 h 4925903"/>
              <a:gd name="connsiteX5" fmla="*/ 4379555 w 4512839"/>
              <a:gd name="connsiteY5" fmla="*/ 1203293 h 4925903"/>
              <a:gd name="connsiteX6" fmla="*/ 4511783 w 4512839"/>
              <a:gd name="connsiteY6" fmla="*/ 1991406 h 4925903"/>
              <a:gd name="connsiteX7" fmla="*/ 4511780 w 4512839"/>
              <a:gd name="connsiteY7" fmla="*/ 2988642 h 4925903"/>
              <a:gd name="connsiteX8" fmla="*/ 4433718 w 4512839"/>
              <a:gd name="connsiteY8" fmla="*/ 3596774 h 4925903"/>
              <a:gd name="connsiteX9" fmla="*/ 3874569 w 4512839"/>
              <a:gd name="connsiteY9" fmla="*/ 4119695 h 4925903"/>
              <a:gd name="connsiteX10" fmla="*/ 3061908 w 4512839"/>
              <a:gd name="connsiteY10" fmla="*/ 4586259 h 4925903"/>
              <a:gd name="connsiteX11" fmla="*/ 2256049 w 4512839"/>
              <a:gd name="connsiteY11" fmla="*/ 4925769 h 4925903"/>
              <a:gd name="connsiteX12" fmla="*/ 1362986 w 4512839"/>
              <a:gd name="connsiteY12" fmla="*/ 4551212 h 4925903"/>
              <a:gd name="connsiteX13" fmla="*/ 758598 w 4512839"/>
              <a:gd name="connsiteY13" fmla="*/ 4196160 h 4925903"/>
              <a:gd name="connsiteX14" fmla="*/ 96316 w 4512839"/>
              <a:gd name="connsiteY14" fmla="*/ 3631820 h 4925903"/>
              <a:gd name="connsiteX15" fmla="*/ 4873 w 4512839"/>
              <a:gd name="connsiteY15" fmla="*/ 2874865 h 4925903"/>
              <a:gd name="connsiteX16" fmla="*/ 6686 w 4512839"/>
              <a:gd name="connsiteY16" fmla="*/ 1934056 h 4925903"/>
              <a:gd name="connsiteX17" fmla="*/ 146877 w 4512839"/>
              <a:gd name="connsiteY17" fmla="*/ 1182147 h 4925903"/>
              <a:gd name="connsiteX18" fmla="*/ 804345 w 4512839"/>
              <a:gd name="connsiteY18" fmla="*/ 694694 h 4925903"/>
              <a:gd name="connsiteX0" fmla="*/ 810122 w 4518616"/>
              <a:gd name="connsiteY0" fmla="*/ 694694 h 4925903"/>
              <a:gd name="connsiteX1" fmla="*/ 1574214 w 4518616"/>
              <a:gd name="connsiteY1" fmla="*/ 254654 h 4925903"/>
              <a:gd name="connsiteX2" fmla="*/ 2229965 w 4518616"/>
              <a:gd name="connsiteY2" fmla="*/ 118 h 4925903"/>
              <a:gd name="connsiteX3" fmla="*/ 3023080 w 4518616"/>
              <a:gd name="connsiteY3" fmla="*/ 299834 h 4925903"/>
              <a:gd name="connsiteX4" fmla="*/ 3740160 w 4518616"/>
              <a:gd name="connsiteY4" fmla="*/ 707424 h 4925903"/>
              <a:gd name="connsiteX5" fmla="*/ 4385332 w 4518616"/>
              <a:gd name="connsiteY5" fmla="*/ 1203293 h 4925903"/>
              <a:gd name="connsiteX6" fmla="*/ 4517560 w 4518616"/>
              <a:gd name="connsiteY6" fmla="*/ 1991406 h 4925903"/>
              <a:gd name="connsiteX7" fmla="*/ 4517557 w 4518616"/>
              <a:gd name="connsiteY7" fmla="*/ 2988642 h 4925903"/>
              <a:gd name="connsiteX8" fmla="*/ 4439495 w 4518616"/>
              <a:gd name="connsiteY8" fmla="*/ 3596774 h 4925903"/>
              <a:gd name="connsiteX9" fmla="*/ 3880346 w 4518616"/>
              <a:gd name="connsiteY9" fmla="*/ 4119695 h 4925903"/>
              <a:gd name="connsiteX10" fmla="*/ 3067685 w 4518616"/>
              <a:gd name="connsiteY10" fmla="*/ 4586259 h 4925903"/>
              <a:gd name="connsiteX11" fmla="*/ 2261826 w 4518616"/>
              <a:gd name="connsiteY11" fmla="*/ 4925769 h 4925903"/>
              <a:gd name="connsiteX12" fmla="*/ 1368763 w 4518616"/>
              <a:gd name="connsiteY12" fmla="*/ 4551212 h 4925903"/>
              <a:gd name="connsiteX13" fmla="*/ 764375 w 4518616"/>
              <a:gd name="connsiteY13" fmla="*/ 4196160 h 4925903"/>
              <a:gd name="connsiteX14" fmla="*/ 102093 w 4518616"/>
              <a:gd name="connsiteY14" fmla="*/ 3631820 h 4925903"/>
              <a:gd name="connsiteX15" fmla="*/ 17022 w 4518616"/>
              <a:gd name="connsiteY15" fmla="*/ 2801585 h 4925903"/>
              <a:gd name="connsiteX16" fmla="*/ 12463 w 4518616"/>
              <a:gd name="connsiteY16" fmla="*/ 1934056 h 4925903"/>
              <a:gd name="connsiteX17" fmla="*/ 152654 w 4518616"/>
              <a:gd name="connsiteY17" fmla="*/ 1182147 h 4925903"/>
              <a:gd name="connsiteX18" fmla="*/ 810122 w 4518616"/>
              <a:gd name="connsiteY18" fmla="*/ 694694 h 4925903"/>
              <a:gd name="connsiteX0" fmla="*/ 807063 w 4515557"/>
              <a:gd name="connsiteY0" fmla="*/ 694694 h 4925903"/>
              <a:gd name="connsiteX1" fmla="*/ 1571155 w 4515557"/>
              <a:gd name="connsiteY1" fmla="*/ 254654 h 4925903"/>
              <a:gd name="connsiteX2" fmla="*/ 2226906 w 4515557"/>
              <a:gd name="connsiteY2" fmla="*/ 118 h 4925903"/>
              <a:gd name="connsiteX3" fmla="*/ 3020021 w 4515557"/>
              <a:gd name="connsiteY3" fmla="*/ 299834 h 4925903"/>
              <a:gd name="connsiteX4" fmla="*/ 3737101 w 4515557"/>
              <a:gd name="connsiteY4" fmla="*/ 707424 h 4925903"/>
              <a:gd name="connsiteX5" fmla="*/ 4382273 w 4515557"/>
              <a:gd name="connsiteY5" fmla="*/ 1203293 h 4925903"/>
              <a:gd name="connsiteX6" fmla="*/ 4514501 w 4515557"/>
              <a:gd name="connsiteY6" fmla="*/ 1991406 h 4925903"/>
              <a:gd name="connsiteX7" fmla="*/ 4514498 w 4515557"/>
              <a:gd name="connsiteY7" fmla="*/ 2988642 h 4925903"/>
              <a:gd name="connsiteX8" fmla="*/ 4436436 w 4515557"/>
              <a:gd name="connsiteY8" fmla="*/ 3596774 h 4925903"/>
              <a:gd name="connsiteX9" fmla="*/ 3877287 w 4515557"/>
              <a:gd name="connsiteY9" fmla="*/ 4119695 h 4925903"/>
              <a:gd name="connsiteX10" fmla="*/ 3064626 w 4515557"/>
              <a:gd name="connsiteY10" fmla="*/ 4586259 h 4925903"/>
              <a:gd name="connsiteX11" fmla="*/ 2258767 w 4515557"/>
              <a:gd name="connsiteY11" fmla="*/ 4925769 h 4925903"/>
              <a:gd name="connsiteX12" fmla="*/ 1365704 w 4515557"/>
              <a:gd name="connsiteY12" fmla="*/ 4551212 h 4925903"/>
              <a:gd name="connsiteX13" fmla="*/ 761316 w 4515557"/>
              <a:gd name="connsiteY13" fmla="*/ 4196160 h 4925903"/>
              <a:gd name="connsiteX14" fmla="*/ 99034 w 4515557"/>
              <a:gd name="connsiteY14" fmla="*/ 3631820 h 4925903"/>
              <a:gd name="connsiteX15" fmla="*/ 13963 w 4515557"/>
              <a:gd name="connsiteY15" fmla="*/ 2801585 h 4925903"/>
              <a:gd name="connsiteX16" fmla="*/ 9404 w 4515557"/>
              <a:gd name="connsiteY16" fmla="*/ 1934056 h 4925903"/>
              <a:gd name="connsiteX17" fmla="*/ 149595 w 4515557"/>
              <a:gd name="connsiteY17" fmla="*/ 1182147 h 4925903"/>
              <a:gd name="connsiteX18" fmla="*/ 807063 w 4515557"/>
              <a:gd name="connsiteY18" fmla="*/ 694694 h 4925903"/>
              <a:gd name="connsiteX0" fmla="*/ 798834 w 4507328"/>
              <a:gd name="connsiteY0" fmla="*/ 694694 h 4925903"/>
              <a:gd name="connsiteX1" fmla="*/ 1562926 w 4507328"/>
              <a:gd name="connsiteY1" fmla="*/ 254654 h 4925903"/>
              <a:gd name="connsiteX2" fmla="*/ 2218677 w 4507328"/>
              <a:gd name="connsiteY2" fmla="*/ 118 h 4925903"/>
              <a:gd name="connsiteX3" fmla="*/ 3011792 w 4507328"/>
              <a:gd name="connsiteY3" fmla="*/ 299834 h 4925903"/>
              <a:gd name="connsiteX4" fmla="*/ 3728872 w 4507328"/>
              <a:gd name="connsiteY4" fmla="*/ 707424 h 4925903"/>
              <a:gd name="connsiteX5" fmla="*/ 4374044 w 4507328"/>
              <a:gd name="connsiteY5" fmla="*/ 1203293 h 4925903"/>
              <a:gd name="connsiteX6" fmla="*/ 4506272 w 4507328"/>
              <a:gd name="connsiteY6" fmla="*/ 1991406 h 4925903"/>
              <a:gd name="connsiteX7" fmla="*/ 4506269 w 4507328"/>
              <a:gd name="connsiteY7" fmla="*/ 2988642 h 4925903"/>
              <a:gd name="connsiteX8" fmla="*/ 4428207 w 4507328"/>
              <a:gd name="connsiteY8" fmla="*/ 3596774 h 4925903"/>
              <a:gd name="connsiteX9" fmla="*/ 3869058 w 4507328"/>
              <a:gd name="connsiteY9" fmla="*/ 4119695 h 4925903"/>
              <a:gd name="connsiteX10" fmla="*/ 3056397 w 4507328"/>
              <a:gd name="connsiteY10" fmla="*/ 4586259 h 4925903"/>
              <a:gd name="connsiteX11" fmla="*/ 2250538 w 4507328"/>
              <a:gd name="connsiteY11" fmla="*/ 4925769 h 4925903"/>
              <a:gd name="connsiteX12" fmla="*/ 1357475 w 4507328"/>
              <a:gd name="connsiteY12" fmla="*/ 4551212 h 4925903"/>
              <a:gd name="connsiteX13" fmla="*/ 753087 w 4507328"/>
              <a:gd name="connsiteY13" fmla="*/ 4196160 h 4925903"/>
              <a:gd name="connsiteX14" fmla="*/ 90805 w 4507328"/>
              <a:gd name="connsiteY14" fmla="*/ 3631820 h 4925903"/>
              <a:gd name="connsiteX15" fmla="*/ 5734 w 4507328"/>
              <a:gd name="connsiteY15" fmla="*/ 2801585 h 4925903"/>
              <a:gd name="connsiteX16" fmla="*/ 1175 w 4507328"/>
              <a:gd name="connsiteY16" fmla="*/ 1934056 h 4925903"/>
              <a:gd name="connsiteX17" fmla="*/ 141366 w 4507328"/>
              <a:gd name="connsiteY17" fmla="*/ 1182147 h 4925903"/>
              <a:gd name="connsiteX18" fmla="*/ 798834 w 4507328"/>
              <a:gd name="connsiteY18" fmla="*/ 694694 h 4925903"/>
              <a:gd name="connsiteX0" fmla="*/ 798090 w 4506584"/>
              <a:gd name="connsiteY0" fmla="*/ 694694 h 4925903"/>
              <a:gd name="connsiteX1" fmla="*/ 1562182 w 4506584"/>
              <a:gd name="connsiteY1" fmla="*/ 254654 h 4925903"/>
              <a:gd name="connsiteX2" fmla="*/ 2217933 w 4506584"/>
              <a:gd name="connsiteY2" fmla="*/ 118 h 4925903"/>
              <a:gd name="connsiteX3" fmla="*/ 3011048 w 4506584"/>
              <a:gd name="connsiteY3" fmla="*/ 299834 h 4925903"/>
              <a:gd name="connsiteX4" fmla="*/ 3728128 w 4506584"/>
              <a:gd name="connsiteY4" fmla="*/ 707424 h 4925903"/>
              <a:gd name="connsiteX5" fmla="*/ 4373300 w 4506584"/>
              <a:gd name="connsiteY5" fmla="*/ 1203293 h 4925903"/>
              <a:gd name="connsiteX6" fmla="*/ 4505528 w 4506584"/>
              <a:gd name="connsiteY6" fmla="*/ 1991406 h 4925903"/>
              <a:gd name="connsiteX7" fmla="*/ 4505525 w 4506584"/>
              <a:gd name="connsiteY7" fmla="*/ 2988642 h 4925903"/>
              <a:gd name="connsiteX8" fmla="*/ 4427463 w 4506584"/>
              <a:gd name="connsiteY8" fmla="*/ 3596774 h 4925903"/>
              <a:gd name="connsiteX9" fmla="*/ 3868314 w 4506584"/>
              <a:gd name="connsiteY9" fmla="*/ 4119695 h 4925903"/>
              <a:gd name="connsiteX10" fmla="*/ 3055653 w 4506584"/>
              <a:gd name="connsiteY10" fmla="*/ 4586259 h 4925903"/>
              <a:gd name="connsiteX11" fmla="*/ 2249794 w 4506584"/>
              <a:gd name="connsiteY11" fmla="*/ 4925769 h 4925903"/>
              <a:gd name="connsiteX12" fmla="*/ 1356731 w 4506584"/>
              <a:gd name="connsiteY12" fmla="*/ 4551212 h 4925903"/>
              <a:gd name="connsiteX13" fmla="*/ 752343 w 4506584"/>
              <a:gd name="connsiteY13" fmla="*/ 4196160 h 4925903"/>
              <a:gd name="connsiteX14" fmla="*/ 90061 w 4506584"/>
              <a:gd name="connsiteY14" fmla="*/ 3631820 h 4925903"/>
              <a:gd name="connsiteX15" fmla="*/ 4990 w 4506584"/>
              <a:gd name="connsiteY15" fmla="*/ 2801585 h 4925903"/>
              <a:gd name="connsiteX16" fmla="*/ 431 w 4506584"/>
              <a:gd name="connsiteY16" fmla="*/ 1934056 h 4925903"/>
              <a:gd name="connsiteX17" fmla="*/ 140622 w 4506584"/>
              <a:gd name="connsiteY17" fmla="*/ 1182147 h 4925903"/>
              <a:gd name="connsiteX18" fmla="*/ 798090 w 4506584"/>
              <a:gd name="connsiteY18" fmla="*/ 694694 h 4925903"/>
              <a:gd name="connsiteX0" fmla="*/ 798833 w 4507327"/>
              <a:gd name="connsiteY0" fmla="*/ 694694 h 4925903"/>
              <a:gd name="connsiteX1" fmla="*/ 1562925 w 4507327"/>
              <a:gd name="connsiteY1" fmla="*/ 254654 h 4925903"/>
              <a:gd name="connsiteX2" fmla="*/ 2218676 w 4507327"/>
              <a:gd name="connsiteY2" fmla="*/ 118 h 4925903"/>
              <a:gd name="connsiteX3" fmla="*/ 3011791 w 4507327"/>
              <a:gd name="connsiteY3" fmla="*/ 299834 h 4925903"/>
              <a:gd name="connsiteX4" fmla="*/ 3728871 w 4507327"/>
              <a:gd name="connsiteY4" fmla="*/ 707424 h 4925903"/>
              <a:gd name="connsiteX5" fmla="*/ 4374043 w 4507327"/>
              <a:gd name="connsiteY5" fmla="*/ 1203293 h 4925903"/>
              <a:gd name="connsiteX6" fmla="*/ 4506271 w 4507327"/>
              <a:gd name="connsiteY6" fmla="*/ 1991406 h 4925903"/>
              <a:gd name="connsiteX7" fmla="*/ 4506268 w 4507327"/>
              <a:gd name="connsiteY7" fmla="*/ 2988642 h 4925903"/>
              <a:gd name="connsiteX8" fmla="*/ 4428206 w 4507327"/>
              <a:gd name="connsiteY8" fmla="*/ 3596774 h 4925903"/>
              <a:gd name="connsiteX9" fmla="*/ 3869057 w 4507327"/>
              <a:gd name="connsiteY9" fmla="*/ 4119695 h 4925903"/>
              <a:gd name="connsiteX10" fmla="*/ 3056396 w 4507327"/>
              <a:gd name="connsiteY10" fmla="*/ 4586259 h 4925903"/>
              <a:gd name="connsiteX11" fmla="*/ 2250537 w 4507327"/>
              <a:gd name="connsiteY11" fmla="*/ 4925769 h 4925903"/>
              <a:gd name="connsiteX12" fmla="*/ 1357474 w 4507327"/>
              <a:gd name="connsiteY12" fmla="*/ 4551212 h 4925903"/>
              <a:gd name="connsiteX13" fmla="*/ 753086 w 4507327"/>
              <a:gd name="connsiteY13" fmla="*/ 4196160 h 4925903"/>
              <a:gd name="connsiteX14" fmla="*/ 90804 w 4507327"/>
              <a:gd name="connsiteY14" fmla="*/ 3631820 h 4925903"/>
              <a:gd name="connsiteX15" fmla="*/ 5733 w 4507327"/>
              <a:gd name="connsiteY15" fmla="*/ 2801585 h 4925903"/>
              <a:gd name="connsiteX16" fmla="*/ 1174 w 4507327"/>
              <a:gd name="connsiteY16" fmla="*/ 1934056 h 4925903"/>
              <a:gd name="connsiteX17" fmla="*/ 141365 w 4507327"/>
              <a:gd name="connsiteY17" fmla="*/ 1182147 h 4925903"/>
              <a:gd name="connsiteX18" fmla="*/ 798833 w 4507327"/>
              <a:gd name="connsiteY18" fmla="*/ 694694 h 4925903"/>
              <a:gd name="connsiteX0" fmla="*/ 798744 w 4507238"/>
              <a:gd name="connsiteY0" fmla="*/ 694694 h 4925903"/>
              <a:gd name="connsiteX1" fmla="*/ 1562836 w 4507238"/>
              <a:gd name="connsiteY1" fmla="*/ 254654 h 4925903"/>
              <a:gd name="connsiteX2" fmla="*/ 2218587 w 4507238"/>
              <a:gd name="connsiteY2" fmla="*/ 118 h 4925903"/>
              <a:gd name="connsiteX3" fmla="*/ 3011702 w 4507238"/>
              <a:gd name="connsiteY3" fmla="*/ 299834 h 4925903"/>
              <a:gd name="connsiteX4" fmla="*/ 3728782 w 4507238"/>
              <a:gd name="connsiteY4" fmla="*/ 707424 h 4925903"/>
              <a:gd name="connsiteX5" fmla="*/ 4373954 w 4507238"/>
              <a:gd name="connsiteY5" fmla="*/ 1203293 h 4925903"/>
              <a:gd name="connsiteX6" fmla="*/ 4506182 w 4507238"/>
              <a:gd name="connsiteY6" fmla="*/ 1991406 h 4925903"/>
              <a:gd name="connsiteX7" fmla="*/ 4506179 w 4507238"/>
              <a:gd name="connsiteY7" fmla="*/ 2988642 h 4925903"/>
              <a:gd name="connsiteX8" fmla="*/ 4428117 w 4507238"/>
              <a:gd name="connsiteY8" fmla="*/ 3596774 h 4925903"/>
              <a:gd name="connsiteX9" fmla="*/ 3868968 w 4507238"/>
              <a:gd name="connsiteY9" fmla="*/ 4119695 h 4925903"/>
              <a:gd name="connsiteX10" fmla="*/ 3056307 w 4507238"/>
              <a:gd name="connsiteY10" fmla="*/ 4586259 h 4925903"/>
              <a:gd name="connsiteX11" fmla="*/ 2250448 w 4507238"/>
              <a:gd name="connsiteY11" fmla="*/ 4925769 h 4925903"/>
              <a:gd name="connsiteX12" fmla="*/ 1357385 w 4507238"/>
              <a:gd name="connsiteY12" fmla="*/ 4551212 h 4925903"/>
              <a:gd name="connsiteX13" fmla="*/ 752997 w 4507238"/>
              <a:gd name="connsiteY13" fmla="*/ 4196160 h 4925903"/>
              <a:gd name="connsiteX14" fmla="*/ 90715 w 4507238"/>
              <a:gd name="connsiteY14" fmla="*/ 3631820 h 4925903"/>
              <a:gd name="connsiteX15" fmla="*/ 5644 w 4507238"/>
              <a:gd name="connsiteY15" fmla="*/ 2801585 h 4925903"/>
              <a:gd name="connsiteX16" fmla="*/ 1085 w 4507238"/>
              <a:gd name="connsiteY16" fmla="*/ 1934056 h 4925903"/>
              <a:gd name="connsiteX17" fmla="*/ 141276 w 4507238"/>
              <a:gd name="connsiteY17" fmla="*/ 1182147 h 4925903"/>
              <a:gd name="connsiteX18" fmla="*/ 798744 w 4507238"/>
              <a:gd name="connsiteY18" fmla="*/ 694694 h 4925903"/>
              <a:gd name="connsiteX0" fmla="*/ 798744 w 4507238"/>
              <a:gd name="connsiteY0" fmla="*/ 694694 h 4925903"/>
              <a:gd name="connsiteX1" fmla="*/ 1562836 w 4507238"/>
              <a:gd name="connsiteY1" fmla="*/ 254654 h 4925903"/>
              <a:gd name="connsiteX2" fmla="*/ 2218587 w 4507238"/>
              <a:gd name="connsiteY2" fmla="*/ 118 h 4925903"/>
              <a:gd name="connsiteX3" fmla="*/ 3011702 w 4507238"/>
              <a:gd name="connsiteY3" fmla="*/ 299834 h 4925903"/>
              <a:gd name="connsiteX4" fmla="*/ 3728782 w 4507238"/>
              <a:gd name="connsiteY4" fmla="*/ 707424 h 4925903"/>
              <a:gd name="connsiteX5" fmla="*/ 4373954 w 4507238"/>
              <a:gd name="connsiteY5" fmla="*/ 1203293 h 4925903"/>
              <a:gd name="connsiteX6" fmla="*/ 4506182 w 4507238"/>
              <a:gd name="connsiteY6" fmla="*/ 1991406 h 4925903"/>
              <a:gd name="connsiteX7" fmla="*/ 4506179 w 4507238"/>
              <a:gd name="connsiteY7" fmla="*/ 2988642 h 4925903"/>
              <a:gd name="connsiteX8" fmla="*/ 4428117 w 4507238"/>
              <a:gd name="connsiteY8" fmla="*/ 3596774 h 4925903"/>
              <a:gd name="connsiteX9" fmla="*/ 3868968 w 4507238"/>
              <a:gd name="connsiteY9" fmla="*/ 4119695 h 4925903"/>
              <a:gd name="connsiteX10" fmla="*/ 3056307 w 4507238"/>
              <a:gd name="connsiteY10" fmla="*/ 4586259 h 4925903"/>
              <a:gd name="connsiteX11" fmla="*/ 2250448 w 4507238"/>
              <a:gd name="connsiteY11" fmla="*/ 4925769 h 4925903"/>
              <a:gd name="connsiteX12" fmla="*/ 1357385 w 4507238"/>
              <a:gd name="connsiteY12" fmla="*/ 4551212 h 4925903"/>
              <a:gd name="connsiteX13" fmla="*/ 752997 w 4507238"/>
              <a:gd name="connsiteY13" fmla="*/ 4196160 h 4925903"/>
              <a:gd name="connsiteX14" fmla="*/ 90715 w 4507238"/>
              <a:gd name="connsiteY14" fmla="*/ 3631820 h 4925903"/>
              <a:gd name="connsiteX15" fmla="*/ 5644 w 4507238"/>
              <a:gd name="connsiteY15" fmla="*/ 2801585 h 4925903"/>
              <a:gd name="connsiteX16" fmla="*/ 1085 w 4507238"/>
              <a:gd name="connsiteY16" fmla="*/ 1934056 h 4925903"/>
              <a:gd name="connsiteX17" fmla="*/ 141276 w 4507238"/>
              <a:gd name="connsiteY17" fmla="*/ 1182147 h 4925903"/>
              <a:gd name="connsiteX18" fmla="*/ 798744 w 4507238"/>
              <a:gd name="connsiteY18" fmla="*/ 694694 h 4925903"/>
              <a:gd name="connsiteX0" fmla="*/ 808070 w 4516564"/>
              <a:gd name="connsiteY0" fmla="*/ 694694 h 4925903"/>
              <a:gd name="connsiteX1" fmla="*/ 1572162 w 4516564"/>
              <a:gd name="connsiteY1" fmla="*/ 254654 h 4925903"/>
              <a:gd name="connsiteX2" fmla="*/ 2227913 w 4516564"/>
              <a:gd name="connsiteY2" fmla="*/ 118 h 4925903"/>
              <a:gd name="connsiteX3" fmla="*/ 3021028 w 4516564"/>
              <a:gd name="connsiteY3" fmla="*/ 299834 h 4925903"/>
              <a:gd name="connsiteX4" fmla="*/ 3738108 w 4516564"/>
              <a:gd name="connsiteY4" fmla="*/ 707424 h 4925903"/>
              <a:gd name="connsiteX5" fmla="*/ 4383280 w 4516564"/>
              <a:gd name="connsiteY5" fmla="*/ 1203293 h 4925903"/>
              <a:gd name="connsiteX6" fmla="*/ 4515508 w 4516564"/>
              <a:gd name="connsiteY6" fmla="*/ 1991406 h 4925903"/>
              <a:gd name="connsiteX7" fmla="*/ 4515505 w 4516564"/>
              <a:gd name="connsiteY7" fmla="*/ 2988642 h 4925903"/>
              <a:gd name="connsiteX8" fmla="*/ 4437443 w 4516564"/>
              <a:gd name="connsiteY8" fmla="*/ 3596774 h 4925903"/>
              <a:gd name="connsiteX9" fmla="*/ 3878294 w 4516564"/>
              <a:gd name="connsiteY9" fmla="*/ 4119695 h 4925903"/>
              <a:gd name="connsiteX10" fmla="*/ 3065633 w 4516564"/>
              <a:gd name="connsiteY10" fmla="*/ 4586259 h 4925903"/>
              <a:gd name="connsiteX11" fmla="*/ 2259774 w 4516564"/>
              <a:gd name="connsiteY11" fmla="*/ 4925769 h 4925903"/>
              <a:gd name="connsiteX12" fmla="*/ 1366711 w 4516564"/>
              <a:gd name="connsiteY12" fmla="*/ 4551212 h 4925903"/>
              <a:gd name="connsiteX13" fmla="*/ 762323 w 4516564"/>
              <a:gd name="connsiteY13" fmla="*/ 4196160 h 4925903"/>
              <a:gd name="connsiteX14" fmla="*/ 100041 w 4516564"/>
              <a:gd name="connsiteY14" fmla="*/ 3631820 h 4925903"/>
              <a:gd name="connsiteX15" fmla="*/ 11795 w 4516564"/>
              <a:gd name="connsiteY15" fmla="*/ 2792060 h 4925903"/>
              <a:gd name="connsiteX16" fmla="*/ 10411 w 4516564"/>
              <a:gd name="connsiteY16" fmla="*/ 1934056 h 4925903"/>
              <a:gd name="connsiteX17" fmla="*/ 150602 w 4516564"/>
              <a:gd name="connsiteY17" fmla="*/ 1182147 h 4925903"/>
              <a:gd name="connsiteX18" fmla="*/ 808070 w 4516564"/>
              <a:gd name="connsiteY18" fmla="*/ 694694 h 4925903"/>
              <a:gd name="connsiteX0" fmla="*/ 808070 w 4516564"/>
              <a:gd name="connsiteY0" fmla="*/ 694694 h 4925903"/>
              <a:gd name="connsiteX1" fmla="*/ 1572162 w 4516564"/>
              <a:gd name="connsiteY1" fmla="*/ 254654 h 4925903"/>
              <a:gd name="connsiteX2" fmla="*/ 2227913 w 4516564"/>
              <a:gd name="connsiteY2" fmla="*/ 118 h 4925903"/>
              <a:gd name="connsiteX3" fmla="*/ 3021028 w 4516564"/>
              <a:gd name="connsiteY3" fmla="*/ 299834 h 4925903"/>
              <a:gd name="connsiteX4" fmla="*/ 3738108 w 4516564"/>
              <a:gd name="connsiteY4" fmla="*/ 707424 h 4925903"/>
              <a:gd name="connsiteX5" fmla="*/ 4383280 w 4516564"/>
              <a:gd name="connsiteY5" fmla="*/ 1203293 h 4925903"/>
              <a:gd name="connsiteX6" fmla="*/ 4515508 w 4516564"/>
              <a:gd name="connsiteY6" fmla="*/ 1991406 h 4925903"/>
              <a:gd name="connsiteX7" fmla="*/ 4515505 w 4516564"/>
              <a:gd name="connsiteY7" fmla="*/ 2988642 h 4925903"/>
              <a:gd name="connsiteX8" fmla="*/ 4437443 w 4516564"/>
              <a:gd name="connsiteY8" fmla="*/ 3596774 h 4925903"/>
              <a:gd name="connsiteX9" fmla="*/ 3878294 w 4516564"/>
              <a:gd name="connsiteY9" fmla="*/ 4119695 h 4925903"/>
              <a:gd name="connsiteX10" fmla="*/ 3065633 w 4516564"/>
              <a:gd name="connsiteY10" fmla="*/ 4586259 h 4925903"/>
              <a:gd name="connsiteX11" fmla="*/ 2259774 w 4516564"/>
              <a:gd name="connsiteY11" fmla="*/ 4925769 h 4925903"/>
              <a:gd name="connsiteX12" fmla="*/ 1366711 w 4516564"/>
              <a:gd name="connsiteY12" fmla="*/ 4551212 h 4925903"/>
              <a:gd name="connsiteX13" fmla="*/ 762323 w 4516564"/>
              <a:gd name="connsiteY13" fmla="*/ 4196160 h 4925903"/>
              <a:gd name="connsiteX14" fmla="*/ 100041 w 4516564"/>
              <a:gd name="connsiteY14" fmla="*/ 3631820 h 4925903"/>
              <a:gd name="connsiteX15" fmla="*/ 11795 w 4516564"/>
              <a:gd name="connsiteY15" fmla="*/ 2792060 h 4925903"/>
              <a:gd name="connsiteX16" fmla="*/ 10411 w 4516564"/>
              <a:gd name="connsiteY16" fmla="*/ 1934056 h 4925903"/>
              <a:gd name="connsiteX17" fmla="*/ 150602 w 4516564"/>
              <a:gd name="connsiteY17" fmla="*/ 1182147 h 4925903"/>
              <a:gd name="connsiteX18" fmla="*/ 808070 w 4516564"/>
              <a:gd name="connsiteY18" fmla="*/ 694694 h 4925903"/>
              <a:gd name="connsiteX0" fmla="*/ 805799 w 4514293"/>
              <a:gd name="connsiteY0" fmla="*/ 694694 h 4925903"/>
              <a:gd name="connsiteX1" fmla="*/ 1569891 w 4514293"/>
              <a:gd name="connsiteY1" fmla="*/ 254654 h 4925903"/>
              <a:gd name="connsiteX2" fmla="*/ 2225642 w 4514293"/>
              <a:gd name="connsiteY2" fmla="*/ 118 h 4925903"/>
              <a:gd name="connsiteX3" fmla="*/ 3018757 w 4514293"/>
              <a:gd name="connsiteY3" fmla="*/ 299834 h 4925903"/>
              <a:gd name="connsiteX4" fmla="*/ 3735837 w 4514293"/>
              <a:gd name="connsiteY4" fmla="*/ 707424 h 4925903"/>
              <a:gd name="connsiteX5" fmla="*/ 4381009 w 4514293"/>
              <a:gd name="connsiteY5" fmla="*/ 1203293 h 4925903"/>
              <a:gd name="connsiteX6" fmla="*/ 4513237 w 4514293"/>
              <a:gd name="connsiteY6" fmla="*/ 1991406 h 4925903"/>
              <a:gd name="connsiteX7" fmla="*/ 4513234 w 4514293"/>
              <a:gd name="connsiteY7" fmla="*/ 2988642 h 4925903"/>
              <a:gd name="connsiteX8" fmla="*/ 4435172 w 4514293"/>
              <a:gd name="connsiteY8" fmla="*/ 3596774 h 4925903"/>
              <a:gd name="connsiteX9" fmla="*/ 3876023 w 4514293"/>
              <a:gd name="connsiteY9" fmla="*/ 4119695 h 4925903"/>
              <a:gd name="connsiteX10" fmla="*/ 3063362 w 4514293"/>
              <a:gd name="connsiteY10" fmla="*/ 4586259 h 4925903"/>
              <a:gd name="connsiteX11" fmla="*/ 2257503 w 4514293"/>
              <a:gd name="connsiteY11" fmla="*/ 4925769 h 4925903"/>
              <a:gd name="connsiteX12" fmla="*/ 1364440 w 4514293"/>
              <a:gd name="connsiteY12" fmla="*/ 4551212 h 4925903"/>
              <a:gd name="connsiteX13" fmla="*/ 760052 w 4514293"/>
              <a:gd name="connsiteY13" fmla="*/ 4196160 h 4925903"/>
              <a:gd name="connsiteX14" fmla="*/ 97770 w 4514293"/>
              <a:gd name="connsiteY14" fmla="*/ 3631820 h 4925903"/>
              <a:gd name="connsiteX15" fmla="*/ 9524 w 4514293"/>
              <a:gd name="connsiteY15" fmla="*/ 2792060 h 4925903"/>
              <a:gd name="connsiteX16" fmla="*/ 11315 w 4514293"/>
              <a:gd name="connsiteY16" fmla="*/ 1889606 h 4925903"/>
              <a:gd name="connsiteX17" fmla="*/ 148331 w 4514293"/>
              <a:gd name="connsiteY17" fmla="*/ 1182147 h 4925903"/>
              <a:gd name="connsiteX18" fmla="*/ 805799 w 4514293"/>
              <a:gd name="connsiteY18" fmla="*/ 694694 h 4925903"/>
              <a:gd name="connsiteX0" fmla="*/ 800372 w 4508866"/>
              <a:gd name="connsiteY0" fmla="*/ 694694 h 4925903"/>
              <a:gd name="connsiteX1" fmla="*/ 1564464 w 4508866"/>
              <a:gd name="connsiteY1" fmla="*/ 254654 h 4925903"/>
              <a:gd name="connsiteX2" fmla="*/ 2220215 w 4508866"/>
              <a:gd name="connsiteY2" fmla="*/ 118 h 4925903"/>
              <a:gd name="connsiteX3" fmla="*/ 3013330 w 4508866"/>
              <a:gd name="connsiteY3" fmla="*/ 299834 h 4925903"/>
              <a:gd name="connsiteX4" fmla="*/ 3730410 w 4508866"/>
              <a:gd name="connsiteY4" fmla="*/ 707424 h 4925903"/>
              <a:gd name="connsiteX5" fmla="*/ 4375582 w 4508866"/>
              <a:gd name="connsiteY5" fmla="*/ 1203293 h 4925903"/>
              <a:gd name="connsiteX6" fmla="*/ 4507810 w 4508866"/>
              <a:gd name="connsiteY6" fmla="*/ 1991406 h 4925903"/>
              <a:gd name="connsiteX7" fmla="*/ 4507807 w 4508866"/>
              <a:gd name="connsiteY7" fmla="*/ 2988642 h 4925903"/>
              <a:gd name="connsiteX8" fmla="*/ 4429745 w 4508866"/>
              <a:gd name="connsiteY8" fmla="*/ 3596774 h 4925903"/>
              <a:gd name="connsiteX9" fmla="*/ 3870596 w 4508866"/>
              <a:gd name="connsiteY9" fmla="*/ 4119695 h 4925903"/>
              <a:gd name="connsiteX10" fmla="*/ 3057935 w 4508866"/>
              <a:gd name="connsiteY10" fmla="*/ 4586259 h 4925903"/>
              <a:gd name="connsiteX11" fmla="*/ 2252076 w 4508866"/>
              <a:gd name="connsiteY11" fmla="*/ 4925769 h 4925903"/>
              <a:gd name="connsiteX12" fmla="*/ 1359013 w 4508866"/>
              <a:gd name="connsiteY12" fmla="*/ 4551212 h 4925903"/>
              <a:gd name="connsiteX13" fmla="*/ 754625 w 4508866"/>
              <a:gd name="connsiteY13" fmla="*/ 4196160 h 4925903"/>
              <a:gd name="connsiteX14" fmla="*/ 92343 w 4508866"/>
              <a:gd name="connsiteY14" fmla="*/ 3631820 h 4925903"/>
              <a:gd name="connsiteX15" fmla="*/ 4097 w 4508866"/>
              <a:gd name="connsiteY15" fmla="*/ 2792060 h 4925903"/>
              <a:gd name="connsiteX16" fmla="*/ 5888 w 4508866"/>
              <a:gd name="connsiteY16" fmla="*/ 1889606 h 4925903"/>
              <a:gd name="connsiteX17" fmla="*/ 142904 w 4508866"/>
              <a:gd name="connsiteY17" fmla="*/ 1182147 h 4925903"/>
              <a:gd name="connsiteX18" fmla="*/ 800372 w 4508866"/>
              <a:gd name="connsiteY18" fmla="*/ 694694 h 4925903"/>
              <a:gd name="connsiteX0" fmla="*/ 800372 w 4508866"/>
              <a:gd name="connsiteY0" fmla="*/ 694694 h 4925903"/>
              <a:gd name="connsiteX1" fmla="*/ 1564464 w 4508866"/>
              <a:gd name="connsiteY1" fmla="*/ 254654 h 4925903"/>
              <a:gd name="connsiteX2" fmla="*/ 2220215 w 4508866"/>
              <a:gd name="connsiteY2" fmla="*/ 118 h 4925903"/>
              <a:gd name="connsiteX3" fmla="*/ 3013330 w 4508866"/>
              <a:gd name="connsiteY3" fmla="*/ 299834 h 4925903"/>
              <a:gd name="connsiteX4" fmla="*/ 3730410 w 4508866"/>
              <a:gd name="connsiteY4" fmla="*/ 707424 h 4925903"/>
              <a:gd name="connsiteX5" fmla="*/ 4375582 w 4508866"/>
              <a:gd name="connsiteY5" fmla="*/ 1203293 h 4925903"/>
              <a:gd name="connsiteX6" fmla="*/ 4507810 w 4508866"/>
              <a:gd name="connsiteY6" fmla="*/ 1991406 h 4925903"/>
              <a:gd name="connsiteX7" fmla="*/ 4507807 w 4508866"/>
              <a:gd name="connsiteY7" fmla="*/ 2988642 h 4925903"/>
              <a:gd name="connsiteX8" fmla="*/ 4429745 w 4508866"/>
              <a:gd name="connsiteY8" fmla="*/ 3596774 h 4925903"/>
              <a:gd name="connsiteX9" fmla="*/ 3870596 w 4508866"/>
              <a:gd name="connsiteY9" fmla="*/ 4119695 h 4925903"/>
              <a:gd name="connsiteX10" fmla="*/ 3057935 w 4508866"/>
              <a:gd name="connsiteY10" fmla="*/ 4586259 h 4925903"/>
              <a:gd name="connsiteX11" fmla="*/ 2252076 w 4508866"/>
              <a:gd name="connsiteY11" fmla="*/ 4925769 h 4925903"/>
              <a:gd name="connsiteX12" fmla="*/ 1359013 w 4508866"/>
              <a:gd name="connsiteY12" fmla="*/ 4551212 h 4925903"/>
              <a:gd name="connsiteX13" fmla="*/ 754625 w 4508866"/>
              <a:gd name="connsiteY13" fmla="*/ 4196160 h 4925903"/>
              <a:gd name="connsiteX14" fmla="*/ 92343 w 4508866"/>
              <a:gd name="connsiteY14" fmla="*/ 3631820 h 4925903"/>
              <a:gd name="connsiteX15" fmla="*/ 4097 w 4508866"/>
              <a:gd name="connsiteY15" fmla="*/ 2792060 h 4925903"/>
              <a:gd name="connsiteX16" fmla="*/ 5888 w 4508866"/>
              <a:gd name="connsiteY16" fmla="*/ 1889606 h 4925903"/>
              <a:gd name="connsiteX17" fmla="*/ 142904 w 4508866"/>
              <a:gd name="connsiteY17" fmla="*/ 1182147 h 4925903"/>
              <a:gd name="connsiteX18" fmla="*/ 800372 w 4508866"/>
              <a:gd name="connsiteY18" fmla="*/ 694694 h 4925903"/>
              <a:gd name="connsiteX0" fmla="*/ 798812 w 4507306"/>
              <a:gd name="connsiteY0" fmla="*/ 694694 h 4925903"/>
              <a:gd name="connsiteX1" fmla="*/ 1562904 w 4507306"/>
              <a:gd name="connsiteY1" fmla="*/ 254654 h 4925903"/>
              <a:gd name="connsiteX2" fmla="*/ 2218655 w 4507306"/>
              <a:gd name="connsiteY2" fmla="*/ 118 h 4925903"/>
              <a:gd name="connsiteX3" fmla="*/ 3011770 w 4507306"/>
              <a:gd name="connsiteY3" fmla="*/ 299834 h 4925903"/>
              <a:gd name="connsiteX4" fmla="*/ 3728850 w 4507306"/>
              <a:gd name="connsiteY4" fmla="*/ 707424 h 4925903"/>
              <a:gd name="connsiteX5" fmla="*/ 4374022 w 4507306"/>
              <a:gd name="connsiteY5" fmla="*/ 1203293 h 4925903"/>
              <a:gd name="connsiteX6" fmla="*/ 4506250 w 4507306"/>
              <a:gd name="connsiteY6" fmla="*/ 1991406 h 4925903"/>
              <a:gd name="connsiteX7" fmla="*/ 4506247 w 4507306"/>
              <a:gd name="connsiteY7" fmla="*/ 2988642 h 4925903"/>
              <a:gd name="connsiteX8" fmla="*/ 4428185 w 4507306"/>
              <a:gd name="connsiteY8" fmla="*/ 3596774 h 4925903"/>
              <a:gd name="connsiteX9" fmla="*/ 3869036 w 4507306"/>
              <a:gd name="connsiteY9" fmla="*/ 4119695 h 4925903"/>
              <a:gd name="connsiteX10" fmla="*/ 3056375 w 4507306"/>
              <a:gd name="connsiteY10" fmla="*/ 4586259 h 4925903"/>
              <a:gd name="connsiteX11" fmla="*/ 2250516 w 4507306"/>
              <a:gd name="connsiteY11" fmla="*/ 4925769 h 4925903"/>
              <a:gd name="connsiteX12" fmla="*/ 1357453 w 4507306"/>
              <a:gd name="connsiteY12" fmla="*/ 4551212 h 4925903"/>
              <a:gd name="connsiteX13" fmla="*/ 753065 w 4507306"/>
              <a:gd name="connsiteY13" fmla="*/ 4196160 h 4925903"/>
              <a:gd name="connsiteX14" fmla="*/ 90783 w 4507306"/>
              <a:gd name="connsiteY14" fmla="*/ 3631820 h 4925903"/>
              <a:gd name="connsiteX15" fmla="*/ 2537 w 4507306"/>
              <a:gd name="connsiteY15" fmla="*/ 2792060 h 4925903"/>
              <a:gd name="connsiteX16" fmla="*/ 4328 w 4507306"/>
              <a:gd name="connsiteY16" fmla="*/ 1889606 h 4925903"/>
              <a:gd name="connsiteX17" fmla="*/ 141344 w 4507306"/>
              <a:gd name="connsiteY17" fmla="*/ 1182147 h 4925903"/>
              <a:gd name="connsiteX18" fmla="*/ 798812 w 4507306"/>
              <a:gd name="connsiteY18" fmla="*/ 694694 h 4925903"/>
              <a:gd name="connsiteX0" fmla="*/ 797778 w 4506272"/>
              <a:gd name="connsiteY0" fmla="*/ 694694 h 4925903"/>
              <a:gd name="connsiteX1" fmla="*/ 1561870 w 4506272"/>
              <a:gd name="connsiteY1" fmla="*/ 254654 h 4925903"/>
              <a:gd name="connsiteX2" fmla="*/ 2217621 w 4506272"/>
              <a:gd name="connsiteY2" fmla="*/ 118 h 4925903"/>
              <a:gd name="connsiteX3" fmla="*/ 3010736 w 4506272"/>
              <a:gd name="connsiteY3" fmla="*/ 299834 h 4925903"/>
              <a:gd name="connsiteX4" fmla="*/ 3727816 w 4506272"/>
              <a:gd name="connsiteY4" fmla="*/ 707424 h 4925903"/>
              <a:gd name="connsiteX5" fmla="*/ 4372988 w 4506272"/>
              <a:gd name="connsiteY5" fmla="*/ 1203293 h 4925903"/>
              <a:gd name="connsiteX6" fmla="*/ 4505216 w 4506272"/>
              <a:gd name="connsiteY6" fmla="*/ 1991406 h 4925903"/>
              <a:gd name="connsiteX7" fmla="*/ 4505213 w 4506272"/>
              <a:gd name="connsiteY7" fmla="*/ 2988642 h 4925903"/>
              <a:gd name="connsiteX8" fmla="*/ 4427151 w 4506272"/>
              <a:gd name="connsiteY8" fmla="*/ 3596774 h 4925903"/>
              <a:gd name="connsiteX9" fmla="*/ 3868002 w 4506272"/>
              <a:gd name="connsiteY9" fmla="*/ 4119695 h 4925903"/>
              <a:gd name="connsiteX10" fmla="*/ 3055341 w 4506272"/>
              <a:gd name="connsiteY10" fmla="*/ 4586259 h 4925903"/>
              <a:gd name="connsiteX11" fmla="*/ 2249482 w 4506272"/>
              <a:gd name="connsiteY11" fmla="*/ 4925769 h 4925903"/>
              <a:gd name="connsiteX12" fmla="*/ 1356419 w 4506272"/>
              <a:gd name="connsiteY12" fmla="*/ 4551212 h 4925903"/>
              <a:gd name="connsiteX13" fmla="*/ 752031 w 4506272"/>
              <a:gd name="connsiteY13" fmla="*/ 4196160 h 4925903"/>
              <a:gd name="connsiteX14" fmla="*/ 89749 w 4506272"/>
              <a:gd name="connsiteY14" fmla="*/ 3631820 h 4925903"/>
              <a:gd name="connsiteX15" fmla="*/ 1503 w 4506272"/>
              <a:gd name="connsiteY15" fmla="*/ 2792060 h 4925903"/>
              <a:gd name="connsiteX16" fmla="*/ 3294 w 4506272"/>
              <a:gd name="connsiteY16" fmla="*/ 1889606 h 4925903"/>
              <a:gd name="connsiteX17" fmla="*/ 140310 w 4506272"/>
              <a:gd name="connsiteY17" fmla="*/ 1182147 h 4925903"/>
              <a:gd name="connsiteX18" fmla="*/ 797778 w 4506272"/>
              <a:gd name="connsiteY18" fmla="*/ 694694 h 4925903"/>
              <a:gd name="connsiteX0" fmla="*/ 797778 w 4506272"/>
              <a:gd name="connsiteY0" fmla="*/ 694694 h 4925912"/>
              <a:gd name="connsiteX1" fmla="*/ 1561870 w 4506272"/>
              <a:gd name="connsiteY1" fmla="*/ 254654 h 4925912"/>
              <a:gd name="connsiteX2" fmla="*/ 2217621 w 4506272"/>
              <a:gd name="connsiteY2" fmla="*/ 118 h 4925912"/>
              <a:gd name="connsiteX3" fmla="*/ 3010736 w 4506272"/>
              <a:gd name="connsiteY3" fmla="*/ 299834 h 4925912"/>
              <a:gd name="connsiteX4" fmla="*/ 3727816 w 4506272"/>
              <a:gd name="connsiteY4" fmla="*/ 707424 h 4925912"/>
              <a:gd name="connsiteX5" fmla="*/ 4372988 w 4506272"/>
              <a:gd name="connsiteY5" fmla="*/ 1203293 h 4925912"/>
              <a:gd name="connsiteX6" fmla="*/ 4505216 w 4506272"/>
              <a:gd name="connsiteY6" fmla="*/ 1991406 h 4925912"/>
              <a:gd name="connsiteX7" fmla="*/ 4505213 w 4506272"/>
              <a:gd name="connsiteY7" fmla="*/ 2988642 h 4925912"/>
              <a:gd name="connsiteX8" fmla="*/ 4427151 w 4506272"/>
              <a:gd name="connsiteY8" fmla="*/ 3596774 h 4925912"/>
              <a:gd name="connsiteX9" fmla="*/ 3868002 w 4506272"/>
              <a:gd name="connsiteY9" fmla="*/ 4119695 h 4925912"/>
              <a:gd name="connsiteX10" fmla="*/ 3055341 w 4506272"/>
              <a:gd name="connsiteY10" fmla="*/ 4586259 h 4925912"/>
              <a:gd name="connsiteX11" fmla="*/ 2249482 w 4506272"/>
              <a:gd name="connsiteY11" fmla="*/ 4925769 h 4925912"/>
              <a:gd name="connsiteX12" fmla="*/ 1356419 w 4506272"/>
              <a:gd name="connsiteY12" fmla="*/ 4551212 h 4925912"/>
              <a:gd name="connsiteX13" fmla="*/ 752031 w 4506272"/>
              <a:gd name="connsiteY13" fmla="*/ 4196160 h 4925912"/>
              <a:gd name="connsiteX14" fmla="*/ 89749 w 4506272"/>
              <a:gd name="connsiteY14" fmla="*/ 3631820 h 4925912"/>
              <a:gd name="connsiteX15" fmla="*/ 1503 w 4506272"/>
              <a:gd name="connsiteY15" fmla="*/ 2792060 h 4925912"/>
              <a:gd name="connsiteX16" fmla="*/ 3294 w 4506272"/>
              <a:gd name="connsiteY16" fmla="*/ 1889606 h 4925912"/>
              <a:gd name="connsiteX17" fmla="*/ 140310 w 4506272"/>
              <a:gd name="connsiteY17" fmla="*/ 1182147 h 4925912"/>
              <a:gd name="connsiteX18" fmla="*/ 797778 w 4506272"/>
              <a:gd name="connsiteY18" fmla="*/ 694694 h 4925912"/>
              <a:gd name="connsiteX0" fmla="*/ 797778 w 4506272"/>
              <a:gd name="connsiteY0" fmla="*/ 694694 h 4925912"/>
              <a:gd name="connsiteX1" fmla="*/ 1561870 w 4506272"/>
              <a:gd name="connsiteY1" fmla="*/ 254654 h 4925912"/>
              <a:gd name="connsiteX2" fmla="*/ 2217621 w 4506272"/>
              <a:gd name="connsiteY2" fmla="*/ 118 h 4925912"/>
              <a:gd name="connsiteX3" fmla="*/ 3010736 w 4506272"/>
              <a:gd name="connsiteY3" fmla="*/ 299834 h 4925912"/>
              <a:gd name="connsiteX4" fmla="*/ 3727816 w 4506272"/>
              <a:gd name="connsiteY4" fmla="*/ 707424 h 4925912"/>
              <a:gd name="connsiteX5" fmla="*/ 4372988 w 4506272"/>
              <a:gd name="connsiteY5" fmla="*/ 1203293 h 4925912"/>
              <a:gd name="connsiteX6" fmla="*/ 4505216 w 4506272"/>
              <a:gd name="connsiteY6" fmla="*/ 1991406 h 4925912"/>
              <a:gd name="connsiteX7" fmla="*/ 4505213 w 4506272"/>
              <a:gd name="connsiteY7" fmla="*/ 2988642 h 4925912"/>
              <a:gd name="connsiteX8" fmla="*/ 4427151 w 4506272"/>
              <a:gd name="connsiteY8" fmla="*/ 3596774 h 4925912"/>
              <a:gd name="connsiteX9" fmla="*/ 3868002 w 4506272"/>
              <a:gd name="connsiteY9" fmla="*/ 4119695 h 4925912"/>
              <a:gd name="connsiteX10" fmla="*/ 3055341 w 4506272"/>
              <a:gd name="connsiteY10" fmla="*/ 4586259 h 4925912"/>
              <a:gd name="connsiteX11" fmla="*/ 2249482 w 4506272"/>
              <a:gd name="connsiteY11" fmla="*/ 4925769 h 4925912"/>
              <a:gd name="connsiteX12" fmla="*/ 1356419 w 4506272"/>
              <a:gd name="connsiteY12" fmla="*/ 4551212 h 4925912"/>
              <a:gd name="connsiteX13" fmla="*/ 752031 w 4506272"/>
              <a:gd name="connsiteY13" fmla="*/ 4196160 h 4925912"/>
              <a:gd name="connsiteX14" fmla="*/ 89749 w 4506272"/>
              <a:gd name="connsiteY14" fmla="*/ 3631820 h 4925912"/>
              <a:gd name="connsiteX15" fmla="*/ 1503 w 4506272"/>
              <a:gd name="connsiteY15" fmla="*/ 2792060 h 4925912"/>
              <a:gd name="connsiteX16" fmla="*/ 3294 w 4506272"/>
              <a:gd name="connsiteY16" fmla="*/ 1889606 h 4925912"/>
              <a:gd name="connsiteX17" fmla="*/ 140310 w 4506272"/>
              <a:gd name="connsiteY17" fmla="*/ 1182147 h 4925912"/>
              <a:gd name="connsiteX18" fmla="*/ 797778 w 4506272"/>
              <a:gd name="connsiteY18" fmla="*/ 694694 h 4925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06272" h="4925912">
                <a:moveTo>
                  <a:pt x="797778" y="694694"/>
                </a:moveTo>
                <a:cubicBezTo>
                  <a:pt x="1034705" y="552856"/>
                  <a:pt x="1331602" y="383162"/>
                  <a:pt x="1561870" y="254654"/>
                </a:cubicBezTo>
                <a:cubicBezTo>
                  <a:pt x="1791910" y="126273"/>
                  <a:pt x="1925167" y="5332"/>
                  <a:pt x="2217621" y="118"/>
                </a:cubicBezTo>
                <a:cubicBezTo>
                  <a:pt x="2510075" y="-5096"/>
                  <a:pt x="2768659" y="163277"/>
                  <a:pt x="3010736" y="299834"/>
                </a:cubicBezTo>
                <a:lnTo>
                  <a:pt x="3727816" y="707424"/>
                </a:lnTo>
                <a:cubicBezTo>
                  <a:pt x="3963220" y="844559"/>
                  <a:pt x="4243421" y="989296"/>
                  <a:pt x="4372988" y="1203293"/>
                </a:cubicBezTo>
                <a:cubicBezTo>
                  <a:pt x="4502555" y="1417290"/>
                  <a:pt x="4502295" y="1684290"/>
                  <a:pt x="4505216" y="1991406"/>
                </a:cubicBezTo>
                <a:cubicBezTo>
                  <a:pt x="4508137" y="2298522"/>
                  <a:pt x="4502293" y="2717894"/>
                  <a:pt x="4505213" y="2988642"/>
                </a:cubicBezTo>
                <a:cubicBezTo>
                  <a:pt x="4508102" y="3256504"/>
                  <a:pt x="4511050" y="3433754"/>
                  <a:pt x="4427151" y="3596774"/>
                </a:cubicBezTo>
                <a:cubicBezTo>
                  <a:pt x="4343252" y="3759794"/>
                  <a:pt x="4096637" y="3973897"/>
                  <a:pt x="3868002" y="4119695"/>
                </a:cubicBezTo>
                <a:cubicBezTo>
                  <a:pt x="3630312" y="4271267"/>
                  <a:pt x="3319052" y="4440410"/>
                  <a:pt x="3055341" y="4586259"/>
                </a:cubicBezTo>
                <a:cubicBezTo>
                  <a:pt x="2795146" y="4730163"/>
                  <a:pt x="2605915" y="4918866"/>
                  <a:pt x="2249482" y="4925769"/>
                </a:cubicBezTo>
                <a:cubicBezTo>
                  <a:pt x="1893049" y="4932672"/>
                  <a:pt x="1611404" y="4689046"/>
                  <a:pt x="1356419" y="4551212"/>
                </a:cubicBezTo>
                <a:cubicBezTo>
                  <a:pt x="1101434" y="4413378"/>
                  <a:pt x="978590" y="4325463"/>
                  <a:pt x="752031" y="4196160"/>
                </a:cubicBezTo>
                <a:cubicBezTo>
                  <a:pt x="505873" y="4055672"/>
                  <a:pt x="202137" y="3853137"/>
                  <a:pt x="89749" y="3631820"/>
                </a:cubicBezTo>
                <a:cubicBezTo>
                  <a:pt x="-22639" y="3410503"/>
                  <a:pt x="3697" y="3039942"/>
                  <a:pt x="1503" y="2792060"/>
                </a:cubicBezTo>
                <a:cubicBezTo>
                  <a:pt x="-691" y="2544178"/>
                  <a:pt x="-791" y="2154750"/>
                  <a:pt x="3294" y="1889606"/>
                </a:cubicBezTo>
                <a:cubicBezTo>
                  <a:pt x="7379" y="1624462"/>
                  <a:pt x="7896" y="1381299"/>
                  <a:pt x="140310" y="1182147"/>
                </a:cubicBezTo>
                <a:cubicBezTo>
                  <a:pt x="272724" y="982995"/>
                  <a:pt x="555053" y="840003"/>
                  <a:pt x="797778" y="694694"/>
                </a:cubicBezTo>
                <a:close/>
              </a:path>
            </a:pathLst>
          </a:custGeom>
          <a:blipFill dpi="0" rotWithShape="1">
            <a:blip r:embed="rId2">
              <a:extLst>
                <a:ext uri="{28A0092B-C50C-407E-A947-70E740481C1C}">
                  <a14:useLocalDpi xmlns:a14="http://schemas.microsoft.com/office/drawing/2010/main" val="0"/>
                </a:ext>
              </a:extLst>
            </a:blip>
            <a:srcRect/>
            <a:stretch>
              <a:fillRect/>
            </a:stretch>
          </a:blipFill>
          <a:ln w="9525">
            <a:noFill/>
          </a:ln>
        </p:spPr>
        <p:style>
          <a:lnRef idx="1">
            <a:schemeClr val="accent1"/>
          </a:lnRef>
          <a:fillRef idx="0">
            <a:schemeClr val="accent1"/>
          </a:fillRef>
          <a:effectRef idx="0">
            <a:schemeClr val="accent1"/>
          </a:effectRef>
          <a:fontRef idx="minor">
            <a:schemeClr val="tx1"/>
          </a:fontRef>
        </p:style>
        <p:txBody>
          <a:bodyPr vert="horz" rtlCol="0" anchor="ctr"/>
          <a:lstStyle/>
          <a:p>
            <a:pPr algn="ctr"/>
            <a:endParaRPr lang="en-US">
              <a:ln>
                <a:noFill/>
              </a:ln>
              <a:solidFill>
                <a:schemeClr val="accent1"/>
              </a:solidFill>
              <a:latin typeface="Avenir Book" panose="02000503020000020003" pitchFamily="2" charset="0"/>
            </a:endParaRPr>
          </a:p>
        </p:txBody>
      </p:sp>
      <p:pic>
        <p:nvPicPr>
          <p:cNvPr id="8" name="Picture 7" descr="A picture containing shape&#10;&#10;Description automatically generated">
            <a:extLst>
              <a:ext uri="{FF2B5EF4-FFF2-40B4-BE49-F238E27FC236}">
                <a16:creationId xmlns:a16="http://schemas.microsoft.com/office/drawing/2014/main" id="{B842E410-BFD2-4B46-90D2-A764AD468E4E}"/>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450772" y="2807663"/>
            <a:ext cx="1272615" cy="910829"/>
          </a:xfrm>
          <a:prstGeom prst="rect">
            <a:avLst/>
          </a:prstGeom>
        </p:spPr>
      </p:pic>
      <p:pic>
        <p:nvPicPr>
          <p:cNvPr id="9" name="Picture 8">
            <a:extLst>
              <a:ext uri="{FF2B5EF4-FFF2-40B4-BE49-F238E27FC236}">
                <a16:creationId xmlns:a16="http://schemas.microsoft.com/office/drawing/2014/main" id="{1DDE354C-B884-3D4C-BB96-E859483EE807}"/>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8469728" y="148170"/>
            <a:ext cx="3537857" cy="974193"/>
          </a:xfrm>
          <a:prstGeom prst="rect">
            <a:avLst/>
          </a:prstGeom>
        </p:spPr>
      </p:pic>
    </p:spTree>
    <p:extLst>
      <p:ext uri="{BB962C8B-B14F-4D97-AF65-F5344CB8AC3E}">
        <p14:creationId xmlns:p14="http://schemas.microsoft.com/office/powerpoint/2010/main" val="260306803"/>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C4380F-29AD-472D-9D5C-CB62F5668E52}"/>
              </a:ext>
            </a:extLst>
          </p:cNvPr>
          <p:cNvSpPr>
            <a:spLocks noGrp="1"/>
          </p:cNvSpPr>
          <p:nvPr>
            <p:ph type="title"/>
          </p:nvPr>
        </p:nvSpPr>
        <p:spPr/>
        <p:txBody>
          <a:bodyPr/>
          <a:lstStyle/>
          <a:p>
            <a:r>
              <a:rPr lang="en-US"/>
              <a:t>Click to edit Master title style</a:t>
            </a:r>
          </a:p>
        </p:txBody>
      </p:sp>
      <p:sp>
        <p:nvSpPr>
          <p:cNvPr id="5" name="Rectangle 4">
            <a:extLst>
              <a:ext uri="{FF2B5EF4-FFF2-40B4-BE49-F238E27FC236}">
                <a16:creationId xmlns:a16="http://schemas.microsoft.com/office/drawing/2014/main" id="{8D4B57AF-F6F6-22BE-88A0-4407D527C482}"/>
              </a:ext>
            </a:extLst>
          </p:cNvPr>
          <p:cNvSpPr/>
          <p:nvPr userDrawn="1"/>
        </p:nvSpPr>
        <p:spPr>
          <a:xfrm>
            <a:off x="0" y="1169562"/>
            <a:ext cx="12192000" cy="509609"/>
          </a:xfrm>
          <a:prstGeom prst="rect">
            <a:avLst/>
          </a:prstGeom>
          <a:gradFill flip="none" rotWithShape="1">
            <a:gsLst>
              <a:gs pos="0">
                <a:schemeClr val="accent1">
                  <a:alpha val="5000"/>
                </a:schemeClr>
              </a:gs>
              <a:gs pos="20000">
                <a:schemeClr val="accent1">
                  <a:alpha val="3000"/>
                </a:schemeClr>
              </a:gs>
              <a:gs pos="100000">
                <a:schemeClr val="bg1">
                  <a:alpha val="0"/>
                </a:schemeClr>
              </a:gs>
            </a:gsLst>
            <a:lin ang="5400000" scaled="1"/>
            <a:tileRect/>
          </a:gra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cxnSp>
        <p:nvCxnSpPr>
          <p:cNvPr id="6" name="Straight Connector 5">
            <a:extLst>
              <a:ext uri="{FF2B5EF4-FFF2-40B4-BE49-F238E27FC236}">
                <a16:creationId xmlns:a16="http://schemas.microsoft.com/office/drawing/2014/main" id="{73549CB3-ADC9-E92A-35A3-BFF93C6D5739}"/>
              </a:ext>
            </a:extLst>
          </p:cNvPr>
          <p:cNvCxnSpPr>
            <a:cxnSpLocks/>
          </p:cNvCxnSpPr>
          <p:nvPr userDrawn="1"/>
        </p:nvCxnSpPr>
        <p:spPr>
          <a:xfrm>
            <a:off x="0" y="1169560"/>
            <a:ext cx="12192000" cy="0"/>
          </a:xfrm>
          <a:prstGeom prst="line">
            <a:avLst/>
          </a:prstGeom>
          <a:ln>
            <a:solidFill>
              <a:schemeClr val="accent1">
                <a:lumMod val="20000"/>
                <a:lumOff val="80000"/>
              </a:schemeClr>
            </a:solidFill>
          </a:ln>
        </p:spPr>
        <p:style>
          <a:lnRef idx="1">
            <a:schemeClr val="accent1"/>
          </a:lnRef>
          <a:fillRef idx="0">
            <a:schemeClr val="accent1"/>
          </a:fillRef>
          <a:effectRef idx="0">
            <a:schemeClr val="accent1"/>
          </a:effectRef>
          <a:fontRef idx="minor">
            <a:schemeClr val="tx1"/>
          </a:fontRef>
        </p:style>
      </p:cxnSp>
      <p:sp>
        <p:nvSpPr>
          <p:cNvPr id="3" name="Text Placeholder 6">
            <a:extLst>
              <a:ext uri="{FF2B5EF4-FFF2-40B4-BE49-F238E27FC236}">
                <a16:creationId xmlns:a16="http://schemas.microsoft.com/office/drawing/2014/main" id="{AB07E228-4C93-4E7E-0F5E-6BF78A72D11C}"/>
              </a:ext>
            </a:extLst>
          </p:cNvPr>
          <p:cNvSpPr>
            <a:spLocks noGrp="1"/>
          </p:cNvSpPr>
          <p:nvPr>
            <p:ph type="body" sz="quarter" idx="10" hasCustomPrompt="1"/>
          </p:nvPr>
        </p:nvSpPr>
        <p:spPr>
          <a:xfrm>
            <a:off x="304800" y="6477000"/>
            <a:ext cx="7620000" cy="269875"/>
          </a:xfrm>
        </p:spPr>
        <p:txBody>
          <a:bodyPr>
            <a:noAutofit/>
          </a:bodyPr>
          <a:lstStyle>
            <a:lvl1pPr marL="177800" indent="-177800">
              <a:spcBef>
                <a:spcPts val="0"/>
              </a:spcBef>
              <a:spcAft>
                <a:spcPts val="200"/>
              </a:spcAft>
              <a:buNone/>
              <a:defRPr sz="1000">
                <a:solidFill>
                  <a:schemeClr val="accent6">
                    <a:lumMod val="75000"/>
                  </a:schemeClr>
                </a:solidFill>
                <a:latin typeface="Avenir Light" panose="020B0402020203020204" pitchFamily="34" charset="0"/>
              </a:defRPr>
            </a:lvl1pPr>
          </a:lstStyle>
          <a:p>
            <a:pPr lvl="0"/>
            <a:r>
              <a:rPr lang="en-US"/>
              <a:t>Click to add footnote</a:t>
            </a:r>
          </a:p>
        </p:txBody>
      </p:sp>
    </p:spTree>
    <p:extLst>
      <p:ext uri="{BB962C8B-B14F-4D97-AF65-F5344CB8AC3E}">
        <p14:creationId xmlns:p14="http://schemas.microsoft.com/office/powerpoint/2010/main" val="2984879870"/>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003894708"/>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type="obj" preserve="1">
  <p:cSld name="2/3 width bullet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EF62A6-3D35-4CDE-8545-75D9E5FB4848}"/>
              </a:ext>
            </a:extLst>
          </p:cNvPr>
          <p:cNvSpPr>
            <a:spLocks noGrp="1"/>
          </p:cNvSpPr>
          <p:nvPr>
            <p:ph type="title"/>
          </p:nvPr>
        </p:nvSpPr>
        <p:spPr>
          <a:xfrm>
            <a:off x="318655" y="97654"/>
            <a:ext cx="11568545" cy="1005840"/>
          </a:xfrm>
        </p:spPr>
        <p:txBody>
          <a:bodyPr/>
          <a:lstStyle/>
          <a:p>
            <a:r>
              <a:rPr lang="en-US"/>
              <a:t>Click to edit Master title style</a:t>
            </a:r>
          </a:p>
        </p:txBody>
      </p:sp>
      <p:sp>
        <p:nvSpPr>
          <p:cNvPr id="3" name="Content Placeholder 2">
            <a:extLst>
              <a:ext uri="{FF2B5EF4-FFF2-40B4-BE49-F238E27FC236}">
                <a16:creationId xmlns:a16="http://schemas.microsoft.com/office/drawing/2014/main" id="{EEC4AEE4-CDEF-403C-A646-D72478EF6B37}"/>
              </a:ext>
            </a:extLst>
          </p:cNvPr>
          <p:cNvSpPr>
            <a:spLocks noGrp="1"/>
          </p:cNvSpPr>
          <p:nvPr>
            <p:ph idx="1"/>
          </p:nvPr>
        </p:nvSpPr>
        <p:spPr>
          <a:xfrm>
            <a:off x="318655" y="1676400"/>
            <a:ext cx="7958456" cy="4573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5">
            <a:extLst>
              <a:ext uri="{FF2B5EF4-FFF2-40B4-BE49-F238E27FC236}">
                <a16:creationId xmlns:a16="http://schemas.microsoft.com/office/drawing/2014/main" id="{608ADA1B-5901-8212-58EA-4E9697ED25A5}"/>
              </a:ext>
            </a:extLst>
          </p:cNvPr>
          <p:cNvSpPr/>
          <p:nvPr userDrawn="1"/>
        </p:nvSpPr>
        <p:spPr>
          <a:xfrm>
            <a:off x="0" y="1169562"/>
            <a:ext cx="12192000" cy="509609"/>
          </a:xfrm>
          <a:prstGeom prst="rect">
            <a:avLst/>
          </a:prstGeom>
          <a:gradFill flip="none" rotWithShape="1">
            <a:gsLst>
              <a:gs pos="0">
                <a:schemeClr val="accent1">
                  <a:alpha val="5000"/>
                </a:schemeClr>
              </a:gs>
              <a:gs pos="20000">
                <a:schemeClr val="accent1">
                  <a:alpha val="3000"/>
                </a:schemeClr>
              </a:gs>
              <a:gs pos="100000">
                <a:schemeClr val="bg1">
                  <a:alpha val="0"/>
                </a:schemeClr>
              </a:gs>
            </a:gsLst>
            <a:lin ang="5400000" scaled="1"/>
            <a:tileRect/>
          </a:gra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cxnSp>
        <p:nvCxnSpPr>
          <p:cNvPr id="7" name="Straight Connector 6">
            <a:extLst>
              <a:ext uri="{FF2B5EF4-FFF2-40B4-BE49-F238E27FC236}">
                <a16:creationId xmlns:a16="http://schemas.microsoft.com/office/drawing/2014/main" id="{80591C11-03DA-586C-920D-B36DDBF8F697}"/>
              </a:ext>
            </a:extLst>
          </p:cNvPr>
          <p:cNvCxnSpPr>
            <a:cxnSpLocks/>
          </p:cNvCxnSpPr>
          <p:nvPr userDrawn="1"/>
        </p:nvCxnSpPr>
        <p:spPr>
          <a:xfrm>
            <a:off x="0" y="1169560"/>
            <a:ext cx="12192000" cy="0"/>
          </a:xfrm>
          <a:prstGeom prst="line">
            <a:avLst/>
          </a:prstGeom>
          <a:ln>
            <a:solidFill>
              <a:schemeClr val="accent1">
                <a:lumMod val="20000"/>
                <a:lumOff val="8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32211782"/>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extLst>
    <p:ext uri="{DCECCB84-F9BA-43D5-87BE-67443E8EF086}">
      <p15:sldGuideLst xmlns:p15="http://schemas.microsoft.com/office/powerpoint/2012/main">
        <p15:guide id="2" pos="2472">
          <p15:clr>
            <a:srgbClr val="FBAE40"/>
          </p15:clr>
        </p15:guide>
        <p15:guide id="3" pos="190">
          <p15:clr>
            <a:srgbClr val="FBAE40"/>
          </p15:clr>
        </p15:guide>
        <p15:guide id="4" pos="5206">
          <p15:clr>
            <a:srgbClr val="FBAE40"/>
          </p15:clr>
        </p15:guide>
        <p15:guide id="8" orient="horz" pos="3937">
          <p15:clr>
            <a:srgbClr val="FBAE40"/>
          </p15:clr>
        </p15:guide>
      </p15:sldGuideLst>
    </p:ext>
  </p:extLs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0C9F8D5E-2985-416B-8AA4-58CDABCA641D}"/>
              </a:ext>
            </a:extLst>
          </p:cNvPr>
          <p:cNvSpPr>
            <a:spLocks noGrp="1"/>
          </p:cNvSpPr>
          <p:nvPr>
            <p:ph sz="half" idx="1"/>
          </p:nvPr>
        </p:nvSpPr>
        <p:spPr>
          <a:xfrm>
            <a:off x="318655" y="1676400"/>
            <a:ext cx="5181600" cy="4572000"/>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32BEBC7-B922-40FD-95C6-F0C63E04B8AE}"/>
              </a:ext>
            </a:extLst>
          </p:cNvPr>
          <p:cNvSpPr>
            <a:spLocks noGrp="1"/>
          </p:cNvSpPr>
          <p:nvPr>
            <p:ph sz="half" idx="2"/>
          </p:nvPr>
        </p:nvSpPr>
        <p:spPr>
          <a:xfrm>
            <a:off x="6172200" y="1676400"/>
            <a:ext cx="5181600" cy="4572000"/>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a:extLst>
              <a:ext uri="{FF2B5EF4-FFF2-40B4-BE49-F238E27FC236}">
                <a16:creationId xmlns:a16="http://schemas.microsoft.com/office/drawing/2014/main" id="{8BD9CC4F-C6DD-3F7B-FCA1-06EAC7B47C22}"/>
              </a:ext>
            </a:extLst>
          </p:cNvPr>
          <p:cNvSpPr/>
          <p:nvPr userDrawn="1"/>
        </p:nvSpPr>
        <p:spPr>
          <a:xfrm>
            <a:off x="0" y="1169562"/>
            <a:ext cx="12192000" cy="509609"/>
          </a:xfrm>
          <a:prstGeom prst="rect">
            <a:avLst/>
          </a:prstGeom>
          <a:gradFill flip="none" rotWithShape="1">
            <a:gsLst>
              <a:gs pos="0">
                <a:schemeClr val="accent1">
                  <a:alpha val="5000"/>
                </a:schemeClr>
              </a:gs>
              <a:gs pos="20000">
                <a:schemeClr val="accent1">
                  <a:alpha val="3000"/>
                </a:schemeClr>
              </a:gs>
              <a:gs pos="100000">
                <a:schemeClr val="bg1">
                  <a:alpha val="0"/>
                </a:schemeClr>
              </a:gs>
            </a:gsLst>
            <a:lin ang="5400000" scaled="1"/>
            <a:tileRect/>
          </a:gra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cxnSp>
        <p:nvCxnSpPr>
          <p:cNvPr id="8" name="Straight Connector 7">
            <a:extLst>
              <a:ext uri="{FF2B5EF4-FFF2-40B4-BE49-F238E27FC236}">
                <a16:creationId xmlns:a16="http://schemas.microsoft.com/office/drawing/2014/main" id="{3B73A350-3034-8D62-16A9-9A05992BEFDE}"/>
              </a:ext>
            </a:extLst>
          </p:cNvPr>
          <p:cNvCxnSpPr>
            <a:cxnSpLocks/>
          </p:cNvCxnSpPr>
          <p:nvPr userDrawn="1"/>
        </p:nvCxnSpPr>
        <p:spPr>
          <a:xfrm>
            <a:off x="0" y="1169560"/>
            <a:ext cx="12192000" cy="0"/>
          </a:xfrm>
          <a:prstGeom prst="line">
            <a:avLst/>
          </a:prstGeom>
          <a:ln>
            <a:solidFill>
              <a:schemeClr val="accent1">
                <a:lumMod val="20000"/>
                <a:lumOff val="80000"/>
              </a:schemeClr>
            </a:solidFill>
          </a:ln>
        </p:spPr>
        <p:style>
          <a:lnRef idx="1">
            <a:schemeClr val="accent1"/>
          </a:lnRef>
          <a:fillRef idx="0">
            <a:schemeClr val="accent1"/>
          </a:fillRef>
          <a:effectRef idx="0">
            <a:schemeClr val="accent1"/>
          </a:effectRef>
          <a:fontRef idx="minor">
            <a:schemeClr val="tx1"/>
          </a:fontRef>
        </p:style>
      </p:cxnSp>
      <p:sp>
        <p:nvSpPr>
          <p:cNvPr id="9" name="Title 8">
            <a:extLst>
              <a:ext uri="{FF2B5EF4-FFF2-40B4-BE49-F238E27FC236}">
                <a16:creationId xmlns:a16="http://schemas.microsoft.com/office/drawing/2014/main" id="{A1DFB7F0-C5CA-04EC-5316-5DDD948DD14C}"/>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855858589"/>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Title + 2 column tex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0DD1ED7-E31A-481A-A0A4-889D3D84D6E2}"/>
              </a:ext>
            </a:extLst>
          </p:cNvPr>
          <p:cNvSpPr/>
          <p:nvPr userDrawn="1"/>
        </p:nvSpPr>
        <p:spPr>
          <a:xfrm>
            <a:off x="0" y="1169562"/>
            <a:ext cx="12192000" cy="509609"/>
          </a:xfrm>
          <a:prstGeom prst="rect">
            <a:avLst/>
          </a:prstGeom>
          <a:gradFill flip="none" rotWithShape="1">
            <a:gsLst>
              <a:gs pos="0">
                <a:schemeClr val="accent1">
                  <a:alpha val="5000"/>
                </a:schemeClr>
              </a:gs>
              <a:gs pos="20000">
                <a:schemeClr val="accent1">
                  <a:alpha val="3000"/>
                </a:schemeClr>
              </a:gs>
              <a:gs pos="100000">
                <a:schemeClr val="bg1">
                  <a:alpha val="0"/>
                </a:schemeClr>
              </a:gs>
            </a:gsLst>
            <a:lin ang="5400000" scaled="1"/>
            <a:tileRect/>
          </a:gra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2" name="Title 1">
            <a:extLst>
              <a:ext uri="{FF2B5EF4-FFF2-40B4-BE49-F238E27FC236}">
                <a16:creationId xmlns:a16="http://schemas.microsoft.com/office/drawing/2014/main" id="{23C28FFE-B7AD-49B5-B747-9059FCE29D6A}"/>
              </a:ext>
            </a:extLst>
          </p:cNvPr>
          <p:cNvSpPr>
            <a:spLocks noGrp="1"/>
          </p:cNvSpPr>
          <p:nvPr>
            <p:ph type="title"/>
          </p:nvPr>
        </p:nvSpPr>
        <p:spPr>
          <a:xfrm>
            <a:off x="304802" y="111578"/>
            <a:ext cx="11620498" cy="1000832"/>
          </a:xfrm>
        </p:spPr>
        <p:txBody>
          <a:bodyPr/>
          <a:lstStyle/>
          <a:p>
            <a:r>
              <a:rPr lang="en-US"/>
              <a:t>Click to edit Master title style</a:t>
            </a:r>
          </a:p>
        </p:txBody>
      </p:sp>
      <p:cxnSp>
        <p:nvCxnSpPr>
          <p:cNvPr id="5" name="Straight Connector 4">
            <a:extLst>
              <a:ext uri="{FF2B5EF4-FFF2-40B4-BE49-F238E27FC236}">
                <a16:creationId xmlns:a16="http://schemas.microsoft.com/office/drawing/2014/main" id="{8B636464-8320-4FE0-A407-F3F84ACC9A86}"/>
              </a:ext>
            </a:extLst>
          </p:cNvPr>
          <p:cNvCxnSpPr>
            <a:cxnSpLocks/>
          </p:cNvCxnSpPr>
          <p:nvPr userDrawn="1"/>
        </p:nvCxnSpPr>
        <p:spPr>
          <a:xfrm>
            <a:off x="0" y="1169560"/>
            <a:ext cx="12192000" cy="0"/>
          </a:xfrm>
          <a:prstGeom prst="line">
            <a:avLst/>
          </a:prstGeom>
          <a:ln>
            <a:solidFill>
              <a:schemeClr val="accent1">
                <a:lumMod val="20000"/>
                <a:lumOff val="80000"/>
              </a:schemeClr>
            </a:solidFill>
          </a:ln>
        </p:spPr>
        <p:style>
          <a:lnRef idx="1">
            <a:schemeClr val="accent1"/>
          </a:lnRef>
          <a:fillRef idx="0">
            <a:schemeClr val="accent1"/>
          </a:fillRef>
          <a:effectRef idx="0">
            <a:schemeClr val="accent1"/>
          </a:effectRef>
          <a:fontRef idx="minor">
            <a:schemeClr val="tx1"/>
          </a:fontRef>
        </p:style>
      </p:cxnSp>
      <p:sp>
        <p:nvSpPr>
          <p:cNvPr id="7" name="Content Placeholder 6">
            <a:extLst>
              <a:ext uri="{FF2B5EF4-FFF2-40B4-BE49-F238E27FC236}">
                <a16:creationId xmlns:a16="http://schemas.microsoft.com/office/drawing/2014/main" id="{F5772A3C-ED27-4326-96DA-5CFBDFE93B9B}"/>
              </a:ext>
            </a:extLst>
          </p:cNvPr>
          <p:cNvSpPr>
            <a:spLocks noGrp="1"/>
          </p:cNvSpPr>
          <p:nvPr>
            <p:ph sz="quarter" idx="11"/>
          </p:nvPr>
        </p:nvSpPr>
        <p:spPr>
          <a:xfrm>
            <a:off x="304800" y="1447800"/>
            <a:ext cx="5362575" cy="4530725"/>
          </a:xfrm>
        </p:spPr>
        <p:txBody>
          <a:bodyPr>
            <a:noAutofit/>
          </a:bodyPr>
          <a:lstStyle>
            <a:lvl2pPr>
              <a:buClr>
                <a:schemeClr val="accent5"/>
              </a:buClr>
              <a:defRPr/>
            </a:lvl2pPr>
          </a:lstStyle>
          <a:p>
            <a:pPr lvl="0"/>
            <a:r>
              <a:rPr lang="en-US"/>
              <a:t>Click to edit Master text styles</a:t>
            </a:r>
          </a:p>
          <a:p>
            <a:pPr lvl="1"/>
            <a:r>
              <a:rPr lang="en-US"/>
              <a:t>Second level</a:t>
            </a:r>
          </a:p>
          <a:p>
            <a:pPr lvl="2"/>
            <a:r>
              <a:rPr lang="en-US"/>
              <a:t>Third level</a:t>
            </a:r>
          </a:p>
        </p:txBody>
      </p:sp>
      <p:sp>
        <p:nvSpPr>
          <p:cNvPr id="8" name="Content Placeholder 6">
            <a:extLst>
              <a:ext uri="{FF2B5EF4-FFF2-40B4-BE49-F238E27FC236}">
                <a16:creationId xmlns:a16="http://schemas.microsoft.com/office/drawing/2014/main" id="{CBE9C154-9D18-4244-A5DA-394F9262DD0D}"/>
              </a:ext>
            </a:extLst>
          </p:cNvPr>
          <p:cNvSpPr>
            <a:spLocks noGrp="1"/>
          </p:cNvSpPr>
          <p:nvPr>
            <p:ph sz="quarter" idx="12"/>
          </p:nvPr>
        </p:nvSpPr>
        <p:spPr>
          <a:xfrm>
            <a:off x="6448425" y="1447800"/>
            <a:ext cx="5476875" cy="4530725"/>
          </a:xfrm>
        </p:spPr>
        <p:txBody>
          <a:bodyPr>
            <a:noAutofit/>
          </a:bodyPr>
          <a:lstStyle>
            <a:lvl2pPr>
              <a:buClr>
                <a:schemeClr val="accent5"/>
              </a:buClr>
              <a:defRPr/>
            </a:lvl2pPr>
          </a:lstStyle>
          <a:p>
            <a:pPr lvl="0"/>
            <a:r>
              <a:rPr lang="en-US"/>
              <a:t>Click to edit Master text styles</a:t>
            </a:r>
          </a:p>
          <a:p>
            <a:pPr lvl="1"/>
            <a:r>
              <a:rPr lang="en-US"/>
              <a:t>Second level</a:t>
            </a:r>
          </a:p>
          <a:p>
            <a:pPr lvl="2"/>
            <a:r>
              <a:rPr lang="en-US"/>
              <a:t>Third level</a:t>
            </a:r>
          </a:p>
        </p:txBody>
      </p:sp>
      <p:sp>
        <p:nvSpPr>
          <p:cNvPr id="9" name="Text Placeholder 6">
            <a:extLst>
              <a:ext uri="{FF2B5EF4-FFF2-40B4-BE49-F238E27FC236}">
                <a16:creationId xmlns:a16="http://schemas.microsoft.com/office/drawing/2014/main" id="{2C7271BB-052C-4F56-A190-AE0CF1C01155}"/>
              </a:ext>
            </a:extLst>
          </p:cNvPr>
          <p:cNvSpPr>
            <a:spLocks noGrp="1"/>
          </p:cNvSpPr>
          <p:nvPr>
            <p:ph type="body" sz="quarter" idx="10" hasCustomPrompt="1"/>
          </p:nvPr>
        </p:nvSpPr>
        <p:spPr>
          <a:xfrm>
            <a:off x="304800" y="6477000"/>
            <a:ext cx="7620000" cy="269875"/>
          </a:xfrm>
        </p:spPr>
        <p:txBody>
          <a:bodyPr vert="horz" lIns="0" tIns="0" rIns="0" bIns="0" rtlCol="0">
            <a:noAutofit/>
          </a:bodyPr>
          <a:lstStyle>
            <a:lvl1pPr>
              <a:defRPr lang="en-US" sz="1000" dirty="0">
                <a:solidFill>
                  <a:schemeClr val="accent6">
                    <a:lumMod val="75000"/>
                  </a:schemeClr>
                </a:solidFill>
              </a:defRPr>
            </a:lvl1pPr>
          </a:lstStyle>
          <a:p>
            <a:pPr marL="0" lvl="0" indent="0">
              <a:spcBef>
                <a:spcPts val="0"/>
              </a:spcBef>
              <a:spcAft>
                <a:spcPts val="200"/>
              </a:spcAft>
              <a:buNone/>
            </a:pPr>
            <a:r>
              <a:rPr lang="en-US"/>
              <a:t>Click to add footnote</a:t>
            </a:r>
          </a:p>
        </p:txBody>
      </p:sp>
    </p:spTree>
    <p:extLst>
      <p:ext uri="{BB962C8B-B14F-4D97-AF65-F5344CB8AC3E}">
        <p14:creationId xmlns:p14="http://schemas.microsoft.com/office/powerpoint/2010/main" val="4207015515"/>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extLst>
    <p:ext uri="{DCECCB84-F9BA-43D5-87BE-67443E8EF086}">
      <p15:sldGuideLst xmlns:p15="http://schemas.microsoft.com/office/powerpoint/2012/main">
        <p15:guide id="1" orient="horz" pos="744">
          <p15:clr>
            <a:srgbClr val="FBAE40"/>
          </p15:clr>
        </p15:guide>
        <p15:guide id="2" pos="192">
          <p15:clr>
            <a:srgbClr val="FBAE40"/>
          </p15:clr>
        </p15:guide>
        <p15:guide id="3" orient="horz" pos="4080">
          <p15:clr>
            <a:srgbClr val="FBAE40"/>
          </p15:clr>
        </p15:guide>
        <p15:guide id="4" pos="7512">
          <p15:clr>
            <a:srgbClr val="FBAE40"/>
          </p15:clr>
        </p15:guide>
        <p15:guide id="5" orient="horz" pos="3936">
          <p15:clr>
            <a:srgbClr val="FBAE40"/>
          </p15:clr>
        </p15:guide>
        <p15:guide id="6" orient="horz" pos="912">
          <p15:clr>
            <a:srgbClr val="FBAE40"/>
          </p15:clr>
        </p15:guide>
        <p15:guide id="7" pos="2472">
          <p15:clr>
            <a:srgbClr val="FBAE40"/>
          </p15:clr>
        </p15:guide>
        <p15:guide id="8" pos="2688">
          <p15:clr>
            <a:srgbClr val="FBAE40"/>
          </p15:clr>
        </p15:guide>
        <p15:guide id="9" pos="4992">
          <p15:clr>
            <a:srgbClr val="FBAE40"/>
          </p15:clr>
        </p15:guide>
        <p15:guide id="10" pos="5208">
          <p15:clr>
            <a:srgbClr val="FBAE40"/>
          </p15:clr>
        </p15:guide>
      </p15:sldGuideLst>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Bumper side (freeform)">
    <p:spTree>
      <p:nvGrpSpPr>
        <p:cNvPr id="1" name=""/>
        <p:cNvGrpSpPr/>
        <p:nvPr/>
      </p:nvGrpSpPr>
      <p:grpSpPr>
        <a:xfrm>
          <a:off x="0" y="0"/>
          <a:ext cx="0" cy="0"/>
          <a:chOff x="0" y="0"/>
          <a:chExt cx="0" cy="0"/>
        </a:xfrm>
      </p:grpSpPr>
      <p:sp>
        <p:nvSpPr>
          <p:cNvPr id="5" name="Hexagon 3">
            <a:extLst>
              <a:ext uri="{FF2B5EF4-FFF2-40B4-BE49-F238E27FC236}">
                <a16:creationId xmlns:a16="http://schemas.microsoft.com/office/drawing/2014/main" id="{A9AF035C-1190-4A56-863C-B604B7B6804E}"/>
              </a:ext>
            </a:extLst>
          </p:cNvPr>
          <p:cNvSpPr>
            <a:spLocks noChangeAspect="1"/>
          </p:cNvSpPr>
          <p:nvPr userDrawn="1"/>
        </p:nvSpPr>
        <p:spPr>
          <a:xfrm rot="1800000">
            <a:off x="2969844" y="721181"/>
            <a:ext cx="10669354" cy="9772007"/>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bg2"/>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r>
              <a:rPr lang="en-US">
                <a:ln>
                  <a:noFill/>
                </a:ln>
                <a:solidFill>
                  <a:schemeClr val="accent1"/>
                </a:solidFill>
                <a:latin typeface="Avenir Book" panose="02000503020000020003" pitchFamily="2" charset="0"/>
              </a:rPr>
              <a:t> </a:t>
            </a:r>
          </a:p>
        </p:txBody>
      </p:sp>
      <p:pic>
        <p:nvPicPr>
          <p:cNvPr id="2" name="Picture 1">
            <a:extLst>
              <a:ext uri="{FF2B5EF4-FFF2-40B4-BE49-F238E27FC236}">
                <a16:creationId xmlns:a16="http://schemas.microsoft.com/office/drawing/2014/main" id="{AEEE53B1-AC12-1399-09A7-3AA3606B14C5}"/>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97253" y="148170"/>
            <a:ext cx="3537857" cy="974193"/>
          </a:xfrm>
          <a:prstGeom prst="rect">
            <a:avLst/>
          </a:prstGeom>
        </p:spPr>
      </p:pic>
    </p:spTree>
    <p:extLst>
      <p:ext uri="{BB962C8B-B14F-4D97-AF65-F5344CB8AC3E}">
        <p14:creationId xmlns:p14="http://schemas.microsoft.com/office/powerpoint/2010/main" val="2092920024"/>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Navigation 0 of 3">
    <p:spTree>
      <p:nvGrpSpPr>
        <p:cNvPr id="1" name=""/>
        <p:cNvGrpSpPr/>
        <p:nvPr/>
      </p:nvGrpSpPr>
      <p:grpSpPr>
        <a:xfrm>
          <a:off x="0" y="0"/>
          <a:ext cx="0" cy="0"/>
          <a:chOff x="0" y="0"/>
          <a:chExt cx="0" cy="0"/>
        </a:xfrm>
      </p:grpSpPr>
      <p:sp>
        <p:nvSpPr>
          <p:cNvPr id="5" name="Hexagon 3">
            <a:extLst>
              <a:ext uri="{FF2B5EF4-FFF2-40B4-BE49-F238E27FC236}">
                <a16:creationId xmlns:a16="http://schemas.microsoft.com/office/drawing/2014/main" id="{A9AF035C-1190-4A56-863C-B604B7B6804E}"/>
              </a:ext>
            </a:extLst>
          </p:cNvPr>
          <p:cNvSpPr>
            <a:spLocks noChangeAspect="1"/>
          </p:cNvSpPr>
          <p:nvPr userDrawn="1"/>
        </p:nvSpPr>
        <p:spPr>
          <a:xfrm rot="1800000">
            <a:off x="2969844" y="721181"/>
            <a:ext cx="10669354" cy="9772007"/>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bg2"/>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r>
              <a:rPr lang="en-US">
                <a:ln>
                  <a:noFill/>
                </a:ln>
                <a:solidFill>
                  <a:schemeClr val="accent1"/>
                </a:solidFill>
                <a:latin typeface="Avenir Book" panose="02000503020000020003" pitchFamily="2" charset="0"/>
              </a:rPr>
              <a:t> </a:t>
            </a:r>
          </a:p>
        </p:txBody>
      </p:sp>
      <p:cxnSp>
        <p:nvCxnSpPr>
          <p:cNvPr id="8" name="Straight Connector 7">
            <a:extLst>
              <a:ext uri="{FF2B5EF4-FFF2-40B4-BE49-F238E27FC236}">
                <a16:creationId xmlns:a16="http://schemas.microsoft.com/office/drawing/2014/main" id="{DD51C8DD-EFCD-4FA4-BB43-9D2F164B76A3}"/>
              </a:ext>
            </a:extLst>
          </p:cNvPr>
          <p:cNvCxnSpPr/>
          <p:nvPr userDrawn="1"/>
        </p:nvCxnSpPr>
        <p:spPr>
          <a:xfrm flipH="1">
            <a:off x="4775200" y="3553279"/>
            <a:ext cx="690880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4D3849E7-EA11-49A8-A7DC-3B21CC915976}"/>
              </a:ext>
            </a:extLst>
          </p:cNvPr>
          <p:cNvCxnSpPr/>
          <p:nvPr userDrawn="1"/>
        </p:nvCxnSpPr>
        <p:spPr>
          <a:xfrm flipH="1">
            <a:off x="4775200" y="4370312"/>
            <a:ext cx="690880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B381D4D0-51E2-48A3-A39C-4036C3F72926}"/>
              </a:ext>
            </a:extLst>
          </p:cNvPr>
          <p:cNvCxnSpPr/>
          <p:nvPr userDrawn="1"/>
        </p:nvCxnSpPr>
        <p:spPr>
          <a:xfrm flipH="1">
            <a:off x="4775200" y="5187345"/>
            <a:ext cx="690880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24CED0DB-CBC0-4E76-8CA2-A4E2B9A3D6B6}"/>
              </a:ext>
            </a:extLst>
          </p:cNvPr>
          <p:cNvCxnSpPr/>
          <p:nvPr userDrawn="1"/>
        </p:nvCxnSpPr>
        <p:spPr>
          <a:xfrm flipH="1">
            <a:off x="4775200" y="6004379"/>
            <a:ext cx="690880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18" name="Text Placeholder 17">
            <a:extLst>
              <a:ext uri="{FF2B5EF4-FFF2-40B4-BE49-F238E27FC236}">
                <a16:creationId xmlns:a16="http://schemas.microsoft.com/office/drawing/2014/main" id="{1C78F3FC-96B3-4E82-9BAC-67452EC763DD}"/>
              </a:ext>
            </a:extLst>
          </p:cNvPr>
          <p:cNvSpPr>
            <a:spLocks noGrp="1"/>
          </p:cNvSpPr>
          <p:nvPr>
            <p:ph type="body" sz="quarter" idx="11" hasCustomPrompt="1"/>
          </p:nvPr>
        </p:nvSpPr>
        <p:spPr>
          <a:xfrm>
            <a:off x="4775200" y="3791845"/>
            <a:ext cx="6908800" cy="339901"/>
          </a:xfrm>
          <a:noFill/>
        </p:spPr>
        <p:txBody>
          <a:bodyPr vert="horz" wrap="square" lIns="0" tIns="0" rIns="0" bIns="0" rtlCol="0" anchor="ctr">
            <a:spAutoFit/>
          </a:bodyPr>
          <a:lstStyle>
            <a:lvl1pPr marL="0" indent="0">
              <a:buNone/>
              <a:defRPr lang="en-US" sz="2400" dirty="0" smtClean="0">
                <a:solidFill>
                  <a:schemeClr val="accent5">
                    <a:lumMod val="60000"/>
                    <a:lumOff val="40000"/>
                  </a:schemeClr>
                </a:solidFill>
              </a:defRPr>
            </a:lvl1pPr>
          </a:lstStyle>
          <a:p>
            <a:pPr marL="228600" lvl="0" indent="-228600"/>
            <a:r>
              <a:rPr lang="en-US"/>
              <a:t>Argument 1 (keep to one line)</a:t>
            </a:r>
          </a:p>
        </p:txBody>
      </p:sp>
      <p:sp>
        <p:nvSpPr>
          <p:cNvPr id="19" name="Text Placeholder 17">
            <a:extLst>
              <a:ext uri="{FF2B5EF4-FFF2-40B4-BE49-F238E27FC236}">
                <a16:creationId xmlns:a16="http://schemas.microsoft.com/office/drawing/2014/main" id="{D1E4C5D3-DFE8-4EE9-8EB1-996781D26E12}"/>
              </a:ext>
            </a:extLst>
          </p:cNvPr>
          <p:cNvSpPr>
            <a:spLocks noGrp="1"/>
          </p:cNvSpPr>
          <p:nvPr>
            <p:ph type="body" sz="quarter" idx="12" hasCustomPrompt="1"/>
          </p:nvPr>
        </p:nvSpPr>
        <p:spPr>
          <a:xfrm>
            <a:off x="4775200" y="4608878"/>
            <a:ext cx="6908800" cy="339901"/>
          </a:xfrm>
          <a:noFill/>
        </p:spPr>
        <p:txBody>
          <a:bodyPr wrap="square" lIns="0" tIns="0" rIns="0" bIns="0" rtlCol="0" anchor="ctr">
            <a:spAutoFit/>
          </a:bodyPr>
          <a:lstStyle>
            <a:lvl1pPr marL="0" indent="0">
              <a:buNone/>
              <a:defRPr lang="en-US" sz="2400" dirty="0" smtClean="0">
                <a:solidFill>
                  <a:schemeClr val="accent5">
                    <a:lumMod val="60000"/>
                    <a:lumOff val="40000"/>
                  </a:schemeClr>
                </a:solidFill>
              </a:defRPr>
            </a:lvl1pPr>
          </a:lstStyle>
          <a:p>
            <a:pPr marL="0" lvl="0"/>
            <a:r>
              <a:rPr lang="en-US"/>
              <a:t>Argument 2 (keep to one line)</a:t>
            </a:r>
          </a:p>
        </p:txBody>
      </p:sp>
      <p:sp>
        <p:nvSpPr>
          <p:cNvPr id="21" name="Text Placeholder 17">
            <a:extLst>
              <a:ext uri="{FF2B5EF4-FFF2-40B4-BE49-F238E27FC236}">
                <a16:creationId xmlns:a16="http://schemas.microsoft.com/office/drawing/2014/main" id="{376A6EE3-B56F-4A8C-B563-8BBEFFB7BE09}"/>
              </a:ext>
            </a:extLst>
          </p:cNvPr>
          <p:cNvSpPr>
            <a:spLocks noGrp="1"/>
          </p:cNvSpPr>
          <p:nvPr>
            <p:ph type="body" sz="quarter" idx="13" hasCustomPrompt="1"/>
          </p:nvPr>
        </p:nvSpPr>
        <p:spPr>
          <a:xfrm>
            <a:off x="4775200" y="5425911"/>
            <a:ext cx="6908800" cy="339901"/>
          </a:xfrm>
          <a:noFill/>
        </p:spPr>
        <p:txBody>
          <a:bodyPr wrap="square" lIns="0" tIns="0" rIns="0" bIns="0" rtlCol="0" anchor="ctr">
            <a:spAutoFit/>
          </a:bodyPr>
          <a:lstStyle>
            <a:lvl1pPr marL="0" indent="0">
              <a:buNone/>
              <a:defRPr lang="en-US" sz="2400" dirty="0" smtClean="0">
                <a:solidFill>
                  <a:schemeClr val="accent5">
                    <a:lumMod val="60000"/>
                    <a:lumOff val="40000"/>
                  </a:schemeClr>
                </a:solidFill>
              </a:defRPr>
            </a:lvl1pPr>
          </a:lstStyle>
          <a:p>
            <a:pPr marL="0" lvl="0"/>
            <a:r>
              <a:rPr lang="en-US"/>
              <a:t>Argument 3 (keep to one line)</a:t>
            </a:r>
          </a:p>
        </p:txBody>
      </p:sp>
      <p:pic>
        <p:nvPicPr>
          <p:cNvPr id="2" name="Picture 1">
            <a:extLst>
              <a:ext uri="{FF2B5EF4-FFF2-40B4-BE49-F238E27FC236}">
                <a16:creationId xmlns:a16="http://schemas.microsoft.com/office/drawing/2014/main" id="{6D4DC696-7E45-6FE1-8279-D87A0361CAE2}"/>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97253" y="148170"/>
            <a:ext cx="3537857" cy="974193"/>
          </a:xfrm>
          <a:prstGeom prst="rect">
            <a:avLst/>
          </a:prstGeom>
        </p:spPr>
      </p:pic>
    </p:spTree>
    <p:extLst>
      <p:ext uri="{BB962C8B-B14F-4D97-AF65-F5344CB8AC3E}">
        <p14:creationId xmlns:p14="http://schemas.microsoft.com/office/powerpoint/2010/main" val="2071642795"/>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Navigation 1 of 3">
    <p:spTree>
      <p:nvGrpSpPr>
        <p:cNvPr id="1" name=""/>
        <p:cNvGrpSpPr/>
        <p:nvPr/>
      </p:nvGrpSpPr>
      <p:grpSpPr>
        <a:xfrm>
          <a:off x="0" y="0"/>
          <a:ext cx="0" cy="0"/>
          <a:chOff x="0" y="0"/>
          <a:chExt cx="0" cy="0"/>
        </a:xfrm>
      </p:grpSpPr>
      <p:sp>
        <p:nvSpPr>
          <p:cNvPr id="5" name="Hexagon 3">
            <a:extLst>
              <a:ext uri="{FF2B5EF4-FFF2-40B4-BE49-F238E27FC236}">
                <a16:creationId xmlns:a16="http://schemas.microsoft.com/office/drawing/2014/main" id="{A9AF035C-1190-4A56-863C-B604B7B6804E}"/>
              </a:ext>
            </a:extLst>
          </p:cNvPr>
          <p:cNvSpPr>
            <a:spLocks noChangeAspect="1"/>
          </p:cNvSpPr>
          <p:nvPr userDrawn="1"/>
        </p:nvSpPr>
        <p:spPr>
          <a:xfrm rot="1800000">
            <a:off x="2969844" y="721181"/>
            <a:ext cx="10669354" cy="9772007"/>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bg2"/>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r>
              <a:rPr lang="en-US">
                <a:ln>
                  <a:noFill/>
                </a:ln>
                <a:solidFill>
                  <a:schemeClr val="accent1"/>
                </a:solidFill>
                <a:latin typeface="Avenir Book" panose="02000503020000020003" pitchFamily="2" charset="0"/>
              </a:rPr>
              <a:t> </a:t>
            </a:r>
          </a:p>
        </p:txBody>
      </p:sp>
      <p:pic>
        <p:nvPicPr>
          <p:cNvPr id="7" name="Picture 6" descr="Icon&#10;&#10;Description automatically generated">
            <a:extLst>
              <a:ext uri="{FF2B5EF4-FFF2-40B4-BE49-F238E27FC236}">
                <a16:creationId xmlns:a16="http://schemas.microsoft.com/office/drawing/2014/main" id="{E4993BAA-8E3D-4E3F-B920-AAB43E0D3528}"/>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759365" y="3164114"/>
            <a:ext cx="1755321" cy="1560285"/>
          </a:xfrm>
          <a:prstGeom prst="rect">
            <a:avLst/>
          </a:prstGeom>
        </p:spPr>
      </p:pic>
      <p:cxnSp>
        <p:nvCxnSpPr>
          <p:cNvPr id="8" name="Straight Connector 7">
            <a:extLst>
              <a:ext uri="{FF2B5EF4-FFF2-40B4-BE49-F238E27FC236}">
                <a16:creationId xmlns:a16="http://schemas.microsoft.com/office/drawing/2014/main" id="{DD51C8DD-EFCD-4FA4-BB43-9D2F164B76A3}"/>
              </a:ext>
            </a:extLst>
          </p:cNvPr>
          <p:cNvCxnSpPr/>
          <p:nvPr userDrawn="1"/>
        </p:nvCxnSpPr>
        <p:spPr>
          <a:xfrm flipH="1">
            <a:off x="4775200" y="3553279"/>
            <a:ext cx="6908800"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4D3849E7-EA11-49A8-A7DC-3B21CC915976}"/>
              </a:ext>
            </a:extLst>
          </p:cNvPr>
          <p:cNvCxnSpPr/>
          <p:nvPr userDrawn="1"/>
        </p:nvCxnSpPr>
        <p:spPr>
          <a:xfrm flipH="1">
            <a:off x="4775200" y="4370312"/>
            <a:ext cx="6908800"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B381D4D0-51E2-48A3-A39C-4036C3F72926}"/>
              </a:ext>
            </a:extLst>
          </p:cNvPr>
          <p:cNvCxnSpPr/>
          <p:nvPr userDrawn="1"/>
        </p:nvCxnSpPr>
        <p:spPr>
          <a:xfrm flipH="1">
            <a:off x="4775200" y="5187345"/>
            <a:ext cx="690880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24CED0DB-CBC0-4E76-8CA2-A4E2B9A3D6B6}"/>
              </a:ext>
            </a:extLst>
          </p:cNvPr>
          <p:cNvCxnSpPr/>
          <p:nvPr userDrawn="1"/>
        </p:nvCxnSpPr>
        <p:spPr>
          <a:xfrm flipH="1">
            <a:off x="4775200" y="6004379"/>
            <a:ext cx="690880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18" name="Text Placeholder 17">
            <a:extLst>
              <a:ext uri="{FF2B5EF4-FFF2-40B4-BE49-F238E27FC236}">
                <a16:creationId xmlns:a16="http://schemas.microsoft.com/office/drawing/2014/main" id="{1C78F3FC-96B3-4E82-9BAC-67452EC763DD}"/>
              </a:ext>
            </a:extLst>
          </p:cNvPr>
          <p:cNvSpPr>
            <a:spLocks noGrp="1"/>
          </p:cNvSpPr>
          <p:nvPr>
            <p:ph type="body" sz="quarter" idx="11" hasCustomPrompt="1"/>
          </p:nvPr>
        </p:nvSpPr>
        <p:spPr>
          <a:xfrm>
            <a:off x="4775200" y="3791845"/>
            <a:ext cx="6908800" cy="339901"/>
          </a:xfrm>
          <a:noFill/>
        </p:spPr>
        <p:txBody>
          <a:bodyPr wrap="square" lIns="0" tIns="0" rIns="0" bIns="0" rtlCol="0" anchor="ctr">
            <a:spAutoFit/>
          </a:bodyPr>
          <a:lstStyle>
            <a:lvl1pPr marL="0" indent="0">
              <a:buNone/>
              <a:defRPr lang="en-US" sz="2400" dirty="0" smtClean="0">
                <a:solidFill>
                  <a:schemeClr val="accent2"/>
                </a:solidFill>
              </a:defRPr>
            </a:lvl1pPr>
          </a:lstStyle>
          <a:p>
            <a:pPr marL="0" lvl="0"/>
            <a:r>
              <a:rPr lang="en-US"/>
              <a:t>Argument 1 (keep to one line)</a:t>
            </a:r>
          </a:p>
        </p:txBody>
      </p:sp>
      <p:sp>
        <p:nvSpPr>
          <p:cNvPr id="19" name="Text Placeholder 17">
            <a:extLst>
              <a:ext uri="{FF2B5EF4-FFF2-40B4-BE49-F238E27FC236}">
                <a16:creationId xmlns:a16="http://schemas.microsoft.com/office/drawing/2014/main" id="{D1E4C5D3-DFE8-4EE9-8EB1-996781D26E12}"/>
              </a:ext>
            </a:extLst>
          </p:cNvPr>
          <p:cNvSpPr>
            <a:spLocks noGrp="1"/>
          </p:cNvSpPr>
          <p:nvPr>
            <p:ph type="body" sz="quarter" idx="12" hasCustomPrompt="1"/>
          </p:nvPr>
        </p:nvSpPr>
        <p:spPr>
          <a:xfrm>
            <a:off x="4775200" y="4608878"/>
            <a:ext cx="6908800" cy="339901"/>
          </a:xfrm>
          <a:noFill/>
        </p:spPr>
        <p:txBody>
          <a:bodyPr wrap="square" lIns="0" tIns="0" rIns="0" bIns="0" rtlCol="0" anchor="ctr">
            <a:spAutoFit/>
          </a:bodyPr>
          <a:lstStyle>
            <a:lvl1pPr marL="0" indent="0">
              <a:buNone/>
              <a:defRPr lang="en-US" sz="2400" dirty="0" smtClean="0">
                <a:solidFill>
                  <a:schemeClr val="accent5">
                    <a:lumMod val="60000"/>
                    <a:lumOff val="40000"/>
                  </a:schemeClr>
                </a:solidFill>
              </a:defRPr>
            </a:lvl1pPr>
          </a:lstStyle>
          <a:p>
            <a:pPr marL="0" lvl="0"/>
            <a:r>
              <a:rPr lang="en-US"/>
              <a:t>Argument 2 (keep to one line)</a:t>
            </a:r>
          </a:p>
        </p:txBody>
      </p:sp>
      <p:sp>
        <p:nvSpPr>
          <p:cNvPr id="21" name="Text Placeholder 17">
            <a:extLst>
              <a:ext uri="{FF2B5EF4-FFF2-40B4-BE49-F238E27FC236}">
                <a16:creationId xmlns:a16="http://schemas.microsoft.com/office/drawing/2014/main" id="{376A6EE3-B56F-4A8C-B563-8BBEFFB7BE09}"/>
              </a:ext>
            </a:extLst>
          </p:cNvPr>
          <p:cNvSpPr>
            <a:spLocks noGrp="1"/>
          </p:cNvSpPr>
          <p:nvPr>
            <p:ph type="body" sz="quarter" idx="13" hasCustomPrompt="1"/>
          </p:nvPr>
        </p:nvSpPr>
        <p:spPr>
          <a:xfrm>
            <a:off x="4775200" y="5425911"/>
            <a:ext cx="6908800" cy="339901"/>
          </a:xfrm>
          <a:noFill/>
        </p:spPr>
        <p:txBody>
          <a:bodyPr wrap="square" lIns="0" tIns="0" rIns="0" bIns="0" rtlCol="0" anchor="ctr">
            <a:spAutoFit/>
          </a:bodyPr>
          <a:lstStyle>
            <a:lvl1pPr marL="0" indent="0">
              <a:buNone/>
              <a:defRPr lang="en-US" sz="2400" dirty="0" smtClean="0">
                <a:solidFill>
                  <a:schemeClr val="accent5">
                    <a:lumMod val="60000"/>
                    <a:lumOff val="40000"/>
                  </a:schemeClr>
                </a:solidFill>
              </a:defRPr>
            </a:lvl1pPr>
          </a:lstStyle>
          <a:p>
            <a:pPr marL="0" lvl="0"/>
            <a:r>
              <a:rPr lang="en-US"/>
              <a:t>Argument 3 (keep to one line)</a:t>
            </a:r>
          </a:p>
        </p:txBody>
      </p:sp>
      <p:pic>
        <p:nvPicPr>
          <p:cNvPr id="2" name="Picture 1">
            <a:extLst>
              <a:ext uri="{FF2B5EF4-FFF2-40B4-BE49-F238E27FC236}">
                <a16:creationId xmlns:a16="http://schemas.microsoft.com/office/drawing/2014/main" id="{9984160D-2B48-0888-BDCA-9D5DA909C8F2}"/>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97253" y="148170"/>
            <a:ext cx="3537857" cy="974193"/>
          </a:xfrm>
          <a:prstGeom prst="rect">
            <a:avLst/>
          </a:prstGeom>
        </p:spPr>
      </p:pic>
    </p:spTree>
    <p:extLst>
      <p:ext uri="{BB962C8B-B14F-4D97-AF65-F5344CB8AC3E}">
        <p14:creationId xmlns:p14="http://schemas.microsoft.com/office/powerpoint/2010/main" val="1384879981"/>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250"/>
                                        <p:tgtEl>
                                          <p:spTgt spid="7"/>
                                        </p:tgtEl>
                                      </p:cBhvr>
                                    </p:animEffect>
                                    <p:anim calcmode="lin" valueType="num">
                                      <p:cBhvr>
                                        <p:cTn id="8" dur="250" fill="hold"/>
                                        <p:tgtEl>
                                          <p:spTgt spid="7"/>
                                        </p:tgtEl>
                                        <p:attrNameLst>
                                          <p:attrName>ppt_x</p:attrName>
                                        </p:attrNameLst>
                                      </p:cBhvr>
                                      <p:tavLst>
                                        <p:tav tm="0">
                                          <p:val>
                                            <p:strVal val="#ppt_x"/>
                                          </p:val>
                                        </p:tav>
                                        <p:tav tm="100000">
                                          <p:val>
                                            <p:strVal val="#ppt_x"/>
                                          </p:val>
                                        </p:tav>
                                      </p:tavLst>
                                    </p:anim>
                                    <p:anim calcmode="lin" valueType="num">
                                      <p:cBhvr>
                                        <p:cTn id="9" dur="25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Navigation 2 of 3">
    <p:spTree>
      <p:nvGrpSpPr>
        <p:cNvPr id="1" name=""/>
        <p:cNvGrpSpPr/>
        <p:nvPr/>
      </p:nvGrpSpPr>
      <p:grpSpPr>
        <a:xfrm>
          <a:off x="0" y="0"/>
          <a:ext cx="0" cy="0"/>
          <a:chOff x="0" y="0"/>
          <a:chExt cx="0" cy="0"/>
        </a:xfrm>
      </p:grpSpPr>
      <p:sp>
        <p:nvSpPr>
          <p:cNvPr id="5" name="Hexagon 3">
            <a:extLst>
              <a:ext uri="{FF2B5EF4-FFF2-40B4-BE49-F238E27FC236}">
                <a16:creationId xmlns:a16="http://schemas.microsoft.com/office/drawing/2014/main" id="{A9AF035C-1190-4A56-863C-B604B7B6804E}"/>
              </a:ext>
            </a:extLst>
          </p:cNvPr>
          <p:cNvSpPr>
            <a:spLocks noChangeAspect="1"/>
          </p:cNvSpPr>
          <p:nvPr userDrawn="1"/>
        </p:nvSpPr>
        <p:spPr>
          <a:xfrm rot="1800000">
            <a:off x="2969844" y="721181"/>
            <a:ext cx="10669354" cy="9772007"/>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bg2"/>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r>
              <a:rPr lang="en-US">
                <a:ln>
                  <a:noFill/>
                </a:ln>
                <a:solidFill>
                  <a:schemeClr val="accent1"/>
                </a:solidFill>
                <a:latin typeface="Avenir Book" panose="02000503020000020003" pitchFamily="2" charset="0"/>
              </a:rPr>
              <a:t> </a:t>
            </a:r>
          </a:p>
        </p:txBody>
      </p:sp>
      <p:pic>
        <p:nvPicPr>
          <p:cNvPr id="7" name="Picture 6" descr="Icon&#10;&#10;Description automatically generated">
            <a:extLst>
              <a:ext uri="{FF2B5EF4-FFF2-40B4-BE49-F238E27FC236}">
                <a16:creationId xmlns:a16="http://schemas.microsoft.com/office/drawing/2014/main" id="{E4993BAA-8E3D-4E3F-B920-AAB43E0D3528}"/>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759365" y="3998685"/>
            <a:ext cx="1755321" cy="1560285"/>
          </a:xfrm>
          <a:prstGeom prst="rect">
            <a:avLst/>
          </a:prstGeom>
        </p:spPr>
      </p:pic>
      <p:cxnSp>
        <p:nvCxnSpPr>
          <p:cNvPr id="8" name="Straight Connector 7">
            <a:extLst>
              <a:ext uri="{FF2B5EF4-FFF2-40B4-BE49-F238E27FC236}">
                <a16:creationId xmlns:a16="http://schemas.microsoft.com/office/drawing/2014/main" id="{DD51C8DD-EFCD-4FA4-BB43-9D2F164B76A3}"/>
              </a:ext>
            </a:extLst>
          </p:cNvPr>
          <p:cNvCxnSpPr/>
          <p:nvPr userDrawn="1"/>
        </p:nvCxnSpPr>
        <p:spPr>
          <a:xfrm flipH="1">
            <a:off x="4775200" y="3553279"/>
            <a:ext cx="690880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4D3849E7-EA11-49A8-A7DC-3B21CC915976}"/>
              </a:ext>
            </a:extLst>
          </p:cNvPr>
          <p:cNvCxnSpPr/>
          <p:nvPr userDrawn="1"/>
        </p:nvCxnSpPr>
        <p:spPr>
          <a:xfrm flipH="1">
            <a:off x="4775200" y="4370312"/>
            <a:ext cx="6908800"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B381D4D0-51E2-48A3-A39C-4036C3F72926}"/>
              </a:ext>
            </a:extLst>
          </p:cNvPr>
          <p:cNvCxnSpPr/>
          <p:nvPr userDrawn="1"/>
        </p:nvCxnSpPr>
        <p:spPr>
          <a:xfrm flipH="1">
            <a:off x="4775200" y="5187345"/>
            <a:ext cx="6908800"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24CED0DB-CBC0-4E76-8CA2-A4E2B9A3D6B6}"/>
              </a:ext>
            </a:extLst>
          </p:cNvPr>
          <p:cNvCxnSpPr/>
          <p:nvPr userDrawn="1"/>
        </p:nvCxnSpPr>
        <p:spPr>
          <a:xfrm flipH="1">
            <a:off x="4775200" y="6004379"/>
            <a:ext cx="690880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18" name="Text Placeholder 17">
            <a:extLst>
              <a:ext uri="{FF2B5EF4-FFF2-40B4-BE49-F238E27FC236}">
                <a16:creationId xmlns:a16="http://schemas.microsoft.com/office/drawing/2014/main" id="{1C78F3FC-96B3-4E82-9BAC-67452EC763DD}"/>
              </a:ext>
            </a:extLst>
          </p:cNvPr>
          <p:cNvSpPr>
            <a:spLocks noGrp="1"/>
          </p:cNvSpPr>
          <p:nvPr>
            <p:ph type="body" sz="quarter" idx="11" hasCustomPrompt="1"/>
          </p:nvPr>
        </p:nvSpPr>
        <p:spPr>
          <a:xfrm>
            <a:off x="4775200" y="3791845"/>
            <a:ext cx="6908800" cy="339901"/>
          </a:xfrm>
          <a:noFill/>
        </p:spPr>
        <p:txBody>
          <a:bodyPr vert="horz" wrap="square" lIns="0" tIns="0" rIns="0" bIns="0" rtlCol="0" anchor="ctr">
            <a:spAutoFit/>
          </a:bodyPr>
          <a:lstStyle>
            <a:lvl1pPr marL="0" indent="0">
              <a:buNone/>
              <a:defRPr lang="en-US" sz="2400" dirty="0">
                <a:solidFill>
                  <a:schemeClr val="accent5">
                    <a:lumMod val="60000"/>
                    <a:lumOff val="40000"/>
                  </a:schemeClr>
                </a:solidFill>
              </a:defRPr>
            </a:lvl1pPr>
          </a:lstStyle>
          <a:p>
            <a:pPr marL="0" lvl="0"/>
            <a:r>
              <a:rPr lang="en-US"/>
              <a:t>Argument 1 (keep to one line)</a:t>
            </a:r>
          </a:p>
        </p:txBody>
      </p:sp>
      <p:sp>
        <p:nvSpPr>
          <p:cNvPr id="19" name="Text Placeholder 17">
            <a:extLst>
              <a:ext uri="{FF2B5EF4-FFF2-40B4-BE49-F238E27FC236}">
                <a16:creationId xmlns:a16="http://schemas.microsoft.com/office/drawing/2014/main" id="{D1E4C5D3-DFE8-4EE9-8EB1-996781D26E12}"/>
              </a:ext>
            </a:extLst>
          </p:cNvPr>
          <p:cNvSpPr>
            <a:spLocks noGrp="1"/>
          </p:cNvSpPr>
          <p:nvPr>
            <p:ph type="body" sz="quarter" idx="12" hasCustomPrompt="1"/>
          </p:nvPr>
        </p:nvSpPr>
        <p:spPr>
          <a:xfrm>
            <a:off x="4775200" y="4608878"/>
            <a:ext cx="6908800" cy="339901"/>
          </a:xfrm>
          <a:noFill/>
        </p:spPr>
        <p:txBody>
          <a:bodyPr vert="horz" wrap="square" lIns="0" tIns="0" rIns="0" bIns="0" rtlCol="0" anchor="ctr">
            <a:spAutoFit/>
          </a:bodyPr>
          <a:lstStyle>
            <a:lvl1pPr marL="0" indent="0">
              <a:buNone/>
              <a:defRPr lang="en-US" sz="2400" dirty="0">
                <a:solidFill>
                  <a:schemeClr val="accent2"/>
                </a:solidFill>
              </a:defRPr>
            </a:lvl1pPr>
          </a:lstStyle>
          <a:p>
            <a:pPr marL="228600" lvl="0" indent="-228600"/>
            <a:r>
              <a:rPr lang="en-US"/>
              <a:t>Argument 2 (keep to one line)</a:t>
            </a:r>
          </a:p>
        </p:txBody>
      </p:sp>
      <p:sp>
        <p:nvSpPr>
          <p:cNvPr id="21" name="Text Placeholder 17">
            <a:extLst>
              <a:ext uri="{FF2B5EF4-FFF2-40B4-BE49-F238E27FC236}">
                <a16:creationId xmlns:a16="http://schemas.microsoft.com/office/drawing/2014/main" id="{376A6EE3-B56F-4A8C-B563-8BBEFFB7BE09}"/>
              </a:ext>
            </a:extLst>
          </p:cNvPr>
          <p:cNvSpPr>
            <a:spLocks noGrp="1"/>
          </p:cNvSpPr>
          <p:nvPr>
            <p:ph type="body" sz="quarter" idx="13" hasCustomPrompt="1"/>
          </p:nvPr>
        </p:nvSpPr>
        <p:spPr>
          <a:xfrm>
            <a:off x="4775200" y="5425911"/>
            <a:ext cx="6908800" cy="339901"/>
          </a:xfrm>
          <a:noFill/>
        </p:spPr>
        <p:txBody>
          <a:bodyPr wrap="square" lIns="0" tIns="0" rIns="0" bIns="0" rtlCol="0" anchor="ctr">
            <a:spAutoFit/>
          </a:bodyPr>
          <a:lstStyle>
            <a:lvl1pPr marL="0" indent="0">
              <a:buNone/>
              <a:defRPr lang="en-US" sz="2400" dirty="0" smtClean="0">
                <a:solidFill>
                  <a:schemeClr val="accent5">
                    <a:lumMod val="60000"/>
                    <a:lumOff val="40000"/>
                  </a:schemeClr>
                </a:solidFill>
              </a:defRPr>
            </a:lvl1pPr>
          </a:lstStyle>
          <a:p>
            <a:pPr marL="0" lvl="0"/>
            <a:r>
              <a:rPr lang="en-US"/>
              <a:t>Argument 3 (keep to one line)</a:t>
            </a:r>
          </a:p>
        </p:txBody>
      </p:sp>
      <p:pic>
        <p:nvPicPr>
          <p:cNvPr id="2" name="Picture 1">
            <a:extLst>
              <a:ext uri="{FF2B5EF4-FFF2-40B4-BE49-F238E27FC236}">
                <a16:creationId xmlns:a16="http://schemas.microsoft.com/office/drawing/2014/main" id="{0D61DE16-2338-1AB9-AD46-7BF8AF9F7E46}"/>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97253" y="148170"/>
            <a:ext cx="3537857" cy="974193"/>
          </a:xfrm>
          <a:prstGeom prst="rect">
            <a:avLst/>
          </a:prstGeom>
        </p:spPr>
      </p:pic>
    </p:spTree>
    <p:extLst>
      <p:ext uri="{BB962C8B-B14F-4D97-AF65-F5344CB8AC3E}">
        <p14:creationId xmlns:p14="http://schemas.microsoft.com/office/powerpoint/2010/main" val="2633251486"/>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250"/>
                                        <p:tgtEl>
                                          <p:spTgt spid="7"/>
                                        </p:tgtEl>
                                      </p:cBhvr>
                                    </p:animEffect>
                                    <p:anim calcmode="lin" valueType="num">
                                      <p:cBhvr>
                                        <p:cTn id="8" dur="250" fill="hold"/>
                                        <p:tgtEl>
                                          <p:spTgt spid="7"/>
                                        </p:tgtEl>
                                        <p:attrNameLst>
                                          <p:attrName>ppt_x</p:attrName>
                                        </p:attrNameLst>
                                      </p:cBhvr>
                                      <p:tavLst>
                                        <p:tav tm="0">
                                          <p:val>
                                            <p:strVal val="#ppt_x"/>
                                          </p:val>
                                        </p:tav>
                                        <p:tav tm="100000">
                                          <p:val>
                                            <p:strVal val="#ppt_x"/>
                                          </p:val>
                                        </p:tav>
                                      </p:tavLst>
                                    </p:anim>
                                    <p:anim calcmode="lin" valueType="num">
                                      <p:cBhvr>
                                        <p:cTn id="9" dur="25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Navigation 3 of 3">
    <p:spTree>
      <p:nvGrpSpPr>
        <p:cNvPr id="1" name=""/>
        <p:cNvGrpSpPr/>
        <p:nvPr/>
      </p:nvGrpSpPr>
      <p:grpSpPr>
        <a:xfrm>
          <a:off x="0" y="0"/>
          <a:ext cx="0" cy="0"/>
          <a:chOff x="0" y="0"/>
          <a:chExt cx="0" cy="0"/>
        </a:xfrm>
      </p:grpSpPr>
      <p:sp>
        <p:nvSpPr>
          <p:cNvPr id="5" name="Hexagon 3">
            <a:extLst>
              <a:ext uri="{FF2B5EF4-FFF2-40B4-BE49-F238E27FC236}">
                <a16:creationId xmlns:a16="http://schemas.microsoft.com/office/drawing/2014/main" id="{A9AF035C-1190-4A56-863C-B604B7B6804E}"/>
              </a:ext>
            </a:extLst>
          </p:cNvPr>
          <p:cNvSpPr>
            <a:spLocks noChangeAspect="1"/>
          </p:cNvSpPr>
          <p:nvPr userDrawn="1"/>
        </p:nvSpPr>
        <p:spPr>
          <a:xfrm rot="1800000">
            <a:off x="2969844" y="721181"/>
            <a:ext cx="10669354" cy="9772007"/>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bg2"/>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r>
              <a:rPr lang="en-US">
                <a:ln>
                  <a:noFill/>
                </a:ln>
                <a:solidFill>
                  <a:schemeClr val="accent1"/>
                </a:solidFill>
                <a:latin typeface="Avenir Book" panose="02000503020000020003" pitchFamily="2" charset="0"/>
              </a:rPr>
              <a:t> </a:t>
            </a:r>
          </a:p>
        </p:txBody>
      </p:sp>
      <p:pic>
        <p:nvPicPr>
          <p:cNvPr id="7" name="Picture 6" descr="Icon&#10;&#10;Description automatically generated">
            <a:extLst>
              <a:ext uri="{FF2B5EF4-FFF2-40B4-BE49-F238E27FC236}">
                <a16:creationId xmlns:a16="http://schemas.microsoft.com/office/drawing/2014/main" id="{E4993BAA-8E3D-4E3F-B920-AAB43E0D3528}"/>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759365" y="4827041"/>
            <a:ext cx="1755321" cy="1560285"/>
          </a:xfrm>
          <a:prstGeom prst="rect">
            <a:avLst/>
          </a:prstGeom>
        </p:spPr>
      </p:pic>
      <p:cxnSp>
        <p:nvCxnSpPr>
          <p:cNvPr id="8" name="Straight Connector 7">
            <a:extLst>
              <a:ext uri="{FF2B5EF4-FFF2-40B4-BE49-F238E27FC236}">
                <a16:creationId xmlns:a16="http://schemas.microsoft.com/office/drawing/2014/main" id="{DD51C8DD-EFCD-4FA4-BB43-9D2F164B76A3}"/>
              </a:ext>
            </a:extLst>
          </p:cNvPr>
          <p:cNvCxnSpPr/>
          <p:nvPr userDrawn="1"/>
        </p:nvCxnSpPr>
        <p:spPr>
          <a:xfrm flipH="1">
            <a:off x="4775200" y="3553279"/>
            <a:ext cx="690880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4D3849E7-EA11-49A8-A7DC-3B21CC915976}"/>
              </a:ext>
            </a:extLst>
          </p:cNvPr>
          <p:cNvCxnSpPr/>
          <p:nvPr userDrawn="1"/>
        </p:nvCxnSpPr>
        <p:spPr>
          <a:xfrm flipH="1">
            <a:off x="4775200" y="4370312"/>
            <a:ext cx="690880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B381D4D0-51E2-48A3-A39C-4036C3F72926}"/>
              </a:ext>
            </a:extLst>
          </p:cNvPr>
          <p:cNvCxnSpPr/>
          <p:nvPr userDrawn="1"/>
        </p:nvCxnSpPr>
        <p:spPr>
          <a:xfrm flipH="1">
            <a:off x="4775200" y="5187345"/>
            <a:ext cx="6908800"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24CED0DB-CBC0-4E76-8CA2-A4E2B9A3D6B6}"/>
              </a:ext>
            </a:extLst>
          </p:cNvPr>
          <p:cNvCxnSpPr/>
          <p:nvPr userDrawn="1"/>
        </p:nvCxnSpPr>
        <p:spPr>
          <a:xfrm flipH="1">
            <a:off x="4775200" y="6004379"/>
            <a:ext cx="6908800"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Text Placeholder 17">
            <a:extLst>
              <a:ext uri="{FF2B5EF4-FFF2-40B4-BE49-F238E27FC236}">
                <a16:creationId xmlns:a16="http://schemas.microsoft.com/office/drawing/2014/main" id="{1C78F3FC-96B3-4E82-9BAC-67452EC763DD}"/>
              </a:ext>
            </a:extLst>
          </p:cNvPr>
          <p:cNvSpPr>
            <a:spLocks noGrp="1"/>
          </p:cNvSpPr>
          <p:nvPr>
            <p:ph type="body" sz="quarter" idx="11" hasCustomPrompt="1"/>
          </p:nvPr>
        </p:nvSpPr>
        <p:spPr>
          <a:xfrm>
            <a:off x="4775200" y="3791845"/>
            <a:ext cx="6908800" cy="339901"/>
          </a:xfrm>
          <a:noFill/>
        </p:spPr>
        <p:txBody>
          <a:bodyPr vert="horz" wrap="square" lIns="0" tIns="0" rIns="0" bIns="0" rtlCol="0" anchor="ctr">
            <a:spAutoFit/>
          </a:bodyPr>
          <a:lstStyle>
            <a:lvl1pPr marL="0" indent="0">
              <a:buNone/>
              <a:defRPr lang="en-US" sz="2400" dirty="0">
                <a:solidFill>
                  <a:schemeClr val="accent5">
                    <a:lumMod val="60000"/>
                    <a:lumOff val="40000"/>
                  </a:schemeClr>
                </a:solidFill>
              </a:defRPr>
            </a:lvl1pPr>
          </a:lstStyle>
          <a:p>
            <a:pPr marL="0" lvl="0"/>
            <a:r>
              <a:rPr lang="en-US"/>
              <a:t>Argument 1 (keep to one line)</a:t>
            </a:r>
          </a:p>
        </p:txBody>
      </p:sp>
      <p:sp>
        <p:nvSpPr>
          <p:cNvPr id="19" name="Text Placeholder 17">
            <a:extLst>
              <a:ext uri="{FF2B5EF4-FFF2-40B4-BE49-F238E27FC236}">
                <a16:creationId xmlns:a16="http://schemas.microsoft.com/office/drawing/2014/main" id="{D1E4C5D3-DFE8-4EE9-8EB1-996781D26E12}"/>
              </a:ext>
            </a:extLst>
          </p:cNvPr>
          <p:cNvSpPr>
            <a:spLocks noGrp="1"/>
          </p:cNvSpPr>
          <p:nvPr>
            <p:ph type="body" sz="quarter" idx="12" hasCustomPrompt="1"/>
          </p:nvPr>
        </p:nvSpPr>
        <p:spPr>
          <a:xfrm>
            <a:off x="4775200" y="4608878"/>
            <a:ext cx="6908800" cy="339901"/>
          </a:xfrm>
          <a:noFill/>
        </p:spPr>
        <p:txBody>
          <a:bodyPr wrap="square" lIns="0" tIns="0" rIns="0" bIns="0" rtlCol="0" anchor="ctr">
            <a:spAutoFit/>
          </a:bodyPr>
          <a:lstStyle>
            <a:lvl1pPr marL="0" indent="0">
              <a:buNone/>
              <a:defRPr lang="en-US" sz="2400" dirty="0" smtClean="0">
                <a:solidFill>
                  <a:schemeClr val="accent5">
                    <a:lumMod val="60000"/>
                    <a:lumOff val="40000"/>
                  </a:schemeClr>
                </a:solidFill>
              </a:defRPr>
            </a:lvl1pPr>
          </a:lstStyle>
          <a:p>
            <a:pPr marL="0" lvl="0"/>
            <a:r>
              <a:rPr lang="en-US"/>
              <a:t>Argument 2 (keep to one line)</a:t>
            </a:r>
          </a:p>
        </p:txBody>
      </p:sp>
      <p:sp>
        <p:nvSpPr>
          <p:cNvPr id="21" name="Text Placeholder 17">
            <a:extLst>
              <a:ext uri="{FF2B5EF4-FFF2-40B4-BE49-F238E27FC236}">
                <a16:creationId xmlns:a16="http://schemas.microsoft.com/office/drawing/2014/main" id="{376A6EE3-B56F-4A8C-B563-8BBEFFB7BE09}"/>
              </a:ext>
            </a:extLst>
          </p:cNvPr>
          <p:cNvSpPr>
            <a:spLocks noGrp="1"/>
          </p:cNvSpPr>
          <p:nvPr>
            <p:ph type="body" sz="quarter" idx="13" hasCustomPrompt="1"/>
          </p:nvPr>
        </p:nvSpPr>
        <p:spPr>
          <a:xfrm>
            <a:off x="4775200" y="5425911"/>
            <a:ext cx="6908800" cy="339901"/>
          </a:xfrm>
          <a:noFill/>
        </p:spPr>
        <p:txBody>
          <a:bodyPr vert="horz" wrap="square" lIns="0" tIns="0" rIns="0" bIns="0" rtlCol="0" anchor="ctr">
            <a:spAutoFit/>
          </a:bodyPr>
          <a:lstStyle>
            <a:lvl1pPr marL="0" indent="0">
              <a:buNone/>
              <a:defRPr lang="en-US" sz="2400" dirty="0">
                <a:solidFill>
                  <a:schemeClr val="accent2"/>
                </a:solidFill>
              </a:defRPr>
            </a:lvl1pPr>
          </a:lstStyle>
          <a:p>
            <a:pPr marL="228600" lvl="0" indent="-228600"/>
            <a:r>
              <a:rPr lang="en-US"/>
              <a:t>Argument 3 (keep to one line)</a:t>
            </a:r>
          </a:p>
        </p:txBody>
      </p:sp>
      <p:pic>
        <p:nvPicPr>
          <p:cNvPr id="2" name="Picture 1">
            <a:extLst>
              <a:ext uri="{FF2B5EF4-FFF2-40B4-BE49-F238E27FC236}">
                <a16:creationId xmlns:a16="http://schemas.microsoft.com/office/drawing/2014/main" id="{0D5B96AC-3BC6-A89B-72CF-2A60337BC912}"/>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97253" y="148170"/>
            <a:ext cx="3537857" cy="974193"/>
          </a:xfrm>
          <a:prstGeom prst="rect">
            <a:avLst/>
          </a:prstGeom>
        </p:spPr>
      </p:pic>
    </p:spTree>
    <p:extLst>
      <p:ext uri="{BB962C8B-B14F-4D97-AF65-F5344CB8AC3E}">
        <p14:creationId xmlns:p14="http://schemas.microsoft.com/office/powerpoint/2010/main" val="1122166173"/>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250"/>
                                        <p:tgtEl>
                                          <p:spTgt spid="7"/>
                                        </p:tgtEl>
                                      </p:cBhvr>
                                    </p:animEffect>
                                    <p:anim calcmode="lin" valueType="num">
                                      <p:cBhvr>
                                        <p:cTn id="8" dur="250" fill="hold"/>
                                        <p:tgtEl>
                                          <p:spTgt spid="7"/>
                                        </p:tgtEl>
                                        <p:attrNameLst>
                                          <p:attrName>ppt_x</p:attrName>
                                        </p:attrNameLst>
                                      </p:cBhvr>
                                      <p:tavLst>
                                        <p:tav tm="0">
                                          <p:val>
                                            <p:strVal val="#ppt_x"/>
                                          </p:val>
                                        </p:tav>
                                        <p:tav tm="100000">
                                          <p:val>
                                            <p:strVal val="#ppt_x"/>
                                          </p:val>
                                        </p:tav>
                                      </p:tavLst>
                                    </p:anim>
                                    <p:anim calcmode="lin" valueType="num">
                                      <p:cBhvr>
                                        <p:cTn id="9" dur="25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_Bumper side (freeform)">
    <p:spTree>
      <p:nvGrpSpPr>
        <p:cNvPr id="1" name=""/>
        <p:cNvGrpSpPr/>
        <p:nvPr/>
      </p:nvGrpSpPr>
      <p:grpSpPr>
        <a:xfrm>
          <a:off x="0" y="0"/>
          <a:ext cx="0" cy="0"/>
          <a:chOff x="0" y="0"/>
          <a:chExt cx="0" cy="0"/>
        </a:xfrm>
      </p:grpSpPr>
      <p:sp>
        <p:nvSpPr>
          <p:cNvPr id="31" name="Hexagon 3">
            <a:extLst>
              <a:ext uri="{FF2B5EF4-FFF2-40B4-BE49-F238E27FC236}">
                <a16:creationId xmlns:a16="http://schemas.microsoft.com/office/drawing/2014/main" id="{03938AA0-0D30-A7DA-CB0C-E610C90EA0A5}"/>
              </a:ext>
            </a:extLst>
          </p:cNvPr>
          <p:cNvSpPr>
            <a:spLocks noChangeAspect="1"/>
          </p:cNvSpPr>
          <p:nvPr userDrawn="1"/>
        </p:nvSpPr>
        <p:spPr>
          <a:xfrm rot="1800000">
            <a:off x="7008864" y="2216672"/>
            <a:ext cx="5400228" cy="4946040"/>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rgbClr val="EBF5F5"/>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a:t> </a:t>
            </a:r>
          </a:p>
        </p:txBody>
      </p:sp>
      <p:sp>
        <p:nvSpPr>
          <p:cNvPr id="16" name="Freeform: Shape 15">
            <a:extLst>
              <a:ext uri="{FF2B5EF4-FFF2-40B4-BE49-F238E27FC236}">
                <a16:creationId xmlns:a16="http://schemas.microsoft.com/office/drawing/2014/main" id="{91E19050-7110-422B-FFB2-88F953196168}"/>
              </a:ext>
            </a:extLst>
          </p:cNvPr>
          <p:cNvSpPr/>
          <p:nvPr userDrawn="1"/>
        </p:nvSpPr>
        <p:spPr>
          <a:xfrm>
            <a:off x="7343195" y="3559175"/>
            <a:ext cx="4808764" cy="600075"/>
          </a:xfrm>
          <a:custGeom>
            <a:avLst/>
            <a:gdLst>
              <a:gd name="connsiteX0" fmla="*/ 0 w 4808764"/>
              <a:gd name="connsiteY0" fmla="*/ 0 h 600075"/>
              <a:gd name="connsiteX1" fmla="*/ 4785380 w 4808764"/>
              <a:gd name="connsiteY1" fmla="*/ 0 h 600075"/>
              <a:gd name="connsiteX2" fmla="*/ 4797994 w 4808764"/>
              <a:gd name="connsiteY2" fmla="*/ 50303 h 600075"/>
              <a:gd name="connsiteX3" fmla="*/ 4808452 w 4808764"/>
              <a:gd name="connsiteY3" fmla="*/ 122645 h 600075"/>
              <a:gd name="connsiteX4" fmla="*/ 4808764 w 4808764"/>
              <a:gd name="connsiteY4" fmla="*/ 127270 h 600075"/>
              <a:gd name="connsiteX5" fmla="*/ 4808764 w 4808764"/>
              <a:gd name="connsiteY5" fmla="*/ 600075 h 600075"/>
              <a:gd name="connsiteX6" fmla="*/ 0 w 4808764"/>
              <a:gd name="connsiteY6" fmla="*/ 600075 h 60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08764" h="600075">
                <a:moveTo>
                  <a:pt x="0" y="0"/>
                </a:moveTo>
                <a:lnTo>
                  <a:pt x="4785380" y="0"/>
                </a:lnTo>
                <a:lnTo>
                  <a:pt x="4797994" y="50303"/>
                </a:lnTo>
                <a:cubicBezTo>
                  <a:pt x="4802484" y="73410"/>
                  <a:pt x="4805882" y="97273"/>
                  <a:pt x="4808452" y="122645"/>
                </a:cubicBezTo>
                <a:lnTo>
                  <a:pt x="4808764" y="127270"/>
                </a:lnTo>
                <a:lnTo>
                  <a:pt x="4808764" y="600075"/>
                </a:lnTo>
                <a:lnTo>
                  <a:pt x="0" y="600075"/>
                </a:lnTo>
                <a:close/>
              </a:path>
            </a:pathLst>
          </a:custGeom>
          <a:solidFill>
            <a:srgbClr val="D3EAE9"/>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3" name="Text Placeholder 12">
            <a:extLst>
              <a:ext uri="{FF2B5EF4-FFF2-40B4-BE49-F238E27FC236}">
                <a16:creationId xmlns:a16="http://schemas.microsoft.com/office/drawing/2014/main" id="{1A2FDD9B-2B8F-3E36-033F-6D39C9A661D0}"/>
              </a:ext>
            </a:extLst>
          </p:cNvPr>
          <p:cNvSpPr>
            <a:spLocks noGrp="1"/>
          </p:cNvSpPr>
          <p:nvPr>
            <p:ph type="body" sz="quarter" idx="15" hasCustomPrompt="1"/>
          </p:nvPr>
        </p:nvSpPr>
        <p:spPr>
          <a:xfrm>
            <a:off x="7937269" y="3655672"/>
            <a:ext cx="3848100" cy="407988"/>
          </a:xfrm>
        </p:spPr>
        <p:txBody>
          <a:bodyPr anchor="ctr">
            <a:normAutofit/>
          </a:bodyPr>
          <a:lstStyle>
            <a:lvl1pPr marL="0" indent="0">
              <a:buFont typeface="Arial" panose="020B0604020202020204" pitchFamily="34" charset="0"/>
              <a:buNone/>
              <a:defRPr sz="1800">
                <a:solidFill>
                  <a:schemeClr val="accent2"/>
                </a:solidFill>
              </a:defRPr>
            </a:lvl1pPr>
          </a:lstStyle>
          <a:p>
            <a:pPr lvl="0"/>
            <a:r>
              <a:rPr lang="en-US"/>
              <a:t>Subtitle 1 (keep to one line)</a:t>
            </a:r>
          </a:p>
        </p:txBody>
      </p:sp>
      <p:sp>
        <p:nvSpPr>
          <p:cNvPr id="14" name="Text Placeholder 12">
            <a:extLst>
              <a:ext uri="{FF2B5EF4-FFF2-40B4-BE49-F238E27FC236}">
                <a16:creationId xmlns:a16="http://schemas.microsoft.com/office/drawing/2014/main" id="{DD0BCF8F-7E70-03AA-ACEB-5C6CF8DB1941}"/>
              </a:ext>
            </a:extLst>
          </p:cNvPr>
          <p:cNvSpPr>
            <a:spLocks noGrp="1"/>
          </p:cNvSpPr>
          <p:nvPr>
            <p:ph type="body" sz="quarter" idx="16" hasCustomPrompt="1"/>
          </p:nvPr>
        </p:nvSpPr>
        <p:spPr>
          <a:xfrm>
            <a:off x="7937269" y="4268446"/>
            <a:ext cx="3848100" cy="407988"/>
          </a:xfrm>
        </p:spPr>
        <p:txBody>
          <a:bodyPr anchor="ctr">
            <a:normAutofit/>
          </a:bodyPr>
          <a:lstStyle>
            <a:lvl1pPr marL="0" indent="0">
              <a:buFont typeface="Arial" panose="020B0604020202020204" pitchFamily="34" charset="0"/>
              <a:buNone/>
              <a:defRPr sz="1800">
                <a:solidFill>
                  <a:schemeClr val="accent2">
                    <a:lumMod val="40000"/>
                    <a:lumOff val="60000"/>
                  </a:schemeClr>
                </a:solidFill>
              </a:defRPr>
            </a:lvl1pPr>
          </a:lstStyle>
          <a:p>
            <a:pPr lvl="0"/>
            <a:r>
              <a:rPr lang="en-US"/>
              <a:t>Subtitle 2 (keep to one line)</a:t>
            </a:r>
          </a:p>
        </p:txBody>
      </p:sp>
      <p:cxnSp>
        <p:nvCxnSpPr>
          <p:cNvPr id="17" name="Straight Connector 16">
            <a:extLst>
              <a:ext uri="{FF2B5EF4-FFF2-40B4-BE49-F238E27FC236}">
                <a16:creationId xmlns:a16="http://schemas.microsoft.com/office/drawing/2014/main" id="{B5C39C1A-9A81-EA81-9AB0-D59F458739FB}"/>
              </a:ext>
            </a:extLst>
          </p:cNvPr>
          <p:cNvCxnSpPr>
            <a:cxnSpLocks/>
          </p:cNvCxnSpPr>
          <p:nvPr userDrawn="1"/>
        </p:nvCxnSpPr>
        <p:spPr>
          <a:xfrm flipH="1">
            <a:off x="7285691" y="3553279"/>
            <a:ext cx="4888843"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9650966F-C975-9D58-D06B-B78BFC6060BE}"/>
              </a:ext>
            </a:extLst>
          </p:cNvPr>
          <p:cNvCxnSpPr>
            <a:cxnSpLocks/>
          </p:cNvCxnSpPr>
          <p:nvPr userDrawn="1"/>
        </p:nvCxnSpPr>
        <p:spPr>
          <a:xfrm flipH="1">
            <a:off x="7265758" y="4166053"/>
            <a:ext cx="4908776"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68FE06D1-7CC3-8940-EA68-93D1A3CB42A3}"/>
              </a:ext>
            </a:extLst>
          </p:cNvPr>
          <p:cNvCxnSpPr>
            <a:cxnSpLocks/>
          </p:cNvCxnSpPr>
          <p:nvPr userDrawn="1"/>
        </p:nvCxnSpPr>
        <p:spPr>
          <a:xfrm flipH="1">
            <a:off x="7265758" y="4778827"/>
            <a:ext cx="4908776"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sp>
        <p:nvSpPr>
          <p:cNvPr id="4" name="Hexagon 3">
            <a:extLst>
              <a:ext uri="{FF2B5EF4-FFF2-40B4-BE49-F238E27FC236}">
                <a16:creationId xmlns:a16="http://schemas.microsoft.com/office/drawing/2014/main" id="{BB09614F-21F5-114F-808E-E3F2BF95BBFD}"/>
              </a:ext>
            </a:extLst>
          </p:cNvPr>
          <p:cNvSpPr>
            <a:spLocks noChangeAspect="1"/>
          </p:cNvSpPr>
          <p:nvPr userDrawn="1"/>
        </p:nvSpPr>
        <p:spPr>
          <a:xfrm rot="1800000">
            <a:off x="-1463283" y="599655"/>
            <a:ext cx="9496992" cy="8698247"/>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bg1"/>
          </a:solidFill>
          <a:ln w="28575">
            <a:noFill/>
          </a:ln>
          <a:effectLst>
            <a:outerShdw blurRad="254000" sx="102000" sy="102000" algn="ctr" rotWithShape="0">
              <a:prstClr val="black">
                <a:alpha val="15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r>
              <a:rPr lang="en-US">
                <a:ln>
                  <a:noFill/>
                </a:ln>
                <a:solidFill>
                  <a:schemeClr val="accent1"/>
                </a:solidFill>
                <a:latin typeface="Avenir Book" panose="02000503020000020003" pitchFamily="2" charset="0"/>
              </a:rPr>
              <a:t> </a:t>
            </a:r>
          </a:p>
        </p:txBody>
      </p:sp>
      <p:cxnSp>
        <p:nvCxnSpPr>
          <p:cNvPr id="5" name="Straight Connector 4">
            <a:extLst>
              <a:ext uri="{FF2B5EF4-FFF2-40B4-BE49-F238E27FC236}">
                <a16:creationId xmlns:a16="http://schemas.microsoft.com/office/drawing/2014/main" id="{EC15F33A-3246-C4A7-927A-0C35158B8824}"/>
              </a:ext>
            </a:extLst>
          </p:cNvPr>
          <p:cNvCxnSpPr>
            <a:cxnSpLocks/>
          </p:cNvCxnSpPr>
          <p:nvPr userDrawn="1"/>
        </p:nvCxnSpPr>
        <p:spPr>
          <a:xfrm flipH="1">
            <a:off x="310578" y="3553279"/>
            <a:ext cx="6908800"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24A326CA-7606-9FC0-5262-862C8CC3B409}"/>
              </a:ext>
            </a:extLst>
          </p:cNvPr>
          <p:cNvCxnSpPr>
            <a:cxnSpLocks/>
          </p:cNvCxnSpPr>
          <p:nvPr userDrawn="1"/>
        </p:nvCxnSpPr>
        <p:spPr>
          <a:xfrm flipH="1">
            <a:off x="310578" y="4370312"/>
            <a:ext cx="6908800"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B40C7837-2F16-EACA-FBC6-DAC882AC2092}"/>
              </a:ext>
            </a:extLst>
          </p:cNvPr>
          <p:cNvCxnSpPr>
            <a:cxnSpLocks/>
          </p:cNvCxnSpPr>
          <p:nvPr userDrawn="1"/>
        </p:nvCxnSpPr>
        <p:spPr>
          <a:xfrm flipH="1">
            <a:off x="310578" y="5187345"/>
            <a:ext cx="690880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9" name="Text Placeholder 17">
            <a:extLst>
              <a:ext uri="{FF2B5EF4-FFF2-40B4-BE49-F238E27FC236}">
                <a16:creationId xmlns:a16="http://schemas.microsoft.com/office/drawing/2014/main" id="{DBD65D3E-12E7-E1F2-A16C-71E47BF3A4AA}"/>
              </a:ext>
            </a:extLst>
          </p:cNvPr>
          <p:cNvSpPr>
            <a:spLocks noGrp="1"/>
          </p:cNvSpPr>
          <p:nvPr userDrawn="1">
            <p:ph type="body" sz="quarter" idx="12" hasCustomPrompt="1"/>
          </p:nvPr>
        </p:nvSpPr>
        <p:spPr>
          <a:xfrm>
            <a:off x="310578" y="3791845"/>
            <a:ext cx="6908800" cy="339901"/>
          </a:xfrm>
          <a:noFill/>
        </p:spPr>
        <p:txBody>
          <a:bodyPr vert="horz" wrap="square" lIns="0" tIns="0" rIns="0" bIns="0" rtlCol="0" anchor="ctr">
            <a:spAutoFit/>
          </a:bodyPr>
          <a:lstStyle>
            <a:lvl1pPr marL="0" indent="0" algn="r">
              <a:buFont typeface="Arial" panose="020B0604020202020204" pitchFamily="34" charset="0"/>
              <a:buNone/>
              <a:defRPr lang="en-US" sz="2400">
                <a:solidFill>
                  <a:schemeClr val="accent2"/>
                </a:solidFill>
              </a:defRPr>
            </a:lvl1pPr>
          </a:lstStyle>
          <a:p>
            <a:pPr marL="228600" lvl="0" indent="-228600"/>
            <a:r>
              <a:rPr lang="en-US"/>
              <a:t>Argument 1 (keep to one line)</a:t>
            </a:r>
          </a:p>
        </p:txBody>
      </p:sp>
      <p:sp>
        <p:nvSpPr>
          <p:cNvPr id="10" name="Text Placeholder 17">
            <a:extLst>
              <a:ext uri="{FF2B5EF4-FFF2-40B4-BE49-F238E27FC236}">
                <a16:creationId xmlns:a16="http://schemas.microsoft.com/office/drawing/2014/main" id="{08700E15-8048-2C85-CDD4-8325FF29132F}"/>
              </a:ext>
            </a:extLst>
          </p:cNvPr>
          <p:cNvSpPr>
            <a:spLocks noGrp="1"/>
          </p:cNvSpPr>
          <p:nvPr userDrawn="1">
            <p:ph type="body" sz="quarter" idx="13" hasCustomPrompt="1"/>
          </p:nvPr>
        </p:nvSpPr>
        <p:spPr>
          <a:xfrm>
            <a:off x="310578" y="4608878"/>
            <a:ext cx="6908800" cy="339901"/>
          </a:xfrm>
          <a:noFill/>
        </p:spPr>
        <p:txBody>
          <a:bodyPr wrap="square" lIns="0" tIns="0" rIns="0" bIns="0" rtlCol="0" anchor="ctr">
            <a:spAutoFit/>
          </a:bodyPr>
          <a:lstStyle>
            <a:lvl1pPr marL="0" indent="0" algn="r">
              <a:buFont typeface="Arial" panose="020B0604020202020204" pitchFamily="34" charset="0"/>
              <a:buNone/>
              <a:defRPr lang="en-US" sz="2400" dirty="0" smtClean="0">
                <a:solidFill>
                  <a:schemeClr val="accent5">
                    <a:lumMod val="40000"/>
                    <a:lumOff val="60000"/>
                  </a:schemeClr>
                </a:solidFill>
              </a:defRPr>
            </a:lvl1pPr>
          </a:lstStyle>
          <a:p>
            <a:pPr marL="0" lvl="0"/>
            <a:r>
              <a:rPr lang="en-US"/>
              <a:t>Argument 2 (keep to one line)</a:t>
            </a:r>
          </a:p>
        </p:txBody>
      </p:sp>
      <p:pic>
        <p:nvPicPr>
          <p:cNvPr id="2" name="Picture 1">
            <a:extLst>
              <a:ext uri="{FF2B5EF4-FFF2-40B4-BE49-F238E27FC236}">
                <a16:creationId xmlns:a16="http://schemas.microsoft.com/office/drawing/2014/main" id="{107B4419-B78F-8BA4-F29F-F435D6E7D221}"/>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9048584" y="352100"/>
            <a:ext cx="2987576" cy="822666"/>
          </a:xfrm>
          <a:prstGeom prst="rect">
            <a:avLst/>
          </a:prstGeom>
        </p:spPr>
      </p:pic>
    </p:spTree>
    <p:extLst>
      <p:ext uri="{BB962C8B-B14F-4D97-AF65-F5344CB8AC3E}">
        <p14:creationId xmlns:p14="http://schemas.microsoft.com/office/powerpoint/2010/main" val="2633909943"/>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left)">
                                      <p:cBhvr>
                                        <p:cTn id="7"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6_Bumper side (freeform)">
    <p:spTree>
      <p:nvGrpSpPr>
        <p:cNvPr id="1" name=""/>
        <p:cNvGrpSpPr/>
        <p:nvPr/>
      </p:nvGrpSpPr>
      <p:grpSpPr>
        <a:xfrm>
          <a:off x="0" y="0"/>
          <a:ext cx="0" cy="0"/>
          <a:chOff x="0" y="0"/>
          <a:chExt cx="0" cy="0"/>
        </a:xfrm>
      </p:grpSpPr>
      <p:sp>
        <p:nvSpPr>
          <p:cNvPr id="31" name="Hexagon 3">
            <a:extLst>
              <a:ext uri="{FF2B5EF4-FFF2-40B4-BE49-F238E27FC236}">
                <a16:creationId xmlns:a16="http://schemas.microsoft.com/office/drawing/2014/main" id="{03938AA0-0D30-A7DA-CB0C-E610C90EA0A5}"/>
              </a:ext>
            </a:extLst>
          </p:cNvPr>
          <p:cNvSpPr>
            <a:spLocks noChangeAspect="1"/>
          </p:cNvSpPr>
          <p:nvPr userDrawn="1"/>
        </p:nvSpPr>
        <p:spPr>
          <a:xfrm rot="1800000">
            <a:off x="7008864" y="2216672"/>
            <a:ext cx="5400228" cy="4946040"/>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rgbClr val="EBF5F5"/>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a:t> </a:t>
            </a:r>
          </a:p>
        </p:txBody>
      </p:sp>
      <p:sp>
        <p:nvSpPr>
          <p:cNvPr id="38" name="Rectangle 37">
            <a:extLst>
              <a:ext uri="{FF2B5EF4-FFF2-40B4-BE49-F238E27FC236}">
                <a16:creationId xmlns:a16="http://schemas.microsoft.com/office/drawing/2014/main" id="{0C5CBF52-1291-7814-EF92-29DE39FBC966}"/>
              </a:ext>
            </a:extLst>
          </p:cNvPr>
          <p:cNvSpPr/>
          <p:nvPr userDrawn="1"/>
        </p:nvSpPr>
        <p:spPr>
          <a:xfrm>
            <a:off x="7365770" y="4172905"/>
            <a:ext cx="4808764" cy="600075"/>
          </a:xfrm>
          <a:prstGeom prst="rect">
            <a:avLst/>
          </a:prstGeom>
          <a:solidFill>
            <a:srgbClr val="D3EA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 Placeholder 12">
            <a:extLst>
              <a:ext uri="{FF2B5EF4-FFF2-40B4-BE49-F238E27FC236}">
                <a16:creationId xmlns:a16="http://schemas.microsoft.com/office/drawing/2014/main" id="{1A2FDD9B-2B8F-3E36-033F-6D39C9A661D0}"/>
              </a:ext>
            </a:extLst>
          </p:cNvPr>
          <p:cNvSpPr>
            <a:spLocks noGrp="1"/>
          </p:cNvSpPr>
          <p:nvPr>
            <p:ph type="body" sz="quarter" idx="15" hasCustomPrompt="1"/>
          </p:nvPr>
        </p:nvSpPr>
        <p:spPr>
          <a:xfrm>
            <a:off x="7937269" y="3655672"/>
            <a:ext cx="3848100" cy="407988"/>
          </a:xfrm>
        </p:spPr>
        <p:txBody>
          <a:bodyPr vert="horz" lIns="0" tIns="0" rIns="0" bIns="0" rtlCol="0" anchor="ctr">
            <a:normAutofit/>
          </a:bodyPr>
          <a:lstStyle>
            <a:lvl1pPr marL="0" indent="0">
              <a:buNone/>
              <a:defRPr lang="en-US" sz="1800" dirty="0">
                <a:solidFill>
                  <a:schemeClr val="accent2">
                    <a:lumMod val="40000"/>
                    <a:lumOff val="60000"/>
                  </a:schemeClr>
                </a:solidFill>
              </a:defRPr>
            </a:lvl1pPr>
          </a:lstStyle>
          <a:p>
            <a:pPr marL="228600" lvl="0" indent="-228600"/>
            <a:r>
              <a:rPr lang="en-US"/>
              <a:t>Subtitle 1 (keep to one line)</a:t>
            </a:r>
          </a:p>
        </p:txBody>
      </p:sp>
      <p:sp>
        <p:nvSpPr>
          <p:cNvPr id="14" name="Text Placeholder 12">
            <a:extLst>
              <a:ext uri="{FF2B5EF4-FFF2-40B4-BE49-F238E27FC236}">
                <a16:creationId xmlns:a16="http://schemas.microsoft.com/office/drawing/2014/main" id="{DD0BCF8F-7E70-03AA-ACEB-5C6CF8DB1941}"/>
              </a:ext>
            </a:extLst>
          </p:cNvPr>
          <p:cNvSpPr>
            <a:spLocks noGrp="1"/>
          </p:cNvSpPr>
          <p:nvPr>
            <p:ph type="body" sz="quarter" idx="16" hasCustomPrompt="1"/>
          </p:nvPr>
        </p:nvSpPr>
        <p:spPr>
          <a:xfrm>
            <a:off x="7937269" y="4268446"/>
            <a:ext cx="3848100" cy="407988"/>
          </a:xfrm>
        </p:spPr>
        <p:txBody>
          <a:bodyPr vert="horz" lIns="0" tIns="0" rIns="0" bIns="0" rtlCol="0" anchor="ctr">
            <a:normAutofit/>
          </a:bodyPr>
          <a:lstStyle>
            <a:lvl1pPr marL="0" indent="0">
              <a:buNone/>
              <a:defRPr lang="en-US" sz="1800" dirty="0">
                <a:solidFill>
                  <a:schemeClr val="accent2"/>
                </a:solidFill>
              </a:defRPr>
            </a:lvl1pPr>
          </a:lstStyle>
          <a:p>
            <a:pPr marL="228600" lvl="0" indent="-228600"/>
            <a:r>
              <a:rPr lang="en-US"/>
              <a:t>Subtitle 2 (keep to one line)</a:t>
            </a:r>
          </a:p>
        </p:txBody>
      </p:sp>
      <p:cxnSp>
        <p:nvCxnSpPr>
          <p:cNvPr id="17" name="Straight Connector 16">
            <a:extLst>
              <a:ext uri="{FF2B5EF4-FFF2-40B4-BE49-F238E27FC236}">
                <a16:creationId xmlns:a16="http://schemas.microsoft.com/office/drawing/2014/main" id="{B5C39C1A-9A81-EA81-9AB0-D59F458739FB}"/>
              </a:ext>
            </a:extLst>
          </p:cNvPr>
          <p:cNvCxnSpPr>
            <a:cxnSpLocks/>
          </p:cNvCxnSpPr>
          <p:nvPr userDrawn="1"/>
        </p:nvCxnSpPr>
        <p:spPr>
          <a:xfrm flipH="1">
            <a:off x="7285691" y="3553279"/>
            <a:ext cx="4888843"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9650966F-C975-9D58-D06B-B78BFC6060BE}"/>
              </a:ext>
            </a:extLst>
          </p:cNvPr>
          <p:cNvCxnSpPr>
            <a:cxnSpLocks/>
          </p:cNvCxnSpPr>
          <p:nvPr userDrawn="1"/>
        </p:nvCxnSpPr>
        <p:spPr>
          <a:xfrm flipH="1">
            <a:off x="7265758" y="4166053"/>
            <a:ext cx="4908776"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68FE06D1-7CC3-8940-EA68-93D1A3CB42A3}"/>
              </a:ext>
            </a:extLst>
          </p:cNvPr>
          <p:cNvCxnSpPr>
            <a:cxnSpLocks/>
          </p:cNvCxnSpPr>
          <p:nvPr userDrawn="1"/>
        </p:nvCxnSpPr>
        <p:spPr>
          <a:xfrm flipH="1">
            <a:off x="7265758" y="4778827"/>
            <a:ext cx="4908776"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sp>
        <p:nvSpPr>
          <p:cNvPr id="4" name="Hexagon 3">
            <a:extLst>
              <a:ext uri="{FF2B5EF4-FFF2-40B4-BE49-F238E27FC236}">
                <a16:creationId xmlns:a16="http://schemas.microsoft.com/office/drawing/2014/main" id="{BB09614F-21F5-114F-808E-E3F2BF95BBFD}"/>
              </a:ext>
            </a:extLst>
          </p:cNvPr>
          <p:cNvSpPr>
            <a:spLocks noChangeAspect="1"/>
          </p:cNvSpPr>
          <p:nvPr userDrawn="1"/>
        </p:nvSpPr>
        <p:spPr>
          <a:xfrm rot="1800000">
            <a:off x="-1463283" y="599655"/>
            <a:ext cx="9496992" cy="8698247"/>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bg1"/>
          </a:solidFill>
          <a:ln w="28575">
            <a:noFill/>
          </a:ln>
          <a:effectLst>
            <a:outerShdw blurRad="254000" sx="102000" sy="102000" algn="ctr" rotWithShape="0">
              <a:prstClr val="black">
                <a:alpha val="15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r>
              <a:rPr lang="en-US">
                <a:ln>
                  <a:noFill/>
                </a:ln>
                <a:solidFill>
                  <a:schemeClr val="accent1"/>
                </a:solidFill>
                <a:latin typeface="Avenir Book" panose="02000503020000020003" pitchFamily="2" charset="0"/>
              </a:rPr>
              <a:t> </a:t>
            </a:r>
          </a:p>
        </p:txBody>
      </p:sp>
      <p:cxnSp>
        <p:nvCxnSpPr>
          <p:cNvPr id="5" name="Straight Connector 4">
            <a:extLst>
              <a:ext uri="{FF2B5EF4-FFF2-40B4-BE49-F238E27FC236}">
                <a16:creationId xmlns:a16="http://schemas.microsoft.com/office/drawing/2014/main" id="{EC15F33A-3246-C4A7-927A-0C35158B8824}"/>
              </a:ext>
            </a:extLst>
          </p:cNvPr>
          <p:cNvCxnSpPr>
            <a:cxnSpLocks/>
          </p:cNvCxnSpPr>
          <p:nvPr userDrawn="1"/>
        </p:nvCxnSpPr>
        <p:spPr>
          <a:xfrm flipH="1">
            <a:off x="310578" y="3553279"/>
            <a:ext cx="6908800"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24A326CA-7606-9FC0-5262-862C8CC3B409}"/>
              </a:ext>
            </a:extLst>
          </p:cNvPr>
          <p:cNvCxnSpPr>
            <a:cxnSpLocks/>
          </p:cNvCxnSpPr>
          <p:nvPr userDrawn="1"/>
        </p:nvCxnSpPr>
        <p:spPr>
          <a:xfrm flipH="1">
            <a:off x="310578" y="4370312"/>
            <a:ext cx="6908800"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B40C7837-2F16-EACA-FBC6-DAC882AC2092}"/>
              </a:ext>
            </a:extLst>
          </p:cNvPr>
          <p:cNvCxnSpPr>
            <a:cxnSpLocks/>
          </p:cNvCxnSpPr>
          <p:nvPr userDrawn="1"/>
        </p:nvCxnSpPr>
        <p:spPr>
          <a:xfrm flipH="1">
            <a:off x="310578" y="5187345"/>
            <a:ext cx="690880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9" name="Text Placeholder 17">
            <a:extLst>
              <a:ext uri="{FF2B5EF4-FFF2-40B4-BE49-F238E27FC236}">
                <a16:creationId xmlns:a16="http://schemas.microsoft.com/office/drawing/2014/main" id="{DBD65D3E-12E7-E1F2-A16C-71E47BF3A4AA}"/>
              </a:ext>
            </a:extLst>
          </p:cNvPr>
          <p:cNvSpPr>
            <a:spLocks noGrp="1"/>
          </p:cNvSpPr>
          <p:nvPr userDrawn="1">
            <p:ph type="body" sz="quarter" idx="12" hasCustomPrompt="1"/>
          </p:nvPr>
        </p:nvSpPr>
        <p:spPr>
          <a:xfrm>
            <a:off x="310578" y="3791845"/>
            <a:ext cx="6908800" cy="339901"/>
          </a:xfrm>
          <a:noFill/>
        </p:spPr>
        <p:txBody>
          <a:bodyPr vert="horz" wrap="square" lIns="0" tIns="0" rIns="0" bIns="0" rtlCol="0" anchor="ctr">
            <a:spAutoFit/>
          </a:bodyPr>
          <a:lstStyle>
            <a:lvl1pPr marL="0" indent="0" algn="r">
              <a:buFont typeface="Arial" panose="020B0604020202020204" pitchFamily="34" charset="0"/>
              <a:buNone/>
              <a:defRPr lang="en-US" sz="2400">
                <a:solidFill>
                  <a:schemeClr val="accent2"/>
                </a:solidFill>
              </a:defRPr>
            </a:lvl1pPr>
          </a:lstStyle>
          <a:p>
            <a:pPr marL="228600" lvl="0" indent="-228600"/>
            <a:r>
              <a:rPr lang="en-US"/>
              <a:t>Argument 1 (keep to one line)</a:t>
            </a:r>
          </a:p>
        </p:txBody>
      </p:sp>
      <p:sp>
        <p:nvSpPr>
          <p:cNvPr id="10" name="Text Placeholder 17">
            <a:extLst>
              <a:ext uri="{FF2B5EF4-FFF2-40B4-BE49-F238E27FC236}">
                <a16:creationId xmlns:a16="http://schemas.microsoft.com/office/drawing/2014/main" id="{08700E15-8048-2C85-CDD4-8325FF29132F}"/>
              </a:ext>
            </a:extLst>
          </p:cNvPr>
          <p:cNvSpPr>
            <a:spLocks noGrp="1"/>
          </p:cNvSpPr>
          <p:nvPr userDrawn="1">
            <p:ph type="body" sz="quarter" idx="13" hasCustomPrompt="1"/>
          </p:nvPr>
        </p:nvSpPr>
        <p:spPr>
          <a:xfrm>
            <a:off x="310578" y="4608878"/>
            <a:ext cx="6908800" cy="339901"/>
          </a:xfrm>
          <a:noFill/>
        </p:spPr>
        <p:txBody>
          <a:bodyPr vert="horz" wrap="square" lIns="0" tIns="0" rIns="0" bIns="0" rtlCol="0" anchor="ctr">
            <a:spAutoFit/>
          </a:bodyPr>
          <a:lstStyle>
            <a:lvl1pPr marL="0" indent="0" algn="r">
              <a:buNone/>
              <a:defRPr lang="en-US" sz="2400">
                <a:solidFill>
                  <a:schemeClr val="accent5">
                    <a:lumMod val="40000"/>
                    <a:lumOff val="60000"/>
                  </a:schemeClr>
                </a:solidFill>
              </a:defRPr>
            </a:lvl1pPr>
          </a:lstStyle>
          <a:p>
            <a:pPr marL="228600" lvl="0" indent="-228600"/>
            <a:r>
              <a:rPr lang="en-US"/>
              <a:t>Argument 2 (keep to one line)</a:t>
            </a:r>
          </a:p>
        </p:txBody>
      </p:sp>
      <p:pic>
        <p:nvPicPr>
          <p:cNvPr id="3" name="Picture 2">
            <a:extLst>
              <a:ext uri="{FF2B5EF4-FFF2-40B4-BE49-F238E27FC236}">
                <a16:creationId xmlns:a16="http://schemas.microsoft.com/office/drawing/2014/main" id="{F1A2410A-4A16-314D-0ED4-9BF2E932D349}"/>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9048584" y="352100"/>
            <a:ext cx="2987576" cy="822666"/>
          </a:xfrm>
          <a:prstGeom prst="rect">
            <a:avLst/>
          </a:prstGeom>
        </p:spPr>
      </p:pic>
    </p:spTree>
    <p:extLst>
      <p:ext uri="{BB962C8B-B14F-4D97-AF65-F5344CB8AC3E}">
        <p14:creationId xmlns:p14="http://schemas.microsoft.com/office/powerpoint/2010/main" val="3613572107"/>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5_Bumper side (freeform)">
    <p:spTree>
      <p:nvGrpSpPr>
        <p:cNvPr id="1" name=""/>
        <p:cNvGrpSpPr/>
        <p:nvPr/>
      </p:nvGrpSpPr>
      <p:grpSpPr>
        <a:xfrm>
          <a:off x="0" y="0"/>
          <a:ext cx="0" cy="0"/>
          <a:chOff x="0" y="0"/>
          <a:chExt cx="0" cy="0"/>
        </a:xfrm>
      </p:grpSpPr>
      <p:sp>
        <p:nvSpPr>
          <p:cNvPr id="31" name="Hexagon 3">
            <a:extLst>
              <a:ext uri="{FF2B5EF4-FFF2-40B4-BE49-F238E27FC236}">
                <a16:creationId xmlns:a16="http://schemas.microsoft.com/office/drawing/2014/main" id="{03938AA0-0D30-A7DA-CB0C-E610C90EA0A5}"/>
              </a:ext>
            </a:extLst>
          </p:cNvPr>
          <p:cNvSpPr>
            <a:spLocks noChangeAspect="1"/>
          </p:cNvSpPr>
          <p:nvPr userDrawn="1"/>
        </p:nvSpPr>
        <p:spPr>
          <a:xfrm rot="1800000">
            <a:off x="7008864" y="2216672"/>
            <a:ext cx="5400228" cy="4946040"/>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rgbClr val="EBF5F5"/>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a:t> </a:t>
            </a:r>
          </a:p>
        </p:txBody>
      </p:sp>
      <p:sp>
        <p:nvSpPr>
          <p:cNvPr id="24" name="Freeform: Shape 23">
            <a:extLst>
              <a:ext uri="{FF2B5EF4-FFF2-40B4-BE49-F238E27FC236}">
                <a16:creationId xmlns:a16="http://schemas.microsoft.com/office/drawing/2014/main" id="{2A7F9B79-9E24-9B79-1DEC-F9697D8CBD62}"/>
              </a:ext>
            </a:extLst>
          </p:cNvPr>
          <p:cNvSpPr/>
          <p:nvPr userDrawn="1"/>
        </p:nvSpPr>
        <p:spPr>
          <a:xfrm>
            <a:off x="7343195" y="3559175"/>
            <a:ext cx="4808764" cy="600075"/>
          </a:xfrm>
          <a:custGeom>
            <a:avLst/>
            <a:gdLst>
              <a:gd name="connsiteX0" fmla="*/ 0 w 4808764"/>
              <a:gd name="connsiteY0" fmla="*/ 0 h 600075"/>
              <a:gd name="connsiteX1" fmla="*/ 4785380 w 4808764"/>
              <a:gd name="connsiteY1" fmla="*/ 0 h 600075"/>
              <a:gd name="connsiteX2" fmla="*/ 4797994 w 4808764"/>
              <a:gd name="connsiteY2" fmla="*/ 50303 h 600075"/>
              <a:gd name="connsiteX3" fmla="*/ 4808452 w 4808764"/>
              <a:gd name="connsiteY3" fmla="*/ 122645 h 600075"/>
              <a:gd name="connsiteX4" fmla="*/ 4808764 w 4808764"/>
              <a:gd name="connsiteY4" fmla="*/ 127270 h 600075"/>
              <a:gd name="connsiteX5" fmla="*/ 4808764 w 4808764"/>
              <a:gd name="connsiteY5" fmla="*/ 600075 h 600075"/>
              <a:gd name="connsiteX6" fmla="*/ 0 w 4808764"/>
              <a:gd name="connsiteY6" fmla="*/ 600075 h 60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08764" h="600075">
                <a:moveTo>
                  <a:pt x="0" y="0"/>
                </a:moveTo>
                <a:lnTo>
                  <a:pt x="4785380" y="0"/>
                </a:lnTo>
                <a:lnTo>
                  <a:pt x="4797994" y="50303"/>
                </a:lnTo>
                <a:cubicBezTo>
                  <a:pt x="4802484" y="73410"/>
                  <a:pt x="4805882" y="97273"/>
                  <a:pt x="4808452" y="122645"/>
                </a:cubicBezTo>
                <a:lnTo>
                  <a:pt x="4808764" y="127270"/>
                </a:lnTo>
                <a:lnTo>
                  <a:pt x="4808764" y="600075"/>
                </a:lnTo>
                <a:lnTo>
                  <a:pt x="0" y="600075"/>
                </a:lnTo>
                <a:close/>
              </a:path>
            </a:pathLst>
          </a:custGeom>
          <a:solidFill>
            <a:srgbClr val="D3EAE9"/>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25" name="Group 24">
            <a:extLst>
              <a:ext uri="{FF2B5EF4-FFF2-40B4-BE49-F238E27FC236}">
                <a16:creationId xmlns:a16="http://schemas.microsoft.com/office/drawing/2014/main" id="{2B896AAC-FA85-3DB3-09A7-F29B7016F1A4}"/>
              </a:ext>
            </a:extLst>
          </p:cNvPr>
          <p:cNvGrpSpPr/>
          <p:nvPr userDrawn="1"/>
        </p:nvGrpSpPr>
        <p:grpSpPr>
          <a:xfrm>
            <a:off x="7283224" y="3553279"/>
            <a:ext cx="4908776" cy="2435600"/>
            <a:chOff x="7283224" y="3553279"/>
            <a:chExt cx="4908776" cy="2435600"/>
          </a:xfrm>
        </p:grpSpPr>
        <p:cxnSp>
          <p:nvCxnSpPr>
            <p:cNvPr id="26" name="Straight Connector 25">
              <a:extLst>
                <a:ext uri="{FF2B5EF4-FFF2-40B4-BE49-F238E27FC236}">
                  <a16:creationId xmlns:a16="http://schemas.microsoft.com/office/drawing/2014/main" id="{2F339F9C-03D4-3D35-C8D0-8435E0F3745D}"/>
                </a:ext>
              </a:extLst>
            </p:cNvPr>
            <p:cNvCxnSpPr>
              <a:cxnSpLocks/>
            </p:cNvCxnSpPr>
            <p:nvPr userDrawn="1"/>
          </p:nvCxnSpPr>
          <p:spPr>
            <a:xfrm flipH="1">
              <a:off x="7303157" y="3553279"/>
              <a:ext cx="4888843"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E413106C-6F69-34BB-DE98-6192984F898B}"/>
                </a:ext>
              </a:extLst>
            </p:cNvPr>
            <p:cNvCxnSpPr>
              <a:cxnSpLocks/>
            </p:cNvCxnSpPr>
            <p:nvPr userDrawn="1"/>
          </p:nvCxnSpPr>
          <p:spPr>
            <a:xfrm flipH="1">
              <a:off x="7283224" y="4166053"/>
              <a:ext cx="4908776"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C3C0FE8E-F328-C4DE-5906-59173975056A}"/>
                </a:ext>
              </a:extLst>
            </p:cNvPr>
            <p:cNvCxnSpPr>
              <a:cxnSpLocks/>
            </p:cNvCxnSpPr>
            <p:nvPr userDrawn="1"/>
          </p:nvCxnSpPr>
          <p:spPr>
            <a:xfrm flipH="1">
              <a:off x="7283224" y="4778827"/>
              <a:ext cx="4908776"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C177B450-6D3F-19B8-0B34-8235B5AB8523}"/>
                </a:ext>
              </a:extLst>
            </p:cNvPr>
            <p:cNvCxnSpPr>
              <a:cxnSpLocks/>
            </p:cNvCxnSpPr>
            <p:nvPr userDrawn="1"/>
          </p:nvCxnSpPr>
          <p:spPr>
            <a:xfrm flipH="1">
              <a:off x="7283224" y="5391603"/>
              <a:ext cx="4908776"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21F5E12B-9301-AFFD-6FAB-036E3638D2CF}"/>
                </a:ext>
              </a:extLst>
            </p:cNvPr>
            <p:cNvCxnSpPr>
              <a:cxnSpLocks/>
            </p:cNvCxnSpPr>
            <p:nvPr userDrawn="1"/>
          </p:nvCxnSpPr>
          <p:spPr>
            <a:xfrm flipH="1">
              <a:off x="7303157" y="5988879"/>
              <a:ext cx="4888843"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3" name="Text Placeholder 12">
            <a:extLst>
              <a:ext uri="{FF2B5EF4-FFF2-40B4-BE49-F238E27FC236}">
                <a16:creationId xmlns:a16="http://schemas.microsoft.com/office/drawing/2014/main" id="{1A2FDD9B-2B8F-3E36-033F-6D39C9A661D0}"/>
              </a:ext>
            </a:extLst>
          </p:cNvPr>
          <p:cNvSpPr>
            <a:spLocks noGrp="1"/>
          </p:cNvSpPr>
          <p:nvPr>
            <p:ph type="body" sz="quarter" idx="15" hasCustomPrompt="1"/>
          </p:nvPr>
        </p:nvSpPr>
        <p:spPr>
          <a:xfrm>
            <a:off x="7937269" y="3655672"/>
            <a:ext cx="3848100" cy="407988"/>
          </a:xfrm>
        </p:spPr>
        <p:txBody>
          <a:bodyPr anchor="ctr">
            <a:normAutofit/>
          </a:bodyPr>
          <a:lstStyle>
            <a:lvl1pPr marL="0" indent="0">
              <a:buFont typeface="Arial" panose="020B0604020202020204" pitchFamily="34" charset="0"/>
              <a:buNone/>
              <a:defRPr sz="1800">
                <a:solidFill>
                  <a:schemeClr val="accent2"/>
                </a:solidFill>
              </a:defRPr>
            </a:lvl1pPr>
          </a:lstStyle>
          <a:p>
            <a:pPr lvl="0"/>
            <a:r>
              <a:rPr lang="en-US"/>
              <a:t>Subtitle 1 (keep to one line)</a:t>
            </a:r>
          </a:p>
        </p:txBody>
      </p:sp>
      <p:sp>
        <p:nvSpPr>
          <p:cNvPr id="14" name="Text Placeholder 12">
            <a:extLst>
              <a:ext uri="{FF2B5EF4-FFF2-40B4-BE49-F238E27FC236}">
                <a16:creationId xmlns:a16="http://schemas.microsoft.com/office/drawing/2014/main" id="{DD0BCF8F-7E70-03AA-ACEB-5C6CF8DB1941}"/>
              </a:ext>
            </a:extLst>
          </p:cNvPr>
          <p:cNvSpPr>
            <a:spLocks noGrp="1"/>
          </p:cNvSpPr>
          <p:nvPr>
            <p:ph type="body" sz="quarter" idx="16" hasCustomPrompt="1"/>
          </p:nvPr>
        </p:nvSpPr>
        <p:spPr>
          <a:xfrm>
            <a:off x="7937269" y="4268446"/>
            <a:ext cx="3848100" cy="407988"/>
          </a:xfrm>
        </p:spPr>
        <p:txBody>
          <a:bodyPr anchor="ctr">
            <a:normAutofit/>
          </a:bodyPr>
          <a:lstStyle>
            <a:lvl1pPr marL="0" indent="0">
              <a:buFont typeface="Arial" panose="020B0604020202020204" pitchFamily="34" charset="0"/>
              <a:buNone/>
              <a:defRPr sz="1800">
                <a:solidFill>
                  <a:schemeClr val="accent2">
                    <a:lumMod val="40000"/>
                    <a:lumOff val="60000"/>
                  </a:schemeClr>
                </a:solidFill>
              </a:defRPr>
            </a:lvl1pPr>
          </a:lstStyle>
          <a:p>
            <a:pPr lvl="0"/>
            <a:r>
              <a:rPr lang="en-US"/>
              <a:t>Subtitle 2 (keep to one line)</a:t>
            </a:r>
          </a:p>
        </p:txBody>
      </p:sp>
      <p:sp>
        <p:nvSpPr>
          <p:cNvPr id="15" name="Text Placeholder 12">
            <a:extLst>
              <a:ext uri="{FF2B5EF4-FFF2-40B4-BE49-F238E27FC236}">
                <a16:creationId xmlns:a16="http://schemas.microsoft.com/office/drawing/2014/main" id="{34971D22-4AEC-4490-323F-60E1EC477D99}"/>
              </a:ext>
            </a:extLst>
          </p:cNvPr>
          <p:cNvSpPr>
            <a:spLocks noGrp="1"/>
          </p:cNvSpPr>
          <p:nvPr>
            <p:ph type="body" sz="quarter" idx="17" hasCustomPrompt="1"/>
          </p:nvPr>
        </p:nvSpPr>
        <p:spPr>
          <a:xfrm>
            <a:off x="7937269" y="4881221"/>
            <a:ext cx="3848100" cy="407988"/>
          </a:xfrm>
        </p:spPr>
        <p:txBody>
          <a:bodyPr anchor="ctr">
            <a:normAutofit/>
          </a:bodyPr>
          <a:lstStyle>
            <a:lvl1pPr marL="0" indent="0">
              <a:buFont typeface="Arial" panose="020B0604020202020204" pitchFamily="34" charset="0"/>
              <a:buNone/>
              <a:defRPr sz="1800">
                <a:solidFill>
                  <a:schemeClr val="accent2">
                    <a:lumMod val="40000"/>
                    <a:lumOff val="60000"/>
                  </a:schemeClr>
                </a:solidFill>
              </a:defRPr>
            </a:lvl1pPr>
          </a:lstStyle>
          <a:p>
            <a:pPr lvl="0"/>
            <a:r>
              <a:rPr lang="en-US"/>
              <a:t>Subtitle 3 (keep to one line)</a:t>
            </a:r>
          </a:p>
        </p:txBody>
      </p:sp>
      <p:sp>
        <p:nvSpPr>
          <p:cNvPr id="16" name="Text Placeholder 12">
            <a:extLst>
              <a:ext uri="{FF2B5EF4-FFF2-40B4-BE49-F238E27FC236}">
                <a16:creationId xmlns:a16="http://schemas.microsoft.com/office/drawing/2014/main" id="{950916C2-068D-023A-5CA8-6830CF68E142}"/>
              </a:ext>
            </a:extLst>
          </p:cNvPr>
          <p:cNvSpPr>
            <a:spLocks noGrp="1"/>
          </p:cNvSpPr>
          <p:nvPr>
            <p:ph type="body" sz="quarter" idx="18" hasCustomPrompt="1"/>
          </p:nvPr>
        </p:nvSpPr>
        <p:spPr>
          <a:xfrm>
            <a:off x="7937269" y="5493997"/>
            <a:ext cx="3848100" cy="407988"/>
          </a:xfrm>
        </p:spPr>
        <p:txBody>
          <a:bodyPr anchor="ctr">
            <a:normAutofit/>
          </a:bodyPr>
          <a:lstStyle>
            <a:lvl1pPr marL="0" indent="0">
              <a:buFont typeface="Arial" panose="020B0604020202020204" pitchFamily="34" charset="0"/>
              <a:buNone/>
              <a:defRPr sz="1800">
                <a:solidFill>
                  <a:schemeClr val="accent2">
                    <a:lumMod val="40000"/>
                    <a:lumOff val="60000"/>
                  </a:schemeClr>
                </a:solidFill>
              </a:defRPr>
            </a:lvl1pPr>
          </a:lstStyle>
          <a:p>
            <a:pPr lvl="0"/>
            <a:r>
              <a:rPr lang="en-US"/>
              <a:t>Subtitle 4 (keep to one line)</a:t>
            </a:r>
          </a:p>
        </p:txBody>
      </p:sp>
      <p:sp>
        <p:nvSpPr>
          <p:cNvPr id="4" name="Hexagon 3">
            <a:extLst>
              <a:ext uri="{FF2B5EF4-FFF2-40B4-BE49-F238E27FC236}">
                <a16:creationId xmlns:a16="http://schemas.microsoft.com/office/drawing/2014/main" id="{BB09614F-21F5-114F-808E-E3F2BF95BBFD}"/>
              </a:ext>
            </a:extLst>
          </p:cNvPr>
          <p:cNvSpPr>
            <a:spLocks noChangeAspect="1"/>
          </p:cNvSpPr>
          <p:nvPr userDrawn="1"/>
        </p:nvSpPr>
        <p:spPr>
          <a:xfrm rot="1800000">
            <a:off x="-1463283" y="599655"/>
            <a:ext cx="9496992" cy="8698247"/>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bg1"/>
          </a:solidFill>
          <a:ln w="28575">
            <a:noFill/>
          </a:ln>
          <a:effectLst>
            <a:outerShdw blurRad="254000" sx="102000" sy="102000" algn="ctr" rotWithShape="0">
              <a:prstClr val="black">
                <a:alpha val="15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r>
              <a:rPr lang="en-US">
                <a:ln>
                  <a:noFill/>
                </a:ln>
                <a:solidFill>
                  <a:schemeClr val="accent1"/>
                </a:solidFill>
                <a:latin typeface="Avenir Book" panose="02000503020000020003" pitchFamily="2" charset="0"/>
              </a:rPr>
              <a:t> </a:t>
            </a:r>
          </a:p>
        </p:txBody>
      </p:sp>
      <p:cxnSp>
        <p:nvCxnSpPr>
          <p:cNvPr id="5" name="Straight Connector 4">
            <a:extLst>
              <a:ext uri="{FF2B5EF4-FFF2-40B4-BE49-F238E27FC236}">
                <a16:creationId xmlns:a16="http://schemas.microsoft.com/office/drawing/2014/main" id="{EC15F33A-3246-C4A7-927A-0C35158B8824}"/>
              </a:ext>
            </a:extLst>
          </p:cNvPr>
          <p:cNvCxnSpPr>
            <a:cxnSpLocks/>
          </p:cNvCxnSpPr>
          <p:nvPr userDrawn="1"/>
        </p:nvCxnSpPr>
        <p:spPr>
          <a:xfrm flipH="1">
            <a:off x="310578" y="3553279"/>
            <a:ext cx="690880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24A326CA-7606-9FC0-5262-862C8CC3B409}"/>
              </a:ext>
            </a:extLst>
          </p:cNvPr>
          <p:cNvCxnSpPr>
            <a:cxnSpLocks/>
          </p:cNvCxnSpPr>
          <p:nvPr userDrawn="1"/>
        </p:nvCxnSpPr>
        <p:spPr>
          <a:xfrm flipH="1">
            <a:off x="310578" y="4370312"/>
            <a:ext cx="6908800"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B40C7837-2F16-EACA-FBC6-DAC882AC2092}"/>
              </a:ext>
            </a:extLst>
          </p:cNvPr>
          <p:cNvCxnSpPr>
            <a:cxnSpLocks/>
          </p:cNvCxnSpPr>
          <p:nvPr userDrawn="1"/>
        </p:nvCxnSpPr>
        <p:spPr>
          <a:xfrm flipH="1">
            <a:off x="310578" y="5187345"/>
            <a:ext cx="6908800"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9" name="Text Placeholder 17">
            <a:extLst>
              <a:ext uri="{FF2B5EF4-FFF2-40B4-BE49-F238E27FC236}">
                <a16:creationId xmlns:a16="http://schemas.microsoft.com/office/drawing/2014/main" id="{DBD65D3E-12E7-E1F2-A16C-71E47BF3A4AA}"/>
              </a:ext>
            </a:extLst>
          </p:cNvPr>
          <p:cNvSpPr>
            <a:spLocks noGrp="1"/>
          </p:cNvSpPr>
          <p:nvPr>
            <p:ph type="body" sz="quarter" idx="12" hasCustomPrompt="1"/>
          </p:nvPr>
        </p:nvSpPr>
        <p:spPr>
          <a:xfrm>
            <a:off x="310578" y="3791845"/>
            <a:ext cx="6908800" cy="339901"/>
          </a:xfrm>
          <a:noFill/>
        </p:spPr>
        <p:txBody>
          <a:bodyPr vert="horz" wrap="square" lIns="0" tIns="0" rIns="0" bIns="0" rtlCol="0" anchor="ctr">
            <a:spAutoFit/>
          </a:bodyPr>
          <a:lstStyle>
            <a:lvl1pPr marL="0" indent="0" algn="r">
              <a:buFont typeface="Arial" panose="020B0604020202020204" pitchFamily="34" charset="0"/>
              <a:buNone/>
              <a:defRPr lang="en-US" sz="2400" dirty="0">
                <a:solidFill>
                  <a:schemeClr val="accent5">
                    <a:lumMod val="40000"/>
                    <a:lumOff val="60000"/>
                  </a:schemeClr>
                </a:solidFill>
              </a:defRPr>
            </a:lvl1pPr>
          </a:lstStyle>
          <a:p>
            <a:pPr marL="228600" lvl="0" indent="-228600"/>
            <a:r>
              <a:rPr lang="en-US"/>
              <a:t>Argument 1 (keep to one line)</a:t>
            </a:r>
          </a:p>
        </p:txBody>
      </p:sp>
      <p:sp>
        <p:nvSpPr>
          <p:cNvPr id="10" name="Text Placeholder 17">
            <a:extLst>
              <a:ext uri="{FF2B5EF4-FFF2-40B4-BE49-F238E27FC236}">
                <a16:creationId xmlns:a16="http://schemas.microsoft.com/office/drawing/2014/main" id="{08700E15-8048-2C85-CDD4-8325FF29132F}"/>
              </a:ext>
            </a:extLst>
          </p:cNvPr>
          <p:cNvSpPr>
            <a:spLocks noGrp="1"/>
          </p:cNvSpPr>
          <p:nvPr>
            <p:ph type="body" sz="quarter" idx="13" hasCustomPrompt="1"/>
          </p:nvPr>
        </p:nvSpPr>
        <p:spPr>
          <a:xfrm>
            <a:off x="310578" y="4608878"/>
            <a:ext cx="6908800" cy="339901"/>
          </a:xfrm>
          <a:noFill/>
        </p:spPr>
        <p:txBody>
          <a:bodyPr vert="horz" wrap="square" lIns="0" tIns="0" rIns="0" bIns="0" rtlCol="0" anchor="ctr">
            <a:spAutoFit/>
          </a:bodyPr>
          <a:lstStyle>
            <a:lvl1pPr marL="0" indent="0" algn="r">
              <a:buFont typeface="Arial" panose="020B0604020202020204" pitchFamily="34" charset="0"/>
              <a:buNone/>
              <a:defRPr lang="en-US" sz="2400">
                <a:solidFill>
                  <a:schemeClr val="accent2"/>
                </a:solidFill>
              </a:defRPr>
            </a:lvl1pPr>
          </a:lstStyle>
          <a:p>
            <a:pPr marL="228600" lvl="0" indent="-228600"/>
            <a:r>
              <a:rPr lang="en-US"/>
              <a:t>Argument 2 (keep to one line)</a:t>
            </a:r>
          </a:p>
        </p:txBody>
      </p:sp>
      <p:pic>
        <p:nvPicPr>
          <p:cNvPr id="3" name="Picture 2">
            <a:extLst>
              <a:ext uri="{FF2B5EF4-FFF2-40B4-BE49-F238E27FC236}">
                <a16:creationId xmlns:a16="http://schemas.microsoft.com/office/drawing/2014/main" id="{22F1B19D-962B-68D0-BDF0-B30A77502888}"/>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9048584" y="352100"/>
            <a:ext cx="2987576" cy="822666"/>
          </a:xfrm>
          <a:prstGeom prst="rect">
            <a:avLst/>
          </a:prstGeom>
        </p:spPr>
      </p:pic>
    </p:spTree>
    <p:extLst>
      <p:ext uri="{BB962C8B-B14F-4D97-AF65-F5344CB8AC3E}">
        <p14:creationId xmlns:p14="http://schemas.microsoft.com/office/powerpoint/2010/main" val="1212461704"/>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2_Bumper side (freeform)">
    <p:spTree>
      <p:nvGrpSpPr>
        <p:cNvPr id="1" name=""/>
        <p:cNvGrpSpPr/>
        <p:nvPr/>
      </p:nvGrpSpPr>
      <p:grpSpPr>
        <a:xfrm>
          <a:off x="0" y="0"/>
          <a:ext cx="0" cy="0"/>
          <a:chOff x="0" y="0"/>
          <a:chExt cx="0" cy="0"/>
        </a:xfrm>
      </p:grpSpPr>
      <p:sp>
        <p:nvSpPr>
          <p:cNvPr id="31" name="Hexagon 3">
            <a:extLst>
              <a:ext uri="{FF2B5EF4-FFF2-40B4-BE49-F238E27FC236}">
                <a16:creationId xmlns:a16="http://schemas.microsoft.com/office/drawing/2014/main" id="{03938AA0-0D30-A7DA-CB0C-E610C90EA0A5}"/>
              </a:ext>
            </a:extLst>
          </p:cNvPr>
          <p:cNvSpPr>
            <a:spLocks noChangeAspect="1"/>
          </p:cNvSpPr>
          <p:nvPr userDrawn="1"/>
        </p:nvSpPr>
        <p:spPr>
          <a:xfrm rot="1800000">
            <a:off x="7008863" y="2216672"/>
            <a:ext cx="5400228" cy="4946040"/>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rgbClr val="EBF5F5"/>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a:t> </a:t>
            </a:r>
          </a:p>
        </p:txBody>
      </p:sp>
      <p:sp>
        <p:nvSpPr>
          <p:cNvPr id="38" name="Rectangle 37">
            <a:extLst>
              <a:ext uri="{FF2B5EF4-FFF2-40B4-BE49-F238E27FC236}">
                <a16:creationId xmlns:a16="http://schemas.microsoft.com/office/drawing/2014/main" id="{0C5CBF52-1291-7814-EF92-29DE39FBC966}"/>
              </a:ext>
            </a:extLst>
          </p:cNvPr>
          <p:cNvSpPr/>
          <p:nvPr userDrawn="1"/>
        </p:nvSpPr>
        <p:spPr>
          <a:xfrm>
            <a:off x="7365769" y="4160597"/>
            <a:ext cx="4808764" cy="600075"/>
          </a:xfrm>
          <a:prstGeom prst="rect">
            <a:avLst/>
          </a:prstGeom>
          <a:solidFill>
            <a:srgbClr val="D3EA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C06E01C9-B4E1-48E8-1C2D-C0446564D184}"/>
              </a:ext>
            </a:extLst>
          </p:cNvPr>
          <p:cNvGrpSpPr/>
          <p:nvPr userDrawn="1"/>
        </p:nvGrpSpPr>
        <p:grpSpPr>
          <a:xfrm>
            <a:off x="7283224" y="3553279"/>
            <a:ext cx="4908776" cy="2435600"/>
            <a:chOff x="7283224" y="3553279"/>
            <a:chExt cx="4908776" cy="2435600"/>
          </a:xfrm>
        </p:grpSpPr>
        <p:cxnSp>
          <p:nvCxnSpPr>
            <p:cNvPr id="22" name="Straight Connector 21">
              <a:extLst>
                <a:ext uri="{FF2B5EF4-FFF2-40B4-BE49-F238E27FC236}">
                  <a16:creationId xmlns:a16="http://schemas.microsoft.com/office/drawing/2014/main" id="{BC51F421-C377-B342-2BBB-330B7106AFCB}"/>
                </a:ext>
              </a:extLst>
            </p:cNvPr>
            <p:cNvCxnSpPr>
              <a:cxnSpLocks/>
            </p:cNvCxnSpPr>
            <p:nvPr userDrawn="1"/>
          </p:nvCxnSpPr>
          <p:spPr>
            <a:xfrm flipH="1">
              <a:off x="7303157" y="3553279"/>
              <a:ext cx="4888843"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E0C1FA97-4ECD-1AD2-52E2-3477B60CA398}"/>
                </a:ext>
              </a:extLst>
            </p:cNvPr>
            <p:cNvCxnSpPr>
              <a:cxnSpLocks/>
            </p:cNvCxnSpPr>
            <p:nvPr userDrawn="1"/>
          </p:nvCxnSpPr>
          <p:spPr>
            <a:xfrm flipH="1">
              <a:off x="7283224" y="4166053"/>
              <a:ext cx="4908776"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47998903-E191-48AC-C15E-C93F9645EA83}"/>
                </a:ext>
              </a:extLst>
            </p:cNvPr>
            <p:cNvCxnSpPr>
              <a:cxnSpLocks/>
            </p:cNvCxnSpPr>
            <p:nvPr userDrawn="1"/>
          </p:nvCxnSpPr>
          <p:spPr>
            <a:xfrm flipH="1">
              <a:off x="7283224" y="4778827"/>
              <a:ext cx="4908776"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ECCABF2B-AB9C-B9E4-3AA5-2F55DC885EFB}"/>
                </a:ext>
              </a:extLst>
            </p:cNvPr>
            <p:cNvCxnSpPr>
              <a:cxnSpLocks/>
            </p:cNvCxnSpPr>
            <p:nvPr userDrawn="1"/>
          </p:nvCxnSpPr>
          <p:spPr>
            <a:xfrm flipH="1">
              <a:off x="7283224" y="5391603"/>
              <a:ext cx="4908776"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80366D47-6AA7-A378-FD9B-CBAEDCA9EDA9}"/>
                </a:ext>
              </a:extLst>
            </p:cNvPr>
            <p:cNvCxnSpPr>
              <a:cxnSpLocks/>
            </p:cNvCxnSpPr>
            <p:nvPr userDrawn="1"/>
          </p:nvCxnSpPr>
          <p:spPr>
            <a:xfrm flipH="1">
              <a:off x="7303157" y="5988879"/>
              <a:ext cx="4888843"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3" name="Text Placeholder 12">
            <a:extLst>
              <a:ext uri="{FF2B5EF4-FFF2-40B4-BE49-F238E27FC236}">
                <a16:creationId xmlns:a16="http://schemas.microsoft.com/office/drawing/2014/main" id="{1A2FDD9B-2B8F-3E36-033F-6D39C9A661D0}"/>
              </a:ext>
            </a:extLst>
          </p:cNvPr>
          <p:cNvSpPr>
            <a:spLocks noGrp="1"/>
          </p:cNvSpPr>
          <p:nvPr>
            <p:ph type="body" sz="quarter" idx="15" hasCustomPrompt="1"/>
          </p:nvPr>
        </p:nvSpPr>
        <p:spPr>
          <a:xfrm>
            <a:off x="7937268" y="3655672"/>
            <a:ext cx="3848100" cy="407988"/>
          </a:xfrm>
        </p:spPr>
        <p:txBody>
          <a:bodyPr vert="horz" lIns="0" tIns="0" rIns="0" bIns="0" rtlCol="0" anchor="ctr">
            <a:normAutofit/>
          </a:bodyPr>
          <a:lstStyle>
            <a:lvl1pPr marL="0" indent="0">
              <a:buNone/>
              <a:defRPr lang="en-US" sz="1800" dirty="0">
                <a:solidFill>
                  <a:schemeClr val="accent2">
                    <a:lumMod val="40000"/>
                    <a:lumOff val="60000"/>
                  </a:schemeClr>
                </a:solidFill>
              </a:defRPr>
            </a:lvl1pPr>
          </a:lstStyle>
          <a:p>
            <a:pPr marL="228600" lvl="0" indent="-228600"/>
            <a:r>
              <a:rPr lang="en-US"/>
              <a:t>Subtitle 1 (keep to one line)</a:t>
            </a:r>
          </a:p>
        </p:txBody>
      </p:sp>
      <p:sp>
        <p:nvSpPr>
          <p:cNvPr id="14" name="Text Placeholder 12">
            <a:extLst>
              <a:ext uri="{FF2B5EF4-FFF2-40B4-BE49-F238E27FC236}">
                <a16:creationId xmlns:a16="http://schemas.microsoft.com/office/drawing/2014/main" id="{DD0BCF8F-7E70-03AA-ACEB-5C6CF8DB1941}"/>
              </a:ext>
            </a:extLst>
          </p:cNvPr>
          <p:cNvSpPr>
            <a:spLocks noGrp="1"/>
          </p:cNvSpPr>
          <p:nvPr>
            <p:ph type="body" sz="quarter" idx="16" hasCustomPrompt="1"/>
          </p:nvPr>
        </p:nvSpPr>
        <p:spPr>
          <a:xfrm>
            <a:off x="7937268" y="4268446"/>
            <a:ext cx="3848100" cy="407988"/>
          </a:xfrm>
        </p:spPr>
        <p:txBody>
          <a:bodyPr vert="horz" lIns="0" tIns="0" rIns="0" bIns="0" rtlCol="0" anchor="ctr">
            <a:normAutofit/>
          </a:bodyPr>
          <a:lstStyle>
            <a:lvl1pPr marL="0" indent="0">
              <a:buNone/>
              <a:defRPr lang="en-US" sz="1800" dirty="0">
                <a:solidFill>
                  <a:schemeClr val="accent2"/>
                </a:solidFill>
              </a:defRPr>
            </a:lvl1pPr>
          </a:lstStyle>
          <a:p>
            <a:pPr marL="228600" lvl="0" indent="-228600"/>
            <a:r>
              <a:rPr lang="en-US"/>
              <a:t>Subtitle 2 (keep to one line)</a:t>
            </a:r>
          </a:p>
        </p:txBody>
      </p:sp>
      <p:sp>
        <p:nvSpPr>
          <p:cNvPr id="15" name="Text Placeholder 12">
            <a:extLst>
              <a:ext uri="{FF2B5EF4-FFF2-40B4-BE49-F238E27FC236}">
                <a16:creationId xmlns:a16="http://schemas.microsoft.com/office/drawing/2014/main" id="{34971D22-4AEC-4490-323F-60E1EC477D99}"/>
              </a:ext>
            </a:extLst>
          </p:cNvPr>
          <p:cNvSpPr>
            <a:spLocks noGrp="1"/>
          </p:cNvSpPr>
          <p:nvPr>
            <p:ph type="body" sz="quarter" idx="17" hasCustomPrompt="1"/>
          </p:nvPr>
        </p:nvSpPr>
        <p:spPr>
          <a:xfrm>
            <a:off x="7937268" y="4881221"/>
            <a:ext cx="3848100" cy="407988"/>
          </a:xfrm>
        </p:spPr>
        <p:txBody>
          <a:bodyPr anchor="ctr">
            <a:normAutofit/>
          </a:bodyPr>
          <a:lstStyle>
            <a:lvl1pPr marL="0" indent="0">
              <a:buFont typeface="Arial" panose="020B0604020202020204" pitchFamily="34" charset="0"/>
              <a:buNone/>
              <a:defRPr sz="1800">
                <a:solidFill>
                  <a:schemeClr val="accent2">
                    <a:lumMod val="40000"/>
                    <a:lumOff val="60000"/>
                  </a:schemeClr>
                </a:solidFill>
              </a:defRPr>
            </a:lvl1pPr>
          </a:lstStyle>
          <a:p>
            <a:pPr lvl="0"/>
            <a:r>
              <a:rPr lang="en-US"/>
              <a:t>Subtitle 3 (keep to one line)</a:t>
            </a:r>
          </a:p>
        </p:txBody>
      </p:sp>
      <p:sp>
        <p:nvSpPr>
          <p:cNvPr id="16" name="Text Placeholder 12">
            <a:extLst>
              <a:ext uri="{FF2B5EF4-FFF2-40B4-BE49-F238E27FC236}">
                <a16:creationId xmlns:a16="http://schemas.microsoft.com/office/drawing/2014/main" id="{950916C2-068D-023A-5CA8-6830CF68E142}"/>
              </a:ext>
            </a:extLst>
          </p:cNvPr>
          <p:cNvSpPr>
            <a:spLocks noGrp="1"/>
          </p:cNvSpPr>
          <p:nvPr>
            <p:ph type="body" sz="quarter" idx="18" hasCustomPrompt="1"/>
          </p:nvPr>
        </p:nvSpPr>
        <p:spPr>
          <a:xfrm>
            <a:off x="7937268" y="5493997"/>
            <a:ext cx="3848100" cy="407988"/>
          </a:xfrm>
        </p:spPr>
        <p:txBody>
          <a:bodyPr anchor="ctr">
            <a:normAutofit/>
          </a:bodyPr>
          <a:lstStyle>
            <a:lvl1pPr marL="0" indent="0">
              <a:buFont typeface="Arial" panose="020B0604020202020204" pitchFamily="34" charset="0"/>
              <a:buNone/>
              <a:defRPr sz="1800">
                <a:solidFill>
                  <a:schemeClr val="accent2">
                    <a:lumMod val="40000"/>
                    <a:lumOff val="60000"/>
                  </a:schemeClr>
                </a:solidFill>
              </a:defRPr>
            </a:lvl1pPr>
          </a:lstStyle>
          <a:p>
            <a:pPr lvl="0"/>
            <a:r>
              <a:rPr lang="en-US"/>
              <a:t>Subtitle 4 (keep to one line)</a:t>
            </a:r>
          </a:p>
        </p:txBody>
      </p:sp>
      <p:sp>
        <p:nvSpPr>
          <p:cNvPr id="4" name="Hexagon 3">
            <a:extLst>
              <a:ext uri="{FF2B5EF4-FFF2-40B4-BE49-F238E27FC236}">
                <a16:creationId xmlns:a16="http://schemas.microsoft.com/office/drawing/2014/main" id="{BB09614F-21F5-114F-808E-E3F2BF95BBFD}"/>
              </a:ext>
            </a:extLst>
          </p:cNvPr>
          <p:cNvSpPr>
            <a:spLocks noChangeAspect="1"/>
          </p:cNvSpPr>
          <p:nvPr userDrawn="1"/>
        </p:nvSpPr>
        <p:spPr>
          <a:xfrm rot="1800000">
            <a:off x="-1463284" y="599655"/>
            <a:ext cx="9496992" cy="8698247"/>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bg1"/>
          </a:solidFill>
          <a:ln w="28575">
            <a:noFill/>
          </a:ln>
          <a:effectLst>
            <a:outerShdw blurRad="254000" sx="102000" sy="102000" algn="ctr" rotWithShape="0">
              <a:prstClr val="black">
                <a:alpha val="15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r>
              <a:rPr lang="en-US">
                <a:ln>
                  <a:noFill/>
                </a:ln>
                <a:solidFill>
                  <a:schemeClr val="accent1"/>
                </a:solidFill>
                <a:latin typeface="Avenir Book" panose="02000503020000020003" pitchFamily="2" charset="0"/>
              </a:rPr>
              <a:t> </a:t>
            </a:r>
          </a:p>
        </p:txBody>
      </p:sp>
      <p:cxnSp>
        <p:nvCxnSpPr>
          <p:cNvPr id="41" name="Straight Connector 40">
            <a:extLst>
              <a:ext uri="{FF2B5EF4-FFF2-40B4-BE49-F238E27FC236}">
                <a16:creationId xmlns:a16="http://schemas.microsoft.com/office/drawing/2014/main" id="{8530C759-86FB-68A2-56C0-B9815756F6BD}"/>
              </a:ext>
            </a:extLst>
          </p:cNvPr>
          <p:cNvCxnSpPr>
            <a:cxnSpLocks/>
          </p:cNvCxnSpPr>
          <p:nvPr userDrawn="1"/>
        </p:nvCxnSpPr>
        <p:spPr>
          <a:xfrm flipH="1">
            <a:off x="310578" y="3553279"/>
            <a:ext cx="690880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E803D408-DCFD-576F-92CB-1EB2D02493C6}"/>
              </a:ext>
            </a:extLst>
          </p:cNvPr>
          <p:cNvCxnSpPr>
            <a:cxnSpLocks/>
          </p:cNvCxnSpPr>
          <p:nvPr userDrawn="1"/>
        </p:nvCxnSpPr>
        <p:spPr>
          <a:xfrm flipH="1">
            <a:off x="310578" y="4370312"/>
            <a:ext cx="6908800"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01B2E17B-91CF-86EF-B8BC-EE308AC0FC67}"/>
              </a:ext>
            </a:extLst>
          </p:cNvPr>
          <p:cNvCxnSpPr>
            <a:cxnSpLocks/>
          </p:cNvCxnSpPr>
          <p:nvPr userDrawn="1"/>
        </p:nvCxnSpPr>
        <p:spPr>
          <a:xfrm flipH="1">
            <a:off x="310578" y="5187345"/>
            <a:ext cx="6908800"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44" name="Text Placeholder 17">
            <a:extLst>
              <a:ext uri="{FF2B5EF4-FFF2-40B4-BE49-F238E27FC236}">
                <a16:creationId xmlns:a16="http://schemas.microsoft.com/office/drawing/2014/main" id="{7CE2A294-D1D9-49D9-B0B1-E2C1FB8DC4A9}"/>
              </a:ext>
            </a:extLst>
          </p:cNvPr>
          <p:cNvSpPr>
            <a:spLocks noGrp="1"/>
          </p:cNvSpPr>
          <p:nvPr>
            <p:ph type="body" sz="quarter" idx="12" hasCustomPrompt="1"/>
          </p:nvPr>
        </p:nvSpPr>
        <p:spPr>
          <a:xfrm>
            <a:off x="310578" y="3791845"/>
            <a:ext cx="6908800" cy="339901"/>
          </a:xfrm>
          <a:noFill/>
        </p:spPr>
        <p:txBody>
          <a:bodyPr vert="horz" wrap="square" lIns="0" tIns="0" rIns="0" bIns="0" rtlCol="0" anchor="ctr">
            <a:spAutoFit/>
          </a:bodyPr>
          <a:lstStyle>
            <a:lvl1pPr marL="0" indent="0" algn="r">
              <a:buFont typeface="Arial" panose="020B0604020202020204" pitchFamily="34" charset="0"/>
              <a:buNone/>
              <a:defRPr lang="en-US" sz="2400" dirty="0">
                <a:solidFill>
                  <a:schemeClr val="accent5">
                    <a:lumMod val="40000"/>
                    <a:lumOff val="60000"/>
                  </a:schemeClr>
                </a:solidFill>
              </a:defRPr>
            </a:lvl1pPr>
          </a:lstStyle>
          <a:p>
            <a:pPr marL="228600" lvl="0" indent="-228600"/>
            <a:r>
              <a:rPr lang="en-US"/>
              <a:t>Argument 1 (keep to one line)</a:t>
            </a:r>
          </a:p>
        </p:txBody>
      </p:sp>
      <p:sp>
        <p:nvSpPr>
          <p:cNvPr id="45" name="Text Placeholder 17">
            <a:extLst>
              <a:ext uri="{FF2B5EF4-FFF2-40B4-BE49-F238E27FC236}">
                <a16:creationId xmlns:a16="http://schemas.microsoft.com/office/drawing/2014/main" id="{5F0CEA43-90F4-400D-781E-106561B20BB8}"/>
              </a:ext>
            </a:extLst>
          </p:cNvPr>
          <p:cNvSpPr>
            <a:spLocks noGrp="1"/>
          </p:cNvSpPr>
          <p:nvPr>
            <p:ph type="body" sz="quarter" idx="13" hasCustomPrompt="1"/>
          </p:nvPr>
        </p:nvSpPr>
        <p:spPr>
          <a:xfrm>
            <a:off x="310578" y="4608878"/>
            <a:ext cx="6908800" cy="339901"/>
          </a:xfrm>
          <a:noFill/>
        </p:spPr>
        <p:txBody>
          <a:bodyPr vert="horz" wrap="square" lIns="0" tIns="0" rIns="0" bIns="0" rtlCol="0" anchor="ctr">
            <a:spAutoFit/>
          </a:bodyPr>
          <a:lstStyle>
            <a:lvl1pPr marL="0" indent="0" algn="r">
              <a:buFont typeface="Arial" panose="020B0604020202020204" pitchFamily="34" charset="0"/>
              <a:buNone/>
              <a:defRPr lang="en-US" sz="2400">
                <a:solidFill>
                  <a:schemeClr val="accent2"/>
                </a:solidFill>
              </a:defRPr>
            </a:lvl1pPr>
          </a:lstStyle>
          <a:p>
            <a:pPr marL="228600" lvl="0" indent="-228600"/>
            <a:r>
              <a:rPr lang="en-US"/>
              <a:t>Argument 2 (keep to one line)</a:t>
            </a:r>
          </a:p>
        </p:txBody>
      </p:sp>
      <p:pic>
        <p:nvPicPr>
          <p:cNvPr id="3" name="Picture 2">
            <a:extLst>
              <a:ext uri="{FF2B5EF4-FFF2-40B4-BE49-F238E27FC236}">
                <a16:creationId xmlns:a16="http://schemas.microsoft.com/office/drawing/2014/main" id="{C402E442-3311-F10F-7630-ACA655E5D37E}"/>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9048584" y="352100"/>
            <a:ext cx="2987576" cy="822666"/>
          </a:xfrm>
          <a:prstGeom prst="rect">
            <a:avLst/>
          </a:prstGeom>
        </p:spPr>
      </p:pic>
    </p:spTree>
    <p:extLst>
      <p:ext uri="{BB962C8B-B14F-4D97-AF65-F5344CB8AC3E}">
        <p14:creationId xmlns:p14="http://schemas.microsoft.com/office/powerpoint/2010/main" val="1576283360"/>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3_Bumper side (freeform)">
    <p:spTree>
      <p:nvGrpSpPr>
        <p:cNvPr id="1" name=""/>
        <p:cNvGrpSpPr/>
        <p:nvPr/>
      </p:nvGrpSpPr>
      <p:grpSpPr>
        <a:xfrm>
          <a:off x="0" y="0"/>
          <a:ext cx="0" cy="0"/>
          <a:chOff x="0" y="0"/>
          <a:chExt cx="0" cy="0"/>
        </a:xfrm>
      </p:grpSpPr>
      <p:sp>
        <p:nvSpPr>
          <p:cNvPr id="31" name="Hexagon 3">
            <a:extLst>
              <a:ext uri="{FF2B5EF4-FFF2-40B4-BE49-F238E27FC236}">
                <a16:creationId xmlns:a16="http://schemas.microsoft.com/office/drawing/2014/main" id="{03938AA0-0D30-A7DA-CB0C-E610C90EA0A5}"/>
              </a:ext>
            </a:extLst>
          </p:cNvPr>
          <p:cNvSpPr>
            <a:spLocks noChangeAspect="1"/>
          </p:cNvSpPr>
          <p:nvPr userDrawn="1"/>
        </p:nvSpPr>
        <p:spPr>
          <a:xfrm rot="1800000">
            <a:off x="7011816" y="2216672"/>
            <a:ext cx="5400228" cy="4946040"/>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rgbClr val="EBF5F5"/>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a:t> </a:t>
            </a:r>
          </a:p>
        </p:txBody>
      </p:sp>
      <p:sp>
        <p:nvSpPr>
          <p:cNvPr id="38" name="Rectangle 37">
            <a:extLst>
              <a:ext uri="{FF2B5EF4-FFF2-40B4-BE49-F238E27FC236}">
                <a16:creationId xmlns:a16="http://schemas.microsoft.com/office/drawing/2014/main" id="{0C5CBF52-1291-7814-EF92-29DE39FBC966}"/>
              </a:ext>
            </a:extLst>
          </p:cNvPr>
          <p:cNvSpPr/>
          <p:nvPr userDrawn="1"/>
        </p:nvSpPr>
        <p:spPr>
          <a:xfrm>
            <a:off x="7368722" y="4778826"/>
            <a:ext cx="4808764" cy="600075"/>
          </a:xfrm>
          <a:prstGeom prst="rect">
            <a:avLst/>
          </a:prstGeom>
          <a:solidFill>
            <a:srgbClr val="D3EA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FDF0FDA5-43D2-D08B-43F9-A7E128F0D87E}"/>
              </a:ext>
            </a:extLst>
          </p:cNvPr>
          <p:cNvGrpSpPr/>
          <p:nvPr userDrawn="1"/>
        </p:nvGrpSpPr>
        <p:grpSpPr>
          <a:xfrm>
            <a:off x="7283224" y="3553279"/>
            <a:ext cx="4908776" cy="2435600"/>
            <a:chOff x="7283224" y="3553279"/>
            <a:chExt cx="4908776" cy="2435600"/>
          </a:xfrm>
        </p:grpSpPr>
        <p:cxnSp>
          <p:nvCxnSpPr>
            <p:cNvPr id="22" name="Straight Connector 21">
              <a:extLst>
                <a:ext uri="{FF2B5EF4-FFF2-40B4-BE49-F238E27FC236}">
                  <a16:creationId xmlns:a16="http://schemas.microsoft.com/office/drawing/2014/main" id="{3795E584-3AAC-E6BC-6C6F-6F891F541247}"/>
                </a:ext>
              </a:extLst>
            </p:cNvPr>
            <p:cNvCxnSpPr>
              <a:cxnSpLocks/>
            </p:cNvCxnSpPr>
            <p:nvPr userDrawn="1"/>
          </p:nvCxnSpPr>
          <p:spPr>
            <a:xfrm flipH="1">
              <a:off x="7303157" y="3553279"/>
              <a:ext cx="4888843"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0DE36A75-44C3-F1DB-F47E-7D60A976EC4D}"/>
                </a:ext>
              </a:extLst>
            </p:cNvPr>
            <p:cNvCxnSpPr>
              <a:cxnSpLocks/>
            </p:cNvCxnSpPr>
            <p:nvPr userDrawn="1"/>
          </p:nvCxnSpPr>
          <p:spPr>
            <a:xfrm flipH="1">
              <a:off x="7283224" y="4166053"/>
              <a:ext cx="4908776"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2A6A07F6-7F4D-5648-9C76-C5928CEB42DF}"/>
                </a:ext>
              </a:extLst>
            </p:cNvPr>
            <p:cNvCxnSpPr>
              <a:cxnSpLocks/>
            </p:cNvCxnSpPr>
            <p:nvPr userDrawn="1"/>
          </p:nvCxnSpPr>
          <p:spPr>
            <a:xfrm flipH="1">
              <a:off x="7283224" y="4778827"/>
              <a:ext cx="4908776"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114D2479-63E0-3428-46C6-50EAC6DDD5DD}"/>
                </a:ext>
              </a:extLst>
            </p:cNvPr>
            <p:cNvCxnSpPr>
              <a:cxnSpLocks/>
            </p:cNvCxnSpPr>
            <p:nvPr userDrawn="1"/>
          </p:nvCxnSpPr>
          <p:spPr>
            <a:xfrm flipH="1">
              <a:off x="7283224" y="5391603"/>
              <a:ext cx="4908776"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A6B79065-D31D-B39C-9369-F4384B5F3E57}"/>
                </a:ext>
              </a:extLst>
            </p:cNvPr>
            <p:cNvCxnSpPr>
              <a:cxnSpLocks/>
            </p:cNvCxnSpPr>
            <p:nvPr userDrawn="1"/>
          </p:nvCxnSpPr>
          <p:spPr>
            <a:xfrm flipH="1">
              <a:off x="7303157" y="5988879"/>
              <a:ext cx="4888843"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3" name="Text Placeholder 12">
            <a:extLst>
              <a:ext uri="{FF2B5EF4-FFF2-40B4-BE49-F238E27FC236}">
                <a16:creationId xmlns:a16="http://schemas.microsoft.com/office/drawing/2014/main" id="{1A2FDD9B-2B8F-3E36-033F-6D39C9A661D0}"/>
              </a:ext>
            </a:extLst>
          </p:cNvPr>
          <p:cNvSpPr>
            <a:spLocks noGrp="1"/>
          </p:cNvSpPr>
          <p:nvPr>
            <p:ph type="body" sz="quarter" idx="15" hasCustomPrompt="1"/>
          </p:nvPr>
        </p:nvSpPr>
        <p:spPr>
          <a:xfrm>
            <a:off x="7940221" y="3655672"/>
            <a:ext cx="3848100" cy="407988"/>
          </a:xfrm>
        </p:spPr>
        <p:txBody>
          <a:bodyPr vert="horz" lIns="0" tIns="0" rIns="0" bIns="0" rtlCol="0" anchor="ctr">
            <a:normAutofit/>
          </a:bodyPr>
          <a:lstStyle>
            <a:lvl1pPr marL="0" indent="0">
              <a:buNone/>
              <a:defRPr lang="en-US" sz="1800" dirty="0">
                <a:solidFill>
                  <a:schemeClr val="accent2">
                    <a:lumMod val="40000"/>
                    <a:lumOff val="60000"/>
                  </a:schemeClr>
                </a:solidFill>
              </a:defRPr>
            </a:lvl1pPr>
          </a:lstStyle>
          <a:p>
            <a:pPr marL="228600" lvl="0" indent="-228600"/>
            <a:r>
              <a:rPr lang="en-US"/>
              <a:t>Subtitle 1 (keep to one line)</a:t>
            </a:r>
          </a:p>
        </p:txBody>
      </p:sp>
      <p:sp>
        <p:nvSpPr>
          <p:cNvPr id="14" name="Text Placeholder 12">
            <a:extLst>
              <a:ext uri="{FF2B5EF4-FFF2-40B4-BE49-F238E27FC236}">
                <a16:creationId xmlns:a16="http://schemas.microsoft.com/office/drawing/2014/main" id="{DD0BCF8F-7E70-03AA-ACEB-5C6CF8DB1941}"/>
              </a:ext>
            </a:extLst>
          </p:cNvPr>
          <p:cNvSpPr>
            <a:spLocks noGrp="1"/>
          </p:cNvSpPr>
          <p:nvPr>
            <p:ph type="body" sz="quarter" idx="16" hasCustomPrompt="1"/>
          </p:nvPr>
        </p:nvSpPr>
        <p:spPr>
          <a:xfrm>
            <a:off x="7940221" y="4268446"/>
            <a:ext cx="3848100" cy="407988"/>
          </a:xfrm>
        </p:spPr>
        <p:txBody>
          <a:bodyPr anchor="ctr">
            <a:normAutofit/>
          </a:bodyPr>
          <a:lstStyle>
            <a:lvl1pPr marL="0" indent="0">
              <a:buFont typeface="Arial" panose="020B0604020202020204" pitchFamily="34" charset="0"/>
              <a:buNone/>
              <a:defRPr sz="1800">
                <a:solidFill>
                  <a:schemeClr val="accent2">
                    <a:lumMod val="40000"/>
                    <a:lumOff val="60000"/>
                  </a:schemeClr>
                </a:solidFill>
              </a:defRPr>
            </a:lvl1pPr>
          </a:lstStyle>
          <a:p>
            <a:pPr lvl="0"/>
            <a:r>
              <a:rPr lang="en-US"/>
              <a:t>Subtitle 2 (keep to one line)</a:t>
            </a:r>
          </a:p>
        </p:txBody>
      </p:sp>
      <p:sp>
        <p:nvSpPr>
          <p:cNvPr id="15" name="Text Placeholder 12">
            <a:extLst>
              <a:ext uri="{FF2B5EF4-FFF2-40B4-BE49-F238E27FC236}">
                <a16:creationId xmlns:a16="http://schemas.microsoft.com/office/drawing/2014/main" id="{34971D22-4AEC-4490-323F-60E1EC477D99}"/>
              </a:ext>
            </a:extLst>
          </p:cNvPr>
          <p:cNvSpPr>
            <a:spLocks noGrp="1"/>
          </p:cNvSpPr>
          <p:nvPr>
            <p:ph type="body" sz="quarter" idx="17" hasCustomPrompt="1"/>
          </p:nvPr>
        </p:nvSpPr>
        <p:spPr>
          <a:xfrm>
            <a:off x="7940221" y="4881221"/>
            <a:ext cx="3848100" cy="407988"/>
          </a:xfrm>
        </p:spPr>
        <p:txBody>
          <a:bodyPr vert="horz" lIns="0" tIns="0" rIns="0" bIns="0" rtlCol="0" anchor="ctr">
            <a:normAutofit/>
          </a:bodyPr>
          <a:lstStyle>
            <a:lvl1pPr marL="0" indent="0">
              <a:buNone/>
              <a:defRPr lang="en-US" sz="1800" dirty="0">
                <a:solidFill>
                  <a:schemeClr val="accent2"/>
                </a:solidFill>
              </a:defRPr>
            </a:lvl1pPr>
          </a:lstStyle>
          <a:p>
            <a:pPr marL="228600" lvl="0" indent="-228600"/>
            <a:r>
              <a:rPr lang="en-US"/>
              <a:t>Subtitle 3 (keep to one line)</a:t>
            </a:r>
          </a:p>
        </p:txBody>
      </p:sp>
      <p:sp>
        <p:nvSpPr>
          <p:cNvPr id="16" name="Text Placeholder 12">
            <a:extLst>
              <a:ext uri="{FF2B5EF4-FFF2-40B4-BE49-F238E27FC236}">
                <a16:creationId xmlns:a16="http://schemas.microsoft.com/office/drawing/2014/main" id="{950916C2-068D-023A-5CA8-6830CF68E142}"/>
              </a:ext>
            </a:extLst>
          </p:cNvPr>
          <p:cNvSpPr>
            <a:spLocks noGrp="1"/>
          </p:cNvSpPr>
          <p:nvPr>
            <p:ph type="body" sz="quarter" idx="18" hasCustomPrompt="1"/>
          </p:nvPr>
        </p:nvSpPr>
        <p:spPr>
          <a:xfrm>
            <a:off x="7940221" y="5493997"/>
            <a:ext cx="3848100" cy="407988"/>
          </a:xfrm>
        </p:spPr>
        <p:txBody>
          <a:bodyPr anchor="ctr">
            <a:normAutofit/>
          </a:bodyPr>
          <a:lstStyle>
            <a:lvl1pPr marL="0" indent="0">
              <a:buFont typeface="Arial" panose="020B0604020202020204" pitchFamily="34" charset="0"/>
              <a:buNone/>
              <a:defRPr sz="1800">
                <a:solidFill>
                  <a:schemeClr val="accent2">
                    <a:lumMod val="40000"/>
                    <a:lumOff val="60000"/>
                  </a:schemeClr>
                </a:solidFill>
              </a:defRPr>
            </a:lvl1pPr>
          </a:lstStyle>
          <a:p>
            <a:pPr lvl="0"/>
            <a:r>
              <a:rPr lang="en-US"/>
              <a:t>Subtitle 4 (keep to one line)</a:t>
            </a:r>
          </a:p>
        </p:txBody>
      </p:sp>
      <p:sp>
        <p:nvSpPr>
          <p:cNvPr id="4" name="Hexagon 3">
            <a:extLst>
              <a:ext uri="{FF2B5EF4-FFF2-40B4-BE49-F238E27FC236}">
                <a16:creationId xmlns:a16="http://schemas.microsoft.com/office/drawing/2014/main" id="{BB09614F-21F5-114F-808E-E3F2BF95BBFD}"/>
              </a:ext>
            </a:extLst>
          </p:cNvPr>
          <p:cNvSpPr>
            <a:spLocks noChangeAspect="1"/>
          </p:cNvSpPr>
          <p:nvPr userDrawn="1"/>
        </p:nvSpPr>
        <p:spPr>
          <a:xfrm rot="1800000">
            <a:off x="-1460331" y="599655"/>
            <a:ext cx="9496992" cy="8698247"/>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bg1"/>
          </a:solidFill>
          <a:ln w="28575">
            <a:noFill/>
          </a:ln>
          <a:effectLst>
            <a:outerShdw blurRad="254000" sx="102000" sy="102000" algn="ctr" rotWithShape="0">
              <a:prstClr val="black">
                <a:alpha val="15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r>
              <a:rPr lang="en-US">
                <a:ln>
                  <a:noFill/>
                </a:ln>
                <a:solidFill>
                  <a:schemeClr val="accent1"/>
                </a:solidFill>
                <a:latin typeface="Avenir Book" panose="02000503020000020003" pitchFamily="2" charset="0"/>
              </a:rPr>
              <a:t> </a:t>
            </a:r>
          </a:p>
        </p:txBody>
      </p:sp>
      <p:cxnSp>
        <p:nvCxnSpPr>
          <p:cNvPr id="41" name="Straight Connector 40">
            <a:extLst>
              <a:ext uri="{FF2B5EF4-FFF2-40B4-BE49-F238E27FC236}">
                <a16:creationId xmlns:a16="http://schemas.microsoft.com/office/drawing/2014/main" id="{BCF17FA0-AD16-ECD0-1FD9-AAD741DAD59A}"/>
              </a:ext>
            </a:extLst>
          </p:cNvPr>
          <p:cNvCxnSpPr>
            <a:cxnSpLocks/>
          </p:cNvCxnSpPr>
          <p:nvPr userDrawn="1"/>
        </p:nvCxnSpPr>
        <p:spPr>
          <a:xfrm flipH="1">
            <a:off x="310578" y="3553279"/>
            <a:ext cx="690880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9375B29B-9350-0BD4-EFF9-D57CB82DEA82}"/>
              </a:ext>
            </a:extLst>
          </p:cNvPr>
          <p:cNvCxnSpPr>
            <a:cxnSpLocks/>
          </p:cNvCxnSpPr>
          <p:nvPr userDrawn="1"/>
        </p:nvCxnSpPr>
        <p:spPr>
          <a:xfrm flipH="1">
            <a:off x="310578" y="4370312"/>
            <a:ext cx="6908800"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B5DF555F-F440-993C-27B7-28C6ABF66853}"/>
              </a:ext>
            </a:extLst>
          </p:cNvPr>
          <p:cNvCxnSpPr>
            <a:cxnSpLocks/>
          </p:cNvCxnSpPr>
          <p:nvPr userDrawn="1"/>
        </p:nvCxnSpPr>
        <p:spPr>
          <a:xfrm flipH="1">
            <a:off x="310578" y="5187345"/>
            <a:ext cx="6908800"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44" name="Text Placeholder 17">
            <a:extLst>
              <a:ext uri="{FF2B5EF4-FFF2-40B4-BE49-F238E27FC236}">
                <a16:creationId xmlns:a16="http://schemas.microsoft.com/office/drawing/2014/main" id="{710253B7-D21C-FC00-8C9C-C7AD146D4AC1}"/>
              </a:ext>
            </a:extLst>
          </p:cNvPr>
          <p:cNvSpPr>
            <a:spLocks noGrp="1"/>
          </p:cNvSpPr>
          <p:nvPr>
            <p:ph type="body" sz="quarter" idx="12" hasCustomPrompt="1"/>
          </p:nvPr>
        </p:nvSpPr>
        <p:spPr>
          <a:xfrm>
            <a:off x="310578" y="3791845"/>
            <a:ext cx="6908800" cy="339901"/>
          </a:xfrm>
          <a:noFill/>
        </p:spPr>
        <p:txBody>
          <a:bodyPr vert="horz" wrap="square" lIns="0" tIns="0" rIns="0" bIns="0" rtlCol="0" anchor="ctr">
            <a:spAutoFit/>
          </a:bodyPr>
          <a:lstStyle>
            <a:lvl1pPr marL="0" indent="0" algn="r">
              <a:buFont typeface="Arial" panose="020B0604020202020204" pitchFamily="34" charset="0"/>
              <a:buNone/>
              <a:defRPr lang="en-US" sz="2400" dirty="0">
                <a:solidFill>
                  <a:schemeClr val="accent5">
                    <a:lumMod val="40000"/>
                    <a:lumOff val="60000"/>
                  </a:schemeClr>
                </a:solidFill>
              </a:defRPr>
            </a:lvl1pPr>
          </a:lstStyle>
          <a:p>
            <a:pPr marL="228600" lvl="0" indent="-228600"/>
            <a:r>
              <a:rPr lang="en-US"/>
              <a:t>Argument 1 (keep to one line)</a:t>
            </a:r>
          </a:p>
        </p:txBody>
      </p:sp>
      <p:sp>
        <p:nvSpPr>
          <p:cNvPr id="45" name="Text Placeholder 17">
            <a:extLst>
              <a:ext uri="{FF2B5EF4-FFF2-40B4-BE49-F238E27FC236}">
                <a16:creationId xmlns:a16="http://schemas.microsoft.com/office/drawing/2014/main" id="{1091C5A5-99C7-2424-6CEB-54C6A6ADD4FA}"/>
              </a:ext>
            </a:extLst>
          </p:cNvPr>
          <p:cNvSpPr>
            <a:spLocks noGrp="1"/>
          </p:cNvSpPr>
          <p:nvPr>
            <p:ph type="body" sz="quarter" idx="13" hasCustomPrompt="1"/>
          </p:nvPr>
        </p:nvSpPr>
        <p:spPr>
          <a:xfrm>
            <a:off x="310578" y="4608878"/>
            <a:ext cx="6908800" cy="339901"/>
          </a:xfrm>
          <a:noFill/>
        </p:spPr>
        <p:txBody>
          <a:bodyPr vert="horz" wrap="square" lIns="0" tIns="0" rIns="0" bIns="0" rtlCol="0" anchor="ctr">
            <a:spAutoFit/>
          </a:bodyPr>
          <a:lstStyle>
            <a:lvl1pPr marL="0" indent="0" algn="r">
              <a:buFont typeface="Arial" panose="020B0604020202020204" pitchFamily="34" charset="0"/>
              <a:buNone/>
              <a:defRPr lang="en-US" sz="2400">
                <a:solidFill>
                  <a:schemeClr val="accent2"/>
                </a:solidFill>
              </a:defRPr>
            </a:lvl1pPr>
          </a:lstStyle>
          <a:p>
            <a:pPr marL="228600" lvl="0" indent="-228600"/>
            <a:r>
              <a:rPr lang="en-US"/>
              <a:t>Argument 2 (keep to one line)</a:t>
            </a:r>
          </a:p>
        </p:txBody>
      </p:sp>
      <p:pic>
        <p:nvPicPr>
          <p:cNvPr id="3" name="Picture 2">
            <a:extLst>
              <a:ext uri="{FF2B5EF4-FFF2-40B4-BE49-F238E27FC236}">
                <a16:creationId xmlns:a16="http://schemas.microsoft.com/office/drawing/2014/main" id="{45CDBB2B-4815-D06B-2C5E-31EF50E55C08}"/>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9048584" y="352100"/>
            <a:ext cx="2987576" cy="822666"/>
          </a:xfrm>
          <a:prstGeom prst="rect">
            <a:avLst/>
          </a:prstGeom>
        </p:spPr>
      </p:pic>
    </p:spTree>
    <p:extLst>
      <p:ext uri="{BB962C8B-B14F-4D97-AF65-F5344CB8AC3E}">
        <p14:creationId xmlns:p14="http://schemas.microsoft.com/office/powerpoint/2010/main" val="2396332400"/>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9" name="Plaque 4">
            <a:extLst>
              <a:ext uri="{FF2B5EF4-FFF2-40B4-BE49-F238E27FC236}">
                <a16:creationId xmlns:a16="http://schemas.microsoft.com/office/drawing/2014/main" id="{69521D8E-536E-4C9A-85D6-2CBC65D4B60D}"/>
              </a:ext>
            </a:extLst>
          </p:cNvPr>
          <p:cNvSpPr/>
          <p:nvPr userDrawn="1"/>
        </p:nvSpPr>
        <p:spPr>
          <a:xfrm>
            <a:off x="-2383649" y="1210631"/>
            <a:ext cx="6562257" cy="7173352"/>
          </a:xfrm>
          <a:custGeom>
            <a:avLst/>
            <a:gdLst>
              <a:gd name="connsiteX0" fmla="*/ 0 w 4464844"/>
              <a:gd name="connsiteY0" fmla="*/ 744156 h 4464844"/>
              <a:gd name="connsiteX1" fmla="*/ 744156 w 4464844"/>
              <a:gd name="connsiteY1" fmla="*/ 0 h 4464844"/>
              <a:gd name="connsiteX2" fmla="*/ 3720688 w 4464844"/>
              <a:gd name="connsiteY2" fmla="*/ 0 h 4464844"/>
              <a:gd name="connsiteX3" fmla="*/ 4464844 w 4464844"/>
              <a:gd name="connsiteY3" fmla="*/ 744156 h 4464844"/>
              <a:gd name="connsiteX4" fmla="*/ 4464844 w 4464844"/>
              <a:gd name="connsiteY4" fmla="*/ 3720688 h 4464844"/>
              <a:gd name="connsiteX5" fmla="*/ 3720688 w 4464844"/>
              <a:gd name="connsiteY5" fmla="*/ 4464844 h 4464844"/>
              <a:gd name="connsiteX6" fmla="*/ 744156 w 4464844"/>
              <a:gd name="connsiteY6" fmla="*/ 4464844 h 4464844"/>
              <a:gd name="connsiteX7" fmla="*/ 0 w 4464844"/>
              <a:gd name="connsiteY7" fmla="*/ 3720688 h 4464844"/>
              <a:gd name="connsiteX8" fmla="*/ 0 w 4464844"/>
              <a:gd name="connsiteY8" fmla="*/ 744156 h 4464844"/>
              <a:gd name="connsiteX0" fmla="*/ 0 w 4464844"/>
              <a:gd name="connsiteY0" fmla="*/ 744156 h 4464844"/>
              <a:gd name="connsiteX1" fmla="*/ 744156 w 4464844"/>
              <a:gd name="connsiteY1" fmla="*/ 0 h 4464844"/>
              <a:gd name="connsiteX2" fmla="*/ 3720688 w 4464844"/>
              <a:gd name="connsiteY2" fmla="*/ 0 h 4464844"/>
              <a:gd name="connsiteX3" fmla="*/ 4464844 w 4464844"/>
              <a:gd name="connsiteY3" fmla="*/ 744156 h 4464844"/>
              <a:gd name="connsiteX4" fmla="*/ 4464844 w 4464844"/>
              <a:gd name="connsiteY4" fmla="*/ 3720688 h 4464844"/>
              <a:gd name="connsiteX5" fmla="*/ 3720688 w 4464844"/>
              <a:gd name="connsiteY5" fmla="*/ 4464844 h 4464844"/>
              <a:gd name="connsiteX6" fmla="*/ 744156 w 4464844"/>
              <a:gd name="connsiteY6" fmla="*/ 4464844 h 4464844"/>
              <a:gd name="connsiteX7" fmla="*/ 0 w 4464844"/>
              <a:gd name="connsiteY7" fmla="*/ 3720688 h 4464844"/>
              <a:gd name="connsiteX8" fmla="*/ 0 w 4464844"/>
              <a:gd name="connsiteY8" fmla="*/ 744156 h 4464844"/>
              <a:gd name="connsiteX0" fmla="*/ 0 w 4464844"/>
              <a:gd name="connsiteY0" fmla="*/ 1033734 h 4754422"/>
              <a:gd name="connsiteX1" fmla="*/ 744156 w 4464844"/>
              <a:gd name="connsiteY1" fmla="*/ 289578 h 4754422"/>
              <a:gd name="connsiteX2" fmla="*/ 3720688 w 4464844"/>
              <a:gd name="connsiteY2" fmla="*/ 289578 h 4754422"/>
              <a:gd name="connsiteX3" fmla="*/ 4464844 w 4464844"/>
              <a:gd name="connsiteY3" fmla="*/ 1033734 h 4754422"/>
              <a:gd name="connsiteX4" fmla="*/ 4464844 w 4464844"/>
              <a:gd name="connsiteY4" fmla="*/ 4010266 h 4754422"/>
              <a:gd name="connsiteX5" fmla="*/ 3720688 w 4464844"/>
              <a:gd name="connsiteY5" fmla="*/ 4754422 h 4754422"/>
              <a:gd name="connsiteX6" fmla="*/ 744156 w 4464844"/>
              <a:gd name="connsiteY6" fmla="*/ 4754422 h 4754422"/>
              <a:gd name="connsiteX7" fmla="*/ 0 w 4464844"/>
              <a:gd name="connsiteY7" fmla="*/ 4010266 h 4754422"/>
              <a:gd name="connsiteX8" fmla="*/ 0 w 4464844"/>
              <a:gd name="connsiteY8" fmla="*/ 1033734 h 4754422"/>
              <a:gd name="connsiteX0" fmla="*/ 0 w 4464844"/>
              <a:gd name="connsiteY0" fmla="*/ 1007577 h 4728265"/>
              <a:gd name="connsiteX1" fmla="*/ 1565687 w 4464844"/>
              <a:gd name="connsiteY1" fmla="*/ 299139 h 4728265"/>
              <a:gd name="connsiteX2" fmla="*/ 3720688 w 4464844"/>
              <a:gd name="connsiteY2" fmla="*/ 263421 h 4728265"/>
              <a:gd name="connsiteX3" fmla="*/ 4464844 w 4464844"/>
              <a:gd name="connsiteY3" fmla="*/ 1007577 h 4728265"/>
              <a:gd name="connsiteX4" fmla="*/ 4464844 w 4464844"/>
              <a:gd name="connsiteY4" fmla="*/ 3984109 h 4728265"/>
              <a:gd name="connsiteX5" fmla="*/ 3720688 w 4464844"/>
              <a:gd name="connsiteY5" fmla="*/ 4728265 h 4728265"/>
              <a:gd name="connsiteX6" fmla="*/ 744156 w 4464844"/>
              <a:gd name="connsiteY6" fmla="*/ 4728265 h 4728265"/>
              <a:gd name="connsiteX7" fmla="*/ 0 w 4464844"/>
              <a:gd name="connsiteY7" fmla="*/ 3984109 h 4728265"/>
              <a:gd name="connsiteX8" fmla="*/ 0 w 4464844"/>
              <a:gd name="connsiteY8" fmla="*/ 1007577 h 4728265"/>
              <a:gd name="connsiteX0" fmla="*/ 0 w 4464844"/>
              <a:gd name="connsiteY0" fmla="*/ 915647 h 4636335"/>
              <a:gd name="connsiteX1" fmla="*/ 1565687 w 4464844"/>
              <a:gd name="connsiteY1" fmla="*/ 207209 h 4636335"/>
              <a:gd name="connsiteX2" fmla="*/ 3720688 w 4464844"/>
              <a:gd name="connsiteY2" fmla="*/ 171491 h 4636335"/>
              <a:gd name="connsiteX3" fmla="*/ 4464844 w 4464844"/>
              <a:gd name="connsiteY3" fmla="*/ 915647 h 4636335"/>
              <a:gd name="connsiteX4" fmla="*/ 4464844 w 4464844"/>
              <a:gd name="connsiteY4" fmla="*/ 3892179 h 4636335"/>
              <a:gd name="connsiteX5" fmla="*/ 3720688 w 4464844"/>
              <a:gd name="connsiteY5" fmla="*/ 4636335 h 4636335"/>
              <a:gd name="connsiteX6" fmla="*/ 744156 w 4464844"/>
              <a:gd name="connsiteY6" fmla="*/ 4636335 h 4636335"/>
              <a:gd name="connsiteX7" fmla="*/ 0 w 4464844"/>
              <a:gd name="connsiteY7" fmla="*/ 3892179 h 4636335"/>
              <a:gd name="connsiteX8" fmla="*/ 0 w 4464844"/>
              <a:gd name="connsiteY8" fmla="*/ 915647 h 4636335"/>
              <a:gd name="connsiteX0" fmla="*/ 0 w 4464844"/>
              <a:gd name="connsiteY0" fmla="*/ 858691 h 4579379"/>
              <a:gd name="connsiteX1" fmla="*/ 1565687 w 4464844"/>
              <a:gd name="connsiteY1" fmla="*/ 150253 h 4579379"/>
              <a:gd name="connsiteX2" fmla="*/ 3720688 w 4464844"/>
              <a:gd name="connsiteY2" fmla="*/ 114535 h 4579379"/>
              <a:gd name="connsiteX3" fmla="*/ 4464844 w 4464844"/>
              <a:gd name="connsiteY3" fmla="*/ 858691 h 4579379"/>
              <a:gd name="connsiteX4" fmla="*/ 4464844 w 4464844"/>
              <a:gd name="connsiteY4" fmla="*/ 3835223 h 4579379"/>
              <a:gd name="connsiteX5" fmla="*/ 3720688 w 4464844"/>
              <a:gd name="connsiteY5" fmla="*/ 4579379 h 4579379"/>
              <a:gd name="connsiteX6" fmla="*/ 744156 w 4464844"/>
              <a:gd name="connsiteY6" fmla="*/ 4579379 h 4579379"/>
              <a:gd name="connsiteX7" fmla="*/ 0 w 4464844"/>
              <a:gd name="connsiteY7" fmla="*/ 3835223 h 4579379"/>
              <a:gd name="connsiteX8" fmla="*/ 0 w 4464844"/>
              <a:gd name="connsiteY8" fmla="*/ 858691 h 4579379"/>
              <a:gd name="connsiteX0" fmla="*/ 0 w 4464844"/>
              <a:gd name="connsiteY0" fmla="*/ 933876 h 4654564"/>
              <a:gd name="connsiteX1" fmla="*/ 1672843 w 4464844"/>
              <a:gd name="connsiteY1" fmla="*/ 125426 h 4654564"/>
              <a:gd name="connsiteX2" fmla="*/ 3720688 w 4464844"/>
              <a:gd name="connsiteY2" fmla="*/ 189720 h 4654564"/>
              <a:gd name="connsiteX3" fmla="*/ 4464844 w 4464844"/>
              <a:gd name="connsiteY3" fmla="*/ 933876 h 4654564"/>
              <a:gd name="connsiteX4" fmla="*/ 4464844 w 4464844"/>
              <a:gd name="connsiteY4" fmla="*/ 3910408 h 4654564"/>
              <a:gd name="connsiteX5" fmla="*/ 3720688 w 4464844"/>
              <a:gd name="connsiteY5" fmla="*/ 4654564 h 4654564"/>
              <a:gd name="connsiteX6" fmla="*/ 744156 w 4464844"/>
              <a:gd name="connsiteY6" fmla="*/ 4654564 h 4654564"/>
              <a:gd name="connsiteX7" fmla="*/ 0 w 4464844"/>
              <a:gd name="connsiteY7" fmla="*/ 3910408 h 4654564"/>
              <a:gd name="connsiteX8" fmla="*/ 0 w 4464844"/>
              <a:gd name="connsiteY8" fmla="*/ 933876 h 4654564"/>
              <a:gd name="connsiteX0" fmla="*/ 350044 w 4464844"/>
              <a:gd name="connsiteY0" fmla="*/ 781949 h 4566930"/>
              <a:gd name="connsiteX1" fmla="*/ 1672843 w 4464844"/>
              <a:gd name="connsiteY1" fmla="*/ 37792 h 4566930"/>
              <a:gd name="connsiteX2" fmla="*/ 3720688 w 4464844"/>
              <a:gd name="connsiteY2" fmla="*/ 102086 h 4566930"/>
              <a:gd name="connsiteX3" fmla="*/ 4464844 w 4464844"/>
              <a:gd name="connsiteY3" fmla="*/ 846242 h 4566930"/>
              <a:gd name="connsiteX4" fmla="*/ 4464844 w 4464844"/>
              <a:gd name="connsiteY4" fmla="*/ 3822774 h 4566930"/>
              <a:gd name="connsiteX5" fmla="*/ 3720688 w 4464844"/>
              <a:gd name="connsiteY5" fmla="*/ 4566930 h 4566930"/>
              <a:gd name="connsiteX6" fmla="*/ 744156 w 4464844"/>
              <a:gd name="connsiteY6" fmla="*/ 4566930 h 4566930"/>
              <a:gd name="connsiteX7" fmla="*/ 0 w 4464844"/>
              <a:gd name="connsiteY7" fmla="*/ 3822774 h 4566930"/>
              <a:gd name="connsiteX8" fmla="*/ 350044 w 4464844"/>
              <a:gd name="connsiteY8" fmla="*/ 781949 h 4566930"/>
              <a:gd name="connsiteX0" fmla="*/ 530452 w 4645252"/>
              <a:gd name="connsiteY0" fmla="*/ 781949 h 4566930"/>
              <a:gd name="connsiteX1" fmla="*/ 1853251 w 4645252"/>
              <a:gd name="connsiteY1" fmla="*/ 37792 h 4566930"/>
              <a:gd name="connsiteX2" fmla="*/ 3901096 w 4645252"/>
              <a:gd name="connsiteY2" fmla="*/ 102086 h 4566930"/>
              <a:gd name="connsiteX3" fmla="*/ 4645252 w 4645252"/>
              <a:gd name="connsiteY3" fmla="*/ 846242 h 4566930"/>
              <a:gd name="connsiteX4" fmla="*/ 4645252 w 4645252"/>
              <a:gd name="connsiteY4" fmla="*/ 3822774 h 4566930"/>
              <a:gd name="connsiteX5" fmla="*/ 3901096 w 4645252"/>
              <a:gd name="connsiteY5" fmla="*/ 4566930 h 4566930"/>
              <a:gd name="connsiteX6" fmla="*/ 924564 w 4645252"/>
              <a:gd name="connsiteY6" fmla="*/ 4566930 h 4566930"/>
              <a:gd name="connsiteX7" fmla="*/ 180408 w 4645252"/>
              <a:gd name="connsiteY7" fmla="*/ 3822774 h 4566930"/>
              <a:gd name="connsiteX8" fmla="*/ 530452 w 4645252"/>
              <a:gd name="connsiteY8" fmla="*/ 781949 h 4566930"/>
              <a:gd name="connsiteX0" fmla="*/ 350044 w 4464844"/>
              <a:gd name="connsiteY0" fmla="*/ 781949 h 4566930"/>
              <a:gd name="connsiteX1" fmla="*/ 1672843 w 4464844"/>
              <a:gd name="connsiteY1" fmla="*/ 37792 h 4566930"/>
              <a:gd name="connsiteX2" fmla="*/ 3720688 w 4464844"/>
              <a:gd name="connsiteY2" fmla="*/ 102086 h 4566930"/>
              <a:gd name="connsiteX3" fmla="*/ 4464844 w 4464844"/>
              <a:gd name="connsiteY3" fmla="*/ 846242 h 4566930"/>
              <a:gd name="connsiteX4" fmla="*/ 4464844 w 4464844"/>
              <a:gd name="connsiteY4" fmla="*/ 3822774 h 4566930"/>
              <a:gd name="connsiteX5" fmla="*/ 3720688 w 4464844"/>
              <a:gd name="connsiteY5" fmla="*/ 4566930 h 4566930"/>
              <a:gd name="connsiteX6" fmla="*/ 744156 w 4464844"/>
              <a:gd name="connsiteY6" fmla="*/ 4566930 h 4566930"/>
              <a:gd name="connsiteX7" fmla="*/ 0 w 4464844"/>
              <a:gd name="connsiteY7" fmla="*/ 3822774 h 4566930"/>
              <a:gd name="connsiteX8" fmla="*/ 350044 w 4464844"/>
              <a:gd name="connsiteY8" fmla="*/ 781949 h 4566930"/>
              <a:gd name="connsiteX0" fmla="*/ 350044 w 4464844"/>
              <a:gd name="connsiteY0" fmla="*/ 867333 h 4652314"/>
              <a:gd name="connsiteX1" fmla="*/ 1672843 w 4464844"/>
              <a:gd name="connsiteY1" fmla="*/ 123176 h 4652314"/>
              <a:gd name="connsiteX2" fmla="*/ 3720688 w 4464844"/>
              <a:gd name="connsiteY2" fmla="*/ 187470 h 4652314"/>
              <a:gd name="connsiteX3" fmla="*/ 4464844 w 4464844"/>
              <a:gd name="connsiteY3" fmla="*/ 931626 h 4652314"/>
              <a:gd name="connsiteX4" fmla="*/ 4464844 w 4464844"/>
              <a:gd name="connsiteY4" fmla="*/ 3908158 h 4652314"/>
              <a:gd name="connsiteX5" fmla="*/ 3720688 w 4464844"/>
              <a:gd name="connsiteY5" fmla="*/ 4652314 h 4652314"/>
              <a:gd name="connsiteX6" fmla="*/ 744156 w 4464844"/>
              <a:gd name="connsiteY6" fmla="*/ 4652314 h 4652314"/>
              <a:gd name="connsiteX7" fmla="*/ 0 w 4464844"/>
              <a:gd name="connsiteY7" fmla="*/ 3908158 h 4652314"/>
              <a:gd name="connsiteX8" fmla="*/ 350044 w 4464844"/>
              <a:gd name="connsiteY8" fmla="*/ 867333 h 4652314"/>
              <a:gd name="connsiteX0" fmla="*/ 350044 w 4464844"/>
              <a:gd name="connsiteY0" fmla="*/ 854984 h 4639965"/>
              <a:gd name="connsiteX1" fmla="*/ 1672843 w 4464844"/>
              <a:gd name="connsiteY1" fmla="*/ 110827 h 4639965"/>
              <a:gd name="connsiteX2" fmla="*/ 3720688 w 4464844"/>
              <a:gd name="connsiteY2" fmla="*/ 175121 h 4639965"/>
              <a:gd name="connsiteX3" fmla="*/ 4464844 w 4464844"/>
              <a:gd name="connsiteY3" fmla="*/ 919277 h 4639965"/>
              <a:gd name="connsiteX4" fmla="*/ 4464844 w 4464844"/>
              <a:gd name="connsiteY4" fmla="*/ 3895809 h 4639965"/>
              <a:gd name="connsiteX5" fmla="*/ 3720688 w 4464844"/>
              <a:gd name="connsiteY5" fmla="*/ 4639965 h 4639965"/>
              <a:gd name="connsiteX6" fmla="*/ 744156 w 4464844"/>
              <a:gd name="connsiteY6" fmla="*/ 4639965 h 4639965"/>
              <a:gd name="connsiteX7" fmla="*/ 0 w 4464844"/>
              <a:gd name="connsiteY7" fmla="*/ 3895809 h 4639965"/>
              <a:gd name="connsiteX8" fmla="*/ 350044 w 4464844"/>
              <a:gd name="connsiteY8" fmla="*/ 854984 h 4639965"/>
              <a:gd name="connsiteX0" fmla="*/ 507206 w 4464844"/>
              <a:gd name="connsiteY0" fmla="*/ 736118 h 4563961"/>
              <a:gd name="connsiteX1" fmla="*/ 1672843 w 4464844"/>
              <a:gd name="connsiteY1" fmla="*/ 34823 h 4563961"/>
              <a:gd name="connsiteX2" fmla="*/ 3720688 w 4464844"/>
              <a:gd name="connsiteY2" fmla="*/ 99117 h 4563961"/>
              <a:gd name="connsiteX3" fmla="*/ 4464844 w 4464844"/>
              <a:gd name="connsiteY3" fmla="*/ 843273 h 4563961"/>
              <a:gd name="connsiteX4" fmla="*/ 4464844 w 4464844"/>
              <a:gd name="connsiteY4" fmla="*/ 3819805 h 4563961"/>
              <a:gd name="connsiteX5" fmla="*/ 3720688 w 4464844"/>
              <a:gd name="connsiteY5" fmla="*/ 4563961 h 4563961"/>
              <a:gd name="connsiteX6" fmla="*/ 744156 w 4464844"/>
              <a:gd name="connsiteY6" fmla="*/ 4563961 h 4563961"/>
              <a:gd name="connsiteX7" fmla="*/ 0 w 4464844"/>
              <a:gd name="connsiteY7" fmla="*/ 3819805 h 4563961"/>
              <a:gd name="connsiteX8" fmla="*/ 507206 w 4464844"/>
              <a:gd name="connsiteY8" fmla="*/ 736118 h 4563961"/>
              <a:gd name="connsiteX0" fmla="*/ 507206 w 4464844"/>
              <a:gd name="connsiteY0" fmla="*/ 799839 h 4627682"/>
              <a:gd name="connsiteX1" fmla="*/ 1672843 w 4464844"/>
              <a:gd name="connsiteY1" fmla="*/ 98544 h 4627682"/>
              <a:gd name="connsiteX2" fmla="*/ 3720688 w 4464844"/>
              <a:gd name="connsiteY2" fmla="*/ 162838 h 4627682"/>
              <a:gd name="connsiteX3" fmla="*/ 4464844 w 4464844"/>
              <a:gd name="connsiteY3" fmla="*/ 906994 h 4627682"/>
              <a:gd name="connsiteX4" fmla="*/ 4464844 w 4464844"/>
              <a:gd name="connsiteY4" fmla="*/ 3883526 h 4627682"/>
              <a:gd name="connsiteX5" fmla="*/ 3720688 w 4464844"/>
              <a:gd name="connsiteY5" fmla="*/ 4627682 h 4627682"/>
              <a:gd name="connsiteX6" fmla="*/ 744156 w 4464844"/>
              <a:gd name="connsiteY6" fmla="*/ 4627682 h 4627682"/>
              <a:gd name="connsiteX7" fmla="*/ 0 w 4464844"/>
              <a:gd name="connsiteY7" fmla="*/ 3883526 h 4627682"/>
              <a:gd name="connsiteX8" fmla="*/ 507206 w 4464844"/>
              <a:gd name="connsiteY8" fmla="*/ 799839 h 4627682"/>
              <a:gd name="connsiteX0" fmla="*/ 478631 w 4464844"/>
              <a:gd name="connsiteY0" fmla="*/ 736118 h 4563961"/>
              <a:gd name="connsiteX1" fmla="*/ 1672843 w 4464844"/>
              <a:gd name="connsiteY1" fmla="*/ 34823 h 4563961"/>
              <a:gd name="connsiteX2" fmla="*/ 3720688 w 4464844"/>
              <a:gd name="connsiteY2" fmla="*/ 99117 h 4563961"/>
              <a:gd name="connsiteX3" fmla="*/ 4464844 w 4464844"/>
              <a:gd name="connsiteY3" fmla="*/ 843273 h 4563961"/>
              <a:gd name="connsiteX4" fmla="*/ 4464844 w 4464844"/>
              <a:gd name="connsiteY4" fmla="*/ 3819805 h 4563961"/>
              <a:gd name="connsiteX5" fmla="*/ 3720688 w 4464844"/>
              <a:gd name="connsiteY5" fmla="*/ 4563961 h 4563961"/>
              <a:gd name="connsiteX6" fmla="*/ 744156 w 4464844"/>
              <a:gd name="connsiteY6" fmla="*/ 4563961 h 4563961"/>
              <a:gd name="connsiteX7" fmla="*/ 0 w 4464844"/>
              <a:gd name="connsiteY7" fmla="*/ 3819805 h 4563961"/>
              <a:gd name="connsiteX8" fmla="*/ 478631 w 4464844"/>
              <a:gd name="connsiteY8" fmla="*/ 736118 h 4563961"/>
              <a:gd name="connsiteX0" fmla="*/ 478631 w 4464844"/>
              <a:gd name="connsiteY0" fmla="*/ 736118 h 4563961"/>
              <a:gd name="connsiteX1" fmla="*/ 1672843 w 4464844"/>
              <a:gd name="connsiteY1" fmla="*/ 34823 h 4563961"/>
              <a:gd name="connsiteX2" fmla="*/ 3720688 w 4464844"/>
              <a:gd name="connsiteY2" fmla="*/ 99117 h 4563961"/>
              <a:gd name="connsiteX3" fmla="*/ 4464844 w 4464844"/>
              <a:gd name="connsiteY3" fmla="*/ 843273 h 4563961"/>
              <a:gd name="connsiteX4" fmla="*/ 4464844 w 4464844"/>
              <a:gd name="connsiteY4" fmla="*/ 3819805 h 4563961"/>
              <a:gd name="connsiteX5" fmla="*/ 3720688 w 4464844"/>
              <a:gd name="connsiteY5" fmla="*/ 4563961 h 4563961"/>
              <a:gd name="connsiteX6" fmla="*/ 744156 w 4464844"/>
              <a:gd name="connsiteY6" fmla="*/ 4563961 h 4563961"/>
              <a:gd name="connsiteX7" fmla="*/ 0 w 4464844"/>
              <a:gd name="connsiteY7" fmla="*/ 3819805 h 4563961"/>
              <a:gd name="connsiteX8" fmla="*/ 478631 w 4464844"/>
              <a:gd name="connsiteY8" fmla="*/ 736118 h 4563961"/>
              <a:gd name="connsiteX0" fmla="*/ 512584 w 4498797"/>
              <a:gd name="connsiteY0" fmla="*/ 736118 h 4563961"/>
              <a:gd name="connsiteX1" fmla="*/ 1706796 w 4498797"/>
              <a:gd name="connsiteY1" fmla="*/ 34823 h 4563961"/>
              <a:gd name="connsiteX2" fmla="*/ 3754641 w 4498797"/>
              <a:gd name="connsiteY2" fmla="*/ 99117 h 4563961"/>
              <a:gd name="connsiteX3" fmla="*/ 4498797 w 4498797"/>
              <a:gd name="connsiteY3" fmla="*/ 843273 h 4563961"/>
              <a:gd name="connsiteX4" fmla="*/ 4498797 w 4498797"/>
              <a:gd name="connsiteY4" fmla="*/ 3819805 h 4563961"/>
              <a:gd name="connsiteX5" fmla="*/ 3754641 w 4498797"/>
              <a:gd name="connsiteY5" fmla="*/ 4563961 h 4563961"/>
              <a:gd name="connsiteX6" fmla="*/ 778109 w 4498797"/>
              <a:gd name="connsiteY6" fmla="*/ 4563961 h 4563961"/>
              <a:gd name="connsiteX7" fmla="*/ 33953 w 4498797"/>
              <a:gd name="connsiteY7" fmla="*/ 3819805 h 4563961"/>
              <a:gd name="connsiteX8" fmla="*/ 165036 w 4498797"/>
              <a:gd name="connsiteY8" fmla="*/ 1550067 h 4563961"/>
              <a:gd name="connsiteX9" fmla="*/ 512584 w 4498797"/>
              <a:gd name="connsiteY9" fmla="*/ 736118 h 4563961"/>
              <a:gd name="connsiteX0" fmla="*/ 568792 w 4555005"/>
              <a:gd name="connsiteY0" fmla="*/ 736118 h 4563961"/>
              <a:gd name="connsiteX1" fmla="*/ 1763004 w 4555005"/>
              <a:gd name="connsiteY1" fmla="*/ 34823 h 4563961"/>
              <a:gd name="connsiteX2" fmla="*/ 3810849 w 4555005"/>
              <a:gd name="connsiteY2" fmla="*/ 99117 h 4563961"/>
              <a:gd name="connsiteX3" fmla="*/ 4555005 w 4555005"/>
              <a:gd name="connsiteY3" fmla="*/ 843273 h 4563961"/>
              <a:gd name="connsiteX4" fmla="*/ 4555005 w 4555005"/>
              <a:gd name="connsiteY4" fmla="*/ 3819805 h 4563961"/>
              <a:gd name="connsiteX5" fmla="*/ 3810849 w 4555005"/>
              <a:gd name="connsiteY5" fmla="*/ 4563961 h 4563961"/>
              <a:gd name="connsiteX6" fmla="*/ 834317 w 4555005"/>
              <a:gd name="connsiteY6" fmla="*/ 4563961 h 4563961"/>
              <a:gd name="connsiteX7" fmla="*/ 90161 w 4555005"/>
              <a:gd name="connsiteY7" fmla="*/ 3819805 h 4563961"/>
              <a:gd name="connsiteX8" fmla="*/ 49794 w 4555005"/>
              <a:gd name="connsiteY8" fmla="*/ 1650080 h 4563961"/>
              <a:gd name="connsiteX9" fmla="*/ 568792 w 4555005"/>
              <a:gd name="connsiteY9" fmla="*/ 736118 h 4563961"/>
              <a:gd name="connsiteX0" fmla="*/ 568792 w 4555005"/>
              <a:gd name="connsiteY0" fmla="*/ 736118 h 4563961"/>
              <a:gd name="connsiteX1" fmla="*/ 1763004 w 4555005"/>
              <a:gd name="connsiteY1" fmla="*/ 34823 h 4563961"/>
              <a:gd name="connsiteX2" fmla="*/ 3810849 w 4555005"/>
              <a:gd name="connsiteY2" fmla="*/ 99117 h 4563961"/>
              <a:gd name="connsiteX3" fmla="*/ 4555005 w 4555005"/>
              <a:gd name="connsiteY3" fmla="*/ 843273 h 4563961"/>
              <a:gd name="connsiteX4" fmla="*/ 4555005 w 4555005"/>
              <a:gd name="connsiteY4" fmla="*/ 3819805 h 4563961"/>
              <a:gd name="connsiteX5" fmla="*/ 3810849 w 4555005"/>
              <a:gd name="connsiteY5" fmla="*/ 4563961 h 4563961"/>
              <a:gd name="connsiteX6" fmla="*/ 834317 w 4555005"/>
              <a:gd name="connsiteY6" fmla="*/ 4563961 h 4563961"/>
              <a:gd name="connsiteX7" fmla="*/ 90161 w 4555005"/>
              <a:gd name="connsiteY7" fmla="*/ 3819805 h 4563961"/>
              <a:gd name="connsiteX8" fmla="*/ 49794 w 4555005"/>
              <a:gd name="connsiteY8" fmla="*/ 1650080 h 4563961"/>
              <a:gd name="connsiteX9" fmla="*/ 568792 w 4555005"/>
              <a:gd name="connsiteY9" fmla="*/ 736118 h 4563961"/>
              <a:gd name="connsiteX0" fmla="*/ 537933 w 4524146"/>
              <a:gd name="connsiteY0" fmla="*/ 736118 h 4563961"/>
              <a:gd name="connsiteX1" fmla="*/ 1732145 w 4524146"/>
              <a:gd name="connsiteY1" fmla="*/ 34823 h 4563961"/>
              <a:gd name="connsiteX2" fmla="*/ 3779990 w 4524146"/>
              <a:gd name="connsiteY2" fmla="*/ 99117 h 4563961"/>
              <a:gd name="connsiteX3" fmla="*/ 4524146 w 4524146"/>
              <a:gd name="connsiteY3" fmla="*/ 843273 h 4563961"/>
              <a:gd name="connsiteX4" fmla="*/ 4524146 w 4524146"/>
              <a:gd name="connsiteY4" fmla="*/ 3819805 h 4563961"/>
              <a:gd name="connsiteX5" fmla="*/ 3779990 w 4524146"/>
              <a:gd name="connsiteY5" fmla="*/ 4563961 h 4563961"/>
              <a:gd name="connsiteX6" fmla="*/ 803458 w 4524146"/>
              <a:gd name="connsiteY6" fmla="*/ 4563961 h 4563961"/>
              <a:gd name="connsiteX7" fmla="*/ 59302 w 4524146"/>
              <a:gd name="connsiteY7" fmla="*/ 3819805 h 4563961"/>
              <a:gd name="connsiteX8" fmla="*/ 18935 w 4524146"/>
              <a:gd name="connsiteY8" fmla="*/ 1650080 h 4563961"/>
              <a:gd name="connsiteX9" fmla="*/ 537933 w 4524146"/>
              <a:gd name="connsiteY9" fmla="*/ 736118 h 4563961"/>
              <a:gd name="connsiteX0" fmla="*/ 527619 w 4513832"/>
              <a:gd name="connsiteY0" fmla="*/ 736118 h 4563961"/>
              <a:gd name="connsiteX1" fmla="*/ 1721831 w 4513832"/>
              <a:gd name="connsiteY1" fmla="*/ 34823 h 4563961"/>
              <a:gd name="connsiteX2" fmla="*/ 3769676 w 4513832"/>
              <a:gd name="connsiteY2" fmla="*/ 99117 h 4563961"/>
              <a:gd name="connsiteX3" fmla="*/ 4513832 w 4513832"/>
              <a:gd name="connsiteY3" fmla="*/ 843273 h 4563961"/>
              <a:gd name="connsiteX4" fmla="*/ 4513832 w 4513832"/>
              <a:gd name="connsiteY4" fmla="*/ 3819805 h 4563961"/>
              <a:gd name="connsiteX5" fmla="*/ 3769676 w 4513832"/>
              <a:gd name="connsiteY5" fmla="*/ 4563961 h 4563961"/>
              <a:gd name="connsiteX6" fmla="*/ 793144 w 4513832"/>
              <a:gd name="connsiteY6" fmla="*/ 4563961 h 4563961"/>
              <a:gd name="connsiteX7" fmla="*/ 48988 w 4513832"/>
              <a:gd name="connsiteY7" fmla="*/ 3819805 h 4563961"/>
              <a:gd name="connsiteX8" fmla="*/ 37196 w 4513832"/>
              <a:gd name="connsiteY8" fmla="*/ 1721517 h 4563961"/>
              <a:gd name="connsiteX9" fmla="*/ 527619 w 4513832"/>
              <a:gd name="connsiteY9" fmla="*/ 736118 h 4563961"/>
              <a:gd name="connsiteX0" fmla="*/ 527616 w 4513829"/>
              <a:gd name="connsiteY0" fmla="*/ 736118 h 4563961"/>
              <a:gd name="connsiteX1" fmla="*/ 1721828 w 4513829"/>
              <a:gd name="connsiteY1" fmla="*/ 34823 h 4563961"/>
              <a:gd name="connsiteX2" fmla="*/ 3769673 w 4513829"/>
              <a:gd name="connsiteY2" fmla="*/ 99117 h 4563961"/>
              <a:gd name="connsiteX3" fmla="*/ 4513829 w 4513829"/>
              <a:gd name="connsiteY3" fmla="*/ 843273 h 4563961"/>
              <a:gd name="connsiteX4" fmla="*/ 4513829 w 4513829"/>
              <a:gd name="connsiteY4" fmla="*/ 3819805 h 4563961"/>
              <a:gd name="connsiteX5" fmla="*/ 3769673 w 4513829"/>
              <a:gd name="connsiteY5" fmla="*/ 4563961 h 4563961"/>
              <a:gd name="connsiteX6" fmla="*/ 793141 w 4513829"/>
              <a:gd name="connsiteY6" fmla="*/ 4563961 h 4563961"/>
              <a:gd name="connsiteX7" fmla="*/ 48985 w 4513829"/>
              <a:gd name="connsiteY7" fmla="*/ 3819805 h 4563961"/>
              <a:gd name="connsiteX8" fmla="*/ 37193 w 4513829"/>
              <a:gd name="connsiteY8" fmla="*/ 1721517 h 4563961"/>
              <a:gd name="connsiteX9" fmla="*/ 527616 w 4513829"/>
              <a:gd name="connsiteY9" fmla="*/ 736118 h 4563961"/>
              <a:gd name="connsiteX0" fmla="*/ 525861 w 4512074"/>
              <a:gd name="connsiteY0" fmla="*/ 736118 h 4563961"/>
              <a:gd name="connsiteX1" fmla="*/ 1720073 w 4512074"/>
              <a:gd name="connsiteY1" fmla="*/ 34823 h 4563961"/>
              <a:gd name="connsiteX2" fmla="*/ 3767918 w 4512074"/>
              <a:gd name="connsiteY2" fmla="*/ 99117 h 4563961"/>
              <a:gd name="connsiteX3" fmla="*/ 4512074 w 4512074"/>
              <a:gd name="connsiteY3" fmla="*/ 843273 h 4563961"/>
              <a:gd name="connsiteX4" fmla="*/ 4512074 w 4512074"/>
              <a:gd name="connsiteY4" fmla="*/ 3819805 h 4563961"/>
              <a:gd name="connsiteX5" fmla="*/ 3767918 w 4512074"/>
              <a:gd name="connsiteY5" fmla="*/ 4563961 h 4563961"/>
              <a:gd name="connsiteX6" fmla="*/ 791386 w 4512074"/>
              <a:gd name="connsiteY6" fmla="*/ 4563961 h 4563961"/>
              <a:gd name="connsiteX7" fmla="*/ 47230 w 4512074"/>
              <a:gd name="connsiteY7" fmla="*/ 3819805 h 4563961"/>
              <a:gd name="connsiteX8" fmla="*/ 35438 w 4512074"/>
              <a:gd name="connsiteY8" fmla="*/ 1721517 h 4563961"/>
              <a:gd name="connsiteX9" fmla="*/ 525861 w 4512074"/>
              <a:gd name="connsiteY9" fmla="*/ 736118 h 4563961"/>
              <a:gd name="connsiteX0" fmla="*/ 525861 w 4512074"/>
              <a:gd name="connsiteY0" fmla="*/ 736118 h 4563961"/>
              <a:gd name="connsiteX1" fmla="*/ 1720073 w 4512074"/>
              <a:gd name="connsiteY1" fmla="*/ 34823 h 4563961"/>
              <a:gd name="connsiteX2" fmla="*/ 3767918 w 4512074"/>
              <a:gd name="connsiteY2" fmla="*/ 99117 h 4563961"/>
              <a:gd name="connsiteX3" fmla="*/ 4512074 w 4512074"/>
              <a:gd name="connsiteY3" fmla="*/ 843273 h 4563961"/>
              <a:gd name="connsiteX4" fmla="*/ 4512074 w 4512074"/>
              <a:gd name="connsiteY4" fmla="*/ 3819805 h 4563961"/>
              <a:gd name="connsiteX5" fmla="*/ 3767918 w 4512074"/>
              <a:gd name="connsiteY5" fmla="*/ 4563961 h 4563961"/>
              <a:gd name="connsiteX6" fmla="*/ 791386 w 4512074"/>
              <a:gd name="connsiteY6" fmla="*/ 4563961 h 4563961"/>
              <a:gd name="connsiteX7" fmla="*/ 47230 w 4512074"/>
              <a:gd name="connsiteY7" fmla="*/ 3819805 h 4563961"/>
              <a:gd name="connsiteX8" fmla="*/ 35438 w 4512074"/>
              <a:gd name="connsiteY8" fmla="*/ 1721517 h 4563961"/>
              <a:gd name="connsiteX9" fmla="*/ 525861 w 4512074"/>
              <a:gd name="connsiteY9" fmla="*/ 736118 h 4563961"/>
              <a:gd name="connsiteX0" fmla="*/ 525861 w 4512074"/>
              <a:gd name="connsiteY0" fmla="*/ 736118 h 4563961"/>
              <a:gd name="connsiteX1" fmla="*/ 1720073 w 4512074"/>
              <a:gd name="connsiteY1" fmla="*/ 34823 h 4563961"/>
              <a:gd name="connsiteX2" fmla="*/ 3767918 w 4512074"/>
              <a:gd name="connsiteY2" fmla="*/ 99117 h 4563961"/>
              <a:gd name="connsiteX3" fmla="*/ 4512074 w 4512074"/>
              <a:gd name="connsiteY3" fmla="*/ 843273 h 4563961"/>
              <a:gd name="connsiteX4" fmla="*/ 4512074 w 4512074"/>
              <a:gd name="connsiteY4" fmla="*/ 3819805 h 4563961"/>
              <a:gd name="connsiteX5" fmla="*/ 3767918 w 4512074"/>
              <a:gd name="connsiteY5" fmla="*/ 4563961 h 4563961"/>
              <a:gd name="connsiteX6" fmla="*/ 791386 w 4512074"/>
              <a:gd name="connsiteY6" fmla="*/ 4563961 h 4563961"/>
              <a:gd name="connsiteX7" fmla="*/ 47230 w 4512074"/>
              <a:gd name="connsiteY7" fmla="*/ 3819805 h 4563961"/>
              <a:gd name="connsiteX8" fmla="*/ 35438 w 4512074"/>
              <a:gd name="connsiteY8" fmla="*/ 1721517 h 4563961"/>
              <a:gd name="connsiteX9" fmla="*/ 525861 w 4512074"/>
              <a:gd name="connsiteY9" fmla="*/ 736118 h 4563961"/>
              <a:gd name="connsiteX0" fmla="*/ 525861 w 4512074"/>
              <a:gd name="connsiteY0" fmla="*/ 736118 h 4563961"/>
              <a:gd name="connsiteX1" fmla="*/ 1720073 w 4512074"/>
              <a:gd name="connsiteY1" fmla="*/ 34823 h 4563961"/>
              <a:gd name="connsiteX2" fmla="*/ 3767918 w 4512074"/>
              <a:gd name="connsiteY2" fmla="*/ 99117 h 4563961"/>
              <a:gd name="connsiteX3" fmla="*/ 4512074 w 4512074"/>
              <a:gd name="connsiteY3" fmla="*/ 843273 h 4563961"/>
              <a:gd name="connsiteX4" fmla="*/ 4512074 w 4512074"/>
              <a:gd name="connsiteY4" fmla="*/ 3819805 h 4563961"/>
              <a:gd name="connsiteX5" fmla="*/ 3767918 w 4512074"/>
              <a:gd name="connsiteY5" fmla="*/ 4563961 h 4563961"/>
              <a:gd name="connsiteX6" fmla="*/ 791386 w 4512074"/>
              <a:gd name="connsiteY6" fmla="*/ 4563961 h 4563961"/>
              <a:gd name="connsiteX7" fmla="*/ 47230 w 4512074"/>
              <a:gd name="connsiteY7" fmla="*/ 3819805 h 4563961"/>
              <a:gd name="connsiteX8" fmla="*/ 35438 w 4512074"/>
              <a:gd name="connsiteY8" fmla="*/ 1721517 h 4563961"/>
              <a:gd name="connsiteX9" fmla="*/ 525861 w 4512074"/>
              <a:gd name="connsiteY9" fmla="*/ 736118 h 4563961"/>
              <a:gd name="connsiteX0" fmla="*/ 525861 w 4512074"/>
              <a:gd name="connsiteY0" fmla="*/ 809965 h 4637808"/>
              <a:gd name="connsiteX1" fmla="*/ 1720073 w 4512074"/>
              <a:gd name="connsiteY1" fmla="*/ 108670 h 4637808"/>
              <a:gd name="connsiteX2" fmla="*/ 3767918 w 4512074"/>
              <a:gd name="connsiteY2" fmla="*/ 172964 h 4637808"/>
              <a:gd name="connsiteX3" fmla="*/ 4512074 w 4512074"/>
              <a:gd name="connsiteY3" fmla="*/ 917120 h 4637808"/>
              <a:gd name="connsiteX4" fmla="*/ 4512074 w 4512074"/>
              <a:gd name="connsiteY4" fmla="*/ 3893652 h 4637808"/>
              <a:gd name="connsiteX5" fmla="*/ 3767918 w 4512074"/>
              <a:gd name="connsiteY5" fmla="*/ 4637808 h 4637808"/>
              <a:gd name="connsiteX6" fmla="*/ 791386 w 4512074"/>
              <a:gd name="connsiteY6" fmla="*/ 4637808 h 4637808"/>
              <a:gd name="connsiteX7" fmla="*/ 47230 w 4512074"/>
              <a:gd name="connsiteY7" fmla="*/ 3893652 h 4637808"/>
              <a:gd name="connsiteX8" fmla="*/ 35438 w 4512074"/>
              <a:gd name="connsiteY8" fmla="*/ 1795364 h 4637808"/>
              <a:gd name="connsiteX9" fmla="*/ 525861 w 4512074"/>
              <a:gd name="connsiteY9" fmla="*/ 809965 h 4637808"/>
              <a:gd name="connsiteX0" fmla="*/ 525861 w 4512074"/>
              <a:gd name="connsiteY0" fmla="*/ 822768 h 4650611"/>
              <a:gd name="connsiteX1" fmla="*/ 1761492 w 4512074"/>
              <a:gd name="connsiteY1" fmla="*/ 105543 h 4650611"/>
              <a:gd name="connsiteX2" fmla="*/ 3767918 w 4512074"/>
              <a:gd name="connsiteY2" fmla="*/ 185767 h 4650611"/>
              <a:gd name="connsiteX3" fmla="*/ 4512074 w 4512074"/>
              <a:gd name="connsiteY3" fmla="*/ 929923 h 4650611"/>
              <a:gd name="connsiteX4" fmla="*/ 4512074 w 4512074"/>
              <a:gd name="connsiteY4" fmla="*/ 3906455 h 4650611"/>
              <a:gd name="connsiteX5" fmla="*/ 3767918 w 4512074"/>
              <a:gd name="connsiteY5" fmla="*/ 4650611 h 4650611"/>
              <a:gd name="connsiteX6" fmla="*/ 791386 w 4512074"/>
              <a:gd name="connsiteY6" fmla="*/ 4650611 h 4650611"/>
              <a:gd name="connsiteX7" fmla="*/ 47230 w 4512074"/>
              <a:gd name="connsiteY7" fmla="*/ 3906455 h 4650611"/>
              <a:gd name="connsiteX8" fmla="*/ 35438 w 4512074"/>
              <a:gd name="connsiteY8" fmla="*/ 1808167 h 4650611"/>
              <a:gd name="connsiteX9" fmla="*/ 525861 w 4512074"/>
              <a:gd name="connsiteY9" fmla="*/ 822768 h 4650611"/>
              <a:gd name="connsiteX0" fmla="*/ 525861 w 4512074"/>
              <a:gd name="connsiteY0" fmla="*/ 822768 h 4650611"/>
              <a:gd name="connsiteX1" fmla="*/ 1761492 w 4512074"/>
              <a:gd name="connsiteY1" fmla="*/ 105543 h 4650611"/>
              <a:gd name="connsiteX2" fmla="*/ 3767918 w 4512074"/>
              <a:gd name="connsiteY2" fmla="*/ 185767 h 4650611"/>
              <a:gd name="connsiteX3" fmla="*/ 4512074 w 4512074"/>
              <a:gd name="connsiteY3" fmla="*/ 929923 h 4650611"/>
              <a:gd name="connsiteX4" fmla="*/ 4512074 w 4512074"/>
              <a:gd name="connsiteY4" fmla="*/ 3906455 h 4650611"/>
              <a:gd name="connsiteX5" fmla="*/ 3767918 w 4512074"/>
              <a:gd name="connsiteY5" fmla="*/ 4650611 h 4650611"/>
              <a:gd name="connsiteX6" fmla="*/ 791386 w 4512074"/>
              <a:gd name="connsiteY6" fmla="*/ 4650611 h 4650611"/>
              <a:gd name="connsiteX7" fmla="*/ 47230 w 4512074"/>
              <a:gd name="connsiteY7" fmla="*/ 3906455 h 4650611"/>
              <a:gd name="connsiteX8" fmla="*/ 35438 w 4512074"/>
              <a:gd name="connsiteY8" fmla="*/ 1808167 h 4650611"/>
              <a:gd name="connsiteX9" fmla="*/ 525861 w 4512074"/>
              <a:gd name="connsiteY9" fmla="*/ 822768 h 4650611"/>
              <a:gd name="connsiteX0" fmla="*/ 525861 w 4512074"/>
              <a:gd name="connsiteY0" fmla="*/ 822768 h 4650611"/>
              <a:gd name="connsiteX1" fmla="*/ 1761492 w 4512074"/>
              <a:gd name="connsiteY1" fmla="*/ 105543 h 4650611"/>
              <a:gd name="connsiteX2" fmla="*/ 3767918 w 4512074"/>
              <a:gd name="connsiteY2" fmla="*/ 185767 h 4650611"/>
              <a:gd name="connsiteX3" fmla="*/ 4512074 w 4512074"/>
              <a:gd name="connsiteY3" fmla="*/ 929923 h 4650611"/>
              <a:gd name="connsiteX4" fmla="*/ 4512074 w 4512074"/>
              <a:gd name="connsiteY4" fmla="*/ 3906455 h 4650611"/>
              <a:gd name="connsiteX5" fmla="*/ 3767918 w 4512074"/>
              <a:gd name="connsiteY5" fmla="*/ 4650611 h 4650611"/>
              <a:gd name="connsiteX6" fmla="*/ 791386 w 4512074"/>
              <a:gd name="connsiteY6" fmla="*/ 4650611 h 4650611"/>
              <a:gd name="connsiteX7" fmla="*/ 47230 w 4512074"/>
              <a:gd name="connsiteY7" fmla="*/ 3906455 h 4650611"/>
              <a:gd name="connsiteX8" fmla="*/ 35438 w 4512074"/>
              <a:gd name="connsiteY8" fmla="*/ 1808167 h 4650611"/>
              <a:gd name="connsiteX9" fmla="*/ 525861 w 4512074"/>
              <a:gd name="connsiteY9" fmla="*/ 822768 h 4650611"/>
              <a:gd name="connsiteX0" fmla="*/ 524128 w 4510341"/>
              <a:gd name="connsiteY0" fmla="*/ 822768 h 4650611"/>
              <a:gd name="connsiteX1" fmla="*/ 1759759 w 4510341"/>
              <a:gd name="connsiteY1" fmla="*/ 105543 h 4650611"/>
              <a:gd name="connsiteX2" fmla="*/ 3766185 w 4510341"/>
              <a:gd name="connsiteY2" fmla="*/ 185767 h 4650611"/>
              <a:gd name="connsiteX3" fmla="*/ 4510341 w 4510341"/>
              <a:gd name="connsiteY3" fmla="*/ 929923 h 4650611"/>
              <a:gd name="connsiteX4" fmla="*/ 4510341 w 4510341"/>
              <a:gd name="connsiteY4" fmla="*/ 3906455 h 4650611"/>
              <a:gd name="connsiteX5" fmla="*/ 3766185 w 4510341"/>
              <a:gd name="connsiteY5" fmla="*/ 4650611 h 4650611"/>
              <a:gd name="connsiteX6" fmla="*/ 789653 w 4510341"/>
              <a:gd name="connsiteY6" fmla="*/ 4650611 h 4650611"/>
              <a:gd name="connsiteX7" fmla="*/ 45497 w 4510341"/>
              <a:gd name="connsiteY7" fmla="*/ 3906455 h 4650611"/>
              <a:gd name="connsiteX8" fmla="*/ 40077 w 4510341"/>
              <a:gd name="connsiteY8" fmla="*/ 1607445 h 4650611"/>
              <a:gd name="connsiteX9" fmla="*/ 524128 w 4510341"/>
              <a:gd name="connsiteY9" fmla="*/ 822768 h 4650611"/>
              <a:gd name="connsiteX0" fmla="*/ 434967 w 4529507"/>
              <a:gd name="connsiteY0" fmla="*/ 783924 h 4579907"/>
              <a:gd name="connsiteX1" fmla="*/ 1778925 w 4529507"/>
              <a:gd name="connsiteY1" fmla="*/ 34839 h 4579907"/>
              <a:gd name="connsiteX2" fmla="*/ 3785351 w 4529507"/>
              <a:gd name="connsiteY2" fmla="*/ 115063 h 4579907"/>
              <a:gd name="connsiteX3" fmla="*/ 4529507 w 4529507"/>
              <a:gd name="connsiteY3" fmla="*/ 859219 h 4579907"/>
              <a:gd name="connsiteX4" fmla="*/ 4529507 w 4529507"/>
              <a:gd name="connsiteY4" fmla="*/ 3835751 h 4579907"/>
              <a:gd name="connsiteX5" fmla="*/ 3785351 w 4529507"/>
              <a:gd name="connsiteY5" fmla="*/ 4579907 h 4579907"/>
              <a:gd name="connsiteX6" fmla="*/ 808819 w 4529507"/>
              <a:gd name="connsiteY6" fmla="*/ 4579907 h 4579907"/>
              <a:gd name="connsiteX7" fmla="*/ 64663 w 4529507"/>
              <a:gd name="connsiteY7" fmla="*/ 3835751 h 4579907"/>
              <a:gd name="connsiteX8" fmla="*/ 59243 w 4529507"/>
              <a:gd name="connsiteY8" fmla="*/ 1536741 h 4579907"/>
              <a:gd name="connsiteX9" fmla="*/ 434967 w 4529507"/>
              <a:gd name="connsiteY9" fmla="*/ 783924 h 4579907"/>
              <a:gd name="connsiteX0" fmla="*/ 434967 w 4529507"/>
              <a:gd name="connsiteY0" fmla="*/ 783924 h 4579907"/>
              <a:gd name="connsiteX1" fmla="*/ 1778925 w 4529507"/>
              <a:gd name="connsiteY1" fmla="*/ 34839 h 4579907"/>
              <a:gd name="connsiteX2" fmla="*/ 3785351 w 4529507"/>
              <a:gd name="connsiteY2" fmla="*/ 115063 h 4579907"/>
              <a:gd name="connsiteX3" fmla="*/ 4529507 w 4529507"/>
              <a:gd name="connsiteY3" fmla="*/ 859219 h 4579907"/>
              <a:gd name="connsiteX4" fmla="*/ 4529507 w 4529507"/>
              <a:gd name="connsiteY4" fmla="*/ 3835751 h 4579907"/>
              <a:gd name="connsiteX5" fmla="*/ 3785351 w 4529507"/>
              <a:gd name="connsiteY5" fmla="*/ 4579907 h 4579907"/>
              <a:gd name="connsiteX6" fmla="*/ 808819 w 4529507"/>
              <a:gd name="connsiteY6" fmla="*/ 4579907 h 4579907"/>
              <a:gd name="connsiteX7" fmla="*/ 64663 w 4529507"/>
              <a:gd name="connsiteY7" fmla="*/ 3835751 h 4579907"/>
              <a:gd name="connsiteX8" fmla="*/ 59243 w 4529507"/>
              <a:gd name="connsiteY8" fmla="*/ 1536741 h 4579907"/>
              <a:gd name="connsiteX9" fmla="*/ 434967 w 4529507"/>
              <a:gd name="connsiteY9" fmla="*/ 783924 h 4579907"/>
              <a:gd name="connsiteX0" fmla="*/ 502372 w 4533190"/>
              <a:gd name="connsiteY0" fmla="*/ 777122 h 4579477"/>
              <a:gd name="connsiteX1" fmla="*/ 1782608 w 4533190"/>
              <a:gd name="connsiteY1" fmla="*/ 34409 h 4579477"/>
              <a:gd name="connsiteX2" fmla="*/ 3789034 w 4533190"/>
              <a:gd name="connsiteY2" fmla="*/ 114633 h 4579477"/>
              <a:gd name="connsiteX3" fmla="*/ 4533190 w 4533190"/>
              <a:gd name="connsiteY3" fmla="*/ 858789 h 4579477"/>
              <a:gd name="connsiteX4" fmla="*/ 4533190 w 4533190"/>
              <a:gd name="connsiteY4" fmla="*/ 3835321 h 4579477"/>
              <a:gd name="connsiteX5" fmla="*/ 3789034 w 4533190"/>
              <a:gd name="connsiteY5" fmla="*/ 4579477 h 4579477"/>
              <a:gd name="connsiteX6" fmla="*/ 812502 w 4533190"/>
              <a:gd name="connsiteY6" fmla="*/ 4579477 h 4579477"/>
              <a:gd name="connsiteX7" fmla="*/ 68346 w 4533190"/>
              <a:gd name="connsiteY7" fmla="*/ 3835321 h 4579477"/>
              <a:gd name="connsiteX8" fmla="*/ 62926 w 4533190"/>
              <a:gd name="connsiteY8" fmla="*/ 1536311 h 4579477"/>
              <a:gd name="connsiteX9" fmla="*/ 502372 w 4533190"/>
              <a:gd name="connsiteY9" fmla="*/ 777122 h 4579477"/>
              <a:gd name="connsiteX0" fmla="*/ 502372 w 4533190"/>
              <a:gd name="connsiteY0" fmla="*/ 777122 h 4579477"/>
              <a:gd name="connsiteX1" fmla="*/ 1782608 w 4533190"/>
              <a:gd name="connsiteY1" fmla="*/ 34409 h 4579477"/>
              <a:gd name="connsiteX2" fmla="*/ 3789034 w 4533190"/>
              <a:gd name="connsiteY2" fmla="*/ 114633 h 4579477"/>
              <a:gd name="connsiteX3" fmla="*/ 4533190 w 4533190"/>
              <a:gd name="connsiteY3" fmla="*/ 858789 h 4579477"/>
              <a:gd name="connsiteX4" fmla="*/ 4533190 w 4533190"/>
              <a:gd name="connsiteY4" fmla="*/ 3835321 h 4579477"/>
              <a:gd name="connsiteX5" fmla="*/ 3789034 w 4533190"/>
              <a:gd name="connsiteY5" fmla="*/ 4579477 h 4579477"/>
              <a:gd name="connsiteX6" fmla="*/ 812502 w 4533190"/>
              <a:gd name="connsiteY6" fmla="*/ 4579477 h 4579477"/>
              <a:gd name="connsiteX7" fmla="*/ 68346 w 4533190"/>
              <a:gd name="connsiteY7" fmla="*/ 3835321 h 4579477"/>
              <a:gd name="connsiteX8" fmla="*/ 62926 w 4533190"/>
              <a:gd name="connsiteY8" fmla="*/ 1536311 h 4579477"/>
              <a:gd name="connsiteX9" fmla="*/ 147580 w 4533190"/>
              <a:gd name="connsiteY9" fmla="*/ 1118017 h 4579477"/>
              <a:gd name="connsiteX10" fmla="*/ 502372 w 4533190"/>
              <a:gd name="connsiteY10" fmla="*/ 777122 h 4579477"/>
              <a:gd name="connsiteX0" fmla="*/ 696722 w 4533190"/>
              <a:gd name="connsiteY0" fmla="*/ 627633 h 4570174"/>
              <a:gd name="connsiteX1" fmla="*/ 1782608 w 4533190"/>
              <a:gd name="connsiteY1" fmla="*/ 25106 h 4570174"/>
              <a:gd name="connsiteX2" fmla="*/ 3789034 w 4533190"/>
              <a:gd name="connsiteY2" fmla="*/ 105330 h 4570174"/>
              <a:gd name="connsiteX3" fmla="*/ 4533190 w 4533190"/>
              <a:gd name="connsiteY3" fmla="*/ 849486 h 4570174"/>
              <a:gd name="connsiteX4" fmla="*/ 4533190 w 4533190"/>
              <a:gd name="connsiteY4" fmla="*/ 3826018 h 4570174"/>
              <a:gd name="connsiteX5" fmla="*/ 3789034 w 4533190"/>
              <a:gd name="connsiteY5" fmla="*/ 4570174 h 4570174"/>
              <a:gd name="connsiteX6" fmla="*/ 812502 w 4533190"/>
              <a:gd name="connsiteY6" fmla="*/ 4570174 h 4570174"/>
              <a:gd name="connsiteX7" fmla="*/ 68346 w 4533190"/>
              <a:gd name="connsiteY7" fmla="*/ 3826018 h 4570174"/>
              <a:gd name="connsiteX8" fmla="*/ 62926 w 4533190"/>
              <a:gd name="connsiteY8" fmla="*/ 1527008 h 4570174"/>
              <a:gd name="connsiteX9" fmla="*/ 147580 w 4533190"/>
              <a:gd name="connsiteY9" fmla="*/ 1108714 h 4570174"/>
              <a:gd name="connsiteX10" fmla="*/ 696722 w 4533190"/>
              <a:gd name="connsiteY10" fmla="*/ 627633 h 4570174"/>
              <a:gd name="connsiteX0" fmla="*/ 696722 w 4533190"/>
              <a:gd name="connsiteY0" fmla="*/ 627633 h 4570174"/>
              <a:gd name="connsiteX1" fmla="*/ 1782608 w 4533190"/>
              <a:gd name="connsiteY1" fmla="*/ 25106 h 4570174"/>
              <a:gd name="connsiteX2" fmla="*/ 3789034 w 4533190"/>
              <a:gd name="connsiteY2" fmla="*/ 105330 h 4570174"/>
              <a:gd name="connsiteX3" fmla="*/ 4533190 w 4533190"/>
              <a:gd name="connsiteY3" fmla="*/ 849486 h 4570174"/>
              <a:gd name="connsiteX4" fmla="*/ 4533190 w 4533190"/>
              <a:gd name="connsiteY4" fmla="*/ 3826018 h 4570174"/>
              <a:gd name="connsiteX5" fmla="*/ 3789034 w 4533190"/>
              <a:gd name="connsiteY5" fmla="*/ 4570174 h 4570174"/>
              <a:gd name="connsiteX6" fmla="*/ 812502 w 4533190"/>
              <a:gd name="connsiteY6" fmla="*/ 4570174 h 4570174"/>
              <a:gd name="connsiteX7" fmla="*/ 68346 w 4533190"/>
              <a:gd name="connsiteY7" fmla="*/ 3826018 h 4570174"/>
              <a:gd name="connsiteX8" fmla="*/ 62926 w 4533190"/>
              <a:gd name="connsiteY8" fmla="*/ 1527008 h 4570174"/>
              <a:gd name="connsiteX9" fmla="*/ 147580 w 4533190"/>
              <a:gd name="connsiteY9" fmla="*/ 1108714 h 4570174"/>
              <a:gd name="connsiteX10" fmla="*/ 696722 w 4533190"/>
              <a:gd name="connsiteY10" fmla="*/ 627633 h 4570174"/>
              <a:gd name="connsiteX0" fmla="*/ 696722 w 4533190"/>
              <a:gd name="connsiteY0" fmla="*/ 627633 h 4570174"/>
              <a:gd name="connsiteX1" fmla="*/ 1782608 w 4533190"/>
              <a:gd name="connsiteY1" fmla="*/ 25106 h 4570174"/>
              <a:gd name="connsiteX2" fmla="*/ 3789034 w 4533190"/>
              <a:gd name="connsiteY2" fmla="*/ 105330 h 4570174"/>
              <a:gd name="connsiteX3" fmla="*/ 4533190 w 4533190"/>
              <a:gd name="connsiteY3" fmla="*/ 849486 h 4570174"/>
              <a:gd name="connsiteX4" fmla="*/ 4533190 w 4533190"/>
              <a:gd name="connsiteY4" fmla="*/ 3826018 h 4570174"/>
              <a:gd name="connsiteX5" fmla="*/ 3789034 w 4533190"/>
              <a:gd name="connsiteY5" fmla="*/ 4570174 h 4570174"/>
              <a:gd name="connsiteX6" fmla="*/ 812502 w 4533190"/>
              <a:gd name="connsiteY6" fmla="*/ 4570174 h 4570174"/>
              <a:gd name="connsiteX7" fmla="*/ 68346 w 4533190"/>
              <a:gd name="connsiteY7" fmla="*/ 3826018 h 4570174"/>
              <a:gd name="connsiteX8" fmla="*/ 62926 w 4533190"/>
              <a:gd name="connsiteY8" fmla="*/ 1527008 h 4570174"/>
              <a:gd name="connsiteX9" fmla="*/ 147580 w 4533190"/>
              <a:gd name="connsiteY9" fmla="*/ 1108714 h 4570174"/>
              <a:gd name="connsiteX10" fmla="*/ 696722 w 4533190"/>
              <a:gd name="connsiteY10" fmla="*/ 627633 h 4570174"/>
              <a:gd name="connsiteX0" fmla="*/ 712653 w 4533190"/>
              <a:gd name="connsiteY0" fmla="*/ 647995 h 4571420"/>
              <a:gd name="connsiteX1" fmla="*/ 1782608 w 4533190"/>
              <a:gd name="connsiteY1" fmla="*/ 26352 h 4571420"/>
              <a:gd name="connsiteX2" fmla="*/ 3789034 w 4533190"/>
              <a:gd name="connsiteY2" fmla="*/ 106576 h 4571420"/>
              <a:gd name="connsiteX3" fmla="*/ 4533190 w 4533190"/>
              <a:gd name="connsiteY3" fmla="*/ 850732 h 4571420"/>
              <a:gd name="connsiteX4" fmla="*/ 4533190 w 4533190"/>
              <a:gd name="connsiteY4" fmla="*/ 3827264 h 4571420"/>
              <a:gd name="connsiteX5" fmla="*/ 3789034 w 4533190"/>
              <a:gd name="connsiteY5" fmla="*/ 4571420 h 4571420"/>
              <a:gd name="connsiteX6" fmla="*/ 812502 w 4533190"/>
              <a:gd name="connsiteY6" fmla="*/ 4571420 h 4571420"/>
              <a:gd name="connsiteX7" fmla="*/ 68346 w 4533190"/>
              <a:gd name="connsiteY7" fmla="*/ 3827264 h 4571420"/>
              <a:gd name="connsiteX8" fmla="*/ 62926 w 4533190"/>
              <a:gd name="connsiteY8" fmla="*/ 1528254 h 4571420"/>
              <a:gd name="connsiteX9" fmla="*/ 147580 w 4533190"/>
              <a:gd name="connsiteY9" fmla="*/ 1109960 h 4571420"/>
              <a:gd name="connsiteX10" fmla="*/ 712653 w 4533190"/>
              <a:gd name="connsiteY10" fmla="*/ 647995 h 4571420"/>
              <a:gd name="connsiteX0" fmla="*/ 712653 w 4533190"/>
              <a:gd name="connsiteY0" fmla="*/ 647995 h 4571420"/>
              <a:gd name="connsiteX1" fmla="*/ 1782608 w 4533190"/>
              <a:gd name="connsiteY1" fmla="*/ 26352 h 4571420"/>
              <a:gd name="connsiteX2" fmla="*/ 3789034 w 4533190"/>
              <a:gd name="connsiteY2" fmla="*/ 106576 h 4571420"/>
              <a:gd name="connsiteX3" fmla="*/ 4533190 w 4533190"/>
              <a:gd name="connsiteY3" fmla="*/ 850732 h 4571420"/>
              <a:gd name="connsiteX4" fmla="*/ 4533190 w 4533190"/>
              <a:gd name="connsiteY4" fmla="*/ 3827264 h 4571420"/>
              <a:gd name="connsiteX5" fmla="*/ 3789034 w 4533190"/>
              <a:gd name="connsiteY5" fmla="*/ 4571420 h 4571420"/>
              <a:gd name="connsiteX6" fmla="*/ 812502 w 4533190"/>
              <a:gd name="connsiteY6" fmla="*/ 4571420 h 4571420"/>
              <a:gd name="connsiteX7" fmla="*/ 68346 w 4533190"/>
              <a:gd name="connsiteY7" fmla="*/ 3827264 h 4571420"/>
              <a:gd name="connsiteX8" fmla="*/ 62926 w 4533190"/>
              <a:gd name="connsiteY8" fmla="*/ 1528254 h 4571420"/>
              <a:gd name="connsiteX9" fmla="*/ 147580 w 4533190"/>
              <a:gd name="connsiteY9" fmla="*/ 1109960 h 4571420"/>
              <a:gd name="connsiteX10" fmla="*/ 712653 w 4533190"/>
              <a:gd name="connsiteY10" fmla="*/ 647995 h 4571420"/>
              <a:gd name="connsiteX0" fmla="*/ 712653 w 4533190"/>
              <a:gd name="connsiteY0" fmla="*/ 556647 h 4480072"/>
              <a:gd name="connsiteX1" fmla="*/ 1588258 w 4533190"/>
              <a:gd name="connsiteY1" fmla="*/ 52888 h 4480072"/>
              <a:gd name="connsiteX2" fmla="*/ 3789034 w 4533190"/>
              <a:gd name="connsiteY2" fmla="*/ 15228 h 4480072"/>
              <a:gd name="connsiteX3" fmla="*/ 4533190 w 4533190"/>
              <a:gd name="connsiteY3" fmla="*/ 759384 h 4480072"/>
              <a:gd name="connsiteX4" fmla="*/ 4533190 w 4533190"/>
              <a:gd name="connsiteY4" fmla="*/ 3735916 h 4480072"/>
              <a:gd name="connsiteX5" fmla="*/ 3789034 w 4533190"/>
              <a:gd name="connsiteY5" fmla="*/ 4480072 h 4480072"/>
              <a:gd name="connsiteX6" fmla="*/ 812502 w 4533190"/>
              <a:gd name="connsiteY6" fmla="*/ 4480072 h 4480072"/>
              <a:gd name="connsiteX7" fmla="*/ 68346 w 4533190"/>
              <a:gd name="connsiteY7" fmla="*/ 3735916 h 4480072"/>
              <a:gd name="connsiteX8" fmla="*/ 62926 w 4533190"/>
              <a:gd name="connsiteY8" fmla="*/ 1436906 h 4480072"/>
              <a:gd name="connsiteX9" fmla="*/ 147580 w 4533190"/>
              <a:gd name="connsiteY9" fmla="*/ 1018612 h 4480072"/>
              <a:gd name="connsiteX10" fmla="*/ 712653 w 4533190"/>
              <a:gd name="connsiteY10" fmla="*/ 556647 h 4480072"/>
              <a:gd name="connsiteX0" fmla="*/ 712653 w 4533190"/>
              <a:gd name="connsiteY0" fmla="*/ 619738 h 4543163"/>
              <a:gd name="connsiteX1" fmla="*/ 1588258 w 4533190"/>
              <a:gd name="connsiteY1" fmla="*/ 115979 h 4543163"/>
              <a:gd name="connsiteX2" fmla="*/ 3789034 w 4533190"/>
              <a:gd name="connsiteY2" fmla="*/ 78319 h 4543163"/>
              <a:gd name="connsiteX3" fmla="*/ 4533190 w 4533190"/>
              <a:gd name="connsiteY3" fmla="*/ 822475 h 4543163"/>
              <a:gd name="connsiteX4" fmla="*/ 4533190 w 4533190"/>
              <a:gd name="connsiteY4" fmla="*/ 3799007 h 4543163"/>
              <a:gd name="connsiteX5" fmla="*/ 3789034 w 4533190"/>
              <a:gd name="connsiteY5" fmla="*/ 4543163 h 4543163"/>
              <a:gd name="connsiteX6" fmla="*/ 812502 w 4533190"/>
              <a:gd name="connsiteY6" fmla="*/ 4543163 h 4543163"/>
              <a:gd name="connsiteX7" fmla="*/ 68346 w 4533190"/>
              <a:gd name="connsiteY7" fmla="*/ 3799007 h 4543163"/>
              <a:gd name="connsiteX8" fmla="*/ 62926 w 4533190"/>
              <a:gd name="connsiteY8" fmla="*/ 1499997 h 4543163"/>
              <a:gd name="connsiteX9" fmla="*/ 147580 w 4533190"/>
              <a:gd name="connsiteY9" fmla="*/ 1081703 h 4543163"/>
              <a:gd name="connsiteX10" fmla="*/ 712653 w 4533190"/>
              <a:gd name="connsiteY10" fmla="*/ 619738 h 4543163"/>
              <a:gd name="connsiteX0" fmla="*/ 731769 w 4533190"/>
              <a:gd name="connsiteY0" fmla="*/ 532862 h 4478589"/>
              <a:gd name="connsiteX1" fmla="*/ 1588258 w 4533190"/>
              <a:gd name="connsiteY1" fmla="*/ 51405 h 4478589"/>
              <a:gd name="connsiteX2" fmla="*/ 3789034 w 4533190"/>
              <a:gd name="connsiteY2" fmla="*/ 13745 h 4478589"/>
              <a:gd name="connsiteX3" fmla="*/ 4533190 w 4533190"/>
              <a:gd name="connsiteY3" fmla="*/ 757901 h 4478589"/>
              <a:gd name="connsiteX4" fmla="*/ 4533190 w 4533190"/>
              <a:gd name="connsiteY4" fmla="*/ 3734433 h 4478589"/>
              <a:gd name="connsiteX5" fmla="*/ 3789034 w 4533190"/>
              <a:gd name="connsiteY5" fmla="*/ 4478589 h 4478589"/>
              <a:gd name="connsiteX6" fmla="*/ 812502 w 4533190"/>
              <a:gd name="connsiteY6" fmla="*/ 4478589 h 4478589"/>
              <a:gd name="connsiteX7" fmla="*/ 68346 w 4533190"/>
              <a:gd name="connsiteY7" fmla="*/ 3734433 h 4478589"/>
              <a:gd name="connsiteX8" fmla="*/ 62926 w 4533190"/>
              <a:gd name="connsiteY8" fmla="*/ 1435423 h 4478589"/>
              <a:gd name="connsiteX9" fmla="*/ 147580 w 4533190"/>
              <a:gd name="connsiteY9" fmla="*/ 1017129 h 4478589"/>
              <a:gd name="connsiteX10" fmla="*/ 731769 w 4533190"/>
              <a:gd name="connsiteY10" fmla="*/ 532862 h 4478589"/>
              <a:gd name="connsiteX0" fmla="*/ 731769 w 4533190"/>
              <a:gd name="connsiteY0" fmla="*/ 532862 h 4478589"/>
              <a:gd name="connsiteX1" fmla="*/ 1588258 w 4533190"/>
              <a:gd name="connsiteY1" fmla="*/ 51405 h 4478589"/>
              <a:gd name="connsiteX2" fmla="*/ 3789034 w 4533190"/>
              <a:gd name="connsiteY2" fmla="*/ 13745 h 4478589"/>
              <a:gd name="connsiteX3" fmla="*/ 4533190 w 4533190"/>
              <a:gd name="connsiteY3" fmla="*/ 757901 h 4478589"/>
              <a:gd name="connsiteX4" fmla="*/ 4533190 w 4533190"/>
              <a:gd name="connsiteY4" fmla="*/ 3734433 h 4478589"/>
              <a:gd name="connsiteX5" fmla="*/ 3789034 w 4533190"/>
              <a:gd name="connsiteY5" fmla="*/ 4478589 h 4478589"/>
              <a:gd name="connsiteX6" fmla="*/ 812502 w 4533190"/>
              <a:gd name="connsiteY6" fmla="*/ 4478589 h 4478589"/>
              <a:gd name="connsiteX7" fmla="*/ 68346 w 4533190"/>
              <a:gd name="connsiteY7" fmla="*/ 3734433 h 4478589"/>
              <a:gd name="connsiteX8" fmla="*/ 62926 w 4533190"/>
              <a:gd name="connsiteY8" fmla="*/ 1435423 h 4478589"/>
              <a:gd name="connsiteX9" fmla="*/ 147580 w 4533190"/>
              <a:gd name="connsiteY9" fmla="*/ 1017129 h 4478589"/>
              <a:gd name="connsiteX10" fmla="*/ 731769 w 4533190"/>
              <a:gd name="connsiteY10" fmla="*/ 532862 h 4478589"/>
              <a:gd name="connsiteX0" fmla="*/ 728583 w 4533190"/>
              <a:gd name="connsiteY0" fmla="*/ 539656 h 4479010"/>
              <a:gd name="connsiteX1" fmla="*/ 1588258 w 4533190"/>
              <a:gd name="connsiteY1" fmla="*/ 51826 h 4479010"/>
              <a:gd name="connsiteX2" fmla="*/ 3789034 w 4533190"/>
              <a:gd name="connsiteY2" fmla="*/ 14166 h 4479010"/>
              <a:gd name="connsiteX3" fmla="*/ 4533190 w 4533190"/>
              <a:gd name="connsiteY3" fmla="*/ 758322 h 4479010"/>
              <a:gd name="connsiteX4" fmla="*/ 4533190 w 4533190"/>
              <a:gd name="connsiteY4" fmla="*/ 3734854 h 4479010"/>
              <a:gd name="connsiteX5" fmla="*/ 3789034 w 4533190"/>
              <a:gd name="connsiteY5" fmla="*/ 4479010 h 4479010"/>
              <a:gd name="connsiteX6" fmla="*/ 812502 w 4533190"/>
              <a:gd name="connsiteY6" fmla="*/ 4479010 h 4479010"/>
              <a:gd name="connsiteX7" fmla="*/ 68346 w 4533190"/>
              <a:gd name="connsiteY7" fmla="*/ 3734854 h 4479010"/>
              <a:gd name="connsiteX8" fmla="*/ 62926 w 4533190"/>
              <a:gd name="connsiteY8" fmla="*/ 1435844 h 4479010"/>
              <a:gd name="connsiteX9" fmla="*/ 147580 w 4533190"/>
              <a:gd name="connsiteY9" fmla="*/ 1017550 h 4479010"/>
              <a:gd name="connsiteX10" fmla="*/ 728583 w 4533190"/>
              <a:gd name="connsiteY10" fmla="*/ 539656 h 4479010"/>
              <a:gd name="connsiteX0" fmla="*/ 728583 w 4533190"/>
              <a:gd name="connsiteY0" fmla="*/ 587944 h 4527298"/>
              <a:gd name="connsiteX1" fmla="*/ 1588258 w 4533190"/>
              <a:gd name="connsiteY1" fmla="*/ 100114 h 4527298"/>
              <a:gd name="connsiteX2" fmla="*/ 2097450 w 4533190"/>
              <a:gd name="connsiteY2" fmla="*/ 46298 h 4527298"/>
              <a:gd name="connsiteX3" fmla="*/ 3789034 w 4533190"/>
              <a:gd name="connsiteY3" fmla="*/ 62454 h 4527298"/>
              <a:gd name="connsiteX4" fmla="*/ 4533190 w 4533190"/>
              <a:gd name="connsiteY4" fmla="*/ 806610 h 4527298"/>
              <a:gd name="connsiteX5" fmla="*/ 4533190 w 4533190"/>
              <a:gd name="connsiteY5" fmla="*/ 3783142 h 4527298"/>
              <a:gd name="connsiteX6" fmla="*/ 3789034 w 4533190"/>
              <a:gd name="connsiteY6" fmla="*/ 4527298 h 4527298"/>
              <a:gd name="connsiteX7" fmla="*/ 812502 w 4533190"/>
              <a:gd name="connsiteY7" fmla="*/ 4527298 h 4527298"/>
              <a:gd name="connsiteX8" fmla="*/ 68346 w 4533190"/>
              <a:gd name="connsiteY8" fmla="*/ 3783142 h 4527298"/>
              <a:gd name="connsiteX9" fmla="*/ 62926 w 4533190"/>
              <a:gd name="connsiteY9" fmla="*/ 1484132 h 4527298"/>
              <a:gd name="connsiteX10" fmla="*/ 147580 w 4533190"/>
              <a:gd name="connsiteY10" fmla="*/ 1065838 h 4527298"/>
              <a:gd name="connsiteX11" fmla="*/ 728583 w 4533190"/>
              <a:gd name="connsiteY11" fmla="*/ 587944 h 4527298"/>
              <a:gd name="connsiteX0" fmla="*/ 728583 w 4533190"/>
              <a:gd name="connsiteY0" fmla="*/ 755369 h 4694723"/>
              <a:gd name="connsiteX1" fmla="*/ 1588258 w 4533190"/>
              <a:gd name="connsiteY1" fmla="*/ 267539 h 4694723"/>
              <a:gd name="connsiteX2" fmla="*/ 2288614 w 4533190"/>
              <a:gd name="connsiteY2" fmla="*/ 257 h 4694723"/>
              <a:gd name="connsiteX3" fmla="*/ 3789034 w 4533190"/>
              <a:gd name="connsiteY3" fmla="*/ 229879 h 4694723"/>
              <a:gd name="connsiteX4" fmla="*/ 4533190 w 4533190"/>
              <a:gd name="connsiteY4" fmla="*/ 974035 h 4694723"/>
              <a:gd name="connsiteX5" fmla="*/ 4533190 w 4533190"/>
              <a:gd name="connsiteY5" fmla="*/ 3950567 h 4694723"/>
              <a:gd name="connsiteX6" fmla="*/ 3789034 w 4533190"/>
              <a:gd name="connsiteY6" fmla="*/ 4694723 h 4694723"/>
              <a:gd name="connsiteX7" fmla="*/ 812502 w 4533190"/>
              <a:gd name="connsiteY7" fmla="*/ 4694723 h 4694723"/>
              <a:gd name="connsiteX8" fmla="*/ 68346 w 4533190"/>
              <a:gd name="connsiteY8" fmla="*/ 3950567 h 4694723"/>
              <a:gd name="connsiteX9" fmla="*/ 62926 w 4533190"/>
              <a:gd name="connsiteY9" fmla="*/ 1651557 h 4694723"/>
              <a:gd name="connsiteX10" fmla="*/ 147580 w 4533190"/>
              <a:gd name="connsiteY10" fmla="*/ 1233263 h 4694723"/>
              <a:gd name="connsiteX11" fmla="*/ 728583 w 4533190"/>
              <a:gd name="connsiteY11" fmla="*/ 755369 h 4694723"/>
              <a:gd name="connsiteX0" fmla="*/ 728583 w 4533190"/>
              <a:gd name="connsiteY0" fmla="*/ 755369 h 4694723"/>
              <a:gd name="connsiteX1" fmla="*/ 1588258 w 4533190"/>
              <a:gd name="connsiteY1" fmla="*/ 267539 h 4694723"/>
              <a:gd name="connsiteX2" fmla="*/ 2288614 w 4533190"/>
              <a:gd name="connsiteY2" fmla="*/ 257 h 4694723"/>
              <a:gd name="connsiteX3" fmla="*/ 3789034 w 4533190"/>
              <a:gd name="connsiteY3" fmla="*/ 229879 h 4694723"/>
              <a:gd name="connsiteX4" fmla="*/ 4533190 w 4533190"/>
              <a:gd name="connsiteY4" fmla="*/ 974035 h 4694723"/>
              <a:gd name="connsiteX5" fmla="*/ 4533190 w 4533190"/>
              <a:gd name="connsiteY5" fmla="*/ 3950567 h 4694723"/>
              <a:gd name="connsiteX6" fmla="*/ 3789034 w 4533190"/>
              <a:gd name="connsiteY6" fmla="*/ 4694723 h 4694723"/>
              <a:gd name="connsiteX7" fmla="*/ 812502 w 4533190"/>
              <a:gd name="connsiteY7" fmla="*/ 4694723 h 4694723"/>
              <a:gd name="connsiteX8" fmla="*/ 68346 w 4533190"/>
              <a:gd name="connsiteY8" fmla="*/ 3950567 h 4694723"/>
              <a:gd name="connsiteX9" fmla="*/ 62926 w 4533190"/>
              <a:gd name="connsiteY9" fmla="*/ 1651557 h 4694723"/>
              <a:gd name="connsiteX10" fmla="*/ 147580 w 4533190"/>
              <a:gd name="connsiteY10" fmla="*/ 1233263 h 4694723"/>
              <a:gd name="connsiteX11" fmla="*/ 728583 w 4533190"/>
              <a:gd name="connsiteY11" fmla="*/ 755369 h 4694723"/>
              <a:gd name="connsiteX0" fmla="*/ 728583 w 4533190"/>
              <a:gd name="connsiteY0" fmla="*/ 755369 h 4694723"/>
              <a:gd name="connsiteX1" fmla="*/ 1588258 w 4533190"/>
              <a:gd name="connsiteY1" fmla="*/ 267539 h 4694723"/>
              <a:gd name="connsiteX2" fmla="*/ 2288614 w 4533190"/>
              <a:gd name="connsiteY2" fmla="*/ 257 h 4694723"/>
              <a:gd name="connsiteX3" fmla="*/ 3789034 w 4533190"/>
              <a:gd name="connsiteY3" fmla="*/ 229879 h 4694723"/>
              <a:gd name="connsiteX4" fmla="*/ 4533190 w 4533190"/>
              <a:gd name="connsiteY4" fmla="*/ 974035 h 4694723"/>
              <a:gd name="connsiteX5" fmla="*/ 4533190 w 4533190"/>
              <a:gd name="connsiteY5" fmla="*/ 3950567 h 4694723"/>
              <a:gd name="connsiteX6" fmla="*/ 3789034 w 4533190"/>
              <a:gd name="connsiteY6" fmla="*/ 4694723 h 4694723"/>
              <a:gd name="connsiteX7" fmla="*/ 812502 w 4533190"/>
              <a:gd name="connsiteY7" fmla="*/ 4694723 h 4694723"/>
              <a:gd name="connsiteX8" fmla="*/ 68346 w 4533190"/>
              <a:gd name="connsiteY8" fmla="*/ 3950567 h 4694723"/>
              <a:gd name="connsiteX9" fmla="*/ 62926 w 4533190"/>
              <a:gd name="connsiteY9" fmla="*/ 1651557 h 4694723"/>
              <a:gd name="connsiteX10" fmla="*/ 147580 w 4533190"/>
              <a:gd name="connsiteY10" fmla="*/ 1233263 h 4694723"/>
              <a:gd name="connsiteX11" fmla="*/ 728583 w 4533190"/>
              <a:gd name="connsiteY11" fmla="*/ 755369 h 4694723"/>
              <a:gd name="connsiteX0" fmla="*/ 728583 w 4533190"/>
              <a:gd name="connsiteY0" fmla="*/ 755369 h 4694723"/>
              <a:gd name="connsiteX1" fmla="*/ 1588258 w 4533190"/>
              <a:gd name="connsiteY1" fmla="*/ 267539 h 4694723"/>
              <a:gd name="connsiteX2" fmla="*/ 2288614 w 4533190"/>
              <a:gd name="connsiteY2" fmla="*/ 257 h 4694723"/>
              <a:gd name="connsiteX3" fmla="*/ 3789034 w 4533190"/>
              <a:gd name="connsiteY3" fmla="*/ 229879 h 4694723"/>
              <a:gd name="connsiteX4" fmla="*/ 4533190 w 4533190"/>
              <a:gd name="connsiteY4" fmla="*/ 974035 h 4694723"/>
              <a:gd name="connsiteX5" fmla="*/ 4533190 w 4533190"/>
              <a:gd name="connsiteY5" fmla="*/ 3950567 h 4694723"/>
              <a:gd name="connsiteX6" fmla="*/ 3789034 w 4533190"/>
              <a:gd name="connsiteY6" fmla="*/ 4694723 h 4694723"/>
              <a:gd name="connsiteX7" fmla="*/ 812502 w 4533190"/>
              <a:gd name="connsiteY7" fmla="*/ 4694723 h 4694723"/>
              <a:gd name="connsiteX8" fmla="*/ 68346 w 4533190"/>
              <a:gd name="connsiteY8" fmla="*/ 3950567 h 4694723"/>
              <a:gd name="connsiteX9" fmla="*/ 62926 w 4533190"/>
              <a:gd name="connsiteY9" fmla="*/ 1651557 h 4694723"/>
              <a:gd name="connsiteX10" fmla="*/ 147580 w 4533190"/>
              <a:gd name="connsiteY10" fmla="*/ 1233263 h 4694723"/>
              <a:gd name="connsiteX11" fmla="*/ 728583 w 4533190"/>
              <a:gd name="connsiteY11" fmla="*/ 755369 h 4694723"/>
              <a:gd name="connsiteX0" fmla="*/ 776374 w 4533190"/>
              <a:gd name="connsiteY0" fmla="*/ 733066 h 4694723"/>
              <a:gd name="connsiteX1" fmla="*/ 1588258 w 4533190"/>
              <a:gd name="connsiteY1" fmla="*/ 267539 h 4694723"/>
              <a:gd name="connsiteX2" fmla="*/ 2288614 w 4533190"/>
              <a:gd name="connsiteY2" fmla="*/ 257 h 4694723"/>
              <a:gd name="connsiteX3" fmla="*/ 3789034 w 4533190"/>
              <a:gd name="connsiteY3" fmla="*/ 229879 h 4694723"/>
              <a:gd name="connsiteX4" fmla="*/ 4533190 w 4533190"/>
              <a:gd name="connsiteY4" fmla="*/ 974035 h 4694723"/>
              <a:gd name="connsiteX5" fmla="*/ 4533190 w 4533190"/>
              <a:gd name="connsiteY5" fmla="*/ 3950567 h 4694723"/>
              <a:gd name="connsiteX6" fmla="*/ 3789034 w 4533190"/>
              <a:gd name="connsiteY6" fmla="*/ 4694723 h 4694723"/>
              <a:gd name="connsiteX7" fmla="*/ 812502 w 4533190"/>
              <a:gd name="connsiteY7" fmla="*/ 4694723 h 4694723"/>
              <a:gd name="connsiteX8" fmla="*/ 68346 w 4533190"/>
              <a:gd name="connsiteY8" fmla="*/ 3950567 h 4694723"/>
              <a:gd name="connsiteX9" fmla="*/ 62926 w 4533190"/>
              <a:gd name="connsiteY9" fmla="*/ 1651557 h 4694723"/>
              <a:gd name="connsiteX10" fmla="*/ 147580 w 4533190"/>
              <a:gd name="connsiteY10" fmla="*/ 1233263 h 4694723"/>
              <a:gd name="connsiteX11" fmla="*/ 776374 w 4533190"/>
              <a:gd name="connsiteY11" fmla="*/ 733066 h 4694723"/>
              <a:gd name="connsiteX0" fmla="*/ 776374 w 4533190"/>
              <a:gd name="connsiteY0" fmla="*/ 733066 h 4694723"/>
              <a:gd name="connsiteX1" fmla="*/ 1588258 w 4533190"/>
              <a:gd name="connsiteY1" fmla="*/ 267539 h 4694723"/>
              <a:gd name="connsiteX2" fmla="*/ 2288614 w 4533190"/>
              <a:gd name="connsiteY2" fmla="*/ 257 h 4694723"/>
              <a:gd name="connsiteX3" fmla="*/ 3789034 w 4533190"/>
              <a:gd name="connsiteY3" fmla="*/ 229879 h 4694723"/>
              <a:gd name="connsiteX4" fmla="*/ 4533190 w 4533190"/>
              <a:gd name="connsiteY4" fmla="*/ 974035 h 4694723"/>
              <a:gd name="connsiteX5" fmla="*/ 4533190 w 4533190"/>
              <a:gd name="connsiteY5" fmla="*/ 3950567 h 4694723"/>
              <a:gd name="connsiteX6" fmla="*/ 3789034 w 4533190"/>
              <a:gd name="connsiteY6" fmla="*/ 4694723 h 4694723"/>
              <a:gd name="connsiteX7" fmla="*/ 812502 w 4533190"/>
              <a:gd name="connsiteY7" fmla="*/ 4694723 h 4694723"/>
              <a:gd name="connsiteX8" fmla="*/ 68346 w 4533190"/>
              <a:gd name="connsiteY8" fmla="*/ 3950567 h 4694723"/>
              <a:gd name="connsiteX9" fmla="*/ 62926 w 4533190"/>
              <a:gd name="connsiteY9" fmla="*/ 1651557 h 4694723"/>
              <a:gd name="connsiteX10" fmla="*/ 147580 w 4533190"/>
              <a:gd name="connsiteY10" fmla="*/ 1233263 h 4694723"/>
              <a:gd name="connsiteX11" fmla="*/ 776374 w 4533190"/>
              <a:gd name="connsiteY11" fmla="*/ 733066 h 4694723"/>
              <a:gd name="connsiteX0" fmla="*/ 776374 w 4533190"/>
              <a:gd name="connsiteY0" fmla="*/ 733066 h 4694723"/>
              <a:gd name="connsiteX1" fmla="*/ 1588258 w 4533190"/>
              <a:gd name="connsiteY1" fmla="*/ 267539 h 4694723"/>
              <a:gd name="connsiteX2" fmla="*/ 2288614 w 4533190"/>
              <a:gd name="connsiteY2" fmla="*/ 257 h 4694723"/>
              <a:gd name="connsiteX3" fmla="*/ 3789034 w 4533190"/>
              <a:gd name="connsiteY3" fmla="*/ 229879 h 4694723"/>
              <a:gd name="connsiteX4" fmla="*/ 4533190 w 4533190"/>
              <a:gd name="connsiteY4" fmla="*/ 974035 h 4694723"/>
              <a:gd name="connsiteX5" fmla="*/ 4533190 w 4533190"/>
              <a:gd name="connsiteY5" fmla="*/ 3950567 h 4694723"/>
              <a:gd name="connsiteX6" fmla="*/ 3789034 w 4533190"/>
              <a:gd name="connsiteY6" fmla="*/ 4694723 h 4694723"/>
              <a:gd name="connsiteX7" fmla="*/ 812502 w 4533190"/>
              <a:gd name="connsiteY7" fmla="*/ 4694723 h 4694723"/>
              <a:gd name="connsiteX8" fmla="*/ 68346 w 4533190"/>
              <a:gd name="connsiteY8" fmla="*/ 3950567 h 4694723"/>
              <a:gd name="connsiteX9" fmla="*/ 62926 w 4533190"/>
              <a:gd name="connsiteY9" fmla="*/ 1651557 h 4694723"/>
              <a:gd name="connsiteX10" fmla="*/ 147580 w 4533190"/>
              <a:gd name="connsiteY10" fmla="*/ 1233263 h 4694723"/>
              <a:gd name="connsiteX11" fmla="*/ 776374 w 4533190"/>
              <a:gd name="connsiteY11" fmla="*/ 733066 h 4694723"/>
              <a:gd name="connsiteX0" fmla="*/ 776374 w 4533190"/>
              <a:gd name="connsiteY0" fmla="*/ 733066 h 4694723"/>
              <a:gd name="connsiteX1" fmla="*/ 1588258 w 4533190"/>
              <a:gd name="connsiteY1" fmla="*/ 267539 h 4694723"/>
              <a:gd name="connsiteX2" fmla="*/ 2288614 w 4533190"/>
              <a:gd name="connsiteY2" fmla="*/ 257 h 4694723"/>
              <a:gd name="connsiteX3" fmla="*/ 3789034 w 4533190"/>
              <a:gd name="connsiteY3" fmla="*/ 229879 h 4694723"/>
              <a:gd name="connsiteX4" fmla="*/ 4533190 w 4533190"/>
              <a:gd name="connsiteY4" fmla="*/ 974035 h 4694723"/>
              <a:gd name="connsiteX5" fmla="*/ 4533190 w 4533190"/>
              <a:gd name="connsiteY5" fmla="*/ 3950567 h 4694723"/>
              <a:gd name="connsiteX6" fmla="*/ 3789034 w 4533190"/>
              <a:gd name="connsiteY6" fmla="*/ 4694723 h 4694723"/>
              <a:gd name="connsiteX7" fmla="*/ 812502 w 4533190"/>
              <a:gd name="connsiteY7" fmla="*/ 4694723 h 4694723"/>
              <a:gd name="connsiteX8" fmla="*/ 68346 w 4533190"/>
              <a:gd name="connsiteY8" fmla="*/ 3950567 h 4694723"/>
              <a:gd name="connsiteX9" fmla="*/ 62926 w 4533190"/>
              <a:gd name="connsiteY9" fmla="*/ 1651557 h 4694723"/>
              <a:gd name="connsiteX10" fmla="*/ 147580 w 4533190"/>
              <a:gd name="connsiteY10" fmla="*/ 1233263 h 4694723"/>
              <a:gd name="connsiteX11" fmla="*/ 776374 w 4533190"/>
              <a:gd name="connsiteY11" fmla="*/ 733066 h 4694723"/>
              <a:gd name="connsiteX0" fmla="*/ 776374 w 4533190"/>
              <a:gd name="connsiteY0" fmla="*/ 733066 h 4694723"/>
              <a:gd name="connsiteX1" fmla="*/ 1588258 w 4533190"/>
              <a:gd name="connsiteY1" fmla="*/ 267539 h 4694723"/>
              <a:gd name="connsiteX2" fmla="*/ 2288614 w 4533190"/>
              <a:gd name="connsiteY2" fmla="*/ 257 h 4694723"/>
              <a:gd name="connsiteX3" fmla="*/ 3789034 w 4533190"/>
              <a:gd name="connsiteY3" fmla="*/ 229879 h 4694723"/>
              <a:gd name="connsiteX4" fmla="*/ 4533190 w 4533190"/>
              <a:gd name="connsiteY4" fmla="*/ 974035 h 4694723"/>
              <a:gd name="connsiteX5" fmla="*/ 4533190 w 4533190"/>
              <a:gd name="connsiteY5" fmla="*/ 3950567 h 4694723"/>
              <a:gd name="connsiteX6" fmla="*/ 3789034 w 4533190"/>
              <a:gd name="connsiteY6" fmla="*/ 4694723 h 4694723"/>
              <a:gd name="connsiteX7" fmla="*/ 812502 w 4533190"/>
              <a:gd name="connsiteY7" fmla="*/ 4694723 h 4694723"/>
              <a:gd name="connsiteX8" fmla="*/ 68346 w 4533190"/>
              <a:gd name="connsiteY8" fmla="*/ 3950567 h 4694723"/>
              <a:gd name="connsiteX9" fmla="*/ 62926 w 4533190"/>
              <a:gd name="connsiteY9" fmla="*/ 1651557 h 4694723"/>
              <a:gd name="connsiteX10" fmla="*/ 147580 w 4533190"/>
              <a:gd name="connsiteY10" fmla="*/ 1233263 h 4694723"/>
              <a:gd name="connsiteX11" fmla="*/ 776374 w 4533190"/>
              <a:gd name="connsiteY11" fmla="*/ 733066 h 4694723"/>
              <a:gd name="connsiteX0" fmla="*/ 763546 w 4520362"/>
              <a:gd name="connsiteY0" fmla="*/ 733066 h 4694723"/>
              <a:gd name="connsiteX1" fmla="*/ 1575430 w 4520362"/>
              <a:gd name="connsiteY1" fmla="*/ 267539 h 4694723"/>
              <a:gd name="connsiteX2" fmla="*/ 2275786 w 4520362"/>
              <a:gd name="connsiteY2" fmla="*/ 257 h 4694723"/>
              <a:gd name="connsiteX3" fmla="*/ 3776206 w 4520362"/>
              <a:gd name="connsiteY3" fmla="*/ 229879 h 4694723"/>
              <a:gd name="connsiteX4" fmla="*/ 4520362 w 4520362"/>
              <a:gd name="connsiteY4" fmla="*/ 974035 h 4694723"/>
              <a:gd name="connsiteX5" fmla="*/ 4520362 w 4520362"/>
              <a:gd name="connsiteY5" fmla="*/ 3950567 h 4694723"/>
              <a:gd name="connsiteX6" fmla="*/ 3776206 w 4520362"/>
              <a:gd name="connsiteY6" fmla="*/ 4694723 h 4694723"/>
              <a:gd name="connsiteX7" fmla="*/ 799674 w 4520362"/>
              <a:gd name="connsiteY7" fmla="*/ 4694723 h 4694723"/>
              <a:gd name="connsiteX8" fmla="*/ 55518 w 4520362"/>
              <a:gd name="connsiteY8" fmla="*/ 3950567 h 4694723"/>
              <a:gd name="connsiteX9" fmla="*/ 50098 w 4520362"/>
              <a:gd name="connsiteY9" fmla="*/ 1651557 h 4694723"/>
              <a:gd name="connsiteX10" fmla="*/ 252637 w 4520362"/>
              <a:gd name="connsiteY10" fmla="*/ 1086704 h 4694723"/>
              <a:gd name="connsiteX11" fmla="*/ 763546 w 4520362"/>
              <a:gd name="connsiteY11" fmla="*/ 733066 h 4694723"/>
              <a:gd name="connsiteX0" fmla="*/ 763546 w 4520362"/>
              <a:gd name="connsiteY0" fmla="*/ 733066 h 4694723"/>
              <a:gd name="connsiteX1" fmla="*/ 1575430 w 4520362"/>
              <a:gd name="connsiteY1" fmla="*/ 267539 h 4694723"/>
              <a:gd name="connsiteX2" fmla="*/ 2275786 w 4520362"/>
              <a:gd name="connsiteY2" fmla="*/ 257 h 4694723"/>
              <a:gd name="connsiteX3" fmla="*/ 3776206 w 4520362"/>
              <a:gd name="connsiteY3" fmla="*/ 229879 h 4694723"/>
              <a:gd name="connsiteX4" fmla="*/ 4520362 w 4520362"/>
              <a:gd name="connsiteY4" fmla="*/ 974035 h 4694723"/>
              <a:gd name="connsiteX5" fmla="*/ 4520362 w 4520362"/>
              <a:gd name="connsiteY5" fmla="*/ 3950567 h 4694723"/>
              <a:gd name="connsiteX6" fmla="*/ 3776206 w 4520362"/>
              <a:gd name="connsiteY6" fmla="*/ 4694723 h 4694723"/>
              <a:gd name="connsiteX7" fmla="*/ 799674 w 4520362"/>
              <a:gd name="connsiteY7" fmla="*/ 4694723 h 4694723"/>
              <a:gd name="connsiteX8" fmla="*/ 55518 w 4520362"/>
              <a:gd name="connsiteY8" fmla="*/ 3950567 h 4694723"/>
              <a:gd name="connsiteX9" fmla="*/ 50098 w 4520362"/>
              <a:gd name="connsiteY9" fmla="*/ 1651557 h 4694723"/>
              <a:gd name="connsiteX10" fmla="*/ 252637 w 4520362"/>
              <a:gd name="connsiteY10" fmla="*/ 1086704 h 4694723"/>
              <a:gd name="connsiteX11" fmla="*/ 763546 w 4520362"/>
              <a:gd name="connsiteY11" fmla="*/ 733066 h 4694723"/>
              <a:gd name="connsiteX0" fmla="*/ 763546 w 4520362"/>
              <a:gd name="connsiteY0" fmla="*/ 733066 h 4694723"/>
              <a:gd name="connsiteX1" fmla="*/ 1575430 w 4520362"/>
              <a:gd name="connsiteY1" fmla="*/ 267539 h 4694723"/>
              <a:gd name="connsiteX2" fmla="*/ 2275786 w 4520362"/>
              <a:gd name="connsiteY2" fmla="*/ 257 h 4694723"/>
              <a:gd name="connsiteX3" fmla="*/ 3776206 w 4520362"/>
              <a:gd name="connsiteY3" fmla="*/ 229879 h 4694723"/>
              <a:gd name="connsiteX4" fmla="*/ 4520362 w 4520362"/>
              <a:gd name="connsiteY4" fmla="*/ 974035 h 4694723"/>
              <a:gd name="connsiteX5" fmla="*/ 4520362 w 4520362"/>
              <a:gd name="connsiteY5" fmla="*/ 3950567 h 4694723"/>
              <a:gd name="connsiteX6" fmla="*/ 3776206 w 4520362"/>
              <a:gd name="connsiteY6" fmla="*/ 4694723 h 4694723"/>
              <a:gd name="connsiteX7" fmla="*/ 799674 w 4520362"/>
              <a:gd name="connsiteY7" fmla="*/ 4694723 h 4694723"/>
              <a:gd name="connsiteX8" fmla="*/ 55518 w 4520362"/>
              <a:gd name="connsiteY8" fmla="*/ 3950567 h 4694723"/>
              <a:gd name="connsiteX9" fmla="*/ 50098 w 4520362"/>
              <a:gd name="connsiteY9" fmla="*/ 1651557 h 4694723"/>
              <a:gd name="connsiteX10" fmla="*/ 252637 w 4520362"/>
              <a:gd name="connsiteY10" fmla="*/ 1086704 h 4694723"/>
              <a:gd name="connsiteX11" fmla="*/ 763546 w 4520362"/>
              <a:gd name="connsiteY11" fmla="*/ 733066 h 4694723"/>
              <a:gd name="connsiteX0" fmla="*/ 763546 w 4520362"/>
              <a:gd name="connsiteY0" fmla="*/ 733066 h 4694723"/>
              <a:gd name="connsiteX1" fmla="*/ 1575430 w 4520362"/>
              <a:gd name="connsiteY1" fmla="*/ 267539 h 4694723"/>
              <a:gd name="connsiteX2" fmla="*/ 2275786 w 4520362"/>
              <a:gd name="connsiteY2" fmla="*/ 257 h 4694723"/>
              <a:gd name="connsiteX3" fmla="*/ 3776206 w 4520362"/>
              <a:gd name="connsiteY3" fmla="*/ 229879 h 4694723"/>
              <a:gd name="connsiteX4" fmla="*/ 4520362 w 4520362"/>
              <a:gd name="connsiteY4" fmla="*/ 974035 h 4694723"/>
              <a:gd name="connsiteX5" fmla="*/ 4520362 w 4520362"/>
              <a:gd name="connsiteY5" fmla="*/ 3950567 h 4694723"/>
              <a:gd name="connsiteX6" fmla="*/ 3776206 w 4520362"/>
              <a:gd name="connsiteY6" fmla="*/ 4694723 h 4694723"/>
              <a:gd name="connsiteX7" fmla="*/ 799674 w 4520362"/>
              <a:gd name="connsiteY7" fmla="*/ 4694723 h 4694723"/>
              <a:gd name="connsiteX8" fmla="*/ 55518 w 4520362"/>
              <a:gd name="connsiteY8" fmla="*/ 3950567 h 4694723"/>
              <a:gd name="connsiteX9" fmla="*/ 50098 w 4520362"/>
              <a:gd name="connsiteY9" fmla="*/ 1651557 h 4694723"/>
              <a:gd name="connsiteX10" fmla="*/ 252637 w 4520362"/>
              <a:gd name="connsiteY10" fmla="*/ 1086704 h 4694723"/>
              <a:gd name="connsiteX11" fmla="*/ 763546 w 4520362"/>
              <a:gd name="connsiteY11" fmla="*/ 733066 h 4694723"/>
              <a:gd name="connsiteX0" fmla="*/ 763546 w 4520362"/>
              <a:gd name="connsiteY0" fmla="*/ 733066 h 4694723"/>
              <a:gd name="connsiteX1" fmla="*/ 1575430 w 4520362"/>
              <a:gd name="connsiteY1" fmla="*/ 267539 h 4694723"/>
              <a:gd name="connsiteX2" fmla="*/ 2275786 w 4520362"/>
              <a:gd name="connsiteY2" fmla="*/ 257 h 4694723"/>
              <a:gd name="connsiteX3" fmla="*/ 3776206 w 4520362"/>
              <a:gd name="connsiteY3" fmla="*/ 229879 h 4694723"/>
              <a:gd name="connsiteX4" fmla="*/ 4520362 w 4520362"/>
              <a:gd name="connsiteY4" fmla="*/ 974035 h 4694723"/>
              <a:gd name="connsiteX5" fmla="*/ 4520362 w 4520362"/>
              <a:gd name="connsiteY5" fmla="*/ 3950567 h 4694723"/>
              <a:gd name="connsiteX6" fmla="*/ 3776206 w 4520362"/>
              <a:gd name="connsiteY6" fmla="*/ 4694723 h 4694723"/>
              <a:gd name="connsiteX7" fmla="*/ 799674 w 4520362"/>
              <a:gd name="connsiteY7" fmla="*/ 4694723 h 4694723"/>
              <a:gd name="connsiteX8" fmla="*/ 55518 w 4520362"/>
              <a:gd name="connsiteY8" fmla="*/ 3950567 h 4694723"/>
              <a:gd name="connsiteX9" fmla="*/ 50098 w 4520362"/>
              <a:gd name="connsiteY9" fmla="*/ 1651557 h 4694723"/>
              <a:gd name="connsiteX10" fmla="*/ 252637 w 4520362"/>
              <a:gd name="connsiteY10" fmla="*/ 1086704 h 4694723"/>
              <a:gd name="connsiteX11" fmla="*/ 763546 w 4520362"/>
              <a:gd name="connsiteY11" fmla="*/ 733066 h 4694723"/>
              <a:gd name="connsiteX0" fmla="*/ 827267 w 4520362"/>
              <a:gd name="connsiteY0" fmla="*/ 694833 h 4694723"/>
              <a:gd name="connsiteX1" fmla="*/ 1575430 w 4520362"/>
              <a:gd name="connsiteY1" fmla="*/ 267539 h 4694723"/>
              <a:gd name="connsiteX2" fmla="*/ 2275786 w 4520362"/>
              <a:gd name="connsiteY2" fmla="*/ 257 h 4694723"/>
              <a:gd name="connsiteX3" fmla="*/ 3776206 w 4520362"/>
              <a:gd name="connsiteY3" fmla="*/ 229879 h 4694723"/>
              <a:gd name="connsiteX4" fmla="*/ 4520362 w 4520362"/>
              <a:gd name="connsiteY4" fmla="*/ 974035 h 4694723"/>
              <a:gd name="connsiteX5" fmla="*/ 4520362 w 4520362"/>
              <a:gd name="connsiteY5" fmla="*/ 3950567 h 4694723"/>
              <a:gd name="connsiteX6" fmla="*/ 3776206 w 4520362"/>
              <a:gd name="connsiteY6" fmla="*/ 4694723 h 4694723"/>
              <a:gd name="connsiteX7" fmla="*/ 799674 w 4520362"/>
              <a:gd name="connsiteY7" fmla="*/ 4694723 h 4694723"/>
              <a:gd name="connsiteX8" fmla="*/ 55518 w 4520362"/>
              <a:gd name="connsiteY8" fmla="*/ 3950567 h 4694723"/>
              <a:gd name="connsiteX9" fmla="*/ 50098 w 4520362"/>
              <a:gd name="connsiteY9" fmla="*/ 1651557 h 4694723"/>
              <a:gd name="connsiteX10" fmla="*/ 252637 w 4520362"/>
              <a:gd name="connsiteY10" fmla="*/ 1086704 h 4694723"/>
              <a:gd name="connsiteX11" fmla="*/ 827267 w 4520362"/>
              <a:gd name="connsiteY11" fmla="*/ 694833 h 4694723"/>
              <a:gd name="connsiteX0" fmla="*/ 828430 w 4521525"/>
              <a:gd name="connsiteY0" fmla="*/ 694833 h 4694723"/>
              <a:gd name="connsiteX1" fmla="*/ 1576593 w 4521525"/>
              <a:gd name="connsiteY1" fmla="*/ 267539 h 4694723"/>
              <a:gd name="connsiteX2" fmla="*/ 2276949 w 4521525"/>
              <a:gd name="connsiteY2" fmla="*/ 257 h 4694723"/>
              <a:gd name="connsiteX3" fmla="*/ 3777369 w 4521525"/>
              <a:gd name="connsiteY3" fmla="*/ 229879 h 4694723"/>
              <a:gd name="connsiteX4" fmla="*/ 4521525 w 4521525"/>
              <a:gd name="connsiteY4" fmla="*/ 974035 h 4694723"/>
              <a:gd name="connsiteX5" fmla="*/ 4521525 w 4521525"/>
              <a:gd name="connsiteY5" fmla="*/ 3950567 h 4694723"/>
              <a:gd name="connsiteX6" fmla="*/ 3777369 w 4521525"/>
              <a:gd name="connsiteY6" fmla="*/ 4694723 h 4694723"/>
              <a:gd name="connsiteX7" fmla="*/ 800837 w 4521525"/>
              <a:gd name="connsiteY7" fmla="*/ 4694723 h 4694723"/>
              <a:gd name="connsiteX8" fmla="*/ 56681 w 4521525"/>
              <a:gd name="connsiteY8" fmla="*/ 3950567 h 4694723"/>
              <a:gd name="connsiteX9" fmla="*/ 48075 w 4521525"/>
              <a:gd name="connsiteY9" fmla="*/ 1769441 h 4694723"/>
              <a:gd name="connsiteX10" fmla="*/ 253800 w 4521525"/>
              <a:gd name="connsiteY10" fmla="*/ 1086704 h 4694723"/>
              <a:gd name="connsiteX11" fmla="*/ 828430 w 4521525"/>
              <a:gd name="connsiteY11" fmla="*/ 694833 h 4694723"/>
              <a:gd name="connsiteX0" fmla="*/ 818230 w 4511325"/>
              <a:gd name="connsiteY0" fmla="*/ 694833 h 4694723"/>
              <a:gd name="connsiteX1" fmla="*/ 1566393 w 4511325"/>
              <a:gd name="connsiteY1" fmla="*/ 267539 h 4694723"/>
              <a:gd name="connsiteX2" fmla="*/ 2266749 w 4511325"/>
              <a:gd name="connsiteY2" fmla="*/ 257 h 4694723"/>
              <a:gd name="connsiteX3" fmla="*/ 3767169 w 4511325"/>
              <a:gd name="connsiteY3" fmla="*/ 229879 h 4694723"/>
              <a:gd name="connsiteX4" fmla="*/ 4511325 w 4511325"/>
              <a:gd name="connsiteY4" fmla="*/ 974035 h 4694723"/>
              <a:gd name="connsiteX5" fmla="*/ 4511325 w 4511325"/>
              <a:gd name="connsiteY5" fmla="*/ 3950567 h 4694723"/>
              <a:gd name="connsiteX6" fmla="*/ 3767169 w 4511325"/>
              <a:gd name="connsiteY6" fmla="*/ 4694723 h 4694723"/>
              <a:gd name="connsiteX7" fmla="*/ 790637 w 4511325"/>
              <a:gd name="connsiteY7" fmla="*/ 4694723 h 4694723"/>
              <a:gd name="connsiteX8" fmla="*/ 46481 w 4511325"/>
              <a:gd name="connsiteY8" fmla="*/ 3950567 h 4694723"/>
              <a:gd name="connsiteX9" fmla="*/ 37875 w 4511325"/>
              <a:gd name="connsiteY9" fmla="*/ 1769441 h 4694723"/>
              <a:gd name="connsiteX10" fmla="*/ 243600 w 4511325"/>
              <a:gd name="connsiteY10" fmla="*/ 1086704 h 4694723"/>
              <a:gd name="connsiteX11" fmla="*/ 818230 w 4511325"/>
              <a:gd name="connsiteY11" fmla="*/ 694833 h 4694723"/>
              <a:gd name="connsiteX0" fmla="*/ 825331 w 4518426"/>
              <a:gd name="connsiteY0" fmla="*/ 694833 h 4694723"/>
              <a:gd name="connsiteX1" fmla="*/ 1573494 w 4518426"/>
              <a:gd name="connsiteY1" fmla="*/ 267539 h 4694723"/>
              <a:gd name="connsiteX2" fmla="*/ 2273850 w 4518426"/>
              <a:gd name="connsiteY2" fmla="*/ 257 h 4694723"/>
              <a:gd name="connsiteX3" fmla="*/ 3774270 w 4518426"/>
              <a:gd name="connsiteY3" fmla="*/ 229879 h 4694723"/>
              <a:gd name="connsiteX4" fmla="*/ 4518426 w 4518426"/>
              <a:gd name="connsiteY4" fmla="*/ 974035 h 4694723"/>
              <a:gd name="connsiteX5" fmla="*/ 4518426 w 4518426"/>
              <a:gd name="connsiteY5" fmla="*/ 3950567 h 4694723"/>
              <a:gd name="connsiteX6" fmla="*/ 3774270 w 4518426"/>
              <a:gd name="connsiteY6" fmla="*/ 4694723 h 4694723"/>
              <a:gd name="connsiteX7" fmla="*/ 797738 w 4518426"/>
              <a:gd name="connsiteY7" fmla="*/ 4694723 h 4694723"/>
              <a:gd name="connsiteX8" fmla="*/ 53582 w 4518426"/>
              <a:gd name="connsiteY8" fmla="*/ 3950567 h 4694723"/>
              <a:gd name="connsiteX9" fmla="*/ 44976 w 4518426"/>
              <a:gd name="connsiteY9" fmla="*/ 1769441 h 4694723"/>
              <a:gd name="connsiteX10" fmla="*/ 186980 w 4518426"/>
              <a:gd name="connsiteY10" fmla="*/ 1172728 h 4694723"/>
              <a:gd name="connsiteX11" fmla="*/ 825331 w 4518426"/>
              <a:gd name="connsiteY11" fmla="*/ 694833 h 4694723"/>
              <a:gd name="connsiteX0" fmla="*/ 826446 w 4519541"/>
              <a:gd name="connsiteY0" fmla="*/ 694833 h 4694723"/>
              <a:gd name="connsiteX1" fmla="*/ 1574609 w 4519541"/>
              <a:gd name="connsiteY1" fmla="*/ 267539 h 4694723"/>
              <a:gd name="connsiteX2" fmla="*/ 2274965 w 4519541"/>
              <a:gd name="connsiteY2" fmla="*/ 257 h 4694723"/>
              <a:gd name="connsiteX3" fmla="*/ 3775385 w 4519541"/>
              <a:gd name="connsiteY3" fmla="*/ 229879 h 4694723"/>
              <a:gd name="connsiteX4" fmla="*/ 4519541 w 4519541"/>
              <a:gd name="connsiteY4" fmla="*/ 974035 h 4694723"/>
              <a:gd name="connsiteX5" fmla="*/ 4519541 w 4519541"/>
              <a:gd name="connsiteY5" fmla="*/ 3950567 h 4694723"/>
              <a:gd name="connsiteX6" fmla="*/ 3775385 w 4519541"/>
              <a:gd name="connsiteY6" fmla="*/ 4694723 h 4694723"/>
              <a:gd name="connsiteX7" fmla="*/ 798853 w 4519541"/>
              <a:gd name="connsiteY7" fmla="*/ 4694723 h 4694723"/>
              <a:gd name="connsiteX8" fmla="*/ 54697 w 4519541"/>
              <a:gd name="connsiteY8" fmla="*/ 3950567 h 4694723"/>
              <a:gd name="connsiteX9" fmla="*/ 42905 w 4519541"/>
              <a:gd name="connsiteY9" fmla="*/ 1916000 h 4694723"/>
              <a:gd name="connsiteX10" fmla="*/ 188095 w 4519541"/>
              <a:gd name="connsiteY10" fmla="*/ 1172728 h 4694723"/>
              <a:gd name="connsiteX11" fmla="*/ 826446 w 4519541"/>
              <a:gd name="connsiteY11" fmla="*/ 694833 h 4694723"/>
              <a:gd name="connsiteX0" fmla="*/ 819631 w 4512726"/>
              <a:gd name="connsiteY0" fmla="*/ 694833 h 4694723"/>
              <a:gd name="connsiteX1" fmla="*/ 1567794 w 4512726"/>
              <a:gd name="connsiteY1" fmla="*/ 267539 h 4694723"/>
              <a:gd name="connsiteX2" fmla="*/ 2268150 w 4512726"/>
              <a:gd name="connsiteY2" fmla="*/ 257 h 4694723"/>
              <a:gd name="connsiteX3" fmla="*/ 3768570 w 4512726"/>
              <a:gd name="connsiteY3" fmla="*/ 229879 h 4694723"/>
              <a:gd name="connsiteX4" fmla="*/ 4512726 w 4512726"/>
              <a:gd name="connsiteY4" fmla="*/ 974035 h 4694723"/>
              <a:gd name="connsiteX5" fmla="*/ 4512726 w 4512726"/>
              <a:gd name="connsiteY5" fmla="*/ 3950567 h 4694723"/>
              <a:gd name="connsiteX6" fmla="*/ 3768570 w 4512726"/>
              <a:gd name="connsiteY6" fmla="*/ 4694723 h 4694723"/>
              <a:gd name="connsiteX7" fmla="*/ 792038 w 4512726"/>
              <a:gd name="connsiteY7" fmla="*/ 4694723 h 4694723"/>
              <a:gd name="connsiteX8" fmla="*/ 47882 w 4512726"/>
              <a:gd name="connsiteY8" fmla="*/ 3950567 h 4694723"/>
              <a:gd name="connsiteX9" fmla="*/ 36090 w 4512726"/>
              <a:gd name="connsiteY9" fmla="*/ 1916000 h 4694723"/>
              <a:gd name="connsiteX10" fmla="*/ 181280 w 4512726"/>
              <a:gd name="connsiteY10" fmla="*/ 1172728 h 4694723"/>
              <a:gd name="connsiteX11" fmla="*/ 819631 w 4512726"/>
              <a:gd name="connsiteY11" fmla="*/ 694833 h 4694723"/>
              <a:gd name="connsiteX0" fmla="*/ 825985 w 4519080"/>
              <a:gd name="connsiteY0" fmla="*/ 694833 h 4694723"/>
              <a:gd name="connsiteX1" fmla="*/ 1574148 w 4519080"/>
              <a:gd name="connsiteY1" fmla="*/ 267539 h 4694723"/>
              <a:gd name="connsiteX2" fmla="*/ 2274504 w 4519080"/>
              <a:gd name="connsiteY2" fmla="*/ 257 h 4694723"/>
              <a:gd name="connsiteX3" fmla="*/ 3774924 w 4519080"/>
              <a:gd name="connsiteY3" fmla="*/ 229879 h 4694723"/>
              <a:gd name="connsiteX4" fmla="*/ 4519080 w 4519080"/>
              <a:gd name="connsiteY4" fmla="*/ 974035 h 4694723"/>
              <a:gd name="connsiteX5" fmla="*/ 4519080 w 4519080"/>
              <a:gd name="connsiteY5" fmla="*/ 3950567 h 4694723"/>
              <a:gd name="connsiteX6" fmla="*/ 3774924 w 4519080"/>
              <a:gd name="connsiteY6" fmla="*/ 4694723 h 4694723"/>
              <a:gd name="connsiteX7" fmla="*/ 798392 w 4519080"/>
              <a:gd name="connsiteY7" fmla="*/ 4694723 h 4694723"/>
              <a:gd name="connsiteX8" fmla="*/ 54236 w 4519080"/>
              <a:gd name="connsiteY8" fmla="*/ 3950567 h 4694723"/>
              <a:gd name="connsiteX9" fmla="*/ 42444 w 4519080"/>
              <a:gd name="connsiteY9" fmla="*/ 1916000 h 4694723"/>
              <a:gd name="connsiteX10" fmla="*/ 178076 w 4519080"/>
              <a:gd name="connsiteY10" fmla="*/ 1169542 h 4694723"/>
              <a:gd name="connsiteX11" fmla="*/ 825985 w 4519080"/>
              <a:gd name="connsiteY11" fmla="*/ 694833 h 4694723"/>
              <a:gd name="connsiteX0" fmla="*/ 826138 w 4519233"/>
              <a:gd name="connsiteY0" fmla="*/ 694833 h 4694723"/>
              <a:gd name="connsiteX1" fmla="*/ 1574301 w 4519233"/>
              <a:gd name="connsiteY1" fmla="*/ 267539 h 4694723"/>
              <a:gd name="connsiteX2" fmla="*/ 2274657 w 4519233"/>
              <a:gd name="connsiteY2" fmla="*/ 257 h 4694723"/>
              <a:gd name="connsiteX3" fmla="*/ 3775077 w 4519233"/>
              <a:gd name="connsiteY3" fmla="*/ 229879 h 4694723"/>
              <a:gd name="connsiteX4" fmla="*/ 4519233 w 4519233"/>
              <a:gd name="connsiteY4" fmla="*/ 974035 h 4694723"/>
              <a:gd name="connsiteX5" fmla="*/ 4519233 w 4519233"/>
              <a:gd name="connsiteY5" fmla="*/ 3950567 h 4694723"/>
              <a:gd name="connsiteX6" fmla="*/ 3775077 w 4519233"/>
              <a:gd name="connsiteY6" fmla="*/ 4694723 h 4694723"/>
              <a:gd name="connsiteX7" fmla="*/ 798545 w 4519233"/>
              <a:gd name="connsiteY7" fmla="*/ 4694723 h 4694723"/>
              <a:gd name="connsiteX8" fmla="*/ 54389 w 4519233"/>
              <a:gd name="connsiteY8" fmla="*/ 3950567 h 4694723"/>
              <a:gd name="connsiteX9" fmla="*/ 42597 w 4519233"/>
              <a:gd name="connsiteY9" fmla="*/ 1916000 h 4694723"/>
              <a:gd name="connsiteX10" fmla="*/ 181415 w 4519233"/>
              <a:gd name="connsiteY10" fmla="*/ 1185472 h 4694723"/>
              <a:gd name="connsiteX11" fmla="*/ 826138 w 4519233"/>
              <a:gd name="connsiteY11" fmla="*/ 694833 h 4694723"/>
              <a:gd name="connsiteX0" fmla="*/ 902604 w 4519233"/>
              <a:gd name="connsiteY0" fmla="*/ 637483 h 4694723"/>
              <a:gd name="connsiteX1" fmla="*/ 1574301 w 4519233"/>
              <a:gd name="connsiteY1" fmla="*/ 267539 h 4694723"/>
              <a:gd name="connsiteX2" fmla="*/ 2274657 w 4519233"/>
              <a:gd name="connsiteY2" fmla="*/ 257 h 4694723"/>
              <a:gd name="connsiteX3" fmla="*/ 3775077 w 4519233"/>
              <a:gd name="connsiteY3" fmla="*/ 229879 h 4694723"/>
              <a:gd name="connsiteX4" fmla="*/ 4519233 w 4519233"/>
              <a:gd name="connsiteY4" fmla="*/ 974035 h 4694723"/>
              <a:gd name="connsiteX5" fmla="*/ 4519233 w 4519233"/>
              <a:gd name="connsiteY5" fmla="*/ 3950567 h 4694723"/>
              <a:gd name="connsiteX6" fmla="*/ 3775077 w 4519233"/>
              <a:gd name="connsiteY6" fmla="*/ 4694723 h 4694723"/>
              <a:gd name="connsiteX7" fmla="*/ 798545 w 4519233"/>
              <a:gd name="connsiteY7" fmla="*/ 4694723 h 4694723"/>
              <a:gd name="connsiteX8" fmla="*/ 54389 w 4519233"/>
              <a:gd name="connsiteY8" fmla="*/ 3950567 h 4694723"/>
              <a:gd name="connsiteX9" fmla="*/ 42597 w 4519233"/>
              <a:gd name="connsiteY9" fmla="*/ 1916000 h 4694723"/>
              <a:gd name="connsiteX10" fmla="*/ 181415 w 4519233"/>
              <a:gd name="connsiteY10" fmla="*/ 1185472 h 4694723"/>
              <a:gd name="connsiteX11" fmla="*/ 902604 w 4519233"/>
              <a:gd name="connsiteY11" fmla="*/ 637483 h 4694723"/>
              <a:gd name="connsiteX0" fmla="*/ 902604 w 4519233"/>
              <a:gd name="connsiteY0" fmla="*/ 637483 h 4694723"/>
              <a:gd name="connsiteX1" fmla="*/ 1574301 w 4519233"/>
              <a:gd name="connsiteY1" fmla="*/ 267539 h 4694723"/>
              <a:gd name="connsiteX2" fmla="*/ 2274657 w 4519233"/>
              <a:gd name="connsiteY2" fmla="*/ 257 h 4694723"/>
              <a:gd name="connsiteX3" fmla="*/ 3775077 w 4519233"/>
              <a:gd name="connsiteY3" fmla="*/ 229879 h 4694723"/>
              <a:gd name="connsiteX4" fmla="*/ 4519233 w 4519233"/>
              <a:gd name="connsiteY4" fmla="*/ 974035 h 4694723"/>
              <a:gd name="connsiteX5" fmla="*/ 4519233 w 4519233"/>
              <a:gd name="connsiteY5" fmla="*/ 3950567 h 4694723"/>
              <a:gd name="connsiteX6" fmla="*/ 3775077 w 4519233"/>
              <a:gd name="connsiteY6" fmla="*/ 4694723 h 4694723"/>
              <a:gd name="connsiteX7" fmla="*/ 798545 w 4519233"/>
              <a:gd name="connsiteY7" fmla="*/ 4694723 h 4694723"/>
              <a:gd name="connsiteX8" fmla="*/ 54389 w 4519233"/>
              <a:gd name="connsiteY8" fmla="*/ 3950567 h 4694723"/>
              <a:gd name="connsiteX9" fmla="*/ 42597 w 4519233"/>
              <a:gd name="connsiteY9" fmla="*/ 1916000 h 4694723"/>
              <a:gd name="connsiteX10" fmla="*/ 181415 w 4519233"/>
              <a:gd name="connsiteY10" fmla="*/ 1185472 h 4694723"/>
              <a:gd name="connsiteX11" fmla="*/ 902604 w 4519233"/>
              <a:gd name="connsiteY11" fmla="*/ 637483 h 4694723"/>
              <a:gd name="connsiteX0" fmla="*/ 902604 w 4519233"/>
              <a:gd name="connsiteY0" fmla="*/ 637483 h 4694723"/>
              <a:gd name="connsiteX1" fmla="*/ 1574301 w 4519233"/>
              <a:gd name="connsiteY1" fmla="*/ 267539 h 4694723"/>
              <a:gd name="connsiteX2" fmla="*/ 2274657 w 4519233"/>
              <a:gd name="connsiteY2" fmla="*/ 257 h 4694723"/>
              <a:gd name="connsiteX3" fmla="*/ 3775077 w 4519233"/>
              <a:gd name="connsiteY3" fmla="*/ 229879 h 4694723"/>
              <a:gd name="connsiteX4" fmla="*/ 4519233 w 4519233"/>
              <a:gd name="connsiteY4" fmla="*/ 974035 h 4694723"/>
              <a:gd name="connsiteX5" fmla="*/ 4519233 w 4519233"/>
              <a:gd name="connsiteY5" fmla="*/ 3950567 h 4694723"/>
              <a:gd name="connsiteX6" fmla="*/ 3775077 w 4519233"/>
              <a:gd name="connsiteY6" fmla="*/ 4694723 h 4694723"/>
              <a:gd name="connsiteX7" fmla="*/ 798545 w 4519233"/>
              <a:gd name="connsiteY7" fmla="*/ 4694723 h 4694723"/>
              <a:gd name="connsiteX8" fmla="*/ 54389 w 4519233"/>
              <a:gd name="connsiteY8" fmla="*/ 3950567 h 4694723"/>
              <a:gd name="connsiteX9" fmla="*/ 42597 w 4519233"/>
              <a:gd name="connsiteY9" fmla="*/ 1916000 h 4694723"/>
              <a:gd name="connsiteX10" fmla="*/ 181415 w 4519233"/>
              <a:gd name="connsiteY10" fmla="*/ 1185472 h 4694723"/>
              <a:gd name="connsiteX11" fmla="*/ 902604 w 4519233"/>
              <a:gd name="connsiteY11" fmla="*/ 637483 h 4694723"/>
              <a:gd name="connsiteX0" fmla="*/ 889860 w 4519233"/>
              <a:gd name="connsiteY0" fmla="*/ 659786 h 4694723"/>
              <a:gd name="connsiteX1" fmla="*/ 1574301 w 4519233"/>
              <a:gd name="connsiteY1" fmla="*/ 267539 h 4694723"/>
              <a:gd name="connsiteX2" fmla="*/ 2274657 w 4519233"/>
              <a:gd name="connsiteY2" fmla="*/ 257 h 4694723"/>
              <a:gd name="connsiteX3" fmla="*/ 3775077 w 4519233"/>
              <a:gd name="connsiteY3" fmla="*/ 229879 h 4694723"/>
              <a:gd name="connsiteX4" fmla="*/ 4519233 w 4519233"/>
              <a:gd name="connsiteY4" fmla="*/ 974035 h 4694723"/>
              <a:gd name="connsiteX5" fmla="*/ 4519233 w 4519233"/>
              <a:gd name="connsiteY5" fmla="*/ 3950567 h 4694723"/>
              <a:gd name="connsiteX6" fmla="*/ 3775077 w 4519233"/>
              <a:gd name="connsiteY6" fmla="*/ 4694723 h 4694723"/>
              <a:gd name="connsiteX7" fmla="*/ 798545 w 4519233"/>
              <a:gd name="connsiteY7" fmla="*/ 4694723 h 4694723"/>
              <a:gd name="connsiteX8" fmla="*/ 54389 w 4519233"/>
              <a:gd name="connsiteY8" fmla="*/ 3950567 h 4694723"/>
              <a:gd name="connsiteX9" fmla="*/ 42597 w 4519233"/>
              <a:gd name="connsiteY9" fmla="*/ 1916000 h 4694723"/>
              <a:gd name="connsiteX10" fmla="*/ 181415 w 4519233"/>
              <a:gd name="connsiteY10" fmla="*/ 1185472 h 4694723"/>
              <a:gd name="connsiteX11" fmla="*/ 889860 w 4519233"/>
              <a:gd name="connsiteY11" fmla="*/ 659786 h 4694723"/>
              <a:gd name="connsiteX0" fmla="*/ 889860 w 4519233"/>
              <a:gd name="connsiteY0" fmla="*/ 659786 h 4694723"/>
              <a:gd name="connsiteX1" fmla="*/ 1574301 w 4519233"/>
              <a:gd name="connsiteY1" fmla="*/ 267539 h 4694723"/>
              <a:gd name="connsiteX2" fmla="*/ 2274657 w 4519233"/>
              <a:gd name="connsiteY2" fmla="*/ 257 h 4694723"/>
              <a:gd name="connsiteX3" fmla="*/ 3775077 w 4519233"/>
              <a:gd name="connsiteY3" fmla="*/ 229879 h 4694723"/>
              <a:gd name="connsiteX4" fmla="*/ 4519233 w 4519233"/>
              <a:gd name="connsiteY4" fmla="*/ 974035 h 4694723"/>
              <a:gd name="connsiteX5" fmla="*/ 4519233 w 4519233"/>
              <a:gd name="connsiteY5" fmla="*/ 3950567 h 4694723"/>
              <a:gd name="connsiteX6" fmla="*/ 3775077 w 4519233"/>
              <a:gd name="connsiteY6" fmla="*/ 4694723 h 4694723"/>
              <a:gd name="connsiteX7" fmla="*/ 798545 w 4519233"/>
              <a:gd name="connsiteY7" fmla="*/ 4694723 h 4694723"/>
              <a:gd name="connsiteX8" fmla="*/ 54389 w 4519233"/>
              <a:gd name="connsiteY8" fmla="*/ 3950567 h 4694723"/>
              <a:gd name="connsiteX9" fmla="*/ 42597 w 4519233"/>
              <a:gd name="connsiteY9" fmla="*/ 1916000 h 4694723"/>
              <a:gd name="connsiteX10" fmla="*/ 181415 w 4519233"/>
              <a:gd name="connsiteY10" fmla="*/ 1185472 h 4694723"/>
              <a:gd name="connsiteX11" fmla="*/ 889860 w 4519233"/>
              <a:gd name="connsiteY11" fmla="*/ 659786 h 4694723"/>
              <a:gd name="connsiteX0" fmla="*/ 889860 w 4519233"/>
              <a:gd name="connsiteY0" fmla="*/ 659786 h 4694723"/>
              <a:gd name="connsiteX1" fmla="*/ 1574301 w 4519233"/>
              <a:gd name="connsiteY1" fmla="*/ 267539 h 4694723"/>
              <a:gd name="connsiteX2" fmla="*/ 2274657 w 4519233"/>
              <a:gd name="connsiteY2" fmla="*/ 257 h 4694723"/>
              <a:gd name="connsiteX3" fmla="*/ 3775077 w 4519233"/>
              <a:gd name="connsiteY3" fmla="*/ 229879 h 4694723"/>
              <a:gd name="connsiteX4" fmla="*/ 4519233 w 4519233"/>
              <a:gd name="connsiteY4" fmla="*/ 974035 h 4694723"/>
              <a:gd name="connsiteX5" fmla="*/ 4519233 w 4519233"/>
              <a:gd name="connsiteY5" fmla="*/ 3950567 h 4694723"/>
              <a:gd name="connsiteX6" fmla="*/ 3775077 w 4519233"/>
              <a:gd name="connsiteY6" fmla="*/ 4694723 h 4694723"/>
              <a:gd name="connsiteX7" fmla="*/ 798545 w 4519233"/>
              <a:gd name="connsiteY7" fmla="*/ 4694723 h 4694723"/>
              <a:gd name="connsiteX8" fmla="*/ 54389 w 4519233"/>
              <a:gd name="connsiteY8" fmla="*/ 3950567 h 4694723"/>
              <a:gd name="connsiteX9" fmla="*/ 42597 w 4519233"/>
              <a:gd name="connsiteY9" fmla="*/ 1916000 h 4694723"/>
              <a:gd name="connsiteX10" fmla="*/ 181415 w 4519233"/>
              <a:gd name="connsiteY10" fmla="*/ 1185472 h 4694723"/>
              <a:gd name="connsiteX11" fmla="*/ 889860 w 4519233"/>
              <a:gd name="connsiteY11" fmla="*/ 659786 h 4694723"/>
              <a:gd name="connsiteX0" fmla="*/ 889860 w 4519233"/>
              <a:gd name="connsiteY0" fmla="*/ 659786 h 4694723"/>
              <a:gd name="connsiteX1" fmla="*/ 1574301 w 4519233"/>
              <a:gd name="connsiteY1" fmla="*/ 267539 h 4694723"/>
              <a:gd name="connsiteX2" fmla="*/ 2274657 w 4519233"/>
              <a:gd name="connsiteY2" fmla="*/ 257 h 4694723"/>
              <a:gd name="connsiteX3" fmla="*/ 2972189 w 4519233"/>
              <a:gd name="connsiteY3" fmla="*/ 229879 h 4694723"/>
              <a:gd name="connsiteX4" fmla="*/ 4519233 w 4519233"/>
              <a:gd name="connsiteY4" fmla="*/ 974035 h 4694723"/>
              <a:gd name="connsiteX5" fmla="*/ 4519233 w 4519233"/>
              <a:gd name="connsiteY5" fmla="*/ 3950567 h 4694723"/>
              <a:gd name="connsiteX6" fmla="*/ 3775077 w 4519233"/>
              <a:gd name="connsiteY6" fmla="*/ 4694723 h 4694723"/>
              <a:gd name="connsiteX7" fmla="*/ 798545 w 4519233"/>
              <a:gd name="connsiteY7" fmla="*/ 4694723 h 4694723"/>
              <a:gd name="connsiteX8" fmla="*/ 54389 w 4519233"/>
              <a:gd name="connsiteY8" fmla="*/ 3950567 h 4694723"/>
              <a:gd name="connsiteX9" fmla="*/ 42597 w 4519233"/>
              <a:gd name="connsiteY9" fmla="*/ 1916000 h 4694723"/>
              <a:gd name="connsiteX10" fmla="*/ 181415 w 4519233"/>
              <a:gd name="connsiteY10" fmla="*/ 1185472 h 4694723"/>
              <a:gd name="connsiteX11" fmla="*/ 889860 w 4519233"/>
              <a:gd name="connsiteY11" fmla="*/ 659786 h 4694723"/>
              <a:gd name="connsiteX0" fmla="*/ 889860 w 4519233"/>
              <a:gd name="connsiteY0" fmla="*/ 706912 h 4741849"/>
              <a:gd name="connsiteX1" fmla="*/ 1574301 w 4519233"/>
              <a:gd name="connsiteY1" fmla="*/ 314665 h 4741849"/>
              <a:gd name="connsiteX2" fmla="*/ 2274657 w 4519233"/>
              <a:gd name="connsiteY2" fmla="*/ 47383 h 4741849"/>
              <a:gd name="connsiteX3" fmla="*/ 2972189 w 4519233"/>
              <a:gd name="connsiteY3" fmla="*/ 277005 h 4741849"/>
              <a:gd name="connsiteX4" fmla="*/ 4519233 w 4519233"/>
              <a:gd name="connsiteY4" fmla="*/ 1021161 h 4741849"/>
              <a:gd name="connsiteX5" fmla="*/ 4519233 w 4519233"/>
              <a:gd name="connsiteY5" fmla="*/ 3997693 h 4741849"/>
              <a:gd name="connsiteX6" fmla="*/ 3775077 w 4519233"/>
              <a:gd name="connsiteY6" fmla="*/ 4741849 h 4741849"/>
              <a:gd name="connsiteX7" fmla="*/ 798545 w 4519233"/>
              <a:gd name="connsiteY7" fmla="*/ 4741849 h 4741849"/>
              <a:gd name="connsiteX8" fmla="*/ 54389 w 4519233"/>
              <a:gd name="connsiteY8" fmla="*/ 3997693 h 4741849"/>
              <a:gd name="connsiteX9" fmla="*/ 42597 w 4519233"/>
              <a:gd name="connsiteY9" fmla="*/ 1963126 h 4741849"/>
              <a:gd name="connsiteX10" fmla="*/ 181415 w 4519233"/>
              <a:gd name="connsiteY10" fmla="*/ 1232598 h 4741849"/>
              <a:gd name="connsiteX11" fmla="*/ 889860 w 4519233"/>
              <a:gd name="connsiteY11" fmla="*/ 706912 h 4741849"/>
              <a:gd name="connsiteX0" fmla="*/ 889860 w 4519233"/>
              <a:gd name="connsiteY0" fmla="*/ 660281 h 4695218"/>
              <a:gd name="connsiteX1" fmla="*/ 1574301 w 4519233"/>
              <a:gd name="connsiteY1" fmla="*/ 268034 h 4695218"/>
              <a:gd name="connsiteX2" fmla="*/ 2274657 w 4519233"/>
              <a:gd name="connsiteY2" fmla="*/ 752 h 4695218"/>
              <a:gd name="connsiteX3" fmla="*/ 2972189 w 4519233"/>
              <a:gd name="connsiteY3" fmla="*/ 230374 h 4695218"/>
              <a:gd name="connsiteX4" fmla="*/ 4519233 w 4519233"/>
              <a:gd name="connsiteY4" fmla="*/ 974530 h 4695218"/>
              <a:gd name="connsiteX5" fmla="*/ 4519233 w 4519233"/>
              <a:gd name="connsiteY5" fmla="*/ 3951062 h 4695218"/>
              <a:gd name="connsiteX6" fmla="*/ 3775077 w 4519233"/>
              <a:gd name="connsiteY6" fmla="*/ 4695218 h 4695218"/>
              <a:gd name="connsiteX7" fmla="*/ 798545 w 4519233"/>
              <a:gd name="connsiteY7" fmla="*/ 4695218 h 4695218"/>
              <a:gd name="connsiteX8" fmla="*/ 54389 w 4519233"/>
              <a:gd name="connsiteY8" fmla="*/ 3951062 h 4695218"/>
              <a:gd name="connsiteX9" fmla="*/ 42597 w 4519233"/>
              <a:gd name="connsiteY9" fmla="*/ 1916495 h 4695218"/>
              <a:gd name="connsiteX10" fmla="*/ 181415 w 4519233"/>
              <a:gd name="connsiteY10" fmla="*/ 1185967 h 4695218"/>
              <a:gd name="connsiteX11" fmla="*/ 889860 w 4519233"/>
              <a:gd name="connsiteY11" fmla="*/ 660281 h 4695218"/>
              <a:gd name="connsiteX0" fmla="*/ 889860 w 4519233"/>
              <a:gd name="connsiteY0" fmla="*/ 659786 h 4694723"/>
              <a:gd name="connsiteX1" fmla="*/ 1574301 w 4519233"/>
              <a:gd name="connsiteY1" fmla="*/ 267539 h 4694723"/>
              <a:gd name="connsiteX2" fmla="*/ 2274657 w 4519233"/>
              <a:gd name="connsiteY2" fmla="*/ 257 h 4694723"/>
              <a:gd name="connsiteX3" fmla="*/ 3055026 w 4519233"/>
              <a:gd name="connsiteY3" fmla="*/ 309531 h 4694723"/>
              <a:gd name="connsiteX4" fmla="*/ 4519233 w 4519233"/>
              <a:gd name="connsiteY4" fmla="*/ 974035 h 4694723"/>
              <a:gd name="connsiteX5" fmla="*/ 4519233 w 4519233"/>
              <a:gd name="connsiteY5" fmla="*/ 3950567 h 4694723"/>
              <a:gd name="connsiteX6" fmla="*/ 3775077 w 4519233"/>
              <a:gd name="connsiteY6" fmla="*/ 4694723 h 4694723"/>
              <a:gd name="connsiteX7" fmla="*/ 798545 w 4519233"/>
              <a:gd name="connsiteY7" fmla="*/ 4694723 h 4694723"/>
              <a:gd name="connsiteX8" fmla="*/ 54389 w 4519233"/>
              <a:gd name="connsiteY8" fmla="*/ 3950567 h 4694723"/>
              <a:gd name="connsiteX9" fmla="*/ 42597 w 4519233"/>
              <a:gd name="connsiteY9" fmla="*/ 1916000 h 4694723"/>
              <a:gd name="connsiteX10" fmla="*/ 181415 w 4519233"/>
              <a:gd name="connsiteY10" fmla="*/ 1185472 h 4694723"/>
              <a:gd name="connsiteX11" fmla="*/ 889860 w 4519233"/>
              <a:gd name="connsiteY11" fmla="*/ 659786 h 4694723"/>
              <a:gd name="connsiteX0" fmla="*/ 889860 w 4519233"/>
              <a:gd name="connsiteY0" fmla="*/ 659731 h 4694668"/>
              <a:gd name="connsiteX1" fmla="*/ 1574301 w 4519233"/>
              <a:gd name="connsiteY1" fmla="*/ 267484 h 4694668"/>
              <a:gd name="connsiteX2" fmla="*/ 2274657 w 4519233"/>
              <a:gd name="connsiteY2" fmla="*/ 202 h 4694668"/>
              <a:gd name="connsiteX3" fmla="*/ 3055026 w 4519233"/>
              <a:gd name="connsiteY3" fmla="*/ 309476 h 4694668"/>
              <a:gd name="connsiteX4" fmla="*/ 4519233 w 4519233"/>
              <a:gd name="connsiteY4" fmla="*/ 973980 h 4694668"/>
              <a:gd name="connsiteX5" fmla="*/ 4519233 w 4519233"/>
              <a:gd name="connsiteY5" fmla="*/ 3950512 h 4694668"/>
              <a:gd name="connsiteX6" fmla="*/ 3775077 w 4519233"/>
              <a:gd name="connsiteY6" fmla="*/ 4694668 h 4694668"/>
              <a:gd name="connsiteX7" fmla="*/ 798545 w 4519233"/>
              <a:gd name="connsiteY7" fmla="*/ 4694668 h 4694668"/>
              <a:gd name="connsiteX8" fmla="*/ 54389 w 4519233"/>
              <a:gd name="connsiteY8" fmla="*/ 3950512 h 4694668"/>
              <a:gd name="connsiteX9" fmla="*/ 42597 w 4519233"/>
              <a:gd name="connsiteY9" fmla="*/ 1915945 h 4694668"/>
              <a:gd name="connsiteX10" fmla="*/ 181415 w 4519233"/>
              <a:gd name="connsiteY10" fmla="*/ 1185417 h 4694668"/>
              <a:gd name="connsiteX11" fmla="*/ 889860 w 4519233"/>
              <a:gd name="connsiteY11" fmla="*/ 659731 h 4694668"/>
              <a:gd name="connsiteX0" fmla="*/ 889860 w 4519233"/>
              <a:gd name="connsiteY0" fmla="*/ 659581 h 4694518"/>
              <a:gd name="connsiteX1" fmla="*/ 1574301 w 4519233"/>
              <a:gd name="connsiteY1" fmla="*/ 267334 h 4694518"/>
              <a:gd name="connsiteX2" fmla="*/ 2274657 w 4519233"/>
              <a:gd name="connsiteY2" fmla="*/ 52 h 4694518"/>
              <a:gd name="connsiteX3" fmla="*/ 3055026 w 4519233"/>
              <a:gd name="connsiteY3" fmla="*/ 309326 h 4694518"/>
              <a:gd name="connsiteX4" fmla="*/ 4519233 w 4519233"/>
              <a:gd name="connsiteY4" fmla="*/ 973830 h 4694518"/>
              <a:gd name="connsiteX5" fmla="*/ 4519233 w 4519233"/>
              <a:gd name="connsiteY5" fmla="*/ 3950362 h 4694518"/>
              <a:gd name="connsiteX6" fmla="*/ 3775077 w 4519233"/>
              <a:gd name="connsiteY6" fmla="*/ 4694518 h 4694518"/>
              <a:gd name="connsiteX7" fmla="*/ 798545 w 4519233"/>
              <a:gd name="connsiteY7" fmla="*/ 4694518 h 4694518"/>
              <a:gd name="connsiteX8" fmla="*/ 54389 w 4519233"/>
              <a:gd name="connsiteY8" fmla="*/ 3950362 h 4694518"/>
              <a:gd name="connsiteX9" fmla="*/ 42597 w 4519233"/>
              <a:gd name="connsiteY9" fmla="*/ 1915795 h 4694518"/>
              <a:gd name="connsiteX10" fmla="*/ 181415 w 4519233"/>
              <a:gd name="connsiteY10" fmla="*/ 1185267 h 4694518"/>
              <a:gd name="connsiteX11" fmla="*/ 889860 w 4519233"/>
              <a:gd name="connsiteY11" fmla="*/ 659581 h 4694518"/>
              <a:gd name="connsiteX0" fmla="*/ 889860 w 4519233"/>
              <a:gd name="connsiteY0" fmla="*/ 659581 h 4694518"/>
              <a:gd name="connsiteX1" fmla="*/ 1574301 w 4519233"/>
              <a:gd name="connsiteY1" fmla="*/ 267334 h 4694518"/>
              <a:gd name="connsiteX2" fmla="*/ 2274657 w 4519233"/>
              <a:gd name="connsiteY2" fmla="*/ 52 h 4694518"/>
              <a:gd name="connsiteX3" fmla="*/ 3055026 w 4519233"/>
              <a:gd name="connsiteY3" fmla="*/ 309326 h 4694518"/>
              <a:gd name="connsiteX4" fmla="*/ 4519233 w 4519233"/>
              <a:gd name="connsiteY4" fmla="*/ 973830 h 4694518"/>
              <a:gd name="connsiteX5" fmla="*/ 4519233 w 4519233"/>
              <a:gd name="connsiteY5" fmla="*/ 3950362 h 4694518"/>
              <a:gd name="connsiteX6" fmla="*/ 3775077 w 4519233"/>
              <a:gd name="connsiteY6" fmla="*/ 4694518 h 4694518"/>
              <a:gd name="connsiteX7" fmla="*/ 798545 w 4519233"/>
              <a:gd name="connsiteY7" fmla="*/ 4694518 h 4694518"/>
              <a:gd name="connsiteX8" fmla="*/ 54389 w 4519233"/>
              <a:gd name="connsiteY8" fmla="*/ 3950362 h 4694518"/>
              <a:gd name="connsiteX9" fmla="*/ 42597 w 4519233"/>
              <a:gd name="connsiteY9" fmla="*/ 1915795 h 4694518"/>
              <a:gd name="connsiteX10" fmla="*/ 181415 w 4519233"/>
              <a:gd name="connsiteY10" fmla="*/ 1185267 h 4694518"/>
              <a:gd name="connsiteX11" fmla="*/ 889860 w 4519233"/>
              <a:gd name="connsiteY11" fmla="*/ 659581 h 4694518"/>
              <a:gd name="connsiteX0" fmla="*/ 889860 w 4519233"/>
              <a:gd name="connsiteY0" fmla="*/ 659581 h 4694518"/>
              <a:gd name="connsiteX1" fmla="*/ 1574301 w 4519233"/>
              <a:gd name="connsiteY1" fmla="*/ 267334 h 4694518"/>
              <a:gd name="connsiteX2" fmla="*/ 2274657 w 4519233"/>
              <a:gd name="connsiteY2" fmla="*/ 52 h 4694518"/>
              <a:gd name="connsiteX3" fmla="*/ 3055026 w 4519233"/>
              <a:gd name="connsiteY3" fmla="*/ 309326 h 4694518"/>
              <a:gd name="connsiteX4" fmla="*/ 4519233 w 4519233"/>
              <a:gd name="connsiteY4" fmla="*/ 973830 h 4694518"/>
              <a:gd name="connsiteX5" fmla="*/ 4519233 w 4519233"/>
              <a:gd name="connsiteY5" fmla="*/ 3950362 h 4694518"/>
              <a:gd name="connsiteX6" fmla="*/ 3775077 w 4519233"/>
              <a:gd name="connsiteY6" fmla="*/ 4694518 h 4694518"/>
              <a:gd name="connsiteX7" fmla="*/ 798545 w 4519233"/>
              <a:gd name="connsiteY7" fmla="*/ 4694518 h 4694518"/>
              <a:gd name="connsiteX8" fmla="*/ 54389 w 4519233"/>
              <a:gd name="connsiteY8" fmla="*/ 3950362 h 4694518"/>
              <a:gd name="connsiteX9" fmla="*/ 42597 w 4519233"/>
              <a:gd name="connsiteY9" fmla="*/ 1915795 h 4694518"/>
              <a:gd name="connsiteX10" fmla="*/ 181415 w 4519233"/>
              <a:gd name="connsiteY10" fmla="*/ 1185267 h 4694518"/>
              <a:gd name="connsiteX11" fmla="*/ 889860 w 4519233"/>
              <a:gd name="connsiteY11" fmla="*/ 659581 h 4694518"/>
              <a:gd name="connsiteX0" fmla="*/ 889860 w 4519233"/>
              <a:gd name="connsiteY0" fmla="*/ 659581 h 4694518"/>
              <a:gd name="connsiteX1" fmla="*/ 1574301 w 4519233"/>
              <a:gd name="connsiteY1" fmla="*/ 267334 h 4694518"/>
              <a:gd name="connsiteX2" fmla="*/ 2274657 w 4519233"/>
              <a:gd name="connsiteY2" fmla="*/ 52 h 4694518"/>
              <a:gd name="connsiteX3" fmla="*/ 3055026 w 4519233"/>
              <a:gd name="connsiteY3" fmla="*/ 309326 h 4694518"/>
              <a:gd name="connsiteX4" fmla="*/ 4519233 w 4519233"/>
              <a:gd name="connsiteY4" fmla="*/ 973830 h 4694518"/>
              <a:gd name="connsiteX5" fmla="*/ 4519233 w 4519233"/>
              <a:gd name="connsiteY5" fmla="*/ 3950362 h 4694518"/>
              <a:gd name="connsiteX6" fmla="*/ 3775077 w 4519233"/>
              <a:gd name="connsiteY6" fmla="*/ 4694518 h 4694518"/>
              <a:gd name="connsiteX7" fmla="*/ 798545 w 4519233"/>
              <a:gd name="connsiteY7" fmla="*/ 4694518 h 4694518"/>
              <a:gd name="connsiteX8" fmla="*/ 54389 w 4519233"/>
              <a:gd name="connsiteY8" fmla="*/ 3950362 h 4694518"/>
              <a:gd name="connsiteX9" fmla="*/ 42597 w 4519233"/>
              <a:gd name="connsiteY9" fmla="*/ 1915795 h 4694518"/>
              <a:gd name="connsiteX10" fmla="*/ 181415 w 4519233"/>
              <a:gd name="connsiteY10" fmla="*/ 1185267 h 4694518"/>
              <a:gd name="connsiteX11" fmla="*/ 889860 w 4519233"/>
              <a:gd name="connsiteY11" fmla="*/ 659581 h 4694518"/>
              <a:gd name="connsiteX0" fmla="*/ 889860 w 4519233"/>
              <a:gd name="connsiteY0" fmla="*/ 659581 h 4694518"/>
              <a:gd name="connsiteX1" fmla="*/ 1574301 w 4519233"/>
              <a:gd name="connsiteY1" fmla="*/ 267334 h 4694518"/>
              <a:gd name="connsiteX2" fmla="*/ 2274657 w 4519233"/>
              <a:gd name="connsiteY2" fmla="*/ 52 h 4694518"/>
              <a:gd name="connsiteX3" fmla="*/ 3055026 w 4519233"/>
              <a:gd name="connsiteY3" fmla="*/ 309326 h 4694518"/>
              <a:gd name="connsiteX4" fmla="*/ 4519233 w 4519233"/>
              <a:gd name="connsiteY4" fmla="*/ 973830 h 4694518"/>
              <a:gd name="connsiteX5" fmla="*/ 4519233 w 4519233"/>
              <a:gd name="connsiteY5" fmla="*/ 3950362 h 4694518"/>
              <a:gd name="connsiteX6" fmla="*/ 3775077 w 4519233"/>
              <a:gd name="connsiteY6" fmla="*/ 4694518 h 4694518"/>
              <a:gd name="connsiteX7" fmla="*/ 798545 w 4519233"/>
              <a:gd name="connsiteY7" fmla="*/ 4694518 h 4694518"/>
              <a:gd name="connsiteX8" fmla="*/ 54389 w 4519233"/>
              <a:gd name="connsiteY8" fmla="*/ 3950362 h 4694518"/>
              <a:gd name="connsiteX9" fmla="*/ 42597 w 4519233"/>
              <a:gd name="connsiteY9" fmla="*/ 1915795 h 4694518"/>
              <a:gd name="connsiteX10" fmla="*/ 181415 w 4519233"/>
              <a:gd name="connsiteY10" fmla="*/ 1185267 h 4694518"/>
              <a:gd name="connsiteX11" fmla="*/ 889860 w 4519233"/>
              <a:gd name="connsiteY11" fmla="*/ 659581 h 4694518"/>
              <a:gd name="connsiteX0" fmla="*/ 889860 w 4519233"/>
              <a:gd name="connsiteY0" fmla="*/ 665953 h 4694518"/>
              <a:gd name="connsiteX1" fmla="*/ 1574301 w 4519233"/>
              <a:gd name="connsiteY1" fmla="*/ 267334 h 4694518"/>
              <a:gd name="connsiteX2" fmla="*/ 2274657 w 4519233"/>
              <a:gd name="connsiteY2" fmla="*/ 52 h 4694518"/>
              <a:gd name="connsiteX3" fmla="*/ 3055026 w 4519233"/>
              <a:gd name="connsiteY3" fmla="*/ 309326 h 4694518"/>
              <a:gd name="connsiteX4" fmla="*/ 4519233 w 4519233"/>
              <a:gd name="connsiteY4" fmla="*/ 973830 h 4694518"/>
              <a:gd name="connsiteX5" fmla="*/ 4519233 w 4519233"/>
              <a:gd name="connsiteY5" fmla="*/ 3950362 h 4694518"/>
              <a:gd name="connsiteX6" fmla="*/ 3775077 w 4519233"/>
              <a:gd name="connsiteY6" fmla="*/ 4694518 h 4694518"/>
              <a:gd name="connsiteX7" fmla="*/ 798545 w 4519233"/>
              <a:gd name="connsiteY7" fmla="*/ 4694518 h 4694518"/>
              <a:gd name="connsiteX8" fmla="*/ 54389 w 4519233"/>
              <a:gd name="connsiteY8" fmla="*/ 3950362 h 4694518"/>
              <a:gd name="connsiteX9" fmla="*/ 42597 w 4519233"/>
              <a:gd name="connsiteY9" fmla="*/ 1915795 h 4694518"/>
              <a:gd name="connsiteX10" fmla="*/ 181415 w 4519233"/>
              <a:gd name="connsiteY10" fmla="*/ 1185267 h 4694518"/>
              <a:gd name="connsiteX11" fmla="*/ 889860 w 4519233"/>
              <a:gd name="connsiteY11" fmla="*/ 665953 h 4694518"/>
              <a:gd name="connsiteX0" fmla="*/ 889860 w 4519233"/>
              <a:gd name="connsiteY0" fmla="*/ 666401 h 4694966"/>
              <a:gd name="connsiteX1" fmla="*/ 1628464 w 4519233"/>
              <a:gd name="connsiteY1" fmla="*/ 248666 h 4694966"/>
              <a:gd name="connsiteX2" fmla="*/ 2274657 w 4519233"/>
              <a:gd name="connsiteY2" fmla="*/ 500 h 4694966"/>
              <a:gd name="connsiteX3" fmla="*/ 3055026 w 4519233"/>
              <a:gd name="connsiteY3" fmla="*/ 309774 h 4694966"/>
              <a:gd name="connsiteX4" fmla="*/ 4519233 w 4519233"/>
              <a:gd name="connsiteY4" fmla="*/ 974278 h 4694966"/>
              <a:gd name="connsiteX5" fmla="*/ 4519233 w 4519233"/>
              <a:gd name="connsiteY5" fmla="*/ 3950810 h 4694966"/>
              <a:gd name="connsiteX6" fmla="*/ 3775077 w 4519233"/>
              <a:gd name="connsiteY6" fmla="*/ 4694966 h 4694966"/>
              <a:gd name="connsiteX7" fmla="*/ 798545 w 4519233"/>
              <a:gd name="connsiteY7" fmla="*/ 4694966 h 4694966"/>
              <a:gd name="connsiteX8" fmla="*/ 54389 w 4519233"/>
              <a:gd name="connsiteY8" fmla="*/ 3950810 h 4694966"/>
              <a:gd name="connsiteX9" fmla="*/ 42597 w 4519233"/>
              <a:gd name="connsiteY9" fmla="*/ 1916243 h 4694966"/>
              <a:gd name="connsiteX10" fmla="*/ 181415 w 4519233"/>
              <a:gd name="connsiteY10" fmla="*/ 1185715 h 4694966"/>
              <a:gd name="connsiteX11" fmla="*/ 889860 w 4519233"/>
              <a:gd name="connsiteY11" fmla="*/ 666401 h 4694966"/>
              <a:gd name="connsiteX0" fmla="*/ 889860 w 4519233"/>
              <a:gd name="connsiteY0" fmla="*/ 666457 h 4695022"/>
              <a:gd name="connsiteX1" fmla="*/ 1628464 w 4519233"/>
              <a:gd name="connsiteY1" fmla="*/ 248722 h 4695022"/>
              <a:gd name="connsiteX2" fmla="*/ 2274657 w 4519233"/>
              <a:gd name="connsiteY2" fmla="*/ 556 h 4695022"/>
              <a:gd name="connsiteX3" fmla="*/ 3055026 w 4519233"/>
              <a:gd name="connsiteY3" fmla="*/ 309830 h 4695022"/>
              <a:gd name="connsiteX4" fmla="*/ 4519233 w 4519233"/>
              <a:gd name="connsiteY4" fmla="*/ 974334 h 4695022"/>
              <a:gd name="connsiteX5" fmla="*/ 4519233 w 4519233"/>
              <a:gd name="connsiteY5" fmla="*/ 3950866 h 4695022"/>
              <a:gd name="connsiteX6" fmla="*/ 3775077 w 4519233"/>
              <a:gd name="connsiteY6" fmla="*/ 4695022 h 4695022"/>
              <a:gd name="connsiteX7" fmla="*/ 798545 w 4519233"/>
              <a:gd name="connsiteY7" fmla="*/ 4695022 h 4695022"/>
              <a:gd name="connsiteX8" fmla="*/ 54389 w 4519233"/>
              <a:gd name="connsiteY8" fmla="*/ 3950866 h 4695022"/>
              <a:gd name="connsiteX9" fmla="*/ 42597 w 4519233"/>
              <a:gd name="connsiteY9" fmla="*/ 1916299 h 4695022"/>
              <a:gd name="connsiteX10" fmla="*/ 181415 w 4519233"/>
              <a:gd name="connsiteY10" fmla="*/ 1185771 h 4695022"/>
              <a:gd name="connsiteX11" fmla="*/ 889860 w 4519233"/>
              <a:gd name="connsiteY11" fmla="*/ 666457 h 4695022"/>
              <a:gd name="connsiteX0" fmla="*/ 889860 w 4519233"/>
              <a:gd name="connsiteY0" fmla="*/ 666767 h 4695332"/>
              <a:gd name="connsiteX1" fmla="*/ 1622092 w 4519233"/>
              <a:gd name="connsiteY1" fmla="*/ 236288 h 4695332"/>
              <a:gd name="connsiteX2" fmla="*/ 2274657 w 4519233"/>
              <a:gd name="connsiteY2" fmla="*/ 866 h 4695332"/>
              <a:gd name="connsiteX3" fmla="*/ 3055026 w 4519233"/>
              <a:gd name="connsiteY3" fmla="*/ 310140 h 4695332"/>
              <a:gd name="connsiteX4" fmla="*/ 4519233 w 4519233"/>
              <a:gd name="connsiteY4" fmla="*/ 974644 h 4695332"/>
              <a:gd name="connsiteX5" fmla="*/ 4519233 w 4519233"/>
              <a:gd name="connsiteY5" fmla="*/ 3951176 h 4695332"/>
              <a:gd name="connsiteX6" fmla="*/ 3775077 w 4519233"/>
              <a:gd name="connsiteY6" fmla="*/ 4695332 h 4695332"/>
              <a:gd name="connsiteX7" fmla="*/ 798545 w 4519233"/>
              <a:gd name="connsiteY7" fmla="*/ 4695332 h 4695332"/>
              <a:gd name="connsiteX8" fmla="*/ 54389 w 4519233"/>
              <a:gd name="connsiteY8" fmla="*/ 3951176 h 4695332"/>
              <a:gd name="connsiteX9" fmla="*/ 42597 w 4519233"/>
              <a:gd name="connsiteY9" fmla="*/ 1916609 h 4695332"/>
              <a:gd name="connsiteX10" fmla="*/ 181415 w 4519233"/>
              <a:gd name="connsiteY10" fmla="*/ 1186081 h 4695332"/>
              <a:gd name="connsiteX11" fmla="*/ 889860 w 4519233"/>
              <a:gd name="connsiteY11" fmla="*/ 666767 h 4695332"/>
              <a:gd name="connsiteX0" fmla="*/ 889860 w 4519233"/>
              <a:gd name="connsiteY0" fmla="*/ 666394 h 4694959"/>
              <a:gd name="connsiteX1" fmla="*/ 1625278 w 4519233"/>
              <a:gd name="connsiteY1" fmla="*/ 251845 h 4694959"/>
              <a:gd name="connsiteX2" fmla="*/ 2274657 w 4519233"/>
              <a:gd name="connsiteY2" fmla="*/ 493 h 4694959"/>
              <a:gd name="connsiteX3" fmla="*/ 3055026 w 4519233"/>
              <a:gd name="connsiteY3" fmla="*/ 309767 h 4694959"/>
              <a:gd name="connsiteX4" fmla="*/ 4519233 w 4519233"/>
              <a:gd name="connsiteY4" fmla="*/ 974271 h 4694959"/>
              <a:gd name="connsiteX5" fmla="*/ 4519233 w 4519233"/>
              <a:gd name="connsiteY5" fmla="*/ 3950803 h 4694959"/>
              <a:gd name="connsiteX6" fmla="*/ 3775077 w 4519233"/>
              <a:gd name="connsiteY6" fmla="*/ 4694959 h 4694959"/>
              <a:gd name="connsiteX7" fmla="*/ 798545 w 4519233"/>
              <a:gd name="connsiteY7" fmla="*/ 4694959 h 4694959"/>
              <a:gd name="connsiteX8" fmla="*/ 54389 w 4519233"/>
              <a:gd name="connsiteY8" fmla="*/ 3950803 h 4694959"/>
              <a:gd name="connsiteX9" fmla="*/ 42597 w 4519233"/>
              <a:gd name="connsiteY9" fmla="*/ 1916236 h 4694959"/>
              <a:gd name="connsiteX10" fmla="*/ 181415 w 4519233"/>
              <a:gd name="connsiteY10" fmla="*/ 1185708 h 4694959"/>
              <a:gd name="connsiteX11" fmla="*/ 889860 w 4519233"/>
              <a:gd name="connsiteY11" fmla="*/ 666394 h 4694959"/>
              <a:gd name="connsiteX0" fmla="*/ 889860 w 4519233"/>
              <a:gd name="connsiteY0" fmla="*/ 666601 h 4695166"/>
              <a:gd name="connsiteX1" fmla="*/ 1625278 w 4519233"/>
              <a:gd name="connsiteY1" fmla="*/ 242493 h 4695166"/>
              <a:gd name="connsiteX2" fmla="*/ 2274657 w 4519233"/>
              <a:gd name="connsiteY2" fmla="*/ 700 h 4695166"/>
              <a:gd name="connsiteX3" fmla="*/ 3055026 w 4519233"/>
              <a:gd name="connsiteY3" fmla="*/ 309974 h 4695166"/>
              <a:gd name="connsiteX4" fmla="*/ 4519233 w 4519233"/>
              <a:gd name="connsiteY4" fmla="*/ 974478 h 4695166"/>
              <a:gd name="connsiteX5" fmla="*/ 4519233 w 4519233"/>
              <a:gd name="connsiteY5" fmla="*/ 3951010 h 4695166"/>
              <a:gd name="connsiteX6" fmla="*/ 3775077 w 4519233"/>
              <a:gd name="connsiteY6" fmla="*/ 4695166 h 4695166"/>
              <a:gd name="connsiteX7" fmla="*/ 798545 w 4519233"/>
              <a:gd name="connsiteY7" fmla="*/ 4695166 h 4695166"/>
              <a:gd name="connsiteX8" fmla="*/ 54389 w 4519233"/>
              <a:gd name="connsiteY8" fmla="*/ 3951010 h 4695166"/>
              <a:gd name="connsiteX9" fmla="*/ 42597 w 4519233"/>
              <a:gd name="connsiteY9" fmla="*/ 1916443 h 4695166"/>
              <a:gd name="connsiteX10" fmla="*/ 181415 w 4519233"/>
              <a:gd name="connsiteY10" fmla="*/ 1185915 h 4695166"/>
              <a:gd name="connsiteX11" fmla="*/ 889860 w 4519233"/>
              <a:gd name="connsiteY11" fmla="*/ 666601 h 4695166"/>
              <a:gd name="connsiteX0" fmla="*/ 889860 w 4519233"/>
              <a:gd name="connsiteY0" fmla="*/ 666601 h 4695166"/>
              <a:gd name="connsiteX1" fmla="*/ 1625278 w 4519233"/>
              <a:gd name="connsiteY1" fmla="*/ 242493 h 4695166"/>
              <a:gd name="connsiteX2" fmla="*/ 2274657 w 4519233"/>
              <a:gd name="connsiteY2" fmla="*/ 700 h 4695166"/>
              <a:gd name="connsiteX3" fmla="*/ 3055026 w 4519233"/>
              <a:gd name="connsiteY3" fmla="*/ 309974 h 4695166"/>
              <a:gd name="connsiteX4" fmla="*/ 4519233 w 4519233"/>
              <a:gd name="connsiteY4" fmla="*/ 974478 h 4695166"/>
              <a:gd name="connsiteX5" fmla="*/ 4519233 w 4519233"/>
              <a:gd name="connsiteY5" fmla="*/ 3951010 h 4695166"/>
              <a:gd name="connsiteX6" fmla="*/ 3775077 w 4519233"/>
              <a:gd name="connsiteY6" fmla="*/ 4695166 h 4695166"/>
              <a:gd name="connsiteX7" fmla="*/ 798545 w 4519233"/>
              <a:gd name="connsiteY7" fmla="*/ 4695166 h 4695166"/>
              <a:gd name="connsiteX8" fmla="*/ 54389 w 4519233"/>
              <a:gd name="connsiteY8" fmla="*/ 3951010 h 4695166"/>
              <a:gd name="connsiteX9" fmla="*/ 42597 w 4519233"/>
              <a:gd name="connsiteY9" fmla="*/ 1916443 h 4695166"/>
              <a:gd name="connsiteX10" fmla="*/ 181415 w 4519233"/>
              <a:gd name="connsiteY10" fmla="*/ 1185915 h 4695166"/>
              <a:gd name="connsiteX11" fmla="*/ 889860 w 4519233"/>
              <a:gd name="connsiteY11" fmla="*/ 666601 h 4695166"/>
              <a:gd name="connsiteX0" fmla="*/ 889860 w 4519233"/>
              <a:gd name="connsiteY0" fmla="*/ 666484 h 4695049"/>
              <a:gd name="connsiteX1" fmla="*/ 1625278 w 4519233"/>
              <a:gd name="connsiteY1" fmla="*/ 242376 h 4695049"/>
              <a:gd name="connsiteX2" fmla="*/ 2274657 w 4519233"/>
              <a:gd name="connsiteY2" fmla="*/ 583 h 4695049"/>
              <a:gd name="connsiteX3" fmla="*/ 3074143 w 4519233"/>
              <a:gd name="connsiteY3" fmla="*/ 303485 h 4695049"/>
              <a:gd name="connsiteX4" fmla="*/ 4519233 w 4519233"/>
              <a:gd name="connsiteY4" fmla="*/ 974361 h 4695049"/>
              <a:gd name="connsiteX5" fmla="*/ 4519233 w 4519233"/>
              <a:gd name="connsiteY5" fmla="*/ 3950893 h 4695049"/>
              <a:gd name="connsiteX6" fmla="*/ 3775077 w 4519233"/>
              <a:gd name="connsiteY6" fmla="*/ 4695049 h 4695049"/>
              <a:gd name="connsiteX7" fmla="*/ 798545 w 4519233"/>
              <a:gd name="connsiteY7" fmla="*/ 4695049 h 4695049"/>
              <a:gd name="connsiteX8" fmla="*/ 54389 w 4519233"/>
              <a:gd name="connsiteY8" fmla="*/ 3950893 h 4695049"/>
              <a:gd name="connsiteX9" fmla="*/ 42597 w 4519233"/>
              <a:gd name="connsiteY9" fmla="*/ 1916326 h 4695049"/>
              <a:gd name="connsiteX10" fmla="*/ 181415 w 4519233"/>
              <a:gd name="connsiteY10" fmla="*/ 1185798 h 4695049"/>
              <a:gd name="connsiteX11" fmla="*/ 889860 w 4519233"/>
              <a:gd name="connsiteY11" fmla="*/ 666484 h 4695049"/>
              <a:gd name="connsiteX0" fmla="*/ 889860 w 4519233"/>
              <a:gd name="connsiteY0" fmla="*/ 666484 h 4695049"/>
              <a:gd name="connsiteX1" fmla="*/ 1625278 w 4519233"/>
              <a:gd name="connsiteY1" fmla="*/ 242376 h 4695049"/>
              <a:gd name="connsiteX2" fmla="*/ 2274657 w 4519233"/>
              <a:gd name="connsiteY2" fmla="*/ 583 h 4695049"/>
              <a:gd name="connsiteX3" fmla="*/ 3074143 w 4519233"/>
              <a:gd name="connsiteY3" fmla="*/ 303485 h 4695049"/>
              <a:gd name="connsiteX4" fmla="*/ 3749806 w 4519233"/>
              <a:gd name="connsiteY4" fmla="*/ 701516 h 4695049"/>
              <a:gd name="connsiteX5" fmla="*/ 4519233 w 4519233"/>
              <a:gd name="connsiteY5" fmla="*/ 974361 h 4695049"/>
              <a:gd name="connsiteX6" fmla="*/ 4519233 w 4519233"/>
              <a:gd name="connsiteY6" fmla="*/ 3950893 h 4695049"/>
              <a:gd name="connsiteX7" fmla="*/ 3775077 w 4519233"/>
              <a:gd name="connsiteY7" fmla="*/ 4695049 h 4695049"/>
              <a:gd name="connsiteX8" fmla="*/ 798545 w 4519233"/>
              <a:gd name="connsiteY8" fmla="*/ 4695049 h 4695049"/>
              <a:gd name="connsiteX9" fmla="*/ 54389 w 4519233"/>
              <a:gd name="connsiteY9" fmla="*/ 3950893 h 4695049"/>
              <a:gd name="connsiteX10" fmla="*/ 42597 w 4519233"/>
              <a:gd name="connsiteY10" fmla="*/ 1916326 h 4695049"/>
              <a:gd name="connsiteX11" fmla="*/ 181415 w 4519233"/>
              <a:gd name="connsiteY11" fmla="*/ 1185798 h 4695049"/>
              <a:gd name="connsiteX12" fmla="*/ 889860 w 4519233"/>
              <a:gd name="connsiteY12" fmla="*/ 666484 h 4695049"/>
              <a:gd name="connsiteX0" fmla="*/ 889860 w 4519233"/>
              <a:gd name="connsiteY0" fmla="*/ 666484 h 4695049"/>
              <a:gd name="connsiteX1" fmla="*/ 1625278 w 4519233"/>
              <a:gd name="connsiteY1" fmla="*/ 242376 h 4695049"/>
              <a:gd name="connsiteX2" fmla="*/ 2274657 w 4519233"/>
              <a:gd name="connsiteY2" fmla="*/ 583 h 4695049"/>
              <a:gd name="connsiteX3" fmla="*/ 3074143 w 4519233"/>
              <a:gd name="connsiteY3" fmla="*/ 303485 h 4695049"/>
              <a:gd name="connsiteX4" fmla="*/ 3749806 w 4519233"/>
              <a:gd name="connsiteY4" fmla="*/ 701516 h 4695049"/>
              <a:gd name="connsiteX5" fmla="*/ 4519233 w 4519233"/>
              <a:gd name="connsiteY5" fmla="*/ 974361 h 4695049"/>
              <a:gd name="connsiteX6" fmla="*/ 4519233 w 4519233"/>
              <a:gd name="connsiteY6" fmla="*/ 3950893 h 4695049"/>
              <a:gd name="connsiteX7" fmla="*/ 3775077 w 4519233"/>
              <a:gd name="connsiteY7" fmla="*/ 4695049 h 4695049"/>
              <a:gd name="connsiteX8" fmla="*/ 798545 w 4519233"/>
              <a:gd name="connsiteY8" fmla="*/ 4695049 h 4695049"/>
              <a:gd name="connsiteX9" fmla="*/ 54389 w 4519233"/>
              <a:gd name="connsiteY9" fmla="*/ 3950893 h 4695049"/>
              <a:gd name="connsiteX10" fmla="*/ 42597 w 4519233"/>
              <a:gd name="connsiteY10" fmla="*/ 1916326 h 4695049"/>
              <a:gd name="connsiteX11" fmla="*/ 181415 w 4519233"/>
              <a:gd name="connsiteY11" fmla="*/ 1185798 h 4695049"/>
              <a:gd name="connsiteX12" fmla="*/ 889860 w 4519233"/>
              <a:gd name="connsiteY12" fmla="*/ 666484 h 4695049"/>
              <a:gd name="connsiteX0" fmla="*/ 889860 w 4519233"/>
              <a:gd name="connsiteY0" fmla="*/ 666484 h 4695049"/>
              <a:gd name="connsiteX1" fmla="*/ 1625278 w 4519233"/>
              <a:gd name="connsiteY1" fmla="*/ 242376 h 4695049"/>
              <a:gd name="connsiteX2" fmla="*/ 2274657 w 4519233"/>
              <a:gd name="connsiteY2" fmla="*/ 583 h 4695049"/>
              <a:gd name="connsiteX3" fmla="*/ 3074143 w 4519233"/>
              <a:gd name="connsiteY3" fmla="*/ 303485 h 4695049"/>
              <a:gd name="connsiteX4" fmla="*/ 3749806 w 4519233"/>
              <a:gd name="connsiteY4" fmla="*/ 701516 h 4695049"/>
              <a:gd name="connsiteX5" fmla="*/ 4519233 w 4519233"/>
              <a:gd name="connsiteY5" fmla="*/ 974361 h 4695049"/>
              <a:gd name="connsiteX6" fmla="*/ 4519233 w 4519233"/>
              <a:gd name="connsiteY6" fmla="*/ 3950893 h 4695049"/>
              <a:gd name="connsiteX7" fmla="*/ 3775077 w 4519233"/>
              <a:gd name="connsiteY7" fmla="*/ 4695049 h 4695049"/>
              <a:gd name="connsiteX8" fmla="*/ 798545 w 4519233"/>
              <a:gd name="connsiteY8" fmla="*/ 4695049 h 4695049"/>
              <a:gd name="connsiteX9" fmla="*/ 54389 w 4519233"/>
              <a:gd name="connsiteY9" fmla="*/ 3950893 h 4695049"/>
              <a:gd name="connsiteX10" fmla="*/ 42597 w 4519233"/>
              <a:gd name="connsiteY10" fmla="*/ 1916326 h 4695049"/>
              <a:gd name="connsiteX11" fmla="*/ 181415 w 4519233"/>
              <a:gd name="connsiteY11" fmla="*/ 1185798 h 4695049"/>
              <a:gd name="connsiteX12" fmla="*/ 889860 w 4519233"/>
              <a:gd name="connsiteY12" fmla="*/ 666484 h 4695049"/>
              <a:gd name="connsiteX0" fmla="*/ 889860 w 4519233"/>
              <a:gd name="connsiteY0" fmla="*/ 666484 h 4695049"/>
              <a:gd name="connsiteX1" fmla="*/ 1625278 w 4519233"/>
              <a:gd name="connsiteY1" fmla="*/ 242376 h 4695049"/>
              <a:gd name="connsiteX2" fmla="*/ 2274657 w 4519233"/>
              <a:gd name="connsiteY2" fmla="*/ 583 h 4695049"/>
              <a:gd name="connsiteX3" fmla="*/ 3074143 w 4519233"/>
              <a:gd name="connsiteY3" fmla="*/ 303485 h 4695049"/>
              <a:gd name="connsiteX4" fmla="*/ 3730689 w 4519233"/>
              <a:gd name="connsiteY4" fmla="*/ 695144 h 4695049"/>
              <a:gd name="connsiteX5" fmla="*/ 4519233 w 4519233"/>
              <a:gd name="connsiteY5" fmla="*/ 974361 h 4695049"/>
              <a:gd name="connsiteX6" fmla="*/ 4519233 w 4519233"/>
              <a:gd name="connsiteY6" fmla="*/ 3950893 h 4695049"/>
              <a:gd name="connsiteX7" fmla="*/ 3775077 w 4519233"/>
              <a:gd name="connsiteY7" fmla="*/ 4695049 h 4695049"/>
              <a:gd name="connsiteX8" fmla="*/ 798545 w 4519233"/>
              <a:gd name="connsiteY8" fmla="*/ 4695049 h 4695049"/>
              <a:gd name="connsiteX9" fmla="*/ 54389 w 4519233"/>
              <a:gd name="connsiteY9" fmla="*/ 3950893 h 4695049"/>
              <a:gd name="connsiteX10" fmla="*/ 42597 w 4519233"/>
              <a:gd name="connsiteY10" fmla="*/ 1916326 h 4695049"/>
              <a:gd name="connsiteX11" fmla="*/ 181415 w 4519233"/>
              <a:gd name="connsiteY11" fmla="*/ 1185798 h 4695049"/>
              <a:gd name="connsiteX12" fmla="*/ 889860 w 4519233"/>
              <a:gd name="connsiteY12" fmla="*/ 666484 h 4695049"/>
              <a:gd name="connsiteX0" fmla="*/ 889860 w 4519233"/>
              <a:gd name="connsiteY0" fmla="*/ 666484 h 4695049"/>
              <a:gd name="connsiteX1" fmla="*/ 1625278 w 4519233"/>
              <a:gd name="connsiteY1" fmla="*/ 242376 h 4695049"/>
              <a:gd name="connsiteX2" fmla="*/ 2274657 w 4519233"/>
              <a:gd name="connsiteY2" fmla="*/ 583 h 4695049"/>
              <a:gd name="connsiteX3" fmla="*/ 3074143 w 4519233"/>
              <a:gd name="connsiteY3" fmla="*/ 303485 h 4695049"/>
              <a:gd name="connsiteX4" fmla="*/ 3730689 w 4519233"/>
              <a:gd name="connsiteY4" fmla="*/ 695144 h 4695049"/>
              <a:gd name="connsiteX5" fmla="*/ 4516047 w 4519233"/>
              <a:gd name="connsiteY5" fmla="*/ 1219688 h 4695049"/>
              <a:gd name="connsiteX6" fmla="*/ 4519233 w 4519233"/>
              <a:gd name="connsiteY6" fmla="*/ 3950893 h 4695049"/>
              <a:gd name="connsiteX7" fmla="*/ 3775077 w 4519233"/>
              <a:gd name="connsiteY7" fmla="*/ 4695049 h 4695049"/>
              <a:gd name="connsiteX8" fmla="*/ 798545 w 4519233"/>
              <a:gd name="connsiteY8" fmla="*/ 4695049 h 4695049"/>
              <a:gd name="connsiteX9" fmla="*/ 54389 w 4519233"/>
              <a:gd name="connsiteY9" fmla="*/ 3950893 h 4695049"/>
              <a:gd name="connsiteX10" fmla="*/ 42597 w 4519233"/>
              <a:gd name="connsiteY10" fmla="*/ 1916326 h 4695049"/>
              <a:gd name="connsiteX11" fmla="*/ 181415 w 4519233"/>
              <a:gd name="connsiteY11" fmla="*/ 1185798 h 4695049"/>
              <a:gd name="connsiteX12" fmla="*/ 889860 w 4519233"/>
              <a:gd name="connsiteY12" fmla="*/ 666484 h 4695049"/>
              <a:gd name="connsiteX0" fmla="*/ 889860 w 4519233"/>
              <a:gd name="connsiteY0" fmla="*/ 666484 h 4695049"/>
              <a:gd name="connsiteX1" fmla="*/ 1625278 w 4519233"/>
              <a:gd name="connsiteY1" fmla="*/ 242376 h 4695049"/>
              <a:gd name="connsiteX2" fmla="*/ 2274657 w 4519233"/>
              <a:gd name="connsiteY2" fmla="*/ 583 h 4695049"/>
              <a:gd name="connsiteX3" fmla="*/ 3074143 w 4519233"/>
              <a:gd name="connsiteY3" fmla="*/ 303485 h 4695049"/>
              <a:gd name="connsiteX4" fmla="*/ 3730689 w 4519233"/>
              <a:gd name="connsiteY4" fmla="*/ 695144 h 4695049"/>
              <a:gd name="connsiteX5" fmla="*/ 4516047 w 4519233"/>
              <a:gd name="connsiteY5" fmla="*/ 1219688 h 4695049"/>
              <a:gd name="connsiteX6" fmla="*/ 4519233 w 4519233"/>
              <a:gd name="connsiteY6" fmla="*/ 3950893 h 4695049"/>
              <a:gd name="connsiteX7" fmla="*/ 3775077 w 4519233"/>
              <a:gd name="connsiteY7" fmla="*/ 4695049 h 4695049"/>
              <a:gd name="connsiteX8" fmla="*/ 798545 w 4519233"/>
              <a:gd name="connsiteY8" fmla="*/ 4695049 h 4695049"/>
              <a:gd name="connsiteX9" fmla="*/ 54389 w 4519233"/>
              <a:gd name="connsiteY9" fmla="*/ 3950893 h 4695049"/>
              <a:gd name="connsiteX10" fmla="*/ 42597 w 4519233"/>
              <a:gd name="connsiteY10" fmla="*/ 1916326 h 4695049"/>
              <a:gd name="connsiteX11" fmla="*/ 181415 w 4519233"/>
              <a:gd name="connsiteY11" fmla="*/ 1185798 h 4695049"/>
              <a:gd name="connsiteX12" fmla="*/ 889860 w 4519233"/>
              <a:gd name="connsiteY12" fmla="*/ 666484 h 4695049"/>
              <a:gd name="connsiteX0" fmla="*/ 889860 w 4573756"/>
              <a:gd name="connsiteY0" fmla="*/ 666484 h 4695049"/>
              <a:gd name="connsiteX1" fmla="*/ 1625278 w 4573756"/>
              <a:gd name="connsiteY1" fmla="*/ 242376 h 4695049"/>
              <a:gd name="connsiteX2" fmla="*/ 2274657 w 4573756"/>
              <a:gd name="connsiteY2" fmla="*/ 583 h 4695049"/>
              <a:gd name="connsiteX3" fmla="*/ 3074143 w 4573756"/>
              <a:gd name="connsiteY3" fmla="*/ 303485 h 4695049"/>
              <a:gd name="connsiteX4" fmla="*/ 3730689 w 4573756"/>
              <a:gd name="connsiteY4" fmla="*/ 695144 h 4695049"/>
              <a:gd name="connsiteX5" fmla="*/ 4516047 w 4573756"/>
              <a:gd name="connsiteY5" fmla="*/ 1219688 h 4695049"/>
              <a:gd name="connsiteX6" fmla="*/ 4519233 w 4573756"/>
              <a:gd name="connsiteY6" fmla="*/ 3950893 h 4695049"/>
              <a:gd name="connsiteX7" fmla="*/ 3775077 w 4573756"/>
              <a:gd name="connsiteY7" fmla="*/ 4695049 h 4695049"/>
              <a:gd name="connsiteX8" fmla="*/ 798545 w 4573756"/>
              <a:gd name="connsiteY8" fmla="*/ 4695049 h 4695049"/>
              <a:gd name="connsiteX9" fmla="*/ 54389 w 4573756"/>
              <a:gd name="connsiteY9" fmla="*/ 3950893 h 4695049"/>
              <a:gd name="connsiteX10" fmla="*/ 42597 w 4573756"/>
              <a:gd name="connsiteY10" fmla="*/ 1916326 h 4695049"/>
              <a:gd name="connsiteX11" fmla="*/ 181415 w 4573756"/>
              <a:gd name="connsiteY11" fmla="*/ 1185798 h 4695049"/>
              <a:gd name="connsiteX12" fmla="*/ 889860 w 4573756"/>
              <a:gd name="connsiteY12" fmla="*/ 666484 h 4695049"/>
              <a:gd name="connsiteX0" fmla="*/ 889860 w 4519233"/>
              <a:gd name="connsiteY0" fmla="*/ 666484 h 4695049"/>
              <a:gd name="connsiteX1" fmla="*/ 1625278 w 4519233"/>
              <a:gd name="connsiteY1" fmla="*/ 242376 h 4695049"/>
              <a:gd name="connsiteX2" fmla="*/ 2274657 w 4519233"/>
              <a:gd name="connsiteY2" fmla="*/ 583 h 4695049"/>
              <a:gd name="connsiteX3" fmla="*/ 3074143 w 4519233"/>
              <a:gd name="connsiteY3" fmla="*/ 303485 h 4695049"/>
              <a:gd name="connsiteX4" fmla="*/ 3730689 w 4519233"/>
              <a:gd name="connsiteY4" fmla="*/ 695144 h 4695049"/>
              <a:gd name="connsiteX5" fmla="*/ 4369488 w 4519233"/>
              <a:gd name="connsiteY5" fmla="*/ 1149594 h 4695049"/>
              <a:gd name="connsiteX6" fmla="*/ 4519233 w 4519233"/>
              <a:gd name="connsiteY6" fmla="*/ 3950893 h 4695049"/>
              <a:gd name="connsiteX7" fmla="*/ 3775077 w 4519233"/>
              <a:gd name="connsiteY7" fmla="*/ 4695049 h 4695049"/>
              <a:gd name="connsiteX8" fmla="*/ 798545 w 4519233"/>
              <a:gd name="connsiteY8" fmla="*/ 4695049 h 4695049"/>
              <a:gd name="connsiteX9" fmla="*/ 54389 w 4519233"/>
              <a:gd name="connsiteY9" fmla="*/ 3950893 h 4695049"/>
              <a:gd name="connsiteX10" fmla="*/ 42597 w 4519233"/>
              <a:gd name="connsiteY10" fmla="*/ 1916326 h 4695049"/>
              <a:gd name="connsiteX11" fmla="*/ 181415 w 4519233"/>
              <a:gd name="connsiteY11" fmla="*/ 1185798 h 4695049"/>
              <a:gd name="connsiteX12" fmla="*/ 889860 w 4519233"/>
              <a:gd name="connsiteY12" fmla="*/ 666484 h 4695049"/>
              <a:gd name="connsiteX0" fmla="*/ 889860 w 4519357"/>
              <a:gd name="connsiteY0" fmla="*/ 666484 h 4695049"/>
              <a:gd name="connsiteX1" fmla="*/ 1625278 w 4519357"/>
              <a:gd name="connsiteY1" fmla="*/ 242376 h 4695049"/>
              <a:gd name="connsiteX2" fmla="*/ 2274657 w 4519357"/>
              <a:gd name="connsiteY2" fmla="*/ 583 h 4695049"/>
              <a:gd name="connsiteX3" fmla="*/ 3074143 w 4519357"/>
              <a:gd name="connsiteY3" fmla="*/ 303485 h 4695049"/>
              <a:gd name="connsiteX4" fmla="*/ 3730689 w 4519357"/>
              <a:gd name="connsiteY4" fmla="*/ 695144 h 4695049"/>
              <a:gd name="connsiteX5" fmla="*/ 4369488 w 4519357"/>
              <a:gd name="connsiteY5" fmla="*/ 1149594 h 4695049"/>
              <a:gd name="connsiteX6" fmla="*/ 4519233 w 4519357"/>
              <a:gd name="connsiteY6" fmla="*/ 3950893 h 4695049"/>
              <a:gd name="connsiteX7" fmla="*/ 3775077 w 4519357"/>
              <a:gd name="connsiteY7" fmla="*/ 4695049 h 4695049"/>
              <a:gd name="connsiteX8" fmla="*/ 798545 w 4519357"/>
              <a:gd name="connsiteY8" fmla="*/ 4695049 h 4695049"/>
              <a:gd name="connsiteX9" fmla="*/ 54389 w 4519357"/>
              <a:gd name="connsiteY9" fmla="*/ 3950893 h 4695049"/>
              <a:gd name="connsiteX10" fmla="*/ 42597 w 4519357"/>
              <a:gd name="connsiteY10" fmla="*/ 1916326 h 4695049"/>
              <a:gd name="connsiteX11" fmla="*/ 181415 w 4519357"/>
              <a:gd name="connsiteY11" fmla="*/ 1185798 h 4695049"/>
              <a:gd name="connsiteX12" fmla="*/ 889860 w 4519357"/>
              <a:gd name="connsiteY12" fmla="*/ 666484 h 4695049"/>
              <a:gd name="connsiteX0" fmla="*/ 889860 w 4574065"/>
              <a:gd name="connsiteY0" fmla="*/ 666484 h 4695049"/>
              <a:gd name="connsiteX1" fmla="*/ 1625278 w 4574065"/>
              <a:gd name="connsiteY1" fmla="*/ 242376 h 4695049"/>
              <a:gd name="connsiteX2" fmla="*/ 2274657 w 4574065"/>
              <a:gd name="connsiteY2" fmla="*/ 583 h 4695049"/>
              <a:gd name="connsiteX3" fmla="*/ 3074143 w 4574065"/>
              <a:gd name="connsiteY3" fmla="*/ 303485 h 4695049"/>
              <a:gd name="connsiteX4" fmla="*/ 3730689 w 4574065"/>
              <a:gd name="connsiteY4" fmla="*/ 695144 h 4695049"/>
              <a:gd name="connsiteX5" fmla="*/ 4369488 w 4574065"/>
              <a:gd name="connsiteY5" fmla="*/ 1149594 h 4695049"/>
              <a:gd name="connsiteX6" fmla="*/ 4501717 w 4574065"/>
              <a:gd name="connsiteY6" fmla="*/ 2052406 h 4695049"/>
              <a:gd name="connsiteX7" fmla="*/ 4519233 w 4574065"/>
              <a:gd name="connsiteY7" fmla="*/ 3950893 h 4695049"/>
              <a:gd name="connsiteX8" fmla="*/ 3775077 w 4574065"/>
              <a:gd name="connsiteY8" fmla="*/ 4695049 h 4695049"/>
              <a:gd name="connsiteX9" fmla="*/ 798545 w 4574065"/>
              <a:gd name="connsiteY9" fmla="*/ 4695049 h 4695049"/>
              <a:gd name="connsiteX10" fmla="*/ 54389 w 4574065"/>
              <a:gd name="connsiteY10" fmla="*/ 3950893 h 4695049"/>
              <a:gd name="connsiteX11" fmla="*/ 42597 w 4574065"/>
              <a:gd name="connsiteY11" fmla="*/ 1916326 h 4695049"/>
              <a:gd name="connsiteX12" fmla="*/ 181415 w 4574065"/>
              <a:gd name="connsiteY12" fmla="*/ 1185798 h 4695049"/>
              <a:gd name="connsiteX13" fmla="*/ 889860 w 4574065"/>
              <a:gd name="connsiteY13" fmla="*/ 666484 h 4695049"/>
              <a:gd name="connsiteX0" fmla="*/ 889860 w 4587344"/>
              <a:gd name="connsiteY0" fmla="*/ 666484 h 4695049"/>
              <a:gd name="connsiteX1" fmla="*/ 1625278 w 4587344"/>
              <a:gd name="connsiteY1" fmla="*/ 242376 h 4695049"/>
              <a:gd name="connsiteX2" fmla="*/ 2274657 w 4587344"/>
              <a:gd name="connsiteY2" fmla="*/ 583 h 4695049"/>
              <a:gd name="connsiteX3" fmla="*/ 3074143 w 4587344"/>
              <a:gd name="connsiteY3" fmla="*/ 303485 h 4695049"/>
              <a:gd name="connsiteX4" fmla="*/ 3730689 w 4587344"/>
              <a:gd name="connsiteY4" fmla="*/ 695144 h 4695049"/>
              <a:gd name="connsiteX5" fmla="*/ 4369488 w 4587344"/>
              <a:gd name="connsiteY5" fmla="*/ 1149594 h 4695049"/>
              <a:gd name="connsiteX6" fmla="*/ 4543135 w 4587344"/>
              <a:gd name="connsiteY6" fmla="*/ 2042848 h 4695049"/>
              <a:gd name="connsiteX7" fmla="*/ 4519233 w 4587344"/>
              <a:gd name="connsiteY7" fmla="*/ 3950893 h 4695049"/>
              <a:gd name="connsiteX8" fmla="*/ 3775077 w 4587344"/>
              <a:gd name="connsiteY8" fmla="*/ 4695049 h 4695049"/>
              <a:gd name="connsiteX9" fmla="*/ 798545 w 4587344"/>
              <a:gd name="connsiteY9" fmla="*/ 4695049 h 4695049"/>
              <a:gd name="connsiteX10" fmla="*/ 54389 w 4587344"/>
              <a:gd name="connsiteY10" fmla="*/ 3950893 h 4695049"/>
              <a:gd name="connsiteX11" fmla="*/ 42597 w 4587344"/>
              <a:gd name="connsiteY11" fmla="*/ 1916326 h 4695049"/>
              <a:gd name="connsiteX12" fmla="*/ 181415 w 4587344"/>
              <a:gd name="connsiteY12" fmla="*/ 1185798 h 4695049"/>
              <a:gd name="connsiteX13" fmla="*/ 889860 w 4587344"/>
              <a:gd name="connsiteY13" fmla="*/ 666484 h 4695049"/>
              <a:gd name="connsiteX0" fmla="*/ 889860 w 4587344"/>
              <a:gd name="connsiteY0" fmla="*/ 666484 h 4695049"/>
              <a:gd name="connsiteX1" fmla="*/ 1625278 w 4587344"/>
              <a:gd name="connsiteY1" fmla="*/ 242376 h 4695049"/>
              <a:gd name="connsiteX2" fmla="*/ 2274657 w 4587344"/>
              <a:gd name="connsiteY2" fmla="*/ 583 h 4695049"/>
              <a:gd name="connsiteX3" fmla="*/ 3074143 w 4587344"/>
              <a:gd name="connsiteY3" fmla="*/ 303485 h 4695049"/>
              <a:gd name="connsiteX4" fmla="*/ 3730689 w 4587344"/>
              <a:gd name="connsiteY4" fmla="*/ 695144 h 4695049"/>
              <a:gd name="connsiteX5" fmla="*/ 4369488 w 4587344"/>
              <a:gd name="connsiteY5" fmla="*/ 1149594 h 4695049"/>
              <a:gd name="connsiteX6" fmla="*/ 4543135 w 4587344"/>
              <a:gd name="connsiteY6" fmla="*/ 2042848 h 4695049"/>
              <a:gd name="connsiteX7" fmla="*/ 4519233 w 4587344"/>
              <a:gd name="connsiteY7" fmla="*/ 3950893 h 4695049"/>
              <a:gd name="connsiteX8" fmla="*/ 3775077 w 4587344"/>
              <a:gd name="connsiteY8" fmla="*/ 4695049 h 4695049"/>
              <a:gd name="connsiteX9" fmla="*/ 798545 w 4587344"/>
              <a:gd name="connsiteY9" fmla="*/ 4695049 h 4695049"/>
              <a:gd name="connsiteX10" fmla="*/ 54389 w 4587344"/>
              <a:gd name="connsiteY10" fmla="*/ 3950893 h 4695049"/>
              <a:gd name="connsiteX11" fmla="*/ 42597 w 4587344"/>
              <a:gd name="connsiteY11" fmla="*/ 1916326 h 4695049"/>
              <a:gd name="connsiteX12" fmla="*/ 181415 w 4587344"/>
              <a:gd name="connsiteY12" fmla="*/ 1185798 h 4695049"/>
              <a:gd name="connsiteX13" fmla="*/ 889860 w 4587344"/>
              <a:gd name="connsiteY13" fmla="*/ 666484 h 4695049"/>
              <a:gd name="connsiteX0" fmla="*/ 889860 w 4578198"/>
              <a:gd name="connsiteY0" fmla="*/ 666484 h 4695049"/>
              <a:gd name="connsiteX1" fmla="*/ 1625278 w 4578198"/>
              <a:gd name="connsiteY1" fmla="*/ 242376 h 4695049"/>
              <a:gd name="connsiteX2" fmla="*/ 2274657 w 4578198"/>
              <a:gd name="connsiteY2" fmla="*/ 583 h 4695049"/>
              <a:gd name="connsiteX3" fmla="*/ 3074143 w 4578198"/>
              <a:gd name="connsiteY3" fmla="*/ 303485 h 4695049"/>
              <a:gd name="connsiteX4" fmla="*/ 3730689 w 4578198"/>
              <a:gd name="connsiteY4" fmla="*/ 695144 h 4695049"/>
              <a:gd name="connsiteX5" fmla="*/ 4369488 w 4578198"/>
              <a:gd name="connsiteY5" fmla="*/ 1149594 h 4695049"/>
              <a:gd name="connsiteX6" fmla="*/ 4543135 w 4578198"/>
              <a:gd name="connsiteY6" fmla="*/ 2042848 h 4695049"/>
              <a:gd name="connsiteX7" fmla="*/ 4519233 w 4578198"/>
              <a:gd name="connsiteY7" fmla="*/ 3950893 h 4695049"/>
              <a:gd name="connsiteX8" fmla="*/ 3775077 w 4578198"/>
              <a:gd name="connsiteY8" fmla="*/ 4695049 h 4695049"/>
              <a:gd name="connsiteX9" fmla="*/ 798545 w 4578198"/>
              <a:gd name="connsiteY9" fmla="*/ 4695049 h 4695049"/>
              <a:gd name="connsiteX10" fmla="*/ 54389 w 4578198"/>
              <a:gd name="connsiteY10" fmla="*/ 3950893 h 4695049"/>
              <a:gd name="connsiteX11" fmla="*/ 42597 w 4578198"/>
              <a:gd name="connsiteY11" fmla="*/ 1916326 h 4695049"/>
              <a:gd name="connsiteX12" fmla="*/ 181415 w 4578198"/>
              <a:gd name="connsiteY12" fmla="*/ 1185798 h 4695049"/>
              <a:gd name="connsiteX13" fmla="*/ 889860 w 4578198"/>
              <a:gd name="connsiteY13" fmla="*/ 666484 h 4695049"/>
              <a:gd name="connsiteX0" fmla="*/ 889860 w 4584269"/>
              <a:gd name="connsiteY0" fmla="*/ 666484 h 4695049"/>
              <a:gd name="connsiteX1" fmla="*/ 1625278 w 4584269"/>
              <a:gd name="connsiteY1" fmla="*/ 242376 h 4695049"/>
              <a:gd name="connsiteX2" fmla="*/ 2274657 w 4584269"/>
              <a:gd name="connsiteY2" fmla="*/ 583 h 4695049"/>
              <a:gd name="connsiteX3" fmla="*/ 3074143 w 4584269"/>
              <a:gd name="connsiteY3" fmla="*/ 303485 h 4695049"/>
              <a:gd name="connsiteX4" fmla="*/ 3730689 w 4584269"/>
              <a:gd name="connsiteY4" fmla="*/ 695144 h 4695049"/>
              <a:gd name="connsiteX5" fmla="*/ 4430023 w 4584269"/>
              <a:gd name="connsiteY5" fmla="*/ 1213316 h 4695049"/>
              <a:gd name="connsiteX6" fmla="*/ 4543135 w 4584269"/>
              <a:gd name="connsiteY6" fmla="*/ 2042848 h 4695049"/>
              <a:gd name="connsiteX7" fmla="*/ 4519233 w 4584269"/>
              <a:gd name="connsiteY7" fmla="*/ 3950893 h 4695049"/>
              <a:gd name="connsiteX8" fmla="*/ 3775077 w 4584269"/>
              <a:gd name="connsiteY8" fmla="*/ 4695049 h 4695049"/>
              <a:gd name="connsiteX9" fmla="*/ 798545 w 4584269"/>
              <a:gd name="connsiteY9" fmla="*/ 4695049 h 4695049"/>
              <a:gd name="connsiteX10" fmla="*/ 54389 w 4584269"/>
              <a:gd name="connsiteY10" fmla="*/ 3950893 h 4695049"/>
              <a:gd name="connsiteX11" fmla="*/ 42597 w 4584269"/>
              <a:gd name="connsiteY11" fmla="*/ 1916326 h 4695049"/>
              <a:gd name="connsiteX12" fmla="*/ 181415 w 4584269"/>
              <a:gd name="connsiteY12" fmla="*/ 1185798 h 4695049"/>
              <a:gd name="connsiteX13" fmla="*/ 889860 w 4584269"/>
              <a:gd name="connsiteY13" fmla="*/ 666484 h 4695049"/>
              <a:gd name="connsiteX0" fmla="*/ 889860 w 4585062"/>
              <a:gd name="connsiteY0" fmla="*/ 666484 h 4695049"/>
              <a:gd name="connsiteX1" fmla="*/ 1625278 w 4585062"/>
              <a:gd name="connsiteY1" fmla="*/ 242376 h 4695049"/>
              <a:gd name="connsiteX2" fmla="*/ 2274657 w 4585062"/>
              <a:gd name="connsiteY2" fmla="*/ 583 h 4695049"/>
              <a:gd name="connsiteX3" fmla="*/ 3074143 w 4585062"/>
              <a:gd name="connsiteY3" fmla="*/ 303485 h 4695049"/>
              <a:gd name="connsiteX4" fmla="*/ 3730689 w 4585062"/>
              <a:gd name="connsiteY4" fmla="*/ 695144 h 4695049"/>
              <a:gd name="connsiteX5" fmla="*/ 4414093 w 4585062"/>
              <a:gd name="connsiteY5" fmla="*/ 1206944 h 4695049"/>
              <a:gd name="connsiteX6" fmla="*/ 4543135 w 4585062"/>
              <a:gd name="connsiteY6" fmla="*/ 2042848 h 4695049"/>
              <a:gd name="connsiteX7" fmla="*/ 4519233 w 4585062"/>
              <a:gd name="connsiteY7" fmla="*/ 3950893 h 4695049"/>
              <a:gd name="connsiteX8" fmla="*/ 3775077 w 4585062"/>
              <a:gd name="connsiteY8" fmla="*/ 4695049 h 4695049"/>
              <a:gd name="connsiteX9" fmla="*/ 798545 w 4585062"/>
              <a:gd name="connsiteY9" fmla="*/ 4695049 h 4695049"/>
              <a:gd name="connsiteX10" fmla="*/ 54389 w 4585062"/>
              <a:gd name="connsiteY10" fmla="*/ 3950893 h 4695049"/>
              <a:gd name="connsiteX11" fmla="*/ 42597 w 4585062"/>
              <a:gd name="connsiteY11" fmla="*/ 1916326 h 4695049"/>
              <a:gd name="connsiteX12" fmla="*/ 181415 w 4585062"/>
              <a:gd name="connsiteY12" fmla="*/ 1185798 h 4695049"/>
              <a:gd name="connsiteX13" fmla="*/ 889860 w 4585062"/>
              <a:gd name="connsiteY13" fmla="*/ 666484 h 4695049"/>
              <a:gd name="connsiteX0" fmla="*/ 889860 w 4585062"/>
              <a:gd name="connsiteY0" fmla="*/ 666484 h 4695049"/>
              <a:gd name="connsiteX1" fmla="*/ 1625278 w 4585062"/>
              <a:gd name="connsiteY1" fmla="*/ 242376 h 4695049"/>
              <a:gd name="connsiteX2" fmla="*/ 2274657 w 4585062"/>
              <a:gd name="connsiteY2" fmla="*/ 583 h 4695049"/>
              <a:gd name="connsiteX3" fmla="*/ 3074143 w 4585062"/>
              <a:gd name="connsiteY3" fmla="*/ 303485 h 4695049"/>
              <a:gd name="connsiteX4" fmla="*/ 3768921 w 4585062"/>
              <a:gd name="connsiteY4" fmla="*/ 711075 h 4695049"/>
              <a:gd name="connsiteX5" fmla="*/ 4414093 w 4585062"/>
              <a:gd name="connsiteY5" fmla="*/ 1206944 h 4695049"/>
              <a:gd name="connsiteX6" fmla="*/ 4543135 w 4585062"/>
              <a:gd name="connsiteY6" fmla="*/ 2042848 h 4695049"/>
              <a:gd name="connsiteX7" fmla="*/ 4519233 w 4585062"/>
              <a:gd name="connsiteY7" fmla="*/ 3950893 h 4695049"/>
              <a:gd name="connsiteX8" fmla="*/ 3775077 w 4585062"/>
              <a:gd name="connsiteY8" fmla="*/ 4695049 h 4695049"/>
              <a:gd name="connsiteX9" fmla="*/ 798545 w 4585062"/>
              <a:gd name="connsiteY9" fmla="*/ 4695049 h 4695049"/>
              <a:gd name="connsiteX10" fmla="*/ 54389 w 4585062"/>
              <a:gd name="connsiteY10" fmla="*/ 3950893 h 4695049"/>
              <a:gd name="connsiteX11" fmla="*/ 42597 w 4585062"/>
              <a:gd name="connsiteY11" fmla="*/ 1916326 h 4695049"/>
              <a:gd name="connsiteX12" fmla="*/ 181415 w 4585062"/>
              <a:gd name="connsiteY12" fmla="*/ 1185798 h 4695049"/>
              <a:gd name="connsiteX13" fmla="*/ 889860 w 4585062"/>
              <a:gd name="connsiteY13" fmla="*/ 666484 h 4695049"/>
              <a:gd name="connsiteX0" fmla="*/ 889860 w 4585062"/>
              <a:gd name="connsiteY0" fmla="*/ 666484 h 4695049"/>
              <a:gd name="connsiteX1" fmla="*/ 1625278 w 4585062"/>
              <a:gd name="connsiteY1" fmla="*/ 242376 h 4695049"/>
              <a:gd name="connsiteX2" fmla="*/ 2274657 w 4585062"/>
              <a:gd name="connsiteY2" fmla="*/ 583 h 4695049"/>
              <a:gd name="connsiteX3" fmla="*/ 3074143 w 4585062"/>
              <a:gd name="connsiteY3" fmla="*/ 303485 h 4695049"/>
              <a:gd name="connsiteX4" fmla="*/ 3768921 w 4585062"/>
              <a:gd name="connsiteY4" fmla="*/ 711075 h 4695049"/>
              <a:gd name="connsiteX5" fmla="*/ 4414093 w 4585062"/>
              <a:gd name="connsiteY5" fmla="*/ 1206944 h 4695049"/>
              <a:gd name="connsiteX6" fmla="*/ 4543135 w 4585062"/>
              <a:gd name="connsiteY6" fmla="*/ 2042848 h 4695049"/>
              <a:gd name="connsiteX7" fmla="*/ 4519233 w 4585062"/>
              <a:gd name="connsiteY7" fmla="*/ 3950893 h 4695049"/>
              <a:gd name="connsiteX8" fmla="*/ 3775077 w 4585062"/>
              <a:gd name="connsiteY8" fmla="*/ 4695049 h 4695049"/>
              <a:gd name="connsiteX9" fmla="*/ 798545 w 4585062"/>
              <a:gd name="connsiteY9" fmla="*/ 4695049 h 4695049"/>
              <a:gd name="connsiteX10" fmla="*/ 54389 w 4585062"/>
              <a:gd name="connsiteY10" fmla="*/ 3950893 h 4695049"/>
              <a:gd name="connsiteX11" fmla="*/ 42597 w 4585062"/>
              <a:gd name="connsiteY11" fmla="*/ 1916326 h 4695049"/>
              <a:gd name="connsiteX12" fmla="*/ 181415 w 4585062"/>
              <a:gd name="connsiteY12" fmla="*/ 1185798 h 4695049"/>
              <a:gd name="connsiteX13" fmla="*/ 889860 w 4585062"/>
              <a:gd name="connsiteY13" fmla="*/ 666484 h 4695049"/>
              <a:gd name="connsiteX0" fmla="*/ 889860 w 4585062"/>
              <a:gd name="connsiteY0" fmla="*/ 666484 h 4695049"/>
              <a:gd name="connsiteX1" fmla="*/ 1625278 w 4585062"/>
              <a:gd name="connsiteY1" fmla="*/ 242376 h 4695049"/>
              <a:gd name="connsiteX2" fmla="*/ 2274657 w 4585062"/>
              <a:gd name="connsiteY2" fmla="*/ 583 h 4695049"/>
              <a:gd name="connsiteX3" fmla="*/ 3074143 w 4585062"/>
              <a:gd name="connsiteY3" fmla="*/ 303485 h 4695049"/>
              <a:gd name="connsiteX4" fmla="*/ 3768921 w 4585062"/>
              <a:gd name="connsiteY4" fmla="*/ 711075 h 4695049"/>
              <a:gd name="connsiteX5" fmla="*/ 4414093 w 4585062"/>
              <a:gd name="connsiteY5" fmla="*/ 1206944 h 4695049"/>
              <a:gd name="connsiteX6" fmla="*/ 4543135 w 4585062"/>
              <a:gd name="connsiteY6" fmla="*/ 2042848 h 4695049"/>
              <a:gd name="connsiteX7" fmla="*/ 4519233 w 4585062"/>
              <a:gd name="connsiteY7" fmla="*/ 3950893 h 4695049"/>
              <a:gd name="connsiteX8" fmla="*/ 3775077 w 4585062"/>
              <a:gd name="connsiteY8" fmla="*/ 4695049 h 4695049"/>
              <a:gd name="connsiteX9" fmla="*/ 798545 w 4585062"/>
              <a:gd name="connsiteY9" fmla="*/ 4695049 h 4695049"/>
              <a:gd name="connsiteX10" fmla="*/ 54389 w 4585062"/>
              <a:gd name="connsiteY10" fmla="*/ 3950893 h 4695049"/>
              <a:gd name="connsiteX11" fmla="*/ 42597 w 4585062"/>
              <a:gd name="connsiteY11" fmla="*/ 1916326 h 4695049"/>
              <a:gd name="connsiteX12" fmla="*/ 181415 w 4585062"/>
              <a:gd name="connsiteY12" fmla="*/ 1185798 h 4695049"/>
              <a:gd name="connsiteX13" fmla="*/ 889860 w 4585062"/>
              <a:gd name="connsiteY13" fmla="*/ 666484 h 4695049"/>
              <a:gd name="connsiteX0" fmla="*/ 889860 w 4585062"/>
              <a:gd name="connsiteY0" fmla="*/ 666484 h 4695049"/>
              <a:gd name="connsiteX1" fmla="*/ 1625278 w 4585062"/>
              <a:gd name="connsiteY1" fmla="*/ 242376 h 4695049"/>
              <a:gd name="connsiteX2" fmla="*/ 2274657 w 4585062"/>
              <a:gd name="connsiteY2" fmla="*/ 583 h 4695049"/>
              <a:gd name="connsiteX3" fmla="*/ 3074143 w 4585062"/>
              <a:gd name="connsiteY3" fmla="*/ 303485 h 4695049"/>
              <a:gd name="connsiteX4" fmla="*/ 3768921 w 4585062"/>
              <a:gd name="connsiteY4" fmla="*/ 711075 h 4695049"/>
              <a:gd name="connsiteX5" fmla="*/ 4414093 w 4585062"/>
              <a:gd name="connsiteY5" fmla="*/ 1206944 h 4695049"/>
              <a:gd name="connsiteX6" fmla="*/ 4543135 w 4585062"/>
              <a:gd name="connsiteY6" fmla="*/ 2042848 h 4695049"/>
              <a:gd name="connsiteX7" fmla="*/ 4519233 w 4585062"/>
              <a:gd name="connsiteY7" fmla="*/ 3950893 h 4695049"/>
              <a:gd name="connsiteX8" fmla="*/ 3775077 w 4585062"/>
              <a:gd name="connsiteY8" fmla="*/ 4695049 h 4695049"/>
              <a:gd name="connsiteX9" fmla="*/ 798545 w 4585062"/>
              <a:gd name="connsiteY9" fmla="*/ 4695049 h 4695049"/>
              <a:gd name="connsiteX10" fmla="*/ 54389 w 4585062"/>
              <a:gd name="connsiteY10" fmla="*/ 3950893 h 4695049"/>
              <a:gd name="connsiteX11" fmla="*/ 42597 w 4585062"/>
              <a:gd name="connsiteY11" fmla="*/ 1916326 h 4695049"/>
              <a:gd name="connsiteX12" fmla="*/ 181415 w 4585062"/>
              <a:gd name="connsiteY12" fmla="*/ 1185798 h 4695049"/>
              <a:gd name="connsiteX13" fmla="*/ 889860 w 4585062"/>
              <a:gd name="connsiteY13" fmla="*/ 666484 h 4695049"/>
              <a:gd name="connsiteX0" fmla="*/ 889860 w 4585062"/>
              <a:gd name="connsiteY0" fmla="*/ 666484 h 4695049"/>
              <a:gd name="connsiteX1" fmla="*/ 1625278 w 4585062"/>
              <a:gd name="connsiteY1" fmla="*/ 242376 h 4695049"/>
              <a:gd name="connsiteX2" fmla="*/ 2274657 w 4585062"/>
              <a:gd name="connsiteY2" fmla="*/ 583 h 4695049"/>
              <a:gd name="connsiteX3" fmla="*/ 3074143 w 4585062"/>
              <a:gd name="connsiteY3" fmla="*/ 303485 h 4695049"/>
              <a:gd name="connsiteX4" fmla="*/ 3768921 w 4585062"/>
              <a:gd name="connsiteY4" fmla="*/ 711075 h 4695049"/>
              <a:gd name="connsiteX5" fmla="*/ 4414093 w 4585062"/>
              <a:gd name="connsiteY5" fmla="*/ 1206944 h 4695049"/>
              <a:gd name="connsiteX6" fmla="*/ 4543135 w 4585062"/>
              <a:gd name="connsiteY6" fmla="*/ 2042848 h 4695049"/>
              <a:gd name="connsiteX7" fmla="*/ 4519233 w 4585062"/>
              <a:gd name="connsiteY7" fmla="*/ 3950893 h 4695049"/>
              <a:gd name="connsiteX8" fmla="*/ 3775077 w 4585062"/>
              <a:gd name="connsiteY8" fmla="*/ 4695049 h 4695049"/>
              <a:gd name="connsiteX9" fmla="*/ 798545 w 4585062"/>
              <a:gd name="connsiteY9" fmla="*/ 4695049 h 4695049"/>
              <a:gd name="connsiteX10" fmla="*/ 54389 w 4585062"/>
              <a:gd name="connsiteY10" fmla="*/ 3950893 h 4695049"/>
              <a:gd name="connsiteX11" fmla="*/ 42597 w 4585062"/>
              <a:gd name="connsiteY11" fmla="*/ 1916326 h 4695049"/>
              <a:gd name="connsiteX12" fmla="*/ 181415 w 4585062"/>
              <a:gd name="connsiteY12" fmla="*/ 1185798 h 4695049"/>
              <a:gd name="connsiteX13" fmla="*/ 889860 w 4585062"/>
              <a:gd name="connsiteY13" fmla="*/ 666484 h 4695049"/>
              <a:gd name="connsiteX0" fmla="*/ 889860 w 4585062"/>
              <a:gd name="connsiteY0" fmla="*/ 666484 h 4695049"/>
              <a:gd name="connsiteX1" fmla="*/ 1625278 w 4585062"/>
              <a:gd name="connsiteY1" fmla="*/ 242376 h 4695049"/>
              <a:gd name="connsiteX2" fmla="*/ 2274657 w 4585062"/>
              <a:gd name="connsiteY2" fmla="*/ 583 h 4695049"/>
              <a:gd name="connsiteX3" fmla="*/ 3051841 w 4585062"/>
              <a:gd name="connsiteY3" fmla="*/ 303485 h 4695049"/>
              <a:gd name="connsiteX4" fmla="*/ 3768921 w 4585062"/>
              <a:gd name="connsiteY4" fmla="*/ 711075 h 4695049"/>
              <a:gd name="connsiteX5" fmla="*/ 4414093 w 4585062"/>
              <a:gd name="connsiteY5" fmla="*/ 1206944 h 4695049"/>
              <a:gd name="connsiteX6" fmla="*/ 4543135 w 4585062"/>
              <a:gd name="connsiteY6" fmla="*/ 2042848 h 4695049"/>
              <a:gd name="connsiteX7" fmla="*/ 4519233 w 4585062"/>
              <a:gd name="connsiteY7" fmla="*/ 3950893 h 4695049"/>
              <a:gd name="connsiteX8" fmla="*/ 3775077 w 4585062"/>
              <a:gd name="connsiteY8" fmla="*/ 4695049 h 4695049"/>
              <a:gd name="connsiteX9" fmla="*/ 798545 w 4585062"/>
              <a:gd name="connsiteY9" fmla="*/ 4695049 h 4695049"/>
              <a:gd name="connsiteX10" fmla="*/ 54389 w 4585062"/>
              <a:gd name="connsiteY10" fmla="*/ 3950893 h 4695049"/>
              <a:gd name="connsiteX11" fmla="*/ 42597 w 4585062"/>
              <a:gd name="connsiteY11" fmla="*/ 1916326 h 4695049"/>
              <a:gd name="connsiteX12" fmla="*/ 181415 w 4585062"/>
              <a:gd name="connsiteY12" fmla="*/ 1185798 h 4695049"/>
              <a:gd name="connsiteX13" fmla="*/ 889860 w 4585062"/>
              <a:gd name="connsiteY13" fmla="*/ 666484 h 4695049"/>
              <a:gd name="connsiteX0" fmla="*/ 889860 w 4585062"/>
              <a:gd name="connsiteY0" fmla="*/ 665924 h 4694489"/>
              <a:gd name="connsiteX1" fmla="*/ 1542440 w 4585062"/>
              <a:gd name="connsiteY1" fmla="*/ 289606 h 4694489"/>
              <a:gd name="connsiteX2" fmla="*/ 2274657 w 4585062"/>
              <a:gd name="connsiteY2" fmla="*/ 23 h 4694489"/>
              <a:gd name="connsiteX3" fmla="*/ 3051841 w 4585062"/>
              <a:gd name="connsiteY3" fmla="*/ 302925 h 4694489"/>
              <a:gd name="connsiteX4" fmla="*/ 3768921 w 4585062"/>
              <a:gd name="connsiteY4" fmla="*/ 710515 h 4694489"/>
              <a:gd name="connsiteX5" fmla="*/ 4414093 w 4585062"/>
              <a:gd name="connsiteY5" fmla="*/ 1206384 h 4694489"/>
              <a:gd name="connsiteX6" fmla="*/ 4543135 w 4585062"/>
              <a:gd name="connsiteY6" fmla="*/ 2042288 h 4694489"/>
              <a:gd name="connsiteX7" fmla="*/ 4519233 w 4585062"/>
              <a:gd name="connsiteY7" fmla="*/ 3950333 h 4694489"/>
              <a:gd name="connsiteX8" fmla="*/ 3775077 w 4585062"/>
              <a:gd name="connsiteY8" fmla="*/ 4694489 h 4694489"/>
              <a:gd name="connsiteX9" fmla="*/ 798545 w 4585062"/>
              <a:gd name="connsiteY9" fmla="*/ 4694489 h 4694489"/>
              <a:gd name="connsiteX10" fmla="*/ 54389 w 4585062"/>
              <a:gd name="connsiteY10" fmla="*/ 3950333 h 4694489"/>
              <a:gd name="connsiteX11" fmla="*/ 42597 w 4585062"/>
              <a:gd name="connsiteY11" fmla="*/ 1915766 h 4694489"/>
              <a:gd name="connsiteX12" fmla="*/ 181415 w 4585062"/>
              <a:gd name="connsiteY12" fmla="*/ 1185238 h 4694489"/>
              <a:gd name="connsiteX13" fmla="*/ 889860 w 4585062"/>
              <a:gd name="connsiteY13" fmla="*/ 665924 h 4694489"/>
              <a:gd name="connsiteX0" fmla="*/ 889860 w 4585062"/>
              <a:gd name="connsiteY0" fmla="*/ 665905 h 4694470"/>
              <a:gd name="connsiteX1" fmla="*/ 1542440 w 4585062"/>
              <a:gd name="connsiteY1" fmla="*/ 289587 h 4694470"/>
              <a:gd name="connsiteX2" fmla="*/ 2274657 w 4585062"/>
              <a:gd name="connsiteY2" fmla="*/ 4 h 4694470"/>
              <a:gd name="connsiteX3" fmla="*/ 3051841 w 4585062"/>
              <a:gd name="connsiteY3" fmla="*/ 302906 h 4694470"/>
              <a:gd name="connsiteX4" fmla="*/ 3768921 w 4585062"/>
              <a:gd name="connsiteY4" fmla="*/ 710496 h 4694470"/>
              <a:gd name="connsiteX5" fmla="*/ 4414093 w 4585062"/>
              <a:gd name="connsiteY5" fmla="*/ 1206365 h 4694470"/>
              <a:gd name="connsiteX6" fmla="*/ 4543135 w 4585062"/>
              <a:gd name="connsiteY6" fmla="*/ 2042269 h 4694470"/>
              <a:gd name="connsiteX7" fmla="*/ 4519233 w 4585062"/>
              <a:gd name="connsiteY7" fmla="*/ 3950314 h 4694470"/>
              <a:gd name="connsiteX8" fmla="*/ 3775077 w 4585062"/>
              <a:gd name="connsiteY8" fmla="*/ 4694470 h 4694470"/>
              <a:gd name="connsiteX9" fmla="*/ 798545 w 4585062"/>
              <a:gd name="connsiteY9" fmla="*/ 4694470 h 4694470"/>
              <a:gd name="connsiteX10" fmla="*/ 54389 w 4585062"/>
              <a:gd name="connsiteY10" fmla="*/ 3950314 h 4694470"/>
              <a:gd name="connsiteX11" fmla="*/ 42597 w 4585062"/>
              <a:gd name="connsiteY11" fmla="*/ 1915747 h 4694470"/>
              <a:gd name="connsiteX12" fmla="*/ 181415 w 4585062"/>
              <a:gd name="connsiteY12" fmla="*/ 1185219 h 4694470"/>
              <a:gd name="connsiteX13" fmla="*/ 889860 w 4585062"/>
              <a:gd name="connsiteY13" fmla="*/ 665905 h 4694470"/>
              <a:gd name="connsiteX0" fmla="*/ 889860 w 4585062"/>
              <a:gd name="connsiteY0" fmla="*/ 665923 h 4694488"/>
              <a:gd name="connsiteX1" fmla="*/ 1542440 w 4585062"/>
              <a:gd name="connsiteY1" fmla="*/ 289605 h 4694488"/>
              <a:gd name="connsiteX2" fmla="*/ 2274657 w 4585062"/>
              <a:gd name="connsiteY2" fmla="*/ 22 h 4694488"/>
              <a:gd name="connsiteX3" fmla="*/ 3051841 w 4585062"/>
              <a:gd name="connsiteY3" fmla="*/ 302924 h 4694488"/>
              <a:gd name="connsiteX4" fmla="*/ 3768921 w 4585062"/>
              <a:gd name="connsiteY4" fmla="*/ 710514 h 4694488"/>
              <a:gd name="connsiteX5" fmla="*/ 4414093 w 4585062"/>
              <a:gd name="connsiteY5" fmla="*/ 1206383 h 4694488"/>
              <a:gd name="connsiteX6" fmla="*/ 4543135 w 4585062"/>
              <a:gd name="connsiteY6" fmla="*/ 2042287 h 4694488"/>
              <a:gd name="connsiteX7" fmla="*/ 4519233 w 4585062"/>
              <a:gd name="connsiteY7" fmla="*/ 3950332 h 4694488"/>
              <a:gd name="connsiteX8" fmla="*/ 3775077 w 4585062"/>
              <a:gd name="connsiteY8" fmla="*/ 4694488 h 4694488"/>
              <a:gd name="connsiteX9" fmla="*/ 798545 w 4585062"/>
              <a:gd name="connsiteY9" fmla="*/ 4694488 h 4694488"/>
              <a:gd name="connsiteX10" fmla="*/ 54389 w 4585062"/>
              <a:gd name="connsiteY10" fmla="*/ 3950332 h 4694488"/>
              <a:gd name="connsiteX11" fmla="*/ 42597 w 4585062"/>
              <a:gd name="connsiteY11" fmla="*/ 1915765 h 4694488"/>
              <a:gd name="connsiteX12" fmla="*/ 181415 w 4585062"/>
              <a:gd name="connsiteY12" fmla="*/ 1185237 h 4694488"/>
              <a:gd name="connsiteX13" fmla="*/ 889860 w 4585062"/>
              <a:gd name="connsiteY13" fmla="*/ 665923 h 4694488"/>
              <a:gd name="connsiteX0" fmla="*/ 889860 w 4585062"/>
              <a:gd name="connsiteY0" fmla="*/ 665923 h 4696276"/>
              <a:gd name="connsiteX1" fmla="*/ 1542440 w 4585062"/>
              <a:gd name="connsiteY1" fmla="*/ 289605 h 4696276"/>
              <a:gd name="connsiteX2" fmla="*/ 2274657 w 4585062"/>
              <a:gd name="connsiteY2" fmla="*/ 22 h 4696276"/>
              <a:gd name="connsiteX3" fmla="*/ 3051841 w 4585062"/>
              <a:gd name="connsiteY3" fmla="*/ 302924 h 4696276"/>
              <a:gd name="connsiteX4" fmla="*/ 3768921 w 4585062"/>
              <a:gd name="connsiteY4" fmla="*/ 710514 h 4696276"/>
              <a:gd name="connsiteX5" fmla="*/ 4414093 w 4585062"/>
              <a:gd name="connsiteY5" fmla="*/ 1206383 h 4696276"/>
              <a:gd name="connsiteX6" fmla="*/ 4543135 w 4585062"/>
              <a:gd name="connsiteY6" fmla="*/ 2042287 h 4696276"/>
              <a:gd name="connsiteX7" fmla="*/ 4519233 w 4585062"/>
              <a:gd name="connsiteY7" fmla="*/ 3950332 h 4696276"/>
              <a:gd name="connsiteX8" fmla="*/ 3775077 w 4585062"/>
              <a:gd name="connsiteY8" fmla="*/ 4694488 h 4696276"/>
              <a:gd name="connsiteX9" fmla="*/ 2316076 w 4585062"/>
              <a:gd name="connsiteY9" fmla="*/ 4696276 h 4696276"/>
              <a:gd name="connsiteX10" fmla="*/ 798545 w 4585062"/>
              <a:gd name="connsiteY10" fmla="*/ 4694488 h 4696276"/>
              <a:gd name="connsiteX11" fmla="*/ 54389 w 4585062"/>
              <a:gd name="connsiteY11" fmla="*/ 3950332 h 4696276"/>
              <a:gd name="connsiteX12" fmla="*/ 42597 w 4585062"/>
              <a:gd name="connsiteY12" fmla="*/ 1915765 h 4696276"/>
              <a:gd name="connsiteX13" fmla="*/ 181415 w 4585062"/>
              <a:gd name="connsiteY13" fmla="*/ 1185237 h 4696276"/>
              <a:gd name="connsiteX14" fmla="*/ 889860 w 4585062"/>
              <a:gd name="connsiteY14" fmla="*/ 665923 h 4696276"/>
              <a:gd name="connsiteX0" fmla="*/ 889860 w 4585062"/>
              <a:gd name="connsiteY0" fmla="*/ 665923 h 4928859"/>
              <a:gd name="connsiteX1" fmla="*/ 1542440 w 4585062"/>
              <a:gd name="connsiteY1" fmla="*/ 289605 h 4928859"/>
              <a:gd name="connsiteX2" fmla="*/ 2274657 w 4585062"/>
              <a:gd name="connsiteY2" fmla="*/ 22 h 4928859"/>
              <a:gd name="connsiteX3" fmla="*/ 3051841 w 4585062"/>
              <a:gd name="connsiteY3" fmla="*/ 302924 h 4928859"/>
              <a:gd name="connsiteX4" fmla="*/ 3768921 w 4585062"/>
              <a:gd name="connsiteY4" fmla="*/ 710514 h 4928859"/>
              <a:gd name="connsiteX5" fmla="*/ 4414093 w 4585062"/>
              <a:gd name="connsiteY5" fmla="*/ 1206383 h 4928859"/>
              <a:gd name="connsiteX6" fmla="*/ 4543135 w 4585062"/>
              <a:gd name="connsiteY6" fmla="*/ 2042287 h 4928859"/>
              <a:gd name="connsiteX7" fmla="*/ 4519233 w 4585062"/>
              <a:gd name="connsiteY7" fmla="*/ 3950332 h 4928859"/>
              <a:gd name="connsiteX8" fmla="*/ 3775077 w 4585062"/>
              <a:gd name="connsiteY8" fmla="*/ 4694488 h 4928859"/>
              <a:gd name="connsiteX9" fmla="*/ 2274657 w 4585062"/>
              <a:gd name="connsiteY9" fmla="*/ 4928859 h 4928859"/>
              <a:gd name="connsiteX10" fmla="*/ 798545 w 4585062"/>
              <a:gd name="connsiteY10" fmla="*/ 4694488 h 4928859"/>
              <a:gd name="connsiteX11" fmla="*/ 54389 w 4585062"/>
              <a:gd name="connsiteY11" fmla="*/ 3950332 h 4928859"/>
              <a:gd name="connsiteX12" fmla="*/ 42597 w 4585062"/>
              <a:gd name="connsiteY12" fmla="*/ 1915765 h 4928859"/>
              <a:gd name="connsiteX13" fmla="*/ 181415 w 4585062"/>
              <a:gd name="connsiteY13" fmla="*/ 1185237 h 4928859"/>
              <a:gd name="connsiteX14" fmla="*/ 889860 w 4585062"/>
              <a:gd name="connsiteY14" fmla="*/ 665923 h 4928859"/>
              <a:gd name="connsiteX0" fmla="*/ 889860 w 4585062"/>
              <a:gd name="connsiteY0" fmla="*/ 665923 h 4950216"/>
              <a:gd name="connsiteX1" fmla="*/ 1542440 w 4585062"/>
              <a:gd name="connsiteY1" fmla="*/ 289605 h 4950216"/>
              <a:gd name="connsiteX2" fmla="*/ 2274657 w 4585062"/>
              <a:gd name="connsiteY2" fmla="*/ 22 h 4950216"/>
              <a:gd name="connsiteX3" fmla="*/ 3051841 w 4585062"/>
              <a:gd name="connsiteY3" fmla="*/ 302924 h 4950216"/>
              <a:gd name="connsiteX4" fmla="*/ 3768921 w 4585062"/>
              <a:gd name="connsiteY4" fmla="*/ 710514 h 4950216"/>
              <a:gd name="connsiteX5" fmla="*/ 4414093 w 4585062"/>
              <a:gd name="connsiteY5" fmla="*/ 1206383 h 4950216"/>
              <a:gd name="connsiteX6" fmla="*/ 4543135 w 4585062"/>
              <a:gd name="connsiteY6" fmla="*/ 2042287 h 4950216"/>
              <a:gd name="connsiteX7" fmla="*/ 4519233 w 4585062"/>
              <a:gd name="connsiteY7" fmla="*/ 3950332 h 4950216"/>
              <a:gd name="connsiteX8" fmla="*/ 3775077 w 4585062"/>
              <a:gd name="connsiteY8" fmla="*/ 4694488 h 4950216"/>
              <a:gd name="connsiteX9" fmla="*/ 2274657 w 4585062"/>
              <a:gd name="connsiteY9" fmla="*/ 4928859 h 4950216"/>
              <a:gd name="connsiteX10" fmla="*/ 798545 w 4585062"/>
              <a:gd name="connsiteY10" fmla="*/ 4694488 h 4950216"/>
              <a:gd name="connsiteX11" fmla="*/ 54389 w 4585062"/>
              <a:gd name="connsiteY11" fmla="*/ 3950332 h 4950216"/>
              <a:gd name="connsiteX12" fmla="*/ 42597 w 4585062"/>
              <a:gd name="connsiteY12" fmla="*/ 1915765 h 4950216"/>
              <a:gd name="connsiteX13" fmla="*/ 181415 w 4585062"/>
              <a:gd name="connsiteY13" fmla="*/ 1185237 h 4950216"/>
              <a:gd name="connsiteX14" fmla="*/ 889860 w 4585062"/>
              <a:gd name="connsiteY14" fmla="*/ 665923 h 4950216"/>
              <a:gd name="connsiteX0" fmla="*/ 889860 w 4585062"/>
              <a:gd name="connsiteY0" fmla="*/ 665923 h 4929868"/>
              <a:gd name="connsiteX1" fmla="*/ 1542440 w 4585062"/>
              <a:gd name="connsiteY1" fmla="*/ 289605 h 4929868"/>
              <a:gd name="connsiteX2" fmla="*/ 2274657 w 4585062"/>
              <a:gd name="connsiteY2" fmla="*/ 22 h 4929868"/>
              <a:gd name="connsiteX3" fmla="*/ 3051841 w 4585062"/>
              <a:gd name="connsiteY3" fmla="*/ 302924 h 4929868"/>
              <a:gd name="connsiteX4" fmla="*/ 3768921 w 4585062"/>
              <a:gd name="connsiteY4" fmla="*/ 710514 h 4929868"/>
              <a:gd name="connsiteX5" fmla="*/ 4414093 w 4585062"/>
              <a:gd name="connsiteY5" fmla="*/ 1206383 h 4929868"/>
              <a:gd name="connsiteX6" fmla="*/ 4543135 w 4585062"/>
              <a:gd name="connsiteY6" fmla="*/ 2042287 h 4929868"/>
              <a:gd name="connsiteX7" fmla="*/ 4519233 w 4585062"/>
              <a:gd name="connsiteY7" fmla="*/ 3950332 h 4929868"/>
              <a:gd name="connsiteX8" fmla="*/ 3775077 w 4585062"/>
              <a:gd name="connsiteY8" fmla="*/ 4694488 h 4929868"/>
              <a:gd name="connsiteX9" fmla="*/ 2274657 w 4585062"/>
              <a:gd name="connsiteY9" fmla="*/ 4928859 h 4929868"/>
              <a:gd name="connsiteX10" fmla="*/ 798545 w 4585062"/>
              <a:gd name="connsiteY10" fmla="*/ 4694488 h 4929868"/>
              <a:gd name="connsiteX11" fmla="*/ 54389 w 4585062"/>
              <a:gd name="connsiteY11" fmla="*/ 3950332 h 4929868"/>
              <a:gd name="connsiteX12" fmla="*/ 42597 w 4585062"/>
              <a:gd name="connsiteY12" fmla="*/ 1915765 h 4929868"/>
              <a:gd name="connsiteX13" fmla="*/ 181415 w 4585062"/>
              <a:gd name="connsiteY13" fmla="*/ 1185237 h 4929868"/>
              <a:gd name="connsiteX14" fmla="*/ 889860 w 4585062"/>
              <a:gd name="connsiteY14" fmla="*/ 665923 h 4929868"/>
              <a:gd name="connsiteX0" fmla="*/ 889860 w 4585062"/>
              <a:gd name="connsiteY0" fmla="*/ 665923 h 4923567"/>
              <a:gd name="connsiteX1" fmla="*/ 1542440 w 4585062"/>
              <a:gd name="connsiteY1" fmla="*/ 289605 h 4923567"/>
              <a:gd name="connsiteX2" fmla="*/ 2274657 w 4585062"/>
              <a:gd name="connsiteY2" fmla="*/ 22 h 4923567"/>
              <a:gd name="connsiteX3" fmla="*/ 3051841 w 4585062"/>
              <a:gd name="connsiteY3" fmla="*/ 302924 h 4923567"/>
              <a:gd name="connsiteX4" fmla="*/ 3768921 w 4585062"/>
              <a:gd name="connsiteY4" fmla="*/ 710514 h 4923567"/>
              <a:gd name="connsiteX5" fmla="*/ 4414093 w 4585062"/>
              <a:gd name="connsiteY5" fmla="*/ 1206383 h 4923567"/>
              <a:gd name="connsiteX6" fmla="*/ 4543135 w 4585062"/>
              <a:gd name="connsiteY6" fmla="*/ 2042287 h 4923567"/>
              <a:gd name="connsiteX7" fmla="*/ 4519233 w 4585062"/>
              <a:gd name="connsiteY7" fmla="*/ 3950332 h 4923567"/>
              <a:gd name="connsiteX8" fmla="*/ 3775077 w 4585062"/>
              <a:gd name="connsiteY8" fmla="*/ 4694488 h 4923567"/>
              <a:gd name="connsiteX9" fmla="*/ 2290587 w 4585062"/>
              <a:gd name="connsiteY9" fmla="*/ 4922487 h 4923567"/>
              <a:gd name="connsiteX10" fmla="*/ 798545 w 4585062"/>
              <a:gd name="connsiteY10" fmla="*/ 4694488 h 4923567"/>
              <a:gd name="connsiteX11" fmla="*/ 54389 w 4585062"/>
              <a:gd name="connsiteY11" fmla="*/ 3950332 h 4923567"/>
              <a:gd name="connsiteX12" fmla="*/ 42597 w 4585062"/>
              <a:gd name="connsiteY12" fmla="*/ 1915765 h 4923567"/>
              <a:gd name="connsiteX13" fmla="*/ 181415 w 4585062"/>
              <a:gd name="connsiteY13" fmla="*/ 1185237 h 4923567"/>
              <a:gd name="connsiteX14" fmla="*/ 889860 w 4585062"/>
              <a:gd name="connsiteY14" fmla="*/ 665923 h 4923567"/>
              <a:gd name="connsiteX0" fmla="*/ 889860 w 4585062"/>
              <a:gd name="connsiteY0" fmla="*/ 665923 h 4922498"/>
              <a:gd name="connsiteX1" fmla="*/ 1542440 w 4585062"/>
              <a:gd name="connsiteY1" fmla="*/ 289605 h 4922498"/>
              <a:gd name="connsiteX2" fmla="*/ 2274657 w 4585062"/>
              <a:gd name="connsiteY2" fmla="*/ 22 h 4922498"/>
              <a:gd name="connsiteX3" fmla="*/ 3051841 w 4585062"/>
              <a:gd name="connsiteY3" fmla="*/ 302924 h 4922498"/>
              <a:gd name="connsiteX4" fmla="*/ 3768921 w 4585062"/>
              <a:gd name="connsiteY4" fmla="*/ 710514 h 4922498"/>
              <a:gd name="connsiteX5" fmla="*/ 4414093 w 4585062"/>
              <a:gd name="connsiteY5" fmla="*/ 1206383 h 4922498"/>
              <a:gd name="connsiteX6" fmla="*/ 4543135 w 4585062"/>
              <a:gd name="connsiteY6" fmla="*/ 2042287 h 4922498"/>
              <a:gd name="connsiteX7" fmla="*/ 4519233 w 4585062"/>
              <a:gd name="connsiteY7" fmla="*/ 3950332 h 4922498"/>
              <a:gd name="connsiteX8" fmla="*/ 3775077 w 4585062"/>
              <a:gd name="connsiteY8" fmla="*/ 4694488 h 4922498"/>
              <a:gd name="connsiteX9" fmla="*/ 2290587 w 4585062"/>
              <a:gd name="connsiteY9" fmla="*/ 4922487 h 4922498"/>
              <a:gd name="connsiteX10" fmla="*/ 798545 w 4585062"/>
              <a:gd name="connsiteY10" fmla="*/ 4694488 h 4922498"/>
              <a:gd name="connsiteX11" fmla="*/ 54389 w 4585062"/>
              <a:gd name="connsiteY11" fmla="*/ 3950332 h 4922498"/>
              <a:gd name="connsiteX12" fmla="*/ 42597 w 4585062"/>
              <a:gd name="connsiteY12" fmla="*/ 1915765 h 4922498"/>
              <a:gd name="connsiteX13" fmla="*/ 181415 w 4585062"/>
              <a:gd name="connsiteY13" fmla="*/ 1185237 h 4922498"/>
              <a:gd name="connsiteX14" fmla="*/ 889860 w 4585062"/>
              <a:gd name="connsiteY14" fmla="*/ 665923 h 4922498"/>
              <a:gd name="connsiteX0" fmla="*/ 889860 w 4585062"/>
              <a:gd name="connsiteY0" fmla="*/ 665923 h 4922629"/>
              <a:gd name="connsiteX1" fmla="*/ 1542440 w 4585062"/>
              <a:gd name="connsiteY1" fmla="*/ 289605 h 4922629"/>
              <a:gd name="connsiteX2" fmla="*/ 2274657 w 4585062"/>
              <a:gd name="connsiteY2" fmla="*/ 22 h 4922629"/>
              <a:gd name="connsiteX3" fmla="*/ 3051841 w 4585062"/>
              <a:gd name="connsiteY3" fmla="*/ 302924 h 4922629"/>
              <a:gd name="connsiteX4" fmla="*/ 3768921 w 4585062"/>
              <a:gd name="connsiteY4" fmla="*/ 710514 h 4922629"/>
              <a:gd name="connsiteX5" fmla="*/ 4414093 w 4585062"/>
              <a:gd name="connsiteY5" fmla="*/ 1206383 h 4922629"/>
              <a:gd name="connsiteX6" fmla="*/ 4543135 w 4585062"/>
              <a:gd name="connsiteY6" fmla="*/ 2042287 h 4922629"/>
              <a:gd name="connsiteX7" fmla="*/ 4519233 w 4585062"/>
              <a:gd name="connsiteY7" fmla="*/ 3950332 h 4922629"/>
              <a:gd name="connsiteX8" fmla="*/ 3026353 w 4585062"/>
              <a:gd name="connsiteY8" fmla="*/ 4672186 h 4922629"/>
              <a:gd name="connsiteX9" fmla="*/ 2290587 w 4585062"/>
              <a:gd name="connsiteY9" fmla="*/ 4922487 h 4922629"/>
              <a:gd name="connsiteX10" fmla="*/ 798545 w 4585062"/>
              <a:gd name="connsiteY10" fmla="*/ 4694488 h 4922629"/>
              <a:gd name="connsiteX11" fmla="*/ 54389 w 4585062"/>
              <a:gd name="connsiteY11" fmla="*/ 3950332 h 4922629"/>
              <a:gd name="connsiteX12" fmla="*/ 42597 w 4585062"/>
              <a:gd name="connsiteY12" fmla="*/ 1915765 h 4922629"/>
              <a:gd name="connsiteX13" fmla="*/ 181415 w 4585062"/>
              <a:gd name="connsiteY13" fmla="*/ 1185237 h 4922629"/>
              <a:gd name="connsiteX14" fmla="*/ 889860 w 4585062"/>
              <a:gd name="connsiteY14" fmla="*/ 665923 h 4922629"/>
              <a:gd name="connsiteX0" fmla="*/ 889860 w 4585062"/>
              <a:gd name="connsiteY0" fmla="*/ 665923 h 4922629"/>
              <a:gd name="connsiteX1" fmla="*/ 1542440 w 4585062"/>
              <a:gd name="connsiteY1" fmla="*/ 289605 h 4922629"/>
              <a:gd name="connsiteX2" fmla="*/ 2274657 w 4585062"/>
              <a:gd name="connsiteY2" fmla="*/ 22 h 4922629"/>
              <a:gd name="connsiteX3" fmla="*/ 3051841 w 4585062"/>
              <a:gd name="connsiteY3" fmla="*/ 302924 h 4922629"/>
              <a:gd name="connsiteX4" fmla="*/ 3768921 w 4585062"/>
              <a:gd name="connsiteY4" fmla="*/ 710514 h 4922629"/>
              <a:gd name="connsiteX5" fmla="*/ 4414093 w 4585062"/>
              <a:gd name="connsiteY5" fmla="*/ 1206383 h 4922629"/>
              <a:gd name="connsiteX6" fmla="*/ 4543135 w 4585062"/>
              <a:gd name="connsiteY6" fmla="*/ 2042287 h 4922629"/>
              <a:gd name="connsiteX7" fmla="*/ 4519233 w 4585062"/>
              <a:gd name="connsiteY7" fmla="*/ 3950332 h 4922629"/>
              <a:gd name="connsiteX8" fmla="*/ 3026353 w 4585062"/>
              <a:gd name="connsiteY8" fmla="*/ 4672186 h 4922629"/>
              <a:gd name="connsiteX9" fmla="*/ 2290587 w 4585062"/>
              <a:gd name="connsiteY9" fmla="*/ 4922487 h 4922629"/>
              <a:gd name="connsiteX10" fmla="*/ 798545 w 4585062"/>
              <a:gd name="connsiteY10" fmla="*/ 4694488 h 4922629"/>
              <a:gd name="connsiteX11" fmla="*/ 54389 w 4585062"/>
              <a:gd name="connsiteY11" fmla="*/ 3950332 h 4922629"/>
              <a:gd name="connsiteX12" fmla="*/ 42597 w 4585062"/>
              <a:gd name="connsiteY12" fmla="*/ 1915765 h 4922629"/>
              <a:gd name="connsiteX13" fmla="*/ 181415 w 4585062"/>
              <a:gd name="connsiteY13" fmla="*/ 1185237 h 4922629"/>
              <a:gd name="connsiteX14" fmla="*/ 889860 w 4585062"/>
              <a:gd name="connsiteY14" fmla="*/ 665923 h 4922629"/>
              <a:gd name="connsiteX0" fmla="*/ 889860 w 4585062"/>
              <a:gd name="connsiteY0" fmla="*/ 665923 h 4922629"/>
              <a:gd name="connsiteX1" fmla="*/ 1542440 w 4585062"/>
              <a:gd name="connsiteY1" fmla="*/ 289605 h 4922629"/>
              <a:gd name="connsiteX2" fmla="*/ 2274657 w 4585062"/>
              <a:gd name="connsiteY2" fmla="*/ 22 h 4922629"/>
              <a:gd name="connsiteX3" fmla="*/ 3051841 w 4585062"/>
              <a:gd name="connsiteY3" fmla="*/ 302924 h 4922629"/>
              <a:gd name="connsiteX4" fmla="*/ 3768921 w 4585062"/>
              <a:gd name="connsiteY4" fmla="*/ 710514 h 4922629"/>
              <a:gd name="connsiteX5" fmla="*/ 4414093 w 4585062"/>
              <a:gd name="connsiteY5" fmla="*/ 1206383 h 4922629"/>
              <a:gd name="connsiteX6" fmla="*/ 4543135 w 4585062"/>
              <a:gd name="connsiteY6" fmla="*/ 2042287 h 4922629"/>
              <a:gd name="connsiteX7" fmla="*/ 4519233 w 4585062"/>
              <a:gd name="connsiteY7" fmla="*/ 3950332 h 4922629"/>
              <a:gd name="connsiteX8" fmla="*/ 3026353 w 4585062"/>
              <a:gd name="connsiteY8" fmla="*/ 4672186 h 4922629"/>
              <a:gd name="connsiteX9" fmla="*/ 2290587 w 4585062"/>
              <a:gd name="connsiteY9" fmla="*/ 4922487 h 4922629"/>
              <a:gd name="connsiteX10" fmla="*/ 798545 w 4585062"/>
              <a:gd name="connsiteY10" fmla="*/ 4694488 h 4922629"/>
              <a:gd name="connsiteX11" fmla="*/ 54389 w 4585062"/>
              <a:gd name="connsiteY11" fmla="*/ 3950332 h 4922629"/>
              <a:gd name="connsiteX12" fmla="*/ 42597 w 4585062"/>
              <a:gd name="connsiteY12" fmla="*/ 1915765 h 4922629"/>
              <a:gd name="connsiteX13" fmla="*/ 181415 w 4585062"/>
              <a:gd name="connsiteY13" fmla="*/ 1185237 h 4922629"/>
              <a:gd name="connsiteX14" fmla="*/ 889860 w 4585062"/>
              <a:gd name="connsiteY14" fmla="*/ 665923 h 4922629"/>
              <a:gd name="connsiteX0" fmla="*/ 889860 w 4585062"/>
              <a:gd name="connsiteY0" fmla="*/ 665923 h 4922939"/>
              <a:gd name="connsiteX1" fmla="*/ 1542440 w 4585062"/>
              <a:gd name="connsiteY1" fmla="*/ 289605 h 4922939"/>
              <a:gd name="connsiteX2" fmla="*/ 2274657 w 4585062"/>
              <a:gd name="connsiteY2" fmla="*/ 22 h 4922939"/>
              <a:gd name="connsiteX3" fmla="*/ 3051841 w 4585062"/>
              <a:gd name="connsiteY3" fmla="*/ 302924 h 4922939"/>
              <a:gd name="connsiteX4" fmla="*/ 3768921 w 4585062"/>
              <a:gd name="connsiteY4" fmla="*/ 710514 h 4922939"/>
              <a:gd name="connsiteX5" fmla="*/ 4414093 w 4585062"/>
              <a:gd name="connsiteY5" fmla="*/ 1206383 h 4922939"/>
              <a:gd name="connsiteX6" fmla="*/ 4543135 w 4585062"/>
              <a:gd name="connsiteY6" fmla="*/ 2042287 h 4922939"/>
              <a:gd name="connsiteX7" fmla="*/ 4519233 w 4585062"/>
              <a:gd name="connsiteY7" fmla="*/ 3950332 h 4922939"/>
              <a:gd name="connsiteX8" fmla="*/ 3000864 w 4585062"/>
              <a:gd name="connsiteY8" fmla="*/ 4653070 h 4922939"/>
              <a:gd name="connsiteX9" fmla="*/ 2290587 w 4585062"/>
              <a:gd name="connsiteY9" fmla="*/ 4922487 h 4922939"/>
              <a:gd name="connsiteX10" fmla="*/ 798545 w 4585062"/>
              <a:gd name="connsiteY10" fmla="*/ 4694488 h 4922939"/>
              <a:gd name="connsiteX11" fmla="*/ 54389 w 4585062"/>
              <a:gd name="connsiteY11" fmla="*/ 3950332 h 4922939"/>
              <a:gd name="connsiteX12" fmla="*/ 42597 w 4585062"/>
              <a:gd name="connsiteY12" fmla="*/ 1915765 h 4922939"/>
              <a:gd name="connsiteX13" fmla="*/ 181415 w 4585062"/>
              <a:gd name="connsiteY13" fmla="*/ 1185237 h 4922939"/>
              <a:gd name="connsiteX14" fmla="*/ 889860 w 4585062"/>
              <a:gd name="connsiteY14" fmla="*/ 665923 h 4922939"/>
              <a:gd name="connsiteX0" fmla="*/ 889860 w 4593025"/>
              <a:gd name="connsiteY0" fmla="*/ 665923 h 4922939"/>
              <a:gd name="connsiteX1" fmla="*/ 1542440 w 4593025"/>
              <a:gd name="connsiteY1" fmla="*/ 289605 h 4922939"/>
              <a:gd name="connsiteX2" fmla="*/ 2274657 w 4593025"/>
              <a:gd name="connsiteY2" fmla="*/ 22 h 4922939"/>
              <a:gd name="connsiteX3" fmla="*/ 3051841 w 4593025"/>
              <a:gd name="connsiteY3" fmla="*/ 302924 h 4922939"/>
              <a:gd name="connsiteX4" fmla="*/ 3768921 w 4593025"/>
              <a:gd name="connsiteY4" fmla="*/ 710514 h 4922939"/>
              <a:gd name="connsiteX5" fmla="*/ 4414093 w 4593025"/>
              <a:gd name="connsiteY5" fmla="*/ 1206383 h 4922939"/>
              <a:gd name="connsiteX6" fmla="*/ 4543135 w 4593025"/>
              <a:gd name="connsiteY6" fmla="*/ 2042287 h 4922939"/>
              <a:gd name="connsiteX7" fmla="*/ 4519233 w 4593025"/>
              <a:gd name="connsiteY7" fmla="*/ 3950332 h 4922939"/>
              <a:gd name="connsiteX8" fmla="*/ 3705199 w 4593025"/>
              <a:gd name="connsiteY8" fmla="*/ 4250228 h 4922939"/>
              <a:gd name="connsiteX9" fmla="*/ 3000864 w 4593025"/>
              <a:gd name="connsiteY9" fmla="*/ 4653070 h 4922939"/>
              <a:gd name="connsiteX10" fmla="*/ 2290587 w 4593025"/>
              <a:gd name="connsiteY10" fmla="*/ 4922487 h 4922939"/>
              <a:gd name="connsiteX11" fmla="*/ 798545 w 4593025"/>
              <a:gd name="connsiteY11" fmla="*/ 4694488 h 4922939"/>
              <a:gd name="connsiteX12" fmla="*/ 54389 w 4593025"/>
              <a:gd name="connsiteY12" fmla="*/ 3950332 h 4922939"/>
              <a:gd name="connsiteX13" fmla="*/ 42597 w 4593025"/>
              <a:gd name="connsiteY13" fmla="*/ 1915765 h 4922939"/>
              <a:gd name="connsiteX14" fmla="*/ 181415 w 4593025"/>
              <a:gd name="connsiteY14" fmla="*/ 1185237 h 4922939"/>
              <a:gd name="connsiteX15" fmla="*/ 889860 w 4593025"/>
              <a:gd name="connsiteY15" fmla="*/ 665923 h 4922939"/>
              <a:gd name="connsiteX0" fmla="*/ 889860 w 4544430"/>
              <a:gd name="connsiteY0" fmla="*/ 665923 h 4922939"/>
              <a:gd name="connsiteX1" fmla="*/ 1542440 w 4544430"/>
              <a:gd name="connsiteY1" fmla="*/ 289605 h 4922939"/>
              <a:gd name="connsiteX2" fmla="*/ 2274657 w 4544430"/>
              <a:gd name="connsiteY2" fmla="*/ 22 h 4922939"/>
              <a:gd name="connsiteX3" fmla="*/ 3051841 w 4544430"/>
              <a:gd name="connsiteY3" fmla="*/ 302924 h 4922939"/>
              <a:gd name="connsiteX4" fmla="*/ 3768921 w 4544430"/>
              <a:gd name="connsiteY4" fmla="*/ 710514 h 4922939"/>
              <a:gd name="connsiteX5" fmla="*/ 4414093 w 4544430"/>
              <a:gd name="connsiteY5" fmla="*/ 1206383 h 4922939"/>
              <a:gd name="connsiteX6" fmla="*/ 4543135 w 4544430"/>
              <a:gd name="connsiteY6" fmla="*/ 2042287 h 4922939"/>
              <a:gd name="connsiteX7" fmla="*/ 4382232 w 4544430"/>
              <a:gd name="connsiteY7" fmla="*/ 3787842 h 4922939"/>
              <a:gd name="connsiteX8" fmla="*/ 3705199 w 4544430"/>
              <a:gd name="connsiteY8" fmla="*/ 4250228 h 4922939"/>
              <a:gd name="connsiteX9" fmla="*/ 3000864 w 4544430"/>
              <a:gd name="connsiteY9" fmla="*/ 4653070 h 4922939"/>
              <a:gd name="connsiteX10" fmla="*/ 2290587 w 4544430"/>
              <a:gd name="connsiteY10" fmla="*/ 4922487 h 4922939"/>
              <a:gd name="connsiteX11" fmla="*/ 798545 w 4544430"/>
              <a:gd name="connsiteY11" fmla="*/ 4694488 h 4922939"/>
              <a:gd name="connsiteX12" fmla="*/ 54389 w 4544430"/>
              <a:gd name="connsiteY12" fmla="*/ 3950332 h 4922939"/>
              <a:gd name="connsiteX13" fmla="*/ 42597 w 4544430"/>
              <a:gd name="connsiteY13" fmla="*/ 1915765 h 4922939"/>
              <a:gd name="connsiteX14" fmla="*/ 181415 w 4544430"/>
              <a:gd name="connsiteY14" fmla="*/ 1185237 h 4922939"/>
              <a:gd name="connsiteX15" fmla="*/ 889860 w 4544430"/>
              <a:gd name="connsiteY15" fmla="*/ 665923 h 4922939"/>
              <a:gd name="connsiteX0" fmla="*/ 889860 w 4544430"/>
              <a:gd name="connsiteY0" fmla="*/ 665923 h 4922939"/>
              <a:gd name="connsiteX1" fmla="*/ 1542440 w 4544430"/>
              <a:gd name="connsiteY1" fmla="*/ 289605 h 4922939"/>
              <a:gd name="connsiteX2" fmla="*/ 2274657 w 4544430"/>
              <a:gd name="connsiteY2" fmla="*/ 22 h 4922939"/>
              <a:gd name="connsiteX3" fmla="*/ 3051841 w 4544430"/>
              <a:gd name="connsiteY3" fmla="*/ 302924 h 4922939"/>
              <a:gd name="connsiteX4" fmla="*/ 3768921 w 4544430"/>
              <a:gd name="connsiteY4" fmla="*/ 710514 h 4922939"/>
              <a:gd name="connsiteX5" fmla="*/ 4414093 w 4544430"/>
              <a:gd name="connsiteY5" fmla="*/ 1206383 h 4922939"/>
              <a:gd name="connsiteX6" fmla="*/ 4543135 w 4544430"/>
              <a:gd name="connsiteY6" fmla="*/ 2042287 h 4922939"/>
              <a:gd name="connsiteX7" fmla="*/ 4382232 w 4544430"/>
              <a:gd name="connsiteY7" fmla="*/ 3787842 h 4922939"/>
              <a:gd name="connsiteX8" fmla="*/ 3705199 w 4544430"/>
              <a:gd name="connsiteY8" fmla="*/ 4250228 h 4922939"/>
              <a:gd name="connsiteX9" fmla="*/ 3000864 w 4544430"/>
              <a:gd name="connsiteY9" fmla="*/ 4653070 h 4922939"/>
              <a:gd name="connsiteX10" fmla="*/ 2290587 w 4544430"/>
              <a:gd name="connsiteY10" fmla="*/ 4922487 h 4922939"/>
              <a:gd name="connsiteX11" fmla="*/ 798545 w 4544430"/>
              <a:gd name="connsiteY11" fmla="*/ 4694488 h 4922939"/>
              <a:gd name="connsiteX12" fmla="*/ 54389 w 4544430"/>
              <a:gd name="connsiteY12" fmla="*/ 3950332 h 4922939"/>
              <a:gd name="connsiteX13" fmla="*/ 42597 w 4544430"/>
              <a:gd name="connsiteY13" fmla="*/ 1915765 h 4922939"/>
              <a:gd name="connsiteX14" fmla="*/ 181415 w 4544430"/>
              <a:gd name="connsiteY14" fmla="*/ 1185237 h 4922939"/>
              <a:gd name="connsiteX15" fmla="*/ 889860 w 4544430"/>
              <a:gd name="connsiteY15" fmla="*/ 665923 h 4922939"/>
              <a:gd name="connsiteX0" fmla="*/ 889860 w 4544430"/>
              <a:gd name="connsiteY0" fmla="*/ 665923 h 4922939"/>
              <a:gd name="connsiteX1" fmla="*/ 1542440 w 4544430"/>
              <a:gd name="connsiteY1" fmla="*/ 289605 h 4922939"/>
              <a:gd name="connsiteX2" fmla="*/ 2274657 w 4544430"/>
              <a:gd name="connsiteY2" fmla="*/ 22 h 4922939"/>
              <a:gd name="connsiteX3" fmla="*/ 3051841 w 4544430"/>
              <a:gd name="connsiteY3" fmla="*/ 302924 h 4922939"/>
              <a:gd name="connsiteX4" fmla="*/ 3768921 w 4544430"/>
              <a:gd name="connsiteY4" fmla="*/ 710514 h 4922939"/>
              <a:gd name="connsiteX5" fmla="*/ 4414093 w 4544430"/>
              <a:gd name="connsiteY5" fmla="*/ 1206383 h 4922939"/>
              <a:gd name="connsiteX6" fmla="*/ 4543135 w 4544430"/>
              <a:gd name="connsiteY6" fmla="*/ 2042287 h 4922939"/>
              <a:gd name="connsiteX7" fmla="*/ 4382232 w 4544430"/>
              <a:gd name="connsiteY7" fmla="*/ 3787842 h 4922939"/>
              <a:gd name="connsiteX8" fmla="*/ 3705199 w 4544430"/>
              <a:gd name="connsiteY8" fmla="*/ 4250228 h 4922939"/>
              <a:gd name="connsiteX9" fmla="*/ 3000864 w 4544430"/>
              <a:gd name="connsiteY9" fmla="*/ 4653070 h 4922939"/>
              <a:gd name="connsiteX10" fmla="*/ 2290587 w 4544430"/>
              <a:gd name="connsiteY10" fmla="*/ 4922487 h 4922939"/>
              <a:gd name="connsiteX11" fmla="*/ 798545 w 4544430"/>
              <a:gd name="connsiteY11" fmla="*/ 4694488 h 4922939"/>
              <a:gd name="connsiteX12" fmla="*/ 54389 w 4544430"/>
              <a:gd name="connsiteY12" fmla="*/ 3950332 h 4922939"/>
              <a:gd name="connsiteX13" fmla="*/ 42597 w 4544430"/>
              <a:gd name="connsiteY13" fmla="*/ 1915765 h 4922939"/>
              <a:gd name="connsiteX14" fmla="*/ 181415 w 4544430"/>
              <a:gd name="connsiteY14" fmla="*/ 1185237 h 4922939"/>
              <a:gd name="connsiteX15" fmla="*/ 889860 w 4544430"/>
              <a:gd name="connsiteY15" fmla="*/ 665923 h 4922939"/>
              <a:gd name="connsiteX0" fmla="*/ 889860 w 4546077"/>
              <a:gd name="connsiteY0" fmla="*/ 665923 h 4922939"/>
              <a:gd name="connsiteX1" fmla="*/ 1542440 w 4546077"/>
              <a:gd name="connsiteY1" fmla="*/ 289605 h 4922939"/>
              <a:gd name="connsiteX2" fmla="*/ 2274657 w 4546077"/>
              <a:gd name="connsiteY2" fmla="*/ 22 h 4922939"/>
              <a:gd name="connsiteX3" fmla="*/ 3051841 w 4546077"/>
              <a:gd name="connsiteY3" fmla="*/ 302924 h 4922939"/>
              <a:gd name="connsiteX4" fmla="*/ 3768921 w 4546077"/>
              <a:gd name="connsiteY4" fmla="*/ 710514 h 4922939"/>
              <a:gd name="connsiteX5" fmla="*/ 4414093 w 4546077"/>
              <a:gd name="connsiteY5" fmla="*/ 1206383 h 4922939"/>
              <a:gd name="connsiteX6" fmla="*/ 4543135 w 4546077"/>
              <a:gd name="connsiteY6" fmla="*/ 2042287 h 4922939"/>
              <a:gd name="connsiteX7" fmla="*/ 4449140 w 4546077"/>
              <a:gd name="connsiteY7" fmla="*/ 3631725 h 4922939"/>
              <a:gd name="connsiteX8" fmla="*/ 3705199 w 4546077"/>
              <a:gd name="connsiteY8" fmla="*/ 4250228 h 4922939"/>
              <a:gd name="connsiteX9" fmla="*/ 3000864 w 4546077"/>
              <a:gd name="connsiteY9" fmla="*/ 4653070 h 4922939"/>
              <a:gd name="connsiteX10" fmla="*/ 2290587 w 4546077"/>
              <a:gd name="connsiteY10" fmla="*/ 4922487 h 4922939"/>
              <a:gd name="connsiteX11" fmla="*/ 798545 w 4546077"/>
              <a:gd name="connsiteY11" fmla="*/ 4694488 h 4922939"/>
              <a:gd name="connsiteX12" fmla="*/ 54389 w 4546077"/>
              <a:gd name="connsiteY12" fmla="*/ 3950332 h 4922939"/>
              <a:gd name="connsiteX13" fmla="*/ 42597 w 4546077"/>
              <a:gd name="connsiteY13" fmla="*/ 1915765 h 4922939"/>
              <a:gd name="connsiteX14" fmla="*/ 181415 w 4546077"/>
              <a:gd name="connsiteY14" fmla="*/ 1185237 h 4922939"/>
              <a:gd name="connsiteX15" fmla="*/ 889860 w 4546077"/>
              <a:gd name="connsiteY15" fmla="*/ 665923 h 4922939"/>
              <a:gd name="connsiteX0" fmla="*/ 889860 w 4551114"/>
              <a:gd name="connsiteY0" fmla="*/ 665923 h 4922939"/>
              <a:gd name="connsiteX1" fmla="*/ 1542440 w 4551114"/>
              <a:gd name="connsiteY1" fmla="*/ 289605 h 4922939"/>
              <a:gd name="connsiteX2" fmla="*/ 2274657 w 4551114"/>
              <a:gd name="connsiteY2" fmla="*/ 22 h 4922939"/>
              <a:gd name="connsiteX3" fmla="*/ 3051841 w 4551114"/>
              <a:gd name="connsiteY3" fmla="*/ 302924 h 4922939"/>
              <a:gd name="connsiteX4" fmla="*/ 3768921 w 4551114"/>
              <a:gd name="connsiteY4" fmla="*/ 710514 h 4922939"/>
              <a:gd name="connsiteX5" fmla="*/ 4414093 w 4551114"/>
              <a:gd name="connsiteY5" fmla="*/ 1206383 h 4922939"/>
              <a:gd name="connsiteX6" fmla="*/ 4543135 w 4551114"/>
              <a:gd name="connsiteY6" fmla="*/ 2042287 h 4922939"/>
              <a:gd name="connsiteX7" fmla="*/ 4449140 w 4551114"/>
              <a:gd name="connsiteY7" fmla="*/ 3631725 h 4922939"/>
              <a:gd name="connsiteX8" fmla="*/ 3705199 w 4551114"/>
              <a:gd name="connsiteY8" fmla="*/ 4250228 h 4922939"/>
              <a:gd name="connsiteX9" fmla="*/ 3000864 w 4551114"/>
              <a:gd name="connsiteY9" fmla="*/ 4653070 h 4922939"/>
              <a:gd name="connsiteX10" fmla="*/ 2290587 w 4551114"/>
              <a:gd name="connsiteY10" fmla="*/ 4922487 h 4922939"/>
              <a:gd name="connsiteX11" fmla="*/ 798545 w 4551114"/>
              <a:gd name="connsiteY11" fmla="*/ 4694488 h 4922939"/>
              <a:gd name="connsiteX12" fmla="*/ 54389 w 4551114"/>
              <a:gd name="connsiteY12" fmla="*/ 3950332 h 4922939"/>
              <a:gd name="connsiteX13" fmla="*/ 42597 w 4551114"/>
              <a:gd name="connsiteY13" fmla="*/ 1915765 h 4922939"/>
              <a:gd name="connsiteX14" fmla="*/ 181415 w 4551114"/>
              <a:gd name="connsiteY14" fmla="*/ 1185237 h 4922939"/>
              <a:gd name="connsiteX15" fmla="*/ 889860 w 4551114"/>
              <a:gd name="connsiteY15" fmla="*/ 665923 h 4922939"/>
              <a:gd name="connsiteX0" fmla="*/ 889860 w 4552353"/>
              <a:gd name="connsiteY0" fmla="*/ 665923 h 4922939"/>
              <a:gd name="connsiteX1" fmla="*/ 1542440 w 4552353"/>
              <a:gd name="connsiteY1" fmla="*/ 289605 h 4922939"/>
              <a:gd name="connsiteX2" fmla="*/ 2274657 w 4552353"/>
              <a:gd name="connsiteY2" fmla="*/ 22 h 4922939"/>
              <a:gd name="connsiteX3" fmla="*/ 3051841 w 4552353"/>
              <a:gd name="connsiteY3" fmla="*/ 302924 h 4922939"/>
              <a:gd name="connsiteX4" fmla="*/ 3768921 w 4552353"/>
              <a:gd name="connsiteY4" fmla="*/ 710514 h 4922939"/>
              <a:gd name="connsiteX5" fmla="*/ 4414093 w 4552353"/>
              <a:gd name="connsiteY5" fmla="*/ 1206383 h 4922939"/>
              <a:gd name="connsiteX6" fmla="*/ 4543135 w 4552353"/>
              <a:gd name="connsiteY6" fmla="*/ 2042287 h 4922939"/>
              <a:gd name="connsiteX7" fmla="*/ 4452326 w 4552353"/>
              <a:gd name="connsiteY7" fmla="*/ 3650841 h 4922939"/>
              <a:gd name="connsiteX8" fmla="*/ 3705199 w 4552353"/>
              <a:gd name="connsiteY8" fmla="*/ 4250228 h 4922939"/>
              <a:gd name="connsiteX9" fmla="*/ 3000864 w 4552353"/>
              <a:gd name="connsiteY9" fmla="*/ 4653070 h 4922939"/>
              <a:gd name="connsiteX10" fmla="*/ 2290587 w 4552353"/>
              <a:gd name="connsiteY10" fmla="*/ 4922487 h 4922939"/>
              <a:gd name="connsiteX11" fmla="*/ 798545 w 4552353"/>
              <a:gd name="connsiteY11" fmla="*/ 4694488 h 4922939"/>
              <a:gd name="connsiteX12" fmla="*/ 54389 w 4552353"/>
              <a:gd name="connsiteY12" fmla="*/ 3950332 h 4922939"/>
              <a:gd name="connsiteX13" fmla="*/ 42597 w 4552353"/>
              <a:gd name="connsiteY13" fmla="*/ 1915765 h 4922939"/>
              <a:gd name="connsiteX14" fmla="*/ 181415 w 4552353"/>
              <a:gd name="connsiteY14" fmla="*/ 1185237 h 4922939"/>
              <a:gd name="connsiteX15" fmla="*/ 889860 w 4552353"/>
              <a:gd name="connsiteY15" fmla="*/ 665923 h 4922939"/>
              <a:gd name="connsiteX0" fmla="*/ 889860 w 4561250"/>
              <a:gd name="connsiteY0" fmla="*/ 665923 h 4922939"/>
              <a:gd name="connsiteX1" fmla="*/ 1542440 w 4561250"/>
              <a:gd name="connsiteY1" fmla="*/ 289605 h 4922939"/>
              <a:gd name="connsiteX2" fmla="*/ 2274657 w 4561250"/>
              <a:gd name="connsiteY2" fmla="*/ 22 h 4922939"/>
              <a:gd name="connsiteX3" fmla="*/ 3051841 w 4561250"/>
              <a:gd name="connsiteY3" fmla="*/ 302924 h 4922939"/>
              <a:gd name="connsiteX4" fmla="*/ 3768921 w 4561250"/>
              <a:gd name="connsiteY4" fmla="*/ 710514 h 4922939"/>
              <a:gd name="connsiteX5" fmla="*/ 4414093 w 4561250"/>
              <a:gd name="connsiteY5" fmla="*/ 1206383 h 4922939"/>
              <a:gd name="connsiteX6" fmla="*/ 4543135 w 4561250"/>
              <a:gd name="connsiteY6" fmla="*/ 2042287 h 4922939"/>
              <a:gd name="connsiteX7" fmla="*/ 4452326 w 4561250"/>
              <a:gd name="connsiteY7" fmla="*/ 3650841 h 4922939"/>
              <a:gd name="connsiteX8" fmla="*/ 3705199 w 4561250"/>
              <a:gd name="connsiteY8" fmla="*/ 4250228 h 4922939"/>
              <a:gd name="connsiteX9" fmla="*/ 3000864 w 4561250"/>
              <a:gd name="connsiteY9" fmla="*/ 4653070 h 4922939"/>
              <a:gd name="connsiteX10" fmla="*/ 2290587 w 4561250"/>
              <a:gd name="connsiteY10" fmla="*/ 4922487 h 4922939"/>
              <a:gd name="connsiteX11" fmla="*/ 798545 w 4561250"/>
              <a:gd name="connsiteY11" fmla="*/ 4694488 h 4922939"/>
              <a:gd name="connsiteX12" fmla="*/ 54389 w 4561250"/>
              <a:gd name="connsiteY12" fmla="*/ 3950332 h 4922939"/>
              <a:gd name="connsiteX13" fmla="*/ 42597 w 4561250"/>
              <a:gd name="connsiteY13" fmla="*/ 1915765 h 4922939"/>
              <a:gd name="connsiteX14" fmla="*/ 181415 w 4561250"/>
              <a:gd name="connsiteY14" fmla="*/ 1185237 h 4922939"/>
              <a:gd name="connsiteX15" fmla="*/ 889860 w 4561250"/>
              <a:gd name="connsiteY15" fmla="*/ 665923 h 4922939"/>
              <a:gd name="connsiteX0" fmla="*/ 889860 w 4569508"/>
              <a:gd name="connsiteY0" fmla="*/ 665923 h 4922939"/>
              <a:gd name="connsiteX1" fmla="*/ 1542440 w 4569508"/>
              <a:gd name="connsiteY1" fmla="*/ 289605 h 4922939"/>
              <a:gd name="connsiteX2" fmla="*/ 2274657 w 4569508"/>
              <a:gd name="connsiteY2" fmla="*/ 22 h 4922939"/>
              <a:gd name="connsiteX3" fmla="*/ 3051841 w 4569508"/>
              <a:gd name="connsiteY3" fmla="*/ 302924 h 4922939"/>
              <a:gd name="connsiteX4" fmla="*/ 3768921 w 4569508"/>
              <a:gd name="connsiteY4" fmla="*/ 710514 h 4922939"/>
              <a:gd name="connsiteX5" fmla="*/ 4414093 w 4569508"/>
              <a:gd name="connsiteY5" fmla="*/ 1206383 h 4922939"/>
              <a:gd name="connsiteX6" fmla="*/ 4543135 w 4569508"/>
              <a:gd name="connsiteY6" fmla="*/ 2042287 h 4922939"/>
              <a:gd name="connsiteX7" fmla="*/ 4562248 w 4569508"/>
              <a:gd name="connsiteY7" fmla="*/ 2998105 h 4922939"/>
              <a:gd name="connsiteX8" fmla="*/ 4452326 w 4569508"/>
              <a:gd name="connsiteY8" fmla="*/ 3650841 h 4922939"/>
              <a:gd name="connsiteX9" fmla="*/ 3705199 w 4569508"/>
              <a:gd name="connsiteY9" fmla="*/ 4250228 h 4922939"/>
              <a:gd name="connsiteX10" fmla="*/ 3000864 w 4569508"/>
              <a:gd name="connsiteY10" fmla="*/ 4653070 h 4922939"/>
              <a:gd name="connsiteX11" fmla="*/ 2290587 w 4569508"/>
              <a:gd name="connsiteY11" fmla="*/ 4922487 h 4922939"/>
              <a:gd name="connsiteX12" fmla="*/ 798545 w 4569508"/>
              <a:gd name="connsiteY12" fmla="*/ 4694488 h 4922939"/>
              <a:gd name="connsiteX13" fmla="*/ 54389 w 4569508"/>
              <a:gd name="connsiteY13" fmla="*/ 3950332 h 4922939"/>
              <a:gd name="connsiteX14" fmla="*/ 42597 w 4569508"/>
              <a:gd name="connsiteY14" fmla="*/ 1915765 h 4922939"/>
              <a:gd name="connsiteX15" fmla="*/ 181415 w 4569508"/>
              <a:gd name="connsiteY15" fmla="*/ 1185237 h 4922939"/>
              <a:gd name="connsiteX16" fmla="*/ 889860 w 4569508"/>
              <a:gd name="connsiteY16" fmla="*/ 665923 h 4922939"/>
              <a:gd name="connsiteX0" fmla="*/ 889860 w 4562248"/>
              <a:gd name="connsiteY0" fmla="*/ 665923 h 4922939"/>
              <a:gd name="connsiteX1" fmla="*/ 1542440 w 4562248"/>
              <a:gd name="connsiteY1" fmla="*/ 289605 h 4922939"/>
              <a:gd name="connsiteX2" fmla="*/ 2274657 w 4562248"/>
              <a:gd name="connsiteY2" fmla="*/ 22 h 4922939"/>
              <a:gd name="connsiteX3" fmla="*/ 3051841 w 4562248"/>
              <a:gd name="connsiteY3" fmla="*/ 302924 h 4922939"/>
              <a:gd name="connsiteX4" fmla="*/ 3768921 w 4562248"/>
              <a:gd name="connsiteY4" fmla="*/ 710514 h 4922939"/>
              <a:gd name="connsiteX5" fmla="*/ 4414093 w 4562248"/>
              <a:gd name="connsiteY5" fmla="*/ 1206383 h 4922939"/>
              <a:gd name="connsiteX6" fmla="*/ 4543135 w 4562248"/>
              <a:gd name="connsiteY6" fmla="*/ 2042287 h 4922939"/>
              <a:gd name="connsiteX7" fmla="*/ 4562248 w 4562248"/>
              <a:gd name="connsiteY7" fmla="*/ 2998105 h 4922939"/>
              <a:gd name="connsiteX8" fmla="*/ 4452326 w 4562248"/>
              <a:gd name="connsiteY8" fmla="*/ 3650841 h 4922939"/>
              <a:gd name="connsiteX9" fmla="*/ 3705199 w 4562248"/>
              <a:gd name="connsiteY9" fmla="*/ 4250228 h 4922939"/>
              <a:gd name="connsiteX10" fmla="*/ 3000864 w 4562248"/>
              <a:gd name="connsiteY10" fmla="*/ 4653070 h 4922939"/>
              <a:gd name="connsiteX11" fmla="*/ 2290587 w 4562248"/>
              <a:gd name="connsiteY11" fmla="*/ 4922487 h 4922939"/>
              <a:gd name="connsiteX12" fmla="*/ 798545 w 4562248"/>
              <a:gd name="connsiteY12" fmla="*/ 4694488 h 4922939"/>
              <a:gd name="connsiteX13" fmla="*/ 54389 w 4562248"/>
              <a:gd name="connsiteY13" fmla="*/ 3950332 h 4922939"/>
              <a:gd name="connsiteX14" fmla="*/ 42597 w 4562248"/>
              <a:gd name="connsiteY14" fmla="*/ 1915765 h 4922939"/>
              <a:gd name="connsiteX15" fmla="*/ 181415 w 4562248"/>
              <a:gd name="connsiteY15" fmla="*/ 1185237 h 4922939"/>
              <a:gd name="connsiteX16" fmla="*/ 889860 w 4562248"/>
              <a:gd name="connsiteY16" fmla="*/ 665923 h 4922939"/>
              <a:gd name="connsiteX0" fmla="*/ 889860 w 4569508"/>
              <a:gd name="connsiteY0" fmla="*/ 665923 h 4922939"/>
              <a:gd name="connsiteX1" fmla="*/ 1542440 w 4569508"/>
              <a:gd name="connsiteY1" fmla="*/ 289605 h 4922939"/>
              <a:gd name="connsiteX2" fmla="*/ 2274657 w 4569508"/>
              <a:gd name="connsiteY2" fmla="*/ 22 h 4922939"/>
              <a:gd name="connsiteX3" fmla="*/ 3051841 w 4569508"/>
              <a:gd name="connsiteY3" fmla="*/ 302924 h 4922939"/>
              <a:gd name="connsiteX4" fmla="*/ 3768921 w 4569508"/>
              <a:gd name="connsiteY4" fmla="*/ 710514 h 4922939"/>
              <a:gd name="connsiteX5" fmla="*/ 4414093 w 4569508"/>
              <a:gd name="connsiteY5" fmla="*/ 1206383 h 4922939"/>
              <a:gd name="connsiteX6" fmla="*/ 4543135 w 4569508"/>
              <a:gd name="connsiteY6" fmla="*/ 2042287 h 4922939"/>
              <a:gd name="connsiteX7" fmla="*/ 4562248 w 4569508"/>
              <a:gd name="connsiteY7" fmla="*/ 2998105 h 4922939"/>
              <a:gd name="connsiteX8" fmla="*/ 4452326 w 4569508"/>
              <a:gd name="connsiteY8" fmla="*/ 3650841 h 4922939"/>
              <a:gd name="connsiteX9" fmla="*/ 3705199 w 4569508"/>
              <a:gd name="connsiteY9" fmla="*/ 4250228 h 4922939"/>
              <a:gd name="connsiteX10" fmla="*/ 3000864 w 4569508"/>
              <a:gd name="connsiteY10" fmla="*/ 4653070 h 4922939"/>
              <a:gd name="connsiteX11" fmla="*/ 2290587 w 4569508"/>
              <a:gd name="connsiteY11" fmla="*/ 4922487 h 4922939"/>
              <a:gd name="connsiteX12" fmla="*/ 798545 w 4569508"/>
              <a:gd name="connsiteY12" fmla="*/ 4694488 h 4922939"/>
              <a:gd name="connsiteX13" fmla="*/ 54389 w 4569508"/>
              <a:gd name="connsiteY13" fmla="*/ 3950332 h 4922939"/>
              <a:gd name="connsiteX14" fmla="*/ 42597 w 4569508"/>
              <a:gd name="connsiteY14" fmla="*/ 1915765 h 4922939"/>
              <a:gd name="connsiteX15" fmla="*/ 181415 w 4569508"/>
              <a:gd name="connsiteY15" fmla="*/ 1185237 h 4922939"/>
              <a:gd name="connsiteX16" fmla="*/ 889860 w 4569508"/>
              <a:gd name="connsiteY16" fmla="*/ 665923 h 4922939"/>
              <a:gd name="connsiteX0" fmla="*/ 889860 w 4555455"/>
              <a:gd name="connsiteY0" fmla="*/ 665923 h 4922939"/>
              <a:gd name="connsiteX1" fmla="*/ 1542440 w 4555455"/>
              <a:gd name="connsiteY1" fmla="*/ 289605 h 4922939"/>
              <a:gd name="connsiteX2" fmla="*/ 2274657 w 4555455"/>
              <a:gd name="connsiteY2" fmla="*/ 22 h 4922939"/>
              <a:gd name="connsiteX3" fmla="*/ 3051841 w 4555455"/>
              <a:gd name="connsiteY3" fmla="*/ 302924 h 4922939"/>
              <a:gd name="connsiteX4" fmla="*/ 3768921 w 4555455"/>
              <a:gd name="connsiteY4" fmla="*/ 710514 h 4922939"/>
              <a:gd name="connsiteX5" fmla="*/ 4414093 w 4555455"/>
              <a:gd name="connsiteY5" fmla="*/ 1206383 h 4922939"/>
              <a:gd name="connsiteX6" fmla="*/ 4543135 w 4555455"/>
              <a:gd name="connsiteY6" fmla="*/ 2042287 h 4922939"/>
              <a:gd name="connsiteX7" fmla="*/ 4539945 w 4555455"/>
              <a:gd name="connsiteY7" fmla="*/ 2851546 h 4922939"/>
              <a:gd name="connsiteX8" fmla="*/ 4452326 w 4555455"/>
              <a:gd name="connsiteY8" fmla="*/ 3650841 h 4922939"/>
              <a:gd name="connsiteX9" fmla="*/ 3705199 w 4555455"/>
              <a:gd name="connsiteY9" fmla="*/ 4250228 h 4922939"/>
              <a:gd name="connsiteX10" fmla="*/ 3000864 w 4555455"/>
              <a:gd name="connsiteY10" fmla="*/ 4653070 h 4922939"/>
              <a:gd name="connsiteX11" fmla="*/ 2290587 w 4555455"/>
              <a:gd name="connsiteY11" fmla="*/ 4922487 h 4922939"/>
              <a:gd name="connsiteX12" fmla="*/ 798545 w 4555455"/>
              <a:gd name="connsiteY12" fmla="*/ 4694488 h 4922939"/>
              <a:gd name="connsiteX13" fmla="*/ 54389 w 4555455"/>
              <a:gd name="connsiteY13" fmla="*/ 3950332 h 4922939"/>
              <a:gd name="connsiteX14" fmla="*/ 42597 w 4555455"/>
              <a:gd name="connsiteY14" fmla="*/ 1915765 h 4922939"/>
              <a:gd name="connsiteX15" fmla="*/ 181415 w 4555455"/>
              <a:gd name="connsiteY15" fmla="*/ 1185237 h 4922939"/>
              <a:gd name="connsiteX16" fmla="*/ 889860 w 4555455"/>
              <a:gd name="connsiteY16" fmla="*/ 665923 h 4922939"/>
              <a:gd name="connsiteX0" fmla="*/ 889860 w 4550984"/>
              <a:gd name="connsiteY0" fmla="*/ 665923 h 4922939"/>
              <a:gd name="connsiteX1" fmla="*/ 1542440 w 4550984"/>
              <a:gd name="connsiteY1" fmla="*/ 289605 h 4922939"/>
              <a:gd name="connsiteX2" fmla="*/ 2274657 w 4550984"/>
              <a:gd name="connsiteY2" fmla="*/ 22 h 4922939"/>
              <a:gd name="connsiteX3" fmla="*/ 3051841 w 4550984"/>
              <a:gd name="connsiteY3" fmla="*/ 302924 h 4922939"/>
              <a:gd name="connsiteX4" fmla="*/ 3768921 w 4550984"/>
              <a:gd name="connsiteY4" fmla="*/ 710514 h 4922939"/>
              <a:gd name="connsiteX5" fmla="*/ 4414093 w 4550984"/>
              <a:gd name="connsiteY5" fmla="*/ 1206383 h 4922939"/>
              <a:gd name="connsiteX6" fmla="*/ 4543135 w 4550984"/>
              <a:gd name="connsiteY6" fmla="*/ 2042287 h 4922939"/>
              <a:gd name="connsiteX7" fmla="*/ 4539945 w 4550984"/>
              <a:gd name="connsiteY7" fmla="*/ 2851546 h 4922939"/>
              <a:gd name="connsiteX8" fmla="*/ 4452326 w 4550984"/>
              <a:gd name="connsiteY8" fmla="*/ 3650841 h 4922939"/>
              <a:gd name="connsiteX9" fmla="*/ 3705199 w 4550984"/>
              <a:gd name="connsiteY9" fmla="*/ 4250228 h 4922939"/>
              <a:gd name="connsiteX10" fmla="*/ 3000864 w 4550984"/>
              <a:gd name="connsiteY10" fmla="*/ 4653070 h 4922939"/>
              <a:gd name="connsiteX11" fmla="*/ 2290587 w 4550984"/>
              <a:gd name="connsiteY11" fmla="*/ 4922487 h 4922939"/>
              <a:gd name="connsiteX12" fmla="*/ 798545 w 4550984"/>
              <a:gd name="connsiteY12" fmla="*/ 4694488 h 4922939"/>
              <a:gd name="connsiteX13" fmla="*/ 54389 w 4550984"/>
              <a:gd name="connsiteY13" fmla="*/ 3950332 h 4922939"/>
              <a:gd name="connsiteX14" fmla="*/ 42597 w 4550984"/>
              <a:gd name="connsiteY14" fmla="*/ 1915765 h 4922939"/>
              <a:gd name="connsiteX15" fmla="*/ 181415 w 4550984"/>
              <a:gd name="connsiteY15" fmla="*/ 1185237 h 4922939"/>
              <a:gd name="connsiteX16" fmla="*/ 889860 w 4550984"/>
              <a:gd name="connsiteY16" fmla="*/ 665923 h 4922939"/>
              <a:gd name="connsiteX0" fmla="*/ 889860 w 4552875"/>
              <a:gd name="connsiteY0" fmla="*/ 665923 h 4922939"/>
              <a:gd name="connsiteX1" fmla="*/ 1542440 w 4552875"/>
              <a:gd name="connsiteY1" fmla="*/ 289605 h 4922939"/>
              <a:gd name="connsiteX2" fmla="*/ 2274657 w 4552875"/>
              <a:gd name="connsiteY2" fmla="*/ 22 h 4922939"/>
              <a:gd name="connsiteX3" fmla="*/ 3051841 w 4552875"/>
              <a:gd name="connsiteY3" fmla="*/ 302924 h 4922939"/>
              <a:gd name="connsiteX4" fmla="*/ 3768921 w 4552875"/>
              <a:gd name="connsiteY4" fmla="*/ 710514 h 4922939"/>
              <a:gd name="connsiteX5" fmla="*/ 4414093 w 4552875"/>
              <a:gd name="connsiteY5" fmla="*/ 1206383 h 4922939"/>
              <a:gd name="connsiteX6" fmla="*/ 4543135 w 4552875"/>
              <a:gd name="connsiteY6" fmla="*/ 2042287 h 4922939"/>
              <a:gd name="connsiteX7" fmla="*/ 4539945 w 4552875"/>
              <a:gd name="connsiteY7" fmla="*/ 2851546 h 4922939"/>
              <a:gd name="connsiteX8" fmla="*/ 4452326 w 4552875"/>
              <a:gd name="connsiteY8" fmla="*/ 3650841 h 4922939"/>
              <a:gd name="connsiteX9" fmla="*/ 3705199 w 4552875"/>
              <a:gd name="connsiteY9" fmla="*/ 4250228 h 4922939"/>
              <a:gd name="connsiteX10" fmla="*/ 3000864 w 4552875"/>
              <a:gd name="connsiteY10" fmla="*/ 4653070 h 4922939"/>
              <a:gd name="connsiteX11" fmla="*/ 2290587 w 4552875"/>
              <a:gd name="connsiteY11" fmla="*/ 4922487 h 4922939"/>
              <a:gd name="connsiteX12" fmla="*/ 798545 w 4552875"/>
              <a:gd name="connsiteY12" fmla="*/ 4694488 h 4922939"/>
              <a:gd name="connsiteX13" fmla="*/ 54389 w 4552875"/>
              <a:gd name="connsiteY13" fmla="*/ 3950332 h 4922939"/>
              <a:gd name="connsiteX14" fmla="*/ 42597 w 4552875"/>
              <a:gd name="connsiteY14" fmla="*/ 1915765 h 4922939"/>
              <a:gd name="connsiteX15" fmla="*/ 181415 w 4552875"/>
              <a:gd name="connsiteY15" fmla="*/ 1185237 h 4922939"/>
              <a:gd name="connsiteX16" fmla="*/ 889860 w 4552875"/>
              <a:gd name="connsiteY16" fmla="*/ 665923 h 4922939"/>
              <a:gd name="connsiteX0" fmla="*/ 889860 w 4557660"/>
              <a:gd name="connsiteY0" fmla="*/ 665923 h 4922939"/>
              <a:gd name="connsiteX1" fmla="*/ 1542440 w 4557660"/>
              <a:gd name="connsiteY1" fmla="*/ 289605 h 4922939"/>
              <a:gd name="connsiteX2" fmla="*/ 2274657 w 4557660"/>
              <a:gd name="connsiteY2" fmla="*/ 22 h 4922939"/>
              <a:gd name="connsiteX3" fmla="*/ 3051841 w 4557660"/>
              <a:gd name="connsiteY3" fmla="*/ 302924 h 4922939"/>
              <a:gd name="connsiteX4" fmla="*/ 3768921 w 4557660"/>
              <a:gd name="connsiteY4" fmla="*/ 710514 h 4922939"/>
              <a:gd name="connsiteX5" fmla="*/ 4414093 w 4557660"/>
              <a:gd name="connsiteY5" fmla="*/ 1206383 h 4922939"/>
              <a:gd name="connsiteX6" fmla="*/ 4546321 w 4557660"/>
              <a:gd name="connsiteY6" fmla="*/ 1994496 h 4922939"/>
              <a:gd name="connsiteX7" fmla="*/ 4539945 w 4557660"/>
              <a:gd name="connsiteY7" fmla="*/ 2851546 h 4922939"/>
              <a:gd name="connsiteX8" fmla="*/ 4452326 w 4557660"/>
              <a:gd name="connsiteY8" fmla="*/ 3650841 h 4922939"/>
              <a:gd name="connsiteX9" fmla="*/ 3705199 w 4557660"/>
              <a:gd name="connsiteY9" fmla="*/ 4250228 h 4922939"/>
              <a:gd name="connsiteX10" fmla="*/ 3000864 w 4557660"/>
              <a:gd name="connsiteY10" fmla="*/ 4653070 h 4922939"/>
              <a:gd name="connsiteX11" fmla="*/ 2290587 w 4557660"/>
              <a:gd name="connsiteY11" fmla="*/ 4922487 h 4922939"/>
              <a:gd name="connsiteX12" fmla="*/ 798545 w 4557660"/>
              <a:gd name="connsiteY12" fmla="*/ 4694488 h 4922939"/>
              <a:gd name="connsiteX13" fmla="*/ 54389 w 4557660"/>
              <a:gd name="connsiteY13" fmla="*/ 3950332 h 4922939"/>
              <a:gd name="connsiteX14" fmla="*/ 42597 w 4557660"/>
              <a:gd name="connsiteY14" fmla="*/ 1915765 h 4922939"/>
              <a:gd name="connsiteX15" fmla="*/ 181415 w 4557660"/>
              <a:gd name="connsiteY15" fmla="*/ 1185237 h 4922939"/>
              <a:gd name="connsiteX16" fmla="*/ 889860 w 4557660"/>
              <a:gd name="connsiteY16" fmla="*/ 665923 h 4922939"/>
              <a:gd name="connsiteX0" fmla="*/ 889860 w 4549710"/>
              <a:gd name="connsiteY0" fmla="*/ 665923 h 4922939"/>
              <a:gd name="connsiteX1" fmla="*/ 1542440 w 4549710"/>
              <a:gd name="connsiteY1" fmla="*/ 289605 h 4922939"/>
              <a:gd name="connsiteX2" fmla="*/ 2274657 w 4549710"/>
              <a:gd name="connsiteY2" fmla="*/ 22 h 4922939"/>
              <a:gd name="connsiteX3" fmla="*/ 3051841 w 4549710"/>
              <a:gd name="connsiteY3" fmla="*/ 302924 h 4922939"/>
              <a:gd name="connsiteX4" fmla="*/ 3768921 w 4549710"/>
              <a:gd name="connsiteY4" fmla="*/ 710514 h 4922939"/>
              <a:gd name="connsiteX5" fmla="*/ 4414093 w 4549710"/>
              <a:gd name="connsiteY5" fmla="*/ 1206383 h 4922939"/>
              <a:gd name="connsiteX6" fmla="*/ 4546321 w 4549710"/>
              <a:gd name="connsiteY6" fmla="*/ 1994496 h 4922939"/>
              <a:gd name="connsiteX7" fmla="*/ 4539945 w 4549710"/>
              <a:gd name="connsiteY7" fmla="*/ 2851546 h 4922939"/>
              <a:gd name="connsiteX8" fmla="*/ 4452326 w 4549710"/>
              <a:gd name="connsiteY8" fmla="*/ 3650841 h 4922939"/>
              <a:gd name="connsiteX9" fmla="*/ 3705199 w 4549710"/>
              <a:gd name="connsiteY9" fmla="*/ 4250228 h 4922939"/>
              <a:gd name="connsiteX10" fmla="*/ 3000864 w 4549710"/>
              <a:gd name="connsiteY10" fmla="*/ 4653070 h 4922939"/>
              <a:gd name="connsiteX11" fmla="*/ 2290587 w 4549710"/>
              <a:gd name="connsiteY11" fmla="*/ 4922487 h 4922939"/>
              <a:gd name="connsiteX12" fmla="*/ 798545 w 4549710"/>
              <a:gd name="connsiteY12" fmla="*/ 4694488 h 4922939"/>
              <a:gd name="connsiteX13" fmla="*/ 54389 w 4549710"/>
              <a:gd name="connsiteY13" fmla="*/ 3950332 h 4922939"/>
              <a:gd name="connsiteX14" fmla="*/ 42597 w 4549710"/>
              <a:gd name="connsiteY14" fmla="*/ 1915765 h 4922939"/>
              <a:gd name="connsiteX15" fmla="*/ 181415 w 4549710"/>
              <a:gd name="connsiteY15" fmla="*/ 1185237 h 4922939"/>
              <a:gd name="connsiteX16" fmla="*/ 889860 w 4549710"/>
              <a:gd name="connsiteY16" fmla="*/ 665923 h 4922939"/>
              <a:gd name="connsiteX0" fmla="*/ 889860 w 4549710"/>
              <a:gd name="connsiteY0" fmla="*/ 665923 h 4922492"/>
              <a:gd name="connsiteX1" fmla="*/ 1542440 w 4549710"/>
              <a:gd name="connsiteY1" fmla="*/ 289605 h 4922492"/>
              <a:gd name="connsiteX2" fmla="*/ 2274657 w 4549710"/>
              <a:gd name="connsiteY2" fmla="*/ 22 h 4922492"/>
              <a:gd name="connsiteX3" fmla="*/ 3051841 w 4549710"/>
              <a:gd name="connsiteY3" fmla="*/ 302924 h 4922492"/>
              <a:gd name="connsiteX4" fmla="*/ 3768921 w 4549710"/>
              <a:gd name="connsiteY4" fmla="*/ 710514 h 4922492"/>
              <a:gd name="connsiteX5" fmla="*/ 4414093 w 4549710"/>
              <a:gd name="connsiteY5" fmla="*/ 1206383 h 4922492"/>
              <a:gd name="connsiteX6" fmla="*/ 4546321 w 4549710"/>
              <a:gd name="connsiteY6" fmla="*/ 1994496 h 4922492"/>
              <a:gd name="connsiteX7" fmla="*/ 4539945 w 4549710"/>
              <a:gd name="connsiteY7" fmla="*/ 2851546 h 4922492"/>
              <a:gd name="connsiteX8" fmla="*/ 4452326 w 4549710"/>
              <a:gd name="connsiteY8" fmla="*/ 3650841 h 4922492"/>
              <a:gd name="connsiteX9" fmla="*/ 3705199 w 4549710"/>
              <a:gd name="connsiteY9" fmla="*/ 4250228 h 4922492"/>
              <a:gd name="connsiteX10" fmla="*/ 3000864 w 4549710"/>
              <a:gd name="connsiteY10" fmla="*/ 4653070 h 4922492"/>
              <a:gd name="connsiteX11" fmla="*/ 2290587 w 4549710"/>
              <a:gd name="connsiteY11" fmla="*/ 4922487 h 4922492"/>
              <a:gd name="connsiteX12" fmla="*/ 1518595 w 4549710"/>
              <a:gd name="connsiteY12" fmla="*/ 4646697 h 4922492"/>
              <a:gd name="connsiteX13" fmla="*/ 54389 w 4549710"/>
              <a:gd name="connsiteY13" fmla="*/ 3950332 h 4922492"/>
              <a:gd name="connsiteX14" fmla="*/ 42597 w 4549710"/>
              <a:gd name="connsiteY14" fmla="*/ 1915765 h 4922492"/>
              <a:gd name="connsiteX15" fmla="*/ 181415 w 4549710"/>
              <a:gd name="connsiteY15" fmla="*/ 1185237 h 4922492"/>
              <a:gd name="connsiteX16" fmla="*/ 889860 w 4549710"/>
              <a:gd name="connsiteY16" fmla="*/ 665923 h 4922492"/>
              <a:gd name="connsiteX0" fmla="*/ 889860 w 4549710"/>
              <a:gd name="connsiteY0" fmla="*/ 665923 h 4943317"/>
              <a:gd name="connsiteX1" fmla="*/ 1542440 w 4549710"/>
              <a:gd name="connsiteY1" fmla="*/ 289605 h 4943317"/>
              <a:gd name="connsiteX2" fmla="*/ 2274657 w 4549710"/>
              <a:gd name="connsiteY2" fmla="*/ 22 h 4943317"/>
              <a:gd name="connsiteX3" fmla="*/ 3051841 w 4549710"/>
              <a:gd name="connsiteY3" fmla="*/ 302924 h 4943317"/>
              <a:gd name="connsiteX4" fmla="*/ 3768921 w 4549710"/>
              <a:gd name="connsiteY4" fmla="*/ 710514 h 4943317"/>
              <a:gd name="connsiteX5" fmla="*/ 4414093 w 4549710"/>
              <a:gd name="connsiteY5" fmla="*/ 1206383 h 4943317"/>
              <a:gd name="connsiteX6" fmla="*/ 4546321 w 4549710"/>
              <a:gd name="connsiteY6" fmla="*/ 1994496 h 4943317"/>
              <a:gd name="connsiteX7" fmla="*/ 4539945 w 4549710"/>
              <a:gd name="connsiteY7" fmla="*/ 2851546 h 4943317"/>
              <a:gd name="connsiteX8" fmla="*/ 4452326 w 4549710"/>
              <a:gd name="connsiteY8" fmla="*/ 3650841 h 4943317"/>
              <a:gd name="connsiteX9" fmla="*/ 3705199 w 4549710"/>
              <a:gd name="connsiteY9" fmla="*/ 4250228 h 4943317"/>
              <a:gd name="connsiteX10" fmla="*/ 3000864 w 4549710"/>
              <a:gd name="connsiteY10" fmla="*/ 4653070 h 4943317"/>
              <a:gd name="connsiteX11" fmla="*/ 2290587 w 4549710"/>
              <a:gd name="connsiteY11" fmla="*/ 4922487 h 4943317"/>
              <a:gd name="connsiteX12" fmla="*/ 1518595 w 4549710"/>
              <a:gd name="connsiteY12" fmla="*/ 4646697 h 4943317"/>
              <a:gd name="connsiteX13" fmla="*/ 54389 w 4549710"/>
              <a:gd name="connsiteY13" fmla="*/ 3950332 h 4943317"/>
              <a:gd name="connsiteX14" fmla="*/ 42597 w 4549710"/>
              <a:gd name="connsiteY14" fmla="*/ 1915765 h 4943317"/>
              <a:gd name="connsiteX15" fmla="*/ 181415 w 4549710"/>
              <a:gd name="connsiteY15" fmla="*/ 1185237 h 4943317"/>
              <a:gd name="connsiteX16" fmla="*/ 889860 w 4549710"/>
              <a:gd name="connsiteY16" fmla="*/ 665923 h 4943317"/>
              <a:gd name="connsiteX0" fmla="*/ 889860 w 4549710"/>
              <a:gd name="connsiteY0" fmla="*/ 665923 h 4922492"/>
              <a:gd name="connsiteX1" fmla="*/ 1542440 w 4549710"/>
              <a:gd name="connsiteY1" fmla="*/ 289605 h 4922492"/>
              <a:gd name="connsiteX2" fmla="*/ 2274657 w 4549710"/>
              <a:gd name="connsiteY2" fmla="*/ 22 h 4922492"/>
              <a:gd name="connsiteX3" fmla="*/ 3051841 w 4549710"/>
              <a:gd name="connsiteY3" fmla="*/ 302924 h 4922492"/>
              <a:gd name="connsiteX4" fmla="*/ 3768921 w 4549710"/>
              <a:gd name="connsiteY4" fmla="*/ 710514 h 4922492"/>
              <a:gd name="connsiteX5" fmla="*/ 4414093 w 4549710"/>
              <a:gd name="connsiteY5" fmla="*/ 1206383 h 4922492"/>
              <a:gd name="connsiteX6" fmla="*/ 4546321 w 4549710"/>
              <a:gd name="connsiteY6" fmla="*/ 1994496 h 4922492"/>
              <a:gd name="connsiteX7" fmla="*/ 4539945 w 4549710"/>
              <a:gd name="connsiteY7" fmla="*/ 2851546 h 4922492"/>
              <a:gd name="connsiteX8" fmla="*/ 4452326 w 4549710"/>
              <a:gd name="connsiteY8" fmla="*/ 3650841 h 4922492"/>
              <a:gd name="connsiteX9" fmla="*/ 3705199 w 4549710"/>
              <a:gd name="connsiteY9" fmla="*/ 4250228 h 4922492"/>
              <a:gd name="connsiteX10" fmla="*/ 3000864 w 4549710"/>
              <a:gd name="connsiteY10" fmla="*/ 4653070 h 4922492"/>
              <a:gd name="connsiteX11" fmla="*/ 2290587 w 4549710"/>
              <a:gd name="connsiteY11" fmla="*/ 4922487 h 4922492"/>
              <a:gd name="connsiteX12" fmla="*/ 1518595 w 4549710"/>
              <a:gd name="connsiteY12" fmla="*/ 4646697 h 4922492"/>
              <a:gd name="connsiteX13" fmla="*/ 54389 w 4549710"/>
              <a:gd name="connsiteY13" fmla="*/ 3950332 h 4922492"/>
              <a:gd name="connsiteX14" fmla="*/ 42597 w 4549710"/>
              <a:gd name="connsiteY14" fmla="*/ 1915765 h 4922492"/>
              <a:gd name="connsiteX15" fmla="*/ 181415 w 4549710"/>
              <a:gd name="connsiteY15" fmla="*/ 1185237 h 4922492"/>
              <a:gd name="connsiteX16" fmla="*/ 889860 w 4549710"/>
              <a:gd name="connsiteY16" fmla="*/ 665923 h 4922492"/>
              <a:gd name="connsiteX0" fmla="*/ 889860 w 4549710"/>
              <a:gd name="connsiteY0" fmla="*/ 665923 h 4922507"/>
              <a:gd name="connsiteX1" fmla="*/ 1542440 w 4549710"/>
              <a:gd name="connsiteY1" fmla="*/ 289605 h 4922507"/>
              <a:gd name="connsiteX2" fmla="*/ 2274657 w 4549710"/>
              <a:gd name="connsiteY2" fmla="*/ 22 h 4922507"/>
              <a:gd name="connsiteX3" fmla="*/ 3051841 w 4549710"/>
              <a:gd name="connsiteY3" fmla="*/ 302924 h 4922507"/>
              <a:gd name="connsiteX4" fmla="*/ 3768921 w 4549710"/>
              <a:gd name="connsiteY4" fmla="*/ 710514 h 4922507"/>
              <a:gd name="connsiteX5" fmla="*/ 4414093 w 4549710"/>
              <a:gd name="connsiteY5" fmla="*/ 1206383 h 4922507"/>
              <a:gd name="connsiteX6" fmla="*/ 4546321 w 4549710"/>
              <a:gd name="connsiteY6" fmla="*/ 1994496 h 4922507"/>
              <a:gd name="connsiteX7" fmla="*/ 4539945 w 4549710"/>
              <a:gd name="connsiteY7" fmla="*/ 2851546 h 4922507"/>
              <a:gd name="connsiteX8" fmla="*/ 4452326 w 4549710"/>
              <a:gd name="connsiteY8" fmla="*/ 3650841 h 4922507"/>
              <a:gd name="connsiteX9" fmla="*/ 3705199 w 4549710"/>
              <a:gd name="connsiteY9" fmla="*/ 4250228 h 4922507"/>
              <a:gd name="connsiteX10" fmla="*/ 3000864 w 4549710"/>
              <a:gd name="connsiteY10" fmla="*/ 4653070 h 4922507"/>
              <a:gd name="connsiteX11" fmla="*/ 2290587 w 4549710"/>
              <a:gd name="connsiteY11" fmla="*/ 4922487 h 4922507"/>
              <a:gd name="connsiteX12" fmla="*/ 1544083 w 4549710"/>
              <a:gd name="connsiteY12" fmla="*/ 4640325 h 4922507"/>
              <a:gd name="connsiteX13" fmla="*/ 54389 w 4549710"/>
              <a:gd name="connsiteY13" fmla="*/ 3950332 h 4922507"/>
              <a:gd name="connsiteX14" fmla="*/ 42597 w 4549710"/>
              <a:gd name="connsiteY14" fmla="*/ 1915765 h 4922507"/>
              <a:gd name="connsiteX15" fmla="*/ 181415 w 4549710"/>
              <a:gd name="connsiteY15" fmla="*/ 1185237 h 4922507"/>
              <a:gd name="connsiteX16" fmla="*/ 889860 w 4549710"/>
              <a:gd name="connsiteY16" fmla="*/ 665923 h 4922507"/>
              <a:gd name="connsiteX0" fmla="*/ 889860 w 4549710"/>
              <a:gd name="connsiteY0" fmla="*/ 665923 h 4944807"/>
              <a:gd name="connsiteX1" fmla="*/ 1542440 w 4549710"/>
              <a:gd name="connsiteY1" fmla="*/ 289605 h 4944807"/>
              <a:gd name="connsiteX2" fmla="*/ 2274657 w 4549710"/>
              <a:gd name="connsiteY2" fmla="*/ 22 h 4944807"/>
              <a:gd name="connsiteX3" fmla="*/ 3051841 w 4549710"/>
              <a:gd name="connsiteY3" fmla="*/ 302924 h 4944807"/>
              <a:gd name="connsiteX4" fmla="*/ 3768921 w 4549710"/>
              <a:gd name="connsiteY4" fmla="*/ 710514 h 4944807"/>
              <a:gd name="connsiteX5" fmla="*/ 4414093 w 4549710"/>
              <a:gd name="connsiteY5" fmla="*/ 1206383 h 4944807"/>
              <a:gd name="connsiteX6" fmla="*/ 4546321 w 4549710"/>
              <a:gd name="connsiteY6" fmla="*/ 1994496 h 4944807"/>
              <a:gd name="connsiteX7" fmla="*/ 4539945 w 4549710"/>
              <a:gd name="connsiteY7" fmla="*/ 2851546 h 4944807"/>
              <a:gd name="connsiteX8" fmla="*/ 4452326 w 4549710"/>
              <a:gd name="connsiteY8" fmla="*/ 3650841 h 4944807"/>
              <a:gd name="connsiteX9" fmla="*/ 3705199 w 4549710"/>
              <a:gd name="connsiteY9" fmla="*/ 4250228 h 4944807"/>
              <a:gd name="connsiteX10" fmla="*/ 3000864 w 4549710"/>
              <a:gd name="connsiteY10" fmla="*/ 4653070 h 4944807"/>
              <a:gd name="connsiteX11" fmla="*/ 2290587 w 4549710"/>
              <a:gd name="connsiteY11" fmla="*/ 4944789 h 4944807"/>
              <a:gd name="connsiteX12" fmla="*/ 1544083 w 4549710"/>
              <a:gd name="connsiteY12" fmla="*/ 4640325 h 4944807"/>
              <a:gd name="connsiteX13" fmla="*/ 54389 w 4549710"/>
              <a:gd name="connsiteY13" fmla="*/ 3950332 h 4944807"/>
              <a:gd name="connsiteX14" fmla="*/ 42597 w 4549710"/>
              <a:gd name="connsiteY14" fmla="*/ 1915765 h 4944807"/>
              <a:gd name="connsiteX15" fmla="*/ 181415 w 4549710"/>
              <a:gd name="connsiteY15" fmla="*/ 1185237 h 4944807"/>
              <a:gd name="connsiteX16" fmla="*/ 889860 w 4549710"/>
              <a:gd name="connsiteY16" fmla="*/ 665923 h 4944807"/>
              <a:gd name="connsiteX0" fmla="*/ 889860 w 4549710"/>
              <a:gd name="connsiteY0" fmla="*/ 665923 h 4944807"/>
              <a:gd name="connsiteX1" fmla="*/ 1542440 w 4549710"/>
              <a:gd name="connsiteY1" fmla="*/ 289605 h 4944807"/>
              <a:gd name="connsiteX2" fmla="*/ 2274657 w 4549710"/>
              <a:gd name="connsiteY2" fmla="*/ 22 h 4944807"/>
              <a:gd name="connsiteX3" fmla="*/ 3051841 w 4549710"/>
              <a:gd name="connsiteY3" fmla="*/ 302924 h 4944807"/>
              <a:gd name="connsiteX4" fmla="*/ 3768921 w 4549710"/>
              <a:gd name="connsiteY4" fmla="*/ 710514 h 4944807"/>
              <a:gd name="connsiteX5" fmla="*/ 4414093 w 4549710"/>
              <a:gd name="connsiteY5" fmla="*/ 1206383 h 4944807"/>
              <a:gd name="connsiteX6" fmla="*/ 4546321 w 4549710"/>
              <a:gd name="connsiteY6" fmla="*/ 1994496 h 4944807"/>
              <a:gd name="connsiteX7" fmla="*/ 4539945 w 4549710"/>
              <a:gd name="connsiteY7" fmla="*/ 2851546 h 4944807"/>
              <a:gd name="connsiteX8" fmla="*/ 4452326 w 4549710"/>
              <a:gd name="connsiteY8" fmla="*/ 3650841 h 4944807"/>
              <a:gd name="connsiteX9" fmla="*/ 3705199 w 4549710"/>
              <a:gd name="connsiteY9" fmla="*/ 4250228 h 4944807"/>
              <a:gd name="connsiteX10" fmla="*/ 3000864 w 4549710"/>
              <a:gd name="connsiteY10" fmla="*/ 4653070 h 4944807"/>
              <a:gd name="connsiteX11" fmla="*/ 2290587 w 4549710"/>
              <a:gd name="connsiteY11" fmla="*/ 4944789 h 4944807"/>
              <a:gd name="connsiteX12" fmla="*/ 1544083 w 4549710"/>
              <a:gd name="connsiteY12" fmla="*/ 4640325 h 4944807"/>
              <a:gd name="connsiteX13" fmla="*/ 54389 w 4549710"/>
              <a:gd name="connsiteY13" fmla="*/ 3950332 h 4944807"/>
              <a:gd name="connsiteX14" fmla="*/ 42597 w 4549710"/>
              <a:gd name="connsiteY14" fmla="*/ 1915765 h 4944807"/>
              <a:gd name="connsiteX15" fmla="*/ 181415 w 4549710"/>
              <a:gd name="connsiteY15" fmla="*/ 1185237 h 4944807"/>
              <a:gd name="connsiteX16" fmla="*/ 889860 w 4549710"/>
              <a:gd name="connsiteY16" fmla="*/ 665923 h 4944807"/>
              <a:gd name="connsiteX0" fmla="*/ 889860 w 4549710"/>
              <a:gd name="connsiteY0" fmla="*/ 665923 h 4928879"/>
              <a:gd name="connsiteX1" fmla="*/ 1542440 w 4549710"/>
              <a:gd name="connsiteY1" fmla="*/ 289605 h 4928879"/>
              <a:gd name="connsiteX2" fmla="*/ 2274657 w 4549710"/>
              <a:gd name="connsiteY2" fmla="*/ 22 h 4928879"/>
              <a:gd name="connsiteX3" fmla="*/ 3051841 w 4549710"/>
              <a:gd name="connsiteY3" fmla="*/ 302924 h 4928879"/>
              <a:gd name="connsiteX4" fmla="*/ 3768921 w 4549710"/>
              <a:gd name="connsiteY4" fmla="*/ 710514 h 4928879"/>
              <a:gd name="connsiteX5" fmla="*/ 4414093 w 4549710"/>
              <a:gd name="connsiteY5" fmla="*/ 1206383 h 4928879"/>
              <a:gd name="connsiteX6" fmla="*/ 4546321 w 4549710"/>
              <a:gd name="connsiteY6" fmla="*/ 1994496 h 4928879"/>
              <a:gd name="connsiteX7" fmla="*/ 4539945 w 4549710"/>
              <a:gd name="connsiteY7" fmla="*/ 2851546 h 4928879"/>
              <a:gd name="connsiteX8" fmla="*/ 4452326 w 4549710"/>
              <a:gd name="connsiteY8" fmla="*/ 3650841 h 4928879"/>
              <a:gd name="connsiteX9" fmla="*/ 3705199 w 4549710"/>
              <a:gd name="connsiteY9" fmla="*/ 4250228 h 4928879"/>
              <a:gd name="connsiteX10" fmla="*/ 3000864 w 4549710"/>
              <a:gd name="connsiteY10" fmla="*/ 4653070 h 4928879"/>
              <a:gd name="connsiteX11" fmla="*/ 2274657 w 4549710"/>
              <a:gd name="connsiteY11" fmla="*/ 4928859 h 4928879"/>
              <a:gd name="connsiteX12" fmla="*/ 1544083 w 4549710"/>
              <a:gd name="connsiteY12" fmla="*/ 4640325 h 4928879"/>
              <a:gd name="connsiteX13" fmla="*/ 54389 w 4549710"/>
              <a:gd name="connsiteY13" fmla="*/ 3950332 h 4928879"/>
              <a:gd name="connsiteX14" fmla="*/ 42597 w 4549710"/>
              <a:gd name="connsiteY14" fmla="*/ 1915765 h 4928879"/>
              <a:gd name="connsiteX15" fmla="*/ 181415 w 4549710"/>
              <a:gd name="connsiteY15" fmla="*/ 1185237 h 4928879"/>
              <a:gd name="connsiteX16" fmla="*/ 889860 w 4549710"/>
              <a:gd name="connsiteY16" fmla="*/ 665923 h 4928879"/>
              <a:gd name="connsiteX0" fmla="*/ 861530 w 4521380"/>
              <a:gd name="connsiteY0" fmla="*/ 665923 h 4928879"/>
              <a:gd name="connsiteX1" fmla="*/ 1514110 w 4521380"/>
              <a:gd name="connsiteY1" fmla="*/ 289605 h 4928879"/>
              <a:gd name="connsiteX2" fmla="*/ 2246327 w 4521380"/>
              <a:gd name="connsiteY2" fmla="*/ 22 h 4928879"/>
              <a:gd name="connsiteX3" fmla="*/ 3023511 w 4521380"/>
              <a:gd name="connsiteY3" fmla="*/ 302924 h 4928879"/>
              <a:gd name="connsiteX4" fmla="*/ 3740591 w 4521380"/>
              <a:gd name="connsiteY4" fmla="*/ 710514 h 4928879"/>
              <a:gd name="connsiteX5" fmla="*/ 4385763 w 4521380"/>
              <a:gd name="connsiteY5" fmla="*/ 1206383 h 4928879"/>
              <a:gd name="connsiteX6" fmla="*/ 4517991 w 4521380"/>
              <a:gd name="connsiteY6" fmla="*/ 1994496 h 4928879"/>
              <a:gd name="connsiteX7" fmla="*/ 4511615 w 4521380"/>
              <a:gd name="connsiteY7" fmla="*/ 2851546 h 4928879"/>
              <a:gd name="connsiteX8" fmla="*/ 4423996 w 4521380"/>
              <a:gd name="connsiteY8" fmla="*/ 3650841 h 4928879"/>
              <a:gd name="connsiteX9" fmla="*/ 3676869 w 4521380"/>
              <a:gd name="connsiteY9" fmla="*/ 4250228 h 4928879"/>
              <a:gd name="connsiteX10" fmla="*/ 2972534 w 4521380"/>
              <a:gd name="connsiteY10" fmla="*/ 4653070 h 4928879"/>
              <a:gd name="connsiteX11" fmla="*/ 2246327 w 4521380"/>
              <a:gd name="connsiteY11" fmla="*/ 4928859 h 4928879"/>
              <a:gd name="connsiteX12" fmla="*/ 1515753 w 4521380"/>
              <a:gd name="connsiteY12" fmla="*/ 4640325 h 4928879"/>
              <a:gd name="connsiteX13" fmla="*/ 73850 w 4521380"/>
              <a:gd name="connsiteY13" fmla="*/ 3752796 h 4928879"/>
              <a:gd name="connsiteX14" fmla="*/ 14267 w 4521380"/>
              <a:gd name="connsiteY14" fmla="*/ 1915765 h 4928879"/>
              <a:gd name="connsiteX15" fmla="*/ 153085 w 4521380"/>
              <a:gd name="connsiteY15" fmla="*/ 1185237 h 4928879"/>
              <a:gd name="connsiteX16" fmla="*/ 861530 w 4521380"/>
              <a:gd name="connsiteY16" fmla="*/ 665923 h 4928879"/>
              <a:gd name="connsiteX0" fmla="*/ 861530 w 4521380"/>
              <a:gd name="connsiteY0" fmla="*/ 665923 h 4928879"/>
              <a:gd name="connsiteX1" fmla="*/ 1514110 w 4521380"/>
              <a:gd name="connsiteY1" fmla="*/ 289605 h 4928879"/>
              <a:gd name="connsiteX2" fmla="*/ 2246327 w 4521380"/>
              <a:gd name="connsiteY2" fmla="*/ 22 h 4928879"/>
              <a:gd name="connsiteX3" fmla="*/ 3023511 w 4521380"/>
              <a:gd name="connsiteY3" fmla="*/ 302924 h 4928879"/>
              <a:gd name="connsiteX4" fmla="*/ 3740591 w 4521380"/>
              <a:gd name="connsiteY4" fmla="*/ 710514 h 4928879"/>
              <a:gd name="connsiteX5" fmla="*/ 4385763 w 4521380"/>
              <a:gd name="connsiteY5" fmla="*/ 1206383 h 4928879"/>
              <a:gd name="connsiteX6" fmla="*/ 4517991 w 4521380"/>
              <a:gd name="connsiteY6" fmla="*/ 1994496 h 4928879"/>
              <a:gd name="connsiteX7" fmla="*/ 4511615 w 4521380"/>
              <a:gd name="connsiteY7" fmla="*/ 2851546 h 4928879"/>
              <a:gd name="connsiteX8" fmla="*/ 4423996 w 4521380"/>
              <a:gd name="connsiteY8" fmla="*/ 3650841 h 4928879"/>
              <a:gd name="connsiteX9" fmla="*/ 3676869 w 4521380"/>
              <a:gd name="connsiteY9" fmla="*/ 4250228 h 4928879"/>
              <a:gd name="connsiteX10" fmla="*/ 2972534 w 4521380"/>
              <a:gd name="connsiteY10" fmla="*/ 4653070 h 4928879"/>
              <a:gd name="connsiteX11" fmla="*/ 2246327 w 4521380"/>
              <a:gd name="connsiteY11" fmla="*/ 4928859 h 4928879"/>
              <a:gd name="connsiteX12" fmla="*/ 1515753 w 4521380"/>
              <a:gd name="connsiteY12" fmla="*/ 4640325 h 4928879"/>
              <a:gd name="connsiteX13" fmla="*/ 73850 w 4521380"/>
              <a:gd name="connsiteY13" fmla="*/ 3752796 h 4928879"/>
              <a:gd name="connsiteX14" fmla="*/ 14267 w 4521380"/>
              <a:gd name="connsiteY14" fmla="*/ 1915765 h 4928879"/>
              <a:gd name="connsiteX15" fmla="*/ 153085 w 4521380"/>
              <a:gd name="connsiteY15" fmla="*/ 1185237 h 4928879"/>
              <a:gd name="connsiteX16" fmla="*/ 861530 w 4521380"/>
              <a:gd name="connsiteY16" fmla="*/ 665923 h 4928879"/>
              <a:gd name="connsiteX0" fmla="*/ 865750 w 4525600"/>
              <a:gd name="connsiteY0" fmla="*/ 665923 h 4928879"/>
              <a:gd name="connsiteX1" fmla="*/ 1518330 w 4525600"/>
              <a:gd name="connsiteY1" fmla="*/ 289605 h 4928879"/>
              <a:gd name="connsiteX2" fmla="*/ 2250547 w 4525600"/>
              <a:gd name="connsiteY2" fmla="*/ 22 h 4928879"/>
              <a:gd name="connsiteX3" fmla="*/ 3027731 w 4525600"/>
              <a:gd name="connsiteY3" fmla="*/ 302924 h 4928879"/>
              <a:gd name="connsiteX4" fmla="*/ 3744811 w 4525600"/>
              <a:gd name="connsiteY4" fmla="*/ 710514 h 4928879"/>
              <a:gd name="connsiteX5" fmla="*/ 4389983 w 4525600"/>
              <a:gd name="connsiteY5" fmla="*/ 1206383 h 4928879"/>
              <a:gd name="connsiteX6" fmla="*/ 4522211 w 4525600"/>
              <a:gd name="connsiteY6" fmla="*/ 1994496 h 4928879"/>
              <a:gd name="connsiteX7" fmla="*/ 4515835 w 4525600"/>
              <a:gd name="connsiteY7" fmla="*/ 2851546 h 4928879"/>
              <a:gd name="connsiteX8" fmla="*/ 4428216 w 4525600"/>
              <a:gd name="connsiteY8" fmla="*/ 3650841 h 4928879"/>
              <a:gd name="connsiteX9" fmla="*/ 3681089 w 4525600"/>
              <a:gd name="connsiteY9" fmla="*/ 4250228 h 4928879"/>
              <a:gd name="connsiteX10" fmla="*/ 2976754 w 4525600"/>
              <a:gd name="connsiteY10" fmla="*/ 4653070 h 4928879"/>
              <a:gd name="connsiteX11" fmla="*/ 2250547 w 4525600"/>
              <a:gd name="connsiteY11" fmla="*/ 4928859 h 4928879"/>
              <a:gd name="connsiteX12" fmla="*/ 1519973 w 4525600"/>
              <a:gd name="connsiteY12" fmla="*/ 4640325 h 4928879"/>
              <a:gd name="connsiteX13" fmla="*/ 78070 w 4525600"/>
              <a:gd name="connsiteY13" fmla="*/ 3752796 h 4928879"/>
              <a:gd name="connsiteX14" fmla="*/ 18487 w 4525600"/>
              <a:gd name="connsiteY14" fmla="*/ 1915765 h 4928879"/>
              <a:gd name="connsiteX15" fmla="*/ 157305 w 4525600"/>
              <a:gd name="connsiteY15" fmla="*/ 1185237 h 4928879"/>
              <a:gd name="connsiteX16" fmla="*/ 865750 w 4525600"/>
              <a:gd name="connsiteY16" fmla="*/ 665923 h 4928879"/>
              <a:gd name="connsiteX0" fmla="*/ 864146 w 4523996"/>
              <a:gd name="connsiteY0" fmla="*/ 665923 h 4928879"/>
              <a:gd name="connsiteX1" fmla="*/ 1516726 w 4523996"/>
              <a:gd name="connsiteY1" fmla="*/ 289605 h 4928879"/>
              <a:gd name="connsiteX2" fmla="*/ 2248943 w 4523996"/>
              <a:gd name="connsiteY2" fmla="*/ 22 h 4928879"/>
              <a:gd name="connsiteX3" fmla="*/ 3026127 w 4523996"/>
              <a:gd name="connsiteY3" fmla="*/ 302924 h 4928879"/>
              <a:gd name="connsiteX4" fmla="*/ 3743207 w 4523996"/>
              <a:gd name="connsiteY4" fmla="*/ 710514 h 4928879"/>
              <a:gd name="connsiteX5" fmla="*/ 4388379 w 4523996"/>
              <a:gd name="connsiteY5" fmla="*/ 1206383 h 4928879"/>
              <a:gd name="connsiteX6" fmla="*/ 4520607 w 4523996"/>
              <a:gd name="connsiteY6" fmla="*/ 1994496 h 4928879"/>
              <a:gd name="connsiteX7" fmla="*/ 4514231 w 4523996"/>
              <a:gd name="connsiteY7" fmla="*/ 2851546 h 4928879"/>
              <a:gd name="connsiteX8" fmla="*/ 4426612 w 4523996"/>
              <a:gd name="connsiteY8" fmla="*/ 3650841 h 4928879"/>
              <a:gd name="connsiteX9" fmla="*/ 3679485 w 4523996"/>
              <a:gd name="connsiteY9" fmla="*/ 4250228 h 4928879"/>
              <a:gd name="connsiteX10" fmla="*/ 2975150 w 4523996"/>
              <a:gd name="connsiteY10" fmla="*/ 4653070 h 4928879"/>
              <a:gd name="connsiteX11" fmla="*/ 2248943 w 4523996"/>
              <a:gd name="connsiteY11" fmla="*/ 4928859 h 4928879"/>
              <a:gd name="connsiteX12" fmla="*/ 1518369 w 4523996"/>
              <a:gd name="connsiteY12" fmla="*/ 4640325 h 4928879"/>
              <a:gd name="connsiteX13" fmla="*/ 79652 w 4523996"/>
              <a:gd name="connsiteY13" fmla="*/ 3647656 h 4928879"/>
              <a:gd name="connsiteX14" fmla="*/ 16883 w 4523996"/>
              <a:gd name="connsiteY14" fmla="*/ 1915765 h 4928879"/>
              <a:gd name="connsiteX15" fmla="*/ 155701 w 4523996"/>
              <a:gd name="connsiteY15" fmla="*/ 1185237 h 4928879"/>
              <a:gd name="connsiteX16" fmla="*/ 864146 w 4523996"/>
              <a:gd name="connsiteY16" fmla="*/ 665923 h 4928879"/>
              <a:gd name="connsiteX0" fmla="*/ 876486 w 4536336"/>
              <a:gd name="connsiteY0" fmla="*/ 665923 h 4928879"/>
              <a:gd name="connsiteX1" fmla="*/ 1529066 w 4536336"/>
              <a:gd name="connsiteY1" fmla="*/ 289605 h 4928879"/>
              <a:gd name="connsiteX2" fmla="*/ 2261283 w 4536336"/>
              <a:gd name="connsiteY2" fmla="*/ 22 h 4928879"/>
              <a:gd name="connsiteX3" fmla="*/ 3038467 w 4536336"/>
              <a:gd name="connsiteY3" fmla="*/ 302924 h 4928879"/>
              <a:gd name="connsiteX4" fmla="*/ 3755547 w 4536336"/>
              <a:gd name="connsiteY4" fmla="*/ 710514 h 4928879"/>
              <a:gd name="connsiteX5" fmla="*/ 4400719 w 4536336"/>
              <a:gd name="connsiteY5" fmla="*/ 1206383 h 4928879"/>
              <a:gd name="connsiteX6" fmla="*/ 4532947 w 4536336"/>
              <a:gd name="connsiteY6" fmla="*/ 1994496 h 4928879"/>
              <a:gd name="connsiteX7" fmla="*/ 4526571 w 4536336"/>
              <a:gd name="connsiteY7" fmla="*/ 2851546 h 4928879"/>
              <a:gd name="connsiteX8" fmla="*/ 4438952 w 4536336"/>
              <a:gd name="connsiteY8" fmla="*/ 3650841 h 4928879"/>
              <a:gd name="connsiteX9" fmla="*/ 3691825 w 4536336"/>
              <a:gd name="connsiteY9" fmla="*/ 4250228 h 4928879"/>
              <a:gd name="connsiteX10" fmla="*/ 2987490 w 4536336"/>
              <a:gd name="connsiteY10" fmla="*/ 4653070 h 4928879"/>
              <a:gd name="connsiteX11" fmla="*/ 2261283 w 4536336"/>
              <a:gd name="connsiteY11" fmla="*/ 4928859 h 4928879"/>
              <a:gd name="connsiteX12" fmla="*/ 1530709 w 4536336"/>
              <a:gd name="connsiteY12" fmla="*/ 4640325 h 4928879"/>
              <a:gd name="connsiteX13" fmla="*/ 69690 w 4536336"/>
              <a:gd name="connsiteY13" fmla="*/ 3663586 h 4928879"/>
              <a:gd name="connsiteX14" fmla="*/ 29223 w 4536336"/>
              <a:gd name="connsiteY14" fmla="*/ 1915765 h 4928879"/>
              <a:gd name="connsiteX15" fmla="*/ 168041 w 4536336"/>
              <a:gd name="connsiteY15" fmla="*/ 1185237 h 4928879"/>
              <a:gd name="connsiteX16" fmla="*/ 876486 w 4536336"/>
              <a:gd name="connsiteY16" fmla="*/ 665923 h 4928879"/>
              <a:gd name="connsiteX0" fmla="*/ 867413 w 4527263"/>
              <a:gd name="connsiteY0" fmla="*/ 665923 h 4928879"/>
              <a:gd name="connsiteX1" fmla="*/ 1519993 w 4527263"/>
              <a:gd name="connsiteY1" fmla="*/ 289605 h 4928879"/>
              <a:gd name="connsiteX2" fmla="*/ 2252210 w 4527263"/>
              <a:gd name="connsiteY2" fmla="*/ 22 h 4928879"/>
              <a:gd name="connsiteX3" fmla="*/ 3029394 w 4527263"/>
              <a:gd name="connsiteY3" fmla="*/ 302924 h 4928879"/>
              <a:gd name="connsiteX4" fmla="*/ 3746474 w 4527263"/>
              <a:gd name="connsiteY4" fmla="*/ 710514 h 4928879"/>
              <a:gd name="connsiteX5" fmla="*/ 4391646 w 4527263"/>
              <a:gd name="connsiteY5" fmla="*/ 1206383 h 4928879"/>
              <a:gd name="connsiteX6" fmla="*/ 4523874 w 4527263"/>
              <a:gd name="connsiteY6" fmla="*/ 1994496 h 4928879"/>
              <a:gd name="connsiteX7" fmla="*/ 4517498 w 4527263"/>
              <a:gd name="connsiteY7" fmla="*/ 2851546 h 4928879"/>
              <a:gd name="connsiteX8" fmla="*/ 4429879 w 4527263"/>
              <a:gd name="connsiteY8" fmla="*/ 3650841 h 4928879"/>
              <a:gd name="connsiteX9" fmla="*/ 3682752 w 4527263"/>
              <a:gd name="connsiteY9" fmla="*/ 4250228 h 4928879"/>
              <a:gd name="connsiteX10" fmla="*/ 2978417 w 4527263"/>
              <a:gd name="connsiteY10" fmla="*/ 4653070 h 4928879"/>
              <a:gd name="connsiteX11" fmla="*/ 2252210 w 4527263"/>
              <a:gd name="connsiteY11" fmla="*/ 4928859 h 4928879"/>
              <a:gd name="connsiteX12" fmla="*/ 1521636 w 4527263"/>
              <a:gd name="connsiteY12" fmla="*/ 4640325 h 4928879"/>
              <a:gd name="connsiteX13" fmla="*/ 76547 w 4527263"/>
              <a:gd name="connsiteY13" fmla="*/ 3660400 h 4928879"/>
              <a:gd name="connsiteX14" fmla="*/ 20150 w 4527263"/>
              <a:gd name="connsiteY14" fmla="*/ 1915765 h 4928879"/>
              <a:gd name="connsiteX15" fmla="*/ 158968 w 4527263"/>
              <a:gd name="connsiteY15" fmla="*/ 1185237 h 4928879"/>
              <a:gd name="connsiteX16" fmla="*/ 867413 w 4527263"/>
              <a:gd name="connsiteY16" fmla="*/ 665923 h 4928879"/>
              <a:gd name="connsiteX0" fmla="*/ 891518 w 4551368"/>
              <a:gd name="connsiteY0" fmla="*/ 665923 h 4935172"/>
              <a:gd name="connsiteX1" fmla="*/ 1544098 w 4551368"/>
              <a:gd name="connsiteY1" fmla="*/ 289605 h 4935172"/>
              <a:gd name="connsiteX2" fmla="*/ 2276315 w 4551368"/>
              <a:gd name="connsiteY2" fmla="*/ 22 h 4935172"/>
              <a:gd name="connsiteX3" fmla="*/ 3053499 w 4551368"/>
              <a:gd name="connsiteY3" fmla="*/ 302924 h 4935172"/>
              <a:gd name="connsiteX4" fmla="*/ 3770579 w 4551368"/>
              <a:gd name="connsiteY4" fmla="*/ 710514 h 4935172"/>
              <a:gd name="connsiteX5" fmla="*/ 4415751 w 4551368"/>
              <a:gd name="connsiteY5" fmla="*/ 1206383 h 4935172"/>
              <a:gd name="connsiteX6" fmla="*/ 4547979 w 4551368"/>
              <a:gd name="connsiteY6" fmla="*/ 1994496 h 4935172"/>
              <a:gd name="connsiteX7" fmla="*/ 4541603 w 4551368"/>
              <a:gd name="connsiteY7" fmla="*/ 2851546 h 4935172"/>
              <a:gd name="connsiteX8" fmla="*/ 4453984 w 4551368"/>
              <a:gd name="connsiteY8" fmla="*/ 3650841 h 4935172"/>
              <a:gd name="connsiteX9" fmla="*/ 3706857 w 4551368"/>
              <a:gd name="connsiteY9" fmla="*/ 4250228 h 4935172"/>
              <a:gd name="connsiteX10" fmla="*/ 3002522 w 4551368"/>
              <a:gd name="connsiteY10" fmla="*/ 4653070 h 4935172"/>
              <a:gd name="connsiteX11" fmla="*/ 2276315 w 4551368"/>
              <a:gd name="connsiteY11" fmla="*/ 4928859 h 4935172"/>
              <a:gd name="connsiteX12" fmla="*/ 1102879 w 4551368"/>
              <a:gd name="connsiteY12" fmla="*/ 4382254 h 4935172"/>
              <a:gd name="connsiteX13" fmla="*/ 100652 w 4551368"/>
              <a:gd name="connsiteY13" fmla="*/ 3660400 h 4935172"/>
              <a:gd name="connsiteX14" fmla="*/ 44255 w 4551368"/>
              <a:gd name="connsiteY14" fmla="*/ 1915765 h 4935172"/>
              <a:gd name="connsiteX15" fmla="*/ 183073 w 4551368"/>
              <a:gd name="connsiteY15" fmla="*/ 1185237 h 4935172"/>
              <a:gd name="connsiteX16" fmla="*/ 891518 w 4551368"/>
              <a:gd name="connsiteY16" fmla="*/ 665923 h 4935172"/>
              <a:gd name="connsiteX0" fmla="*/ 891518 w 4551368"/>
              <a:gd name="connsiteY0" fmla="*/ 665923 h 4935172"/>
              <a:gd name="connsiteX1" fmla="*/ 1544098 w 4551368"/>
              <a:gd name="connsiteY1" fmla="*/ 289605 h 4935172"/>
              <a:gd name="connsiteX2" fmla="*/ 2276315 w 4551368"/>
              <a:gd name="connsiteY2" fmla="*/ 22 h 4935172"/>
              <a:gd name="connsiteX3" fmla="*/ 3053499 w 4551368"/>
              <a:gd name="connsiteY3" fmla="*/ 302924 h 4935172"/>
              <a:gd name="connsiteX4" fmla="*/ 3770579 w 4551368"/>
              <a:gd name="connsiteY4" fmla="*/ 710514 h 4935172"/>
              <a:gd name="connsiteX5" fmla="*/ 4415751 w 4551368"/>
              <a:gd name="connsiteY5" fmla="*/ 1206383 h 4935172"/>
              <a:gd name="connsiteX6" fmla="*/ 4547979 w 4551368"/>
              <a:gd name="connsiteY6" fmla="*/ 1994496 h 4935172"/>
              <a:gd name="connsiteX7" fmla="*/ 4541603 w 4551368"/>
              <a:gd name="connsiteY7" fmla="*/ 2851546 h 4935172"/>
              <a:gd name="connsiteX8" fmla="*/ 4453984 w 4551368"/>
              <a:gd name="connsiteY8" fmla="*/ 3650841 h 4935172"/>
              <a:gd name="connsiteX9" fmla="*/ 3706857 w 4551368"/>
              <a:gd name="connsiteY9" fmla="*/ 4250228 h 4935172"/>
              <a:gd name="connsiteX10" fmla="*/ 3002522 w 4551368"/>
              <a:gd name="connsiteY10" fmla="*/ 4653070 h 4935172"/>
              <a:gd name="connsiteX11" fmla="*/ 2276315 w 4551368"/>
              <a:gd name="connsiteY11" fmla="*/ 4928859 h 4935172"/>
              <a:gd name="connsiteX12" fmla="*/ 1102879 w 4551368"/>
              <a:gd name="connsiteY12" fmla="*/ 4382254 h 4935172"/>
              <a:gd name="connsiteX13" fmla="*/ 100652 w 4551368"/>
              <a:gd name="connsiteY13" fmla="*/ 3660400 h 4935172"/>
              <a:gd name="connsiteX14" fmla="*/ 44255 w 4551368"/>
              <a:gd name="connsiteY14" fmla="*/ 1915765 h 4935172"/>
              <a:gd name="connsiteX15" fmla="*/ 183073 w 4551368"/>
              <a:gd name="connsiteY15" fmla="*/ 1185237 h 4935172"/>
              <a:gd name="connsiteX16" fmla="*/ 891518 w 4551368"/>
              <a:gd name="connsiteY16" fmla="*/ 665923 h 4935172"/>
              <a:gd name="connsiteX0" fmla="*/ 895264 w 4555114"/>
              <a:gd name="connsiteY0" fmla="*/ 665923 h 4934321"/>
              <a:gd name="connsiteX1" fmla="*/ 1547844 w 4555114"/>
              <a:gd name="connsiteY1" fmla="*/ 289605 h 4934321"/>
              <a:gd name="connsiteX2" fmla="*/ 2280061 w 4555114"/>
              <a:gd name="connsiteY2" fmla="*/ 22 h 4934321"/>
              <a:gd name="connsiteX3" fmla="*/ 3057245 w 4555114"/>
              <a:gd name="connsiteY3" fmla="*/ 302924 h 4934321"/>
              <a:gd name="connsiteX4" fmla="*/ 3774325 w 4555114"/>
              <a:gd name="connsiteY4" fmla="*/ 710514 h 4934321"/>
              <a:gd name="connsiteX5" fmla="*/ 4419497 w 4555114"/>
              <a:gd name="connsiteY5" fmla="*/ 1206383 h 4934321"/>
              <a:gd name="connsiteX6" fmla="*/ 4551725 w 4555114"/>
              <a:gd name="connsiteY6" fmla="*/ 1994496 h 4934321"/>
              <a:gd name="connsiteX7" fmla="*/ 4545349 w 4555114"/>
              <a:gd name="connsiteY7" fmla="*/ 2851546 h 4934321"/>
              <a:gd name="connsiteX8" fmla="*/ 4457730 w 4555114"/>
              <a:gd name="connsiteY8" fmla="*/ 3650841 h 4934321"/>
              <a:gd name="connsiteX9" fmla="*/ 3710603 w 4555114"/>
              <a:gd name="connsiteY9" fmla="*/ 4250228 h 4934321"/>
              <a:gd name="connsiteX10" fmla="*/ 3006268 w 4555114"/>
              <a:gd name="connsiteY10" fmla="*/ 4653070 h 4934321"/>
              <a:gd name="connsiteX11" fmla="*/ 2280061 w 4555114"/>
              <a:gd name="connsiteY11" fmla="*/ 4928859 h 4934321"/>
              <a:gd name="connsiteX12" fmla="*/ 1160788 w 4555114"/>
              <a:gd name="connsiteY12" fmla="*/ 4404557 h 4934321"/>
              <a:gd name="connsiteX13" fmla="*/ 104398 w 4555114"/>
              <a:gd name="connsiteY13" fmla="*/ 3660400 h 4934321"/>
              <a:gd name="connsiteX14" fmla="*/ 48001 w 4555114"/>
              <a:gd name="connsiteY14" fmla="*/ 1915765 h 4934321"/>
              <a:gd name="connsiteX15" fmla="*/ 186819 w 4555114"/>
              <a:gd name="connsiteY15" fmla="*/ 1185237 h 4934321"/>
              <a:gd name="connsiteX16" fmla="*/ 895264 w 4555114"/>
              <a:gd name="connsiteY16" fmla="*/ 665923 h 4934321"/>
              <a:gd name="connsiteX0" fmla="*/ 883276 w 4543126"/>
              <a:gd name="connsiteY0" fmla="*/ 665923 h 4934321"/>
              <a:gd name="connsiteX1" fmla="*/ 1535856 w 4543126"/>
              <a:gd name="connsiteY1" fmla="*/ 289605 h 4934321"/>
              <a:gd name="connsiteX2" fmla="*/ 2268073 w 4543126"/>
              <a:gd name="connsiteY2" fmla="*/ 22 h 4934321"/>
              <a:gd name="connsiteX3" fmla="*/ 3045257 w 4543126"/>
              <a:gd name="connsiteY3" fmla="*/ 302924 h 4934321"/>
              <a:gd name="connsiteX4" fmla="*/ 3762337 w 4543126"/>
              <a:gd name="connsiteY4" fmla="*/ 710514 h 4934321"/>
              <a:gd name="connsiteX5" fmla="*/ 4407509 w 4543126"/>
              <a:gd name="connsiteY5" fmla="*/ 1206383 h 4934321"/>
              <a:gd name="connsiteX6" fmla="*/ 4539737 w 4543126"/>
              <a:gd name="connsiteY6" fmla="*/ 1994496 h 4934321"/>
              <a:gd name="connsiteX7" fmla="*/ 4533361 w 4543126"/>
              <a:gd name="connsiteY7" fmla="*/ 2851546 h 4934321"/>
              <a:gd name="connsiteX8" fmla="*/ 4445742 w 4543126"/>
              <a:gd name="connsiteY8" fmla="*/ 3650841 h 4934321"/>
              <a:gd name="connsiteX9" fmla="*/ 3698615 w 4543126"/>
              <a:gd name="connsiteY9" fmla="*/ 4250228 h 4934321"/>
              <a:gd name="connsiteX10" fmla="*/ 2994280 w 4543126"/>
              <a:gd name="connsiteY10" fmla="*/ 4653070 h 4934321"/>
              <a:gd name="connsiteX11" fmla="*/ 2268073 w 4543126"/>
              <a:gd name="connsiteY11" fmla="*/ 4928859 h 4934321"/>
              <a:gd name="connsiteX12" fmla="*/ 1148800 w 4543126"/>
              <a:gd name="connsiteY12" fmla="*/ 4404557 h 4934321"/>
              <a:gd name="connsiteX13" fmla="*/ 111526 w 4543126"/>
              <a:gd name="connsiteY13" fmla="*/ 3638098 h 4934321"/>
              <a:gd name="connsiteX14" fmla="*/ 36013 w 4543126"/>
              <a:gd name="connsiteY14" fmla="*/ 1915765 h 4934321"/>
              <a:gd name="connsiteX15" fmla="*/ 174831 w 4543126"/>
              <a:gd name="connsiteY15" fmla="*/ 1185237 h 4934321"/>
              <a:gd name="connsiteX16" fmla="*/ 883276 w 4543126"/>
              <a:gd name="connsiteY16" fmla="*/ 665923 h 4934321"/>
              <a:gd name="connsiteX0" fmla="*/ 887082 w 4546932"/>
              <a:gd name="connsiteY0" fmla="*/ 665923 h 4934321"/>
              <a:gd name="connsiteX1" fmla="*/ 1539662 w 4546932"/>
              <a:gd name="connsiteY1" fmla="*/ 289605 h 4934321"/>
              <a:gd name="connsiteX2" fmla="*/ 2271879 w 4546932"/>
              <a:gd name="connsiteY2" fmla="*/ 22 h 4934321"/>
              <a:gd name="connsiteX3" fmla="*/ 3049063 w 4546932"/>
              <a:gd name="connsiteY3" fmla="*/ 302924 h 4934321"/>
              <a:gd name="connsiteX4" fmla="*/ 3766143 w 4546932"/>
              <a:gd name="connsiteY4" fmla="*/ 710514 h 4934321"/>
              <a:gd name="connsiteX5" fmla="*/ 4411315 w 4546932"/>
              <a:gd name="connsiteY5" fmla="*/ 1206383 h 4934321"/>
              <a:gd name="connsiteX6" fmla="*/ 4543543 w 4546932"/>
              <a:gd name="connsiteY6" fmla="*/ 1994496 h 4934321"/>
              <a:gd name="connsiteX7" fmla="*/ 4537167 w 4546932"/>
              <a:gd name="connsiteY7" fmla="*/ 2851546 h 4934321"/>
              <a:gd name="connsiteX8" fmla="*/ 4449548 w 4546932"/>
              <a:gd name="connsiteY8" fmla="*/ 3650841 h 4934321"/>
              <a:gd name="connsiteX9" fmla="*/ 3702421 w 4546932"/>
              <a:gd name="connsiteY9" fmla="*/ 4250228 h 4934321"/>
              <a:gd name="connsiteX10" fmla="*/ 2998086 w 4546932"/>
              <a:gd name="connsiteY10" fmla="*/ 4653070 h 4934321"/>
              <a:gd name="connsiteX11" fmla="*/ 2271879 w 4546932"/>
              <a:gd name="connsiteY11" fmla="*/ 4928859 h 4934321"/>
              <a:gd name="connsiteX12" fmla="*/ 1152606 w 4546932"/>
              <a:gd name="connsiteY12" fmla="*/ 4404557 h 4934321"/>
              <a:gd name="connsiteX13" fmla="*/ 115332 w 4546932"/>
              <a:gd name="connsiteY13" fmla="*/ 3638098 h 4934321"/>
              <a:gd name="connsiteX14" fmla="*/ 39819 w 4546932"/>
              <a:gd name="connsiteY14" fmla="*/ 1915765 h 4934321"/>
              <a:gd name="connsiteX15" fmla="*/ 178637 w 4546932"/>
              <a:gd name="connsiteY15" fmla="*/ 1185237 h 4934321"/>
              <a:gd name="connsiteX16" fmla="*/ 887082 w 4546932"/>
              <a:gd name="connsiteY16" fmla="*/ 665923 h 4934321"/>
              <a:gd name="connsiteX0" fmla="*/ 886667 w 4546517"/>
              <a:gd name="connsiteY0" fmla="*/ 665923 h 4934321"/>
              <a:gd name="connsiteX1" fmla="*/ 1539247 w 4546517"/>
              <a:gd name="connsiteY1" fmla="*/ 289605 h 4934321"/>
              <a:gd name="connsiteX2" fmla="*/ 2271464 w 4546517"/>
              <a:gd name="connsiteY2" fmla="*/ 22 h 4934321"/>
              <a:gd name="connsiteX3" fmla="*/ 3048648 w 4546517"/>
              <a:gd name="connsiteY3" fmla="*/ 302924 h 4934321"/>
              <a:gd name="connsiteX4" fmla="*/ 3765728 w 4546517"/>
              <a:gd name="connsiteY4" fmla="*/ 710514 h 4934321"/>
              <a:gd name="connsiteX5" fmla="*/ 4410900 w 4546517"/>
              <a:gd name="connsiteY5" fmla="*/ 1206383 h 4934321"/>
              <a:gd name="connsiteX6" fmla="*/ 4543128 w 4546517"/>
              <a:gd name="connsiteY6" fmla="*/ 1994496 h 4934321"/>
              <a:gd name="connsiteX7" fmla="*/ 4536752 w 4546517"/>
              <a:gd name="connsiteY7" fmla="*/ 2851546 h 4934321"/>
              <a:gd name="connsiteX8" fmla="*/ 4449133 w 4546517"/>
              <a:gd name="connsiteY8" fmla="*/ 3650841 h 4934321"/>
              <a:gd name="connsiteX9" fmla="*/ 3702006 w 4546517"/>
              <a:gd name="connsiteY9" fmla="*/ 4250228 h 4934321"/>
              <a:gd name="connsiteX10" fmla="*/ 2997671 w 4546517"/>
              <a:gd name="connsiteY10" fmla="*/ 4653070 h 4934321"/>
              <a:gd name="connsiteX11" fmla="*/ 2271464 w 4546517"/>
              <a:gd name="connsiteY11" fmla="*/ 4928859 h 4934321"/>
              <a:gd name="connsiteX12" fmla="*/ 1152191 w 4546517"/>
              <a:gd name="connsiteY12" fmla="*/ 4404557 h 4934321"/>
              <a:gd name="connsiteX13" fmla="*/ 114917 w 4546517"/>
              <a:gd name="connsiteY13" fmla="*/ 3638098 h 4934321"/>
              <a:gd name="connsiteX14" fmla="*/ 33032 w 4546517"/>
              <a:gd name="connsiteY14" fmla="*/ 2390488 h 4934321"/>
              <a:gd name="connsiteX15" fmla="*/ 178222 w 4546517"/>
              <a:gd name="connsiteY15" fmla="*/ 1185237 h 4934321"/>
              <a:gd name="connsiteX16" fmla="*/ 886667 w 4546517"/>
              <a:gd name="connsiteY16" fmla="*/ 665923 h 4934321"/>
              <a:gd name="connsiteX0" fmla="*/ 881011 w 4540861"/>
              <a:gd name="connsiteY0" fmla="*/ 665923 h 4934321"/>
              <a:gd name="connsiteX1" fmla="*/ 1533591 w 4540861"/>
              <a:gd name="connsiteY1" fmla="*/ 289605 h 4934321"/>
              <a:gd name="connsiteX2" fmla="*/ 2265808 w 4540861"/>
              <a:gd name="connsiteY2" fmla="*/ 22 h 4934321"/>
              <a:gd name="connsiteX3" fmla="*/ 3042992 w 4540861"/>
              <a:gd name="connsiteY3" fmla="*/ 302924 h 4934321"/>
              <a:gd name="connsiteX4" fmla="*/ 3760072 w 4540861"/>
              <a:gd name="connsiteY4" fmla="*/ 710514 h 4934321"/>
              <a:gd name="connsiteX5" fmla="*/ 4405244 w 4540861"/>
              <a:gd name="connsiteY5" fmla="*/ 1206383 h 4934321"/>
              <a:gd name="connsiteX6" fmla="*/ 4537472 w 4540861"/>
              <a:gd name="connsiteY6" fmla="*/ 1994496 h 4934321"/>
              <a:gd name="connsiteX7" fmla="*/ 4531096 w 4540861"/>
              <a:gd name="connsiteY7" fmla="*/ 2851546 h 4934321"/>
              <a:gd name="connsiteX8" fmla="*/ 4443477 w 4540861"/>
              <a:gd name="connsiteY8" fmla="*/ 3650841 h 4934321"/>
              <a:gd name="connsiteX9" fmla="*/ 3696350 w 4540861"/>
              <a:gd name="connsiteY9" fmla="*/ 4250228 h 4934321"/>
              <a:gd name="connsiteX10" fmla="*/ 2992015 w 4540861"/>
              <a:gd name="connsiteY10" fmla="*/ 4653070 h 4934321"/>
              <a:gd name="connsiteX11" fmla="*/ 2265808 w 4540861"/>
              <a:gd name="connsiteY11" fmla="*/ 4928859 h 4934321"/>
              <a:gd name="connsiteX12" fmla="*/ 1146535 w 4540861"/>
              <a:gd name="connsiteY12" fmla="*/ 4404557 h 4934321"/>
              <a:gd name="connsiteX13" fmla="*/ 109261 w 4540861"/>
              <a:gd name="connsiteY13" fmla="*/ 3638098 h 4934321"/>
              <a:gd name="connsiteX14" fmla="*/ 27376 w 4540861"/>
              <a:gd name="connsiteY14" fmla="*/ 2390488 h 4934321"/>
              <a:gd name="connsiteX15" fmla="*/ 172566 w 4540861"/>
              <a:gd name="connsiteY15" fmla="*/ 1185237 h 4934321"/>
              <a:gd name="connsiteX16" fmla="*/ 881011 w 4540861"/>
              <a:gd name="connsiteY16" fmla="*/ 665923 h 4934321"/>
              <a:gd name="connsiteX0" fmla="*/ 881011 w 4540861"/>
              <a:gd name="connsiteY0" fmla="*/ 665923 h 4934321"/>
              <a:gd name="connsiteX1" fmla="*/ 1533591 w 4540861"/>
              <a:gd name="connsiteY1" fmla="*/ 289605 h 4934321"/>
              <a:gd name="connsiteX2" fmla="*/ 2265808 w 4540861"/>
              <a:gd name="connsiteY2" fmla="*/ 22 h 4934321"/>
              <a:gd name="connsiteX3" fmla="*/ 3042992 w 4540861"/>
              <a:gd name="connsiteY3" fmla="*/ 302924 h 4934321"/>
              <a:gd name="connsiteX4" fmla="*/ 3760072 w 4540861"/>
              <a:gd name="connsiteY4" fmla="*/ 710514 h 4934321"/>
              <a:gd name="connsiteX5" fmla="*/ 4405244 w 4540861"/>
              <a:gd name="connsiteY5" fmla="*/ 1206383 h 4934321"/>
              <a:gd name="connsiteX6" fmla="*/ 4537472 w 4540861"/>
              <a:gd name="connsiteY6" fmla="*/ 1994496 h 4934321"/>
              <a:gd name="connsiteX7" fmla="*/ 4531096 w 4540861"/>
              <a:gd name="connsiteY7" fmla="*/ 2851546 h 4934321"/>
              <a:gd name="connsiteX8" fmla="*/ 4443477 w 4540861"/>
              <a:gd name="connsiteY8" fmla="*/ 3650841 h 4934321"/>
              <a:gd name="connsiteX9" fmla="*/ 3696350 w 4540861"/>
              <a:gd name="connsiteY9" fmla="*/ 4250228 h 4934321"/>
              <a:gd name="connsiteX10" fmla="*/ 2992015 w 4540861"/>
              <a:gd name="connsiteY10" fmla="*/ 4653070 h 4934321"/>
              <a:gd name="connsiteX11" fmla="*/ 2265808 w 4540861"/>
              <a:gd name="connsiteY11" fmla="*/ 4928859 h 4934321"/>
              <a:gd name="connsiteX12" fmla="*/ 1146535 w 4540861"/>
              <a:gd name="connsiteY12" fmla="*/ 4404557 h 4934321"/>
              <a:gd name="connsiteX13" fmla="*/ 109261 w 4540861"/>
              <a:gd name="connsiteY13" fmla="*/ 3638098 h 4934321"/>
              <a:gd name="connsiteX14" fmla="*/ 27376 w 4540861"/>
              <a:gd name="connsiteY14" fmla="*/ 2527488 h 4934321"/>
              <a:gd name="connsiteX15" fmla="*/ 172566 w 4540861"/>
              <a:gd name="connsiteY15" fmla="*/ 1185237 h 4934321"/>
              <a:gd name="connsiteX16" fmla="*/ 881011 w 4540861"/>
              <a:gd name="connsiteY16" fmla="*/ 665923 h 4934321"/>
              <a:gd name="connsiteX0" fmla="*/ 868684 w 4528534"/>
              <a:gd name="connsiteY0" fmla="*/ 665923 h 4934321"/>
              <a:gd name="connsiteX1" fmla="*/ 1521264 w 4528534"/>
              <a:gd name="connsiteY1" fmla="*/ 289605 h 4934321"/>
              <a:gd name="connsiteX2" fmla="*/ 2253481 w 4528534"/>
              <a:gd name="connsiteY2" fmla="*/ 22 h 4934321"/>
              <a:gd name="connsiteX3" fmla="*/ 3030665 w 4528534"/>
              <a:gd name="connsiteY3" fmla="*/ 302924 h 4934321"/>
              <a:gd name="connsiteX4" fmla="*/ 3747745 w 4528534"/>
              <a:gd name="connsiteY4" fmla="*/ 710514 h 4934321"/>
              <a:gd name="connsiteX5" fmla="*/ 4392917 w 4528534"/>
              <a:gd name="connsiteY5" fmla="*/ 1206383 h 4934321"/>
              <a:gd name="connsiteX6" fmla="*/ 4525145 w 4528534"/>
              <a:gd name="connsiteY6" fmla="*/ 1994496 h 4934321"/>
              <a:gd name="connsiteX7" fmla="*/ 4518769 w 4528534"/>
              <a:gd name="connsiteY7" fmla="*/ 2851546 h 4934321"/>
              <a:gd name="connsiteX8" fmla="*/ 4431150 w 4528534"/>
              <a:gd name="connsiteY8" fmla="*/ 3650841 h 4934321"/>
              <a:gd name="connsiteX9" fmla="*/ 3684023 w 4528534"/>
              <a:gd name="connsiteY9" fmla="*/ 4250228 h 4934321"/>
              <a:gd name="connsiteX10" fmla="*/ 2979688 w 4528534"/>
              <a:gd name="connsiteY10" fmla="*/ 4653070 h 4934321"/>
              <a:gd name="connsiteX11" fmla="*/ 2253481 w 4528534"/>
              <a:gd name="connsiteY11" fmla="*/ 4928859 h 4934321"/>
              <a:gd name="connsiteX12" fmla="*/ 1134208 w 4528534"/>
              <a:gd name="connsiteY12" fmla="*/ 4404557 h 4934321"/>
              <a:gd name="connsiteX13" fmla="*/ 96934 w 4528534"/>
              <a:gd name="connsiteY13" fmla="*/ 3638098 h 4934321"/>
              <a:gd name="connsiteX14" fmla="*/ 15049 w 4528534"/>
              <a:gd name="connsiteY14" fmla="*/ 2527488 h 4934321"/>
              <a:gd name="connsiteX15" fmla="*/ 160239 w 4528534"/>
              <a:gd name="connsiteY15" fmla="*/ 1185237 h 4934321"/>
              <a:gd name="connsiteX16" fmla="*/ 868684 w 4528534"/>
              <a:gd name="connsiteY16" fmla="*/ 665923 h 4934321"/>
              <a:gd name="connsiteX0" fmla="*/ 893345 w 4553195"/>
              <a:gd name="connsiteY0" fmla="*/ 665923 h 4934321"/>
              <a:gd name="connsiteX1" fmla="*/ 1545925 w 4553195"/>
              <a:gd name="connsiteY1" fmla="*/ 289605 h 4934321"/>
              <a:gd name="connsiteX2" fmla="*/ 2278142 w 4553195"/>
              <a:gd name="connsiteY2" fmla="*/ 22 h 4934321"/>
              <a:gd name="connsiteX3" fmla="*/ 3055326 w 4553195"/>
              <a:gd name="connsiteY3" fmla="*/ 302924 h 4934321"/>
              <a:gd name="connsiteX4" fmla="*/ 3772406 w 4553195"/>
              <a:gd name="connsiteY4" fmla="*/ 710514 h 4934321"/>
              <a:gd name="connsiteX5" fmla="*/ 4417578 w 4553195"/>
              <a:gd name="connsiteY5" fmla="*/ 1206383 h 4934321"/>
              <a:gd name="connsiteX6" fmla="*/ 4549806 w 4553195"/>
              <a:gd name="connsiteY6" fmla="*/ 1994496 h 4934321"/>
              <a:gd name="connsiteX7" fmla="*/ 4543430 w 4553195"/>
              <a:gd name="connsiteY7" fmla="*/ 2851546 h 4934321"/>
              <a:gd name="connsiteX8" fmla="*/ 4455811 w 4553195"/>
              <a:gd name="connsiteY8" fmla="*/ 3650841 h 4934321"/>
              <a:gd name="connsiteX9" fmla="*/ 3708684 w 4553195"/>
              <a:gd name="connsiteY9" fmla="*/ 4250228 h 4934321"/>
              <a:gd name="connsiteX10" fmla="*/ 3004349 w 4553195"/>
              <a:gd name="connsiteY10" fmla="*/ 4653070 h 4934321"/>
              <a:gd name="connsiteX11" fmla="*/ 2278142 w 4553195"/>
              <a:gd name="connsiteY11" fmla="*/ 4928859 h 4934321"/>
              <a:gd name="connsiteX12" fmla="*/ 1158869 w 4553195"/>
              <a:gd name="connsiteY12" fmla="*/ 4404557 h 4934321"/>
              <a:gd name="connsiteX13" fmla="*/ 89735 w 4553195"/>
              <a:gd name="connsiteY13" fmla="*/ 3593493 h 4934321"/>
              <a:gd name="connsiteX14" fmla="*/ 39710 w 4553195"/>
              <a:gd name="connsiteY14" fmla="*/ 2527488 h 4934321"/>
              <a:gd name="connsiteX15" fmla="*/ 184900 w 4553195"/>
              <a:gd name="connsiteY15" fmla="*/ 1185237 h 4934321"/>
              <a:gd name="connsiteX16" fmla="*/ 893345 w 4553195"/>
              <a:gd name="connsiteY16" fmla="*/ 665923 h 4934321"/>
              <a:gd name="connsiteX0" fmla="*/ 885531 w 4545381"/>
              <a:gd name="connsiteY0" fmla="*/ 665923 h 4934321"/>
              <a:gd name="connsiteX1" fmla="*/ 1538111 w 4545381"/>
              <a:gd name="connsiteY1" fmla="*/ 289605 h 4934321"/>
              <a:gd name="connsiteX2" fmla="*/ 2270328 w 4545381"/>
              <a:gd name="connsiteY2" fmla="*/ 22 h 4934321"/>
              <a:gd name="connsiteX3" fmla="*/ 3047512 w 4545381"/>
              <a:gd name="connsiteY3" fmla="*/ 302924 h 4934321"/>
              <a:gd name="connsiteX4" fmla="*/ 3764592 w 4545381"/>
              <a:gd name="connsiteY4" fmla="*/ 710514 h 4934321"/>
              <a:gd name="connsiteX5" fmla="*/ 4409764 w 4545381"/>
              <a:gd name="connsiteY5" fmla="*/ 1206383 h 4934321"/>
              <a:gd name="connsiteX6" fmla="*/ 4541992 w 4545381"/>
              <a:gd name="connsiteY6" fmla="*/ 1994496 h 4934321"/>
              <a:gd name="connsiteX7" fmla="*/ 4535616 w 4545381"/>
              <a:gd name="connsiteY7" fmla="*/ 2851546 h 4934321"/>
              <a:gd name="connsiteX8" fmla="*/ 4447997 w 4545381"/>
              <a:gd name="connsiteY8" fmla="*/ 3650841 h 4934321"/>
              <a:gd name="connsiteX9" fmla="*/ 3700870 w 4545381"/>
              <a:gd name="connsiteY9" fmla="*/ 4250228 h 4934321"/>
              <a:gd name="connsiteX10" fmla="*/ 2996535 w 4545381"/>
              <a:gd name="connsiteY10" fmla="*/ 4653070 h 4934321"/>
              <a:gd name="connsiteX11" fmla="*/ 2270328 w 4545381"/>
              <a:gd name="connsiteY11" fmla="*/ 4928859 h 4934321"/>
              <a:gd name="connsiteX12" fmla="*/ 1151055 w 4545381"/>
              <a:gd name="connsiteY12" fmla="*/ 4404557 h 4934321"/>
              <a:gd name="connsiteX13" fmla="*/ 94665 w 4545381"/>
              <a:gd name="connsiteY13" fmla="*/ 3596679 h 4934321"/>
              <a:gd name="connsiteX14" fmla="*/ 31896 w 4545381"/>
              <a:gd name="connsiteY14" fmla="*/ 2527488 h 4934321"/>
              <a:gd name="connsiteX15" fmla="*/ 177086 w 4545381"/>
              <a:gd name="connsiteY15" fmla="*/ 1185237 h 4934321"/>
              <a:gd name="connsiteX16" fmla="*/ 885531 w 4545381"/>
              <a:gd name="connsiteY16" fmla="*/ 665923 h 4934321"/>
              <a:gd name="connsiteX0" fmla="*/ 868350 w 4528200"/>
              <a:gd name="connsiteY0" fmla="*/ 665923 h 4934321"/>
              <a:gd name="connsiteX1" fmla="*/ 1520930 w 4528200"/>
              <a:gd name="connsiteY1" fmla="*/ 289605 h 4934321"/>
              <a:gd name="connsiteX2" fmla="*/ 2253147 w 4528200"/>
              <a:gd name="connsiteY2" fmla="*/ 22 h 4934321"/>
              <a:gd name="connsiteX3" fmla="*/ 3030331 w 4528200"/>
              <a:gd name="connsiteY3" fmla="*/ 302924 h 4934321"/>
              <a:gd name="connsiteX4" fmla="*/ 3747411 w 4528200"/>
              <a:gd name="connsiteY4" fmla="*/ 710514 h 4934321"/>
              <a:gd name="connsiteX5" fmla="*/ 4392583 w 4528200"/>
              <a:gd name="connsiteY5" fmla="*/ 1206383 h 4934321"/>
              <a:gd name="connsiteX6" fmla="*/ 4524811 w 4528200"/>
              <a:gd name="connsiteY6" fmla="*/ 1994496 h 4934321"/>
              <a:gd name="connsiteX7" fmla="*/ 4518435 w 4528200"/>
              <a:gd name="connsiteY7" fmla="*/ 2851546 h 4934321"/>
              <a:gd name="connsiteX8" fmla="*/ 4430816 w 4528200"/>
              <a:gd name="connsiteY8" fmla="*/ 3650841 h 4934321"/>
              <a:gd name="connsiteX9" fmla="*/ 3683689 w 4528200"/>
              <a:gd name="connsiteY9" fmla="*/ 4250228 h 4934321"/>
              <a:gd name="connsiteX10" fmla="*/ 2979354 w 4528200"/>
              <a:gd name="connsiteY10" fmla="*/ 4653070 h 4934321"/>
              <a:gd name="connsiteX11" fmla="*/ 2253147 w 4528200"/>
              <a:gd name="connsiteY11" fmla="*/ 4928859 h 4934321"/>
              <a:gd name="connsiteX12" fmla="*/ 1133874 w 4528200"/>
              <a:gd name="connsiteY12" fmla="*/ 4404557 h 4934321"/>
              <a:gd name="connsiteX13" fmla="*/ 77484 w 4528200"/>
              <a:gd name="connsiteY13" fmla="*/ 3596679 h 4934321"/>
              <a:gd name="connsiteX14" fmla="*/ 14715 w 4528200"/>
              <a:gd name="connsiteY14" fmla="*/ 2527488 h 4934321"/>
              <a:gd name="connsiteX15" fmla="*/ 159905 w 4528200"/>
              <a:gd name="connsiteY15" fmla="*/ 1185237 h 4934321"/>
              <a:gd name="connsiteX16" fmla="*/ 868350 w 4528200"/>
              <a:gd name="connsiteY16" fmla="*/ 665923 h 4934321"/>
              <a:gd name="connsiteX0" fmla="*/ 874770 w 4534620"/>
              <a:gd name="connsiteY0" fmla="*/ 665923 h 4934321"/>
              <a:gd name="connsiteX1" fmla="*/ 1527350 w 4534620"/>
              <a:gd name="connsiteY1" fmla="*/ 289605 h 4934321"/>
              <a:gd name="connsiteX2" fmla="*/ 2259567 w 4534620"/>
              <a:gd name="connsiteY2" fmla="*/ 22 h 4934321"/>
              <a:gd name="connsiteX3" fmla="*/ 3036751 w 4534620"/>
              <a:gd name="connsiteY3" fmla="*/ 302924 h 4934321"/>
              <a:gd name="connsiteX4" fmla="*/ 3753831 w 4534620"/>
              <a:gd name="connsiteY4" fmla="*/ 710514 h 4934321"/>
              <a:gd name="connsiteX5" fmla="*/ 4399003 w 4534620"/>
              <a:gd name="connsiteY5" fmla="*/ 1206383 h 4934321"/>
              <a:gd name="connsiteX6" fmla="*/ 4531231 w 4534620"/>
              <a:gd name="connsiteY6" fmla="*/ 1994496 h 4934321"/>
              <a:gd name="connsiteX7" fmla="*/ 4524855 w 4534620"/>
              <a:gd name="connsiteY7" fmla="*/ 2851546 h 4934321"/>
              <a:gd name="connsiteX8" fmla="*/ 4437236 w 4534620"/>
              <a:gd name="connsiteY8" fmla="*/ 3650841 h 4934321"/>
              <a:gd name="connsiteX9" fmla="*/ 3690109 w 4534620"/>
              <a:gd name="connsiteY9" fmla="*/ 4250228 h 4934321"/>
              <a:gd name="connsiteX10" fmla="*/ 2985774 w 4534620"/>
              <a:gd name="connsiteY10" fmla="*/ 4653070 h 4934321"/>
              <a:gd name="connsiteX11" fmla="*/ 2259567 w 4534620"/>
              <a:gd name="connsiteY11" fmla="*/ 4928859 h 4934321"/>
              <a:gd name="connsiteX12" fmla="*/ 1140294 w 4534620"/>
              <a:gd name="connsiteY12" fmla="*/ 4404557 h 4934321"/>
              <a:gd name="connsiteX13" fmla="*/ 83904 w 4534620"/>
              <a:gd name="connsiteY13" fmla="*/ 3596679 h 4934321"/>
              <a:gd name="connsiteX14" fmla="*/ 21135 w 4534620"/>
              <a:gd name="connsiteY14" fmla="*/ 2527488 h 4934321"/>
              <a:gd name="connsiteX15" fmla="*/ 166325 w 4534620"/>
              <a:gd name="connsiteY15" fmla="*/ 1185237 h 4934321"/>
              <a:gd name="connsiteX16" fmla="*/ 874770 w 4534620"/>
              <a:gd name="connsiteY16" fmla="*/ 665923 h 4934321"/>
              <a:gd name="connsiteX0" fmla="*/ 901493 w 4561343"/>
              <a:gd name="connsiteY0" fmla="*/ 665923 h 4934321"/>
              <a:gd name="connsiteX1" fmla="*/ 1554073 w 4561343"/>
              <a:gd name="connsiteY1" fmla="*/ 289605 h 4934321"/>
              <a:gd name="connsiteX2" fmla="*/ 2286290 w 4561343"/>
              <a:gd name="connsiteY2" fmla="*/ 22 h 4934321"/>
              <a:gd name="connsiteX3" fmla="*/ 3063474 w 4561343"/>
              <a:gd name="connsiteY3" fmla="*/ 302924 h 4934321"/>
              <a:gd name="connsiteX4" fmla="*/ 3780554 w 4561343"/>
              <a:gd name="connsiteY4" fmla="*/ 710514 h 4934321"/>
              <a:gd name="connsiteX5" fmla="*/ 4425726 w 4561343"/>
              <a:gd name="connsiteY5" fmla="*/ 1206383 h 4934321"/>
              <a:gd name="connsiteX6" fmla="*/ 4557954 w 4561343"/>
              <a:gd name="connsiteY6" fmla="*/ 1994496 h 4934321"/>
              <a:gd name="connsiteX7" fmla="*/ 4551578 w 4561343"/>
              <a:gd name="connsiteY7" fmla="*/ 2851546 h 4934321"/>
              <a:gd name="connsiteX8" fmla="*/ 4463959 w 4561343"/>
              <a:gd name="connsiteY8" fmla="*/ 3650841 h 4934321"/>
              <a:gd name="connsiteX9" fmla="*/ 3716832 w 4561343"/>
              <a:gd name="connsiteY9" fmla="*/ 4250228 h 4934321"/>
              <a:gd name="connsiteX10" fmla="*/ 3012497 w 4561343"/>
              <a:gd name="connsiteY10" fmla="*/ 4653070 h 4934321"/>
              <a:gd name="connsiteX11" fmla="*/ 2286290 w 4561343"/>
              <a:gd name="connsiteY11" fmla="*/ 4928859 h 4934321"/>
              <a:gd name="connsiteX12" fmla="*/ 1167017 w 4561343"/>
              <a:gd name="connsiteY12" fmla="*/ 4404557 h 4934321"/>
              <a:gd name="connsiteX13" fmla="*/ 110627 w 4561343"/>
              <a:gd name="connsiteY13" fmla="*/ 3596679 h 4934321"/>
              <a:gd name="connsiteX14" fmla="*/ 41486 w 4561343"/>
              <a:gd name="connsiteY14" fmla="*/ 2486069 h 4934321"/>
              <a:gd name="connsiteX15" fmla="*/ 193048 w 4561343"/>
              <a:gd name="connsiteY15" fmla="*/ 1185237 h 4934321"/>
              <a:gd name="connsiteX16" fmla="*/ 901493 w 4561343"/>
              <a:gd name="connsiteY16" fmla="*/ 665923 h 4934321"/>
              <a:gd name="connsiteX0" fmla="*/ 894139 w 4553989"/>
              <a:gd name="connsiteY0" fmla="*/ 665923 h 4934321"/>
              <a:gd name="connsiteX1" fmla="*/ 1546719 w 4553989"/>
              <a:gd name="connsiteY1" fmla="*/ 289605 h 4934321"/>
              <a:gd name="connsiteX2" fmla="*/ 2278936 w 4553989"/>
              <a:gd name="connsiteY2" fmla="*/ 22 h 4934321"/>
              <a:gd name="connsiteX3" fmla="*/ 3056120 w 4553989"/>
              <a:gd name="connsiteY3" fmla="*/ 302924 h 4934321"/>
              <a:gd name="connsiteX4" fmla="*/ 3773200 w 4553989"/>
              <a:gd name="connsiteY4" fmla="*/ 710514 h 4934321"/>
              <a:gd name="connsiteX5" fmla="*/ 4418372 w 4553989"/>
              <a:gd name="connsiteY5" fmla="*/ 1206383 h 4934321"/>
              <a:gd name="connsiteX6" fmla="*/ 4550600 w 4553989"/>
              <a:gd name="connsiteY6" fmla="*/ 1994496 h 4934321"/>
              <a:gd name="connsiteX7" fmla="*/ 4544224 w 4553989"/>
              <a:gd name="connsiteY7" fmla="*/ 2851546 h 4934321"/>
              <a:gd name="connsiteX8" fmla="*/ 4456605 w 4553989"/>
              <a:gd name="connsiteY8" fmla="*/ 3650841 h 4934321"/>
              <a:gd name="connsiteX9" fmla="*/ 3709478 w 4553989"/>
              <a:gd name="connsiteY9" fmla="*/ 4250228 h 4934321"/>
              <a:gd name="connsiteX10" fmla="*/ 3005143 w 4553989"/>
              <a:gd name="connsiteY10" fmla="*/ 4653070 h 4934321"/>
              <a:gd name="connsiteX11" fmla="*/ 2278936 w 4553989"/>
              <a:gd name="connsiteY11" fmla="*/ 4928859 h 4934321"/>
              <a:gd name="connsiteX12" fmla="*/ 1159663 w 4553989"/>
              <a:gd name="connsiteY12" fmla="*/ 4404557 h 4934321"/>
              <a:gd name="connsiteX13" fmla="*/ 103273 w 4553989"/>
              <a:gd name="connsiteY13" fmla="*/ 3596679 h 4934321"/>
              <a:gd name="connsiteX14" fmla="*/ 34132 w 4553989"/>
              <a:gd name="connsiteY14" fmla="*/ 2486069 h 4934321"/>
              <a:gd name="connsiteX15" fmla="*/ 185694 w 4553989"/>
              <a:gd name="connsiteY15" fmla="*/ 1185237 h 4934321"/>
              <a:gd name="connsiteX16" fmla="*/ 894139 w 4553989"/>
              <a:gd name="connsiteY16" fmla="*/ 665923 h 4934321"/>
              <a:gd name="connsiteX0" fmla="*/ 894139 w 4553989"/>
              <a:gd name="connsiteY0" fmla="*/ 665923 h 4934321"/>
              <a:gd name="connsiteX1" fmla="*/ 1546719 w 4553989"/>
              <a:gd name="connsiteY1" fmla="*/ 289605 h 4934321"/>
              <a:gd name="connsiteX2" fmla="*/ 2278936 w 4553989"/>
              <a:gd name="connsiteY2" fmla="*/ 22 h 4934321"/>
              <a:gd name="connsiteX3" fmla="*/ 3056120 w 4553989"/>
              <a:gd name="connsiteY3" fmla="*/ 302924 h 4934321"/>
              <a:gd name="connsiteX4" fmla="*/ 3773200 w 4553989"/>
              <a:gd name="connsiteY4" fmla="*/ 710514 h 4934321"/>
              <a:gd name="connsiteX5" fmla="*/ 4418372 w 4553989"/>
              <a:gd name="connsiteY5" fmla="*/ 1206383 h 4934321"/>
              <a:gd name="connsiteX6" fmla="*/ 4550600 w 4553989"/>
              <a:gd name="connsiteY6" fmla="*/ 1994496 h 4934321"/>
              <a:gd name="connsiteX7" fmla="*/ 4544224 w 4553989"/>
              <a:gd name="connsiteY7" fmla="*/ 2851546 h 4934321"/>
              <a:gd name="connsiteX8" fmla="*/ 4456605 w 4553989"/>
              <a:gd name="connsiteY8" fmla="*/ 3650841 h 4934321"/>
              <a:gd name="connsiteX9" fmla="*/ 3709478 w 4553989"/>
              <a:gd name="connsiteY9" fmla="*/ 4250228 h 4934321"/>
              <a:gd name="connsiteX10" fmla="*/ 3005143 w 4553989"/>
              <a:gd name="connsiteY10" fmla="*/ 4653070 h 4934321"/>
              <a:gd name="connsiteX11" fmla="*/ 2278936 w 4553989"/>
              <a:gd name="connsiteY11" fmla="*/ 4928859 h 4934321"/>
              <a:gd name="connsiteX12" fmla="*/ 1159663 w 4553989"/>
              <a:gd name="connsiteY12" fmla="*/ 4404557 h 4934321"/>
              <a:gd name="connsiteX13" fmla="*/ 103273 w 4553989"/>
              <a:gd name="connsiteY13" fmla="*/ 3596679 h 4934321"/>
              <a:gd name="connsiteX14" fmla="*/ 34132 w 4553989"/>
              <a:gd name="connsiteY14" fmla="*/ 2486069 h 4934321"/>
              <a:gd name="connsiteX15" fmla="*/ 185694 w 4553989"/>
              <a:gd name="connsiteY15" fmla="*/ 1185237 h 4934321"/>
              <a:gd name="connsiteX16" fmla="*/ 894139 w 4553989"/>
              <a:gd name="connsiteY16" fmla="*/ 665923 h 4934321"/>
              <a:gd name="connsiteX0" fmla="*/ 891992 w 4551842"/>
              <a:gd name="connsiteY0" fmla="*/ 665923 h 4934321"/>
              <a:gd name="connsiteX1" fmla="*/ 1544572 w 4551842"/>
              <a:gd name="connsiteY1" fmla="*/ 289605 h 4934321"/>
              <a:gd name="connsiteX2" fmla="*/ 2276789 w 4551842"/>
              <a:gd name="connsiteY2" fmla="*/ 22 h 4934321"/>
              <a:gd name="connsiteX3" fmla="*/ 3053973 w 4551842"/>
              <a:gd name="connsiteY3" fmla="*/ 302924 h 4934321"/>
              <a:gd name="connsiteX4" fmla="*/ 3771053 w 4551842"/>
              <a:gd name="connsiteY4" fmla="*/ 710514 h 4934321"/>
              <a:gd name="connsiteX5" fmla="*/ 4416225 w 4551842"/>
              <a:gd name="connsiteY5" fmla="*/ 1206383 h 4934321"/>
              <a:gd name="connsiteX6" fmla="*/ 4548453 w 4551842"/>
              <a:gd name="connsiteY6" fmla="*/ 1994496 h 4934321"/>
              <a:gd name="connsiteX7" fmla="*/ 4542077 w 4551842"/>
              <a:gd name="connsiteY7" fmla="*/ 2851546 h 4934321"/>
              <a:gd name="connsiteX8" fmla="*/ 4454458 w 4551842"/>
              <a:gd name="connsiteY8" fmla="*/ 3650841 h 4934321"/>
              <a:gd name="connsiteX9" fmla="*/ 3707331 w 4551842"/>
              <a:gd name="connsiteY9" fmla="*/ 4250228 h 4934321"/>
              <a:gd name="connsiteX10" fmla="*/ 3002996 w 4551842"/>
              <a:gd name="connsiteY10" fmla="*/ 4653070 h 4934321"/>
              <a:gd name="connsiteX11" fmla="*/ 2276789 w 4551842"/>
              <a:gd name="connsiteY11" fmla="*/ 4928859 h 4934321"/>
              <a:gd name="connsiteX12" fmla="*/ 1157516 w 4551842"/>
              <a:gd name="connsiteY12" fmla="*/ 4404557 h 4934321"/>
              <a:gd name="connsiteX13" fmla="*/ 117056 w 4551842"/>
              <a:gd name="connsiteY13" fmla="*/ 3628539 h 4934321"/>
              <a:gd name="connsiteX14" fmla="*/ 31985 w 4551842"/>
              <a:gd name="connsiteY14" fmla="*/ 2486069 h 4934321"/>
              <a:gd name="connsiteX15" fmla="*/ 183547 w 4551842"/>
              <a:gd name="connsiteY15" fmla="*/ 1185237 h 4934321"/>
              <a:gd name="connsiteX16" fmla="*/ 891992 w 4551842"/>
              <a:gd name="connsiteY16" fmla="*/ 665923 h 4934321"/>
              <a:gd name="connsiteX0" fmla="*/ 868281 w 4528131"/>
              <a:gd name="connsiteY0" fmla="*/ 665923 h 4934321"/>
              <a:gd name="connsiteX1" fmla="*/ 1520861 w 4528131"/>
              <a:gd name="connsiteY1" fmla="*/ 289605 h 4934321"/>
              <a:gd name="connsiteX2" fmla="*/ 2253078 w 4528131"/>
              <a:gd name="connsiteY2" fmla="*/ 22 h 4934321"/>
              <a:gd name="connsiteX3" fmla="*/ 3030262 w 4528131"/>
              <a:gd name="connsiteY3" fmla="*/ 302924 h 4934321"/>
              <a:gd name="connsiteX4" fmla="*/ 3747342 w 4528131"/>
              <a:gd name="connsiteY4" fmla="*/ 710514 h 4934321"/>
              <a:gd name="connsiteX5" fmla="*/ 4392514 w 4528131"/>
              <a:gd name="connsiteY5" fmla="*/ 1206383 h 4934321"/>
              <a:gd name="connsiteX6" fmla="*/ 4524742 w 4528131"/>
              <a:gd name="connsiteY6" fmla="*/ 1994496 h 4934321"/>
              <a:gd name="connsiteX7" fmla="*/ 4518366 w 4528131"/>
              <a:gd name="connsiteY7" fmla="*/ 2851546 h 4934321"/>
              <a:gd name="connsiteX8" fmla="*/ 4430747 w 4528131"/>
              <a:gd name="connsiteY8" fmla="*/ 3650841 h 4934321"/>
              <a:gd name="connsiteX9" fmla="*/ 3683620 w 4528131"/>
              <a:gd name="connsiteY9" fmla="*/ 4250228 h 4934321"/>
              <a:gd name="connsiteX10" fmla="*/ 2979285 w 4528131"/>
              <a:gd name="connsiteY10" fmla="*/ 4653070 h 4934321"/>
              <a:gd name="connsiteX11" fmla="*/ 2253078 w 4528131"/>
              <a:gd name="connsiteY11" fmla="*/ 4928859 h 4934321"/>
              <a:gd name="connsiteX12" fmla="*/ 1133805 w 4528131"/>
              <a:gd name="connsiteY12" fmla="*/ 4404557 h 4934321"/>
              <a:gd name="connsiteX13" fmla="*/ 93345 w 4528131"/>
              <a:gd name="connsiteY13" fmla="*/ 3628539 h 4934321"/>
              <a:gd name="connsiteX14" fmla="*/ 8274 w 4528131"/>
              <a:gd name="connsiteY14" fmla="*/ 2486069 h 4934321"/>
              <a:gd name="connsiteX15" fmla="*/ 159836 w 4528131"/>
              <a:gd name="connsiteY15" fmla="*/ 1185237 h 4934321"/>
              <a:gd name="connsiteX16" fmla="*/ 868281 w 4528131"/>
              <a:gd name="connsiteY16" fmla="*/ 665923 h 4934321"/>
              <a:gd name="connsiteX0" fmla="*/ 868281 w 4544553"/>
              <a:gd name="connsiteY0" fmla="*/ 665923 h 4934321"/>
              <a:gd name="connsiteX1" fmla="*/ 1520861 w 4544553"/>
              <a:gd name="connsiteY1" fmla="*/ 289605 h 4934321"/>
              <a:gd name="connsiteX2" fmla="*/ 2253078 w 4544553"/>
              <a:gd name="connsiteY2" fmla="*/ 22 h 4934321"/>
              <a:gd name="connsiteX3" fmla="*/ 3030262 w 4544553"/>
              <a:gd name="connsiteY3" fmla="*/ 302924 h 4934321"/>
              <a:gd name="connsiteX4" fmla="*/ 3747342 w 4544553"/>
              <a:gd name="connsiteY4" fmla="*/ 710514 h 4934321"/>
              <a:gd name="connsiteX5" fmla="*/ 4392514 w 4544553"/>
              <a:gd name="connsiteY5" fmla="*/ 1206383 h 4934321"/>
              <a:gd name="connsiteX6" fmla="*/ 4524742 w 4544553"/>
              <a:gd name="connsiteY6" fmla="*/ 1994496 h 4934321"/>
              <a:gd name="connsiteX7" fmla="*/ 4534297 w 4544553"/>
              <a:gd name="connsiteY7" fmla="*/ 3010849 h 4934321"/>
              <a:gd name="connsiteX8" fmla="*/ 4430747 w 4544553"/>
              <a:gd name="connsiteY8" fmla="*/ 3650841 h 4934321"/>
              <a:gd name="connsiteX9" fmla="*/ 3683620 w 4544553"/>
              <a:gd name="connsiteY9" fmla="*/ 4250228 h 4934321"/>
              <a:gd name="connsiteX10" fmla="*/ 2979285 w 4544553"/>
              <a:gd name="connsiteY10" fmla="*/ 4653070 h 4934321"/>
              <a:gd name="connsiteX11" fmla="*/ 2253078 w 4544553"/>
              <a:gd name="connsiteY11" fmla="*/ 4928859 h 4934321"/>
              <a:gd name="connsiteX12" fmla="*/ 1133805 w 4544553"/>
              <a:gd name="connsiteY12" fmla="*/ 4404557 h 4934321"/>
              <a:gd name="connsiteX13" fmla="*/ 93345 w 4544553"/>
              <a:gd name="connsiteY13" fmla="*/ 3628539 h 4934321"/>
              <a:gd name="connsiteX14" fmla="*/ 8274 w 4544553"/>
              <a:gd name="connsiteY14" fmla="*/ 2486069 h 4934321"/>
              <a:gd name="connsiteX15" fmla="*/ 159836 w 4544553"/>
              <a:gd name="connsiteY15" fmla="*/ 1185237 h 4934321"/>
              <a:gd name="connsiteX16" fmla="*/ 868281 w 4544553"/>
              <a:gd name="connsiteY16" fmla="*/ 665923 h 4934321"/>
              <a:gd name="connsiteX0" fmla="*/ 868281 w 4540519"/>
              <a:gd name="connsiteY0" fmla="*/ 665923 h 4934321"/>
              <a:gd name="connsiteX1" fmla="*/ 1520861 w 4540519"/>
              <a:gd name="connsiteY1" fmla="*/ 289605 h 4934321"/>
              <a:gd name="connsiteX2" fmla="*/ 2253078 w 4540519"/>
              <a:gd name="connsiteY2" fmla="*/ 22 h 4934321"/>
              <a:gd name="connsiteX3" fmla="*/ 3030262 w 4540519"/>
              <a:gd name="connsiteY3" fmla="*/ 302924 h 4934321"/>
              <a:gd name="connsiteX4" fmla="*/ 3747342 w 4540519"/>
              <a:gd name="connsiteY4" fmla="*/ 710514 h 4934321"/>
              <a:gd name="connsiteX5" fmla="*/ 4392514 w 4540519"/>
              <a:gd name="connsiteY5" fmla="*/ 1206383 h 4934321"/>
              <a:gd name="connsiteX6" fmla="*/ 4524742 w 4540519"/>
              <a:gd name="connsiteY6" fmla="*/ 1994496 h 4934321"/>
              <a:gd name="connsiteX7" fmla="*/ 4534297 w 4540519"/>
              <a:gd name="connsiteY7" fmla="*/ 3010849 h 4934321"/>
              <a:gd name="connsiteX8" fmla="*/ 4430747 w 4540519"/>
              <a:gd name="connsiteY8" fmla="*/ 3650841 h 4934321"/>
              <a:gd name="connsiteX9" fmla="*/ 3683620 w 4540519"/>
              <a:gd name="connsiteY9" fmla="*/ 4250228 h 4934321"/>
              <a:gd name="connsiteX10" fmla="*/ 2979285 w 4540519"/>
              <a:gd name="connsiteY10" fmla="*/ 4653070 h 4934321"/>
              <a:gd name="connsiteX11" fmla="*/ 2253078 w 4540519"/>
              <a:gd name="connsiteY11" fmla="*/ 4928859 h 4934321"/>
              <a:gd name="connsiteX12" fmla="*/ 1133805 w 4540519"/>
              <a:gd name="connsiteY12" fmla="*/ 4404557 h 4934321"/>
              <a:gd name="connsiteX13" fmla="*/ 93345 w 4540519"/>
              <a:gd name="connsiteY13" fmla="*/ 3628539 h 4934321"/>
              <a:gd name="connsiteX14" fmla="*/ 8274 w 4540519"/>
              <a:gd name="connsiteY14" fmla="*/ 2486069 h 4934321"/>
              <a:gd name="connsiteX15" fmla="*/ 159836 w 4540519"/>
              <a:gd name="connsiteY15" fmla="*/ 1185237 h 4934321"/>
              <a:gd name="connsiteX16" fmla="*/ 868281 w 4540519"/>
              <a:gd name="connsiteY16" fmla="*/ 665923 h 4934321"/>
              <a:gd name="connsiteX0" fmla="*/ 868281 w 4530767"/>
              <a:gd name="connsiteY0" fmla="*/ 665923 h 4934321"/>
              <a:gd name="connsiteX1" fmla="*/ 1520861 w 4530767"/>
              <a:gd name="connsiteY1" fmla="*/ 289605 h 4934321"/>
              <a:gd name="connsiteX2" fmla="*/ 2253078 w 4530767"/>
              <a:gd name="connsiteY2" fmla="*/ 22 h 4934321"/>
              <a:gd name="connsiteX3" fmla="*/ 3030262 w 4530767"/>
              <a:gd name="connsiteY3" fmla="*/ 302924 h 4934321"/>
              <a:gd name="connsiteX4" fmla="*/ 3747342 w 4530767"/>
              <a:gd name="connsiteY4" fmla="*/ 710514 h 4934321"/>
              <a:gd name="connsiteX5" fmla="*/ 4392514 w 4530767"/>
              <a:gd name="connsiteY5" fmla="*/ 1206383 h 4934321"/>
              <a:gd name="connsiteX6" fmla="*/ 4524742 w 4530767"/>
              <a:gd name="connsiteY6" fmla="*/ 1994496 h 4934321"/>
              <a:gd name="connsiteX7" fmla="*/ 4511994 w 4530767"/>
              <a:gd name="connsiteY7" fmla="*/ 2985360 h 4934321"/>
              <a:gd name="connsiteX8" fmla="*/ 4430747 w 4530767"/>
              <a:gd name="connsiteY8" fmla="*/ 3650841 h 4934321"/>
              <a:gd name="connsiteX9" fmla="*/ 3683620 w 4530767"/>
              <a:gd name="connsiteY9" fmla="*/ 4250228 h 4934321"/>
              <a:gd name="connsiteX10" fmla="*/ 2979285 w 4530767"/>
              <a:gd name="connsiteY10" fmla="*/ 4653070 h 4934321"/>
              <a:gd name="connsiteX11" fmla="*/ 2253078 w 4530767"/>
              <a:gd name="connsiteY11" fmla="*/ 4928859 h 4934321"/>
              <a:gd name="connsiteX12" fmla="*/ 1133805 w 4530767"/>
              <a:gd name="connsiteY12" fmla="*/ 4404557 h 4934321"/>
              <a:gd name="connsiteX13" fmla="*/ 93345 w 4530767"/>
              <a:gd name="connsiteY13" fmla="*/ 3628539 h 4934321"/>
              <a:gd name="connsiteX14" fmla="*/ 8274 w 4530767"/>
              <a:gd name="connsiteY14" fmla="*/ 2486069 h 4934321"/>
              <a:gd name="connsiteX15" fmla="*/ 159836 w 4530767"/>
              <a:gd name="connsiteY15" fmla="*/ 1185237 h 4934321"/>
              <a:gd name="connsiteX16" fmla="*/ 868281 w 4530767"/>
              <a:gd name="connsiteY16" fmla="*/ 665923 h 4934321"/>
              <a:gd name="connsiteX0" fmla="*/ 868281 w 4533812"/>
              <a:gd name="connsiteY0" fmla="*/ 665923 h 4934321"/>
              <a:gd name="connsiteX1" fmla="*/ 1520861 w 4533812"/>
              <a:gd name="connsiteY1" fmla="*/ 289605 h 4934321"/>
              <a:gd name="connsiteX2" fmla="*/ 2253078 w 4533812"/>
              <a:gd name="connsiteY2" fmla="*/ 22 h 4934321"/>
              <a:gd name="connsiteX3" fmla="*/ 3030262 w 4533812"/>
              <a:gd name="connsiteY3" fmla="*/ 302924 h 4934321"/>
              <a:gd name="connsiteX4" fmla="*/ 3747342 w 4533812"/>
              <a:gd name="connsiteY4" fmla="*/ 710514 h 4934321"/>
              <a:gd name="connsiteX5" fmla="*/ 4392514 w 4533812"/>
              <a:gd name="connsiteY5" fmla="*/ 1206383 h 4934321"/>
              <a:gd name="connsiteX6" fmla="*/ 4524742 w 4533812"/>
              <a:gd name="connsiteY6" fmla="*/ 1994496 h 4934321"/>
              <a:gd name="connsiteX7" fmla="*/ 4524739 w 4533812"/>
              <a:gd name="connsiteY7" fmla="*/ 2991732 h 4934321"/>
              <a:gd name="connsiteX8" fmla="*/ 4430747 w 4533812"/>
              <a:gd name="connsiteY8" fmla="*/ 3650841 h 4934321"/>
              <a:gd name="connsiteX9" fmla="*/ 3683620 w 4533812"/>
              <a:gd name="connsiteY9" fmla="*/ 4250228 h 4934321"/>
              <a:gd name="connsiteX10" fmla="*/ 2979285 w 4533812"/>
              <a:gd name="connsiteY10" fmla="*/ 4653070 h 4934321"/>
              <a:gd name="connsiteX11" fmla="*/ 2253078 w 4533812"/>
              <a:gd name="connsiteY11" fmla="*/ 4928859 h 4934321"/>
              <a:gd name="connsiteX12" fmla="*/ 1133805 w 4533812"/>
              <a:gd name="connsiteY12" fmla="*/ 4404557 h 4934321"/>
              <a:gd name="connsiteX13" fmla="*/ 93345 w 4533812"/>
              <a:gd name="connsiteY13" fmla="*/ 3628539 h 4934321"/>
              <a:gd name="connsiteX14" fmla="*/ 8274 w 4533812"/>
              <a:gd name="connsiteY14" fmla="*/ 2486069 h 4934321"/>
              <a:gd name="connsiteX15" fmla="*/ 159836 w 4533812"/>
              <a:gd name="connsiteY15" fmla="*/ 1185237 h 4934321"/>
              <a:gd name="connsiteX16" fmla="*/ 868281 w 4533812"/>
              <a:gd name="connsiteY16" fmla="*/ 665923 h 4934321"/>
              <a:gd name="connsiteX0" fmla="*/ 868281 w 4533524"/>
              <a:gd name="connsiteY0" fmla="*/ 665923 h 4934321"/>
              <a:gd name="connsiteX1" fmla="*/ 1520861 w 4533524"/>
              <a:gd name="connsiteY1" fmla="*/ 289605 h 4934321"/>
              <a:gd name="connsiteX2" fmla="*/ 2253078 w 4533524"/>
              <a:gd name="connsiteY2" fmla="*/ 22 h 4934321"/>
              <a:gd name="connsiteX3" fmla="*/ 3030262 w 4533524"/>
              <a:gd name="connsiteY3" fmla="*/ 302924 h 4934321"/>
              <a:gd name="connsiteX4" fmla="*/ 3747342 w 4533524"/>
              <a:gd name="connsiteY4" fmla="*/ 710514 h 4934321"/>
              <a:gd name="connsiteX5" fmla="*/ 4392514 w 4533524"/>
              <a:gd name="connsiteY5" fmla="*/ 1206383 h 4934321"/>
              <a:gd name="connsiteX6" fmla="*/ 4524742 w 4533524"/>
              <a:gd name="connsiteY6" fmla="*/ 1994496 h 4934321"/>
              <a:gd name="connsiteX7" fmla="*/ 4524739 w 4533524"/>
              <a:gd name="connsiteY7" fmla="*/ 2991732 h 4934321"/>
              <a:gd name="connsiteX8" fmla="*/ 4430747 w 4533524"/>
              <a:gd name="connsiteY8" fmla="*/ 3650841 h 4934321"/>
              <a:gd name="connsiteX9" fmla="*/ 3683620 w 4533524"/>
              <a:gd name="connsiteY9" fmla="*/ 4250228 h 4934321"/>
              <a:gd name="connsiteX10" fmla="*/ 2979285 w 4533524"/>
              <a:gd name="connsiteY10" fmla="*/ 4653070 h 4934321"/>
              <a:gd name="connsiteX11" fmla="*/ 2253078 w 4533524"/>
              <a:gd name="connsiteY11" fmla="*/ 4928859 h 4934321"/>
              <a:gd name="connsiteX12" fmla="*/ 1133805 w 4533524"/>
              <a:gd name="connsiteY12" fmla="*/ 4404557 h 4934321"/>
              <a:gd name="connsiteX13" fmla="*/ 93345 w 4533524"/>
              <a:gd name="connsiteY13" fmla="*/ 3628539 h 4934321"/>
              <a:gd name="connsiteX14" fmla="*/ 8274 w 4533524"/>
              <a:gd name="connsiteY14" fmla="*/ 2486069 h 4934321"/>
              <a:gd name="connsiteX15" fmla="*/ 159836 w 4533524"/>
              <a:gd name="connsiteY15" fmla="*/ 1185237 h 4934321"/>
              <a:gd name="connsiteX16" fmla="*/ 868281 w 4533524"/>
              <a:gd name="connsiteY16" fmla="*/ 665923 h 4934321"/>
              <a:gd name="connsiteX0" fmla="*/ 868281 w 4532398"/>
              <a:gd name="connsiteY0" fmla="*/ 665923 h 4934321"/>
              <a:gd name="connsiteX1" fmla="*/ 1520861 w 4532398"/>
              <a:gd name="connsiteY1" fmla="*/ 289605 h 4934321"/>
              <a:gd name="connsiteX2" fmla="*/ 2253078 w 4532398"/>
              <a:gd name="connsiteY2" fmla="*/ 22 h 4934321"/>
              <a:gd name="connsiteX3" fmla="*/ 3030262 w 4532398"/>
              <a:gd name="connsiteY3" fmla="*/ 302924 h 4934321"/>
              <a:gd name="connsiteX4" fmla="*/ 3747342 w 4532398"/>
              <a:gd name="connsiteY4" fmla="*/ 710514 h 4934321"/>
              <a:gd name="connsiteX5" fmla="*/ 4392514 w 4532398"/>
              <a:gd name="connsiteY5" fmla="*/ 1206383 h 4934321"/>
              <a:gd name="connsiteX6" fmla="*/ 4524742 w 4532398"/>
              <a:gd name="connsiteY6" fmla="*/ 1994496 h 4934321"/>
              <a:gd name="connsiteX7" fmla="*/ 4524739 w 4532398"/>
              <a:gd name="connsiteY7" fmla="*/ 2991732 h 4934321"/>
              <a:gd name="connsiteX8" fmla="*/ 4430747 w 4532398"/>
              <a:gd name="connsiteY8" fmla="*/ 3650841 h 4934321"/>
              <a:gd name="connsiteX9" fmla="*/ 3683620 w 4532398"/>
              <a:gd name="connsiteY9" fmla="*/ 4250228 h 4934321"/>
              <a:gd name="connsiteX10" fmla="*/ 2979285 w 4532398"/>
              <a:gd name="connsiteY10" fmla="*/ 4653070 h 4934321"/>
              <a:gd name="connsiteX11" fmla="*/ 2253078 w 4532398"/>
              <a:gd name="connsiteY11" fmla="*/ 4928859 h 4934321"/>
              <a:gd name="connsiteX12" fmla="*/ 1133805 w 4532398"/>
              <a:gd name="connsiteY12" fmla="*/ 4404557 h 4934321"/>
              <a:gd name="connsiteX13" fmla="*/ 93345 w 4532398"/>
              <a:gd name="connsiteY13" fmla="*/ 3628539 h 4934321"/>
              <a:gd name="connsiteX14" fmla="*/ 8274 w 4532398"/>
              <a:gd name="connsiteY14" fmla="*/ 2486069 h 4934321"/>
              <a:gd name="connsiteX15" fmla="*/ 159836 w 4532398"/>
              <a:gd name="connsiteY15" fmla="*/ 1185237 h 4934321"/>
              <a:gd name="connsiteX16" fmla="*/ 868281 w 4532398"/>
              <a:gd name="connsiteY16" fmla="*/ 665923 h 4934321"/>
              <a:gd name="connsiteX0" fmla="*/ 868281 w 4529599"/>
              <a:gd name="connsiteY0" fmla="*/ 665923 h 4934321"/>
              <a:gd name="connsiteX1" fmla="*/ 1520861 w 4529599"/>
              <a:gd name="connsiteY1" fmla="*/ 289605 h 4934321"/>
              <a:gd name="connsiteX2" fmla="*/ 2253078 w 4529599"/>
              <a:gd name="connsiteY2" fmla="*/ 22 h 4934321"/>
              <a:gd name="connsiteX3" fmla="*/ 3030262 w 4529599"/>
              <a:gd name="connsiteY3" fmla="*/ 302924 h 4934321"/>
              <a:gd name="connsiteX4" fmla="*/ 3747342 w 4529599"/>
              <a:gd name="connsiteY4" fmla="*/ 710514 h 4934321"/>
              <a:gd name="connsiteX5" fmla="*/ 4392514 w 4529599"/>
              <a:gd name="connsiteY5" fmla="*/ 1206383 h 4934321"/>
              <a:gd name="connsiteX6" fmla="*/ 4524742 w 4529599"/>
              <a:gd name="connsiteY6" fmla="*/ 1994496 h 4934321"/>
              <a:gd name="connsiteX7" fmla="*/ 4524739 w 4529599"/>
              <a:gd name="connsiteY7" fmla="*/ 2991732 h 4934321"/>
              <a:gd name="connsiteX8" fmla="*/ 4430747 w 4529599"/>
              <a:gd name="connsiteY8" fmla="*/ 3650841 h 4934321"/>
              <a:gd name="connsiteX9" fmla="*/ 3683620 w 4529599"/>
              <a:gd name="connsiteY9" fmla="*/ 4250228 h 4934321"/>
              <a:gd name="connsiteX10" fmla="*/ 2979285 w 4529599"/>
              <a:gd name="connsiteY10" fmla="*/ 4653070 h 4934321"/>
              <a:gd name="connsiteX11" fmla="*/ 2253078 w 4529599"/>
              <a:gd name="connsiteY11" fmla="*/ 4928859 h 4934321"/>
              <a:gd name="connsiteX12" fmla="*/ 1133805 w 4529599"/>
              <a:gd name="connsiteY12" fmla="*/ 4404557 h 4934321"/>
              <a:gd name="connsiteX13" fmla="*/ 93345 w 4529599"/>
              <a:gd name="connsiteY13" fmla="*/ 3628539 h 4934321"/>
              <a:gd name="connsiteX14" fmla="*/ 8274 w 4529599"/>
              <a:gd name="connsiteY14" fmla="*/ 2486069 h 4934321"/>
              <a:gd name="connsiteX15" fmla="*/ 159836 w 4529599"/>
              <a:gd name="connsiteY15" fmla="*/ 1185237 h 4934321"/>
              <a:gd name="connsiteX16" fmla="*/ 868281 w 4529599"/>
              <a:gd name="connsiteY16" fmla="*/ 665923 h 4934321"/>
              <a:gd name="connsiteX0" fmla="*/ 868281 w 4533571"/>
              <a:gd name="connsiteY0" fmla="*/ 665923 h 4934321"/>
              <a:gd name="connsiteX1" fmla="*/ 1520861 w 4533571"/>
              <a:gd name="connsiteY1" fmla="*/ 289605 h 4934321"/>
              <a:gd name="connsiteX2" fmla="*/ 2253078 w 4533571"/>
              <a:gd name="connsiteY2" fmla="*/ 22 h 4934321"/>
              <a:gd name="connsiteX3" fmla="*/ 3030262 w 4533571"/>
              <a:gd name="connsiteY3" fmla="*/ 302924 h 4934321"/>
              <a:gd name="connsiteX4" fmla="*/ 3747342 w 4533571"/>
              <a:gd name="connsiteY4" fmla="*/ 710514 h 4934321"/>
              <a:gd name="connsiteX5" fmla="*/ 4392514 w 4533571"/>
              <a:gd name="connsiteY5" fmla="*/ 1206383 h 4934321"/>
              <a:gd name="connsiteX6" fmla="*/ 4524742 w 4533571"/>
              <a:gd name="connsiteY6" fmla="*/ 1994496 h 4934321"/>
              <a:gd name="connsiteX7" fmla="*/ 4524739 w 4533571"/>
              <a:gd name="connsiteY7" fmla="*/ 2991732 h 4934321"/>
              <a:gd name="connsiteX8" fmla="*/ 4414817 w 4533571"/>
              <a:gd name="connsiteY8" fmla="*/ 3676329 h 4934321"/>
              <a:gd name="connsiteX9" fmla="*/ 3683620 w 4533571"/>
              <a:gd name="connsiteY9" fmla="*/ 4250228 h 4934321"/>
              <a:gd name="connsiteX10" fmla="*/ 2979285 w 4533571"/>
              <a:gd name="connsiteY10" fmla="*/ 4653070 h 4934321"/>
              <a:gd name="connsiteX11" fmla="*/ 2253078 w 4533571"/>
              <a:gd name="connsiteY11" fmla="*/ 4928859 h 4934321"/>
              <a:gd name="connsiteX12" fmla="*/ 1133805 w 4533571"/>
              <a:gd name="connsiteY12" fmla="*/ 4404557 h 4934321"/>
              <a:gd name="connsiteX13" fmla="*/ 93345 w 4533571"/>
              <a:gd name="connsiteY13" fmla="*/ 3628539 h 4934321"/>
              <a:gd name="connsiteX14" fmla="*/ 8274 w 4533571"/>
              <a:gd name="connsiteY14" fmla="*/ 2486069 h 4934321"/>
              <a:gd name="connsiteX15" fmla="*/ 159836 w 4533571"/>
              <a:gd name="connsiteY15" fmla="*/ 1185237 h 4934321"/>
              <a:gd name="connsiteX16" fmla="*/ 868281 w 4533571"/>
              <a:gd name="connsiteY16" fmla="*/ 665923 h 4934321"/>
              <a:gd name="connsiteX0" fmla="*/ 868281 w 4532163"/>
              <a:gd name="connsiteY0" fmla="*/ 665923 h 4934321"/>
              <a:gd name="connsiteX1" fmla="*/ 1520861 w 4532163"/>
              <a:gd name="connsiteY1" fmla="*/ 289605 h 4934321"/>
              <a:gd name="connsiteX2" fmla="*/ 2253078 w 4532163"/>
              <a:gd name="connsiteY2" fmla="*/ 22 h 4934321"/>
              <a:gd name="connsiteX3" fmla="*/ 3030262 w 4532163"/>
              <a:gd name="connsiteY3" fmla="*/ 302924 h 4934321"/>
              <a:gd name="connsiteX4" fmla="*/ 3747342 w 4532163"/>
              <a:gd name="connsiteY4" fmla="*/ 710514 h 4934321"/>
              <a:gd name="connsiteX5" fmla="*/ 4392514 w 4532163"/>
              <a:gd name="connsiteY5" fmla="*/ 1206383 h 4934321"/>
              <a:gd name="connsiteX6" fmla="*/ 4524742 w 4532163"/>
              <a:gd name="connsiteY6" fmla="*/ 1994496 h 4934321"/>
              <a:gd name="connsiteX7" fmla="*/ 4524739 w 4532163"/>
              <a:gd name="connsiteY7" fmla="*/ 2991732 h 4934321"/>
              <a:gd name="connsiteX8" fmla="*/ 4433933 w 4532163"/>
              <a:gd name="connsiteY8" fmla="*/ 3647655 h 4934321"/>
              <a:gd name="connsiteX9" fmla="*/ 3683620 w 4532163"/>
              <a:gd name="connsiteY9" fmla="*/ 4250228 h 4934321"/>
              <a:gd name="connsiteX10" fmla="*/ 2979285 w 4532163"/>
              <a:gd name="connsiteY10" fmla="*/ 4653070 h 4934321"/>
              <a:gd name="connsiteX11" fmla="*/ 2253078 w 4532163"/>
              <a:gd name="connsiteY11" fmla="*/ 4928859 h 4934321"/>
              <a:gd name="connsiteX12" fmla="*/ 1133805 w 4532163"/>
              <a:gd name="connsiteY12" fmla="*/ 4404557 h 4934321"/>
              <a:gd name="connsiteX13" fmla="*/ 93345 w 4532163"/>
              <a:gd name="connsiteY13" fmla="*/ 3628539 h 4934321"/>
              <a:gd name="connsiteX14" fmla="*/ 8274 w 4532163"/>
              <a:gd name="connsiteY14" fmla="*/ 2486069 h 4934321"/>
              <a:gd name="connsiteX15" fmla="*/ 159836 w 4532163"/>
              <a:gd name="connsiteY15" fmla="*/ 1185237 h 4934321"/>
              <a:gd name="connsiteX16" fmla="*/ 868281 w 4532163"/>
              <a:gd name="connsiteY16" fmla="*/ 665923 h 4934321"/>
              <a:gd name="connsiteX0" fmla="*/ 868281 w 4532163"/>
              <a:gd name="connsiteY0" fmla="*/ 665923 h 4934321"/>
              <a:gd name="connsiteX1" fmla="*/ 1520861 w 4532163"/>
              <a:gd name="connsiteY1" fmla="*/ 289605 h 4934321"/>
              <a:gd name="connsiteX2" fmla="*/ 2253078 w 4532163"/>
              <a:gd name="connsiteY2" fmla="*/ 22 h 4934321"/>
              <a:gd name="connsiteX3" fmla="*/ 3030262 w 4532163"/>
              <a:gd name="connsiteY3" fmla="*/ 302924 h 4934321"/>
              <a:gd name="connsiteX4" fmla="*/ 3747342 w 4532163"/>
              <a:gd name="connsiteY4" fmla="*/ 710514 h 4934321"/>
              <a:gd name="connsiteX5" fmla="*/ 4392514 w 4532163"/>
              <a:gd name="connsiteY5" fmla="*/ 1206383 h 4934321"/>
              <a:gd name="connsiteX6" fmla="*/ 4524742 w 4532163"/>
              <a:gd name="connsiteY6" fmla="*/ 1994496 h 4934321"/>
              <a:gd name="connsiteX7" fmla="*/ 4524739 w 4532163"/>
              <a:gd name="connsiteY7" fmla="*/ 2991732 h 4934321"/>
              <a:gd name="connsiteX8" fmla="*/ 4433933 w 4532163"/>
              <a:gd name="connsiteY8" fmla="*/ 3647655 h 4934321"/>
              <a:gd name="connsiteX9" fmla="*/ 3683620 w 4532163"/>
              <a:gd name="connsiteY9" fmla="*/ 4250228 h 4934321"/>
              <a:gd name="connsiteX10" fmla="*/ 2979285 w 4532163"/>
              <a:gd name="connsiteY10" fmla="*/ 4653070 h 4934321"/>
              <a:gd name="connsiteX11" fmla="*/ 2253078 w 4532163"/>
              <a:gd name="connsiteY11" fmla="*/ 4928859 h 4934321"/>
              <a:gd name="connsiteX12" fmla="*/ 1133805 w 4532163"/>
              <a:gd name="connsiteY12" fmla="*/ 4404557 h 4934321"/>
              <a:gd name="connsiteX13" fmla="*/ 93345 w 4532163"/>
              <a:gd name="connsiteY13" fmla="*/ 3628539 h 4934321"/>
              <a:gd name="connsiteX14" fmla="*/ 8274 w 4532163"/>
              <a:gd name="connsiteY14" fmla="*/ 2486069 h 4934321"/>
              <a:gd name="connsiteX15" fmla="*/ 159836 w 4532163"/>
              <a:gd name="connsiteY15" fmla="*/ 1185237 h 4934321"/>
              <a:gd name="connsiteX16" fmla="*/ 868281 w 4532163"/>
              <a:gd name="connsiteY16" fmla="*/ 665923 h 4934321"/>
              <a:gd name="connsiteX0" fmla="*/ 868281 w 4531228"/>
              <a:gd name="connsiteY0" fmla="*/ 665923 h 4934321"/>
              <a:gd name="connsiteX1" fmla="*/ 1520861 w 4531228"/>
              <a:gd name="connsiteY1" fmla="*/ 289605 h 4934321"/>
              <a:gd name="connsiteX2" fmla="*/ 2253078 w 4531228"/>
              <a:gd name="connsiteY2" fmla="*/ 22 h 4934321"/>
              <a:gd name="connsiteX3" fmla="*/ 3030262 w 4531228"/>
              <a:gd name="connsiteY3" fmla="*/ 302924 h 4934321"/>
              <a:gd name="connsiteX4" fmla="*/ 3747342 w 4531228"/>
              <a:gd name="connsiteY4" fmla="*/ 710514 h 4934321"/>
              <a:gd name="connsiteX5" fmla="*/ 4392514 w 4531228"/>
              <a:gd name="connsiteY5" fmla="*/ 1206383 h 4934321"/>
              <a:gd name="connsiteX6" fmla="*/ 4524742 w 4531228"/>
              <a:gd name="connsiteY6" fmla="*/ 1994496 h 4934321"/>
              <a:gd name="connsiteX7" fmla="*/ 4524739 w 4531228"/>
              <a:gd name="connsiteY7" fmla="*/ 2991732 h 4934321"/>
              <a:gd name="connsiteX8" fmla="*/ 4446677 w 4531228"/>
              <a:gd name="connsiteY8" fmla="*/ 3622166 h 4934321"/>
              <a:gd name="connsiteX9" fmla="*/ 3683620 w 4531228"/>
              <a:gd name="connsiteY9" fmla="*/ 4250228 h 4934321"/>
              <a:gd name="connsiteX10" fmla="*/ 2979285 w 4531228"/>
              <a:gd name="connsiteY10" fmla="*/ 4653070 h 4934321"/>
              <a:gd name="connsiteX11" fmla="*/ 2253078 w 4531228"/>
              <a:gd name="connsiteY11" fmla="*/ 4928859 h 4934321"/>
              <a:gd name="connsiteX12" fmla="*/ 1133805 w 4531228"/>
              <a:gd name="connsiteY12" fmla="*/ 4404557 h 4934321"/>
              <a:gd name="connsiteX13" fmla="*/ 93345 w 4531228"/>
              <a:gd name="connsiteY13" fmla="*/ 3628539 h 4934321"/>
              <a:gd name="connsiteX14" fmla="*/ 8274 w 4531228"/>
              <a:gd name="connsiteY14" fmla="*/ 2486069 h 4934321"/>
              <a:gd name="connsiteX15" fmla="*/ 159836 w 4531228"/>
              <a:gd name="connsiteY15" fmla="*/ 1185237 h 4934321"/>
              <a:gd name="connsiteX16" fmla="*/ 868281 w 4531228"/>
              <a:gd name="connsiteY16" fmla="*/ 665923 h 4934321"/>
              <a:gd name="connsiteX0" fmla="*/ 868281 w 4531228"/>
              <a:gd name="connsiteY0" fmla="*/ 665923 h 4934453"/>
              <a:gd name="connsiteX1" fmla="*/ 1520861 w 4531228"/>
              <a:gd name="connsiteY1" fmla="*/ 289605 h 4934453"/>
              <a:gd name="connsiteX2" fmla="*/ 2253078 w 4531228"/>
              <a:gd name="connsiteY2" fmla="*/ 22 h 4934453"/>
              <a:gd name="connsiteX3" fmla="*/ 3030262 w 4531228"/>
              <a:gd name="connsiteY3" fmla="*/ 302924 h 4934453"/>
              <a:gd name="connsiteX4" fmla="*/ 3747342 w 4531228"/>
              <a:gd name="connsiteY4" fmla="*/ 710514 h 4934453"/>
              <a:gd name="connsiteX5" fmla="*/ 4392514 w 4531228"/>
              <a:gd name="connsiteY5" fmla="*/ 1206383 h 4934453"/>
              <a:gd name="connsiteX6" fmla="*/ 4524742 w 4531228"/>
              <a:gd name="connsiteY6" fmla="*/ 1994496 h 4934453"/>
              <a:gd name="connsiteX7" fmla="*/ 4524739 w 4531228"/>
              <a:gd name="connsiteY7" fmla="*/ 2991732 h 4934453"/>
              <a:gd name="connsiteX8" fmla="*/ 4446677 w 4531228"/>
              <a:gd name="connsiteY8" fmla="*/ 3622166 h 4934453"/>
              <a:gd name="connsiteX9" fmla="*/ 3740969 w 4531228"/>
              <a:gd name="connsiteY9" fmla="*/ 4215181 h 4934453"/>
              <a:gd name="connsiteX10" fmla="*/ 2979285 w 4531228"/>
              <a:gd name="connsiteY10" fmla="*/ 4653070 h 4934453"/>
              <a:gd name="connsiteX11" fmla="*/ 2253078 w 4531228"/>
              <a:gd name="connsiteY11" fmla="*/ 4928859 h 4934453"/>
              <a:gd name="connsiteX12" fmla="*/ 1133805 w 4531228"/>
              <a:gd name="connsiteY12" fmla="*/ 4404557 h 4934453"/>
              <a:gd name="connsiteX13" fmla="*/ 93345 w 4531228"/>
              <a:gd name="connsiteY13" fmla="*/ 3628539 h 4934453"/>
              <a:gd name="connsiteX14" fmla="*/ 8274 w 4531228"/>
              <a:gd name="connsiteY14" fmla="*/ 2486069 h 4934453"/>
              <a:gd name="connsiteX15" fmla="*/ 159836 w 4531228"/>
              <a:gd name="connsiteY15" fmla="*/ 1185237 h 4934453"/>
              <a:gd name="connsiteX16" fmla="*/ 868281 w 4531228"/>
              <a:gd name="connsiteY16" fmla="*/ 665923 h 4934453"/>
              <a:gd name="connsiteX0" fmla="*/ 868281 w 4531228"/>
              <a:gd name="connsiteY0" fmla="*/ 665923 h 4934453"/>
              <a:gd name="connsiteX1" fmla="*/ 1520861 w 4531228"/>
              <a:gd name="connsiteY1" fmla="*/ 289605 h 4934453"/>
              <a:gd name="connsiteX2" fmla="*/ 2253078 w 4531228"/>
              <a:gd name="connsiteY2" fmla="*/ 22 h 4934453"/>
              <a:gd name="connsiteX3" fmla="*/ 3030262 w 4531228"/>
              <a:gd name="connsiteY3" fmla="*/ 302924 h 4934453"/>
              <a:gd name="connsiteX4" fmla="*/ 3747342 w 4531228"/>
              <a:gd name="connsiteY4" fmla="*/ 710514 h 4934453"/>
              <a:gd name="connsiteX5" fmla="*/ 4392514 w 4531228"/>
              <a:gd name="connsiteY5" fmla="*/ 1206383 h 4934453"/>
              <a:gd name="connsiteX6" fmla="*/ 4524742 w 4531228"/>
              <a:gd name="connsiteY6" fmla="*/ 1994496 h 4934453"/>
              <a:gd name="connsiteX7" fmla="*/ 4524739 w 4531228"/>
              <a:gd name="connsiteY7" fmla="*/ 2991732 h 4934453"/>
              <a:gd name="connsiteX8" fmla="*/ 4446677 w 4531228"/>
              <a:gd name="connsiteY8" fmla="*/ 3622166 h 4934453"/>
              <a:gd name="connsiteX9" fmla="*/ 3740969 w 4531228"/>
              <a:gd name="connsiteY9" fmla="*/ 4215181 h 4934453"/>
              <a:gd name="connsiteX10" fmla="*/ 2979285 w 4531228"/>
              <a:gd name="connsiteY10" fmla="*/ 4653070 h 4934453"/>
              <a:gd name="connsiteX11" fmla="*/ 2253078 w 4531228"/>
              <a:gd name="connsiteY11" fmla="*/ 4928859 h 4934453"/>
              <a:gd name="connsiteX12" fmla="*/ 1133805 w 4531228"/>
              <a:gd name="connsiteY12" fmla="*/ 4404557 h 4934453"/>
              <a:gd name="connsiteX13" fmla="*/ 93345 w 4531228"/>
              <a:gd name="connsiteY13" fmla="*/ 3628539 h 4934453"/>
              <a:gd name="connsiteX14" fmla="*/ 8274 w 4531228"/>
              <a:gd name="connsiteY14" fmla="*/ 2486069 h 4934453"/>
              <a:gd name="connsiteX15" fmla="*/ 159836 w 4531228"/>
              <a:gd name="connsiteY15" fmla="*/ 1185237 h 4934453"/>
              <a:gd name="connsiteX16" fmla="*/ 868281 w 4531228"/>
              <a:gd name="connsiteY16" fmla="*/ 665923 h 4934453"/>
              <a:gd name="connsiteX0" fmla="*/ 868281 w 4531228"/>
              <a:gd name="connsiteY0" fmla="*/ 665923 h 4934453"/>
              <a:gd name="connsiteX1" fmla="*/ 1520861 w 4531228"/>
              <a:gd name="connsiteY1" fmla="*/ 289605 h 4934453"/>
              <a:gd name="connsiteX2" fmla="*/ 2253078 w 4531228"/>
              <a:gd name="connsiteY2" fmla="*/ 22 h 4934453"/>
              <a:gd name="connsiteX3" fmla="*/ 3030262 w 4531228"/>
              <a:gd name="connsiteY3" fmla="*/ 302924 h 4934453"/>
              <a:gd name="connsiteX4" fmla="*/ 3747342 w 4531228"/>
              <a:gd name="connsiteY4" fmla="*/ 710514 h 4934453"/>
              <a:gd name="connsiteX5" fmla="*/ 4392514 w 4531228"/>
              <a:gd name="connsiteY5" fmla="*/ 1206383 h 4934453"/>
              <a:gd name="connsiteX6" fmla="*/ 4524742 w 4531228"/>
              <a:gd name="connsiteY6" fmla="*/ 1994496 h 4934453"/>
              <a:gd name="connsiteX7" fmla="*/ 4524739 w 4531228"/>
              <a:gd name="connsiteY7" fmla="*/ 2991732 h 4934453"/>
              <a:gd name="connsiteX8" fmla="*/ 4446677 w 4531228"/>
              <a:gd name="connsiteY8" fmla="*/ 3622166 h 4934453"/>
              <a:gd name="connsiteX9" fmla="*/ 3740969 w 4531228"/>
              <a:gd name="connsiteY9" fmla="*/ 4215181 h 4934453"/>
              <a:gd name="connsiteX10" fmla="*/ 2979285 w 4531228"/>
              <a:gd name="connsiteY10" fmla="*/ 4653070 h 4934453"/>
              <a:gd name="connsiteX11" fmla="*/ 2253078 w 4531228"/>
              <a:gd name="connsiteY11" fmla="*/ 4928859 h 4934453"/>
              <a:gd name="connsiteX12" fmla="*/ 1133805 w 4531228"/>
              <a:gd name="connsiteY12" fmla="*/ 4404557 h 4934453"/>
              <a:gd name="connsiteX13" fmla="*/ 93345 w 4531228"/>
              <a:gd name="connsiteY13" fmla="*/ 3628539 h 4934453"/>
              <a:gd name="connsiteX14" fmla="*/ 8274 w 4531228"/>
              <a:gd name="connsiteY14" fmla="*/ 2486069 h 4934453"/>
              <a:gd name="connsiteX15" fmla="*/ 159836 w 4531228"/>
              <a:gd name="connsiteY15" fmla="*/ 1185237 h 4934453"/>
              <a:gd name="connsiteX16" fmla="*/ 868281 w 4531228"/>
              <a:gd name="connsiteY16" fmla="*/ 665923 h 4934453"/>
              <a:gd name="connsiteX0" fmla="*/ 868281 w 4531228"/>
              <a:gd name="connsiteY0" fmla="*/ 665923 h 4934453"/>
              <a:gd name="connsiteX1" fmla="*/ 1520861 w 4531228"/>
              <a:gd name="connsiteY1" fmla="*/ 289605 h 4934453"/>
              <a:gd name="connsiteX2" fmla="*/ 2253078 w 4531228"/>
              <a:gd name="connsiteY2" fmla="*/ 22 h 4934453"/>
              <a:gd name="connsiteX3" fmla="*/ 3030262 w 4531228"/>
              <a:gd name="connsiteY3" fmla="*/ 302924 h 4934453"/>
              <a:gd name="connsiteX4" fmla="*/ 3747342 w 4531228"/>
              <a:gd name="connsiteY4" fmla="*/ 710514 h 4934453"/>
              <a:gd name="connsiteX5" fmla="*/ 4392514 w 4531228"/>
              <a:gd name="connsiteY5" fmla="*/ 1206383 h 4934453"/>
              <a:gd name="connsiteX6" fmla="*/ 4524742 w 4531228"/>
              <a:gd name="connsiteY6" fmla="*/ 1994496 h 4934453"/>
              <a:gd name="connsiteX7" fmla="*/ 4524739 w 4531228"/>
              <a:gd name="connsiteY7" fmla="*/ 2991732 h 4934453"/>
              <a:gd name="connsiteX8" fmla="*/ 4446677 w 4531228"/>
              <a:gd name="connsiteY8" fmla="*/ 3622166 h 4934453"/>
              <a:gd name="connsiteX9" fmla="*/ 3740969 w 4531228"/>
              <a:gd name="connsiteY9" fmla="*/ 4215181 h 4934453"/>
              <a:gd name="connsiteX10" fmla="*/ 2979285 w 4531228"/>
              <a:gd name="connsiteY10" fmla="*/ 4653070 h 4934453"/>
              <a:gd name="connsiteX11" fmla="*/ 2253078 w 4531228"/>
              <a:gd name="connsiteY11" fmla="*/ 4928859 h 4934453"/>
              <a:gd name="connsiteX12" fmla="*/ 1133805 w 4531228"/>
              <a:gd name="connsiteY12" fmla="*/ 4404557 h 4934453"/>
              <a:gd name="connsiteX13" fmla="*/ 93345 w 4531228"/>
              <a:gd name="connsiteY13" fmla="*/ 3628539 h 4934453"/>
              <a:gd name="connsiteX14" fmla="*/ 8274 w 4531228"/>
              <a:gd name="connsiteY14" fmla="*/ 2486069 h 4934453"/>
              <a:gd name="connsiteX15" fmla="*/ 159836 w 4531228"/>
              <a:gd name="connsiteY15" fmla="*/ 1185237 h 4934453"/>
              <a:gd name="connsiteX16" fmla="*/ 868281 w 4531228"/>
              <a:gd name="connsiteY16" fmla="*/ 665923 h 4934453"/>
              <a:gd name="connsiteX0" fmla="*/ 868281 w 4531228"/>
              <a:gd name="connsiteY0" fmla="*/ 665923 h 4934453"/>
              <a:gd name="connsiteX1" fmla="*/ 1520861 w 4531228"/>
              <a:gd name="connsiteY1" fmla="*/ 289605 h 4934453"/>
              <a:gd name="connsiteX2" fmla="*/ 2253078 w 4531228"/>
              <a:gd name="connsiteY2" fmla="*/ 22 h 4934453"/>
              <a:gd name="connsiteX3" fmla="*/ 3030262 w 4531228"/>
              <a:gd name="connsiteY3" fmla="*/ 302924 h 4934453"/>
              <a:gd name="connsiteX4" fmla="*/ 3747342 w 4531228"/>
              <a:gd name="connsiteY4" fmla="*/ 710514 h 4934453"/>
              <a:gd name="connsiteX5" fmla="*/ 4392514 w 4531228"/>
              <a:gd name="connsiteY5" fmla="*/ 1206383 h 4934453"/>
              <a:gd name="connsiteX6" fmla="*/ 4524742 w 4531228"/>
              <a:gd name="connsiteY6" fmla="*/ 1994496 h 4934453"/>
              <a:gd name="connsiteX7" fmla="*/ 4524739 w 4531228"/>
              <a:gd name="connsiteY7" fmla="*/ 2991732 h 4934453"/>
              <a:gd name="connsiteX8" fmla="*/ 4446677 w 4531228"/>
              <a:gd name="connsiteY8" fmla="*/ 3622166 h 4934453"/>
              <a:gd name="connsiteX9" fmla="*/ 3740969 w 4531228"/>
              <a:gd name="connsiteY9" fmla="*/ 4215181 h 4934453"/>
              <a:gd name="connsiteX10" fmla="*/ 2979285 w 4531228"/>
              <a:gd name="connsiteY10" fmla="*/ 4653070 h 4934453"/>
              <a:gd name="connsiteX11" fmla="*/ 2253078 w 4531228"/>
              <a:gd name="connsiteY11" fmla="*/ 4928859 h 4934453"/>
              <a:gd name="connsiteX12" fmla="*/ 1133805 w 4531228"/>
              <a:gd name="connsiteY12" fmla="*/ 4404557 h 4934453"/>
              <a:gd name="connsiteX13" fmla="*/ 93345 w 4531228"/>
              <a:gd name="connsiteY13" fmla="*/ 3628539 h 4934453"/>
              <a:gd name="connsiteX14" fmla="*/ 8274 w 4531228"/>
              <a:gd name="connsiteY14" fmla="*/ 2486069 h 4934453"/>
              <a:gd name="connsiteX15" fmla="*/ 159836 w 4531228"/>
              <a:gd name="connsiteY15" fmla="*/ 1185237 h 4934453"/>
              <a:gd name="connsiteX16" fmla="*/ 868281 w 4531228"/>
              <a:gd name="connsiteY16" fmla="*/ 665923 h 4934453"/>
              <a:gd name="connsiteX0" fmla="*/ 868281 w 4531228"/>
              <a:gd name="connsiteY0" fmla="*/ 665923 h 4934830"/>
              <a:gd name="connsiteX1" fmla="*/ 1520861 w 4531228"/>
              <a:gd name="connsiteY1" fmla="*/ 289605 h 4934830"/>
              <a:gd name="connsiteX2" fmla="*/ 2253078 w 4531228"/>
              <a:gd name="connsiteY2" fmla="*/ 22 h 4934830"/>
              <a:gd name="connsiteX3" fmla="*/ 3030262 w 4531228"/>
              <a:gd name="connsiteY3" fmla="*/ 302924 h 4934830"/>
              <a:gd name="connsiteX4" fmla="*/ 3747342 w 4531228"/>
              <a:gd name="connsiteY4" fmla="*/ 710514 h 4934830"/>
              <a:gd name="connsiteX5" fmla="*/ 4392514 w 4531228"/>
              <a:gd name="connsiteY5" fmla="*/ 1206383 h 4934830"/>
              <a:gd name="connsiteX6" fmla="*/ 4524742 w 4531228"/>
              <a:gd name="connsiteY6" fmla="*/ 1994496 h 4934830"/>
              <a:gd name="connsiteX7" fmla="*/ 4524739 w 4531228"/>
              <a:gd name="connsiteY7" fmla="*/ 2991732 h 4934830"/>
              <a:gd name="connsiteX8" fmla="*/ 4446677 w 4531228"/>
              <a:gd name="connsiteY8" fmla="*/ 3622166 h 4934830"/>
              <a:gd name="connsiteX9" fmla="*/ 3887528 w 4531228"/>
              <a:gd name="connsiteY9" fmla="*/ 4122785 h 4934830"/>
              <a:gd name="connsiteX10" fmla="*/ 2979285 w 4531228"/>
              <a:gd name="connsiteY10" fmla="*/ 4653070 h 4934830"/>
              <a:gd name="connsiteX11" fmla="*/ 2253078 w 4531228"/>
              <a:gd name="connsiteY11" fmla="*/ 4928859 h 4934830"/>
              <a:gd name="connsiteX12" fmla="*/ 1133805 w 4531228"/>
              <a:gd name="connsiteY12" fmla="*/ 4404557 h 4934830"/>
              <a:gd name="connsiteX13" fmla="*/ 93345 w 4531228"/>
              <a:gd name="connsiteY13" fmla="*/ 3628539 h 4934830"/>
              <a:gd name="connsiteX14" fmla="*/ 8274 w 4531228"/>
              <a:gd name="connsiteY14" fmla="*/ 2486069 h 4934830"/>
              <a:gd name="connsiteX15" fmla="*/ 159836 w 4531228"/>
              <a:gd name="connsiteY15" fmla="*/ 1185237 h 4934830"/>
              <a:gd name="connsiteX16" fmla="*/ 868281 w 4531228"/>
              <a:gd name="connsiteY16" fmla="*/ 665923 h 4934830"/>
              <a:gd name="connsiteX0" fmla="*/ 868281 w 4531228"/>
              <a:gd name="connsiteY0" fmla="*/ 665923 h 4934830"/>
              <a:gd name="connsiteX1" fmla="*/ 1520861 w 4531228"/>
              <a:gd name="connsiteY1" fmla="*/ 289605 h 4934830"/>
              <a:gd name="connsiteX2" fmla="*/ 2253078 w 4531228"/>
              <a:gd name="connsiteY2" fmla="*/ 22 h 4934830"/>
              <a:gd name="connsiteX3" fmla="*/ 3030262 w 4531228"/>
              <a:gd name="connsiteY3" fmla="*/ 302924 h 4934830"/>
              <a:gd name="connsiteX4" fmla="*/ 3747342 w 4531228"/>
              <a:gd name="connsiteY4" fmla="*/ 710514 h 4934830"/>
              <a:gd name="connsiteX5" fmla="*/ 4392514 w 4531228"/>
              <a:gd name="connsiteY5" fmla="*/ 1206383 h 4934830"/>
              <a:gd name="connsiteX6" fmla="*/ 4524742 w 4531228"/>
              <a:gd name="connsiteY6" fmla="*/ 1994496 h 4934830"/>
              <a:gd name="connsiteX7" fmla="*/ 4524739 w 4531228"/>
              <a:gd name="connsiteY7" fmla="*/ 2991732 h 4934830"/>
              <a:gd name="connsiteX8" fmla="*/ 4446677 w 4531228"/>
              <a:gd name="connsiteY8" fmla="*/ 3622166 h 4934830"/>
              <a:gd name="connsiteX9" fmla="*/ 3887528 w 4531228"/>
              <a:gd name="connsiteY9" fmla="*/ 4122785 h 4934830"/>
              <a:gd name="connsiteX10" fmla="*/ 2979285 w 4531228"/>
              <a:gd name="connsiteY10" fmla="*/ 4653070 h 4934830"/>
              <a:gd name="connsiteX11" fmla="*/ 2253078 w 4531228"/>
              <a:gd name="connsiteY11" fmla="*/ 4928859 h 4934830"/>
              <a:gd name="connsiteX12" fmla="*/ 1133805 w 4531228"/>
              <a:gd name="connsiteY12" fmla="*/ 4404557 h 4934830"/>
              <a:gd name="connsiteX13" fmla="*/ 93345 w 4531228"/>
              <a:gd name="connsiteY13" fmla="*/ 3628539 h 4934830"/>
              <a:gd name="connsiteX14" fmla="*/ 8274 w 4531228"/>
              <a:gd name="connsiteY14" fmla="*/ 2486069 h 4934830"/>
              <a:gd name="connsiteX15" fmla="*/ 159836 w 4531228"/>
              <a:gd name="connsiteY15" fmla="*/ 1185237 h 4934830"/>
              <a:gd name="connsiteX16" fmla="*/ 868281 w 4531228"/>
              <a:gd name="connsiteY16" fmla="*/ 665923 h 4934830"/>
              <a:gd name="connsiteX0" fmla="*/ 868281 w 4531228"/>
              <a:gd name="connsiteY0" fmla="*/ 665923 h 4934830"/>
              <a:gd name="connsiteX1" fmla="*/ 1520861 w 4531228"/>
              <a:gd name="connsiteY1" fmla="*/ 289605 h 4934830"/>
              <a:gd name="connsiteX2" fmla="*/ 2253078 w 4531228"/>
              <a:gd name="connsiteY2" fmla="*/ 22 h 4934830"/>
              <a:gd name="connsiteX3" fmla="*/ 3030262 w 4531228"/>
              <a:gd name="connsiteY3" fmla="*/ 302924 h 4934830"/>
              <a:gd name="connsiteX4" fmla="*/ 3747342 w 4531228"/>
              <a:gd name="connsiteY4" fmla="*/ 710514 h 4934830"/>
              <a:gd name="connsiteX5" fmla="*/ 4392514 w 4531228"/>
              <a:gd name="connsiteY5" fmla="*/ 1206383 h 4934830"/>
              <a:gd name="connsiteX6" fmla="*/ 4524742 w 4531228"/>
              <a:gd name="connsiteY6" fmla="*/ 1994496 h 4934830"/>
              <a:gd name="connsiteX7" fmla="*/ 4524739 w 4531228"/>
              <a:gd name="connsiteY7" fmla="*/ 2991732 h 4934830"/>
              <a:gd name="connsiteX8" fmla="*/ 4446677 w 4531228"/>
              <a:gd name="connsiteY8" fmla="*/ 3599864 h 4934830"/>
              <a:gd name="connsiteX9" fmla="*/ 3887528 w 4531228"/>
              <a:gd name="connsiteY9" fmla="*/ 4122785 h 4934830"/>
              <a:gd name="connsiteX10" fmla="*/ 2979285 w 4531228"/>
              <a:gd name="connsiteY10" fmla="*/ 4653070 h 4934830"/>
              <a:gd name="connsiteX11" fmla="*/ 2253078 w 4531228"/>
              <a:gd name="connsiteY11" fmla="*/ 4928859 h 4934830"/>
              <a:gd name="connsiteX12" fmla="*/ 1133805 w 4531228"/>
              <a:gd name="connsiteY12" fmla="*/ 4404557 h 4934830"/>
              <a:gd name="connsiteX13" fmla="*/ 93345 w 4531228"/>
              <a:gd name="connsiteY13" fmla="*/ 3628539 h 4934830"/>
              <a:gd name="connsiteX14" fmla="*/ 8274 w 4531228"/>
              <a:gd name="connsiteY14" fmla="*/ 2486069 h 4934830"/>
              <a:gd name="connsiteX15" fmla="*/ 159836 w 4531228"/>
              <a:gd name="connsiteY15" fmla="*/ 1185237 h 4934830"/>
              <a:gd name="connsiteX16" fmla="*/ 868281 w 4531228"/>
              <a:gd name="connsiteY16" fmla="*/ 665923 h 4934830"/>
              <a:gd name="connsiteX0" fmla="*/ 868281 w 4531228"/>
              <a:gd name="connsiteY0" fmla="*/ 665923 h 4934830"/>
              <a:gd name="connsiteX1" fmla="*/ 1520861 w 4531228"/>
              <a:gd name="connsiteY1" fmla="*/ 289605 h 4934830"/>
              <a:gd name="connsiteX2" fmla="*/ 2253078 w 4531228"/>
              <a:gd name="connsiteY2" fmla="*/ 22 h 4934830"/>
              <a:gd name="connsiteX3" fmla="*/ 3030262 w 4531228"/>
              <a:gd name="connsiteY3" fmla="*/ 302924 h 4934830"/>
              <a:gd name="connsiteX4" fmla="*/ 3747342 w 4531228"/>
              <a:gd name="connsiteY4" fmla="*/ 710514 h 4934830"/>
              <a:gd name="connsiteX5" fmla="*/ 4392514 w 4531228"/>
              <a:gd name="connsiteY5" fmla="*/ 1206383 h 4934830"/>
              <a:gd name="connsiteX6" fmla="*/ 4524742 w 4531228"/>
              <a:gd name="connsiteY6" fmla="*/ 1994496 h 4934830"/>
              <a:gd name="connsiteX7" fmla="*/ 4524739 w 4531228"/>
              <a:gd name="connsiteY7" fmla="*/ 2991732 h 4934830"/>
              <a:gd name="connsiteX8" fmla="*/ 4446677 w 4531228"/>
              <a:gd name="connsiteY8" fmla="*/ 3599864 h 4934830"/>
              <a:gd name="connsiteX9" fmla="*/ 3887528 w 4531228"/>
              <a:gd name="connsiteY9" fmla="*/ 4122785 h 4934830"/>
              <a:gd name="connsiteX10" fmla="*/ 2979285 w 4531228"/>
              <a:gd name="connsiteY10" fmla="*/ 4653070 h 4934830"/>
              <a:gd name="connsiteX11" fmla="*/ 2211659 w 4531228"/>
              <a:gd name="connsiteY11" fmla="*/ 4928859 h 4934830"/>
              <a:gd name="connsiteX12" fmla="*/ 1133805 w 4531228"/>
              <a:gd name="connsiteY12" fmla="*/ 4404557 h 4934830"/>
              <a:gd name="connsiteX13" fmla="*/ 93345 w 4531228"/>
              <a:gd name="connsiteY13" fmla="*/ 3628539 h 4934830"/>
              <a:gd name="connsiteX14" fmla="*/ 8274 w 4531228"/>
              <a:gd name="connsiteY14" fmla="*/ 2486069 h 4934830"/>
              <a:gd name="connsiteX15" fmla="*/ 159836 w 4531228"/>
              <a:gd name="connsiteY15" fmla="*/ 1185237 h 4934830"/>
              <a:gd name="connsiteX16" fmla="*/ 868281 w 4531228"/>
              <a:gd name="connsiteY16" fmla="*/ 665923 h 4934830"/>
              <a:gd name="connsiteX0" fmla="*/ 868281 w 4531228"/>
              <a:gd name="connsiteY0" fmla="*/ 665923 h 4928883"/>
              <a:gd name="connsiteX1" fmla="*/ 1520861 w 4531228"/>
              <a:gd name="connsiteY1" fmla="*/ 289605 h 4928883"/>
              <a:gd name="connsiteX2" fmla="*/ 2253078 w 4531228"/>
              <a:gd name="connsiteY2" fmla="*/ 22 h 4928883"/>
              <a:gd name="connsiteX3" fmla="*/ 3030262 w 4531228"/>
              <a:gd name="connsiteY3" fmla="*/ 302924 h 4928883"/>
              <a:gd name="connsiteX4" fmla="*/ 3747342 w 4531228"/>
              <a:gd name="connsiteY4" fmla="*/ 710514 h 4928883"/>
              <a:gd name="connsiteX5" fmla="*/ 4392514 w 4531228"/>
              <a:gd name="connsiteY5" fmla="*/ 1206383 h 4928883"/>
              <a:gd name="connsiteX6" fmla="*/ 4524742 w 4531228"/>
              <a:gd name="connsiteY6" fmla="*/ 1994496 h 4928883"/>
              <a:gd name="connsiteX7" fmla="*/ 4524739 w 4531228"/>
              <a:gd name="connsiteY7" fmla="*/ 2991732 h 4928883"/>
              <a:gd name="connsiteX8" fmla="*/ 4446677 w 4531228"/>
              <a:gd name="connsiteY8" fmla="*/ 3599864 h 4928883"/>
              <a:gd name="connsiteX9" fmla="*/ 3887528 w 4531228"/>
              <a:gd name="connsiteY9" fmla="*/ 4122785 h 4928883"/>
              <a:gd name="connsiteX10" fmla="*/ 2979285 w 4531228"/>
              <a:gd name="connsiteY10" fmla="*/ 4653070 h 4928883"/>
              <a:gd name="connsiteX11" fmla="*/ 2211659 w 4531228"/>
              <a:gd name="connsiteY11" fmla="*/ 4928859 h 4928883"/>
              <a:gd name="connsiteX12" fmla="*/ 1133805 w 4531228"/>
              <a:gd name="connsiteY12" fmla="*/ 4404557 h 4928883"/>
              <a:gd name="connsiteX13" fmla="*/ 93345 w 4531228"/>
              <a:gd name="connsiteY13" fmla="*/ 3628539 h 4928883"/>
              <a:gd name="connsiteX14" fmla="*/ 8274 w 4531228"/>
              <a:gd name="connsiteY14" fmla="*/ 2486069 h 4928883"/>
              <a:gd name="connsiteX15" fmla="*/ 159836 w 4531228"/>
              <a:gd name="connsiteY15" fmla="*/ 1185237 h 4928883"/>
              <a:gd name="connsiteX16" fmla="*/ 868281 w 4531228"/>
              <a:gd name="connsiteY16" fmla="*/ 665923 h 4928883"/>
              <a:gd name="connsiteX0" fmla="*/ 868281 w 4531228"/>
              <a:gd name="connsiteY0" fmla="*/ 665923 h 4925697"/>
              <a:gd name="connsiteX1" fmla="*/ 1520861 w 4531228"/>
              <a:gd name="connsiteY1" fmla="*/ 289605 h 4925697"/>
              <a:gd name="connsiteX2" fmla="*/ 2253078 w 4531228"/>
              <a:gd name="connsiteY2" fmla="*/ 22 h 4925697"/>
              <a:gd name="connsiteX3" fmla="*/ 3030262 w 4531228"/>
              <a:gd name="connsiteY3" fmla="*/ 302924 h 4925697"/>
              <a:gd name="connsiteX4" fmla="*/ 3747342 w 4531228"/>
              <a:gd name="connsiteY4" fmla="*/ 710514 h 4925697"/>
              <a:gd name="connsiteX5" fmla="*/ 4392514 w 4531228"/>
              <a:gd name="connsiteY5" fmla="*/ 1206383 h 4925697"/>
              <a:gd name="connsiteX6" fmla="*/ 4524742 w 4531228"/>
              <a:gd name="connsiteY6" fmla="*/ 1994496 h 4925697"/>
              <a:gd name="connsiteX7" fmla="*/ 4524739 w 4531228"/>
              <a:gd name="connsiteY7" fmla="*/ 2991732 h 4925697"/>
              <a:gd name="connsiteX8" fmla="*/ 4446677 w 4531228"/>
              <a:gd name="connsiteY8" fmla="*/ 3599864 h 4925697"/>
              <a:gd name="connsiteX9" fmla="*/ 3887528 w 4531228"/>
              <a:gd name="connsiteY9" fmla="*/ 4122785 h 4925697"/>
              <a:gd name="connsiteX10" fmla="*/ 2979285 w 4531228"/>
              <a:gd name="connsiteY10" fmla="*/ 4653070 h 4925697"/>
              <a:gd name="connsiteX11" fmla="*/ 2265822 w 4531228"/>
              <a:gd name="connsiteY11" fmla="*/ 4925673 h 4925697"/>
              <a:gd name="connsiteX12" fmla="*/ 1133805 w 4531228"/>
              <a:gd name="connsiteY12" fmla="*/ 4404557 h 4925697"/>
              <a:gd name="connsiteX13" fmla="*/ 93345 w 4531228"/>
              <a:gd name="connsiteY13" fmla="*/ 3628539 h 4925697"/>
              <a:gd name="connsiteX14" fmla="*/ 8274 w 4531228"/>
              <a:gd name="connsiteY14" fmla="*/ 2486069 h 4925697"/>
              <a:gd name="connsiteX15" fmla="*/ 159836 w 4531228"/>
              <a:gd name="connsiteY15" fmla="*/ 1185237 h 4925697"/>
              <a:gd name="connsiteX16" fmla="*/ 868281 w 4531228"/>
              <a:gd name="connsiteY16" fmla="*/ 665923 h 4925697"/>
              <a:gd name="connsiteX0" fmla="*/ 868281 w 4531228"/>
              <a:gd name="connsiteY0" fmla="*/ 665923 h 4929839"/>
              <a:gd name="connsiteX1" fmla="*/ 1520861 w 4531228"/>
              <a:gd name="connsiteY1" fmla="*/ 289605 h 4929839"/>
              <a:gd name="connsiteX2" fmla="*/ 2253078 w 4531228"/>
              <a:gd name="connsiteY2" fmla="*/ 22 h 4929839"/>
              <a:gd name="connsiteX3" fmla="*/ 3030262 w 4531228"/>
              <a:gd name="connsiteY3" fmla="*/ 302924 h 4929839"/>
              <a:gd name="connsiteX4" fmla="*/ 3747342 w 4531228"/>
              <a:gd name="connsiteY4" fmla="*/ 710514 h 4929839"/>
              <a:gd name="connsiteX5" fmla="*/ 4392514 w 4531228"/>
              <a:gd name="connsiteY5" fmla="*/ 1206383 h 4929839"/>
              <a:gd name="connsiteX6" fmla="*/ 4524742 w 4531228"/>
              <a:gd name="connsiteY6" fmla="*/ 1994496 h 4929839"/>
              <a:gd name="connsiteX7" fmla="*/ 4524739 w 4531228"/>
              <a:gd name="connsiteY7" fmla="*/ 2991732 h 4929839"/>
              <a:gd name="connsiteX8" fmla="*/ 4446677 w 4531228"/>
              <a:gd name="connsiteY8" fmla="*/ 3599864 h 4929839"/>
              <a:gd name="connsiteX9" fmla="*/ 3887528 w 4531228"/>
              <a:gd name="connsiteY9" fmla="*/ 4122785 h 4929839"/>
              <a:gd name="connsiteX10" fmla="*/ 3043006 w 4531228"/>
              <a:gd name="connsiteY10" fmla="*/ 4621210 h 4929839"/>
              <a:gd name="connsiteX11" fmla="*/ 2265822 w 4531228"/>
              <a:gd name="connsiteY11" fmla="*/ 4925673 h 4929839"/>
              <a:gd name="connsiteX12" fmla="*/ 1133805 w 4531228"/>
              <a:gd name="connsiteY12" fmla="*/ 4404557 h 4929839"/>
              <a:gd name="connsiteX13" fmla="*/ 93345 w 4531228"/>
              <a:gd name="connsiteY13" fmla="*/ 3628539 h 4929839"/>
              <a:gd name="connsiteX14" fmla="*/ 8274 w 4531228"/>
              <a:gd name="connsiteY14" fmla="*/ 2486069 h 4929839"/>
              <a:gd name="connsiteX15" fmla="*/ 159836 w 4531228"/>
              <a:gd name="connsiteY15" fmla="*/ 1185237 h 4929839"/>
              <a:gd name="connsiteX16" fmla="*/ 868281 w 4531228"/>
              <a:gd name="connsiteY16" fmla="*/ 665923 h 4929839"/>
              <a:gd name="connsiteX0" fmla="*/ 868281 w 4531228"/>
              <a:gd name="connsiteY0" fmla="*/ 665923 h 4930127"/>
              <a:gd name="connsiteX1" fmla="*/ 1520861 w 4531228"/>
              <a:gd name="connsiteY1" fmla="*/ 289605 h 4930127"/>
              <a:gd name="connsiteX2" fmla="*/ 2253078 w 4531228"/>
              <a:gd name="connsiteY2" fmla="*/ 22 h 4930127"/>
              <a:gd name="connsiteX3" fmla="*/ 3030262 w 4531228"/>
              <a:gd name="connsiteY3" fmla="*/ 302924 h 4930127"/>
              <a:gd name="connsiteX4" fmla="*/ 3747342 w 4531228"/>
              <a:gd name="connsiteY4" fmla="*/ 710514 h 4930127"/>
              <a:gd name="connsiteX5" fmla="*/ 4392514 w 4531228"/>
              <a:gd name="connsiteY5" fmla="*/ 1206383 h 4930127"/>
              <a:gd name="connsiteX6" fmla="*/ 4524742 w 4531228"/>
              <a:gd name="connsiteY6" fmla="*/ 1994496 h 4930127"/>
              <a:gd name="connsiteX7" fmla="*/ 4524739 w 4531228"/>
              <a:gd name="connsiteY7" fmla="*/ 2991732 h 4930127"/>
              <a:gd name="connsiteX8" fmla="*/ 4446677 w 4531228"/>
              <a:gd name="connsiteY8" fmla="*/ 3599864 h 4930127"/>
              <a:gd name="connsiteX9" fmla="*/ 3887528 w 4531228"/>
              <a:gd name="connsiteY9" fmla="*/ 4122785 h 4930127"/>
              <a:gd name="connsiteX10" fmla="*/ 3043006 w 4531228"/>
              <a:gd name="connsiteY10" fmla="*/ 4621210 h 4930127"/>
              <a:gd name="connsiteX11" fmla="*/ 2265822 w 4531228"/>
              <a:gd name="connsiteY11" fmla="*/ 4925673 h 4930127"/>
              <a:gd name="connsiteX12" fmla="*/ 1133805 w 4531228"/>
              <a:gd name="connsiteY12" fmla="*/ 4404557 h 4930127"/>
              <a:gd name="connsiteX13" fmla="*/ 93345 w 4531228"/>
              <a:gd name="connsiteY13" fmla="*/ 3628539 h 4930127"/>
              <a:gd name="connsiteX14" fmla="*/ 8274 w 4531228"/>
              <a:gd name="connsiteY14" fmla="*/ 2486069 h 4930127"/>
              <a:gd name="connsiteX15" fmla="*/ 159836 w 4531228"/>
              <a:gd name="connsiteY15" fmla="*/ 1185237 h 4930127"/>
              <a:gd name="connsiteX16" fmla="*/ 868281 w 4531228"/>
              <a:gd name="connsiteY16" fmla="*/ 665923 h 4930127"/>
              <a:gd name="connsiteX0" fmla="*/ 868281 w 4531228"/>
              <a:gd name="connsiteY0" fmla="*/ 665923 h 4928619"/>
              <a:gd name="connsiteX1" fmla="*/ 1520861 w 4531228"/>
              <a:gd name="connsiteY1" fmla="*/ 289605 h 4928619"/>
              <a:gd name="connsiteX2" fmla="*/ 2253078 w 4531228"/>
              <a:gd name="connsiteY2" fmla="*/ 22 h 4928619"/>
              <a:gd name="connsiteX3" fmla="*/ 3030262 w 4531228"/>
              <a:gd name="connsiteY3" fmla="*/ 302924 h 4928619"/>
              <a:gd name="connsiteX4" fmla="*/ 3747342 w 4531228"/>
              <a:gd name="connsiteY4" fmla="*/ 710514 h 4928619"/>
              <a:gd name="connsiteX5" fmla="*/ 4392514 w 4531228"/>
              <a:gd name="connsiteY5" fmla="*/ 1206383 h 4928619"/>
              <a:gd name="connsiteX6" fmla="*/ 4524742 w 4531228"/>
              <a:gd name="connsiteY6" fmla="*/ 1994496 h 4928619"/>
              <a:gd name="connsiteX7" fmla="*/ 4524739 w 4531228"/>
              <a:gd name="connsiteY7" fmla="*/ 2991732 h 4928619"/>
              <a:gd name="connsiteX8" fmla="*/ 4446677 w 4531228"/>
              <a:gd name="connsiteY8" fmla="*/ 3599864 h 4928619"/>
              <a:gd name="connsiteX9" fmla="*/ 3887528 w 4531228"/>
              <a:gd name="connsiteY9" fmla="*/ 4122785 h 4928619"/>
              <a:gd name="connsiteX10" fmla="*/ 3074867 w 4531228"/>
              <a:gd name="connsiteY10" fmla="*/ 4589349 h 4928619"/>
              <a:gd name="connsiteX11" fmla="*/ 2265822 w 4531228"/>
              <a:gd name="connsiteY11" fmla="*/ 4925673 h 4928619"/>
              <a:gd name="connsiteX12" fmla="*/ 1133805 w 4531228"/>
              <a:gd name="connsiteY12" fmla="*/ 4404557 h 4928619"/>
              <a:gd name="connsiteX13" fmla="*/ 93345 w 4531228"/>
              <a:gd name="connsiteY13" fmla="*/ 3628539 h 4928619"/>
              <a:gd name="connsiteX14" fmla="*/ 8274 w 4531228"/>
              <a:gd name="connsiteY14" fmla="*/ 2486069 h 4928619"/>
              <a:gd name="connsiteX15" fmla="*/ 159836 w 4531228"/>
              <a:gd name="connsiteY15" fmla="*/ 1185237 h 4928619"/>
              <a:gd name="connsiteX16" fmla="*/ 868281 w 4531228"/>
              <a:gd name="connsiteY16" fmla="*/ 665923 h 4928619"/>
              <a:gd name="connsiteX0" fmla="*/ 891789 w 4554736"/>
              <a:gd name="connsiteY0" fmla="*/ 665923 h 4928098"/>
              <a:gd name="connsiteX1" fmla="*/ 1544369 w 4554736"/>
              <a:gd name="connsiteY1" fmla="*/ 289605 h 4928098"/>
              <a:gd name="connsiteX2" fmla="*/ 2276586 w 4554736"/>
              <a:gd name="connsiteY2" fmla="*/ 22 h 4928098"/>
              <a:gd name="connsiteX3" fmla="*/ 3053770 w 4554736"/>
              <a:gd name="connsiteY3" fmla="*/ 302924 h 4928098"/>
              <a:gd name="connsiteX4" fmla="*/ 3770850 w 4554736"/>
              <a:gd name="connsiteY4" fmla="*/ 710514 h 4928098"/>
              <a:gd name="connsiteX5" fmla="*/ 4416022 w 4554736"/>
              <a:gd name="connsiteY5" fmla="*/ 1206383 h 4928098"/>
              <a:gd name="connsiteX6" fmla="*/ 4548250 w 4554736"/>
              <a:gd name="connsiteY6" fmla="*/ 1994496 h 4928098"/>
              <a:gd name="connsiteX7" fmla="*/ 4548247 w 4554736"/>
              <a:gd name="connsiteY7" fmla="*/ 2991732 h 4928098"/>
              <a:gd name="connsiteX8" fmla="*/ 4470185 w 4554736"/>
              <a:gd name="connsiteY8" fmla="*/ 3599864 h 4928098"/>
              <a:gd name="connsiteX9" fmla="*/ 3911036 w 4554736"/>
              <a:gd name="connsiteY9" fmla="*/ 4122785 h 4928098"/>
              <a:gd name="connsiteX10" fmla="*/ 3098375 w 4554736"/>
              <a:gd name="connsiteY10" fmla="*/ 4589349 h 4928098"/>
              <a:gd name="connsiteX11" fmla="*/ 2289330 w 4554736"/>
              <a:gd name="connsiteY11" fmla="*/ 4925673 h 4928098"/>
              <a:gd name="connsiteX12" fmla="*/ 1154127 w 4554736"/>
              <a:gd name="connsiteY12" fmla="*/ 4423674 h 4928098"/>
              <a:gd name="connsiteX13" fmla="*/ 116853 w 4554736"/>
              <a:gd name="connsiteY13" fmla="*/ 3628539 h 4928098"/>
              <a:gd name="connsiteX14" fmla="*/ 31782 w 4554736"/>
              <a:gd name="connsiteY14" fmla="*/ 2486069 h 4928098"/>
              <a:gd name="connsiteX15" fmla="*/ 183344 w 4554736"/>
              <a:gd name="connsiteY15" fmla="*/ 1185237 h 4928098"/>
              <a:gd name="connsiteX16" fmla="*/ 891789 w 4554736"/>
              <a:gd name="connsiteY16" fmla="*/ 665923 h 4928098"/>
              <a:gd name="connsiteX0" fmla="*/ 908344 w 4571291"/>
              <a:gd name="connsiteY0" fmla="*/ 665923 h 4925880"/>
              <a:gd name="connsiteX1" fmla="*/ 1560924 w 4571291"/>
              <a:gd name="connsiteY1" fmla="*/ 289605 h 4925880"/>
              <a:gd name="connsiteX2" fmla="*/ 2293141 w 4571291"/>
              <a:gd name="connsiteY2" fmla="*/ 22 h 4925880"/>
              <a:gd name="connsiteX3" fmla="*/ 3070325 w 4571291"/>
              <a:gd name="connsiteY3" fmla="*/ 302924 h 4925880"/>
              <a:gd name="connsiteX4" fmla="*/ 3787405 w 4571291"/>
              <a:gd name="connsiteY4" fmla="*/ 710514 h 4925880"/>
              <a:gd name="connsiteX5" fmla="*/ 4432577 w 4571291"/>
              <a:gd name="connsiteY5" fmla="*/ 1206383 h 4925880"/>
              <a:gd name="connsiteX6" fmla="*/ 4564805 w 4571291"/>
              <a:gd name="connsiteY6" fmla="*/ 1994496 h 4925880"/>
              <a:gd name="connsiteX7" fmla="*/ 4564802 w 4571291"/>
              <a:gd name="connsiteY7" fmla="*/ 2991732 h 4925880"/>
              <a:gd name="connsiteX8" fmla="*/ 4486740 w 4571291"/>
              <a:gd name="connsiteY8" fmla="*/ 3599864 h 4925880"/>
              <a:gd name="connsiteX9" fmla="*/ 3927591 w 4571291"/>
              <a:gd name="connsiteY9" fmla="*/ 4122785 h 4925880"/>
              <a:gd name="connsiteX10" fmla="*/ 3114930 w 4571291"/>
              <a:gd name="connsiteY10" fmla="*/ 4589349 h 4925880"/>
              <a:gd name="connsiteX11" fmla="*/ 2305885 w 4571291"/>
              <a:gd name="connsiteY11" fmla="*/ 4925673 h 4925880"/>
              <a:gd name="connsiteX12" fmla="*/ 1422380 w 4571291"/>
              <a:gd name="connsiteY12" fmla="*/ 4544744 h 4925880"/>
              <a:gd name="connsiteX13" fmla="*/ 133408 w 4571291"/>
              <a:gd name="connsiteY13" fmla="*/ 3628539 h 4925880"/>
              <a:gd name="connsiteX14" fmla="*/ 48337 w 4571291"/>
              <a:gd name="connsiteY14" fmla="*/ 2486069 h 4925880"/>
              <a:gd name="connsiteX15" fmla="*/ 199899 w 4571291"/>
              <a:gd name="connsiteY15" fmla="*/ 1185237 h 4925880"/>
              <a:gd name="connsiteX16" fmla="*/ 908344 w 4571291"/>
              <a:gd name="connsiteY16" fmla="*/ 665923 h 4925880"/>
              <a:gd name="connsiteX0" fmla="*/ 907914 w 4570861"/>
              <a:gd name="connsiteY0" fmla="*/ 665923 h 4925802"/>
              <a:gd name="connsiteX1" fmla="*/ 1560494 w 4570861"/>
              <a:gd name="connsiteY1" fmla="*/ 289605 h 4925802"/>
              <a:gd name="connsiteX2" fmla="*/ 2292711 w 4570861"/>
              <a:gd name="connsiteY2" fmla="*/ 22 h 4925802"/>
              <a:gd name="connsiteX3" fmla="*/ 3069895 w 4570861"/>
              <a:gd name="connsiteY3" fmla="*/ 302924 h 4925802"/>
              <a:gd name="connsiteX4" fmla="*/ 3786975 w 4570861"/>
              <a:gd name="connsiteY4" fmla="*/ 710514 h 4925802"/>
              <a:gd name="connsiteX5" fmla="*/ 4432147 w 4570861"/>
              <a:gd name="connsiteY5" fmla="*/ 1206383 h 4925802"/>
              <a:gd name="connsiteX6" fmla="*/ 4564375 w 4570861"/>
              <a:gd name="connsiteY6" fmla="*/ 1994496 h 4925802"/>
              <a:gd name="connsiteX7" fmla="*/ 4564372 w 4570861"/>
              <a:gd name="connsiteY7" fmla="*/ 2991732 h 4925802"/>
              <a:gd name="connsiteX8" fmla="*/ 4486310 w 4570861"/>
              <a:gd name="connsiteY8" fmla="*/ 3599864 h 4925802"/>
              <a:gd name="connsiteX9" fmla="*/ 3927161 w 4570861"/>
              <a:gd name="connsiteY9" fmla="*/ 4122785 h 4925802"/>
              <a:gd name="connsiteX10" fmla="*/ 3114500 w 4570861"/>
              <a:gd name="connsiteY10" fmla="*/ 4589349 h 4925802"/>
              <a:gd name="connsiteX11" fmla="*/ 2305455 w 4570861"/>
              <a:gd name="connsiteY11" fmla="*/ 4925673 h 4925802"/>
              <a:gd name="connsiteX12" fmla="*/ 1415578 w 4570861"/>
              <a:gd name="connsiteY12" fmla="*/ 4554302 h 4925802"/>
              <a:gd name="connsiteX13" fmla="*/ 132978 w 4570861"/>
              <a:gd name="connsiteY13" fmla="*/ 3628539 h 4925802"/>
              <a:gd name="connsiteX14" fmla="*/ 47907 w 4570861"/>
              <a:gd name="connsiteY14" fmla="*/ 2486069 h 4925802"/>
              <a:gd name="connsiteX15" fmla="*/ 199469 w 4570861"/>
              <a:gd name="connsiteY15" fmla="*/ 1185237 h 4925802"/>
              <a:gd name="connsiteX16" fmla="*/ 907914 w 4570861"/>
              <a:gd name="connsiteY16" fmla="*/ 665923 h 4925802"/>
              <a:gd name="connsiteX0" fmla="*/ 867393 w 4530340"/>
              <a:gd name="connsiteY0" fmla="*/ 665923 h 4925802"/>
              <a:gd name="connsiteX1" fmla="*/ 1519973 w 4530340"/>
              <a:gd name="connsiteY1" fmla="*/ 289605 h 4925802"/>
              <a:gd name="connsiteX2" fmla="*/ 2252190 w 4530340"/>
              <a:gd name="connsiteY2" fmla="*/ 22 h 4925802"/>
              <a:gd name="connsiteX3" fmla="*/ 3029374 w 4530340"/>
              <a:gd name="connsiteY3" fmla="*/ 302924 h 4925802"/>
              <a:gd name="connsiteX4" fmla="*/ 3746454 w 4530340"/>
              <a:gd name="connsiteY4" fmla="*/ 710514 h 4925802"/>
              <a:gd name="connsiteX5" fmla="*/ 4391626 w 4530340"/>
              <a:gd name="connsiteY5" fmla="*/ 1206383 h 4925802"/>
              <a:gd name="connsiteX6" fmla="*/ 4523854 w 4530340"/>
              <a:gd name="connsiteY6" fmla="*/ 1994496 h 4925802"/>
              <a:gd name="connsiteX7" fmla="*/ 4523851 w 4530340"/>
              <a:gd name="connsiteY7" fmla="*/ 2991732 h 4925802"/>
              <a:gd name="connsiteX8" fmla="*/ 4445789 w 4530340"/>
              <a:gd name="connsiteY8" fmla="*/ 3599864 h 4925802"/>
              <a:gd name="connsiteX9" fmla="*/ 3886640 w 4530340"/>
              <a:gd name="connsiteY9" fmla="*/ 4122785 h 4925802"/>
              <a:gd name="connsiteX10" fmla="*/ 3073979 w 4530340"/>
              <a:gd name="connsiteY10" fmla="*/ 4589349 h 4925802"/>
              <a:gd name="connsiteX11" fmla="*/ 2264934 w 4530340"/>
              <a:gd name="connsiteY11" fmla="*/ 4925673 h 4925802"/>
              <a:gd name="connsiteX12" fmla="*/ 1375057 w 4530340"/>
              <a:gd name="connsiteY12" fmla="*/ 4554302 h 4925802"/>
              <a:gd name="connsiteX13" fmla="*/ 668715 w 4530340"/>
              <a:gd name="connsiteY13" fmla="*/ 4135529 h 4925802"/>
              <a:gd name="connsiteX14" fmla="*/ 92457 w 4530340"/>
              <a:gd name="connsiteY14" fmla="*/ 3628539 h 4925802"/>
              <a:gd name="connsiteX15" fmla="*/ 7386 w 4530340"/>
              <a:gd name="connsiteY15" fmla="*/ 2486069 h 4925802"/>
              <a:gd name="connsiteX16" fmla="*/ 158948 w 4530340"/>
              <a:gd name="connsiteY16" fmla="*/ 1185237 h 4925802"/>
              <a:gd name="connsiteX17" fmla="*/ 867393 w 4530340"/>
              <a:gd name="connsiteY17" fmla="*/ 665923 h 4925802"/>
              <a:gd name="connsiteX0" fmla="*/ 867393 w 4530340"/>
              <a:gd name="connsiteY0" fmla="*/ 665923 h 4925802"/>
              <a:gd name="connsiteX1" fmla="*/ 1519973 w 4530340"/>
              <a:gd name="connsiteY1" fmla="*/ 289605 h 4925802"/>
              <a:gd name="connsiteX2" fmla="*/ 2252190 w 4530340"/>
              <a:gd name="connsiteY2" fmla="*/ 22 h 4925802"/>
              <a:gd name="connsiteX3" fmla="*/ 3029374 w 4530340"/>
              <a:gd name="connsiteY3" fmla="*/ 302924 h 4925802"/>
              <a:gd name="connsiteX4" fmla="*/ 3746454 w 4530340"/>
              <a:gd name="connsiteY4" fmla="*/ 710514 h 4925802"/>
              <a:gd name="connsiteX5" fmla="*/ 4391626 w 4530340"/>
              <a:gd name="connsiteY5" fmla="*/ 1206383 h 4925802"/>
              <a:gd name="connsiteX6" fmla="*/ 4523854 w 4530340"/>
              <a:gd name="connsiteY6" fmla="*/ 1994496 h 4925802"/>
              <a:gd name="connsiteX7" fmla="*/ 4523851 w 4530340"/>
              <a:gd name="connsiteY7" fmla="*/ 2991732 h 4925802"/>
              <a:gd name="connsiteX8" fmla="*/ 4445789 w 4530340"/>
              <a:gd name="connsiteY8" fmla="*/ 3599864 h 4925802"/>
              <a:gd name="connsiteX9" fmla="*/ 3886640 w 4530340"/>
              <a:gd name="connsiteY9" fmla="*/ 4122785 h 4925802"/>
              <a:gd name="connsiteX10" fmla="*/ 3073979 w 4530340"/>
              <a:gd name="connsiteY10" fmla="*/ 4589349 h 4925802"/>
              <a:gd name="connsiteX11" fmla="*/ 2264934 w 4530340"/>
              <a:gd name="connsiteY11" fmla="*/ 4925673 h 4925802"/>
              <a:gd name="connsiteX12" fmla="*/ 1375057 w 4530340"/>
              <a:gd name="connsiteY12" fmla="*/ 4554302 h 4925802"/>
              <a:gd name="connsiteX13" fmla="*/ 668715 w 4530340"/>
              <a:gd name="connsiteY13" fmla="*/ 4135529 h 4925802"/>
              <a:gd name="connsiteX14" fmla="*/ 92457 w 4530340"/>
              <a:gd name="connsiteY14" fmla="*/ 3628539 h 4925802"/>
              <a:gd name="connsiteX15" fmla="*/ 7386 w 4530340"/>
              <a:gd name="connsiteY15" fmla="*/ 2486069 h 4925802"/>
              <a:gd name="connsiteX16" fmla="*/ 158948 w 4530340"/>
              <a:gd name="connsiteY16" fmla="*/ 1185237 h 4925802"/>
              <a:gd name="connsiteX17" fmla="*/ 867393 w 4530340"/>
              <a:gd name="connsiteY17" fmla="*/ 665923 h 4925802"/>
              <a:gd name="connsiteX0" fmla="*/ 867393 w 4530340"/>
              <a:gd name="connsiteY0" fmla="*/ 665923 h 4925802"/>
              <a:gd name="connsiteX1" fmla="*/ 1519973 w 4530340"/>
              <a:gd name="connsiteY1" fmla="*/ 289605 h 4925802"/>
              <a:gd name="connsiteX2" fmla="*/ 2252190 w 4530340"/>
              <a:gd name="connsiteY2" fmla="*/ 22 h 4925802"/>
              <a:gd name="connsiteX3" fmla="*/ 3029374 w 4530340"/>
              <a:gd name="connsiteY3" fmla="*/ 302924 h 4925802"/>
              <a:gd name="connsiteX4" fmla="*/ 3746454 w 4530340"/>
              <a:gd name="connsiteY4" fmla="*/ 710514 h 4925802"/>
              <a:gd name="connsiteX5" fmla="*/ 4391626 w 4530340"/>
              <a:gd name="connsiteY5" fmla="*/ 1206383 h 4925802"/>
              <a:gd name="connsiteX6" fmla="*/ 4523854 w 4530340"/>
              <a:gd name="connsiteY6" fmla="*/ 1994496 h 4925802"/>
              <a:gd name="connsiteX7" fmla="*/ 4523851 w 4530340"/>
              <a:gd name="connsiteY7" fmla="*/ 2991732 h 4925802"/>
              <a:gd name="connsiteX8" fmla="*/ 4445789 w 4530340"/>
              <a:gd name="connsiteY8" fmla="*/ 3599864 h 4925802"/>
              <a:gd name="connsiteX9" fmla="*/ 3886640 w 4530340"/>
              <a:gd name="connsiteY9" fmla="*/ 4122785 h 4925802"/>
              <a:gd name="connsiteX10" fmla="*/ 3073979 w 4530340"/>
              <a:gd name="connsiteY10" fmla="*/ 4589349 h 4925802"/>
              <a:gd name="connsiteX11" fmla="*/ 2264934 w 4530340"/>
              <a:gd name="connsiteY11" fmla="*/ 4925673 h 4925802"/>
              <a:gd name="connsiteX12" fmla="*/ 1375057 w 4530340"/>
              <a:gd name="connsiteY12" fmla="*/ 4554302 h 4925802"/>
              <a:gd name="connsiteX13" fmla="*/ 668715 w 4530340"/>
              <a:gd name="connsiteY13" fmla="*/ 4135529 h 4925802"/>
              <a:gd name="connsiteX14" fmla="*/ 92457 w 4530340"/>
              <a:gd name="connsiteY14" fmla="*/ 3628539 h 4925802"/>
              <a:gd name="connsiteX15" fmla="*/ 7386 w 4530340"/>
              <a:gd name="connsiteY15" fmla="*/ 2486069 h 4925802"/>
              <a:gd name="connsiteX16" fmla="*/ 158948 w 4530340"/>
              <a:gd name="connsiteY16" fmla="*/ 1185237 h 4925802"/>
              <a:gd name="connsiteX17" fmla="*/ 867393 w 4530340"/>
              <a:gd name="connsiteY17" fmla="*/ 665923 h 4925802"/>
              <a:gd name="connsiteX0" fmla="*/ 867393 w 4530340"/>
              <a:gd name="connsiteY0" fmla="*/ 665923 h 4925802"/>
              <a:gd name="connsiteX1" fmla="*/ 1519973 w 4530340"/>
              <a:gd name="connsiteY1" fmla="*/ 289605 h 4925802"/>
              <a:gd name="connsiteX2" fmla="*/ 2252190 w 4530340"/>
              <a:gd name="connsiteY2" fmla="*/ 22 h 4925802"/>
              <a:gd name="connsiteX3" fmla="*/ 3029374 w 4530340"/>
              <a:gd name="connsiteY3" fmla="*/ 302924 h 4925802"/>
              <a:gd name="connsiteX4" fmla="*/ 3746454 w 4530340"/>
              <a:gd name="connsiteY4" fmla="*/ 710514 h 4925802"/>
              <a:gd name="connsiteX5" fmla="*/ 4391626 w 4530340"/>
              <a:gd name="connsiteY5" fmla="*/ 1206383 h 4925802"/>
              <a:gd name="connsiteX6" fmla="*/ 4523854 w 4530340"/>
              <a:gd name="connsiteY6" fmla="*/ 1994496 h 4925802"/>
              <a:gd name="connsiteX7" fmla="*/ 4523851 w 4530340"/>
              <a:gd name="connsiteY7" fmla="*/ 2991732 h 4925802"/>
              <a:gd name="connsiteX8" fmla="*/ 4445789 w 4530340"/>
              <a:gd name="connsiteY8" fmla="*/ 3599864 h 4925802"/>
              <a:gd name="connsiteX9" fmla="*/ 3886640 w 4530340"/>
              <a:gd name="connsiteY9" fmla="*/ 4122785 h 4925802"/>
              <a:gd name="connsiteX10" fmla="*/ 3073979 w 4530340"/>
              <a:gd name="connsiteY10" fmla="*/ 4589349 h 4925802"/>
              <a:gd name="connsiteX11" fmla="*/ 2264934 w 4530340"/>
              <a:gd name="connsiteY11" fmla="*/ 4925673 h 4925802"/>
              <a:gd name="connsiteX12" fmla="*/ 1375057 w 4530340"/>
              <a:gd name="connsiteY12" fmla="*/ 4554302 h 4925802"/>
              <a:gd name="connsiteX13" fmla="*/ 668715 w 4530340"/>
              <a:gd name="connsiteY13" fmla="*/ 4135529 h 4925802"/>
              <a:gd name="connsiteX14" fmla="*/ 92457 w 4530340"/>
              <a:gd name="connsiteY14" fmla="*/ 3628539 h 4925802"/>
              <a:gd name="connsiteX15" fmla="*/ 7386 w 4530340"/>
              <a:gd name="connsiteY15" fmla="*/ 2486069 h 4925802"/>
              <a:gd name="connsiteX16" fmla="*/ 158948 w 4530340"/>
              <a:gd name="connsiteY16" fmla="*/ 1185237 h 4925802"/>
              <a:gd name="connsiteX17" fmla="*/ 867393 w 4530340"/>
              <a:gd name="connsiteY17" fmla="*/ 665923 h 4925802"/>
              <a:gd name="connsiteX0" fmla="*/ 867393 w 4530340"/>
              <a:gd name="connsiteY0" fmla="*/ 665923 h 4925802"/>
              <a:gd name="connsiteX1" fmla="*/ 1519973 w 4530340"/>
              <a:gd name="connsiteY1" fmla="*/ 289605 h 4925802"/>
              <a:gd name="connsiteX2" fmla="*/ 2252190 w 4530340"/>
              <a:gd name="connsiteY2" fmla="*/ 22 h 4925802"/>
              <a:gd name="connsiteX3" fmla="*/ 3029374 w 4530340"/>
              <a:gd name="connsiteY3" fmla="*/ 302924 h 4925802"/>
              <a:gd name="connsiteX4" fmla="*/ 3746454 w 4530340"/>
              <a:gd name="connsiteY4" fmla="*/ 710514 h 4925802"/>
              <a:gd name="connsiteX5" fmla="*/ 4391626 w 4530340"/>
              <a:gd name="connsiteY5" fmla="*/ 1206383 h 4925802"/>
              <a:gd name="connsiteX6" fmla="*/ 4523854 w 4530340"/>
              <a:gd name="connsiteY6" fmla="*/ 1994496 h 4925802"/>
              <a:gd name="connsiteX7" fmla="*/ 4523851 w 4530340"/>
              <a:gd name="connsiteY7" fmla="*/ 2991732 h 4925802"/>
              <a:gd name="connsiteX8" fmla="*/ 4445789 w 4530340"/>
              <a:gd name="connsiteY8" fmla="*/ 3599864 h 4925802"/>
              <a:gd name="connsiteX9" fmla="*/ 3886640 w 4530340"/>
              <a:gd name="connsiteY9" fmla="*/ 4122785 h 4925802"/>
              <a:gd name="connsiteX10" fmla="*/ 3073979 w 4530340"/>
              <a:gd name="connsiteY10" fmla="*/ 4589349 h 4925802"/>
              <a:gd name="connsiteX11" fmla="*/ 2264934 w 4530340"/>
              <a:gd name="connsiteY11" fmla="*/ 4925673 h 4925802"/>
              <a:gd name="connsiteX12" fmla="*/ 1375057 w 4530340"/>
              <a:gd name="connsiteY12" fmla="*/ 4554302 h 4925802"/>
              <a:gd name="connsiteX13" fmla="*/ 668715 w 4530340"/>
              <a:gd name="connsiteY13" fmla="*/ 4135529 h 4925802"/>
              <a:gd name="connsiteX14" fmla="*/ 92457 w 4530340"/>
              <a:gd name="connsiteY14" fmla="*/ 3628539 h 4925802"/>
              <a:gd name="connsiteX15" fmla="*/ 7386 w 4530340"/>
              <a:gd name="connsiteY15" fmla="*/ 2486069 h 4925802"/>
              <a:gd name="connsiteX16" fmla="*/ 158948 w 4530340"/>
              <a:gd name="connsiteY16" fmla="*/ 1185237 h 4925802"/>
              <a:gd name="connsiteX17" fmla="*/ 867393 w 4530340"/>
              <a:gd name="connsiteY17" fmla="*/ 665923 h 4925802"/>
              <a:gd name="connsiteX0" fmla="*/ 867393 w 4530340"/>
              <a:gd name="connsiteY0" fmla="*/ 665923 h 4925802"/>
              <a:gd name="connsiteX1" fmla="*/ 1519973 w 4530340"/>
              <a:gd name="connsiteY1" fmla="*/ 289605 h 4925802"/>
              <a:gd name="connsiteX2" fmla="*/ 2252190 w 4530340"/>
              <a:gd name="connsiteY2" fmla="*/ 22 h 4925802"/>
              <a:gd name="connsiteX3" fmla="*/ 3029374 w 4530340"/>
              <a:gd name="connsiteY3" fmla="*/ 302924 h 4925802"/>
              <a:gd name="connsiteX4" fmla="*/ 3746454 w 4530340"/>
              <a:gd name="connsiteY4" fmla="*/ 710514 h 4925802"/>
              <a:gd name="connsiteX5" fmla="*/ 4391626 w 4530340"/>
              <a:gd name="connsiteY5" fmla="*/ 1206383 h 4925802"/>
              <a:gd name="connsiteX6" fmla="*/ 4523854 w 4530340"/>
              <a:gd name="connsiteY6" fmla="*/ 1994496 h 4925802"/>
              <a:gd name="connsiteX7" fmla="*/ 4523851 w 4530340"/>
              <a:gd name="connsiteY7" fmla="*/ 2991732 h 4925802"/>
              <a:gd name="connsiteX8" fmla="*/ 4445789 w 4530340"/>
              <a:gd name="connsiteY8" fmla="*/ 3599864 h 4925802"/>
              <a:gd name="connsiteX9" fmla="*/ 3886640 w 4530340"/>
              <a:gd name="connsiteY9" fmla="*/ 4122785 h 4925802"/>
              <a:gd name="connsiteX10" fmla="*/ 3073979 w 4530340"/>
              <a:gd name="connsiteY10" fmla="*/ 4589349 h 4925802"/>
              <a:gd name="connsiteX11" fmla="*/ 2264934 w 4530340"/>
              <a:gd name="connsiteY11" fmla="*/ 4925673 h 4925802"/>
              <a:gd name="connsiteX12" fmla="*/ 1375057 w 4530340"/>
              <a:gd name="connsiteY12" fmla="*/ 4554302 h 4925802"/>
              <a:gd name="connsiteX13" fmla="*/ 668715 w 4530340"/>
              <a:gd name="connsiteY13" fmla="*/ 4135529 h 4925802"/>
              <a:gd name="connsiteX14" fmla="*/ 92457 w 4530340"/>
              <a:gd name="connsiteY14" fmla="*/ 3628539 h 4925802"/>
              <a:gd name="connsiteX15" fmla="*/ 7386 w 4530340"/>
              <a:gd name="connsiteY15" fmla="*/ 2486069 h 4925802"/>
              <a:gd name="connsiteX16" fmla="*/ 158948 w 4530340"/>
              <a:gd name="connsiteY16" fmla="*/ 1185237 h 4925802"/>
              <a:gd name="connsiteX17" fmla="*/ 867393 w 4530340"/>
              <a:gd name="connsiteY17" fmla="*/ 665923 h 4925802"/>
              <a:gd name="connsiteX0" fmla="*/ 869059 w 4532006"/>
              <a:gd name="connsiteY0" fmla="*/ 665923 h 4925802"/>
              <a:gd name="connsiteX1" fmla="*/ 1521639 w 4532006"/>
              <a:gd name="connsiteY1" fmla="*/ 289605 h 4925802"/>
              <a:gd name="connsiteX2" fmla="*/ 2253856 w 4532006"/>
              <a:gd name="connsiteY2" fmla="*/ 22 h 4925802"/>
              <a:gd name="connsiteX3" fmla="*/ 3031040 w 4532006"/>
              <a:gd name="connsiteY3" fmla="*/ 302924 h 4925802"/>
              <a:gd name="connsiteX4" fmla="*/ 3748120 w 4532006"/>
              <a:gd name="connsiteY4" fmla="*/ 710514 h 4925802"/>
              <a:gd name="connsiteX5" fmla="*/ 4393292 w 4532006"/>
              <a:gd name="connsiteY5" fmla="*/ 1206383 h 4925802"/>
              <a:gd name="connsiteX6" fmla="*/ 4525520 w 4532006"/>
              <a:gd name="connsiteY6" fmla="*/ 1994496 h 4925802"/>
              <a:gd name="connsiteX7" fmla="*/ 4525517 w 4532006"/>
              <a:gd name="connsiteY7" fmla="*/ 2991732 h 4925802"/>
              <a:gd name="connsiteX8" fmla="*/ 4447455 w 4532006"/>
              <a:gd name="connsiteY8" fmla="*/ 3599864 h 4925802"/>
              <a:gd name="connsiteX9" fmla="*/ 3888306 w 4532006"/>
              <a:gd name="connsiteY9" fmla="*/ 4122785 h 4925802"/>
              <a:gd name="connsiteX10" fmla="*/ 3075645 w 4532006"/>
              <a:gd name="connsiteY10" fmla="*/ 4589349 h 4925802"/>
              <a:gd name="connsiteX11" fmla="*/ 2266600 w 4532006"/>
              <a:gd name="connsiteY11" fmla="*/ 4925673 h 4925802"/>
              <a:gd name="connsiteX12" fmla="*/ 1376723 w 4532006"/>
              <a:gd name="connsiteY12" fmla="*/ 4554302 h 4925802"/>
              <a:gd name="connsiteX13" fmla="*/ 714985 w 4532006"/>
              <a:gd name="connsiteY13" fmla="*/ 4161018 h 4925802"/>
              <a:gd name="connsiteX14" fmla="*/ 94123 w 4532006"/>
              <a:gd name="connsiteY14" fmla="*/ 3628539 h 4925802"/>
              <a:gd name="connsiteX15" fmla="*/ 9052 w 4532006"/>
              <a:gd name="connsiteY15" fmla="*/ 2486069 h 4925802"/>
              <a:gd name="connsiteX16" fmla="*/ 160614 w 4532006"/>
              <a:gd name="connsiteY16" fmla="*/ 1185237 h 4925802"/>
              <a:gd name="connsiteX17" fmla="*/ 869059 w 4532006"/>
              <a:gd name="connsiteY17" fmla="*/ 665923 h 4925802"/>
              <a:gd name="connsiteX0" fmla="*/ 869059 w 4532006"/>
              <a:gd name="connsiteY0" fmla="*/ 665923 h 4925802"/>
              <a:gd name="connsiteX1" fmla="*/ 1521639 w 4532006"/>
              <a:gd name="connsiteY1" fmla="*/ 289605 h 4925802"/>
              <a:gd name="connsiteX2" fmla="*/ 2253856 w 4532006"/>
              <a:gd name="connsiteY2" fmla="*/ 22 h 4925802"/>
              <a:gd name="connsiteX3" fmla="*/ 3031040 w 4532006"/>
              <a:gd name="connsiteY3" fmla="*/ 302924 h 4925802"/>
              <a:gd name="connsiteX4" fmla="*/ 3748120 w 4532006"/>
              <a:gd name="connsiteY4" fmla="*/ 710514 h 4925802"/>
              <a:gd name="connsiteX5" fmla="*/ 4393292 w 4532006"/>
              <a:gd name="connsiteY5" fmla="*/ 1206383 h 4925802"/>
              <a:gd name="connsiteX6" fmla="*/ 4525520 w 4532006"/>
              <a:gd name="connsiteY6" fmla="*/ 1994496 h 4925802"/>
              <a:gd name="connsiteX7" fmla="*/ 4525517 w 4532006"/>
              <a:gd name="connsiteY7" fmla="*/ 2991732 h 4925802"/>
              <a:gd name="connsiteX8" fmla="*/ 4447455 w 4532006"/>
              <a:gd name="connsiteY8" fmla="*/ 3599864 h 4925802"/>
              <a:gd name="connsiteX9" fmla="*/ 3888306 w 4532006"/>
              <a:gd name="connsiteY9" fmla="*/ 4122785 h 4925802"/>
              <a:gd name="connsiteX10" fmla="*/ 3075645 w 4532006"/>
              <a:gd name="connsiteY10" fmla="*/ 4589349 h 4925802"/>
              <a:gd name="connsiteX11" fmla="*/ 2266600 w 4532006"/>
              <a:gd name="connsiteY11" fmla="*/ 4925673 h 4925802"/>
              <a:gd name="connsiteX12" fmla="*/ 1376723 w 4532006"/>
              <a:gd name="connsiteY12" fmla="*/ 4554302 h 4925802"/>
              <a:gd name="connsiteX13" fmla="*/ 714985 w 4532006"/>
              <a:gd name="connsiteY13" fmla="*/ 4161018 h 4925802"/>
              <a:gd name="connsiteX14" fmla="*/ 94123 w 4532006"/>
              <a:gd name="connsiteY14" fmla="*/ 3596678 h 4925802"/>
              <a:gd name="connsiteX15" fmla="*/ 9052 w 4532006"/>
              <a:gd name="connsiteY15" fmla="*/ 2486069 h 4925802"/>
              <a:gd name="connsiteX16" fmla="*/ 160614 w 4532006"/>
              <a:gd name="connsiteY16" fmla="*/ 1185237 h 4925802"/>
              <a:gd name="connsiteX17" fmla="*/ 869059 w 4532006"/>
              <a:gd name="connsiteY17" fmla="*/ 665923 h 4925802"/>
              <a:gd name="connsiteX0" fmla="*/ 871501 w 4534448"/>
              <a:gd name="connsiteY0" fmla="*/ 665923 h 4925802"/>
              <a:gd name="connsiteX1" fmla="*/ 1524081 w 4534448"/>
              <a:gd name="connsiteY1" fmla="*/ 289605 h 4925802"/>
              <a:gd name="connsiteX2" fmla="*/ 2256298 w 4534448"/>
              <a:gd name="connsiteY2" fmla="*/ 22 h 4925802"/>
              <a:gd name="connsiteX3" fmla="*/ 3033482 w 4534448"/>
              <a:gd name="connsiteY3" fmla="*/ 302924 h 4925802"/>
              <a:gd name="connsiteX4" fmla="*/ 3750562 w 4534448"/>
              <a:gd name="connsiteY4" fmla="*/ 710514 h 4925802"/>
              <a:gd name="connsiteX5" fmla="*/ 4395734 w 4534448"/>
              <a:gd name="connsiteY5" fmla="*/ 1206383 h 4925802"/>
              <a:gd name="connsiteX6" fmla="*/ 4527962 w 4534448"/>
              <a:gd name="connsiteY6" fmla="*/ 1994496 h 4925802"/>
              <a:gd name="connsiteX7" fmla="*/ 4527959 w 4534448"/>
              <a:gd name="connsiteY7" fmla="*/ 2991732 h 4925802"/>
              <a:gd name="connsiteX8" fmla="*/ 4449897 w 4534448"/>
              <a:gd name="connsiteY8" fmla="*/ 3599864 h 4925802"/>
              <a:gd name="connsiteX9" fmla="*/ 3890748 w 4534448"/>
              <a:gd name="connsiteY9" fmla="*/ 4122785 h 4925802"/>
              <a:gd name="connsiteX10" fmla="*/ 3078087 w 4534448"/>
              <a:gd name="connsiteY10" fmla="*/ 4589349 h 4925802"/>
              <a:gd name="connsiteX11" fmla="*/ 2269042 w 4534448"/>
              <a:gd name="connsiteY11" fmla="*/ 4925673 h 4925802"/>
              <a:gd name="connsiteX12" fmla="*/ 1379165 w 4534448"/>
              <a:gd name="connsiteY12" fmla="*/ 4554302 h 4925802"/>
              <a:gd name="connsiteX13" fmla="*/ 717427 w 4534448"/>
              <a:gd name="connsiteY13" fmla="*/ 4161018 h 4925802"/>
              <a:gd name="connsiteX14" fmla="*/ 96565 w 4534448"/>
              <a:gd name="connsiteY14" fmla="*/ 3596678 h 4925802"/>
              <a:gd name="connsiteX15" fmla="*/ 8307 w 4534448"/>
              <a:gd name="connsiteY15" fmla="*/ 2763256 h 4925802"/>
              <a:gd name="connsiteX16" fmla="*/ 163056 w 4534448"/>
              <a:gd name="connsiteY16" fmla="*/ 1185237 h 4925802"/>
              <a:gd name="connsiteX17" fmla="*/ 871501 w 4534448"/>
              <a:gd name="connsiteY17" fmla="*/ 665923 h 4925802"/>
              <a:gd name="connsiteX0" fmla="*/ 864422 w 4527369"/>
              <a:gd name="connsiteY0" fmla="*/ 665923 h 4925802"/>
              <a:gd name="connsiteX1" fmla="*/ 1517002 w 4527369"/>
              <a:gd name="connsiteY1" fmla="*/ 289605 h 4925802"/>
              <a:gd name="connsiteX2" fmla="*/ 2249219 w 4527369"/>
              <a:gd name="connsiteY2" fmla="*/ 22 h 4925802"/>
              <a:gd name="connsiteX3" fmla="*/ 3026403 w 4527369"/>
              <a:gd name="connsiteY3" fmla="*/ 302924 h 4925802"/>
              <a:gd name="connsiteX4" fmla="*/ 3743483 w 4527369"/>
              <a:gd name="connsiteY4" fmla="*/ 710514 h 4925802"/>
              <a:gd name="connsiteX5" fmla="*/ 4388655 w 4527369"/>
              <a:gd name="connsiteY5" fmla="*/ 1206383 h 4925802"/>
              <a:gd name="connsiteX6" fmla="*/ 4520883 w 4527369"/>
              <a:gd name="connsiteY6" fmla="*/ 1994496 h 4925802"/>
              <a:gd name="connsiteX7" fmla="*/ 4520880 w 4527369"/>
              <a:gd name="connsiteY7" fmla="*/ 2991732 h 4925802"/>
              <a:gd name="connsiteX8" fmla="*/ 4442818 w 4527369"/>
              <a:gd name="connsiteY8" fmla="*/ 3599864 h 4925802"/>
              <a:gd name="connsiteX9" fmla="*/ 3883669 w 4527369"/>
              <a:gd name="connsiteY9" fmla="*/ 4122785 h 4925802"/>
              <a:gd name="connsiteX10" fmla="*/ 3071008 w 4527369"/>
              <a:gd name="connsiteY10" fmla="*/ 4589349 h 4925802"/>
              <a:gd name="connsiteX11" fmla="*/ 2261963 w 4527369"/>
              <a:gd name="connsiteY11" fmla="*/ 4925673 h 4925802"/>
              <a:gd name="connsiteX12" fmla="*/ 1372086 w 4527369"/>
              <a:gd name="connsiteY12" fmla="*/ 4554302 h 4925802"/>
              <a:gd name="connsiteX13" fmla="*/ 710348 w 4527369"/>
              <a:gd name="connsiteY13" fmla="*/ 4161018 h 4925802"/>
              <a:gd name="connsiteX14" fmla="*/ 89486 w 4527369"/>
              <a:gd name="connsiteY14" fmla="*/ 3596678 h 4925802"/>
              <a:gd name="connsiteX15" fmla="*/ 1228 w 4527369"/>
              <a:gd name="connsiteY15" fmla="*/ 2763256 h 4925802"/>
              <a:gd name="connsiteX16" fmla="*/ 155977 w 4527369"/>
              <a:gd name="connsiteY16" fmla="*/ 1185237 h 4925802"/>
              <a:gd name="connsiteX17" fmla="*/ 864422 w 4527369"/>
              <a:gd name="connsiteY17" fmla="*/ 665923 h 4925802"/>
              <a:gd name="connsiteX0" fmla="*/ 855246 w 4518193"/>
              <a:gd name="connsiteY0" fmla="*/ 665923 h 4925802"/>
              <a:gd name="connsiteX1" fmla="*/ 1507826 w 4518193"/>
              <a:gd name="connsiteY1" fmla="*/ 289605 h 4925802"/>
              <a:gd name="connsiteX2" fmla="*/ 2240043 w 4518193"/>
              <a:gd name="connsiteY2" fmla="*/ 22 h 4925802"/>
              <a:gd name="connsiteX3" fmla="*/ 3017227 w 4518193"/>
              <a:gd name="connsiteY3" fmla="*/ 302924 h 4925802"/>
              <a:gd name="connsiteX4" fmla="*/ 3734307 w 4518193"/>
              <a:gd name="connsiteY4" fmla="*/ 710514 h 4925802"/>
              <a:gd name="connsiteX5" fmla="*/ 4379479 w 4518193"/>
              <a:gd name="connsiteY5" fmla="*/ 1206383 h 4925802"/>
              <a:gd name="connsiteX6" fmla="*/ 4511707 w 4518193"/>
              <a:gd name="connsiteY6" fmla="*/ 1994496 h 4925802"/>
              <a:gd name="connsiteX7" fmla="*/ 4511704 w 4518193"/>
              <a:gd name="connsiteY7" fmla="*/ 2991732 h 4925802"/>
              <a:gd name="connsiteX8" fmla="*/ 4433642 w 4518193"/>
              <a:gd name="connsiteY8" fmla="*/ 3599864 h 4925802"/>
              <a:gd name="connsiteX9" fmla="*/ 3874493 w 4518193"/>
              <a:gd name="connsiteY9" fmla="*/ 4122785 h 4925802"/>
              <a:gd name="connsiteX10" fmla="*/ 3061832 w 4518193"/>
              <a:gd name="connsiteY10" fmla="*/ 4589349 h 4925802"/>
              <a:gd name="connsiteX11" fmla="*/ 2252787 w 4518193"/>
              <a:gd name="connsiteY11" fmla="*/ 4925673 h 4925802"/>
              <a:gd name="connsiteX12" fmla="*/ 1362910 w 4518193"/>
              <a:gd name="connsiteY12" fmla="*/ 4554302 h 4925802"/>
              <a:gd name="connsiteX13" fmla="*/ 701172 w 4518193"/>
              <a:gd name="connsiteY13" fmla="*/ 4161018 h 4925802"/>
              <a:gd name="connsiteX14" fmla="*/ 80310 w 4518193"/>
              <a:gd name="connsiteY14" fmla="*/ 3596678 h 4925802"/>
              <a:gd name="connsiteX15" fmla="*/ 4797 w 4518193"/>
              <a:gd name="connsiteY15" fmla="*/ 2877955 h 4925802"/>
              <a:gd name="connsiteX16" fmla="*/ 146801 w 4518193"/>
              <a:gd name="connsiteY16" fmla="*/ 1185237 h 4925802"/>
              <a:gd name="connsiteX17" fmla="*/ 855246 w 4518193"/>
              <a:gd name="connsiteY17" fmla="*/ 665923 h 4925802"/>
              <a:gd name="connsiteX0" fmla="*/ 853677 w 4516624"/>
              <a:gd name="connsiteY0" fmla="*/ 665923 h 4925802"/>
              <a:gd name="connsiteX1" fmla="*/ 1506257 w 4516624"/>
              <a:gd name="connsiteY1" fmla="*/ 289605 h 4925802"/>
              <a:gd name="connsiteX2" fmla="*/ 2238474 w 4516624"/>
              <a:gd name="connsiteY2" fmla="*/ 22 h 4925802"/>
              <a:gd name="connsiteX3" fmla="*/ 3015658 w 4516624"/>
              <a:gd name="connsiteY3" fmla="*/ 302924 h 4925802"/>
              <a:gd name="connsiteX4" fmla="*/ 3732738 w 4516624"/>
              <a:gd name="connsiteY4" fmla="*/ 710514 h 4925802"/>
              <a:gd name="connsiteX5" fmla="*/ 4377910 w 4516624"/>
              <a:gd name="connsiteY5" fmla="*/ 1206383 h 4925802"/>
              <a:gd name="connsiteX6" fmla="*/ 4510138 w 4516624"/>
              <a:gd name="connsiteY6" fmla="*/ 1994496 h 4925802"/>
              <a:gd name="connsiteX7" fmla="*/ 4510135 w 4516624"/>
              <a:gd name="connsiteY7" fmla="*/ 2991732 h 4925802"/>
              <a:gd name="connsiteX8" fmla="*/ 4432073 w 4516624"/>
              <a:gd name="connsiteY8" fmla="*/ 3599864 h 4925802"/>
              <a:gd name="connsiteX9" fmla="*/ 3872924 w 4516624"/>
              <a:gd name="connsiteY9" fmla="*/ 4122785 h 4925802"/>
              <a:gd name="connsiteX10" fmla="*/ 3060263 w 4516624"/>
              <a:gd name="connsiteY10" fmla="*/ 4589349 h 4925802"/>
              <a:gd name="connsiteX11" fmla="*/ 2251218 w 4516624"/>
              <a:gd name="connsiteY11" fmla="*/ 4925673 h 4925802"/>
              <a:gd name="connsiteX12" fmla="*/ 1361341 w 4516624"/>
              <a:gd name="connsiteY12" fmla="*/ 4554302 h 4925802"/>
              <a:gd name="connsiteX13" fmla="*/ 699603 w 4516624"/>
              <a:gd name="connsiteY13" fmla="*/ 4161018 h 4925802"/>
              <a:gd name="connsiteX14" fmla="*/ 78741 w 4516624"/>
              <a:gd name="connsiteY14" fmla="*/ 3596678 h 4925802"/>
              <a:gd name="connsiteX15" fmla="*/ 3228 w 4516624"/>
              <a:gd name="connsiteY15" fmla="*/ 2877955 h 4925802"/>
              <a:gd name="connsiteX16" fmla="*/ 27343 w 4516624"/>
              <a:gd name="connsiteY16" fmla="*/ 2016798 h 4925802"/>
              <a:gd name="connsiteX17" fmla="*/ 145232 w 4516624"/>
              <a:gd name="connsiteY17" fmla="*/ 1185237 h 4925802"/>
              <a:gd name="connsiteX18" fmla="*/ 853677 w 4516624"/>
              <a:gd name="connsiteY18" fmla="*/ 665923 h 4925802"/>
              <a:gd name="connsiteX0" fmla="*/ 853677 w 4516624"/>
              <a:gd name="connsiteY0" fmla="*/ 665923 h 4925802"/>
              <a:gd name="connsiteX1" fmla="*/ 1506257 w 4516624"/>
              <a:gd name="connsiteY1" fmla="*/ 289605 h 4925802"/>
              <a:gd name="connsiteX2" fmla="*/ 2238474 w 4516624"/>
              <a:gd name="connsiteY2" fmla="*/ 22 h 4925802"/>
              <a:gd name="connsiteX3" fmla="*/ 3015658 w 4516624"/>
              <a:gd name="connsiteY3" fmla="*/ 302924 h 4925802"/>
              <a:gd name="connsiteX4" fmla="*/ 3732738 w 4516624"/>
              <a:gd name="connsiteY4" fmla="*/ 710514 h 4925802"/>
              <a:gd name="connsiteX5" fmla="*/ 4377910 w 4516624"/>
              <a:gd name="connsiteY5" fmla="*/ 1206383 h 4925802"/>
              <a:gd name="connsiteX6" fmla="*/ 4510138 w 4516624"/>
              <a:gd name="connsiteY6" fmla="*/ 1994496 h 4925802"/>
              <a:gd name="connsiteX7" fmla="*/ 4510135 w 4516624"/>
              <a:gd name="connsiteY7" fmla="*/ 2991732 h 4925802"/>
              <a:gd name="connsiteX8" fmla="*/ 4432073 w 4516624"/>
              <a:gd name="connsiteY8" fmla="*/ 3599864 h 4925802"/>
              <a:gd name="connsiteX9" fmla="*/ 3872924 w 4516624"/>
              <a:gd name="connsiteY9" fmla="*/ 4122785 h 4925802"/>
              <a:gd name="connsiteX10" fmla="*/ 3060263 w 4516624"/>
              <a:gd name="connsiteY10" fmla="*/ 4589349 h 4925802"/>
              <a:gd name="connsiteX11" fmla="*/ 2251218 w 4516624"/>
              <a:gd name="connsiteY11" fmla="*/ 4925673 h 4925802"/>
              <a:gd name="connsiteX12" fmla="*/ 1361341 w 4516624"/>
              <a:gd name="connsiteY12" fmla="*/ 4554302 h 4925802"/>
              <a:gd name="connsiteX13" fmla="*/ 699603 w 4516624"/>
              <a:gd name="connsiteY13" fmla="*/ 4161018 h 4925802"/>
              <a:gd name="connsiteX14" fmla="*/ 78741 w 4516624"/>
              <a:gd name="connsiteY14" fmla="*/ 3596678 h 4925802"/>
              <a:gd name="connsiteX15" fmla="*/ 3228 w 4516624"/>
              <a:gd name="connsiteY15" fmla="*/ 2877955 h 4925802"/>
              <a:gd name="connsiteX16" fmla="*/ 27343 w 4516624"/>
              <a:gd name="connsiteY16" fmla="*/ 2016798 h 4925802"/>
              <a:gd name="connsiteX17" fmla="*/ 145232 w 4516624"/>
              <a:gd name="connsiteY17" fmla="*/ 1185237 h 4925802"/>
              <a:gd name="connsiteX18" fmla="*/ 853677 w 4516624"/>
              <a:gd name="connsiteY18" fmla="*/ 665923 h 4925802"/>
              <a:gd name="connsiteX0" fmla="*/ 853677 w 4516624"/>
              <a:gd name="connsiteY0" fmla="*/ 665923 h 4925802"/>
              <a:gd name="connsiteX1" fmla="*/ 1506257 w 4516624"/>
              <a:gd name="connsiteY1" fmla="*/ 289605 h 4925802"/>
              <a:gd name="connsiteX2" fmla="*/ 2238474 w 4516624"/>
              <a:gd name="connsiteY2" fmla="*/ 22 h 4925802"/>
              <a:gd name="connsiteX3" fmla="*/ 3015658 w 4516624"/>
              <a:gd name="connsiteY3" fmla="*/ 302924 h 4925802"/>
              <a:gd name="connsiteX4" fmla="*/ 3732738 w 4516624"/>
              <a:gd name="connsiteY4" fmla="*/ 710514 h 4925802"/>
              <a:gd name="connsiteX5" fmla="*/ 4377910 w 4516624"/>
              <a:gd name="connsiteY5" fmla="*/ 1206383 h 4925802"/>
              <a:gd name="connsiteX6" fmla="*/ 4510138 w 4516624"/>
              <a:gd name="connsiteY6" fmla="*/ 1994496 h 4925802"/>
              <a:gd name="connsiteX7" fmla="*/ 4510135 w 4516624"/>
              <a:gd name="connsiteY7" fmla="*/ 2991732 h 4925802"/>
              <a:gd name="connsiteX8" fmla="*/ 4432073 w 4516624"/>
              <a:gd name="connsiteY8" fmla="*/ 3599864 h 4925802"/>
              <a:gd name="connsiteX9" fmla="*/ 3872924 w 4516624"/>
              <a:gd name="connsiteY9" fmla="*/ 4122785 h 4925802"/>
              <a:gd name="connsiteX10" fmla="*/ 3060263 w 4516624"/>
              <a:gd name="connsiteY10" fmla="*/ 4589349 h 4925802"/>
              <a:gd name="connsiteX11" fmla="*/ 2251218 w 4516624"/>
              <a:gd name="connsiteY11" fmla="*/ 4925673 h 4925802"/>
              <a:gd name="connsiteX12" fmla="*/ 1361341 w 4516624"/>
              <a:gd name="connsiteY12" fmla="*/ 4554302 h 4925802"/>
              <a:gd name="connsiteX13" fmla="*/ 699603 w 4516624"/>
              <a:gd name="connsiteY13" fmla="*/ 4161018 h 4925802"/>
              <a:gd name="connsiteX14" fmla="*/ 78741 w 4516624"/>
              <a:gd name="connsiteY14" fmla="*/ 3596678 h 4925802"/>
              <a:gd name="connsiteX15" fmla="*/ 3228 w 4516624"/>
              <a:gd name="connsiteY15" fmla="*/ 2877955 h 4925802"/>
              <a:gd name="connsiteX16" fmla="*/ 27343 w 4516624"/>
              <a:gd name="connsiteY16" fmla="*/ 2016798 h 4925802"/>
              <a:gd name="connsiteX17" fmla="*/ 145232 w 4516624"/>
              <a:gd name="connsiteY17" fmla="*/ 1185237 h 4925802"/>
              <a:gd name="connsiteX18" fmla="*/ 853677 w 4516624"/>
              <a:gd name="connsiteY18" fmla="*/ 665923 h 4925802"/>
              <a:gd name="connsiteX0" fmla="*/ 854922 w 4517869"/>
              <a:gd name="connsiteY0" fmla="*/ 665923 h 4925802"/>
              <a:gd name="connsiteX1" fmla="*/ 1507502 w 4517869"/>
              <a:gd name="connsiteY1" fmla="*/ 289605 h 4925802"/>
              <a:gd name="connsiteX2" fmla="*/ 2239719 w 4517869"/>
              <a:gd name="connsiteY2" fmla="*/ 22 h 4925802"/>
              <a:gd name="connsiteX3" fmla="*/ 3016903 w 4517869"/>
              <a:gd name="connsiteY3" fmla="*/ 302924 h 4925802"/>
              <a:gd name="connsiteX4" fmla="*/ 3733983 w 4517869"/>
              <a:gd name="connsiteY4" fmla="*/ 710514 h 4925802"/>
              <a:gd name="connsiteX5" fmla="*/ 4379155 w 4517869"/>
              <a:gd name="connsiteY5" fmla="*/ 1206383 h 4925802"/>
              <a:gd name="connsiteX6" fmla="*/ 4511383 w 4517869"/>
              <a:gd name="connsiteY6" fmla="*/ 1994496 h 4925802"/>
              <a:gd name="connsiteX7" fmla="*/ 4511380 w 4517869"/>
              <a:gd name="connsiteY7" fmla="*/ 2991732 h 4925802"/>
              <a:gd name="connsiteX8" fmla="*/ 4433318 w 4517869"/>
              <a:gd name="connsiteY8" fmla="*/ 3599864 h 4925802"/>
              <a:gd name="connsiteX9" fmla="*/ 3874169 w 4517869"/>
              <a:gd name="connsiteY9" fmla="*/ 4122785 h 4925802"/>
              <a:gd name="connsiteX10" fmla="*/ 3061508 w 4517869"/>
              <a:gd name="connsiteY10" fmla="*/ 4589349 h 4925802"/>
              <a:gd name="connsiteX11" fmla="*/ 2252463 w 4517869"/>
              <a:gd name="connsiteY11" fmla="*/ 4925673 h 4925802"/>
              <a:gd name="connsiteX12" fmla="*/ 1362586 w 4517869"/>
              <a:gd name="connsiteY12" fmla="*/ 4554302 h 4925802"/>
              <a:gd name="connsiteX13" fmla="*/ 700848 w 4517869"/>
              <a:gd name="connsiteY13" fmla="*/ 4161018 h 4925802"/>
              <a:gd name="connsiteX14" fmla="*/ 79986 w 4517869"/>
              <a:gd name="connsiteY14" fmla="*/ 3596678 h 4925802"/>
              <a:gd name="connsiteX15" fmla="*/ 4473 w 4517869"/>
              <a:gd name="connsiteY15" fmla="*/ 2877955 h 4925802"/>
              <a:gd name="connsiteX16" fmla="*/ 3100 w 4517869"/>
              <a:gd name="connsiteY16" fmla="*/ 2016798 h 4925802"/>
              <a:gd name="connsiteX17" fmla="*/ 146477 w 4517869"/>
              <a:gd name="connsiteY17" fmla="*/ 1185237 h 4925802"/>
              <a:gd name="connsiteX18" fmla="*/ 854922 w 4517869"/>
              <a:gd name="connsiteY18" fmla="*/ 665923 h 4925802"/>
              <a:gd name="connsiteX0" fmla="*/ 854231 w 4517178"/>
              <a:gd name="connsiteY0" fmla="*/ 665923 h 4925802"/>
              <a:gd name="connsiteX1" fmla="*/ 1506811 w 4517178"/>
              <a:gd name="connsiteY1" fmla="*/ 289605 h 4925802"/>
              <a:gd name="connsiteX2" fmla="*/ 2239028 w 4517178"/>
              <a:gd name="connsiteY2" fmla="*/ 22 h 4925802"/>
              <a:gd name="connsiteX3" fmla="*/ 3016212 w 4517178"/>
              <a:gd name="connsiteY3" fmla="*/ 302924 h 4925802"/>
              <a:gd name="connsiteX4" fmla="*/ 3733292 w 4517178"/>
              <a:gd name="connsiteY4" fmla="*/ 710514 h 4925802"/>
              <a:gd name="connsiteX5" fmla="*/ 4378464 w 4517178"/>
              <a:gd name="connsiteY5" fmla="*/ 1206383 h 4925802"/>
              <a:gd name="connsiteX6" fmla="*/ 4510692 w 4517178"/>
              <a:gd name="connsiteY6" fmla="*/ 1994496 h 4925802"/>
              <a:gd name="connsiteX7" fmla="*/ 4510689 w 4517178"/>
              <a:gd name="connsiteY7" fmla="*/ 2991732 h 4925802"/>
              <a:gd name="connsiteX8" fmla="*/ 4432627 w 4517178"/>
              <a:gd name="connsiteY8" fmla="*/ 3599864 h 4925802"/>
              <a:gd name="connsiteX9" fmla="*/ 3873478 w 4517178"/>
              <a:gd name="connsiteY9" fmla="*/ 4122785 h 4925802"/>
              <a:gd name="connsiteX10" fmla="*/ 3060817 w 4517178"/>
              <a:gd name="connsiteY10" fmla="*/ 4589349 h 4925802"/>
              <a:gd name="connsiteX11" fmla="*/ 2251772 w 4517178"/>
              <a:gd name="connsiteY11" fmla="*/ 4925673 h 4925802"/>
              <a:gd name="connsiteX12" fmla="*/ 1361895 w 4517178"/>
              <a:gd name="connsiteY12" fmla="*/ 4554302 h 4925802"/>
              <a:gd name="connsiteX13" fmla="*/ 700157 w 4517178"/>
              <a:gd name="connsiteY13" fmla="*/ 4161018 h 4925802"/>
              <a:gd name="connsiteX14" fmla="*/ 79295 w 4517178"/>
              <a:gd name="connsiteY14" fmla="*/ 3596678 h 4925802"/>
              <a:gd name="connsiteX15" fmla="*/ 3782 w 4517178"/>
              <a:gd name="connsiteY15" fmla="*/ 2877955 h 4925802"/>
              <a:gd name="connsiteX16" fmla="*/ 5595 w 4517178"/>
              <a:gd name="connsiteY16" fmla="*/ 1937146 h 4925802"/>
              <a:gd name="connsiteX17" fmla="*/ 145786 w 4517178"/>
              <a:gd name="connsiteY17" fmla="*/ 1185237 h 4925802"/>
              <a:gd name="connsiteX18" fmla="*/ 854231 w 4517178"/>
              <a:gd name="connsiteY18" fmla="*/ 665923 h 4925802"/>
              <a:gd name="connsiteX0" fmla="*/ 803254 w 4517178"/>
              <a:gd name="connsiteY0" fmla="*/ 681852 h 4925801"/>
              <a:gd name="connsiteX1" fmla="*/ 1506811 w 4517178"/>
              <a:gd name="connsiteY1" fmla="*/ 289604 h 4925801"/>
              <a:gd name="connsiteX2" fmla="*/ 2239028 w 4517178"/>
              <a:gd name="connsiteY2" fmla="*/ 21 h 4925801"/>
              <a:gd name="connsiteX3" fmla="*/ 3016212 w 4517178"/>
              <a:gd name="connsiteY3" fmla="*/ 302923 h 4925801"/>
              <a:gd name="connsiteX4" fmla="*/ 3733292 w 4517178"/>
              <a:gd name="connsiteY4" fmla="*/ 710513 h 4925801"/>
              <a:gd name="connsiteX5" fmla="*/ 4378464 w 4517178"/>
              <a:gd name="connsiteY5" fmla="*/ 1206382 h 4925801"/>
              <a:gd name="connsiteX6" fmla="*/ 4510692 w 4517178"/>
              <a:gd name="connsiteY6" fmla="*/ 1994495 h 4925801"/>
              <a:gd name="connsiteX7" fmla="*/ 4510689 w 4517178"/>
              <a:gd name="connsiteY7" fmla="*/ 2991731 h 4925801"/>
              <a:gd name="connsiteX8" fmla="*/ 4432627 w 4517178"/>
              <a:gd name="connsiteY8" fmla="*/ 3599863 h 4925801"/>
              <a:gd name="connsiteX9" fmla="*/ 3873478 w 4517178"/>
              <a:gd name="connsiteY9" fmla="*/ 4122784 h 4925801"/>
              <a:gd name="connsiteX10" fmla="*/ 3060817 w 4517178"/>
              <a:gd name="connsiteY10" fmla="*/ 4589348 h 4925801"/>
              <a:gd name="connsiteX11" fmla="*/ 2251772 w 4517178"/>
              <a:gd name="connsiteY11" fmla="*/ 4925672 h 4925801"/>
              <a:gd name="connsiteX12" fmla="*/ 1361895 w 4517178"/>
              <a:gd name="connsiteY12" fmla="*/ 4554301 h 4925801"/>
              <a:gd name="connsiteX13" fmla="*/ 700157 w 4517178"/>
              <a:gd name="connsiteY13" fmla="*/ 4161017 h 4925801"/>
              <a:gd name="connsiteX14" fmla="*/ 79295 w 4517178"/>
              <a:gd name="connsiteY14" fmla="*/ 3596677 h 4925801"/>
              <a:gd name="connsiteX15" fmla="*/ 3782 w 4517178"/>
              <a:gd name="connsiteY15" fmla="*/ 2877954 h 4925801"/>
              <a:gd name="connsiteX16" fmla="*/ 5595 w 4517178"/>
              <a:gd name="connsiteY16" fmla="*/ 1937145 h 4925801"/>
              <a:gd name="connsiteX17" fmla="*/ 145786 w 4517178"/>
              <a:gd name="connsiteY17" fmla="*/ 1185236 h 4925801"/>
              <a:gd name="connsiteX18" fmla="*/ 803254 w 4517178"/>
              <a:gd name="connsiteY18" fmla="*/ 681852 h 4925801"/>
              <a:gd name="connsiteX0" fmla="*/ 803254 w 4517178"/>
              <a:gd name="connsiteY0" fmla="*/ 681852 h 4925801"/>
              <a:gd name="connsiteX1" fmla="*/ 1506811 w 4517178"/>
              <a:gd name="connsiteY1" fmla="*/ 289604 h 4925801"/>
              <a:gd name="connsiteX2" fmla="*/ 2239028 w 4517178"/>
              <a:gd name="connsiteY2" fmla="*/ 21 h 4925801"/>
              <a:gd name="connsiteX3" fmla="*/ 3016212 w 4517178"/>
              <a:gd name="connsiteY3" fmla="*/ 302923 h 4925801"/>
              <a:gd name="connsiteX4" fmla="*/ 3733292 w 4517178"/>
              <a:gd name="connsiteY4" fmla="*/ 710513 h 4925801"/>
              <a:gd name="connsiteX5" fmla="*/ 4378464 w 4517178"/>
              <a:gd name="connsiteY5" fmla="*/ 1206382 h 4925801"/>
              <a:gd name="connsiteX6" fmla="*/ 4510692 w 4517178"/>
              <a:gd name="connsiteY6" fmla="*/ 1994495 h 4925801"/>
              <a:gd name="connsiteX7" fmla="*/ 4510689 w 4517178"/>
              <a:gd name="connsiteY7" fmla="*/ 2991731 h 4925801"/>
              <a:gd name="connsiteX8" fmla="*/ 4432627 w 4517178"/>
              <a:gd name="connsiteY8" fmla="*/ 3599863 h 4925801"/>
              <a:gd name="connsiteX9" fmla="*/ 3873478 w 4517178"/>
              <a:gd name="connsiteY9" fmla="*/ 4122784 h 4925801"/>
              <a:gd name="connsiteX10" fmla="*/ 3060817 w 4517178"/>
              <a:gd name="connsiteY10" fmla="*/ 4589348 h 4925801"/>
              <a:gd name="connsiteX11" fmla="*/ 2251772 w 4517178"/>
              <a:gd name="connsiteY11" fmla="*/ 4925672 h 4925801"/>
              <a:gd name="connsiteX12" fmla="*/ 1361895 w 4517178"/>
              <a:gd name="connsiteY12" fmla="*/ 4554301 h 4925801"/>
              <a:gd name="connsiteX13" fmla="*/ 700157 w 4517178"/>
              <a:gd name="connsiteY13" fmla="*/ 4161017 h 4925801"/>
              <a:gd name="connsiteX14" fmla="*/ 79295 w 4517178"/>
              <a:gd name="connsiteY14" fmla="*/ 3596677 h 4925801"/>
              <a:gd name="connsiteX15" fmla="*/ 3782 w 4517178"/>
              <a:gd name="connsiteY15" fmla="*/ 2877954 h 4925801"/>
              <a:gd name="connsiteX16" fmla="*/ 5595 w 4517178"/>
              <a:gd name="connsiteY16" fmla="*/ 1937145 h 4925801"/>
              <a:gd name="connsiteX17" fmla="*/ 145786 w 4517178"/>
              <a:gd name="connsiteY17" fmla="*/ 1185236 h 4925801"/>
              <a:gd name="connsiteX18" fmla="*/ 803254 w 4517178"/>
              <a:gd name="connsiteY18" fmla="*/ 681852 h 4925801"/>
              <a:gd name="connsiteX0" fmla="*/ 803254 w 4517178"/>
              <a:gd name="connsiteY0" fmla="*/ 697783 h 4925801"/>
              <a:gd name="connsiteX1" fmla="*/ 1506811 w 4517178"/>
              <a:gd name="connsiteY1" fmla="*/ 289604 h 4925801"/>
              <a:gd name="connsiteX2" fmla="*/ 2239028 w 4517178"/>
              <a:gd name="connsiteY2" fmla="*/ 21 h 4925801"/>
              <a:gd name="connsiteX3" fmla="*/ 3016212 w 4517178"/>
              <a:gd name="connsiteY3" fmla="*/ 302923 h 4925801"/>
              <a:gd name="connsiteX4" fmla="*/ 3733292 w 4517178"/>
              <a:gd name="connsiteY4" fmla="*/ 710513 h 4925801"/>
              <a:gd name="connsiteX5" fmla="*/ 4378464 w 4517178"/>
              <a:gd name="connsiteY5" fmla="*/ 1206382 h 4925801"/>
              <a:gd name="connsiteX6" fmla="*/ 4510692 w 4517178"/>
              <a:gd name="connsiteY6" fmla="*/ 1994495 h 4925801"/>
              <a:gd name="connsiteX7" fmla="*/ 4510689 w 4517178"/>
              <a:gd name="connsiteY7" fmla="*/ 2991731 h 4925801"/>
              <a:gd name="connsiteX8" fmla="*/ 4432627 w 4517178"/>
              <a:gd name="connsiteY8" fmla="*/ 3599863 h 4925801"/>
              <a:gd name="connsiteX9" fmla="*/ 3873478 w 4517178"/>
              <a:gd name="connsiteY9" fmla="*/ 4122784 h 4925801"/>
              <a:gd name="connsiteX10" fmla="*/ 3060817 w 4517178"/>
              <a:gd name="connsiteY10" fmla="*/ 4589348 h 4925801"/>
              <a:gd name="connsiteX11" fmla="*/ 2251772 w 4517178"/>
              <a:gd name="connsiteY11" fmla="*/ 4925672 h 4925801"/>
              <a:gd name="connsiteX12" fmla="*/ 1361895 w 4517178"/>
              <a:gd name="connsiteY12" fmla="*/ 4554301 h 4925801"/>
              <a:gd name="connsiteX13" fmla="*/ 700157 w 4517178"/>
              <a:gd name="connsiteY13" fmla="*/ 4161017 h 4925801"/>
              <a:gd name="connsiteX14" fmla="*/ 79295 w 4517178"/>
              <a:gd name="connsiteY14" fmla="*/ 3596677 h 4925801"/>
              <a:gd name="connsiteX15" fmla="*/ 3782 w 4517178"/>
              <a:gd name="connsiteY15" fmla="*/ 2877954 h 4925801"/>
              <a:gd name="connsiteX16" fmla="*/ 5595 w 4517178"/>
              <a:gd name="connsiteY16" fmla="*/ 1937145 h 4925801"/>
              <a:gd name="connsiteX17" fmla="*/ 145786 w 4517178"/>
              <a:gd name="connsiteY17" fmla="*/ 1185236 h 4925801"/>
              <a:gd name="connsiteX18" fmla="*/ 803254 w 4517178"/>
              <a:gd name="connsiteY18" fmla="*/ 697783 h 4925801"/>
              <a:gd name="connsiteX0" fmla="*/ 803254 w 4517178"/>
              <a:gd name="connsiteY0" fmla="*/ 698182 h 4926200"/>
              <a:gd name="connsiteX1" fmla="*/ 1538672 w 4517178"/>
              <a:gd name="connsiteY1" fmla="*/ 248584 h 4926200"/>
              <a:gd name="connsiteX2" fmla="*/ 2239028 w 4517178"/>
              <a:gd name="connsiteY2" fmla="*/ 420 h 4926200"/>
              <a:gd name="connsiteX3" fmla="*/ 3016212 w 4517178"/>
              <a:gd name="connsiteY3" fmla="*/ 303322 h 4926200"/>
              <a:gd name="connsiteX4" fmla="*/ 3733292 w 4517178"/>
              <a:gd name="connsiteY4" fmla="*/ 710912 h 4926200"/>
              <a:gd name="connsiteX5" fmla="*/ 4378464 w 4517178"/>
              <a:gd name="connsiteY5" fmla="*/ 1206781 h 4926200"/>
              <a:gd name="connsiteX6" fmla="*/ 4510692 w 4517178"/>
              <a:gd name="connsiteY6" fmla="*/ 1994894 h 4926200"/>
              <a:gd name="connsiteX7" fmla="*/ 4510689 w 4517178"/>
              <a:gd name="connsiteY7" fmla="*/ 2992130 h 4926200"/>
              <a:gd name="connsiteX8" fmla="*/ 4432627 w 4517178"/>
              <a:gd name="connsiteY8" fmla="*/ 3600262 h 4926200"/>
              <a:gd name="connsiteX9" fmla="*/ 3873478 w 4517178"/>
              <a:gd name="connsiteY9" fmla="*/ 4123183 h 4926200"/>
              <a:gd name="connsiteX10" fmla="*/ 3060817 w 4517178"/>
              <a:gd name="connsiteY10" fmla="*/ 4589747 h 4926200"/>
              <a:gd name="connsiteX11" fmla="*/ 2251772 w 4517178"/>
              <a:gd name="connsiteY11" fmla="*/ 4926071 h 4926200"/>
              <a:gd name="connsiteX12" fmla="*/ 1361895 w 4517178"/>
              <a:gd name="connsiteY12" fmla="*/ 4554700 h 4926200"/>
              <a:gd name="connsiteX13" fmla="*/ 700157 w 4517178"/>
              <a:gd name="connsiteY13" fmla="*/ 4161416 h 4926200"/>
              <a:gd name="connsiteX14" fmla="*/ 79295 w 4517178"/>
              <a:gd name="connsiteY14" fmla="*/ 3597076 h 4926200"/>
              <a:gd name="connsiteX15" fmla="*/ 3782 w 4517178"/>
              <a:gd name="connsiteY15" fmla="*/ 2878353 h 4926200"/>
              <a:gd name="connsiteX16" fmla="*/ 5595 w 4517178"/>
              <a:gd name="connsiteY16" fmla="*/ 1937544 h 4926200"/>
              <a:gd name="connsiteX17" fmla="*/ 145786 w 4517178"/>
              <a:gd name="connsiteY17" fmla="*/ 1185635 h 4926200"/>
              <a:gd name="connsiteX18" fmla="*/ 803254 w 4517178"/>
              <a:gd name="connsiteY18" fmla="*/ 698182 h 4926200"/>
              <a:gd name="connsiteX0" fmla="*/ 803254 w 4517178"/>
              <a:gd name="connsiteY0" fmla="*/ 698243 h 4926261"/>
              <a:gd name="connsiteX1" fmla="*/ 1538672 w 4517178"/>
              <a:gd name="connsiteY1" fmla="*/ 248645 h 4926261"/>
              <a:gd name="connsiteX2" fmla="*/ 2239028 w 4517178"/>
              <a:gd name="connsiteY2" fmla="*/ 481 h 4926261"/>
              <a:gd name="connsiteX3" fmla="*/ 3016212 w 4517178"/>
              <a:gd name="connsiteY3" fmla="*/ 303383 h 4926261"/>
              <a:gd name="connsiteX4" fmla="*/ 3733292 w 4517178"/>
              <a:gd name="connsiteY4" fmla="*/ 710973 h 4926261"/>
              <a:gd name="connsiteX5" fmla="*/ 4378464 w 4517178"/>
              <a:gd name="connsiteY5" fmla="*/ 1206842 h 4926261"/>
              <a:gd name="connsiteX6" fmla="*/ 4510692 w 4517178"/>
              <a:gd name="connsiteY6" fmla="*/ 1994955 h 4926261"/>
              <a:gd name="connsiteX7" fmla="*/ 4510689 w 4517178"/>
              <a:gd name="connsiteY7" fmla="*/ 2992191 h 4926261"/>
              <a:gd name="connsiteX8" fmla="*/ 4432627 w 4517178"/>
              <a:gd name="connsiteY8" fmla="*/ 3600323 h 4926261"/>
              <a:gd name="connsiteX9" fmla="*/ 3873478 w 4517178"/>
              <a:gd name="connsiteY9" fmla="*/ 4123244 h 4926261"/>
              <a:gd name="connsiteX10" fmla="*/ 3060817 w 4517178"/>
              <a:gd name="connsiteY10" fmla="*/ 4589808 h 4926261"/>
              <a:gd name="connsiteX11" fmla="*/ 2251772 w 4517178"/>
              <a:gd name="connsiteY11" fmla="*/ 4926132 h 4926261"/>
              <a:gd name="connsiteX12" fmla="*/ 1361895 w 4517178"/>
              <a:gd name="connsiteY12" fmla="*/ 4554761 h 4926261"/>
              <a:gd name="connsiteX13" fmla="*/ 700157 w 4517178"/>
              <a:gd name="connsiteY13" fmla="*/ 4161477 h 4926261"/>
              <a:gd name="connsiteX14" fmla="*/ 79295 w 4517178"/>
              <a:gd name="connsiteY14" fmla="*/ 3597137 h 4926261"/>
              <a:gd name="connsiteX15" fmla="*/ 3782 w 4517178"/>
              <a:gd name="connsiteY15" fmla="*/ 2878414 h 4926261"/>
              <a:gd name="connsiteX16" fmla="*/ 5595 w 4517178"/>
              <a:gd name="connsiteY16" fmla="*/ 1937605 h 4926261"/>
              <a:gd name="connsiteX17" fmla="*/ 145786 w 4517178"/>
              <a:gd name="connsiteY17" fmla="*/ 1185696 h 4926261"/>
              <a:gd name="connsiteX18" fmla="*/ 803254 w 4517178"/>
              <a:gd name="connsiteY18" fmla="*/ 698243 h 4926261"/>
              <a:gd name="connsiteX0" fmla="*/ 803254 w 4517178"/>
              <a:gd name="connsiteY0" fmla="*/ 697986 h 4926004"/>
              <a:gd name="connsiteX1" fmla="*/ 1545044 w 4517178"/>
              <a:gd name="connsiteY1" fmla="*/ 264318 h 4926004"/>
              <a:gd name="connsiteX2" fmla="*/ 2239028 w 4517178"/>
              <a:gd name="connsiteY2" fmla="*/ 224 h 4926004"/>
              <a:gd name="connsiteX3" fmla="*/ 3016212 w 4517178"/>
              <a:gd name="connsiteY3" fmla="*/ 303126 h 4926004"/>
              <a:gd name="connsiteX4" fmla="*/ 3733292 w 4517178"/>
              <a:gd name="connsiteY4" fmla="*/ 710716 h 4926004"/>
              <a:gd name="connsiteX5" fmla="*/ 4378464 w 4517178"/>
              <a:gd name="connsiteY5" fmla="*/ 1206585 h 4926004"/>
              <a:gd name="connsiteX6" fmla="*/ 4510692 w 4517178"/>
              <a:gd name="connsiteY6" fmla="*/ 1994698 h 4926004"/>
              <a:gd name="connsiteX7" fmla="*/ 4510689 w 4517178"/>
              <a:gd name="connsiteY7" fmla="*/ 2991934 h 4926004"/>
              <a:gd name="connsiteX8" fmla="*/ 4432627 w 4517178"/>
              <a:gd name="connsiteY8" fmla="*/ 3600066 h 4926004"/>
              <a:gd name="connsiteX9" fmla="*/ 3873478 w 4517178"/>
              <a:gd name="connsiteY9" fmla="*/ 4122987 h 4926004"/>
              <a:gd name="connsiteX10" fmla="*/ 3060817 w 4517178"/>
              <a:gd name="connsiteY10" fmla="*/ 4589551 h 4926004"/>
              <a:gd name="connsiteX11" fmla="*/ 2251772 w 4517178"/>
              <a:gd name="connsiteY11" fmla="*/ 4925875 h 4926004"/>
              <a:gd name="connsiteX12" fmla="*/ 1361895 w 4517178"/>
              <a:gd name="connsiteY12" fmla="*/ 4554504 h 4926004"/>
              <a:gd name="connsiteX13" fmla="*/ 700157 w 4517178"/>
              <a:gd name="connsiteY13" fmla="*/ 4161220 h 4926004"/>
              <a:gd name="connsiteX14" fmla="*/ 79295 w 4517178"/>
              <a:gd name="connsiteY14" fmla="*/ 3596880 h 4926004"/>
              <a:gd name="connsiteX15" fmla="*/ 3782 w 4517178"/>
              <a:gd name="connsiteY15" fmla="*/ 2878157 h 4926004"/>
              <a:gd name="connsiteX16" fmla="*/ 5595 w 4517178"/>
              <a:gd name="connsiteY16" fmla="*/ 1937348 h 4926004"/>
              <a:gd name="connsiteX17" fmla="*/ 145786 w 4517178"/>
              <a:gd name="connsiteY17" fmla="*/ 1185439 h 4926004"/>
              <a:gd name="connsiteX18" fmla="*/ 803254 w 4517178"/>
              <a:gd name="connsiteY18" fmla="*/ 697986 h 4926004"/>
              <a:gd name="connsiteX0" fmla="*/ 803254 w 4517178"/>
              <a:gd name="connsiteY0" fmla="*/ 698074 h 4926092"/>
              <a:gd name="connsiteX1" fmla="*/ 1567346 w 4517178"/>
              <a:gd name="connsiteY1" fmla="*/ 258034 h 4926092"/>
              <a:gd name="connsiteX2" fmla="*/ 2239028 w 4517178"/>
              <a:gd name="connsiteY2" fmla="*/ 312 h 4926092"/>
              <a:gd name="connsiteX3" fmla="*/ 3016212 w 4517178"/>
              <a:gd name="connsiteY3" fmla="*/ 303214 h 4926092"/>
              <a:gd name="connsiteX4" fmla="*/ 3733292 w 4517178"/>
              <a:gd name="connsiteY4" fmla="*/ 710804 h 4926092"/>
              <a:gd name="connsiteX5" fmla="*/ 4378464 w 4517178"/>
              <a:gd name="connsiteY5" fmla="*/ 1206673 h 4926092"/>
              <a:gd name="connsiteX6" fmla="*/ 4510692 w 4517178"/>
              <a:gd name="connsiteY6" fmla="*/ 1994786 h 4926092"/>
              <a:gd name="connsiteX7" fmla="*/ 4510689 w 4517178"/>
              <a:gd name="connsiteY7" fmla="*/ 2992022 h 4926092"/>
              <a:gd name="connsiteX8" fmla="*/ 4432627 w 4517178"/>
              <a:gd name="connsiteY8" fmla="*/ 3600154 h 4926092"/>
              <a:gd name="connsiteX9" fmla="*/ 3873478 w 4517178"/>
              <a:gd name="connsiteY9" fmla="*/ 4123075 h 4926092"/>
              <a:gd name="connsiteX10" fmla="*/ 3060817 w 4517178"/>
              <a:gd name="connsiteY10" fmla="*/ 4589639 h 4926092"/>
              <a:gd name="connsiteX11" fmla="*/ 2251772 w 4517178"/>
              <a:gd name="connsiteY11" fmla="*/ 4925963 h 4926092"/>
              <a:gd name="connsiteX12" fmla="*/ 1361895 w 4517178"/>
              <a:gd name="connsiteY12" fmla="*/ 4554592 h 4926092"/>
              <a:gd name="connsiteX13" fmla="*/ 700157 w 4517178"/>
              <a:gd name="connsiteY13" fmla="*/ 4161308 h 4926092"/>
              <a:gd name="connsiteX14" fmla="*/ 79295 w 4517178"/>
              <a:gd name="connsiteY14" fmla="*/ 3596968 h 4926092"/>
              <a:gd name="connsiteX15" fmla="*/ 3782 w 4517178"/>
              <a:gd name="connsiteY15" fmla="*/ 2878245 h 4926092"/>
              <a:gd name="connsiteX16" fmla="*/ 5595 w 4517178"/>
              <a:gd name="connsiteY16" fmla="*/ 1937436 h 4926092"/>
              <a:gd name="connsiteX17" fmla="*/ 145786 w 4517178"/>
              <a:gd name="connsiteY17" fmla="*/ 1185527 h 4926092"/>
              <a:gd name="connsiteX18" fmla="*/ 803254 w 4517178"/>
              <a:gd name="connsiteY18" fmla="*/ 698074 h 4926092"/>
              <a:gd name="connsiteX0" fmla="*/ 803254 w 4517178"/>
              <a:gd name="connsiteY0" fmla="*/ 697776 h 4925794"/>
              <a:gd name="connsiteX1" fmla="*/ 1567346 w 4517178"/>
              <a:gd name="connsiteY1" fmla="*/ 257736 h 4925794"/>
              <a:gd name="connsiteX2" fmla="*/ 2239028 w 4517178"/>
              <a:gd name="connsiteY2" fmla="*/ 14 h 4925794"/>
              <a:gd name="connsiteX3" fmla="*/ 3016212 w 4517178"/>
              <a:gd name="connsiteY3" fmla="*/ 302916 h 4925794"/>
              <a:gd name="connsiteX4" fmla="*/ 3733292 w 4517178"/>
              <a:gd name="connsiteY4" fmla="*/ 710506 h 4925794"/>
              <a:gd name="connsiteX5" fmla="*/ 4378464 w 4517178"/>
              <a:gd name="connsiteY5" fmla="*/ 1206375 h 4925794"/>
              <a:gd name="connsiteX6" fmla="*/ 4510692 w 4517178"/>
              <a:gd name="connsiteY6" fmla="*/ 1994488 h 4925794"/>
              <a:gd name="connsiteX7" fmla="*/ 4510689 w 4517178"/>
              <a:gd name="connsiteY7" fmla="*/ 2991724 h 4925794"/>
              <a:gd name="connsiteX8" fmla="*/ 4432627 w 4517178"/>
              <a:gd name="connsiteY8" fmla="*/ 3599856 h 4925794"/>
              <a:gd name="connsiteX9" fmla="*/ 3873478 w 4517178"/>
              <a:gd name="connsiteY9" fmla="*/ 4122777 h 4925794"/>
              <a:gd name="connsiteX10" fmla="*/ 3060817 w 4517178"/>
              <a:gd name="connsiteY10" fmla="*/ 4589341 h 4925794"/>
              <a:gd name="connsiteX11" fmla="*/ 2251772 w 4517178"/>
              <a:gd name="connsiteY11" fmla="*/ 4925665 h 4925794"/>
              <a:gd name="connsiteX12" fmla="*/ 1361895 w 4517178"/>
              <a:gd name="connsiteY12" fmla="*/ 4554294 h 4925794"/>
              <a:gd name="connsiteX13" fmla="*/ 700157 w 4517178"/>
              <a:gd name="connsiteY13" fmla="*/ 4161010 h 4925794"/>
              <a:gd name="connsiteX14" fmla="*/ 79295 w 4517178"/>
              <a:gd name="connsiteY14" fmla="*/ 3596670 h 4925794"/>
              <a:gd name="connsiteX15" fmla="*/ 3782 w 4517178"/>
              <a:gd name="connsiteY15" fmla="*/ 2877947 h 4925794"/>
              <a:gd name="connsiteX16" fmla="*/ 5595 w 4517178"/>
              <a:gd name="connsiteY16" fmla="*/ 1937138 h 4925794"/>
              <a:gd name="connsiteX17" fmla="*/ 145786 w 4517178"/>
              <a:gd name="connsiteY17" fmla="*/ 1185229 h 4925794"/>
              <a:gd name="connsiteX18" fmla="*/ 803254 w 4517178"/>
              <a:gd name="connsiteY18" fmla="*/ 697776 h 4925794"/>
              <a:gd name="connsiteX0" fmla="*/ 803254 w 4517178"/>
              <a:gd name="connsiteY0" fmla="*/ 694593 h 4922611"/>
              <a:gd name="connsiteX1" fmla="*/ 1567346 w 4517178"/>
              <a:gd name="connsiteY1" fmla="*/ 254553 h 4922611"/>
              <a:gd name="connsiteX2" fmla="*/ 2223097 w 4517178"/>
              <a:gd name="connsiteY2" fmla="*/ 17 h 4922611"/>
              <a:gd name="connsiteX3" fmla="*/ 3016212 w 4517178"/>
              <a:gd name="connsiteY3" fmla="*/ 299733 h 4922611"/>
              <a:gd name="connsiteX4" fmla="*/ 3733292 w 4517178"/>
              <a:gd name="connsiteY4" fmla="*/ 707323 h 4922611"/>
              <a:gd name="connsiteX5" fmla="*/ 4378464 w 4517178"/>
              <a:gd name="connsiteY5" fmla="*/ 1203192 h 4922611"/>
              <a:gd name="connsiteX6" fmla="*/ 4510692 w 4517178"/>
              <a:gd name="connsiteY6" fmla="*/ 1991305 h 4922611"/>
              <a:gd name="connsiteX7" fmla="*/ 4510689 w 4517178"/>
              <a:gd name="connsiteY7" fmla="*/ 2988541 h 4922611"/>
              <a:gd name="connsiteX8" fmla="*/ 4432627 w 4517178"/>
              <a:gd name="connsiteY8" fmla="*/ 3596673 h 4922611"/>
              <a:gd name="connsiteX9" fmla="*/ 3873478 w 4517178"/>
              <a:gd name="connsiteY9" fmla="*/ 4119594 h 4922611"/>
              <a:gd name="connsiteX10" fmla="*/ 3060817 w 4517178"/>
              <a:gd name="connsiteY10" fmla="*/ 4586158 h 4922611"/>
              <a:gd name="connsiteX11" fmla="*/ 2251772 w 4517178"/>
              <a:gd name="connsiteY11" fmla="*/ 4922482 h 4922611"/>
              <a:gd name="connsiteX12" fmla="*/ 1361895 w 4517178"/>
              <a:gd name="connsiteY12" fmla="*/ 4551111 h 4922611"/>
              <a:gd name="connsiteX13" fmla="*/ 700157 w 4517178"/>
              <a:gd name="connsiteY13" fmla="*/ 4157827 h 4922611"/>
              <a:gd name="connsiteX14" fmla="*/ 79295 w 4517178"/>
              <a:gd name="connsiteY14" fmla="*/ 3593487 h 4922611"/>
              <a:gd name="connsiteX15" fmla="*/ 3782 w 4517178"/>
              <a:gd name="connsiteY15" fmla="*/ 2874764 h 4922611"/>
              <a:gd name="connsiteX16" fmla="*/ 5595 w 4517178"/>
              <a:gd name="connsiteY16" fmla="*/ 1933955 h 4922611"/>
              <a:gd name="connsiteX17" fmla="*/ 145786 w 4517178"/>
              <a:gd name="connsiteY17" fmla="*/ 1182046 h 4922611"/>
              <a:gd name="connsiteX18" fmla="*/ 803254 w 4517178"/>
              <a:gd name="connsiteY18" fmla="*/ 694593 h 4922611"/>
              <a:gd name="connsiteX0" fmla="*/ 803254 w 4517178"/>
              <a:gd name="connsiteY0" fmla="*/ 694593 h 4922611"/>
              <a:gd name="connsiteX1" fmla="*/ 1567346 w 4517178"/>
              <a:gd name="connsiteY1" fmla="*/ 254553 h 4922611"/>
              <a:gd name="connsiteX2" fmla="*/ 2223097 w 4517178"/>
              <a:gd name="connsiteY2" fmla="*/ 17 h 4922611"/>
              <a:gd name="connsiteX3" fmla="*/ 3016212 w 4517178"/>
              <a:gd name="connsiteY3" fmla="*/ 299733 h 4922611"/>
              <a:gd name="connsiteX4" fmla="*/ 3733292 w 4517178"/>
              <a:gd name="connsiteY4" fmla="*/ 707323 h 4922611"/>
              <a:gd name="connsiteX5" fmla="*/ 4378464 w 4517178"/>
              <a:gd name="connsiteY5" fmla="*/ 1203192 h 4922611"/>
              <a:gd name="connsiteX6" fmla="*/ 4510692 w 4517178"/>
              <a:gd name="connsiteY6" fmla="*/ 1991305 h 4922611"/>
              <a:gd name="connsiteX7" fmla="*/ 4510689 w 4517178"/>
              <a:gd name="connsiteY7" fmla="*/ 2988541 h 4922611"/>
              <a:gd name="connsiteX8" fmla="*/ 4432627 w 4517178"/>
              <a:gd name="connsiteY8" fmla="*/ 3596673 h 4922611"/>
              <a:gd name="connsiteX9" fmla="*/ 3873478 w 4517178"/>
              <a:gd name="connsiteY9" fmla="*/ 4119594 h 4922611"/>
              <a:gd name="connsiteX10" fmla="*/ 3060817 w 4517178"/>
              <a:gd name="connsiteY10" fmla="*/ 4586158 h 4922611"/>
              <a:gd name="connsiteX11" fmla="*/ 2251772 w 4517178"/>
              <a:gd name="connsiteY11" fmla="*/ 4922482 h 4922611"/>
              <a:gd name="connsiteX12" fmla="*/ 1361895 w 4517178"/>
              <a:gd name="connsiteY12" fmla="*/ 4551111 h 4922611"/>
              <a:gd name="connsiteX13" fmla="*/ 700157 w 4517178"/>
              <a:gd name="connsiteY13" fmla="*/ 4157827 h 4922611"/>
              <a:gd name="connsiteX14" fmla="*/ 79295 w 4517178"/>
              <a:gd name="connsiteY14" fmla="*/ 3593487 h 4922611"/>
              <a:gd name="connsiteX15" fmla="*/ 3782 w 4517178"/>
              <a:gd name="connsiteY15" fmla="*/ 2874764 h 4922611"/>
              <a:gd name="connsiteX16" fmla="*/ 5595 w 4517178"/>
              <a:gd name="connsiteY16" fmla="*/ 1933955 h 4922611"/>
              <a:gd name="connsiteX17" fmla="*/ 145786 w 4517178"/>
              <a:gd name="connsiteY17" fmla="*/ 1182046 h 4922611"/>
              <a:gd name="connsiteX18" fmla="*/ 803254 w 4517178"/>
              <a:gd name="connsiteY18" fmla="*/ 694593 h 4922611"/>
              <a:gd name="connsiteX0" fmla="*/ 803254 w 4517178"/>
              <a:gd name="connsiteY0" fmla="*/ 694682 h 4922700"/>
              <a:gd name="connsiteX1" fmla="*/ 1567346 w 4517178"/>
              <a:gd name="connsiteY1" fmla="*/ 254642 h 4922700"/>
              <a:gd name="connsiteX2" fmla="*/ 2223097 w 4517178"/>
              <a:gd name="connsiteY2" fmla="*/ 106 h 4922700"/>
              <a:gd name="connsiteX3" fmla="*/ 3016212 w 4517178"/>
              <a:gd name="connsiteY3" fmla="*/ 299822 h 4922700"/>
              <a:gd name="connsiteX4" fmla="*/ 3733292 w 4517178"/>
              <a:gd name="connsiteY4" fmla="*/ 707412 h 4922700"/>
              <a:gd name="connsiteX5" fmla="*/ 4378464 w 4517178"/>
              <a:gd name="connsiteY5" fmla="*/ 1203281 h 4922700"/>
              <a:gd name="connsiteX6" fmla="*/ 4510692 w 4517178"/>
              <a:gd name="connsiteY6" fmla="*/ 1991394 h 4922700"/>
              <a:gd name="connsiteX7" fmla="*/ 4510689 w 4517178"/>
              <a:gd name="connsiteY7" fmla="*/ 2988630 h 4922700"/>
              <a:gd name="connsiteX8" fmla="*/ 4432627 w 4517178"/>
              <a:gd name="connsiteY8" fmla="*/ 3596762 h 4922700"/>
              <a:gd name="connsiteX9" fmla="*/ 3873478 w 4517178"/>
              <a:gd name="connsiteY9" fmla="*/ 4119683 h 4922700"/>
              <a:gd name="connsiteX10" fmla="*/ 3060817 w 4517178"/>
              <a:gd name="connsiteY10" fmla="*/ 4586247 h 4922700"/>
              <a:gd name="connsiteX11" fmla="*/ 2251772 w 4517178"/>
              <a:gd name="connsiteY11" fmla="*/ 4922571 h 4922700"/>
              <a:gd name="connsiteX12" fmla="*/ 1361895 w 4517178"/>
              <a:gd name="connsiteY12" fmla="*/ 4551200 h 4922700"/>
              <a:gd name="connsiteX13" fmla="*/ 700157 w 4517178"/>
              <a:gd name="connsiteY13" fmla="*/ 4157916 h 4922700"/>
              <a:gd name="connsiteX14" fmla="*/ 79295 w 4517178"/>
              <a:gd name="connsiteY14" fmla="*/ 3593576 h 4922700"/>
              <a:gd name="connsiteX15" fmla="*/ 3782 w 4517178"/>
              <a:gd name="connsiteY15" fmla="*/ 2874853 h 4922700"/>
              <a:gd name="connsiteX16" fmla="*/ 5595 w 4517178"/>
              <a:gd name="connsiteY16" fmla="*/ 1934044 h 4922700"/>
              <a:gd name="connsiteX17" fmla="*/ 145786 w 4517178"/>
              <a:gd name="connsiteY17" fmla="*/ 1182135 h 4922700"/>
              <a:gd name="connsiteX18" fmla="*/ 803254 w 4517178"/>
              <a:gd name="connsiteY18" fmla="*/ 694682 h 4922700"/>
              <a:gd name="connsiteX0" fmla="*/ 803254 w 4517178"/>
              <a:gd name="connsiteY0" fmla="*/ 694682 h 4922700"/>
              <a:gd name="connsiteX1" fmla="*/ 1567346 w 4517178"/>
              <a:gd name="connsiteY1" fmla="*/ 254642 h 4922700"/>
              <a:gd name="connsiteX2" fmla="*/ 2223097 w 4517178"/>
              <a:gd name="connsiteY2" fmla="*/ 106 h 4922700"/>
              <a:gd name="connsiteX3" fmla="*/ 3016212 w 4517178"/>
              <a:gd name="connsiteY3" fmla="*/ 299822 h 4922700"/>
              <a:gd name="connsiteX4" fmla="*/ 3733292 w 4517178"/>
              <a:gd name="connsiteY4" fmla="*/ 707412 h 4922700"/>
              <a:gd name="connsiteX5" fmla="*/ 4378464 w 4517178"/>
              <a:gd name="connsiteY5" fmla="*/ 1203281 h 4922700"/>
              <a:gd name="connsiteX6" fmla="*/ 4510692 w 4517178"/>
              <a:gd name="connsiteY6" fmla="*/ 1991394 h 4922700"/>
              <a:gd name="connsiteX7" fmla="*/ 4510689 w 4517178"/>
              <a:gd name="connsiteY7" fmla="*/ 2988630 h 4922700"/>
              <a:gd name="connsiteX8" fmla="*/ 4432627 w 4517178"/>
              <a:gd name="connsiteY8" fmla="*/ 3596762 h 4922700"/>
              <a:gd name="connsiteX9" fmla="*/ 3873478 w 4517178"/>
              <a:gd name="connsiteY9" fmla="*/ 4119683 h 4922700"/>
              <a:gd name="connsiteX10" fmla="*/ 3060817 w 4517178"/>
              <a:gd name="connsiteY10" fmla="*/ 4586247 h 4922700"/>
              <a:gd name="connsiteX11" fmla="*/ 2251772 w 4517178"/>
              <a:gd name="connsiteY11" fmla="*/ 4922571 h 4922700"/>
              <a:gd name="connsiteX12" fmla="*/ 1361895 w 4517178"/>
              <a:gd name="connsiteY12" fmla="*/ 4551200 h 4922700"/>
              <a:gd name="connsiteX13" fmla="*/ 700157 w 4517178"/>
              <a:gd name="connsiteY13" fmla="*/ 4157916 h 4922700"/>
              <a:gd name="connsiteX14" fmla="*/ 79295 w 4517178"/>
              <a:gd name="connsiteY14" fmla="*/ 3593576 h 4922700"/>
              <a:gd name="connsiteX15" fmla="*/ 3782 w 4517178"/>
              <a:gd name="connsiteY15" fmla="*/ 2874853 h 4922700"/>
              <a:gd name="connsiteX16" fmla="*/ 5595 w 4517178"/>
              <a:gd name="connsiteY16" fmla="*/ 1934044 h 4922700"/>
              <a:gd name="connsiteX17" fmla="*/ 145786 w 4517178"/>
              <a:gd name="connsiteY17" fmla="*/ 1182135 h 4922700"/>
              <a:gd name="connsiteX18" fmla="*/ 803254 w 4517178"/>
              <a:gd name="connsiteY18" fmla="*/ 694682 h 4922700"/>
              <a:gd name="connsiteX0" fmla="*/ 803254 w 4517178"/>
              <a:gd name="connsiteY0" fmla="*/ 694682 h 4922700"/>
              <a:gd name="connsiteX1" fmla="*/ 1567346 w 4517178"/>
              <a:gd name="connsiteY1" fmla="*/ 254642 h 4922700"/>
              <a:gd name="connsiteX2" fmla="*/ 2223097 w 4517178"/>
              <a:gd name="connsiteY2" fmla="*/ 106 h 4922700"/>
              <a:gd name="connsiteX3" fmla="*/ 3016212 w 4517178"/>
              <a:gd name="connsiteY3" fmla="*/ 299822 h 4922700"/>
              <a:gd name="connsiteX4" fmla="*/ 3733292 w 4517178"/>
              <a:gd name="connsiteY4" fmla="*/ 707412 h 4922700"/>
              <a:gd name="connsiteX5" fmla="*/ 4378464 w 4517178"/>
              <a:gd name="connsiteY5" fmla="*/ 1203281 h 4922700"/>
              <a:gd name="connsiteX6" fmla="*/ 4510692 w 4517178"/>
              <a:gd name="connsiteY6" fmla="*/ 1991394 h 4922700"/>
              <a:gd name="connsiteX7" fmla="*/ 4510689 w 4517178"/>
              <a:gd name="connsiteY7" fmla="*/ 2988630 h 4922700"/>
              <a:gd name="connsiteX8" fmla="*/ 4432627 w 4517178"/>
              <a:gd name="connsiteY8" fmla="*/ 3596762 h 4922700"/>
              <a:gd name="connsiteX9" fmla="*/ 3873478 w 4517178"/>
              <a:gd name="connsiteY9" fmla="*/ 4119683 h 4922700"/>
              <a:gd name="connsiteX10" fmla="*/ 3060817 w 4517178"/>
              <a:gd name="connsiteY10" fmla="*/ 4586247 h 4922700"/>
              <a:gd name="connsiteX11" fmla="*/ 2251772 w 4517178"/>
              <a:gd name="connsiteY11" fmla="*/ 4922571 h 4922700"/>
              <a:gd name="connsiteX12" fmla="*/ 1361895 w 4517178"/>
              <a:gd name="connsiteY12" fmla="*/ 4551200 h 4922700"/>
              <a:gd name="connsiteX13" fmla="*/ 700157 w 4517178"/>
              <a:gd name="connsiteY13" fmla="*/ 4157916 h 4922700"/>
              <a:gd name="connsiteX14" fmla="*/ 79295 w 4517178"/>
              <a:gd name="connsiteY14" fmla="*/ 3593576 h 4922700"/>
              <a:gd name="connsiteX15" fmla="*/ 3782 w 4517178"/>
              <a:gd name="connsiteY15" fmla="*/ 2874853 h 4922700"/>
              <a:gd name="connsiteX16" fmla="*/ 5595 w 4517178"/>
              <a:gd name="connsiteY16" fmla="*/ 1934044 h 4922700"/>
              <a:gd name="connsiteX17" fmla="*/ 145786 w 4517178"/>
              <a:gd name="connsiteY17" fmla="*/ 1182135 h 4922700"/>
              <a:gd name="connsiteX18" fmla="*/ 803254 w 4517178"/>
              <a:gd name="connsiteY18" fmla="*/ 694682 h 4922700"/>
              <a:gd name="connsiteX0" fmla="*/ 803254 w 4517178"/>
              <a:gd name="connsiteY0" fmla="*/ 694682 h 4922700"/>
              <a:gd name="connsiteX1" fmla="*/ 1567346 w 4517178"/>
              <a:gd name="connsiteY1" fmla="*/ 254642 h 4922700"/>
              <a:gd name="connsiteX2" fmla="*/ 2223097 w 4517178"/>
              <a:gd name="connsiteY2" fmla="*/ 106 h 4922700"/>
              <a:gd name="connsiteX3" fmla="*/ 3016212 w 4517178"/>
              <a:gd name="connsiteY3" fmla="*/ 299822 h 4922700"/>
              <a:gd name="connsiteX4" fmla="*/ 3733292 w 4517178"/>
              <a:gd name="connsiteY4" fmla="*/ 707412 h 4922700"/>
              <a:gd name="connsiteX5" fmla="*/ 4378464 w 4517178"/>
              <a:gd name="connsiteY5" fmla="*/ 1203281 h 4922700"/>
              <a:gd name="connsiteX6" fmla="*/ 4510692 w 4517178"/>
              <a:gd name="connsiteY6" fmla="*/ 1991394 h 4922700"/>
              <a:gd name="connsiteX7" fmla="*/ 4510689 w 4517178"/>
              <a:gd name="connsiteY7" fmla="*/ 2988630 h 4922700"/>
              <a:gd name="connsiteX8" fmla="*/ 4432627 w 4517178"/>
              <a:gd name="connsiteY8" fmla="*/ 3596762 h 4922700"/>
              <a:gd name="connsiteX9" fmla="*/ 3873478 w 4517178"/>
              <a:gd name="connsiteY9" fmla="*/ 4119683 h 4922700"/>
              <a:gd name="connsiteX10" fmla="*/ 3060817 w 4517178"/>
              <a:gd name="connsiteY10" fmla="*/ 4586247 h 4922700"/>
              <a:gd name="connsiteX11" fmla="*/ 2251772 w 4517178"/>
              <a:gd name="connsiteY11" fmla="*/ 4922571 h 4922700"/>
              <a:gd name="connsiteX12" fmla="*/ 1361895 w 4517178"/>
              <a:gd name="connsiteY12" fmla="*/ 4551200 h 4922700"/>
              <a:gd name="connsiteX13" fmla="*/ 700157 w 4517178"/>
              <a:gd name="connsiteY13" fmla="*/ 4157916 h 4922700"/>
              <a:gd name="connsiteX14" fmla="*/ 79295 w 4517178"/>
              <a:gd name="connsiteY14" fmla="*/ 3593576 h 4922700"/>
              <a:gd name="connsiteX15" fmla="*/ 3782 w 4517178"/>
              <a:gd name="connsiteY15" fmla="*/ 2874853 h 4922700"/>
              <a:gd name="connsiteX16" fmla="*/ 5595 w 4517178"/>
              <a:gd name="connsiteY16" fmla="*/ 1934044 h 4922700"/>
              <a:gd name="connsiteX17" fmla="*/ 145786 w 4517178"/>
              <a:gd name="connsiteY17" fmla="*/ 1182135 h 4922700"/>
              <a:gd name="connsiteX18" fmla="*/ 803254 w 4517178"/>
              <a:gd name="connsiteY18" fmla="*/ 694682 h 4922700"/>
              <a:gd name="connsiteX0" fmla="*/ 803254 w 4517178"/>
              <a:gd name="connsiteY0" fmla="*/ 694682 h 4922700"/>
              <a:gd name="connsiteX1" fmla="*/ 1567346 w 4517178"/>
              <a:gd name="connsiteY1" fmla="*/ 254642 h 4922700"/>
              <a:gd name="connsiteX2" fmla="*/ 2223097 w 4517178"/>
              <a:gd name="connsiteY2" fmla="*/ 106 h 4922700"/>
              <a:gd name="connsiteX3" fmla="*/ 3016212 w 4517178"/>
              <a:gd name="connsiteY3" fmla="*/ 299822 h 4922700"/>
              <a:gd name="connsiteX4" fmla="*/ 3733292 w 4517178"/>
              <a:gd name="connsiteY4" fmla="*/ 707412 h 4922700"/>
              <a:gd name="connsiteX5" fmla="*/ 4378464 w 4517178"/>
              <a:gd name="connsiteY5" fmla="*/ 1203281 h 4922700"/>
              <a:gd name="connsiteX6" fmla="*/ 4510692 w 4517178"/>
              <a:gd name="connsiteY6" fmla="*/ 1991394 h 4922700"/>
              <a:gd name="connsiteX7" fmla="*/ 4510689 w 4517178"/>
              <a:gd name="connsiteY7" fmla="*/ 2988630 h 4922700"/>
              <a:gd name="connsiteX8" fmla="*/ 4432627 w 4517178"/>
              <a:gd name="connsiteY8" fmla="*/ 3596762 h 4922700"/>
              <a:gd name="connsiteX9" fmla="*/ 3873478 w 4517178"/>
              <a:gd name="connsiteY9" fmla="*/ 4119683 h 4922700"/>
              <a:gd name="connsiteX10" fmla="*/ 3060817 w 4517178"/>
              <a:gd name="connsiteY10" fmla="*/ 4586247 h 4922700"/>
              <a:gd name="connsiteX11" fmla="*/ 2251772 w 4517178"/>
              <a:gd name="connsiteY11" fmla="*/ 4922571 h 4922700"/>
              <a:gd name="connsiteX12" fmla="*/ 1361895 w 4517178"/>
              <a:gd name="connsiteY12" fmla="*/ 4551200 h 4922700"/>
              <a:gd name="connsiteX13" fmla="*/ 700157 w 4517178"/>
              <a:gd name="connsiteY13" fmla="*/ 4157916 h 4922700"/>
              <a:gd name="connsiteX14" fmla="*/ 79295 w 4517178"/>
              <a:gd name="connsiteY14" fmla="*/ 3593576 h 4922700"/>
              <a:gd name="connsiteX15" fmla="*/ 3782 w 4517178"/>
              <a:gd name="connsiteY15" fmla="*/ 2874853 h 4922700"/>
              <a:gd name="connsiteX16" fmla="*/ 5595 w 4517178"/>
              <a:gd name="connsiteY16" fmla="*/ 1934044 h 4922700"/>
              <a:gd name="connsiteX17" fmla="*/ 145786 w 4517178"/>
              <a:gd name="connsiteY17" fmla="*/ 1182135 h 4922700"/>
              <a:gd name="connsiteX18" fmla="*/ 803254 w 4517178"/>
              <a:gd name="connsiteY18" fmla="*/ 694682 h 4922700"/>
              <a:gd name="connsiteX0" fmla="*/ 803254 w 4517178"/>
              <a:gd name="connsiteY0" fmla="*/ 694682 h 4922700"/>
              <a:gd name="connsiteX1" fmla="*/ 1567346 w 4517178"/>
              <a:gd name="connsiteY1" fmla="*/ 254642 h 4922700"/>
              <a:gd name="connsiteX2" fmla="*/ 2223097 w 4517178"/>
              <a:gd name="connsiteY2" fmla="*/ 106 h 4922700"/>
              <a:gd name="connsiteX3" fmla="*/ 3016212 w 4517178"/>
              <a:gd name="connsiteY3" fmla="*/ 299822 h 4922700"/>
              <a:gd name="connsiteX4" fmla="*/ 3733292 w 4517178"/>
              <a:gd name="connsiteY4" fmla="*/ 707412 h 4922700"/>
              <a:gd name="connsiteX5" fmla="*/ 4378464 w 4517178"/>
              <a:gd name="connsiteY5" fmla="*/ 1203281 h 4922700"/>
              <a:gd name="connsiteX6" fmla="*/ 4510692 w 4517178"/>
              <a:gd name="connsiteY6" fmla="*/ 1991394 h 4922700"/>
              <a:gd name="connsiteX7" fmla="*/ 4510689 w 4517178"/>
              <a:gd name="connsiteY7" fmla="*/ 2988630 h 4922700"/>
              <a:gd name="connsiteX8" fmla="*/ 4432627 w 4517178"/>
              <a:gd name="connsiteY8" fmla="*/ 3596762 h 4922700"/>
              <a:gd name="connsiteX9" fmla="*/ 3873478 w 4517178"/>
              <a:gd name="connsiteY9" fmla="*/ 4119683 h 4922700"/>
              <a:gd name="connsiteX10" fmla="*/ 3060817 w 4517178"/>
              <a:gd name="connsiteY10" fmla="*/ 4586247 h 4922700"/>
              <a:gd name="connsiteX11" fmla="*/ 2251772 w 4517178"/>
              <a:gd name="connsiteY11" fmla="*/ 4922571 h 4922700"/>
              <a:gd name="connsiteX12" fmla="*/ 1361895 w 4517178"/>
              <a:gd name="connsiteY12" fmla="*/ 4551200 h 4922700"/>
              <a:gd name="connsiteX13" fmla="*/ 700157 w 4517178"/>
              <a:gd name="connsiteY13" fmla="*/ 4157916 h 4922700"/>
              <a:gd name="connsiteX14" fmla="*/ 79295 w 4517178"/>
              <a:gd name="connsiteY14" fmla="*/ 3593576 h 4922700"/>
              <a:gd name="connsiteX15" fmla="*/ 3782 w 4517178"/>
              <a:gd name="connsiteY15" fmla="*/ 2874853 h 4922700"/>
              <a:gd name="connsiteX16" fmla="*/ 5595 w 4517178"/>
              <a:gd name="connsiteY16" fmla="*/ 1934044 h 4922700"/>
              <a:gd name="connsiteX17" fmla="*/ 145786 w 4517178"/>
              <a:gd name="connsiteY17" fmla="*/ 1182135 h 4922700"/>
              <a:gd name="connsiteX18" fmla="*/ 803254 w 4517178"/>
              <a:gd name="connsiteY18" fmla="*/ 694682 h 4922700"/>
              <a:gd name="connsiteX0" fmla="*/ 803254 w 4517178"/>
              <a:gd name="connsiteY0" fmla="*/ 694694 h 4922712"/>
              <a:gd name="connsiteX1" fmla="*/ 1567346 w 4517178"/>
              <a:gd name="connsiteY1" fmla="*/ 254654 h 4922712"/>
              <a:gd name="connsiteX2" fmla="*/ 2223097 w 4517178"/>
              <a:gd name="connsiteY2" fmla="*/ 118 h 4922712"/>
              <a:gd name="connsiteX3" fmla="*/ 3016212 w 4517178"/>
              <a:gd name="connsiteY3" fmla="*/ 299834 h 4922712"/>
              <a:gd name="connsiteX4" fmla="*/ 3733292 w 4517178"/>
              <a:gd name="connsiteY4" fmla="*/ 707424 h 4922712"/>
              <a:gd name="connsiteX5" fmla="*/ 4378464 w 4517178"/>
              <a:gd name="connsiteY5" fmla="*/ 1203293 h 4922712"/>
              <a:gd name="connsiteX6" fmla="*/ 4510692 w 4517178"/>
              <a:gd name="connsiteY6" fmla="*/ 1991406 h 4922712"/>
              <a:gd name="connsiteX7" fmla="*/ 4510689 w 4517178"/>
              <a:gd name="connsiteY7" fmla="*/ 2988642 h 4922712"/>
              <a:gd name="connsiteX8" fmla="*/ 4432627 w 4517178"/>
              <a:gd name="connsiteY8" fmla="*/ 3596774 h 4922712"/>
              <a:gd name="connsiteX9" fmla="*/ 3873478 w 4517178"/>
              <a:gd name="connsiteY9" fmla="*/ 4119695 h 4922712"/>
              <a:gd name="connsiteX10" fmla="*/ 3060817 w 4517178"/>
              <a:gd name="connsiteY10" fmla="*/ 4586259 h 4922712"/>
              <a:gd name="connsiteX11" fmla="*/ 2251772 w 4517178"/>
              <a:gd name="connsiteY11" fmla="*/ 4922583 h 4922712"/>
              <a:gd name="connsiteX12" fmla="*/ 1361895 w 4517178"/>
              <a:gd name="connsiteY12" fmla="*/ 4551212 h 4922712"/>
              <a:gd name="connsiteX13" fmla="*/ 700157 w 4517178"/>
              <a:gd name="connsiteY13" fmla="*/ 4157928 h 4922712"/>
              <a:gd name="connsiteX14" fmla="*/ 79295 w 4517178"/>
              <a:gd name="connsiteY14" fmla="*/ 3593588 h 4922712"/>
              <a:gd name="connsiteX15" fmla="*/ 3782 w 4517178"/>
              <a:gd name="connsiteY15" fmla="*/ 2874865 h 4922712"/>
              <a:gd name="connsiteX16" fmla="*/ 5595 w 4517178"/>
              <a:gd name="connsiteY16" fmla="*/ 1934056 h 4922712"/>
              <a:gd name="connsiteX17" fmla="*/ 145786 w 4517178"/>
              <a:gd name="connsiteY17" fmla="*/ 1182147 h 4922712"/>
              <a:gd name="connsiteX18" fmla="*/ 803254 w 4517178"/>
              <a:gd name="connsiteY18" fmla="*/ 694694 h 4922712"/>
              <a:gd name="connsiteX0" fmla="*/ 803254 w 4517178"/>
              <a:gd name="connsiteY0" fmla="*/ 694694 h 4922712"/>
              <a:gd name="connsiteX1" fmla="*/ 1567346 w 4517178"/>
              <a:gd name="connsiteY1" fmla="*/ 254654 h 4922712"/>
              <a:gd name="connsiteX2" fmla="*/ 2223097 w 4517178"/>
              <a:gd name="connsiteY2" fmla="*/ 118 h 4922712"/>
              <a:gd name="connsiteX3" fmla="*/ 3016212 w 4517178"/>
              <a:gd name="connsiteY3" fmla="*/ 299834 h 4922712"/>
              <a:gd name="connsiteX4" fmla="*/ 3733292 w 4517178"/>
              <a:gd name="connsiteY4" fmla="*/ 707424 h 4922712"/>
              <a:gd name="connsiteX5" fmla="*/ 4378464 w 4517178"/>
              <a:gd name="connsiteY5" fmla="*/ 1203293 h 4922712"/>
              <a:gd name="connsiteX6" fmla="*/ 4510692 w 4517178"/>
              <a:gd name="connsiteY6" fmla="*/ 1991406 h 4922712"/>
              <a:gd name="connsiteX7" fmla="*/ 4510689 w 4517178"/>
              <a:gd name="connsiteY7" fmla="*/ 2988642 h 4922712"/>
              <a:gd name="connsiteX8" fmla="*/ 4432627 w 4517178"/>
              <a:gd name="connsiteY8" fmla="*/ 3596774 h 4922712"/>
              <a:gd name="connsiteX9" fmla="*/ 3873478 w 4517178"/>
              <a:gd name="connsiteY9" fmla="*/ 4119695 h 4922712"/>
              <a:gd name="connsiteX10" fmla="*/ 3060817 w 4517178"/>
              <a:gd name="connsiteY10" fmla="*/ 4586259 h 4922712"/>
              <a:gd name="connsiteX11" fmla="*/ 2251772 w 4517178"/>
              <a:gd name="connsiteY11" fmla="*/ 4922583 h 4922712"/>
              <a:gd name="connsiteX12" fmla="*/ 1361895 w 4517178"/>
              <a:gd name="connsiteY12" fmla="*/ 4551212 h 4922712"/>
              <a:gd name="connsiteX13" fmla="*/ 700157 w 4517178"/>
              <a:gd name="connsiteY13" fmla="*/ 4157928 h 4922712"/>
              <a:gd name="connsiteX14" fmla="*/ 79295 w 4517178"/>
              <a:gd name="connsiteY14" fmla="*/ 3593588 h 4922712"/>
              <a:gd name="connsiteX15" fmla="*/ 3782 w 4517178"/>
              <a:gd name="connsiteY15" fmla="*/ 2874865 h 4922712"/>
              <a:gd name="connsiteX16" fmla="*/ 5595 w 4517178"/>
              <a:gd name="connsiteY16" fmla="*/ 1934056 h 4922712"/>
              <a:gd name="connsiteX17" fmla="*/ 145786 w 4517178"/>
              <a:gd name="connsiteY17" fmla="*/ 1182147 h 4922712"/>
              <a:gd name="connsiteX18" fmla="*/ 803254 w 4517178"/>
              <a:gd name="connsiteY18" fmla="*/ 694694 h 4922712"/>
              <a:gd name="connsiteX0" fmla="*/ 803254 w 4517178"/>
              <a:gd name="connsiteY0" fmla="*/ 694694 h 4922712"/>
              <a:gd name="connsiteX1" fmla="*/ 1567346 w 4517178"/>
              <a:gd name="connsiteY1" fmla="*/ 254654 h 4922712"/>
              <a:gd name="connsiteX2" fmla="*/ 2223097 w 4517178"/>
              <a:gd name="connsiteY2" fmla="*/ 118 h 4922712"/>
              <a:gd name="connsiteX3" fmla="*/ 3016212 w 4517178"/>
              <a:gd name="connsiteY3" fmla="*/ 299834 h 4922712"/>
              <a:gd name="connsiteX4" fmla="*/ 3733292 w 4517178"/>
              <a:gd name="connsiteY4" fmla="*/ 707424 h 4922712"/>
              <a:gd name="connsiteX5" fmla="*/ 4378464 w 4517178"/>
              <a:gd name="connsiteY5" fmla="*/ 1203293 h 4922712"/>
              <a:gd name="connsiteX6" fmla="*/ 4510692 w 4517178"/>
              <a:gd name="connsiteY6" fmla="*/ 1991406 h 4922712"/>
              <a:gd name="connsiteX7" fmla="*/ 4510689 w 4517178"/>
              <a:gd name="connsiteY7" fmla="*/ 2988642 h 4922712"/>
              <a:gd name="connsiteX8" fmla="*/ 4432627 w 4517178"/>
              <a:gd name="connsiteY8" fmla="*/ 3596774 h 4922712"/>
              <a:gd name="connsiteX9" fmla="*/ 3873478 w 4517178"/>
              <a:gd name="connsiteY9" fmla="*/ 4119695 h 4922712"/>
              <a:gd name="connsiteX10" fmla="*/ 3060817 w 4517178"/>
              <a:gd name="connsiteY10" fmla="*/ 4586259 h 4922712"/>
              <a:gd name="connsiteX11" fmla="*/ 2251772 w 4517178"/>
              <a:gd name="connsiteY11" fmla="*/ 4922583 h 4922712"/>
              <a:gd name="connsiteX12" fmla="*/ 1361895 w 4517178"/>
              <a:gd name="connsiteY12" fmla="*/ 4551212 h 4922712"/>
              <a:gd name="connsiteX13" fmla="*/ 700157 w 4517178"/>
              <a:gd name="connsiteY13" fmla="*/ 4157928 h 4922712"/>
              <a:gd name="connsiteX14" fmla="*/ 79295 w 4517178"/>
              <a:gd name="connsiteY14" fmla="*/ 3593588 h 4922712"/>
              <a:gd name="connsiteX15" fmla="*/ 3782 w 4517178"/>
              <a:gd name="connsiteY15" fmla="*/ 2874865 h 4922712"/>
              <a:gd name="connsiteX16" fmla="*/ 5595 w 4517178"/>
              <a:gd name="connsiteY16" fmla="*/ 1934056 h 4922712"/>
              <a:gd name="connsiteX17" fmla="*/ 145786 w 4517178"/>
              <a:gd name="connsiteY17" fmla="*/ 1182147 h 4922712"/>
              <a:gd name="connsiteX18" fmla="*/ 803254 w 4517178"/>
              <a:gd name="connsiteY18" fmla="*/ 694694 h 4922712"/>
              <a:gd name="connsiteX0" fmla="*/ 803254 w 4517178"/>
              <a:gd name="connsiteY0" fmla="*/ 694694 h 4922712"/>
              <a:gd name="connsiteX1" fmla="*/ 1567346 w 4517178"/>
              <a:gd name="connsiteY1" fmla="*/ 254654 h 4922712"/>
              <a:gd name="connsiteX2" fmla="*/ 2223097 w 4517178"/>
              <a:gd name="connsiteY2" fmla="*/ 118 h 4922712"/>
              <a:gd name="connsiteX3" fmla="*/ 3016212 w 4517178"/>
              <a:gd name="connsiteY3" fmla="*/ 299834 h 4922712"/>
              <a:gd name="connsiteX4" fmla="*/ 3733292 w 4517178"/>
              <a:gd name="connsiteY4" fmla="*/ 707424 h 4922712"/>
              <a:gd name="connsiteX5" fmla="*/ 4378464 w 4517178"/>
              <a:gd name="connsiteY5" fmla="*/ 1203293 h 4922712"/>
              <a:gd name="connsiteX6" fmla="*/ 4510692 w 4517178"/>
              <a:gd name="connsiteY6" fmla="*/ 1991406 h 4922712"/>
              <a:gd name="connsiteX7" fmla="*/ 4510689 w 4517178"/>
              <a:gd name="connsiteY7" fmla="*/ 2988642 h 4922712"/>
              <a:gd name="connsiteX8" fmla="*/ 4432627 w 4517178"/>
              <a:gd name="connsiteY8" fmla="*/ 3596774 h 4922712"/>
              <a:gd name="connsiteX9" fmla="*/ 3873478 w 4517178"/>
              <a:gd name="connsiteY9" fmla="*/ 4119695 h 4922712"/>
              <a:gd name="connsiteX10" fmla="*/ 3060817 w 4517178"/>
              <a:gd name="connsiteY10" fmla="*/ 4586259 h 4922712"/>
              <a:gd name="connsiteX11" fmla="*/ 2251772 w 4517178"/>
              <a:gd name="connsiteY11" fmla="*/ 4922583 h 4922712"/>
              <a:gd name="connsiteX12" fmla="*/ 1361895 w 4517178"/>
              <a:gd name="connsiteY12" fmla="*/ 4551212 h 4922712"/>
              <a:gd name="connsiteX13" fmla="*/ 700157 w 4517178"/>
              <a:gd name="connsiteY13" fmla="*/ 4157928 h 4922712"/>
              <a:gd name="connsiteX14" fmla="*/ 79295 w 4517178"/>
              <a:gd name="connsiteY14" fmla="*/ 3593588 h 4922712"/>
              <a:gd name="connsiteX15" fmla="*/ 3782 w 4517178"/>
              <a:gd name="connsiteY15" fmla="*/ 2874865 h 4922712"/>
              <a:gd name="connsiteX16" fmla="*/ 5595 w 4517178"/>
              <a:gd name="connsiteY16" fmla="*/ 1934056 h 4922712"/>
              <a:gd name="connsiteX17" fmla="*/ 145786 w 4517178"/>
              <a:gd name="connsiteY17" fmla="*/ 1182147 h 4922712"/>
              <a:gd name="connsiteX18" fmla="*/ 803254 w 4517178"/>
              <a:gd name="connsiteY18" fmla="*/ 694694 h 4922712"/>
              <a:gd name="connsiteX0" fmla="*/ 803254 w 4517178"/>
              <a:gd name="connsiteY0" fmla="*/ 694694 h 4922712"/>
              <a:gd name="connsiteX1" fmla="*/ 1567346 w 4517178"/>
              <a:gd name="connsiteY1" fmla="*/ 254654 h 4922712"/>
              <a:gd name="connsiteX2" fmla="*/ 2223097 w 4517178"/>
              <a:gd name="connsiteY2" fmla="*/ 118 h 4922712"/>
              <a:gd name="connsiteX3" fmla="*/ 3016212 w 4517178"/>
              <a:gd name="connsiteY3" fmla="*/ 299834 h 4922712"/>
              <a:gd name="connsiteX4" fmla="*/ 3733292 w 4517178"/>
              <a:gd name="connsiteY4" fmla="*/ 707424 h 4922712"/>
              <a:gd name="connsiteX5" fmla="*/ 4378464 w 4517178"/>
              <a:gd name="connsiteY5" fmla="*/ 1203293 h 4922712"/>
              <a:gd name="connsiteX6" fmla="*/ 4510692 w 4517178"/>
              <a:gd name="connsiteY6" fmla="*/ 1991406 h 4922712"/>
              <a:gd name="connsiteX7" fmla="*/ 4510689 w 4517178"/>
              <a:gd name="connsiteY7" fmla="*/ 2988642 h 4922712"/>
              <a:gd name="connsiteX8" fmla="*/ 4432627 w 4517178"/>
              <a:gd name="connsiteY8" fmla="*/ 3596774 h 4922712"/>
              <a:gd name="connsiteX9" fmla="*/ 3873478 w 4517178"/>
              <a:gd name="connsiteY9" fmla="*/ 4119695 h 4922712"/>
              <a:gd name="connsiteX10" fmla="*/ 3060817 w 4517178"/>
              <a:gd name="connsiteY10" fmla="*/ 4586259 h 4922712"/>
              <a:gd name="connsiteX11" fmla="*/ 2251772 w 4517178"/>
              <a:gd name="connsiteY11" fmla="*/ 4922583 h 4922712"/>
              <a:gd name="connsiteX12" fmla="*/ 1361895 w 4517178"/>
              <a:gd name="connsiteY12" fmla="*/ 4551212 h 4922712"/>
              <a:gd name="connsiteX13" fmla="*/ 700157 w 4517178"/>
              <a:gd name="connsiteY13" fmla="*/ 4157928 h 4922712"/>
              <a:gd name="connsiteX14" fmla="*/ 79295 w 4517178"/>
              <a:gd name="connsiteY14" fmla="*/ 3593588 h 4922712"/>
              <a:gd name="connsiteX15" fmla="*/ 3782 w 4517178"/>
              <a:gd name="connsiteY15" fmla="*/ 2874865 h 4922712"/>
              <a:gd name="connsiteX16" fmla="*/ 5595 w 4517178"/>
              <a:gd name="connsiteY16" fmla="*/ 1934056 h 4922712"/>
              <a:gd name="connsiteX17" fmla="*/ 145786 w 4517178"/>
              <a:gd name="connsiteY17" fmla="*/ 1182147 h 4922712"/>
              <a:gd name="connsiteX18" fmla="*/ 803254 w 4517178"/>
              <a:gd name="connsiteY18" fmla="*/ 694694 h 4922712"/>
              <a:gd name="connsiteX0" fmla="*/ 803254 w 4511748"/>
              <a:gd name="connsiteY0" fmla="*/ 694694 h 4922712"/>
              <a:gd name="connsiteX1" fmla="*/ 1567346 w 4511748"/>
              <a:gd name="connsiteY1" fmla="*/ 254654 h 4922712"/>
              <a:gd name="connsiteX2" fmla="*/ 2223097 w 4511748"/>
              <a:gd name="connsiteY2" fmla="*/ 118 h 4922712"/>
              <a:gd name="connsiteX3" fmla="*/ 3016212 w 4511748"/>
              <a:gd name="connsiteY3" fmla="*/ 299834 h 4922712"/>
              <a:gd name="connsiteX4" fmla="*/ 3733292 w 4511748"/>
              <a:gd name="connsiteY4" fmla="*/ 707424 h 4922712"/>
              <a:gd name="connsiteX5" fmla="*/ 4378464 w 4511748"/>
              <a:gd name="connsiteY5" fmla="*/ 1203293 h 4922712"/>
              <a:gd name="connsiteX6" fmla="*/ 4510692 w 4511748"/>
              <a:gd name="connsiteY6" fmla="*/ 1991406 h 4922712"/>
              <a:gd name="connsiteX7" fmla="*/ 4510689 w 4511748"/>
              <a:gd name="connsiteY7" fmla="*/ 2988642 h 4922712"/>
              <a:gd name="connsiteX8" fmla="*/ 4432627 w 4511748"/>
              <a:gd name="connsiteY8" fmla="*/ 3596774 h 4922712"/>
              <a:gd name="connsiteX9" fmla="*/ 3873478 w 4511748"/>
              <a:gd name="connsiteY9" fmla="*/ 4119695 h 4922712"/>
              <a:gd name="connsiteX10" fmla="*/ 3060817 w 4511748"/>
              <a:gd name="connsiteY10" fmla="*/ 4586259 h 4922712"/>
              <a:gd name="connsiteX11" fmla="*/ 2251772 w 4511748"/>
              <a:gd name="connsiteY11" fmla="*/ 4922583 h 4922712"/>
              <a:gd name="connsiteX12" fmla="*/ 1361895 w 4511748"/>
              <a:gd name="connsiteY12" fmla="*/ 4551212 h 4922712"/>
              <a:gd name="connsiteX13" fmla="*/ 700157 w 4511748"/>
              <a:gd name="connsiteY13" fmla="*/ 4157928 h 4922712"/>
              <a:gd name="connsiteX14" fmla="*/ 79295 w 4511748"/>
              <a:gd name="connsiteY14" fmla="*/ 3593588 h 4922712"/>
              <a:gd name="connsiteX15" fmla="*/ 3782 w 4511748"/>
              <a:gd name="connsiteY15" fmla="*/ 2874865 h 4922712"/>
              <a:gd name="connsiteX16" fmla="*/ 5595 w 4511748"/>
              <a:gd name="connsiteY16" fmla="*/ 1934056 h 4922712"/>
              <a:gd name="connsiteX17" fmla="*/ 145786 w 4511748"/>
              <a:gd name="connsiteY17" fmla="*/ 1182147 h 4922712"/>
              <a:gd name="connsiteX18" fmla="*/ 803254 w 4511748"/>
              <a:gd name="connsiteY18" fmla="*/ 694694 h 4922712"/>
              <a:gd name="connsiteX0" fmla="*/ 803254 w 4511748"/>
              <a:gd name="connsiteY0" fmla="*/ 694694 h 4922712"/>
              <a:gd name="connsiteX1" fmla="*/ 1567346 w 4511748"/>
              <a:gd name="connsiteY1" fmla="*/ 254654 h 4922712"/>
              <a:gd name="connsiteX2" fmla="*/ 2223097 w 4511748"/>
              <a:gd name="connsiteY2" fmla="*/ 118 h 4922712"/>
              <a:gd name="connsiteX3" fmla="*/ 3016212 w 4511748"/>
              <a:gd name="connsiteY3" fmla="*/ 299834 h 4922712"/>
              <a:gd name="connsiteX4" fmla="*/ 3733292 w 4511748"/>
              <a:gd name="connsiteY4" fmla="*/ 707424 h 4922712"/>
              <a:gd name="connsiteX5" fmla="*/ 4378464 w 4511748"/>
              <a:gd name="connsiteY5" fmla="*/ 1203293 h 4922712"/>
              <a:gd name="connsiteX6" fmla="*/ 4510692 w 4511748"/>
              <a:gd name="connsiteY6" fmla="*/ 1991406 h 4922712"/>
              <a:gd name="connsiteX7" fmla="*/ 4510689 w 4511748"/>
              <a:gd name="connsiteY7" fmla="*/ 2988642 h 4922712"/>
              <a:gd name="connsiteX8" fmla="*/ 4432627 w 4511748"/>
              <a:gd name="connsiteY8" fmla="*/ 3596774 h 4922712"/>
              <a:gd name="connsiteX9" fmla="*/ 3873478 w 4511748"/>
              <a:gd name="connsiteY9" fmla="*/ 4119695 h 4922712"/>
              <a:gd name="connsiteX10" fmla="*/ 3060817 w 4511748"/>
              <a:gd name="connsiteY10" fmla="*/ 4586259 h 4922712"/>
              <a:gd name="connsiteX11" fmla="*/ 2251772 w 4511748"/>
              <a:gd name="connsiteY11" fmla="*/ 4922583 h 4922712"/>
              <a:gd name="connsiteX12" fmla="*/ 1361895 w 4511748"/>
              <a:gd name="connsiteY12" fmla="*/ 4551212 h 4922712"/>
              <a:gd name="connsiteX13" fmla="*/ 700157 w 4511748"/>
              <a:gd name="connsiteY13" fmla="*/ 4157928 h 4922712"/>
              <a:gd name="connsiteX14" fmla="*/ 79295 w 4511748"/>
              <a:gd name="connsiteY14" fmla="*/ 3593588 h 4922712"/>
              <a:gd name="connsiteX15" fmla="*/ 3782 w 4511748"/>
              <a:gd name="connsiteY15" fmla="*/ 2874865 h 4922712"/>
              <a:gd name="connsiteX16" fmla="*/ 5595 w 4511748"/>
              <a:gd name="connsiteY16" fmla="*/ 1934056 h 4922712"/>
              <a:gd name="connsiteX17" fmla="*/ 145786 w 4511748"/>
              <a:gd name="connsiteY17" fmla="*/ 1182147 h 4922712"/>
              <a:gd name="connsiteX18" fmla="*/ 803254 w 4511748"/>
              <a:gd name="connsiteY18" fmla="*/ 694694 h 4922712"/>
              <a:gd name="connsiteX0" fmla="*/ 803254 w 4511748"/>
              <a:gd name="connsiteY0" fmla="*/ 694694 h 4922712"/>
              <a:gd name="connsiteX1" fmla="*/ 1567346 w 4511748"/>
              <a:gd name="connsiteY1" fmla="*/ 254654 h 4922712"/>
              <a:gd name="connsiteX2" fmla="*/ 2223097 w 4511748"/>
              <a:gd name="connsiteY2" fmla="*/ 118 h 4922712"/>
              <a:gd name="connsiteX3" fmla="*/ 3016212 w 4511748"/>
              <a:gd name="connsiteY3" fmla="*/ 299834 h 4922712"/>
              <a:gd name="connsiteX4" fmla="*/ 3733292 w 4511748"/>
              <a:gd name="connsiteY4" fmla="*/ 707424 h 4922712"/>
              <a:gd name="connsiteX5" fmla="*/ 4378464 w 4511748"/>
              <a:gd name="connsiteY5" fmla="*/ 1203293 h 4922712"/>
              <a:gd name="connsiteX6" fmla="*/ 4510692 w 4511748"/>
              <a:gd name="connsiteY6" fmla="*/ 1991406 h 4922712"/>
              <a:gd name="connsiteX7" fmla="*/ 4510689 w 4511748"/>
              <a:gd name="connsiteY7" fmla="*/ 2988642 h 4922712"/>
              <a:gd name="connsiteX8" fmla="*/ 4432627 w 4511748"/>
              <a:gd name="connsiteY8" fmla="*/ 3596774 h 4922712"/>
              <a:gd name="connsiteX9" fmla="*/ 3873478 w 4511748"/>
              <a:gd name="connsiteY9" fmla="*/ 4119695 h 4922712"/>
              <a:gd name="connsiteX10" fmla="*/ 3060817 w 4511748"/>
              <a:gd name="connsiteY10" fmla="*/ 4586259 h 4922712"/>
              <a:gd name="connsiteX11" fmla="*/ 2251772 w 4511748"/>
              <a:gd name="connsiteY11" fmla="*/ 4922583 h 4922712"/>
              <a:gd name="connsiteX12" fmla="*/ 1361895 w 4511748"/>
              <a:gd name="connsiteY12" fmla="*/ 4551212 h 4922712"/>
              <a:gd name="connsiteX13" fmla="*/ 700157 w 4511748"/>
              <a:gd name="connsiteY13" fmla="*/ 4157928 h 4922712"/>
              <a:gd name="connsiteX14" fmla="*/ 79295 w 4511748"/>
              <a:gd name="connsiteY14" fmla="*/ 3593588 h 4922712"/>
              <a:gd name="connsiteX15" fmla="*/ 3782 w 4511748"/>
              <a:gd name="connsiteY15" fmla="*/ 2874865 h 4922712"/>
              <a:gd name="connsiteX16" fmla="*/ 5595 w 4511748"/>
              <a:gd name="connsiteY16" fmla="*/ 1934056 h 4922712"/>
              <a:gd name="connsiteX17" fmla="*/ 145786 w 4511748"/>
              <a:gd name="connsiteY17" fmla="*/ 1182147 h 4922712"/>
              <a:gd name="connsiteX18" fmla="*/ 803254 w 4511748"/>
              <a:gd name="connsiteY18" fmla="*/ 694694 h 4922712"/>
              <a:gd name="connsiteX0" fmla="*/ 803254 w 4511748"/>
              <a:gd name="connsiteY0" fmla="*/ 694694 h 4922712"/>
              <a:gd name="connsiteX1" fmla="*/ 1567346 w 4511748"/>
              <a:gd name="connsiteY1" fmla="*/ 254654 h 4922712"/>
              <a:gd name="connsiteX2" fmla="*/ 2223097 w 4511748"/>
              <a:gd name="connsiteY2" fmla="*/ 118 h 4922712"/>
              <a:gd name="connsiteX3" fmla="*/ 3016212 w 4511748"/>
              <a:gd name="connsiteY3" fmla="*/ 299834 h 4922712"/>
              <a:gd name="connsiteX4" fmla="*/ 3733292 w 4511748"/>
              <a:gd name="connsiteY4" fmla="*/ 707424 h 4922712"/>
              <a:gd name="connsiteX5" fmla="*/ 4378464 w 4511748"/>
              <a:gd name="connsiteY5" fmla="*/ 1203293 h 4922712"/>
              <a:gd name="connsiteX6" fmla="*/ 4510692 w 4511748"/>
              <a:gd name="connsiteY6" fmla="*/ 1991406 h 4922712"/>
              <a:gd name="connsiteX7" fmla="*/ 4510689 w 4511748"/>
              <a:gd name="connsiteY7" fmla="*/ 2988642 h 4922712"/>
              <a:gd name="connsiteX8" fmla="*/ 4432627 w 4511748"/>
              <a:gd name="connsiteY8" fmla="*/ 3596774 h 4922712"/>
              <a:gd name="connsiteX9" fmla="*/ 3873478 w 4511748"/>
              <a:gd name="connsiteY9" fmla="*/ 4119695 h 4922712"/>
              <a:gd name="connsiteX10" fmla="*/ 3060817 w 4511748"/>
              <a:gd name="connsiteY10" fmla="*/ 4586259 h 4922712"/>
              <a:gd name="connsiteX11" fmla="*/ 2251772 w 4511748"/>
              <a:gd name="connsiteY11" fmla="*/ 4922583 h 4922712"/>
              <a:gd name="connsiteX12" fmla="*/ 1361895 w 4511748"/>
              <a:gd name="connsiteY12" fmla="*/ 4551212 h 4922712"/>
              <a:gd name="connsiteX13" fmla="*/ 700157 w 4511748"/>
              <a:gd name="connsiteY13" fmla="*/ 4157928 h 4922712"/>
              <a:gd name="connsiteX14" fmla="*/ 79295 w 4511748"/>
              <a:gd name="connsiteY14" fmla="*/ 3593588 h 4922712"/>
              <a:gd name="connsiteX15" fmla="*/ 3782 w 4511748"/>
              <a:gd name="connsiteY15" fmla="*/ 2874865 h 4922712"/>
              <a:gd name="connsiteX16" fmla="*/ 5595 w 4511748"/>
              <a:gd name="connsiteY16" fmla="*/ 1934056 h 4922712"/>
              <a:gd name="connsiteX17" fmla="*/ 145786 w 4511748"/>
              <a:gd name="connsiteY17" fmla="*/ 1182147 h 4922712"/>
              <a:gd name="connsiteX18" fmla="*/ 803254 w 4511748"/>
              <a:gd name="connsiteY18" fmla="*/ 694694 h 4922712"/>
              <a:gd name="connsiteX0" fmla="*/ 803254 w 4511748"/>
              <a:gd name="connsiteY0" fmla="*/ 694694 h 4922717"/>
              <a:gd name="connsiteX1" fmla="*/ 1567346 w 4511748"/>
              <a:gd name="connsiteY1" fmla="*/ 254654 h 4922717"/>
              <a:gd name="connsiteX2" fmla="*/ 2223097 w 4511748"/>
              <a:gd name="connsiteY2" fmla="*/ 118 h 4922717"/>
              <a:gd name="connsiteX3" fmla="*/ 3016212 w 4511748"/>
              <a:gd name="connsiteY3" fmla="*/ 299834 h 4922717"/>
              <a:gd name="connsiteX4" fmla="*/ 3733292 w 4511748"/>
              <a:gd name="connsiteY4" fmla="*/ 707424 h 4922717"/>
              <a:gd name="connsiteX5" fmla="*/ 4378464 w 4511748"/>
              <a:gd name="connsiteY5" fmla="*/ 1203293 h 4922717"/>
              <a:gd name="connsiteX6" fmla="*/ 4510692 w 4511748"/>
              <a:gd name="connsiteY6" fmla="*/ 1991406 h 4922717"/>
              <a:gd name="connsiteX7" fmla="*/ 4510689 w 4511748"/>
              <a:gd name="connsiteY7" fmla="*/ 2988642 h 4922717"/>
              <a:gd name="connsiteX8" fmla="*/ 4432627 w 4511748"/>
              <a:gd name="connsiteY8" fmla="*/ 3596774 h 4922717"/>
              <a:gd name="connsiteX9" fmla="*/ 3873478 w 4511748"/>
              <a:gd name="connsiteY9" fmla="*/ 4119695 h 4922717"/>
              <a:gd name="connsiteX10" fmla="*/ 3060817 w 4511748"/>
              <a:gd name="connsiteY10" fmla="*/ 4586259 h 4922717"/>
              <a:gd name="connsiteX11" fmla="*/ 2251772 w 4511748"/>
              <a:gd name="connsiteY11" fmla="*/ 4922583 h 4922717"/>
              <a:gd name="connsiteX12" fmla="*/ 1361895 w 4511748"/>
              <a:gd name="connsiteY12" fmla="*/ 4551212 h 4922717"/>
              <a:gd name="connsiteX13" fmla="*/ 700157 w 4511748"/>
              <a:gd name="connsiteY13" fmla="*/ 4157928 h 4922717"/>
              <a:gd name="connsiteX14" fmla="*/ 79295 w 4511748"/>
              <a:gd name="connsiteY14" fmla="*/ 3593588 h 4922717"/>
              <a:gd name="connsiteX15" fmla="*/ 3782 w 4511748"/>
              <a:gd name="connsiteY15" fmla="*/ 2874865 h 4922717"/>
              <a:gd name="connsiteX16" fmla="*/ 5595 w 4511748"/>
              <a:gd name="connsiteY16" fmla="*/ 1934056 h 4922717"/>
              <a:gd name="connsiteX17" fmla="*/ 145786 w 4511748"/>
              <a:gd name="connsiteY17" fmla="*/ 1182147 h 4922717"/>
              <a:gd name="connsiteX18" fmla="*/ 803254 w 4511748"/>
              <a:gd name="connsiteY18" fmla="*/ 694694 h 4922717"/>
              <a:gd name="connsiteX0" fmla="*/ 803254 w 4511748"/>
              <a:gd name="connsiteY0" fmla="*/ 694694 h 4922583"/>
              <a:gd name="connsiteX1" fmla="*/ 1567346 w 4511748"/>
              <a:gd name="connsiteY1" fmla="*/ 254654 h 4922583"/>
              <a:gd name="connsiteX2" fmla="*/ 2223097 w 4511748"/>
              <a:gd name="connsiteY2" fmla="*/ 118 h 4922583"/>
              <a:gd name="connsiteX3" fmla="*/ 3016212 w 4511748"/>
              <a:gd name="connsiteY3" fmla="*/ 299834 h 4922583"/>
              <a:gd name="connsiteX4" fmla="*/ 3733292 w 4511748"/>
              <a:gd name="connsiteY4" fmla="*/ 707424 h 4922583"/>
              <a:gd name="connsiteX5" fmla="*/ 4378464 w 4511748"/>
              <a:gd name="connsiteY5" fmla="*/ 1203293 h 4922583"/>
              <a:gd name="connsiteX6" fmla="*/ 4510692 w 4511748"/>
              <a:gd name="connsiteY6" fmla="*/ 1991406 h 4922583"/>
              <a:gd name="connsiteX7" fmla="*/ 4510689 w 4511748"/>
              <a:gd name="connsiteY7" fmla="*/ 2988642 h 4922583"/>
              <a:gd name="connsiteX8" fmla="*/ 4432627 w 4511748"/>
              <a:gd name="connsiteY8" fmla="*/ 3596774 h 4922583"/>
              <a:gd name="connsiteX9" fmla="*/ 3873478 w 4511748"/>
              <a:gd name="connsiteY9" fmla="*/ 4119695 h 4922583"/>
              <a:gd name="connsiteX10" fmla="*/ 3060817 w 4511748"/>
              <a:gd name="connsiteY10" fmla="*/ 4586259 h 4922583"/>
              <a:gd name="connsiteX11" fmla="*/ 2251772 w 4511748"/>
              <a:gd name="connsiteY11" fmla="*/ 4922583 h 4922583"/>
              <a:gd name="connsiteX12" fmla="*/ 1361895 w 4511748"/>
              <a:gd name="connsiteY12" fmla="*/ 4551212 h 4922583"/>
              <a:gd name="connsiteX13" fmla="*/ 700157 w 4511748"/>
              <a:gd name="connsiteY13" fmla="*/ 4157928 h 4922583"/>
              <a:gd name="connsiteX14" fmla="*/ 79295 w 4511748"/>
              <a:gd name="connsiteY14" fmla="*/ 3593588 h 4922583"/>
              <a:gd name="connsiteX15" fmla="*/ 3782 w 4511748"/>
              <a:gd name="connsiteY15" fmla="*/ 2874865 h 4922583"/>
              <a:gd name="connsiteX16" fmla="*/ 5595 w 4511748"/>
              <a:gd name="connsiteY16" fmla="*/ 1934056 h 4922583"/>
              <a:gd name="connsiteX17" fmla="*/ 145786 w 4511748"/>
              <a:gd name="connsiteY17" fmla="*/ 1182147 h 4922583"/>
              <a:gd name="connsiteX18" fmla="*/ 803254 w 4511748"/>
              <a:gd name="connsiteY18" fmla="*/ 694694 h 4922583"/>
              <a:gd name="connsiteX0" fmla="*/ 803254 w 4511748"/>
              <a:gd name="connsiteY0" fmla="*/ 694694 h 4922624"/>
              <a:gd name="connsiteX1" fmla="*/ 1567346 w 4511748"/>
              <a:gd name="connsiteY1" fmla="*/ 254654 h 4922624"/>
              <a:gd name="connsiteX2" fmla="*/ 2223097 w 4511748"/>
              <a:gd name="connsiteY2" fmla="*/ 118 h 4922624"/>
              <a:gd name="connsiteX3" fmla="*/ 3016212 w 4511748"/>
              <a:gd name="connsiteY3" fmla="*/ 299834 h 4922624"/>
              <a:gd name="connsiteX4" fmla="*/ 3733292 w 4511748"/>
              <a:gd name="connsiteY4" fmla="*/ 707424 h 4922624"/>
              <a:gd name="connsiteX5" fmla="*/ 4378464 w 4511748"/>
              <a:gd name="connsiteY5" fmla="*/ 1203293 h 4922624"/>
              <a:gd name="connsiteX6" fmla="*/ 4510692 w 4511748"/>
              <a:gd name="connsiteY6" fmla="*/ 1991406 h 4922624"/>
              <a:gd name="connsiteX7" fmla="*/ 4510689 w 4511748"/>
              <a:gd name="connsiteY7" fmla="*/ 2988642 h 4922624"/>
              <a:gd name="connsiteX8" fmla="*/ 4432627 w 4511748"/>
              <a:gd name="connsiteY8" fmla="*/ 3596774 h 4922624"/>
              <a:gd name="connsiteX9" fmla="*/ 3873478 w 4511748"/>
              <a:gd name="connsiteY9" fmla="*/ 4119695 h 4922624"/>
              <a:gd name="connsiteX10" fmla="*/ 3060817 w 4511748"/>
              <a:gd name="connsiteY10" fmla="*/ 4586259 h 4922624"/>
              <a:gd name="connsiteX11" fmla="*/ 2251772 w 4511748"/>
              <a:gd name="connsiteY11" fmla="*/ 4922583 h 4922624"/>
              <a:gd name="connsiteX12" fmla="*/ 1361895 w 4511748"/>
              <a:gd name="connsiteY12" fmla="*/ 4551212 h 4922624"/>
              <a:gd name="connsiteX13" fmla="*/ 700157 w 4511748"/>
              <a:gd name="connsiteY13" fmla="*/ 4157928 h 4922624"/>
              <a:gd name="connsiteX14" fmla="*/ 79295 w 4511748"/>
              <a:gd name="connsiteY14" fmla="*/ 3593588 h 4922624"/>
              <a:gd name="connsiteX15" fmla="*/ 3782 w 4511748"/>
              <a:gd name="connsiteY15" fmla="*/ 2874865 h 4922624"/>
              <a:gd name="connsiteX16" fmla="*/ 5595 w 4511748"/>
              <a:gd name="connsiteY16" fmla="*/ 1934056 h 4922624"/>
              <a:gd name="connsiteX17" fmla="*/ 145786 w 4511748"/>
              <a:gd name="connsiteY17" fmla="*/ 1182147 h 4922624"/>
              <a:gd name="connsiteX18" fmla="*/ 803254 w 4511748"/>
              <a:gd name="connsiteY18" fmla="*/ 694694 h 4922624"/>
              <a:gd name="connsiteX0" fmla="*/ 803254 w 4511748"/>
              <a:gd name="connsiteY0" fmla="*/ 694694 h 4922722"/>
              <a:gd name="connsiteX1" fmla="*/ 1567346 w 4511748"/>
              <a:gd name="connsiteY1" fmla="*/ 254654 h 4922722"/>
              <a:gd name="connsiteX2" fmla="*/ 2223097 w 4511748"/>
              <a:gd name="connsiteY2" fmla="*/ 118 h 4922722"/>
              <a:gd name="connsiteX3" fmla="*/ 3016212 w 4511748"/>
              <a:gd name="connsiteY3" fmla="*/ 299834 h 4922722"/>
              <a:gd name="connsiteX4" fmla="*/ 3733292 w 4511748"/>
              <a:gd name="connsiteY4" fmla="*/ 707424 h 4922722"/>
              <a:gd name="connsiteX5" fmla="*/ 4378464 w 4511748"/>
              <a:gd name="connsiteY5" fmla="*/ 1203293 h 4922722"/>
              <a:gd name="connsiteX6" fmla="*/ 4510692 w 4511748"/>
              <a:gd name="connsiteY6" fmla="*/ 1991406 h 4922722"/>
              <a:gd name="connsiteX7" fmla="*/ 4510689 w 4511748"/>
              <a:gd name="connsiteY7" fmla="*/ 2988642 h 4922722"/>
              <a:gd name="connsiteX8" fmla="*/ 4432627 w 4511748"/>
              <a:gd name="connsiteY8" fmla="*/ 3596774 h 4922722"/>
              <a:gd name="connsiteX9" fmla="*/ 3873478 w 4511748"/>
              <a:gd name="connsiteY9" fmla="*/ 4119695 h 4922722"/>
              <a:gd name="connsiteX10" fmla="*/ 3060817 w 4511748"/>
              <a:gd name="connsiteY10" fmla="*/ 4586259 h 4922722"/>
              <a:gd name="connsiteX11" fmla="*/ 2251772 w 4511748"/>
              <a:gd name="connsiteY11" fmla="*/ 4922583 h 4922722"/>
              <a:gd name="connsiteX12" fmla="*/ 1361895 w 4511748"/>
              <a:gd name="connsiteY12" fmla="*/ 4551212 h 4922722"/>
              <a:gd name="connsiteX13" fmla="*/ 700157 w 4511748"/>
              <a:gd name="connsiteY13" fmla="*/ 4157928 h 4922722"/>
              <a:gd name="connsiteX14" fmla="*/ 79295 w 4511748"/>
              <a:gd name="connsiteY14" fmla="*/ 3593588 h 4922722"/>
              <a:gd name="connsiteX15" fmla="*/ 3782 w 4511748"/>
              <a:gd name="connsiteY15" fmla="*/ 2874865 h 4922722"/>
              <a:gd name="connsiteX16" fmla="*/ 5595 w 4511748"/>
              <a:gd name="connsiteY16" fmla="*/ 1934056 h 4922722"/>
              <a:gd name="connsiteX17" fmla="*/ 145786 w 4511748"/>
              <a:gd name="connsiteY17" fmla="*/ 1182147 h 4922722"/>
              <a:gd name="connsiteX18" fmla="*/ 803254 w 4511748"/>
              <a:gd name="connsiteY18" fmla="*/ 694694 h 4922722"/>
              <a:gd name="connsiteX0" fmla="*/ 803254 w 4511748"/>
              <a:gd name="connsiteY0" fmla="*/ 694694 h 4923328"/>
              <a:gd name="connsiteX1" fmla="*/ 1567346 w 4511748"/>
              <a:gd name="connsiteY1" fmla="*/ 254654 h 4923328"/>
              <a:gd name="connsiteX2" fmla="*/ 2223097 w 4511748"/>
              <a:gd name="connsiteY2" fmla="*/ 118 h 4923328"/>
              <a:gd name="connsiteX3" fmla="*/ 3016212 w 4511748"/>
              <a:gd name="connsiteY3" fmla="*/ 299834 h 4923328"/>
              <a:gd name="connsiteX4" fmla="*/ 3733292 w 4511748"/>
              <a:gd name="connsiteY4" fmla="*/ 707424 h 4923328"/>
              <a:gd name="connsiteX5" fmla="*/ 4378464 w 4511748"/>
              <a:gd name="connsiteY5" fmla="*/ 1203293 h 4923328"/>
              <a:gd name="connsiteX6" fmla="*/ 4510692 w 4511748"/>
              <a:gd name="connsiteY6" fmla="*/ 1991406 h 4923328"/>
              <a:gd name="connsiteX7" fmla="*/ 4510689 w 4511748"/>
              <a:gd name="connsiteY7" fmla="*/ 2988642 h 4923328"/>
              <a:gd name="connsiteX8" fmla="*/ 4432627 w 4511748"/>
              <a:gd name="connsiteY8" fmla="*/ 3596774 h 4923328"/>
              <a:gd name="connsiteX9" fmla="*/ 3873478 w 4511748"/>
              <a:gd name="connsiteY9" fmla="*/ 4119695 h 4923328"/>
              <a:gd name="connsiteX10" fmla="*/ 3060817 w 4511748"/>
              <a:gd name="connsiteY10" fmla="*/ 4586259 h 4923328"/>
              <a:gd name="connsiteX11" fmla="*/ 2251772 w 4511748"/>
              <a:gd name="connsiteY11" fmla="*/ 4922583 h 4923328"/>
              <a:gd name="connsiteX12" fmla="*/ 1361895 w 4511748"/>
              <a:gd name="connsiteY12" fmla="*/ 4551212 h 4923328"/>
              <a:gd name="connsiteX13" fmla="*/ 700157 w 4511748"/>
              <a:gd name="connsiteY13" fmla="*/ 4157928 h 4923328"/>
              <a:gd name="connsiteX14" fmla="*/ 79295 w 4511748"/>
              <a:gd name="connsiteY14" fmla="*/ 3593588 h 4923328"/>
              <a:gd name="connsiteX15" fmla="*/ 3782 w 4511748"/>
              <a:gd name="connsiteY15" fmla="*/ 2874865 h 4923328"/>
              <a:gd name="connsiteX16" fmla="*/ 5595 w 4511748"/>
              <a:gd name="connsiteY16" fmla="*/ 1934056 h 4923328"/>
              <a:gd name="connsiteX17" fmla="*/ 145786 w 4511748"/>
              <a:gd name="connsiteY17" fmla="*/ 1182147 h 4923328"/>
              <a:gd name="connsiteX18" fmla="*/ 803254 w 4511748"/>
              <a:gd name="connsiteY18" fmla="*/ 694694 h 4923328"/>
              <a:gd name="connsiteX0" fmla="*/ 803254 w 4511748"/>
              <a:gd name="connsiteY0" fmla="*/ 694694 h 4922722"/>
              <a:gd name="connsiteX1" fmla="*/ 1567346 w 4511748"/>
              <a:gd name="connsiteY1" fmla="*/ 254654 h 4922722"/>
              <a:gd name="connsiteX2" fmla="*/ 2223097 w 4511748"/>
              <a:gd name="connsiteY2" fmla="*/ 118 h 4922722"/>
              <a:gd name="connsiteX3" fmla="*/ 3016212 w 4511748"/>
              <a:gd name="connsiteY3" fmla="*/ 299834 h 4922722"/>
              <a:gd name="connsiteX4" fmla="*/ 3733292 w 4511748"/>
              <a:gd name="connsiteY4" fmla="*/ 707424 h 4922722"/>
              <a:gd name="connsiteX5" fmla="*/ 4378464 w 4511748"/>
              <a:gd name="connsiteY5" fmla="*/ 1203293 h 4922722"/>
              <a:gd name="connsiteX6" fmla="*/ 4510692 w 4511748"/>
              <a:gd name="connsiteY6" fmla="*/ 1991406 h 4922722"/>
              <a:gd name="connsiteX7" fmla="*/ 4510689 w 4511748"/>
              <a:gd name="connsiteY7" fmla="*/ 2988642 h 4922722"/>
              <a:gd name="connsiteX8" fmla="*/ 4432627 w 4511748"/>
              <a:gd name="connsiteY8" fmla="*/ 3596774 h 4922722"/>
              <a:gd name="connsiteX9" fmla="*/ 3873478 w 4511748"/>
              <a:gd name="connsiteY9" fmla="*/ 4119695 h 4922722"/>
              <a:gd name="connsiteX10" fmla="*/ 3060817 w 4511748"/>
              <a:gd name="connsiteY10" fmla="*/ 4586259 h 4922722"/>
              <a:gd name="connsiteX11" fmla="*/ 2251772 w 4511748"/>
              <a:gd name="connsiteY11" fmla="*/ 4922583 h 4922722"/>
              <a:gd name="connsiteX12" fmla="*/ 1361895 w 4511748"/>
              <a:gd name="connsiteY12" fmla="*/ 4551212 h 4922722"/>
              <a:gd name="connsiteX13" fmla="*/ 700157 w 4511748"/>
              <a:gd name="connsiteY13" fmla="*/ 4157928 h 4922722"/>
              <a:gd name="connsiteX14" fmla="*/ 79295 w 4511748"/>
              <a:gd name="connsiteY14" fmla="*/ 3593588 h 4922722"/>
              <a:gd name="connsiteX15" fmla="*/ 3782 w 4511748"/>
              <a:gd name="connsiteY15" fmla="*/ 2874865 h 4922722"/>
              <a:gd name="connsiteX16" fmla="*/ 5595 w 4511748"/>
              <a:gd name="connsiteY16" fmla="*/ 1934056 h 4922722"/>
              <a:gd name="connsiteX17" fmla="*/ 145786 w 4511748"/>
              <a:gd name="connsiteY17" fmla="*/ 1182147 h 4922722"/>
              <a:gd name="connsiteX18" fmla="*/ 803254 w 4511748"/>
              <a:gd name="connsiteY18" fmla="*/ 694694 h 4922722"/>
              <a:gd name="connsiteX0" fmla="*/ 803254 w 4511748"/>
              <a:gd name="connsiteY0" fmla="*/ 694694 h 4925907"/>
              <a:gd name="connsiteX1" fmla="*/ 1567346 w 4511748"/>
              <a:gd name="connsiteY1" fmla="*/ 254654 h 4925907"/>
              <a:gd name="connsiteX2" fmla="*/ 2223097 w 4511748"/>
              <a:gd name="connsiteY2" fmla="*/ 118 h 4925907"/>
              <a:gd name="connsiteX3" fmla="*/ 3016212 w 4511748"/>
              <a:gd name="connsiteY3" fmla="*/ 299834 h 4925907"/>
              <a:gd name="connsiteX4" fmla="*/ 3733292 w 4511748"/>
              <a:gd name="connsiteY4" fmla="*/ 707424 h 4925907"/>
              <a:gd name="connsiteX5" fmla="*/ 4378464 w 4511748"/>
              <a:gd name="connsiteY5" fmla="*/ 1203293 h 4925907"/>
              <a:gd name="connsiteX6" fmla="*/ 4510692 w 4511748"/>
              <a:gd name="connsiteY6" fmla="*/ 1991406 h 4925907"/>
              <a:gd name="connsiteX7" fmla="*/ 4510689 w 4511748"/>
              <a:gd name="connsiteY7" fmla="*/ 2988642 h 4925907"/>
              <a:gd name="connsiteX8" fmla="*/ 4432627 w 4511748"/>
              <a:gd name="connsiteY8" fmla="*/ 3596774 h 4925907"/>
              <a:gd name="connsiteX9" fmla="*/ 3873478 w 4511748"/>
              <a:gd name="connsiteY9" fmla="*/ 4119695 h 4925907"/>
              <a:gd name="connsiteX10" fmla="*/ 3060817 w 4511748"/>
              <a:gd name="connsiteY10" fmla="*/ 4586259 h 4925907"/>
              <a:gd name="connsiteX11" fmla="*/ 2235842 w 4511748"/>
              <a:gd name="connsiteY11" fmla="*/ 4925769 h 4925907"/>
              <a:gd name="connsiteX12" fmla="*/ 1361895 w 4511748"/>
              <a:gd name="connsiteY12" fmla="*/ 4551212 h 4925907"/>
              <a:gd name="connsiteX13" fmla="*/ 700157 w 4511748"/>
              <a:gd name="connsiteY13" fmla="*/ 4157928 h 4925907"/>
              <a:gd name="connsiteX14" fmla="*/ 79295 w 4511748"/>
              <a:gd name="connsiteY14" fmla="*/ 3593588 h 4925907"/>
              <a:gd name="connsiteX15" fmla="*/ 3782 w 4511748"/>
              <a:gd name="connsiteY15" fmla="*/ 2874865 h 4925907"/>
              <a:gd name="connsiteX16" fmla="*/ 5595 w 4511748"/>
              <a:gd name="connsiteY16" fmla="*/ 1934056 h 4925907"/>
              <a:gd name="connsiteX17" fmla="*/ 145786 w 4511748"/>
              <a:gd name="connsiteY17" fmla="*/ 1182147 h 4925907"/>
              <a:gd name="connsiteX18" fmla="*/ 803254 w 4511748"/>
              <a:gd name="connsiteY18" fmla="*/ 694694 h 4925907"/>
              <a:gd name="connsiteX0" fmla="*/ 803254 w 4511748"/>
              <a:gd name="connsiteY0" fmla="*/ 694694 h 4925907"/>
              <a:gd name="connsiteX1" fmla="*/ 1567346 w 4511748"/>
              <a:gd name="connsiteY1" fmla="*/ 254654 h 4925907"/>
              <a:gd name="connsiteX2" fmla="*/ 2223097 w 4511748"/>
              <a:gd name="connsiteY2" fmla="*/ 118 h 4925907"/>
              <a:gd name="connsiteX3" fmla="*/ 3016212 w 4511748"/>
              <a:gd name="connsiteY3" fmla="*/ 299834 h 4925907"/>
              <a:gd name="connsiteX4" fmla="*/ 3733292 w 4511748"/>
              <a:gd name="connsiteY4" fmla="*/ 707424 h 4925907"/>
              <a:gd name="connsiteX5" fmla="*/ 4378464 w 4511748"/>
              <a:gd name="connsiteY5" fmla="*/ 1203293 h 4925907"/>
              <a:gd name="connsiteX6" fmla="*/ 4510692 w 4511748"/>
              <a:gd name="connsiteY6" fmla="*/ 1991406 h 4925907"/>
              <a:gd name="connsiteX7" fmla="*/ 4510689 w 4511748"/>
              <a:gd name="connsiteY7" fmla="*/ 2988642 h 4925907"/>
              <a:gd name="connsiteX8" fmla="*/ 4432627 w 4511748"/>
              <a:gd name="connsiteY8" fmla="*/ 3596774 h 4925907"/>
              <a:gd name="connsiteX9" fmla="*/ 3873478 w 4511748"/>
              <a:gd name="connsiteY9" fmla="*/ 4119695 h 4925907"/>
              <a:gd name="connsiteX10" fmla="*/ 3060817 w 4511748"/>
              <a:gd name="connsiteY10" fmla="*/ 4586259 h 4925907"/>
              <a:gd name="connsiteX11" fmla="*/ 2254958 w 4511748"/>
              <a:gd name="connsiteY11" fmla="*/ 4925769 h 4925907"/>
              <a:gd name="connsiteX12" fmla="*/ 1361895 w 4511748"/>
              <a:gd name="connsiteY12" fmla="*/ 4551212 h 4925907"/>
              <a:gd name="connsiteX13" fmla="*/ 700157 w 4511748"/>
              <a:gd name="connsiteY13" fmla="*/ 4157928 h 4925907"/>
              <a:gd name="connsiteX14" fmla="*/ 79295 w 4511748"/>
              <a:gd name="connsiteY14" fmla="*/ 3593588 h 4925907"/>
              <a:gd name="connsiteX15" fmla="*/ 3782 w 4511748"/>
              <a:gd name="connsiteY15" fmla="*/ 2874865 h 4925907"/>
              <a:gd name="connsiteX16" fmla="*/ 5595 w 4511748"/>
              <a:gd name="connsiteY16" fmla="*/ 1934056 h 4925907"/>
              <a:gd name="connsiteX17" fmla="*/ 145786 w 4511748"/>
              <a:gd name="connsiteY17" fmla="*/ 1182147 h 4925907"/>
              <a:gd name="connsiteX18" fmla="*/ 803254 w 4511748"/>
              <a:gd name="connsiteY18" fmla="*/ 694694 h 4925907"/>
              <a:gd name="connsiteX0" fmla="*/ 803254 w 4511748"/>
              <a:gd name="connsiteY0" fmla="*/ 694694 h 4925907"/>
              <a:gd name="connsiteX1" fmla="*/ 1567346 w 4511748"/>
              <a:gd name="connsiteY1" fmla="*/ 254654 h 4925907"/>
              <a:gd name="connsiteX2" fmla="*/ 2223097 w 4511748"/>
              <a:gd name="connsiteY2" fmla="*/ 118 h 4925907"/>
              <a:gd name="connsiteX3" fmla="*/ 3016212 w 4511748"/>
              <a:gd name="connsiteY3" fmla="*/ 299834 h 4925907"/>
              <a:gd name="connsiteX4" fmla="*/ 3733292 w 4511748"/>
              <a:gd name="connsiteY4" fmla="*/ 707424 h 4925907"/>
              <a:gd name="connsiteX5" fmla="*/ 4378464 w 4511748"/>
              <a:gd name="connsiteY5" fmla="*/ 1203293 h 4925907"/>
              <a:gd name="connsiteX6" fmla="*/ 4510692 w 4511748"/>
              <a:gd name="connsiteY6" fmla="*/ 1991406 h 4925907"/>
              <a:gd name="connsiteX7" fmla="*/ 4510689 w 4511748"/>
              <a:gd name="connsiteY7" fmla="*/ 2988642 h 4925907"/>
              <a:gd name="connsiteX8" fmla="*/ 4432627 w 4511748"/>
              <a:gd name="connsiteY8" fmla="*/ 3596774 h 4925907"/>
              <a:gd name="connsiteX9" fmla="*/ 3873478 w 4511748"/>
              <a:gd name="connsiteY9" fmla="*/ 4119695 h 4925907"/>
              <a:gd name="connsiteX10" fmla="*/ 3060817 w 4511748"/>
              <a:gd name="connsiteY10" fmla="*/ 4586259 h 4925907"/>
              <a:gd name="connsiteX11" fmla="*/ 2254958 w 4511748"/>
              <a:gd name="connsiteY11" fmla="*/ 4925769 h 4925907"/>
              <a:gd name="connsiteX12" fmla="*/ 1361895 w 4511748"/>
              <a:gd name="connsiteY12" fmla="*/ 4551212 h 4925907"/>
              <a:gd name="connsiteX13" fmla="*/ 700157 w 4511748"/>
              <a:gd name="connsiteY13" fmla="*/ 4157928 h 4925907"/>
              <a:gd name="connsiteX14" fmla="*/ 79295 w 4511748"/>
              <a:gd name="connsiteY14" fmla="*/ 3593588 h 4925907"/>
              <a:gd name="connsiteX15" fmla="*/ 3782 w 4511748"/>
              <a:gd name="connsiteY15" fmla="*/ 2874865 h 4925907"/>
              <a:gd name="connsiteX16" fmla="*/ 5595 w 4511748"/>
              <a:gd name="connsiteY16" fmla="*/ 1934056 h 4925907"/>
              <a:gd name="connsiteX17" fmla="*/ 145786 w 4511748"/>
              <a:gd name="connsiteY17" fmla="*/ 1182147 h 4925907"/>
              <a:gd name="connsiteX18" fmla="*/ 803254 w 4511748"/>
              <a:gd name="connsiteY18" fmla="*/ 694694 h 4925907"/>
              <a:gd name="connsiteX0" fmla="*/ 803254 w 4511748"/>
              <a:gd name="connsiteY0" fmla="*/ 694694 h 4925907"/>
              <a:gd name="connsiteX1" fmla="*/ 1567346 w 4511748"/>
              <a:gd name="connsiteY1" fmla="*/ 254654 h 4925907"/>
              <a:gd name="connsiteX2" fmla="*/ 2223097 w 4511748"/>
              <a:gd name="connsiteY2" fmla="*/ 118 h 4925907"/>
              <a:gd name="connsiteX3" fmla="*/ 3016212 w 4511748"/>
              <a:gd name="connsiteY3" fmla="*/ 299834 h 4925907"/>
              <a:gd name="connsiteX4" fmla="*/ 3733292 w 4511748"/>
              <a:gd name="connsiteY4" fmla="*/ 707424 h 4925907"/>
              <a:gd name="connsiteX5" fmla="*/ 4378464 w 4511748"/>
              <a:gd name="connsiteY5" fmla="*/ 1203293 h 4925907"/>
              <a:gd name="connsiteX6" fmla="*/ 4510692 w 4511748"/>
              <a:gd name="connsiteY6" fmla="*/ 1991406 h 4925907"/>
              <a:gd name="connsiteX7" fmla="*/ 4510689 w 4511748"/>
              <a:gd name="connsiteY7" fmla="*/ 2988642 h 4925907"/>
              <a:gd name="connsiteX8" fmla="*/ 4432627 w 4511748"/>
              <a:gd name="connsiteY8" fmla="*/ 3596774 h 4925907"/>
              <a:gd name="connsiteX9" fmla="*/ 3873478 w 4511748"/>
              <a:gd name="connsiteY9" fmla="*/ 4119695 h 4925907"/>
              <a:gd name="connsiteX10" fmla="*/ 3060817 w 4511748"/>
              <a:gd name="connsiteY10" fmla="*/ 4586259 h 4925907"/>
              <a:gd name="connsiteX11" fmla="*/ 2254958 w 4511748"/>
              <a:gd name="connsiteY11" fmla="*/ 4925769 h 4925907"/>
              <a:gd name="connsiteX12" fmla="*/ 1361895 w 4511748"/>
              <a:gd name="connsiteY12" fmla="*/ 4551212 h 4925907"/>
              <a:gd name="connsiteX13" fmla="*/ 700157 w 4511748"/>
              <a:gd name="connsiteY13" fmla="*/ 4157928 h 4925907"/>
              <a:gd name="connsiteX14" fmla="*/ 79295 w 4511748"/>
              <a:gd name="connsiteY14" fmla="*/ 3593588 h 4925907"/>
              <a:gd name="connsiteX15" fmla="*/ 3782 w 4511748"/>
              <a:gd name="connsiteY15" fmla="*/ 2874865 h 4925907"/>
              <a:gd name="connsiteX16" fmla="*/ 5595 w 4511748"/>
              <a:gd name="connsiteY16" fmla="*/ 1934056 h 4925907"/>
              <a:gd name="connsiteX17" fmla="*/ 145786 w 4511748"/>
              <a:gd name="connsiteY17" fmla="*/ 1182147 h 4925907"/>
              <a:gd name="connsiteX18" fmla="*/ 803254 w 4511748"/>
              <a:gd name="connsiteY18" fmla="*/ 694694 h 4925907"/>
              <a:gd name="connsiteX0" fmla="*/ 803254 w 4511748"/>
              <a:gd name="connsiteY0" fmla="*/ 694694 h 4925907"/>
              <a:gd name="connsiteX1" fmla="*/ 1567346 w 4511748"/>
              <a:gd name="connsiteY1" fmla="*/ 254654 h 4925907"/>
              <a:gd name="connsiteX2" fmla="*/ 2223097 w 4511748"/>
              <a:gd name="connsiteY2" fmla="*/ 118 h 4925907"/>
              <a:gd name="connsiteX3" fmla="*/ 3016212 w 4511748"/>
              <a:gd name="connsiteY3" fmla="*/ 299834 h 4925907"/>
              <a:gd name="connsiteX4" fmla="*/ 3733292 w 4511748"/>
              <a:gd name="connsiteY4" fmla="*/ 707424 h 4925907"/>
              <a:gd name="connsiteX5" fmla="*/ 4378464 w 4511748"/>
              <a:gd name="connsiteY5" fmla="*/ 1203293 h 4925907"/>
              <a:gd name="connsiteX6" fmla="*/ 4510692 w 4511748"/>
              <a:gd name="connsiteY6" fmla="*/ 1991406 h 4925907"/>
              <a:gd name="connsiteX7" fmla="*/ 4510689 w 4511748"/>
              <a:gd name="connsiteY7" fmla="*/ 2988642 h 4925907"/>
              <a:gd name="connsiteX8" fmla="*/ 4432627 w 4511748"/>
              <a:gd name="connsiteY8" fmla="*/ 3596774 h 4925907"/>
              <a:gd name="connsiteX9" fmla="*/ 3873478 w 4511748"/>
              <a:gd name="connsiteY9" fmla="*/ 4119695 h 4925907"/>
              <a:gd name="connsiteX10" fmla="*/ 3060817 w 4511748"/>
              <a:gd name="connsiteY10" fmla="*/ 4586259 h 4925907"/>
              <a:gd name="connsiteX11" fmla="*/ 2254958 w 4511748"/>
              <a:gd name="connsiteY11" fmla="*/ 4925769 h 4925907"/>
              <a:gd name="connsiteX12" fmla="*/ 1361895 w 4511748"/>
              <a:gd name="connsiteY12" fmla="*/ 4551212 h 4925907"/>
              <a:gd name="connsiteX13" fmla="*/ 700157 w 4511748"/>
              <a:gd name="connsiteY13" fmla="*/ 4157928 h 4925907"/>
              <a:gd name="connsiteX14" fmla="*/ 79295 w 4511748"/>
              <a:gd name="connsiteY14" fmla="*/ 3593588 h 4925907"/>
              <a:gd name="connsiteX15" fmla="*/ 3782 w 4511748"/>
              <a:gd name="connsiteY15" fmla="*/ 2874865 h 4925907"/>
              <a:gd name="connsiteX16" fmla="*/ 5595 w 4511748"/>
              <a:gd name="connsiteY16" fmla="*/ 1934056 h 4925907"/>
              <a:gd name="connsiteX17" fmla="*/ 145786 w 4511748"/>
              <a:gd name="connsiteY17" fmla="*/ 1182147 h 4925907"/>
              <a:gd name="connsiteX18" fmla="*/ 803254 w 4511748"/>
              <a:gd name="connsiteY18" fmla="*/ 694694 h 4925907"/>
              <a:gd name="connsiteX0" fmla="*/ 803469 w 4511963"/>
              <a:gd name="connsiteY0" fmla="*/ 694694 h 4925907"/>
              <a:gd name="connsiteX1" fmla="*/ 1567561 w 4511963"/>
              <a:gd name="connsiteY1" fmla="*/ 254654 h 4925907"/>
              <a:gd name="connsiteX2" fmla="*/ 2223312 w 4511963"/>
              <a:gd name="connsiteY2" fmla="*/ 118 h 4925907"/>
              <a:gd name="connsiteX3" fmla="*/ 3016427 w 4511963"/>
              <a:gd name="connsiteY3" fmla="*/ 299834 h 4925907"/>
              <a:gd name="connsiteX4" fmla="*/ 3733507 w 4511963"/>
              <a:gd name="connsiteY4" fmla="*/ 707424 h 4925907"/>
              <a:gd name="connsiteX5" fmla="*/ 4378679 w 4511963"/>
              <a:gd name="connsiteY5" fmla="*/ 1203293 h 4925907"/>
              <a:gd name="connsiteX6" fmla="*/ 4510907 w 4511963"/>
              <a:gd name="connsiteY6" fmla="*/ 1991406 h 4925907"/>
              <a:gd name="connsiteX7" fmla="*/ 4510904 w 4511963"/>
              <a:gd name="connsiteY7" fmla="*/ 2988642 h 4925907"/>
              <a:gd name="connsiteX8" fmla="*/ 4432842 w 4511963"/>
              <a:gd name="connsiteY8" fmla="*/ 3596774 h 4925907"/>
              <a:gd name="connsiteX9" fmla="*/ 3873693 w 4511963"/>
              <a:gd name="connsiteY9" fmla="*/ 4119695 h 4925907"/>
              <a:gd name="connsiteX10" fmla="*/ 3061032 w 4511963"/>
              <a:gd name="connsiteY10" fmla="*/ 4586259 h 4925907"/>
              <a:gd name="connsiteX11" fmla="*/ 2255173 w 4511963"/>
              <a:gd name="connsiteY11" fmla="*/ 4925769 h 4925907"/>
              <a:gd name="connsiteX12" fmla="*/ 1362110 w 4511963"/>
              <a:gd name="connsiteY12" fmla="*/ 4551212 h 4925907"/>
              <a:gd name="connsiteX13" fmla="*/ 700372 w 4511963"/>
              <a:gd name="connsiteY13" fmla="*/ 4157928 h 4925907"/>
              <a:gd name="connsiteX14" fmla="*/ 82696 w 4511963"/>
              <a:gd name="connsiteY14" fmla="*/ 3628634 h 4925907"/>
              <a:gd name="connsiteX15" fmla="*/ 3997 w 4511963"/>
              <a:gd name="connsiteY15" fmla="*/ 2874865 h 4925907"/>
              <a:gd name="connsiteX16" fmla="*/ 5810 w 4511963"/>
              <a:gd name="connsiteY16" fmla="*/ 1934056 h 4925907"/>
              <a:gd name="connsiteX17" fmla="*/ 146001 w 4511963"/>
              <a:gd name="connsiteY17" fmla="*/ 1182147 h 4925907"/>
              <a:gd name="connsiteX18" fmla="*/ 803469 w 4511963"/>
              <a:gd name="connsiteY18" fmla="*/ 694694 h 4925907"/>
              <a:gd name="connsiteX0" fmla="*/ 803469 w 4511963"/>
              <a:gd name="connsiteY0" fmla="*/ 694694 h 4925903"/>
              <a:gd name="connsiteX1" fmla="*/ 1567561 w 4511963"/>
              <a:gd name="connsiteY1" fmla="*/ 254654 h 4925903"/>
              <a:gd name="connsiteX2" fmla="*/ 2223312 w 4511963"/>
              <a:gd name="connsiteY2" fmla="*/ 118 h 4925903"/>
              <a:gd name="connsiteX3" fmla="*/ 3016427 w 4511963"/>
              <a:gd name="connsiteY3" fmla="*/ 299834 h 4925903"/>
              <a:gd name="connsiteX4" fmla="*/ 3733507 w 4511963"/>
              <a:gd name="connsiteY4" fmla="*/ 707424 h 4925903"/>
              <a:gd name="connsiteX5" fmla="*/ 4378679 w 4511963"/>
              <a:gd name="connsiteY5" fmla="*/ 1203293 h 4925903"/>
              <a:gd name="connsiteX6" fmla="*/ 4510907 w 4511963"/>
              <a:gd name="connsiteY6" fmla="*/ 1991406 h 4925903"/>
              <a:gd name="connsiteX7" fmla="*/ 4510904 w 4511963"/>
              <a:gd name="connsiteY7" fmla="*/ 2988642 h 4925903"/>
              <a:gd name="connsiteX8" fmla="*/ 4432842 w 4511963"/>
              <a:gd name="connsiteY8" fmla="*/ 3596774 h 4925903"/>
              <a:gd name="connsiteX9" fmla="*/ 3873693 w 4511963"/>
              <a:gd name="connsiteY9" fmla="*/ 4119695 h 4925903"/>
              <a:gd name="connsiteX10" fmla="*/ 3061032 w 4511963"/>
              <a:gd name="connsiteY10" fmla="*/ 4586259 h 4925903"/>
              <a:gd name="connsiteX11" fmla="*/ 2255173 w 4511963"/>
              <a:gd name="connsiteY11" fmla="*/ 4925769 h 4925903"/>
              <a:gd name="connsiteX12" fmla="*/ 1362110 w 4511963"/>
              <a:gd name="connsiteY12" fmla="*/ 4551212 h 4925903"/>
              <a:gd name="connsiteX13" fmla="*/ 757722 w 4511963"/>
              <a:gd name="connsiteY13" fmla="*/ 4196160 h 4925903"/>
              <a:gd name="connsiteX14" fmla="*/ 82696 w 4511963"/>
              <a:gd name="connsiteY14" fmla="*/ 3628634 h 4925903"/>
              <a:gd name="connsiteX15" fmla="*/ 3997 w 4511963"/>
              <a:gd name="connsiteY15" fmla="*/ 2874865 h 4925903"/>
              <a:gd name="connsiteX16" fmla="*/ 5810 w 4511963"/>
              <a:gd name="connsiteY16" fmla="*/ 1934056 h 4925903"/>
              <a:gd name="connsiteX17" fmla="*/ 146001 w 4511963"/>
              <a:gd name="connsiteY17" fmla="*/ 1182147 h 4925903"/>
              <a:gd name="connsiteX18" fmla="*/ 803469 w 4511963"/>
              <a:gd name="connsiteY18" fmla="*/ 694694 h 4925903"/>
              <a:gd name="connsiteX0" fmla="*/ 803469 w 4511963"/>
              <a:gd name="connsiteY0" fmla="*/ 694694 h 4925903"/>
              <a:gd name="connsiteX1" fmla="*/ 1567561 w 4511963"/>
              <a:gd name="connsiteY1" fmla="*/ 254654 h 4925903"/>
              <a:gd name="connsiteX2" fmla="*/ 2223312 w 4511963"/>
              <a:gd name="connsiteY2" fmla="*/ 118 h 4925903"/>
              <a:gd name="connsiteX3" fmla="*/ 3016427 w 4511963"/>
              <a:gd name="connsiteY3" fmla="*/ 299834 h 4925903"/>
              <a:gd name="connsiteX4" fmla="*/ 3733507 w 4511963"/>
              <a:gd name="connsiteY4" fmla="*/ 707424 h 4925903"/>
              <a:gd name="connsiteX5" fmla="*/ 4378679 w 4511963"/>
              <a:gd name="connsiteY5" fmla="*/ 1203293 h 4925903"/>
              <a:gd name="connsiteX6" fmla="*/ 4510907 w 4511963"/>
              <a:gd name="connsiteY6" fmla="*/ 1991406 h 4925903"/>
              <a:gd name="connsiteX7" fmla="*/ 4510904 w 4511963"/>
              <a:gd name="connsiteY7" fmla="*/ 2988642 h 4925903"/>
              <a:gd name="connsiteX8" fmla="*/ 4432842 w 4511963"/>
              <a:gd name="connsiteY8" fmla="*/ 3596774 h 4925903"/>
              <a:gd name="connsiteX9" fmla="*/ 3873693 w 4511963"/>
              <a:gd name="connsiteY9" fmla="*/ 4119695 h 4925903"/>
              <a:gd name="connsiteX10" fmla="*/ 3061032 w 4511963"/>
              <a:gd name="connsiteY10" fmla="*/ 4586259 h 4925903"/>
              <a:gd name="connsiteX11" fmla="*/ 2255173 w 4511963"/>
              <a:gd name="connsiteY11" fmla="*/ 4925769 h 4925903"/>
              <a:gd name="connsiteX12" fmla="*/ 1362110 w 4511963"/>
              <a:gd name="connsiteY12" fmla="*/ 4551212 h 4925903"/>
              <a:gd name="connsiteX13" fmla="*/ 757722 w 4511963"/>
              <a:gd name="connsiteY13" fmla="*/ 4196160 h 4925903"/>
              <a:gd name="connsiteX14" fmla="*/ 82696 w 4511963"/>
              <a:gd name="connsiteY14" fmla="*/ 3628634 h 4925903"/>
              <a:gd name="connsiteX15" fmla="*/ 3997 w 4511963"/>
              <a:gd name="connsiteY15" fmla="*/ 2874865 h 4925903"/>
              <a:gd name="connsiteX16" fmla="*/ 5810 w 4511963"/>
              <a:gd name="connsiteY16" fmla="*/ 1934056 h 4925903"/>
              <a:gd name="connsiteX17" fmla="*/ 146001 w 4511963"/>
              <a:gd name="connsiteY17" fmla="*/ 1182147 h 4925903"/>
              <a:gd name="connsiteX18" fmla="*/ 803469 w 4511963"/>
              <a:gd name="connsiteY18" fmla="*/ 694694 h 4925903"/>
              <a:gd name="connsiteX0" fmla="*/ 804345 w 4512839"/>
              <a:gd name="connsiteY0" fmla="*/ 694694 h 4925903"/>
              <a:gd name="connsiteX1" fmla="*/ 1568437 w 4512839"/>
              <a:gd name="connsiteY1" fmla="*/ 254654 h 4925903"/>
              <a:gd name="connsiteX2" fmla="*/ 2224188 w 4512839"/>
              <a:gd name="connsiteY2" fmla="*/ 118 h 4925903"/>
              <a:gd name="connsiteX3" fmla="*/ 3017303 w 4512839"/>
              <a:gd name="connsiteY3" fmla="*/ 299834 h 4925903"/>
              <a:gd name="connsiteX4" fmla="*/ 3734383 w 4512839"/>
              <a:gd name="connsiteY4" fmla="*/ 707424 h 4925903"/>
              <a:gd name="connsiteX5" fmla="*/ 4379555 w 4512839"/>
              <a:gd name="connsiteY5" fmla="*/ 1203293 h 4925903"/>
              <a:gd name="connsiteX6" fmla="*/ 4511783 w 4512839"/>
              <a:gd name="connsiteY6" fmla="*/ 1991406 h 4925903"/>
              <a:gd name="connsiteX7" fmla="*/ 4511780 w 4512839"/>
              <a:gd name="connsiteY7" fmla="*/ 2988642 h 4925903"/>
              <a:gd name="connsiteX8" fmla="*/ 4433718 w 4512839"/>
              <a:gd name="connsiteY8" fmla="*/ 3596774 h 4925903"/>
              <a:gd name="connsiteX9" fmla="*/ 3874569 w 4512839"/>
              <a:gd name="connsiteY9" fmla="*/ 4119695 h 4925903"/>
              <a:gd name="connsiteX10" fmla="*/ 3061908 w 4512839"/>
              <a:gd name="connsiteY10" fmla="*/ 4586259 h 4925903"/>
              <a:gd name="connsiteX11" fmla="*/ 2256049 w 4512839"/>
              <a:gd name="connsiteY11" fmla="*/ 4925769 h 4925903"/>
              <a:gd name="connsiteX12" fmla="*/ 1362986 w 4512839"/>
              <a:gd name="connsiteY12" fmla="*/ 4551212 h 4925903"/>
              <a:gd name="connsiteX13" fmla="*/ 758598 w 4512839"/>
              <a:gd name="connsiteY13" fmla="*/ 4196160 h 4925903"/>
              <a:gd name="connsiteX14" fmla="*/ 96316 w 4512839"/>
              <a:gd name="connsiteY14" fmla="*/ 3631820 h 4925903"/>
              <a:gd name="connsiteX15" fmla="*/ 4873 w 4512839"/>
              <a:gd name="connsiteY15" fmla="*/ 2874865 h 4925903"/>
              <a:gd name="connsiteX16" fmla="*/ 6686 w 4512839"/>
              <a:gd name="connsiteY16" fmla="*/ 1934056 h 4925903"/>
              <a:gd name="connsiteX17" fmla="*/ 146877 w 4512839"/>
              <a:gd name="connsiteY17" fmla="*/ 1182147 h 4925903"/>
              <a:gd name="connsiteX18" fmla="*/ 804345 w 4512839"/>
              <a:gd name="connsiteY18" fmla="*/ 694694 h 4925903"/>
              <a:gd name="connsiteX0" fmla="*/ 804345 w 4512839"/>
              <a:gd name="connsiteY0" fmla="*/ 694694 h 4925903"/>
              <a:gd name="connsiteX1" fmla="*/ 1568437 w 4512839"/>
              <a:gd name="connsiteY1" fmla="*/ 254654 h 4925903"/>
              <a:gd name="connsiteX2" fmla="*/ 2224188 w 4512839"/>
              <a:gd name="connsiteY2" fmla="*/ 118 h 4925903"/>
              <a:gd name="connsiteX3" fmla="*/ 3017303 w 4512839"/>
              <a:gd name="connsiteY3" fmla="*/ 299834 h 4925903"/>
              <a:gd name="connsiteX4" fmla="*/ 3734383 w 4512839"/>
              <a:gd name="connsiteY4" fmla="*/ 707424 h 4925903"/>
              <a:gd name="connsiteX5" fmla="*/ 4379555 w 4512839"/>
              <a:gd name="connsiteY5" fmla="*/ 1203293 h 4925903"/>
              <a:gd name="connsiteX6" fmla="*/ 4511783 w 4512839"/>
              <a:gd name="connsiteY6" fmla="*/ 1991406 h 4925903"/>
              <a:gd name="connsiteX7" fmla="*/ 4511780 w 4512839"/>
              <a:gd name="connsiteY7" fmla="*/ 2988642 h 4925903"/>
              <a:gd name="connsiteX8" fmla="*/ 4433718 w 4512839"/>
              <a:gd name="connsiteY8" fmla="*/ 3596774 h 4925903"/>
              <a:gd name="connsiteX9" fmla="*/ 3874569 w 4512839"/>
              <a:gd name="connsiteY9" fmla="*/ 4119695 h 4925903"/>
              <a:gd name="connsiteX10" fmla="*/ 3061908 w 4512839"/>
              <a:gd name="connsiteY10" fmla="*/ 4586259 h 4925903"/>
              <a:gd name="connsiteX11" fmla="*/ 2256049 w 4512839"/>
              <a:gd name="connsiteY11" fmla="*/ 4925769 h 4925903"/>
              <a:gd name="connsiteX12" fmla="*/ 1362986 w 4512839"/>
              <a:gd name="connsiteY12" fmla="*/ 4551212 h 4925903"/>
              <a:gd name="connsiteX13" fmla="*/ 758598 w 4512839"/>
              <a:gd name="connsiteY13" fmla="*/ 4196160 h 4925903"/>
              <a:gd name="connsiteX14" fmla="*/ 96316 w 4512839"/>
              <a:gd name="connsiteY14" fmla="*/ 3631820 h 4925903"/>
              <a:gd name="connsiteX15" fmla="*/ 4873 w 4512839"/>
              <a:gd name="connsiteY15" fmla="*/ 2874865 h 4925903"/>
              <a:gd name="connsiteX16" fmla="*/ 6686 w 4512839"/>
              <a:gd name="connsiteY16" fmla="*/ 1934056 h 4925903"/>
              <a:gd name="connsiteX17" fmla="*/ 146877 w 4512839"/>
              <a:gd name="connsiteY17" fmla="*/ 1182147 h 4925903"/>
              <a:gd name="connsiteX18" fmla="*/ 804345 w 4512839"/>
              <a:gd name="connsiteY18" fmla="*/ 694694 h 4925903"/>
              <a:gd name="connsiteX0" fmla="*/ 804345 w 4512839"/>
              <a:gd name="connsiteY0" fmla="*/ 694694 h 4925903"/>
              <a:gd name="connsiteX1" fmla="*/ 1568437 w 4512839"/>
              <a:gd name="connsiteY1" fmla="*/ 254654 h 4925903"/>
              <a:gd name="connsiteX2" fmla="*/ 2224188 w 4512839"/>
              <a:gd name="connsiteY2" fmla="*/ 118 h 4925903"/>
              <a:gd name="connsiteX3" fmla="*/ 3017303 w 4512839"/>
              <a:gd name="connsiteY3" fmla="*/ 299834 h 4925903"/>
              <a:gd name="connsiteX4" fmla="*/ 3734383 w 4512839"/>
              <a:gd name="connsiteY4" fmla="*/ 707424 h 4925903"/>
              <a:gd name="connsiteX5" fmla="*/ 4379555 w 4512839"/>
              <a:gd name="connsiteY5" fmla="*/ 1203293 h 4925903"/>
              <a:gd name="connsiteX6" fmla="*/ 4511783 w 4512839"/>
              <a:gd name="connsiteY6" fmla="*/ 1991406 h 4925903"/>
              <a:gd name="connsiteX7" fmla="*/ 4511780 w 4512839"/>
              <a:gd name="connsiteY7" fmla="*/ 2988642 h 4925903"/>
              <a:gd name="connsiteX8" fmla="*/ 4433718 w 4512839"/>
              <a:gd name="connsiteY8" fmla="*/ 3596774 h 4925903"/>
              <a:gd name="connsiteX9" fmla="*/ 3874569 w 4512839"/>
              <a:gd name="connsiteY9" fmla="*/ 4119695 h 4925903"/>
              <a:gd name="connsiteX10" fmla="*/ 3061908 w 4512839"/>
              <a:gd name="connsiteY10" fmla="*/ 4586259 h 4925903"/>
              <a:gd name="connsiteX11" fmla="*/ 2256049 w 4512839"/>
              <a:gd name="connsiteY11" fmla="*/ 4925769 h 4925903"/>
              <a:gd name="connsiteX12" fmla="*/ 1362986 w 4512839"/>
              <a:gd name="connsiteY12" fmla="*/ 4551212 h 4925903"/>
              <a:gd name="connsiteX13" fmla="*/ 758598 w 4512839"/>
              <a:gd name="connsiteY13" fmla="*/ 4196160 h 4925903"/>
              <a:gd name="connsiteX14" fmla="*/ 96316 w 4512839"/>
              <a:gd name="connsiteY14" fmla="*/ 3631820 h 4925903"/>
              <a:gd name="connsiteX15" fmla="*/ 4873 w 4512839"/>
              <a:gd name="connsiteY15" fmla="*/ 2874865 h 4925903"/>
              <a:gd name="connsiteX16" fmla="*/ 6686 w 4512839"/>
              <a:gd name="connsiteY16" fmla="*/ 1934056 h 4925903"/>
              <a:gd name="connsiteX17" fmla="*/ 146877 w 4512839"/>
              <a:gd name="connsiteY17" fmla="*/ 1182147 h 4925903"/>
              <a:gd name="connsiteX18" fmla="*/ 804345 w 4512839"/>
              <a:gd name="connsiteY18" fmla="*/ 694694 h 4925903"/>
              <a:gd name="connsiteX0" fmla="*/ 804345 w 4512839"/>
              <a:gd name="connsiteY0" fmla="*/ 694694 h 4925903"/>
              <a:gd name="connsiteX1" fmla="*/ 1568437 w 4512839"/>
              <a:gd name="connsiteY1" fmla="*/ 254654 h 4925903"/>
              <a:gd name="connsiteX2" fmla="*/ 2224188 w 4512839"/>
              <a:gd name="connsiteY2" fmla="*/ 118 h 4925903"/>
              <a:gd name="connsiteX3" fmla="*/ 3017303 w 4512839"/>
              <a:gd name="connsiteY3" fmla="*/ 299834 h 4925903"/>
              <a:gd name="connsiteX4" fmla="*/ 3734383 w 4512839"/>
              <a:gd name="connsiteY4" fmla="*/ 707424 h 4925903"/>
              <a:gd name="connsiteX5" fmla="*/ 4379555 w 4512839"/>
              <a:gd name="connsiteY5" fmla="*/ 1203293 h 4925903"/>
              <a:gd name="connsiteX6" fmla="*/ 4511783 w 4512839"/>
              <a:gd name="connsiteY6" fmla="*/ 1991406 h 4925903"/>
              <a:gd name="connsiteX7" fmla="*/ 4511780 w 4512839"/>
              <a:gd name="connsiteY7" fmla="*/ 2988642 h 4925903"/>
              <a:gd name="connsiteX8" fmla="*/ 4433718 w 4512839"/>
              <a:gd name="connsiteY8" fmla="*/ 3596774 h 4925903"/>
              <a:gd name="connsiteX9" fmla="*/ 3874569 w 4512839"/>
              <a:gd name="connsiteY9" fmla="*/ 4119695 h 4925903"/>
              <a:gd name="connsiteX10" fmla="*/ 3061908 w 4512839"/>
              <a:gd name="connsiteY10" fmla="*/ 4586259 h 4925903"/>
              <a:gd name="connsiteX11" fmla="*/ 2256049 w 4512839"/>
              <a:gd name="connsiteY11" fmla="*/ 4925769 h 4925903"/>
              <a:gd name="connsiteX12" fmla="*/ 1362986 w 4512839"/>
              <a:gd name="connsiteY12" fmla="*/ 4551212 h 4925903"/>
              <a:gd name="connsiteX13" fmla="*/ 758598 w 4512839"/>
              <a:gd name="connsiteY13" fmla="*/ 4196160 h 4925903"/>
              <a:gd name="connsiteX14" fmla="*/ 96316 w 4512839"/>
              <a:gd name="connsiteY14" fmla="*/ 3631820 h 4925903"/>
              <a:gd name="connsiteX15" fmla="*/ 4873 w 4512839"/>
              <a:gd name="connsiteY15" fmla="*/ 2874865 h 4925903"/>
              <a:gd name="connsiteX16" fmla="*/ 6686 w 4512839"/>
              <a:gd name="connsiteY16" fmla="*/ 1934056 h 4925903"/>
              <a:gd name="connsiteX17" fmla="*/ 146877 w 4512839"/>
              <a:gd name="connsiteY17" fmla="*/ 1182147 h 4925903"/>
              <a:gd name="connsiteX18" fmla="*/ 804345 w 4512839"/>
              <a:gd name="connsiteY18" fmla="*/ 694694 h 4925903"/>
              <a:gd name="connsiteX0" fmla="*/ 804345 w 4512839"/>
              <a:gd name="connsiteY0" fmla="*/ 694694 h 4925903"/>
              <a:gd name="connsiteX1" fmla="*/ 1568437 w 4512839"/>
              <a:gd name="connsiteY1" fmla="*/ 254654 h 4925903"/>
              <a:gd name="connsiteX2" fmla="*/ 2224188 w 4512839"/>
              <a:gd name="connsiteY2" fmla="*/ 118 h 4925903"/>
              <a:gd name="connsiteX3" fmla="*/ 3017303 w 4512839"/>
              <a:gd name="connsiteY3" fmla="*/ 299834 h 4925903"/>
              <a:gd name="connsiteX4" fmla="*/ 3734383 w 4512839"/>
              <a:gd name="connsiteY4" fmla="*/ 707424 h 4925903"/>
              <a:gd name="connsiteX5" fmla="*/ 4379555 w 4512839"/>
              <a:gd name="connsiteY5" fmla="*/ 1203293 h 4925903"/>
              <a:gd name="connsiteX6" fmla="*/ 4511783 w 4512839"/>
              <a:gd name="connsiteY6" fmla="*/ 1991406 h 4925903"/>
              <a:gd name="connsiteX7" fmla="*/ 4511780 w 4512839"/>
              <a:gd name="connsiteY7" fmla="*/ 2988642 h 4925903"/>
              <a:gd name="connsiteX8" fmla="*/ 4433718 w 4512839"/>
              <a:gd name="connsiteY8" fmla="*/ 3596774 h 4925903"/>
              <a:gd name="connsiteX9" fmla="*/ 3874569 w 4512839"/>
              <a:gd name="connsiteY9" fmla="*/ 4119695 h 4925903"/>
              <a:gd name="connsiteX10" fmla="*/ 3061908 w 4512839"/>
              <a:gd name="connsiteY10" fmla="*/ 4586259 h 4925903"/>
              <a:gd name="connsiteX11" fmla="*/ 2256049 w 4512839"/>
              <a:gd name="connsiteY11" fmla="*/ 4925769 h 4925903"/>
              <a:gd name="connsiteX12" fmla="*/ 1362986 w 4512839"/>
              <a:gd name="connsiteY12" fmla="*/ 4551212 h 4925903"/>
              <a:gd name="connsiteX13" fmla="*/ 758598 w 4512839"/>
              <a:gd name="connsiteY13" fmla="*/ 4196160 h 4925903"/>
              <a:gd name="connsiteX14" fmla="*/ 96316 w 4512839"/>
              <a:gd name="connsiteY14" fmla="*/ 3631820 h 4925903"/>
              <a:gd name="connsiteX15" fmla="*/ 4873 w 4512839"/>
              <a:gd name="connsiteY15" fmla="*/ 2874865 h 4925903"/>
              <a:gd name="connsiteX16" fmla="*/ 6686 w 4512839"/>
              <a:gd name="connsiteY16" fmla="*/ 1934056 h 4925903"/>
              <a:gd name="connsiteX17" fmla="*/ 146877 w 4512839"/>
              <a:gd name="connsiteY17" fmla="*/ 1182147 h 4925903"/>
              <a:gd name="connsiteX18" fmla="*/ 804345 w 4512839"/>
              <a:gd name="connsiteY18" fmla="*/ 694694 h 4925903"/>
              <a:gd name="connsiteX0" fmla="*/ 804345 w 4512839"/>
              <a:gd name="connsiteY0" fmla="*/ 694694 h 4925903"/>
              <a:gd name="connsiteX1" fmla="*/ 1568437 w 4512839"/>
              <a:gd name="connsiteY1" fmla="*/ 254654 h 4925903"/>
              <a:gd name="connsiteX2" fmla="*/ 2224188 w 4512839"/>
              <a:gd name="connsiteY2" fmla="*/ 118 h 4925903"/>
              <a:gd name="connsiteX3" fmla="*/ 3017303 w 4512839"/>
              <a:gd name="connsiteY3" fmla="*/ 299834 h 4925903"/>
              <a:gd name="connsiteX4" fmla="*/ 3734383 w 4512839"/>
              <a:gd name="connsiteY4" fmla="*/ 707424 h 4925903"/>
              <a:gd name="connsiteX5" fmla="*/ 4379555 w 4512839"/>
              <a:gd name="connsiteY5" fmla="*/ 1203293 h 4925903"/>
              <a:gd name="connsiteX6" fmla="*/ 4511783 w 4512839"/>
              <a:gd name="connsiteY6" fmla="*/ 1991406 h 4925903"/>
              <a:gd name="connsiteX7" fmla="*/ 4511780 w 4512839"/>
              <a:gd name="connsiteY7" fmla="*/ 2988642 h 4925903"/>
              <a:gd name="connsiteX8" fmla="*/ 4433718 w 4512839"/>
              <a:gd name="connsiteY8" fmla="*/ 3596774 h 4925903"/>
              <a:gd name="connsiteX9" fmla="*/ 3874569 w 4512839"/>
              <a:gd name="connsiteY9" fmla="*/ 4119695 h 4925903"/>
              <a:gd name="connsiteX10" fmla="*/ 3061908 w 4512839"/>
              <a:gd name="connsiteY10" fmla="*/ 4586259 h 4925903"/>
              <a:gd name="connsiteX11" fmla="*/ 2256049 w 4512839"/>
              <a:gd name="connsiteY11" fmla="*/ 4925769 h 4925903"/>
              <a:gd name="connsiteX12" fmla="*/ 1362986 w 4512839"/>
              <a:gd name="connsiteY12" fmla="*/ 4551212 h 4925903"/>
              <a:gd name="connsiteX13" fmla="*/ 758598 w 4512839"/>
              <a:gd name="connsiteY13" fmla="*/ 4196160 h 4925903"/>
              <a:gd name="connsiteX14" fmla="*/ 96316 w 4512839"/>
              <a:gd name="connsiteY14" fmla="*/ 3631820 h 4925903"/>
              <a:gd name="connsiteX15" fmla="*/ 4873 w 4512839"/>
              <a:gd name="connsiteY15" fmla="*/ 2874865 h 4925903"/>
              <a:gd name="connsiteX16" fmla="*/ 6686 w 4512839"/>
              <a:gd name="connsiteY16" fmla="*/ 1934056 h 4925903"/>
              <a:gd name="connsiteX17" fmla="*/ 146877 w 4512839"/>
              <a:gd name="connsiteY17" fmla="*/ 1182147 h 4925903"/>
              <a:gd name="connsiteX18" fmla="*/ 804345 w 4512839"/>
              <a:gd name="connsiteY18" fmla="*/ 694694 h 4925903"/>
              <a:gd name="connsiteX0" fmla="*/ 804345 w 4512839"/>
              <a:gd name="connsiteY0" fmla="*/ 694694 h 4925903"/>
              <a:gd name="connsiteX1" fmla="*/ 1568437 w 4512839"/>
              <a:gd name="connsiteY1" fmla="*/ 254654 h 4925903"/>
              <a:gd name="connsiteX2" fmla="*/ 2224188 w 4512839"/>
              <a:gd name="connsiteY2" fmla="*/ 118 h 4925903"/>
              <a:gd name="connsiteX3" fmla="*/ 3017303 w 4512839"/>
              <a:gd name="connsiteY3" fmla="*/ 299834 h 4925903"/>
              <a:gd name="connsiteX4" fmla="*/ 3734383 w 4512839"/>
              <a:gd name="connsiteY4" fmla="*/ 707424 h 4925903"/>
              <a:gd name="connsiteX5" fmla="*/ 4379555 w 4512839"/>
              <a:gd name="connsiteY5" fmla="*/ 1203293 h 4925903"/>
              <a:gd name="connsiteX6" fmla="*/ 4511783 w 4512839"/>
              <a:gd name="connsiteY6" fmla="*/ 1991406 h 4925903"/>
              <a:gd name="connsiteX7" fmla="*/ 4511780 w 4512839"/>
              <a:gd name="connsiteY7" fmla="*/ 2988642 h 4925903"/>
              <a:gd name="connsiteX8" fmla="*/ 4433718 w 4512839"/>
              <a:gd name="connsiteY8" fmla="*/ 3596774 h 4925903"/>
              <a:gd name="connsiteX9" fmla="*/ 3874569 w 4512839"/>
              <a:gd name="connsiteY9" fmla="*/ 4119695 h 4925903"/>
              <a:gd name="connsiteX10" fmla="*/ 3061908 w 4512839"/>
              <a:gd name="connsiteY10" fmla="*/ 4586259 h 4925903"/>
              <a:gd name="connsiteX11" fmla="*/ 2256049 w 4512839"/>
              <a:gd name="connsiteY11" fmla="*/ 4925769 h 4925903"/>
              <a:gd name="connsiteX12" fmla="*/ 1362986 w 4512839"/>
              <a:gd name="connsiteY12" fmla="*/ 4551212 h 4925903"/>
              <a:gd name="connsiteX13" fmla="*/ 758598 w 4512839"/>
              <a:gd name="connsiteY13" fmla="*/ 4196160 h 4925903"/>
              <a:gd name="connsiteX14" fmla="*/ 96316 w 4512839"/>
              <a:gd name="connsiteY14" fmla="*/ 3631820 h 4925903"/>
              <a:gd name="connsiteX15" fmla="*/ 4873 w 4512839"/>
              <a:gd name="connsiteY15" fmla="*/ 2874865 h 4925903"/>
              <a:gd name="connsiteX16" fmla="*/ 6686 w 4512839"/>
              <a:gd name="connsiteY16" fmla="*/ 1934056 h 4925903"/>
              <a:gd name="connsiteX17" fmla="*/ 146877 w 4512839"/>
              <a:gd name="connsiteY17" fmla="*/ 1182147 h 4925903"/>
              <a:gd name="connsiteX18" fmla="*/ 804345 w 4512839"/>
              <a:gd name="connsiteY18" fmla="*/ 694694 h 4925903"/>
              <a:gd name="connsiteX0" fmla="*/ 804345 w 4512839"/>
              <a:gd name="connsiteY0" fmla="*/ 694694 h 4925903"/>
              <a:gd name="connsiteX1" fmla="*/ 1568437 w 4512839"/>
              <a:gd name="connsiteY1" fmla="*/ 254654 h 4925903"/>
              <a:gd name="connsiteX2" fmla="*/ 2224188 w 4512839"/>
              <a:gd name="connsiteY2" fmla="*/ 118 h 4925903"/>
              <a:gd name="connsiteX3" fmla="*/ 3017303 w 4512839"/>
              <a:gd name="connsiteY3" fmla="*/ 299834 h 4925903"/>
              <a:gd name="connsiteX4" fmla="*/ 3734383 w 4512839"/>
              <a:gd name="connsiteY4" fmla="*/ 707424 h 4925903"/>
              <a:gd name="connsiteX5" fmla="*/ 4379555 w 4512839"/>
              <a:gd name="connsiteY5" fmla="*/ 1203293 h 4925903"/>
              <a:gd name="connsiteX6" fmla="*/ 4511783 w 4512839"/>
              <a:gd name="connsiteY6" fmla="*/ 1991406 h 4925903"/>
              <a:gd name="connsiteX7" fmla="*/ 4511780 w 4512839"/>
              <a:gd name="connsiteY7" fmla="*/ 2988642 h 4925903"/>
              <a:gd name="connsiteX8" fmla="*/ 4433718 w 4512839"/>
              <a:gd name="connsiteY8" fmla="*/ 3596774 h 4925903"/>
              <a:gd name="connsiteX9" fmla="*/ 3874569 w 4512839"/>
              <a:gd name="connsiteY9" fmla="*/ 4119695 h 4925903"/>
              <a:gd name="connsiteX10" fmla="*/ 3061908 w 4512839"/>
              <a:gd name="connsiteY10" fmla="*/ 4586259 h 4925903"/>
              <a:gd name="connsiteX11" fmla="*/ 2256049 w 4512839"/>
              <a:gd name="connsiteY11" fmla="*/ 4925769 h 4925903"/>
              <a:gd name="connsiteX12" fmla="*/ 1362986 w 4512839"/>
              <a:gd name="connsiteY12" fmla="*/ 4551212 h 4925903"/>
              <a:gd name="connsiteX13" fmla="*/ 758598 w 4512839"/>
              <a:gd name="connsiteY13" fmla="*/ 4196160 h 4925903"/>
              <a:gd name="connsiteX14" fmla="*/ 96316 w 4512839"/>
              <a:gd name="connsiteY14" fmla="*/ 3631820 h 4925903"/>
              <a:gd name="connsiteX15" fmla="*/ 4873 w 4512839"/>
              <a:gd name="connsiteY15" fmla="*/ 2874865 h 4925903"/>
              <a:gd name="connsiteX16" fmla="*/ 6686 w 4512839"/>
              <a:gd name="connsiteY16" fmla="*/ 1934056 h 4925903"/>
              <a:gd name="connsiteX17" fmla="*/ 146877 w 4512839"/>
              <a:gd name="connsiteY17" fmla="*/ 1182147 h 4925903"/>
              <a:gd name="connsiteX18" fmla="*/ 804345 w 4512839"/>
              <a:gd name="connsiteY18" fmla="*/ 694694 h 4925903"/>
              <a:gd name="connsiteX0" fmla="*/ 810122 w 4518616"/>
              <a:gd name="connsiteY0" fmla="*/ 694694 h 4925903"/>
              <a:gd name="connsiteX1" fmla="*/ 1574214 w 4518616"/>
              <a:gd name="connsiteY1" fmla="*/ 254654 h 4925903"/>
              <a:gd name="connsiteX2" fmla="*/ 2229965 w 4518616"/>
              <a:gd name="connsiteY2" fmla="*/ 118 h 4925903"/>
              <a:gd name="connsiteX3" fmla="*/ 3023080 w 4518616"/>
              <a:gd name="connsiteY3" fmla="*/ 299834 h 4925903"/>
              <a:gd name="connsiteX4" fmla="*/ 3740160 w 4518616"/>
              <a:gd name="connsiteY4" fmla="*/ 707424 h 4925903"/>
              <a:gd name="connsiteX5" fmla="*/ 4385332 w 4518616"/>
              <a:gd name="connsiteY5" fmla="*/ 1203293 h 4925903"/>
              <a:gd name="connsiteX6" fmla="*/ 4517560 w 4518616"/>
              <a:gd name="connsiteY6" fmla="*/ 1991406 h 4925903"/>
              <a:gd name="connsiteX7" fmla="*/ 4517557 w 4518616"/>
              <a:gd name="connsiteY7" fmla="*/ 2988642 h 4925903"/>
              <a:gd name="connsiteX8" fmla="*/ 4439495 w 4518616"/>
              <a:gd name="connsiteY8" fmla="*/ 3596774 h 4925903"/>
              <a:gd name="connsiteX9" fmla="*/ 3880346 w 4518616"/>
              <a:gd name="connsiteY9" fmla="*/ 4119695 h 4925903"/>
              <a:gd name="connsiteX10" fmla="*/ 3067685 w 4518616"/>
              <a:gd name="connsiteY10" fmla="*/ 4586259 h 4925903"/>
              <a:gd name="connsiteX11" fmla="*/ 2261826 w 4518616"/>
              <a:gd name="connsiteY11" fmla="*/ 4925769 h 4925903"/>
              <a:gd name="connsiteX12" fmla="*/ 1368763 w 4518616"/>
              <a:gd name="connsiteY12" fmla="*/ 4551212 h 4925903"/>
              <a:gd name="connsiteX13" fmla="*/ 764375 w 4518616"/>
              <a:gd name="connsiteY13" fmla="*/ 4196160 h 4925903"/>
              <a:gd name="connsiteX14" fmla="*/ 102093 w 4518616"/>
              <a:gd name="connsiteY14" fmla="*/ 3631820 h 4925903"/>
              <a:gd name="connsiteX15" fmla="*/ 17022 w 4518616"/>
              <a:gd name="connsiteY15" fmla="*/ 2801585 h 4925903"/>
              <a:gd name="connsiteX16" fmla="*/ 12463 w 4518616"/>
              <a:gd name="connsiteY16" fmla="*/ 1934056 h 4925903"/>
              <a:gd name="connsiteX17" fmla="*/ 152654 w 4518616"/>
              <a:gd name="connsiteY17" fmla="*/ 1182147 h 4925903"/>
              <a:gd name="connsiteX18" fmla="*/ 810122 w 4518616"/>
              <a:gd name="connsiteY18" fmla="*/ 694694 h 4925903"/>
              <a:gd name="connsiteX0" fmla="*/ 807063 w 4515557"/>
              <a:gd name="connsiteY0" fmla="*/ 694694 h 4925903"/>
              <a:gd name="connsiteX1" fmla="*/ 1571155 w 4515557"/>
              <a:gd name="connsiteY1" fmla="*/ 254654 h 4925903"/>
              <a:gd name="connsiteX2" fmla="*/ 2226906 w 4515557"/>
              <a:gd name="connsiteY2" fmla="*/ 118 h 4925903"/>
              <a:gd name="connsiteX3" fmla="*/ 3020021 w 4515557"/>
              <a:gd name="connsiteY3" fmla="*/ 299834 h 4925903"/>
              <a:gd name="connsiteX4" fmla="*/ 3737101 w 4515557"/>
              <a:gd name="connsiteY4" fmla="*/ 707424 h 4925903"/>
              <a:gd name="connsiteX5" fmla="*/ 4382273 w 4515557"/>
              <a:gd name="connsiteY5" fmla="*/ 1203293 h 4925903"/>
              <a:gd name="connsiteX6" fmla="*/ 4514501 w 4515557"/>
              <a:gd name="connsiteY6" fmla="*/ 1991406 h 4925903"/>
              <a:gd name="connsiteX7" fmla="*/ 4514498 w 4515557"/>
              <a:gd name="connsiteY7" fmla="*/ 2988642 h 4925903"/>
              <a:gd name="connsiteX8" fmla="*/ 4436436 w 4515557"/>
              <a:gd name="connsiteY8" fmla="*/ 3596774 h 4925903"/>
              <a:gd name="connsiteX9" fmla="*/ 3877287 w 4515557"/>
              <a:gd name="connsiteY9" fmla="*/ 4119695 h 4925903"/>
              <a:gd name="connsiteX10" fmla="*/ 3064626 w 4515557"/>
              <a:gd name="connsiteY10" fmla="*/ 4586259 h 4925903"/>
              <a:gd name="connsiteX11" fmla="*/ 2258767 w 4515557"/>
              <a:gd name="connsiteY11" fmla="*/ 4925769 h 4925903"/>
              <a:gd name="connsiteX12" fmla="*/ 1365704 w 4515557"/>
              <a:gd name="connsiteY12" fmla="*/ 4551212 h 4925903"/>
              <a:gd name="connsiteX13" fmla="*/ 761316 w 4515557"/>
              <a:gd name="connsiteY13" fmla="*/ 4196160 h 4925903"/>
              <a:gd name="connsiteX14" fmla="*/ 99034 w 4515557"/>
              <a:gd name="connsiteY14" fmla="*/ 3631820 h 4925903"/>
              <a:gd name="connsiteX15" fmla="*/ 13963 w 4515557"/>
              <a:gd name="connsiteY15" fmla="*/ 2801585 h 4925903"/>
              <a:gd name="connsiteX16" fmla="*/ 9404 w 4515557"/>
              <a:gd name="connsiteY16" fmla="*/ 1934056 h 4925903"/>
              <a:gd name="connsiteX17" fmla="*/ 149595 w 4515557"/>
              <a:gd name="connsiteY17" fmla="*/ 1182147 h 4925903"/>
              <a:gd name="connsiteX18" fmla="*/ 807063 w 4515557"/>
              <a:gd name="connsiteY18" fmla="*/ 694694 h 4925903"/>
              <a:gd name="connsiteX0" fmla="*/ 798834 w 4507328"/>
              <a:gd name="connsiteY0" fmla="*/ 694694 h 4925903"/>
              <a:gd name="connsiteX1" fmla="*/ 1562926 w 4507328"/>
              <a:gd name="connsiteY1" fmla="*/ 254654 h 4925903"/>
              <a:gd name="connsiteX2" fmla="*/ 2218677 w 4507328"/>
              <a:gd name="connsiteY2" fmla="*/ 118 h 4925903"/>
              <a:gd name="connsiteX3" fmla="*/ 3011792 w 4507328"/>
              <a:gd name="connsiteY3" fmla="*/ 299834 h 4925903"/>
              <a:gd name="connsiteX4" fmla="*/ 3728872 w 4507328"/>
              <a:gd name="connsiteY4" fmla="*/ 707424 h 4925903"/>
              <a:gd name="connsiteX5" fmla="*/ 4374044 w 4507328"/>
              <a:gd name="connsiteY5" fmla="*/ 1203293 h 4925903"/>
              <a:gd name="connsiteX6" fmla="*/ 4506272 w 4507328"/>
              <a:gd name="connsiteY6" fmla="*/ 1991406 h 4925903"/>
              <a:gd name="connsiteX7" fmla="*/ 4506269 w 4507328"/>
              <a:gd name="connsiteY7" fmla="*/ 2988642 h 4925903"/>
              <a:gd name="connsiteX8" fmla="*/ 4428207 w 4507328"/>
              <a:gd name="connsiteY8" fmla="*/ 3596774 h 4925903"/>
              <a:gd name="connsiteX9" fmla="*/ 3869058 w 4507328"/>
              <a:gd name="connsiteY9" fmla="*/ 4119695 h 4925903"/>
              <a:gd name="connsiteX10" fmla="*/ 3056397 w 4507328"/>
              <a:gd name="connsiteY10" fmla="*/ 4586259 h 4925903"/>
              <a:gd name="connsiteX11" fmla="*/ 2250538 w 4507328"/>
              <a:gd name="connsiteY11" fmla="*/ 4925769 h 4925903"/>
              <a:gd name="connsiteX12" fmla="*/ 1357475 w 4507328"/>
              <a:gd name="connsiteY12" fmla="*/ 4551212 h 4925903"/>
              <a:gd name="connsiteX13" fmla="*/ 753087 w 4507328"/>
              <a:gd name="connsiteY13" fmla="*/ 4196160 h 4925903"/>
              <a:gd name="connsiteX14" fmla="*/ 90805 w 4507328"/>
              <a:gd name="connsiteY14" fmla="*/ 3631820 h 4925903"/>
              <a:gd name="connsiteX15" fmla="*/ 5734 w 4507328"/>
              <a:gd name="connsiteY15" fmla="*/ 2801585 h 4925903"/>
              <a:gd name="connsiteX16" fmla="*/ 1175 w 4507328"/>
              <a:gd name="connsiteY16" fmla="*/ 1934056 h 4925903"/>
              <a:gd name="connsiteX17" fmla="*/ 141366 w 4507328"/>
              <a:gd name="connsiteY17" fmla="*/ 1182147 h 4925903"/>
              <a:gd name="connsiteX18" fmla="*/ 798834 w 4507328"/>
              <a:gd name="connsiteY18" fmla="*/ 694694 h 4925903"/>
              <a:gd name="connsiteX0" fmla="*/ 798090 w 4506584"/>
              <a:gd name="connsiteY0" fmla="*/ 694694 h 4925903"/>
              <a:gd name="connsiteX1" fmla="*/ 1562182 w 4506584"/>
              <a:gd name="connsiteY1" fmla="*/ 254654 h 4925903"/>
              <a:gd name="connsiteX2" fmla="*/ 2217933 w 4506584"/>
              <a:gd name="connsiteY2" fmla="*/ 118 h 4925903"/>
              <a:gd name="connsiteX3" fmla="*/ 3011048 w 4506584"/>
              <a:gd name="connsiteY3" fmla="*/ 299834 h 4925903"/>
              <a:gd name="connsiteX4" fmla="*/ 3728128 w 4506584"/>
              <a:gd name="connsiteY4" fmla="*/ 707424 h 4925903"/>
              <a:gd name="connsiteX5" fmla="*/ 4373300 w 4506584"/>
              <a:gd name="connsiteY5" fmla="*/ 1203293 h 4925903"/>
              <a:gd name="connsiteX6" fmla="*/ 4505528 w 4506584"/>
              <a:gd name="connsiteY6" fmla="*/ 1991406 h 4925903"/>
              <a:gd name="connsiteX7" fmla="*/ 4505525 w 4506584"/>
              <a:gd name="connsiteY7" fmla="*/ 2988642 h 4925903"/>
              <a:gd name="connsiteX8" fmla="*/ 4427463 w 4506584"/>
              <a:gd name="connsiteY8" fmla="*/ 3596774 h 4925903"/>
              <a:gd name="connsiteX9" fmla="*/ 3868314 w 4506584"/>
              <a:gd name="connsiteY9" fmla="*/ 4119695 h 4925903"/>
              <a:gd name="connsiteX10" fmla="*/ 3055653 w 4506584"/>
              <a:gd name="connsiteY10" fmla="*/ 4586259 h 4925903"/>
              <a:gd name="connsiteX11" fmla="*/ 2249794 w 4506584"/>
              <a:gd name="connsiteY11" fmla="*/ 4925769 h 4925903"/>
              <a:gd name="connsiteX12" fmla="*/ 1356731 w 4506584"/>
              <a:gd name="connsiteY12" fmla="*/ 4551212 h 4925903"/>
              <a:gd name="connsiteX13" fmla="*/ 752343 w 4506584"/>
              <a:gd name="connsiteY13" fmla="*/ 4196160 h 4925903"/>
              <a:gd name="connsiteX14" fmla="*/ 90061 w 4506584"/>
              <a:gd name="connsiteY14" fmla="*/ 3631820 h 4925903"/>
              <a:gd name="connsiteX15" fmla="*/ 4990 w 4506584"/>
              <a:gd name="connsiteY15" fmla="*/ 2801585 h 4925903"/>
              <a:gd name="connsiteX16" fmla="*/ 431 w 4506584"/>
              <a:gd name="connsiteY16" fmla="*/ 1934056 h 4925903"/>
              <a:gd name="connsiteX17" fmla="*/ 140622 w 4506584"/>
              <a:gd name="connsiteY17" fmla="*/ 1182147 h 4925903"/>
              <a:gd name="connsiteX18" fmla="*/ 798090 w 4506584"/>
              <a:gd name="connsiteY18" fmla="*/ 694694 h 4925903"/>
              <a:gd name="connsiteX0" fmla="*/ 798833 w 4507327"/>
              <a:gd name="connsiteY0" fmla="*/ 694694 h 4925903"/>
              <a:gd name="connsiteX1" fmla="*/ 1562925 w 4507327"/>
              <a:gd name="connsiteY1" fmla="*/ 254654 h 4925903"/>
              <a:gd name="connsiteX2" fmla="*/ 2218676 w 4507327"/>
              <a:gd name="connsiteY2" fmla="*/ 118 h 4925903"/>
              <a:gd name="connsiteX3" fmla="*/ 3011791 w 4507327"/>
              <a:gd name="connsiteY3" fmla="*/ 299834 h 4925903"/>
              <a:gd name="connsiteX4" fmla="*/ 3728871 w 4507327"/>
              <a:gd name="connsiteY4" fmla="*/ 707424 h 4925903"/>
              <a:gd name="connsiteX5" fmla="*/ 4374043 w 4507327"/>
              <a:gd name="connsiteY5" fmla="*/ 1203293 h 4925903"/>
              <a:gd name="connsiteX6" fmla="*/ 4506271 w 4507327"/>
              <a:gd name="connsiteY6" fmla="*/ 1991406 h 4925903"/>
              <a:gd name="connsiteX7" fmla="*/ 4506268 w 4507327"/>
              <a:gd name="connsiteY7" fmla="*/ 2988642 h 4925903"/>
              <a:gd name="connsiteX8" fmla="*/ 4428206 w 4507327"/>
              <a:gd name="connsiteY8" fmla="*/ 3596774 h 4925903"/>
              <a:gd name="connsiteX9" fmla="*/ 3869057 w 4507327"/>
              <a:gd name="connsiteY9" fmla="*/ 4119695 h 4925903"/>
              <a:gd name="connsiteX10" fmla="*/ 3056396 w 4507327"/>
              <a:gd name="connsiteY10" fmla="*/ 4586259 h 4925903"/>
              <a:gd name="connsiteX11" fmla="*/ 2250537 w 4507327"/>
              <a:gd name="connsiteY11" fmla="*/ 4925769 h 4925903"/>
              <a:gd name="connsiteX12" fmla="*/ 1357474 w 4507327"/>
              <a:gd name="connsiteY12" fmla="*/ 4551212 h 4925903"/>
              <a:gd name="connsiteX13" fmla="*/ 753086 w 4507327"/>
              <a:gd name="connsiteY13" fmla="*/ 4196160 h 4925903"/>
              <a:gd name="connsiteX14" fmla="*/ 90804 w 4507327"/>
              <a:gd name="connsiteY14" fmla="*/ 3631820 h 4925903"/>
              <a:gd name="connsiteX15" fmla="*/ 5733 w 4507327"/>
              <a:gd name="connsiteY15" fmla="*/ 2801585 h 4925903"/>
              <a:gd name="connsiteX16" fmla="*/ 1174 w 4507327"/>
              <a:gd name="connsiteY16" fmla="*/ 1934056 h 4925903"/>
              <a:gd name="connsiteX17" fmla="*/ 141365 w 4507327"/>
              <a:gd name="connsiteY17" fmla="*/ 1182147 h 4925903"/>
              <a:gd name="connsiteX18" fmla="*/ 798833 w 4507327"/>
              <a:gd name="connsiteY18" fmla="*/ 694694 h 4925903"/>
              <a:gd name="connsiteX0" fmla="*/ 798744 w 4507238"/>
              <a:gd name="connsiteY0" fmla="*/ 694694 h 4925903"/>
              <a:gd name="connsiteX1" fmla="*/ 1562836 w 4507238"/>
              <a:gd name="connsiteY1" fmla="*/ 254654 h 4925903"/>
              <a:gd name="connsiteX2" fmla="*/ 2218587 w 4507238"/>
              <a:gd name="connsiteY2" fmla="*/ 118 h 4925903"/>
              <a:gd name="connsiteX3" fmla="*/ 3011702 w 4507238"/>
              <a:gd name="connsiteY3" fmla="*/ 299834 h 4925903"/>
              <a:gd name="connsiteX4" fmla="*/ 3728782 w 4507238"/>
              <a:gd name="connsiteY4" fmla="*/ 707424 h 4925903"/>
              <a:gd name="connsiteX5" fmla="*/ 4373954 w 4507238"/>
              <a:gd name="connsiteY5" fmla="*/ 1203293 h 4925903"/>
              <a:gd name="connsiteX6" fmla="*/ 4506182 w 4507238"/>
              <a:gd name="connsiteY6" fmla="*/ 1991406 h 4925903"/>
              <a:gd name="connsiteX7" fmla="*/ 4506179 w 4507238"/>
              <a:gd name="connsiteY7" fmla="*/ 2988642 h 4925903"/>
              <a:gd name="connsiteX8" fmla="*/ 4428117 w 4507238"/>
              <a:gd name="connsiteY8" fmla="*/ 3596774 h 4925903"/>
              <a:gd name="connsiteX9" fmla="*/ 3868968 w 4507238"/>
              <a:gd name="connsiteY9" fmla="*/ 4119695 h 4925903"/>
              <a:gd name="connsiteX10" fmla="*/ 3056307 w 4507238"/>
              <a:gd name="connsiteY10" fmla="*/ 4586259 h 4925903"/>
              <a:gd name="connsiteX11" fmla="*/ 2250448 w 4507238"/>
              <a:gd name="connsiteY11" fmla="*/ 4925769 h 4925903"/>
              <a:gd name="connsiteX12" fmla="*/ 1357385 w 4507238"/>
              <a:gd name="connsiteY12" fmla="*/ 4551212 h 4925903"/>
              <a:gd name="connsiteX13" fmla="*/ 752997 w 4507238"/>
              <a:gd name="connsiteY13" fmla="*/ 4196160 h 4925903"/>
              <a:gd name="connsiteX14" fmla="*/ 90715 w 4507238"/>
              <a:gd name="connsiteY14" fmla="*/ 3631820 h 4925903"/>
              <a:gd name="connsiteX15" fmla="*/ 5644 w 4507238"/>
              <a:gd name="connsiteY15" fmla="*/ 2801585 h 4925903"/>
              <a:gd name="connsiteX16" fmla="*/ 1085 w 4507238"/>
              <a:gd name="connsiteY16" fmla="*/ 1934056 h 4925903"/>
              <a:gd name="connsiteX17" fmla="*/ 141276 w 4507238"/>
              <a:gd name="connsiteY17" fmla="*/ 1182147 h 4925903"/>
              <a:gd name="connsiteX18" fmla="*/ 798744 w 4507238"/>
              <a:gd name="connsiteY18" fmla="*/ 694694 h 4925903"/>
              <a:gd name="connsiteX0" fmla="*/ 798744 w 4507238"/>
              <a:gd name="connsiteY0" fmla="*/ 694694 h 4925903"/>
              <a:gd name="connsiteX1" fmla="*/ 1562836 w 4507238"/>
              <a:gd name="connsiteY1" fmla="*/ 254654 h 4925903"/>
              <a:gd name="connsiteX2" fmla="*/ 2218587 w 4507238"/>
              <a:gd name="connsiteY2" fmla="*/ 118 h 4925903"/>
              <a:gd name="connsiteX3" fmla="*/ 3011702 w 4507238"/>
              <a:gd name="connsiteY3" fmla="*/ 299834 h 4925903"/>
              <a:gd name="connsiteX4" fmla="*/ 3728782 w 4507238"/>
              <a:gd name="connsiteY4" fmla="*/ 707424 h 4925903"/>
              <a:gd name="connsiteX5" fmla="*/ 4373954 w 4507238"/>
              <a:gd name="connsiteY5" fmla="*/ 1203293 h 4925903"/>
              <a:gd name="connsiteX6" fmla="*/ 4506182 w 4507238"/>
              <a:gd name="connsiteY6" fmla="*/ 1991406 h 4925903"/>
              <a:gd name="connsiteX7" fmla="*/ 4506179 w 4507238"/>
              <a:gd name="connsiteY7" fmla="*/ 2988642 h 4925903"/>
              <a:gd name="connsiteX8" fmla="*/ 4428117 w 4507238"/>
              <a:gd name="connsiteY8" fmla="*/ 3596774 h 4925903"/>
              <a:gd name="connsiteX9" fmla="*/ 3868968 w 4507238"/>
              <a:gd name="connsiteY9" fmla="*/ 4119695 h 4925903"/>
              <a:gd name="connsiteX10" fmla="*/ 3056307 w 4507238"/>
              <a:gd name="connsiteY10" fmla="*/ 4586259 h 4925903"/>
              <a:gd name="connsiteX11" fmla="*/ 2250448 w 4507238"/>
              <a:gd name="connsiteY11" fmla="*/ 4925769 h 4925903"/>
              <a:gd name="connsiteX12" fmla="*/ 1357385 w 4507238"/>
              <a:gd name="connsiteY12" fmla="*/ 4551212 h 4925903"/>
              <a:gd name="connsiteX13" fmla="*/ 752997 w 4507238"/>
              <a:gd name="connsiteY13" fmla="*/ 4196160 h 4925903"/>
              <a:gd name="connsiteX14" fmla="*/ 90715 w 4507238"/>
              <a:gd name="connsiteY14" fmla="*/ 3631820 h 4925903"/>
              <a:gd name="connsiteX15" fmla="*/ 5644 w 4507238"/>
              <a:gd name="connsiteY15" fmla="*/ 2801585 h 4925903"/>
              <a:gd name="connsiteX16" fmla="*/ 1085 w 4507238"/>
              <a:gd name="connsiteY16" fmla="*/ 1934056 h 4925903"/>
              <a:gd name="connsiteX17" fmla="*/ 141276 w 4507238"/>
              <a:gd name="connsiteY17" fmla="*/ 1182147 h 4925903"/>
              <a:gd name="connsiteX18" fmla="*/ 798744 w 4507238"/>
              <a:gd name="connsiteY18" fmla="*/ 694694 h 4925903"/>
              <a:gd name="connsiteX0" fmla="*/ 808070 w 4516564"/>
              <a:gd name="connsiteY0" fmla="*/ 694694 h 4925903"/>
              <a:gd name="connsiteX1" fmla="*/ 1572162 w 4516564"/>
              <a:gd name="connsiteY1" fmla="*/ 254654 h 4925903"/>
              <a:gd name="connsiteX2" fmla="*/ 2227913 w 4516564"/>
              <a:gd name="connsiteY2" fmla="*/ 118 h 4925903"/>
              <a:gd name="connsiteX3" fmla="*/ 3021028 w 4516564"/>
              <a:gd name="connsiteY3" fmla="*/ 299834 h 4925903"/>
              <a:gd name="connsiteX4" fmla="*/ 3738108 w 4516564"/>
              <a:gd name="connsiteY4" fmla="*/ 707424 h 4925903"/>
              <a:gd name="connsiteX5" fmla="*/ 4383280 w 4516564"/>
              <a:gd name="connsiteY5" fmla="*/ 1203293 h 4925903"/>
              <a:gd name="connsiteX6" fmla="*/ 4515508 w 4516564"/>
              <a:gd name="connsiteY6" fmla="*/ 1991406 h 4925903"/>
              <a:gd name="connsiteX7" fmla="*/ 4515505 w 4516564"/>
              <a:gd name="connsiteY7" fmla="*/ 2988642 h 4925903"/>
              <a:gd name="connsiteX8" fmla="*/ 4437443 w 4516564"/>
              <a:gd name="connsiteY8" fmla="*/ 3596774 h 4925903"/>
              <a:gd name="connsiteX9" fmla="*/ 3878294 w 4516564"/>
              <a:gd name="connsiteY9" fmla="*/ 4119695 h 4925903"/>
              <a:gd name="connsiteX10" fmla="*/ 3065633 w 4516564"/>
              <a:gd name="connsiteY10" fmla="*/ 4586259 h 4925903"/>
              <a:gd name="connsiteX11" fmla="*/ 2259774 w 4516564"/>
              <a:gd name="connsiteY11" fmla="*/ 4925769 h 4925903"/>
              <a:gd name="connsiteX12" fmla="*/ 1366711 w 4516564"/>
              <a:gd name="connsiteY12" fmla="*/ 4551212 h 4925903"/>
              <a:gd name="connsiteX13" fmla="*/ 762323 w 4516564"/>
              <a:gd name="connsiteY13" fmla="*/ 4196160 h 4925903"/>
              <a:gd name="connsiteX14" fmla="*/ 100041 w 4516564"/>
              <a:gd name="connsiteY14" fmla="*/ 3631820 h 4925903"/>
              <a:gd name="connsiteX15" fmla="*/ 11795 w 4516564"/>
              <a:gd name="connsiteY15" fmla="*/ 2792060 h 4925903"/>
              <a:gd name="connsiteX16" fmla="*/ 10411 w 4516564"/>
              <a:gd name="connsiteY16" fmla="*/ 1934056 h 4925903"/>
              <a:gd name="connsiteX17" fmla="*/ 150602 w 4516564"/>
              <a:gd name="connsiteY17" fmla="*/ 1182147 h 4925903"/>
              <a:gd name="connsiteX18" fmla="*/ 808070 w 4516564"/>
              <a:gd name="connsiteY18" fmla="*/ 694694 h 4925903"/>
              <a:gd name="connsiteX0" fmla="*/ 808070 w 4516564"/>
              <a:gd name="connsiteY0" fmla="*/ 694694 h 4925903"/>
              <a:gd name="connsiteX1" fmla="*/ 1572162 w 4516564"/>
              <a:gd name="connsiteY1" fmla="*/ 254654 h 4925903"/>
              <a:gd name="connsiteX2" fmla="*/ 2227913 w 4516564"/>
              <a:gd name="connsiteY2" fmla="*/ 118 h 4925903"/>
              <a:gd name="connsiteX3" fmla="*/ 3021028 w 4516564"/>
              <a:gd name="connsiteY3" fmla="*/ 299834 h 4925903"/>
              <a:gd name="connsiteX4" fmla="*/ 3738108 w 4516564"/>
              <a:gd name="connsiteY4" fmla="*/ 707424 h 4925903"/>
              <a:gd name="connsiteX5" fmla="*/ 4383280 w 4516564"/>
              <a:gd name="connsiteY5" fmla="*/ 1203293 h 4925903"/>
              <a:gd name="connsiteX6" fmla="*/ 4515508 w 4516564"/>
              <a:gd name="connsiteY6" fmla="*/ 1991406 h 4925903"/>
              <a:gd name="connsiteX7" fmla="*/ 4515505 w 4516564"/>
              <a:gd name="connsiteY7" fmla="*/ 2988642 h 4925903"/>
              <a:gd name="connsiteX8" fmla="*/ 4437443 w 4516564"/>
              <a:gd name="connsiteY8" fmla="*/ 3596774 h 4925903"/>
              <a:gd name="connsiteX9" fmla="*/ 3878294 w 4516564"/>
              <a:gd name="connsiteY9" fmla="*/ 4119695 h 4925903"/>
              <a:gd name="connsiteX10" fmla="*/ 3065633 w 4516564"/>
              <a:gd name="connsiteY10" fmla="*/ 4586259 h 4925903"/>
              <a:gd name="connsiteX11" fmla="*/ 2259774 w 4516564"/>
              <a:gd name="connsiteY11" fmla="*/ 4925769 h 4925903"/>
              <a:gd name="connsiteX12" fmla="*/ 1366711 w 4516564"/>
              <a:gd name="connsiteY12" fmla="*/ 4551212 h 4925903"/>
              <a:gd name="connsiteX13" fmla="*/ 762323 w 4516564"/>
              <a:gd name="connsiteY13" fmla="*/ 4196160 h 4925903"/>
              <a:gd name="connsiteX14" fmla="*/ 100041 w 4516564"/>
              <a:gd name="connsiteY14" fmla="*/ 3631820 h 4925903"/>
              <a:gd name="connsiteX15" fmla="*/ 11795 w 4516564"/>
              <a:gd name="connsiteY15" fmla="*/ 2792060 h 4925903"/>
              <a:gd name="connsiteX16" fmla="*/ 10411 w 4516564"/>
              <a:gd name="connsiteY16" fmla="*/ 1934056 h 4925903"/>
              <a:gd name="connsiteX17" fmla="*/ 150602 w 4516564"/>
              <a:gd name="connsiteY17" fmla="*/ 1182147 h 4925903"/>
              <a:gd name="connsiteX18" fmla="*/ 808070 w 4516564"/>
              <a:gd name="connsiteY18" fmla="*/ 694694 h 4925903"/>
              <a:gd name="connsiteX0" fmla="*/ 805799 w 4514293"/>
              <a:gd name="connsiteY0" fmla="*/ 694694 h 4925903"/>
              <a:gd name="connsiteX1" fmla="*/ 1569891 w 4514293"/>
              <a:gd name="connsiteY1" fmla="*/ 254654 h 4925903"/>
              <a:gd name="connsiteX2" fmla="*/ 2225642 w 4514293"/>
              <a:gd name="connsiteY2" fmla="*/ 118 h 4925903"/>
              <a:gd name="connsiteX3" fmla="*/ 3018757 w 4514293"/>
              <a:gd name="connsiteY3" fmla="*/ 299834 h 4925903"/>
              <a:gd name="connsiteX4" fmla="*/ 3735837 w 4514293"/>
              <a:gd name="connsiteY4" fmla="*/ 707424 h 4925903"/>
              <a:gd name="connsiteX5" fmla="*/ 4381009 w 4514293"/>
              <a:gd name="connsiteY5" fmla="*/ 1203293 h 4925903"/>
              <a:gd name="connsiteX6" fmla="*/ 4513237 w 4514293"/>
              <a:gd name="connsiteY6" fmla="*/ 1991406 h 4925903"/>
              <a:gd name="connsiteX7" fmla="*/ 4513234 w 4514293"/>
              <a:gd name="connsiteY7" fmla="*/ 2988642 h 4925903"/>
              <a:gd name="connsiteX8" fmla="*/ 4435172 w 4514293"/>
              <a:gd name="connsiteY8" fmla="*/ 3596774 h 4925903"/>
              <a:gd name="connsiteX9" fmla="*/ 3876023 w 4514293"/>
              <a:gd name="connsiteY9" fmla="*/ 4119695 h 4925903"/>
              <a:gd name="connsiteX10" fmla="*/ 3063362 w 4514293"/>
              <a:gd name="connsiteY10" fmla="*/ 4586259 h 4925903"/>
              <a:gd name="connsiteX11" fmla="*/ 2257503 w 4514293"/>
              <a:gd name="connsiteY11" fmla="*/ 4925769 h 4925903"/>
              <a:gd name="connsiteX12" fmla="*/ 1364440 w 4514293"/>
              <a:gd name="connsiteY12" fmla="*/ 4551212 h 4925903"/>
              <a:gd name="connsiteX13" fmla="*/ 760052 w 4514293"/>
              <a:gd name="connsiteY13" fmla="*/ 4196160 h 4925903"/>
              <a:gd name="connsiteX14" fmla="*/ 97770 w 4514293"/>
              <a:gd name="connsiteY14" fmla="*/ 3631820 h 4925903"/>
              <a:gd name="connsiteX15" fmla="*/ 9524 w 4514293"/>
              <a:gd name="connsiteY15" fmla="*/ 2792060 h 4925903"/>
              <a:gd name="connsiteX16" fmla="*/ 11315 w 4514293"/>
              <a:gd name="connsiteY16" fmla="*/ 1889606 h 4925903"/>
              <a:gd name="connsiteX17" fmla="*/ 148331 w 4514293"/>
              <a:gd name="connsiteY17" fmla="*/ 1182147 h 4925903"/>
              <a:gd name="connsiteX18" fmla="*/ 805799 w 4514293"/>
              <a:gd name="connsiteY18" fmla="*/ 694694 h 4925903"/>
              <a:gd name="connsiteX0" fmla="*/ 800372 w 4508866"/>
              <a:gd name="connsiteY0" fmla="*/ 694694 h 4925903"/>
              <a:gd name="connsiteX1" fmla="*/ 1564464 w 4508866"/>
              <a:gd name="connsiteY1" fmla="*/ 254654 h 4925903"/>
              <a:gd name="connsiteX2" fmla="*/ 2220215 w 4508866"/>
              <a:gd name="connsiteY2" fmla="*/ 118 h 4925903"/>
              <a:gd name="connsiteX3" fmla="*/ 3013330 w 4508866"/>
              <a:gd name="connsiteY3" fmla="*/ 299834 h 4925903"/>
              <a:gd name="connsiteX4" fmla="*/ 3730410 w 4508866"/>
              <a:gd name="connsiteY4" fmla="*/ 707424 h 4925903"/>
              <a:gd name="connsiteX5" fmla="*/ 4375582 w 4508866"/>
              <a:gd name="connsiteY5" fmla="*/ 1203293 h 4925903"/>
              <a:gd name="connsiteX6" fmla="*/ 4507810 w 4508866"/>
              <a:gd name="connsiteY6" fmla="*/ 1991406 h 4925903"/>
              <a:gd name="connsiteX7" fmla="*/ 4507807 w 4508866"/>
              <a:gd name="connsiteY7" fmla="*/ 2988642 h 4925903"/>
              <a:gd name="connsiteX8" fmla="*/ 4429745 w 4508866"/>
              <a:gd name="connsiteY8" fmla="*/ 3596774 h 4925903"/>
              <a:gd name="connsiteX9" fmla="*/ 3870596 w 4508866"/>
              <a:gd name="connsiteY9" fmla="*/ 4119695 h 4925903"/>
              <a:gd name="connsiteX10" fmla="*/ 3057935 w 4508866"/>
              <a:gd name="connsiteY10" fmla="*/ 4586259 h 4925903"/>
              <a:gd name="connsiteX11" fmla="*/ 2252076 w 4508866"/>
              <a:gd name="connsiteY11" fmla="*/ 4925769 h 4925903"/>
              <a:gd name="connsiteX12" fmla="*/ 1359013 w 4508866"/>
              <a:gd name="connsiteY12" fmla="*/ 4551212 h 4925903"/>
              <a:gd name="connsiteX13" fmla="*/ 754625 w 4508866"/>
              <a:gd name="connsiteY13" fmla="*/ 4196160 h 4925903"/>
              <a:gd name="connsiteX14" fmla="*/ 92343 w 4508866"/>
              <a:gd name="connsiteY14" fmla="*/ 3631820 h 4925903"/>
              <a:gd name="connsiteX15" fmla="*/ 4097 w 4508866"/>
              <a:gd name="connsiteY15" fmla="*/ 2792060 h 4925903"/>
              <a:gd name="connsiteX16" fmla="*/ 5888 w 4508866"/>
              <a:gd name="connsiteY16" fmla="*/ 1889606 h 4925903"/>
              <a:gd name="connsiteX17" fmla="*/ 142904 w 4508866"/>
              <a:gd name="connsiteY17" fmla="*/ 1182147 h 4925903"/>
              <a:gd name="connsiteX18" fmla="*/ 800372 w 4508866"/>
              <a:gd name="connsiteY18" fmla="*/ 694694 h 4925903"/>
              <a:gd name="connsiteX0" fmla="*/ 800372 w 4508866"/>
              <a:gd name="connsiteY0" fmla="*/ 694694 h 4925903"/>
              <a:gd name="connsiteX1" fmla="*/ 1564464 w 4508866"/>
              <a:gd name="connsiteY1" fmla="*/ 254654 h 4925903"/>
              <a:gd name="connsiteX2" fmla="*/ 2220215 w 4508866"/>
              <a:gd name="connsiteY2" fmla="*/ 118 h 4925903"/>
              <a:gd name="connsiteX3" fmla="*/ 3013330 w 4508866"/>
              <a:gd name="connsiteY3" fmla="*/ 299834 h 4925903"/>
              <a:gd name="connsiteX4" fmla="*/ 3730410 w 4508866"/>
              <a:gd name="connsiteY4" fmla="*/ 707424 h 4925903"/>
              <a:gd name="connsiteX5" fmla="*/ 4375582 w 4508866"/>
              <a:gd name="connsiteY5" fmla="*/ 1203293 h 4925903"/>
              <a:gd name="connsiteX6" fmla="*/ 4507810 w 4508866"/>
              <a:gd name="connsiteY6" fmla="*/ 1991406 h 4925903"/>
              <a:gd name="connsiteX7" fmla="*/ 4507807 w 4508866"/>
              <a:gd name="connsiteY7" fmla="*/ 2988642 h 4925903"/>
              <a:gd name="connsiteX8" fmla="*/ 4429745 w 4508866"/>
              <a:gd name="connsiteY8" fmla="*/ 3596774 h 4925903"/>
              <a:gd name="connsiteX9" fmla="*/ 3870596 w 4508866"/>
              <a:gd name="connsiteY9" fmla="*/ 4119695 h 4925903"/>
              <a:gd name="connsiteX10" fmla="*/ 3057935 w 4508866"/>
              <a:gd name="connsiteY10" fmla="*/ 4586259 h 4925903"/>
              <a:gd name="connsiteX11" fmla="*/ 2252076 w 4508866"/>
              <a:gd name="connsiteY11" fmla="*/ 4925769 h 4925903"/>
              <a:gd name="connsiteX12" fmla="*/ 1359013 w 4508866"/>
              <a:gd name="connsiteY12" fmla="*/ 4551212 h 4925903"/>
              <a:gd name="connsiteX13" fmla="*/ 754625 w 4508866"/>
              <a:gd name="connsiteY13" fmla="*/ 4196160 h 4925903"/>
              <a:gd name="connsiteX14" fmla="*/ 92343 w 4508866"/>
              <a:gd name="connsiteY14" fmla="*/ 3631820 h 4925903"/>
              <a:gd name="connsiteX15" fmla="*/ 4097 w 4508866"/>
              <a:gd name="connsiteY15" fmla="*/ 2792060 h 4925903"/>
              <a:gd name="connsiteX16" fmla="*/ 5888 w 4508866"/>
              <a:gd name="connsiteY16" fmla="*/ 1889606 h 4925903"/>
              <a:gd name="connsiteX17" fmla="*/ 142904 w 4508866"/>
              <a:gd name="connsiteY17" fmla="*/ 1182147 h 4925903"/>
              <a:gd name="connsiteX18" fmla="*/ 800372 w 4508866"/>
              <a:gd name="connsiteY18" fmla="*/ 694694 h 4925903"/>
              <a:gd name="connsiteX0" fmla="*/ 798812 w 4507306"/>
              <a:gd name="connsiteY0" fmla="*/ 694694 h 4925903"/>
              <a:gd name="connsiteX1" fmla="*/ 1562904 w 4507306"/>
              <a:gd name="connsiteY1" fmla="*/ 254654 h 4925903"/>
              <a:gd name="connsiteX2" fmla="*/ 2218655 w 4507306"/>
              <a:gd name="connsiteY2" fmla="*/ 118 h 4925903"/>
              <a:gd name="connsiteX3" fmla="*/ 3011770 w 4507306"/>
              <a:gd name="connsiteY3" fmla="*/ 299834 h 4925903"/>
              <a:gd name="connsiteX4" fmla="*/ 3728850 w 4507306"/>
              <a:gd name="connsiteY4" fmla="*/ 707424 h 4925903"/>
              <a:gd name="connsiteX5" fmla="*/ 4374022 w 4507306"/>
              <a:gd name="connsiteY5" fmla="*/ 1203293 h 4925903"/>
              <a:gd name="connsiteX6" fmla="*/ 4506250 w 4507306"/>
              <a:gd name="connsiteY6" fmla="*/ 1991406 h 4925903"/>
              <a:gd name="connsiteX7" fmla="*/ 4506247 w 4507306"/>
              <a:gd name="connsiteY7" fmla="*/ 2988642 h 4925903"/>
              <a:gd name="connsiteX8" fmla="*/ 4428185 w 4507306"/>
              <a:gd name="connsiteY8" fmla="*/ 3596774 h 4925903"/>
              <a:gd name="connsiteX9" fmla="*/ 3869036 w 4507306"/>
              <a:gd name="connsiteY9" fmla="*/ 4119695 h 4925903"/>
              <a:gd name="connsiteX10" fmla="*/ 3056375 w 4507306"/>
              <a:gd name="connsiteY10" fmla="*/ 4586259 h 4925903"/>
              <a:gd name="connsiteX11" fmla="*/ 2250516 w 4507306"/>
              <a:gd name="connsiteY11" fmla="*/ 4925769 h 4925903"/>
              <a:gd name="connsiteX12" fmla="*/ 1357453 w 4507306"/>
              <a:gd name="connsiteY12" fmla="*/ 4551212 h 4925903"/>
              <a:gd name="connsiteX13" fmla="*/ 753065 w 4507306"/>
              <a:gd name="connsiteY13" fmla="*/ 4196160 h 4925903"/>
              <a:gd name="connsiteX14" fmla="*/ 90783 w 4507306"/>
              <a:gd name="connsiteY14" fmla="*/ 3631820 h 4925903"/>
              <a:gd name="connsiteX15" fmla="*/ 2537 w 4507306"/>
              <a:gd name="connsiteY15" fmla="*/ 2792060 h 4925903"/>
              <a:gd name="connsiteX16" fmla="*/ 4328 w 4507306"/>
              <a:gd name="connsiteY16" fmla="*/ 1889606 h 4925903"/>
              <a:gd name="connsiteX17" fmla="*/ 141344 w 4507306"/>
              <a:gd name="connsiteY17" fmla="*/ 1182147 h 4925903"/>
              <a:gd name="connsiteX18" fmla="*/ 798812 w 4507306"/>
              <a:gd name="connsiteY18" fmla="*/ 694694 h 4925903"/>
              <a:gd name="connsiteX0" fmla="*/ 797778 w 4506272"/>
              <a:gd name="connsiteY0" fmla="*/ 694694 h 4925903"/>
              <a:gd name="connsiteX1" fmla="*/ 1561870 w 4506272"/>
              <a:gd name="connsiteY1" fmla="*/ 254654 h 4925903"/>
              <a:gd name="connsiteX2" fmla="*/ 2217621 w 4506272"/>
              <a:gd name="connsiteY2" fmla="*/ 118 h 4925903"/>
              <a:gd name="connsiteX3" fmla="*/ 3010736 w 4506272"/>
              <a:gd name="connsiteY3" fmla="*/ 299834 h 4925903"/>
              <a:gd name="connsiteX4" fmla="*/ 3727816 w 4506272"/>
              <a:gd name="connsiteY4" fmla="*/ 707424 h 4925903"/>
              <a:gd name="connsiteX5" fmla="*/ 4372988 w 4506272"/>
              <a:gd name="connsiteY5" fmla="*/ 1203293 h 4925903"/>
              <a:gd name="connsiteX6" fmla="*/ 4505216 w 4506272"/>
              <a:gd name="connsiteY6" fmla="*/ 1991406 h 4925903"/>
              <a:gd name="connsiteX7" fmla="*/ 4505213 w 4506272"/>
              <a:gd name="connsiteY7" fmla="*/ 2988642 h 4925903"/>
              <a:gd name="connsiteX8" fmla="*/ 4427151 w 4506272"/>
              <a:gd name="connsiteY8" fmla="*/ 3596774 h 4925903"/>
              <a:gd name="connsiteX9" fmla="*/ 3868002 w 4506272"/>
              <a:gd name="connsiteY9" fmla="*/ 4119695 h 4925903"/>
              <a:gd name="connsiteX10" fmla="*/ 3055341 w 4506272"/>
              <a:gd name="connsiteY10" fmla="*/ 4586259 h 4925903"/>
              <a:gd name="connsiteX11" fmla="*/ 2249482 w 4506272"/>
              <a:gd name="connsiteY11" fmla="*/ 4925769 h 4925903"/>
              <a:gd name="connsiteX12" fmla="*/ 1356419 w 4506272"/>
              <a:gd name="connsiteY12" fmla="*/ 4551212 h 4925903"/>
              <a:gd name="connsiteX13" fmla="*/ 752031 w 4506272"/>
              <a:gd name="connsiteY13" fmla="*/ 4196160 h 4925903"/>
              <a:gd name="connsiteX14" fmla="*/ 89749 w 4506272"/>
              <a:gd name="connsiteY14" fmla="*/ 3631820 h 4925903"/>
              <a:gd name="connsiteX15" fmla="*/ 1503 w 4506272"/>
              <a:gd name="connsiteY15" fmla="*/ 2792060 h 4925903"/>
              <a:gd name="connsiteX16" fmla="*/ 3294 w 4506272"/>
              <a:gd name="connsiteY16" fmla="*/ 1889606 h 4925903"/>
              <a:gd name="connsiteX17" fmla="*/ 140310 w 4506272"/>
              <a:gd name="connsiteY17" fmla="*/ 1182147 h 4925903"/>
              <a:gd name="connsiteX18" fmla="*/ 797778 w 4506272"/>
              <a:gd name="connsiteY18" fmla="*/ 694694 h 4925903"/>
              <a:gd name="connsiteX0" fmla="*/ 797778 w 4506272"/>
              <a:gd name="connsiteY0" fmla="*/ 694694 h 4925912"/>
              <a:gd name="connsiteX1" fmla="*/ 1561870 w 4506272"/>
              <a:gd name="connsiteY1" fmla="*/ 254654 h 4925912"/>
              <a:gd name="connsiteX2" fmla="*/ 2217621 w 4506272"/>
              <a:gd name="connsiteY2" fmla="*/ 118 h 4925912"/>
              <a:gd name="connsiteX3" fmla="*/ 3010736 w 4506272"/>
              <a:gd name="connsiteY3" fmla="*/ 299834 h 4925912"/>
              <a:gd name="connsiteX4" fmla="*/ 3727816 w 4506272"/>
              <a:gd name="connsiteY4" fmla="*/ 707424 h 4925912"/>
              <a:gd name="connsiteX5" fmla="*/ 4372988 w 4506272"/>
              <a:gd name="connsiteY5" fmla="*/ 1203293 h 4925912"/>
              <a:gd name="connsiteX6" fmla="*/ 4505216 w 4506272"/>
              <a:gd name="connsiteY6" fmla="*/ 1991406 h 4925912"/>
              <a:gd name="connsiteX7" fmla="*/ 4505213 w 4506272"/>
              <a:gd name="connsiteY7" fmla="*/ 2988642 h 4925912"/>
              <a:gd name="connsiteX8" fmla="*/ 4427151 w 4506272"/>
              <a:gd name="connsiteY8" fmla="*/ 3596774 h 4925912"/>
              <a:gd name="connsiteX9" fmla="*/ 3868002 w 4506272"/>
              <a:gd name="connsiteY9" fmla="*/ 4119695 h 4925912"/>
              <a:gd name="connsiteX10" fmla="*/ 3055341 w 4506272"/>
              <a:gd name="connsiteY10" fmla="*/ 4586259 h 4925912"/>
              <a:gd name="connsiteX11" fmla="*/ 2249482 w 4506272"/>
              <a:gd name="connsiteY11" fmla="*/ 4925769 h 4925912"/>
              <a:gd name="connsiteX12" fmla="*/ 1356419 w 4506272"/>
              <a:gd name="connsiteY12" fmla="*/ 4551212 h 4925912"/>
              <a:gd name="connsiteX13" fmla="*/ 752031 w 4506272"/>
              <a:gd name="connsiteY13" fmla="*/ 4196160 h 4925912"/>
              <a:gd name="connsiteX14" fmla="*/ 89749 w 4506272"/>
              <a:gd name="connsiteY14" fmla="*/ 3631820 h 4925912"/>
              <a:gd name="connsiteX15" fmla="*/ 1503 w 4506272"/>
              <a:gd name="connsiteY15" fmla="*/ 2792060 h 4925912"/>
              <a:gd name="connsiteX16" fmla="*/ 3294 w 4506272"/>
              <a:gd name="connsiteY16" fmla="*/ 1889606 h 4925912"/>
              <a:gd name="connsiteX17" fmla="*/ 140310 w 4506272"/>
              <a:gd name="connsiteY17" fmla="*/ 1182147 h 4925912"/>
              <a:gd name="connsiteX18" fmla="*/ 797778 w 4506272"/>
              <a:gd name="connsiteY18" fmla="*/ 694694 h 4925912"/>
              <a:gd name="connsiteX0" fmla="*/ 797778 w 4506272"/>
              <a:gd name="connsiteY0" fmla="*/ 694694 h 4925912"/>
              <a:gd name="connsiteX1" fmla="*/ 1561870 w 4506272"/>
              <a:gd name="connsiteY1" fmla="*/ 254654 h 4925912"/>
              <a:gd name="connsiteX2" fmla="*/ 2217621 w 4506272"/>
              <a:gd name="connsiteY2" fmla="*/ 118 h 4925912"/>
              <a:gd name="connsiteX3" fmla="*/ 3010736 w 4506272"/>
              <a:gd name="connsiteY3" fmla="*/ 299834 h 4925912"/>
              <a:gd name="connsiteX4" fmla="*/ 3727816 w 4506272"/>
              <a:gd name="connsiteY4" fmla="*/ 707424 h 4925912"/>
              <a:gd name="connsiteX5" fmla="*/ 4372988 w 4506272"/>
              <a:gd name="connsiteY5" fmla="*/ 1203293 h 4925912"/>
              <a:gd name="connsiteX6" fmla="*/ 4505216 w 4506272"/>
              <a:gd name="connsiteY6" fmla="*/ 1991406 h 4925912"/>
              <a:gd name="connsiteX7" fmla="*/ 4505213 w 4506272"/>
              <a:gd name="connsiteY7" fmla="*/ 2988642 h 4925912"/>
              <a:gd name="connsiteX8" fmla="*/ 4427151 w 4506272"/>
              <a:gd name="connsiteY8" fmla="*/ 3596774 h 4925912"/>
              <a:gd name="connsiteX9" fmla="*/ 3868002 w 4506272"/>
              <a:gd name="connsiteY9" fmla="*/ 4119695 h 4925912"/>
              <a:gd name="connsiteX10" fmla="*/ 3055341 w 4506272"/>
              <a:gd name="connsiteY10" fmla="*/ 4586259 h 4925912"/>
              <a:gd name="connsiteX11" fmla="*/ 2249482 w 4506272"/>
              <a:gd name="connsiteY11" fmla="*/ 4925769 h 4925912"/>
              <a:gd name="connsiteX12" fmla="*/ 1356419 w 4506272"/>
              <a:gd name="connsiteY12" fmla="*/ 4551212 h 4925912"/>
              <a:gd name="connsiteX13" fmla="*/ 752031 w 4506272"/>
              <a:gd name="connsiteY13" fmla="*/ 4196160 h 4925912"/>
              <a:gd name="connsiteX14" fmla="*/ 89749 w 4506272"/>
              <a:gd name="connsiteY14" fmla="*/ 3631820 h 4925912"/>
              <a:gd name="connsiteX15" fmla="*/ 1503 w 4506272"/>
              <a:gd name="connsiteY15" fmla="*/ 2792060 h 4925912"/>
              <a:gd name="connsiteX16" fmla="*/ 3294 w 4506272"/>
              <a:gd name="connsiteY16" fmla="*/ 1889606 h 4925912"/>
              <a:gd name="connsiteX17" fmla="*/ 140310 w 4506272"/>
              <a:gd name="connsiteY17" fmla="*/ 1182147 h 4925912"/>
              <a:gd name="connsiteX18" fmla="*/ 797778 w 4506272"/>
              <a:gd name="connsiteY18" fmla="*/ 694694 h 4925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06272" h="4925912">
                <a:moveTo>
                  <a:pt x="797778" y="694694"/>
                </a:moveTo>
                <a:cubicBezTo>
                  <a:pt x="1034705" y="552856"/>
                  <a:pt x="1331602" y="383162"/>
                  <a:pt x="1561870" y="254654"/>
                </a:cubicBezTo>
                <a:cubicBezTo>
                  <a:pt x="1791910" y="126273"/>
                  <a:pt x="1925167" y="5332"/>
                  <a:pt x="2217621" y="118"/>
                </a:cubicBezTo>
                <a:cubicBezTo>
                  <a:pt x="2510075" y="-5096"/>
                  <a:pt x="2768659" y="163277"/>
                  <a:pt x="3010736" y="299834"/>
                </a:cubicBezTo>
                <a:lnTo>
                  <a:pt x="3727816" y="707424"/>
                </a:lnTo>
                <a:cubicBezTo>
                  <a:pt x="3963220" y="844559"/>
                  <a:pt x="4243421" y="989296"/>
                  <a:pt x="4372988" y="1203293"/>
                </a:cubicBezTo>
                <a:cubicBezTo>
                  <a:pt x="4502555" y="1417290"/>
                  <a:pt x="4502295" y="1684290"/>
                  <a:pt x="4505216" y="1991406"/>
                </a:cubicBezTo>
                <a:cubicBezTo>
                  <a:pt x="4508137" y="2298522"/>
                  <a:pt x="4502293" y="2717894"/>
                  <a:pt x="4505213" y="2988642"/>
                </a:cubicBezTo>
                <a:cubicBezTo>
                  <a:pt x="4508102" y="3256504"/>
                  <a:pt x="4511050" y="3433754"/>
                  <a:pt x="4427151" y="3596774"/>
                </a:cubicBezTo>
                <a:cubicBezTo>
                  <a:pt x="4343252" y="3759794"/>
                  <a:pt x="4096637" y="3973897"/>
                  <a:pt x="3868002" y="4119695"/>
                </a:cubicBezTo>
                <a:cubicBezTo>
                  <a:pt x="3630312" y="4271267"/>
                  <a:pt x="3319052" y="4440410"/>
                  <a:pt x="3055341" y="4586259"/>
                </a:cubicBezTo>
                <a:cubicBezTo>
                  <a:pt x="2795146" y="4730163"/>
                  <a:pt x="2605915" y="4918866"/>
                  <a:pt x="2249482" y="4925769"/>
                </a:cubicBezTo>
                <a:cubicBezTo>
                  <a:pt x="1893049" y="4932672"/>
                  <a:pt x="1611404" y="4689046"/>
                  <a:pt x="1356419" y="4551212"/>
                </a:cubicBezTo>
                <a:cubicBezTo>
                  <a:pt x="1101434" y="4413378"/>
                  <a:pt x="978590" y="4325463"/>
                  <a:pt x="752031" y="4196160"/>
                </a:cubicBezTo>
                <a:cubicBezTo>
                  <a:pt x="505873" y="4055672"/>
                  <a:pt x="202137" y="3853137"/>
                  <a:pt x="89749" y="3631820"/>
                </a:cubicBezTo>
                <a:cubicBezTo>
                  <a:pt x="-22639" y="3410503"/>
                  <a:pt x="3697" y="3039942"/>
                  <a:pt x="1503" y="2792060"/>
                </a:cubicBezTo>
                <a:cubicBezTo>
                  <a:pt x="-691" y="2544178"/>
                  <a:pt x="-791" y="2154750"/>
                  <a:pt x="3294" y="1889606"/>
                </a:cubicBezTo>
                <a:cubicBezTo>
                  <a:pt x="7379" y="1624462"/>
                  <a:pt x="7896" y="1381299"/>
                  <a:pt x="140310" y="1182147"/>
                </a:cubicBezTo>
                <a:cubicBezTo>
                  <a:pt x="272724" y="982995"/>
                  <a:pt x="555053" y="840003"/>
                  <a:pt x="797778" y="694694"/>
                </a:cubicBezTo>
                <a:close/>
              </a:path>
            </a:pathLst>
          </a:custGeom>
          <a:blipFill dpi="0" rotWithShape="1">
            <a:blip r:embed="rId2">
              <a:extLst>
                <a:ext uri="{28A0092B-C50C-407E-A947-70E740481C1C}">
                  <a14:useLocalDpi xmlns:a14="http://schemas.microsoft.com/office/drawing/2010/main" val="0"/>
                </a:ext>
              </a:extLst>
            </a:blip>
            <a:srcRect/>
            <a:stretch>
              <a:fillRect/>
            </a:stretch>
          </a:blipFill>
          <a:ln w="9525">
            <a:solidFill>
              <a:schemeClr val="accent6"/>
            </a:solidFill>
          </a:ln>
        </p:spPr>
        <p:style>
          <a:lnRef idx="1">
            <a:schemeClr val="accent1"/>
          </a:lnRef>
          <a:fillRef idx="0">
            <a:schemeClr val="accent1"/>
          </a:fillRef>
          <a:effectRef idx="0">
            <a:schemeClr val="accent1"/>
          </a:effectRef>
          <a:fontRef idx="minor">
            <a:schemeClr val="tx1"/>
          </a:fontRef>
        </p:style>
        <p:txBody>
          <a:bodyPr vert="horz" rtlCol="0" anchor="ctr"/>
          <a:lstStyle/>
          <a:p>
            <a:pPr algn="ctr"/>
            <a:endParaRPr lang="en-US">
              <a:ln>
                <a:noFill/>
              </a:ln>
              <a:solidFill>
                <a:schemeClr val="accent1"/>
              </a:solidFill>
              <a:latin typeface="Avenir Book" panose="02000503020000020003" pitchFamily="2" charset="0"/>
            </a:endParaRPr>
          </a:p>
        </p:txBody>
      </p:sp>
      <p:sp>
        <p:nvSpPr>
          <p:cNvPr id="2" name="Title 1">
            <a:extLst>
              <a:ext uri="{FF2B5EF4-FFF2-40B4-BE49-F238E27FC236}">
                <a16:creationId xmlns:a16="http://schemas.microsoft.com/office/drawing/2014/main" id="{21A80393-CECD-4672-AF69-19ADF0F34D0B}"/>
              </a:ext>
            </a:extLst>
          </p:cNvPr>
          <p:cNvSpPr>
            <a:spLocks noGrp="1"/>
          </p:cNvSpPr>
          <p:nvPr>
            <p:ph type="ctrTitle"/>
          </p:nvPr>
        </p:nvSpPr>
        <p:spPr>
          <a:xfrm>
            <a:off x="5010151" y="1122363"/>
            <a:ext cx="6562257" cy="2387600"/>
          </a:xfrm>
          <a:noFill/>
        </p:spPr>
        <p:txBody>
          <a:bodyPr anchor="b"/>
          <a:lstStyle>
            <a:lvl1pPr algn="l">
              <a:lnSpc>
                <a:spcPct val="100000"/>
              </a:lnSpc>
              <a:defRPr sz="3400" b="0" i="0" baseline="0">
                <a:solidFill>
                  <a:schemeClr val="accent5"/>
                </a:solidFill>
                <a:latin typeface="Roboto Slab" pitchFamily="2" charset="0"/>
                <a:ea typeface="Roboto Slab" pitchFamily="2" charset="0"/>
              </a:defRPr>
            </a:lvl1pPr>
          </a:lstStyle>
          <a:p>
            <a:r>
              <a:rPr lang="en-US"/>
              <a:t>Click to edit Master title style</a:t>
            </a:r>
          </a:p>
        </p:txBody>
      </p:sp>
      <p:sp>
        <p:nvSpPr>
          <p:cNvPr id="3" name="Subtitle 2">
            <a:extLst>
              <a:ext uri="{FF2B5EF4-FFF2-40B4-BE49-F238E27FC236}">
                <a16:creationId xmlns:a16="http://schemas.microsoft.com/office/drawing/2014/main" id="{ACF38133-A55D-4D6F-8FAE-AD3B61A75F8F}"/>
              </a:ext>
            </a:extLst>
          </p:cNvPr>
          <p:cNvSpPr>
            <a:spLocks noGrp="1"/>
          </p:cNvSpPr>
          <p:nvPr>
            <p:ph type="subTitle" idx="1"/>
          </p:nvPr>
        </p:nvSpPr>
        <p:spPr>
          <a:xfrm>
            <a:off x="5010151" y="3718492"/>
            <a:ext cx="6562258" cy="1539308"/>
          </a:xfrm>
        </p:spPr>
        <p:txBody>
          <a:bodyPr/>
          <a:lstStyle>
            <a:lvl1pPr marL="0" indent="0" algn="l">
              <a:buNone/>
              <a:defRPr sz="1800" cap="all" spc="200" baseline="0">
                <a:solidFill>
                  <a:schemeClr val="accent5"/>
                </a:solidFill>
                <a:latin typeface="Calibri" panose="020F0502020204030204" pitchFamily="34" charset="0"/>
                <a:cs typeface="Calibri" panose="020F050202020403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pic>
        <p:nvPicPr>
          <p:cNvPr id="6" name="Picture 5" descr="A picture containing shape&#10;&#10;Description automatically generated">
            <a:extLst>
              <a:ext uri="{FF2B5EF4-FFF2-40B4-BE49-F238E27FC236}">
                <a16:creationId xmlns:a16="http://schemas.microsoft.com/office/drawing/2014/main" id="{F1923C77-6CC9-B545-AE0B-E45A2B8759B2}"/>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450772" y="2807663"/>
            <a:ext cx="1272615" cy="910829"/>
          </a:xfrm>
          <a:prstGeom prst="rect">
            <a:avLst/>
          </a:prstGeom>
        </p:spPr>
      </p:pic>
      <p:pic>
        <p:nvPicPr>
          <p:cNvPr id="7" name="Picture 6">
            <a:extLst>
              <a:ext uri="{FF2B5EF4-FFF2-40B4-BE49-F238E27FC236}">
                <a16:creationId xmlns:a16="http://schemas.microsoft.com/office/drawing/2014/main" id="{2D1D97DC-BBB7-214F-A884-C44D4E540603}"/>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8305800" y="148170"/>
            <a:ext cx="3537857" cy="974193"/>
          </a:xfrm>
          <a:prstGeom prst="rect">
            <a:avLst/>
          </a:prstGeom>
        </p:spPr>
      </p:pic>
    </p:spTree>
    <p:extLst>
      <p:ext uri="{BB962C8B-B14F-4D97-AF65-F5344CB8AC3E}">
        <p14:creationId xmlns:p14="http://schemas.microsoft.com/office/powerpoint/2010/main" val="361544867"/>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4_Bumper side (freeform)">
    <p:spTree>
      <p:nvGrpSpPr>
        <p:cNvPr id="1" name=""/>
        <p:cNvGrpSpPr/>
        <p:nvPr/>
      </p:nvGrpSpPr>
      <p:grpSpPr>
        <a:xfrm>
          <a:off x="0" y="0"/>
          <a:ext cx="0" cy="0"/>
          <a:chOff x="0" y="0"/>
          <a:chExt cx="0" cy="0"/>
        </a:xfrm>
      </p:grpSpPr>
      <p:sp>
        <p:nvSpPr>
          <p:cNvPr id="31" name="Hexagon 3">
            <a:extLst>
              <a:ext uri="{FF2B5EF4-FFF2-40B4-BE49-F238E27FC236}">
                <a16:creationId xmlns:a16="http://schemas.microsoft.com/office/drawing/2014/main" id="{03938AA0-0D30-A7DA-CB0C-E610C90EA0A5}"/>
              </a:ext>
            </a:extLst>
          </p:cNvPr>
          <p:cNvSpPr>
            <a:spLocks noChangeAspect="1"/>
          </p:cNvSpPr>
          <p:nvPr userDrawn="1"/>
        </p:nvSpPr>
        <p:spPr>
          <a:xfrm rot="1800000">
            <a:off x="7011816" y="2216672"/>
            <a:ext cx="5400228" cy="4946040"/>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rgbClr val="EBF5F5"/>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a:t> </a:t>
            </a:r>
          </a:p>
        </p:txBody>
      </p:sp>
      <p:sp>
        <p:nvSpPr>
          <p:cNvPr id="23" name="Freeform: Shape 22">
            <a:extLst>
              <a:ext uri="{FF2B5EF4-FFF2-40B4-BE49-F238E27FC236}">
                <a16:creationId xmlns:a16="http://schemas.microsoft.com/office/drawing/2014/main" id="{59BC4352-2529-3D5E-B755-9F5F7C2E3150}"/>
              </a:ext>
            </a:extLst>
          </p:cNvPr>
          <p:cNvSpPr/>
          <p:nvPr userDrawn="1"/>
        </p:nvSpPr>
        <p:spPr>
          <a:xfrm>
            <a:off x="7343196" y="5388804"/>
            <a:ext cx="4808764" cy="600075"/>
          </a:xfrm>
          <a:custGeom>
            <a:avLst/>
            <a:gdLst>
              <a:gd name="connsiteX0" fmla="*/ 0 w 4808764"/>
              <a:gd name="connsiteY0" fmla="*/ 0 h 600075"/>
              <a:gd name="connsiteX1" fmla="*/ 4808764 w 4808764"/>
              <a:gd name="connsiteY1" fmla="*/ 0 h 600075"/>
              <a:gd name="connsiteX2" fmla="*/ 4808764 w 4808764"/>
              <a:gd name="connsiteY2" fmla="*/ 200181 h 600075"/>
              <a:gd name="connsiteX3" fmla="*/ 4806028 w 4808764"/>
              <a:gd name="connsiteY3" fmla="*/ 237424 h 600075"/>
              <a:gd name="connsiteX4" fmla="*/ 4716946 w 4808764"/>
              <a:gd name="connsiteY4" fmla="*/ 588061 h 600075"/>
              <a:gd name="connsiteX5" fmla="*/ 4710056 w 4808764"/>
              <a:gd name="connsiteY5" fmla="*/ 600075 h 600075"/>
              <a:gd name="connsiteX6" fmla="*/ 0 w 4808764"/>
              <a:gd name="connsiteY6" fmla="*/ 600075 h 60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08764" h="600075">
                <a:moveTo>
                  <a:pt x="0" y="0"/>
                </a:moveTo>
                <a:lnTo>
                  <a:pt x="4808764" y="0"/>
                </a:lnTo>
                <a:lnTo>
                  <a:pt x="4808764" y="200181"/>
                </a:lnTo>
                <a:lnTo>
                  <a:pt x="4806028" y="237424"/>
                </a:lnTo>
                <a:cubicBezTo>
                  <a:pt x="4792978" y="387376"/>
                  <a:pt x="4772328" y="481950"/>
                  <a:pt x="4716946" y="588061"/>
                </a:cubicBezTo>
                <a:lnTo>
                  <a:pt x="4710056" y="600075"/>
                </a:lnTo>
                <a:lnTo>
                  <a:pt x="0" y="600075"/>
                </a:lnTo>
                <a:close/>
              </a:path>
            </a:pathLst>
          </a:custGeom>
          <a:solidFill>
            <a:srgbClr val="D3EAE9"/>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11" name="Group 10">
            <a:extLst>
              <a:ext uri="{FF2B5EF4-FFF2-40B4-BE49-F238E27FC236}">
                <a16:creationId xmlns:a16="http://schemas.microsoft.com/office/drawing/2014/main" id="{D5142131-0262-A41C-A60B-3739AAA27891}"/>
              </a:ext>
            </a:extLst>
          </p:cNvPr>
          <p:cNvGrpSpPr/>
          <p:nvPr userDrawn="1"/>
        </p:nvGrpSpPr>
        <p:grpSpPr>
          <a:xfrm>
            <a:off x="7283224" y="3553279"/>
            <a:ext cx="4908776" cy="2435600"/>
            <a:chOff x="7283224" y="3553279"/>
            <a:chExt cx="4908776" cy="2435600"/>
          </a:xfrm>
        </p:grpSpPr>
        <p:cxnSp>
          <p:nvCxnSpPr>
            <p:cNvPr id="17" name="Straight Connector 16">
              <a:extLst>
                <a:ext uri="{FF2B5EF4-FFF2-40B4-BE49-F238E27FC236}">
                  <a16:creationId xmlns:a16="http://schemas.microsoft.com/office/drawing/2014/main" id="{B5C39C1A-9A81-EA81-9AB0-D59F458739FB}"/>
                </a:ext>
              </a:extLst>
            </p:cNvPr>
            <p:cNvCxnSpPr>
              <a:cxnSpLocks/>
            </p:cNvCxnSpPr>
            <p:nvPr userDrawn="1"/>
          </p:nvCxnSpPr>
          <p:spPr>
            <a:xfrm flipH="1">
              <a:off x="7303157" y="3553279"/>
              <a:ext cx="4888843"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9650966F-C975-9D58-D06B-B78BFC6060BE}"/>
                </a:ext>
              </a:extLst>
            </p:cNvPr>
            <p:cNvCxnSpPr>
              <a:cxnSpLocks/>
            </p:cNvCxnSpPr>
            <p:nvPr userDrawn="1"/>
          </p:nvCxnSpPr>
          <p:spPr>
            <a:xfrm flipH="1">
              <a:off x="7283224" y="4166053"/>
              <a:ext cx="4908776"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68FE06D1-7CC3-8940-EA68-93D1A3CB42A3}"/>
                </a:ext>
              </a:extLst>
            </p:cNvPr>
            <p:cNvCxnSpPr>
              <a:cxnSpLocks/>
            </p:cNvCxnSpPr>
            <p:nvPr userDrawn="1"/>
          </p:nvCxnSpPr>
          <p:spPr>
            <a:xfrm flipH="1">
              <a:off x="7283224" y="4778827"/>
              <a:ext cx="4908776"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9722BC0D-79F7-98A3-B458-BC636E6AF8E3}"/>
                </a:ext>
              </a:extLst>
            </p:cNvPr>
            <p:cNvCxnSpPr>
              <a:cxnSpLocks/>
            </p:cNvCxnSpPr>
            <p:nvPr userDrawn="1"/>
          </p:nvCxnSpPr>
          <p:spPr>
            <a:xfrm flipH="1">
              <a:off x="7283224" y="5391603"/>
              <a:ext cx="4908776"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4D2ED244-BDF8-91AF-7900-16F0EACDB9E6}"/>
                </a:ext>
              </a:extLst>
            </p:cNvPr>
            <p:cNvCxnSpPr>
              <a:cxnSpLocks/>
            </p:cNvCxnSpPr>
            <p:nvPr userDrawn="1"/>
          </p:nvCxnSpPr>
          <p:spPr>
            <a:xfrm flipH="1">
              <a:off x="7303157" y="5988879"/>
              <a:ext cx="4888843"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3" name="Text Placeholder 12">
            <a:extLst>
              <a:ext uri="{FF2B5EF4-FFF2-40B4-BE49-F238E27FC236}">
                <a16:creationId xmlns:a16="http://schemas.microsoft.com/office/drawing/2014/main" id="{1A2FDD9B-2B8F-3E36-033F-6D39C9A661D0}"/>
              </a:ext>
            </a:extLst>
          </p:cNvPr>
          <p:cNvSpPr>
            <a:spLocks noGrp="1"/>
          </p:cNvSpPr>
          <p:nvPr userDrawn="1">
            <p:ph type="body" sz="quarter" idx="15" hasCustomPrompt="1"/>
          </p:nvPr>
        </p:nvSpPr>
        <p:spPr>
          <a:xfrm>
            <a:off x="7940221" y="3655672"/>
            <a:ext cx="3848100" cy="407988"/>
          </a:xfrm>
        </p:spPr>
        <p:txBody>
          <a:bodyPr vert="horz" lIns="0" tIns="0" rIns="0" bIns="0" rtlCol="0" anchor="ctr">
            <a:normAutofit/>
          </a:bodyPr>
          <a:lstStyle>
            <a:lvl1pPr marL="0" indent="0">
              <a:buNone/>
              <a:defRPr lang="en-US" sz="1800" dirty="0">
                <a:solidFill>
                  <a:schemeClr val="accent2">
                    <a:lumMod val="40000"/>
                    <a:lumOff val="60000"/>
                  </a:schemeClr>
                </a:solidFill>
              </a:defRPr>
            </a:lvl1pPr>
          </a:lstStyle>
          <a:p>
            <a:pPr marL="228600" lvl="0" indent="-228600"/>
            <a:r>
              <a:rPr lang="en-US"/>
              <a:t>Subtitle 1 (keep to one line)</a:t>
            </a:r>
          </a:p>
        </p:txBody>
      </p:sp>
      <p:sp>
        <p:nvSpPr>
          <p:cNvPr id="14" name="Text Placeholder 12">
            <a:extLst>
              <a:ext uri="{FF2B5EF4-FFF2-40B4-BE49-F238E27FC236}">
                <a16:creationId xmlns:a16="http://schemas.microsoft.com/office/drawing/2014/main" id="{DD0BCF8F-7E70-03AA-ACEB-5C6CF8DB1941}"/>
              </a:ext>
            </a:extLst>
          </p:cNvPr>
          <p:cNvSpPr>
            <a:spLocks noGrp="1"/>
          </p:cNvSpPr>
          <p:nvPr userDrawn="1">
            <p:ph type="body" sz="quarter" idx="16" hasCustomPrompt="1"/>
          </p:nvPr>
        </p:nvSpPr>
        <p:spPr>
          <a:xfrm>
            <a:off x="7940221" y="4268446"/>
            <a:ext cx="3848100" cy="407988"/>
          </a:xfrm>
        </p:spPr>
        <p:txBody>
          <a:bodyPr anchor="ctr">
            <a:normAutofit/>
          </a:bodyPr>
          <a:lstStyle>
            <a:lvl1pPr marL="0" indent="0">
              <a:buFont typeface="Arial" panose="020B0604020202020204" pitchFamily="34" charset="0"/>
              <a:buNone/>
              <a:defRPr sz="1800">
                <a:solidFill>
                  <a:schemeClr val="accent2">
                    <a:lumMod val="40000"/>
                    <a:lumOff val="60000"/>
                  </a:schemeClr>
                </a:solidFill>
              </a:defRPr>
            </a:lvl1pPr>
          </a:lstStyle>
          <a:p>
            <a:pPr lvl="0"/>
            <a:r>
              <a:rPr lang="en-US"/>
              <a:t>Subtitle 2 (keep to one line)</a:t>
            </a:r>
          </a:p>
        </p:txBody>
      </p:sp>
      <p:sp>
        <p:nvSpPr>
          <p:cNvPr id="15" name="Text Placeholder 12">
            <a:extLst>
              <a:ext uri="{FF2B5EF4-FFF2-40B4-BE49-F238E27FC236}">
                <a16:creationId xmlns:a16="http://schemas.microsoft.com/office/drawing/2014/main" id="{34971D22-4AEC-4490-323F-60E1EC477D99}"/>
              </a:ext>
            </a:extLst>
          </p:cNvPr>
          <p:cNvSpPr>
            <a:spLocks noGrp="1"/>
          </p:cNvSpPr>
          <p:nvPr userDrawn="1">
            <p:ph type="body" sz="quarter" idx="17" hasCustomPrompt="1"/>
          </p:nvPr>
        </p:nvSpPr>
        <p:spPr>
          <a:xfrm>
            <a:off x="7940221" y="4881221"/>
            <a:ext cx="3848100" cy="407988"/>
          </a:xfrm>
        </p:spPr>
        <p:txBody>
          <a:bodyPr anchor="ctr">
            <a:normAutofit/>
          </a:bodyPr>
          <a:lstStyle>
            <a:lvl1pPr marL="0" indent="0">
              <a:buFont typeface="Arial" panose="020B0604020202020204" pitchFamily="34" charset="0"/>
              <a:buNone/>
              <a:defRPr sz="1800">
                <a:solidFill>
                  <a:schemeClr val="accent2">
                    <a:lumMod val="40000"/>
                    <a:lumOff val="60000"/>
                  </a:schemeClr>
                </a:solidFill>
              </a:defRPr>
            </a:lvl1pPr>
          </a:lstStyle>
          <a:p>
            <a:pPr lvl="0"/>
            <a:r>
              <a:rPr lang="en-US"/>
              <a:t>Subtitle 3 (keep to one line)</a:t>
            </a:r>
          </a:p>
        </p:txBody>
      </p:sp>
      <p:sp>
        <p:nvSpPr>
          <p:cNvPr id="16" name="Text Placeholder 12">
            <a:extLst>
              <a:ext uri="{FF2B5EF4-FFF2-40B4-BE49-F238E27FC236}">
                <a16:creationId xmlns:a16="http://schemas.microsoft.com/office/drawing/2014/main" id="{950916C2-068D-023A-5CA8-6830CF68E142}"/>
              </a:ext>
            </a:extLst>
          </p:cNvPr>
          <p:cNvSpPr>
            <a:spLocks noGrp="1"/>
          </p:cNvSpPr>
          <p:nvPr userDrawn="1">
            <p:ph type="body" sz="quarter" idx="18" hasCustomPrompt="1"/>
          </p:nvPr>
        </p:nvSpPr>
        <p:spPr>
          <a:xfrm>
            <a:off x="7940221" y="5493997"/>
            <a:ext cx="3848100" cy="407988"/>
          </a:xfrm>
        </p:spPr>
        <p:txBody>
          <a:bodyPr vert="horz" lIns="0" tIns="0" rIns="0" bIns="0" rtlCol="0" anchor="ctr">
            <a:normAutofit/>
          </a:bodyPr>
          <a:lstStyle>
            <a:lvl1pPr marL="0" indent="0">
              <a:buNone/>
              <a:defRPr lang="en-US" sz="1800" dirty="0">
                <a:solidFill>
                  <a:schemeClr val="accent2"/>
                </a:solidFill>
              </a:defRPr>
            </a:lvl1pPr>
          </a:lstStyle>
          <a:p>
            <a:pPr marL="228600" lvl="0" indent="-228600"/>
            <a:r>
              <a:rPr lang="en-US"/>
              <a:t>Subtitle 4 (keep to one line)</a:t>
            </a:r>
          </a:p>
        </p:txBody>
      </p:sp>
      <p:sp>
        <p:nvSpPr>
          <p:cNvPr id="4" name="Hexagon 3">
            <a:extLst>
              <a:ext uri="{FF2B5EF4-FFF2-40B4-BE49-F238E27FC236}">
                <a16:creationId xmlns:a16="http://schemas.microsoft.com/office/drawing/2014/main" id="{BB09614F-21F5-114F-808E-E3F2BF95BBFD}"/>
              </a:ext>
            </a:extLst>
          </p:cNvPr>
          <p:cNvSpPr>
            <a:spLocks noChangeAspect="1"/>
          </p:cNvSpPr>
          <p:nvPr userDrawn="1"/>
        </p:nvSpPr>
        <p:spPr>
          <a:xfrm rot="1800000">
            <a:off x="-1460331" y="599655"/>
            <a:ext cx="9496992" cy="8698247"/>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bg1"/>
          </a:solidFill>
          <a:ln w="28575">
            <a:noFill/>
          </a:ln>
          <a:effectLst>
            <a:outerShdw blurRad="254000" sx="102000" sy="102000" algn="ctr" rotWithShape="0">
              <a:prstClr val="black">
                <a:alpha val="15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r>
              <a:rPr lang="en-US">
                <a:ln>
                  <a:noFill/>
                </a:ln>
                <a:solidFill>
                  <a:schemeClr val="accent1"/>
                </a:solidFill>
                <a:latin typeface="Avenir Book" panose="02000503020000020003" pitchFamily="2" charset="0"/>
              </a:rPr>
              <a:t> </a:t>
            </a:r>
          </a:p>
        </p:txBody>
      </p:sp>
      <p:cxnSp>
        <p:nvCxnSpPr>
          <p:cNvPr id="42" name="Straight Connector 41">
            <a:extLst>
              <a:ext uri="{FF2B5EF4-FFF2-40B4-BE49-F238E27FC236}">
                <a16:creationId xmlns:a16="http://schemas.microsoft.com/office/drawing/2014/main" id="{F585FFBA-1C18-FEEA-F1B9-EA5924B57D9B}"/>
              </a:ext>
            </a:extLst>
          </p:cNvPr>
          <p:cNvCxnSpPr>
            <a:cxnSpLocks/>
          </p:cNvCxnSpPr>
          <p:nvPr userDrawn="1"/>
        </p:nvCxnSpPr>
        <p:spPr>
          <a:xfrm flipH="1">
            <a:off x="310578" y="3553279"/>
            <a:ext cx="690880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786D913E-22E7-C922-8DE3-6CD322D260FB}"/>
              </a:ext>
            </a:extLst>
          </p:cNvPr>
          <p:cNvCxnSpPr>
            <a:cxnSpLocks/>
          </p:cNvCxnSpPr>
          <p:nvPr userDrawn="1"/>
        </p:nvCxnSpPr>
        <p:spPr>
          <a:xfrm flipH="1">
            <a:off x="310578" y="4370312"/>
            <a:ext cx="6908800"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F8C68F37-0564-DEFD-0FE4-FE3F6C2BE347}"/>
              </a:ext>
            </a:extLst>
          </p:cNvPr>
          <p:cNvCxnSpPr>
            <a:cxnSpLocks/>
          </p:cNvCxnSpPr>
          <p:nvPr userDrawn="1"/>
        </p:nvCxnSpPr>
        <p:spPr>
          <a:xfrm flipH="1">
            <a:off x="310578" y="5187345"/>
            <a:ext cx="6908800"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45" name="Text Placeholder 17">
            <a:extLst>
              <a:ext uri="{FF2B5EF4-FFF2-40B4-BE49-F238E27FC236}">
                <a16:creationId xmlns:a16="http://schemas.microsoft.com/office/drawing/2014/main" id="{8404A8FF-06C7-993E-A35D-8FB3651E5248}"/>
              </a:ext>
            </a:extLst>
          </p:cNvPr>
          <p:cNvSpPr>
            <a:spLocks noGrp="1"/>
          </p:cNvSpPr>
          <p:nvPr>
            <p:ph type="body" sz="quarter" idx="12" hasCustomPrompt="1"/>
          </p:nvPr>
        </p:nvSpPr>
        <p:spPr>
          <a:xfrm>
            <a:off x="310578" y="3791845"/>
            <a:ext cx="6908800" cy="339901"/>
          </a:xfrm>
          <a:noFill/>
        </p:spPr>
        <p:txBody>
          <a:bodyPr vert="horz" wrap="square" lIns="0" tIns="0" rIns="0" bIns="0" rtlCol="0" anchor="ctr">
            <a:spAutoFit/>
          </a:bodyPr>
          <a:lstStyle>
            <a:lvl1pPr marL="0" indent="0" algn="r">
              <a:buFont typeface="Arial" panose="020B0604020202020204" pitchFamily="34" charset="0"/>
              <a:buNone/>
              <a:defRPr lang="en-US" sz="2400" dirty="0">
                <a:solidFill>
                  <a:schemeClr val="accent5">
                    <a:lumMod val="40000"/>
                    <a:lumOff val="60000"/>
                  </a:schemeClr>
                </a:solidFill>
              </a:defRPr>
            </a:lvl1pPr>
          </a:lstStyle>
          <a:p>
            <a:pPr marL="228600" lvl="0" indent="-228600"/>
            <a:r>
              <a:rPr lang="en-US"/>
              <a:t>Argument 1 (keep to one line)</a:t>
            </a:r>
          </a:p>
        </p:txBody>
      </p:sp>
      <p:sp>
        <p:nvSpPr>
          <p:cNvPr id="46" name="Text Placeholder 17">
            <a:extLst>
              <a:ext uri="{FF2B5EF4-FFF2-40B4-BE49-F238E27FC236}">
                <a16:creationId xmlns:a16="http://schemas.microsoft.com/office/drawing/2014/main" id="{F1B5CAE2-F8CC-D1D5-9B5E-4BC81B9522DF}"/>
              </a:ext>
            </a:extLst>
          </p:cNvPr>
          <p:cNvSpPr>
            <a:spLocks noGrp="1"/>
          </p:cNvSpPr>
          <p:nvPr>
            <p:ph type="body" sz="quarter" idx="13" hasCustomPrompt="1"/>
          </p:nvPr>
        </p:nvSpPr>
        <p:spPr>
          <a:xfrm>
            <a:off x="310578" y="4608878"/>
            <a:ext cx="6908800" cy="339901"/>
          </a:xfrm>
          <a:noFill/>
        </p:spPr>
        <p:txBody>
          <a:bodyPr vert="horz" wrap="square" lIns="0" tIns="0" rIns="0" bIns="0" rtlCol="0" anchor="ctr">
            <a:spAutoFit/>
          </a:bodyPr>
          <a:lstStyle>
            <a:lvl1pPr marL="0" indent="0" algn="r">
              <a:buFont typeface="Arial" panose="020B0604020202020204" pitchFamily="34" charset="0"/>
              <a:buNone/>
              <a:defRPr lang="en-US" sz="2400">
                <a:solidFill>
                  <a:schemeClr val="accent2"/>
                </a:solidFill>
              </a:defRPr>
            </a:lvl1pPr>
          </a:lstStyle>
          <a:p>
            <a:pPr marL="228600" lvl="0" indent="-228600"/>
            <a:r>
              <a:rPr lang="en-US"/>
              <a:t>Argument 2 (keep to one line)</a:t>
            </a:r>
          </a:p>
        </p:txBody>
      </p:sp>
      <p:pic>
        <p:nvPicPr>
          <p:cNvPr id="3" name="Picture 2">
            <a:extLst>
              <a:ext uri="{FF2B5EF4-FFF2-40B4-BE49-F238E27FC236}">
                <a16:creationId xmlns:a16="http://schemas.microsoft.com/office/drawing/2014/main" id="{54E09715-C4B0-76FF-E558-222E44E4158A}"/>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9048584" y="352100"/>
            <a:ext cx="2987576" cy="822666"/>
          </a:xfrm>
          <a:prstGeom prst="rect">
            <a:avLst/>
          </a:prstGeom>
        </p:spPr>
      </p:pic>
    </p:spTree>
    <p:extLst>
      <p:ext uri="{BB962C8B-B14F-4D97-AF65-F5344CB8AC3E}">
        <p14:creationId xmlns:p14="http://schemas.microsoft.com/office/powerpoint/2010/main" val="2663045841"/>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left)">
                                      <p:cBhvr>
                                        <p:cTn id="7"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0DD1ED7-E31A-481A-A0A4-889D3D84D6E2}"/>
              </a:ext>
            </a:extLst>
          </p:cNvPr>
          <p:cNvSpPr/>
          <p:nvPr userDrawn="1"/>
        </p:nvSpPr>
        <p:spPr>
          <a:xfrm>
            <a:off x="0" y="1169562"/>
            <a:ext cx="12192000" cy="509609"/>
          </a:xfrm>
          <a:prstGeom prst="rect">
            <a:avLst/>
          </a:prstGeom>
          <a:gradFill flip="none" rotWithShape="1">
            <a:gsLst>
              <a:gs pos="0">
                <a:schemeClr val="accent1">
                  <a:alpha val="5000"/>
                </a:schemeClr>
              </a:gs>
              <a:gs pos="20000">
                <a:schemeClr val="accent1">
                  <a:alpha val="3000"/>
                </a:schemeClr>
              </a:gs>
              <a:gs pos="100000">
                <a:schemeClr val="bg1">
                  <a:alpha val="0"/>
                </a:schemeClr>
              </a:gs>
            </a:gsLst>
            <a:lin ang="5400000" scaled="1"/>
            <a:tileRect/>
          </a:gra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2" name="Title 1">
            <a:extLst>
              <a:ext uri="{FF2B5EF4-FFF2-40B4-BE49-F238E27FC236}">
                <a16:creationId xmlns:a16="http://schemas.microsoft.com/office/drawing/2014/main" id="{23C28FFE-B7AD-49B5-B747-9059FCE29D6A}"/>
              </a:ext>
            </a:extLst>
          </p:cNvPr>
          <p:cNvSpPr>
            <a:spLocks noGrp="1"/>
          </p:cNvSpPr>
          <p:nvPr>
            <p:ph type="title"/>
          </p:nvPr>
        </p:nvSpPr>
        <p:spPr>
          <a:xfrm>
            <a:off x="304802" y="111578"/>
            <a:ext cx="11620497" cy="1000832"/>
          </a:xfrm>
        </p:spPr>
        <p:txBody>
          <a:bodyPr/>
          <a:lstStyle/>
          <a:p>
            <a:r>
              <a:rPr lang="en-US"/>
              <a:t>Click to edit Master title style</a:t>
            </a:r>
          </a:p>
        </p:txBody>
      </p:sp>
      <p:cxnSp>
        <p:nvCxnSpPr>
          <p:cNvPr id="5" name="Straight Connector 4">
            <a:extLst>
              <a:ext uri="{FF2B5EF4-FFF2-40B4-BE49-F238E27FC236}">
                <a16:creationId xmlns:a16="http://schemas.microsoft.com/office/drawing/2014/main" id="{8B636464-8320-4FE0-A407-F3F84ACC9A86}"/>
              </a:ext>
            </a:extLst>
          </p:cNvPr>
          <p:cNvCxnSpPr>
            <a:cxnSpLocks/>
          </p:cNvCxnSpPr>
          <p:nvPr userDrawn="1"/>
        </p:nvCxnSpPr>
        <p:spPr>
          <a:xfrm>
            <a:off x="0" y="1169560"/>
            <a:ext cx="12192000" cy="0"/>
          </a:xfrm>
          <a:prstGeom prst="line">
            <a:avLst/>
          </a:prstGeom>
          <a:ln>
            <a:solidFill>
              <a:schemeClr val="accent1">
                <a:lumMod val="20000"/>
                <a:lumOff val="80000"/>
              </a:schemeClr>
            </a:solidFill>
          </a:ln>
        </p:spPr>
        <p:style>
          <a:lnRef idx="1">
            <a:schemeClr val="accent1"/>
          </a:lnRef>
          <a:fillRef idx="0">
            <a:schemeClr val="accent1"/>
          </a:fillRef>
          <a:effectRef idx="0">
            <a:schemeClr val="accent1"/>
          </a:effectRef>
          <a:fontRef idx="minor">
            <a:schemeClr val="tx1"/>
          </a:fontRef>
        </p:style>
      </p:cxnSp>
      <p:sp>
        <p:nvSpPr>
          <p:cNvPr id="7" name="Text Placeholder 6">
            <a:extLst>
              <a:ext uri="{FF2B5EF4-FFF2-40B4-BE49-F238E27FC236}">
                <a16:creationId xmlns:a16="http://schemas.microsoft.com/office/drawing/2014/main" id="{E1239A20-E2EF-413F-B314-2F514AA7B89A}"/>
              </a:ext>
            </a:extLst>
          </p:cNvPr>
          <p:cNvSpPr>
            <a:spLocks noGrp="1"/>
          </p:cNvSpPr>
          <p:nvPr>
            <p:ph type="body" sz="quarter" idx="10" hasCustomPrompt="1"/>
          </p:nvPr>
        </p:nvSpPr>
        <p:spPr>
          <a:xfrm>
            <a:off x="304800" y="6477000"/>
            <a:ext cx="7620000" cy="269875"/>
          </a:xfrm>
        </p:spPr>
        <p:txBody>
          <a:bodyPr>
            <a:noAutofit/>
          </a:bodyPr>
          <a:lstStyle>
            <a:lvl1pPr marL="0" indent="0">
              <a:spcBef>
                <a:spcPts val="0"/>
              </a:spcBef>
              <a:spcAft>
                <a:spcPts val="200"/>
              </a:spcAft>
              <a:buNone/>
              <a:defRPr sz="1000">
                <a:solidFill>
                  <a:schemeClr val="accent6">
                    <a:lumMod val="75000"/>
                  </a:schemeClr>
                </a:solidFill>
              </a:defRPr>
            </a:lvl1pPr>
          </a:lstStyle>
          <a:p>
            <a:pPr lvl="0"/>
            <a:r>
              <a:rPr lang="en-US"/>
              <a:t>Click to add footnote</a:t>
            </a:r>
          </a:p>
        </p:txBody>
      </p:sp>
    </p:spTree>
    <p:extLst>
      <p:ext uri="{BB962C8B-B14F-4D97-AF65-F5344CB8AC3E}">
        <p14:creationId xmlns:p14="http://schemas.microsoft.com/office/powerpoint/2010/main" val="2333800753"/>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extLst>
    <p:ext uri="{DCECCB84-F9BA-43D5-87BE-67443E8EF086}">
      <p15:sldGuideLst xmlns:p15="http://schemas.microsoft.com/office/powerpoint/2012/main">
        <p15:guide id="1" orient="horz" pos="744">
          <p15:clr>
            <a:srgbClr val="FBAE40"/>
          </p15:clr>
        </p15:guide>
        <p15:guide id="2" pos="192">
          <p15:clr>
            <a:srgbClr val="FBAE40"/>
          </p15:clr>
        </p15:guide>
        <p15:guide id="3" orient="horz" pos="4080">
          <p15:clr>
            <a:srgbClr val="FBAE40"/>
          </p15:clr>
        </p15:guide>
        <p15:guide id="4" pos="7512">
          <p15:clr>
            <a:srgbClr val="FBAE40"/>
          </p15:clr>
        </p15:guide>
        <p15:guide id="5" orient="horz" pos="3936">
          <p15:clr>
            <a:srgbClr val="FBAE40"/>
          </p15:clr>
        </p15:guide>
        <p15:guide id="6" orient="horz" pos="912">
          <p15:clr>
            <a:srgbClr val="FBAE40"/>
          </p15:clr>
        </p15:guide>
        <p15:guide id="7" pos="2472">
          <p15:clr>
            <a:srgbClr val="FBAE40"/>
          </p15:clr>
        </p15:guide>
        <p15:guide id="8" pos="2688">
          <p15:clr>
            <a:srgbClr val="FBAE40"/>
          </p15:clr>
        </p15:guide>
        <p15:guide id="9" pos="4992">
          <p15:clr>
            <a:srgbClr val="FBAE40"/>
          </p15:clr>
        </p15:guide>
        <p15:guide id="10" pos="5208">
          <p15:clr>
            <a:srgbClr val="FBAE40"/>
          </p15:clr>
        </p15:guide>
      </p15:sldGuideLst>
    </p:ext>
  </p:extLst>
</p:sldLayout>
</file>

<file path=ppt/slideLayouts/slideLayout52.xml><?xml version="1.0" encoding="utf-8"?>
<p:sldLayout xmlns:a="http://schemas.openxmlformats.org/drawingml/2006/main" xmlns:r="http://schemas.openxmlformats.org/officeDocument/2006/relationships" xmlns:p="http://schemas.openxmlformats.org/presentationml/2006/main">
  <p:cSld name="1_Title + 1 column tex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0DD1ED7-E31A-481A-A0A4-889D3D84D6E2}"/>
              </a:ext>
            </a:extLst>
          </p:cNvPr>
          <p:cNvSpPr/>
          <p:nvPr/>
        </p:nvSpPr>
        <p:spPr>
          <a:xfrm>
            <a:off x="0" y="1169562"/>
            <a:ext cx="12192000" cy="509609"/>
          </a:xfrm>
          <a:prstGeom prst="rect">
            <a:avLst/>
          </a:prstGeom>
          <a:gradFill flip="none" rotWithShape="1">
            <a:gsLst>
              <a:gs pos="0">
                <a:schemeClr val="accent1">
                  <a:alpha val="5000"/>
                </a:schemeClr>
              </a:gs>
              <a:gs pos="20000">
                <a:schemeClr val="accent1">
                  <a:alpha val="3000"/>
                </a:schemeClr>
              </a:gs>
              <a:gs pos="100000">
                <a:schemeClr val="bg1">
                  <a:alpha val="0"/>
                </a:schemeClr>
              </a:gs>
            </a:gsLst>
            <a:lin ang="5400000" scaled="1"/>
            <a:tileRect/>
          </a:gra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2" name="Title 1">
            <a:extLst>
              <a:ext uri="{FF2B5EF4-FFF2-40B4-BE49-F238E27FC236}">
                <a16:creationId xmlns:a16="http://schemas.microsoft.com/office/drawing/2014/main" id="{23C28FFE-B7AD-49B5-B747-9059FCE29D6A}"/>
              </a:ext>
            </a:extLst>
          </p:cNvPr>
          <p:cNvSpPr>
            <a:spLocks noGrp="1"/>
          </p:cNvSpPr>
          <p:nvPr>
            <p:ph type="title"/>
          </p:nvPr>
        </p:nvSpPr>
        <p:spPr>
          <a:xfrm>
            <a:off x="304802" y="111578"/>
            <a:ext cx="11620497" cy="1000832"/>
          </a:xfrm>
        </p:spPr>
        <p:txBody>
          <a:bodyPr/>
          <a:lstStyle/>
          <a:p>
            <a:r>
              <a:rPr lang="en-US"/>
              <a:t>Click to edit Master title style</a:t>
            </a:r>
          </a:p>
        </p:txBody>
      </p:sp>
      <p:sp>
        <p:nvSpPr>
          <p:cNvPr id="3" name="Footer Placeholder 2">
            <a:extLst>
              <a:ext uri="{FF2B5EF4-FFF2-40B4-BE49-F238E27FC236}">
                <a16:creationId xmlns:a16="http://schemas.microsoft.com/office/drawing/2014/main" id="{86CEBE02-987A-4F1E-A0EF-54DA37173578}"/>
              </a:ext>
            </a:extLst>
          </p:cNvPr>
          <p:cNvSpPr>
            <a:spLocks noGrp="1"/>
          </p:cNvSpPr>
          <p:nvPr>
            <p:ph type="ftr" sz="quarter" idx="10"/>
          </p:nvPr>
        </p:nvSpPr>
        <p:spPr>
          <a:xfrm>
            <a:off x="304800" y="6487975"/>
            <a:ext cx="6724650" cy="281366"/>
          </a:xfrm>
          <a:prstGeom prst="rect">
            <a:avLst/>
          </a:prstGeom>
        </p:spPr>
        <p:txBody>
          <a:bodyPr/>
          <a:lstStyle/>
          <a:p>
            <a:endParaRPr lang="en-US"/>
          </a:p>
        </p:txBody>
      </p:sp>
      <p:cxnSp>
        <p:nvCxnSpPr>
          <p:cNvPr id="5" name="Straight Connector 4">
            <a:extLst>
              <a:ext uri="{FF2B5EF4-FFF2-40B4-BE49-F238E27FC236}">
                <a16:creationId xmlns:a16="http://schemas.microsoft.com/office/drawing/2014/main" id="{8B636464-8320-4FE0-A407-F3F84ACC9A86}"/>
              </a:ext>
            </a:extLst>
          </p:cNvPr>
          <p:cNvCxnSpPr>
            <a:cxnSpLocks/>
          </p:cNvCxnSpPr>
          <p:nvPr/>
        </p:nvCxnSpPr>
        <p:spPr>
          <a:xfrm>
            <a:off x="0" y="1169560"/>
            <a:ext cx="12192000" cy="0"/>
          </a:xfrm>
          <a:prstGeom prst="line">
            <a:avLst/>
          </a:prstGeom>
          <a:ln>
            <a:solidFill>
              <a:schemeClr val="accent1">
                <a:lumMod val="20000"/>
                <a:lumOff val="80000"/>
              </a:schemeClr>
            </a:solidFill>
          </a:ln>
        </p:spPr>
        <p:style>
          <a:lnRef idx="1">
            <a:schemeClr val="accent1"/>
          </a:lnRef>
          <a:fillRef idx="0">
            <a:schemeClr val="accent1"/>
          </a:fillRef>
          <a:effectRef idx="0">
            <a:schemeClr val="accent1"/>
          </a:effectRef>
          <a:fontRef idx="minor">
            <a:schemeClr val="tx1"/>
          </a:fontRef>
        </p:style>
      </p:cxnSp>
      <p:sp>
        <p:nvSpPr>
          <p:cNvPr id="7" name="Content Placeholder 6">
            <a:extLst>
              <a:ext uri="{FF2B5EF4-FFF2-40B4-BE49-F238E27FC236}">
                <a16:creationId xmlns:a16="http://schemas.microsoft.com/office/drawing/2014/main" id="{F5772A3C-ED27-4326-96DA-5CFBDFE93B9B}"/>
              </a:ext>
            </a:extLst>
          </p:cNvPr>
          <p:cNvSpPr>
            <a:spLocks noGrp="1"/>
          </p:cNvSpPr>
          <p:nvPr>
            <p:ph sz="quarter" idx="11"/>
          </p:nvPr>
        </p:nvSpPr>
        <p:spPr>
          <a:xfrm>
            <a:off x="304800" y="1447800"/>
            <a:ext cx="7620000" cy="4530725"/>
          </a:xfrm>
        </p:spPr>
        <p:txBody>
          <a:bodyPr/>
          <a:lstStyle>
            <a:lvl2pPr>
              <a:buClr>
                <a:schemeClr val="accent5"/>
              </a:buClr>
              <a:defRPr/>
            </a:lvl2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999428197"/>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extLst>
    <p:ext uri="{DCECCB84-F9BA-43D5-87BE-67443E8EF086}">
      <p15:sldGuideLst xmlns:p15="http://schemas.microsoft.com/office/powerpoint/2012/main">
        <p15:guide id="1" orient="horz" pos="744">
          <p15:clr>
            <a:srgbClr val="FBAE40"/>
          </p15:clr>
        </p15:guide>
        <p15:guide id="2" pos="192">
          <p15:clr>
            <a:srgbClr val="FBAE40"/>
          </p15:clr>
        </p15:guide>
        <p15:guide id="3" orient="horz" pos="4080">
          <p15:clr>
            <a:srgbClr val="FBAE40"/>
          </p15:clr>
        </p15:guide>
        <p15:guide id="4" pos="7512">
          <p15:clr>
            <a:srgbClr val="FBAE40"/>
          </p15:clr>
        </p15:guide>
        <p15:guide id="5" orient="horz" pos="3936">
          <p15:clr>
            <a:srgbClr val="FBAE40"/>
          </p15:clr>
        </p15:guide>
        <p15:guide id="6" orient="horz" pos="912">
          <p15:clr>
            <a:srgbClr val="FBAE40"/>
          </p15:clr>
        </p15:guide>
        <p15:guide id="7" pos="2472">
          <p15:clr>
            <a:srgbClr val="FBAE40"/>
          </p15:clr>
        </p15:guide>
        <p15:guide id="8" pos="2688">
          <p15:clr>
            <a:srgbClr val="FBAE40"/>
          </p15:clr>
        </p15:guide>
        <p15:guide id="9" pos="4992">
          <p15:clr>
            <a:srgbClr val="FBAE40"/>
          </p15:clr>
        </p15:guide>
        <p15:guide id="10" pos="5208">
          <p15:clr>
            <a:srgbClr val="FBAE40"/>
          </p15:clr>
        </p15:guide>
      </p15:sldGuideLst>
    </p:ext>
  </p:extLst>
</p:sldLayout>
</file>

<file path=ppt/slideLayouts/slideLayout53.xml><?xml version="1.0" encoding="utf-8"?>
<p:sldLayout xmlns:a="http://schemas.openxmlformats.org/drawingml/2006/main" xmlns:r="http://schemas.openxmlformats.org/officeDocument/2006/relationships" xmlns:p="http://schemas.openxmlformats.org/presentationml/2006/main" userDrawn="1">
  <p:cSld name="Title + 1 column tex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0DD1ED7-E31A-481A-A0A4-889D3D84D6E2}"/>
              </a:ext>
            </a:extLst>
          </p:cNvPr>
          <p:cNvSpPr/>
          <p:nvPr userDrawn="1"/>
        </p:nvSpPr>
        <p:spPr>
          <a:xfrm>
            <a:off x="0" y="1169562"/>
            <a:ext cx="12192000" cy="509609"/>
          </a:xfrm>
          <a:prstGeom prst="rect">
            <a:avLst/>
          </a:prstGeom>
          <a:gradFill flip="none" rotWithShape="1">
            <a:gsLst>
              <a:gs pos="0">
                <a:schemeClr val="accent1">
                  <a:alpha val="5000"/>
                </a:schemeClr>
              </a:gs>
              <a:gs pos="20000">
                <a:schemeClr val="accent1">
                  <a:alpha val="3000"/>
                </a:schemeClr>
              </a:gs>
              <a:gs pos="100000">
                <a:schemeClr val="bg1">
                  <a:alpha val="0"/>
                </a:schemeClr>
              </a:gs>
            </a:gsLst>
            <a:lin ang="5400000" scaled="1"/>
            <a:tileRect/>
          </a:gra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2" name="Title 1">
            <a:extLst>
              <a:ext uri="{FF2B5EF4-FFF2-40B4-BE49-F238E27FC236}">
                <a16:creationId xmlns:a16="http://schemas.microsoft.com/office/drawing/2014/main" id="{23C28FFE-B7AD-49B5-B747-9059FCE29D6A}"/>
              </a:ext>
            </a:extLst>
          </p:cNvPr>
          <p:cNvSpPr>
            <a:spLocks noGrp="1"/>
          </p:cNvSpPr>
          <p:nvPr>
            <p:ph type="title"/>
          </p:nvPr>
        </p:nvSpPr>
        <p:spPr>
          <a:xfrm>
            <a:off x="304802" y="111578"/>
            <a:ext cx="11620497" cy="1000832"/>
          </a:xfrm>
        </p:spPr>
        <p:txBody>
          <a:bodyPr/>
          <a:lstStyle/>
          <a:p>
            <a:r>
              <a:rPr lang="en-US"/>
              <a:t>Click to edit Master title style</a:t>
            </a:r>
          </a:p>
        </p:txBody>
      </p:sp>
      <p:cxnSp>
        <p:nvCxnSpPr>
          <p:cNvPr id="5" name="Straight Connector 4">
            <a:extLst>
              <a:ext uri="{FF2B5EF4-FFF2-40B4-BE49-F238E27FC236}">
                <a16:creationId xmlns:a16="http://schemas.microsoft.com/office/drawing/2014/main" id="{8B636464-8320-4FE0-A407-F3F84ACC9A86}"/>
              </a:ext>
            </a:extLst>
          </p:cNvPr>
          <p:cNvCxnSpPr>
            <a:cxnSpLocks/>
          </p:cNvCxnSpPr>
          <p:nvPr userDrawn="1"/>
        </p:nvCxnSpPr>
        <p:spPr>
          <a:xfrm>
            <a:off x="0" y="1169560"/>
            <a:ext cx="12192000" cy="0"/>
          </a:xfrm>
          <a:prstGeom prst="line">
            <a:avLst/>
          </a:prstGeom>
          <a:ln>
            <a:solidFill>
              <a:schemeClr val="accent1">
                <a:lumMod val="20000"/>
                <a:lumOff val="80000"/>
              </a:schemeClr>
            </a:solidFill>
          </a:ln>
        </p:spPr>
        <p:style>
          <a:lnRef idx="1">
            <a:schemeClr val="accent1"/>
          </a:lnRef>
          <a:fillRef idx="0">
            <a:schemeClr val="accent1"/>
          </a:fillRef>
          <a:effectRef idx="0">
            <a:schemeClr val="accent1"/>
          </a:effectRef>
          <a:fontRef idx="minor">
            <a:schemeClr val="tx1"/>
          </a:fontRef>
        </p:style>
      </p:cxnSp>
      <p:sp>
        <p:nvSpPr>
          <p:cNvPr id="7" name="Content Placeholder 6">
            <a:extLst>
              <a:ext uri="{FF2B5EF4-FFF2-40B4-BE49-F238E27FC236}">
                <a16:creationId xmlns:a16="http://schemas.microsoft.com/office/drawing/2014/main" id="{F5772A3C-ED27-4326-96DA-5CFBDFE93B9B}"/>
              </a:ext>
            </a:extLst>
          </p:cNvPr>
          <p:cNvSpPr>
            <a:spLocks noGrp="1"/>
          </p:cNvSpPr>
          <p:nvPr>
            <p:ph sz="quarter" idx="11"/>
          </p:nvPr>
        </p:nvSpPr>
        <p:spPr>
          <a:xfrm>
            <a:off x="304800" y="1447800"/>
            <a:ext cx="7620000" cy="4530725"/>
          </a:xfrm>
        </p:spPr>
        <p:txBody>
          <a:bodyPr>
            <a:noAutofit/>
          </a:bodyPr>
          <a:lstStyle>
            <a:lvl2pPr>
              <a:buClr>
                <a:schemeClr val="accent5"/>
              </a:buClr>
              <a:defRPr/>
            </a:lvl2pPr>
          </a:lstStyle>
          <a:p>
            <a:pPr lvl="0"/>
            <a:r>
              <a:rPr lang="en-US"/>
              <a:t>Click to edit Master text styles</a:t>
            </a:r>
          </a:p>
          <a:p>
            <a:pPr lvl="1"/>
            <a:r>
              <a:rPr lang="en-US"/>
              <a:t>Second level</a:t>
            </a:r>
          </a:p>
          <a:p>
            <a:pPr lvl="2"/>
            <a:r>
              <a:rPr lang="en-US"/>
              <a:t>Third level</a:t>
            </a:r>
          </a:p>
        </p:txBody>
      </p:sp>
      <p:sp>
        <p:nvSpPr>
          <p:cNvPr id="8" name="Text Placeholder 6">
            <a:extLst>
              <a:ext uri="{FF2B5EF4-FFF2-40B4-BE49-F238E27FC236}">
                <a16:creationId xmlns:a16="http://schemas.microsoft.com/office/drawing/2014/main" id="{2BB4C128-A35C-451C-8BBD-AE1676BC7850}"/>
              </a:ext>
            </a:extLst>
          </p:cNvPr>
          <p:cNvSpPr>
            <a:spLocks noGrp="1"/>
          </p:cNvSpPr>
          <p:nvPr>
            <p:ph type="body" sz="quarter" idx="10" hasCustomPrompt="1"/>
          </p:nvPr>
        </p:nvSpPr>
        <p:spPr>
          <a:xfrm>
            <a:off x="304800" y="6477000"/>
            <a:ext cx="7620000" cy="269875"/>
          </a:xfrm>
        </p:spPr>
        <p:txBody>
          <a:bodyPr vert="horz" lIns="0" tIns="0" rIns="0" bIns="0" rtlCol="0">
            <a:noAutofit/>
          </a:bodyPr>
          <a:lstStyle>
            <a:lvl1pPr>
              <a:defRPr lang="en-US" sz="1000" dirty="0">
                <a:solidFill>
                  <a:schemeClr val="accent6">
                    <a:lumMod val="75000"/>
                  </a:schemeClr>
                </a:solidFill>
              </a:defRPr>
            </a:lvl1pPr>
          </a:lstStyle>
          <a:p>
            <a:pPr marL="0" lvl="0" indent="0">
              <a:spcBef>
                <a:spcPts val="0"/>
              </a:spcBef>
              <a:spcAft>
                <a:spcPts val="200"/>
              </a:spcAft>
              <a:buNone/>
            </a:pPr>
            <a:r>
              <a:rPr lang="en-US"/>
              <a:t>Click to add footnote</a:t>
            </a:r>
          </a:p>
        </p:txBody>
      </p:sp>
    </p:spTree>
    <p:extLst>
      <p:ext uri="{BB962C8B-B14F-4D97-AF65-F5344CB8AC3E}">
        <p14:creationId xmlns:p14="http://schemas.microsoft.com/office/powerpoint/2010/main" val="2463604934"/>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extLst>
    <p:ext uri="{DCECCB84-F9BA-43D5-87BE-67443E8EF086}">
      <p15:sldGuideLst xmlns:p15="http://schemas.microsoft.com/office/powerpoint/2012/main">
        <p15:guide id="1" orient="horz" pos="744">
          <p15:clr>
            <a:srgbClr val="FBAE40"/>
          </p15:clr>
        </p15:guide>
        <p15:guide id="2" pos="192">
          <p15:clr>
            <a:srgbClr val="FBAE40"/>
          </p15:clr>
        </p15:guide>
        <p15:guide id="3" orient="horz" pos="4080">
          <p15:clr>
            <a:srgbClr val="FBAE40"/>
          </p15:clr>
        </p15:guide>
        <p15:guide id="4" pos="7512">
          <p15:clr>
            <a:srgbClr val="FBAE40"/>
          </p15:clr>
        </p15:guide>
        <p15:guide id="5" orient="horz" pos="3936">
          <p15:clr>
            <a:srgbClr val="FBAE40"/>
          </p15:clr>
        </p15:guide>
        <p15:guide id="6" orient="horz" pos="912">
          <p15:clr>
            <a:srgbClr val="FBAE40"/>
          </p15:clr>
        </p15:guide>
        <p15:guide id="7" pos="2472">
          <p15:clr>
            <a:srgbClr val="FBAE40"/>
          </p15:clr>
        </p15:guide>
        <p15:guide id="8" pos="2688">
          <p15:clr>
            <a:srgbClr val="FBAE40"/>
          </p15:clr>
        </p15:guide>
        <p15:guide id="9" pos="4992">
          <p15:clr>
            <a:srgbClr val="FBAE40"/>
          </p15:clr>
        </p15:guide>
        <p15:guide id="10" pos="5208">
          <p15:clr>
            <a:srgbClr val="FBAE40"/>
          </p15:clr>
        </p15:guide>
      </p15:sldGuideLst>
    </p:ext>
  </p:extLst>
</p:sldLayout>
</file>

<file path=ppt/slideLayouts/slideLayout54.xml><?xml version="1.0" encoding="utf-8"?>
<p:sldLayout xmlns:a="http://schemas.openxmlformats.org/drawingml/2006/main" xmlns:r="http://schemas.openxmlformats.org/officeDocument/2006/relationships" xmlns:p="http://schemas.openxmlformats.org/presentationml/2006/main">
  <p:cSld name="2_Title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0DD1ED7-E31A-481A-A0A4-889D3D84D6E2}"/>
              </a:ext>
            </a:extLst>
          </p:cNvPr>
          <p:cNvSpPr/>
          <p:nvPr/>
        </p:nvSpPr>
        <p:spPr>
          <a:xfrm>
            <a:off x="0" y="1169562"/>
            <a:ext cx="12192000" cy="509609"/>
          </a:xfrm>
          <a:prstGeom prst="rect">
            <a:avLst/>
          </a:prstGeom>
          <a:gradFill flip="none" rotWithShape="1">
            <a:gsLst>
              <a:gs pos="0">
                <a:schemeClr val="accent1">
                  <a:alpha val="5000"/>
                </a:schemeClr>
              </a:gs>
              <a:gs pos="20000">
                <a:schemeClr val="accent1">
                  <a:alpha val="3000"/>
                </a:schemeClr>
              </a:gs>
              <a:gs pos="100000">
                <a:schemeClr val="bg1">
                  <a:alpha val="0"/>
                </a:schemeClr>
              </a:gs>
            </a:gsLst>
            <a:lin ang="5400000" scaled="1"/>
            <a:tileRect/>
          </a:gra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2" name="Title 1">
            <a:extLst>
              <a:ext uri="{FF2B5EF4-FFF2-40B4-BE49-F238E27FC236}">
                <a16:creationId xmlns:a16="http://schemas.microsoft.com/office/drawing/2014/main" id="{23C28FFE-B7AD-49B5-B747-9059FCE29D6A}"/>
              </a:ext>
            </a:extLst>
          </p:cNvPr>
          <p:cNvSpPr>
            <a:spLocks noGrp="1"/>
          </p:cNvSpPr>
          <p:nvPr>
            <p:ph type="title"/>
          </p:nvPr>
        </p:nvSpPr>
        <p:spPr>
          <a:xfrm>
            <a:off x="304802" y="111578"/>
            <a:ext cx="11620497" cy="1000832"/>
          </a:xfrm>
        </p:spPr>
        <p:txBody>
          <a:bodyPr/>
          <a:lstStyle/>
          <a:p>
            <a:r>
              <a:rPr lang="en-US"/>
              <a:t>Click to edit Master title style</a:t>
            </a:r>
          </a:p>
        </p:txBody>
      </p:sp>
      <p:sp>
        <p:nvSpPr>
          <p:cNvPr id="3" name="Footer Placeholder 2">
            <a:extLst>
              <a:ext uri="{FF2B5EF4-FFF2-40B4-BE49-F238E27FC236}">
                <a16:creationId xmlns:a16="http://schemas.microsoft.com/office/drawing/2014/main" id="{86CEBE02-987A-4F1E-A0EF-54DA37173578}"/>
              </a:ext>
            </a:extLst>
          </p:cNvPr>
          <p:cNvSpPr>
            <a:spLocks noGrp="1"/>
          </p:cNvSpPr>
          <p:nvPr>
            <p:ph type="ftr" sz="quarter" idx="10"/>
          </p:nvPr>
        </p:nvSpPr>
        <p:spPr>
          <a:xfrm>
            <a:off x="304800" y="6487975"/>
            <a:ext cx="6724650" cy="281366"/>
          </a:xfrm>
          <a:prstGeom prst="rect">
            <a:avLst/>
          </a:prstGeom>
        </p:spPr>
        <p:txBody>
          <a:bodyPr/>
          <a:lstStyle/>
          <a:p>
            <a:endParaRPr lang="en-US"/>
          </a:p>
        </p:txBody>
      </p:sp>
      <p:cxnSp>
        <p:nvCxnSpPr>
          <p:cNvPr id="5" name="Straight Connector 4">
            <a:extLst>
              <a:ext uri="{FF2B5EF4-FFF2-40B4-BE49-F238E27FC236}">
                <a16:creationId xmlns:a16="http://schemas.microsoft.com/office/drawing/2014/main" id="{8B636464-8320-4FE0-A407-F3F84ACC9A86}"/>
              </a:ext>
            </a:extLst>
          </p:cNvPr>
          <p:cNvCxnSpPr>
            <a:cxnSpLocks/>
          </p:cNvCxnSpPr>
          <p:nvPr/>
        </p:nvCxnSpPr>
        <p:spPr>
          <a:xfrm>
            <a:off x="0" y="1169560"/>
            <a:ext cx="12192000" cy="0"/>
          </a:xfrm>
          <a:prstGeom prst="line">
            <a:avLst/>
          </a:prstGeom>
          <a:ln>
            <a:solidFill>
              <a:schemeClr val="accent1">
                <a:lumMod val="20000"/>
                <a:lumOff val="8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04640928"/>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extLst>
    <p:ext uri="{DCECCB84-F9BA-43D5-87BE-67443E8EF086}">
      <p15:sldGuideLst xmlns:p15="http://schemas.microsoft.com/office/powerpoint/2012/main">
        <p15:guide id="1" orient="horz" pos="744">
          <p15:clr>
            <a:srgbClr val="FBAE40"/>
          </p15:clr>
        </p15:guide>
        <p15:guide id="2" pos="192">
          <p15:clr>
            <a:srgbClr val="FBAE40"/>
          </p15:clr>
        </p15:guide>
        <p15:guide id="3" orient="horz" pos="4080">
          <p15:clr>
            <a:srgbClr val="FBAE40"/>
          </p15:clr>
        </p15:guide>
        <p15:guide id="4" pos="7512">
          <p15:clr>
            <a:srgbClr val="FBAE40"/>
          </p15:clr>
        </p15:guide>
        <p15:guide id="5" orient="horz" pos="3936">
          <p15:clr>
            <a:srgbClr val="FBAE40"/>
          </p15:clr>
        </p15:guide>
        <p15:guide id="6" orient="horz" pos="912">
          <p15:clr>
            <a:srgbClr val="FBAE40"/>
          </p15:clr>
        </p15:guide>
        <p15:guide id="7" pos="2472">
          <p15:clr>
            <a:srgbClr val="FBAE40"/>
          </p15:clr>
        </p15:guide>
        <p15:guide id="8" pos="2688">
          <p15:clr>
            <a:srgbClr val="FBAE40"/>
          </p15:clr>
        </p15:guide>
        <p15:guide id="9" pos="4992">
          <p15:clr>
            <a:srgbClr val="FBAE40"/>
          </p15:clr>
        </p15:guide>
        <p15:guide id="10" pos="5208">
          <p15:clr>
            <a:srgbClr val="FBAE40"/>
          </p15:clr>
        </p15:guide>
      </p15:sldGuideLst>
    </p:ext>
  </p:extLst>
</p:sldLayout>
</file>

<file path=ppt/slideLayouts/slideLayout55.xml><?xml version="1.0" encoding="utf-8"?>
<p:sldLayout xmlns:a="http://schemas.openxmlformats.org/drawingml/2006/main" xmlns:r="http://schemas.openxmlformats.org/officeDocument/2006/relationships" xmlns:p="http://schemas.openxmlformats.org/presentationml/2006/main" userDrawn="1">
  <p:cSld name="3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C4380F-29AD-472D-9D5C-CB62F5668E52}"/>
              </a:ext>
            </a:extLst>
          </p:cNvPr>
          <p:cNvSpPr>
            <a:spLocks noGrp="1"/>
          </p:cNvSpPr>
          <p:nvPr>
            <p:ph type="title"/>
          </p:nvPr>
        </p:nvSpPr>
        <p:spPr/>
        <p:txBody>
          <a:bodyPr/>
          <a:lstStyle/>
          <a:p>
            <a:r>
              <a:rPr lang="en-US"/>
              <a:t>Click to edit Master title style</a:t>
            </a:r>
          </a:p>
        </p:txBody>
      </p:sp>
      <p:sp>
        <p:nvSpPr>
          <p:cNvPr id="5" name="Rectangle 4">
            <a:extLst>
              <a:ext uri="{FF2B5EF4-FFF2-40B4-BE49-F238E27FC236}">
                <a16:creationId xmlns:a16="http://schemas.microsoft.com/office/drawing/2014/main" id="{8D4B57AF-F6F6-22BE-88A0-4407D527C482}"/>
              </a:ext>
            </a:extLst>
          </p:cNvPr>
          <p:cNvSpPr/>
          <p:nvPr userDrawn="1"/>
        </p:nvSpPr>
        <p:spPr>
          <a:xfrm>
            <a:off x="0" y="1169562"/>
            <a:ext cx="12192000" cy="509609"/>
          </a:xfrm>
          <a:prstGeom prst="rect">
            <a:avLst/>
          </a:prstGeom>
          <a:gradFill flip="none" rotWithShape="1">
            <a:gsLst>
              <a:gs pos="0">
                <a:schemeClr val="accent1">
                  <a:alpha val="5000"/>
                </a:schemeClr>
              </a:gs>
              <a:gs pos="20000">
                <a:schemeClr val="accent1">
                  <a:alpha val="3000"/>
                </a:schemeClr>
              </a:gs>
              <a:gs pos="100000">
                <a:schemeClr val="bg1">
                  <a:alpha val="0"/>
                </a:schemeClr>
              </a:gs>
            </a:gsLst>
            <a:lin ang="5400000" scaled="1"/>
            <a:tileRect/>
          </a:gra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cxnSp>
        <p:nvCxnSpPr>
          <p:cNvPr id="6" name="Straight Connector 5">
            <a:extLst>
              <a:ext uri="{FF2B5EF4-FFF2-40B4-BE49-F238E27FC236}">
                <a16:creationId xmlns:a16="http://schemas.microsoft.com/office/drawing/2014/main" id="{73549CB3-ADC9-E92A-35A3-BFF93C6D5739}"/>
              </a:ext>
            </a:extLst>
          </p:cNvPr>
          <p:cNvCxnSpPr>
            <a:cxnSpLocks/>
          </p:cNvCxnSpPr>
          <p:nvPr userDrawn="1"/>
        </p:nvCxnSpPr>
        <p:spPr>
          <a:xfrm>
            <a:off x="0" y="1169560"/>
            <a:ext cx="12192000" cy="0"/>
          </a:xfrm>
          <a:prstGeom prst="line">
            <a:avLst/>
          </a:prstGeom>
          <a:ln>
            <a:solidFill>
              <a:schemeClr val="accent1">
                <a:lumMod val="20000"/>
                <a:lumOff val="80000"/>
              </a:schemeClr>
            </a:solidFill>
          </a:ln>
        </p:spPr>
        <p:style>
          <a:lnRef idx="1">
            <a:schemeClr val="accent1"/>
          </a:lnRef>
          <a:fillRef idx="0">
            <a:schemeClr val="accent1"/>
          </a:fillRef>
          <a:effectRef idx="0">
            <a:schemeClr val="accent1"/>
          </a:effectRef>
          <a:fontRef idx="minor">
            <a:schemeClr val="tx1"/>
          </a:fontRef>
        </p:style>
      </p:cxnSp>
      <p:sp>
        <p:nvSpPr>
          <p:cNvPr id="3" name="Text Placeholder 6">
            <a:extLst>
              <a:ext uri="{FF2B5EF4-FFF2-40B4-BE49-F238E27FC236}">
                <a16:creationId xmlns:a16="http://schemas.microsoft.com/office/drawing/2014/main" id="{AB07E228-4C93-4E7E-0F5E-6BF78A72D11C}"/>
              </a:ext>
            </a:extLst>
          </p:cNvPr>
          <p:cNvSpPr>
            <a:spLocks noGrp="1"/>
          </p:cNvSpPr>
          <p:nvPr>
            <p:ph type="body" sz="quarter" idx="10" hasCustomPrompt="1"/>
          </p:nvPr>
        </p:nvSpPr>
        <p:spPr>
          <a:xfrm>
            <a:off x="304800" y="6477000"/>
            <a:ext cx="7620000" cy="269875"/>
          </a:xfrm>
        </p:spPr>
        <p:txBody>
          <a:bodyPr>
            <a:noAutofit/>
          </a:bodyPr>
          <a:lstStyle>
            <a:lvl1pPr marL="177800" indent="-177800">
              <a:spcBef>
                <a:spcPts val="0"/>
              </a:spcBef>
              <a:spcAft>
                <a:spcPts val="200"/>
              </a:spcAft>
              <a:buNone/>
              <a:defRPr sz="1000">
                <a:solidFill>
                  <a:schemeClr val="accent6">
                    <a:lumMod val="75000"/>
                  </a:schemeClr>
                </a:solidFill>
                <a:latin typeface="Avenir Light" panose="020B0402020203020204" pitchFamily="34" charset="0"/>
              </a:defRPr>
            </a:lvl1pPr>
          </a:lstStyle>
          <a:p>
            <a:pPr lvl="0"/>
            <a:r>
              <a:rPr lang="en-US"/>
              <a:t>Click to add footnote</a:t>
            </a:r>
          </a:p>
        </p:txBody>
      </p:sp>
    </p:spTree>
    <p:extLst>
      <p:ext uri="{BB962C8B-B14F-4D97-AF65-F5344CB8AC3E}">
        <p14:creationId xmlns:p14="http://schemas.microsoft.com/office/powerpoint/2010/main" val="4168959296"/>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userDrawn="1">
  <p:cSld name="4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C4380F-29AD-472D-9D5C-CB62F5668E52}"/>
              </a:ext>
            </a:extLst>
          </p:cNvPr>
          <p:cNvSpPr>
            <a:spLocks noGrp="1"/>
          </p:cNvSpPr>
          <p:nvPr>
            <p:ph type="title"/>
          </p:nvPr>
        </p:nvSpPr>
        <p:spPr/>
        <p:txBody>
          <a:bodyPr/>
          <a:lstStyle/>
          <a:p>
            <a:r>
              <a:rPr lang="en-US"/>
              <a:t>Click to edit Master title style</a:t>
            </a:r>
          </a:p>
        </p:txBody>
      </p:sp>
      <p:sp>
        <p:nvSpPr>
          <p:cNvPr id="5" name="Rectangle 4">
            <a:extLst>
              <a:ext uri="{FF2B5EF4-FFF2-40B4-BE49-F238E27FC236}">
                <a16:creationId xmlns:a16="http://schemas.microsoft.com/office/drawing/2014/main" id="{8D4B57AF-F6F6-22BE-88A0-4407D527C482}"/>
              </a:ext>
            </a:extLst>
          </p:cNvPr>
          <p:cNvSpPr/>
          <p:nvPr userDrawn="1"/>
        </p:nvSpPr>
        <p:spPr>
          <a:xfrm>
            <a:off x="0" y="1169562"/>
            <a:ext cx="12192000" cy="509609"/>
          </a:xfrm>
          <a:prstGeom prst="rect">
            <a:avLst/>
          </a:prstGeom>
          <a:gradFill flip="none" rotWithShape="1">
            <a:gsLst>
              <a:gs pos="0">
                <a:schemeClr val="accent1">
                  <a:alpha val="5000"/>
                </a:schemeClr>
              </a:gs>
              <a:gs pos="20000">
                <a:schemeClr val="accent1">
                  <a:alpha val="3000"/>
                </a:schemeClr>
              </a:gs>
              <a:gs pos="100000">
                <a:schemeClr val="bg1">
                  <a:alpha val="0"/>
                </a:schemeClr>
              </a:gs>
            </a:gsLst>
            <a:lin ang="5400000" scaled="1"/>
            <a:tileRect/>
          </a:gra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cxnSp>
        <p:nvCxnSpPr>
          <p:cNvPr id="6" name="Straight Connector 5">
            <a:extLst>
              <a:ext uri="{FF2B5EF4-FFF2-40B4-BE49-F238E27FC236}">
                <a16:creationId xmlns:a16="http://schemas.microsoft.com/office/drawing/2014/main" id="{73549CB3-ADC9-E92A-35A3-BFF93C6D5739}"/>
              </a:ext>
            </a:extLst>
          </p:cNvPr>
          <p:cNvCxnSpPr>
            <a:cxnSpLocks/>
          </p:cNvCxnSpPr>
          <p:nvPr userDrawn="1"/>
        </p:nvCxnSpPr>
        <p:spPr>
          <a:xfrm>
            <a:off x="0" y="1169560"/>
            <a:ext cx="12192000" cy="0"/>
          </a:xfrm>
          <a:prstGeom prst="line">
            <a:avLst/>
          </a:prstGeom>
          <a:ln>
            <a:solidFill>
              <a:schemeClr val="accent1">
                <a:lumMod val="20000"/>
                <a:lumOff val="80000"/>
              </a:schemeClr>
            </a:solidFill>
          </a:ln>
        </p:spPr>
        <p:style>
          <a:lnRef idx="1">
            <a:schemeClr val="accent1"/>
          </a:lnRef>
          <a:fillRef idx="0">
            <a:schemeClr val="accent1"/>
          </a:fillRef>
          <a:effectRef idx="0">
            <a:schemeClr val="accent1"/>
          </a:effectRef>
          <a:fontRef idx="minor">
            <a:schemeClr val="tx1"/>
          </a:fontRef>
        </p:style>
      </p:cxnSp>
      <p:sp>
        <p:nvSpPr>
          <p:cNvPr id="3" name="Text Placeholder 6">
            <a:extLst>
              <a:ext uri="{FF2B5EF4-FFF2-40B4-BE49-F238E27FC236}">
                <a16:creationId xmlns:a16="http://schemas.microsoft.com/office/drawing/2014/main" id="{AB07E228-4C93-4E7E-0F5E-6BF78A72D11C}"/>
              </a:ext>
            </a:extLst>
          </p:cNvPr>
          <p:cNvSpPr>
            <a:spLocks noGrp="1"/>
          </p:cNvSpPr>
          <p:nvPr>
            <p:ph type="body" sz="quarter" idx="10" hasCustomPrompt="1"/>
          </p:nvPr>
        </p:nvSpPr>
        <p:spPr>
          <a:xfrm>
            <a:off x="304800" y="6477000"/>
            <a:ext cx="7620000" cy="269875"/>
          </a:xfrm>
        </p:spPr>
        <p:txBody>
          <a:bodyPr>
            <a:noAutofit/>
          </a:bodyPr>
          <a:lstStyle>
            <a:lvl1pPr marL="177800" indent="-177800">
              <a:spcBef>
                <a:spcPts val="0"/>
              </a:spcBef>
              <a:spcAft>
                <a:spcPts val="200"/>
              </a:spcAft>
              <a:buNone/>
              <a:defRPr sz="1000">
                <a:solidFill>
                  <a:schemeClr val="accent6">
                    <a:lumMod val="75000"/>
                  </a:schemeClr>
                </a:solidFill>
                <a:latin typeface="Avenir Light" panose="020B0402020203020204" pitchFamily="34" charset="0"/>
              </a:defRPr>
            </a:lvl1pPr>
          </a:lstStyle>
          <a:p>
            <a:pPr lvl="0"/>
            <a:r>
              <a:rPr lang="en-US"/>
              <a:t>Click to add footnote</a:t>
            </a:r>
          </a:p>
        </p:txBody>
      </p:sp>
    </p:spTree>
    <p:extLst>
      <p:ext uri="{BB962C8B-B14F-4D97-AF65-F5344CB8AC3E}">
        <p14:creationId xmlns:p14="http://schemas.microsoft.com/office/powerpoint/2010/main" val="937518437"/>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userDrawn="1">
  <p:cSld name="6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C4380F-29AD-472D-9D5C-CB62F5668E52}"/>
              </a:ext>
            </a:extLst>
          </p:cNvPr>
          <p:cNvSpPr>
            <a:spLocks noGrp="1"/>
          </p:cNvSpPr>
          <p:nvPr>
            <p:ph type="title"/>
          </p:nvPr>
        </p:nvSpPr>
        <p:spPr/>
        <p:txBody>
          <a:bodyPr/>
          <a:lstStyle/>
          <a:p>
            <a:r>
              <a:rPr lang="en-US"/>
              <a:t>Click to edit Master title style</a:t>
            </a:r>
          </a:p>
        </p:txBody>
      </p:sp>
      <p:sp>
        <p:nvSpPr>
          <p:cNvPr id="5" name="Rectangle 4">
            <a:extLst>
              <a:ext uri="{FF2B5EF4-FFF2-40B4-BE49-F238E27FC236}">
                <a16:creationId xmlns:a16="http://schemas.microsoft.com/office/drawing/2014/main" id="{8D4B57AF-F6F6-22BE-88A0-4407D527C482}"/>
              </a:ext>
            </a:extLst>
          </p:cNvPr>
          <p:cNvSpPr/>
          <p:nvPr userDrawn="1"/>
        </p:nvSpPr>
        <p:spPr>
          <a:xfrm>
            <a:off x="0" y="1169562"/>
            <a:ext cx="12192000" cy="509609"/>
          </a:xfrm>
          <a:prstGeom prst="rect">
            <a:avLst/>
          </a:prstGeom>
          <a:gradFill flip="none" rotWithShape="1">
            <a:gsLst>
              <a:gs pos="0">
                <a:schemeClr val="accent1">
                  <a:alpha val="5000"/>
                </a:schemeClr>
              </a:gs>
              <a:gs pos="20000">
                <a:schemeClr val="accent1">
                  <a:alpha val="3000"/>
                </a:schemeClr>
              </a:gs>
              <a:gs pos="100000">
                <a:schemeClr val="bg1">
                  <a:alpha val="0"/>
                </a:schemeClr>
              </a:gs>
            </a:gsLst>
            <a:lin ang="5400000" scaled="1"/>
            <a:tileRect/>
          </a:gra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cxnSp>
        <p:nvCxnSpPr>
          <p:cNvPr id="6" name="Straight Connector 5">
            <a:extLst>
              <a:ext uri="{FF2B5EF4-FFF2-40B4-BE49-F238E27FC236}">
                <a16:creationId xmlns:a16="http://schemas.microsoft.com/office/drawing/2014/main" id="{73549CB3-ADC9-E92A-35A3-BFF93C6D5739}"/>
              </a:ext>
            </a:extLst>
          </p:cNvPr>
          <p:cNvCxnSpPr>
            <a:cxnSpLocks/>
          </p:cNvCxnSpPr>
          <p:nvPr userDrawn="1"/>
        </p:nvCxnSpPr>
        <p:spPr>
          <a:xfrm>
            <a:off x="0" y="1169560"/>
            <a:ext cx="12192000" cy="0"/>
          </a:xfrm>
          <a:prstGeom prst="line">
            <a:avLst/>
          </a:prstGeom>
          <a:ln>
            <a:solidFill>
              <a:schemeClr val="accent1">
                <a:lumMod val="20000"/>
                <a:lumOff val="80000"/>
              </a:schemeClr>
            </a:solidFill>
          </a:ln>
        </p:spPr>
        <p:style>
          <a:lnRef idx="1">
            <a:schemeClr val="accent1"/>
          </a:lnRef>
          <a:fillRef idx="0">
            <a:schemeClr val="accent1"/>
          </a:fillRef>
          <a:effectRef idx="0">
            <a:schemeClr val="accent1"/>
          </a:effectRef>
          <a:fontRef idx="minor">
            <a:schemeClr val="tx1"/>
          </a:fontRef>
        </p:style>
      </p:cxnSp>
      <p:sp>
        <p:nvSpPr>
          <p:cNvPr id="3" name="Text Placeholder 6">
            <a:extLst>
              <a:ext uri="{FF2B5EF4-FFF2-40B4-BE49-F238E27FC236}">
                <a16:creationId xmlns:a16="http://schemas.microsoft.com/office/drawing/2014/main" id="{AB07E228-4C93-4E7E-0F5E-6BF78A72D11C}"/>
              </a:ext>
            </a:extLst>
          </p:cNvPr>
          <p:cNvSpPr>
            <a:spLocks noGrp="1"/>
          </p:cNvSpPr>
          <p:nvPr>
            <p:ph type="body" sz="quarter" idx="10" hasCustomPrompt="1"/>
          </p:nvPr>
        </p:nvSpPr>
        <p:spPr>
          <a:xfrm>
            <a:off x="304800" y="6477000"/>
            <a:ext cx="7620000" cy="269875"/>
          </a:xfrm>
        </p:spPr>
        <p:txBody>
          <a:bodyPr>
            <a:noAutofit/>
          </a:bodyPr>
          <a:lstStyle>
            <a:lvl1pPr marL="177800" indent="-177800">
              <a:spcBef>
                <a:spcPts val="0"/>
              </a:spcBef>
              <a:spcAft>
                <a:spcPts val="200"/>
              </a:spcAft>
              <a:buNone/>
              <a:defRPr sz="1000">
                <a:solidFill>
                  <a:schemeClr val="accent6">
                    <a:lumMod val="75000"/>
                  </a:schemeClr>
                </a:solidFill>
                <a:latin typeface="Avenir Light" panose="020B0402020203020204" pitchFamily="34" charset="0"/>
              </a:defRPr>
            </a:lvl1pPr>
          </a:lstStyle>
          <a:p>
            <a:pPr lvl="0"/>
            <a:r>
              <a:rPr lang="en-US"/>
              <a:t>Click to add footnote</a:t>
            </a:r>
          </a:p>
        </p:txBody>
      </p:sp>
    </p:spTree>
    <p:extLst>
      <p:ext uri="{BB962C8B-B14F-4D97-AF65-F5344CB8AC3E}">
        <p14:creationId xmlns:p14="http://schemas.microsoft.com/office/powerpoint/2010/main" val="1889364639"/>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userDrawn="1">
  <p:cSld name="Title only with New Data">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0DD1ED7-E31A-481A-A0A4-889D3D84D6E2}"/>
              </a:ext>
            </a:extLst>
          </p:cNvPr>
          <p:cNvSpPr/>
          <p:nvPr userDrawn="1"/>
        </p:nvSpPr>
        <p:spPr>
          <a:xfrm>
            <a:off x="0" y="1169562"/>
            <a:ext cx="12192000" cy="509609"/>
          </a:xfrm>
          <a:prstGeom prst="rect">
            <a:avLst/>
          </a:prstGeom>
          <a:gradFill flip="none" rotWithShape="1">
            <a:gsLst>
              <a:gs pos="0">
                <a:schemeClr val="accent1">
                  <a:alpha val="5000"/>
                </a:schemeClr>
              </a:gs>
              <a:gs pos="20000">
                <a:schemeClr val="accent1">
                  <a:alpha val="3000"/>
                </a:schemeClr>
              </a:gs>
              <a:gs pos="100000">
                <a:schemeClr val="bg1">
                  <a:alpha val="0"/>
                </a:schemeClr>
              </a:gs>
            </a:gsLst>
            <a:lin ang="5400000" scaled="1"/>
            <a:tileRect/>
          </a:gra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2" name="Title 1">
            <a:extLst>
              <a:ext uri="{FF2B5EF4-FFF2-40B4-BE49-F238E27FC236}">
                <a16:creationId xmlns:a16="http://schemas.microsoft.com/office/drawing/2014/main" id="{23C28FFE-B7AD-49B5-B747-9059FCE29D6A}"/>
              </a:ext>
            </a:extLst>
          </p:cNvPr>
          <p:cNvSpPr>
            <a:spLocks noGrp="1"/>
          </p:cNvSpPr>
          <p:nvPr>
            <p:ph type="title"/>
          </p:nvPr>
        </p:nvSpPr>
        <p:spPr>
          <a:xfrm>
            <a:off x="304802" y="111578"/>
            <a:ext cx="11620497" cy="1000832"/>
          </a:xfrm>
        </p:spPr>
        <p:txBody>
          <a:bodyPr/>
          <a:lstStyle/>
          <a:p>
            <a:r>
              <a:rPr lang="en-US"/>
              <a:t>Click to edit Master title style</a:t>
            </a:r>
          </a:p>
        </p:txBody>
      </p:sp>
      <p:cxnSp>
        <p:nvCxnSpPr>
          <p:cNvPr id="5" name="Straight Connector 4">
            <a:extLst>
              <a:ext uri="{FF2B5EF4-FFF2-40B4-BE49-F238E27FC236}">
                <a16:creationId xmlns:a16="http://schemas.microsoft.com/office/drawing/2014/main" id="{8B636464-8320-4FE0-A407-F3F84ACC9A86}"/>
              </a:ext>
            </a:extLst>
          </p:cNvPr>
          <p:cNvCxnSpPr>
            <a:cxnSpLocks/>
          </p:cNvCxnSpPr>
          <p:nvPr userDrawn="1"/>
        </p:nvCxnSpPr>
        <p:spPr>
          <a:xfrm>
            <a:off x="0" y="1169560"/>
            <a:ext cx="12192000" cy="0"/>
          </a:xfrm>
          <a:prstGeom prst="line">
            <a:avLst/>
          </a:prstGeom>
          <a:ln>
            <a:solidFill>
              <a:schemeClr val="accent1">
                <a:lumMod val="20000"/>
                <a:lumOff val="80000"/>
              </a:schemeClr>
            </a:solidFill>
          </a:ln>
        </p:spPr>
        <p:style>
          <a:lnRef idx="1">
            <a:schemeClr val="accent1"/>
          </a:lnRef>
          <a:fillRef idx="0">
            <a:schemeClr val="accent1"/>
          </a:fillRef>
          <a:effectRef idx="0">
            <a:schemeClr val="accent1"/>
          </a:effectRef>
          <a:fontRef idx="minor">
            <a:schemeClr val="tx1"/>
          </a:fontRef>
        </p:style>
      </p:cxnSp>
      <p:sp>
        <p:nvSpPr>
          <p:cNvPr id="7" name="Text Placeholder 6">
            <a:extLst>
              <a:ext uri="{FF2B5EF4-FFF2-40B4-BE49-F238E27FC236}">
                <a16:creationId xmlns:a16="http://schemas.microsoft.com/office/drawing/2014/main" id="{E1239A20-E2EF-413F-B314-2F514AA7B89A}"/>
              </a:ext>
            </a:extLst>
          </p:cNvPr>
          <p:cNvSpPr>
            <a:spLocks noGrp="1"/>
          </p:cNvSpPr>
          <p:nvPr>
            <p:ph type="body" sz="quarter" idx="10" hasCustomPrompt="1"/>
          </p:nvPr>
        </p:nvSpPr>
        <p:spPr>
          <a:xfrm>
            <a:off x="304800" y="6477000"/>
            <a:ext cx="7620000" cy="269875"/>
          </a:xfrm>
        </p:spPr>
        <p:txBody>
          <a:bodyPr>
            <a:noAutofit/>
          </a:bodyPr>
          <a:lstStyle>
            <a:lvl1pPr marL="0" indent="0" defTabSz="914400">
              <a:spcBef>
                <a:spcPts val="0"/>
              </a:spcBef>
              <a:spcAft>
                <a:spcPts val="200"/>
              </a:spcAft>
              <a:buNone/>
              <a:defRPr sz="1000">
                <a:solidFill>
                  <a:schemeClr val="accent6">
                    <a:lumMod val="75000"/>
                  </a:schemeClr>
                </a:solidFill>
              </a:defRPr>
            </a:lvl1pPr>
          </a:lstStyle>
          <a:p>
            <a:pPr lvl="0"/>
            <a:r>
              <a:rPr lang="en-US"/>
              <a:t>Click to add footnote</a:t>
            </a:r>
          </a:p>
        </p:txBody>
      </p:sp>
      <p:sp>
        <p:nvSpPr>
          <p:cNvPr id="3" name="!!TextBox 38">
            <a:extLst>
              <a:ext uri="{FF2B5EF4-FFF2-40B4-BE49-F238E27FC236}">
                <a16:creationId xmlns:a16="http://schemas.microsoft.com/office/drawing/2014/main" id="{39C2D255-C059-E480-D034-8D85283B2840}"/>
              </a:ext>
            </a:extLst>
          </p:cNvPr>
          <p:cNvSpPr txBox="1"/>
          <p:nvPr userDrawn="1"/>
        </p:nvSpPr>
        <p:spPr>
          <a:xfrm>
            <a:off x="112011" y="1235176"/>
            <a:ext cx="780663" cy="169277"/>
          </a:xfrm>
          <a:prstGeom prst="rect">
            <a:avLst/>
          </a:prstGeom>
          <a:noFill/>
          <a:effectLst/>
        </p:spPr>
        <p:txBody>
          <a:bodyPr wrap="none" lIns="0" tIns="0" rIns="0" bIns="0" rtlCol="0">
            <a:spAutoFit/>
          </a:bodyPr>
          <a:lstStyle/>
          <a:p>
            <a:pPr algn="l">
              <a:spcBef>
                <a:spcPts val="1200"/>
              </a:spcBef>
            </a:pPr>
            <a:r>
              <a:rPr lang="en-US" sz="1100">
                <a:solidFill>
                  <a:schemeClr val="accent2"/>
                </a:solidFill>
                <a:latin typeface="Roboto Slab" pitchFamily="2" charset="0"/>
                <a:ea typeface="Roboto Slab" pitchFamily="2" charset="0"/>
              </a:rPr>
              <a:t>NEW DATA</a:t>
            </a:r>
          </a:p>
        </p:txBody>
      </p:sp>
      <p:sp>
        <p:nvSpPr>
          <p:cNvPr id="6" name="!!TextBox 22">
            <a:extLst>
              <a:ext uri="{FF2B5EF4-FFF2-40B4-BE49-F238E27FC236}">
                <a16:creationId xmlns:a16="http://schemas.microsoft.com/office/drawing/2014/main" id="{10A715A7-0D03-03F0-6EA4-B60451F3FC31}"/>
              </a:ext>
            </a:extLst>
          </p:cNvPr>
          <p:cNvSpPr txBox="1"/>
          <p:nvPr userDrawn="1"/>
        </p:nvSpPr>
        <p:spPr>
          <a:xfrm>
            <a:off x="112011" y="1405080"/>
            <a:ext cx="647613" cy="169277"/>
          </a:xfrm>
          <a:prstGeom prst="rect">
            <a:avLst/>
          </a:prstGeom>
          <a:noFill/>
          <a:effectLst/>
        </p:spPr>
        <p:txBody>
          <a:bodyPr wrap="none" lIns="0" tIns="0" rIns="0" bIns="0" rtlCol="0">
            <a:spAutoFit/>
          </a:bodyPr>
          <a:lstStyle/>
          <a:p>
            <a:pPr algn="l">
              <a:spcBef>
                <a:spcPts val="1200"/>
              </a:spcBef>
            </a:pPr>
            <a:r>
              <a:rPr lang="en-US" sz="1100">
                <a:solidFill>
                  <a:schemeClr val="accent2"/>
                </a:solidFill>
                <a:latin typeface="Avenir Book" panose="02000503020000020003" pitchFamily="2" charset="0"/>
              </a:rPr>
              <a:t>CRDF-003</a:t>
            </a:r>
          </a:p>
        </p:txBody>
      </p:sp>
      <p:sp>
        <p:nvSpPr>
          <p:cNvPr id="8" name="Rectangle 7">
            <a:extLst>
              <a:ext uri="{FF2B5EF4-FFF2-40B4-BE49-F238E27FC236}">
                <a16:creationId xmlns:a16="http://schemas.microsoft.com/office/drawing/2014/main" id="{0150B8BE-3579-FE23-1E24-8BFB9AAE8A10}"/>
              </a:ext>
            </a:extLst>
          </p:cNvPr>
          <p:cNvSpPr/>
          <p:nvPr userDrawn="1"/>
        </p:nvSpPr>
        <p:spPr>
          <a:xfrm>
            <a:off x="0" y="1169194"/>
            <a:ext cx="47625" cy="376236"/>
          </a:xfrm>
          <a:prstGeom prst="rect">
            <a:avLst/>
          </a:prstGeom>
          <a:solidFill>
            <a:schemeClr val="accent2"/>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cxnSp>
        <p:nvCxnSpPr>
          <p:cNvPr id="9" name="Straight Connector 8">
            <a:extLst>
              <a:ext uri="{FF2B5EF4-FFF2-40B4-BE49-F238E27FC236}">
                <a16:creationId xmlns:a16="http://schemas.microsoft.com/office/drawing/2014/main" id="{1B05F357-96B3-C065-FA02-91D1D4FFA59C}"/>
              </a:ext>
            </a:extLst>
          </p:cNvPr>
          <p:cNvCxnSpPr>
            <a:cxnSpLocks/>
          </p:cNvCxnSpPr>
          <p:nvPr userDrawn="1"/>
        </p:nvCxnSpPr>
        <p:spPr>
          <a:xfrm>
            <a:off x="0" y="1169194"/>
            <a:ext cx="958788" cy="0"/>
          </a:xfrm>
          <a:prstGeom prst="line">
            <a:avLst/>
          </a:prstGeom>
          <a:ln w="635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388131"/>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extLst>
    <p:ext uri="{DCECCB84-F9BA-43D5-87BE-67443E8EF086}">
      <p15:sldGuideLst xmlns:p15="http://schemas.microsoft.com/office/powerpoint/2012/main">
        <p15:guide id="1" orient="horz" pos="744">
          <p15:clr>
            <a:srgbClr val="FBAE40"/>
          </p15:clr>
        </p15:guide>
        <p15:guide id="2" pos="192">
          <p15:clr>
            <a:srgbClr val="FBAE40"/>
          </p15:clr>
        </p15:guide>
        <p15:guide id="3" orient="horz" pos="4080">
          <p15:clr>
            <a:srgbClr val="FBAE40"/>
          </p15:clr>
        </p15:guide>
        <p15:guide id="4" pos="7512">
          <p15:clr>
            <a:srgbClr val="FBAE40"/>
          </p15:clr>
        </p15:guide>
        <p15:guide id="5" orient="horz" pos="3936">
          <p15:clr>
            <a:srgbClr val="FBAE40"/>
          </p15:clr>
        </p15:guide>
        <p15:guide id="6" orient="horz" pos="1176">
          <p15:clr>
            <a:srgbClr val="FBAE40"/>
          </p15:clr>
        </p15:guide>
        <p15:guide id="7" pos="2472">
          <p15:clr>
            <a:srgbClr val="FBAE40"/>
          </p15:clr>
        </p15:guide>
        <p15:guide id="8" pos="2688">
          <p15:clr>
            <a:srgbClr val="FBAE40"/>
          </p15:clr>
        </p15:guide>
        <p15:guide id="9" pos="4992">
          <p15:clr>
            <a:srgbClr val="FBAE40"/>
          </p15:clr>
        </p15:guide>
        <p15:guide id="10" pos="5208">
          <p15:clr>
            <a:srgbClr val="FBAE40"/>
          </p15:clr>
        </p15:guide>
      </p15:sldGuideLst>
    </p:ext>
  </p:extLst>
</p:sldLayout>
</file>

<file path=ppt/slideLayouts/slideLayout59.xml><?xml version="1.0" encoding="utf-8"?>
<p:sldLayout xmlns:a="http://schemas.openxmlformats.org/drawingml/2006/main" xmlns:r="http://schemas.openxmlformats.org/officeDocument/2006/relationships" xmlns:p="http://schemas.openxmlformats.org/presentationml/2006/main" userDrawn="1">
  <p:cSld name="7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C4380F-29AD-472D-9D5C-CB62F5668E52}"/>
              </a:ext>
            </a:extLst>
          </p:cNvPr>
          <p:cNvSpPr>
            <a:spLocks noGrp="1"/>
          </p:cNvSpPr>
          <p:nvPr>
            <p:ph type="title"/>
          </p:nvPr>
        </p:nvSpPr>
        <p:spPr/>
        <p:txBody>
          <a:bodyPr/>
          <a:lstStyle/>
          <a:p>
            <a:r>
              <a:rPr lang="en-US"/>
              <a:t>Click to edit Master title style</a:t>
            </a:r>
          </a:p>
        </p:txBody>
      </p:sp>
      <p:sp>
        <p:nvSpPr>
          <p:cNvPr id="5" name="Rectangle 4">
            <a:extLst>
              <a:ext uri="{FF2B5EF4-FFF2-40B4-BE49-F238E27FC236}">
                <a16:creationId xmlns:a16="http://schemas.microsoft.com/office/drawing/2014/main" id="{8D4B57AF-F6F6-22BE-88A0-4407D527C482}"/>
              </a:ext>
            </a:extLst>
          </p:cNvPr>
          <p:cNvSpPr/>
          <p:nvPr userDrawn="1"/>
        </p:nvSpPr>
        <p:spPr>
          <a:xfrm>
            <a:off x="0" y="1169562"/>
            <a:ext cx="12192000" cy="509609"/>
          </a:xfrm>
          <a:prstGeom prst="rect">
            <a:avLst/>
          </a:prstGeom>
          <a:gradFill flip="none" rotWithShape="1">
            <a:gsLst>
              <a:gs pos="0">
                <a:schemeClr val="accent1">
                  <a:alpha val="5000"/>
                </a:schemeClr>
              </a:gs>
              <a:gs pos="20000">
                <a:schemeClr val="accent1">
                  <a:alpha val="3000"/>
                </a:schemeClr>
              </a:gs>
              <a:gs pos="100000">
                <a:schemeClr val="bg1">
                  <a:alpha val="0"/>
                </a:schemeClr>
              </a:gs>
            </a:gsLst>
            <a:lin ang="5400000" scaled="1"/>
            <a:tileRect/>
          </a:gra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cxnSp>
        <p:nvCxnSpPr>
          <p:cNvPr id="6" name="Straight Connector 5">
            <a:extLst>
              <a:ext uri="{FF2B5EF4-FFF2-40B4-BE49-F238E27FC236}">
                <a16:creationId xmlns:a16="http://schemas.microsoft.com/office/drawing/2014/main" id="{73549CB3-ADC9-E92A-35A3-BFF93C6D5739}"/>
              </a:ext>
            </a:extLst>
          </p:cNvPr>
          <p:cNvCxnSpPr>
            <a:cxnSpLocks/>
          </p:cNvCxnSpPr>
          <p:nvPr userDrawn="1"/>
        </p:nvCxnSpPr>
        <p:spPr>
          <a:xfrm>
            <a:off x="0" y="1169560"/>
            <a:ext cx="12192000" cy="0"/>
          </a:xfrm>
          <a:prstGeom prst="line">
            <a:avLst/>
          </a:prstGeom>
          <a:ln>
            <a:solidFill>
              <a:schemeClr val="accent1">
                <a:lumMod val="20000"/>
                <a:lumOff val="80000"/>
              </a:schemeClr>
            </a:solidFill>
          </a:ln>
        </p:spPr>
        <p:style>
          <a:lnRef idx="1">
            <a:schemeClr val="accent1"/>
          </a:lnRef>
          <a:fillRef idx="0">
            <a:schemeClr val="accent1"/>
          </a:fillRef>
          <a:effectRef idx="0">
            <a:schemeClr val="accent1"/>
          </a:effectRef>
          <a:fontRef idx="minor">
            <a:schemeClr val="tx1"/>
          </a:fontRef>
        </p:style>
      </p:cxnSp>
      <p:sp>
        <p:nvSpPr>
          <p:cNvPr id="3" name="Text Placeholder 6">
            <a:extLst>
              <a:ext uri="{FF2B5EF4-FFF2-40B4-BE49-F238E27FC236}">
                <a16:creationId xmlns:a16="http://schemas.microsoft.com/office/drawing/2014/main" id="{AB07E228-4C93-4E7E-0F5E-6BF78A72D11C}"/>
              </a:ext>
            </a:extLst>
          </p:cNvPr>
          <p:cNvSpPr>
            <a:spLocks noGrp="1"/>
          </p:cNvSpPr>
          <p:nvPr>
            <p:ph type="body" sz="quarter" idx="10" hasCustomPrompt="1"/>
          </p:nvPr>
        </p:nvSpPr>
        <p:spPr>
          <a:xfrm>
            <a:off x="304800" y="6477000"/>
            <a:ext cx="7620000" cy="269875"/>
          </a:xfrm>
        </p:spPr>
        <p:txBody>
          <a:bodyPr>
            <a:noAutofit/>
          </a:bodyPr>
          <a:lstStyle>
            <a:lvl1pPr marL="177800" indent="-177800">
              <a:spcBef>
                <a:spcPts val="0"/>
              </a:spcBef>
              <a:spcAft>
                <a:spcPts val="200"/>
              </a:spcAft>
              <a:buNone/>
              <a:defRPr sz="1000">
                <a:solidFill>
                  <a:schemeClr val="accent6">
                    <a:lumMod val="75000"/>
                  </a:schemeClr>
                </a:solidFill>
                <a:latin typeface="Avenir Light" panose="020B0402020203020204" pitchFamily="34" charset="0"/>
              </a:defRPr>
            </a:lvl1pPr>
          </a:lstStyle>
          <a:p>
            <a:pPr lvl="0"/>
            <a:r>
              <a:rPr lang="en-US"/>
              <a:t>Click to add footnote</a:t>
            </a:r>
          </a:p>
        </p:txBody>
      </p:sp>
    </p:spTree>
    <p:extLst>
      <p:ext uri="{BB962C8B-B14F-4D97-AF65-F5344CB8AC3E}">
        <p14:creationId xmlns:p14="http://schemas.microsoft.com/office/powerpoint/2010/main" val="256258449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0DD1ED7-E31A-481A-A0A4-889D3D84D6E2}"/>
              </a:ext>
            </a:extLst>
          </p:cNvPr>
          <p:cNvSpPr/>
          <p:nvPr userDrawn="1"/>
        </p:nvSpPr>
        <p:spPr>
          <a:xfrm>
            <a:off x="0" y="1169562"/>
            <a:ext cx="12192000" cy="509609"/>
          </a:xfrm>
          <a:prstGeom prst="rect">
            <a:avLst/>
          </a:prstGeom>
          <a:gradFill flip="none" rotWithShape="1">
            <a:gsLst>
              <a:gs pos="0">
                <a:schemeClr val="accent1">
                  <a:alpha val="5000"/>
                </a:schemeClr>
              </a:gs>
              <a:gs pos="20000">
                <a:schemeClr val="accent1">
                  <a:alpha val="3000"/>
                </a:schemeClr>
              </a:gs>
              <a:gs pos="100000">
                <a:schemeClr val="bg1">
                  <a:alpha val="0"/>
                </a:schemeClr>
              </a:gs>
            </a:gsLst>
            <a:lin ang="5400000" scaled="1"/>
            <a:tileRect/>
          </a:gra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2" name="Title 1">
            <a:extLst>
              <a:ext uri="{FF2B5EF4-FFF2-40B4-BE49-F238E27FC236}">
                <a16:creationId xmlns:a16="http://schemas.microsoft.com/office/drawing/2014/main" id="{23C28FFE-B7AD-49B5-B747-9059FCE29D6A}"/>
              </a:ext>
            </a:extLst>
          </p:cNvPr>
          <p:cNvSpPr>
            <a:spLocks noGrp="1"/>
          </p:cNvSpPr>
          <p:nvPr>
            <p:ph type="title"/>
          </p:nvPr>
        </p:nvSpPr>
        <p:spPr>
          <a:xfrm>
            <a:off x="304802" y="111578"/>
            <a:ext cx="11620497" cy="1000832"/>
          </a:xfrm>
        </p:spPr>
        <p:txBody>
          <a:bodyPr/>
          <a:lstStyle>
            <a:lvl1pPr>
              <a:defRPr>
                <a:latin typeface="Calibri" panose="020F0502020204030204" pitchFamily="34" charset="0"/>
                <a:cs typeface="Calibri" panose="020F0502020204030204" pitchFamily="34" charset="0"/>
              </a:defRPr>
            </a:lvl1pPr>
          </a:lstStyle>
          <a:p>
            <a:r>
              <a:rPr lang="en-US"/>
              <a:t>Click to edit Master title style</a:t>
            </a:r>
          </a:p>
        </p:txBody>
      </p:sp>
      <p:cxnSp>
        <p:nvCxnSpPr>
          <p:cNvPr id="5" name="Straight Connector 4">
            <a:extLst>
              <a:ext uri="{FF2B5EF4-FFF2-40B4-BE49-F238E27FC236}">
                <a16:creationId xmlns:a16="http://schemas.microsoft.com/office/drawing/2014/main" id="{8B636464-8320-4FE0-A407-F3F84ACC9A86}"/>
              </a:ext>
            </a:extLst>
          </p:cNvPr>
          <p:cNvCxnSpPr>
            <a:cxnSpLocks/>
          </p:cNvCxnSpPr>
          <p:nvPr userDrawn="1"/>
        </p:nvCxnSpPr>
        <p:spPr>
          <a:xfrm>
            <a:off x="0" y="1169560"/>
            <a:ext cx="12192000" cy="0"/>
          </a:xfrm>
          <a:prstGeom prst="line">
            <a:avLst/>
          </a:prstGeom>
          <a:ln>
            <a:solidFill>
              <a:schemeClr val="accent1">
                <a:lumMod val="20000"/>
                <a:lumOff val="80000"/>
              </a:schemeClr>
            </a:solidFill>
          </a:ln>
        </p:spPr>
        <p:style>
          <a:lnRef idx="1">
            <a:schemeClr val="accent1"/>
          </a:lnRef>
          <a:fillRef idx="0">
            <a:schemeClr val="accent1"/>
          </a:fillRef>
          <a:effectRef idx="0">
            <a:schemeClr val="accent1"/>
          </a:effectRef>
          <a:fontRef idx="minor">
            <a:schemeClr val="tx1"/>
          </a:fontRef>
        </p:style>
      </p:cxnSp>
      <p:sp>
        <p:nvSpPr>
          <p:cNvPr id="7" name="Text Placeholder 6">
            <a:extLst>
              <a:ext uri="{FF2B5EF4-FFF2-40B4-BE49-F238E27FC236}">
                <a16:creationId xmlns:a16="http://schemas.microsoft.com/office/drawing/2014/main" id="{E1239A20-E2EF-413F-B314-2F514AA7B89A}"/>
              </a:ext>
            </a:extLst>
          </p:cNvPr>
          <p:cNvSpPr>
            <a:spLocks noGrp="1"/>
          </p:cNvSpPr>
          <p:nvPr>
            <p:ph type="body" sz="quarter" idx="10" hasCustomPrompt="1"/>
          </p:nvPr>
        </p:nvSpPr>
        <p:spPr>
          <a:xfrm>
            <a:off x="304800" y="6477000"/>
            <a:ext cx="7620000" cy="269875"/>
          </a:xfrm>
        </p:spPr>
        <p:txBody>
          <a:bodyPr>
            <a:noAutofit/>
          </a:bodyPr>
          <a:lstStyle>
            <a:lvl1pPr marL="0" indent="0">
              <a:spcBef>
                <a:spcPts val="0"/>
              </a:spcBef>
              <a:spcAft>
                <a:spcPts val="200"/>
              </a:spcAft>
              <a:buNone/>
              <a:defRPr sz="1000">
                <a:solidFill>
                  <a:schemeClr val="accent6">
                    <a:lumMod val="75000"/>
                  </a:schemeClr>
                </a:solidFill>
              </a:defRPr>
            </a:lvl1pPr>
          </a:lstStyle>
          <a:p>
            <a:pPr lvl="0"/>
            <a:r>
              <a:rPr lang="en-US"/>
              <a:t>Click to add footnote</a:t>
            </a:r>
          </a:p>
        </p:txBody>
      </p:sp>
    </p:spTree>
    <p:extLst>
      <p:ext uri="{BB962C8B-B14F-4D97-AF65-F5344CB8AC3E}">
        <p14:creationId xmlns:p14="http://schemas.microsoft.com/office/powerpoint/2010/main" val="3491562687"/>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extLst>
    <p:ext uri="{DCECCB84-F9BA-43D5-87BE-67443E8EF086}">
      <p15:sldGuideLst xmlns:p15="http://schemas.microsoft.com/office/powerpoint/2012/main">
        <p15:guide id="1" orient="horz" pos="744">
          <p15:clr>
            <a:srgbClr val="FBAE40"/>
          </p15:clr>
        </p15:guide>
        <p15:guide id="2" pos="192">
          <p15:clr>
            <a:srgbClr val="FBAE40"/>
          </p15:clr>
        </p15:guide>
        <p15:guide id="3" orient="horz" pos="4080">
          <p15:clr>
            <a:srgbClr val="FBAE40"/>
          </p15:clr>
        </p15:guide>
        <p15:guide id="4" pos="7512">
          <p15:clr>
            <a:srgbClr val="FBAE40"/>
          </p15:clr>
        </p15:guide>
        <p15:guide id="5" orient="horz" pos="3936">
          <p15:clr>
            <a:srgbClr val="FBAE40"/>
          </p15:clr>
        </p15:guide>
        <p15:guide id="6" orient="horz" pos="912">
          <p15:clr>
            <a:srgbClr val="FBAE40"/>
          </p15:clr>
        </p15:guide>
        <p15:guide id="7" pos="2472">
          <p15:clr>
            <a:srgbClr val="FBAE40"/>
          </p15:clr>
        </p15:guide>
        <p15:guide id="8" pos="2688">
          <p15:clr>
            <a:srgbClr val="FBAE40"/>
          </p15:clr>
        </p15:guide>
        <p15:guide id="9" pos="4992">
          <p15:clr>
            <a:srgbClr val="FBAE40"/>
          </p15:clr>
        </p15:guide>
        <p15:guide id="10" pos="5208">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itle + 1 column tex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0DD1ED7-E31A-481A-A0A4-889D3D84D6E2}"/>
              </a:ext>
            </a:extLst>
          </p:cNvPr>
          <p:cNvSpPr/>
          <p:nvPr userDrawn="1"/>
        </p:nvSpPr>
        <p:spPr>
          <a:xfrm>
            <a:off x="0" y="1169562"/>
            <a:ext cx="12192000" cy="509609"/>
          </a:xfrm>
          <a:prstGeom prst="rect">
            <a:avLst/>
          </a:prstGeom>
          <a:gradFill flip="none" rotWithShape="1">
            <a:gsLst>
              <a:gs pos="0">
                <a:schemeClr val="accent1">
                  <a:alpha val="5000"/>
                </a:schemeClr>
              </a:gs>
              <a:gs pos="20000">
                <a:schemeClr val="accent1">
                  <a:alpha val="3000"/>
                </a:schemeClr>
              </a:gs>
              <a:gs pos="100000">
                <a:schemeClr val="bg1">
                  <a:alpha val="0"/>
                </a:schemeClr>
              </a:gs>
            </a:gsLst>
            <a:lin ang="5400000" scaled="1"/>
            <a:tileRect/>
          </a:gra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2" name="Title 1">
            <a:extLst>
              <a:ext uri="{FF2B5EF4-FFF2-40B4-BE49-F238E27FC236}">
                <a16:creationId xmlns:a16="http://schemas.microsoft.com/office/drawing/2014/main" id="{23C28FFE-B7AD-49B5-B747-9059FCE29D6A}"/>
              </a:ext>
            </a:extLst>
          </p:cNvPr>
          <p:cNvSpPr>
            <a:spLocks noGrp="1"/>
          </p:cNvSpPr>
          <p:nvPr>
            <p:ph type="title"/>
          </p:nvPr>
        </p:nvSpPr>
        <p:spPr>
          <a:xfrm>
            <a:off x="304802" y="111578"/>
            <a:ext cx="11620497" cy="1000832"/>
          </a:xfrm>
        </p:spPr>
        <p:txBody>
          <a:bodyPr/>
          <a:lstStyle>
            <a:lvl1pPr>
              <a:defRPr>
                <a:latin typeface="Calibri" panose="020F0502020204030204" pitchFamily="34" charset="0"/>
                <a:cs typeface="Calibri" panose="020F0502020204030204" pitchFamily="34" charset="0"/>
              </a:defRPr>
            </a:lvl1pPr>
          </a:lstStyle>
          <a:p>
            <a:r>
              <a:rPr lang="en-US"/>
              <a:t>Click to edit Master title style</a:t>
            </a:r>
          </a:p>
        </p:txBody>
      </p:sp>
      <p:cxnSp>
        <p:nvCxnSpPr>
          <p:cNvPr id="5" name="Straight Connector 4">
            <a:extLst>
              <a:ext uri="{FF2B5EF4-FFF2-40B4-BE49-F238E27FC236}">
                <a16:creationId xmlns:a16="http://schemas.microsoft.com/office/drawing/2014/main" id="{8B636464-8320-4FE0-A407-F3F84ACC9A86}"/>
              </a:ext>
            </a:extLst>
          </p:cNvPr>
          <p:cNvCxnSpPr>
            <a:cxnSpLocks/>
          </p:cNvCxnSpPr>
          <p:nvPr userDrawn="1"/>
        </p:nvCxnSpPr>
        <p:spPr>
          <a:xfrm>
            <a:off x="0" y="1169560"/>
            <a:ext cx="12192000" cy="0"/>
          </a:xfrm>
          <a:prstGeom prst="line">
            <a:avLst/>
          </a:prstGeom>
          <a:ln>
            <a:solidFill>
              <a:schemeClr val="accent1">
                <a:lumMod val="20000"/>
                <a:lumOff val="80000"/>
              </a:schemeClr>
            </a:solidFill>
          </a:ln>
        </p:spPr>
        <p:style>
          <a:lnRef idx="1">
            <a:schemeClr val="accent1"/>
          </a:lnRef>
          <a:fillRef idx="0">
            <a:schemeClr val="accent1"/>
          </a:fillRef>
          <a:effectRef idx="0">
            <a:schemeClr val="accent1"/>
          </a:effectRef>
          <a:fontRef idx="minor">
            <a:schemeClr val="tx1"/>
          </a:fontRef>
        </p:style>
      </p:cxnSp>
      <p:sp>
        <p:nvSpPr>
          <p:cNvPr id="7" name="Content Placeholder 6">
            <a:extLst>
              <a:ext uri="{FF2B5EF4-FFF2-40B4-BE49-F238E27FC236}">
                <a16:creationId xmlns:a16="http://schemas.microsoft.com/office/drawing/2014/main" id="{F5772A3C-ED27-4326-96DA-5CFBDFE93B9B}"/>
              </a:ext>
            </a:extLst>
          </p:cNvPr>
          <p:cNvSpPr>
            <a:spLocks noGrp="1"/>
          </p:cNvSpPr>
          <p:nvPr>
            <p:ph sz="quarter" idx="11"/>
          </p:nvPr>
        </p:nvSpPr>
        <p:spPr>
          <a:xfrm>
            <a:off x="304800" y="1447800"/>
            <a:ext cx="7620000" cy="4530725"/>
          </a:xfrm>
        </p:spPr>
        <p:txBody>
          <a:bodyPr>
            <a:noAutofit/>
          </a:bodyPr>
          <a:lstStyle>
            <a:lvl1pPr>
              <a:defRPr>
                <a:latin typeface="Calibri" panose="020F0502020204030204" pitchFamily="34" charset="0"/>
                <a:cs typeface="Calibri" panose="020F0502020204030204" pitchFamily="34" charset="0"/>
              </a:defRPr>
            </a:lvl1pPr>
            <a:lvl2pPr>
              <a:buClr>
                <a:schemeClr val="accent5"/>
              </a:buClr>
              <a:defRPr>
                <a:latin typeface="Calibri" panose="020F0502020204030204" pitchFamily="34" charset="0"/>
                <a:cs typeface="Calibri" panose="020F0502020204030204" pitchFamily="34" charset="0"/>
              </a:defRPr>
            </a:lvl2pPr>
            <a:lvl3pPr>
              <a:defRPr>
                <a:latin typeface="Calibri" panose="020F0502020204030204" pitchFamily="34" charset="0"/>
                <a:cs typeface="Calibri" panose="020F0502020204030204" pitchFamily="34" charset="0"/>
              </a:defRPr>
            </a:lvl3pPr>
          </a:lstStyle>
          <a:p>
            <a:pPr lvl="0"/>
            <a:r>
              <a:rPr lang="en-US"/>
              <a:t>Click to edit Master text styles</a:t>
            </a:r>
          </a:p>
          <a:p>
            <a:pPr lvl="1"/>
            <a:r>
              <a:rPr lang="en-US"/>
              <a:t>Second level</a:t>
            </a:r>
          </a:p>
          <a:p>
            <a:pPr lvl="2"/>
            <a:r>
              <a:rPr lang="en-US"/>
              <a:t>Third level</a:t>
            </a:r>
          </a:p>
        </p:txBody>
      </p:sp>
      <p:sp>
        <p:nvSpPr>
          <p:cNvPr id="8" name="Text Placeholder 6">
            <a:extLst>
              <a:ext uri="{FF2B5EF4-FFF2-40B4-BE49-F238E27FC236}">
                <a16:creationId xmlns:a16="http://schemas.microsoft.com/office/drawing/2014/main" id="{2BB4C128-A35C-451C-8BBD-AE1676BC7850}"/>
              </a:ext>
            </a:extLst>
          </p:cNvPr>
          <p:cNvSpPr>
            <a:spLocks noGrp="1"/>
          </p:cNvSpPr>
          <p:nvPr>
            <p:ph type="body" sz="quarter" idx="10" hasCustomPrompt="1"/>
          </p:nvPr>
        </p:nvSpPr>
        <p:spPr>
          <a:xfrm>
            <a:off x="304800" y="6477000"/>
            <a:ext cx="7620000" cy="269875"/>
          </a:xfrm>
        </p:spPr>
        <p:txBody>
          <a:bodyPr vert="horz" lIns="0" tIns="0" rIns="0" bIns="0" rtlCol="0">
            <a:noAutofit/>
          </a:bodyPr>
          <a:lstStyle>
            <a:lvl1pPr>
              <a:defRPr lang="en-US" sz="1000" dirty="0">
                <a:solidFill>
                  <a:schemeClr val="accent6">
                    <a:lumMod val="75000"/>
                  </a:schemeClr>
                </a:solidFill>
              </a:defRPr>
            </a:lvl1pPr>
          </a:lstStyle>
          <a:p>
            <a:pPr marL="0" lvl="0" indent="0">
              <a:spcBef>
                <a:spcPts val="0"/>
              </a:spcBef>
              <a:spcAft>
                <a:spcPts val="200"/>
              </a:spcAft>
              <a:buNone/>
            </a:pPr>
            <a:r>
              <a:rPr lang="en-US"/>
              <a:t>Click to add footnote</a:t>
            </a:r>
          </a:p>
        </p:txBody>
      </p:sp>
    </p:spTree>
    <p:extLst>
      <p:ext uri="{BB962C8B-B14F-4D97-AF65-F5344CB8AC3E}">
        <p14:creationId xmlns:p14="http://schemas.microsoft.com/office/powerpoint/2010/main" val="1953924543"/>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extLst>
    <p:ext uri="{DCECCB84-F9BA-43D5-87BE-67443E8EF086}">
      <p15:sldGuideLst xmlns:p15="http://schemas.microsoft.com/office/powerpoint/2012/main">
        <p15:guide id="1" orient="horz" pos="744">
          <p15:clr>
            <a:srgbClr val="FBAE40"/>
          </p15:clr>
        </p15:guide>
        <p15:guide id="2" pos="192">
          <p15:clr>
            <a:srgbClr val="FBAE40"/>
          </p15:clr>
        </p15:guide>
        <p15:guide id="3" orient="horz" pos="4080">
          <p15:clr>
            <a:srgbClr val="FBAE40"/>
          </p15:clr>
        </p15:guide>
        <p15:guide id="4" pos="7512">
          <p15:clr>
            <a:srgbClr val="FBAE40"/>
          </p15:clr>
        </p15:guide>
        <p15:guide id="5" orient="horz" pos="3936">
          <p15:clr>
            <a:srgbClr val="FBAE40"/>
          </p15:clr>
        </p15:guide>
        <p15:guide id="6" orient="horz" pos="912">
          <p15:clr>
            <a:srgbClr val="FBAE40"/>
          </p15:clr>
        </p15:guide>
        <p15:guide id="7" pos="2472">
          <p15:clr>
            <a:srgbClr val="FBAE40"/>
          </p15:clr>
        </p15:guide>
        <p15:guide id="8" pos="2688">
          <p15:clr>
            <a:srgbClr val="FBAE40"/>
          </p15:clr>
        </p15:guide>
        <p15:guide id="9" pos="4992">
          <p15:clr>
            <a:srgbClr val="FBAE40"/>
          </p15:clr>
        </p15:guide>
        <p15:guide id="10" pos="5208">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1_Title + 2 column tex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0DD1ED7-E31A-481A-A0A4-889D3D84D6E2}"/>
              </a:ext>
            </a:extLst>
          </p:cNvPr>
          <p:cNvSpPr/>
          <p:nvPr userDrawn="1"/>
        </p:nvSpPr>
        <p:spPr>
          <a:xfrm>
            <a:off x="0" y="1169562"/>
            <a:ext cx="12192000" cy="509609"/>
          </a:xfrm>
          <a:prstGeom prst="rect">
            <a:avLst/>
          </a:prstGeom>
          <a:gradFill flip="none" rotWithShape="1">
            <a:gsLst>
              <a:gs pos="0">
                <a:schemeClr val="accent1">
                  <a:alpha val="5000"/>
                </a:schemeClr>
              </a:gs>
              <a:gs pos="20000">
                <a:schemeClr val="accent1">
                  <a:alpha val="3000"/>
                </a:schemeClr>
              </a:gs>
              <a:gs pos="100000">
                <a:schemeClr val="bg1">
                  <a:alpha val="0"/>
                </a:schemeClr>
              </a:gs>
            </a:gsLst>
            <a:lin ang="5400000" scaled="1"/>
            <a:tileRect/>
          </a:gra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2" name="Title 1">
            <a:extLst>
              <a:ext uri="{FF2B5EF4-FFF2-40B4-BE49-F238E27FC236}">
                <a16:creationId xmlns:a16="http://schemas.microsoft.com/office/drawing/2014/main" id="{23C28FFE-B7AD-49B5-B747-9059FCE29D6A}"/>
              </a:ext>
            </a:extLst>
          </p:cNvPr>
          <p:cNvSpPr>
            <a:spLocks noGrp="1"/>
          </p:cNvSpPr>
          <p:nvPr>
            <p:ph type="title"/>
          </p:nvPr>
        </p:nvSpPr>
        <p:spPr>
          <a:xfrm>
            <a:off x="304802" y="111578"/>
            <a:ext cx="11620498" cy="1000832"/>
          </a:xfrm>
        </p:spPr>
        <p:txBody>
          <a:bodyPr/>
          <a:lstStyle>
            <a:lvl1pPr>
              <a:defRPr>
                <a:latin typeface="Calibri" panose="020F0502020204030204" pitchFamily="34" charset="0"/>
                <a:cs typeface="Calibri" panose="020F0502020204030204" pitchFamily="34" charset="0"/>
              </a:defRPr>
            </a:lvl1pPr>
          </a:lstStyle>
          <a:p>
            <a:r>
              <a:rPr lang="en-US"/>
              <a:t>Click to edit Master title style</a:t>
            </a:r>
          </a:p>
        </p:txBody>
      </p:sp>
      <p:cxnSp>
        <p:nvCxnSpPr>
          <p:cNvPr id="5" name="Straight Connector 4">
            <a:extLst>
              <a:ext uri="{FF2B5EF4-FFF2-40B4-BE49-F238E27FC236}">
                <a16:creationId xmlns:a16="http://schemas.microsoft.com/office/drawing/2014/main" id="{8B636464-8320-4FE0-A407-F3F84ACC9A86}"/>
              </a:ext>
            </a:extLst>
          </p:cNvPr>
          <p:cNvCxnSpPr>
            <a:cxnSpLocks/>
          </p:cNvCxnSpPr>
          <p:nvPr userDrawn="1"/>
        </p:nvCxnSpPr>
        <p:spPr>
          <a:xfrm>
            <a:off x="0" y="1169560"/>
            <a:ext cx="12192000" cy="0"/>
          </a:xfrm>
          <a:prstGeom prst="line">
            <a:avLst/>
          </a:prstGeom>
          <a:ln>
            <a:solidFill>
              <a:schemeClr val="accent1">
                <a:lumMod val="20000"/>
                <a:lumOff val="80000"/>
              </a:schemeClr>
            </a:solidFill>
          </a:ln>
        </p:spPr>
        <p:style>
          <a:lnRef idx="1">
            <a:schemeClr val="accent1"/>
          </a:lnRef>
          <a:fillRef idx="0">
            <a:schemeClr val="accent1"/>
          </a:fillRef>
          <a:effectRef idx="0">
            <a:schemeClr val="accent1"/>
          </a:effectRef>
          <a:fontRef idx="minor">
            <a:schemeClr val="tx1"/>
          </a:fontRef>
        </p:style>
      </p:cxnSp>
      <p:sp>
        <p:nvSpPr>
          <p:cNvPr id="7" name="Content Placeholder 6">
            <a:extLst>
              <a:ext uri="{FF2B5EF4-FFF2-40B4-BE49-F238E27FC236}">
                <a16:creationId xmlns:a16="http://schemas.microsoft.com/office/drawing/2014/main" id="{F5772A3C-ED27-4326-96DA-5CFBDFE93B9B}"/>
              </a:ext>
            </a:extLst>
          </p:cNvPr>
          <p:cNvSpPr>
            <a:spLocks noGrp="1"/>
          </p:cNvSpPr>
          <p:nvPr>
            <p:ph sz="quarter" idx="11"/>
          </p:nvPr>
        </p:nvSpPr>
        <p:spPr>
          <a:xfrm>
            <a:off x="304800" y="1447800"/>
            <a:ext cx="5362575" cy="4530725"/>
          </a:xfrm>
        </p:spPr>
        <p:txBody>
          <a:bodyPr>
            <a:noAutofit/>
          </a:bodyPr>
          <a:lstStyle>
            <a:lvl1pPr>
              <a:defRPr>
                <a:latin typeface="Calibri" panose="020F0502020204030204" pitchFamily="34" charset="0"/>
                <a:cs typeface="Calibri" panose="020F0502020204030204" pitchFamily="34" charset="0"/>
              </a:defRPr>
            </a:lvl1pPr>
            <a:lvl2pPr>
              <a:buClr>
                <a:schemeClr val="accent5"/>
              </a:buClr>
              <a:defRPr>
                <a:latin typeface="Calibri" panose="020F0502020204030204" pitchFamily="34" charset="0"/>
                <a:cs typeface="Calibri" panose="020F0502020204030204" pitchFamily="34" charset="0"/>
              </a:defRPr>
            </a:lvl2pPr>
            <a:lvl3pPr>
              <a:defRPr>
                <a:latin typeface="Calibri" panose="020F0502020204030204" pitchFamily="34" charset="0"/>
                <a:cs typeface="Calibri" panose="020F0502020204030204" pitchFamily="34" charset="0"/>
              </a:defRPr>
            </a:lvl3pPr>
          </a:lstStyle>
          <a:p>
            <a:pPr lvl="0"/>
            <a:r>
              <a:rPr lang="en-US"/>
              <a:t>Click to edit Master text styles</a:t>
            </a:r>
          </a:p>
          <a:p>
            <a:pPr lvl="1"/>
            <a:r>
              <a:rPr lang="en-US"/>
              <a:t>Second level</a:t>
            </a:r>
          </a:p>
          <a:p>
            <a:pPr lvl="2"/>
            <a:r>
              <a:rPr lang="en-US"/>
              <a:t>Third level</a:t>
            </a:r>
          </a:p>
        </p:txBody>
      </p:sp>
      <p:sp>
        <p:nvSpPr>
          <p:cNvPr id="8" name="Content Placeholder 6">
            <a:extLst>
              <a:ext uri="{FF2B5EF4-FFF2-40B4-BE49-F238E27FC236}">
                <a16:creationId xmlns:a16="http://schemas.microsoft.com/office/drawing/2014/main" id="{CBE9C154-9D18-4244-A5DA-394F9262DD0D}"/>
              </a:ext>
            </a:extLst>
          </p:cNvPr>
          <p:cNvSpPr>
            <a:spLocks noGrp="1"/>
          </p:cNvSpPr>
          <p:nvPr>
            <p:ph sz="quarter" idx="12"/>
          </p:nvPr>
        </p:nvSpPr>
        <p:spPr>
          <a:xfrm>
            <a:off x="6448425" y="1447800"/>
            <a:ext cx="5476875" cy="4530725"/>
          </a:xfrm>
        </p:spPr>
        <p:txBody>
          <a:bodyPr>
            <a:noAutofit/>
          </a:bodyPr>
          <a:lstStyle>
            <a:lvl1pPr>
              <a:defRPr>
                <a:latin typeface="Calibri" panose="020F0502020204030204" pitchFamily="34" charset="0"/>
                <a:cs typeface="Calibri" panose="020F0502020204030204" pitchFamily="34" charset="0"/>
              </a:defRPr>
            </a:lvl1pPr>
            <a:lvl2pPr>
              <a:buClr>
                <a:schemeClr val="accent5"/>
              </a:buClr>
              <a:defRPr>
                <a:latin typeface="Calibri" panose="020F0502020204030204" pitchFamily="34" charset="0"/>
                <a:cs typeface="Calibri" panose="020F0502020204030204" pitchFamily="34" charset="0"/>
              </a:defRPr>
            </a:lvl2pPr>
            <a:lvl3pPr>
              <a:defRPr>
                <a:latin typeface="Calibri" panose="020F0502020204030204" pitchFamily="34" charset="0"/>
                <a:cs typeface="Calibri" panose="020F0502020204030204" pitchFamily="34" charset="0"/>
              </a:defRPr>
            </a:lvl3pPr>
          </a:lstStyle>
          <a:p>
            <a:pPr lvl="0"/>
            <a:r>
              <a:rPr lang="en-US"/>
              <a:t>Click to edit Master text styles</a:t>
            </a:r>
          </a:p>
          <a:p>
            <a:pPr lvl="1"/>
            <a:r>
              <a:rPr lang="en-US"/>
              <a:t>Second level</a:t>
            </a:r>
          </a:p>
          <a:p>
            <a:pPr lvl="2"/>
            <a:r>
              <a:rPr lang="en-US"/>
              <a:t>Third level</a:t>
            </a:r>
          </a:p>
        </p:txBody>
      </p:sp>
      <p:sp>
        <p:nvSpPr>
          <p:cNvPr id="9" name="Text Placeholder 6">
            <a:extLst>
              <a:ext uri="{FF2B5EF4-FFF2-40B4-BE49-F238E27FC236}">
                <a16:creationId xmlns:a16="http://schemas.microsoft.com/office/drawing/2014/main" id="{2C7271BB-052C-4F56-A190-AE0CF1C01155}"/>
              </a:ext>
            </a:extLst>
          </p:cNvPr>
          <p:cNvSpPr>
            <a:spLocks noGrp="1"/>
          </p:cNvSpPr>
          <p:nvPr>
            <p:ph type="body" sz="quarter" idx="10" hasCustomPrompt="1"/>
          </p:nvPr>
        </p:nvSpPr>
        <p:spPr>
          <a:xfrm>
            <a:off x="304800" y="6477000"/>
            <a:ext cx="7620000" cy="269875"/>
          </a:xfrm>
        </p:spPr>
        <p:txBody>
          <a:bodyPr vert="horz" lIns="0" tIns="0" rIns="0" bIns="0" rtlCol="0">
            <a:noAutofit/>
          </a:bodyPr>
          <a:lstStyle>
            <a:lvl1pPr>
              <a:defRPr lang="en-US" sz="1000" dirty="0">
                <a:solidFill>
                  <a:schemeClr val="accent6">
                    <a:lumMod val="75000"/>
                  </a:schemeClr>
                </a:solidFill>
              </a:defRPr>
            </a:lvl1pPr>
          </a:lstStyle>
          <a:p>
            <a:pPr marL="0" lvl="0" indent="0">
              <a:spcBef>
                <a:spcPts val="0"/>
              </a:spcBef>
              <a:spcAft>
                <a:spcPts val="200"/>
              </a:spcAft>
              <a:buNone/>
            </a:pPr>
            <a:r>
              <a:rPr lang="en-US"/>
              <a:t>Click to add footnote</a:t>
            </a:r>
          </a:p>
        </p:txBody>
      </p:sp>
    </p:spTree>
    <p:extLst>
      <p:ext uri="{BB962C8B-B14F-4D97-AF65-F5344CB8AC3E}">
        <p14:creationId xmlns:p14="http://schemas.microsoft.com/office/powerpoint/2010/main" val="395962368"/>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extLst>
    <p:ext uri="{DCECCB84-F9BA-43D5-87BE-67443E8EF086}">
      <p15:sldGuideLst xmlns:p15="http://schemas.microsoft.com/office/powerpoint/2012/main">
        <p15:guide id="1" orient="horz" pos="744">
          <p15:clr>
            <a:srgbClr val="FBAE40"/>
          </p15:clr>
        </p15:guide>
        <p15:guide id="2" pos="192">
          <p15:clr>
            <a:srgbClr val="FBAE40"/>
          </p15:clr>
        </p15:guide>
        <p15:guide id="3" orient="horz" pos="4080">
          <p15:clr>
            <a:srgbClr val="FBAE40"/>
          </p15:clr>
        </p15:guide>
        <p15:guide id="4" pos="7512">
          <p15:clr>
            <a:srgbClr val="FBAE40"/>
          </p15:clr>
        </p15:guide>
        <p15:guide id="5" orient="horz" pos="3936">
          <p15:clr>
            <a:srgbClr val="FBAE40"/>
          </p15:clr>
        </p15:guide>
        <p15:guide id="6" orient="horz" pos="912">
          <p15:clr>
            <a:srgbClr val="FBAE40"/>
          </p15:clr>
        </p15:guide>
        <p15:guide id="7" pos="2472">
          <p15:clr>
            <a:srgbClr val="FBAE40"/>
          </p15:clr>
        </p15:guide>
        <p15:guide id="8" pos="2688">
          <p15:clr>
            <a:srgbClr val="FBAE40"/>
          </p15:clr>
        </p15:guide>
        <p15:guide id="9" pos="4992">
          <p15:clr>
            <a:srgbClr val="FBAE40"/>
          </p15:clr>
        </p15:guide>
        <p15:guide id="10" pos="5208">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Bumper side (freeform)">
    <p:spTree>
      <p:nvGrpSpPr>
        <p:cNvPr id="1" name=""/>
        <p:cNvGrpSpPr/>
        <p:nvPr/>
      </p:nvGrpSpPr>
      <p:grpSpPr>
        <a:xfrm>
          <a:off x="0" y="0"/>
          <a:ext cx="0" cy="0"/>
          <a:chOff x="0" y="0"/>
          <a:chExt cx="0" cy="0"/>
        </a:xfrm>
      </p:grpSpPr>
      <p:sp>
        <p:nvSpPr>
          <p:cNvPr id="5" name="Hexagon 3">
            <a:extLst>
              <a:ext uri="{FF2B5EF4-FFF2-40B4-BE49-F238E27FC236}">
                <a16:creationId xmlns:a16="http://schemas.microsoft.com/office/drawing/2014/main" id="{A9AF035C-1190-4A56-863C-B604B7B6804E}"/>
              </a:ext>
            </a:extLst>
          </p:cNvPr>
          <p:cNvSpPr>
            <a:spLocks noChangeAspect="1"/>
          </p:cNvSpPr>
          <p:nvPr userDrawn="1"/>
        </p:nvSpPr>
        <p:spPr>
          <a:xfrm rot="1800000">
            <a:off x="2969844" y="517981"/>
            <a:ext cx="10669354" cy="9772007"/>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bg2"/>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r>
              <a:rPr lang="en-US">
                <a:ln>
                  <a:noFill/>
                </a:ln>
                <a:solidFill>
                  <a:schemeClr val="accent1"/>
                </a:solidFill>
                <a:latin typeface="Avenir Book" panose="02000503020000020003" pitchFamily="2" charset="0"/>
              </a:rPr>
              <a:t> </a:t>
            </a:r>
          </a:p>
        </p:txBody>
      </p:sp>
    </p:spTree>
    <p:extLst>
      <p:ext uri="{BB962C8B-B14F-4D97-AF65-F5344CB8AC3E}">
        <p14:creationId xmlns:p14="http://schemas.microsoft.com/office/powerpoint/2010/main" val="3943884377"/>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theme" Target="../theme/theme2.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slideLayout" Target="../slideLayouts/slideLayout34.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2.xml"/><Relationship Id="rId13" Type="http://schemas.openxmlformats.org/officeDocument/2006/relationships/slideLayout" Target="../slideLayouts/slideLayout47.xml"/><Relationship Id="rId18" Type="http://schemas.openxmlformats.org/officeDocument/2006/relationships/slideLayout" Target="../slideLayouts/slideLayout52.xml"/><Relationship Id="rId26" Type="http://schemas.openxmlformats.org/officeDocument/2006/relationships/theme" Target="../theme/theme3.xml"/><Relationship Id="rId3" Type="http://schemas.openxmlformats.org/officeDocument/2006/relationships/slideLayout" Target="../slideLayouts/slideLayout37.xml"/><Relationship Id="rId21" Type="http://schemas.openxmlformats.org/officeDocument/2006/relationships/slideLayout" Target="../slideLayouts/slideLayout55.xml"/><Relationship Id="rId7" Type="http://schemas.openxmlformats.org/officeDocument/2006/relationships/slideLayout" Target="../slideLayouts/slideLayout41.xml"/><Relationship Id="rId12" Type="http://schemas.openxmlformats.org/officeDocument/2006/relationships/slideLayout" Target="../slideLayouts/slideLayout46.xml"/><Relationship Id="rId17" Type="http://schemas.openxmlformats.org/officeDocument/2006/relationships/slideLayout" Target="../slideLayouts/slideLayout51.xml"/><Relationship Id="rId25" Type="http://schemas.openxmlformats.org/officeDocument/2006/relationships/slideLayout" Target="../slideLayouts/slideLayout59.xml"/><Relationship Id="rId2" Type="http://schemas.openxmlformats.org/officeDocument/2006/relationships/slideLayout" Target="../slideLayouts/slideLayout36.xml"/><Relationship Id="rId16" Type="http://schemas.openxmlformats.org/officeDocument/2006/relationships/slideLayout" Target="../slideLayouts/slideLayout50.xml"/><Relationship Id="rId20" Type="http://schemas.openxmlformats.org/officeDocument/2006/relationships/slideLayout" Target="../slideLayouts/slideLayout54.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24" Type="http://schemas.openxmlformats.org/officeDocument/2006/relationships/slideLayout" Target="../slideLayouts/slideLayout58.xml"/><Relationship Id="rId5" Type="http://schemas.openxmlformats.org/officeDocument/2006/relationships/slideLayout" Target="../slideLayouts/slideLayout39.xml"/><Relationship Id="rId15" Type="http://schemas.openxmlformats.org/officeDocument/2006/relationships/slideLayout" Target="../slideLayouts/slideLayout49.xml"/><Relationship Id="rId23" Type="http://schemas.openxmlformats.org/officeDocument/2006/relationships/slideLayout" Target="../slideLayouts/slideLayout57.xml"/><Relationship Id="rId10" Type="http://schemas.openxmlformats.org/officeDocument/2006/relationships/slideLayout" Target="../slideLayouts/slideLayout44.xml"/><Relationship Id="rId19" Type="http://schemas.openxmlformats.org/officeDocument/2006/relationships/slideLayout" Target="../slideLayouts/slideLayout53.xml"/><Relationship Id="rId4" Type="http://schemas.openxmlformats.org/officeDocument/2006/relationships/slideLayout" Target="../slideLayouts/slideLayout38.xml"/><Relationship Id="rId9" Type="http://schemas.openxmlformats.org/officeDocument/2006/relationships/slideLayout" Target="../slideLayouts/slideLayout43.xml"/><Relationship Id="rId14" Type="http://schemas.openxmlformats.org/officeDocument/2006/relationships/slideLayout" Target="../slideLayouts/slideLayout48.xml"/><Relationship Id="rId22" Type="http://schemas.openxmlformats.org/officeDocument/2006/relationships/slideLayout" Target="../slideLayouts/slideLayout56.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BC61F1BA-93F1-44DD-AA34-B6BBA0B82163}"/>
              </a:ext>
            </a:extLst>
          </p:cNvPr>
          <p:cNvSpPr>
            <a:spLocks noGrp="1"/>
          </p:cNvSpPr>
          <p:nvPr>
            <p:ph type="body" idx="1"/>
          </p:nvPr>
        </p:nvSpPr>
        <p:spPr>
          <a:xfrm>
            <a:off x="306069" y="1713469"/>
            <a:ext cx="11595496" cy="4469149"/>
          </a:xfrm>
          <a:prstGeom prst="rect">
            <a:avLst/>
          </a:prstGeom>
        </p:spPr>
        <p:txBody>
          <a:bodyPr vert="horz" lIns="0" tIns="0" rIns="0" bIns="0" rtlCol="0">
            <a:normAutofit/>
          </a:bodyPr>
          <a:lstStyle/>
          <a:p>
            <a:pPr lvl="0"/>
            <a:r>
              <a:rPr lang="en-US"/>
              <a:t>Click to edit Master text styles</a:t>
            </a:r>
          </a:p>
          <a:p>
            <a:pPr lvl="1"/>
            <a:r>
              <a:rPr lang="en-US"/>
              <a:t>Second level</a:t>
            </a:r>
          </a:p>
        </p:txBody>
      </p:sp>
      <p:sp>
        <p:nvSpPr>
          <p:cNvPr id="13" name="Rectangle 12">
            <a:extLst>
              <a:ext uri="{FF2B5EF4-FFF2-40B4-BE49-F238E27FC236}">
                <a16:creationId xmlns:a16="http://schemas.microsoft.com/office/drawing/2014/main" id="{1D698649-ABF2-B64F-9EB8-813501F0867C}"/>
              </a:ext>
            </a:extLst>
          </p:cNvPr>
          <p:cNvSpPr/>
          <p:nvPr userDrawn="1"/>
        </p:nvSpPr>
        <p:spPr>
          <a:xfrm>
            <a:off x="11179807" y="6526075"/>
            <a:ext cx="707390" cy="258447"/>
          </a:xfrm>
          <a:prstGeom prst="rect">
            <a:avLst/>
          </a:prstGeom>
        </p:spPr>
        <p:txBody>
          <a:bodyPr vert="horz" lIns="0" tIns="0" rIns="0" bIns="0" rtlCol="0" anchor="t"/>
          <a:lstStyle/>
          <a:p>
            <a:pPr lvl="0" algn="r"/>
            <a:fld id="{D9FE6550-BAAD-5645-83AF-B1ADBF7976D0}" type="slidenum">
              <a:rPr lang="en-US" sz="1050" noProof="0" smtClean="0">
                <a:solidFill>
                  <a:schemeClr val="accent5">
                    <a:lumMod val="60000"/>
                    <a:lumOff val="40000"/>
                  </a:schemeClr>
                </a:solidFill>
                <a:latin typeface="Avenir Book" panose="02000503020000020003" pitchFamily="2" charset="0"/>
              </a:rPr>
              <a:pPr lvl="0" algn="r"/>
              <a:t>‹#›</a:t>
            </a:fld>
            <a:r>
              <a:rPr lang="en-US" sz="1050" noProof="0">
                <a:solidFill>
                  <a:schemeClr val="accent5">
                    <a:lumMod val="60000"/>
                    <a:lumOff val="40000"/>
                  </a:schemeClr>
                </a:solidFill>
                <a:latin typeface="Avenir Book" panose="02000503020000020003" pitchFamily="2" charset="0"/>
              </a:rPr>
              <a:t>  </a:t>
            </a:r>
          </a:p>
        </p:txBody>
      </p:sp>
      <p:sp>
        <p:nvSpPr>
          <p:cNvPr id="2" name="Title Placeholder 1">
            <a:extLst>
              <a:ext uri="{FF2B5EF4-FFF2-40B4-BE49-F238E27FC236}">
                <a16:creationId xmlns:a16="http://schemas.microsoft.com/office/drawing/2014/main" id="{3BBAC508-D7B9-4F30-AE08-A27BDBD8349E}"/>
              </a:ext>
            </a:extLst>
          </p:cNvPr>
          <p:cNvSpPr>
            <a:spLocks noGrp="1"/>
          </p:cNvSpPr>
          <p:nvPr>
            <p:ph type="title"/>
          </p:nvPr>
        </p:nvSpPr>
        <p:spPr>
          <a:xfrm>
            <a:off x="304803" y="111578"/>
            <a:ext cx="11596762" cy="1000832"/>
          </a:xfrm>
          <a:prstGeom prst="rect">
            <a:avLst/>
          </a:prstGeom>
        </p:spPr>
        <p:txBody>
          <a:bodyPr vert="horz" lIns="0" tIns="0" rIns="0" bIns="0" rtlCol="0" anchor="ctr">
            <a:noAutofit/>
          </a:bodyPr>
          <a:lstStyle/>
          <a:p>
            <a:endParaRPr lang="en-US"/>
          </a:p>
        </p:txBody>
      </p:sp>
    </p:spTree>
    <p:extLst>
      <p:ext uri="{BB962C8B-B14F-4D97-AF65-F5344CB8AC3E}">
        <p14:creationId xmlns:p14="http://schemas.microsoft.com/office/powerpoint/2010/main" val="802030303"/>
      </p:ext>
    </p:extLst>
  </p:cSld>
  <p:clrMap bg1="lt1" tx1="dk1" bg2="lt2" tx2="dk2" accent1="accent1" accent2="accent2" accent3="accent3" accent4="accent4" accent5="accent5" accent6="accent6" hlink="hlink" folHlink="folHlink"/>
  <p:sldLayoutIdLst>
    <p:sldLayoutId id="2147483724" r:id="rId1"/>
    <p:sldLayoutId id="2147483725" r:id="rId2"/>
    <p:sldLayoutId id="2147483726" r:id="rId3"/>
    <p:sldLayoutId id="2147483727" r:id="rId4"/>
    <p:sldLayoutId id="2147483661" r:id="rId5"/>
    <p:sldLayoutId id="2147483662" r:id="rId6"/>
    <p:sldLayoutId id="2147483663" r:id="rId7"/>
    <p:sldLayoutId id="2147483664" r:id="rId8"/>
    <p:sldLayoutId id="2147483665" r:id="rId9"/>
    <p:sldLayoutId id="2147483728" r:id="rId10"/>
    <p:sldLayoutId id="2147483666" r:id="rId11"/>
    <p:sldLayoutId id="2147483667" r:id="rId12"/>
    <p:sldLayoutId id="2147483668" r:id="rId13"/>
    <p:sldLayoutId id="2147483669" r:id="rId14"/>
    <p:sldLayoutId id="2147483670" r:id="rId15"/>
    <p:sldLayoutId id="2147483671" r:id="rId16"/>
    <p:sldLayoutId id="2147483729" r:id="rId17"/>
    <p:sldLayoutId id="2147483732" r:id="rId18"/>
    <p:sldLayoutId id="2147483722" r:id="rId19"/>
    <p:sldLayoutId id="2147483742" r:id="rId20"/>
    <p:sldLayoutId id="2147483746" r:id="rId21"/>
    <p:sldLayoutId id="2147483747" r:id="rId22"/>
  </p:sldLayoutIdLst>
  <mc:AlternateContent xmlns:mc="http://schemas.openxmlformats.org/markup-compatibility/2006">
    <mc:Choice xmlns:p14="http://schemas.microsoft.com/office/powerpoint/2010/main" Requires="p14">
      <p:transition p14:dur="250">
        <p:fade/>
      </p:transition>
    </mc:Choice>
    <mc:Fallback>
      <p:transition>
        <p:fade/>
      </p:transition>
    </mc:Fallback>
  </mc:AlternateContent>
  <p:hf sldNum="0" hdr="0" ftr="0" dt="0"/>
  <p:txStyles>
    <p:titleStyle>
      <a:lvl1pPr algn="l" defTabSz="914400" rtl="0" eaLnBrk="1" latinLnBrk="0" hangingPunct="1">
        <a:lnSpc>
          <a:spcPct val="90000"/>
        </a:lnSpc>
        <a:spcBef>
          <a:spcPct val="0"/>
        </a:spcBef>
        <a:buNone/>
        <a:defRPr sz="2800" b="0" kern="1200">
          <a:solidFill>
            <a:schemeClr val="accent5"/>
          </a:solidFill>
          <a:latin typeface="Avenir Medium" panose="02000603020000020003" pitchFamily="2" charset="0"/>
          <a:ea typeface="+mj-ea"/>
          <a:cs typeface="+mj-cs"/>
        </a:defRPr>
      </a:lvl1pPr>
    </p:titleStyle>
    <p:bodyStyle>
      <a:lvl1pPr marL="228600" indent="-228600" algn="l" defTabSz="914400" rtl="0" eaLnBrk="1" latinLnBrk="0" hangingPunct="1">
        <a:lnSpc>
          <a:spcPct val="90000"/>
        </a:lnSpc>
        <a:spcBef>
          <a:spcPts val="1000"/>
        </a:spcBef>
        <a:buClrTx/>
        <a:buFont typeface="Arial" panose="020B0604020202020204" pitchFamily="34" charset="0"/>
        <a:buChar char="•"/>
        <a:defRPr sz="2000" kern="1200">
          <a:solidFill>
            <a:schemeClr val="accent5"/>
          </a:solidFill>
          <a:latin typeface="Avenir Book" panose="02000503020000020003" pitchFamily="2" charset="0"/>
          <a:ea typeface="+mn-ea"/>
          <a:cs typeface="+mn-cs"/>
        </a:defRPr>
      </a:lvl1pPr>
      <a:lvl2pPr marL="577850" indent="-228600" algn="l" defTabSz="914400" rtl="0" eaLnBrk="1" latinLnBrk="0" hangingPunct="1">
        <a:lnSpc>
          <a:spcPct val="90000"/>
        </a:lnSpc>
        <a:spcBef>
          <a:spcPts val="500"/>
        </a:spcBef>
        <a:buClr>
          <a:srgbClr val="186295"/>
        </a:buClr>
        <a:buFont typeface="System Font Regular"/>
        <a:buChar char="–"/>
        <a:tabLst/>
        <a:defRPr sz="1800" kern="1200">
          <a:solidFill>
            <a:schemeClr val="accent5"/>
          </a:solidFill>
          <a:latin typeface="Avenir Book" panose="02000503020000020003" pitchFamily="2" charset="0"/>
          <a:ea typeface="+mn-ea"/>
          <a:cs typeface="+mn-cs"/>
        </a:defRPr>
      </a:lvl2pPr>
      <a:lvl3pPr marL="971550" indent="-228600" algn="l" defTabSz="914400" rtl="0" eaLnBrk="1" latinLnBrk="0" hangingPunct="1">
        <a:lnSpc>
          <a:spcPct val="90000"/>
        </a:lnSpc>
        <a:spcBef>
          <a:spcPts val="500"/>
        </a:spcBef>
        <a:buClrTx/>
        <a:buFont typeface="Arial" panose="020B0604020202020204" pitchFamily="34" charset="0"/>
        <a:buChar char="•"/>
        <a:tabLst/>
        <a:defRPr sz="1400" kern="1200">
          <a:solidFill>
            <a:schemeClr val="accent5"/>
          </a:solidFill>
          <a:latin typeface="Avenir Book" panose="02000503020000020003" pitchFamily="2" charset="0"/>
          <a:ea typeface="+mn-ea"/>
          <a:cs typeface="+mn-cs"/>
        </a:defRPr>
      </a:lvl3pPr>
      <a:lvl4pPr marL="1374775" indent="-228600" algn="l" defTabSz="914400" rtl="0" eaLnBrk="1" latinLnBrk="0" hangingPunct="1">
        <a:lnSpc>
          <a:spcPct val="90000"/>
        </a:lnSpc>
        <a:spcBef>
          <a:spcPts val="500"/>
        </a:spcBef>
        <a:buClr>
          <a:srgbClr val="186295"/>
        </a:buClr>
        <a:buFont typeface="System Font Regular"/>
        <a:buChar char="–"/>
        <a:tabLst/>
        <a:defRPr sz="1400" kern="1200">
          <a:solidFill>
            <a:schemeClr val="tx1"/>
          </a:solidFill>
          <a:latin typeface="Avenir" panose="020B0503020203020204" pitchFamily="34" charset="0"/>
          <a:ea typeface="+mn-ea"/>
          <a:cs typeface="+mn-cs"/>
        </a:defRPr>
      </a:lvl4pPr>
      <a:lvl5pPr marL="1835150" indent="-285750" algn="l" defTabSz="914400" rtl="0" eaLnBrk="1" latinLnBrk="0" hangingPunct="1">
        <a:lnSpc>
          <a:spcPct val="90000"/>
        </a:lnSpc>
        <a:spcBef>
          <a:spcPts val="500"/>
        </a:spcBef>
        <a:buClr>
          <a:srgbClr val="186295"/>
        </a:buClr>
        <a:buFont typeface="Apple Symbols" panose="02000000000000000000" pitchFamily="2" charset="-79"/>
        <a:buChar char="≫"/>
        <a:tabLst>
          <a:tab pos="1365250" algn="l"/>
        </a:tabLst>
        <a:defRPr lang="en-US" sz="1400" kern="1200" dirty="0">
          <a:solidFill>
            <a:schemeClr val="tx1"/>
          </a:solidFill>
          <a:latin typeface="Avenir" panose="020B0503020203020204" pitchFamily="34" charset="0"/>
          <a:ea typeface="Helvetica Neue" panose="02000503000000020004" pitchFamily="2" charset="0"/>
          <a:cs typeface="Helvetica Neue" panose="02000503000000020004"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BC61F1BA-93F1-44DD-AA34-B6BBA0B82163}"/>
              </a:ext>
            </a:extLst>
          </p:cNvPr>
          <p:cNvSpPr>
            <a:spLocks noGrp="1"/>
          </p:cNvSpPr>
          <p:nvPr>
            <p:ph type="body" idx="1"/>
          </p:nvPr>
        </p:nvSpPr>
        <p:spPr>
          <a:xfrm>
            <a:off x="306069" y="1713469"/>
            <a:ext cx="11595496" cy="4469149"/>
          </a:xfrm>
          <a:prstGeom prst="rect">
            <a:avLst/>
          </a:prstGeom>
        </p:spPr>
        <p:txBody>
          <a:bodyPr vert="horz" lIns="0" tIns="0" rIns="0" bIns="0" rtlCol="0">
            <a:normAutofit/>
          </a:bodyPr>
          <a:lstStyle/>
          <a:p>
            <a:pPr lvl="0"/>
            <a:r>
              <a:rPr lang="en-US"/>
              <a:t>Click to edit Master text styles</a:t>
            </a:r>
          </a:p>
          <a:p>
            <a:pPr lvl="1"/>
            <a:r>
              <a:rPr lang="en-US"/>
              <a:t>Second level</a:t>
            </a:r>
          </a:p>
        </p:txBody>
      </p:sp>
      <p:sp>
        <p:nvSpPr>
          <p:cNvPr id="13" name="Rectangle 12">
            <a:extLst>
              <a:ext uri="{FF2B5EF4-FFF2-40B4-BE49-F238E27FC236}">
                <a16:creationId xmlns:a16="http://schemas.microsoft.com/office/drawing/2014/main" id="{1D698649-ABF2-B64F-9EB8-813501F0867C}"/>
              </a:ext>
            </a:extLst>
          </p:cNvPr>
          <p:cNvSpPr/>
          <p:nvPr userDrawn="1"/>
        </p:nvSpPr>
        <p:spPr>
          <a:xfrm>
            <a:off x="11179807" y="6526075"/>
            <a:ext cx="707390" cy="258447"/>
          </a:xfrm>
          <a:prstGeom prst="rect">
            <a:avLst/>
          </a:prstGeom>
        </p:spPr>
        <p:txBody>
          <a:bodyPr vert="horz" lIns="0" tIns="0" rIns="0" bIns="0" rtlCol="0" anchor="t"/>
          <a:lstStyle/>
          <a:p>
            <a:pPr lvl="0" algn="r"/>
            <a:fld id="{D9FE6550-BAAD-5645-83AF-B1ADBF7976D0}" type="slidenum">
              <a:rPr lang="en-US" sz="1050" noProof="0" smtClean="0">
                <a:solidFill>
                  <a:schemeClr val="accent5">
                    <a:lumMod val="60000"/>
                    <a:lumOff val="40000"/>
                  </a:schemeClr>
                </a:solidFill>
                <a:latin typeface="Avenir Book" panose="02000503020000020003" pitchFamily="2" charset="0"/>
              </a:rPr>
              <a:pPr lvl="0" algn="r"/>
              <a:t>‹#›</a:t>
            </a:fld>
            <a:r>
              <a:rPr lang="en-US" sz="1050" noProof="0">
                <a:solidFill>
                  <a:schemeClr val="accent5">
                    <a:lumMod val="60000"/>
                    <a:lumOff val="40000"/>
                  </a:schemeClr>
                </a:solidFill>
                <a:latin typeface="Avenir Book" panose="02000503020000020003" pitchFamily="2" charset="0"/>
              </a:rPr>
              <a:t>  </a:t>
            </a:r>
          </a:p>
        </p:txBody>
      </p:sp>
      <p:sp>
        <p:nvSpPr>
          <p:cNvPr id="2" name="Title Placeholder 1">
            <a:extLst>
              <a:ext uri="{FF2B5EF4-FFF2-40B4-BE49-F238E27FC236}">
                <a16:creationId xmlns:a16="http://schemas.microsoft.com/office/drawing/2014/main" id="{3BBAC508-D7B9-4F30-AE08-A27BDBD8349E}"/>
              </a:ext>
            </a:extLst>
          </p:cNvPr>
          <p:cNvSpPr>
            <a:spLocks noGrp="1"/>
          </p:cNvSpPr>
          <p:nvPr>
            <p:ph type="title"/>
          </p:nvPr>
        </p:nvSpPr>
        <p:spPr>
          <a:xfrm>
            <a:off x="304803" y="111578"/>
            <a:ext cx="11596762" cy="1000832"/>
          </a:xfrm>
          <a:prstGeom prst="rect">
            <a:avLst/>
          </a:prstGeom>
        </p:spPr>
        <p:txBody>
          <a:bodyPr vert="horz" lIns="0" tIns="0" rIns="0" bIns="0" rtlCol="0" anchor="ctr">
            <a:noAutofit/>
          </a:bodyPr>
          <a:lstStyle/>
          <a:p>
            <a:endParaRPr lang="en-US"/>
          </a:p>
        </p:txBody>
      </p:sp>
    </p:spTree>
    <p:extLst>
      <p:ext uri="{BB962C8B-B14F-4D97-AF65-F5344CB8AC3E}">
        <p14:creationId xmlns:p14="http://schemas.microsoft.com/office/powerpoint/2010/main" val="10414519"/>
      </p:ext>
    </p:extLst>
  </p:cSld>
  <p:clrMap bg1="lt1" tx1="dk1" bg2="lt2" tx2="dk2" accent1="accent1" accent2="accent2" accent3="accent3" accent4="accent4" accent5="accent5" accent6="accent6" hlink="hlink" folHlink="folHlink"/>
  <p:sldLayoutIdLst>
    <p:sldLayoutId id="2147483686" r:id="rId1"/>
    <p:sldLayoutId id="2147483687" r:id="rId2"/>
    <p:sldLayoutId id="2147483688" r:id="rId3"/>
    <p:sldLayoutId id="2147483689" r:id="rId4"/>
    <p:sldLayoutId id="2147483690" r:id="rId5"/>
    <p:sldLayoutId id="2147483691" r:id="rId6"/>
    <p:sldLayoutId id="2147483692" r:id="rId7"/>
    <p:sldLayoutId id="2147483693" r:id="rId8"/>
    <p:sldLayoutId id="2147483694" r:id="rId9"/>
    <p:sldLayoutId id="2147483695" r:id="rId10"/>
    <p:sldLayoutId id="2147483696" r:id="rId11"/>
    <p:sldLayoutId id="2147483741" r:id="rId12"/>
  </p:sldLayoutIdLst>
  <mc:AlternateContent xmlns:mc="http://schemas.openxmlformats.org/markup-compatibility/2006">
    <mc:Choice xmlns:p14="http://schemas.microsoft.com/office/powerpoint/2010/main" Requires="p14">
      <p:transition p14:dur="250">
        <p:fade/>
      </p:transition>
    </mc:Choice>
    <mc:Fallback>
      <p:transition>
        <p:fade/>
      </p:transition>
    </mc:Fallback>
  </mc:AlternateContent>
  <p:hf sldNum="0" hdr="0" ftr="0" dt="0"/>
  <p:txStyles>
    <p:titleStyle>
      <a:lvl1pPr algn="l" defTabSz="914400" rtl="0" eaLnBrk="1" latinLnBrk="0" hangingPunct="1">
        <a:lnSpc>
          <a:spcPct val="90000"/>
        </a:lnSpc>
        <a:spcBef>
          <a:spcPct val="0"/>
        </a:spcBef>
        <a:buNone/>
        <a:defRPr sz="2800" b="0" kern="1200">
          <a:solidFill>
            <a:schemeClr val="accent5"/>
          </a:solidFill>
          <a:latin typeface="Avenir Medium" panose="02000603020000020003" pitchFamily="2" charset="0"/>
          <a:ea typeface="+mj-ea"/>
          <a:cs typeface="+mj-cs"/>
        </a:defRPr>
      </a:lvl1pPr>
    </p:titleStyle>
    <p:bodyStyle>
      <a:lvl1pPr marL="228600" indent="-228600" algn="l" defTabSz="914400" rtl="0" eaLnBrk="1" latinLnBrk="0" hangingPunct="1">
        <a:lnSpc>
          <a:spcPct val="90000"/>
        </a:lnSpc>
        <a:spcBef>
          <a:spcPts val="1000"/>
        </a:spcBef>
        <a:buClrTx/>
        <a:buFont typeface="Arial" panose="020B0604020202020204" pitchFamily="34" charset="0"/>
        <a:buChar char="•"/>
        <a:defRPr sz="2000" kern="1200">
          <a:solidFill>
            <a:schemeClr val="accent5"/>
          </a:solidFill>
          <a:latin typeface="Avenir Book" panose="02000503020000020003" pitchFamily="2" charset="0"/>
          <a:ea typeface="+mn-ea"/>
          <a:cs typeface="+mn-cs"/>
        </a:defRPr>
      </a:lvl1pPr>
      <a:lvl2pPr marL="577850" indent="-228600" algn="l" defTabSz="914400" rtl="0" eaLnBrk="1" latinLnBrk="0" hangingPunct="1">
        <a:lnSpc>
          <a:spcPct val="90000"/>
        </a:lnSpc>
        <a:spcBef>
          <a:spcPts val="500"/>
        </a:spcBef>
        <a:buClr>
          <a:srgbClr val="186295"/>
        </a:buClr>
        <a:buFont typeface="System Font Regular"/>
        <a:buChar char="–"/>
        <a:tabLst/>
        <a:defRPr sz="1800" kern="1200">
          <a:solidFill>
            <a:schemeClr val="accent5"/>
          </a:solidFill>
          <a:latin typeface="Avenir Book" panose="02000503020000020003" pitchFamily="2" charset="0"/>
          <a:ea typeface="+mn-ea"/>
          <a:cs typeface="+mn-cs"/>
        </a:defRPr>
      </a:lvl2pPr>
      <a:lvl3pPr marL="971550" indent="-228600" algn="l" defTabSz="914400" rtl="0" eaLnBrk="1" latinLnBrk="0" hangingPunct="1">
        <a:lnSpc>
          <a:spcPct val="90000"/>
        </a:lnSpc>
        <a:spcBef>
          <a:spcPts val="500"/>
        </a:spcBef>
        <a:buClrTx/>
        <a:buFont typeface="Arial" panose="020B0604020202020204" pitchFamily="34" charset="0"/>
        <a:buChar char="•"/>
        <a:tabLst/>
        <a:defRPr sz="1400" kern="1200">
          <a:solidFill>
            <a:schemeClr val="accent5"/>
          </a:solidFill>
          <a:latin typeface="Avenir Book" panose="02000503020000020003" pitchFamily="2" charset="0"/>
          <a:ea typeface="+mn-ea"/>
          <a:cs typeface="+mn-cs"/>
        </a:defRPr>
      </a:lvl3pPr>
      <a:lvl4pPr marL="1374775" indent="-228600" algn="l" defTabSz="914400" rtl="0" eaLnBrk="1" latinLnBrk="0" hangingPunct="1">
        <a:lnSpc>
          <a:spcPct val="90000"/>
        </a:lnSpc>
        <a:spcBef>
          <a:spcPts val="500"/>
        </a:spcBef>
        <a:buClr>
          <a:srgbClr val="186295"/>
        </a:buClr>
        <a:buFont typeface="System Font Regular"/>
        <a:buChar char="–"/>
        <a:tabLst/>
        <a:defRPr sz="1400" kern="1200">
          <a:solidFill>
            <a:schemeClr val="tx1"/>
          </a:solidFill>
          <a:latin typeface="Avenir" panose="020B0503020203020204" pitchFamily="34" charset="0"/>
          <a:ea typeface="+mn-ea"/>
          <a:cs typeface="+mn-cs"/>
        </a:defRPr>
      </a:lvl4pPr>
      <a:lvl5pPr marL="1835150" indent="-285750" algn="l" defTabSz="914400" rtl="0" eaLnBrk="1" latinLnBrk="0" hangingPunct="1">
        <a:lnSpc>
          <a:spcPct val="90000"/>
        </a:lnSpc>
        <a:spcBef>
          <a:spcPts val="500"/>
        </a:spcBef>
        <a:buClr>
          <a:srgbClr val="186295"/>
        </a:buClr>
        <a:buFont typeface="Apple Symbols" panose="02000000000000000000" pitchFamily="2" charset="-79"/>
        <a:buChar char="≫"/>
        <a:tabLst>
          <a:tab pos="1365250" algn="l"/>
        </a:tabLst>
        <a:defRPr lang="en-US" sz="1400" kern="1200" dirty="0">
          <a:solidFill>
            <a:schemeClr val="tx1"/>
          </a:solidFill>
          <a:latin typeface="Avenir" panose="020B0503020203020204" pitchFamily="34" charset="0"/>
          <a:ea typeface="Helvetica Neue" panose="02000503000000020004" pitchFamily="2" charset="0"/>
          <a:cs typeface="Helvetica Neue" panose="02000503000000020004"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5773225F-7CF0-4012-92A6-E4AB1D2A89DF}"/>
              </a:ext>
            </a:extLst>
          </p:cNvPr>
          <p:cNvSpPr>
            <a:spLocks noGrp="1"/>
          </p:cNvSpPr>
          <p:nvPr>
            <p:ph type="title"/>
          </p:nvPr>
        </p:nvSpPr>
        <p:spPr>
          <a:xfrm>
            <a:off x="318656" y="97654"/>
            <a:ext cx="11568542" cy="1005840"/>
          </a:xfrm>
          <a:prstGeom prst="rect">
            <a:avLst/>
          </a:prstGeom>
        </p:spPr>
        <p:txBody>
          <a:bodyPr vert="horz" lIns="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439E3883-AC16-48F8-A921-5B554B973708}"/>
              </a:ext>
            </a:extLst>
          </p:cNvPr>
          <p:cNvSpPr>
            <a:spLocks noGrp="1"/>
          </p:cNvSpPr>
          <p:nvPr>
            <p:ph type="body" idx="1"/>
          </p:nvPr>
        </p:nvSpPr>
        <p:spPr>
          <a:xfrm>
            <a:off x="306069" y="1679171"/>
            <a:ext cx="11581131" cy="4323589"/>
          </a:xfrm>
          <a:prstGeom prst="rect">
            <a:avLst/>
          </a:prstGeom>
        </p:spPr>
        <p:txBody>
          <a:bodyPr vert="horz" lIns="0" tIns="0" rIns="0" bIns="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Rectangle 8">
            <a:extLst>
              <a:ext uri="{FF2B5EF4-FFF2-40B4-BE49-F238E27FC236}">
                <a16:creationId xmlns:a16="http://schemas.microsoft.com/office/drawing/2014/main" id="{F950E1B5-A9DD-1241-AE57-5AA082F7DC42}"/>
              </a:ext>
            </a:extLst>
          </p:cNvPr>
          <p:cNvSpPr/>
          <p:nvPr userDrawn="1"/>
        </p:nvSpPr>
        <p:spPr>
          <a:xfrm>
            <a:off x="11179807" y="6564341"/>
            <a:ext cx="707390" cy="161583"/>
          </a:xfrm>
          <a:prstGeom prst="rect">
            <a:avLst/>
          </a:prstGeom>
        </p:spPr>
        <p:txBody>
          <a:bodyPr vert="horz" lIns="0" tIns="0" rIns="0" bIns="0" rtlCol="0" anchor="b">
            <a:noAutofit/>
          </a:bodyPr>
          <a:lstStyle/>
          <a:p>
            <a:pPr lvl="0" algn="r"/>
            <a:fld id="{D9FE6550-BAAD-5645-83AF-B1ADBF7976D0}" type="slidenum">
              <a:rPr lang="en-US" sz="1000" noProof="0" smtClean="0">
                <a:solidFill>
                  <a:schemeClr val="accent5">
                    <a:lumMod val="60000"/>
                    <a:lumOff val="40000"/>
                  </a:schemeClr>
                </a:solidFill>
                <a:latin typeface="Avenir Book" panose="02000503020000020003" pitchFamily="2" charset="0"/>
              </a:rPr>
              <a:pPr lvl="0" algn="r"/>
              <a:t>‹#›</a:t>
            </a:fld>
            <a:r>
              <a:rPr lang="en-US" sz="1050" noProof="0">
                <a:solidFill>
                  <a:schemeClr val="accent5">
                    <a:lumMod val="60000"/>
                    <a:lumOff val="40000"/>
                  </a:schemeClr>
                </a:solidFill>
                <a:latin typeface="Avenir Book" panose="02000503020000020003" pitchFamily="2" charset="0"/>
              </a:rPr>
              <a:t>  </a:t>
            </a:r>
          </a:p>
        </p:txBody>
      </p:sp>
    </p:spTree>
    <p:extLst>
      <p:ext uri="{BB962C8B-B14F-4D97-AF65-F5344CB8AC3E}">
        <p14:creationId xmlns:p14="http://schemas.microsoft.com/office/powerpoint/2010/main" val="648517792"/>
      </p:ext>
    </p:extLst>
  </p:cSld>
  <p:clrMap bg1="lt1" tx1="dk1" bg2="lt2" tx2="dk2" accent1="accent1" accent2="accent2" accent3="accent3" accent4="accent4" accent5="accent5" accent6="accent6" hlink="hlink" folHlink="folHlink"/>
  <p:sldLayoutIdLst>
    <p:sldLayoutId id="2147483704" r:id="rId1"/>
    <p:sldLayoutId id="2147483705" r:id="rId2"/>
    <p:sldLayoutId id="2147483706" r:id="rId3"/>
    <p:sldLayoutId id="2147483707" r:id="rId4"/>
    <p:sldLayoutId id="2147483708" r:id="rId5"/>
    <p:sldLayoutId id="2147483709" r:id="rId6"/>
    <p:sldLayoutId id="2147483710" r:id="rId7"/>
    <p:sldLayoutId id="2147483711" r:id="rId8"/>
    <p:sldLayoutId id="2147483712" r:id="rId9"/>
    <p:sldLayoutId id="2147483713" r:id="rId10"/>
    <p:sldLayoutId id="2147483714" r:id="rId11"/>
    <p:sldLayoutId id="2147483715" r:id="rId12"/>
    <p:sldLayoutId id="2147483716" r:id="rId13"/>
    <p:sldLayoutId id="2147483717" r:id="rId14"/>
    <p:sldLayoutId id="2147483718" r:id="rId15"/>
    <p:sldLayoutId id="2147483719" r:id="rId16"/>
    <p:sldLayoutId id="2147483720" r:id="rId17"/>
    <p:sldLayoutId id="2147483733" r:id="rId18"/>
    <p:sldLayoutId id="2147483734" r:id="rId19"/>
    <p:sldLayoutId id="2147483735" r:id="rId20"/>
    <p:sldLayoutId id="2147483736" r:id="rId21"/>
    <p:sldLayoutId id="2147483737" r:id="rId22"/>
    <p:sldLayoutId id="2147483739" r:id="rId23"/>
    <p:sldLayoutId id="2147483740" r:id="rId24"/>
    <p:sldLayoutId id="2147483743" r:id="rId25"/>
  </p:sldLayoutIdLst>
  <mc:AlternateContent xmlns:mc="http://schemas.openxmlformats.org/markup-compatibility/2006">
    <mc:Choice xmlns:p14="http://schemas.microsoft.com/office/powerpoint/2010/main" Requires="p14">
      <p:transition p14:dur="250">
        <p:fade/>
      </p:transition>
    </mc:Choice>
    <mc:Fallback>
      <p:transition>
        <p:fade/>
      </p:transition>
    </mc:Fallback>
  </mc:AlternateContent>
  <p:hf hdr="0" ftr="0" dt="0"/>
  <p:txStyles>
    <p:titleStyle>
      <a:lvl1pPr algn="l" defTabSz="914400" rtl="0" eaLnBrk="1" latinLnBrk="0" hangingPunct="1">
        <a:lnSpc>
          <a:spcPct val="90000"/>
        </a:lnSpc>
        <a:spcBef>
          <a:spcPct val="0"/>
        </a:spcBef>
        <a:buNone/>
        <a:defRPr sz="2800" b="0" i="0" kern="1200">
          <a:solidFill>
            <a:schemeClr val="accent5"/>
          </a:solidFill>
          <a:latin typeface="Avenir Medium" panose="02000503020000020003" pitchFamily="2" charset="0"/>
          <a:ea typeface="+mj-ea"/>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2000" kern="1200">
          <a:solidFill>
            <a:schemeClr val="accent5"/>
          </a:solidFill>
          <a:latin typeface="+mj-lt"/>
          <a:ea typeface="+mn-ea"/>
          <a:cs typeface="+mn-cs"/>
        </a:defRPr>
      </a:lvl1pPr>
      <a:lvl2pPr marL="573088" indent="-219075" algn="l" defTabSz="914400" rtl="0" eaLnBrk="1" latinLnBrk="0" hangingPunct="1">
        <a:lnSpc>
          <a:spcPct val="90000"/>
        </a:lnSpc>
        <a:spcBef>
          <a:spcPts val="500"/>
        </a:spcBef>
        <a:buFont typeface="System Font Regular"/>
        <a:buChar char="–"/>
        <a:tabLst/>
        <a:defRPr sz="1800" kern="1200">
          <a:solidFill>
            <a:schemeClr val="accent5"/>
          </a:solidFill>
          <a:latin typeface="+mj-lt"/>
          <a:ea typeface="+mn-ea"/>
          <a:cs typeface="+mn-cs"/>
        </a:defRPr>
      </a:lvl2pPr>
      <a:lvl3pPr marL="863600" indent="-222250" algn="l" defTabSz="914400" rtl="0" eaLnBrk="1" latinLnBrk="0" hangingPunct="1">
        <a:lnSpc>
          <a:spcPct val="90000"/>
        </a:lnSpc>
        <a:spcBef>
          <a:spcPts val="500"/>
        </a:spcBef>
        <a:buFont typeface="Arial" panose="020B0604020202020204" pitchFamily="34" charset="0"/>
        <a:buChar char="•"/>
        <a:tabLst/>
        <a:defRPr sz="1600" kern="1200">
          <a:solidFill>
            <a:schemeClr val="accent5"/>
          </a:solidFill>
          <a:latin typeface="+mj-lt"/>
          <a:ea typeface="+mn-ea"/>
          <a:cs typeface="+mn-cs"/>
        </a:defRPr>
      </a:lvl3pPr>
      <a:lvl4pPr marL="1200150" indent="-284163" algn="l" defTabSz="914400" rtl="0" eaLnBrk="1" latinLnBrk="0" hangingPunct="1">
        <a:lnSpc>
          <a:spcPct val="90000"/>
        </a:lnSpc>
        <a:spcBef>
          <a:spcPts val="500"/>
        </a:spcBef>
        <a:buFont typeface="Courier New" panose="02070309020205020404" pitchFamily="49" charset="0"/>
        <a:buChar char="o"/>
        <a:tabLst/>
        <a:defRPr sz="1400" kern="1200">
          <a:solidFill>
            <a:schemeClr val="accent5"/>
          </a:solidFill>
          <a:latin typeface="+mj-lt"/>
          <a:ea typeface="+mn-ea"/>
          <a:cs typeface="+mn-cs"/>
        </a:defRPr>
      </a:lvl4pPr>
      <a:lvl5pPr marL="1377950" indent="-177800" algn="l" defTabSz="914400" rtl="0" eaLnBrk="1" latinLnBrk="0" hangingPunct="1">
        <a:lnSpc>
          <a:spcPct val="90000"/>
        </a:lnSpc>
        <a:spcBef>
          <a:spcPts val="500"/>
        </a:spcBef>
        <a:buFont typeface="Arial" panose="020B0604020202020204" pitchFamily="34" charset="0"/>
        <a:buChar char="•"/>
        <a:tabLst/>
        <a:defRPr sz="1400" kern="1200">
          <a:solidFill>
            <a:schemeClr val="accent5"/>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1056">
          <p15:clr>
            <a:srgbClr val="F26B43"/>
          </p15:clr>
        </p15:guide>
        <p15:guide id="2" pos="192">
          <p15:clr>
            <a:srgbClr val="F26B43"/>
          </p15:clr>
        </p15:guide>
        <p15:guide id="3" orient="horz" pos="3936">
          <p15:clr>
            <a:srgbClr val="F26B43"/>
          </p15:clr>
        </p15:guide>
        <p15:guide id="4" pos="7488">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slide" Target="slide95.xml"/><Relationship Id="rId2" Type="http://schemas.openxmlformats.org/officeDocument/2006/relationships/notesSlide" Target="../notesSlides/notesSlide1.xml"/><Relationship Id="rId1" Type="http://schemas.openxmlformats.org/officeDocument/2006/relationships/slideLayout" Target="../slideLayouts/slideLayout5.xml"/></Relationships>
</file>

<file path=ppt/slides/_rels/slide1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5.xml"/><Relationship Id="rId1" Type="http://schemas.openxmlformats.org/officeDocument/2006/relationships/slideLayout" Target="../slideLayouts/slideLayout2.xml"/><Relationship Id="rId6" Type="http://schemas.openxmlformats.org/officeDocument/2006/relationships/slide" Target="slide95.xml"/><Relationship Id="rId5" Type="http://schemas.openxmlformats.org/officeDocument/2006/relationships/image" Target="../media/image10.jpeg"/><Relationship Id="rId4" Type="http://schemas.openxmlformats.org/officeDocument/2006/relationships/image" Target="../media/image9.png"/></Relationships>
</file>

<file path=ppt/slides/_rels/slide11.xml.rels><?xml version="1.0" encoding="UTF-8" standalone="yes"?>
<Relationships xmlns="http://schemas.openxmlformats.org/package/2006/relationships"><Relationship Id="rId3" Type="http://schemas.openxmlformats.org/officeDocument/2006/relationships/slide" Target="slide95.xml"/><Relationship Id="rId2" Type="http://schemas.openxmlformats.org/officeDocument/2006/relationships/notesSlide" Target="../notesSlides/notesSlide6.xml"/><Relationship Id="rId1" Type="http://schemas.openxmlformats.org/officeDocument/2006/relationships/slideLayout" Target="../slideLayouts/slideLayout2.xml"/><Relationship Id="rId4" Type="http://schemas.openxmlformats.org/officeDocument/2006/relationships/image" Target="../media/image10.jpeg"/></Relationships>
</file>

<file path=ppt/slides/_rels/slide12.xml.rels><?xml version="1.0" encoding="UTF-8" standalone="yes"?>
<Relationships xmlns="http://schemas.openxmlformats.org/package/2006/relationships"><Relationship Id="rId3" Type="http://schemas.openxmlformats.org/officeDocument/2006/relationships/slide" Target="slide95.xml"/><Relationship Id="rId2" Type="http://schemas.openxmlformats.org/officeDocument/2006/relationships/notesSlide" Target="../notesSlides/notesSlide7.xml"/><Relationship Id="rId1" Type="http://schemas.openxmlformats.org/officeDocument/2006/relationships/slideLayout" Target="../slideLayouts/slideLayout2.xml"/><Relationship Id="rId4" Type="http://schemas.openxmlformats.org/officeDocument/2006/relationships/image" Target="../media/image10.jpeg"/></Relationships>
</file>

<file path=ppt/slides/_rels/slide13.xml.rels><?xml version="1.0" encoding="UTF-8" standalone="yes"?>
<Relationships xmlns="http://schemas.openxmlformats.org/package/2006/relationships"><Relationship Id="rId3" Type="http://schemas.openxmlformats.org/officeDocument/2006/relationships/image" Target="../media/image11.png"/><Relationship Id="rId7" Type="http://schemas.openxmlformats.org/officeDocument/2006/relationships/slide" Target="slide95.xml"/><Relationship Id="rId2" Type="http://schemas.openxmlformats.org/officeDocument/2006/relationships/notesSlide" Target="../notesSlides/notesSlide8.xml"/><Relationship Id="rId1" Type="http://schemas.openxmlformats.org/officeDocument/2006/relationships/slideLayout" Target="../slideLayouts/slideLayout2.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file:////Volumes/RND/users/errins/RSW_Projects/CRDF004/data/reported/figures/current_ppt/wf_all_bicr_25nov_dose_no_facets.png" TargetMode="External"/></Relationships>
</file>

<file path=ppt/slides/_rels/slide1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9.xml"/><Relationship Id="rId1" Type="http://schemas.openxmlformats.org/officeDocument/2006/relationships/slideLayout" Target="../slideLayouts/slideLayout2.xml"/><Relationship Id="rId4" Type="http://schemas.openxmlformats.org/officeDocument/2006/relationships/slide" Target="slide95.xml"/></Relationships>
</file>

<file path=ppt/slides/_rels/slide15.xml.rels><?xml version="1.0" encoding="UTF-8" standalone="yes"?>
<Relationships xmlns="http://schemas.openxmlformats.org/package/2006/relationships"><Relationship Id="rId3" Type="http://schemas.openxmlformats.org/officeDocument/2006/relationships/image" Target="../media/image15.png"/><Relationship Id="rId7" Type="http://schemas.openxmlformats.org/officeDocument/2006/relationships/slide" Target="slide95.xml"/><Relationship Id="rId2" Type="http://schemas.openxmlformats.org/officeDocument/2006/relationships/notesSlide" Target="../notesSlides/notesSlide10.xml"/><Relationship Id="rId1" Type="http://schemas.openxmlformats.org/officeDocument/2006/relationships/slideLayout" Target="../slideLayouts/slideLayout2.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file:////Volumes/RND/users/errins/RSW_Projects/CRDF004/data/reported/figures/current_ppt/wf_all_bicr_25nov_dose.png" TargetMode="External"/></Relationships>
</file>

<file path=ppt/slides/_rels/slide16.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1.xml"/><Relationship Id="rId1" Type="http://schemas.openxmlformats.org/officeDocument/2006/relationships/slideLayout" Target="../slideLayouts/slideLayout2.xml"/><Relationship Id="rId4" Type="http://schemas.openxmlformats.org/officeDocument/2006/relationships/slide" Target="slide95.xml"/></Relationships>
</file>

<file path=ppt/slides/_rels/slide1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2.xml"/><Relationship Id="rId1" Type="http://schemas.openxmlformats.org/officeDocument/2006/relationships/slideLayout" Target="../slideLayouts/slideLayout2.xml"/><Relationship Id="rId4" Type="http://schemas.openxmlformats.org/officeDocument/2006/relationships/slide" Target="slide95.xml"/></Relationships>
</file>

<file path=ppt/slides/_rels/slide18.xml.rels><?xml version="1.0" encoding="UTF-8" standalone="yes"?>
<Relationships xmlns="http://schemas.openxmlformats.org/package/2006/relationships"><Relationship Id="rId3" Type="http://schemas.openxmlformats.org/officeDocument/2006/relationships/slide" Target="slide95.xml"/><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slide" Target="slide95.xml"/><Relationship Id="rId2" Type="http://schemas.openxmlformats.org/officeDocument/2006/relationships/notesSlide" Target="../notesSlides/notesSlide14.xml"/><Relationship Id="rId1" Type="http://schemas.openxmlformats.org/officeDocument/2006/relationships/slideLayout" Target="../slideLayouts/slideLayout21.xml"/></Relationships>
</file>

<file path=ppt/slides/_rels/slide2.xml.rels><?xml version="1.0" encoding="UTF-8" standalone="yes"?>
<Relationships xmlns="http://schemas.openxmlformats.org/package/2006/relationships"><Relationship Id="rId3" Type="http://schemas.openxmlformats.org/officeDocument/2006/relationships/slide" Target="slide95.xml"/><Relationship Id="rId2" Type="http://schemas.openxmlformats.org/officeDocument/2006/relationships/notesSlide" Target="../notesSlides/notesSlide2.xml"/><Relationship Id="rId1" Type="http://schemas.openxmlformats.org/officeDocument/2006/relationships/slideLayout" Target="../slideLayouts/slideLayout19.xml"/></Relationships>
</file>

<file path=ppt/slides/_rels/slide20.xml.rels><?xml version="1.0" encoding="UTF-8" standalone="yes"?>
<Relationships xmlns="http://schemas.openxmlformats.org/package/2006/relationships"><Relationship Id="rId2" Type="http://schemas.openxmlformats.org/officeDocument/2006/relationships/slide" Target="slide95.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image" Target="../media/image19.emf"/><Relationship Id="rId2" Type="http://schemas.openxmlformats.org/officeDocument/2006/relationships/image" Target="../media/image18.emf"/><Relationship Id="rId1" Type="http://schemas.openxmlformats.org/officeDocument/2006/relationships/slideLayout" Target="../slideLayouts/slideLayout2.xml"/><Relationship Id="rId4" Type="http://schemas.openxmlformats.org/officeDocument/2006/relationships/slide" Target="slide95.xml"/></Relationships>
</file>

<file path=ppt/slides/_rels/slide2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5.xml"/><Relationship Id="rId1" Type="http://schemas.openxmlformats.org/officeDocument/2006/relationships/slideLayout" Target="../slideLayouts/slideLayout9.xml"/><Relationship Id="rId6" Type="http://schemas.openxmlformats.org/officeDocument/2006/relationships/slide" Target="slide6.xml"/><Relationship Id="rId5" Type="http://schemas.openxmlformats.org/officeDocument/2006/relationships/slide" Target="slide41.xml"/><Relationship Id="rId4" Type="http://schemas.openxmlformats.org/officeDocument/2006/relationships/slide" Target="slide95.xml"/></Relationships>
</file>

<file path=ppt/slides/_rels/slide23.xml.rels><?xml version="1.0" encoding="UTF-8" standalone="yes"?>
<Relationships xmlns="http://schemas.openxmlformats.org/package/2006/relationships"><Relationship Id="rId2" Type="http://schemas.openxmlformats.org/officeDocument/2006/relationships/slide" Target="slide95.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2.xml"/><Relationship Id="rId6" Type="http://schemas.openxmlformats.org/officeDocument/2006/relationships/slide" Target="slide95.xml"/><Relationship Id="rId5" Type="http://schemas.openxmlformats.org/officeDocument/2006/relationships/image" Target="../media/image21.png"/><Relationship Id="rId4" Type="http://schemas.openxmlformats.org/officeDocument/2006/relationships/image" Target="../media/image20.jpeg"/></Relationships>
</file>

<file path=ppt/slides/_rels/slide25.xml.rels><?xml version="1.0" encoding="UTF-8" standalone="yes"?>
<Relationships xmlns="http://schemas.openxmlformats.org/package/2006/relationships"><Relationship Id="rId3" Type="http://schemas.openxmlformats.org/officeDocument/2006/relationships/slide" Target="slide95.xml"/><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7.xml"/><Relationship Id="rId1" Type="http://schemas.openxmlformats.org/officeDocument/2006/relationships/slideLayout" Target="../slideLayouts/slideLayout2.xml"/><Relationship Id="rId4" Type="http://schemas.openxmlformats.org/officeDocument/2006/relationships/slide" Target="slide95.xml"/></Relationships>
</file>

<file path=ppt/slides/_rels/slide2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8.xml"/><Relationship Id="rId1" Type="http://schemas.openxmlformats.org/officeDocument/2006/relationships/slideLayout" Target="../slideLayouts/slideLayout2.xml"/><Relationship Id="rId4" Type="http://schemas.openxmlformats.org/officeDocument/2006/relationships/slide" Target="slide95.xml"/></Relationships>
</file>

<file path=ppt/slides/_rels/slide28.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Layout" Target="../slideLayouts/slideLayout22.xml"/><Relationship Id="rId6" Type="http://schemas.openxmlformats.org/officeDocument/2006/relationships/slide" Target="slide95.xml"/><Relationship Id="rId5" Type="http://schemas.openxmlformats.org/officeDocument/2006/relationships/image" Target="../media/image27.svg"/><Relationship Id="rId4" Type="http://schemas.openxmlformats.org/officeDocument/2006/relationships/image" Target="../media/image26.png"/></Relationships>
</file>

<file path=ppt/slides/_rels/slide29.xml.rels><?xml version="1.0" encoding="UTF-8" standalone="yes"?>
<Relationships xmlns="http://schemas.openxmlformats.org/package/2006/relationships"><Relationship Id="rId2" Type="http://schemas.openxmlformats.org/officeDocument/2006/relationships/slide" Target="slide95.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jpeg"/><Relationship Id="rId1" Type="http://schemas.openxmlformats.org/officeDocument/2006/relationships/slideLayout" Target="../slideLayouts/slideLayout2.xml"/><Relationship Id="rId5" Type="http://schemas.openxmlformats.org/officeDocument/2006/relationships/slide" Target="slide95.xml"/><Relationship Id="rId4" Type="http://schemas.microsoft.com/office/2007/relationships/hdphoto" Target="../media/hdphoto1.wdp"/></Relationships>
</file>

<file path=ppt/slides/_rels/slide30.xml.rels><?xml version="1.0" encoding="UTF-8" standalone="yes"?>
<Relationships xmlns="http://schemas.openxmlformats.org/package/2006/relationships"><Relationship Id="rId3" Type="http://schemas.openxmlformats.org/officeDocument/2006/relationships/image" Target="../media/image28.gif"/><Relationship Id="rId2" Type="http://schemas.openxmlformats.org/officeDocument/2006/relationships/slide" Target="slide95.xml"/><Relationship Id="rId1" Type="http://schemas.openxmlformats.org/officeDocument/2006/relationships/slideLayout" Target="../slideLayouts/slideLayout17.xml"/></Relationships>
</file>

<file path=ppt/slides/_rels/slide31.xml.rels><?xml version="1.0" encoding="UTF-8" standalone="yes"?>
<Relationships xmlns="http://schemas.openxmlformats.org/package/2006/relationships"><Relationship Id="rId3" Type="http://schemas.openxmlformats.org/officeDocument/2006/relationships/image" Target="../media/image28.gif"/><Relationship Id="rId2" Type="http://schemas.openxmlformats.org/officeDocument/2006/relationships/slide" Target="slide95.xml"/><Relationship Id="rId1" Type="http://schemas.openxmlformats.org/officeDocument/2006/relationships/slideLayout" Target="../slideLayouts/slideLayout17.xml"/><Relationship Id="rId5" Type="http://schemas.openxmlformats.org/officeDocument/2006/relationships/image" Target="../media/image30.gif"/><Relationship Id="rId4" Type="http://schemas.openxmlformats.org/officeDocument/2006/relationships/image" Target="../media/image29.gif"/></Relationships>
</file>

<file path=ppt/slides/_rels/slide32.xml.rels><?xml version="1.0" encoding="UTF-8" standalone="yes"?>
<Relationships xmlns="http://schemas.openxmlformats.org/package/2006/relationships"><Relationship Id="rId8" Type="http://schemas.openxmlformats.org/officeDocument/2006/relationships/image" Target="../media/image36.png"/><Relationship Id="rId3" Type="http://schemas.openxmlformats.org/officeDocument/2006/relationships/image" Target="../media/image31.jpeg"/><Relationship Id="rId7" Type="http://schemas.openxmlformats.org/officeDocument/2006/relationships/image" Target="../media/image35.jpeg"/><Relationship Id="rId2" Type="http://schemas.openxmlformats.org/officeDocument/2006/relationships/notesSlide" Target="../notesSlides/notesSlide19.xml"/><Relationship Id="rId1" Type="http://schemas.openxmlformats.org/officeDocument/2006/relationships/slideLayout" Target="../slideLayouts/slideLayout2.xml"/><Relationship Id="rId6" Type="http://schemas.openxmlformats.org/officeDocument/2006/relationships/image" Target="../media/image34.png"/><Relationship Id="rId11" Type="http://schemas.openxmlformats.org/officeDocument/2006/relationships/slide" Target="slide95.xml"/><Relationship Id="rId5" Type="http://schemas.openxmlformats.org/officeDocument/2006/relationships/image" Target="../media/image33.png"/><Relationship Id="rId10" Type="http://schemas.openxmlformats.org/officeDocument/2006/relationships/image" Target="../media/image38.png"/><Relationship Id="rId4" Type="http://schemas.openxmlformats.org/officeDocument/2006/relationships/image" Target="../media/image32.png"/><Relationship Id="rId9" Type="http://schemas.openxmlformats.org/officeDocument/2006/relationships/image" Target="../media/image37.png"/></Relationships>
</file>

<file path=ppt/slides/_rels/slide3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0.xml"/><Relationship Id="rId1" Type="http://schemas.openxmlformats.org/officeDocument/2006/relationships/slideLayout" Target="../slideLayouts/slideLayout36.xml"/><Relationship Id="rId5" Type="http://schemas.openxmlformats.org/officeDocument/2006/relationships/slide" Target="slide95.xml"/><Relationship Id="rId4" Type="http://schemas.openxmlformats.org/officeDocument/2006/relationships/image" Target="../media/image40.png"/></Relationships>
</file>

<file path=ppt/slides/_rels/slide3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1.xml"/><Relationship Id="rId1" Type="http://schemas.openxmlformats.org/officeDocument/2006/relationships/slideLayout" Target="../slideLayouts/slideLayout36.xml"/><Relationship Id="rId5" Type="http://schemas.openxmlformats.org/officeDocument/2006/relationships/slide" Target="slide95.xml"/><Relationship Id="rId4" Type="http://schemas.openxmlformats.org/officeDocument/2006/relationships/image" Target="../media/image40.png"/></Relationships>
</file>

<file path=ppt/slides/_rels/slide3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2.xml"/><Relationship Id="rId1" Type="http://schemas.openxmlformats.org/officeDocument/2006/relationships/slideLayout" Target="../slideLayouts/slideLayout36.xml"/><Relationship Id="rId5" Type="http://schemas.openxmlformats.org/officeDocument/2006/relationships/slide" Target="slide95.xml"/><Relationship Id="rId4" Type="http://schemas.openxmlformats.org/officeDocument/2006/relationships/image" Target="../media/image40.png"/></Relationships>
</file>

<file path=ppt/slides/_rels/slide36.xml.rels><?xml version="1.0" encoding="UTF-8" standalone="yes"?>
<Relationships xmlns="http://schemas.openxmlformats.org/package/2006/relationships"><Relationship Id="rId3" Type="http://schemas.openxmlformats.org/officeDocument/2006/relationships/image" Target="../media/image42.png"/><Relationship Id="rId7" Type="http://schemas.openxmlformats.org/officeDocument/2006/relationships/slide" Target="slide95.xml"/><Relationship Id="rId2" Type="http://schemas.openxmlformats.org/officeDocument/2006/relationships/image" Target="../media/image41.png"/><Relationship Id="rId1" Type="http://schemas.openxmlformats.org/officeDocument/2006/relationships/slideLayout" Target="../slideLayouts/slideLayout36.xml"/><Relationship Id="rId6" Type="http://schemas.openxmlformats.org/officeDocument/2006/relationships/image" Target="../media/image45.png"/><Relationship Id="rId5" Type="http://schemas.openxmlformats.org/officeDocument/2006/relationships/image" Target="../media/image44.png"/><Relationship Id="rId4" Type="http://schemas.openxmlformats.org/officeDocument/2006/relationships/image" Target="../media/image43.png"/></Relationships>
</file>

<file path=ppt/slides/_rels/slide37.xml.rels><?xml version="1.0" encoding="UTF-8" standalone="yes"?>
<Relationships xmlns="http://schemas.openxmlformats.org/package/2006/relationships"><Relationship Id="rId8" Type="http://schemas.openxmlformats.org/officeDocument/2006/relationships/image" Target="../media/image47.png"/><Relationship Id="rId13" Type="http://schemas.openxmlformats.org/officeDocument/2006/relationships/image" Target="../media/image52.png"/><Relationship Id="rId3" Type="http://schemas.openxmlformats.org/officeDocument/2006/relationships/image" Target="../media/image42.png"/><Relationship Id="rId7" Type="http://schemas.openxmlformats.org/officeDocument/2006/relationships/image" Target="../media/image46.png"/><Relationship Id="rId12" Type="http://schemas.openxmlformats.org/officeDocument/2006/relationships/image" Target="../media/image51.png"/><Relationship Id="rId2" Type="http://schemas.openxmlformats.org/officeDocument/2006/relationships/image" Target="../media/image41.png"/><Relationship Id="rId16" Type="http://schemas.openxmlformats.org/officeDocument/2006/relationships/slide" Target="slide95.xml"/><Relationship Id="rId1" Type="http://schemas.openxmlformats.org/officeDocument/2006/relationships/slideLayout" Target="../slideLayouts/slideLayout36.xml"/><Relationship Id="rId6" Type="http://schemas.openxmlformats.org/officeDocument/2006/relationships/image" Target="../media/image45.png"/><Relationship Id="rId11" Type="http://schemas.openxmlformats.org/officeDocument/2006/relationships/image" Target="../media/image50.png"/><Relationship Id="rId5" Type="http://schemas.openxmlformats.org/officeDocument/2006/relationships/image" Target="../media/image44.png"/><Relationship Id="rId15" Type="http://schemas.openxmlformats.org/officeDocument/2006/relationships/image" Target="../media/image54.png"/><Relationship Id="rId10" Type="http://schemas.openxmlformats.org/officeDocument/2006/relationships/image" Target="../media/image49.png"/><Relationship Id="rId4" Type="http://schemas.openxmlformats.org/officeDocument/2006/relationships/image" Target="../media/image43.png"/><Relationship Id="rId9" Type="http://schemas.openxmlformats.org/officeDocument/2006/relationships/image" Target="../media/image48.png"/><Relationship Id="rId14" Type="http://schemas.openxmlformats.org/officeDocument/2006/relationships/image" Target="../media/image53.png"/></Relationships>
</file>

<file path=ppt/slides/_rels/slide38.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5.png"/><Relationship Id="rId1" Type="http://schemas.openxmlformats.org/officeDocument/2006/relationships/slideLayout" Target="../slideLayouts/slideLayout36.xml"/><Relationship Id="rId4" Type="http://schemas.openxmlformats.org/officeDocument/2006/relationships/slide" Target="slide95.xml"/></Relationships>
</file>

<file path=ppt/slides/_rels/slide39.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image" Target="../media/image57.png"/><Relationship Id="rId1" Type="http://schemas.openxmlformats.org/officeDocument/2006/relationships/slideLayout" Target="../slideLayouts/slideLayout36.xml"/><Relationship Id="rId4" Type="http://schemas.openxmlformats.org/officeDocument/2006/relationships/slide" Target="slide95.xml"/></Relationships>
</file>

<file path=ppt/slides/_rels/slide4.xml.rels><?xml version="1.0" encoding="UTF-8" standalone="yes"?>
<Relationships xmlns="http://schemas.openxmlformats.org/package/2006/relationships"><Relationship Id="rId2" Type="http://schemas.openxmlformats.org/officeDocument/2006/relationships/slide" Target="slide95.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slide" Target="slide95.xml"/><Relationship Id="rId2" Type="http://schemas.openxmlformats.org/officeDocument/2006/relationships/image" Target="../media/image58.png"/><Relationship Id="rId1" Type="http://schemas.openxmlformats.org/officeDocument/2006/relationships/slideLayout" Target="../slideLayouts/slideLayout36.xml"/></Relationships>
</file>

<file path=ppt/slides/_rels/slide4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3.xml"/><Relationship Id="rId1" Type="http://schemas.openxmlformats.org/officeDocument/2006/relationships/slideLayout" Target="../slideLayouts/slideLayout9.xml"/><Relationship Id="rId6" Type="http://schemas.openxmlformats.org/officeDocument/2006/relationships/slide" Target="slide6.xml"/><Relationship Id="rId5" Type="http://schemas.openxmlformats.org/officeDocument/2006/relationships/slide" Target="slide22.xml"/><Relationship Id="rId4" Type="http://schemas.openxmlformats.org/officeDocument/2006/relationships/slide" Target="slide95.xml"/></Relationships>
</file>

<file path=ppt/slides/_rels/slide42.xml.rels><?xml version="1.0" encoding="UTF-8" standalone="yes"?>
<Relationships xmlns="http://schemas.openxmlformats.org/package/2006/relationships"><Relationship Id="rId3" Type="http://schemas.openxmlformats.org/officeDocument/2006/relationships/slide" Target="slide95.xml"/><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25.xml"/><Relationship Id="rId1" Type="http://schemas.openxmlformats.org/officeDocument/2006/relationships/slideLayout" Target="../slideLayouts/slideLayout2.xml"/><Relationship Id="rId6" Type="http://schemas.openxmlformats.org/officeDocument/2006/relationships/image" Target="../media/image61.png"/><Relationship Id="rId5" Type="http://schemas.openxmlformats.org/officeDocument/2006/relationships/slide" Target="slide95.xml"/><Relationship Id="rId4" Type="http://schemas.openxmlformats.org/officeDocument/2006/relationships/image" Target="../media/image60.png"/></Relationships>
</file>

<file path=ppt/slides/_rels/slide44.xml.rels><?xml version="1.0" encoding="UTF-8" standalone="yes"?>
<Relationships xmlns="http://schemas.openxmlformats.org/package/2006/relationships"><Relationship Id="rId3" Type="http://schemas.openxmlformats.org/officeDocument/2006/relationships/slide" Target="slide95.xml"/><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7.xml"/><Relationship Id="rId1" Type="http://schemas.openxmlformats.org/officeDocument/2006/relationships/slideLayout" Target="../slideLayouts/slideLayout40.xml"/><Relationship Id="rId4" Type="http://schemas.openxmlformats.org/officeDocument/2006/relationships/slide" Target="slide95.xml"/></Relationships>
</file>

<file path=ppt/slides/_rels/slide46.xml.rels><?xml version="1.0" encoding="UTF-8" standalone="yes"?>
<Relationships xmlns="http://schemas.openxmlformats.org/package/2006/relationships"><Relationship Id="rId2" Type="http://schemas.openxmlformats.org/officeDocument/2006/relationships/slide" Target="slide95.xml"/><Relationship Id="rId1" Type="http://schemas.openxmlformats.org/officeDocument/2006/relationships/slideLayout" Target="../slideLayouts/slideLayout53.xml"/></Relationships>
</file>

<file path=ppt/slides/_rels/slide4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8.xml"/><Relationship Id="rId1" Type="http://schemas.openxmlformats.org/officeDocument/2006/relationships/slideLayout" Target="../slideLayouts/slideLayout40.xml"/><Relationship Id="rId4" Type="http://schemas.openxmlformats.org/officeDocument/2006/relationships/slide" Target="slide95.xml"/></Relationships>
</file>

<file path=ppt/slides/_rels/slide48.xml.rels><?xml version="1.0" encoding="UTF-8" standalone="yes"?>
<Relationships xmlns="http://schemas.openxmlformats.org/package/2006/relationships"><Relationship Id="rId2" Type="http://schemas.openxmlformats.org/officeDocument/2006/relationships/slide" Target="slide95.xml"/><Relationship Id="rId1" Type="http://schemas.openxmlformats.org/officeDocument/2006/relationships/slideLayout" Target="../slideLayouts/slideLayout15.xml"/></Relationships>
</file>

<file path=ppt/slides/_rels/slide49.xml.rels><?xml version="1.0" encoding="UTF-8" standalone="yes"?>
<Relationships xmlns="http://schemas.openxmlformats.org/package/2006/relationships"><Relationship Id="rId2" Type="http://schemas.openxmlformats.org/officeDocument/2006/relationships/slide" Target="slide95.xml"/><Relationship Id="rId1" Type="http://schemas.openxmlformats.org/officeDocument/2006/relationships/slideLayout" Target="../slideLayouts/slideLayout15.xml"/></Relationships>
</file>

<file path=ppt/slides/_rels/slide5.xml.rels><?xml version="1.0" encoding="UTF-8" standalone="yes"?>
<Relationships xmlns="http://schemas.openxmlformats.org/package/2006/relationships"><Relationship Id="rId2" Type="http://schemas.openxmlformats.org/officeDocument/2006/relationships/slide" Target="slide9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slide" Target="slide95.xml"/><Relationship Id="rId1" Type="http://schemas.openxmlformats.org/officeDocument/2006/relationships/slideLayout" Target="../slideLayouts/slideLayout15.xml"/></Relationships>
</file>

<file path=ppt/slides/_rels/slide51.xml.rels><?xml version="1.0" encoding="UTF-8" standalone="yes"?>
<Relationships xmlns="http://schemas.openxmlformats.org/package/2006/relationships"><Relationship Id="rId2" Type="http://schemas.openxmlformats.org/officeDocument/2006/relationships/slide" Target="slide95.xml"/><Relationship Id="rId1" Type="http://schemas.openxmlformats.org/officeDocument/2006/relationships/slideLayout" Target="../slideLayouts/slideLayout15.xml"/></Relationships>
</file>

<file path=ppt/slides/_rels/slide52.xml.rels><?xml version="1.0" encoding="UTF-8" standalone="yes"?>
<Relationships xmlns="http://schemas.openxmlformats.org/package/2006/relationships"><Relationship Id="rId2" Type="http://schemas.openxmlformats.org/officeDocument/2006/relationships/slide" Target="slide95.xml"/><Relationship Id="rId1" Type="http://schemas.openxmlformats.org/officeDocument/2006/relationships/slideLayout" Target="../slideLayouts/slideLayout15.xml"/></Relationships>
</file>

<file path=ppt/slides/_rels/slide53.xml.rels><?xml version="1.0" encoding="UTF-8" standalone="yes"?>
<Relationships xmlns="http://schemas.openxmlformats.org/package/2006/relationships"><Relationship Id="rId2" Type="http://schemas.openxmlformats.org/officeDocument/2006/relationships/slide" Target="slide95.xml"/><Relationship Id="rId1" Type="http://schemas.openxmlformats.org/officeDocument/2006/relationships/slideLayout" Target="../slideLayouts/slideLayout15.xml"/></Relationships>
</file>

<file path=ppt/slides/_rels/slide54.xml.rels><?xml version="1.0" encoding="UTF-8" standalone="yes"?>
<Relationships xmlns="http://schemas.openxmlformats.org/package/2006/relationships"><Relationship Id="rId3" Type="http://schemas.openxmlformats.org/officeDocument/2006/relationships/slide" Target="slide95.xml"/><Relationship Id="rId2" Type="http://schemas.openxmlformats.org/officeDocument/2006/relationships/notesSlide" Target="../notesSlides/notesSlide29.xml"/><Relationship Id="rId1" Type="http://schemas.openxmlformats.org/officeDocument/2006/relationships/slideLayout" Target="../slideLayouts/slideLayout36.xml"/></Relationships>
</file>

<file path=ppt/slides/_rels/slide55.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30.xml"/><Relationship Id="rId1" Type="http://schemas.openxmlformats.org/officeDocument/2006/relationships/slideLayout" Target="../slideLayouts/slideLayout36.xml"/><Relationship Id="rId6" Type="http://schemas.openxmlformats.org/officeDocument/2006/relationships/chart" Target="../charts/chart7.xml"/><Relationship Id="rId5" Type="http://schemas.openxmlformats.org/officeDocument/2006/relationships/slide" Target="slide95.xml"/><Relationship Id="rId4" Type="http://schemas.openxmlformats.org/officeDocument/2006/relationships/image" Target="../media/image62.png"/></Relationships>
</file>

<file path=ppt/slides/_rels/slide56.xml.rels><?xml version="1.0" encoding="UTF-8" standalone="yes"?>
<Relationships xmlns="http://schemas.openxmlformats.org/package/2006/relationships"><Relationship Id="rId3" Type="http://schemas.openxmlformats.org/officeDocument/2006/relationships/image" Target="../media/image63.png"/><Relationship Id="rId7" Type="http://schemas.openxmlformats.org/officeDocument/2006/relationships/slide" Target="slide95.xml"/><Relationship Id="rId2" Type="http://schemas.openxmlformats.org/officeDocument/2006/relationships/notesSlide" Target="../notesSlides/notesSlide31.xml"/><Relationship Id="rId1" Type="http://schemas.openxmlformats.org/officeDocument/2006/relationships/slideLayout" Target="../slideLayouts/slideLayout36.xml"/><Relationship Id="rId6" Type="http://schemas.openxmlformats.org/officeDocument/2006/relationships/image" Target="../media/image66.png"/><Relationship Id="rId5" Type="http://schemas.openxmlformats.org/officeDocument/2006/relationships/image" Target="../media/image65.png"/><Relationship Id="rId4" Type="http://schemas.openxmlformats.org/officeDocument/2006/relationships/image" Target="../media/image64.png"/></Relationships>
</file>

<file path=ppt/slides/_rels/slide57.xml.rels><?xml version="1.0" encoding="UTF-8" standalone="yes"?>
<Relationships xmlns="http://schemas.openxmlformats.org/package/2006/relationships"><Relationship Id="rId3" Type="http://schemas.openxmlformats.org/officeDocument/2006/relationships/slide" Target="slide95.xml"/><Relationship Id="rId2" Type="http://schemas.openxmlformats.org/officeDocument/2006/relationships/notesSlide" Target="../notesSlides/notesSlide32.xml"/><Relationship Id="rId1" Type="http://schemas.openxmlformats.org/officeDocument/2006/relationships/slideLayout" Target="../slideLayouts/slideLayout36.xml"/></Relationships>
</file>

<file path=ppt/slides/_rels/slide5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36.xml"/><Relationship Id="rId5" Type="http://schemas.openxmlformats.org/officeDocument/2006/relationships/slide" Target="slide95.xml"/><Relationship Id="rId4" Type="http://schemas.openxmlformats.org/officeDocument/2006/relationships/image" Target="../media/image10.jpeg"/></Relationships>
</file>

<file path=ppt/slides/_rels/slide59.xml.rels><?xml version="1.0" encoding="UTF-8" standalone="yes"?>
<Relationships xmlns="http://schemas.openxmlformats.org/package/2006/relationships"><Relationship Id="rId8" Type="http://schemas.openxmlformats.org/officeDocument/2006/relationships/image" Target="../media/image71.png"/><Relationship Id="rId3" Type="http://schemas.openxmlformats.org/officeDocument/2006/relationships/image" Target="../media/image67.png"/><Relationship Id="rId7" Type="http://schemas.openxmlformats.org/officeDocument/2006/relationships/image" Target="../media/image70.png"/><Relationship Id="rId2" Type="http://schemas.openxmlformats.org/officeDocument/2006/relationships/notesSlide" Target="../notesSlides/notesSlide33.xml"/><Relationship Id="rId1" Type="http://schemas.openxmlformats.org/officeDocument/2006/relationships/slideLayout" Target="../slideLayouts/slideLayout36.xml"/><Relationship Id="rId6" Type="http://schemas.openxmlformats.org/officeDocument/2006/relationships/image" Target="../media/image69.png"/><Relationship Id="rId5" Type="http://schemas.openxmlformats.org/officeDocument/2006/relationships/image" Target="../media/image62.png"/><Relationship Id="rId4" Type="http://schemas.openxmlformats.org/officeDocument/2006/relationships/image" Target="../media/image68.png"/><Relationship Id="rId9" Type="http://schemas.openxmlformats.org/officeDocument/2006/relationships/slide" Target="slide95.xml"/></Relationships>
</file>

<file path=ppt/slides/_rels/slide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xml"/><Relationship Id="rId1" Type="http://schemas.openxmlformats.org/officeDocument/2006/relationships/slideLayout" Target="../slideLayouts/slideLayout9.xml"/><Relationship Id="rId6" Type="http://schemas.openxmlformats.org/officeDocument/2006/relationships/slide" Target="slide22.xml"/><Relationship Id="rId5" Type="http://schemas.openxmlformats.org/officeDocument/2006/relationships/slide" Target="slide41.xml"/><Relationship Id="rId4" Type="http://schemas.openxmlformats.org/officeDocument/2006/relationships/slide" Target="slide95.xml"/></Relationships>
</file>

<file path=ppt/slides/_rels/slide60.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69.png"/><Relationship Id="rId1" Type="http://schemas.openxmlformats.org/officeDocument/2006/relationships/slideLayout" Target="../slideLayouts/slideLayout36.xml"/><Relationship Id="rId5" Type="http://schemas.openxmlformats.org/officeDocument/2006/relationships/slide" Target="slide95.xml"/><Relationship Id="rId4" Type="http://schemas.openxmlformats.org/officeDocument/2006/relationships/image" Target="../media/image73.png"/></Relationships>
</file>

<file path=ppt/slides/_rels/slide61.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72.png"/><Relationship Id="rId1" Type="http://schemas.openxmlformats.org/officeDocument/2006/relationships/slideLayout" Target="../slideLayouts/slideLayout36.xml"/><Relationship Id="rId4" Type="http://schemas.openxmlformats.org/officeDocument/2006/relationships/slide" Target="slide95.xml"/></Relationships>
</file>

<file path=ppt/slides/_rels/slide62.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69.png"/><Relationship Id="rId1" Type="http://schemas.openxmlformats.org/officeDocument/2006/relationships/slideLayout" Target="../slideLayouts/slideLayout36.xml"/><Relationship Id="rId5" Type="http://schemas.openxmlformats.org/officeDocument/2006/relationships/slide" Target="slide95.xml"/><Relationship Id="rId4" Type="http://schemas.openxmlformats.org/officeDocument/2006/relationships/image" Target="../media/image75.png"/></Relationships>
</file>

<file path=ppt/slides/_rels/slide63.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image" Target="../media/image76.png"/><Relationship Id="rId1" Type="http://schemas.openxmlformats.org/officeDocument/2006/relationships/slideLayout" Target="../slideLayouts/slideLayout36.xml"/><Relationship Id="rId5" Type="http://schemas.openxmlformats.org/officeDocument/2006/relationships/slide" Target="slide95.xml"/><Relationship Id="rId4" Type="http://schemas.openxmlformats.org/officeDocument/2006/relationships/image" Target="../media/image69.png"/></Relationships>
</file>

<file path=ppt/slides/_rels/slide64.xml.rels><?xml version="1.0" encoding="UTF-8" standalone="yes"?>
<Relationships xmlns="http://schemas.openxmlformats.org/package/2006/relationships"><Relationship Id="rId3" Type="http://schemas.openxmlformats.org/officeDocument/2006/relationships/slide" Target="slide95.xml"/><Relationship Id="rId2" Type="http://schemas.openxmlformats.org/officeDocument/2006/relationships/notesSlide" Target="../notesSlides/notesSlide34.xml"/><Relationship Id="rId1" Type="http://schemas.openxmlformats.org/officeDocument/2006/relationships/slideLayout" Target="../slideLayouts/slideLayout36.xml"/></Relationships>
</file>

<file path=ppt/slides/_rels/slide65.xml.rels><?xml version="1.0" encoding="UTF-8" standalone="yes"?>
<Relationships xmlns="http://schemas.openxmlformats.org/package/2006/relationships"><Relationship Id="rId2" Type="http://schemas.openxmlformats.org/officeDocument/2006/relationships/slide" Target="slide95.xml"/><Relationship Id="rId1" Type="http://schemas.openxmlformats.org/officeDocument/2006/relationships/slideLayout" Target="../slideLayouts/slideLayout36.xml"/></Relationships>
</file>

<file path=ppt/slides/_rels/slide66.xml.rels><?xml version="1.0" encoding="UTF-8" standalone="yes"?>
<Relationships xmlns="http://schemas.openxmlformats.org/package/2006/relationships"><Relationship Id="rId2" Type="http://schemas.openxmlformats.org/officeDocument/2006/relationships/slide" Target="slide95.xml"/><Relationship Id="rId1" Type="http://schemas.openxmlformats.org/officeDocument/2006/relationships/slideLayout" Target="../slideLayouts/slideLayout36.xml"/></Relationships>
</file>

<file path=ppt/slides/_rels/slide67.xml.rels><?xml version="1.0" encoding="UTF-8" standalone="yes"?>
<Relationships xmlns="http://schemas.openxmlformats.org/package/2006/relationships"><Relationship Id="rId2" Type="http://schemas.openxmlformats.org/officeDocument/2006/relationships/slide" Target="slide95.xml"/><Relationship Id="rId1" Type="http://schemas.openxmlformats.org/officeDocument/2006/relationships/slideLayout" Target="../slideLayouts/slideLayout36.xml"/></Relationships>
</file>

<file path=ppt/slides/_rels/slide6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5.xml"/><Relationship Id="rId1" Type="http://schemas.openxmlformats.org/officeDocument/2006/relationships/slideLayout" Target="../slideLayouts/slideLayout36.xml"/><Relationship Id="rId5" Type="http://schemas.openxmlformats.org/officeDocument/2006/relationships/slide" Target="slide95.xml"/><Relationship Id="rId4" Type="http://schemas.openxmlformats.org/officeDocument/2006/relationships/image" Target="../media/image40.png"/></Relationships>
</file>

<file path=ppt/slides/_rels/slide69.xml.rels><?xml version="1.0" encoding="UTF-8" standalone="yes"?>
<Relationships xmlns="http://schemas.openxmlformats.org/package/2006/relationships"><Relationship Id="rId3" Type="http://schemas.openxmlformats.org/officeDocument/2006/relationships/image" Target="../media/image79.emf"/><Relationship Id="rId2" Type="http://schemas.openxmlformats.org/officeDocument/2006/relationships/image" Target="../media/image78.emf"/><Relationship Id="rId1" Type="http://schemas.openxmlformats.org/officeDocument/2006/relationships/slideLayout" Target="../slideLayouts/slideLayout38.xml"/><Relationship Id="rId4" Type="http://schemas.openxmlformats.org/officeDocument/2006/relationships/slide" Target="slide95.xml"/></Relationships>
</file>

<file path=ppt/slides/_rels/slide7.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slide" Target="slide95.xml"/><Relationship Id="rId1" Type="http://schemas.openxmlformats.org/officeDocument/2006/relationships/slideLayout" Target="../slideLayouts/slideLayout2.xml"/><Relationship Id="rId4" Type="http://schemas.openxmlformats.org/officeDocument/2006/relationships/chart" Target="../charts/chart2.xml"/></Relationships>
</file>

<file path=ppt/slides/_rels/slide70.xml.rels><?xml version="1.0" encoding="UTF-8" standalone="yes"?>
<Relationships xmlns="http://schemas.openxmlformats.org/package/2006/relationships"><Relationship Id="rId8" Type="http://schemas.openxmlformats.org/officeDocument/2006/relationships/slide" Target="slide95.xml"/><Relationship Id="rId3" Type="http://schemas.openxmlformats.org/officeDocument/2006/relationships/image" Target="../media/image80.emf"/><Relationship Id="rId7" Type="http://schemas.openxmlformats.org/officeDocument/2006/relationships/image" Target="../media/image82.emf"/><Relationship Id="rId2" Type="http://schemas.openxmlformats.org/officeDocument/2006/relationships/oleObject" Target="../embeddings/oleObject1.bin"/><Relationship Id="rId1" Type="http://schemas.openxmlformats.org/officeDocument/2006/relationships/slideLayout" Target="../slideLayouts/slideLayout53.xml"/><Relationship Id="rId6" Type="http://schemas.openxmlformats.org/officeDocument/2006/relationships/oleObject" Target="../embeddings/oleObject3.bin"/><Relationship Id="rId5" Type="http://schemas.openxmlformats.org/officeDocument/2006/relationships/image" Target="../media/image81.emf"/><Relationship Id="rId4" Type="http://schemas.openxmlformats.org/officeDocument/2006/relationships/oleObject" Target="../embeddings/oleObject2.bin"/></Relationships>
</file>

<file path=ppt/slides/_rels/slide71.xml.rels><?xml version="1.0" encoding="UTF-8" standalone="yes"?>
<Relationships xmlns="http://schemas.openxmlformats.org/package/2006/relationships"><Relationship Id="rId3" Type="http://schemas.openxmlformats.org/officeDocument/2006/relationships/slide" Target="slide95.xml"/><Relationship Id="rId2" Type="http://schemas.openxmlformats.org/officeDocument/2006/relationships/image" Target="../media/image83.png"/><Relationship Id="rId1" Type="http://schemas.openxmlformats.org/officeDocument/2006/relationships/slideLayout" Target="../slideLayouts/slideLayout54.xml"/><Relationship Id="rId4" Type="http://schemas.openxmlformats.org/officeDocument/2006/relationships/image" Target="../media/image84.png"/></Relationships>
</file>

<file path=ppt/slides/_rels/slide72.xml.rels><?xml version="1.0" encoding="UTF-8" standalone="yes"?>
<Relationships xmlns="http://schemas.openxmlformats.org/package/2006/relationships"><Relationship Id="rId3" Type="http://schemas.openxmlformats.org/officeDocument/2006/relationships/image" Target="../media/image85.emf"/><Relationship Id="rId2" Type="http://schemas.openxmlformats.org/officeDocument/2006/relationships/oleObject" Target="../embeddings/oleObject4.bin"/><Relationship Id="rId1" Type="http://schemas.openxmlformats.org/officeDocument/2006/relationships/slideLayout" Target="../slideLayouts/slideLayout52.xml"/><Relationship Id="rId4" Type="http://schemas.openxmlformats.org/officeDocument/2006/relationships/slide" Target="slide95.xml"/></Relationships>
</file>

<file path=ppt/slides/_rels/slide73.xml.rels><?xml version="1.0" encoding="UTF-8" standalone="yes"?>
<Relationships xmlns="http://schemas.openxmlformats.org/package/2006/relationships"><Relationship Id="rId3" Type="http://schemas.openxmlformats.org/officeDocument/2006/relationships/image" Target="../media/image86.emf"/><Relationship Id="rId2" Type="http://schemas.openxmlformats.org/officeDocument/2006/relationships/oleObject" Target="../embeddings/oleObject5.bin"/><Relationship Id="rId1" Type="http://schemas.openxmlformats.org/officeDocument/2006/relationships/slideLayout" Target="../slideLayouts/slideLayout52.xml"/><Relationship Id="rId4" Type="http://schemas.openxmlformats.org/officeDocument/2006/relationships/slide" Target="slide95.xml"/></Relationships>
</file>

<file path=ppt/slides/_rels/slide7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6.xml"/><Relationship Id="rId1" Type="http://schemas.openxmlformats.org/officeDocument/2006/relationships/slideLayout" Target="../slideLayouts/slideLayout40.xml"/><Relationship Id="rId4" Type="http://schemas.openxmlformats.org/officeDocument/2006/relationships/slide" Target="slide95.xml"/></Relationships>
</file>

<file path=ppt/slides/_rels/slide75.xml.rels><?xml version="1.0" encoding="UTF-8" standalone="yes"?>
<Relationships xmlns="http://schemas.openxmlformats.org/package/2006/relationships"><Relationship Id="rId2" Type="http://schemas.openxmlformats.org/officeDocument/2006/relationships/slide" Target="slide95.xml"/><Relationship Id="rId1" Type="http://schemas.openxmlformats.org/officeDocument/2006/relationships/slideLayout" Target="../slideLayouts/slideLayout54.xml"/></Relationships>
</file>

<file path=ppt/slides/_rels/slide76.xml.rels><?xml version="1.0" encoding="UTF-8" standalone="yes"?>
<Relationships xmlns="http://schemas.openxmlformats.org/package/2006/relationships"><Relationship Id="rId2" Type="http://schemas.openxmlformats.org/officeDocument/2006/relationships/slide" Target="slide95.xml"/><Relationship Id="rId1" Type="http://schemas.openxmlformats.org/officeDocument/2006/relationships/slideLayout" Target="../slideLayouts/slideLayout54.xml"/></Relationships>
</file>

<file path=ppt/slides/_rels/slide7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9.png"/><Relationship Id="rId1" Type="http://schemas.openxmlformats.org/officeDocument/2006/relationships/slideLayout" Target="../slideLayouts/slideLayout55.xml"/><Relationship Id="rId5" Type="http://schemas.openxmlformats.org/officeDocument/2006/relationships/slide" Target="slide95.xml"/><Relationship Id="rId4" Type="http://schemas.openxmlformats.org/officeDocument/2006/relationships/image" Target="../media/image87.jpeg"/></Relationships>
</file>

<file path=ppt/slides/_rels/slide78.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37.xml"/><Relationship Id="rId1" Type="http://schemas.openxmlformats.org/officeDocument/2006/relationships/slideLayout" Target="../slideLayouts/slideLayout51.xml"/><Relationship Id="rId4" Type="http://schemas.openxmlformats.org/officeDocument/2006/relationships/slide" Target="slide95.xml"/></Relationships>
</file>

<file path=ppt/slides/_rels/slide79.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38.xml"/><Relationship Id="rId1" Type="http://schemas.openxmlformats.org/officeDocument/2006/relationships/slideLayout" Target="../slideLayouts/slideLayout56.xml"/><Relationship Id="rId4" Type="http://schemas.openxmlformats.org/officeDocument/2006/relationships/slide" Target="slide95.xml"/></Relationships>
</file>

<file path=ppt/slides/_rels/slide8.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4.xml"/><Relationship Id="rId1" Type="http://schemas.openxmlformats.org/officeDocument/2006/relationships/slideLayout" Target="../slideLayouts/slideLayout24.xml"/><Relationship Id="rId5" Type="http://schemas.openxmlformats.org/officeDocument/2006/relationships/slide" Target="slide95.xml"/><Relationship Id="rId4" Type="http://schemas.openxmlformats.org/officeDocument/2006/relationships/chart" Target="../charts/chart4.xml"/></Relationships>
</file>

<file path=ppt/slides/_rels/slide80.xml.rels><?xml version="1.0" encoding="UTF-8" standalone="yes"?>
<Relationships xmlns="http://schemas.openxmlformats.org/package/2006/relationships"><Relationship Id="rId3" Type="http://schemas.openxmlformats.org/officeDocument/2006/relationships/slide" Target="slide95.xml"/><Relationship Id="rId2" Type="http://schemas.openxmlformats.org/officeDocument/2006/relationships/image" Target="../media/image90.png"/><Relationship Id="rId1" Type="http://schemas.openxmlformats.org/officeDocument/2006/relationships/slideLayout" Target="../slideLayouts/slideLayout54.xml"/></Relationships>
</file>

<file path=ppt/slides/_rels/slide81.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39.xml"/><Relationship Id="rId1" Type="http://schemas.openxmlformats.org/officeDocument/2006/relationships/slideLayout" Target="../slideLayouts/slideLayout51.xml"/><Relationship Id="rId4" Type="http://schemas.openxmlformats.org/officeDocument/2006/relationships/slide" Target="slide95.xml"/></Relationships>
</file>

<file path=ppt/slides/_rels/slide82.xml.rels><?xml version="1.0" encoding="UTF-8" standalone="yes"?>
<Relationships xmlns="http://schemas.openxmlformats.org/package/2006/relationships"><Relationship Id="rId2" Type="http://schemas.openxmlformats.org/officeDocument/2006/relationships/slide" Target="slide95.xml"/><Relationship Id="rId1" Type="http://schemas.openxmlformats.org/officeDocument/2006/relationships/slideLayout" Target="../slideLayouts/slideLayout54.xml"/></Relationships>
</file>

<file path=ppt/slides/_rels/slide8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7.jpeg"/><Relationship Id="rId1" Type="http://schemas.openxmlformats.org/officeDocument/2006/relationships/slideLayout" Target="../slideLayouts/slideLayout54.xml"/><Relationship Id="rId4" Type="http://schemas.openxmlformats.org/officeDocument/2006/relationships/slide" Target="slide95.xml"/></Relationships>
</file>

<file path=ppt/slides/_rels/slide84.xml.rels><?xml version="1.0" encoding="UTF-8" standalone="yes"?>
<Relationships xmlns="http://schemas.openxmlformats.org/package/2006/relationships"><Relationship Id="rId3" Type="http://schemas.openxmlformats.org/officeDocument/2006/relationships/chart" Target="../charts/chart8.xml"/><Relationship Id="rId7" Type="http://schemas.openxmlformats.org/officeDocument/2006/relationships/slide" Target="slide95.xml"/><Relationship Id="rId2" Type="http://schemas.openxmlformats.org/officeDocument/2006/relationships/notesSlide" Target="../notesSlides/notesSlide40.xml"/><Relationship Id="rId1" Type="http://schemas.openxmlformats.org/officeDocument/2006/relationships/slideLayout" Target="../slideLayouts/slideLayout52.xml"/><Relationship Id="rId6" Type="http://schemas.openxmlformats.org/officeDocument/2006/relationships/chart" Target="../charts/chart11.xml"/><Relationship Id="rId5" Type="http://schemas.openxmlformats.org/officeDocument/2006/relationships/chart" Target="../charts/chart10.xml"/><Relationship Id="rId4" Type="http://schemas.openxmlformats.org/officeDocument/2006/relationships/chart" Target="../charts/chart9.xml"/></Relationships>
</file>

<file path=ppt/slides/_rels/slide85.xml.rels><?xml version="1.0" encoding="UTF-8" standalone="yes"?>
<Relationships xmlns="http://schemas.openxmlformats.org/package/2006/relationships"><Relationship Id="rId2" Type="http://schemas.openxmlformats.org/officeDocument/2006/relationships/slide" Target="slide95.xml"/><Relationship Id="rId1" Type="http://schemas.openxmlformats.org/officeDocument/2006/relationships/slideLayout" Target="../slideLayouts/slideLayout54.xml"/></Relationships>
</file>

<file path=ppt/slides/_rels/slide8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1.xml"/><Relationship Id="rId1" Type="http://schemas.openxmlformats.org/officeDocument/2006/relationships/slideLayout" Target="../slideLayouts/slideLayout40.xml"/><Relationship Id="rId4" Type="http://schemas.openxmlformats.org/officeDocument/2006/relationships/slide" Target="slide95.xml"/></Relationships>
</file>

<file path=ppt/slides/_rels/slide87.xml.rels><?xml version="1.0" encoding="UTF-8" standalone="yes"?>
<Relationships xmlns="http://schemas.openxmlformats.org/package/2006/relationships"><Relationship Id="rId2" Type="http://schemas.openxmlformats.org/officeDocument/2006/relationships/slide" Target="slide95.xml"/><Relationship Id="rId1" Type="http://schemas.openxmlformats.org/officeDocument/2006/relationships/slideLayout" Target="../slideLayouts/slideLayout36.xml"/></Relationships>
</file>

<file path=ppt/slides/_rels/slide8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s://app.quotemedia.com/data/downloadFiling?webmasterId=101533&amp;ref=317768189&amp;type=PDF&amp;cdn=05b0e39ba47fdeab1e35046b901d8529&amp;formType=8-K&amp;dateFiled=2023-09-26&amp;cik=0001213037&amp;symbol=0001213037&amp;companyName=CRDF" TargetMode="External"/><Relationship Id="rId1" Type="http://schemas.openxmlformats.org/officeDocument/2006/relationships/slideLayout" Target="../slideLayouts/slideLayout57.xml"/><Relationship Id="rId5" Type="http://schemas.openxmlformats.org/officeDocument/2006/relationships/slide" Target="slide95.xml"/><Relationship Id="rId4" Type="http://schemas.openxmlformats.org/officeDocument/2006/relationships/image" Target="../media/image92.png"/></Relationships>
</file>

<file path=ppt/slides/_rels/slide89.xml.rels><?xml version="1.0" encoding="UTF-8" standalone="yes"?>
<Relationships xmlns="http://schemas.openxmlformats.org/package/2006/relationships"><Relationship Id="rId3" Type="http://schemas.openxmlformats.org/officeDocument/2006/relationships/slide" Target="slide95.xml"/><Relationship Id="rId2" Type="http://schemas.openxmlformats.org/officeDocument/2006/relationships/image" Target="../media/image92.png"/><Relationship Id="rId1" Type="http://schemas.openxmlformats.org/officeDocument/2006/relationships/slideLayout" Target="../slideLayouts/slideLayout59.xml"/></Relationships>
</file>

<file path=ppt/slides/_rels/slide9.xml.rels><?xml version="1.0" encoding="UTF-8" standalone="yes"?>
<Relationships xmlns="http://schemas.openxmlformats.org/package/2006/relationships"><Relationship Id="rId3" Type="http://schemas.openxmlformats.org/officeDocument/2006/relationships/slide" Target="slide95.xml"/><Relationship Id="rId2" Type="http://schemas.openxmlformats.org/officeDocument/2006/relationships/chart" Target="../charts/chart5.xml"/><Relationship Id="rId1" Type="http://schemas.openxmlformats.org/officeDocument/2006/relationships/slideLayout" Target="../slideLayouts/slideLayout24.xml"/><Relationship Id="rId4" Type="http://schemas.openxmlformats.org/officeDocument/2006/relationships/chart" Target="../charts/chart6.xml"/></Relationships>
</file>

<file path=ppt/slides/_rels/slide90.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image" Target="../media/image93.png"/><Relationship Id="rId1" Type="http://schemas.openxmlformats.org/officeDocument/2006/relationships/slideLayout" Target="../slideLayouts/slideLayout54.xml"/><Relationship Id="rId4" Type="http://schemas.openxmlformats.org/officeDocument/2006/relationships/slide" Target="slide95.xml"/></Relationships>
</file>

<file path=ppt/slides/_rels/slide9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2.xml"/><Relationship Id="rId1" Type="http://schemas.openxmlformats.org/officeDocument/2006/relationships/slideLayout" Target="../slideLayouts/slideLayout40.xml"/><Relationship Id="rId4" Type="http://schemas.openxmlformats.org/officeDocument/2006/relationships/slide" Target="slide95.xml"/></Relationships>
</file>

<file path=ppt/slides/_rels/slide92.xml.rels><?xml version="1.0" encoding="UTF-8" standalone="yes"?>
<Relationships xmlns="http://schemas.openxmlformats.org/package/2006/relationships"><Relationship Id="rId2" Type="http://schemas.openxmlformats.org/officeDocument/2006/relationships/slide" Target="slide95.xml"/><Relationship Id="rId1" Type="http://schemas.openxmlformats.org/officeDocument/2006/relationships/slideLayout" Target="../slideLayouts/slideLayout36.xml"/></Relationships>
</file>

<file path=ppt/slides/_rels/slide9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9.png"/><Relationship Id="rId1" Type="http://schemas.openxmlformats.org/officeDocument/2006/relationships/slideLayout" Target="../slideLayouts/slideLayout36.xml"/><Relationship Id="rId5" Type="http://schemas.openxmlformats.org/officeDocument/2006/relationships/slide" Target="slide95.xml"/><Relationship Id="rId4" Type="http://schemas.openxmlformats.org/officeDocument/2006/relationships/image" Target="../media/image95.jpeg"/></Relationships>
</file>

<file path=ppt/slides/_rels/slide9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9.png"/><Relationship Id="rId1" Type="http://schemas.openxmlformats.org/officeDocument/2006/relationships/slideLayout" Target="../slideLayouts/slideLayout36.xml"/><Relationship Id="rId4" Type="http://schemas.openxmlformats.org/officeDocument/2006/relationships/slide" Target="slide95.xml"/></Relationships>
</file>

<file path=ppt/slides/_rels/slide95.xml.rels><?xml version="1.0" encoding="UTF-8" standalone="yes"?>
<Relationships xmlns="http://schemas.openxmlformats.org/package/2006/relationships"><Relationship Id="rId13" Type="http://schemas.openxmlformats.org/officeDocument/2006/relationships/slide" Target="slide34.xml"/><Relationship Id="rId18" Type="http://schemas.openxmlformats.org/officeDocument/2006/relationships/slide" Target="slide74.xml"/><Relationship Id="rId26" Type="http://schemas.openxmlformats.org/officeDocument/2006/relationships/slide" Target="slide15.xml"/><Relationship Id="rId39" Type="http://schemas.openxmlformats.org/officeDocument/2006/relationships/slide" Target="slide8.xml"/><Relationship Id="rId21" Type="http://schemas.openxmlformats.org/officeDocument/2006/relationships/slide" Target="slide37.xml"/><Relationship Id="rId34" Type="http://schemas.openxmlformats.org/officeDocument/2006/relationships/slide" Target="slide18.xml"/><Relationship Id="rId42" Type="http://schemas.openxmlformats.org/officeDocument/2006/relationships/slide" Target="slide22.xml"/><Relationship Id="rId47" Type="http://schemas.openxmlformats.org/officeDocument/2006/relationships/slide" Target="slide29.xml"/><Relationship Id="rId50" Type="http://schemas.openxmlformats.org/officeDocument/2006/relationships/slide" Target="slide38.xml"/><Relationship Id="rId7" Type="http://schemas.openxmlformats.org/officeDocument/2006/relationships/slide" Target="slide5.xml"/><Relationship Id="rId2" Type="http://schemas.openxmlformats.org/officeDocument/2006/relationships/image" Target="../media/image96.png"/><Relationship Id="rId16" Type="http://schemas.openxmlformats.org/officeDocument/2006/relationships/slide" Target="slide58.xml"/><Relationship Id="rId29" Type="http://schemas.openxmlformats.org/officeDocument/2006/relationships/slide" Target="slide12.xml"/><Relationship Id="rId11" Type="http://schemas.openxmlformats.org/officeDocument/2006/relationships/slide" Target="slide28.xml"/><Relationship Id="rId24" Type="http://schemas.openxmlformats.org/officeDocument/2006/relationships/slide" Target="slide3.xml"/><Relationship Id="rId32" Type="http://schemas.openxmlformats.org/officeDocument/2006/relationships/slide" Target="slide16.xml"/><Relationship Id="rId37" Type="http://schemas.openxmlformats.org/officeDocument/2006/relationships/slide" Target="slide6.xml"/><Relationship Id="rId40" Type="http://schemas.openxmlformats.org/officeDocument/2006/relationships/slide" Target="slide9.xml"/><Relationship Id="rId45" Type="http://schemas.openxmlformats.org/officeDocument/2006/relationships/slide" Target="slide25.xml"/><Relationship Id="rId53" Type="http://schemas.openxmlformats.org/officeDocument/2006/relationships/slide" Target="slide36.xml"/><Relationship Id="rId5" Type="http://schemas.openxmlformats.org/officeDocument/2006/relationships/slide" Target="slide44.xml"/><Relationship Id="rId10" Type="http://schemas.openxmlformats.org/officeDocument/2006/relationships/slide" Target="slide30.xml"/><Relationship Id="rId19" Type="http://schemas.openxmlformats.org/officeDocument/2006/relationships/slide" Target="slide86.xml"/><Relationship Id="rId31" Type="http://schemas.openxmlformats.org/officeDocument/2006/relationships/slide" Target="slide14.xml"/><Relationship Id="rId44" Type="http://schemas.openxmlformats.org/officeDocument/2006/relationships/slide" Target="slide24.xml"/><Relationship Id="rId52" Type="http://schemas.openxmlformats.org/officeDocument/2006/relationships/slide" Target="slide42.xml"/><Relationship Id="rId4" Type="http://schemas.openxmlformats.org/officeDocument/2006/relationships/slide" Target="slide4.xml"/><Relationship Id="rId9" Type="http://schemas.openxmlformats.org/officeDocument/2006/relationships/slide" Target="slide31.xml"/><Relationship Id="rId14" Type="http://schemas.openxmlformats.org/officeDocument/2006/relationships/slide" Target="slide20.xml"/><Relationship Id="rId22" Type="http://schemas.openxmlformats.org/officeDocument/2006/relationships/slide" Target="slide40.xml"/><Relationship Id="rId27" Type="http://schemas.openxmlformats.org/officeDocument/2006/relationships/slide" Target="slide10.xml"/><Relationship Id="rId30" Type="http://schemas.openxmlformats.org/officeDocument/2006/relationships/slide" Target="slide13.xml"/><Relationship Id="rId35" Type="http://schemas.openxmlformats.org/officeDocument/2006/relationships/slide" Target="slide43.xml"/><Relationship Id="rId43" Type="http://schemas.openxmlformats.org/officeDocument/2006/relationships/slide" Target="slide23.xml"/><Relationship Id="rId48" Type="http://schemas.openxmlformats.org/officeDocument/2006/relationships/slide" Target="slide32.xml"/><Relationship Id="rId8" Type="http://schemas.openxmlformats.org/officeDocument/2006/relationships/slide" Target="slide26.xml"/><Relationship Id="rId51" Type="http://schemas.openxmlformats.org/officeDocument/2006/relationships/slide" Target="slide39.xml"/><Relationship Id="rId3" Type="http://schemas.openxmlformats.org/officeDocument/2006/relationships/slide" Target="slide1.xml"/><Relationship Id="rId12" Type="http://schemas.openxmlformats.org/officeDocument/2006/relationships/slide" Target="slide19.xml"/><Relationship Id="rId17" Type="http://schemas.openxmlformats.org/officeDocument/2006/relationships/slide" Target="slide68.xml"/><Relationship Id="rId25" Type="http://schemas.openxmlformats.org/officeDocument/2006/relationships/slide" Target="slide41.xml"/><Relationship Id="rId33" Type="http://schemas.openxmlformats.org/officeDocument/2006/relationships/slide" Target="slide17.xml"/><Relationship Id="rId38" Type="http://schemas.openxmlformats.org/officeDocument/2006/relationships/slide" Target="slide7.xml"/><Relationship Id="rId46" Type="http://schemas.openxmlformats.org/officeDocument/2006/relationships/slide" Target="slide27.xml"/><Relationship Id="rId20" Type="http://schemas.openxmlformats.org/officeDocument/2006/relationships/slide" Target="slide91.xml"/><Relationship Id="rId41" Type="http://schemas.openxmlformats.org/officeDocument/2006/relationships/slide" Target="slide21.xml"/><Relationship Id="rId1" Type="http://schemas.openxmlformats.org/officeDocument/2006/relationships/slideLayout" Target="../slideLayouts/slideLayout37.xml"/><Relationship Id="rId6" Type="http://schemas.openxmlformats.org/officeDocument/2006/relationships/slide" Target="slide33.xml"/><Relationship Id="rId15" Type="http://schemas.openxmlformats.org/officeDocument/2006/relationships/slide" Target="slide54.xml"/><Relationship Id="rId23" Type="http://schemas.openxmlformats.org/officeDocument/2006/relationships/slide" Target="slide2.xml"/><Relationship Id="rId28" Type="http://schemas.openxmlformats.org/officeDocument/2006/relationships/slide" Target="slide11.xml"/><Relationship Id="rId36" Type="http://schemas.openxmlformats.org/officeDocument/2006/relationships/slide" Target="slide45.xml"/><Relationship Id="rId49" Type="http://schemas.openxmlformats.org/officeDocument/2006/relationships/slide" Target="slide3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8A16CD-5671-C04E-9A0F-CA63D6547042}"/>
              </a:ext>
            </a:extLst>
          </p:cNvPr>
          <p:cNvSpPr>
            <a:spLocks noGrp="1"/>
          </p:cNvSpPr>
          <p:nvPr>
            <p:ph type="ctrTitle"/>
          </p:nvPr>
        </p:nvSpPr>
        <p:spPr>
          <a:xfrm>
            <a:off x="5010151" y="1122363"/>
            <a:ext cx="6800849" cy="2387600"/>
          </a:xfrm>
        </p:spPr>
        <p:txBody>
          <a:bodyPr>
            <a:normAutofit/>
          </a:bodyPr>
          <a:lstStyle/>
          <a:p>
            <a:br>
              <a:rPr lang="en-US"/>
            </a:br>
            <a:endParaRPr lang="en-US"/>
          </a:p>
        </p:txBody>
      </p:sp>
      <p:sp>
        <p:nvSpPr>
          <p:cNvPr id="3" name="Subtitle 2">
            <a:extLst>
              <a:ext uri="{FF2B5EF4-FFF2-40B4-BE49-F238E27FC236}">
                <a16:creationId xmlns:a16="http://schemas.microsoft.com/office/drawing/2014/main" id="{96F5C20D-FD5E-6042-9B3D-835CC388C7A7}"/>
              </a:ext>
            </a:extLst>
          </p:cNvPr>
          <p:cNvSpPr>
            <a:spLocks noGrp="1"/>
          </p:cNvSpPr>
          <p:nvPr>
            <p:ph type="subTitle" idx="1"/>
          </p:nvPr>
        </p:nvSpPr>
        <p:spPr>
          <a:xfrm>
            <a:off x="4890855" y="4374943"/>
            <a:ext cx="6562258" cy="1539308"/>
          </a:xfrm>
        </p:spPr>
        <p:txBody>
          <a:bodyPr/>
          <a:lstStyle/>
          <a:p>
            <a:r>
              <a:rPr lang="en-US" err="1">
                <a:latin typeface="Avenir Book" panose="02000503020000020003" pitchFamily="2" charset="0"/>
              </a:rPr>
              <a:t>FEBRuary</a:t>
            </a:r>
            <a:r>
              <a:rPr lang="en-US">
                <a:latin typeface="Avenir Book" panose="02000503020000020003" pitchFamily="2" charset="0"/>
              </a:rPr>
              <a:t> 2025</a:t>
            </a:r>
          </a:p>
          <a:p>
            <a:endParaRPr lang="en-US">
              <a:latin typeface="Calibri" panose="020F0502020204030204" pitchFamily="34" charset="0"/>
              <a:cs typeface="Calibri" panose="020F0502020204030204" pitchFamily="34" charset="0"/>
            </a:endParaRPr>
          </a:p>
        </p:txBody>
      </p:sp>
      <p:sp>
        <p:nvSpPr>
          <p:cNvPr id="9" name="Text Placeholder 3">
            <a:extLst>
              <a:ext uri="{FF2B5EF4-FFF2-40B4-BE49-F238E27FC236}">
                <a16:creationId xmlns:a16="http://schemas.microsoft.com/office/drawing/2014/main" id="{4EDC822B-4EA0-6C40-BDD6-3D83ED7D441B}"/>
              </a:ext>
            </a:extLst>
          </p:cNvPr>
          <p:cNvSpPr txBox="1">
            <a:spLocks/>
          </p:cNvSpPr>
          <p:nvPr/>
        </p:nvSpPr>
        <p:spPr>
          <a:xfrm>
            <a:off x="5288570" y="3397384"/>
            <a:ext cx="7211275" cy="1409734"/>
          </a:xfrm>
          <a:prstGeom prst="rect">
            <a:avLst/>
          </a:prstGeom>
        </p:spPr>
        <p:txBody>
          <a:bodyPr vert="horz" lIns="91440" tIns="45720" rIns="91440" bIns="45720" rtlCol="0" anchor="ctr">
            <a:normAutofit/>
          </a:bodyPr>
          <a:lstStyle>
            <a:lvl1pPr marL="0" indent="0" algn="l" defTabSz="914400" rtl="0" eaLnBrk="1" latinLnBrk="0" hangingPunct="1">
              <a:lnSpc>
                <a:spcPct val="100000"/>
              </a:lnSpc>
              <a:spcBef>
                <a:spcPct val="20000"/>
              </a:spcBef>
              <a:buClr>
                <a:srgbClr val="186295"/>
              </a:buClr>
              <a:buFont typeface="Arial" panose="020B0604020202020204" pitchFamily="34" charset="0"/>
              <a:buNone/>
              <a:defRPr lang="en-US" sz="4000" b="1" kern="1200">
                <a:solidFill>
                  <a:schemeClr val="bg2"/>
                </a:solidFill>
                <a:latin typeface="+mj-lt"/>
                <a:ea typeface="Helvetica Neue" panose="02000503000000020004" pitchFamily="2" charset="0"/>
                <a:cs typeface="Helvetica Neue" panose="02000503000000020004" pitchFamily="2" charset="0"/>
              </a:defRPr>
            </a:lvl1pPr>
            <a:lvl2pPr marL="742950" indent="-285750" algn="l" defTabSz="914400" rtl="0" eaLnBrk="1" latinLnBrk="0" hangingPunct="1">
              <a:spcBef>
                <a:spcPct val="20000"/>
              </a:spcBef>
              <a:buClr>
                <a:srgbClr val="186295"/>
              </a:buClr>
              <a:buFont typeface="Arial" panose="020B0604020202020204" pitchFamily="34" charset="0"/>
              <a:buChar char="–"/>
              <a:defRPr lang="en-US" sz="1800" kern="1200" dirty="0">
                <a:solidFill>
                  <a:schemeClr val="tx1"/>
                </a:solidFill>
                <a:latin typeface="Helvetica Neue" panose="02000503000000020004" pitchFamily="2" charset="0"/>
                <a:ea typeface="Helvetica Neue" panose="02000503000000020004" pitchFamily="2" charset="0"/>
                <a:cs typeface="Helvetica Neue" panose="02000503000000020004" pitchFamily="2" charset="0"/>
              </a:defRPr>
            </a:lvl2pPr>
            <a:lvl3pPr marL="1143000" indent="-228600" algn="l" defTabSz="914400" rtl="0" eaLnBrk="1" latinLnBrk="0" hangingPunct="1">
              <a:spcBef>
                <a:spcPct val="20000"/>
              </a:spcBef>
              <a:buClr>
                <a:srgbClr val="186295"/>
              </a:buClr>
              <a:buFont typeface="Arial" panose="020B0604020202020204" pitchFamily="34" charset="0"/>
              <a:buChar char="•"/>
              <a:defRPr lang="en-US" sz="1600" kern="1200" dirty="0">
                <a:solidFill>
                  <a:schemeClr val="tx1"/>
                </a:solidFill>
                <a:latin typeface="Helvetica Neue" panose="02000503000000020004" pitchFamily="2" charset="0"/>
                <a:ea typeface="Helvetica Neue" panose="02000503000000020004" pitchFamily="2" charset="0"/>
                <a:cs typeface="Helvetica Neue" panose="02000503000000020004" pitchFamily="2" charset="0"/>
              </a:defRPr>
            </a:lvl3pPr>
            <a:lvl4pPr marL="1600200" indent="-228600" algn="l" defTabSz="914400" rtl="0" eaLnBrk="1" latinLnBrk="0" hangingPunct="1">
              <a:spcBef>
                <a:spcPct val="20000"/>
              </a:spcBef>
              <a:buClr>
                <a:srgbClr val="186295"/>
              </a:buClr>
              <a:buFont typeface="Arial" panose="020B0604020202020204" pitchFamily="34" charset="0"/>
              <a:buChar char="–"/>
              <a:defRPr lang="en-US" sz="1400" kern="1200" dirty="0">
                <a:solidFill>
                  <a:schemeClr val="tx1"/>
                </a:solidFill>
                <a:latin typeface="Helvetica Neue" panose="02000503000000020004" pitchFamily="2" charset="0"/>
                <a:ea typeface="Helvetica Neue" panose="02000503000000020004" pitchFamily="2" charset="0"/>
                <a:cs typeface="Helvetica Neue" panose="02000503000000020004" pitchFamily="2" charset="0"/>
              </a:defRPr>
            </a:lvl4pPr>
            <a:lvl5pPr marL="2057400" indent="-228600" algn="l" defTabSz="914400" rtl="0" eaLnBrk="1" latinLnBrk="0" hangingPunct="1">
              <a:spcBef>
                <a:spcPct val="20000"/>
              </a:spcBef>
              <a:buClr>
                <a:srgbClr val="186295"/>
              </a:buClr>
              <a:buFont typeface="Arial" panose="020B0604020202020204" pitchFamily="34" charset="0"/>
              <a:buChar char="»"/>
              <a:defRPr lang="en-US" sz="1400" kern="1200" dirty="0">
                <a:solidFill>
                  <a:schemeClr val="tx1"/>
                </a:solidFill>
                <a:latin typeface="Helvetica Neue" panose="02000503000000020004" pitchFamily="2" charset="0"/>
                <a:ea typeface="Helvetica Neue" panose="02000503000000020004" pitchFamily="2" charset="0"/>
                <a:cs typeface="Helvetica Neue" panose="02000503000000020004" pitchFamily="2" charset="0"/>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20000"/>
              </a:spcBef>
              <a:spcAft>
                <a:spcPts val="0"/>
              </a:spcAft>
              <a:buClr>
                <a:srgbClr val="186295"/>
              </a:buClr>
              <a:buSzTx/>
              <a:buFont typeface="Arial" panose="020B0604020202020204" pitchFamily="34" charset="0"/>
              <a:buNone/>
              <a:tabLst/>
              <a:defRPr/>
            </a:pPr>
            <a:endParaRPr kumimoji="0" lang="en-US" sz="3600" b="0" i="0" u="none" strike="noStrike" kern="1200" cap="none" spc="0" normalizeH="0" baseline="0" noProof="0">
              <a:ln>
                <a:noFill/>
              </a:ln>
              <a:solidFill>
                <a:srgbClr val="FFFFFF">
                  <a:lumMod val="90000"/>
                  <a:lumOff val="10000"/>
                </a:srgbClr>
              </a:solidFill>
              <a:effectLst/>
              <a:uLnTx/>
              <a:uFillTx/>
              <a:latin typeface="Avenir Book" panose="02000503020000020003" pitchFamily="2" charset="0"/>
            </a:endParaRPr>
          </a:p>
        </p:txBody>
      </p:sp>
      <p:sp>
        <p:nvSpPr>
          <p:cNvPr id="4" name="Rectangle 3">
            <a:hlinkClick r:id="rId3" action="ppaction://hlinksldjump"/>
            <a:extLst>
              <a:ext uri="{FF2B5EF4-FFF2-40B4-BE49-F238E27FC236}">
                <a16:creationId xmlns:a16="http://schemas.microsoft.com/office/drawing/2014/main" id="{D254B6D2-3242-4816-92D7-0E8292BF2C29}"/>
              </a:ext>
            </a:extLst>
          </p:cNvPr>
          <p:cNvSpPr/>
          <p:nvPr/>
        </p:nvSpPr>
        <p:spPr>
          <a:xfrm>
            <a:off x="11096625" y="6191250"/>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
        <p:nvSpPr>
          <p:cNvPr id="6" name="Title 1">
            <a:extLst>
              <a:ext uri="{FF2B5EF4-FFF2-40B4-BE49-F238E27FC236}">
                <a16:creationId xmlns:a16="http://schemas.microsoft.com/office/drawing/2014/main" id="{177FA080-5F19-31FD-72C4-3282616791A5}"/>
              </a:ext>
            </a:extLst>
          </p:cNvPr>
          <p:cNvSpPr txBox="1">
            <a:spLocks/>
          </p:cNvSpPr>
          <p:nvPr/>
        </p:nvSpPr>
        <p:spPr>
          <a:xfrm>
            <a:off x="4890855" y="1710344"/>
            <a:ext cx="6920145" cy="2387600"/>
          </a:xfrm>
          <a:prstGeom prst="rect">
            <a:avLst/>
          </a:prstGeom>
          <a:noFill/>
        </p:spPr>
        <p:txBody>
          <a:bodyPr vert="horz" lIns="0" tIns="0" rIns="0" bIns="0" rtlCol="0" anchor="b">
            <a:normAutofit/>
          </a:bodyPr>
          <a:lstStyle>
            <a:lvl1pPr algn="l" defTabSz="914400" rtl="0" eaLnBrk="1" latinLnBrk="0" hangingPunct="1">
              <a:lnSpc>
                <a:spcPct val="100000"/>
              </a:lnSpc>
              <a:spcBef>
                <a:spcPct val="0"/>
              </a:spcBef>
              <a:buNone/>
              <a:defRPr sz="3400" b="0" i="0" kern="1200" baseline="0">
                <a:solidFill>
                  <a:schemeClr val="accent5"/>
                </a:solidFill>
                <a:latin typeface="Roboto Slab" pitchFamily="2" charset="0"/>
                <a:ea typeface="Roboto Slab" pitchFamily="2" charset="0"/>
                <a:cs typeface="+mj-cs"/>
              </a:defRPr>
            </a:lvl1pPr>
          </a:lstStyle>
          <a:p>
            <a:r>
              <a:rPr lang="en-US"/>
              <a:t>Company Overview</a:t>
            </a:r>
            <a:br>
              <a:rPr lang="en-US"/>
            </a:br>
            <a:r>
              <a:rPr lang="en-US"/>
              <a:t>The Onvansertib Opportunity</a:t>
            </a:r>
          </a:p>
        </p:txBody>
      </p:sp>
    </p:spTree>
    <p:extLst>
      <p:ext uri="{BB962C8B-B14F-4D97-AF65-F5344CB8AC3E}">
        <p14:creationId xmlns:p14="http://schemas.microsoft.com/office/powerpoint/2010/main" val="3220704347"/>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F68BDE0-C716-2AA1-EF1B-2C0E859A002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F6BD4EFF-0BA4-7572-BA56-E6A243DBC106}"/>
              </a:ext>
            </a:extLst>
          </p:cNvPr>
          <p:cNvSpPr>
            <a:spLocks noGrp="1"/>
          </p:cNvSpPr>
          <p:nvPr>
            <p:ph type="title"/>
          </p:nvPr>
        </p:nvSpPr>
        <p:spPr/>
        <p:txBody>
          <a:bodyPr/>
          <a:lstStyle/>
          <a:p>
            <a:r>
              <a:rPr lang="en-US"/>
              <a:t>Trial design of CRDF-004: first-line RAS-mutated mCRC Phase 2 trial</a:t>
            </a:r>
          </a:p>
        </p:txBody>
      </p:sp>
      <p:sp>
        <p:nvSpPr>
          <p:cNvPr id="3" name="Rectangle 2">
            <a:hlinkClick r:id="" action="ppaction://noaction"/>
            <a:extLst>
              <a:ext uri="{FF2B5EF4-FFF2-40B4-BE49-F238E27FC236}">
                <a16:creationId xmlns:a16="http://schemas.microsoft.com/office/drawing/2014/main" id="{FA2F4BF4-7C1A-EAC1-2CE4-0835B510FEBF}"/>
              </a:ext>
            </a:extLst>
          </p:cNvPr>
          <p:cNvSpPr/>
          <p:nvPr/>
        </p:nvSpPr>
        <p:spPr>
          <a:xfrm>
            <a:off x="11096625" y="6191250"/>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grpSp>
        <p:nvGrpSpPr>
          <p:cNvPr id="16" name="Group 15">
            <a:extLst>
              <a:ext uri="{FF2B5EF4-FFF2-40B4-BE49-F238E27FC236}">
                <a16:creationId xmlns:a16="http://schemas.microsoft.com/office/drawing/2014/main" id="{47B10AA8-9BAB-0889-8130-B99B4B046A0A}"/>
              </a:ext>
            </a:extLst>
          </p:cNvPr>
          <p:cNvGrpSpPr/>
          <p:nvPr/>
        </p:nvGrpSpPr>
        <p:grpSpPr>
          <a:xfrm>
            <a:off x="7886223" y="2083599"/>
            <a:ext cx="3719662" cy="3719662"/>
            <a:chOff x="7886223" y="2083599"/>
            <a:chExt cx="3719662" cy="3719662"/>
          </a:xfrm>
        </p:grpSpPr>
        <p:sp>
          <p:nvSpPr>
            <p:cNvPr id="17" name="Oval 16">
              <a:extLst>
                <a:ext uri="{FF2B5EF4-FFF2-40B4-BE49-F238E27FC236}">
                  <a16:creationId xmlns:a16="http://schemas.microsoft.com/office/drawing/2014/main" id="{1677A92A-B790-35A3-FF6B-521674D0699E}"/>
                </a:ext>
              </a:extLst>
            </p:cNvPr>
            <p:cNvSpPr/>
            <p:nvPr/>
          </p:nvSpPr>
          <p:spPr>
            <a:xfrm>
              <a:off x="7886223" y="2083599"/>
              <a:ext cx="3719662" cy="3719662"/>
            </a:xfrm>
            <a:prstGeom prst="ellipse">
              <a:avLst/>
            </a:prstGeom>
            <a:noFill/>
            <a:ln w="635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pic>
          <p:nvPicPr>
            <p:cNvPr id="24" name="Picture 23" descr="Icon&#10;&#10;Description automatically generated">
              <a:extLst>
                <a:ext uri="{FF2B5EF4-FFF2-40B4-BE49-F238E27FC236}">
                  <a16:creationId xmlns:a16="http://schemas.microsoft.com/office/drawing/2014/main" id="{50554B0D-52B9-4D40-B698-4B54F57C6349}"/>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584186" y="2411447"/>
              <a:ext cx="323737" cy="471010"/>
            </a:xfrm>
            <a:prstGeom prst="rect">
              <a:avLst/>
            </a:prstGeom>
          </p:spPr>
        </p:pic>
        <p:sp>
          <p:nvSpPr>
            <p:cNvPr id="25" name="TextBox 24">
              <a:extLst>
                <a:ext uri="{FF2B5EF4-FFF2-40B4-BE49-F238E27FC236}">
                  <a16:creationId xmlns:a16="http://schemas.microsoft.com/office/drawing/2014/main" id="{C1FFD899-AF43-A673-8CD1-B788819F7E51}"/>
                </a:ext>
              </a:extLst>
            </p:cNvPr>
            <p:cNvSpPr txBox="1"/>
            <p:nvPr/>
          </p:nvSpPr>
          <p:spPr>
            <a:xfrm>
              <a:off x="8715531" y="2914882"/>
              <a:ext cx="2061048" cy="430887"/>
            </a:xfrm>
            <a:prstGeom prst="rect">
              <a:avLst/>
            </a:prstGeom>
            <a:noFill/>
          </p:spPr>
          <p:txBody>
            <a:bodyPr wrap="square"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50A3A5"/>
                  </a:solidFill>
                  <a:effectLst/>
                  <a:uLnTx/>
                  <a:uFillTx/>
                  <a:latin typeface="Avenir Book" panose="02000503020000020003" pitchFamily="2" charset="0"/>
                  <a:ea typeface="+mn-ea"/>
                  <a:cs typeface="+mn-cs"/>
                </a:rPr>
                <a:t>First-line SoC: </a:t>
              </a:r>
              <a:br>
                <a:rPr kumimoji="0" lang="en-US" sz="1400" b="0" i="0" u="none" strike="noStrike" kern="1200" cap="none" spc="0" normalizeH="0" baseline="0" noProof="0">
                  <a:ln>
                    <a:noFill/>
                  </a:ln>
                  <a:solidFill>
                    <a:srgbClr val="50A3A5"/>
                  </a:solidFill>
                  <a:effectLst/>
                  <a:uLnTx/>
                  <a:uFillTx/>
                  <a:latin typeface="Avenir Book" panose="02000503020000020003" pitchFamily="2" charset="0"/>
                  <a:ea typeface="+mn-ea"/>
                  <a:cs typeface="+mn-cs"/>
                </a:rPr>
              </a:br>
              <a:r>
                <a:rPr kumimoji="0" lang="en-US" sz="1400" b="0" i="0" u="none" strike="noStrike" kern="1200" cap="none" spc="0" normalizeH="0" baseline="0" noProof="0">
                  <a:ln>
                    <a:noFill/>
                  </a:ln>
                  <a:solidFill>
                    <a:srgbClr val="50A3A5"/>
                  </a:solidFill>
                  <a:effectLst/>
                  <a:uLnTx/>
                  <a:uFillTx/>
                  <a:latin typeface="Avenir Book" panose="02000503020000020003" pitchFamily="2" charset="0"/>
                  <a:ea typeface="+mn-ea"/>
                  <a:cs typeface="+mn-cs"/>
                </a:rPr>
                <a:t>Chemo + bevacizumab</a:t>
              </a:r>
            </a:p>
          </p:txBody>
        </p:sp>
        <p:sp>
          <p:nvSpPr>
            <p:cNvPr id="33" name="Isosceles Triangle 32">
              <a:extLst>
                <a:ext uri="{FF2B5EF4-FFF2-40B4-BE49-F238E27FC236}">
                  <a16:creationId xmlns:a16="http://schemas.microsoft.com/office/drawing/2014/main" id="{EFDCD29A-2542-CC4F-DC9B-1BFD2322121A}"/>
                </a:ext>
              </a:extLst>
            </p:cNvPr>
            <p:cNvSpPr/>
            <p:nvPr/>
          </p:nvSpPr>
          <p:spPr>
            <a:xfrm>
              <a:off x="9699497" y="2292659"/>
              <a:ext cx="93114" cy="80270"/>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pic>
          <p:nvPicPr>
            <p:cNvPr id="36" name="Picture 35" descr="Icon&#10;&#10;Description automatically generated">
              <a:extLst>
                <a:ext uri="{FF2B5EF4-FFF2-40B4-BE49-F238E27FC236}">
                  <a16:creationId xmlns:a16="http://schemas.microsoft.com/office/drawing/2014/main" id="{0F8D3D41-FD75-B7E7-F5BB-50861EDD159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584186" y="5007433"/>
              <a:ext cx="323737" cy="471010"/>
            </a:xfrm>
            <a:prstGeom prst="rect">
              <a:avLst/>
            </a:prstGeom>
          </p:spPr>
        </p:pic>
        <p:sp>
          <p:nvSpPr>
            <p:cNvPr id="37" name="Isosceles Triangle 36">
              <a:extLst>
                <a:ext uri="{FF2B5EF4-FFF2-40B4-BE49-F238E27FC236}">
                  <a16:creationId xmlns:a16="http://schemas.microsoft.com/office/drawing/2014/main" id="{932D8F6C-E0B9-9A60-21C0-72110F3F2EDA}"/>
                </a:ext>
              </a:extLst>
            </p:cNvPr>
            <p:cNvSpPr/>
            <p:nvPr/>
          </p:nvSpPr>
          <p:spPr>
            <a:xfrm flipV="1">
              <a:off x="9699497" y="5525472"/>
              <a:ext cx="93114" cy="80270"/>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38" name="TextBox 37">
              <a:extLst>
                <a:ext uri="{FF2B5EF4-FFF2-40B4-BE49-F238E27FC236}">
                  <a16:creationId xmlns:a16="http://schemas.microsoft.com/office/drawing/2014/main" id="{135ABA1A-0D36-F55B-6BBB-5F5286CE21E7}"/>
                </a:ext>
              </a:extLst>
            </p:cNvPr>
            <p:cNvSpPr txBox="1"/>
            <p:nvPr/>
          </p:nvSpPr>
          <p:spPr>
            <a:xfrm>
              <a:off x="8715531" y="4535510"/>
              <a:ext cx="2061048" cy="430887"/>
            </a:xfrm>
            <a:prstGeom prst="rect">
              <a:avLst/>
            </a:prstGeom>
            <a:noFill/>
          </p:spPr>
          <p:txBody>
            <a:bodyPr wrap="square"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50A3A5"/>
                  </a:solidFill>
                  <a:effectLst/>
                  <a:uLnTx/>
                  <a:uFillTx/>
                  <a:latin typeface="Avenir Book" panose="02000503020000020003" pitchFamily="2" charset="0"/>
                  <a:ea typeface="+mn-ea"/>
                  <a:cs typeface="+mn-cs"/>
                </a:rPr>
                <a:t>First-line SoC: </a:t>
              </a:r>
              <a:br>
                <a:rPr kumimoji="0" lang="en-US" sz="1400" b="0" i="0" u="none" strike="noStrike" kern="1200" cap="none" spc="0" normalizeH="0" baseline="0" noProof="0">
                  <a:ln>
                    <a:noFill/>
                  </a:ln>
                  <a:solidFill>
                    <a:srgbClr val="50A3A5"/>
                  </a:solidFill>
                  <a:effectLst/>
                  <a:uLnTx/>
                  <a:uFillTx/>
                  <a:latin typeface="Avenir Book" panose="02000503020000020003" pitchFamily="2" charset="0"/>
                  <a:ea typeface="+mn-ea"/>
                  <a:cs typeface="+mn-cs"/>
                </a:rPr>
              </a:br>
              <a:r>
                <a:rPr kumimoji="0" lang="en-US" sz="1400" b="0" i="0" u="none" strike="noStrike" kern="1200" cap="none" spc="0" normalizeH="0" baseline="0" noProof="0">
                  <a:ln>
                    <a:noFill/>
                  </a:ln>
                  <a:solidFill>
                    <a:srgbClr val="50A3A5"/>
                  </a:solidFill>
                  <a:effectLst/>
                  <a:uLnTx/>
                  <a:uFillTx/>
                  <a:latin typeface="Avenir Book" panose="02000503020000020003" pitchFamily="2" charset="0"/>
                  <a:ea typeface="+mn-ea"/>
                  <a:cs typeface="+mn-cs"/>
                </a:rPr>
                <a:t>Chemo + bevacizumab</a:t>
              </a:r>
            </a:p>
          </p:txBody>
        </p:sp>
        <p:sp>
          <p:nvSpPr>
            <p:cNvPr id="39" name="TextBox 38">
              <a:extLst>
                <a:ext uri="{FF2B5EF4-FFF2-40B4-BE49-F238E27FC236}">
                  <a16:creationId xmlns:a16="http://schemas.microsoft.com/office/drawing/2014/main" id="{7834E4E4-FDA1-75C2-1176-C3DAAA804088}"/>
                </a:ext>
              </a:extLst>
            </p:cNvPr>
            <p:cNvSpPr txBox="1"/>
            <p:nvPr/>
          </p:nvSpPr>
          <p:spPr>
            <a:xfrm>
              <a:off x="8501323" y="3727988"/>
              <a:ext cx="2489464" cy="430887"/>
            </a:xfrm>
            <a:prstGeom prst="rect">
              <a:avLst/>
            </a:prstGeom>
            <a:noFill/>
          </p:spPr>
          <p:txBody>
            <a:bodyPr wrap="none"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9B9FA1">
                      <a:lumMod val="40000"/>
                      <a:lumOff val="60000"/>
                    </a:srgbClr>
                  </a:solidFill>
                  <a:effectLst/>
                  <a:uLnTx/>
                  <a:uFillTx/>
                  <a:latin typeface="Roboto Slab Medium" pitchFamily="2" charset="0"/>
                  <a:ea typeface="Roboto Slab Medium" pitchFamily="2" charset="0"/>
                  <a:cs typeface="+mn-cs"/>
                </a:rPr>
                <a:t>28 DAY CYCLE</a:t>
              </a:r>
            </a:p>
          </p:txBody>
        </p:sp>
      </p:grpSp>
      <p:grpSp>
        <p:nvGrpSpPr>
          <p:cNvPr id="40" name="Group 39">
            <a:extLst>
              <a:ext uri="{FF2B5EF4-FFF2-40B4-BE49-F238E27FC236}">
                <a16:creationId xmlns:a16="http://schemas.microsoft.com/office/drawing/2014/main" id="{A9154A18-A115-2612-9CEF-21C5B8093808}"/>
              </a:ext>
            </a:extLst>
          </p:cNvPr>
          <p:cNvGrpSpPr/>
          <p:nvPr/>
        </p:nvGrpSpPr>
        <p:grpSpPr>
          <a:xfrm>
            <a:off x="7479019" y="1676400"/>
            <a:ext cx="4534072" cy="4534062"/>
            <a:chOff x="7479019" y="1676400"/>
            <a:chExt cx="4534072" cy="4534062"/>
          </a:xfrm>
        </p:grpSpPr>
        <p:grpSp>
          <p:nvGrpSpPr>
            <p:cNvPr id="41" name="Group 40">
              <a:extLst>
                <a:ext uri="{FF2B5EF4-FFF2-40B4-BE49-F238E27FC236}">
                  <a16:creationId xmlns:a16="http://schemas.microsoft.com/office/drawing/2014/main" id="{9F3B3F31-5238-CA35-314A-E94BD22BA704}"/>
                </a:ext>
              </a:extLst>
            </p:cNvPr>
            <p:cNvGrpSpPr/>
            <p:nvPr/>
          </p:nvGrpSpPr>
          <p:grpSpPr>
            <a:xfrm>
              <a:off x="8139965" y="4971593"/>
              <a:ext cx="306769" cy="280966"/>
              <a:chOff x="1217616" y="2740938"/>
              <a:chExt cx="306769" cy="280966"/>
            </a:xfrm>
          </p:grpSpPr>
          <p:sp>
            <p:nvSpPr>
              <p:cNvPr id="170" name="Hexagon 3">
                <a:extLst>
                  <a:ext uri="{FF2B5EF4-FFF2-40B4-BE49-F238E27FC236}">
                    <a16:creationId xmlns:a16="http://schemas.microsoft.com/office/drawing/2014/main" id="{F9F13084-E914-E285-9E4B-A62E59D67340}"/>
                  </a:ext>
                </a:extLst>
              </p:cNvPr>
              <p:cNvSpPr>
                <a:spLocks noChangeAspect="1"/>
              </p:cNvSpPr>
              <p:nvPr/>
            </p:nvSpPr>
            <p:spPr>
              <a:xfrm rot="12600000">
                <a:off x="1217616" y="2740938"/>
                <a:ext cx="306769" cy="280966"/>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171" name="Picture 170" descr="Shape&#10;&#10;Description automatically generated with low confidence">
                <a:extLst>
                  <a:ext uri="{FF2B5EF4-FFF2-40B4-BE49-F238E27FC236}">
                    <a16:creationId xmlns:a16="http://schemas.microsoft.com/office/drawing/2014/main" id="{D27F701F-7499-3CF3-EF84-DC2BDAFB378C}"/>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7094" t="13133" r="7094" b="13133"/>
              <a:stretch/>
            </p:blipFill>
            <p:spPr>
              <a:xfrm>
                <a:off x="1253106" y="2789368"/>
                <a:ext cx="218338" cy="187606"/>
              </a:xfrm>
              <a:prstGeom prst="rect">
                <a:avLst/>
              </a:prstGeom>
            </p:spPr>
          </p:pic>
        </p:grpSp>
        <p:grpSp>
          <p:nvGrpSpPr>
            <p:cNvPr id="42" name="Group 41">
              <a:extLst>
                <a:ext uri="{FF2B5EF4-FFF2-40B4-BE49-F238E27FC236}">
                  <a16:creationId xmlns:a16="http://schemas.microsoft.com/office/drawing/2014/main" id="{FD0EFF2F-0A5B-AA31-6362-2ACCC1501179}"/>
                </a:ext>
              </a:extLst>
            </p:cNvPr>
            <p:cNvGrpSpPr/>
            <p:nvPr/>
          </p:nvGrpSpPr>
          <p:grpSpPr>
            <a:xfrm>
              <a:off x="8428516" y="5277067"/>
              <a:ext cx="306769" cy="280966"/>
              <a:chOff x="1506167" y="3046412"/>
              <a:chExt cx="306769" cy="280966"/>
            </a:xfrm>
          </p:grpSpPr>
          <p:sp>
            <p:nvSpPr>
              <p:cNvPr id="165" name="Hexagon 3">
                <a:extLst>
                  <a:ext uri="{FF2B5EF4-FFF2-40B4-BE49-F238E27FC236}">
                    <a16:creationId xmlns:a16="http://schemas.microsoft.com/office/drawing/2014/main" id="{D56CD7DF-E16C-2E3E-DFD9-1CDD39541249}"/>
                  </a:ext>
                </a:extLst>
              </p:cNvPr>
              <p:cNvSpPr>
                <a:spLocks noChangeAspect="1"/>
              </p:cNvSpPr>
              <p:nvPr/>
            </p:nvSpPr>
            <p:spPr>
              <a:xfrm rot="12600000">
                <a:off x="1506167" y="3046412"/>
                <a:ext cx="306769" cy="280966"/>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166" name="Picture 165" descr="Shape&#10;&#10;Description automatically generated with low confidence">
                <a:extLst>
                  <a:ext uri="{FF2B5EF4-FFF2-40B4-BE49-F238E27FC236}">
                    <a16:creationId xmlns:a16="http://schemas.microsoft.com/office/drawing/2014/main" id="{EEC8A76C-CD74-4C97-8A91-65D6D3CD8673}"/>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7094" t="13133" r="7094" b="13133"/>
              <a:stretch/>
            </p:blipFill>
            <p:spPr>
              <a:xfrm>
                <a:off x="1541657" y="3094842"/>
                <a:ext cx="218338" cy="187606"/>
              </a:xfrm>
              <a:prstGeom prst="rect">
                <a:avLst/>
              </a:prstGeom>
            </p:spPr>
          </p:pic>
        </p:grpSp>
        <p:grpSp>
          <p:nvGrpSpPr>
            <p:cNvPr id="43" name="Group 42">
              <a:extLst>
                <a:ext uri="{FF2B5EF4-FFF2-40B4-BE49-F238E27FC236}">
                  <a16:creationId xmlns:a16="http://schemas.microsoft.com/office/drawing/2014/main" id="{5D5133B3-A853-687B-A684-710221B359C0}"/>
                </a:ext>
              </a:extLst>
            </p:cNvPr>
            <p:cNvGrpSpPr/>
            <p:nvPr/>
          </p:nvGrpSpPr>
          <p:grpSpPr>
            <a:xfrm>
              <a:off x="8779771" y="5495795"/>
              <a:ext cx="306769" cy="280966"/>
              <a:chOff x="1857422" y="3265140"/>
              <a:chExt cx="306769" cy="280966"/>
            </a:xfrm>
          </p:grpSpPr>
          <p:sp>
            <p:nvSpPr>
              <p:cNvPr id="163" name="Hexagon 3">
                <a:extLst>
                  <a:ext uri="{FF2B5EF4-FFF2-40B4-BE49-F238E27FC236}">
                    <a16:creationId xmlns:a16="http://schemas.microsoft.com/office/drawing/2014/main" id="{82CFEB6E-E8F8-7367-100B-AB4ED4B327A7}"/>
                  </a:ext>
                </a:extLst>
              </p:cNvPr>
              <p:cNvSpPr>
                <a:spLocks noChangeAspect="1"/>
              </p:cNvSpPr>
              <p:nvPr/>
            </p:nvSpPr>
            <p:spPr>
              <a:xfrm rot="12600000">
                <a:off x="1857422" y="3265140"/>
                <a:ext cx="306769" cy="280966"/>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164" name="Picture 163" descr="Shape&#10;&#10;Description automatically generated with low confidence">
                <a:extLst>
                  <a:ext uri="{FF2B5EF4-FFF2-40B4-BE49-F238E27FC236}">
                    <a16:creationId xmlns:a16="http://schemas.microsoft.com/office/drawing/2014/main" id="{2C0C70B4-B411-1C95-62EF-6BB171916C39}"/>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7094" t="13133" r="7094" b="13133"/>
              <a:stretch/>
            </p:blipFill>
            <p:spPr>
              <a:xfrm>
                <a:off x="1892912" y="3313570"/>
                <a:ext cx="218338" cy="187606"/>
              </a:xfrm>
              <a:prstGeom prst="rect">
                <a:avLst/>
              </a:prstGeom>
            </p:spPr>
          </p:pic>
        </p:grpSp>
        <p:grpSp>
          <p:nvGrpSpPr>
            <p:cNvPr id="44" name="Group 43">
              <a:extLst>
                <a:ext uri="{FF2B5EF4-FFF2-40B4-BE49-F238E27FC236}">
                  <a16:creationId xmlns:a16="http://schemas.microsoft.com/office/drawing/2014/main" id="{CFFAA7D4-F916-AD7B-314B-93625F1EDC68}"/>
                </a:ext>
              </a:extLst>
            </p:cNvPr>
            <p:cNvGrpSpPr/>
            <p:nvPr/>
          </p:nvGrpSpPr>
          <p:grpSpPr>
            <a:xfrm>
              <a:off x="9163267" y="5639424"/>
              <a:ext cx="306769" cy="280966"/>
              <a:chOff x="2240918" y="3408769"/>
              <a:chExt cx="306769" cy="280966"/>
            </a:xfrm>
          </p:grpSpPr>
          <p:sp>
            <p:nvSpPr>
              <p:cNvPr id="161" name="Hexagon 3">
                <a:extLst>
                  <a:ext uri="{FF2B5EF4-FFF2-40B4-BE49-F238E27FC236}">
                    <a16:creationId xmlns:a16="http://schemas.microsoft.com/office/drawing/2014/main" id="{91B1B099-A849-A3CA-9116-FE86DE257D2E}"/>
                  </a:ext>
                </a:extLst>
              </p:cNvPr>
              <p:cNvSpPr>
                <a:spLocks noChangeAspect="1"/>
              </p:cNvSpPr>
              <p:nvPr/>
            </p:nvSpPr>
            <p:spPr>
              <a:xfrm rot="12600000">
                <a:off x="2240918" y="3408769"/>
                <a:ext cx="306769" cy="280966"/>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162" name="Picture 161" descr="Shape&#10;&#10;Description automatically generated with low confidence">
                <a:extLst>
                  <a:ext uri="{FF2B5EF4-FFF2-40B4-BE49-F238E27FC236}">
                    <a16:creationId xmlns:a16="http://schemas.microsoft.com/office/drawing/2014/main" id="{28257D1A-66FD-BD57-FFF6-5EA6FC375BF5}"/>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7094" t="13133" r="7094" b="13133"/>
              <a:stretch/>
            </p:blipFill>
            <p:spPr>
              <a:xfrm>
                <a:off x="2276408" y="3457199"/>
                <a:ext cx="218338" cy="187606"/>
              </a:xfrm>
              <a:prstGeom prst="rect">
                <a:avLst/>
              </a:prstGeom>
            </p:spPr>
          </p:pic>
        </p:grpSp>
        <p:grpSp>
          <p:nvGrpSpPr>
            <p:cNvPr id="45" name="Group 44">
              <a:extLst>
                <a:ext uri="{FF2B5EF4-FFF2-40B4-BE49-F238E27FC236}">
                  <a16:creationId xmlns:a16="http://schemas.microsoft.com/office/drawing/2014/main" id="{12959A0D-4EAF-5D9E-FA6E-7E47148B40E2}"/>
                </a:ext>
              </a:extLst>
            </p:cNvPr>
            <p:cNvGrpSpPr/>
            <p:nvPr/>
          </p:nvGrpSpPr>
          <p:grpSpPr>
            <a:xfrm>
              <a:off x="9596455" y="5697295"/>
              <a:ext cx="306769" cy="280966"/>
              <a:chOff x="2674106" y="3466640"/>
              <a:chExt cx="306769" cy="280966"/>
            </a:xfrm>
          </p:grpSpPr>
          <p:sp>
            <p:nvSpPr>
              <p:cNvPr id="159" name="Hexagon 3">
                <a:extLst>
                  <a:ext uri="{FF2B5EF4-FFF2-40B4-BE49-F238E27FC236}">
                    <a16:creationId xmlns:a16="http://schemas.microsoft.com/office/drawing/2014/main" id="{5DB5345E-F158-D34E-2DEC-EB98BBFC0538}"/>
                  </a:ext>
                </a:extLst>
              </p:cNvPr>
              <p:cNvSpPr>
                <a:spLocks noChangeAspect="1"/>
              </p:cNvSpPr>
              <p:nvPr/>
            </p:nvSpPr>
            <p:spPr>
              <a:xfrm rot="12600000">
                <a:off x="2674106" y="3466640"/>
                <a:ext cx="306769" cy="280966"/>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160" name="Picture 159" descr="Shape&#10;&#10;Description automatically generated with low confidence">
                <a:extLst>
                  <a:ext uri="{FF2B5EF4-FFF2-40B4-BE49-F238E27FC236}">
                    <a16:creationId xmlns:a16="http://schemas.microsoft.com/office/drawing/2014/main" id="{BC2A1C36-57A2-719D-F23E-42EE0C18FCDC}"/>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7094" t="13133" r="7094" b="13133"/>
              <a:stretch/>
            </p:blipFill>
            <p:spPr>
              <a:xfrm>
                <a:off x="2709596" y="3515070"/>
                <a:ext cx="218338" cy="187606"/>
              </a:xfrm>
              <a:prstGeom prst="rect">
                <a:avLst/>
              </a:prstGeom>
            </p:spPr>
          </p:pic>
        </p:grpSp>
        <p:grpSp>
          <p:nvGrpSpPr>
            <p:cNvPr id="46" name="Group 45">
              <a:extLst>
                <a:ext uri="{FF2B5EF4-FFF2-40B4-BE49-F238E27FC236}">
                  <a16:creationId xmlns:a16="http://schemas.microsoft.com/office/drawing/2014/main" id="{CEC4071C-E370-9D44-8C08-E6513928F568}"/>
                </a:ext>
              </a:extLst>
            </p:cNvPr>
            <p:cNvGrpSpPr/>
            <p:nvPr/>
          </p:nvGrpSpPr>
          <p:grpSpPr>
            <a:xfrm>
              <a:off x="11040525" y="2643827"/>
              <a:ext cx="306769" cy="280966"/>
              <a:chOff x="9753382" y="2668499"/>
              <a:chExt cx="449524" cy="411715"/>
            </a:xfrm>
          </p:grpSpPr>
          <p:sp>
            <p:nvSpPr>
              <p:cNvPr id="157" name="Hexagon 3">
                <a:extLst>
                  <a:ext uri="{FF2B5EF4-FFF2-40B4-BE49-F238E27FC236}">
                    <a16:creationId xmlns:a16="http://schemas.microsoft.com/office/drawing/2014/main" id="{28C561CF-89DF-774E-A4DB-9F1006BA8AEB}"/>
                  </a:ext>
                </a:extLst>
              </p:cNvPr>
              <p:cNvSpPr>
                <a:spLocks noChangeAspect="1"/>
              </p:cNvSpPr>
              <p:nvPr/>
            </p:nvSpPr>
            <p:spPr>
              <a:xfrm rot="1800000">
                <a:off x="9753382" y="2668499"/>
                <a:ext cx="449524" cy="411715"/>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158" name="Picture 157" descr="Shape&#10;&#10;Description automatically generated with low confidence">
                <a:extLst>
                  <a:ext uri="{FF2B5EF4-FFF2-40B4-BE49-F238E27FC236}">
                    <a16:creationId xmlns:a16="http://schemas.microsoft.com/office/drawing/2014/main" id="{D18F4A33-E892-6E11-19F1-D10862A47A38}"/>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7094" t="13133" r="7094" b="13133"/>
              <a:stretch/>
            </p:blipFill>
            <p:spPr>
              <a:xfrm>
                <a:off x="9830959" y="2734338"/>
                <a:ext cx="319942" cy="274909"/>
              </a:xfrm>
              <a:prstGeom prst="rect">
                <a:avLst/>
              </a:prstGeom>
            </p:spPr>
          </p:pic>
        </p:grpSp>
        <p:grpSp>
          <p:nvGrpSpPr>
            <p:cNvPr id="47" name="Group 46">
              <a:extLst>
                <a:ext uri="{FF2B5EF4-FFF2-40B4-BE49-F238E27FC236}">
                  <a16:creationId xmlns:a16="http://schemas.microsoft.com/office/drawing/2014/main" id="{2C5D0F1D-98CA-4D62-B46C-0FECFE8A47C3}"/>
                </a:ext>
              </a:extLst>
            </p:cNvPr>
            <p:cNvGrpSpPr/>
            <p:nvPr/>
          </p:nvGrpSpPr>
          <p:grpSpPr>
            <a:xfrm>
              <a:off x="10751974" y="2338353"/>
              <a:ext cx="306769" cy="280966"/>
              <a:chOff x="9260685" y="2668499"/>
              <a:chExt cx="449524" cy="411715"/>
            </a:xfrm>
          </p:grpSpPr>
          <p:sp>
            <p:nvSpPr>
              <p:cNvPr id="155" name="Hexagon 3">
                <a:extLst>
                  <a:ext uri="{FF2B5EF4-FFF2-40B4-BE49-F238E27FC236}">
                    <a16:creationId xmlns:a16="http://schemas.microsoft.com/office/drawing/2014/main" id="{7293D495-3689-D248-2895-57EC51FD4004}"/>
                  </a:ext>
                </a:extLst>
              </p:cNvPr>
              <p:cNvSpPr>
                <a:spLocks noChangeAspect="1"/>
              </p:cNvSpPr>
              <p:nvPr/>
            </p:nvSpPr>
            <p:spPr>
              <a:xfrm rot="1800000">
                <a:off x="9260685" y="2668499"/>
                <a:ext cx="449524" cy="411715"/>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156" name="Picture 155" descr="Shape&#10;&#10;Description automatically generated with low confidence">
                <a:extLst>
                  <a:ext uri="{FF2B5EF4-FFF2-40B4-BE49-F238E27FC236}">
                    <a16:creationId xmlns:a16="http://schemas.microsoft.com/office/drawing/2014/main" id="{BE4280D9-9E40-94F2-7E88-F78EAD419D8A}"/>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7094" t="13133" r="7094" b="13133"/>
              <a:stretch/>
            </p:blipFill>
            <p:spPr>
              <a:xfrm>
                <a:off x="9338262" y="2734338"/>
                <a:ext cx="319942" cy="274909"/>
              </a:xfrm>
              <a:prstGeom prst="rect">
                <a:avLst/>
              </a:prstGeom>
            </p:spPr>
          </p:pic>
        </p:grpSp>
        <p:grpSp>
          <p:nvGrpSpPr>
            <p:cNvPr id="48" name="Group 47">
              <a:extLst>
                <a:ext uri="{FF2B5EF4-FFF2-40B4-BE49-F238E27FC236}">
                  <a16:creationId xmlns:a16="http://schemas.microsoft.com/office/drawing/2014/main" id="{C4700100-9D3F-1AE7-F654-87EC66BE7440}"/>
                </a:ext>
              </a:extLst>
            </p:cNvPr>
            <p:cNvGrpSpPr/>
            <p:nvPr/>
          </p:nvGrpSpPr>
          <p:grpSpPr>
            <a:xfrm>
              <a:off x="10400719" y="2119625"/>
              <a:ext cx="306769" cy="280966"/>
              <a:chOff x="8767987" y="2668499"/>
              <a:chExt cx="449524" cy="411715"/>
            </a:xfrm>
          </p:grpSpPr>
          <p:sp>
            <p:nvSpPr>
              <p:cNvPr id="153" name="Hexagon 3">
                <a:extLst>
                  <a:ext uri="{FF2B5EF4-FFF2-40B4-BE49-F238E27FC236}">
                    <a16:creationId xmlns:a16="http://schemas.microsoft.com/office/drawing/2014/main" id="{49501B0E-7728-5D58-8291-E39540764742}"/>
                  </a:ext>
                </a:extLst>
              </p:cNvPr>
              <p:cNvSpPr>
                <a:spLocks noChangeAspect="1"/>
              </p:cNvSpPr>
              <p:nvPr/>
            </p:nvSpPr>
            <p:spPr>
              <a:xfrm rot="1800000">
                <a:off x="8767987" y="2668499"/>
                <a:ext cx="449524" cy="411715"/>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154" name="Picture 153" descr="Shape&#10;&#10;Description automatically generated with low confidence">
                <a:extLst>
                  <a:ext uri="{FF2B5EF4-FFF2-40B4-BE49-F238E27FC236}">
                    <a16:creationId xmlns:a16="http://schemas.microsoft.com/office/drawing/2014/main" id="{A6A5C380-DFBD-001D-95B2-9D05730B5EF6}"/>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7094" t="13133" r="7094" b="13133"/>
              <a:stretch/>
            </p:blipFill>
            <p:spPr>
              <a:xfrm>
                <a:off x="8845564" y="2734338"/>
                <a:ext cx="319942" cy="274909"/>
              </a:xfrm>
              <a:prstGeom prst="rect">
                <a:avLst/>
              </a:prstGeom>
            </p:spPr>
          </p:pic>
        </p:grpSp>
        <p:grpSp>
          <p:nvGrpSpPr>
            <p:cNvPr id="49" name="Group 48">
              <a:extLst>
                <a:ext uri="{FF2B5EF4-FFF2-40B4-BE49-F238E27FC236}">
                  <a16:creationId xmlns:a16="http://schemas.microsoft.com/office/drawing/2014/main" id="{DAC2E274-694A-CE78-0705-E01B6D882508}"/>
                </a:ext>
              </a:extLst>
            </p:cNvPr>
            <p:cNvGrpSpPr/>
            <p:nvPr/>
          </p:nvGrpSpPr>
          <p:grpSpPr>
            <a:xfrm>
              <a:off x="10017223" y="1975996"/>
              <a:ext cx="306769" cy="280966"/>
              <a:chOff x="8275289" y="2668499"/>
              <a:chExt cx="449524" cy="411715"/>
            </a:xfrm>
          </p:grpSpPr>
          <p:sp>
            <p:nvSpPr>
              <p:cNvPr id="144" name="Hexagon 3">
                <a:extLst>
                  <a:ext uri="{FF2B5EF4-FFF2-40B4-BE49-F238E27FC236}">
                    <a16:creationId xmlns:a16="http://schemas.microsoft.com/office/drawing/2014/main" id="{E40FD2DC-D9F9-58E3-EEE7-706588EBB7D7}"/>
                  </a:ext>
                </a:extLst>
              </p:cNvPr>
              <p:cNvSpPr>
                <a:spLocks noChangeAspect="1"/>
              </p:cNvSpPr>
              <p:nvPr/>
            </p:nvSpPr>
            <p:spPr>
              <a:xfrm rot="1800000">
                <a:off x="8275289" y="2668499"/>
                <a:ext cx="449524" cy="411715"/>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152" name="Picture 151" descr="Shape&#10;&#10;Description automatically generated with low confidence">
                <a:extLst>
                  <a:ext uri="{FF2B5EF4-FFF2-40B4-BE49-F238E27FC236}">
                    <a16:creationId xmlns:a16="http://schemas.microsoft.com/office/drawing/2014/main" id="{99B5A689-E63C-79ED-52E2-67746FEBA5CF}"/>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7094" t="13133" r="7094" b="13133"/>
              <a:stretch/>
            </p:blipFill>
            <p:spPr>
              <a:xfrm>
                <a:off x="8352866" y="2734338"/>
                <a:ext cx="319942" cy="274909"/>
              </a:xfrm>
              <a:prstGeom prst="rect">
                <a:avLst/>
              </a:prstGeom>
            </p:spPr>
          </p:pic>
        </p:grpSp>
        <p:grpSp>
          <p:nvGrpSpPr>
            <p:cNvPr id="50" name="Group 49">
              <a:extLst>
                <a:ext uri="{FF2B5EF4-FFF2-40B4-BE49-F238E27FC236}">
                  <a16:creationId xmlns:a16="http://schemas.microsoft.com/office/drawing/2014/main" id="{4E136BEC-3D62-D394-47D4-291018F29B79}"/>
                </a:ext>
              </a:extLst>
            </p:cNvPr>
            <p:cNvGrpSpPr/>
            <p:nvPr/>
          </p:nvGrpSpPr>
          <p:grpSpPr>
            <a:xfrm>
              <a:off x="9584035" y="1918125"/>
              <a:ext cx="306769" cy="280966"/>
              <a:chOff x="7782591" y="2668499"/>
              <a:chExt cx="449524" cy="411715"/>
            </a:xfrm>
          </p:grpSpPr>
          <p:sp>
            <p:nvSpPr>
              <p:cNvPr id="142" name="Hexagon 3">
                <a:extLst>
                  <a:ext uri="{FF2B5EF4-FFF2-40B4-BE49-F238E27FC236}">
                    <a16:creationId xmlns:a16="http://schemas.microsoft.com/office/drawing/2014/main" id="{B513712A-B688-847F-EC15-84E76606457D}"/>
                  </a:ext>
                </a:extLst>
              </p:cNvPr>
              <p:cNvSpPr>
                <a:spLocks noChangeAspect="1"/>
              </p:cNvSpPr>
              <p:nvPr/>
            </p:nvSpPr>
            <p:spPr>
              <a:xfrm rot="1800000">
                <a:off x="7782591" y="2668499"/>
                <a:ext cx="449524" cy="411715"/>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143" name="Picture 142" descr="Shape&#10;&#10;Description automatically generated with low confidence">
                <a:extLst>
                  <a:ext uri="{FF2B5EF4-FFF2-40B4-BE49-F238E27FC236}">
                    <a16:creationId xmlns:a16="http://schemas.microsoft.com/office/drawing/2014/main" id="{62BC484C-4EFB-4E48-E488-8801FCF1E023}"/>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7094" t="13133" r="7094" b="13133"/>
              <a:stretch/>
            </p:blipFill>
            <p:spPr>
              <a:xfrm>
                <a:off x="7860168" y="2734338"/>
                <a:ext cx="319942" cy="274909"/>
              </a:xfrm>
              <a:prstGeom prst="rect">
                <a:avLst/>
              </a:prstGeom>
            </p:spPr>
          </p:pic>
        </p:grpSp>
        <p:sp>
          <p:nvSpPr>
            <p:cNvPr id="51" name="Rectangle: Rounded Corners 50">
              <a:extLst>
                <a:ext uri="{FF2B5EF4-FFF2-40B4-BE49-F238E27FC236}">
                  <a16:creationId xmlns:a16="http://schemas.microsoft.com/office/drawing/2014/main" id="{23007594-AF40-2FF6-F542-D9E304D35F75}"/>
                </a:ext>
              </a:extLst>
            </p:cNvPr>
            <p:cNvSpPr/>
            <p:nvPr/>
          </p:nvSpPr>
          <p:spPr>
            <a:xfrm>
              <a:off x="11313105" y="3019305"/>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6</a:t>
              </a:r>
            </a:p>
          </p:txBody>
        </p:sp>
        <p:sp>
          <p:nvSpPr>
            <p:cNvPr id="52" name="Rectangle: Rounded Corners 51">
              <a:extLst>
                <a:ext uri="{FF2B5EF4-FFF2-40B4-BE49-F238E27FC236}">
                  <a16:creationId xmlns:a16="http://schemas.microsoft.com/office/drawing/2014/main" id="{530B2C89-0BC1-19BE-94A7-A37B1407292C}"/>
                </a:ext>
              </a:extLst>
            </p:cNvPr>
            <p:cNvSpPr/>
            <p:nvPr/>
          </p:nvSpPr>
          <p:spPr>
            <a:xfrm>
              <a:off x="11452874" y="3402194"/>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7</a:t>
              </a:r>
            </a:p>
          </p:txBody>
        </p:sp>
        <p:sp>
          <p:nvSpPr>
            <p:cNvPr id="53" name="Rectangle: Rounded Corners 52">
              <a:extLst>
                <a:ext uri="{FF2B5EF4-FFF2-40B4-BE49-F238E27FC236}">
                  <a16:creationId xmlns:a16="http://schemas.microsoft.com/office/drawing/2014/main" id="{9C27C3D3-E29C-C496-169B-B7647B8518CA}"/>
                </a:ext>
              </a:extLst>
            </p:cNvPr>
            <p:cNvSpPr/>
            <p:nvPr/>
          </p:nvSpPr>
          <p:spPr>
            <a:xfrm>
              <a:off x="11491955" y="3816701"/>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8</a:t>
              </a:r>
            </a:p>
          </p:txBody>
        </p:sp>
        <p:sp>
          <p:nvSpPr>
            <p:cNvPr id="54" name="Rectangle: Rounded Corners 53">
              <a:extLst>
                <a:ext uri="{FF2B5EF4-FFF2-40B4-BE49-F238E27FC236}">
                  <a16:creationId xmlns:a16="http://schemas.microsoft.com/office/drawing/2014/main" id="{B4162730-B7BA-94BF-502D-44E69BC0214A}"/>
                </a:ext>
              </a:extLst>
            </p:cNvPr>
            <p:cNvSpPr/>
            <p:nvPr/>
          </p:nvSpPr>
          <p:spPr>
            <a:xfrm>
              <a:off x="11452971" y="4228473"/>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9</a:t>
              </a:r>
            </a:p>
          </p:txBody>
        </p:sp>
        <p:sp>
          <p:nvSpPr>
            <p:cNvPr id="55" name="Rectangle: Rounded Corners 54">
              <a:extLst>
                <a:ext uri="{FF2B5EF4-FFF2-40B4-BE49-F238E27FC236}">
                  <a16:creationId xmlns:a16="http://schemas.microsoft.com/office/drawing/2014/main" id="{C6FBB208-DCF6-4468-8CED-A6C333862C0A}"/>
                </a:ext>
              </a:extLst>
            </p:cNvPr>
            <p:cNvSpPr/>
            <p:nvPr/>
          </p:nvSpPr>
          <p:spPr>
            <a:xfrm>
              <a:off x="11338139" y="4634345"/>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10</a:t>
              </a:r>
            </a:p>
          </p:txBody>
        </p:sp>
        <p:sp>
          <p:nvSpPr>
            <p:cNvPr id="56" name="Rectangle: Rounded Corners 55">
              <a:extLst>
                <a:ext uri="{FF2B5EF4-FFF2-40B4-BE49-F238E27FC236}">
                  <a16:creationId xmlns:a16="http://schemas.microsoft.com/office/drawing/2014/main" id="{15A6B357-75B7-8FE9-179F-3B9EAE51414B}"/>
                </a:ext>
              </a:extLst>
            </p:cNvPr>
            <p:cNvSpPr/>
            <p:nvPr/>
          </p:nvSpPr>
          <p:spPr>
            <a:xfrm>
              <a:off x="11106092" y="4986653"/>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11</a:t>
              </a:r>
            </a:p>
          </p:txBody>
        </p:sp>
        <p:sp>
          <p:nvSpPr>
            <p:cNvPr id="57" name="Rectangle: Rounded Corners 56">
              <a:extLst>
                <a:ext uri="{FF2B5EF4-FFF2-40B4-BE49-F238E27FC236}">
                  <a16:creationId xmlns:a16="http://schemas.microsoft.com/office/drawing/2014/main" id="{E9F0EE83-53A1-CF17-4D58-E6AF7ABCF0AD}"/>
                </a:ext>
              </a:extLst>
            </p:cNvPr>
            <p:cNvSpPr/>
            <p:nvPr/>
          </p:nvSpPr>
          <p:spPr>
            <a:xfrm>
              <a:off x="10797499" y="5263062"/>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12</a:t>
              </a:r>
            </a:p>
          </p:txBody>
        </p:sp>
        <p:sp>
          <p:nvSpPr>
            <p:cNvPr id="58" name="Rectangle: Rounded Corners 57">
              <a:extLst>
                <a:ext uri="{FF2B5EF4-FFF2-40B4-BE49-F238E27FC236}">
                  <a16:creationId xmlns:a16="http://schemas.microsoft.com/office/drawing/2014/main" id="{01A99A6D-90DE-60B8-F69D-600D4DE655C8}"/>
                </a:ext>
              </a:extLst>
            </p:cNvPr>
            <p:cNvSpPr/>
            <p:nvPr/>
          </p:nvSpPr>
          <p:spPr>
            <a:xfrm>
              <a:off x="10430632" y="5495814"/>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13</a:t>
              </a:r>
            </a:p>
          </p:txBody>
        </p:sp>
        <p:sp>
          <p:nvSpPr>
            <p:cNvPr id="59" name="Rectangle: Rounded Corners 58">
              <a:extLst>
                <a:ext uri="{FF2B5EF4-FFF2-40B4-BE49-F238E27FC236}">
                  <a16:creationId xmlns:a16="http://schemas.microsoft.com/office/drawing/2014/main" id="{BD866FB4-D566-F31F-22BB-1E4E9F69C9DE}"/>
                </a:ext>
              </a:extLst>
            </p:cNvPr>
            <p:cNvSpPr/>
            <p:nvPr/>
          </p:nvSpPr>
          <p:spPr>
            <a:xfrm>
              <a:off x="10031812" y="5664349"/>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14</a:t>
              </a:r>
            </a:p>
          </p:txBody>
        </p:sp>
        <p:sp>
          <p:nvSpPr>
            <p:cNvPr id="60" name="Rectangle: Rounded Corners 59">
              <a:extLst>
                <a:ext uri="{FF2B5EF4-FFF2-40B4-BE49-F238E27FC236}">
                  <a16:creationId xmlns:a16="http://schemas.microsoft.com/office/drawing/2014/main" id="{AD7C70AD-C851-04B8-D88A-0242CAAC391E}"/>
                </a:ext>
              </a:extLst>
            </p:cNvPr>
            <p:cNvSpPr/>
            <p:nvPr/>
          </p:nvSpPr>
          <p:spPr>
            <a:xfrm>
              <a:off x="7903675" y="4620171"/>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20</a:t>
              </a:r>
            </a:p>
          </p:txBody>
        </p:sp>
        <p:sp>
          <p:nvSpPr>
            <p:cNvPr id="61" name="Rectangle: Rounded Corners 60">
              <a:extLst>
                <a:ext uri="{FF2B5EF4-FFF2-40B4-BE49-F238E27FC236}">
                  <a16:creationId xmlns:a16="http://schemas.microsoft.com/office/drawing/2014/main" id="{47999520-93A9-41FF-779D-ECC7834B9013}"/>
                </a:ext>
              </a:extLst>
            </p:cNvPr>
            <p:cNvSpPr/>
            <p:nvPr/>
          </p:nvSpPr>
          <p:spPr>
            <a:xfrm>
              <a:off x="7763906" y="4237282"/>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21</a:t>
              </a:r>
            </a:p>
          </p:txBody>
        </p:sp>
        <p:sp>
          <p:nvSpPr>
            <p:cNvPr id="62" name="Rectangle: Rounded Corners 61">
              <a:extLst>
                <a:ext uri="{FF2B5EF4-FFF2-40B4-BE49-F238E27FC236}">
                  <a16:creationId xmlns:a16="http://schemas.microsoft.com/office/drawing/2014/main" id="{99ECACD5-0BB3-A907-0EF3-A78D083077C8}"/>
                </a:ext>
              </a:extLst>
            </p:cNvPr>
            <p:cNvSpPr/>
            <p:nvPr/>
          </p:nvSpPr>
          <p:spPr>
            <a:xfrm>
              <a:off x="7724825" y="3822775"/>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22</a:t>
              </a:r>
            </a:p>
          </p:txBody>
        </p:sp>
        <p:sp>
          <p:nvSpPr>
            <p:cNvPr id="63" name="Rectangle: Rounded Corners 62">
              <a:extLst>
                <a:ext uri="{FF2B5EF4-FFF2-40B4-BE49-F238E27FC236}">
                  <a16:creationId xmlns:a16="http://schemas.microsoft.com/office/drawing/2014/main" id="{F757177C-02E4-42D2-B0E3-2F402587BBD5}"/>
                </a:ext>
              </a:extLst>
            </p:cNvPr>
            <p:cNvSpPr/>
            <p:nvPr/>
          </p:nvSpPr>
          <p:spPr>
            <a:xfrm>
              <a:off x="7763809" y="3411003"/>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23</a:t>
              </a:r>
            </a:p>
          </p:txBody>
        </p:sp>
        <p:sp>
          <p:nvSpPr>
            <p:cNvPr id="128" name="Rectangle: Rounded Corners 127">
              <a:extLst>
                <a:ext uri="{FF2B5EF4-FFF2-40B4-BE49-F238E27FC236}">
                  <a16:creationId xmlns:a16="http://schemas.microsoft.com/office/drawing/2014/main" id="{1DB6DB33-C04B-1748-F346-4046C2E51AC5}"/>
                </a:ext>
              </a:extLst>
            </p:cNvPr>
            <p:cNvSpPr/>
            <p:nvPr/>
          </p:nvSpPr>
          <p:spPr>
            <a:xfrm>
              <a:off x="7878641" y="3005131"/>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24</a:t>
              </a:r>
            </a:p>
          </p:txBody>
        </p:sp>
        <p:sp>
          <p:nvSpPr>
            <p:cNvPr id="129" name="Rectangle: Rounded Corners 128">
              <a:extLst>
                <a:ext uri="{FF2B5EF4-FFF2-40B4-BE49-F238E27FC236}">
                  <a16:creationId xmlns:a16="http://schemas.microsoft.com/office/drawing/2014/main" id="{B0A5FAE8-44BD-F053-2631-FD4CD88518E6}"/>
                </a:ext>
              </a:extLst>
            </p:cNvPr>
            <p:cNvSpPr/>
            <p:nvPr/>
          </p:nvSpPr>
          <p:spPr>
            <a:xfrm>
              <a:off x="8110688" y="2652823"/>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25</a:t>
              </a:r>
            </a:p>
          </p:txBody>
        </p:sp>
        <p:sp>
          <p:nvSpPr>
            <p:cNvPr id="130" name="Rectangle: Rounded Corners 129">
              <a:extLst>
                <a:ext uri="{FF2B5EF4-FFF2-40B4-BE49-F238E27FC236}">
                  <a16:creationId xmlns:a16="http://schemas.microsoft.com/office/drawing/2014/main" id="{AB457C7B-2826-179E-1D0D-E0474C5D086E}"/>
                </a:ext>
              </a:extLst>
            </p:cNvPr>
            <p:cNvSpPr/>
            <p:nvPr/>
          </p:nvSpPr>
          <p:spPr>
            <a:xfrm>
              <a:off x="8419281" y="2376414"/>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26</a:t>
              </a:r>
            </a:p>
          </p:txBody>
        </p:sp>
        <p:sp>
          <p:nvSpPr>
            <p:cNvPr id="131" name="Rectangle: Rounded Corners 130">
              <a:extLst>
                <a:ext uri="{FF2B5EF4-FFF2-40B4-BE49-F238E27FC236}">
                  <a16:creationId xmlns:a16="http://schemas.microsoft.com/office/drawing/2014/main" id="{9EF52F1F-2D92-0314-EF55-63D464F46D34}"/>
                </a:ext>
              </a:extLst>
            </p:cNvPr>
            <p:cNvSpPr/>
            <p:nvPr/>
          </p:nvSpPr>
          <p:spPr>
            <a:xfrm>
              <a:off x="8786148" y="2143662"/>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27</a:t>
              </a:r>
            </a:p>
          </p:txBody>
        </p:sp>
        <p:sp>
          <p:nvSpPr>
            <p:cNvPr id="132" name="Rectangle: Rounded Corners 131">
              <a:extLst>
                <a:ext uri="{FF2B5EF4-FFF2-40B4-BE49-F238E27FC236}">
                  <a16:creationId xmlns:a16="http://schemas.microsoft.com/office/drawing/2014/main" id="{2EAF46F9-7DCF-B9A4-F01D-84309F057215}"/>
                </a:ext>
              </a:extLst>
            </p:cNvPr>
            <p:cNvSpPr/>
            <p:nvPr/>
          </p:nvSpPr>
          <p:spPr>
            <a:xfrm>
              <a:off x="9184968" y="1975127"/>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28</a:t>
              </a:r>
            </a:p>
          </p:txBody>
        </p:sp>
        <p:sp>
          <p:nvSpPr>
            <p:cNvPr id="133" name="Arc 132">
              <a:extLst>
                <a:ext uri="{FF2B5EF4-FFF2-40B4-BE49-F238E27FC236}">
                  <a16:creationId xmlns:a16="http://schemas.microsoft.com/office/drawing/2014/main" id="{C3D691A0-B6BC-67A5-F586-B213566BE1DF}"/>
                </a:ext>
              </a:extLst>
            </p:cNvPr>
            <p:cNvSpPr/>
            <p:nvPr/>
          </p:nvSpPr>
          <p:spPr>
            <a:xfrm>
              <a:off x="7479019" y="1676400"/>
              <a:ext cx="4534072" cy="4534062"/>
            </a:xfrm>
            <a:prstGeom prst="arc">
              <a:avLst>
                <a:gd name="adj1" fmla="val 16200000"/>
                <a:gd name="adj2" fmla="val 19391567"/>
              </a:avLst>
            </a:prstGeom>
            <a:ln>
              <a:solidFill>
                <a:schemeClr val="accent3">
                  <a:lumMod val="75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9B9FA1"/>
                </a:solidFill>
                <a:effectLst/>
                <a:uLnTx/>
                <a:uFillTx/>
                <a:latin typeface="Avenir"/>
                <a:ea typeface="+mn-ea"/>
                <a:cs typeface="+mn-cs"/>
              </a:endParaRPr>
            </a:p>
          </p:txBody>
        </p:sp>
        <p:sp>
          <p:nvSpPr>
            <p:cNvPr id="139" name="TextBox 138">
              <a:extLst>
                <a:ext uri="{FF2B5EF4-FFF2-40B4-BE49-F238E27FC236}">
                  <a16:creationId xmlns:a16="http://schemas.microsoft.com/office/drawing/2014/main" id="{F7C10BD6-4429-399C-1CBD-2DF41700D249}"/>
                </a:ext>
              </a:extLst>
            </p:cNvPr>
            <p:cNvSpPr txBox="1"/>
            <p:nvPr/>
          </p:nvSpPr>
          <p:spPr>
            <a:xfrm>
              <a:off x="10286771" y="1796387"/>
              <a:ext cx="1659109" cy="215444"/>
            </a:xfrm>
            <a:prstGeom prst="rect">
              <a:avLst/>
            </a:prstGeom>
            <a:solidFill>
              <a:schemeClr val="bg1"/>
            </a:solidFill>
          </p:spPr>
          <p:txBody>
            <a:bodyPr wrap="non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a:ln>
                    <a:noFill/>
                  </a:ln>
                  <a:solidFill>
                    <a:srgbClr val="F4B251">
                      <a:lumMod val="75000"/>
                    </a:srgbClr>
                  </a:solidFill>
                  <a:effectLst/>
                  <a:uLnTx/>
                  <a:uFillTx/>
                  <a:latin typeface="Avenir Book" panose="02000503020000020003" pitchFamily="2" charset="0"/>
                  <a:ea typeface="+mn-ea"/>
                  <a:cs typeface="+mn-cs"/>
                </a:rPr>
                <a:t>ONVANSERTIB</a:t>
              </a:r>
            </a:p>
          </p:txBody>
        </p:sp>
        <p:sp>
          <p:nvSpPr>
            <p:cNvPr id="140" name="Arc 139">
              <a:extLst>
                <a:ext uri="{FF2B5EF4-FFF2-40B4-BE49-F238E27FC236}">
                  <a16:creationId xmlns:a16="http://schemas.microsoft.com/office/drawing/2014/main" id="{11CB2D63-CDDC-B678-4060-2C835DF649CF}"/>
                </a:ext>
              </a:extLst>
            </p:cNvPr>
            <p:cNvSpPr/>
            <p:nvPr/>
          </p:nvSpPr>
          <p:spPr>
            <a:xfrm>
              <a:off x="7479019" y="1676400"/>
              <a:ext cx="4534072" cy="4534062"/>
            </a:xfrm>
            <a:prstGeom prst="arc">
              <a:avLst>
                <a:gd name="adj1" fmla="val 5361589"/>
                <a:gd name="adj2" fmla="val 8565192"/>
              </a:avLst>
            </a:prstGeom>
            <a:ln>
              <a:solidFill>
                <a:schemeClr val="accent3">
                  <a:lumMod val="75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9B9FA1"/>
                </a:solidFill>
                <a:effectLst/>
                <a:uLnTx/>
                <a:uFillTx/>
                <a:latin typeface="Avenir"/>
                <a:ea typeface="+mn-ea"/>
                <a:cs typeface="+mn-cs"/>
              </a:endParaRPr>
            </a:p>
          </p:txBody>
        </p:sp>
        <p:sp>
          <p:nvSpPr>
            <p:cNvPr id="141" name="TextBox 140">
              <a:extLst>
                <a:ext uri="{FF2B5EF4-FFF2-40B4-BE49-F238E27FC236}">
                  <a16:creationId xmlns:a16="http://schemas.microsoft.com/office/drawing/2014/main" id="{8BF3F58A-1D96-4AFD-E7AF-A7757EC77106}"/>
                </a:ext>
              </a:extLst>
            </p:cNvPr>
            <p:cNvSpPr txBox="1"/>
            <p:nvPr/>
          </p:nvSpPr>
          <p:spPr>
            <a:xfrm>
              <a:off x="7495608" y="5811410"/>
              <a:ext cx="1659109" cy="215444"/>
            </a:xfrm>
            <a:prstGeom prst="rect">
              <a:avLst/>
            </a:prstGeom>
            <a:solidFill>
              <a:schemeClr val="bg1"/>
            </a:solidFill>
          </p:spPr>
          <p:txBody>
            <a:bodyPr wrap="non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a:ln>
                    <a:noFill/>
                  </a:ln>
                  <a:solidFill>
                    <a:srgbClr val="F4B251">
                      <a:lumMod val="75000"/>
                    </a:srgbClr>
                  </a:solidFill>
                  <a:effectLst/>
                  <a:uLnTx/>
                  <a:uFillTx/>
                  <a:latin typeface="Avenir Book" panose="02000503020000020003" pitchFamily="2" charset="0"/>
                  <a:ea typeface="+mn-ea"/>
                  <a:cs typeface="+mn-cs"/>
                </a:rPr>
                <a:t>ONVANSERTIB</a:t>
              </a:r>
            </a:p>
          </p:txBody>
        </p:sp>
      </p:grpSp>
      <p:cxnSp>
        <p:nvCxnSpPr>
          <p:cNvPr id="23" name="Straight Connector 22">
            <a:extLst>
              <a:ext uri="{FF2B5EF4-FFF2-40B4-BE49-F238E27FC236}">
                <a16:creationId xmlns:a16="http://schemas.microsoft.com/office/drawing/2014/main" id="{71033C4C-081C-88D9-A3BF-4B8E7A5FD556}"/>
              </a:ext>
            </a:extLst>
          </p:cNvPr>
          <p:cNvCxnSpPr>
            <a:cxnSpLocks/>
          </p:cNvCxnSpPr>
          <p:nvPr/>
        </p:nvCxnSpPr>
        <p:spPr>
          <a:xfrm>
            <a:off x="4215331" y="2600551"/>
            <a:ext cx="0" cy="1796558"/>
          </a:xfrm>
          <a:prstGeom prst="line">
            <a:avLst/>
          </a:prstGeom>
          <a:ln w="3175">
            <a:solidFill>
              <a:schemeClr val="bg2"/>
            </a:solidFill>
          </a:ln>
        </p:spPr>
        <p:style>
          <a:lnRef idx="1">
            <a:schemeClr val="accent1"/>
          </a:lnRef>
          <a:fillRef idx="0">
            <a:schemeClr val="accent1"/>
          </a:fillRef>
          <a:effectRef idx="0">
            <a:schemeClr val="accent1"/>
          </a:effectRef>
          <a:fontRef idx="minor">
            <a:schemeClr val="tx1"/>
          </a:fontRef>
        </p:style>
      </p:cxnSp>
      <p:sp>
        <p:nvSpPr>
          <p:cNvPr id="28" name="Rectangle 27">
            <a:extLst>
              <a:ext uri="{FF2B5EF4-FFF2-40B4-BE49-F238E27FC236}">
                <a16:creationId xmlns:a16="http://schemas.microsoft.com/office/drawing/2014/main" id="{6F65CC33-21F2-6A11-1E86-08A7AFAE82D7}"/>
              </a:ext>
            </a:extLst>
          </p:cNvPr>
          <p:cNvSpPr/>
          <p:nvPr/>
        </p:nvSpPr>
        <p:spPr>
          <a:xfrm>
            <a:off x="4215331" y="3798352"/>
            <a:ext cx="2760677" cy="842184"/>
          </a:xfrm>
          <a:prstGeom prst="rect">
            <a:avLst/>
          </a:prstGeom>
          <a:solidFill>
            <a:srgbClr val="F1F2F2">
              <a:alpha val="74902"/>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29" name="Rectangle 28">
            <a:extLst>
              <a:ext uri="{FF2B5EF4-FFF2-40B4-BE49-F238E27FC236}">
                <a16:creationId xmlns:a16="http://schemas.microsoft.com/office/drawing/2014/main" id="{59C647C5-49F6-7385-F264-74A2B43D199B}"/>
              </a:ext>
            </a:extLst>
          </p:cNvPr>
          <p:cNvSpPr/>
          <p:nvPr/>
        </p:nvSpPr>
        <p:spPr>
          <a:xfrm>
            <a:off x="4215331" y="2106988"/>
            <a:ext cx="2760677" cy="842184"/>
          </a:xfrm>
          <a:prstGeom prst="rect">
            <a:avLst/>
          </a:prstGeom>
          <a:solidFill>
            <a:srgbClr val="F1F2F2">
              <a:alpha val="74902"/>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180" name="TextBox 179">
            <a:extLst>
              <a:ext uri="{FF2B5EF4-FFF2-40B4-BE49-F238E27FC236}">
                <a16:creationId xmlns:a16="http://schemas.microsoft.com/office/drawing/2014/main" id="{E276B05D-0B47-9B55-3AD0-BFA8ABA0EB3E}"/>
              </a:ext>
            </a:extLst>
          </p:cNvPr>
          <p:cNvSpPr txBox="1"/>
          <p:nvPr/>
        </p:nvSpPr>
        <p:spPr>
          <a:xfrm>
            <a:off x="306726" y="1710319"/>
            <a:ext cx="2803575" cy="276999"/>
          </a:xfrm>
          <a:prstGeom prst="rect">
            <a:avLst/>
          </a:prstGeom>
          <a:noFill/>
        </p:spPr>
        <p:txBody>
          <a:bodyPr wrap="square" lIns="0" tIns="0" rIns="0" bIns="0" rtlCol="0" anchor="t">
            <a:spAutoFit/>
          </a:bodyPr>
          <a:lstStyle>
            <a:defPPr>
              <a:defRPr lang="en-US"/>
            </a:defPPr>
            <a:lvl1pPr>
              <a:defRPr>
                <a:solidFill>
                  <a:schemeClr val="accent1"/>
                </a:solidFill>
                <a:latin typeface="Roboto Slab Black" pitchFamily="2" charset="0"/>
                <a:ea typeface="Roboto Slab Black" pitchFamily="2"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Roboto Slab Black" pitchFamily="2" charset="0"/>
                <a:ea typeface="Roboto Slab Black" pitchFamily="2" charset="0"/>
                <a:cs typeface="+mn-cs"/>
              </a:rPr>
              <a:t>ENROLLMENT CRITERIA</a:t>
            </a:r>
          </a:p>
        </p:txBody>
      </p:sp>
      <p:sp>
        <p:nvSpPr>
          <p:cNvPr id="181" name="Rectangle 180">
            <a:extLst>
              <a:ext uri="{FF2B5EF4-FFF2-40B4-BE49-F238E27FC236}">
                <a16:creationId xmlns:a16="http://schemas.microsoft.com/office/drawing/2014/main" id="{D8C6DF39-4635-8740-6D7C-B36B92205416}"/>
              </a:ext>
            </a:extLst>
          </p:cNvPr>
          <p:cNvSpPr/>
          <p:nvPr/>
        </p:nvSpPr>
        <p:spPr>
          <a:xfrm>
            <a:off x="306726" y="3398458"/>
            <a:ext cx="3228258" cy="1463183"/>
          </a:xfrm>
          <a:prstGeom prst="rect">
            <a:avLst/>
          </a:prstGeom>
          <a:gradFill flip="none" rotWithShape="1">
            <a:gsLst>
              <a:gs pos="0">
                <a:srgbClr val="000000">
                  <a:alpha val="50000"/>
                </a:srgbClr>
              </a:gs>
              <a:gs pos="48000">
                <a:srgbClr val="000000">
                  <a:alpha val="40000"/>
                </a:srgbClr>
              </a:gs>
              <a:gs pos="100000">
                <a:schemeClr val="bg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182" name="TextBox 181">
            <a:extLst>
              <a:ext uri="{FF2B5EF4-FFF2-40B4-BE49-F238E27FC236}">
                <a16:creationId xmlns:a16="http://schemas.microsoft.com/office/drawing/2014/main" id="{276CE07F-3859-1722-386B-A90E04937B9F}"/>
              </a:ext>
            </a:extLst>
          </p:cNvPr>
          <p:cNvSpPr txBox="1"/>
          <p:nvPr/>
        </p:nvSpPr>
        <p:spPr>
          <a:xfrm>
            <a:off x="4127500" y="5032852"/>
            <a:ext cx="1560873" cy="276999"/>
          </a:xfrm>
          <a:prstGeom prst="rect">
            <a:avLst/>
          </a:prstGeom>
          <a:noFill/>
        </p:spPr>
        <p:txBody>
          <a:bodyPr wrap="square" lIns="0" tIns="0" rIns="0" bIns="0" rtlCol="0" anchor="t">
            <a:spAutoFit/>
          </a:bodyPr>
          <a:lstStyle>
            <a:defPPr>
              <a:defRPr lang="en-US"/>
            </a:defPPr>
            <a:lvl1pPr>
              <a:defRPr>
                <a:solidFill>
                  <a:schemeClr val="accent1"/>
                </a:solidFill>
                <a:latin typeface="Roboto Slab Black" pitchFamily="2" charset="0"/>
                <a:ea typeface="Roboto Slab Black" pitchFamily="2" charset="0"/>
              </a:defRPr>
            </a:lvl1p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Roboto Slab Black" pitchFamily="2" charset="0"/>
                <a:ea typeface="Roboto Slab Black" pitchFamily="2" charset="0"/>
                <a:cs typeface="+mn-cs"/>
              </a:rPr>
              <a:t>ENDPOINTS *</a:t>
            </a:r>
          </a:p>
        </p:txBody>
      </p:sp>
      <p:sp>
        <p:nvSpPr>
          <p:cNvPr id="183" name="TextBox 182">
            <a:extLst>
              <a:ext uri="{FF2B5EF4-FFF2-40B4-BE49-F238E27FC236}">
                <a16:creationId xmlns:a16="http://schemas.microsoft.com/office/drawing/2014/main" id="{F54F56EF-F28D-3369-134C-FA77CF515638}"/>
              </a:ext>
            </a:extLst>
          </p:cNvPr>
          <p:cNvSpPr txBox="1"/>
          <p:nvPr/>
        </p:nvSpPr>
        <p:spPr>
          <a:xfrm>
            <a:off x="4127500" y="5449859"/>
            <a:ext cx="1326089" cy="246221"/>
          </a:xfrm>
          <a:prstGeom prst="rect">
            <a:avLst/>
          </a:prstGeom>
          <a:noFill/>
        </p:spPr>
        <p:txBody>
          <a:bodyPr wrap="square" lIns="0" tIns="0" rIns="0" bIns="0" rtlCol="0" anchor="ctr">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normalizeH="0" noProof="0">
                <a:ln>
                  <a:noFill/>
                </a:ln>
                <a:solidFill>
                  <a:srgbClr val="345366"/>
                </a:solidFill>
                <a:effectLst/>
                <a:uLnTx/>
                <a:uFillTx/>
                <a:latin typeface="Avenir Book" panose="02000503020000020003" pitchFamily="2" charset="0"/>
                <a:ea typeface="Roboto Slab" pitchFamily="2" charset="0"/>
              </a:rPr>
              <a:t>Primary:</a:t>
            </a:r>
          </a:p>
        </p:txBody>
      </p:sp>
      <p:sp>
        <p:nvSpPr>
          <p:cNvPr id="184" name="TextBox 183">
            <a:extLst>
              <a:ext uri="{FF2B5EF4-FFF2-40B4-BE49-F238E27FC236}">
                <a16:creationId xmlns:a16="http://schemas.microsoft.com/office/drawing/2014/main" id="{396B1556-F36A-BF76-BB87-5AE4BE4188B5}"/>
              </a:ext>
            </a:extLst>
          </p:cNvPr>
          <p:cNvSpPr txBox="1"/>
          <p:nvPr/>
        </p:nvSpPr>
        <p:spPr>
          <a:xfrm>
            <a:off x="4127500" y="5788513"/>
            <a:ext cx="1674863" cy="246221"/>
          </a:xfrm>
          <a:prstGeom prst="rect">
            <a:avLst/>
          </a:prstGeom>
          <a:noFill/>
        </p:spPr>
        <p:txBody>
          <a:bodyPr wrap="square" lIns="0" tIns="0" rIns="0" bIns="0" rtlCol="0" anchor="ctr">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normalizeH="0" noProof="0">
                <a:ln>
                  <a:noFill/>
                </a:ln>
                <a:solidFill>
                  <a:srgbClr val="345366"/>
                </a:solidFill>
                <a:effectLst/>
                <a:uLnTx/>
                <a:uFillTx/>
                <a:latin typeface="Avenir Book" panose="02000503020000020003" pitchFamily="2" charset="0"/>
                <a:ea typeface="Roboto Slab" pitchFamily="2" charset="0"/>
              </a:rPr>
              <a:t>Secondary:</a:t>
            </a:r>
          </a:p>
        </p:txBody>
      </p:sp>
      <p:sp>
        <p:nvSpPr>
          <p:cNvPr id="185" name="TextBox 184">
            <a:extLst>
              <a:ext uri="{FF2B5EF4-FFF2-40B4-BE49-F238E27FC236}">
                <a16:creationId xmlns:a16="http://schemas.microsoft.com/office/drawing/2014/main" id="{E739537C-9F25-8E03-3488-4339F0D4B3AA}"/>
              </a:ext>
            </a:extLst>
          </p:cNvPr>
          <p:cNvSpPr txBox="1"/>
          <p:nvPr/>
        </p:nvSpPr>
        <p:spPr>
          <a:xfrm>
            <a:off x="5532862" y="5449859"/>
            <a:ext cx="640080" cy="246221"/>
          </a:xfrm>
          <a:prstGeom prst="rect">
            <a:avLst/>
          </a:prstGeom>
          <a:noFill/>
        </p:spPr>
        <p:txBody>
          <a:bodyPr wrap="square" lIns="0" tIns="0" rIns="0" b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normalizeH="0" noProof="0">
                <a:ln>
                  <a:noFill/>
                </a:ln>
                <a:solidFill>
                  <a:srgbClr val="345366"/>
                </a:solidFill>
                <a:effectLst/>
                <a:uLnTx/>
                <a:uFillTx/>
                <a:latin typeface="Avenir Light" panose="020B0402020203020204" pitchFamily="34" charset="0"/>
                <a:ea typeface="+mn-ea"/>
                <a:cs typeface="+mn-cs"/>
              </a:rPr>
              <a:t>ORR</a:t>
            </a:r>
          </a:p>
        </p:txBody>
      </p:sp>
      <p:sp>
        <p:nvSpPr>
          <p:cNvPr id="186" name="TextBox 185">
            <a:extLst>
              <a:ext uri="{FF2B5EF4-FFF2-40B4-BE49-F238E27FC236}">
                <a16:creationId xmlns:a16="http://schemas.microsoft.com/office/drawing/2014/main" id="{0196ED12-0EC0-893B-3FE9-30B6E3532AE2}"/>
              </a:ext>
            </a:extLst>
          </p:cNvPr>
          <p:cNvSpPr txBox="1"/>
          <p:nvPr/>
        </p:nvSpPr>
        <p:spPr>
          <a:xfrm>
            <a:off x="5532860" y="5788514"/>
            <a:ext cx="1645920" cy="246221"/>
          </a:xfrm>
          <a:prstGeom prst="rect">
            <a:avLst/>
          </a:prstGeom>
          <a:noFill/>
        </p:spPr>
        <p:txBody>
          <a:bodyPr wrap="square" lIns="0" tIns="0" rIns="0" b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normalizeH="0" noProof="0" err="1">
                <a:ln>
                  <a:noFill/>
                </a:ln>
                <a:solidFill>
                  <a:srgbClr val="345366"/>
                </a:solidFill>
                <a:effectLst/>
                <a:uLnTx/>
                <a:uFillTx/>
                <a:latin typeface="Avenir Light" panose="020B0402020203020204" pitchFamily="34" charset="0"/>
                <a:ea typeface="+mn-ea"/>
                <a:cs typeface="+mn-cs"/>
              </a:rPr>
              <a:t>DoR</a:t>
            </a:r>
            <a:r>
              <a:rPr kumimoji="0" lang="en-US" sz="1600" b="0" i="0" u="none" strike="noStrike" kern="1200" cap="none" normalizeH="0" noProof="0">
                <a:ln>
                  <a:noFill/>
                </a:ln>
                <a:solidFill>
                  <a:srgbClr val="345366"/>
                </a:solidFill>
                <a:effectLst/>
                <a:uLnTx/>
                <a:uFillTx/>
                <a:latin typeface="Avenir Light" panose="020B0402020203020204" pitchFamily="34" charset="0"/>
                <a:ea typeface="+mn-ea"/>
                <a:cs typeface="+mn-cs"/>
              </a:rPr>
              <a:t> and PFS</a:t>
            </a:r>
          </a:p>
        </p:txBody>
      </p:sp>
      <p:sp>
        <p:nvSpPr>
          <p:cNvPr id="187" name="Rectangle 186">
            <a:extLst>
              <a:ext uri="{FF2B5EF4-FFF2-40B4-BE49-F238E27FC236}">
                <a16:creationId xmlns:a16="http://schemas.microsoft.com/office/drawing/2014/main" id="{D1AE1E60-978E-551E-E122-59F36B3F68FE}"/>
              </a:ext>
            </a:extLst>
          </p:cNvPr>
          <p:cNvSpPr/>
          <p:nvPr/>
        </p:nvSpPr>
        <p:spPr>
          <a:xfrm>
            <a:off x="306726" y="2024855"/>
            <a:ext cx="3228258" cy="286453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cxnSp>
        <p:nvCxnSpPr>
          <p:cNvPr id="188" name="Straight Connector 187">
            <a:extLst>
              <a:ext uri="{FF2B5EF4-FFF2-40B4-BE49-F238E27FC236}">
                <a16:creationId xmlns:a16="http://schemas.microsoft.com/office/drawing/2014/main" id="{CDE7276B-1493-A4A9-9EC9-406AA20FF7DB}"/>
              </a:ext>
            </a:extLst>
          </p:cNvPr>
          <p:cNvCxnSpPr>
            <a:cxnSpLocks/>
          </p:cNvCxnSpPr>
          <p:nvPr/>
        </p:nvCxnSpPr>
        <p:spPr>
          <a:xfrm>
            <a:off x="306726" y="2024855"/>
            <a:ext cx="3228258" cy="0"/>
          </a:xfrm>
          <a:prstGeom prst="line">
            <a:avLst/>
          </a:prstGeom>
          <a:ln>
            <a:solidFill>
              <a:schemeClr val="accent5">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189" name="TextBox 188">
            <a:extLst>
              <a:ext uri="{FF2B5EF4-FFF2-40B4-BE49-F238E27FC236}">
                <a16:creationId xmlns:a16="http://schemas.microsoft.com/office/drawing/2014/main" id="{D18971D1-8ED6-5667-B297-1DB5077C541D}"/>
              </a:ext>
            </a:extLst>
          </p:cNvPr>
          <p:cNvSpPr txBox="1"/>
          <p:nvPr/>
        </p:nvSpPr>
        <p:spPr>
          <a:xfrm>
            <a:off x="471459" y="2777813"/>
            <a:ext cx="1600118" cy="338554"/>
          </a:xfrm>
          <a:prstGeom prst="rect">
            <a:avLst/>
          </a:prstGeom>
          <a:noFill/>
        </p:spPr>
        <p:txBody>
          <a:bodyPr wrap="non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58595B"/>
                </a:solidFill>
                <a:effectLst/>
                <a:uLnTx/>
                <a:uFillTx/>
                <a:latin typeface="Avenir Medium" panose="02000603020000020003" pitchFamily="2" charset="0"/>
                <a:ea typeface="+mn-ea"/>
                <a:cs typeface="+mn-cs"/>
              </a:rPr>
              <a:t>KRAS+/NRAS+</a:t>
            </a:r>
          </a:p>
        </p:txBody>
      </p:sp>
      <p:sp>
        <p:nvSpPr>
          <p:cNvPr id="190" name="TextBox 189">
            <a:extLst>
              <a:ext uri="{FF2B5EF4-FFF2-40B4-BE49-F238E27FC236}">
                <a16:creationId xmlns:a16="http://schemas.microsoft.com/office/drawing/2014/main" id="{F7C11D24-7D8F-5BAD-B41B-92AC19B3FAB2}"/>
              </a:ext>
            </a:extLst>
          </p:cNvPr>
          <p:cNvSpPr txBox="1"/>
          <p:nvPr/>
        </p:nvSpPr>
        <p:spPr>
          <a:xfrm>
            <a:off x="471459" y="3196093"/>
            <a:ext cx="1406154" cy="338554"/>
          </a:xfrm>
          <a:prstGeom prst="rect">
            <a:avLst/>
          </a:prstGeom>
          <a:noFill/>
        </p:spPr>
        <p:txBody>
          <a:bodyPr wrap="non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58595B"/>
                </a:solidFill>
                <a:effectLst/>
                <a:uLnTx/>
                <a:uFillTx/>
                <a:latin typeface="Avenir Medium" panose="02000603020000020003" pitchFamily="2" charset="0"/>
                <a:ea typeface="+mn-ea"/>
                <a:cs typeface="+mn-cs"/>
              </a:rPr>
              <a:t>Unresectable</a:t>
            </a:r>
          </a:p>
        </p:txBody>
      </p:sp>
      <p:sp>
        <p:nvSpPr>
          <p:cNvPr id="191" name="TextBox 190">
            <a:extLst>
              <a:ext uri="{FF2B5EF4-FFF2-40B4-BE49-F238E27FC236}">
                <a16:creationId xmlns:a16="http://schemas.microsoft.com/office/drawing/2014/main" id="{EF7652DB-4C0B-A178-458D-97DC32C9F1CF}"/>
              </a:ext>
            </a:extLst>
          </p:cNvPr>
          <p:cNvSpPr txBox="1"/>
          <p:nvPr/>
        </p:nvSpPr>
        <p:spPr>
          <a:xfrm>
            <a:off x="471459" y="2359533"/>
            <a:ext cx="1630575" cy="338554"/>
          </a:xfrm>
          <a:prstGeom prst="rect">
            <a:avLst/>
          </a:prstGeom>
          <a:noFill/>
        </p:spPr>
        <p:txBody>
          <a:bodyPr wrap="non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a:solidFill>
                  <a:srgbClr val="58595B"/>
                </a:solidFill>
                <a:latin typeface="Avenir Medium" panose="02000603020000020003" pitchFamily="2" charset="0"/>
              </a:rPr>
              <a:t>First-</a:t>
            </a:r>
            <a:r>
              <a:rPr kumimoji="0" lang="en-US" sz="1600" b="0" i="0" u="none" strike="noStrike" kern="1200" cap="none" spc="0" normalizeH="0" baseline="0" noProof="0">
                <a:ln>
                  <a:noFill/>
                </a:ln>
                <a:solidFill>
                  <a:srgbClr val="58595B"/>
                </a:solidFill>
                <a:effectLst/>
                <a:uLnTx/>
                <a:uFillTx/>
                <a:latin typeface="Avenir Medium" panose="02000603020000020003" pitchFamily="2" charset="0"/>
                <a:ea typeface="+mn-ea"/>
                <a:cs typeface="+mn-cs"/>
              </a:rPr>
              <a:t>line mCRC</a:t>
            </a:r>
          </a:p>
        </p:txBody>
      </p:sp>
      <p:grpSp>
        <p:nvGrpSpPr>
          <p:cNvPr id="192" name="Group 191">
            <a:extLst>
              <a:ext uri="{FF2B5EF4-FFF2-40B4-BE49-F238E27FC236}">
                <a16:creationId xmlns:a16="http://schemas.microsoft.com/office/drawing/2014/main" id="{3AF555FB-FC1B-4A65-4A74-1C7EA9BE5718}"/>
              </a:ext>
            </a:extLst>
          </p:cNvPr>
          <p:cNvGrpSpPr/>
          <p:nvPr/>
        </p:nvGrpSpPr>
        <p:grpSpPr>
          <a:xfrm>
            <a:off x="2437143" y="2772344"/>
            <a:ext cx="1224943" cy="1224943"/>
            <a:chOff x="3867924" y="3434323"/>
            <a:chExt cx="1224943" cy="1224943"/>
          </a:xfrm>
        </p:grpSpPr>
        <p:sp>
          <p:nvSpPr>
            <p:cNvPr id="193" name="Oval 192">
              <a:extLst>
                <a:ext uri="{FF2B5EF4-FFF2-40B4-BE49-F238E27FC236}">
                  <a16:creationId xmlns:a16="http://schemas.microsoft.com/office/drawing/2014/main" id="{FE461C2B-0A3F-4315-904D-5007224FD502}"/>
                </a:ext>
              </a:extLst>
            </p:cNvPr>
            <p:cNvSpPr/>
            <p:nvPr/>
          </p:nvSpPr>
          <p:spPr>
            <a:xfrm>
              <a:off x="3867924" y="3434323"/>
              <a:ext cx="1224943" cy="1224943"/>
            </a:xfrm>
            <a:prstGeom prst="ellipse">
              <a:avLst/>
            </a:prstGeom>
            <a:solidFill>
              <a:schemeClr val="bg1"/>
            </a:solidFill>
            <a:ln>
              <a:noFill/>
            </a:ln>
            <a:effectLst>
              <a:outerShdw blurRad="1270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194" name="TextBox 193">
              <a:extLst>
                <a:ext uri="{FF2B5EF4-FFF2-40B4-BE49-F238E27FC236}">
                  <a16:creationId xmlns:a16="http://schemas.microsoft.com/office/drawing/2014/main" id="{BA81E8ED-A66C-CE66-8292-F7266EDBAAFF}"/>
                </a:ext>
              </a:extLst>
            </p:cNvPr>
            <p:cNvSpPr txBox="1"/>
            <p:nvPr/>
          </p:nvSpPr>
          <p:spPr>
            <a:xfrm>
              <a:off x="4157230" y="4188708"/>
              <a:ext cx="646332" cy="307777"/>
            </a:xfrm>
            <a:prstGeom prst="rect">
              <a:avLst/>
            </a:prstGeom>
            <a:noFill/>
          </p:spPr>
          <p:txBody>
            <a:bodyPr wrap="non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345366">
                      <a:lumMod val="60000"/>
                      <a:lumOff val="40000"/>
                    </a:srgbClr>
                  </a:solidFill>
                  <a:effectLst/>
                  <a:uLnTx/>
                  <a:uFillTx/>
                  <a:latin typeface="Avenir Medium" panose="02000603020000020003" pitchFamily="2" charset="0"/>
                  <a:ea typeface="+mn-ea"/>
                  <a:cs typeface="+mn-cs"/>
                </a:rPr>
                <a:t>N=90</a:t>
              </a:r>
            </a:p>
          </p:txBody>
        </p:sp>
        <p:sp>
          <p:nvSpPr>
            <p:cNvPr id="195" name="TextBox 194">
              <a:extLst>
                <a:ext uri="{FF2B5EF4-FFF2-40B4-BE49-F238E27FC236}">
                  <a16:creationId xmlns:a16="http://schemas.microsoft.com/office/drawing/2014/main" id="{6E1A57CE-B0A9-6772-C6A8-BB9640B7D6CE}"/>
                </a:ext>
              </a:extLst>
            </p:cNvPr>
            <p:cNvSpPr txBox="1"/>
            <p:nvPr/>
          </p:nvSpPr>
          <p:spPr>
            <a:xfrm>
              <a:off x="4205320" y="3614518"/>
              <a:ext cx="550151" cy="769441"/>
            </a:xfrm>
            <a:prstGeom prst="rect">
              <a:avLst/>
            </a:prstGeom>
            <a:noFill/>
          </p:spPr>
          <p:txBody>
            <a:bodyPr wrap="non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a:ln>
                    <a:noFill/>
                  </a:ln>
                  <a:solidFill>
                    <a:srgbClr val="50A3A5">
                      <a:lumMod val="75000"/>
                    </a:srgbClr>
                  </a:solidFill>
                  <a:effectLst/>
                  <a:uLnTx/>
                  <a:uFillTx/>
                  <a:latin typeface="Avenir Black" panose="020B0803020203020204" pitchFamily="34" charset="0"/>
                  <a:ea typeface="+mn-ea"/>
                  <a:cs typeface="+mn-cs"/>
                </a:rPr>
                <a:t>R</a:t>
              </a:r>
            </a:p>
          </p:txBody>
        </p:sp>
      </p:grpSp>
      <p:sp>
        <p:nvSpPr>
          <p:cNvPr id="196" name="TextBox 195">
            <a:extLst>
              <a:ext uri="{FF2B5EF4-FFF2-40B4-BE49-F238E27FC236}">
                <a16:creationId xmlns:a16="http://schemas.microsoft.com/office/drawing/2014/main" id="{B4F29634-7F5D-B672-08F1-C4BE2B9528AD}"/>
              </a:ext>
            </a:extLst>
          </p:cNvPr>
          <p:cNvSpPr txBox="1"/>
          <p:nvPr/>
        </p:nvSpPr>
        <p:spPr>
          <a:xfrm>
            <a:off x="471459" y="3614374"/>
            <a:ext cx="2891139" cy="338554"/>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58595B"/>
                </a:solidFill>
                <a:effectLst/>
                <a:uLnTx/>
                <a:uFillTx/>
                <a:latin typeface="Avenir Medium" panose="02000603020000020003" pitchFamily="2" charset="0"/>
                <a:ea typeface="+mn-ea"/>
                <a:cs typeface="+mn-cs"/>
              </a:rPr>
              <a:t>No prior </a:t>
            </a:r>
            <a:r>
              <a:rPr kumimoji="0" lang="en-US" sz="1600" b="0" i="0" u="none" strike="noStrike" kern="1200" cap="none" spc="0" normalizeH="0" baseline="0" noProof="0" err="1">
                <a:ln>
                  <a:noFill/>
                </a:ln>
                <a:solidFill>
                  <a:srgbClr val="58595B"/>
                </a:solidFill>
                <a:effectLst/>
                <a:uLnTx/>
                <a:uFillTx/>
                <a:latin typeface="Avenir Medium" panose="02000603020000020003" pitchFamily="2" charset="0"/>
                <a:ea typeface="+mn-ea"/>
                <a:cs typeface="+mn-cs"/>
              </a:rPr>
              <a:t>bev</a:t>
            </a:r>
            <a:endParaRPr kumimoji="0" lang="en-US" sz="1600" b="0" i="0" u="none" strike="noStrike" kern="1200" cap="none" spc="0" normalizeH="0" baseline="0" noProof="0">
              <a:ln>
                <a:noFill/>
              </a:ln>
              <a:solidFill>
                <a:srgbClr val="58595B"/>
              </a:solidFill>
              <a:effectLst/>
              <a:uLnTx/>
              <a:uFillTx/>
              <a:latin typeface="Avenir Medium" panose="02000603020000020003" pitchFamily="2" charset="0"/>
              <a:ea typeface="+mn-ea"/>
              <a:cs typeface="+mn-cs"/>
            </a:endParaRPr>
          </a:p>
        </p:txBody>
      </p:sp>
      <p:pic>
        <p:nvPicPr>
          <p:cNvPr id="197" name="Picture 196" descr="A picture containing invertebrate&#10;&#10;Description automatically generated">
            <a:extLst>
              <a:ext uri="{FF2B5EF4-FFF2-40B4-BE49-F238E27FC236}">
                <a16:creationId xmlns:a16="http://schemas.microsoft.com/office/drawing/2014/main" id="{0AB03624-675F-676F-5B12-3F95A29A2559}"/>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253" t="35986" r="-253" b="16549"/>
          <a:stretch/>
        </p:blipFill>
        <p:spPr>
          <a:xfrm>
            <a:off x="306726" y="4151399"/>
            <a:ext cx="3228258" cy="2170147"/>
          </a:xfrm>
          <a:prstGeom prst="rect">
            <a:avLst/>
          </a:prstGeom>
        </p:spPr>
      </p:pic>
      <p:sp>
        <p:nvSpPr>
          <p:cNvPr id="198" name="TextBox 197">
            <a:extLst>
              <a:ext uri="{FF2B5EF4-FFF2-40B4-BE49-F238E27FC236}">
                <a16:creationId xmlns:a16="http://schemas.microsoft.com/office/drawing/2014/main" id="{6F22A0CF-915A-4827-3CFA-CE0B83FAB919}"/>
              </a:ext>
            </a:extLst>
          </p:cNvPr>
          <p:cNvSpPr txBox="1"/>
          <p:nvPr/>
        </p:nvSpPr>
        <p:spPr>
          <a:xfrm>
            <a:off x="1249197" y="4389906"/>
            <a:ext cx="1343316" cy="553998"/>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a:ln>
                  <a:noFill/>
                </a:ln>
                <a:solidFill>
                  <a:srgbClr val="FFFFFF">
                    <a:alpha val="50000"/>
                  </a:srgbClr>
                </a:solidFill>
                <a:effectLst/>
                <a:uLnTx/>
                <a:uFillTx/>
                <a:latin typeface="Roboto Slab Medium" pitchFamily="2" charset="0"/>
                <a:ea typeface="Roboto Slab Medium" pitchFamily="2" charset="0"/>
                <a:cs typeface="+mn-cs"/>
              </a:rPr>
              <a:t>mCRC</a:t>
            </a:r>
          </a:p>
        </p:txBody>
      </p:sp>
      <p:cxnSp>
        <p:nvCxnSpPr>
          <p:cNvPr id="199" name="Straight Connector 198">
            <a:extLst>
              <a:ext uri="{FF2B5EF4-FFF2-40B4-BE49-F238E27FC236}">
                <a16:creationId xmlns:a16="http://schemas.microsoft.com/office/drawing/2014/main" id="{A8853103-0ED9-24D6-1E27-163F77D20CEC}"/>
              </a:ext>
            </a:extLst>
          </p:cNvPr>
          <p:cNvCxnSpPr>
            <a:cxnSpLocks/>
          </p:cNvCxnSpPr>
          <p:nvPr/>
        </p:nvCxnSpPr>
        <p:spPr>
          <a:xfrm>
            <a:off x="306726" y="4151400"/>
            <a:ext cx="3228831"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1B47689A-6605-F912-78C0-A51378B0ABFE}"/>
              </a:ext>
            </a:extLst>
          </p:cNvPr>
          <p:cNvCxnSpPr>
            <a:cxnSpLocks/>
          </p:cNvCxnSpPr>
          <p:nvPr/>
        </p:nvCxnSpPr>
        <p:spPr>
          <a:xfrm>
            <a:off x="4127500" y="5336941"/>
            <a:ext cx="3228258" cy="0"/>
          </a:xfrm>
          <a:prstGeom prst="line">
            <a:avLst/>
          </a:prstGeom>
          <a:ln>
            <a:solidFill>
              <a:schemeClr val="accent5">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201" name="Rectangle 200">
            <a:extLst>
              <a:ext uri="{FF2B5EF4-FFF2-40B4-BE49-F238E27FC236}">
                <a16:creationId xmlns:a16="http://schemas.microsoft.com/office/drawing/2014/main" id="{4C9D2487-F673-64AF-FFD9-C1BB44235B7D}"/>
              </a:ext>
            </a:extLst>
          </p:cNvPr>
          <p:cNvSpPr/>
          <p:nvPr/>
        </p:nvSpPr>
        <p:spPr>
          <a:xfrm>
            <a:off x="4190947" y="4144668"/>
            <a:ext cx="1188720" cy="182880"/>
          </a:xfrm>
          <a:prstGeom prst="rect">
            <a:avLst/>
          </a:prstGeom>
          <a:no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1028700" indent="-1028700" algn="r"/>
            <a:r>
              <a:rPr lang="en-US" sz="1400" err="1">
                <a:solidFill>
                  <a:schemeClr val="accent6">
                    <a:lumMod val="50000"/>
                  </a:schemeClr>
                </a:solidFill>
                <a:latin typeface="Avenir Book" panose="02000503020000020003" pitchFamily="2" charset="0"/>
              </a:rPr>
              <a:t>Onv</a:t>
            </a:r>
            <a:r>
              <a:rPr lang="en-US" sz="1400">
                <a:solidFill>
                  <a:schemeClr val="accent6">
                    <a:lumMod val="50000"/>
                  </a:schemeClr>
                </a:solidFill>
                <a:latin typeface="Avenir Book" panose="02000503020000020003" pitchFamily="2" charset="0"/>
              </a:rPr>
              <a:t> 30mg +</a:t>
            </a:r>
          </a:p>
        </p:txBody>
      </p:sp>
      <p:sp>
        <p:nvSpPr>
          <p:cNvPr id="202" name="Rectangle 201">
            <a:extLst>
              <a:ext uri="{FF2B5EF4-FFF2-40B4-BE49-F238E27FC236}">
                <a16:creationId xmlns:a16="http://schemas.microsoft.com/office/drawing/2014/main" id="{CD0F5D29-D79C-9C02-DD59-B2C51CF3AC16}"/>
              </a:ext>
            </a:extLst>
          </p:cNvPr>
          <p:cNvSpPr/>
          <p:nvPr/>
        </p:nvSpPr>
        <p:spPr>
          <a:xfrm>
            <a:off x="4190947" y="3291138"/>
            <a:ext cx="1188720" cy="182880"/>
          </a:xfrm>
          <a:prstGeom prst="rect">
            <a:avLst/>
          </a:prstGeom>
          <a:no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1028700" indent="-1028700" algn="r"/>
            <a:r>
              <a:rPr lang="en-US" sz="1400" err="1">
                <a:solidFill>
                  <a:schemeClr val="accent6">
                    <a:lumMod val="50000"/>
                  </a:schemeClr>
                </a:solidFill>
                <a:latin typeface="Avenir Book" panose="02000503020000020003" pitchFamily="2" charset="0"/>
              </a:rPr>
              <a:t>Onv</a:t>
            </a:r>
            <a:r>
              <a:rPr lang="en-US" sz="1400">
                <a:solidFill>
                  <a:schemeClr val="accent6">
                    <a:lumMod val="50000"/>
                  </a:schemeClr>
                </a:solidFill>
                <a:latin typeface="Avenir Book" panose="02000503020000020003" pitchFamily="2" charset="0"/>
              </a:rPr>
              <a:t> 20mg +</a:t>
            </a:r>
          </a:p>
        </p:txBody>
      </p:sp>
      <p:sp>
        <p:nvSpPr>
          <p:cNvPr id="203" name="Rectangle 202">
            <a:extLst>
              <a:ext uri="{FF2B5EF4-FFF2-40B4-BE49-F238E27FC236}">
                <a16:creationId xmlns:a16="http://schemas.microsoft.com/office/drawing/2014/main" id="{C78C1A01-8494-07D8-BA90-28562D30247A}"/>
              </a:ext>
            </a:extLst>
          </p:cNvPr>
          <p:cNvSpPr/>
          <p:nvPr/>
        </p:nvSpPr>
        <p:spPr>
          <a:xfrm>
            <a:off x="4257085" y="2435714"/>
            <a:ext cx="1116486" cy="171767"/>
          </a:xfrm>
          <a:prstGeom prst="rect">
            <a:avLst/>
          </a:prstGeom>
          <a:no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1028700" indent="-1028700" algn="r"/>
            <a:r>
              <a:rPr lang="en-US" sz="1400">
                <a:solidFill>
                  <a:schemeClr val="accent6">
                    <a:lumMod val="50000"/>
                  </a:schemeClr>
                </a:solidFill>
                <a:latin typeface="Avenir Book" panose="02000503020000020003" pitchFamily="2" charset="0"/>
              </a:rPr>
              <a:t>SoC alone</a:t>
            </a:r>
          </a:p>
        </p:txBody>
      </p:sp>
      <p:sp>
        <p:nvSpPr>
          <p:cNvPr id="205" name="TextBox 204">
            <a:extLst>
              <a:ext uri="{FF2B5EF4-FFF2-40B4-BE49-F238E27FC236}">
                <a16:creationId xmlns:a16="http://schemas.microsoft.com/office/drawing/2014/main" id="{8880FBE0-9B78-538B-5CF3-AEE3E60FFDC6}"/>
              </a:ext>
            </a:extLst>
          </p:cNvPr>
          <p:cNvSpPr txBox="1"/>
          <p:nvPr/>
        </p:nvSpPr>
        <p:spPr>
          <a:xfrm>
            <a:off x="4127500" y="1710319"/>
            <a:ext cx="3199117" cy="276999"/>
          </a:xfrm>
          <a:prstGeom prst="rect">
            <a:avLst/>
          </a:prstGeom>
          <a:noFill/>
        </p:spPr>
        <p:txBody>
          <a:bodyPr wrap="square" lIns="0" tIns="0" rIns="0" bIns="0" rtlCol="0" anchor="t">
            <a:spAutoFit/>
          </a:bodyPr>
          <a:lstStyle>
            <a:defPPr>
              <a:defRPr lang="en-US"/>
            </a:defPPr>
            <a:lvl1pPr>
              <a:defRPr>
                <a:solidFill>
                  <a:schemeClr val="accent1"/>
                </a:solidFill>
                <a:latin typeface="Roboto Slab Black" pitchFamily="2" charset="0"/>
                <a:ea typeface="Roboto Slab Black" pitchFamily="2" charset="0"/>
              </a:defRPr>
            </a:lvl1p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Roboto Slab Black" pitchFamily="2" charset="0"/>
                <a:ea typeface="Roboto Slab Black" pitchFamily="2" charset="0"/>
                <a:cs typeface="+mn-cs"/>
              </a:rPr>
              <a:t>6 RANDOMIZATION ARMS</a:t>
            </a:r>
          </a:p>
        </p:txBody>
      </p:sp>
      <p:cxnSp>
        <p:nvCxnSpPr>
          <p:cNvPr id="206" name="Straight Connector 205">
            <a:extLst>
              <a:ext uri="{FF2B5EF4-FFF2-40B4-BE49-F238E27FC236}">
                <a16:creationId xmlns:a16="http://schemas.microsoft.com/office/drawing/2014/main" id="{BF9C5848-3BD3-CAE4-AAF7-1ACBD089BEC2}"/>
              </a:ext>
            </a:extLst>
          </p:cNvPr>
          <p:cNvCxnSpPr>
            <a:cxnSpLocks/>
          </p:cNvCxnSpPr>
          <p:nvPr/>
        </p:nvCxnSpPr>
        <p:spPr>
          <a:xfrm>
            <a:off x="4127500" y="2024855"/>
            <a:ext cx="3228258" cy="0"/>
          </a:xfrm>
          <a:prstGeom prst="line">
            <a:avLst/>
          </a:prstGeom>
          <a:ln>
            <a:solidFill>
              <a:schemeClr val="accent5">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219" name="Left Brace 218">
            <a:extLst>
              <a:ext uri="{FF2B5EF4-FFF2-40B4-BE49-F238E27FC236}">
                <a16:creationId xmlns:a16="http://schemas.microsoft.com/office/drawing/2014/main" id="{CA2E5BB4-C07B-D29D-5D8D-7CC0F7A622B0}"/>
              </a:ext>
            </a:extLst>
          </p:cNvPr>
          <p:cNvSpPr/>
          <p:nvPr/>
        </p:nvSpPr>
        <p:spPr>
          <a:xfrm flipV="1">
            <a:off x="3798899" y="2114989"/>
            <a:ext cx="274320" cy="2514600"/>
          </a:xfrm>
          <a:prstGeom prst="leftBrace">
            <a:avLst>
              <a:gd name="adj1" fmla="val 56852"/>
              <a:gd name="adj2" fmla="val 50000"/>
            </a:avLst>
          </a:prstGeom>
          <a:ln w="63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 name="TextBox 3">
            <a:extLst>
              <a:ext uri="{FF2B5EF4-FFF2-40B4-BE49-F238E27FC236}">
                <a16:creationId xmlns:a16="http://schemas.microsoft.com/office/drawing/2014/main" id="{A520F947-65A6-701D-B850-DA81C58F26CD}"/>
              </a:ext>
            </a:extLst>
          </p:cNvPr>
          <p:cNvSpPr txBox="1"/>
          <p:nvPr/>
        </p:nvSpPr>
        <p:spPr>
          <a:xfrm>
            <a:off x="4127500" y="6300717"/>
            <a:ext cx="3977692" cy="369332"/>
          </a:xfrm>
          <a:prstGeom prst="rect">
            <a:avLst/>
          </a:prstGeom>
          <a:noFill/>
        </p:spPr>
        <p:txBody>
          <a:bodyPr wrap="square" lIns="0" tIns="0" rIns="0" bIns="0" rtlCol="0" anchor="ctr">
            <a:spAutoFit/>
          </a:bodyPr>
          <a:lstStyle/>
          <a:p>
            <a:pPr marL="115888" marR="0" lvl="0" indent="-115888"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normalizeH="0" noProof="0">
                <a:ln>
                  <a:noFill/>
                </a:ln>
                <a:solidFill>
                  <a:srgbClr val="345366"/>
                </a:solidFill>
                <a:effectLst/>
                <a:uLnTx/>
                <a:uFillTx/>
                <a:latin typeface="Avenir Book" panose="02000503020000020003" pitchFamily="2" charset="0"/>
                <a:ea typeface="Roboto Slab" pitchFamily="2" charset="0"/>
              </a:rPr>
              <a:t>*	Assessed by blinded independent </a:t>
            </a:r>
            <a:br>
              <a:rPr kumimoji="0" lang="en-US" sz="1200" b="0" i="0" u="none" strike="noStrike" kern="1200" cap="none" normalizeH="0" noProof="0">
                <a:ln>
                  <a:noFill/>
                </a:ln>
                <a:solidFill>
                  <a:srgbClr val="345366"/>
                </a:solidFill>
                <a:effectLst/>
                <a:uLnTx/>
                <a:uFillTx/>
                <a:latin typeface="Avenir Book" panose="02000503020000020003" pitchFamily="2" charset="0"/>
                <a:ea typeface="Roboto Slab" pitchFamily="2" charset="0"/>
              </a:rPr>
            </a:br>
            <a:r>
              <a:rPr kumimoji="0" lang="en-US" sz="1200" b="0" i="0" u="none" strike="noStrike" kern="1200" cap="none" normalizeH="0" noProof="0">
                <a:ln>
                  <a:noFill/>
                </a:ln>
                <a:solidFill>
                  <a:srgbClr val="345366"/>
                </a:solidFill>
                <a:effectLst/>
                <a:uLnTx/>
                <a:uFillTx/>
                <a:latin typeface="Avenir Book" panose="02000503020000020003" pitchFamily="2" charset="0"/>
                <a:ea typeface="Roboto Slab" pitchFamily="2" charset="0"/>
              </a:rPr>
              <a:t>central review (BICR)</a:t>
            </a:r>
          </a:p>
        </p:txBody>
      </p:sp>
      <p:sp>
        <p:nvSpPr>
          <p:cNvPr id="5" name="TextBox 4">
            <a:extLst>
              <a:ext uri="{FF2B5EF4-FFF2-40B4-BE49-F238E27FC236}">
                <a16:creationId xmlns:a16="http://schemas.microsoft.com/office/drawing/2014/main" id="{607D4516-52AC-A83E-995E-ECE4E9C6B584}"/>
              </a:ext>
            </a:extLst>
          </p:cNvPr>
          <p:cNvSpPr txBox="1"/>
          <p:nvPr/>
        </p:nvSpPr>
        <p:spPr>
          <a:xfrm>
            <a:off x="8460010" y="6448190"/>
            <a:ext cx="3132998" cy="184666"/>
          </a:xfrm>
          <a:prstGeom prst="rect">
            <a:avLst/>
          </a:prstGeom>
          <a:noFill/>
        </p:spPr>
        <p:txBody>
          <a:bodyPr wrap="square" lIns="0" tIns="0" rIns="0" bIns="0" rtlCol="0" anchor="ctr">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normalizeH="0" noProof="0">
                <a:ln>
                  <a:noFill/>
                </a:ln>
                <a:solidFill>
                  <a:srgbClr val="345366"/>
                </a:solidFill>
                <a:effectLst/>
                <a:uLnTx/>
                <a:uFillTx/>
                <a:latin typeface="Avenir Book" panose="02000503020000020003" pitchFamily="2" charset="0"/>
                <a:ea typeface="Roboto Slab" pitchFamily="2" charset="0"/>
              </a:rPr>
              <a:t>Patients’ tumors are scanned every 8 weeks</a:t>
            </a:r>
          </a:p>
        </p:txBody>
      </p:sp>
      <p:cxnSp>
        <p:nvCxnSpPr>
          <p:cNvPr id="6" name="Straight Connector 5">
            <a:extLst>
              <a:ext uri="{FF2B5EF4-FFF2-40B4-BE49-F238E27FC236}">
                <a16:creationId xmlns:a16="http://schemas.microsoft.com/office/drawing/2014/main" id="{6967E62E-3F9B-18EE-B810-AED97E9D0DC5}"/>
              </a:ext>
            </a:extLst>
          </p:cNvPr>
          <p:cNvCxnSpPr>
            <a:cxnSpLocks/>
          </p:cNvCxnSpPr>
          <p:nvPr/>
        </p:nvCxnSpPr>
        <p:spPr>
          <a:xfrm>
            <a:off x="6976008" y="2563975"/>
            <a:ext cx="0" cy="1796558"/>
          </a:xfrm>
          <a:prstGeom prst="line">
            <a:avLst/>
          </a:prstGeom>
          <a:ln w="3175">
            <a:noFill/>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49A040CF-D3AC-C878-5D3B-A00D86753E6F}"/>
              </a:ext>
            </a:extLst>
          </p:cNvPr>
          <p:cNvSpPr/>
          <p:nvPr/>
        </p:nvSpPr>
        <p:spPr>
          <a:xfrm>
            <a:off x="5394392" y="2188899"/>
            <a:ext cx="1527256" cy="329661"/>
          </a:xfrm>
          <a:prstGeom prst="rect">
            <a:avLst/>
          </a:prstGeom>
          <a:no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1028700" indent="-1028700"/>
            <a:r>
              <a:rPr lang="en-US" sz="1400">
                <a:solidFill>
                  <a:schemeClr val="accent1"/>
                </a:solidFill>
                <a:latin typeface="Avenir Book" panose="02000503020000020003" pitchFamily="2" charset="0"/>
              </a:rPr>
              <a:t>1. FOLFIRI/</a:t>
            </a:r>
            <a:r>
              <a:rPr lang="en-US" sz="1400" err="1">
                <a:solidFill>
                  <a:schemeClr val="accent1"/>
                </a:solidFill>
                <a:latin typeface="Avenir Book" panose="02000503020000020003" pitchFamily="2" charset="0"/>
              </a:rPr>
              <a:t>bev</a:t>
            </a:r>
            <a:endParaRPr lang="en-US" sz="1400">
              <a:solidFill>
                <a:schemeClr val="accent1"/>
              </a:solidFill>
              <a:latin typeface="Avenir Book" panose="02000503020000020003" pitchFamily="2" charset="0"/>
            </a:endParaRPr>
          </a:p>
        </p:txBody>
      </p:sp>
      <p:sp>
        <p:nvSpPr>
          <p:cNvPr id="8" name="Rectangle 7">
            <a:extLst>
              <a:ext uri="{FF2B5EF4-FFF2-40B4-BE49-F238E27FC236}">
                <a16:creationId xmlns:a16="http://schemas.microsoft.com/office/drawing/2014/main" id="{C6CAC50C-CCAB-19AD-76B3-B6580087BDD3}"/>
              </a:ext>
            </a:extLst>
          </p:cNvPr>
          <p:cNvSpPr/>
          <p:nvPr/>
        </p:nvSpPr>
        <p:spPr>
          <a:xfrm>
            <a:off x="5394391" y="2499008"/>
            <a:ext cx="1533663" cy="329661"/>
          </a:xfrm>
          <a:prstGeom prst="rect">
            <a:avLst/>
          </a:prstGeom>
          <a:no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1028700" indent="-1028700"/>
            <a:r>
              <a:rPr lang="en-US" sz="1400">
                <a:solidFill>
                  <a:schemeClr val="accent2"/>
                </a:solidFill>
                <a:latin typeface="Avenir Book" panose="02000503020000020003" pitchFamily="2" charset="0"/>
              </a:rPr>
              <a:t>2. FOLFOX/</a:t>
            </a:r>
            <a:r>
              <a:rPr lang="en-US" sz="1400" err="1">
                <a:solidFill>
                  <a:schemeClr val="accent2"/>
                </a:solidFill>
                <a:latin typeface="Avenir Book" panose="02000503020000020003" pitchFamily="2" charset="0"/>
              </a:rPr>
              <a:t>bev</a:t>
            </a:r>
            <a:endParaRPr lang="en-US" sz="1400">
              <a:solidFill>
                <a:schemeClr val="accent2"/>
              </a:solidFill>
              <a:latin typeface="Avenir Book" panose="02000503020000020003" pitchFamily="2" charset="0"/>
            </a:endParaRPr>
          </a:p>
        </p:txBody>
      </p:sp>
      <p:sp>
        <p:nvSpPr>
          <p:cNvPr id="9" name="Rectangle 8">
            <a:extLst>
              <a:ext uri="{FF2B5EF4-FFF2-40B4-BE49-F238E27FC236}">
                <a16:creationId xmlns:a16="http://schemas.microsoft.com/office/drawing/2014/main" id="{FFCDF46B-D06C-6A54-0E3A-A24319B4ED5C}"/>
              </a:ext>
            </a:extLst>
          </p:cNvPr>
          <p:cNvSpPr/>
          <p:nvPr/>
        </p:nvSpPr>
        <p:spPr>
          <a:xfrm>
            <a:off x="5400601" y="3081241"/>
            <a:ext cx="1527256" cy="329661"/>
          </a:xfrm>
          <a:prstGeom prst="rect">
            <a:avLst/>
          </a:prstGeom>
          <a:no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1028700" indent="-1028700"/>
            <a:r>
              <a:rPr lang="en-US" sz="1400">
                <a:solidFill>
                  <a:schemeClr val="accent1"/>
                </a:solidFill>
                <a:latin typeface="Avenir Book" panose="02000503020000020003" pitchFamily="2" charset="0"/>
              </a:rPr>
              <a:t>3. FOLFIRI/</a:t>
            </a:r>
            <a:r>
              <a:rPr lang="en-US" sz="1400" err="1">
                <a:solidFill>
                  <a:schemeClr val="accent1"/>
                </a:solidFill>
                <a:latin typeface="Avenir Book" panose="02000503020000020003" pitchFamily="2" charset="0"/>
              </a:rPr>
              <a:t>bev</a:t>
            </a:r>
            <a:endParaRPr lang="en-US" sz="1400">
              <a:solidFill>
                <a:schemeClr val="accent1"/>
              </a:solidFill>
              <a:latin typeface="Avenir Book" panose="02000503020000020003" pitchFamily="2" charset="0"/>
            </a:endParaRPr>
          </a:p>
        </p:txBody>
      </p:sp>
      <p:sp>
        <p:nvSpPr>
          <p:cNvPr id="10" name="Rectangle 9">
            <a:extLst>
              <a:ext uri="{FF2B5EF4-FFF2-40B4-BE49-F238E27FC236}">
                <a16:creationId xmlns:a16="http://schemas.microsoft.com/office/drawing/2014/main" id="{80833A57-4E7F-2C1F-945E-29E132C090A0}"/>
              </a:ext>
            </a:extLst>
          </p:cNvPr>
          <p:cNvSpPr/>
          <p:nvPr/>
        </p:nvSpPr>
        <p:spPr>
          <a:xfrm>
            <a:off x="5400600" y="3355137"/>
            <a:ext cx="1533663" cy="329661"/>
          </a:xfrm>
          <a:prstGeom prst="rect">
            <a:avLst/>
          </a:prstGeom>
          <a:no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1028700" indent="-1028700"/>
            <a:r>
              <a:rPr lang="en-US" sz="1400">
                <a:solidFill>
                  <a:schemeClr val="accent2"/>
                </a:solidFill>
                <a:latin typeface="Avenir Book" panose="02000503020000020003" pitchFamily="2" charset="0"/>
              </a:rPr>
              <a:t>4. FOLFOX/</a:t>
            </a:r>
            <a:r>
              <a:rPr lang="en-US" sz="1400" err="1">
                <a:solidFill>
                  <a:schemeClr val="accent2"/>
                </a:solidFill>
                <a:latin typeface="Avenir Book" panose="02000503020000020003" pitchFamily="2" charset="0"/>
              </a:rPr>
              <a:t>bev</a:t>
            </a:r>
            <a:endParaRPr lang="en-US" sz="1400">
              <a:solidFill>
                <a:schemeClr val="accent2"/>
              </a:solidFill>
              <a:latin typeface="Avenir Book" panose="02000503020000020003" pitchFamily="2" charset="0"/>
            </a:endParaRPr>
          </a:p>
        </p:txBody>
      </p:sp>
      <p:sp>
        <p:nvSpPr>
          <p:cNvPr id="11" name="Rectangle 10">
            <a:extLst>
              <a:ext uri="{FF2B5EF4-FFF2-40B4-BE49-F238E27FC236}">
                <a16:creationId xmlns:a16="http://schemas.microsoft.com/office/drawing/2014/main" id="{928751ED-49BC-29D8-F793-50D26E4254A9}"/>
              </a:ext>
            </a:extLst>
          </p:cNvPr>
          <p:cNvSpPr/>
          <p:nvPr/>
        </p:nvSpPr>
        <p:spPr>
          <a:xfrm>
            <a:off x="5400202" y="3937368"/>
            <a:ext cx="1527256" cy="329661"/>
          </a:xfrm>
          <a:prstGeom prst="rect">
            <a:avLst/>
          </a:prstGeom>
          <a:no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1028700" indent="-1028700"/>
            <a:r>
              <a:rPr lang="en-US" sz="1400">
                <a:solidFill>
                  <a:schemeClr val="accent1"/>
                </a:solidFill>
                <a:latin typeface="Avenir Book" panose="02000503020000020003" pitchFamily="2" charset="0"/>
              </a:rPr>
              <a:t>5. FOLFIRI/</a:t>
            </a:r>
            <a:r>
              <a:rPr lang="en-US" sz="1400" err="1">
                <a:solidFill>
                  <a:schemeClr val="accent1"/>
                </a:solidFill>
                <a:latin typeface="Avenir Book" panose="02000503020000020003" pitchFamily="2" charset="0"/>
              </a:rPr>
              <a:t>bev</a:t>
            </a:r>
            <a:endParaRPr lang="en-US" sz="1400">
              <a:solidFill>
                <a:schemeClr val="accent1"/>
              </a:solidFill>
              <a:latin typeface="Avenir Book" panose="02000503020000020003" pitchFamily="2" charset="0"/>
            </a:endParaRPr>
          </a:p>
        </p:txBody>
      </p:sp>
      <p:sp>
        <p:nvSpPr>
          <p:cNvPr id="12" name="Rectangle 11">
            <a:extLst>
              <a:ext uri="{FF2B5EF4-FFF2-40B4-BE49-F238E27FC236}">
                <a16:creationId xmlns:a16="http://schemas.microsoft.com/office/drawing/2014/main" id="{B7F58C17-2AC5-253A-ABBD-9318B737F307}"/>
              </a:ext>
            </a:extLst>
          </p:cNvPr>
          <p:cNvSpPr/>
          <p:nvPr/>
        </p:nvSpPr>
        <p:spPr>
          <a:xfrm>
            <a:off x="5400201" y="4247477"/>
            <a:ext cx="1533663" cy="329661"/>
          </a:xfrm>
          <a:prstGeom prst="rect">
            <a:avLst/>
          </a:prstGeom>
          <a:no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1028700" indent="-1028700"/>
            <a:r>
              <a:rPr lang="en-US" sz="1400">
                <a:solidFill>
                  <a:schemeClr val="accent2"/>
                </a:solidFill>
                <a:latin typeface="Avenir Book" panose="02000503020000020003" pitchFamily="2" charset="0"/>
              </a:rPr>
              <a:t>6. FOLFOX/</a:t>
            </a:r>
            <a:r>
              <a:rPr lang="en-US" sz="1400" err="1">
                <a:solidFill>
                  <a:schemeClr val="accent2"/>
                </a:solidFill>
                <a:latin typeface="Avenir Book" panose="02000503020000020003" pitchFamily="2" charset="0"/>
              </a:rPr>
              <a:t>bev</a:t>
            </a:r>
            <a:endParaRPr lang="en-US" sz="1400">
              <a:solidFill>
                <a:schemeClr val="accent2"/>
              </a:solidFill>
              <a:latin typeface="Avenir Book" panose="02000503020000020003" pitchFamily="2" charset="0"/>
            </a:endParaRPr>
          </a:p>
        </p:txBody>
      </p:sp>
      <p:sp>
        <p:nvSpPr>
          <p:cNvPr id="13" name="Rectangle 12">
            <a:hlinkClick r:id="rId6" action="ppaction://hlinksldjump"/>
            <a:extLst>
              <a:ext uri="{FF2B5EF4-FFF2-40B4-BE49-F238E27FC236}">
                <a16:creationId xmlns:a16="http://schemas.microsoft.com/office/drawing/2014/main" id="{DDFD388B-E2E6-B480-D48B-ECF84C950C95}"/>
              </a:ext>
            </a:extLst>
          </p:cNvPr>
          <p:cNvSpPr/>
          <p:nvPr/>
        </p:nvSpPr>
        <p:spPr>
          <a:xfrm>
            <a:off x="11088156" y="6182781"/>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Tree>
    <p:extLst>
      <p:ext uri="{BB962C8B-B14F-4D97-AF65-F5344CB8AC3E}">
        <p14:creationId xmlns:p14="http://schemas.microsoft.com/office/powerpoint/2010/main" val="3465040834"/>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DAB31B7-B362-77CC-2CAE-64BA5C98ECE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4464E5C-61F3-8A68-C81F-88F0A5D38E31}"/>
              </a:ext>
            </a:extLst>
          </p:cNvPr>
          <p:cNvSpPr>
            <a:spLocks noGrp="1"/>
          </p:cNvSpPr>
          <p:nvPr>
            <p:ph type="title"/>
          </p:nvPr>
        </p:nvSpPr>
        <p:spPr/>
        <p:txBody>
          <a:bodyPr/>
          <a:lstStyle/>
          <a:p>
            <a:r>
              <a:rPr lang="en-US"/>
              <a:t>Trial design of CRDF-004: first-line RAS-mutated mCRC Phase 2 trial</a:t>
            </a:r>
          </a:p>
        </p:txBody>
      </p:sp>
      <p:sp>
        <p:nvSpPr>
          <p:cNvPr id="3" name="Rectangle 2">
            <a:extLst>
              <a:ext uri="{FF2B5EF4-FFF2-40B4-BE49-F238E27FC236}">
                <a16:creationId xmlns:a16="http://schemas.microsoft.com/office/drawing/2014/main" id="{51BA229C-705D-7F86-B3C7-080E4E60926C}"/>
              </a:ext>
            </a:extLst>
          </p:cNvPr>
          <p:cNvSpPr/>
          <p:nvPr/>
        </p:nvSpPr>
        <p:spPr>
          <a:xfrm>
            <a:off x="7800240" y="2158376"/>
            <a:ext cx="4085030" cy="3416187"/>
          </a:xfrm>
          <a:prstGeom prst="rect">
            <a:avLst/>
          </a:prstGeom>
          <a:noFill/>
          <a:ln w="9525">
            <a:noFill/>
          </a:ln>
        </p:spPr>
        <p:style>
          <a:lnRef idx="1">
            <a:schemeClr val="accent1"/>
          </a:lnRef>
          <a:fillRef idx="0">
            <a:schemeClr val="accent1"/>
          </a:fillRef>
          <a:effectRef idx="0">
            <a:schemeClr val="accent1"/>
          </a:effectRef>
          <a:fontRef idx="minor">
            <a:schemeClr val="tx1"/>
          </a:fontRef>
        </p:style>
        <p:txBody>
          <a:bodyPr rtlCol="0" anchor="t"/>
          <a:lstStyle/>
          <a:p>
            <a:pPr marL="342900" indent="-342900">
              <a:spcAft>
                <a:spcPts val="2400"/>
              </a:spcAft>
              <a:buFont typeface="+mj-lt"/>
              <a:buAutoNum type="arabicPeriod"/>
            </a:pPr>
            <a:r>
              <a:rPr lang="en-US" sz="1600">
                <a:solidFill>
                  <a:schemeClr val="accent6">
                    <a:lumMod val="50000"/>
                  </a:schemeClr>
                </a:solidFill>
                <a:latin typeface="Avenir Book" panose="02000503020000020003" pitchFamily="2" charset="0"/>
              </a:rPr>
              <a:t>Demonstrate </a:t>
            </a:r>
            <a:r>
              <a:rPr lang="en-US" sz="1600" err="1">
                <a:solidFill>
                  <a:schemeClr val="accent6">
                    <a:lumMod val="50000"/>
                  </a:schemeClr>
                </a:solidFill>
                <a:latin typeface="Avenir Book" panose="02000503020000020003" pitchFamily="2" charset="0"/>
              </a:rPr>
              <a:t>onvansertib’s</a:t>
            </a:r>
            <a:r>
              <a:rPr lang="en-US" sz="1600">
                <a:solidFill>
                  <a:schemeClr val="accent6">
                    <a:lumMod val="50000"/>
                  </a:schemeClr>
                </a:solidFill>
                <a:latin typeface="Avenir Book" panose="02000503020000020003" pitchFamily="2" charset="0"/>
              </a:rPr>
              <a:t> efficacy in first-line RAS-mut mCRC</a:t>
            </a:r>
          </a:p>
          <a:p>
            <a:pPr marL="342900" indent="-342900">
              <a:spcAft>
                <a:spcPts val="2400"/>
              </a:spcAft>
              <a:buFont typeface="+mj-lt"/>
              <a:buAutoNum type="arabicPeriod"/>
            </a:pPr>
            <a:r>
              <a:rPr lang="en-US" sz="1600">
                <a:solidFill>
                  <a:schemeClr val="accent6">
                    <a:lumMod val="50000"/>
                  </a:schemeClr>
                </a:solidFill>
                <a:latin typeface="Avenir Book" panose="02000503020000020003" pitchFamily="2" charset="0"/>
              </a:rPr>
              <a:t>Evaluate two doses of onvansertib per FDA’s Project Optimus</a:t>
            </a:r>
          </a:p>
          <a:p>
            <a:pPr marL="342900" indent="-342900">
              <a:spcAft>
                <a:spcPts val="2400"/>
              </a:spcAft>
              <a:buFont typeface="+mj-lt"/>
              <a:buAutoNum type="arabicPeriod"/>
            </a:pPr>
            <a:r>
              <a:rPr lang="en-US" sz="1600">
                <a:solidFill>
                  <a:schemeClr val="accent6">
                    <a:lumMod val="50000"/>
                  </a:schemeClr>
                </a:solidFill>
                <a:latin typeface="Avenir Book" panose="02000503020000020003" pitchFamily="2" charset="0"/>
              </a:rPr>
              <a:t>Demonstrate the safety and tolerability of onvansertib when combined with FOLFIRI/</a:t>
            </a:r>
            <a:r>
              <a:rPr lang="en-US" sz="1600" err="1">
                <a:solidFill>
                  <a:schemeClr val="accent6">
                    <a:lumMod val="50000"/>
                  </a:schemeClr>
                </a:solidFill>
                <a:latin typeface="Avenir Book" panose="02000503020000020003" pitchFamily="2" charset="0"/>
              </a:rPr>
              <a:t>bev</a:t>
            </a:r>
            <a:r>
              <a:rPr lang="en-US" sz="1600">
                <a:solidFill>
                  <a:schemeClr val="accent6">
                    <a:lumMod val="50000"/>
                  </a:schemeClr>
                </a:solidFill>
                <a:latin typeface="Avenir Book" panose="02000503020000020003" pitchFamily="2" charset="0"/>
              </a:rPr>
              <a:t> and FOLFOX/</a:t>
            </a:r>
            <a:r>
              <a:rPr lang="en-US" sz="1600" err="1">
                <a:solidFill>
                  <a:schemeClr val="accent6">
                    <a:lumMod val="50000"/>
                  </a:schemeClr>
                </a:solidFill>
                <a:latin typeface="Avenir Book" panose="02000503020000020003" pitchFamily="2" charset="0"/>
              </a:rPr>
              <a:t>bev</a:t>
            </a:r>
            <a:endParaRPr lang="en-US" sz="1600">
              <a:solidFill>
                <a:schemeClr val="accent6">
                  <a:lumMod val="50000"/>
                </a:schemeClr>
              </a:solidFill>
              <a:latin typeface="Avenir Book" panose="02000503020000020003" pitchFamily="2" charset="0"/>
            </a:endParaRPr>
          </a:p>
        </p:txBody>
      </p:sp>
      <p:sp>
        <p:nvSpPr>
          <p:cNvPr id="6" name="TextBox 5">
            <a:extLst>
              <a:ext uri="{FF2B5EF4-FFF2-40B4-BE49-F238E27FC236}">
                <a16:creationId xmlns:a16="http://schemas.microsoft.com/office/drawing/2014/main" id="{C09C872B-7D81-66B9-6F2E-0C340E23188C}"/>
              </a:ext>
            </a:extLst>
          </p:cNvPr>
          <p:cNvSpPr txBox="1"/>
          <p:nvPr/>
        </p:nvSpPr>
        <p:spPr>
          <a:xfrm>
            <a:off x="7878517" y="1710319"/>
            <a:ext cx="3199117" cy="276999"/>
          </a:xfrm>
          <a:prstGeom prst="rect">
            <a:avLst/>
          </a:prstGeom>
          <a:noFill/>
        </p:spPr>
        <p:txBody>
          <a:bodyPr wrap="square" lIns="0" tIns="0" rIns="0" bIns="0" rtlCol="0" anchor="t">
            <a:spAutoFit/>
          </a:bodyPr>
          <a:lstStyle>
            <a:defPPr>
              <a:defRPr lang="en-US"/>
            </a:defPPr>
            <a:lvl1pPr>
              <a:defRPr>
                <a:solidFill>
                  <a:schemeClr val="accent1"/>
                </a:solidFill>
                <a:latin typeface="Roboto Slab Black" pitchFamily="2" charset="0"/>
                <a:ea typeface="Roboto Slab Black" pitchFamily="2" charset="0"/>
              </a:defRPr>
            </a:lvl1p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Roboto Slab Black" pitchFamily="2" charset="0"/>
                <a:ea typeface="Roboto Slab Black" pitchFamily="2" charset="0"/>
                <a:cs typeface="+mn-cs"/>
              </a:rPr>
              <a:t>OBJECTIVES OF THE TRIAL</a:t>
            </a:r>
          </a:p>
        </p:txBody>
      </p:sp>
      <p:cxnSp>
        <p:nvCxnSpPr>
          <p:cNvPr id="7" name="Straight Connector 6">
            <a:extLst>
              <a:ext uri="{FF2B5EF4-FFF2-40B4-BE49-F238E27FC236}">
                <a16:creationId xmlns:a16="http://schemas.microsoft.com/office/drawing/2014/main" id="{BEAD36D8-E84C-4168-BA7B-952C1095D64A}"/>
              </a:ext>
            </a:extLst>
          </p:cNvPr>
          <p:cNvCxnSpPr>
            <a:cxnSpLocks/>
          </p:cNvCxnSpPr>
          <p:nvPr/>
        </p:nvCxnSpPr>
        <p:spPr>
          <a:xfrm>
            <a:off x="7878517" y="2024855"/>
            <a:ext cx="3840480" cy="0"/>
          </a:xfrm>
          <a:prstGeom prst="line">
            <a:avLst/>
          </a:prstGeom>
          <a:ln>
            <a:solidFill>
              <a:schemeClr val="accent5">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15" name="Rectangle 14">
            <a:hlinkClick r:id="rId3" action="ppaction://hlinksldjump"/>
            <a:extLst>
              <a:ext uri="{FF2B5EF4-FFF2-40B4-BE49-F238E27FC236}">
                <a16:creationId xmlns:a16="http://schemas.microsoft.com/office/drawing/2014/main" id="{0C88C5A5-E03C-443A-A314-207DFE5CEBBD}"/>
              </a:ext>
            </a:extLst>
          </p:cNvPr>
          <p:cNvSpPr/>
          <p:nvPr/>
        </p:nvSpPr>
        <p:spPr>
          <a:xfrm>
            <a:off x="11088156" y="6182781"/>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cxnSp>
        <p:nvCxnSpPr>
          <p:cNvPr id="16" name="Straight Connector 15">
            <a:extLst>
              <a:ext uri="{FF2B5EF4-FFF2-40B4-BE49-F238E27FC236}">
                <a16:creationId xmlns:a16="http://schemas.microsoft.com/office/drawing/2014/main" id="{224FEFD3-45B4-5EE7-F0ED-929EC5DD2C4C}"/>
              </a:ext>
            </a:extLst>
          </p:cNvPr>
          <p:cNvCxnSpPr>
            <a:cxnSpLocks/>
          </p:cNvCxnSpPr>
          <p:nvPr/>
        </p:nvCxnSpPr>
        <p:spPr>
          <a:xfrm>
            <a:off x="4215331" y="2600551"/>
            <a:ext cx="0" cy="1796558"/>
          </a:xfrm>
          <a:prstGeom prst="line">
            <a:avLst/>
          </a:prstGeom>
          <a:ln w="3175">
            <a:solidFill>
              <a:schemeClr val="bg2"/>
            </a:solidFill>
          </a:ln>
        </p:spPr>
        <p:style>
          <a:lnRef idx="1">
            <a:schemeClr val="accent1"/>
          </a:lnRef>
          <a:fillRef idx="0">
            <a:schemeClr val="accent1"/>
          </a:fillRef>
          <a:effectRef idx="0">
            <a:schemeClr val="accent1"/>
          </a:effectRef>
          <a:fontRef idx="minor">
            <a:schemeClr val="tx1"/>
          </a:fontRef>
        </p:style>
      </p:cxnSp>
      <p:sp>
        <p:nvSpPr>
          <p:cNvPr id="17" name="Rectangle 16">
            <a:extLst>
              <a:ext uri="{FF2B5EF4-FFF2-40B4-BE49-F238E27FC236}">
                <a16:creationId xmlns:a16="http://schemas.microsoft.com/office/drawing/2014/main" id="{8C2056F4-A8ED-8F6B-693F-F86D695E4932}"/>
              </a:ext>
            </a:extLst>
          </p:cNvPr>
          <p:cNvSpPr/>
          <p:nvPr/>
        </p:nvSpPr>
        <p:spPr>
          <a:xfrm>
            <a:off x="4215331" y="3798352"/>
            <a:ext cx="2760677" cy="842184"/>
          </a:xfrm>
          <a:prstGeom prst="rect">
            <a:avLst/>
          </a:prstGeom>
          <a:solidFill>
            <a:srgbClr val="F1F2F2">
              <a:alpha val="74902"/>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18" name="Rectangle 17">
            <a:extLst>
              <a:ext uri="{FF2B5EF4-FFF2-40B4-BE49-F238E27FC236}">
                <a16:creationId xmlns:a16="http://schemas.microsoft.com/office/drawing/2014/main" id="{7F0F53E7-4917-DF47-87E0-DB4EBBE8F563}"/>
              </a:ext>
            </a:extLst>
          </p:cNvPr>
          <p:cNvSpPr/>
          <p:nvPr/>
        </p:nvSpPr>
        <p:spPr>
          <a:xfrm>
            <a:off x="4215331" y="2106988"/>
            <a:ext cx="2760677" cy="842184"/>
          </a:xfrm>
          <a:prstGeom prst="rect">
            <a:avLst/>
          </a:prstGeom>
          <a:solidFill>
            <a:srgbClr val="F1F2F2">
              <a:alpha val="74902"/>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19" name="TextBox 18">
            <a:extLst>
              <a:ext uri="{FF2B5EF4-FFF2-40B4-BE49-F238E27FC236}">
                <a16:creationId xmlns:a16="http://schemas.microsoft.com/office/drawing/2014/main" id="{5424ABAD-BA3B-CC65-E6D3-9295D874E56D}"/>
              </a:ext>
            </a:extLst>
          </p:cNvPr>
          <p:cNvSpPr txBox="1"/>
          <p:nvPr/>
        </p:nvSpPr>
        <p:spPr>
          <a:xfrm>
            <a:off x="306726" y="1710319"/>
            <a:ext cx="2803575" cy="276999"/>
          </a:xfrm>
          <a:prstGeom prst="rect">
            <a:avLst/>
          </a:prstGeom>
          <a:noFill/>
        </p:spPr>
        <p:txBody>
          <a:bodyPr wrap="square" lIns="0" tIns="0" rIns="0" bIns="0" rtlCol="0" anchor="t">
            <a:spAutoFit/>
          </a:bodyPr>
          <a:lstStyle>
            <a:defPPr>
              <a:defRPr lang="en-US"/>
            </a:defPPr>
            <a:lvl1pPr>
              <a:defRPr>
                <a:solidFill>
                  <a:schemeClr val="accent1"/>
                </a:solidFill>
                <a:latin typeface="Roboto Slab Black" pitchFamily="2" charset="0"/>
                <a:ea typeface="Roboto Slab Black" pitchFamily="2"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Roboto Slab Black" pitchFamily="2" charset="0"/>
                <a:ea typeface="Roboto Slab Black" pitchFamily="2" charset="0"/>
                <a:cs typeface="+mn-cs"/>
              </a:rPr>
              <a:t>ENROLLMENT CRITERIA</a:t>
            </a:r>
          </a:p>
        </p:txBody>
      </p:sp>
      <p:sp>
        <p:nvSpPr>
          <p:cNvPr id="20" name="Rectangle 19">
            <a:extLst>
              <a:ext uri="{FF2B5EF4-FFF2-40B4-BE49-F238E27FC236}">
                <a16:creationId xmlns:a16="http://schemas.microsoft.com/office/drawing/2014/main" id="{92406EAA-DFD7-C441-4D73-340D23D17819}"/>
              </a:ext>
            </a:extLst>
          </p:cNvPr>
          <p:cNvSpPr/>
          <p:nvPr/>
        </p:nvSpPr>
        <p:spPr>
          <a:xfrm>
            <a:off x="306726" y="3398458"/>
            <a:ext cx="3228258" cy="1463183"/>
          </a:xfrm>
          <a:prstGeom prst="rect">
            <a:avLst/>
          </a:prstGeom>
          <a:gradFill flip="none" rotWithShape="1">
            <a:gsLst>
              <a:gs pos="0">
                <a:srgbClr val="000000">
                  <a:alpha val="50000"/>
                </a:srgbClr>
              </a:gs>
              <a:gs pos="48000">
                <a:srgbClr val="000000">
                  <a:alpha val="40000"/>
                </a:srgbClr>
              </a:gs>
              <a:gs pos="100000">
                <a:schemeClr val="bg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21" name="TextBox 20">
            <a:extLst>
              <a:ext uri="{FF2B5EF4-FFF2-40B4-BE49-F238E27FC236}">
                <a16:creationId xmlns:a16="http://schemas.microsoft.com/office/drawing/2014/main" id="{FE2D4EE4-4ABB-6B64-A540-48F3EB49693A}"/>
              </a:ext>
            </a:extLst>
          </p:cNvPr>
          <p:cNvSpPr txBox="1"/>
          <p:nvPr/>
        </p:nvSpPr>
        <p:spPr>
          <a:xfrm>
            <a:off x="4127500" y="5032852"/>
            <a:ext cx="1560873" cy="276999"/>
          </a:xfrm>
          <a:prstGeom prst="rect">
            <a:avLst/>
          </a:prstGeom>
          <a:noFill/>
        </p:spPr>
        <p:txBody>
          <a:bodyPr wrap="square" lIns="0" tIns="0" rIns="0" bIns="0" rtlCol="0" anchor="t">
            <a:spAutoFit/>
          </a:bodyPr>
          <a:lstStyle>
            <a:defPPr>
              <a:defRPr lang="en-US"/>
            </a:defPPr>
            <a:lvl1pPr>
              <a:defRPr>
                <a:solidFill>
                  <a:schemeClr val="accent1"/>
                </a:solidFill>
                <a:latin typeface="Roboto Slab Black" pitchFamily="2" charset="0"/>
                <a:ea typeface="Roboto Slab Black" pitchFamily="2" charset="0"/>
              </a:defRPr>
            </a:lvl1p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Roboto Slab Black" pitchFamily="2" charset="0"/>
                <a:ea typeface="Roboto Slab Black" pitchFamily="2" charset="0"/>
                <a:cs typeface="+mn-cs"/>
              </a:rPr>
              <a:t>ENDPOINTS *</a:t>
            </a:r>
          </a:p>
        </p:txBody>
      </p:sp>
      <p:sp>
        <p:nvSpPr>
          <p:cNvPr id="22" name="TextBox 21">
            <a:extLst>
              <a:ext uri="{FF2B5EF4-FFF2-40B4-BE49-F238E27FC236}">
                <a16:creationId xmlns:a16="http://schemas.microsoft.com/office/drawing/2014/main" id="{89AC82A0-06C0-0BA9-BA81-8363327A4B87}"/>
              </a:ext>
            </a:extLst>
          </p:cNvPr>
          <p:cNvSpPr txBox="1"/>
          <p:nvPr/>
        </p:nvSpPr>
        <p:spPr>
          <a:xfrm>
            <a:off x="4127500" y="5449859"/>
            <a:ext cx="1326089" cy="246221"/>
          </a:xfrm>
          <a:prstGeom prst="rect">
            <a:avLst/>
          </a:prstGeom>
          <a:noFill/>
        </p:spPr>
        <p:txBody>
          <a:bodyPr wrap="square" lIns="0" tIns="0" rIns="0" bIns="0" rtlCol="0" anchor="ctr">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normalizeH="0" noProof="0">
                <a:ln>
                  <a:noFill/>
                </a:ln>
                <a:solidFill>
                  <a:srgbClr val="345366"/>
                </a:solidFill>
                <a:effectLst/>
                <a:uLnTx/>
                <a:uFillTx/>
                <a:latin typeface="Avenir Book" panose="02000503020000020003" pitchFamily="2" charset="0"/>
                <a:ea typeface="Roboto Slab" pitchFamily="2" charset="0"/>
              </a:rPr>
              <a:t>Primary:</a:t>
            </a:r>
          </a:p>
        </p:txBody>
      </p:sp>
      <p:sp>
        <p:nvSpPr>
          <p:cNvPr id="24" name="TextBox 23">
            <a:extLst>
              <a:ext uri="{FF2B5EF4-FFF2-40B4-BE49-F238E27FC236}">
                <a16:creationId xmlns:a16="http://schemas.microsoft.com/office/drawing/2014/main" id="{26C31DD8-7CC3-201A-2927-916C372AF1BD}"/>
              </a:ext>
            </a:extLst>
          </p:cNvPr>
          <p:cNvSpPr txBox="1"/>
          <p:nvPr/>
        </p:nvSpPr>
        <p:spPr>
          <a:xfrm>
            <a:off x="4127500" y="5788513"/>
            <a:ext cx="1674863" cy="246221"/>
          </a:xfrm>
          <a:prstGeom prst="rect">
            <a:avLst/>
          </a:prstGeom>
          <a:noFill/>
        </p:spPr>
        <p:txBody>
          <a:bodyPr wrap="square" lIns="0" tIns="0" rIns="0" bIns="0" rtlCol="0" anchor="ctr">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normalizeH="0" noProof="0">
                <a:ln>
                  <a:noFill/>
                </a:ln>
                <a:solidFill>
                  <a:srgbClr val="345366"/>
                </a:solidFill>
                <a:effectLst/>
                <a:uLnTx/>
                <a:uFillTx/>
                <a:latin typeface="Avenir Book" panose="02000503020000020003" pitchFamily="2" charset="0"/>
                <a:ea typeface="Roboto Slab" pitchFamily="2" charset="0"/>
              </a:rPr>
              <a:t>Secondary:</a:t>
            </a:r>
          </a:p>
        </p:txBody>
      </p:sp>
      <p:sp>
        <p:nvSpPr>
          <p:cNvPr id="25" name="TextBox 24">
            <a:extLst>
              <a:ext uri="{FF2B5EF4-FFF2-40B4-BE49-F238E27FC236}">
                <a16:creationId xmlns:a16="http://schemas.microsoft.com/office/drawing/2014/main" id="{5D488E51-5B99-BB2D-58A9-A28C45C4C6A7}"/>
              </a:ext>
            </a:extLst>
          </p:cNvPr>
          <p:cNvSpPr txBox="1"/>
          <p:nvPr/>
        </p:nvSpPr>
        <p:spPr>
          <a:xfrm>
            <a:off x="5532862" y="5449859"/>
            <a:ext cx="640080" cy="246221"/>
          </a:xfrm>
          <a:prstGeom prst="rect">
            <a:avLst/>
          </a:prstGeom>
          <a:noFill/>
        </p:spPr>
        <p:txBody>
          <a:bodyPr wrap="square" lIns="0" tIns="0" rIns="0" b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normalizeH="0" noProof="0">
                <a:ln>
                  <a:noFill/>
                </a:ln>
                <a:solidFill>
                  <a:srgbClr val="345366"/>
                </a:solidFill>
                <a:effectLst/>
                <a:uLnTx/>
                <a:uFillTx/>
                <a:latin typeface="Avenir Light" panose="020B0402020203020204" pitchFamily="34" charset="0"/>
                <a:ea typeface="+mn-ea"/>
                <a:cs typeface="+mn-cs"/>
              </a:rPr>
              <a:t>ORR</a:t>
            </a:r>
          </a:p>
        </p:txBody>
      </p:sp>
      <p:sp>
        <p:nvSpPr>
          <p:cNvPr id="26" name="TextBox 25">
            <a:extLst>
              <a:ext uri="{FF2B5EF4-FFF2-40B4-BE49-F238E27FC236}">
                <a16:creationId xmlns:a16="http://schemas.microsoft.com/office/drawing/2014/main" id="{DA8689FA-63B5-5D19-5890-4A1BDF493909}"/>
              </a:ext>
            </a:extLst>
          </p:cNvPr>
          <p:cNvSpPr txBox="1"/>
          <p:nvPr/>
        </p:nvSpPr>
        <p:spPr>
          <a:xfrm>
            <a:off x="5532860" y="5788514"/>
            <a:ext cx="1645920" cy="246221"/>
          </a:xfrm>
          <a:prstGeom prst="rect">
            <a:avLst/>
          </a:prstGeom>
          <a:noFill/>
        </p:spPr>
        <p:txBody>
          <a:bodyPr wrap="square" lIns="0" tIns="0" rIns="0" b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normalizeH="0" noProof="0" err="1">
                <a:ln>
                  <a:noFill/>
                </a:ln>
                <a:solidFill>
                  <a:srgbClr val="345366"/>
                </a:solidFill>
                <a:effectLst/>
                <a:uLnTx/>
                <a:uFillTx/>
                <a:latin typeface="Avenir Light" panose="020B0402020203020204" pitchFamily="34" charset="0"/>
                <a:ea typeface="+mn-ea"/>
                <a:cs typeface="+mn-cs"/>
              </a:rPr>
              <a:t>DoR</a:t>
            </a:r>
            <a:r>
              <a:rPr kumimoji="0" lang="en-US" sz="1600" b="0" i="0" u="none" strike="noStrike" kern="1200" cap="none" normalizeH="0" noProof="0">
                <a:ln>
                  <a:noFill/>
                </a:ln>
                <a:solidFill>
                  <a:srgbClr val="345366"/>
                </a:solidFill>
                <a:effectLst/>
                <a:uLnTx/>
                <a:uFillTx/>
                <a:latin typeface="Avenir Light" panose="020B0402020203020204" pitchFamily="34" charset="0"/>
                <a:ea typeface="+mn-ea"/>
                <a:cs typeface="+mn-cs"/>
              </a:rPr>
              <a:t> and PFS</a:t>
            </a:r>
          </a:p>
        </p:txBody>
      </p:sp>
      <p:sp>
        <p:nvSpPr>
          <p:cNvPr id="27" name="Rectangle 26">
            <a:extLst>
              <a:ext uri="{FF2B5EF4-FFF2-40B4-BE49-F238E27FC236}">
                <a16:creationId xmlns:a16="http://schemas.microsoft.com/office/drawing/2014/main" id="{F6C8E1D1-7F75-D34D-2890-EC1B8456CF7E}"/>
              </a:ext>
            </a:extLst>
          </p:cNvPr>
          <p:cNvSpPr/>
          <p:nvPr/>
        </p:nvSpPr>
        <p:spPr>
          <a:xfrm>
            <a:off x="306726" y="2024855"/>
            <a:ext cx="3228258" cy="286453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cxnSp>
        <p:nvCxnSpPr>
          <p:cNvPr id="30" name="Straight Connector 29">
            <a:extLst>
              <a:ext uri="{FF2B5EF4-FFF2-40B4-BE49-F238E27FC236}">
                <a16:creationId xmlns:a16="http://schemas.microsoft.com/office/drawing/2014/main" id="{2EB9C86B-D37C-3394-7E9F-A09373120A6F}"/>
              </a:ext>
            </a:extLst>
          </p:cNvPr>
          <p:cNvCxnSpPr>
            <a:cxnSpLocks/>
          </p:cNvCxnSpPr>
          <p:nvPr/>
        </p:nvCxnSpPr>
        <p:spPr>
          <a:xfrm>
            <a:off x="306726" y="2024855"/>
            <a:ext cx="3228258" cy="0"/>
          </a:xfrm>
          <a:prstGeom prst="line">
            <a:avLst/>
          </a:prstGeom>
          <a:ln>
            <a:solidFill>
              <a:schemeClr val="accent5">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4116A778-D94B-E302-71A5-40D064672B06}"/>
              </a:ext>
            </a:extLst>
          </p:cNvPr>
          <p:cNvSpPr txBox="1"/>
          <p:nvPr/>
        </p:nvSpPr>
        <p:spPr>
          <a:xfrm>
            <a:off x="471459" y="2777813"/>
            <a:ext cx="1600118" cy="338554"/>
          </a:xfrm>
          <a:prstGeom prst="rect">
            <a:avLst/>
          </a:prstGeom>
          <a:noFill/>
        </p:spPr>
        <p:txBody>
          <a:bodyPr wrap="non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58595B"/>
                </a:solidFill>
                <a:effectLst/>
                <a:uLnTx/>
                <a:uFillTx/>
                <a:latin typeface="Avenir Medium" panose="02000603020000020003" pitchFamily="2" charset="0"/>
                <a:ea typeface="+mn-ea"/>
                <a:cs typeface="+mn-cs"/>
              </a:rPr>
              <a:t>KRAS+/NRAS+</a:t>
            </a:r>
          </a:p>
        </p:txBody>
      </p:sp>
      <p:sp>
        <p:nvSpPr>
          <p:cNvPr id="32" name="TextBox 31">
            <a:extLst>
              <a:ext uri="{FF2B5EF4-FFF2-40B4-BE49-F238E27FC236}">
                <a16:creationId xmlns:a16="http://schemas.microsoft.com/office/drawing/2014/main" id="{9299BD38-FA53-BEDE-8ED3-139BE963C82E}"/>
              </a:ext>
            </a:extLst>
          </p:cNvPr>
          <p:cNvSpPr txBox="1"/>
          <p:nvPr/>
        </p:nvSpPr>
        <p:spPr>
          <a:xfrm>
            <a:off x="471459" y="3196093"/>
            <a:ext cx="1406154" cy="338554"/>
          </a:xfrm>
          <a:prstGeom prst="rect">
            <a:avLst/>
          </a:prstGeom>
          <a:noFill/>
        </p:spPr>
        <p:txBody>
          <a:bodyPr wrap="non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58595B"/>
                </a:solidFill>
                <a:effectLst/>
                <a:uLnTx/>
                <a:uFillTx/>
                <a:latin typeface="Avenir Medium" panose="02000603020000020003" pitchFamily="2" charset="0"/>
                <a:ea typeface="+mn-ea"/>
                <a:cs typeface="+mn-cs"/>
              </a:rPr>
              <a:t>Unresectable</a:t>
            </a:r>
          </a:p>
        </p:txBody>
      </p:sp>
      <p:sp>
        <p:nvSpPr>
          <p:cNvPr id="33" name="TextBox 32">
            <a:extLst>
              <a:ext uri="{FF2B5EF4-FFF2-40B4-BE49-F238E27FC236}">
                <a16:creationId xmlns:a16="http://schemas.microsoft.com/office/drawing/2014/main" id="{51CDA376-B381-837A-A085-67D4488227CE}"/>
              </a:ext>
            </a:extLst>
          </p:cNvPr>
          <p:cNvSpPr txBox="1"/>
          <p:nvPr/>
        </p:nvSpPr>
        <p:spPr>
          <a:xfrm>
            <a:off x="471459" y="2359533"/>
            <a:ext cx="1630575" cy="338554"/>
          </a:xfrm>
          <a:prstGeom prst="rect">
            <a:avLst/>
          </a:prstGeom>
          <a:noFill/>
        </p:spPr>
        <p:txBody>
          <a:bodyPr wrap="non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a:solidFill>
                  <a:srgbClr val="58595B"/>
                </a:solidFill>
                <a:latin typeface="Avenir Medium" panose="02000603020000020003" pitchFamily="2" charset="0"/>
              </a:rPr>
              <a:t>First-</a:t>
            </a:r>
            <a:r>
              <a:rPr kumimoji="0" lang="en-US" sz="1600" b="0" i="0" u="none" strike="noStrike" kern="1200" cap="none" spc="0" normalizeH="0" baseline="0" noProof="0">
                <a:ln>
                  <a:noFill/>
                </a:ln>
                <a:solidFill>
                  <a:srgbClr val="58595B"/>
                </a:solidFill>
                <a:effectLst/>
                <a:uLnTx/>
                <a:uFillTx/>
                <a:latin typeface="Avenir Medium" panose="02000603020000020003" pitchFamily="2" charset="0"/>
                <a:ea typeface="+mn-ea"/>
                <a:cs typeface="+mn-cs"/>
              </a:rPr>
              <a:t>line mCRC</a:t>
            </a:r>
          </a:p>
        </p:txBody>
      </p:sp>
      <p:grpSp>
        <p:nvGrpSpPr>
          <p:cNvPr id="34" name="Group 33">
            <a:extLst>
              <a:ext uri="{FF2B5EF4-FFF2-40B4-BE49-F238E27FC236}">
                <a16:creationId xmlns:a16="http://schemas.microsoft.com/office/drawing/2014/main" id="{4F04A54D-0A05-28B0-726B-2D2F544062DC}"/>
              </a:ext>
            </a:extLst>
          </p:cNvPr>
          <p:cNvGrpSpPr/>
          <p:nvPr/>
        </p:nvGrpSpPr>
        <p:grpSpPr>
          <a:xfrm>
            <a:off x="2437143" y="2772344"/>
            <a:ext cx="1224943" cy="1224943"/>
            <a:chOff x="3867924" y="3434323"/>
            <a:chExt cx="1224943" cy="1224943"/>
          </a:xfrm>
        </p:grpSpPr>
        <p:sp>
          <p:nvSpPr>
            <p:cNvPr id="35" name="Oval 34">
              <a:extLst>
                <a:ext uri="{FF2B5EF4-FFF2-40B4-BE49-F238E27FC236}">
                  <a16:creationId xmlns:a16="http://schemas.microsoft.com/office/drawing/2014/main" id="{0AEB4867-003E-F528-458D-E9E9C9E100CD}"/>
                </a:ext>
              </a:extLst>
            </p:cNvPr>
            <p:cNvSpPr/>
            <p:nvPr/>
          </p:nvSpPr>
          <p:spPr>
            <a:xfrm>
              <a:off x="3867924" y="3434323"/>
              <a:ext cx="1224943" cy="1224943"/>
            </a:xfrm>
            <a:prstGeom prst="ellipse">
              <a:avLst/>
            </a:prstGeom>
            <a:solidFill>
              <a:schemeClr val="bg1"/>
            </a:solidFill>
            <a:ln>
              <a:noFill/>
            </a:ln>
            <a:effectLst>
              <a:outerShdw blurRad="1270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36" name="TextBox 35">
              <a:extLst>
                <a:ext uri="{FF2B5EF4-FFF2-40B4-BE49-F238E27FC236}">
                  <a16:creationId xmlns:a16="http://schemas.microsoft.com/office/drawing/2014/main" id="{FA1CEC4B-C3F2-5D86-C867-88C0D70F15E2}"/>
                </a:ext>
              </a:extLst>
            </p:cNvPr>
            <p:cNvSpPr txBox="1"/>
            <p:nvPr/>
          </p:nvSpPr>
          <p:spPr>
            <a:xfrm>
              <a:off x="4157230" y="4188708"/>
              <a:ext cx="646332" cy="307777"/>
            </a:xfrm>
            <a:prstGeom prst="rect">
              <a:avLst/>
            </a:prstGeom>
            <a:noFill/>
          </p:spPr>
          <p:txBody>
            <a:bodyPr wrap="non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345366">
                      <a:lumMod val="60000"/>
                      <a:lumOff val="40000"/>
                    </a:srgbClr>
                  </a:solidFill>
                  <a:effectLst/>
                  <a:uLnTx/>
                  <a:uFillTx/>
                  <a:latin typeface="Avenir Medium" panose="02000603020000020003" pitchFamily="2" charset="0"/>
                  <a:ea typeface="+mn-ea"/>
                  <a:cs typeface="+mn-cs"/>
                </a:rPr>
                <a:t>N=90</a:t>
              </a:r>
            </a:p>
          </p:txBody>
        </p:sp>
        <p:sp>
          <p:nvSpPr>
            <p:cNvPr id="37" name="TextBox 36">
              <a:extLst>
                <a:ext uri="{FF2B5EF4-FFF2-40B4-BE49-F238E27FC236}">
                  <a16:creationId xmlns:a16="http://schemas.microsoft.com/office/drawing/2014/main" id="{B4EC47E1-9DC3-1DCC-192F-0CC353A87FFE}"/>
                </a:ext>
              </a:extLst>
            </p:cNvPr>
            <p:cNvSpPr txBox="1"/>
            <p:nvPr/>
          </p:nvSpPr>
          <p:spPr>
            <a:xfrm>
              <a:off x="4205320" y="3614518"/>
              <a:ext cx="550151" cy="769441"/>
            </a:xfrm>
            <a:prstGeom prst="rect">
              <a:avLst/>
            </a:prstGeom>
            <a:noFill/>
          </p:spPr>
          <p:txBody>
            <a:bodyPr wrap="non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a:ln>
                    <a:noFill/>
                  </a:ln>
                  <a:solidFill>
                    <a:srgbClr val="50A3A5">
                      <a:lumMod val="75000"/>
                    </a:srgbClr>
                  </a:solidFill>
                  <a:effectLst/>
                  <a:uLnTx/>
                  <a:uFillTx/>
                  <a:latin typeface="Avenir Black" panose="020B0803020203020204" pitchFamily="34" charset="0"/>
                  <a:ea typeface="+mn-ea"/>
                  <a:cs typeface="+mn-cs"/>
                </a:rPr>
                <a:t>R</a:t>
              </a:r>
            </a:p>
          </p:txBody>
        </p:sp>
      </p:grpSp>
      <p:sp>
        <p:nvSpPr>
          <p:cNvPr id="38" name="TextBox 37">
            <a:extLst>
              <a:ext uri="{FF2B5EF4-FFF2-40B4-BE49-F238E27FC236}">
                <a16:creationId xmlns:a16="http://schemas.microsoft.com/office/drawing/2014/main" id="{ACCC401A-6352-60AD-76DA-5A718484C09A}"/>
              </a:ext>
            </a:extLst>
          </p:cNvPr>
          <p:cNvSpPr txBox="1"/>
          <p:nvPr/>
        </p:nvSpPr>
        <p:spPr>
          <a:xfrm>
            <a:off x="471459" y="3614374"/>
            <a:ext cx="2891139" cy="338554"/>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58595B"/>
                </a:solidFill>
                <a:effectLst/>
                <a:uLnTx/>
                <a:uFillTx/>
                <a:latin typeface="Avenir Medium" panose="02000603020000020003" pitchFamily="2" charset="0"/>
                <a:ea typeface="+mn-ea"/>
                <a:cs typeface="+mn-cs"/>
              </a:rPr>
              <a:t>No prior </a:t>
            </a:r>
            <a:r>
              <a:rPr kumimoji="0" lang="en-US" sz="1600" b="0" i="0" u="none" strike="noStrike" kern="1200" cap="none" spc="0" normalizeH="0" baseline="0" noProof="0" err="1">
                <a:ln>
                  <a:noFill/>
                </a:ln>
                <a:solidFill>
                  <a:srgbClr val="58595B"/>
                </a:solidFill>
                <a:effectLst/>
                <a:uLnTx/>
                <a:uFillTx/>
                <a:latin typeface="Avenir Medium" panose="02000603020000020003" pitchFamily="2" charset="0"/>
                <a:ea typeface="+mn-ea"/>
                <a:cs typeface="+mn-cs"/>
              </a:rPr>
              <a:t>bev</a:t>
            </a:r>
            <a:endParaRPr kumimoji="0" lang="en-US" sz="1600" b="0" i="0" u="none" strike="noStrike" kern="1200" cap="none" spc="0" normalizeH="0" baseline="0" noProof="0">
              <a:ln>
                <a:noFill/>
              </a:ln>
              <a:solidFill>
                <a:srgbClr val="58595B"/>
              </a:solidFill>
              <a:effectLst/>
              <a:uLnTx/>
              <a:uFillTx/>
              <a:latin typeface="Avenir Medium" panose="02000603020000020003" pitchFamily="2" charset="0"/>
              <a:ea typeface="+mn-ea"/>
              <a:cs typeface="+mn-cs"/>
            </a:endParaRPr>
          </a:p>
        </p:txBody>
      </p:sp>
      <p:pic>
        <p:nvPicPr>
          <p:cNvPr id="39" name="Picture 38" descr="A picture containing invertebrate&#10;&#10;Description automatically generated">
            <a:extLst>
              <a:ext uri="{FF2B5EF4-FFF2-40B4-BE49-F238E27FC236}">
                <a16:creationId xmlns:a16="http://schemas.microsoft.com/office/drawing/2014/main" id="{266D4013-64B6-62CD-C1EC-3327A4DC0632}"/>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253" t="35986" r="-253" b="16549"/>
          <a:stretch/>
        </p:blipFill>
        <p:spPr>
          <a:xfrm>
            <a:off x="306726" y="4151399"/>
            <a:ext cx="3228258" cy="2170147"/>
          </a:xfrm>
          <a:prstGeom prst="rect">
            <a:avLst/>
          </a:prstGeom>
        </p:spPr>
      </p:pic>
      <p:sp>
        <p:nvSpPr>
          <p:cNvPr id="40" name="TextBox 39">
            <a:extLst>
              <a:ext uri="{FF2B5EF4-FFF2-40B4-BE49-F238E27FC236}">
                <a16:creationId xmlns:a16="http://schemas.microsoft.com/office/drawing/2014/main" id="{53104A15-E838-0641-CF34-1022BB440788}"/>
              </a:ext>
            </a:extLst>
          </p:cNvPr>
          <p:cNvSpPr txBox="1"/>
          <p:nvPr/>
        </p:nvSpPr>
        <p:spPr>
          <a:xfrm>
            <a:off x="1249197" y="4389906"/>
            <a:ext cx="1343316" cy="553998"/>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a:ln>
                  <a:noFill/>
                </a:ln>
                <a:solidFill>
                  <a:srgbClr val="FFFFFF">
                    <a:alpha val="50000"/>
                  </a:srgbClr>
                </a:solidFill>
                <a:effectLst/>
                <a:uLnTx/>
                <a:uFillTx/>
                <a:latin typeface="Roboto Slab Medium" pitchFamily="2" charset="0"/>
                <a:ea typeface="Roboto Slab Medium" pitchFamily="2" charset="0"/>
                <a:cs typeface="+mn-cs"/>
              </a:rPr>
              <a:t>mCRC</a:t>
            </a:r>
          </a:p>
        </p:txBody>
      </p:sp>
      <p:cxnSp>
        <p:nvCxnSpPr>
          <p:cNvPr id="41" name="Straight Connector 40">
            <a:extLst>
              <a:ext uri="{FF2B5EF4-FFF2-40B4-BE49-F238E27FC236}">
                <a16:creationId xmlns:a16="http://schemas.microsoft.com/office/drawing/2014/main" id="{9E38E7CE-D9D5-2CA8-CB48-7E288749CEA7}"/>
              </a:ext>
            </a:extLst>
          </p:cNvPr>
          <p:cNvCxnSpPr>
            <a:cxnSpLocks/>
          </p:cNvCxnSpPr>
          <p:nvPr/>
        </p:nvCxnSpPr>
        <p:spPr>
          <a:xfrm>
            <a:off x="306726" y="4151400"/>
            <a:ext cx="3228831"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EAF3969F-0FB9-5321-7B2D-B19575551C97}"/>
              </a:ext>
            </a:extLst>
          </p:cNvPr>
          <p:cNvCxnSpPr>
            <a:cxnSpLocks/>
          </p:cNvCxnSpPr>
          <p:nvPr/>
        </p:nvCxnSpPr>
        <p:spPr>
          <a:xfrm>
            <a:off x="4127500" y="5336941"/>
            <a:ext cx="3228258" cy="0"/>
          </a:xfrm>
          <a:prstGeom prst="line">
            <a:avLst/>
          </a:prstGeom>
          <a:ln>
            <a:solidFill>
              <a:schemeClr val="accent5">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43" name="Rectangle 42">
            <a:extLst>
              <a:ext uri="{FF2B5EF4-FFF2-40B4-BE49-F238E27FC236}">
                <a16:creationId xmlns:a16="http://schemas.microsoft.com/office/drawing/2014/main" id="{CE091965-ADAB-C6E1-CDF6-D67A803A4950}"/>
              </a:ext>
            </a:extLst>
          </p:cNvPr>
          <p:cNvSpPr/>
          <p:nvPr/>
        </p:nvSpPr>
        <p:spPr>
          <a:xfrm>
            <a:off x="4190947" y="4144668"/>
            <a:ext cx="1188720" cy="182880"/>
          </a:xfrm>
          <a:prstGeom prst="rect">
            <a:avLst/>
          </a:prstGeom>
          <a:no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1028700" indent="-1028700" algn="r"/>
            <a:r>
              <a:rPr lang="en-US" sz="1400" err="1">
                <a:solidFill>
                  <a:schemeClr val="accent6">
                    <a:lumMod val="50000"/>
                  </a:schemeClr>
                </a:solidFill>
                <a:latin typeface="Avenir Book" panose="02000503020000020003" pitchFamily="2" charset="0"/>
              </a:rPr>
              <a:t>Onv</a:t>
            </a:r>
            <a:r>
              <a:rPr lang="en-US" sz="1400">
                <a:solidFill>
                  <a:schemeClr val="accent6">
                    <a:lumMod val="50000"/>
                  </a:schemeClr>
                </a:solidFill>
                <a:latin typeface="Avenir Book" panose="02000503020000020003" pitchFamily="2" charset="0"/>
              </a:rPr>
              <a:t> 30mg +</a:t>
            </a:r>
          </a:p>
        </p:txBody>
      </p:sp>
      <p:sp>
        <p:nvSpPr>
          <p:cNvPr id="44" name="Rectangle 43">
            <a:extLst>
              <a:ext uri="{FF2B5EF4-FFF2-40B4-BE49-F238E27FC236}">
                <a16:creationId xmlns:a16="http://schemas.microsoft.com/office/drawing/2014/main" id="{DFEFD569-C3CD-A30B-9AB9-7FE5420B987E}"/>
              </a:ext>
            </a:extLst>
          </p:cNvPr>
          <p:cNvSpPr/>
          <p:nvPr/>
        </p:nvSpPr>
        <p:spPr>
          <a:xfrm>
            <a:off x="4190947" y="3291138"/>
            <a:ext cx="1188720" cy="182880"/>
          </a:xfrm>
          <a:prstGeom prst="rect">
            <a:avLst/>
          </a:prstGeom>
          <a:no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1028700" indent="-1028700" algn="r"/>
            <a:r>
              <a:rPr lang="en-US" sz="1400" err="1">
                <a:solidFill>
                  <a:schemeClr val="accent6">
                    <a:lumMod val="50000"/>
                  </a:schemeClr>
                </a:solidFill>
                <a:latin typeface="Avenir Book" panose="02000503020000020003" pitchFamily="2" charset="0"/>
              </a:rPr>
              <a:t>Onv</a:t>
            </a:r>
            <a:r>
              <a:rPr lang="en-US" sz="1400">
                <a:solidFill>
                  <a:schemeClr val="accent6">
                    <a:lumMod val="50000"/>
                  </a:schemeClr>
                </a:solidFill>
                <a:latin typeface="Avenir Book" panose="02000503020000020003" pitchFamily="2" charset="0"/>
              </a:rPr>
              <a:t> 20mg +</a:t>
            </a:r>
          </a:p>
        </p:txBody>
      </p:sp>
      <p:sp>
        <p:nvSpPr>
          <p:cNvPr id="45" name="Rectangle 44">
            <a:extLst>
              <a:ext uri="{FF2B5EF4-FFF2-40B4-BE49-F238E27FC236}">
                <a16:creationId xmlns:a16="http://schemas.microsoft.com/office/drawing/2014/main" id="{599BC3F0-3B3E-EBF6-3D16-3F41F86C8798}"/>
              </a:ext>
            </a:extLst>
          </p:cNvPr>
          <p:cNvSpPr/>
          <p:nvPr/>
        </p:nvSpPr>
        <p:spPr>
          <a:xfrm>
            <a:off x="4257085" y="2435714"/>
            <a:ext cx="1116486" cy="171767"/>
          </a:xfrm>
          <a:prstGeom prst="rect">
            <a:avLst/>
          </a:prstGeom>
          <a:no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1028700" indent="-1028700" algn="r"/>
            <a:r>
              <a:rPr lang="en-US" sz="1400">
                <a:solidFill>
                  <a:schemeClr val="accent6">
                    <a:lumMod val="50000"/>
                  </a:schemeClr>
                </a:solidFill>
                <a:latin typeface="Avenir Book" panose="02000503020000020003" pitchFamily="2" charset="0"/>
              </a:rPr>
              <a:t>SoC alone</a:t>
            </a:r>
          </a:p>
        </p:txBody>
      </p:sp>
      <p:sp>
        <p:nvSpPr>
          <p:cNvPr id="46" name="TextBox 45">
            <a:extLst>
              <a:ext uri="{FF2B5EF4-FFF2-40B4-BE49-F238E27FC236}">
                <a16:creationId xmlns:a16="http://schemas.microsoft.com/office/drawing/2014/main" id="{6368A671-905C-5F25-7F18-939F311C6798}"/>
              </a:ext>
            </a:extLst>
          </p:cNvPr>
          <p:cNvSpPr txBox="1"/>
          <p:nvPr/>
        </p:nvSpPr>
        <p:spPr>
          <a:xfrm>
            <a:off x="4127500" y="1710319"/>
            <a:ext cx="3199117" cy="276999"/>
          </a:xfrm>
          <a:prstGeom prst="rect">
            <a:avLst/>
          </a:prstGeom>
          <a:noFill/>
        </p:spPr>
        <p:txBody>
          <a:bodyPr wrap="square" lIns="0" tIns="0" rIns="0" bIns="0" rtlCol="0" anchor="t">
            <a:spAutoFit/>
          </a:bodyPr>
          <a:lstStyle>
            <a:defPPr>
              <a:defRPr lang="en-US"/>
            </a:defPPr>
            <a:lvl1pPr>
              <a:defRPr>
                <a:solidFill>
                  <a:schemeClr val="accent1"/>
                </a:solidFill>
                <a:latin typeface="Roboto Slab Black" pitchFamily="2" charset="0"/>
                <a:ea typeface="Roboto Slab Black" pitchFamily="2" charset="0"/>
              </a:defRPr>
            </a:lvl1p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Roboto Slab Black" pitchFamily="2" charset="0"/>
                <a:ea typeface="Roboto Slab Black" pitchFamily="2" charset="0"/>
                <a:cs typeface="+mn-cs"/>
              </a:rPr>
              <a:t>6 RANDOMIZATION ARMS</a:t>
            </a:r>
          </a:p>
        </p:txBody>
      </p:sp>
      <p:cxnSp>
        <p:nvCxnSpPr>
          <p:cNvPr id="47" name="Straight Connector 46">
            <a:extLst>
              <a:ext uri="{FF2B5EF4-FFF2-40B4-BE49-F238E27FC236}">
                <a16:creationId xmlns:a16="http://schemas.microsoft.com/office/drawing/2014/main" id="{7BF0D4E5-64CE-807C-D26D-7FD07DECDA7B}"/>
              </a:ext>
            </a:extLst>
          </p:cNvPr>
          <p:cNvCxnSpPr>
            <a:cxnSpLocks/>
          </p:cNvCxnSpPr>
          <p:nvPr/>
        </p:nvCxnSpPr>
        <p:spPr>
          <a:xfrm>
            <a:off x="4127500" y="2024855"/>
            <a:ext cx="3228258" cy="0"/>
          </a:xfrm>
          <a:prstGeom prst="line">
            <a:avLst/>
          </a:prstGeom>
          <a:ln>
            <a:solidFill>
              <a:schemeClr val="accent5">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48" name="Left Brace 47">
            <a:extLst>
              <a:ext uri="{FF2B5EF4-FFF2-40B4-BE49-F238E27FC236}">
                <a16:creationId xmlns:a16="http://schemas.microsoft.com/office/drawing/2014/main" id="{435A87A4-CB3A-6523-D3B3-6BE3487E3FC6}"/>
              </a:ext>
            </a:extLst>
          </p:cNvPr>
          <p:cNvSpPr/>
          <p:nvPr/>
        </p:nvSpPr>
        <p:spPr>
          <a:xfrm flipV="1">
            <a:off x="3798899" y="2114989"/>
            <a:ext cx="274320" cy="2514600"/>
          </a:xfrm>
          <a:prstGeom prst="leftBrace">
            <a:avLst>
              <a:gd name="adj1" fmla="val 56852"/>
              <a:gd name="adj2" fmla="val 50000"/>
            </a:avLst>
          </a:prstGeom>
          <a:ln w="63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9" name="Straight Connector 48">
            <a:extLst>
              <a:ext uri="{FF2B5EF4-FFF2-40B4-BE49-F238E27FC236}">
                <a16:creationId xmlns:a16="http://schemas.microsoft.com/office/drawing/2014/main" id="{848A9994-6D3F-7FC9-EA48-C6B7F13B819C}"/>
              </a:ext>
            </a:extLst>
          </p:cNvPr>
          <p:cNvCxnSpPr>
            <a:cxnSpLocks/>
          </p:cNvCxnSpPr>
          <p:nvPr/>
        </p:nvCxnSpPr>
        <p:spPr>
          <a:xfrm>
            <a:off x="6976008" y="2563975"/>
            <a:ext cx="0" cy="1796558"/>
          </a:xfrm>
          <a:prstGeom prst="line">
            <a:avLst/>
          </a:prstGeom>
          <a:ln w="3175">
            <a:noFill/>
          </a:ln>
        </p:spPr>
        <p:style>
          <a:lnRef idx="1">
            <a:schemeClr val="accent1"/>
          </a:lnRef>
          <a:fillRef idx="0">
            <a:schemeClr val="accent1"/>
          </a:fillRef>
          <a:effectRef idx="0">
            <a:schemeClr val="accent1"/>
          </a:effectRef>
          <a:fontRef idx="minor">
            <a:schemeClr val="tx1"/>
          </a:fontRef>
        </p:style>
      </p:cxnSp>
      <p:sp>
        <p:nvSpPr>
          <p:cNvPr id="50" name="Rectangle 49">
            <a:extLst>
              <a:ext uri="{FF2B5EF4-FFF2-40B4-BE49-F238E27FC236}">
                <a16:creationId xmlns:a16="http://schemas.microsoft.com/office/drawing/2014/main" id="{42148D41-D255-7E91-81DE-D20236A50F95}"/>
              </a:ext>
            </a:extLst>
          </p:cNvPr>
          <p:cNvSpPr/>
          <p:nvPr/>
        </p:nvSpPr>
        <p:spPr>
          <a:xfrm>
            <a:off x="5394392" y="2188899"/>
            <a:ext cx="1527256" cy="329661"/>
          </a:xfrm>
          <a:prstGeom prst="rect">
            <a:avLst/>
          </a:prstGeom>
          <a:no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1028700" indent="-1028700"/>
            <a:r>
              <a:rPr lang="en-US" sz="1400">
                <a:solidFill>
                  <a:schemeClr val="accent1"/>
                </a:solidFill>
                <a:latin typeface="Avenir Book" panose="02000503020000020003" pitchFamily="2" charset="0"/>
              </a:rPr>
              <a:t>1. FOLFIRI/</a:t>
            </a:r>
            <a:r>
              <a:rPr lang="en-US" sz="1400" err="1">
                <a:solidFill>
                  <a:schemeClr val="accent1"/>
                </a:solidFill>
                <a:latin typeface="Avenir Book" panose="02000503020000020003" pitchFamily="2" charset="0"/>
              </a:rPr>
              <a:t>bev</a:t>
            </a:r>
            <a:endParaRPr lang="en-US" sz="1400">
              <a:solidFill>
                <a:schemeClr val="accent1"/>
              </a:solidFill>
              <a:latin typeface="Avenir Book" panose="02000503020000020003" pitchFamily="2" charset="0"/>
            </a:endParaRPr>
          </a:p>
        </p:txBody>
      </p:sp>
      <p:sp>
        <p:nvSpPr>
          <p:cNvPr id="51" name="Rectangle 50">
            <a:extLst>
              <a:ext uri="{FF2B5EF4-FFF2-40B4-BE49-F238E27FC236}">
                <a16:creationId xmlns:a16="http://schemas.microsoft.com/office/drawing/2014/main" id="{44B56B73-5E6E-0908-5748-0867CC7AAC76}"/>
              </a:ext>
            </a:extLst>
          </p:cNvPr>
          <p:cNvSpPr/>
          <p:nvPr/>
        </p:nvSpPr>
        <p:spPr>
          <a:xfrm>
            <a:off x="5394391" y="2499008"/>
            <a:ext cx="1533663" cy="329661"/>
          </a:xfrm>
          <a:prstGeom prst="rect">
            <a:avLst/>
          </a:prstGeom>
          <a:no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1028700" indent="-1028700"/>
            <a:r>
              <a:rPr lang="en-US" sz="1400">
                <a:solidFill>
                  <a:schemeClr val="accent2"/>
                </a:solidFill>
                <a:latin typeface="Avenir Book" panose="02000503020000020003" pitchFamily="2" charset="0"/>
              </a:rPr>
              <a:t>2. FOLFOX/</a:t>
            </a:r>
            <a:r>
              <a:rPr lang="en-US" sz="1400" err="1">
                <a:solidFill>
                  <a:schemeClr val="accent2"/>
                </a:solidFill>
                <a:latin typeface="Avenir Book" panose="02000503020000020003" pitchFamily="2" charset="0"/>
              </a:rPr>
              <a:t>bev</a:t>
            </a:r>
            <a:endParaRPr lang="en-US" sz="1400">
              <a:solidFill>
                <a:schemeClr val="accent2"/>
              </a:solidFill>
              <a:latin typeface="Avenir Book" panose="02000503020000020003" pitchFamily="2" charset="0"/>
            </a:endParaRPr>
          </a:p>
        </p:txBody>
      </p:sp>
      <p:sp>
        <p:nvSpPr>
          <p:cNvPr id="52" name="Rectangle 51">
            <a:extLst>
              <a:ext uri="{FF2B5EF4-FFF2-40B4-BE49-F238E27FC236}">
                <a16:creationId xmlns:a16="http://schemas.microsoft.com/office/drawing/2014/main" id="{847A9C0D-A02C-B6F7-BD22-C9A5C4D63926}"/>
              </a:ext>
            </a:extLst>
          </p:cNvPr>
          <p:cNvSpPr/>
          <p:nvPr/>
        </p:nvSpPr>
        <p:spPr>
          <a:xfrm>
            <a:off x="5400601" y="3081241"/>
            <a:ext cx="1527256" cy="329661"/>
          </a:xfrm>
          <a:prstGeom prst="rect">
            <a:avLst/>
          </a:prstGeom>
          <a:no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1028700" indent="-1028700"/>
            <a:r>
              <a:rPr lang="en-US" sz="1400">
                <a:solidFill>
                  <a:schemeClr val="accent1"/>
                </a:solidFill>
                <a:latin typeface="Avenir Book" panose="02000503020000020003" pitchFamily="2" charset="0"/>
              </a:rPr>
              <a:t>3. FOLFIRI/</a:t>
            </a:r>
            <a:r>
              <a:rPr lang="en-US" sz="1400" err="1">
                <a:solidFill>
                  <a:schemeClr val="accent1"/>
                </a:solidFill>
                <a:latin typeface="Avenir Book" panose="02000503020000020003" pitchFamily="2" charset="0"/>
              </a:rPr>
              <a:t>bev</a:t>
            </a:r>
            <a:endParaRPr lang="en-US" sz="1400">
              <a:solidFill>
                <a:schemeClr val="accent1"/>
              </a:solidFill>
              <a:latin typeface="Avenir Book" panose="02000503020000020003" pitchFamily="2" charset="0"/>
            </a:endParaRPr>
          </a:p>
        </p:txBody>
      </p:sp>
      <p:sp>
        <p:nvSpPr>
          <p:cNvPr id="53" name="Rectangle 52">
            <a:extLst>
              <a:ext uri="{FF2B5EF4-FFF2-40B4-BE49-F238E27FC236}">
                <a16:creationId xmlns:a16="http://schemas.microsoft.com/office/drawing/2014/main" id="{2C02CD15-25E2-2A3E-6070-465B23B81D28}"/>
              </a:ext>
            </a:extLst>
          </p:cNvPr>
          <p:cNvSpPr/>
          <p:nvPr/>
        </p:nvSpPr>
        <p:spPr>
          <a:xfrm>
            <a:off x="5400600" y="3355137"/>
            <a:ext cx="1533663" cy="329661"/>
          </a:xfrm>
          <a:prstGeom prst="rect">
            <a:avLst/>
          </a:prstGeom>
          <a:no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1028700" indent="-1028700"/>
            <a:r>
              <a:rPr lang="en-US" sz="1400">
                <a:solidFill>
                  <a:schemeClr val="accent2"/>
                </a:solidFill>
                <a:latin typeface="Avenir Book" panose="02000503020000020003" pitchFamily="2" charset="0"/>
              </a:rPr>
              <a:t>4. FOLFOX/</a:t>
            </a:r>
            <a:r>
              <a:rPr lang="en-US" sz="1400" err="1">
                <a:solidFill>
                  <a:schemeClr val="accent2"/>
                </a:solidFill>
                <a:latin typeface="Avenir Book" panose="02000503020000020003" pitchFamily="2" charset="0"/>
              </a:rPr>
              <a:t>bev</a:t>
            </a:r>
            <a:endParaRPr lang="en-US" sz="1400">
              <a:solidFill>
                <a:schemeClr val="accent2"/>
              </a:solidFill>
              <a:latin typeface="Avenir Book" panose="02000503020000020003" pitchFamily="2" charset="0"/>
            </a:endParaRPr>
          </a:p>
        </p:txBody>
      </p:sp>
      <p:sp>
        <p:nvSpPr>
          <p:cNvPr id="54" name="Rectangle 53">
            <a:extLst>
              <a:ext uri="{FF2B5EF4-FFF2-40B4-BE49-F238E27FC236}">
                <a16:creationId xmlns:a16="http://schemas.microsoft.com/office/drawing/2014/main" id="{C1D05968-3C9B-CF2A-0648-961E266E6559}"/>
              </a:ext>
            </a:extLst>
          </p:cNvPr>
          <p:cNvSpPr/>
          <p:nvPr/>
        </p:nvSpPr>
        <p:spPr>
          <a:xfrm>
            <a:off x="5400202" y="3937368"/>
            <a:ext cx="1527256" cy="329661"/>
          </a:xfrm>
          <a:prstGeom prst="rect">
            <a:avLst/>
          </a:prstGeom>
          <a:no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1028700" indent="-1028700"/>
            <a:r>
              <a:rPr lang="en-US" sz="1400">
                <a:solidFill>
                  <a:schemeClr val="accent1"/>
                </a:solidFill>
                <a:latin typeface="Avenir Book" panose="02000503020000020003" pitchFamily="2" charset="0"/>
              </a:rPr>
              <a:t>5. FOLFIRI/</a:t>
            </a:r>
            <a:r>
              <a:rPr lang="en-US" sz="1400" err="1">
                <a:solidFill>
                  <a:schemeClr val="accent1"/>
                </a:solidFill>
                <a:latin typeface="Avenir Book" panose="02000503020000020003" pitchFamily="2" charset="0"/>
              </a:rPr>
              <a:t>bev</a:t>
            </a:r>
            <a:endParaRPr lang="en-US" sz="1400">
              <a:solidFill>
                <a:schemeClr val="accent1"/>
              </a:solidFill>
              <a:latin typeface="Avenir Book" panose="02000503020000020003" pitchFamily="2" charset="0"/>
            </a:endParaRPr>
          </a:p>
        </p:txBody>
      </p:sp>
      <p:sp>
        <p:nvSpPr>
          <p:cNvPr id="55" name="Rectangle 54">
            <a:extLst>
              <a:ext uri="{FF2B5EF4-FFF2-40B4-BE49-F238E27FC236}">
                <a16:creationId xmlns:a16="http://schemas.microsoft.com/office/drawing/2014/main" id="{2D436F86-1E1D-FCA9-AF27-1A0EB68B76A5}"/>
              </a:ext>
            </a:extLst>
          </p:cNvPr>
          <p:cNvSpPr/>
          <p:nvPr/>
        </p:nvSpPr>
        <p:spPr>
          <a:xfrm>
            <a:off x="5400201" y="4247477"/>
            <a:ext cx="1533663" cy="329661"/>
          </a:xfrm>
          <a:prstGeom prst="rect">
            <a:avLst/>
          </a:prstGeom>
          <a:no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1028700" indent="-1028700"/>
            <a:r>
              <a:rPr lang="en-US" sz="1400">
                <a:solidFill>
                  <a:schemeClr val="accent2"/>
                </a:solidFill>
                <a:latin typeface="Avenir Book" panose="02000503020000020003" pitchFamily="2" charset="0"/>
              </a:rPr>
              <a:t>6. FOLFOX/</a:t>
            </a:r>
            <a:r>
              <a:rPr lang="en-US" sz="1400" err="1">
                <a:solidFill>
                  <a:schemeClr val="accent2"/>
                </a:solidFill>
                <a:latin typeface="Avenir Book" panose="02000503020000020003" pitchFamily="2" charset="0"/>
              </a:rPr>
              <a:t>bev</a:t>
            </a:r>
            <a:endParaRPr lang="en-US" sz="1400">
              <a:solidFill>
                <a:schemeClr val="accent2"/>
              </a:solidFill>
              <a:latin typeface="Avenir Book" panose="02000503020000020003" pitchFamily="2" charset="0"/>
            </a:endParaRPr>
          </a:p>
        </p:txBody>
      </p:sp>
      <p:sp>
        <p:nvSpPr>
          <p:cNvPr id="56" name="TextBox 55">
            <a:extLst>
              <a:ext uri="{FF2B5EF4-FFF2-40B4-BE49-F238E27FC236}">
                <a16:creationId xmlns:a16="http://schemas.microsoft.com/office/drawing/2014/main" id="{54AF279B-79EE-A04C-CCAE-B1048FCA8E60}"/>
              </a:ext>
            </a:extLst>
          </p:cNvPr>
          <p:cNvSpPr txBox="1"/>
          <p:nvPr/>
        </p:nvSpPr>
        <p:spPr>
          <a:xfrm>
            <a:off x="4127500" y="6300717"/>
            <a:ext cx="3977692" cy="369332"/>
          </a:xfrm>
          <a:prstGeom prst="rect">
            <a:avLst/>
          </a:prstGeom>
          <a:noFill/>
        </p:spPr>
        <p:txBody>
          <a:bodyPr wrap="square" lIns="0" tIns="0" rIns="0" bIns="0" rtlCol="0" anchor="ctr">
            <a:spAutoFit/>
          </a:bodyPr>
          <a:lstStyle/>
          <a:p>
            <a:pPr marL="115888" marR="0" lvl="0" indent="-115888"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normalizeH="0" noProof="0">
                <a:ln>
                  <a:noFill/>
                </a:ln>
                <a:solidFill>
                  <a:srgbClr val="345366"/>
                </a:solidFill>
                <a:effectLst/>
                <a:uLnTx/>
                <a:uFillTx/>
                <a:latin typeface="Avenir Book" panose="02000503020000020003" pitchFamily="2" charset="0"/>
                <a:ea typeface="Roboto Slab" pitchFamily="2" charset="0"/>
              </a:rPr>
              <a:t>*	Assessed by blinded independent </a:t>
            </a:r>
            <a:br>
              <a:rPr kumimoji="0" lang="en-US" sz="1200" b="0" i="0" u="none" strike="noStrike" kern="1200" cap="none" normalizeH="0" noProof="0">
                <a:ln>
                  <a:noFill/>
                </a:ln>
                <a:solidFill>
                  <a:srgbClr val="345366"/>
                </a:solidFill>
                <a:effectLst/>
                <a:uLnTx/>
                <a:uFillTx/>
                <a:latin typeface="Avenir Book" panose="02000503020000020003" pitchFamily="2" charset="0"/>
                <a:ea typeface="Roboto Slab" pitchFamily="2" charset="0"/>
              </a:rPr>
            </a:br>
            <a:r>
              <a:rPr kumimoji="0" lang="en-US" sz="1200" b="0" i="0" u="none" strike="noStrike" kern="1200" cap="none" normalizeH="0" noProof="0">
                <a:ln>
                  <a:noFill/>
                </a:ln>
                <a:solidFill>
                  <a:srgbClr val="345366"/>
                </a:solidFill>
                <a:effectLst/>
                <a:uLnTx/>
                <a:uFillTx/>
                <a:latin typeface="Avenir Book" panose="02000503020000020003" pitchFamily="2" charset="0"/>
                <a:ea typeface="Roboto Slab" pitchFamily="2" charset="0"/>
              </a:rPr>
              <a:t>central review (BICR)</a:t>
            </a:r>
          </a:p>
        </p:txBody>
      </p:sp>
    </p:spTree>
    <p:extLst>
      <p:ext uri="{BB962C8B-B14F-4D97-AF65-F5344CB8AC3E}">
        <p14:creationId xmlns:p14="http://schemas.microsoft.com/office/powerpoint/2010/main" val="821854052"/>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A2DB46E-3AE3-50A2-D37A-E6734788A3A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7391C86-A8EC-6C51-FA81-829CD7BF9465}"/>
              </a:ext>
            </a:extLst>
          </p:cNvPr>
          <p:cNvSpPr>
            <a:spLocks noGrp="1"/>
          </p:cNvSpPr>
          <p:nvPr>
            <p:ph type="title"/>
          </p:nvPr>
        </p:nvSpPr>
        <p:spPr/>
        <p:txBody>
          <a:bodyPr/>
          <a:lstStyle/>
          <a:p>
            <a:r>
              <a:rPr lang="en-US"/>
              <a:t>Patient maturity across arms are balanced in the current data set</a:t>
            </a:r>
          </a:p>
        </p:txBody>
      </p:sp>
      <p:cxnSp>
        <p:nvCxnSpPr>
          <p:cNvPr id="23" name="Straight Connector 22">
            <a:extLst>
              <a:ext uri="{FF2B5EF4-FFF2-40B4-BE49-F238E27FC236}">
                <a16:creationId xmlns:a16="http://schemas.microsoft.com/office/drawing/2014/main" id="{06D120AE-2FD9-692E-364F-6BF210DD933C}"/>
              </a:ext>
            </a:extLst>
          </p:cNvPr>
          <p:cNvCxnSpPr>
            <a:cxnSpLocks/>
          </p:cNvCxnSpPr>
          <p:nvPr/>
        </p:nvCxnSpPr>
        <p:spPr>
          <a:xfrm>
            <a:off x="4215331" y="3228743"/>
            <a:ext cx="0" cy="1796558"/>
          </a:xfrm>
          <a:prstGeom prst="line">
            <a:avLst/>
          </a:prstGeom>
          <a:ln w="3175">
            <a:solidFill>
              <a:schemeClr val="bg2"/>
            </a:solidFill>
          </a:ln>
        </p:spPr>
        <p:style>
          <a:lnRef idx="1">
            <a:schemeClr val="accent1"/>
          </a:lnRef>
          <a:fillRef idx="0">
            <a:schemeClr val="accent1"/>
          </a:fillRef>
          <a:effectRef idx="0">
            <a:schemeClr val="accent1"/>
          </a:effectRef>
          <a:fontRef idx="minor">
            <a:schemeClr val="tx1"/>
          </a:fontRef>
        </p:style>
      </p:cxnSp>
      <p:sp>
        <p:nvSpPr>
          <p:cNvPr id="28" name="Rectangle 27">
            <a:extLst>
              <a:ext uri="{FF2B5EF4-FFF2-40B4-BE49-F238E27FC236}">
                <a16:creationId xmlns:a16="http://schemas.microsoft.com/office/drawing/2014/main" id="{DB9BA35D-18F5-A767-499A-3BA65CE3FA4B}"/>
              </a:ext>
            </a:extLst>
          </p:cNvPr>
          <p:cNvSpPr/>
          <p:nvPr/>
        </p:nvSpPr>
        <p:spPr>
          <a:xfrm>
            <a:off x="4215330" y="4426544"/>
            <a:ext cx="3108960" cy="842184"/>
          </a:xfrm>
          <a:prstGeom prst="rect">
            <a:avLst/>
          </a:prstGeom>
          <a:solidFill>
            <a:srgbClr val="F1F2F2">
              <a:alpha val="74902"/>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29" name="Rectangle 28">
            <a:extLst>
              <a:ext uri="{FF2B5EF4-FFF2-40B4-BE49-F238E27FC236}">
                <a16:creationId xmlns:a16="http://schemas.microsoft.com/office/drawing/2014/main" id="{6ED8C475-4358-B3BB-20A4-BB1355725E42}"/>
              </a:ext>
            </a:extLst>
          </p:cNvPr>
          <p:cNvSpPr/>
          <p:nvPr/>
        </p:nvSpPr>
        <p:spPr>
          <a:xfrm>
            <a:off x="4215330" y="2735180"/>
            <a:ext cx="3108960" cy="842184"/>
          </a:xfrm>
          <a:prstGeom prst="rect">
            <a:avLst/>
          </a:prstGeom>
          <a:solidFill>
            <a:srgbClr val="F1F2F2">
              <a:alpha val="74902"/>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201" name="Rectangle 200">
            <a:extLst>
              <a:ext uri="{FF2B5EF4-FFF2-40B4-BE49-F238E27FC236}">
                <a16:creationId xmlns:a16="http://schemas.microsoft.com/office/drawing/2014/main" id="{B970FE64-1640-2E1C-0AE8-E1A6AC990C1D}"/>
              </a:ext>
            </a:extLst>
          </p:cNvPr>
          <p:cNvSpPr/>
          <p:nvPr/>
        </p:nvSpPr>
        <p:spPr>
          <a:xfrm>
            <a:off x="4190947" y="4772860"/>
            <a:ext cx="1188720" cy="182880"/>
          </a:xfrm>
          <a:prstGeom prst="rect">
            <a:avLst/>
          </a:prstGeom>
          <a:no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1028700" indent="-1028700" algn="r"/>
            <a:r>
              <a:rPr lang="en-US" sz="1400" err="1">
                <a:solidFill>
                  <a:schemeClr val="accent6">
                    <a:lumMod val="50000"/>
                  </a:schemeClr>
                </a:solidFill>
                <a:latin typeface="Avenir Book" panose="02000503020000020003" pitchFamily="2" charset="0"/>
              </a:rPr>
              <a:t>Onv</a:t>
            </a:r>
            <a:r>
              <a:rPr lang="en-US" sz="1400">
                <a:solidFill>
                  <a:schemeClr val="accent6">
                    <a:lumMod val="50000"/>
                  </a:schemeClr>
                </a:solidFill>
                <a:latin typeface="Avenir Book" panose="02000503020000020003" pitchFamily="2" charset="0"/>
              </a:rPr>
              <a:t> 30mg +</a:t>
            </a:r>
          </a:p>
        </p:txBody>
      </p:sp>
      <p:sp>
        <p:nvSpPr>
          <p:cNvPr id="202" name="Rectangle 201">
            <a:extLst>
              <a:ext uri="{FF2B5EF4-FFF2-40B4-BE49-F238E27FC236}">
                <a16:creationId xmlns:a16="http://schemas.microsoft.com/office/drawing/2014/main" id="{D0C1042C-2B72-0A19-0584-19E84DC2A8FF}"/>
              </a:ext>
            </a:extLst>
          </p:cNvPr>
          <p:cNvSpPr/>
          <p:nvPr/>
        </p:nvSpPr>
        <p:spPr>
          <a:xfrm>
            <a:off x="4190947" y="3919330"/>
            <a:ext cx="1188720" cy="182880"/>
          </a:xfrm>
          <a:prstGeom prst="rect">
            <a:avLst/>
          </a:prstGeom>
          <a:no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1028700" indent="-1028700" algn="r"/>
            <a:r>
              <a:rPr lang="en-US" sz="1400" err="1">
                <a:solidFill>
                  <a:schemeClr val="accent6">
                    <a:lumMod val="50000"/>
                  </a:schemeClr>
                </a:solidFill>
                <a:latin typeface="Avenir Book" panose="02000503020000020003" pitchFamily="2" charset="0"/>
              </a:rPr>
              <a:t>Onv</a:t>
            </a:r>
            <a:r>
              <a:rPr lang="en-US" sz="1400">
                <a:solidFill>
                  <a:schemeClr val="accent6">
                    <a:lumMod val="50000"/>
                  </a:schemeClr>
                </a:solidFill>
                <a:latin typeface="Avenir Book" panose="02000503020000020003" pitchFamily="2" charset="0"/>
              </a:rPr>
              <a:t> 20mg +</a:t>
            </a:r>
          </a:p>
        </p:txBody>
      </p:sp>
      <p:sp>
        <p:nvSpPr>
          <p:cNvPr id="203" name="Rectangle 202">
            <a:extLst>
              <a:ext uri="{FF2B5EF4-FFF2-40B4-BE49-F238E27FC236}">
                <a16:creationId xmlns:a16="http://schemas.microsoft.com/office/drawing/2014/main" id="{81DDB686-C3F5-23A5-FBF1-1E9E1E3D7CB8}"/>
              </a:ext>
            </a:extLst>
          </p:cNvPr>
          <p:cNvSpPr/>
          <p:nvPr/>
        </p:nvSpPr>
        <p:spPr>
          <a:xfrm>
            <a:off x="4257085" y="3063906"/>
            <a:ext cx="1116486" cy="171767"/>
          </a:xfrm>
          <a:prstGeom prst="rect">
            <a:avLst/>
          </a:prstGeom>
          <a:no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1028700" indent="-1028700" algn="r"/>
            <a:r>
              <a:rPr lang="en-US" sz="1400">
                <a:solidFill>
                  <a:schemeClr val="accent6">
                    <a:lumMod val="50000"/>
                  </a:schemeClr>
                </a:solidFill>
                <a:latin typeface="Avenir Book" panose="02000503020000020003" pitchFamily="2" charset="0"/>
              </a:rPr>
              <a:t>SoC alone</a:t>
            </a:r>
          </a:p>
        </p:txBody>
      </p:sp>
      <p:sp>
        <p:nvSpPr>
          <p:cNvPr id="205" name="TextBox 204">
            <a:extLst>
              <a:ext uri="{FF2B5EF4-FFF2-40B4-BE49-F238E27FC236}">
                <a16:creationId xmlns:a16="http://schemas.microsoft.com/office/drawing/2014/main" id="{9A2552F8-F4AA-BF07-EF21-50FF205CDBC3}"/>
              </a:ext>
            </a:extLst>
          </p:cNvPr>
          <p:cNvSpPr txBox="1"/>
          <p:nvPr/>
        </p:nvSpPr>
        <p:spPr>
          <a:xfrm>
            <a:off x="4127500" y="1714967"/>
            <a:ext cx="3199117" cy="276999"/>
          </a:xfrm>
          <a:prstGeom prst="rect">
            <a:avLst/>
          </a:prstGeom>
          <a:noFill/>
        </p:spPr>
        <p:txBody>
          <a:bodyPr wrap="square" lIns="0" tIns="0" rIns="0" bIns="0" rtlCol="0" anchor="t">
            <a:spAutoFit/>
          </a:bodyPr>
          <a:lstStyle>
            <a:defPPr>
              <a:defRPr lang="en-US"/>
            </a:defPPr>
            <a:lvl1pPr>
              <a:defRPr>
                <a:solidFill>
                  <a:schemeClr val="accent1"/>
                </a:solidFill>
                <a:latin typeface="Roboto Slab Black" pitchFamily="2" charset="0"/>
                <a:ea typeface="Roboto Slab Black" pitchFamily="2" charset="0"/>
              </a:defRPr>
            </a:lvl1p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Roboto Slab Black" pitchFamily="2" charset="0"/>
                <a:ea typeface="Roboto Slab Black" pitchFamily="2" charset="0"/>
                <a:cs typeface="+mn-cs"/>
              </a:rPr>
              <a:t>6 RANDOMIZATION ARMS</a:t>
            </a:r>
          </a:p>
        </p:txBody>
      </p:sp>
      <p:sp>
        <p:nvSpPr>
          <p:cNvPr id="219" name="Left Brace 218">
            <a:extLst>
              <a:ext uri="{FF2B5EF4-FFF2-40B4-BE49-F238E27FC236}">
                <a16:creationId xmlns:a16="http://schemas.microsoft.com/office/drawing/2014/main" id="{AD00CDB7-2307-52E7-60F0-80E27DB7D93A}"/>
              </a:ext>
            </a:extLst>
          </p:cNvPr>
          <p:cNvSpPr/>
          <p:nvPr/>
        </p:nvSpPr>
        <p:spPr>
          <a:xfrm flipV="1">
            <a:off x="3798899" y="2743181"/>
            <a:ext cx="274320" cy="2514600"/>
          </a:xfrm>
          <a:prstGeom prst="leftBrace">
            <a:avLst>
              <a:gd name="adj1" fmla="val 56852"/>
              <a:gd name="adj2" fmla="val 75149"/>
            </a:avLst>
          </a:prstGeom>
          <a:ln w="63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 name="TextBox 19">
            <a:extLst>
              <a:ext uri="{FF2B5EF4-FFF2-40B4-BE49-F238E27FC236}">
                <a16:creationId xmlns:a16="http://schemas.microsoft.com/office/drawing/2014/main" id="{9A1B70A7-5F86-ABE0-D19D-81F069983326}"/>
              </a:ext>
            </a:extLst>
          </p:cNvPr>
          <p:cNvSpPr txBox="1"/>
          <p:nvPr/>
        </p:nvSpPr>
        <p:spPr>
          <a:xfrm>
            <a:off x="7498257" y="1437968"/>
            <a:ext cx="4549751" cy="553998"/>
          </a:xfrm>
          <a:prstGeom prst="rect">
            <a:avLst/>
          </a:prstGeom>
          <a:noFill/>
        </p:spPr>
        <p:txBody>
          <a:bodyPr wrap="square" lIns="0" tIns="0" rIns="0" bIns="0" rtlCol="0" anchor="t">
            <a:spAutoFit/>
          </a:bodyPr>
          <a:lstStyle>
            <a:defPPr>
              <a:defRPr lang="en-US"/>
            </a:defPPr>
            <a:lvl1pPr>
              <a:defRPr>
                <a:solidFill>
                  <a:schemeClr val="accent1"/>
                </a:solidFill>
                <a:latin typeface="Roboto Slab Black" pitchFamily="2" charset="0"/>
                <a:ea typeface="Roboto Slab Black" pitchFamily="2" charset="0"/>
              </a:defRPr>
            </a:lvl1pPr>
          </a:lstStyle>
          <a:p>
            <a:pPr marL="0" marR="0" lvl="0" indent="0" defTabSz="914400" rtl="0" eaLnBrk="1" fontAlgn="auto" latinLnBrk="0" hangingPunct="1">
              <a:lnSpc>
                <a:spcPct val="100000"/>
              </a:lnSpc>
              <a:spcBef>
                <a:spcPts val="0"/>
              </a:spcBef>
              <a:spcAft>
                <a:spcPts val="0"/>
              </a:spcAft>
              <a:buClrTx/>
              <a:buSzTx/>
              <a:buFontTx/>
              <a:buNone/>
              <a:tabLst/>
              <a:defRPr/>
            </a:pPr>
            <a:r>
              <a:rPr lang="en-US">
                <a:solidFill>
                  <a:srgbClr val="345366"/>
                </a:solidFill>
              </a:rPr>
              <a:t>NUMBER OF EVALUABLE* </a:t>
            </a:r>
            <a:r>
              <a:rPr kumimoji="0" lang="en-US" sz="1800" b="0" i="0" u="none" strike="noStrike" kern="1200" cap="none" spc="0" normalizeH="0" baseline="0" noProof="0">
                <a:ln>
                  <a:noFill/>
                </a:ln>
                <a:solidFill>
                  <a:srgbClr val="345366"/>
                </a:solidFill>
                <a:effectLst/>
                <a:uLnTx/>
                <a:uFillTx/>
                <a:latin typeface="Roboto Slab Black" pitchFamily="2" charset="0"/>
                <a:ea typeface="Roboto Slab Black" pitchFamily="2" charset="0"/>
                <a:cs typeface="+mn-cs"/>
              </a:rPr>
              <a:t>PATIENTS</a:t>
            </a:r>
          </a:p>
          <a:p>
            <a:pPr marL="0" marR="0" lvl="0" indent="0"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Roboto Slab Black" pitchFamily="2" charset="0"/>
                <a:ea typeface="Roboto Slab Black" pitchFamily="2" charset="0"/>
                <a:cs typeface="+mn-cs"/>
              </a:rPr>
              <a:t>TIME ON TRIAL – as of Nov 26, 2024</a:t>
            </a:r>
          </a:p>
        </p:txBody>
      </p:sp>
      <p:cxnSp>
        <p:nvCxnSpPr>
          <p:cNvPr id="3" name="Straight Connector 2">
            <a:extLst>
              <a:ext uri="{FF2B5EF4-FFF2-40B4-BE49-F238E27FC236}">
                <a16:creationId xmlns:a16="http://schemas.microsoft.com/office/drawing/2014/main" id="{C45A0112-8645-B057-2004-0A433543F9D8}"/>
              </a:ext>
            </a:extLst>
          </p:cNvPr>
          <p:cNvCxnSpPr>
            <a:cxnSpLocks/>
          </p:cNvCxnSpPr>
          <p:nvPr/>
        </p:nvCxnSpPr>
        <p:spPr>
          <a:xfrm>
            <a:off x="4127500" y="2029503"/>
            <a:ext cx="3200400" cy="0"/>
          </a:xfrm>
          <a:prstGeom prst="line">
            <a:avLst/>
          </a:prstGeom>
          <a:ln>
            <a:solidFill>
              <a:schemeClr val="accent5">
                <a:lumMod val="40000"/>
                <a:lumOff val="60000"/>
              </a:schemeClr>
            </a:solidFill>
          </a:ln>
        </p:spPr>
        <p:style>
          <a:lnRef idx="1">
            <a:schemeClr val="accent1"/>
          </a:lnRef>
          <a:fillRef idx="0">
            <a:schemeClr val="accent1"/>
          </a:fillRef>
          <a:effectRef idx="0">
            <a:schemeClr val="accent1"/>
          </a:effectRef>
          <a:fontRef idx="minor">
            <a:schemeClr val="tx1"/>
          </a:fontRef>
        </p:style>
      </p:cxnSp>
      <p:cxnSp>
        <p:nvCxnSpPr>
          <p:cNvPr id="4" name="Straight Connector 3">
            <a:extLst>
              <a:ext uri="{FF2B5EF4-FFF2-40B4-BE49-F238E27FC236}">
                <a16:creationId xmlns:a16="http://schemas.microsoft.com/office/drawing/2014/main" id="{94DC97F1-B839-3E1C-383D-66FDAAC30BC7}"/>
              </a:ext>
            </a:extLst>
          </p:cNvPr>
          <p:cNvCxnSpPr>
            <a:cxnSpLocks/>
          </p:cNvCxnSpPr>
          <p:nvPr/>
        </p:nvCxnSpPr>
        <p:spPr>
          <a:xfrm>
            <a:off x="7498257" y="2034015"/>
            <a:ext cx="4549751" cy="0"/>
          </a:xfrm>
          <a:prstGeom prst="line">
            <a:avLst/>
          </a:prstGeom>
          <a:ln>
            <a:solidFill>
              <a:schemeClr val="accent5">
                <a:lumMod val="40000"/>
                <a:lumOff val="60000"/>
              </a:schemeClr>
            </a:solidFill>
          </a:ln>
        </p:spPr>
        <p:style>
          <a:lnRef idx="1">
            <a:schemeClr val="accent1"/>
          </a:lnRef>
          <a:fillRef idx="0">
            <a:schemeClr val="accent1"/>
          </a:fillRef>
          <a:effectRef idx="0">
            <a:schemeClr val="accent1"/>
          </a:effectRef>
          <a:fontRef idx="minor">
            <a:schemeClr val="tx1"/>
          </a:fontRef>
        </p:style>
      </p:cxnSp>
      <p:graphicFrame>
        <p:nvGraphicFramePr>
          <p:cNvPr id="5" name="Table 4">
            <a:extLst>
              <a:ext uri="{FF2B5EF4-FFF2-40B4-BE49-F238E27FC236}">
                <a16:creationId xmlns:a16="http://schemas.microsoft.com/office/drawing/2014/main" id="{3CA32073-35DE-3031-CECE-9C1048ED555A}"/>
              </a:ext>
            </a:extLst>
          </p:cNvPr>
          <p:cNvGraphicFramePr>
            <a:graphicFrameLocks noGrp="1"/>
          </p:cNvGraphicFramePr>
          <p:nvPr>
            <p:extLst>
              <p:ext uri="{D42A27DB-BD31-4B8C-83A1-F6EECF244321}">
                <p14:modId xmlns:p14="http://schemas.microsoft.com/office/powerpoint/2010/main" val="319774503"/>
              </p:ext>
            </p:extLst>
          </p:nvPr>
        </p:nvGraphicFramePr>
        <p:xfrm>
          <a:off x="7498256" y="2223069"/>
          <a:ext cx="4538636" cy="3883152"/>
        </p:xfrm>
        <a:graphic>
          <a:graphicData uri="http://schemas.openxmlformats.org/drawingml/2006/table">
            <a:tbl>
              <a:tblPr firstRow="1" bandRow="1">
                <a:tableStyleId>{68D230F3-CF80-4859-8CE7-A43EE81993B5}</a:tableStyleId>
              </a:tblPr>
              <a:tblGrid>
                <a:gridCol w="1134659">
                  <a:extLst>
                    <a:ext uri="{9D8B030D-6E8A-4147-A177-3AD203B41FA5}">
                      <a16:colId xmlns:a16="http://schemas.microsoft.com/office/drawing/2014/main" val="326314101"/>
                    </a:ext>
                  </a:extLst>
                </a:gridCol>
                <a:gridCol w="1134659">
                  <a:extLst>
                    <a:ext uri="{9D8B030D-6E8A-4147-A177-3AD203B41FA5}">
                      <a16:colId xmlns:a16="http://schemas.microsoft.com/office/drawing/2014/main" val="57996970"/>
                    </a:ext>
                  </a:extLst>
                </a:gridCol>
                <a:gridCol w="1134659">
                  <a:extLst>
                    <a:ext uri="{9D8B030D-6E8A-4147-A177-3AD203B41FA5}">
                      <a16:colId xmlns:a16="http://schemas.microsoft.com/office/drawing/2014/main" val="262499613"/>
                    </a:ext>
                  </a:extLst>
                </a:gridCol>
                <a:gridCol w="1134659">
                  <a:extLst>
                    <a:ext uri="{9D8B030D-6E8A-4147-A177-3AD203B41FA5}">
                      <a16:colId xmlns:a16="http://schemas.microsoft.com/office/drawing/2014/main" val="3771471825"/>
                    </a:ext>
                  </a:extLst>
                </a:gridCol>
              </a:tblGrid>
              <a:tr h="370840">
                <a:tc>
                  <a:txBody>
                    <a:bodyPr/>
                    <a:lstStyle/>
                    <a:p>
                      <a:pPr algn="ctr"/>
                      <a:r>
                        <a:rPr lang="en-US" sz="1400" b="0">
                          <a:solidFill>
                            <a:schemeClr val="accent5"/>
                          </a:solidFill>
                          <a:latin typeface="Avenir Medium" panose="02000603020000020003" pitchFamily="2" charset="0"/>
                        </a:rPr>
                        <a:t>2 </a:t>
                      </a:r>
                      <a:r>
                        <a:rPr lang="en-US" sz="1400" b="0" err="1">
                          <a:solidFill>
                            <a:schemeClr val="accent5"/>
                          </a:solidFill>
                          <a:latin typeface="Avenir Medium" panose="02000603020000020003" pitchFamily="2" charset="0"/>
                        </a:rPr>
                        <a:t>mos</a:t>
                      </a:r>
                      <a:endParaRPr lang="en-US" sz="1400" b="0">
                        <a:solidFill>
                          <a:schemeClr val="accent5"/>
                        </a:solidFill>
                        <a:latin typeface="Avenir Medium" panose="02000603020000020003" pitchFamily="2" charset="0"/>
                      </a:endParaRPr>
                    </a:p>
                  </a:txBody>
                  <a:tcPr anchor="b">
                    <a:lnT w="12700" cap="flat" cmpd="sng" algn="ctr">
                      <a:solidFill>
                        <a:schemeClr val="tx1"/>
                      </a:solidFill>
                      <a:prstDash val="solid"/>
                      <a:round/>
                      <a:headEnd type="none" w="med" len="med"/>
                      <a:tailEnd type="none" w="med" len="med"/>
                    </a:lnT>
                  </a:tcPr>
                </a:tc>
                <a:tc>
                  <a:txBody>
                    <a:bodyPr/>
                    <a:lstStyle/>
                    <a:p>
                      <a:pPr algn="ctr"/>
                      <a:r>
                        <a:rPr lang="en-US" sz="1400" b="0">
                          <a:solidFill>
                            <a:schemeClr val="accent5"/>
                          </a:solidFill>
                          <a:latin typeface="Avenir Medium" panose="02000603020000020003" pitchFamily="2" charset="0"/>
                        </a:rPr>
                        <a:t>4 </a:t>
                      </a:r>
                      <a:r>
                        <a:rPr lang="en-US" sz="1400" b="0" err="1">
                          <a:solidFill>
                            <a:schemeClr val="accent5"/>
                          </a:solidFill>
                          <a:latin typeface="Avenir Medium" panose="02000603020000020003" pitchFamily="2" charset="0"/>
                        </a:rPr>
                        <a:t>mos</a:t>
                      </a:r>
                      <a:endParaRPr lang="en-US" sz="1400" b="0">
                        <a:solidFill>
                          <a:schemeClr val="accent5"/>
                        </a:solidFill>
                        <a:latin typeface="Avenir Medium" panose="02000603020000020003" pitchFamily="2" charset="0"/>
                      </a:endParaRPr>
                    </a:p>
                  </a:txBody>
                  <a:tcPr anchor="b">
                    <a:lnT w="12700" cap="flat" cmpd="sng" algn="ctr">
                      <a:solidFill>
                        <a:schemeClr val="tx1"/>
                      </a:solidFill>
                      <a:prstDash val="solid"/>
                      <a:round/>
                      <a:headEnd type="none" w="med" len="med"/>
                      <a:tailEnd type="none" w="med" len="med"/>
                    </a:lnT>
                  </a:tcPr>
                </a:tc>
                <a:tc>
                  <a:txBody>
                    <a:bodyPr/>
                    <a:lstStyle/>
                    <a:p>
                      <a:pPr algn="ctr"/>
                      <a:r>
                        <a:rPr lang="en-US" sz="1400" b="0">
                          <a:solidFill>
                            <a:schemeClr val="accent5"/>
                          </a:solidFill>
                          <a:latin typeface="Avenir Medium" panose="02000603020000020003" pitchFamily="2" charset="0"/>
                        </a:rPr>
                        <a:t>6+mos</a:t>
                      </a:r>
                    </a:p>
                  </a:txBody>
                  <a:tcPr anchor="b">
                    <a:lnT w="12700" cap="flat" cmpd="sng" algn="ctr">
                      <a:solidFill>
                        <a:schemeClr val="tx1"/>
                      </a:solidFill>
                      <a:prstDash val="solid"/>
                      <a:round/>
                      <a:headEnd type="none" w="med" len="med"/>
                      <a:tailEnd type="none" w="med" len="med"/>
                    </a:lnT>
                  </a:tcPr>
                </a:tc>
                <a:tc>
                  <a:txBody>
                    <a:bodyPr/>
                    <a:lstStyle/>
                    <a:p>
                      <a:pPr algn="ctr"/>
                      <a:r>
                        <a:rPr lang="en-US" sz="1400" b="0">
                          <a:solidFill>
                            <a:schemeClr val="accent5"/>
                          </a:solidFill>
                          <a:latin typeface="Avenir Medium" panose="02000603020000020003" pitchFamily="2" charset="0"/>
                        </a:rPr>
                        <a:t>Total patients</a:t>
                      </a:r>
                    </a:p>
                  </a:txBody>
                  <a:tcPr anchor="b">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1703623300"/>
                  </a:ext>
                </a:extLst>
              </a:tr>
              <a:tr h="841248">
                <a:tc>
                  <a:txBody>
                    <a:bodyPr/>
                    <a:lstStyle/>
                    <a:p>
                      <a:pPr algn="ctr"/>
                      <a:r>
                        <a:rPr lang="en-US" sz="1400">
                          <a:solidFill>
                            <a:schemeClr val="accent5"/>
                          </a:solidFill>
                          <a:latin typeface="Avenir Book" panose="02000503020000020003" pitchFamily="2" charset="0"/>
                        </a:rPr>
                        <a:t>3</a:t>
                      </a:r>
                    </a:p>
                  </a:txBody>
                  <a:tcPr anchor="ctr">
                    <a:lnL>
                      <a:noFill/>
                    </a:lnL>
                  </a:tcPr>
                </a:tc>
                <a:tc>
                  <a:txBody>
                    <a:bodyPr/>
                    <a:lstStyle/>
                    <a:p>
                      <a:pPr algn="ctr"/>
                      <a:r>
                        <a:rPr lang="en-US" sz="1400">
                          <a:solidFill>
                            <a:schemeClr val="accent5"/>
                          </a:solidFill>
                          <a:latin typeface="Avenir Book" panose="02000503020000020003" pitchFamily="2" charset="0"/>
                        </a:rPr>
                        <a:t>2</a:t>
                      </a:r>
                    </a:p>
                  </a:txBody>
                  <a:tcPr anchor="ctr"/>
                </a:tc>
                <a:tc>
                  <a:txBody>
                    <a:bodyPr/>
                    <a:lstStyle/>
                    <a:p>
                      <a:pPr algn="ctr"/>
                      <a:r>
                        <a:rPr lang="en-US" sz="1400">
                          <a:solidFill>
                            <a:schemeClr val="accent5"/>
                          </a:solidFill>
                          <a:latin typeface="Avenir Book" panose="02000503020000020003" pitchFamily="2" charset="0"/>
                        </a:rPr>
                        <a:t>4</a:t>
                      </a:r>
                    </a:p>
                  </a:txBody>
                  <a:tcPr anchor="ctr">
                    <a:lnR w="12700" cap="flat" cmpd="sng" algn="ctr">
                      <a:solidFill>
                        <a:schemeClr val="accent5">
                          <a:lumMod val="20000"/>
                          <a:lumOff val="80000"/>
                        </a:schemeClr>
                      </a:solidFill>
                      <a:prstDash val="solid"/>
                      <a:round/>
                      <a:headEnd type="none" w="med" len="med"/>
                      <a:tailEnd type="none" w="med" len="med"/>
                    </a:lnR>
                  </a:tcPr>
                </a:tc>
                <a:tc>
                  <a:txBody>
                    <a:bodyPr/>
                    <a:lstStyle/>
                    <a:p>
                      <a:pPr algn="ctr"/>
                      <a:r>
                        <a:rPr lang="en-US" sz="1400">
                          <a:solidFill>
                            <a:schemeClr val="accent5"/>
                          </a:solidFill>
                          <a:latin typeface="Avenir Book" panose="02000503020000020003" pitchFamily="2" charset="0"/>
                        </a:rPr>
                        <a:t>9</a:t>
                      </a:r>
                    </a:p>
                  </a:txBody>
                  <a:tcPr anchor="ctr">
                    <a:lnL w="12700" cap="flat" cmpd="sng" algn="ctr">
                      <a:solidFill>
                        <a:schemeClr val="accent5">
                          <a:lumMod val="20000"/>
                          <a:lumOff val="80000"/>
                        </a:schemeClr>
                      </a:solidFill>
                      <a:prstDash val="solid"/>
                      <a:round/>
                      <a:headEnd type="none" w="med" len="med"/>
                      <a:tailEnd type="none" w="med" len="med"/>
                    </a:lnL>
                  </a:tcPr>
                </a:tc>
                <a:extLst>
                  <a:ext uri="{0D108BD9-81ED-4DB2-BD59-A6C34878D82A}">
                    <a16:rowId xmlns:a16="http://schemas.microsoft.com/office/drawing/2014/main" val="807432555"/>
                  </a:ext>
                </a:extLst>
              </a:tr>
              <a:tr h="841248">
                <a:tc>
                  <a:txBody>
                    <a:bodyPr/>
                    <a:lstStyle/>
                    <a:p>
                      <a:pPr algn="ctr"/>
                      <a:r>
                        <a:rPr lang="en-US" sz="1400">
                          <a:solidFill>
                            <a:schemeClr val="accent5"/>
                          </a:solidFill>
                          <a:latin typeface="Avenir Book" panose="02000503020000020003" pitchFamily="2" charset="0"/>
                        </a:rPr>
                        <a:t>4</a:t>
                      </a:r>
                    </a:p>
                  </a:txBody>
                  <a:tcPr anchor="ctr"/>
                </a:tc>
                <a:tc>
                  <a:txBody>
                    <a:bodyPr/>
                    <a:lstStyle/>
                    <a:p>
                      <a:pPr algn="ctr"/>
                      <a:r>
                        <a:rPr lang="en-US" sz="1400">
                          <a:solidFill>
                            <a:schemeClr val="accent5"/>
                          </a:solidFill>
                          <a:latin typeface="Avenir Book" panose="02000503020000020003" pitchFamily="2" charset="0"/>
                        </a:rPr>
                        <a:t>4</a:t>
                      </a:r>
                    </a:p>
                  </a:txBody>
                  <a:tcPr anchor="ctr"/>
                </a:tc>
                <a:tc>
                  <a:txBody>
                    <a:bodyPr/>
                    <a:lstStyle/>
                    <a:p>
                      <a:pPr algn="ctr"/>
                      <a:r>
                        <a:rPr lang="en-US" sz="1400">
                          <a:solidFill>
                            <a:schemeClr val="accent5"/>
                          </a:solidFill>
                          <a:latin typeface="Avenir Book" panose="02000503020000020003" pitchFamily="2" charset="0"/>
                        </a:rPr>
                        <a:t>2</a:t>
                      </a:r>
                    </a:p>
                  </a:txBody>
                  <a:tcPr anchor="ctr">
                    <a:lnR w="12700" cap="flat" cmpd="sng" algn="ctr">
                      <a:solidFill>
                        <a:schemeClr val="accent5">
                          <a:lumMod val="20000"/>
                          <a:lumOff val="80000"/>
                        </a:schemeClr>
                      </a:solidFill>
                      <a:prstDash val="solid"/>
                      <a:round/>
                      <a:headEnd type="none" w="med" len="med"/>
                      <a:tailEnd type="none" w="med" len="med"/>
                    </a:lnR>
                  </a:tcPr>
                </a:tc>
                <a:tc>
                  <a:txBody>
                    <a:bodyPr/>
                    <a:lstStyle/>
                    <a:p>
                      <a:pPr algn="ctr"/>
                      <a:r>
                        <a:rPr lang="en-US" sz="1400">
                          <a:solidFill>
                            <a:schemeClr val="accent5"/>
                          </a:solidFill>
                          <a:latin typeface="Avenir Book" panose="02000503020000020003" pitchFamily="2" charset="0"/>
                        </a:rPr>
                        <a:t>10</a:t>
                      </a:r>
                    </a:p>
                  </a:txBody>
                  <a:tcPr anchor="ctr">
                    <a:lnL w="12700" cap="flat" cmpd="sng" algn="ctr">
                      <a:solidFill>
                        <a:schemeClr val="accent5">
                          <a:lumMod val="20000"/>
                          <a:lumOff val="80000"/>
                        </a:schemeClr>
                      </a:solidFill>
                      <a:prstDash val="solid"/>
                      <a:round/>
                      <a:headEnd type="none" w="med" len="med"/>
                      <a:tailEnd type="none" w="med" len="med"/>
                    </a:lnL>
                  </a:tcPr>
                </a:tc>
                <a:extLst>
                  <a:ext uri="{0D108BD9-81ED-4DB2-BD59-A6C34878D82A}">
                    <a16:rowId xmlns:a16="http://schemas.microsoft.com/office/drawing/2014/main" val="2875277135"/>
                  </a:ext>
                </a:extLst>
              </a:tr>
              <a:tr h="841248">
                <a:tc>
                  <a:txBody>
                    <a:bodyPr/>
                    <a:lstStyle/>
                    <a:p>
                      <a:pPr algn="ctr"/>
                      <a:r>
                        <a:rPr lang="en-US" sz="1400">
                          <a:solidFill>
                            <a:schemeClr val="accent5"/>
                          </a:solidFill>
                          <a:latin typeface="Avenir Book" panose="02000503020000020003" pitchFamily="2" charset="0"/>
                        </a:rPr>
                        <a:t>3</a:t>
                      </a:r>
                    </a:p>
                  </a:txBody>
                  <a:tcPr anchor="ctr">
                    <a:lnB w="12700" cap="flat" cmpd="sng" algn="ctr">
                      <a:solidFill>
                        <a:schemeClr val="accent5">
                          <a:lumMod val="20000"/>
                          <a:lumOff val="80000"/>
                        </a:schemeClr>
                      </a:solidFill>
                      <a:prstDash val="solid"/>
                      <a:round/>
                      <a:headEnd type="none" w="med" len="med"/>
                      <a:tailEnd type="none" w="med" len="med"/>
                    </a:lnB>
                  </a:tcPr>
                </a:tc>
                <a:tc>
                  <a:txBody>
                    <a:bodyPr/>
                    <a:lstStyle/>
                    <a:p>
                      <a:pPr algn="ctr"/>
                      <a:r>
                        <a:rPr lang="en-US" sz="1400">
                          <a:solidFill>
                            <a:schemeClr val="accent5"/>
                          </a:solidFill>
                          <a:latin typeface="Avenir Book" panose="02000503020000020003" pitchFamily="2" charset="0"/>
                        </a:rPr>
                        <a:t>5</a:t>
                      </a:r>
                    </a:p>
                  </a:txBody>
                  <a:tcPr anchor="ctr">
                    <a:lnB w="12700" cap="flat" cmpd="sng" algn="ctr">
                      <a:solidFill>
                        <a:schemeClr val="accent5">
                          <a:lumMod val="20000"/>
                          <a:lumOff val="80000"/>
                        </a:schemeClr>
                      </a:solidFill>
                      <a:prstDash val="solid"/>
                      <a:round/>
                      <a:headEnd type="none" w="med" len="med"/>
                      <a:tailEnd type="none" w="med" len="med"/>
                    </a:lnB>
                  </a:tcPr>
                </a:tc>
                <a:tc>
                  <a:txBody>
                    <a:bodyPr/>
                    <a:lstStyle/>
                    <a:p>
                      <a:pPr algn="ctr"/>
                      <a:r>
                        <a:rPr lang="en-US" sz="1400">
                          <a:solidFill>
                            <a:schemeClr val="accent5"/>
                          </a:solidFill>
                          <a:latin typeface="Avenir Book" panose="02000503020000020003" pitchFamily="2" charset="0"/>
                        </a:rPr>
                        <a:t>3</a:t>
                      </a:r>
                    </a:p>
                  </a:txBody>
                  <a:tcPr anchor="ctr">
                    <a:lnR w="12700" cap="flat" cmpd="sng" algn="ctr">
                      <a:solidFill>
                        <a:schemeClr val="accent5">
                          <a:lumMod val="20000"/>
                          <a:lumOff val="80000"/>
                        </a:schemeClr>
                      </a:solidFill>
                      <a:prstDash val="solid"/>
                      <a:round/>
                      <a:headEnd type="none" w="med" len="med"/>
                      <a:tailEnd type="none" w="med" len="med"/>
                    </a:lnR>
                    <a:lnB w="12700" cap="flat" cmpd="sng" algn="ctr">
                      <a:solidFill>
                        <a:schemeClr val="accent5">
                          <a:lumMod val="20000"/>
                          <a:lumOff val="80000"/>
                        </a:schemeClr>
                      </a:solidFill>
                      <a:prstDash val="solid"/>
                      <a:round/>
                      <a:headEnd type="none" w="med" len="med"/>
                      <a:tailEnd type="none" w="med" len="med"/>
                    </a:lnB>
                  </a:tcPr>
                </a:tc>
                <a:tc>
                  <a:txBody>
                    <a:bodyPr/>
                    <a:lstStyle/>
                    <a:p>
                      <a:pPr algn="ctr"/>
                      <a:r>
                        <a:rPr lang="en-US" sz="1400">
                          <a:solidFill>
                            <a:schemeClr val="accent5"/>
                          </a:solidFill>
                          <a:latin typeface="Avenir Book" panose="02000503020000020003" pitchFamily="2" charset="0"/>
                        </a:rPr>
                        <a:t>11</a:t>
                      </a:r>
                    </a:p>
                  </a:txBody>
                  <a:tcPr anchor="ctr">
                    <a:lnL w="12700" cap="flat" cmpd="sng" algn="ctr">
                      <a:solidFill>
                        <a:schemeClr val="accent5">
                          <a:lumMod val="20000"/>
                          <a:lumOff val="80000"/>
                        </a:schemeClr>
                      </a:solidFill>
                      <a:prstDash val="solid"/>
                      <a:round/>
                      <a:headEnd type="none" w="med" len="med"/>
                      <a:tailEnd type="none" w="med" len="med"/>
                    </a:lnL>
                    <a:lnB w="12700" cap="flat" cmpd="sng" algn="ctr">
                      <a:solidFill>
                        <a:schemeClr val="accent5">
                          <a:lumMod val="20000"/>
                          <a:lumOff val="80000"/>
                        </a:schemeClr>
                      </a:solidFill>
                      <a:prstDash val="solid"/>
                      <a:round/>
                      <a:headEnd type="none" w="med" len="med"/>
                      <a:tailEnd type="none" w="med" len="med"/>
                    </a:lnB>
                  </a:tcPr>
                </a:tc>
                <a:extLst>
                  <a:ext uri="{0D108BD9-81ED-4DB2-BD59-A6C34878D82A}">
                    <a16:rowId xmlns:a16="http://schemas.microsoft.com/office/drawing/2014/main" val="1503901262"/>
                  </a:ext>
                </a:extLst>
              </a:tr>
              <a:tr h="841248">
                <a:tc>
                  <a:txBody>
                    <a:bodyPr/>
                    <a:lstStyle/>
                    <a:p>
                      <a:pPr algn="ctr"/>
                      <a:r>
                        <a:rPr lang="en-US" sz="1400">
                          <a:solidFill>
                            <a:schemeClr val="accent5"/>
                          </a:solidFill>
                          <a:latin typeface="Avenir Book" panose="02000503020000020003" pitchFamily="2" charset="0"/>
                        </a:rPr>
                        <a:t>10</a:t>
                      </a:r>
                    </a:p>
                  </a:txBody>
                  <a:tcPr anchor="ctr">
                    <a:lnT w="12700" cap="flat" cmpd="sng" algn="ctr">
                      <a:solidFill>
                        <a:schemeClr val="accent5">
                          <a:lumMod val="20000"/>
                          <a:lumOff val="8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1400">
                          <a:solidFill>
                            <a:schemeClr val="accent5"/>
                          </a:solidFill>
                          <a:latin typeface="Avenir Book" panose="02000503020000020003" pitchFamily="2" charset="0"/>
                        </a:rPr>
                        <a:t>11</a:t>
                      </a:r>
                    </a:p>
                  </a:txBody>
                  <a:tcPr anchor="ctr">
                    <a:lnT w="12700" cap="flat" cmpd="sng" algn="ctr">
                      <a:solidFill>
                        <a:schemeClr val="accent5">
                          <a:lumMod val="20000"/>
                          <a:lumOff val="8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1400">
                          <a:solidFill>
                            <a:schemeClr val="accent5"/>
                          </a:solidFill>
                          <a:latin typeface="Avenir Book" panose="02000503020000020003" pitchFamily="2" charset="0"/>
                        </a:rPr>
                        <a:t>9</a:t>
                      </a:r>
                    </a:p>
                  </a:txBody>
                  <a:tcPr anchor="ctr">
                    <a:lnR w="12700" cap="flat" cmpd="sng" algn="ctr">
                      <a:solidFill>
                        <a:schemeClr val="accent5">
                          <a:lumMod val="20000"/>
                          <a:lumOff val="80000"/>
                        </a:schemeClr>
                      </a:solidFill>
                      <a:prstDash val="solid"/>
                      <a:round/>
                      <a:headEnd type="none" w="med" len="med"/>
                      <a:tailEnd type="none" w="med" len="med"/>
                    </a:lnR>
                    <a:lnT w="12700" cap="flat" cmpd="sng" algn="ctr">
                      <a:solidFill>
                        <a:schemeClr val="accent5">
                          <a:lumMod val="20000"/>
                          <a:lumOff val="8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1400">
                          <a:solidFill>
                            <a:schemeClr val="accent5"/>
                          </a:solidFill>
                          <a:latin typeface="Avenir Book" panose="02000503020000020003" pitchFamily="2" charset="0"/>
                        </a:rPr>
                        <a:t>30</a:t>
                      </a:r>
                    </a:p>
                  </a:txBody>
                  <a:tcPr anchor="ctr">
                    <a:lnL w="12700" cap="flat" cmpd="sng" algn="ctr">
                      <a:solidFill>
                        <a:schemeClr val="accent5">
                          <a:lumMod val="20000"/>
                          <a:lumOff val="80000"/>
                        </a:schemeClr>
                      </a:solidFill>
                      <a:prstDash val="solid"/>
                      <a:round/>
                      <a:headEnd type="none" w="med" len="med"/>
                      <a:tailEnd type="none" w="med" len="med"/>
                    </a:lnL>
                    <a:lnT w="12700" cap="flat" cmpd="sng" algn="ctr">
                      <a:solidFill>
                        <a:schemeClr val="accent5">
                          <a:lumMod val="20000"/>
                          <a:lumOff val="8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204120100"/>
                  </a:ext>
                </a:extLst>
              </a:tr>
            </a:tbl>
          </a:graphicData>
        </a:graphic>
      </p:graphicFrame>
      <p:sp>
        <p:nvSpPr>
          <p:cNvPr id="13" name="Rectangle 12">
            <a:extLst>
              <a:ext uri="{FF2B5EF4-FFF2-40B4-BE49-F238E27FC236}">
                <a16:creationId xmlns:a16="http://schemas.microsoft.com/office/drawing/2014/main" id="{EE4BF3AB-886C-9602-D38A-BD5CC8F60F32}"/>
              </a:ext>
            </a:extLst>
          </p:cNvPr>
          <p:cNvSpPr/>
          <p:nvPr/>
        </p:nvSpPr>
        <p:spPr>
          <a:xfrm>
            <a:off x="8773106" y="2187827"/>
            <a:ext cx="3017520" cy="171767"/>
          </a:xfrm>
          <a:prstGeom prst="rect">
            <a:avLst/>
          </a:prstGeom>
          <a:no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1028700" indent="-1028700" algn="ctr"/>
            <a:endParaRPr lang="en-US" sz="1400">
              <a:solidFill>
                <a:schemeClr val="accent6">
                  <a:lumMod val="50000"/>
                </a:schemeClr>
              </a:solidFill>
              <a:latin typeface="Avenir Medium" panose="02000603020000020003" pitchFamily="2" charset="0"/>
            </a:endParaRPr>
          </a:p>
        </p:txBody>
      </p:sp>
      <p:sp>
        <p:nvSpPr>
          <p:cNvPr id="18" name="TextBox 17">
            <a:extLst>
              <a:ext uri="{FF2B5EF4-FFF2-40B4-BE49-F238E27FC236}">
                <a16:creationId xmlns:a16="http://schemas.microsoft.com/office/drawing/2014/main" id="{10EC8AFB-5580-C042-6018-CB0A2371797E}"/>
              </a:ext>
            </a:extLst>
          </p:cNvPr>
          <p:cNvSpPr txBox="1"/>
          <p:nvPr/>
        </p:nvSpPr>
        <p:spPr>
          <a:xfrm>
            <a:off x="312699" y="6589068"/>
            <a:ext cx="8350789" cy="123111"/>
          </a:xfrm>
          <a:prstGeom prst="rect">
            <a:avLst/>
          </a:prstGeom>
          <a:noFill/>
        </p:spPr>
        <p:txBody>
          <a:bodyPr wrap="square" lIns="0" tIns="0" rIns="0" bIns="0" rtlCol="0" anchor="ctr">
            <a:spAutoFit/>
          </a:bodyPr>
          <a:lstStyle/>
          <a:p>
            <a:pPr marL="117475" marR="0" lvl="0" indent="-117475" defTabSz="914400" rtl="0" eaLnBrk="1" fontAlgn="auto" latinLnBrk="0" hangingPunct="1">
              <a:lnSpc>
                <a:spcPct val="100000"/>
              </a:lnSpc>
              <a:spcBef>
                <a:spcPts val="0"/>
              </a:spcBef>
              <a:spcAft>
                <a:spcPts val="0"/>
              </a:spcAft>
              <a:buClrTx/>
              <a:buSzTx/>
              <a:buFontTx/>
              <a:buNone/>
              <a:tabLst/>
              <a:defRPr/>
            </a:pPr>
            <a:r>
              <a:rPr lang="en-US" sz="800">
                <a:solidFill>
                  <a:schemeClr val="accent5">
                    <a:lumMod val="40000"/>
                    <a:lumOff val="60000"/>
                  </a:schemeClr>
                </a:solidFill>
                <a:latin typeface="Avenir Light" panose="020B0402020203020204" pitchFamily="34" charset="0"/>
              </a:rPr>
              <a:t>*	Evaluable patients defined as those with at least their first post-baseline scan (2 months after beginning treatment). </a:t>
            </a:r>
            <a:r>
              <a:rPr lang="en-US" sz="800" err="1">
                <a:solidFill>
                  <a:schemeClr val="accent5">
                    <a:lumMod val="40000"/>
                    <a:lumOff val="60000"/>
                  </a:schemeClr>
                </a:solidFill>
                <a:latin typeface="Avenir Light" panose="020B0402020203020204" pitchFamily="34" charset="0"/>
              </a:rPr>
              <a:t>mos</a:t>
            </a:r>
            <a:r>
              <a:rPr lang="en-US" sz="800">
                <a:solidFill>
                  <a:schemeClr val="accent5">
                    <a:lumMod val="40000"/>
                    <a:lumOff val="60000"/>
                  </a:schemeClr>
                </a:solidFill>
                <a:latin typeface="Avenir Light" panose="020B0402020203020204" pitchFamily="34" charset="0"/>
              </a:rPr>
              <a:t>: months.</a:t>
            </a:r>
          </a:p>
        </p:txBody>
      </p:sp>
      <p:cxnSp>
        <p:nvCxnSpPr>
          <p:cNvPr id="6" name="Straight Connector 5">
            <a:extLst>
              <a:ext uri="{FF2B5EF4-FFF2-40B4-BE49-F238E27FC236}">
                <a16:creationId xmlns:a16="http://schemas.microsoft.com/office/drawing/2014/main" id="{6C15A101-B1FE-FFAD-851D-2EC9E66233B9}"/>
              </a:ext>
            </a:extLst>
          </p:cNvPr>
          <p:cNvCxnSpPr>
            <a:cxnSpLocks/>
          </p:cNvCxnSpPr>
          <p:nvPr/>
        </p:nvCxnSpPr>
        <p:spPr>
          <a:xfrm>
            <a:off x="6985492" y="3209424"/>
            <a:ext cx="0" cy="1796558"/>
          </a:xfrm>
          <a:prstGeom prst="line">
            <a:avLst/>
          </a:prstGeom>
          <a:ln w="3175">
            <a:noFill/>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9055C0FF-9750-465B-0F51-255571CBC8D9}"/>
              </a:ext>
            </a:extLst>
          </p:cNvPr>
          <p:cNvSpPr/>
          <p:nvPr/>
        </p:nvSpPr>
        <p:spPr>
          <a:xfrm>
            <a:off x="5497395" y="2834348"/>
            <a:ext cx="1527256" cy="329661"/>
          </a:xfrm>
          <a:prstGeom prst="rect">
            <a:avLst/>
          </a:prstGeom>
          <a:no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1028700" indent="-1028700"/>
            <a:r>
              <a:rPr lang="en-US" sz="1400">
                <a:solidFill>
                  <a:schemeClr val="accent1"/>
                </a:solidFill>
                <a:latin typeface="Avenir Book" panose="02000503020000020003" pitchFamily="2" charset="0"/>
              </a:rPr>
              <a:t>1. FOLFIRI/</a:t>
            </a:r>
            <a:r>
              <a:rPr lang="en-US" sz="1400" err="1">
                <a:solidFill>
                  <a:schemeClr val="accent1"/>
                </a:solidFill>
                <a:latin typeface="Avenir Book" panose="02000503020000020003" pitchFamily="2" charset="0"/>
              </a:rPr>
              <a:t>bev</a:t>
            </a:r>
            <a:endParaRPr lang="en-US" sz="1400">
              <a:solidFill>
                <a:schemeClr val="accent1"/>
              </a:solidFill>
              <a:latin typeface="Avenir Book" panose="02000503020000020003" pitchFamily="2" charset="0"/>
            </a:endParaRPr>
          </a:p>
        </p:txBody>
      </p:sp>
      <p:sp>
        <p:nvSpPr>
          <p:cNvPr id="8" name="Rectangle 7">
            <a:extLst>
              <a:ext uri="{FF2B5EF4-FFF2-40B4-BE49-F238E27FC236}">
                <a16:creationId xmlns:a16="http://schemas.microsoft.com/office/drawing/2014/main" id="{FE79EF97-6A47-7313-B4D4-E4F3C0A95B95}"/>
              </a:ext>
            </a:extLst>
          </p:cNvPr>
          <p:cNvSpPr/>
          <p:nvPr/>
        </p:nvSpPr>
        <p:spPr>
          <a:xfrm>
            <a:off x="5497394" y="3144457"/>
            <a:ext cx="1533663" cy="329661"/>
          </a:xfrm>
          <a:prstGeom prst="rect">
            <a:avLst/>
          </a:prstGeom>
          <a:no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1028700" indent="-1028700"/>
            <a:r>
              <a:rPr lang="en-US" sz="1400">
                <a:solidFill>
                  <a:schemeClr val="accent2"/>
                </a:solidFill>
                <a:latin typeface="Avenir Book" panose="02000503020000020003" pitchFamily="2" charset="0"/>
              </a:rPr>
              <a:t>2. FOLFOX/</a:t>
            </a:r>
            <a:r>
              <a:rPr lang="en-US" sz="1400" err="1">
                <a:solidFill>
                  <a:schemeClr val="accent2"/>
                </a:solidFill>
                <a:latin typeface="Avenir Book" panose="02000503020000020003" pitchFamily="2" charset="0"/>
              </a:rPr>
              <a:t>bev</a:t>
            </a:r>
            <a:endParaRPr lang="en-US" sz="1400">
              <a:solidFill>
                <a:schemeClr val="accent2"/>
              </a:solidFill>
              <a:latin typeface="Avenir Book" panose="02000503020000020003" pitchFamily="2" charset="0"/>
            </a:endParaRPr>
          </a:p>
        </p:txBody>
      </p:sp>
      <p:sp>
        <p:nvSpPr>
          <p:cNvPr id="9" name="Rectangle 8">
            <a:extLst>
              <a:ext uri="{FF2B5EF4-FFF2-40B4-BE49-F238E27FC236}">
                <a16:creationId xmlns:a16="http://schemas.microsoft.com/office/drawing/2014/main" id="{D12AA90F-904D-D553-F4FD-BDE742B641EE}"/>
              </a:ext>
            </a:extLst>
          </p:cNvPr>
          <p:cNvSpPr/>
          <p:nvPr/>
        </p:nvSpPr>
        <p:spPr>
          <a:xfrm>
            <a:off x="5503604" y="3726690"/>
            <a:ext cx="1527256" cy="329661"/>
          </a:xfrm>
          <a:prstGeom prst="rect">
            <a:avLst/>
          </a:prstGeom>
          <a:no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1028700" indent="-1028700"/>
            <a:r>
              <a:rPr lang="en-US" sz="1400">
                <a:solidFill>
                  <a:schemeClr val="accent1"/>
                </a:solidFill>
                <a:latin typeface="Avenir Book" panose="02000503020000020003" pitchFamily="2" charset="0"/>
              </a:rPr>
              <a:t>3. FOLFIRI/</a:t>
            </a:r>
            <a:r>
              <a:rPr lang="en-US" sz="1400" err="1">
                <a:solidFill>
                  <a:schemeClr val="accent1"/>
                </a:solidFill>
                <a:latin typeface="Avenir Book" panose="02000503020000020003" pitchFamily="2" charset="0"/>
              </a:rPr>
              <a:t>bev</a:t>
            </a:r>
            <a:endParaRPr lang="en-US" sz="1400">
              <a:solidFill>
                <a:schemeClr val="accent1"/>
              </a:solidFill>
              <a:latin typeface="Avenir Book" panose="02000503020000020003" pitchFamily="2" charset="0"/>
            </a:endParaRPr>
          </a:p>
        </p:txBody>
      </p:sp>
      <p:sp>
        <p:nvSpPr>
          <p:cNvPr id="11" name="Rectangle 10">
            <a:extLst>
              <a:ext uri="{FF2B5EF4-FFF2-40B4-BE49-F238E27FC236}">
                <a16:creationId xmlns:a16="http://schemas.microsoft.com/office/drawing/2014/main" id="{CDBDF251-1AFF-3B4B-EDA2-5C8F7C0C04CB}"/>
              </a:ext>
            </a:extLst>
          </p:cNvPr>
          <p:cNvSpPr/>
          <p:nvPr/>
        </p:nvSpPr>
        <p:spPr>
          <a:xfrm>
            <a:off x="5503603" y="4000586"/>
            <a:ext cx="1533663" cy="329661"/>
          </a:xfrm>
          <a:prstGeom prst="rect">
            <a:avLst/>
          </a:prstGeom>
          <a:no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1028700" indent="-1028700"/>
            <a:r>
              <a:rPr lang="en-US" sz="1400">
                <a:solidFill>
                  <a:schemeClr val="accent2"/>
                </a:solidFill>
                <a:latin typeface="Avenir Book" panose="02000503020000020003" pitchFamily="2" charset="0"/>
              </a:rPr>
              <a:t>4. FOLFOX/</a:t>
            </a:r>
            <a:r>
              <a:rPr lang="en-US" sz="1400" err="1">
                <a:solidFill>
                  <a:schemeClr val="accent2"/>
                </a:solidFill>
                <a:latin typeface="Avenir Book" panose="02000503020000020003" pitchFamily="2" charset="0"/>
              </a:rPr>
              <a:t>bev</a:t>
            </a:r>
            <a:endParaRPr lang="en-US" sz="1400">
              <a:solidFill>
                <a:schemeClr val="accent2"/>
              </a:solidFill>
              <a:latin typeface="Avenir Book" panose="02000503020000020003" pitchFamily="2" charset="0"/>
            </a:endParaRPr>
          </a:p>
        </p:txBody>
      </p:sp>
      <p:sp>
        <p:nvSpPr>
          <p:cNvPr id="12" name="Rectangle 11">
            <a:extLst>
              <a:ext uri="{FF2B5EF4-FFF2-40B4-BE49-F238E27FC236}">
                <a16:creationId xmlns:a16="http://schemas.microsoft.com/office/drawing/2014/main" id="{A5DE2C9C-3334-C204-0100-15F162B78343}"/>
              </a:ext>
            </a:extLst>
          </p:cNvPr>
          <p:cNvSpPr/>
          <p:nvPr/>
        </p:nvSpPr>
        <p:spPr>
          <a:xfrm>
            <a:off x="5503205" y="4582817"/>
            <a:ext cx="1527256" cy="329661"/>
          </a:xfrm>
          <a:prstGeom prst="rect">
            <a:avLst/>
          </a:prstGeom>
          <a:no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1028700" indent="-1028700"/>
            <a:r>
              <a:rPr lang="en-US" sz="1400">
                <a:solidFill>
                  <a:schemeClr val="accent1"/>
                </a:solidFill>
                <a:latin typeface="Avenir Book" panose="02000503020000020003" pitchFamily="2" charset="0"/>
              </a:rPr>
              <a:t>5. FOLFIRI/</a:t>
            </a:r>
            <a:r>
              <a:rPr lang="en-US" sz="1400" err="1">
                <a:solidFill>
                  <a:schemeClr val="accent1"/>
                </a:solidFill>
                <a:latin typeface="Avenir Book" panose="02000503020000020003" pitchFamily="2" charset="0"/>
              </a:rPr>
              <a:t>bev</a:t>
            </a:r>
            <a:endParaRPr lang="en-US" sz="1400">
              <a:solidFill>
                <a:schemeClr val="accent1"/>
              </a:solidFill>
              <a:latin typeface="Avenir Book" panose="02000503020000020003" pitchFamily="2" charset="0"/>
            </a:endParaRPr>
          </a:p>
        </p:txBody>
      </p:sp>
      <p:sp>
        <p:nvSpPr>
          <p:cNvPr id="15" name="Rectangle 14">
            <a:extLst>
              <a:ext uri="{FF2B5EF4-FFF2-40B4-BE49-F238E27FC236}">
                <a16:creationId xmlns:a16="http://schemas.microsoft.com/office/drawing/2014/main" id="{AFDAAA33-596A-B6ED-91FD-E345BF539BA6}"/>
              </a:ext>
            </a:extLst>
          </p:cNvPr>
          <p:cNvSpPr/>
          <p:nvPr/>
        </p:nvSpPr>
        <p:spPr>
          <a:xfrm>
            <a:off x="5503204" y="4892926"/>
            <a:ext cx="1533663" cy="329661"/>
          </a:xfrm>
          <a:prstGeom prst="rect">
            <a:avLst/>
          </a:prstGeom>
          <a:no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1028700" indent="-1028700"/>
            <a:r>
              <a:rPr lang="en-US" sz="1400">
                <a:solidFill>
                  <a:schemeClr val="accent2"/>
                </a:solidFill>
                <a:latin typeface="Avenir Book" panose="02000503020000020003" pitchFamily="2" charset="0"/>
              </a:rPr>
              <a:t>6. FOLFOX/</a:t>
            </a:r>
            <a:r>
              <a:rPr lang="en-US" sz="1400" err="1">
                <a:solidFill>
                  <a:schemeClr val="accent2"/>
                </a:solidFill>
                <a:latin typeface="Avenir Book" panose="02000503020000020003" pitchFamily="2" charset="0"/>
              </a:rPr>
              <a:t>bev</a:t>
            </a:r>
            <a:endParaRPr lang="en-US" sz="1400">
              <a:solidFill>
                <a:schemeClr val="accent2"/>
              </a:solidFill>
              <a:latin typeface="Avenir Book" panose="02000503020000020003" pitchFamily="2" charset="0"/>
            </a:endParaRPr>
          </a:p>
        </p:txBody>
      </p:sp>
      <p:sp>
        <p:nvSpPr>
          <p:cNvPr id="10" name="TextBox 9">
            <a:extLst>
              <a:ext uri="{FF2B5EF4-FFF2-40B4-BE49-F238E27FC236}">
                <a16:creationId xmlns:a16="http://schemas.microsoft.com/office/drawing/2014/main" id="{D4C9CDCC-2135-CADC-BDCF-4545FC69216C}"/>
              </a:ext>
            </a:extLst>
          </p:cNvPr>
          <p:cNvSpPr txBox="1"/>
          <p:nvPr/>
        </p:nvSpPr>
        <p:spPr>
          <a:xfrm>
            <a:off x="5801339" y="5569556"/>
            <a:ext cx="1093248" cy="215444"/>
          </a:xfrm>
          <a:prstGeom prst="rect">
            <a:avLst/>
          </a:prstGeom>
          <a:noFill/>
          <a:effectLst/>
        </p:spPr>
        <p:txBody>
          <a:bodyPr wrap="none" lIns="0" tIns="0" rIns="0" bIns="0" rtlCol="0">
            <a:spAutoFit/>
          </a:bodyPr>
          <a:lstStyle/>
          <a:p>
            <a:pPr algn="l">
              <a:spcBef>
                <a:spcPts val="1200"/>
              </a:spcBef>
            </a:pPr>
            <a:r>
              <a:rPr lang="en-US" sz="1400">
                <a:solidFill>
                  <a:schemeClr val="accent5"/>
                </a:solidFill>
                <a:latin typeface="Avenir Book" panose="02000503020000020003" pitchFamily="2" charset="0"/>
              </a:rPr>
              <a:t>Total patients</a:t>
            </a:r>
          </a:p>
        </p:txBody>
      </p:sp>
      <p:cxnSp>
        <p:nvCxnSpPr>
          <p:cNvPr id="17" name="Straight Connector 16">
            <a:extLst>
              <a:ext uri="{FF2B5EF4-FFF2-40B4-BE49-F238E27FC236}">
                <a16:creationId xmlns:a16="http://schemas.microsoft.com/office/drawing/2014/main" id="{6D541EE3-B184-6EE9-D247-0D00876E231D}"/>
              </a:ext>
            </a:extLst>
          </p:cNvPr>
          <p:cNvCxnSpPr>
            <a:cxnSpLocks/>
          </p:cNvCxnSpPr>
          <p:nvPr/>
        </p:nvCxnSpPr>
        <p:spPr>
          <a:xfrm>
            <a:off x="4222120" y="6106221"/>
            <a:ext cx="7808976" cy="0"/>
          </a:xfrm>
          <a:prstGeom prst="line">
            <a:avLst/>
          </a:prstGeom>
          <a:ln w="31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4" name="Rectangle 13">
            <a:hlinkClick r:id="rId3" action="ppaction://hlinksldjump"/>
            <a:extLst>
              <a:ext uri="{FF2B5EF4-FFF2-40B4-BE49-F238E27FC236}">
                <a16:creationId xmlns:a16="http://schemas.microsoft.com/office/drawing/2014/main" id="{ABB333F9-9E9C-F602-3562-96151C2D34FD}"/>
              </a:ext>
            </a:extLst>
          </p:cNvPr>
          <p:cNvSpPr/>
          <p:nvPr/>
        </p:nvSpPr>
        <p:spPr>
          <a:xfrm>
            <a:off x="11088156" y="6182781"/>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
        <p:nvSpPr>
          <p:cNvPr id="19" name="Rectangle 18">
            <a:extLst>
              <a:ext uri="{FF2B5EF4-FFF2-40B4-BE49-F238E27FC236}">
                <a16:creationId xmlns:a16="http://schemas.microsoft.com/office/drawing/2014/main" id="{BB00E248-65A3-BA11-222C-A550753C652A}"/>
              </a:ext>
            </a:extLst>
          </p:cNvPr>
          <p:cNvSpPr/>
          <p:nvPr/>
        </p:nvSpPr>
        <p:spPr>
          <a:xfrm>
            <a:off x="306726" y="3398458"/>
            <a:ext cx="3228258" cy="1463183"/>
          </a:xfrm>
          <a:prstGeom prst="rect">
            <a:avLst/>
          </a:prstGeom>
          <a:gradFill flip="none" rotWithShape="1">
            <a:gsLst>
              <a:gs pos="0">
                <a:srgbClr val="000000">
                  <a:alpha val="50000"/>
                </a:srgbClr>
              </a:gs>
              <a:gs pos="48000">
                <a:srgbClr val="000000">
                  <a:alpha val="40000"/>
                </a:srgbClr>
              </a:gs>
              <a:gs pos="100000">
                <a:schemeClr val="bg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22" name="Rectangle 21">
            <a:extLst>
              <a:ext uri="{FF2B5EF4-FFF2-40B4-BE49-F238E27FC236}">
                <a16:creationId xmlns:a16="http://schemas.microsoft.com/office/drawing/2014/main" id="{A0EC260D-B053-1230-7350-00B07CA2EA6E}"/>
              </a:ext>
            </a:extLst>
          </p:cNvPr>
          <p:cNvSpPr/>
          <p:nvPr/>
        </p:nvSpPr>
        <p:spPr>
          <a:xfrm>
            <a:off x="306726" y="2024855"/>
            <a:ext cx="3228258" cy="286453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grpSp>
        <p:nvGrpSpPr>
          <p:cNvPr id="33" name="Group 32">
            <a:extLst>
              <a:ext uri="{FF2B5EF4-FFF2-40B4-BE49-F238E27FC236}">
                <a16:creationId xmlns:a16="http://schemas.microsoft.com/office/drawing/2014/main" id="{DA15EFC5-2540-0391-E406-31E25FD88F90}"/>
              </a:ext>
            </a:extLst>
          </p:cNvPr>
          <p:cNvGrpSpPr/>
          <p:nvPr/>
        </p:nvGrpSpPr>
        <p:grpSpPr>
          <a:xfrm>
            <a:off x="2437143" y="2772344"/>
            <a:ext cx="1224943" cy="1224943"/>
            <a:chOff x="3867924" y="3434323"/>
            <a:chExt cx="1224943" cy="1224943"/>
          </a:xfrm>
        </p:grpSpPr>
        <p:sp>
          <p:nvSpPr>
            <p:cNvPr id="38" name="Oval 37">
              <a:extLst>
                <a:ext uri="{FF2B5EF4-FFF2-40B4-BE49-F238E27FC236}">
                  <a16:creationId xmlns:a16="http://schemas.microsoft.com/office/drawing/2014/main" id="{01BE0B75-6459-B66E-CA9B-412239E58BF8}"/>
                </a:ext>
              </a:extLst>
            </p:cNvPr>
            <p:cNvSpPr/>
            <p:nvPr/>
          </p:nvSpPr>
          <p:spPr>
            <a:xfrm>
              <a:off x="3867924" y="3434323"/>
              <a:ext cx="1224943" cy="1224943"/>
            </a:xfrm>
            <a:prstGeom prst="ellipse">
              <a:avLst/>
            </a:prstGeom>
            <a:solidFill>
              <a:schemeClr val="bg1"/>
            </a:solidFill>
            <a:ln>
              <a:noFill/>
            </a:ln>
            <a:effectLst>
              <a:outerShdw blurRad="1270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39" name="TextBox 38">
              <a:extLst>
                <a:ext uri="{FF2B5EF4-FFF2-40B4-BE49-F238E27FC236}">
                  <a16:creationId xmlns:a16="http://schemas.microsoft.com/office/drawing/2014/main" id="{B56C5ED6-6C41-01D6-A133-5E6A4F56517C}"/>
                </a:ext>
              </a:extLst>
            </p:cNvPr>
            <p:cNvSpPr txBox="1"/>
            <p:nvPr/>
          </p:nvSpPr>
          <p:spPr>
            <a:xfrm>
              <a:off x="4157230" y="4188708"/>
              <a:ext cx="646332" cy="307777"/>
            </a:xfrm>
            <a:prstGeom prst="rect">
              <a:avLst/>
            </a:prstGeom>
            <a:noFill/>
          </p:spPr>
          <p:txBody>
            <a:bodyPr wrap="non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345366">
                      <a:lumMod val="60000"/>
                      <a:lumOff val="40000"/>
                    </a:srgbClr>
                  </a:solidFill>
                  <a:effectLst/>
                  <a:uLnTx/>
                  <a:uFillTx/>
                  <a:latin typeface="Avenir Medium" panose="02000603020000020003" pitchFamily="2" charset="0"/>
                  <a:ea typeface="+mn-ea"/>
                  <a:cs typeface="+mn-cs"/>
                </a:rPr>
                <a:t>N=90</a:t>
              </a:r>
            </a:p>
          </p:txBody>
        </p:sp>
        <p:sp>
          <p:nvSpPr>
            <p:cNvPr id="40" name="TextBox 39">
              <a:extLst>
                <a:ext uri="{FF2B5EF4-FFF2-40B4-BE49-F238E27FC236}">
                  <a16:creationId xmlns:a16="http://schemas.microsoft.com/office/drawing/2014/main" id="{C47B5847-60DD-52D1-3F12-3CA3261D3B74}"/>
                </a:ext>
              </a:extLst>
            </p:cNvPr>
            <p:cNvSpPr txBox="1"/>
            <p:nvPr/>
          </p:nvSpPr>
          <p:spPr>
            <a:xfrm>
              <a:off x="4205320" y="3614518"/>
              <a:ext cx="550151" cy="769441"/>
            </a:xfrm>
            <a:prstGeom prst="rect">
              <a:avLst/>
            </a:prstGeom>
            <a:noFill/>
          </p:spPr>
          <p:txBody>
            <a:bodyPr wrap="non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a:ln>
                    <a:noFill/>
                  </a:ln>
                  <a:solidFill>
                    <a:srgbClr val="50A3A5">
                      <a:lumMod val="75000"/>
                    </a:srgbClr>
                  </a:solidFill>
                  <a:effectLst/>
                  <a:uLnTx/>
                  <a:uFillTx/>
                  <a:latin typeface="Avenir Black" panose="020B0803020203020204" pitchFamily="34" charset="0"/>
                  <a:ea typeface="+mn-ea"/>
                  <a:cs typeface="+mn-cs"/>
                </a:rPr>
                <a:t>R</a:t>
              </a:r>
            </a:p>
          </p:txBody>
        </p:sp>
      </p:grpSp>
      <p:pic>
        <p:nvPicPr>
          <p:cNvPr id="42" name="Picture 41" descr="A picture containing invertebrate&#10;&#10;Description automatically generated">
            <a:extLst>
              <a:ext uri="{FF2B5EF4-FFF2-40B4-BE49-F238E27FC236}">
                <a16:creationId xmlns:a16="http://schemas.microsoft.com/office/drawing/2014/main" id="{51FF32A1-7F5B-EAF2-981D-924F4C5E231D}"/>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253" t="35986" r="-253" b="16549"/>
          <a:stretch/>
        </p:blipFill>
        <p:spPr>
          <a:xfrm>
            <a:off x="306726" y="4151399"/>
            <a:ext cx="3228258" cy="2170147"/>
          </a:xfrm>
          <a:prstGeom prst="rect">
            <a:avLst/>
          </a:prstGeom>
        </p:spPr>
      </p:pic>
      <p:sp>
        <p:nvSpPr>
          <p:cNvPr id="43" name="TextBox 42">
            <a:extLst>
              <a:ext uri="{FF2B5EF4-FFF2-40B4-BE49-F238E27FC236}">
                <a16:creationId xmlns:a16="http://schemas.microsoft.com/office/drawing/2014/main" id="{19E919C0-053A-E1F3-3409-E0CFA73A02DB}"/>
              </a:ext>
            </a:extLst>
          </p:cNvPr>
          <p:cNvSpPr txBox="1"/>
          <p:nvPr/>
        </p:nvSpPr>
        <p:spPr>
          <a:xfrm>
            <a:off x="1249197" y="4389906"/>
            <a:ext cx="1343316" cy="553998"/>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a:ln>
                  <a:noFill/>
                </a:ln>
                <a:solidFill>
                  <a:srgbClr val="FFFFFF">
                    <a:alpha val="50000"/>
                  </a:srgbClr>
                </a:solidFill>
                <a:effectLst/>
                <a:uLnTx/>
                <a:uFillTx/>
                <a:latin typeface="Roboto Slab Medium" pitchFamily="2" charset="0"/>
                <a:ea typeface="Roboto Slab Medium" pitchFamily="2" charset="0"/>
                <a:cs typeface="+mn-cs"/>
              </a:rPr>
              <a:t>mCRC</a:t>
            </a:r>
          </a:p>
        </p:txBody>
      </p:sp>
      <p:cxnSp>
        <p:nvCxnSpPr>
          <p:cNvPr id="44" name="Straight Connector 43">
            <a:extLst>
              <a:ext uri="{FF2B5EF4-FFF2-40B4-BE49-F238E27FC236}">
                <a16:creationId xmlns:a16="http://schemas.microsoft.com/office/drawing/2014/main" id="{268DED90-DE9C-256D-A54E-FE821C21CEA4}"/>
              </a:ext>
            </a:extLst>
          </p:cNvPr>
          <p:cNvCxnSpPr>
            <a:cxnSpLocks/>
          </p:cNvCxnSpPr>
          <p:nvPr/>
        </p:nvCxnSpPr>
        <p:spPr>
          <a:xfrm>
            <a:off x="306726" y="4151400"/>
            <a:ext cx="3228831"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71790207"/>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EF26C78-9AFE-F8D1-31F9-C5CAAB72D34E}"/>
            </a:ext>
          </a:extLst>
        </p:cNvPr>
        <p:cNvGrpSpPr/>
        <p:nvPr/>
      </p:nvGrpSpPr>
      <p:grpSpPr>
        <a:xfrm>
          <a:off x="0" y="0"/>
          <a:ext cx="0" cy="0"/>
          <a:chOff x="0" y="0"/>
          <a:chExt cx="0" cy="0"/>
        </a:xfrm>
      </p:grpSpPr>
      <p:sp>
        <p:nvSpPr>
          <p:cNvPr id="7" name="Rectangle 6">
            <a:extLst>
              <a:ext uri="{FF2B5EF4-FFF2-40B4-BE49-F238E27FC236}">
                <a16:creationId xmlns:a16="http://schemas.microsoft.com/office/drawing/2014/main" id="{298448F8-D5A0-6757-36AD-7AD8D933C2BE}"/>
              </a:ext>
            </a:extLst>
          </p:cNvPr>
          <p:cNvSpPr/>
          <p:nvPr/>
        </p:nvSpPr>
        <p:spPr>
          <a:xfrm>
            <a:off x="710151" y="2440035"/>
            <a:ext cx="3429000" cy="3054089"/>
          </a:xfrm>
          <a:prstGeom prst="rect">
            <a:avLst/>
          </a:prstGeom>
          <a:solidFill>
            <a:srgbClr val="F1F2F2">
              <a:alpha val="50196"/>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a:solidFill>
                <a:schemeClr val="accent1"/>
              </a:solidFill>
              <a:latin typeface="Avenir Book" panose="02000503020000020003" pitchFamily="2" charset="0"/>
            </a:endParaRPr>
          </a:p>
        </p:txBody>
      </p:sp>
      <p:sp>
        <p:nvSpPr>
          <p:cNvPr id="37" name="Rectangle 36">
            <a:extLst>
              <a:ext uri="{FF2B5EF4-FFF2-40B4-BE49-F238E27FC236}">
                <a16:creationId xmlns:a16="http://schemas.microsoft.com/office/drawing/2014/main" id="{AFF1ADC3-9A7F-58F8-B3AF-E9665AE586C2}"/>
              </a:ext>
            </a:extLst>
          </p:cNvPr>
          <p:cNvSpPr/>
          <p:nvPr/>
        </p:nvSpPr>
        <p:spPr>
          <a:xfrm>
            <a:off x="4591719" y="2440035"/>
            <a:ext cx="6583680" cy="3054089"/>
          </a:xfrm>
          <a:prstGeom prst="rect">
            <a:avLst/>
          </a:prstGeom>
          <a:solidFill>
            <a:srgbClr val="F1F2F2">
              <a:alpha val="50196"/>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a:solidFill>
                <a:schemeClr val="accent1"/>
              </a:solidFill>
              <a:latin typeface="Avenir Book" panose="02000503020000020003" pitchFamily="2" charset="0"/>
            </a:endParaRPr>
          </a:p>
        </p:txBody>
      </p:sp>
      <p:sp>
        <p:nvSpPr>
          <p:cNvPr id="2" name="Title 1">
            <a:extLst>
              <a:ext uri="{FF2B5EF4-FFF2-40B4-BE49-F238E27FC236}">
                <a16:creationId xmlns:a16="http://schemas.microsoft.com/office/drawing/2014/main" id="{4A76914B-39AD-3916-4998-4CB11B0FE8FE}"/>
              </a:ext>
            </a:extLst>
          </p:cNvPr>
          <p:cNvSpPr>
            <a:spLocks noGrp="1"/>
          </p:cNvSpPr>
          <p:nvPr>
            <p:ph type="title"/>
          </p:nvPr>
        </p:nvSpPr>
        <p:spPr/>
        <p:txBody>
          <a:bodyPr/>
          <a:lstStyle/>
          <a:p>
            <a:r>
              <a:rPr lang="en-US"/>
              <a:t>ORR for the experimental arms is higher than for the control arms</a:t>
            </a:r>
          </a:p>
        </p:txBody>
      </p:sp>
      <p:sp>
        <p:nvSpPr>
          <p:cNvPr id="8" name="TextBox 7">
            <a:extLst>
              <a:ext uri="{FF2B5EF4-FFF2-40B4-BE49-F238E27FC236}">
                <a16:creationId xmlns:a16="http://schemas.microsoft.com/office/drawing/2014/main" id="{CC68B151-D2B6-6EFA-77EC-6E49C5F97C44}"/>
              </a:ext>
            </a:extLst>
          </p:cNvPr>
          <p:cNvSpPr txBox="1"/>
          <p:nvPr/>
        </p:nvSpPr>
        <p:spPr>
          <a:xfrm>
            <a:off x="584903" y="6483142"/>
            <a:ext cx="2021707" cy="200055"/>
          </a:xfrm>
          <a:prstGeom prst="rect">
            <a:avLst/>
          </a:prstGeom>
          <a:noFill/>
        </p:spPr>
        <p:txBody>
          <a:bodyPr wrap="none" rtlCol="0">
            <a:spAutoFit/>
          </a:bodyPr>
          <a:lstStyle/>
          <a:p>
            <a:pPr marL="119063" indent="-119063"/>
            <a:r>
              <a:rPr lang="en-US" sz="700"/>
              <a:t>* </a:t>
            </a:r>
            <a:r>
              <a:rPr lang="en-US" sz="700" b="1"/>
              <a:t>Date Labels</a:t>
            </a:r>
            <a:r>
              <a:rPr lang="en-US" sz="700"/>
              <a:t>: estimated date of 8-week scan</a:t>
            </a:r>
          </a:p>
        </p:txBody>
      </p:sp>
      <p:sp>
        <p:nvSpPr>
          <p:cNvPr id="25" name="Text Placeholder 2">
            <a:extLst>
              <a:ext uri="{FF2B5EF4-FFF2-40B4-BE49-F238E27FC236}">
                <a16:creationId xmlns:a16="http://schemas.microsoft.com/office/drawing/2014/main" id="{5F97818D-37B4-B613-9253-2C5900978687}"/>
              </a:ext>
            </a:extLst>
          </p:cNvPr>
          <p:cNvSpPr>
            <a:spLocks noGrp="1"/>
          </p:cNvSpPr>
          <p:nvPr>
            <p:ph type="body" sz="quarter" idx="10"/>
          </p:nvPr>
        </p:nvSpPr>
        <p:spPr>
          <a:xfrm>
            <a:off x="304800" y="6604217"/>
            <a:ext cx="10736826" cy="133288"/>
          </a:xfrm>
        </p:spPr>
        <p:txBody>
          <a:bodyPr/>
          <a:lstStyle/>
          <a:p>
            <a:pPr marL="117475" indent="-117475"/>
            <a:r>
              <a:rPr lang="en-US" sz="800">
                <a:solidFill>
                  <a:schemeClr val="accent5">
                    <a:lumMod val="40000"/>
                    <a:lumOff val="60000"/>
                  </a:schemeClr>
                </a:solidFill>
                <a:latin typeface="Avenir Light" panose="020B0402020203020204" pitchFamily="34" charset="0"/>
              </a:rPr>
              <a:t>*	Radiographic response determined per RECIST 1.1 by blinded independent central review. Waterfall plot reflects interim data as of November 26, 2024 from an ongoing trial and unlocked database.</a:t>
            </a:r>
          </a:p>
        </p:txBody>
      </p:sp>
      <p:sp>
        <p:nvSpPr>
          <p:cNvPr id="35" name="TextBox 34">
            <a:extLst>
              <a:ext uri="{FF2B5EF4-FFF2-40B4-BE49-F238E27FC236}">
                <a16:creationId xmlns:a16="http://schemas.microsoft.com/office/drawing/2014/main" id="{656A0274-04A8-E268-C5E6-CC94D83B5788}"/>
              </a:ext>
            </a:extLst>
          </p:cNvPr>
          <p:cNvSpPr txBox="1"/>
          <p:nvPr/>
        </p:nvSpPr>
        <p:spPr>
          <a:xfrm>
            <a:off x="7394643" y="2534944"/>
            <a:ext cx="977833" cy="461665"/>
          </a:xfrm>
          <a:prstGeom prst="rect">
            <a:avLst/>
          </a:prstGeom>
          <a:noFill/>
        </p:spPr>
        <p:txBody>
          <a:bodyPr wrap="none" lIns="0" tIns="0" rIns="0" bIns="0" rtlCol="0" anchor="ctr">
            <a:spAutoFit/>
          </a:bodyPr>
          <a:lstStyle/>
          <a:p>
            <a:pPr algn="ctr"/>
            <a:r>
              <a:rPr lang="en-US">
                <a:solidFill>
                  <a:schemeClr val="accent1"/>
                </a:solidFill>
                <a:latin typeface="Avenir Book" panose="02000503020000020003" pitchFamily="2" charset="0"/>
              </a:rPr>
              <a:t>57% ORR</a:t>
            </a:r>
            <a:endParaRPr lang="en-US" sz="1200">
              <a:solidFill>
                <a:schemeClr val="accent1"/>
              </a:solidFill>
              <a:latin typeface="Avenir Book" panose="02000503020000020003" pitchFamily="2" charset="0"/>
            </a:endParaRPr>
          </a:p>
          <a:p>
            <a:pPr algn="ctr"/>
            <a:r>
              <a:rPr lang="en-US" sz="1200">
                <a:solidFill>
                  <a:schemeClr val="accent1">
                    <a:lumMod val="40000"/>
                    <a:lumOff val="60000"/>
                  </a:schemeClr>
                </a:solidFill>
                <a:latin typeface="Avenir Book" panose="02000503020000020003" pitchFamily="2" charset="0"/>
              </a:rPr>
              <a:t>(12 of 21)</a:t>
            </a:r>
          </a:p>
        </p:txBody>
      </p:sp>
      <p:sp>
        <p:nvSpPr>
          <p:cNvPr id="9" name="TextBox 8">
            <a:extLst>
              <a:ext uri="{FF2B5EF4-FFF2-40B4-BE49-F238E27FC236}">
                <a16:creationId xmlns:a16="http://schemas.microsoft.com/office/drawing/2014/main" id="{C2446966-3091-D767-931A-3185D59EF46F}"/>
              </a:ext>
            </a:extLst>
          </p:cNvPr>
          <p:cNvSpPr txBox="1"/>
          <p:nvPr/>
        </p:nvSpPr>
        <p:spPr>
          <a:xfrm>
            <a:off x="299610" y="1475566"/>
            <a:ext cx="8515152" cy="307777"/>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Black" panose="020B0803020203020204" pitchFamily="34" charset="0"/>
                <a:ea typeface="+mn-ea"/>
                <a:cs typeface="+mn-cs"/>
              </a:rPr>
              <a:t>Best Radiographic Response </a:t>
            </a:r>
            <a:r>
              <a:rPr kumimoji="0" lang="en-US" sz="2000" b="0" i="0" strike="noStrike" kern="1200" cap="none" spc="0" normalizeH="0" baseline="0" noProof="0">
                <a:ln>
                  <a:noFill/>
                </a:ln>
                <a:solidFill>
                  <a:srgbClr val="58595B"/>
                </a:solidFill>
                <a:effectLst/>
                <a:uLnTx/>
                <a:uFillTx/>
                <a:latin typeface="Avenir Black" panose="020B0803020203020204" pitchFamily="34" charset="0"/>
                <a:ea typeface="+mn-ea"/>
                <a:cs typeface="+mn-cs"/>
              </a:rPr>
              <a:t>OVERALL</a:t>
            </a:r>
            <a:r>
              <a:rPr kumimoji="0" lang="en-US" sz="1800" b="0" i="0" u="none" strike="noStrike" kern="1200" cap="none" spc="0" normalizeH="0" baseline="0" noProof="0">
                <a:ln>
                  <a:noFill/>
                </a:ln>
                <a:solidFill>
                  <a:srgbClr val="58595B"/>
                </a:solidFill>
                <a:effectLst/>
                <a:uLnTx/>
                <a:uFillTx/>
                <a:latin typeface="Avenir Black" panose="020B0803020203020204" pitchFamily="34" charset="0"/>
                <a:ea typeface="+mn-ea"/>
                <a:cs typeface="+mn-cs"/>
              </a:rPr>
              <a:t>*</a:t>
            </a: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 – CRDF-004 </a:t>
            </a:r>
            <a:r>
              <a:rPr lang="en-US">
                <a:solidFill>
                  <a:srgbClr val="58595B"/>
                </a:solidFill>
                <a:latin typeface="Avenir Book" panose="02000503020000020003" pitchFamily="2" charset="0"/>
              </a:rPr>
              <a:t>as of November 26, 2024</a:t>
            </a:r>
            <a:endPar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endParaRPr>
          </a:p>
        </p:txBody>
      </p:sp>
      <p:pic>
        <p:nvPicPr>
          <p:cNvPr id="10" name="Picture 9">
            <a:extLst>
              <a:ext uri="{FF2B5EF4-FFF2-40B4-BE49-F238E27FC236}">
                <a16:creationId xmlns:a16="http://schemas.microsoft.com/office/drawing/2014/main" id="{0D7F82A9-6AAA-A6C8-EF0B-C05C52F40B68}"/>
              </a:ext>
            </a:extLst>
          </p:cNvPr>
          <p:cNvPicPr>
            <a:picLocks noChangeAspect="1"/>
          </p:cNvPicPr>
          <p:nvPr/>
        </p:nvPicPr>
        <p:blipFill>
          <a:blip r:embed="rId3" r:link="rId4" cstate="print">
            <a:extLst>
              <a:ext uri="{28A0092B-C50C-407E-A947-70E740481C1C}">
                <a14:useLocalDpi xmlns:a14="http://schemas.microsoft.com/office/drawing/2010/main" val="0"/>
              </a:ext>
            </a:extLst>
          </a:blip>
          <a:srcRect l="1431" t="28765" b="16011"/>
          <a:stretch>
            <a:fillRect/>
          </a:stretch>
        </p:blipFill>
        <p:spPr>
          <a:xfrm>
            <a:off x="471948" y="2772224"/>
            <a:ext cx="11518724" cy="2868207"/>
          </a:xfrm>
          <a:prstGeom prst="rect">
            <a:avLst/>
          </a:prstGeom>
        </p:spPr>
      </p:pic>
      <p:sp>
        <p:nvSpPr>
          <p:cNvPr id="13" name="TextBox 12">
            <a:extLst>
              <a:ext uri="{FF2B5EF4-FFF2-40B4-BE49-F238E27FC236}">
                <a16:creationId xmlns:a16="http://schemas.microsoft.com/office/drawing/2014/main" id="{F9D2CF83-8015-E11A-341E-A9E3611F8F77}"/>
              </a:ext>
            </a:extLst>
          </p:cNvPr>
          <p:cNvSpPr txBox="1"/>
          <p:nvPr/>
        </p:nvSpPr>
        <p:spPr>
          <a:xfrm>
            <a:off x="11215169" y="5086560"/>
            <a:ext cx="976829" cy="223138"/>
          </a:xfrm>
          <a:prstGeom prst="rect">
            <a:avLst/>
          </a:prstGeom>
          <a:noFill/>
        </p:spPr>
        <p:txBody>
          <a:bodyPr wrap="square" rtlCol="0">
            <a:spAutoFit/>
          </a:bodyPr>
          <a:lstStyle/>
          <a:p>
            <a:r>
              <a:rPr lang="en-US" sz="850">
                <a:solidFill>
                  <a:schemeClr val="accent6">
                    <a:lumMod val="25000"/>
                  </a:schemeClr>
                </a:solidFill>
                <a:latin typeface="Avenir Medium" panose="02000603020000020003" pitchFamily="2" charset="0"/>
              </a:rPr>
              <a:t>Patient Number</a:t>
            </a:r>
          </a:p>
        </p:txBody>
      </p:sp>
      <p:grpSp>
        <p:nvGrpSpPr>
          <p:cNvPr id="14" name="Group 13">
            <a:extLst>
              <a:ext uri="{FF2B5EF4-FFF2-40B4-BE49-F238E27FC236}">
                <a16:creationId xmlns:a16="http://schemas.microsoft.com/office/drawing/2014/main" id="{638D9195-8AAA-60C6-8121-3BF7D6EFD18D}"/>
              </a:ext>
            </a:extLst>
          </p:cNvPr>
          <p:cNvGrpSpPr/>
          <p:nvPr/>
        </p:nvGrpSpPr>
        <p:grpSpPr>
          <a:xfrm>
            <a:off x="11286910" y="4645710"/>
            <a:ext cx="902971" cy="359036"/>
            <a:chOff x="11268457" y="4662552"/>
            <a:chExt cx="902971" cy="359036"/>
          </a:xfrm>
        </p:grpSpPr>
        <p:sp>
          <p:nvSpPr>
            <p:cNvPr id="15" name="TextBox 14">
              <a:extLst>
                <a:ext uri="{FF2B5EF4-FFF2-40B4-BE49-F238E27FC236}">
                  <a16:creationId xmlns:a16="http://schemas.microsoft.com/office/drawing/2014/main" id="{0AF23AFA-E71C-C5A1-DE40-97F7C7F06AE2}"/>
                </a:ext>
              </a:extLst>
            </p:cNvPr>
            <p:cNvSpPr txBox="1"/>
            <p:nvPr/>
          </p:nvSpPr>
          <p:spPr>
            <a:xfrm>
              <a:off x="11395880" y="4662552"/>
              <a:ext cx="710130" cy="223138"/>
            </a:xfrm>
            <a:prstGeom prst="rect">
              <a:avLst/>
            </a:prstGeom>
            <a:noFill/>
          </p:spPr>
          <p:txBody>
            <a:bodyPr wrap="square" rtlCol="0">
              <a:spAutoFit/>
            </a:bodyPr>
            <a:lstStyle/>
            <a:p>
              <a:r>
                <a:rPr lang="en-US" sz="850">
                  <a:solidFill>
                    <a:schemeClr val="accent6">
                      <a:lumMod val="25000"/>
                    </a:schemeClr>
                  </a:solidFill>
                  <a:latin typeface="Avenir Medium" panose="02000603020000020003" pitchFamily="2" charset="0"/>
                </a:rPr>
                <a:t>FOLFOX</a:t>
              </a:r>
            </a:p>
          </p:txBody>
        </p:sp>
        <p:sp>
          <p:nvSpPr>
            <p:cNvPr id="16" name="TextBox 15">
              <a:extLst>
                <a:ext uri="{FF2B5EF4-FFF2-40B4-BE49-F238E27FC236}">
                  <a16:creationId xmlns:a16="http://schemas.microsoft.com/office/drawing/2014/main" id="{60F93BF4-B83F-AD14-D992-47CC5EFFFCB9}"/>
                </a:ext>
              </a:extLst>
            </p:cNvPr>
            <p:cNvSpPr txBox="1"/>
            <p:nvPr/>
          </p:nvSpPr>
          <p:spPr>
            <a:xfrm>
              <a:off x="11395880" y="4798450"/>
              <a:ext cx="775548" cy="223138"/>
            </a:xfrm>
            <a:prstGeom prst="rect">
              <a:avLst/>
            </a:prstGeom>
            <a:noFill/>
          </p:spPr>
          <p:txBody>
            <a:bodyPr wrap="square" rtlCol="0">
              <a:spAutoFit/>
            </a:bodyPr>
            <a:lstStyle/>
            <a:p>
              <a:r>
                <a:rPr lang="en-US" sz="850">
                  <a:solidFill>
                    <a:schemeClr val="accent6">
                      <a:lumMod val="25000"/>
                    </a:schemeClr>
                  </a:solidFill>
                  <a:latin typeface="Avenir Medium" panose="02000603020000020003" pitchFamily="2" charset="0"/>
                </a:rPr>
                <a:t>FOLFIRI</a:t>
              </a:r>
            </a:p>
          </p:txBody>
        </p:sp>
        <p:pic>
          <p:nvPicPr>
            <p:cNvPr id="17" name="Picture 16">
              <a:extLst>
                <a:ext uri="{FF2B5EF4-FFF2-40B4-BE49-F238E27FC236}">
                  <a16:creationId xmlns:a16="http://schemas.microsoft.com/office/drawing/2014/main" id="{DED4D7F4-1410-9A86-EAF7-ADBB41F6689F}"/>
                </a:ext>
              </a:extLst>
            </p:cNvPr>
            <p:cNvPicPr>
              <a:picLocks noChangeAspect="1"/>
            </p:cNvPicPr>
            <p:nvPr/>
          </p:nvPicPr>
          <p:blipFill>
            <a:blip r:embed="rId5"/>
            <a:stretch>
              <a:fillRect/>
            </a:stretch>
          </p:blipFill>
          <p:spPr>
            <a:xfrm>
              <a:off x="11268457" y="4704532"/>
              <a:ext cx="183122" cy="129448"/>
            </a:xfrm>
            <a:prstGeom prst="rect">
              <a:avLst/>
            </a:prstGeom>
          </p:spPr>
        </p:pic>
        <p:pic>
          <p:nvPicPr>
            <p:cNvPr id="18" name="Picture 17">
              <a:extLst>
                <a:ext uri="{FF2B5EF4-FFF2-40B4-BE49-F238E27FC236}">
                  <a16:creationId xmlns:a16="http://schemas.microsoft.com/office/drawing/2014/main" id="{4D3FB76B-40AD-BE95-2B30-A1740764592F}"/>
                </a:ext>
              </a:extLst>
            </p:cNvPr>
            <p:cNvPicPr>
              <a:picLocks noChangeAspect="1"/>
            </p:cNvPicPr>
            <p:nvPr/>
          </p:nvPicPr>
          <p:blipFill>
            <a:blip r:embed="rId6"/>
            <a:stretch>
              <a:fillRect/>
            </a:stretch>
          </p:blipFill>
          <p:spPr>
            <a:xfrm>
              <a:off x="11303231" y="4834607"/>
              <a:ext cx="148392" cy="129448"/>
            </a:xfrm>
            <a:prstGeom prst="rect">
              <a:avLst/>
            </a:prstGeom>
          </p:spPr>
        </p:pic>
      </p:grpSp>
      <p:sp>
        <p:nvSpPr>
          <p:cNvPr id="19" name="Oval 18">
            <a:extLst>
              <a:ext uri="{FF2B5EF4-FFF2-40B4-BE49-F238E27FC236}">
                <a16:creationId xmlns:a16="http://schemas.microsoft.com/office/drawing/2014/main" id="{82F8A8F0-EF86-2F3F-57BD-AFCF90C57524}"/>
              </a:ext>
            </a:extLst>
          </p:cNvPr>
          <p:cNvSpPr>
            <a:spLocks/>
          </p:cNvSpPr>
          <p:nvPr/>
        </p:nvSpPr>
        <p:spPr>
          <a:xfrm>
            <a:off x="11303678" y="4164741"/>
            <a:ext cx="91440" cy="91440"/>
          </a:xfrm>
          <a:prstGeom prst="ellipse">
            <a:avLst/>
          </a:prstGeom>
          <a:ln>
            <a:no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B133E51D-BAC8-077C-264D-3F3844038D24}"/>
              </a:ext>
            </a:extLst>
          </p:cNvPr>
          <p:cNvSpPr txBox="1"/>
          <p:nvPr/>
        </p:nvSpPr>
        <p:spPr>
          <a:xfrm>
            <a:off x="11395879" y="4108413"/>
            <a:ext cx="728583" cy="353943"/>
          </a:xfrm>
          <a:prstGeom prst="rect">
            <a:avLst/>
          </a:prstGeom>
          <a:noFill/>
        </p:spPr>
        <p:txBody>
          <a:bodyPr wrap="square" rtlCol="0">
            <a:spAutoFit/>
          </a:bodyPr>
          <a:lstStyle>
            <a:defPPr>
              <a:defRPr lang="en-US"/>
            </a:defPPr>
            <a:lvl1pPr>
              <a:defRPr sz="850">
                <a:solidFill>
                  <a:schemeClr val="accent6">
                    <a:lumMod val="25000"/>
                  </a:schemeClr>
                </a:solidFill>
                <a:latin typeface="Avenir Medium" panose="02000603020000020003" pitchFamily="2" charset="0"/>
              </a:defRPr>
            </a:lvl1pPr>
          </a:lstStyle>
          <a:p>
            <a:r>
              <a:rPr lang="en-US"/>
              <a:t>Confirmed</a:t>
            </a:r>
          </a:p>
          <a:p>
            <a:r>
              <a:rPr lang="en-US"/>
              <a:t>Response</a:t>
            </a:r>
          </a:p>
        </p:txBody>
      </p:sp>
      <p:sp>
        <p:nvSpPr>
          <p:cNvPr id="34" name="TextBox 33">
            <a:extLst>
              <a:ext uri="{FF2B5EF4-FFF2-40B4-BE49-F238E27FC236}">
                <a16:creationId xmlns:a16="http://schemas.microsoft.com/office/drawing/2014/main" id="{2455F431-41D4-D8E2-096A-23582CBFB1F1}"/>
              </a:ext>
            </a:extLst>
          </p:cNvPr>
          <p:cNvSpPr txBox="1"/>
          <p:nvPr/>
        </p:nvSpPr>
        <p:spPr>
          <a:xfrm>
            <a:off x="1889193" y="2534944"/>
            <a:ext cx="977833" cy="461665"/>
          </a:xfrm>
          <a:prstGeom prst="rect">
            <a:avLst/>
          </a:prstGeom>
          <a:noFill/>
        </p:spPr>
        <p:txBody>
          <a:bodyPr wrap="none" lIns="0" tIns="0" rIns="0" bIns="0" rtlCol="0" anchor="ctr">
            <a:spAutoFit/>
          </a:bodyPr>
          <a:lstStyle/>
          <a:p>
            <a:pPr algn="ctr"/>
            <a:r>
              <a:rPr lang="en-US">
                <a:solidFill>
                  <a:schemeClr val="accent1"/>
                </a:solidFill>
                <a:latin typeface="Avenir Book" panose="02000503020000020003" pitchFamily="2" charset="0"/>
              </a:rPr>
              <a:t>33% ORR</a:t>
            </a:r>
            <a:endParaRPr lang="en-US" sz="1200">
              <a:solidFill>
                <a:schemeClr val="accent1"/>
              </a:solidFill>
              <a:latin typeface="Avenir Book" panose="02000503020000020003" pitchFamily="2" charset="0"/>
            </a:endParaRPr>
          </a:p>
          <a:p>
            <a:pPr algn="ctr"/>
            <a:r>
              <a:rPr lang="en-US" sz="1200">
                <a:solidFill>
                  <a:schemeClr val="accent1">
                    <a:lumMod val="40000"/>
                    <a:lumOff val="60000"/>
                  </a:schemeClr>
                </a:solidFill>
                <a:latin typeface="Avenir Book" panose="02000503020000020003" pitchFamily="2" charset="0"/>
              </a:rPr>
              <a:t>(3 of 9)</a:t>
            </a:r>
          </a:p>
        </p:txBody>
      </p:sp>
      <p:sp>
        <p:nvSpPr>
          <p:cNvPr id="3" name="TextBox 2">
            <a:extLst>
              <a:ext uri="{FF2B5EF4-FFF2-40B4-BE49-F238E27FC236}">
                <a16:creationId xmlns:a16="http://schemas.microsoft.com/office/drawing/2014/main" id="{59D0F751-6F00-F54C-16FD-51FD8BD6E6D4}"/>
              </a:ext>
            </a:extLst>
          </p:cNvPr>
          <p:cNvSpPr txBox="1"/>
          <p:nvPr/>
        </p:nvSpPr>
        <p:spPr>
          <a:xfrm rot="16200000">
            <a:off x="-550783" y="3453111"/>
            <a:ext cx="1854675" cy="169277"/>
          </a:xfrm>
          <a:prstGeom prst="rect">
            <a:avLst/>
          </a:prstGeom>
          <a:noFill/>
          <a:effectLst/>
        </p:spPr>
        <p:txBody>
          <a:bodyPr wrap="none" lIns="0" tIns="0" rIns="0" bIns="0" rtlCol="0" anchor="ctr">
            <a:spAutoFit/>
          </a:bodyPr>
          <a:lstStyle/>
          <a:p>
            <a:pPr algn="r">
              <a:spcBef>
                <a:spcPts val="1200"/>
              </a:spcBef>
            </a:pPr>
            <a:r>
              <a:rPr lang="en-US" sz="1100">
                <a:solidFill>
                  <a:schemeClr val="accent6">
                    <a:lumMod val="75000"/>
                  </a:schemeClr>
                </a:solidFill>
                <a:latin typeface="Avenir Book" panose="02000503020000020003" pitchFamily="2" charset="0"/>
                <a:ea typeface="Roboto Slab Black" pitchFamily="2" charset="0"/>
              </a:rPr>
              <a:t>Best % Change from Baseline</a:t>
            </a:r>
          </a:p>
        </p:txBody>
      </p:sp>
      <p:sp>
        <p:nvSpPr>
          <p:cNvPr id="6" name="Rectangle 5">
            <a:hlinkClick r:id="rId7" action="ppaction://hlinksldjump"/>
            <a:extLst>
              <a:ext uri="{FF2B5EF4-FFF2-40B4-BE49-F238E27FC236}">
                <a16:creationId xmlns:a16="http://schemas.microsoft.com/office/drawing/2014/main" id="{23CE9093-CD16-8CD8-F888-76146B002115}"/>
              </a:ext>
            </a:extLst>
          </p:cNvPr>
          <p:cNvSpPr/>
          <p:nvPr/>
        </p:nvSpPr>
        <p:spPr>
          <a:xfrm>
            <a:off x="11088156" y="6182781"/>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
        <p:nvSpPr>
          <p:cNvPr id="4" name="TextBox 3">
            <a:extLst>
              <a:ext uri="{FF2B5EF4-FFF2-40B4-BE49-F238E27FC236}">
                <a16:creationId xmlns:a16="http://schemas.microsoft.com/office/drawing/2014/main" id="{70AFB9E9-0B03-3190-EC96-AC3E731C57CF}"/>
              </a:ext>
            </a:extLst>
          </p:cNvPr>
          <p:cNvSpPr txBox="1"/>
          <p:nvPr/>
        </p:nvSpPr>
        <p:spPr>
          <a:xfrm>
            <a:off x="4700408" y="3774165"/>
            <a:ext cx="1205458" cy="153888"/>
          </a:xfrm>
          <a:prstGeom prst="rect">
            <a:avLst/>
          </a:prstGeom>
          <a:noFill/>
          <a:effectLst/>
        </p:spPr>
        <p:txBody>
          <a:bodyPr wrap="none" lIns="0" tIns="0" rIns="0" bIns="0" rtlCol="0">
            <a:spAutoFit/>
          </a:bodyPr>
          <a:lstStyle/>
          <a:p>
            <a:pPr marL="0" marR="0" lvl="0" indent="0" algn="l" defTabSz="914400" rtl="0" eaLnBrk="1" fontAlgn="auto" latinLnBrk="0" hangingPunct="1">
              <a:lnSpc>
                <a:spcPct val="100000"/>
              </a:lnSpc>
              <a:spcBef>
                <a:spcPts val="1200"/>
              </a:spcBef>
              <a:spcAft>
                <a:spcPts val="0"/>
              </a:spcAft>
              <a:buClrTx/>
              <a:buSzTx/>
              <a:buFontTx/>
              <a:buNone/>
              <a:tabLst/>
              <a:defRPr/>
            </a:pPr>
            <a:r>
              <a:rPr lang="en-US" sz="1000">
                <a:solidFill>
                  <a:schemeClr val="bg1">
                    <a:lumMod val="50000"/>
                  </a:schemeClr>
                </a:solidFill>
                <a:latin typeface="Avenir Book" panose="02000503020000020003" pitchFamily="2" charset="0"/>
              </a:rPr>
              <a:t>30% tumor reduction</a:t>
            </a:r>
          </a:p>
        </p:txBody>
      </p:sp>
      <p:sp>
        <p:nvSpPr>
          <p:cNvPr id="24" name="Right Bracket 23">
            <a:extLst>
              <a:ext uri="{FF2B5EF4-FFF2-40B4-BE49-F238E27FC236}">
                <a16:creationId xmlns:a16="http://schemas.microsoft.com/office/drawing/2014/main" id="{0E749A15-7DC2-EAD7-C066-6C4D51097DF7}"/>
              </a:ext>
            </a:extLst>
          </p:cNvPr>
          <p:cNvSpPr/>
          <p:nvPr/>
        </p:nvSpPr>
        <p:spPr>
          <a:xfrm rot="16200000">
            <a:off x="7829821" y="-1005510"/>
            <a:ext cx="86885" cy="6561025"/>
          </a:xfrm>
          <a:prstGeom prst="rightBracket">
            <a:avLst>
              <a:gd name="adj" fmla="val 92338"/>
            </a:avLst>
          </a:prstGeom>
          <a:ln w="3175">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 name="TextBox 26">
            <a:extLst>
              <a:ext uri="{FF2B5EF4-FFF2-40B4-BE49-F238E27FC236}">
                <a16:creationId xmlns:a16="http://schemas.microsoft.com/office/drawing/2014/main" id="{D62C9879-990B-050A-E9EA-4FD9514C0D16}"/>
              </a:ext>
            </a:extLst>
          </p:cNvPr>
          <p:cNvSpPr txBox="1"/>
          <p:nvPr/>
        </p:nvSpPr>
        <p:spPr>
          <a:xfrm>
            <a:off x="7480300" y="2129180"/>
            <a:ext cx="1714726" cy="215444"/>
          </a:xfrm>
          <a:prstGeom prst="rect">
            <a:avLst/>
          </a:prstGeom>
          <a:solidFill>
            <a:schemeClr val="bg1"/>
          </a:solidFill>
          <a:effectLst/>
        </p:spPr>
        <p:txBody>
          <a:bodyPr wrap="square" lIns="0" tIns="0" rIns="0" bIns="0" rtlCol="0" anchor="ctr">
            <a:spAutoFit/>
          </a:bodyPr>
          <a:lstStyle/>
          <a:p>
            <a:pPr algn="ctr">
              <a:spcBef>
                <a:spcPts val="1200"/>
              </a:spcBef>
            </a:pPr>
            <a:r>
              <a:rPr lang="en-US" sz="1400">
                <a:solidFill>
                  <a:schemeClr val="accent1"/>
                </a:solidFill>
                <a:latin typeface="Avenir Heavy" panose="020B0703020203020204" pitchFamily="34" charset="0"/>
                <a:ea typeface="Roboto Slab Black" pitchFamily="2" charset="0"/>
              </a:rPr>
              <a:t>Experimental Arms</a:t>
            </a:r>
          </a:p>
        </p:txBody>
      </p:sp>
      <p:sp>
        <p:nvSpPr>
          <p:cNvPr id="28" name="Right Bracket 27">
            <a:extLst>
              <a:ext uri="{FF2B5EF4-FFF2-40B4-BE49-F238E27FC236}">
                <a16:creationId xmlns:a16="http://schemas.microsoft.com/office/drawing/2014/main" id="{4AAB426D-336C-624B-C205-73AD1D7CFDF5}"/>
              </a:ext>
            </a:extLst>
          </p:cNvPr>
          <p:cNvSpPr/>
          <p:nvPr/>
        </p:nvSpPr>
        <p:spPr>
          <a:xfrm rot="16200000">
            <a:off x="2386410" y="545353"/>
            <a:ext cx="86885" cy="3459298"/>
          </a:xfrm>
          <a:prstGeom prst="rightBracket">
            <a:avLst>
              <a:gd name="adj" fmla="val 92338"/>
            </a:avLst>
          </a:prstGeom>
          <a:ln w="3175">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 name="TextBox 28">
            <a:extLst>
              <a:ext uri="{FF2B5EF4-FFF2-40B4-BE49-F238E27FC236}">
                <a16:creationId xmlns:a16="http://schemas.microsoft.com/office/drawing/2014/main" id="{8BBE4123-6D83-0E71-C6DF-0514CBAD8589}"/>
              </a:ext>
            </a:extLst>
          </p:cNvPr>
          <p:cNvSpPr txBox="1"/>
          <p:nvPr/>
        </p:nvSpPr>
        <p:spPr>
          <a:xfrm>
            <a:off x="1809751" y="2129180"/>
            <a:ext cx="1233854" cy="215444"/>
          </a:xfrm>
          <a:prstGeom prst="rect">
            <a:avLst/>
          </a:prstGeom>
          <a:solidFill>
            <a:schemeClr val="bg1"/>
          </a:solidFill>
          <a:effectLst/>
        </p:spPr>
        <p:txBody>
          <a:bodyPr wrap="square" lIns="0" tIns="0" rIns="0" bIns="0" rtlCol="0">
            <a:spAutoFit/>
          </a:bodyPr>
          <a:lstStyle/>
          <a:p>
            <a:pPr algn="ctr">
              <a:spcBef>
                <a:spcPts val="1200"/>
              </a:spcBef>
            </a:pPr>
            <a:r>
              <a:rPr lang="en-US" sz="1400">
                <a:solidFill>
                  <a:schemeClr val="accent1"/>
                </a:solidFill>
                <a:latin typeface="Avenir Heavy" panose="020B0703020203020204" pitchFamily="34" charset="0"/>
                <a:ea typeface="Roboto Slab Black" pitchFamily="2" charset="0"/>
              </a:rPr>
              <a:t>Control Arms</a:t>
            </a:r>
          </a:p>
        </p:txBody>
      </p:sp>
    </p:spTree>
    <p:extLst>
      <p:ext uri="{BB962C8B-B14F-4D97-AF65-F5344CB8AC3E}">
        <p14:creationId xmlns:p14="http://schemas.microsoft.com/office/powerpoint/2010/main" val="366474275"/>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736BF96-74CD-7A4A-44D4-A7B77C6C6574}"/>
            </a:ext>
          </a:extLst>
        </p:cNvPr>
        <p:cNvGrpSpPr/>
        <p:nvPr/>
      </p:nvGrpSpPr>
      <p:grpSpPr>
        <a:xfrm>
          <a:off x="0" y="0"/>
          <a:ext cx="0" cy="0"/>
          <a:chOff x="0" y="0"/>
          <a:chExt cx="0" cy="0"/>
        </a:xfrm>
      </p:grpSpPr>
      <p:sp>
        <p:nvSpPr>
          <p:cNvPr id="22" name="Rectangle 21">
            <a:extLst>
              <a:ext uri="{FF2B5EF4-FFF2-40B4-BE49-F238E27FC236}">
                <a16:creationId xmlns:a16="http://schemas.microsoft.com/office/drawing/2014/main" id="{D4C53EDC-D9AF-1B18-A481-58F20C723561}"/>
              </a:ext>
            </a:extLst>
          </p:cNvPr>
          <p:cNvSpPr/>
          <p:nvPr/>
        </p:nvSpPr>
        <p:spPr>
          <a:xfrm>
            <a:off x="4592751" y="2766662"/>
            <a:ext cx="3657600" cy="3021168"/>
          </a:xfrm>
          <a:prstGeom prst="rect">
            <a:avLst/>
          </a:prstGeom>
          <a:solidFill>
            <a:srgbClr val="F1F2F2">
              <a:alpha val="50196"/>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46" name="Rectangle 45">
            <a:extLst>
              <a:ext uri="{FF2B5EF4-FFF2-40B4-BE49-F238E27FC236}">
                <a16:creationId xmlns:a16="http://schemas.microsoft.com/office/drawing/2014/main" id="{0C5D4F4B-D3DD-205E-27CD-96821BBA6941}"/>
              </a:ext>
            </a:extLst>
          </p:cNvPr>
          <p:cNvSpPr/>
          <p:nvPr/>
        </p:nvSpPr>
        <p:spPr>
          <a:xfrm>
            <a:off x="8437676" y="2766662"/>
            <a:ext cx="2743200" cy="3021168"/>
          </a:xfrm>
          <a:prstGeom prst="rect">
            <a:avLst/>
          </a:prstGeom>
          <a:solidFill>
            <a:srgbClr val="F1F2F2">
              <a:alpha val="50196"/>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7" name="Rectangle 6">
            <a:extLst>
              <a:ext uri="{FF2B5EF4-FFF2-40B4-BE49-F238E27FC236}">
                <a16:creationId xmlns:a16="http://schemas.microsoft.com/office/drawing/2014/main" id="{63164AA6-57C7-44F6-E0B7-67F2CD386B67}"/>
              </a:ext>
            </a:extLst>
          </p:cNvPr>
          <p:cNvSpPr/>
          <p:nvPr/>
        </p:nvSpPr>
        <p:spPr>
          <a:xfrm>
            <a:off x="2344852" y="2766662"/>
            <a:ext cx="1814649" cy="3021168"/>
          </a:xfrm>
          <a:prstGeom prst="rect">
            <a:avLst/>
          </a:prstGeom>
          <a:solidFill>
            <a:srgbClr val="F1F2F2">
              <a:alpha val="50196"/>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26" name="Rectangle 25">
            <a:extLst>
              <a:ext uri="{FF2B5EF4-FFF2-40B4-BE49-F238E27FC236}">
                <a16:creationId xmlns:a16="http://schemas.microsoft.com/office/drawing/2014/main" id="{E030BBBA-F795-3210-A2F7-2C0F4C51EC0F}"/>
              </a:ext>
            </a:extLst>
          </p:cNvPr>
          <p:cNvSpPr/>
          <p:nvPr/>
        </p:nvSpPr>
        <p:spPr>
          <a:xfrm>
            <a:off x="700203" y="2766662"/>
            <a:ext cx="1463040" cy="3021168"/>
          </a:xfrm>
          <a:prstGeom prst="rect">
            <a:avLst/>
          </a:prstGeom>
          <a:solidFill>
            <a:srgbClr val="F8F8F8"/>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pic>
        <p:nvPicPr>
          <p:cNvPr id="11" name="Picture 10">
            <a:extLst>
              <a:ext uri="{FF2B5EF4-FFF2-40B4-BE49-F238E27FC236}">
                <a16:creationId xmlns:a16="http://schemas.microsoft.com/office/drawing/2014/main" id="{E57FB24F-ABFE-0FC7-72F7-12A4F87CB326}"/>
              </a:ext>
            </a:extLst>
          </p:cNvPr>
          <p:cNvPicPr>
            <a:picLocks noChangeAspect="1"/>
          </p:cNvPicPr>
          <p:nvPr/>
        </p:nvPicPr>
        <p:blipFill>
          <a:blip r:embed="rId3" cstate="print">
            <a:extLst>
              <a:ext uri="{28A0092B-C50C-407E-A947-70E740481C1C}">
                <a14:useLocalDpi xmlns:a14="http://schemas.microsoft.com/office/drawing/2010/main" val="0"/>
              </a:ext>
            </a:extLst>
          </a:blip>
          <a:srcRect l="1302" t="19992" b="13790"/>
          <a:stretch/>
        </p:blipFill>
        <p:spPr>
          <a:xfrm>
            <a:off x="457200" y="2420432"/>
            <a:ext cx="11553290" cy="3444978"/>
          </a:xfrm>
          <a:prstGeom prst="rect">
            <a:avLst/>
          </a:prstGeom>
        </p:spPr>
      </p:pic>
      <p:sp>
        <p:nvSpPr>
          <p:cNvPr id="47" name="Rectangle 46">
            <a:extLst>
              <a:ext uri="{FF2B5EF4-FFF2-40B4-BE49-F238E27FC236}">
                <a16:creationId xmlns:a16="http://schemas.microsoft.com/office/drawing/2014/main" id="{5E779A8B-7B2A-E6B8-AE35-89999E86BB1D}"/>
              </a:ext>
            </a:extLst>
          </p:cNvPr>
          <p:cNvSpPr/>
          <p:nvPr/>
        </p:nvSpPr>
        <p:spPr>
          <a:xfrm>
            <a:off x="8437676" y="2420433"/>
            <a:ext cx="2743200" cy="363734"/>
          </a:xfrm>
          <a:prstGeom prst="rect">
            <a:avLst/>
          </a:prstGeom>
          <a:gradFill flip="none" rotWithShape="1">
            <a:gsLst>
              <a:gs pos="0">
                <a:srgbClr val="E6E6E6"/>
              </a:gs>
              <a:gs pos="50000">
                <a:srgbClr val="F5F5F5"/>
              </a:gs>
              <a:gs pos="100000">
                <a:srgbClr val="F8F8F8"/>
              </a:gs>
            </a:gsLst>
            <a:lin ang="16200000" scaled="1"/>
            <a:tileRect/>
          </a:gra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a:solidFill>
                <a:schemeClr val="accent1"/>
              </a:solidFill>
              <a:latin typeface="Avenir Book" panose="02000503020000020003" pitchFamily="2" charset="0"/>
            </a:endParaRPr>
          </a:p>
        </p:txBody>
      </p:sp>
      <p:sp>
        <p:nvSpPr>
          <p:cNvPr id="43" name="Rectangle 42">
            <a:extLst>
              <a:ext uri="{FF2B5EF4-FFF2-40B4-BE49-F238E27FC236}">
                <a16:creationId xmlns:a16="http://schemas.microsoft.com/office/drawing/2014/main" id="{AB124828-19C3-98E8-A174-AB0EA9AFAC59}"/>
              </a:ext>
            </a:extLst>
          </p:cNvPr>
          <p:cNvSpPr/>
          <p:nvPr/>
        </p:nvSpPr>
        <p:spPr>
          <a:xfrm>
            <a:off x="4592751" y="2420433"/>
            <a:ext cx="3657600" cy="363734"/>
          </a:xfrm>
          <a:prstGeom prst="rect">
            <a:avLst/>
          </a:prstGeom>
          <a:gradFill flip="none" rotWithShape="1">
            <a:gsLst>
              <a:gs pos="0">
                <a:srgbClr val="E6E6E6"/>
              </a:gs>
              <a:gs pos="50000">
                <a:srgbClr val="F5F5F5"/>
              </a:gs>
              <a:gs pos="100000">
                <a:srgbClr val="F8F8F8"/>
              </a:gs>
            </a:gsLst>
            <a:lin ang="16200000" scaled="1"/>
            <a:tileRect/>
          </a:gra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a:solidFill>
                <a:schemeClr val="accent1"/>
              </a:solidFill>
              <a:latin typeface="Avenir Book" panose="02000503020000020003" pitchFamily="2" charset="0"/>
            </a:endParaRPr>
          </a:p>
        </p:txBody>
      </p:sp>
      <p:sp>
        <p:nvSpPr>
          <p:cNvPr id="5" name="Oval 4">
            <a:extLst>
              <a:ext uri="{FF2B5EF4-FFF2-40B4-BE49-F238E27FC236}">
                <a16:creationId xmlns:a16="http://schemas.microsoft.com/office/drawing/2014/main" id="{CA01CA6D-8B39-2F92-201D-2E0BB4B5582C}"/>
              </a:ext>
            </a:extLst>
          </p:cNvPr>
          <p:cNvSpPr>
            <a:spLocks/>
          </p:cNvSpPr>
          <p:nvPr/>
        </p:nvSpPr>
        <p:spPr>
          <a:xfrm>
            <a:off x="11332253" y="4287488"/>
            <a:ext cx="91440" cy="91440"/>
          </a:xfrm>
          <a:prstGeom prst="ellipse">
            <a:avLst/>
          </a:prstGeom>
          <a:ln>
            <a:no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CEFA315B-CB1D-0B10-F7BC-8BCD91E31F92}"/>
              </a:ext>
            </a:extLst>
          </p:cNvPr>
          <p:cNvSpPr txBox="1"/>
          <p:nvPr/>
        </p:nvSpPr>
        <p:spPr>
          <a:xfrm>
            <a:off x="11172137" y="5193432"/>
            <a:ext cx="976831" cy="223138"/>
          </a:xfrm>
          <a:prstGeom prst="rect">
            <a:avLst/>
          </a:prstGeom>
          <a:noFill/>
        </p:spPr>
        <p:txBody>
          <a:bodyPr wrap="square" rtlCol="0">
            <a:spAutoFit/>
          </a:bodyPr>
          <a:lstStyle/>
          <a:p>
            <a:r>
              <a:rPr lang="en-US" sz="850">
                <a:solidFill>
                  <a:schemeClr val="accent6">
                    <a:lumMod val="25000"/>
                  </a:schemeClr>
                </a:solidFill>
                <a:latin typeface="Avenir Medium" panose="02000603020000020003" pitchFamily="2" charset="0"/>
              </a:rPr>
              <a:t>Patient Number</a:t>
            </a:r>
          </a:p>
        </p:txBody>
      </p:sp>
      <p:sp>
        <p:nvSpPr>
          <p:cNvPr id="27" name="Rectangle 26">
            <a:extLst>
              <a:ext uri="{FF2B5EF4-FFF2-40B4-BE49-F238E27FC236}">
                <a16:creationId xmlns:a16="http://schemas.microsoft.com/office/drawing/2014/main" id="{CBCB9DAF-B333-B1C1-86D3-69B06E2C354D}"/>
              </a:ext>
            </a:extLst>
          </p:cNvPr>
          <p:cNvSpPr/>
          <p:nvPr/>
        </p:nvSpPr>
        <p:spPr>
          <a:xfrm>
            <a:off x="700203" y="2420433"/>
            <a:ext cx="1463040" cy="363734"/>
          </a:xfrm>
          <a:prstGeom prst="rect">
            <a:avLst/>
          </a:prstGeom>
          <a:gradFill flip="none" rotWithShape="1">
            <a:gsLst>
              <a:gs pos="0">
                <a:srgbClr val="E6E6E6"/>
              </a:gs>
              <a:gs pos="50000">
                <a:srgbClr val="F5F5F5"/>
              </a:gs>
              <a:gs pos="100000">
                <a:srgbClr val="F8F8F8"/>
              </a:gs>
            </a:gsLst>
            <a:lin ang="16200000" scaled="1"/>
            <a:tileRect/>
          </a:gra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a:solidFill>
                <a:schemeClr val="accent1"/>
              </a:solidFill>
              <a:latin typeface="Avenir Book" panose="02000503020000020003" pitchFamily="2" charset="0"/>
            </a:endParaRPr>
          </a:p>
        </p:txBody>
      </p:sp>
      <p:sp>
        <p:nvSpPr>
          <p:cNvPr id="39" name="TextBox 38">
            <a:extLst>
              <a:ext uri="{FF2B5EF4-FFF2-40B4-BE49-F238E27FC236}">
                <a16:creationId xmlns:a16="http://schemas.microsoft.com/office/drawing/2014/main" id="{878427E8-6205-4B20-CACC-B1033FD93662}"/>
              </a:ext>
            </a:extLst>
          </p:cNvPr>
          <p:cNvSpPr txBox="1"/>
          <p:nvPr/>
        </p:nvSpPr>
        <p:spPr>
          <a:xfrm>
            <a:off x="700203" y="2509967"/>
            <a:ext cx="1463041" cy="184666"/>
          </a:xfrm>
          <a:prstGeom prst="rect">
            <a:avLst/>
          </a:prstGeom>
          <a:noFill/>
        </p:spPr>
        <p:txBody>
          <a:bodyPr wrap="square" lIns="0" tIns="0" rIns="0" bIns="0" rtlCol="0" anchor="ctr">
            <a:spAutoFit/>
          </a:bodyPr>
          <a:lstStyle/>
          <a:p>
            <a:pPr algn="ctr"/>
            <a:r>
              <a:rPr lang="en-US" sz="1200">
                <a:solidFill>
                  <a:schemeClr val="accent1"/>
                </a:solidFill>
                <a:latin typeface="Avenir Black" panose="020B0803020203020204" pitchFamily="34" charset="0"/>
                <a:ea typeface="Roboto Slab" pitchFamily="2" charset="0"/>
              </a:rPr>
              <a:t>FOLFIRI</a:t>
            </a:r>
            <a:r>
              <a:rPr lang="en-US" sz="1200">
                <a:solidFill>
                  <a:schemeClr val="accent1"/>
                </a:solidFill>
                <a:latin typeface="Avenir Medium" panose="02000603020000020003" pitchFamily="2" charset="0"/>
                <a:ea typeface="Roboto Slab" pitchFamily="2" charset="0"/>
              </a:rPr>
              <a:t> / </a:t>
            </a:r>
            <a:r>
              <a:rPr lang="en-US" sz="1200" err="1">
                <a:solidFill>
                  <a:schemeClr val="accent1"/>
                </a:solidFill>
                <a:latin typeface="Avenir Medium" panose="02000603020000020003" pitchFamily="2" charset="0"/>
                <a:ea typeface="Roboto Slab" pitchFamily="2" charset="0"/>
              </a:rPr>
              <a:t>bev</a:t>
            </a:r>
            <a:endParaRPr lang="en-US" sz="1200">
              <a:solidFill>
                <a:schemeClr val="accent1"/>
              </a:solidFill>
              <a:latin typeface="Avenir Medium" panose="02000603020000020003" pitchFamily="2" charset="0"/>
              <a:ea typeface="Roboto Slab" pitchFamily="2" charset="0"/>
            </a:endParaRPr>
          </a:p>
        </p:txBody>
      </p:sp>
      <p:sp>
        <p:nvSpPr>
          <p:cNvPr id="2" name="Title 1">
            <a:extLst>
              <a:ext uri="{FF2B5EF4-FFF2-40B4-BE49-F238E27FC236}">
                <a16:creationId xmlns:a16="http://schemas.microsoft.com/office/drawing/2014/main" id="{958CA711-93C8-A304-BDDE-DFD69C3F2286}"/>
              </a:ext>
            </a:extLst>
          </p:cNvPr>
          <p:cNvSpPr>
            <a:spLocks noGrp="1"/>
          </p:cNvSpPr>
          <p:nvPr>
            <p:ph type="title"/>
          </p:nvPr>
        </p:nvSpPr>
        <p:spPr>
          <a:xfrm>
            <a:off x="291915" y="111578"/>
            <a:ext cx="11812997" cy="1000832"/>
          </a:xfrm>
        </p:spPr>
        <p:txBody>
          <a:bodyPr/>
          <a:lstStyle/>
          <a:p>
            <a:r>
              <a:rPr lang="en-US"/>
              <a:t>ORR for the experimental arms is higher with both chemo backbones</a:t>
            </a:r>
          </a:p>
        </p:txBody>
      </p:sp>
      <p:sp>
        <p:nvSpPr>
          <p:cNvPr id="3" name="Text Placeholder 2">
            <a:extLst>
              <a:ext uri="{FF2B5EF4-FFF2-40B4-BE49-F238E27FC236}">
                <a16:creationId xmlns:a16="http://schemas.microsoft.com/office/drawing/2014/main" id="{4126418E-09C3-5E10-9F2B-7C217550223E}"/>
              </a:ext>
            </a:extLst>
          </p:cNvPr>
          <p:cNvSpPr>
            <a:spLocks noGrp="1"/>
          </p:cNvSpPr>
          <p:nvPr>
            <p:ph type="body" sz="quarter" idx="10"/>
          </p:nvPr>
        </p:nvSpPr>
        <p:spPr>
          <a:xfrm>
            <a:off x="304800" y="6604217"/>
            <a:ext cx="10736826" cy="133288"/>
          </a:xfrm>
        </p:spPr>
        <p:txBody>
          <a:bodyPr/>
          <a:lstStyle/>
          <a:p>
            <a:pPr marL="117475" indent="-117475"/>
            <a:r>
              <a:rPr lang="en-US" sz="800">
                <a:solidFill>
                  <a:schemeClr val="accent5">
                    <a:lumMod val="40000"/>
                    <a:lumOff val="60000"/>
                  </a:schemeClr>
                </a:solidFill>
                <a:latin typeface="Avenir Light" panose="020B0402020203020204" pitchFamily="34" charset="0"/>
              </a:rPr>
              <a:t>*	Radiographic response determined per RECIST 1.1 by blinded independent central review. Waterfall plot reflects interim data as of November 26, 2024 from an ongoing trial and unlocked database.</a:t>
            </a:r>
          </a:p>
        </p:txBody>
      </p:sp>
      <p:sp>
        <p:nvSpPr>
          <p:cNvPr id="4" name="TextBox 3">
            <a:extLst>
              <a:ext uri="{FF2B5EF4-FFF2-40B4-BE49-F238E27FC236}">
                <a16:creationId xmlns:a16="http://schemas.microsoft.com/office/drawing/2014/main" id="{ED02D81D-A4AC-D63F-3DF6-205E588B03C5}"/>
              </a:ext>
            </a:extLst>
          </p:cNvPr>
          <p:cNvSpPr txBox="1"/>
          <p:nvPr/>
        </p:nvSpPr>
        <p:spPr>
          <a:xfrm>
            <a:off x="299610" y="1475566"/>
            <a:ext cx="10138994" cy="307777"/>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Black" panose="020B0803020203020204" pitchFamily="34" charset="0"/>
                <a:ea typeface="+mn-ea"/>
                <a:cs typeface="+mn-cs"/>
              </a:rPr>
              <a:t>Best Radiographic Response </a:t>
            </a:r>
            <a:r>
              <a:rPr kumimoji="0" lang="en-US" sz="2000" b="0" i="0" strike="noStrike" kern="1200" cap="none" spc="0" normalizeH="0" baseline="0" noProof="0">
                <a:ln>
                  <a:noFill/>
                </a:ln>
                <a:solidFill>
                  <a:srgbClr val="58595B"/>
                </a:solidFill>
                <a:effectLst/>
                <a:uLnTx/>
                <a:uFillTx/>
                <a:latin typeface="Avenir Black" panose="020B0803020203020204" pitchFamily="34" charset="0"/>
                <a:ea typeface="+mn-ea"/>
                <a:cs typeface="+mn-cs"/>
              </a:rPr>
              <a:t>BY CHEMO BACKBONE</a:t>
            </a:r>
            <a:r>
              <a:rPr kumimoji="0" lang="en-US" sz="1800" b="0" i="0" u="none" strike="noStrike" kern="1200" cap="none" spc="0" normalizeH="0" baseline="0" noProof="0">
                <a:ln>
                  <a:noFill/>
                </a:ln>
                <a:solidFill>
                  <a:srgbClr val="58595B"/>
                </a:solidFill>
                <a:effectLst/>
                <a:uLnTx/>
                <a:uFillTx/>
                <a:latin typeface="Avenir Black" panose="020B0803020203020204" pitchFamily="34" charset="0"/>
                <a:ea typeface="+mn-ea"/>
                <a:cs typeface="+mn-cs"/>
              </a:rPr>
              <a:t>*</a:t>
            </a: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 – CRDF-004 </a:t>
            </a:r>
            <a:r>
              <a:rPr lang="en-US">
                <a:solidFill>
                  <a:srgbClr val="58595B"/>
                </a:solidFill>
                <a:latin typeface="Avenir Book" panose="02000503020000020003" pitchFamily="2" charset="0"/>
              </a:rPr>
              <a:t>as of November 26, 2024</a:t>
            </a:r>
            <a:endPar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endParaRPr>
          </a:p>
        </p:txBody>
      </p:sp>
      <p:sp>
        <p:nvSpPr>
          <p:cNvPr id="49" name="TextBox 48">
            <a:extLst>
              <a:ext uri="{FF2B5EF4-FFF2-40B4-BE49-F238E27FC236}">
                <a16:creationId xmlns:a16="http://schemas.microsoft.com/office/drawing/2014/main" id="{812AC0D2-92C0-A5F5-6D07-C289168B6D58}"/>
              </a:ext>
            </a:extLst>
          </p:cNvPr>
          <p:cNvSpPr txBox="1"/>
          <p:nvPr/>
        </p:nvSpPr>
        <p:spPr>
          <a:xfrm>
            <a:off x="8666276" y="2509967"/>
            <a:ext cx="2286000" cy="184666"/>
          </a:xfrm>
          <a:prstGeom prst="rect">
            <a:avLst/>
          </a:prstGeom>
          <a:noFill/>
        </p:spPr>
        <p:txBody>
          <a:bodyPr wrap="square" lIns="0" tIns="0" rIns="0" bIns="0" rtlCol="0" anchor="ctr">
            <a:spAutoFit/>
          </a:bodyPr>
          <a:lstStyle/>
          <a:p>
            <a:pPr algn="ctr"/>
            <a:r>
              <a:rPr lang="en-US" sz="1200">
                <a:solidFill>
                  <a:schemeClr val="accent1"/>
                </a:solidFill>
                <a:latin typeface="Avenir Black" panose="020B0803020203020204" pitchFamily="34" charset="0"/>
                <a:ea typeface="Roboto Slab" pitchFamily="2" charset="0"/>
              </a:rPr>
              <a:t>FOLFOX</a:t>
            </a:r>
            <a:r>
              <a:rPr lang="en-US" sz="1200">
                <a:solidFill>
                  <a:schemeClr val="accent1"/>
                </a:solidFill>
                <a:latin typeface="Avenir Medium" panose="02000603020000020003" pitchFamily="2" charset="0"/>
                <a:ea typeface="Roboto Slab" pitchFamily="2" charset="0"/>
              </a:rPr>
              <a:t> / </a:t>
            </a:r>
            <a:r>
              <a:rPr lang="en-US" sz="1200" err="1">
                <a:solidFill>
                  <a:schemeClr val="accent1"/>
                </a:solidFill>
                <a:latin typeface="Avenir Medium" panose="02000603020000020003" pitchFamily="2" charset="0"/>
                <a:ea typeface="Roboto Slab" pitchFamily="2" charset="0"/>
              </a:rPr>
              <a:t>bev</a:t>
            </a:r>
            <a:r>
              <a:rPr lang="en-US" sz="1200">
                <a:solidFill>
                  <a:schemeClr val="accent1"/>
                </a:solidFill>
                <a:latin typeface="Avenir Medium" panose="02000603020000020003" pitchFamily="2" charset="0"/>
                <a:ea typeface="Roboto Slab" pitchFamily="2" charset="0"/>
              </a:rPr>
              <a:t> / onvansertib</a:t>
            </a:r>
          </a:p>
        </p:txBody>
      </p:sp>
      <p:sp>
        <p:nvSpPr>
          <p:cNvPr id="44" name="TextBox 43">
            <a:extLst>
              <a:ext uri="{FF2B5EF4-FFF2-40B4-BE49-F238E27FC236}">
                <a16:creationId xmlns:a16="http://schemas.microsoft.com/office/drawing/2014/main" id="{7E5DC6D1-7110-9D7C-2372-57CB21A3B63E}"/>
              </a:ext>
            </a:extLst>
          </p:cNvPr>
          <p:cNvSpPr txBox="1"/>
          <p:nvPr/>
        </p:nvSpPr>
        <p:spPr>
          <a:xfrm>
            <a:off x="4980216" y="2509967"/>
            <a:ext cx="2882670" cy="184666"/>
          </a:xfrm>
          <a:prstGeom prst="rect">
            <a:avLst/>
          </a:prstGeom>
          <a:noFill/>
        </p:spPr>
        <p:txBody>
          <a:bodyPr wrap="square" lIns="0" tIns="0" rIns="0" bIns="0" rtlCol="0" anchor="ctr">
            <a:spAutoFit/>
          </a:bodyPr>
          <a:lstStyle/>
          <a:p>
            <a:pPr algn="ctr"/>
            <a:r>
              <a:rPr lang="en-US" sz="1200">
                <a:solidFill>
                  <a:schemeClr val="accent1"/>
                </a:solidFill>
                <a:latin typeface="Avenir Black" panose="020B0803020203020204" pitchFamily="34" charset="0"/>
                <a:ea typeface="Roboto Slab" pitchFamily="2" charset="0"/>
              </a:rPr>
              <a:t>FOLFIRI</a:t>
            </a:r>
            <a:r>
              <a:rPr lang="en-US" sz="1200">
                <a:solidFill>
                  <a:schemeClr val="accent1"/>
                </a:solidFill>
                <a:latin typeface="Avenir Medium" panose="02000603020000020003" pitchFamily="2" charset="0"/>
                <a:ea typeface="Roboto Slab" pitchFamily="2" charset="0"/>
              </a:rPr>
              <a:t> / </a:t>
            </a:r>
            <a:r>
              <a:rPr lang="en-US" sz="1200" err="1">
                <a:solidFill>
                  <a:schemeClr val="accent1"/>
                </a:solidFill>
                <a:latin typeface="Avenir Medium" panose="02000603020000020003" pitchFamily="2" charset="0"/>
                <a:ea typeface="Roboto Slab" pitchFamily="2" charset="0"/>
              </a:rPr>
              <a:t>bev</a:t>
            </a:r>
            <a:r>
              <a:rPr lang="en-US" sz="1200">
                <a:solidFill>
                  <a:schemeClr val="accent1"/>
                </a:solidFill>
                <a:latin typeface="Avenir Medium" panose="02000603020000020003" pitchFamily="2" charset="0"/>
                <a:ea typeface="Roboto Slab" pitchFamily="2" charset="0"/>
              </a:rPr>
              <a:t> / onvansertib</a:t>
            </a:r>
          </a:p>
        </p:txBody>
      </p:sp>
      <p:sp>
        <p:nvSpPr>
          <p:cNvPr id="12" name="TextBox 11">
            <a:extLst>
              <a:ext uri="{FF2B5EF4-FFF2-40B4-BE49-F238E27FC236}">
                <a16:creationId xmlns:a16="http://schemas.microsoft.com/office/drawing/2014/main" id="{AF643C4F-6277-8ADA-D6A2-1146AFD4AE8C}"/>
              </a:ext>
            </a:extLst>
          </p:cNvPr>
          <p:cNvSpPr txBox="1"/>
          <p:nvPr/>
        </p:nvSpPr>
        <p:spPr>
          <a:xfrm>
            <a:off x="11395880" y="4231933"/>
            <a:ext cx="753356" cy="353943"/>
          </a:xfrm>
          <a:prstGeom prst="rect">
            <a:avLst/>
          </a:prstGeom>
          <a:noFill/>
        </p:spPr>
        <p:txBody>
          <a:bodyPr wrap="square" rtlCol="0">
            <a:spAutoFit/>
          </a:bodyPr>
          <a:lstStyle/>
          <a:p>
            <a:r>
              <a:rPr lang="en-US" sz="850">
                <a:solidFill>
                  <a:schemeClr val="accent6">
                    <a:lumMod val="25000"/>
                  </a:schemeClr>
                </a:solidFill>
                <a:latin typeface="Avenir Medium" panose="02000603020000020003" pitchFamily="2" charset="0"/>
              </a:rPr>
              <a:t>Confirmed</a:t>
            </a:r>
          </a:p>
          <a:p>
            <a:r>
              <a:rPr lang="en-US" sz="850">
                <a:solidFill>
                  <a:schemeClr val="accent6">
                    <a:lumMod val="25000"/>
                  </a:schemeClr>
                </a:solidFill>
                <a:latin typeface="Avenir Medium" panose="02000603020000020003" pitchFamily="2" charset="0"/>
              </a:rPr>
              <a:t>Response</a:t>
            </a:r>
          </a:p>
        </p:txBody>
      </p:sp>
      <p:sp>
        <p:nvSpPr>
          <p:cNvPr id="16" name="TextBox 15">
            <a:extLst>
              <a:ext uri="{FF2B5EF4-FFF2-40B4-BE49-F238E27FC236}">
                <a16:creationId xmlns:a16="http://schemas.microsoft.com/office/drawing/2014/main" id="{F90E0621-9821-2899-7F76-721121B06ADA}"/>
              </a:ext>
            </a:extLst>
          </p:cNvPr>
          <p:cNvSpPr txBox="1"/>
          <p:nvPr/>
        </p:nvSpPr>
        <p:spPr>
          <a:xfrm>
            <a:off x="11172137" y="4747977"/>
            <a:ext cx="1097280" cy="353943"/>
          </a:xfrm>
          <a:prstGeom prst="rect">
            <a:avLst/>
          </a:prstGeom>
          <a:noFill/>
        </p:spPr>
        <p:txBody>
          <a:bodyPr wrap="square" rtlCol="0">
            <a:spAutoFit/>
          </a:bodyPr>
          <a:lstStyle/>
          <a:p>
            <a:r>
              <a:rPr lang="en-US" sz="850">
                <a:solidFill>
                  <a:schemeClr val="accent6">
                    <a:lumMod val="25000"/>
                  </a:schemeClr>
                </a:solidFill>
                <a:latin typeface="Avenir Medium" panose="02000603020000020003" pitchFamily="2" charset="0"/>
              </a:rPr>
              <a:t>Onvansertib dose (mg)</a:t>
            </a:r>
          </a:p>
        </p:txBody>
      </p:sp>
      <p:sp>
        <p:nvSpPr>
          <p:cNvPr id="21" name="TextBox 20">
            <a:extLst>
              <a:ext uri="{FF2B5EF4-FFF2-40B4-BE49-F238E27FC236}">
                <a16:creationId xmlns:a16="http://schemas.microsoft.com/office/drawing/2014/main" id="{5D10CC75-8709-9926-E044-ECA9BB606100}"/>
              </a:ext>
            </a:extLst>
          </p:cNvPr>
          <p:cNvSpPr txBox="1"/>
          <p:nvPr/>
        </p:nvSpPr>
        <p:spPr>
          <a:xfrm rot="16200000">
            <a:off x="-550783" y="3777532"/>
            <a:ext cx="1854675" cy="169277"/>
          </a:xfrm>
          <a:prstGeom prst="rect">
            <a:avLst/>
          </a:prstGeom>
          <a:noFill/>
          <a:effectLst/>
        </p:spPr>
        <p:txBody>
          <a:bodyPr wrap="none" lIns="0" tIns="0" rIns="0" bIns="0" rtlCol="0" anchor="ctr">
            <a:spAutoFit/>
          </a:bodyPr>
          <a:lstStyle/>
          <a:p>
            <a:pPr algn="r">
              <a:spcBef>
                <a:spcPts val="1200"/>
              </a:spcBef>
            </a:pPr>
            <a:r>
              <a:rPr lang="en-US" sz="1100">
                <a:solidFill>
                  <a:schemeClr val="accent6">
                    <a:lumMod val="75000"/>
                  </a:schemeClr>
                </a:solidFill>
                <a:latin typeface="Avenir Book" panose="02000503020000020003" pitchFamily="2" charset="0"/>
                <a:ea typeface="Roboto Slab Black" pitchFamily="2" charset="0"/>
              </a:rPr>
              <a:t>Best % Change from Baseline</a:t>
            </a:r>
          </a:p>
        </p:txBody>
      </p:sp>
      <p:sp>
        <p:nvSpPr>
          <p:cNvPr id="20" name="Rectangle 19">
            <a:hlinkClick r:id="rId4" action="ppaction://hlinksldjump"/>
            <a:extLst>
              <a:ext uri="{FF2B5EF4-FFF2-40B4-BE49-F238E27FC236}">
                <a16:creationId xmlns:a16="http://schemas.microsoft.com/office/drawing/2014/main" id="{CE627470-A16B-50C5-8275-43646686A6FB}"/>
              </a:ext>
            </a:extLst>
          </p:cNvPr>
          <p:cNvSpPr/>
          <p:nvPr/>
        </p:nvSpPr>
        <p:spPr>
          <a:xfrm>
            <a:off x="11088156" y="6182781"/>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
        <p:nvSpPr>
          <p:cNvPr id="24" name="TextBox 23">
            <a:extLst>
              <a:ext uri="{FF2B5EF4-FFF2-40B4-BE49-F238E27FC236}">
                <a16:creationId xmlns:a16="http://schemas.microsoft.com/office/drawing/2014/main" id="{10BCA637-3984-C0A0-998D-BEC4153F3E73}"/>
              </a:ext>
            </a:extLst>
          </p:cNvPr>
          <p:cNvSpPr txBox="1"/>
          <p:nvPr/>
        </p:nvSpPr>
        <p:spPr>
          <a:xfrm>
            <a:off x="995706" y="2902597"/>
            <a:ext cx="872034" cy="430887"/>
          </a:xfrm>
          <a:prstGeom prst="rect">
            <a:avLst/>
          </a:prstGeom>
          <a:solidFill>
            <a:srgbClr val="F7F7F7"/>
          </a:solidFill>
        </p:spPr>
        <p:txBody>
          <a:bodyPr wrap="none" lIns="0" tIns="0" rIns="0" bIns="0" rtlCol="0" anchor="t">
            <a:spAutoFit/>
          </a:bodyPr>
          <a:lstStyle/>
          <a:p>
            <a:pPr algn="ctr"/>
            <a:r>
              <a:rPr lang="en-US" sz="1600">
                <a:solidFill>
                  <a:schemeClr val="accent1"/>
                </a:solidFill>
                <a:latin typeface="Avenir Book" panose="02000503020000020003" pitchFamily="2" charset="0"/>
              </a:rPr>
              <a:t>25% ORR</a:t>
            </a:r>
            <a:endParaRPr lang="en-US" sz="1100">
              <a:solidFill>
                <a:schemeClr val="accent1"/>
              </a:solidFill>
              <a:latin typeface="Avenir Book" panose="02000503020000020003" pitchFamily="2" charset="0"/>
            </a:endParaRPr>
          </a:p>
          <a:p>
            <a:pPr algn="ctr"/>
            <a:r>
              <a:rPr lang="en-US" sz="1100">
                <a:solidFill>
                  <a:schemeClr val="accent1">
                    <a:lumMod val="40000"/>
                    <a:lumOff val="60000"/>
                  </a:schemeClr>
                </a:solidFill>
                <a:latin typeface="Avenir Book" panose="02000503020000020003" pitchFamily="2" charset="0"/>
              </a:rPr>
              <a:t>(1 of 4)</a:t>
            </a:r>
          </a:p>
        </p:txBody>
      </p:sp>
      <p:sp>
        <p:nvSpPr>
          <p:cNvPr id="25" name="TextBox 24">
            <a:extLst>
              <a:ext uri="{FF2B5EF4-FFF2-40B4-BE49-F238E27FC236}">
                <a16:creationId xmlns:a16="http://schemas.microsoft.com/office/drawing/2014/main" id="{919B42C2-0FE5-4C90-F279-65C5FC5CEB99}"/>
              </a:ext>
            </a:extLst>
          </p:cNvPr>
          <p:cNvSpPr txBox="1"/>
          <p:nvPr/>
        </p:nvSpPr>
        <p:spPr>
          <a:xfrm>
            <a:off x="2816160" y="2902597"/>
            <a:ext cx="872034" cy="430887"/>
          </a:xfrm>
          <a:prstGeom prst="rect">
            <a:avLst/>
          </a:prstGeom>
          <a:solidFill>
            <a:srgbClr val="F7F7F7"/>
          </a:solidFill>
        </p:spPr>
        <p:txBody>
          <a:bodyPr wrap="none" lIns="0" tIns="0" rIns="0" bIns="0" rtlCol="0" anchor="t">
            <a:spAutoFit/>
          </a:bodyPr>
          <a:lstStyle/>
          <a:p>
            <a:pPr algn="ctr"/>
            <a:r>
              <a:rPr lang="en-US" sz="1600">
                <a:solidFill>
                  <a:schemeClr val="accent1"/>
                </a:solidFill>
                <a:latin typeface="Avenir Book" panose="02000503020000020003" pitchFamily="2" charset="0"/>
              </a:rPr>
              <a:t>40% ORR</a:t>
            </a:r>
            <a:endParaRPr lang="en-US" sz="1100">
              <a:solidFill>
                <a:schemeClr val="accent1"/>
              </a:solidFill>
              <a:latin typeface="Avenir Book" panose="02000503020000020003" pitchFamily="2" charset="0"/>
            </a:endParaRPr>
          </a:p>
          <a:p>
            <a:pPr algn="ctr"/>
            <a:r>
              <a:rPr lang="en-US" sz="1100">
                <a:solidFill>
                  <a:schemeClr val="accent1">
                    <a:lumMod val="40000"/>
                    <a:lumOff val="60000"/>
                  </a:schemeClr>
                </a:solidFill>
                <a:latin typeface="Avenir Book" panose="02000503020000020003" pitchFamily="2" charset="0"/>
              </a:rPr>
              <a:t>(2 of 5)</a:t>
            </a:r>
          </a:p>
        </p:txBody>
      </p:sp>
      <p:sp>
        <p:nvSpPr>
          <p:cNvPr id="28" name="TextBox 27">
            <a:extLst>
              <a:ext uri="{FF2B5EF4-FFF2-40B4-BE49-F238E27FC236}">
                <a16:creationId xmlns:a16="http://schemas.microsoft.com/office/drawing/2014/main" id="{35A6894E-FA7C-1349-F371-F9C4F23E13A8}"/>
              </a:ext>
            </a:extLst>
          </p:cNvPr>
          <p:cNvSpPr txBox="1"/>
          <p:nvPr/>
        </p:nvSpPr>
        <p:spPr>
          <a:xfrm>
            <a:off x="5985534" y="2902597"/>
            <a:ext cx="872034" cy="430887"/>
          </a:xfrm>
          <a:prstGeom prst="rect">
            <a:avLst/>
          </a:prstGeom>
          <a:solidFill>
            <a:srgbClr val="F7F7F7"/>
          </a:solidFill>
        </p:spPr>
        <p:txBody>
          <a:bodyPr wrap="none" lIns="0" tIns="0" rIns="0" bIns="0" rtlCol="0" anchor="t">
            <a:spAutoFit/>
          </a:bodyPr>
          <a:lstStyle/>
          <a:p>
            <a:pPr algn="ctr"/>
            <a:r>
              <a:rPr lang="en-US" sz="1600">
                <a:solidFill>
                  <a:schemeClr val="accent1"/>
                </a:solidFill>
                <a:latin typeface="Avenir Book" panose="02000503020000020003" pitchFamily="2" charset="0"/>
              </a:rPr>
              <a:t>50% ORR</a:t>
            </a:r>
            <a:endParaRPr lang="en-US" sz="1100">
              <a:solidFill>
                <a:schemeClr val="accent1"/>
              </a:solidFill>
              <a:latin typeface="Avenir Book" panose="02000503020000020003" pitchFamily="2" charset="0"/>
            </a:endParaRPr>
          </a:p>
          <a:p>
            <a:pPr algn="ctr"/>
            <a:r>
              <a:rPr lang="en-US" sz="1100">
                <a:solidFill>
                  <a:schemeClr val="accent1">
                    <a:lumMod val="40000"/>
                    <a:lumOff val="60000"/>
                  </a:schemeClr>
                </a:solidFill>
                <a:latin typeface="Avenir Book" panose="02000503020000020003" pitchFamily="2" charset="0"/>
              </a:rPr>
              <a:t>(6 of 12)</a:t>
            </a:r>
          </a:p>
        </p:txBody>
      </p:sp>
      <p:sp>
        <p:nvSpPr>
          <p:cNvPr id="29" name="TextBox 28">
            <a:extLst>
              <a:ext uri="{FF2B5EF4-FFF2-40B4-BE49-F238E27FC236}">
                <a16:creationId xmlns:a16="http://schemas.microsoft.com/office/drawing/2014/main" id="{3E2AA842-56F7-1E2F-9DE8-5EDE1EB94D60}"/>
              </a:ext>
            </a:extLst>
          </p:cNvPr>
          <p:cNvSpPr txBox="1"/>
          <p:nvPr/>
        </p:nvSpPr>
        <p:spPr>
          <a:xfrm>
            <a:off x="9373259" y="2902597"/>
            <a:ext cx="872034" cy="430887"/>
          </a:xfrm>
          <a:prstGeom prst="rect">
            <a:avLst/>
          </a:prstGeom>
          <a:solidFill>
            <a:srgbClr val="F7F7F7"/>
          </a:solidFill>
        </p:spPr>
        <p:txBody>
          <a:bodyPr wrap="none" lIns="0" tIns="0" rIns="0" bIns="0" rtlCol="0" anchor="t">
            <a:spAutoFit/>
          </a:bodyPr>
          <a:lstStyle/>
          <a:p>
            <a:pPr algn="ctr"/>
            <a:r>
              <a:rPr lang="en-US" sz="1600">
                <a:solidFill>
                  <a:schemeClr val="accent1"/>
                </a:solidFill>
                <a:latin typeface="Avenir Book" panose="02000503020000020003" pitchFamily="2" charset="0"/>
              </a:rPr>
              <a:t>66% ORR</a:t>
            </a:r>
            <a:endParaRPr lang="en-US" sz="1100">
              <a:solidFill>
                <a:schemeClr val="accent1"/>
              </a:solidFill>
              <a:latin typeface="Avenir Book" panose="02000503020000020003" pitchFamily="2" charset="0"/>
            </a:endParaRPr>
          </a:p>
          <a:p>
            <a:pPr algn="ctr"/>
            <a:r>
              <a:rPr lang="en-US" sz="1100">
                <a:solidFill>
                  <a:schemeClr val="accent1">
                    <a:lumMod val="40000"/>
                    <a:lumOff val="60000"/>
                  </a:schemeClr>
                </a:solidFill>
                <a:latin typeface="Avenir Book" panose="02000503020000020003" pitchFamily="2" charset="0"/>
              </a:rPr>
              <a:t>(6 of 9)</a:t>
            </a:r>
          </a:p>
        </p:txBody>
      </p:sp>
      <p:sp>
        <p:nvSpPr>
          <p:cNvPr id="40" name="Right Bracket 39">
            <a:extLst>
              <a:ext uri="{FF2B5EF4-FFF2-40B4-BE49-F238E27FC236}">
                <a16:creationId xmlns:a16="http://schemas.microsoft.com/office/drawing/2014/main" id="{95C8B591-8A4E-B3DD-9851-87C76DE95A46}"/>
              </a:ext>
            </a:extLst>
          </p:cNvPr>
          <p:cNvSpPr/>
          <p:nvPr/>
        </p:nvSpPr>
        <p:spPr>
          <a:xfrm rot="16200000">
            <a:off x="7829821" y="-1005510"/>
            <a:ext cx="86885" cy="6561025"/>
          </a:xfrm>
          <a:prstGeom prst="rightBracket">
            <a:avLst>
              <a:gd name="adj" fmla="val 92338"/>
            </a:avLst>
          </a:prstGeom>
          <a:ln w="3175">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 name="TextBox 12">
            <a:extLst>
              <a:ext uri="{FF2B5EF4-FFF2-40B4-BE49-F238E27FC236}">
                <a16:creationId xmlns:a16="http://schemas.microsoft.com/office/drawing/2014/main" id="{9605ADE7-95F7-7E62-8AB0-FCDE4D8F5D49}"/>
              </a:ext>
            </a:extLst>
          </p:cNvPr>
          <p:cNvSpPr txBox="1"/>
          <p:nvPr/>
        </p:nvSpPr>
        <p:spPr>
          <a:xfrm>
            <a:off x="7480300" y="2129180"/>
            <a:ext cx="1714726" cy="215444"/>
          </a:xfrm>
          <a:prstGeom prst="rect">
            <a:avLst/>
          </a:prstGeom>
          <a:solidFill>
            <a:schemeClr val="bg1"/>
          </a:solidFill>
          <a:effectLst/>
        </p:spPr>
        <p:txBody>
          <a:bodyPr wrap="square" lIns="0" tIns="0" rIns="0" bIns="0" rtlCol="0" anchor="ctr">
            <a:spAutoFit/>
          </a:bodyPr>
          <a:lstStyle/>
          <a:p>
            <a:pPr algn="ctr">
              <a:spcBef>
                <a:spcPts val="1200"/>
              </a:spcBef>
            </a:pPr>
            <a:r>
              <a:rPr lang="en-US" sz="1400">
                <a:solidFill>
                  <a:schemeClr val="accent1"/>
                </a:solidFill>
                <a:latin typeface="Avenir Heavy" panose="020B0703020203020204" pitchFamily="34" charset="0"/>
                <a:ea typeface="Roboto Slab Black" pitchFamily="2" charset="0"/>
              </a:rPr>
              <a:t>Experimental Arms</a:t>
            </a:r>
          </a:p>
        </p:txBody>
      </p:sp>
      <p:sp>
        <p:nvSpPr>
          <p:cNvPr id="42" name="Right Bracket 41">
            <a:extLst>
              <a:ext uri="{FF2B5EF4-FFF2-40B4-BE49-F238E27FC236}">
                <a16:creationId xmlns:a16="http://schemas.microsoft.com/office/drawing/2014/main" id="{8F3BAA42-1A35-C04C-7663-B625FF55899B}"/>
              </a:ext>
            </a:extLst>
          </p:cNvPr>
          <p:cNvSpPr/>
          <p:nvPr/>
        </p:nvSpPr>
        <p:spPr>
          <a:xfrm rot="16200000">
            <a:off x="2386410" y="545353"/>
            <a:ext cx="86885" cy="3459298"/>
          </a:xfrm>
          <a:prstGeom prst="rightBracket">
            <a:avLst>
              <a:gd name="adj" fmla="val 92338"/>
            </a:avLst>
          </a:prstGeom>
          <a:ln w="3175">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 name="TextBox 49">
            <a:extLst>
              <a:ext uri="{FF2B5EF4-FFF2-40B4-BE49-F238E27FC236}">
                <a16:creationId xmlns:a16="http://schemas.microsoft.com/office/drawing/2014/main" id="{BB8BB974-7F27-D4C6-41FF-7F9DBD65ED4D}"/>
              </a:ext>
            </a:extLst>
          </p:cNvPr>
          <p:cNvSpPr txBox="1"/>
          <p:nvPr/>
        </p:nvSpPr>
        <p:spPr>
          <a:xfrm>
            <a:off x="1809751" y="2129180"/>
            <a:ext cx="1233854" cy="215444"/>
          </a:xfrm>
          <a:prstGeom prst="rect">
            <a:avLst/>
          </a:prstGeom>
          <a:solidFill>
            <a:schemeClr val="bg1"/>
          </a:solidFill>
          <a:effectLst/>
        </p:spPr>
        <p:txBody>
          <a:bodyPr wrap="square" lIns="0" tIns="0" rIns="0" bIns="0" rtlCol="0">
            <a:spAutoFit/>
          </a:bodyPr>
          <a:lstStyle/>
          <a:p>
            <a:pPr algn="ctr">
              <a:spcBef>
                <a:spcPts val="1200"/>
              </a:spcBef>
            </a:pPr>
            <a:r>
              <a:rPr lang="en-US" sz="1400">
                <a:solidFill>
                  <a:schemeClr val="accent1"/>
                </a:solidFill>
                <a:latin typeface="Avenir Heavy" panose="020B0703020203020204" pitchFamily="34" charset="0"/>
                <a:ea typeface="Roboto Slab Black" pitchFamily="2" charset="0"/>
              </a:rPr>
              <a:t>Control Arms</a:t>
            </a:r>
          </a:p>
        </p:txBody>
      </p:sp>
      <p:sp>
        <p:nvSpPr>
          <p:cNvPr id="9" name="Rectangle 8">
            <a:extLst>
              <a:ext uri="{FF2B5EF4-FFF2-40B4-BE49-F238E27FC236}">
                <a16:creationId xmlns:a16="http://schemas.microsoft.com/office/drawing/2014/main" id="{064CA14E-F69C-A911-7BF6-749F9FA95FF4}"/>
              </a:ext>
            </a:extLst>
          </p:cNvPr>
          <p:cNvSpPr/>
          <p:nvPr/>
        </p:nvSpPr>
        <p:spPr>
          <a:xfrm>
            <a:off x="2344853" y="2420433"/>
            <a:ext cx="1814649" cy="363734"/>
          </a:xfrm>
          <a:prstGeom prst="rect">
            <a:avLst/>
          </a:prstGeom>
          <a:gradFill flip="none" rotWithShape="1">
            <a:gsLst>
              <a:gs pos="0">
                <a:srgbClr val="E6E6E6"/>
              </a:gs>
              <a:gs pos="50000">
                <a:srgbClr val="F5F5F5"/>
              </a:gs>
              <a:gs pos="100000">
                <a:srgbClr val="F8F8F8"/>
              </a:gs>
            </a:gsLst>
            <a:lin ang="16200000" scaled="1"/>
            <a:tileRect/>
          </a:gra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a:solidFill>
                <a:schemeClr val="accent1"/>
              </a:solidFill>
              <a:latin typeface="Avenir Book" panose="02000503020000020003" pitchFamily="2" charset="0"/>
            </a:endParaRPr>
          </a:p>
        </p:txBody>
      </p:sp>
      <p:sp>
        <p:nvSpPr>
          <p:cNvPr id="14" name="TextBox 13">
            <a:extLst>
              <a:ext uri="{FF2B5EF4-FFF2-40B4-BE49-F238E27FC236}">
                <a16:creationId xmlns:a16="http://schemas.microsoft.com/office/drawing/2014/main" id="{506EA741-CD23-F4E2-6981-43A3B312F4B3}"/>
              </a:ext>
            </a:extLst>
          </p:cNvPr>
          <p:cNvSpPr txBox="1"/>
          <p:nvPr/>
        </p:nvSpPr>
        <p:spPr>
          <a:xfrm>
            <a:off x="2520657" y="2509967"/>
            <a:ext cx="1463041" cy="184666"/>
          </a:xfrm>
          <a:prstGeom prst="rect">
            <a:avLst/>
          </a:prstGeom>
          <a:noFill/>
        </p:spPr>
        <p:txBody>
          <a:bodyPr wrap="square" lIns="0" tIns="0" rIns="0" bIns="0" rtlCol="0" anchor="ctr">
            <a:spAutoFit/>
          </a:bodyPr>
          <a:lstStyle/>
          <a:p>
            <a:pPr algn="ctr"/>
            <a:r>
              <a:rPr lang="en-US" sz="1200">
                <a:solidFill>
                  <a:schemeClr val="accent1"/>
                </a:solidFill>
                <a:latin typeface="Avenir Black" panose="020B0803020203020204" pitchFamily="34" charset="0"/>
                <a:ea typeface="Roboto Slab" pitchFamily="2" charset="0"/>
              </a:rPr>
              <a:t>FOLFOX</a:t>
            </a:r>
            <a:r>
              <a:rPr lang="en-US" sz="1200">
                <a:solidFill>
                  <a:schemeClr val="accent1"/>
                </a:solidFill>
                <a:latin typeface="Avenir Medium" panose="02000603020000020003" pitchFamily="2" charset="0"/>
                <a:ea typeface="Roboto Slab" pitchFamily="2" charset="0"/>
              </a:rPr>
              <a:t> / </a:t>
            </a:r>
            <a:r>
              <a:rPr lang="en-US" sz="1200" err="1">
                <a:solidFill>
                  <a:schemeClr val="accent1"/>
                </a:solidFill>
                <a:latin typeface="Avenir Medium" panose="02000603020000020003" pitchFamily="2" charset="0"/>
                <a:ea typeface="Roboto Slab" pitchFamily="2" charset="0"/>
              </a:rPr>
              <a:t>bev</a:t>
            </a:r>
            <a:endParaRPr lang="en-US" sz="1200">
              <a:solidFill>
                <a:schemeClr val="accent1"/>
              </a:solidFill>
              <a:latin typeface="Avenir Medium" panose="02000603020000020003" pitchFamily="2" charset="0"/>
              <a:ea typeface="Roboto Slab" pitchFamily="2" charset="0"/>
            </a:endParaRPr>
          </a:p>
        </p:txBody>
      </p:sp>
    </p:spTree>
    <p:extLst>
      <p:ext uri="{BB962C8B-B14F-4D97-AF65-F5344CB8AC3E}">
        <p14:creationId xmlns:p14="http://schemas.microsoft.com/office/powerpoint/2010/main" val="4086221223"/>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26ADDC4-7FD5-829C-781B-26BECA0F76A3}"/>
            </a:ext>
          </a:extLst>
        </p:cNvPr>
        <p:cNvGrpSpPr/>
        <p:nvPr/>
      </p:nvGrpSpPr>
      <p:grpSpPr>
        <a:xfrm>
          <a:off x="0" y="0"/>
          <a:ext cx="0" cy="0"/>
          <a:chOff x="0" y="0"/>
          <a:chExt cx="0" cy="0"/>
        </a:xfrm>
      </p:grpSpPr>
      <p:sp>
        <p:nvSpPr>
          <p:cNvPr id="51" name="Rectangle 50">
            <a:extLst>
              <a:ext uri="{FF2B5EF4-FFF2-40B4-BE49-F238E27FC236}">
                <a16:creationId xmlns:a16="http://schemas.microsoft.com/office/drawing/2014/main" id="{B9F85311-6E18-3F77-0716-483BE7459770}"/>
              </a:ext>
            </a:extLst>
          </p:cNvPr>
          <p:cNvSpPr/>
          <p:nvPr/>
        </p:nvSpPr>
        <p:spPr>
          <a:xfrm>
            <a:off x="702324" y="2766661"/>
            <a:ext cx="3456432" cy="2976915"/>
          </a:xfrm>
          <a:prstGeom prst="rect">
            <a:avLst/>
          </a:prstGeom>
          <a:solidFill>
            <a:srgbClr val="F1F2F2">
              <a:alpha val="50196"/>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52" name="Rectangle 51">
            <a:extLst>
              <a:ext uri="{FF2B5EF4-FFF2-40B4-BE49-F238E27FC236}">
                <a16:creationId xmlns:a16="http://schemas.microsoft.com/office/drawing/2014/main" id="{45BCA301-71BD-CB54-305B-4A4DF67B6E27}"/>
              </a:ext>
            </a:extLst>
          </p:cNvPr>
          <p:cNvSpPr/>
          <p:nvPr/>
        </p:nvSpPr>
        <p:spPr>
          <a:xfrm>
            <a:off x="7813361" y="2766661"/>
            <a:ext cx="3383280" cy="2976915"/>
          </a:xfrm>
          <a:prstGeom prst="rect">
            <a:avLst/>
          </a:prstGeom>
          <a:solidFill>
            <a:srgbClr val="F1F2F2">
              <a:alpha val="50196"/>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53" name="Rectangle 52">
            <a:extLst>
              <a:ext uri="{FF2B5EF4-FFF2-40B4-BE49-F238E27FC236}">
                <a16:creationId xmlns:a16="http://schemas.microsoft.com/office/drawing/2014/main" id="{9444FED3-3284-CE80-AD68-5E25E8B06DC8}"/>
              </a:ext>
            </a:extLst>
          </p:cNvPr>
          <p:cNvSpPr/>
          <p:nvPr/>
        </p:nvSpPr>
        <p:spPr>
          <a:xfrm>
            <a:off x="4600166" y="2766661"/>
            <a:ext cx="3035808" cy="2976915"/>
          </a:xfrm>
          <a:prstGeom prst="rect">
            <a:avLst/>
          </a:prstGeom>
          <a:solidFill>
            <a:srgbClr val="F1F2F2">
              <a:alpha val="50196"/>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pic>
        <p:nvPicPr>
          <p:cNvPr id="19" name="Picture 18">
            <a:extLst>
              <a:ext uri="{FF2B5EF4-FFF2-40B4-BE49-F238E27FC236}">
                <a16:creationId xmlns:a16="http://schemas.microsoft.com/office/drawing/2014/main" id="{C3930E48-1247-01B7-9C0A-8545BEBFAA07}"/>
              </a:ext>
            </a:extLst>
          </p:cNvPr>
          <p:cNvPicPr>
            <a:picLocks noChangeAspect="1"/>
          </p:cNvPicPr>
          <p:nvPr/>
        </p:nvPicPr>
        <p:blipFill>
          <a:blip r:embed="rId3" r:link="rId4" cstate="print">
            <a:extLst>
              <a:ext uri="{28A0092B-C50C-407E-A947-70E740481C1C}">
                <a14:useLocalDpi xmlns:a14="http://schemas.microsoft.com/office/drawing/2010/main" val="0"/>
              </a:ext>
            </a:extLst>
          </a:blip>
          <a:srcRect l="1304" t="27409" b="12823"/>
          <a:stretch>
            <a:fillRect/>
          </a:stretch>
        </p:blipFill>
        <p:spPr>
          <a:xfrm>
            <a:off x="457199" y="2805453"/>
            <a:ext cx="11533473" cy="3104228"/>
          </a:xfrm>
          <a:prstGeom prst="rect">
            <a:avLst/>
          </a:prstGeom>
        </p:spPr>
      </p:pic>
      <p:sp>
        <p:nvSpPr>
          <p:cNvPr id="2" name="Title 1">
            <a:extLst>
              <a:ext uri="{FF2B5EF4-FFF2-40B4-BE49-F238E27FC236}">
                <a16:creationId xmlns:a16="http://schemas.microsoft.com/office/drawing/2014/main" id="{FD18E065-4413-6CA7-301E-074A22802B39}"/>
              </a:ext>
            </a:extLst>
          </p:cNvPr>
          <p:cNvSpPr>
            <a:spLocks noGrp="1"/>
          </p:cNvSpPr>
          <p:nvPr>
            <p:ph type="title"/>
          </p:nvPr>
        </p:nvSpPr>
        <p:spPr/>
        <p:txBody>
          <a:bodyPr/>
          <a:lstStyle/>
          <a:p>
            <a:r>
              <a:rPr lang="en-US"/>
              <a:t>Dose response: Higher onvansertib dose shows increased ORR with deeper responses</a:t>
            </a:r>
          </a:p>
        </p:txBody>
      </p:sp>
      <p:sp>
        <p:nvSpPr>
          <p:cNvPr id="25" name="TextBox 24">
            <a:extLst>
              <a:ext uri="{FF2B5EF4-FFF2-40B4-BE49-F238E27FC236}">
                <a16:creationId xmlns:a16="http://schemas.microsoft.com/office/drawing/2014/main" id="{0DAE5619-F051-31CF-7CD2-99BA9CB8203E}"/>
              </a:ext>
            </a:extLst>
          </p:cNvPr>
          <p:cNvSpPr txBox="1"/>
          <p:nvPr/>
        </p:nvSpPr>
        <p:spPr>
          <a:xfrm>
            <a:off x="299610" y="1475566"/>
            <a:ext cx="10265631" cy="307777"/>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Black" panose="020B0803020203020204" pitchFamily="34" charset="0"/>
                <a:ea typeface="+mn-ea"/>
                <a:cs typeface="+mn-cs"/>
              </a:rPr>
              <a:t>Best Radiographic Response </a:t>
            </a:r>
            <a:r>
              <a:rPr kumimoji="0" lang="en-US" sz="2000" b="0" i="0" strike="noStrike" kern="1200" cap="none" spc="0" normalizeH="0" baseline="0" noProof="0">
                <a:ln>
                  <a:noFill/>
                </a:ln>
                <a:solidFill>
                  <a:srgbClr val="58595B"/>
                </a:solidFill>
                <a:effectLst/>
                <a:uLnTx/>
                <a:uFillTx/>
                <a:latin typeface="Avenir Black" panose="020B0803020203020204" pitchFamily="34" charset="0"/>
                <a:ea typeface="+mn-ea"/>
                <a:cs typeface="+mn-cs"/>
              </a:rPr>
              <a:t>BY ONVANSERTIB DOSE</a:t>
            </a:r>
            <a:r>
              <a:rPr kumimoji="0" lang="en-US" sz="1800" b="0" i="0" u="none" strike="noStrike" kern="1200" cap="none" spc="0" normalizeH="0" baseline="0" noProof="0">
                <a:ln>
                  <a:noFill/>
                </a:ln>
                <a:solidFill>
                  <a:srgbClr val="58595B"/>
                </a:solidFill>
                <a:effectLst/>
                <a:uLnTx/>
                <a:uFillTx/>
                <a:latin typeface="Avenir Black" panose="020B0803020203020204" pitchFamily="34" charset="0"/>
                <a:ea typeface="+mn-ea"/>
                <a:cs typeface="+mn-cs"/>
              </a:rPr>
              <a:t>*</a:t>
            </a: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 – CRDF-004 </a:t>
            </a:r>
            <a:r>
              <a:rPr lang="en-US">
                <a:solidFill>
                  <a:srgbClr val="58595B"/>
                </a:solidFill>
                <a:latin typeface="Avenir Book" panose="02000503020000020003" pitchFamily="2" charset="0"/>
              </a:rPr>
              <a:t>as of November 26, 2024</a:t>
            </a:r>
            <a:endPar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endParaRPr>
          </a:p>
        </p:txBody>
      </p:sp>
      <p:sp>
        <p:nvSpPr>
          <p:cNvPr id="44" name="Text Placeholder 2">
            <a:extLst>
              <a:ext uri="{FF2B5EF4-FFF2-40B4-BE49-F238E27FC236}">
                <a16:creationId xmlns:a16="http://schemas.microsoft.com/office/drawing/2014/main" id="{164EFC8B-A2FD-87D6-3C5B-BB99A5A717D2}"/>
              </a:ext>
            </a:extLst>
          </p:cNvPr>
          <p:cNvSpPr>
            <a:spLocks noGrp="1"/>
          </p:cNvSpPr>
          <p:nvPr>
            <p:ph type="body" sz="quarter" idx="10"/>
          </p:nvPr>
        </p:nvSpPr>
        <p:spPr>
          <a:xfrm>
            <a:off x="304800" y="6604217"/>
            <a:ext cx="10736826" cy="133288"/>
          </a:xfrm>
        </p:spPr>
        <p:txBody>
          <a:bodyPr/>
          <a:lstStyle/>
          <a:p>
            <a:pPr marL="117475" indent="-117475"/>
            <a:r>
              <a:rPr lang="en-US" sz="800">
                <a:solidFill>
                  <a:schemeClr val="accent5">
                    <a:lumMod val="40000"/>
                    <a:lumOff val="60000"/>
                  </a:schemeClr>
                </a:solidFill>
                <a:latin typeface="Avenir Light" panose="020B0402020203020204" pitchFamily="34" charset="0"/>
              </a:rPr>
              <a:t>*	Radiographic response determined per RECIST 1.1 by blinded independent central review. Waterfall plot reflects interim data as of November 26, 2024 from an ongoing trial and unlocked database.</a:t>
            </a:r>
          </a:p>
        </p:txBody>
      </p:sp>
      <p:sp>
        <p:nvSpPr>
          <p:cNvPr id="21" name="Rectangle 20">
            <a:extLst>
              <a:ext uri="{FF2B5EF4-FFF2-40B4-BE49-F238E27FC236}">
                <a16:creationId xmlns:a16="http://schemas.microsoft.com/office/drawing/2014/main" id="{43D1BD97-C54B-A935-ACAF-09DAAE90F79D}"/>
              </a:ext>
            </a:extLst>
          </p:cNvPr>
          <p:cNvSpPr/>
          <p:nvPr/>
        </p:nvSpPr>
        <p:spPr>
          <a:xfrm>
            <a:off x="4600166" y="2420433"/>
            <a:ext cx="3035808" cy="363734"/>
          </a:xfrm>
          <a:prstGeom prst="rect">
            <a:avLst/>
          </a:prstGeom>
          <a:gradFill flip="none" rotWithShape="1">
            <a:gsLst>
              <a:gs pos="0">
                <a:srgbClr val="E6E6E6"/>
              </a:gs>
              <a:gs pos="50000">
                <a:srgbClr val="F5F5F5"/>
              </a:gs>
              <a:gs pos="100000">
                <a:srgbClr val="F8F8F8"/>
              </a:gs>
            </a:gsLst>
            <a:lin ang="16200000" scaled="1"/>
            <a:tileRect/>
          </a:gra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a:solidFill>
                <a:schemeClr val="accent1"/>
              </a:solidFill>
              <a:latin typeface="Avenir Book" panose="02000503020000020003" pitchFamily="2" charset="0"/>
            </a:endParaRPr>
          </a:p>
        </p:txBody>
      </p:sp>
      <p:sp>
        <p:nvSpPr>
          <p:cNvPr id="22" name="TextBox 21">
            <a:extLst>
              <a:ext uri="{FF2B5EF4-FFF2-40B4-BE49-F238E27FC236}">
                <a16:creationId xmlns:a16="http://schemas.microsoft.com/office/drawing/2014/main" id="{28C55B1C-1356-9EFA-0FB5-56EAE2B3EE5A}"/>
              </a:ext>
            </a:extLst>
          </p:cNvPr>
          <p:cNvSpPr txBox="1"/>
          <p:nvPr/>
        </p:nvSpPr>
        <p:spPr>
          <a:xfrm>
            <a:off x="4932099" y="2509967"/>
            <a:ext cx="2377440" cy="184666"/>
          </a:xfrm>
          <a:prstGeom prst="rect">
            <a:avLst/>
          </a:prstGeom>
          <a:noFill/>
        </p:spPr>
        <p:txBody>
          <a:bodyPr wrap="square" lIns="0" tIns="0" rIns="0" bIns="0" rtlCol="0" anchor="b">
            <a:spAutoFit/>
          </a:bodyPr>
          <a:lstStyle/>
          <a:p>
            <a:pPr algn="ctr"/>
            <a:r>
              <a:rPr lang="en-US" sz="1200">
                <a:solidFill>
                  <a:schemeClr val="accent1"/>
                </a:solidFill>
                <a:latin typeface="Avenir Medium" panose="02000603020000020003" pitchFamily="2" charset="0"/>
                <a:ea typeface="Roboto Slab" pitchFamily="2" charset="0"/>
              </a:rPr>
              <a:t>SoC plus </a:t>
            </a:r>
            <a:r>
              <a:rPr lang="en-US" sz="1200">
                <a:solidFill>
                  <a:schemeClr val="accent1"/>
                </a:solidFill>
                <a:latin typeface="Avenir Black" panose="020B0803020203020204" pitchFamily="34" charset="0"/>
                <a:ea typeface="Roboto Slab" pitchFamily="2" charset="0"/>
              </a:rPr>
              <a:t>onvansertib (20mg)</a:t>
            </a:r>
          </a:p>
        </p:txBody>
      </p:sp>
      <p:sp>
        <p:nvSpPr>
          <p:cNvPr id="24" name="Rectangle 23">
            <a:extLst>
              <a:ext uri="{FF2B5EF4-FFF2-40B4-BE49-F238E27FC236}">
                <a16:creationId xmlns:a16="http://schemas.microsoft.com/office/drawing/2014/main" id="{BA8A6B31-0E08-801C-3E1C-7618AC459A8D}"/>
              </a:ext>
            </a:extLst>
          </p:cNvPr>
          <p:cNvSpPr/>
          <p:nvPr/>
        </p:nvSpPr>
        <p:spPr>
          <a:xfrm>
            <a:off x="7813361" y="2420433"/>
            <a:ext cx="3383280" cy="363734"/>
          </a:xfrm>
          <a:prstGeom prst="rect">
            <a:avLst/>
          </a:prstGeom>
          <a:gradFill flip="none" rotWithShape="1">
            <a:gsLst>
              <a:gs pos="0">
                <a:srgbClr val="E6E6E6"/>
              </a:gs>
              <a:gs pos="50000">
                <a:srgbClr val="F5F5F5"/>
              </a:gs>
              <a:gs pos="100000">
                <a:srgbClr val="F8F8F8"/>
              </a:gs>
            </a:gsLst>
            <a:lin ang="16200000" scaled="1"/>
            <a:tileRect/>
          </a:gra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a:solidFill>
                <a:schemeClr val="accent1"/>
              </a:solidFill>
              <a:latin typeface="Avenir Book" panose="02000503020000020003" pitchFamily="2" charset="0"/>
            </a:endParaRPr>
          </a:p>
        </p:txBody>
      </p:sp>
      <p:sp>
        <p:nvSpPr>
          <p:cNvPr id="27" name="TextBox 26">
            <a:extLst>
              <a:ext uri="{FF2B5EF4-FFF2-40B4-BE49-F238E27FC236}">
                <a16:creationId xmlns:a16="http://schemas.microsoft.com/office/drawing/2014/main" id="{7F8117C8-F69E-5612-440B-EBE8A94DF2FA}"/>
              </a:ext>
            </a:extLst>
          </p:cNvPr>
          <p:cNvSpPr txBox="1"/>
          <p:nvPr/>
        </p:nvSpPr>
        <p:spPr>
          <a:xfrm>
            <a:off x="8056046" y="2509967"/>
            <a:ext cx="2882670" cy="184666"/>
          </a:xfrm>
          <a:prstGeom prst="rect">
            <a:avLst/>
          </a:prstGeom>
          <a:noFill/>
        </p:spPr>
        <p:txBody>
          <a:bodyPr wrap="square" lIns="0" tIns="0" rIns="0" bIns="0" rtlCol="0" anchor="b">
            <a:spAutoFit/>
          </a:bodyPr>
          <a:lstStyle/>
          <a:p>
            <a:pPr algn="ctr"/>
            <a:r>
              <a:rPr lang="en-US" sz="1200">
                <a:solidFill>
                  <a:schemeClr val="accent1"/>
                </a:solidFill>
                <a:latin typeface="Avenir Medium" panose="02000603020000020003" pitchFamily="2" charset="0"/>
                <a:ea typeface="Roboto Slab" pitchFamily="2" charset="0"/>
              </a:rPr>
              <a:t>SoC plus </a:t>
            </a:r>
            <a:r>
              <a:rPr lang="en-US" sz="1200">
                <a:solidFill>
                  <a:schemeClr val="accent1"/>
                </a:solidFill>
                <a:latin typeface="Avenir Black" panose="020B0803020203020204" pitchFamily="34" charset="0"/>
                <a:ea typeface="Roboto Slab" pitchFamily="2" charset="0"/>
              </a:rPr>
              <a:t>onvansertib (30mg)</a:t>
            </a:r>
          </a:p>
        </p:txBody>
      </p:sp>
      <p:sp>
        <p:nvSpPr>
          <p:cNvPr id="5" name="Rectangle 4">
            <a:extLst>
              <a:ext uri="{FF2B5EF4-FFF2-40B4-BE49-F238E27FC236}">
                <a16:creationId xmlns:a16="http://schemas.microsoft.com/office/drawing/2014/main" id="{4250B6C1-663A-804F-7048-634E912C6075}"/>
              </a:ext>
            </a:extLst>
          </p:cNvPr>
          <p:cNvSpPr/>
          <p:nvPr/>
        </p:nvSpPr>
        <p:spPr>
          <a:xfrm>
            <a:off x="692799" y="2420433"/>
            <a:ext cx="3456432" cy="363734"/>
          </a:xfrm>
          <a:prstGeom prst="rect">
            <a:avLst/>
          </a:prstGeom>
          <a:gradFill flip="none" rotWithShape="1">
            <a:gsLst>
              <a:gs pos="0">
                <a:srgbClr val="E6E6E6"/>
              </a:gs>
              <a:gs pos="50000">
                <a:srgbClr val="F5F5F5"/>
              </a:gs>
              <a:gs pos="100000">
                <a:srgbClr val="F8F8F8"/>
              </a:gs>
            </a:gsLst>
            <a:lin ang="16200000" scaled="1"/>
            <a:tileRect/>
          </a:gra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a:solidFill>
                <a:schemeClr val="accent1"/>
              </a:solidFill>
              <a:latin typeface="Avenir Book" panose="02000503020000020003" pitchFamily="2" charset="0"/>
            </a:endParaRPr>
          </a:p>
        </p:txBody>
      </p:sp>
      <p:sp>
        <p:nvSpPr>
          <p:cNvPr id="6" name="TextBox 5">
            <a:extLst>
              <a:ext uri="{FF2B5EF4-FFF2-40B4-BE49-F238E27FC236}">
                <a16:creationId xmlns:a16="http://schemas.microsoft.com/office/drawing/2014/main" id="{8409A1E5-EB3D-356C-0B4E-72B2B4B7E8FF}"/>
              </a:ext>
            </a:extLst>
          </p:cNvPr>
          <p:cNvSpPr txBox="1"/>
          <p:nvPr/>
        </p:nvSpPr>
        <p:spPr>
          <a:xfrm>
            <a:off x="1085812" y="2509967"/>
            <a:ext cx="2377440" cy="184666"/>
          </a:xfrm>
          <a:prstGeom prst="rect">
            <a:avLst/>
          </a:prstGeom>
          <a:noFill/>
        </p:spPr>
        <p:txBody>
          <a:bodyPr wrap="square" lIns="0" tIns="0" rIns="0" bIns="0" rtlCol="0" anchor="b">
            <a:spAutoFit/>
          </a:bodyPr>
          <a:lstStyle/>
          <a:p>
            <a:pPr algn="ctr"/>
            <a:r>
              <a:rPr lang="en-US" sz="1200">
                <a:solidFill>
                  <a:schemeClr val="accent1"/>
                </a:solidFill>
                <a:latin typeface="Avenir Medium" panose="02000603020000020003" pitchFamily="2" charset="0"/>
                <a:ea typeface="Roboto Slab" pitchFamily="2" charset="0"/>
              </a:rPr>
              <a:t>SoC</a:t>
            </a:r>
            <a:endParaRPr lang="en-US" sz="1200">
              <a:solidFill>
                <a:schemeClr val="accent1"/>
              </a:solidFill>
              <a:latin typeface="Avenir Black" panose="020B0803020203020204" pitchFamily="34" charset="0"/>
              <a:ea typeface="Roboto Slab" pitchFamily="2" charset="0"/>
            </a:endParaRPr>
          </a:p>
        </p:txBody>
      </p:sp>
      <p:sp>
        <p:nvSpPr>
          <p:cNvPr id="4" name="Oval 3">
            <a:extLst>
              <a:ext uri="{FF2B5EF4-FFF2-40B4-BE49-F238E27FC236}">
                <a16:creationId xmlns:a16="http://schemas.microsoft.com/office/drawing/2014/main" id="{06C382D6-AB7A-1267-2F1A-6CE2D610036A}"/>
              </a:ext>
            </a:extLst>
          </p:cNvPr>
          <p:cNvSpPr>
            <a:spLocks/>
          </p:cNvSpPr>
          <p:nvPr/>
        </p:nvSpPr>
        <p:spPr>
          <a:xfrm>
            <a:off x="11314262" y="4287488"/>
            <a:ext cx="91440" cy="91440"/>
          </a:xfrm>
          <a:prstGeom prst="ellipse">
            <a:avLst/>
          </a:prstGeom>
          <a:ln>
            <a:no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3D73207B-4DA7-1F55-6B91-6F2EAAD7EE3A}"/>
              </a:ext>
            </a:extLst>
          </p:cNvPr>
          <p:cNvSpPr txBox="1"/>
          <p:nvPr/>
        </p:nvSpPr>
        <p:spPr>
          <a:xfrm>
            <a:off x="11395880" y="4231933"/>
            <a:ext cx="728583" cy="353943"/>
          </a:xfrm>
          <a:prstGeom prst="rect">
            <a:avLst/>
          </a:prstGeom>
          <a:noFill/>
        </p:spPr>
        <p:txBody>
          <a:bodyPr wrap="square" rtlCol="0">
            <a:spAutoFit/>
          </a:bodyPr>
          <a:lstStyle/>
          <a:p>
            <a:r>
              <a:rPr lang="en-US" sz="850">
                <a:solidFill>
                  <a:schemeClr val="accent6">
                    <a:lumMod val="25000"/>
                  </a:schemeClr>
                </a:solidFill>
                <a:latin typeface="Avenir Book" panose="02000503020000020003" pitchFamily="2" charset="0"/>
              </a:rPr>
              <a:t>Confirmed</a:t>
            </a:r>
          </a:p>
          <a:p>
            <a:r>
              <a:rPr lang="en-US" sz="850">
                <a:solidFill>
                  <a:schemeClr val="accent6">
                    <a:lumMod val="25000"/>
                  </a:schemeClr>
                </a:solidFill>
                <a:latin typeface="Avenir Book" panose="02000503020000020003" pitchFamily="2" charset="0"/>
              </a:rPr>
              <a:t>Response</a:t>
            </a:r>
          </a:p>
        </p:txBody>
      </p:sp>
      <p:sp>
        <p:nvSpPr>
          <p:cNvPr id="9" name="TextBox 8">
            <a:extLst>
              <a:ext uri="{FF2B5EF4-FFF2-40B4-BE49-F238E27FC236}">
                <a16:creationId xmlns:a16="http://schemas.microsoft.com/office/drawing/2014/main" id="{03A86763-68E3-C960-A66B-EC7D42491E6F}"/>
              </a:ext>
            </a:extLst>
          </p:cNvPr>
          <p:cNvSpPr txBox="1"/>
          <p:nvPr/>
        </p:nvSpPr>
        <p:spPr>
          <a:xfrm>
            <a:off x="11215169" y="5190257"/>
            <a:ext cx="976829" cy="223138"/>
          </a:xfrm>
          <a:prstGeom prst="rect">
            <a:avLst/>
          </a:prstGeom>
          <a:noFill/>
        </p:spPr>
        <p:txBody>
          <a:bodyPr wrap="square" rtlCol="0">
            <a:spAutoFit/>
          </a:bodyPr>
          <a:lstStyle/>
          <a:p>
            <a:r>
              <a:rPr lang="en-US" sz="850">
                <a:solidFill>
                  <a:schemeClr val="accent6">
                    <a:lumMod val="25000"/>
                  </a:schemeClr>
                </a:solidFill>
                <a:latin typeface="Avenir Book" panose="02000503020000020003" pitchFamily="2" charset="0"/>
              </a:rPr>
              <a:t>Patient Number</a:t>
            </a:r>
          </a:p>
        </p:txBody>
      </p:sp>
      <p:grpSp>
        <p:nvGrpSpPr>
          <p:cNvPr id="10" name="Group 9">
            <a:extLst>
              <a:ext uri="{FF2B5EF4-FFF2-40B4-BE49-F238E27FC236}">
                <a16:creationId xmlns:a16="http://schemas.microsoft.com/office/drawing/2014/main" id="{77726427-363E-4ADE-1B1E-C2504621DA95}"/>
              </a:ext>
            </a:extLst>
          </p:cNvPr>
          <p:cNvGrpSpPr/>
          <p:nvPr/>
        </p:nvGrpSpPr>
        <p:grpSpPr>
          <a:xfrm>
            <a:off x="11286910" y="4749407"/>
            <a:ext cx="902971" cy="359036"/>
            <a:chOff x="11268457" y="4662552"/>
            <a:chExt cx="902971" cy="359036"/>
          </a:xfrm>
        </p:grpSpPr>
        <p:sp>
          <p:nvSpPr>
            <p:cNvPr id="13" name="TextBox 12">
              <a:extLst>
                <a:ext uri="{FF2B5EF4-FFF2-40B4-BE49-F238E27FC236}">
                  <a16:creationId xmlns:a16="http://schemas.microsoft.com/office/drawing/2014/main" id="{208A76A4-F5F4-85A7-403D-96A51E2FE641}"/>
                </a:ext>
              </a:extLst>
            </p:cNvPr>
            <p:cNvSpPr txBox="1"/>
            <p:nvPr/>
          </p:nvSpPr>
          <p:spPr>
            <a:xfrm>
              <a:off x="11395880" y="4662552"/>
              <a:ext cx="710130" cy="223138"/>
            </a:xfrm>
            <a:prstGeom prst="rect">
              <a:avLst/>
            </a:prstGeom>
            <a:noFill/>
          </p:spPr>
          <p:txBody>
            <a:bodyPr wrap="square" rtlCol="0">
              <a:spAutoFit/>
            </a:bodyPr>
            <a:lstStyle/>
            <a:p>
              <a:r>
                <a:rPr lang="en-US" sz="850">
                  <a:solidFill>
                    <a:schemeClr val="accent6">
                      <a:lumMod val="25000"/>
                    </a:schemeClr>
                  </a:solidFill>
                  <a:latin typeface="Avenir Book" panose="02000503020000020003" pitchFamily="2" charset="0"/>
                </a:rPr>
                <a:t>FOLFOX</a:t>
              </a:r>
            </a:p>
          </p:txBody>
        </p:sp>
        <p:sp>
          <p:nvSpPr>
            <p:cNvPr id="14" name="TextBox 13">
              <a:extLst>
                <a:ext uri="{FF2B5EF4-FFF2-40B4-BE49-F238E27FC236}">
                  <a16:creationId xmlns:a16="http://schemas.microsoft.com/office/drawing/2014/main" id="{1B7E5905-5E1B-8640-BC07-78B355C3A6CB}"/>
                </a:ext>
              </a:extLst>
            </p:cNvPr>
            <p:cNvSpPr txBox="1"/>
            <p:nvPr/>
          </p:nvSpPr>
          <p:spPr>
            <a:xfrm>
              <a:off x="11395880" y="4798450"/>
              <a:ext cx="775548" cy="223138"/>
            </a:xfrm>
            <a:prstGeom prst="rect">
              <a:avLst/>
            </a:prstGeom>
            <a:noFill/>
          </p:spPr>
          <p:txBody>
            <a:bodyPr wrap="square" rtlCol="0">
              <a:spAutoFit/>
            </a:bodyPr>
            <a:lstStyle/>
            <a:p>
              <a:r>
                <a:rPr lang="en-US" sz="850">
                  <a:solidFill>
                    <a:schemeClr val="accent6">
                      <a:lumMod val="25000"/>
                    </a:schemeClr>
                  </a:solidFill>
                  <a:latin typeface="Avenir Book" panose="02000503020000020003" pitchFamily="2" charset="0"/>
                </a:rPr>
                <a:t>FOLFIRI</a:t>
              </a:r>
            </a:p>
          </p:txBody>
        </p:sp>
        <p:pic>
          <p:nvPicPr>
            <p:cNvPr id="15" name="Picture 14">
              <a:extLst>
                <a:ext uri="{FF2B5EF4-FFF2-40B4-BE49-F238E27FC236}">
                  <a16:creationId xmlns:a16="http://schemas.microsoft.com/office/drawing/2014/main" id="{29C8DF45-FCA6-6101-0642-2612796EBEE3}"/>
                </a:ext>
              </a:extLst>
            </p:cNvPr>
            <p:cNvPicPr>
              <a:picLocks noChangeAspect="1"/>
            </p:cNvPicPr>
            <p:nvPr/>
          </p:nvPicPr>
          <p:blipFill>
            <a:blip r:embed="rId5"/>
            <a:stretch>
              <a:fillRect/>
            </a:stretch>
          </p:blipFill>
          <p:spPr>
            <a:xfrm>
              <a:off x="11268457" y="4704532"/>
              <a:ext cx="183122" cy="129448"/>
            </a:xfrm>
            <a:prstGeom prst="rect">
              <a:avLst/>
            </a:prstGeom>
          </p:spPr>
        </p:pic>
        <p:pic>
          <p:nvPicPr>
            <p:cNvPr id="18" name="Picture 17">
              <a:extLst>
                <a:ext uri="{FF2B5EF4-FFF2-40B4-BE49-F238E27FC236}">
                  <a16:creationId xmlns:a16="http://schemas.microsoft.com/office/drawing/2014/main" id="{11F7A420-E564-E4BC-7591-F3494350AA3E}"/>
                </a:ext>
              </a:extLst>
            </p:cNvPr>
            <p:cNvPicPr>
              <a:picLocks noChangeAspect="1"/>
            </p:cNvPicPr>
            <p:nvPr/>
          </p:nvPicPr>
          <p:blipFill>
            <a:blip r:embed="rId6"/>
            <a:stretch>
              <a:fillRect/>
            </a:stretch>
          </p:blipFill>
          <p:spPr>
            <a:xfrm>
              <a:off x="11303231" y="4834607"/>
              <a:ext cx="148392" cy="129448"/>
            </a:xfrm>
            <a:prstGeom prst="rect">
              <a:avLst/>
            </a:prstGeom>
          </p:spPr>
        </p:pic>
      </p:grpSp>
      <p:sp>
        <p:nvSpPr>
          <p:cNvPr id="3" name="TextBox 2">
            <a:extLst>
              <a:ext uri="{FF2B5EF4-FFF2-40B4-BE49-F238E27FC236}">
                <a16:creationId xmlns:a16="http://schemas.microsoft.com/office/drawing/2014/main" id="{03ABBE09-3A5A-C33B-5A65-83214DA33479}"/>
              </a:ext>
            </a:extLst>
          </p:cNvPr>
          <p:cNvSpPr txBox="1"/>
          <p:nvPr/>
        </p:nvSpPr>
        <p:spPr>
          <a:xfrm rot="16200000">
            <a:off x="-550783" y="3777532"/>
            <a:ext cx="1854675" cy="169277"/>
          </a:xfrm>
          <a:prstGeom prst="rect">
            <a:avLst/>
          </a:prstGeom>
          <a:noFill/>
          <a:effectLst/>
        </p:spPr>
        <p:txBody>
          <a:bodyPr wrap="none" lIns="0" tIns="0" rIns="0" bIns="0" rtlCol="0" anchor="ctr">
            <a:spAutoFit/>
          </a:bodyPr>
          <a:lstStyle/>
          <a:p>
            <a:pPr algn="r">
              <a:spcBef>
                <a:spcPts val="1200"/>
              </a:spcBef>
            </a:pPr>
            <a:r>
              <a:rPr lang="en-US" sz="1100">
                <a:solidFill>
                  <a:schemeClr val="accent6">
                    <a:lumMod val="75000"/>
                  </a:schemeClr>
                </a:solidFill>
                <a:latin typeface="Avenir Book" panose="02000503020000020003" pitchFamily="2" charset="0"/>
                <a:ea typeface="Roboto Slab Black" pitchFamily="2" charset="0"/>
              </a:rPr>
              <a:t>Best % Change from Baseline</a:t>
            </a:r>
          </a:p>
        </p:txBody>
      </p:sp>
      <p:sp>
        <p:nvSpPr>
          <p:cNvPr id="20" name="Rectangle 19">
            <a:hlinkClick r:id="rId7" action="ppaction://hlinksldjump"/>
            <a:extLst>
              <a:ext uri="{FF2B5EF4-FFF2-40B4-BE49-F238E27FC236}">
                <a16:creationId xmlns:a16="http://schemas.microsoft.com/office/drawing/2014/main" id="{1F26D2B5-DDF7-7C92-265D-0C53383E9F3F}"/>
              </a:ext>
            </a:extLst>
          </p:cNvPr>
          <p:cNvSpPr/>
          <p:nvPr/>
        </p:nvSpPr>
        <p:spPr>
          <a:xfrm>
            <a:off x="11088156" y="6182781"/>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
        <p:nvSpPr>
          <p:cNvPr id="33" name="TextBox 32">
            <a:extLst>
              <a:ext uri="{FF2B5EF4-FFF2-40B4-BE49-F238E27FC236}">
                <a16:creationId xmlns:a16="http://schemas.microsoft.com/office/drawing/2014/main" id="{73E3527E-52F5-464C-4BAF-E26F8DD5F509}"/>
              </a:ext>
            </a:extLst>
          </p:cNvPr>
          <p:cNvSpPr txBox="1"/>
          <p:nvPr/>
        </p:nvSpPr>
        <p:spPr>
          <a:xfrm>
            <a:off x="1993835" y="2902597"/>
            <a:ext cx="872035" cy="415498"/>
          </a:xfrm>
          <a:prstGeom prst="rect">
            <a:avLst/>
          </a:prstGeom>
          <a:solidFill>
            <a:srgbClr val="F7F7F7"/>
          </a:solidFill>
        </p:spPr>
        <p:txBody>
          <a:bodyPr wrap="none" lIns="0" tIns="0" rIns="0" bIns="0" rtlCol="0" anchor="t">
            <a:spAutoFit/>
          </a:bodyPr>
          <a:lstStyle/>
          <a:p>
            <a:pPr algn="ctr"/>
            <a:r>
              <a:rPr lang="en-US" sz="1600">
                <a:solidFill>
                  <a:schemeClr val="accent1"/>
                </a:solidFill>
                <a:latin typeface="Avenir Book" panose="02000503020000020003" pitchFamily="2" charset="0"/>
              </a:rPr>
              <a:t>33% ORR</a:t>
            </a:r>
            <a:endParaRPr lang="en-US" sz="1100">
              <a:solidFill>
                <a:schemeClr val="accent1"/>
              </a:solidFill>
              <a:latin typeface="Avenir Book" panose="02000503020000020003" pitchFamily="2" charset="0"/>
            </a:endParaRPr>
          </a:p>
          <a:p>
            <a:pPr algn="ctr"/>
            <a:r>
              <a:rPr lang="en-US" sz="1100">
                <a:solidFill>
                  <a:schemeClr val="accent1">
                    <a:lumMod val="40000"/>
                    <a:lumOff val="60000"/>
                  </a:schemeClr>
                </a:solidFill>
                <a:latin typeface="Avenir Book" panose="02000503020000020003" pitchFamily="2" charset="0"/>
              </a:rPr>
              <a:t>(3 of 9)</a:t>
            </a:r>
          </a:p>
        </p:txBody>
      </p:sp>
      <p:sp>
        <p:nvSpPr>
          <p:cNvPr id="34" name="TextBox 33">
            <a:extLst>
              <a:ext uri="{FF2B5EF4-FFF2-40B4-BE49-F238E27FC236}">
                <a16:creationId xmlns:a16="http://schemas.microsoft.com/office/drawing/2014/main" id="{6B380280-FBC1-F458-B2EF-807945354AC9}"/>
              </a:ext>
            </a:extLst>
          </p:cNvPr>
          <p:cNvSpPr txBox="1"/>
          <p:nvPr/>
        </p:nvSpPr>
        <p:spPr>
          <a:xfrm>
            <a:off x="5684802" y="2902597"/>
            <a:ext cx="872035" cy="415498"/>
          </a:xfrm>
          <a:prstGeom prst="rect">
            <a:avLst/>
          </a:prstGeom>
          <a:solidFill>
            <a:srgbClr val="F7F7F7"/>
          </a:solidFill>
        </p:spPr>
        <p:txBody>
          <a:bodyPr wrap="none" lIns="0" tIns="0" rIns="0" bIns="0" rtlCol="0" anchor="t">
            <a:spAutoFit/>
          </a:bodyPr>
          <a:lstStyle/>
          <a:p>
            <a:pPr algn="ctr"/>
            <a:r>
              <a:rPr lang="en-US" sz="1600">
                <a:solidFill>
                  <a:schemeClr val="accent1"/>
                </a:solidFill>
                <a:latin typeface="Avenir Book" panose="02000503020000020003" pitchFamily="2" charset="0"/>
              </a:rPr>
              <a:t>50% ORR</a:t>
            </a:r>
            <a:endParaRPr lang="en-US" sz="1100">
              <a:solidFill>
                <a:schemeClr val="accent1"/>
              </a:solidFill>
              <a:latin typeface="Avenir Book" panose="02000503020000020003" pitchFamily="2" charset="0"/>
            </a:endParaRPr>
          </a:p>
          <a:p>
            <a:pPr algn="ctr"/>
            <a:r>
              <a:rPr lang="en-US" sz="1100">
                <a:solidFill>
                  <a:schemeClr val="accent1">
                    <a:lumMod val="40000"/>
                    <a:lumOff val="60000"/>
                  </a:schemeClr>
                </a:solidFill>
                <a:latin typeface="Avenir Book" panose="02000503020000020003" pitchFamily="2" charset="0"/>
              </a:rPr>
              <a:t>(5 of 10)</a:t>
            </a:r>
          </a:p>
        </p:txBody>
      </p:sp>
      <p:sp>
        <p:nvSpPr>
          <p:cNvPr id="35" name="TextBox 34">
            <a:extLst>
              <a:ext uri="{FF2B5EF4-FFF2-40B4-BE49-F238E27FC236}">
                <a16:creationId xmlns:a16="http://schemas.microsoft.com/office/drawing/2014/main" id="{1EA09F6F-3FBA-8487-1E1C-516739D5BCC1}"/>
              </a:ext>
            </a:extLst>
          </p:cNvPr>
          <p:cNvSpPr txBox="1"/>
          <p:nvPr/>
        </p:nvSpPr>
        <p:spPr>
          <a:xfrm>
            <a:off x="9061364" y="2902597"/>
            <a:ext cx="872035" cy="415498"/>
          </a:xfrm>
          <a:prstGeom prst="rect">
            <a:avLst/>
          </a:prstGeom>
          <a:solidFill>
            <a:srgbClr val="F7F7F7"/>
          </a:solidFill>
        </p:spPr>
        <p:txBody>
          <a:bodyPr wrap="none" lIns="0" tIns="0" rIns="0" bIns="0" rtlCol="0" anchor="t">
            <a:spAutoFit/>
          </a:bodyPr>
          <a:lstStyle/>
          <a:p>
            <a:pPr algn="ctr"/>
            <a:r>
              <a:rPr lang="en-US" sz="1600">
                <a:solidFill>
                  <a:schemeClr val="accent1"/>
                </a:solidFill>
                <a:latin typeface="Avenir Book" panose="02000503020000020003" pitchFamily="2" charset="0"/>
              </a:rPr>
              <a:t>64% ORR</a:t>
            </a:r>
            <a:endParaRPr lang="en-US" sz="1100">
              <a:solidFill>
                <a:schemeClr val="accent1"/>
              </a:solidFill>
              <a:latin typeface="Avenir Book" panose="02000503020000020003" pitchFamily="2" charset="0"/>
            </a:endParaRPr>
          </a:p>
          <a:p>
            <a:pPr algn="ctr"/>
            <a:r>
              <a:rPr lang="en-US" sz="1100">
                <a:solidFill>
                  <a:schemeClr val="accent1">
                    <a:lumMod val="40000"/>
                    <a:lumOff val="60000"/>
                  </a:schemeClr>
                </a:solidFill>
                <a:latin typeface="Avenir Book" panose="02000503020000020003" pitchFamily="2" charset="0"/>
              </a:rPr>
              <a:t>(7 of 11)</a:t>
            </a:r>
          </a:p>
        </p:txBody>
      </p:sp>
      <p:sp>
        <p:nvSpPr>
          <p:cNvPr id="36" name="Right Bracket 35">
            <a:extLst>
              <a:ext uri="{FF2B5EF4-FFF2-40B4-BE49-F238E27FC236}">
                <a16:creationId xmlns:a16="http://schemas.microsoft.com/office/drawing/2014/main" id="{9FD3FCB3-C465-54F0-3562-5741E9F50D74}"/>
              </a:ext>
            </a:extLst>
          </p:cNvPr>
          <p:cNvSpPr/>
          <p:nvPr/>
        </p:nvSpPr>
        <p:spPr>
          <a:xfrm rot="16200000">
            <a:off x="7829821" y="-1005510"/>
            <a:ext cx="86885" cy="6561025"/>
          </a:xfrm>
          <a:prstGeom prst="rightBracket">
            <a:avLst>
              <a:gd name="adj" fmla="val 92338"/>
            </a:avLst>
          </a:prstGeom>
          <a:ln w="3175">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 name="TextBox 36">
            <a:extLst>
              <a:ext uri="{FF2B5EF4-FFF2-40B4-BE49-F238E27FC236}">
                <a16:creationId xmlns:a16="http://schemas.microsoft.com/office/drawing/2014/main" id="{BD55B63F-2248-D436-57A1-CCA8C186375B}"/>
              </a:ext>
            </a:extLst>
          </p:cNvPr>
          <p:cNvSpPr txBox="1"/>
          <p:nvPr/>
        </p:nvSpPr>
        <p:spPr>
          <a:xfrm>
            <a:off x="7480300" y="2129180"/>
            <a:ext cx="1714726" cy="215444"/>
          </a:xfrm>
          <a:prstGeom prst="rect">
            <a:avLst/>
          </a:prstGeom>
          <a:solidFill>
            <a:schemeClr val="bg1"/>
          </a:solidFill>
          <a:effectLst/>
        </p:spPr>
        <p:txBody>
          <a:bodyPr wrap="square" lIns="0" tIns="0" rIns="0" bIns="0" rtlCol="0" anchor="ctr">
            <a:spAutoFit/>
          </a:bodyPr>
          <a:lstStyle/>
          <a:p>
            <a:pPr algn="ctr">
              <a:spcBef>
                <a:spcPts val="1200"/>
              </a:spcBef>
            </a:pPr>
            <a:r>
              <a:rPr lang="en-US" sz="1400">
                <a:solidFill>
                  <a:schemeClr val="accent1"/>
                </a:solidFill>
                <a:latin typeface="Avenir Heavy" panose="020B0703020203020204" pitchFamily="34" charset="0"/>
                <a:ea typeface="Roboto Slab Black" pitchFamily="2" charset="0"/>
              </a:rPr>
              <a:t>Experimental Arms</a:t>
            </a:r>
          </a:p>
        </p:txBody>
      </p:sp>
      <p:sp>
        <p:nvSpPr>
          <p:cNvPr id="38" name="Right Bracket 37">
            <a:extLst>
              <a:ext uri="{FF2B5EF4-FFF2-40B4-BE49-F238E27FC236}">
                <a16:creationId xmlns:a16="http://schemas.microsoft.com/office/drawing/2014/main" id="{64F958E4-DD49-AB9B-CF59-D12610FA4CCD}"/>
              </a:ext>
            </a:extLst>
          </p:cNvPr>
          <p:cNvSpPr/>
          <p:nvPr/>
        </p:nvSpPr>
        <p:spPr>
          <a:xfrm rot="16200000">
            <a:off x="2386410" y="545353"/>
            <a:ext cx="86885" cy="3459298"/>
          </a:xfrm>
          <a:prstGeom prst="rightBracket">
            <a:avLst>
              <a:gd name="adj" fmla="val 92338"/>
            </a:avLst>
          </a:prstGeom>
          <a:ln w="3175">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 name="TextBox 38">
            <a:extLst>
              <a:ext uri="{FF2B5EF4-FFF2-40B4-BE49-F238E27FC236}">
                <a16:creationId xmlns:a16="http://schemas.microsoft.com/office/drawing/2014/main" id="{E0041667-407E-E8FC-A73F-E5478C69DFA9}"/>
              </a:ext>
            </a:extLst>
          </p:cNvPr>
          <p:cNvSpPr txBox="1"/>
          <p:nvPr/>
        </p:nvSpPr>
        <p:spPr>
          <a:xfrm>
            <a:off x="1809751" y="2129180"/>
            <a:ext cx="1233854" cy="215444"/>
          </a:xfrm>
          <a:prstGeom prst="rect">
            <a:avLst/>
          </a:prstGeom>
          <a:solidFill>
            <a:schemeClr val="bg1"/>
          </a:solidFill>
          <a:effectLst/>
        </p:spPr>
        <p:txBody>
          <a:bodyPr wrap="square" lIns="0" tIns="0" rIns="0" bIns="0" rtlCol="0">
            <a:spAutoFit/>
          </a:bodyPr>
          <a:lstStyle/>
          <a:p>
            <a:pPr algn="ctr">
              <a:spcBef>
                <a:spcPts val="1200"/>
              </a:spcBef>
            </a:pPr>
            <a:r>
              <a:rPr lang="en-US" sz="1400">
                <a:solidFill>
                  <a:schemeClr val="accent1"/>
                </a:solidFill>
                <a:latin typeface="Avenir Heavy" panose="020B0703020203020204" pitchFamily="34" charset="0"/>
                <a:ea typeface="Roboto Slab Black" pitchFamily="2" charset="0"/>
              </a:rPr>
              <a:t>Control Arms</a:t>
            </a:r>
          </a:p>
        </p:txBody>
      </p:sp>
    </p:spTree>
    <p:extLst>
      <p:ext uri="{BB962C8B-B14F-4D97-AF65-F5344CB8AC3E}">
        <p14:creationId xmlns:p14="http://schemas.microsoft.com/office/powerpoint/2010/main" val="1592945743"/>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EEFF478-AE15-FB91-0F0C-9D6748F99603}"/>
            </a:ext>
          </a:extLst>
        </p:cNvPr>
        <p:cNvGrpSpPr/>
        <p:nvPr/>
      </p:nvGrpSpPr>
      <p:grpSpPr>
        <a:xfrm>
          <a:off x="0" y="0"/>
          <a:ext cx="0" cy="0"/>
          <a:chOff x="0" y="0"/>
          <a:chExt cx="0" cy="0"/>
        </a:xfrm>
      </p:grpSpPr>
      <p:sp>
        <p:nvSpPr>
          <p:cNvPr id="33" name="Rectangle 32">
            <a:extLst>
              <a:ext uri="{FF2B5EF4-FFF2-40B4-BE49-F238E27FC236}">
                <a16:creationId xmlns:a16="http://schemas.microsoft.com/office/drawing/2014/main" id="{A3659D3D-2141-77A2-5BD2-6AB9ACA334DA}"/>
              </a:ext>
            </a:extLst>
          </p:cNvPr>
          <p:cNvSpPr/>
          <p:nvPr/>
        </p:nvSpPr>
        <p:spPr>
          <a:xfrm>
            <a:off x="4210479" y="2663679"/>
            <a:ext cx="3227832" cy="3367874"/>
          </a:xfrm>
          <a:prstGeom prst="rect">
            <a:avLst/>
          </a:prstGeom>
          <a:solidFill>
            <a:srgbClr val="F1F2F2">
              <a:alpha val="50196"/>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37" name="Rectangle 36">
            <a:extLst>
              <a:ext uri="{FF2B5EF4-FFF2-40B4-BE49-F238E27FC236}">
                <a16:creationId xmlns:a16="http://schemas.microsoft.com/office/drawing/2014/main" id="{0623DBA4-ADB2-3016-B2F4-555FCD597674}"/>
              </a:ext>
            </a:extLst>
          </p:cNvPr>
          <p:cNvSpPr/>
          <p:nvPr/>
        </p:nvSpPr>
        <p:spPr>
          <a:xfrm>
            <a:off x="7492481" y="2663678"/>
            <a:ext cx="3227832" cy="3367874"/>
          </a:xfrm>
          <a:prstGeom prst="rect">
            <a:avLst/>
          </a:prstGeom>
          <a:solidFill>
            <a:srgbClr val="F1F2F2">
              <a:alpha val="50196"/>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29" name="Rectangle 28">
            <a:extLst>
              <a:ext uri="{FF2B5EF4-FFF2-40B4-BE49-F238E27FC236}">
                <a16:creationId xmlns:a16="http://schemas.microsoft.com/office/drawing/2014/main" id="{41AB7315-7750-D2FE-6AE8-CD9AF800EFC2}"/>
              </a:ext>
            </a:extLst>
          </p:cNvPr>
          <p:cNvSpPr/>
          <p:nvPr/>
        </p:nvSpPr>
        <p:spPr>
          <a:xfrm>
            <a:off x="724236" y="2663678"/>
            <a:ext cx="3044952" cy="3367874"/>
          </a:xfrm>
          <a:prstGeom prst="rect">
            <a:avLst/>
          </a:prstGeom>
          <a:solidFill>
            <a:srgbClr val="F1F2F2">
              <a:alpha val="50196"/>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pic>
        <p:nvPicPr>
          <p:cNvPr id="45" name="Picture 44">
            <a:extLst>
              <a:ext uri="{FF2B5EF4-FFF2-40B4-BE49-F238E27FC236}">
                <a16:creationId xmlns:a16="http://schemas.microsoft.com/office/drawing/2014/main" id="{81DF4582-411A-FA9A-A946-4886A4D91FA9}"/>
              </a:ext>
            </a:extLst>
          </p:cNvPr>
          <p:cNvPicPr>
            <a:picLocks noChangeAspect="1"/>
          </p:cNvPicPr>
          <p:nvPr/>
        </p:nvPicPr>
        <p:blipFill>
          <a:blip r:embed="rId3"/>
          <a:srcRect t="28893"/>
          <a:stretch/>
        </p:blipFill>
        <p:spPr>
          <a:xfrm>
            <a:off x="338629" y="2753213"/>
            <a:ext cx="11612880" cy="3577499"/>
          </a:xfrm>
          <a:prstGeom prst="rect">
            <a:avLst/>
          </a:prstGeom>
        </p:spPr>
      </p:pic>
      <p:sp>
        <p:nvSpPr>
          <p:cNvPr id="2" name="Title 1">
            <a:extLst>
              <a:ext uri="{FF2B5EF4-FFF2-40B4-BE49-F238E27FC236}">
                <a16:creationId xmlns:a16="http://schemas.microsoft.com/office/drawing/2014/main" id="{69F5A2F2-759D-58BA-E708-9A7633C907FE}"/>
              </a:ext>
            </a:extLst>
          </p:cNvPr>
          <p:cNvSpPr>
            <a:spLocks noGrp="1"/>
          </p:cNvSpPr>
          <p:nvPr>
            <p:ph type="title"/>
          </p:nvPr>
        </p:nvSpPr>
        <p:spPr/>
        <p:txBody>
          <a:bodyPr/>
          <a:lstStyle/>
          <a:p>
            <a:r>
              <a:rPr lang="en-US"/>
              <a:t>Spider plots show deepening responses for onvansertib 30mg dose</a:t>
            </a:r>
          </a:p>
        </p:txBody>
      </p:sp>
      <p:sp>
        <p:nvSpPr>
          <p:cNvPr id="31" name="Text Placeholder 2">
            <a:extLst>
              <a:ext uri="{FF2B5EF4-FFF2-40B4-BE49-F238E27FC236}">
                <a16:creationId xmlns:a16="http://schemas.microsoft.com/office/drawing/2014/main" id="{4635D28A-D934-D7FB-0230-42FF3D90C19C}"/>
              </a:ext>
            </a:extLst>
          </p:cNvPr>
          <p:cNvSpPr>
            <a:spLocks noGrp="1"/>
          </p:cNvSpPr>
          <p:nvPr>
            <p:ph type="body" sz="quarter" idx="10"/>
          </p:nvPr>
        </p:nvSpPr>
        <p:spPr>
          <a:xfrm>
            <a:off x="304800" y="6604217"/>
            <a:ext cx="10736826" cy="133288"/>
          </a:xfrm>
        </p:spPr>
        <p:txBody>
          <a:bodyPr/>
          <a:lstStyle/>
          <a:p>
            <a:pPr marL="117475" indent="-117475"/>
            <a:r>
              <a:rPr lang="en-US" sz="800">
                <a:solidFill>
                  <a:schemeClr val="accent5">
                    <a:lumMod val="40000"/>
                    <a:lumOff val="60000"/>
                  </a:schemeClr>
                </a:solidFill>
                <a:latin typeface="Avenir Light" panose="020B0402020203020204" pitchFamily="34" charset="0"/>
              </a:rPr>
              <a:t>*	Radiographic response determined per RECIST 1.1 by blinded independent central review. Spider plot reflects interim data as of November 26, 2024 from an ongoing trial and unlocked database.</a:t>
            </a:r>
          </a:p>
        </p:txBody>
      </p:sp>
      <p:sp>
        <p:nvSpPr>
          <p:cNvPr id="3" name="TextBox 2">
            <a:extLst>
              <a:ext uri="{FF2B5EF4-FFF2-40B4-BE49-F238E27FC236}">
                <a16:creationId xmlns:a16="http://schemas.microsoft.com/office/drawing/2014/main" id="{103754BE-2636-C5A6-8217-D3CEBA0EAC46}"/>
              </a:ext>
            </a:extLst>
          </p:cNvPr>
          <p:cNvSpPr txBox="1"/>
          <p:nvPr/>
        </p:nvSpPr>
        <p:spPr>
          <a:xfrm>
            <a:off x="299610" y="1495444"/>
            <a:ext cx="7736092" cy="276999"/>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Black" panose="020B0803020203020204" pitchFamily="34" charset="0"/>
                <a:ea typeface="+mn-ea"/>
                <a:cs typeface="+mn-cs"/>
              </a:rPr>
              <a:t>Radiographic Response over Time*</a:t>
            </a: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 – CRDF-004 </a:t>
            </a:r>
            <a:r>
              <a:rPr lang="en-US">
                <a:solidFill>
                  <a:srgbClr val="58595B"/>
                </a:solidFill>
                <a:latin typeface="Avenir Book" panose="02000503020000020003" pitchFamily="2" charset="0"/>
              </a:rPr>
              <a:t>as of November 26, 2024</a:t>
            </a:r>
            <a:endPar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endParaRPr>
          </a:p>
        </p:txBody>
      </p:sp>
      <p:sp>
        <p:nvSpPr>
          <p:cNvPr id="6" name="Rectangle 5">
            <a:extLst>
              <a:ext uri="{FF2B5EF4-FFF2-40B4-BE49-F238E27FC236}">
                <a16:creationId xmlns:a16="http://schemas.microsoft.com/office/drawing/2014/main" id="{EA732CD2-6B7B-784A-6962-D59FC3F80018}"/>
              </a:ext>
            </a:extLst>
          </p:cNvPr>
          <p:cNvSpPr/>
          <p:nvPr/>
        </p:nvSpPr>
        <p:spPr>
          <a:xfrm>
            <a:off x="4188619" y="2311104"/>
            <a:ext cx="3249692" cy="363735"/>
          </a:xfrm>
          <a:prstGeom prst="rect">
            <a:avLst/>
          </a:prstGeom>
          <a:gradFill flip="none" rotWithShape="1">
            <a:gsLst>
              <a:gs pos="0">
                <a:srgbClr val="E6E6E6"/>
              </a:gs>
              <a:gs pos="50000">
                <a:srgbClr val="F5F5F5"/>
              </a:gs>
              <a:gs pos="100000">
                <a:srgbClr val="F8F8F8"/>
              </a:gs>
            </a:gsLst>
            <a:lin ang="16200000" scaled="1"/>
            <a:tileRect/>
          </a:gra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a:solidFill>
                <a:schemeClr val="accent1"/>
              </a:solidFill>
              <a:latin typeface="Avenir Book" panose="02000503020000020003" pitchFamily="2" charset="0"/>
            </a:endParaRPr>
          </a:p>
        </p:txBody>
      </p:sp>
      <p:sp>
        <p:nvSpPr>
          <p:cNvPr id="7" name="TextBox 6">
            <a:extLst>
              <a:ext uri="{FF2B5EF4-FFF2-40B4-BE49-F238E27FC236}">
                <a16:creationId xmlns:a16="http://schemas.microsoft.com/office/drawing/2014/main" id="{E80DA48F-A9B2-49D1-55A4-49552B43B2FF}"/>
              </a:ext>
            </a:extLst>
          </p:cNvPr>
          <p:cNvSpPr txBox="1"/>
          <p:nvPr/>
        </p:nvSpPr>
        <p:spPr>
          <a:xfrm>
            <a:off x="4635675" y="2400638"/>
            <a:ext cx="2377440" cy="184666"/>
          </a:xfrm>
          <a:prstGeom prst="rect">
            <a:avLst/>
          </a:prstGeom>
          <a:noFill/>
        </p:spPr>
        <p:txBody>
          <a:bodyPr wrap="square" lIns="0" tIns="0" rIns="0" bIns="0" rtlCol="0" anchor="b">
            <a:spAutoFit/>
          </a:bodyPr>
          <a:lstStyle/>
          <a:p>
            <a:pPr algn="ctr"/>
            <a:r>
              <a:rPr lang="en-US" sz="1200">
                <a:solidFill>
                  <a:schemeClr val="accent1"/>
                </a:solidFill>
                <a:latin typeface="Avenir Medium" panose="02000603020000020003" pitchFamily="2" charset="0"/>
                <a:ea typeface="Roboto Slab" pitchFamily="2" charset="0"/>
              </a:rPr>
              <a:t>SoC plus </a:t>
            </a:r>
            <a:r>
              <a:rPr lang="en-US" sz="1200">
                <a:solidFill>
                  <a:schemeClr val="accent1"/>
                </a:solidFill>
                <a:latin typeface="Avenir Black" panose="020B0803020203020204" pitchFamily="34" charset="0"/>
                <a:ea typeface="Roboto Slab" pitchFamily="2" charset="0"/>
              </a:rPr>
              <a:t>onvansertib (20mg)</a:t>
            </a:r>
          </a:p>
        </p:txBody>
      </p:sp>
      <p:sp>
        <p:nvSpPr>
          <p:cNvPr id="9" name="Rectangle 8">
            <a:extLst>
              <a:ext uri="{FF2B5EF4-FFF2-40B4-BE49-F238E27FC236}">
                <a16:creationId xmlns:a16="http://schemas.microsoft.com/office/drawing/2014/main" id="{87CB0C50-F516-A38E-5567-841A7D045A07}"/>
              </a:ext>
            </a:extLst>
          </p:cNvPr>
          <p:cNvSpPr/>
          <p:nvPr/>
        </p:nvSpPr>
        <p:spPr>
          <a:xfrm>
            <a:off x="7492481" y="2311104"/>
            <a:ext cx="3227832" cy="363735"/>
          </a:xfrm>
          <a:prstGeom prst="rect">
            <a:avLst/>
          </a:prstGeom>
          <a:gradFill flip="none" rotWithShape="1">
            <a:gsLst>
              <a:gs pos="0">
                <a:srgbClr val="E6E6E6"/>
              </a:gs>
              <a:gs pos="50000">
                <a:srgbClr val="F5F5F5"/>
              </a:gs>
              <a:gs pos="100000">
                <a:srgbClr val="F8F8F8"/>
              </a:gs>
            </a:gsLst>
            <a:lin ang="16200000" scaled="1"/>
            <a:tileRect/>
          </a:gra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a:solidFill>
                <a:schemeClr val="accent1"/>
              </a:solidFill>
              <a:latin typeface="Avenir Book" panose="02000503020000020003" pitchFamily="2" charset="0"/>
            </a:endParaRPr>
          </a:p>
        </p:txBody>
      </p:sp>
      <p:sp>
        <p:nvSpPr>
          <p:cNvPr id="11" name="TextBox 10">
            <a:extLst>
              <a:ext uri="{FF2B5EF4-FFF2-40B4-BE49-F238E27FC236}">
                <a16:creationId xmlns:a16="http://schemas.microsoft.com/office/drawing/2014/main" id="{9927C16F-7006-15AF-ACC3-4F8E9AE5F879}"/>
              </a:ext>
            </a:extLst>
          </p:cNvPr>
          <p:cNvSpPr txBox="1"/>
          <p:nvPr/>
        </p:nvSpPr>
        <p:spPr>
          <a:xfrm>
            <a:off x="7665062" y="2400638"/>
            <a:ext cx="2882670" cy="184666"/>
          </a:xfrm>
          <a:prstGeom prst="rect">
            <a:avLst/>
          </a:prstGeom>
          <a:noFill/>
        </p:spPr>
        <p:txBody>
          <a:bodyPr wrap="square" lIns="0" tIns="0" rIns="0" bIns="0" rtlCol="0" anchor="b">
            <a:spAutoFit/>
          </a:bodyPr>
          <a:lstStyle/>
          <a:p>
            <a:pPr algn="ctr"/>
            <a:r>
              <a:rPr lang="en-US" sz="1200">
                <a:solidFill>
                  <a:schemeClr val="accent1"/>
                </a:solidFill>
                <a:latin typeface="Avenir Medium" panose="02000603020000020003" pitchFamily="2" charset="0"/>
                <a:ea typeface="Roboto Slab" pitchFamily="2" charset="0"/>
              </a:rPr>
              <a:t>SoC plus </a:t>
            </a:r>
            <a:r>
              <a:rPr lang="en-US" sz="1200">
                <a:solidFill>
                  <a:schemeClr val="accent1"/>
                </a:solidFill>
                <a:latin typeface="Avenir Black" panose="020B0803020203020204" pitchFamily="34" charset="0"/>
                <a:ea typeface="Roboto Slab" pitchFamily="2" charset="0"/>
              </a:rPr>
              <a:t>onvansertib (30mg)</a:t>
            </a:r>
          </a:p>
        </p:txBody>
      </p:sp>
      <p:sp>
        <p:nvSpPr>
          <p:cNvPr id="17" name="Rectangle 16">
            <a:extLst>
              <a:ext uri="{FF2B5EF4-FFF2-40B4-BE49-F238E27FC236}">
                <a16:creationId xmlns:a16="http://schemas.microsoft.com/office/drawing/2014/main" id="{69191E14-B5CD-78DB-ABBF-C8B92DFCDB20}"/>
              </a:ext>
            </a:extLst>
          </p:cNvPr>
          <p:cNvSpPr/>
          <p:nvPr/>
        </p:nvSpPr>
        <p:spPr>
          <a:xfrm>
            <a:off x="724236" y="2311104"/>
            <a:ext cx="3044952" cy="363735"/>
          </a:xfrm>
          <a:prstGeom prst="rect">
            <a:avLst/>
          </a:prstGeom>
          <a:gradFill flip="none" rotWithShape="1">
            <a:gsLst>
              <a:gs pos="0">
                <a:srgbClr val="E6E6E6"/>
              </a:gs>
              <a:gs pos="50000">
                <a:srgbClr val="F5F5F5"/>
              </a:gs>
              <a:gs pos="100000">
                <a:srgbClr val="F8F8F8"/>
              </a:gs>
            </a:gsLst>
            <a:lin ang="16200000" scaled="1"/>
            <a:tileRect/>
          </a:gra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a:solidFill>
                <a:schemeClr val="accent1"/>
              </a:solidFill>
              <a:latin typeface="Avenir Book" panose="02000503020000020003" pitchFamily="2" charset="0"/>
            </a:endParaRPr>
          </a:p>
        </p:txBody>
      </p:sp>
      <p:sp>
        <p:nvSpPr>
          <p:cNvPr id="25" name="TextBox 24">
            <a:extLst>
              <a:ext uri="{FF2B5EF4-FFF2-40B4-BE49-F238E27FC236}">
                <a16:creationId xmlns:a16="http://schemas.microsoft.com/office/drawing/2014/main" id="{EB60C2D7-7BE9-1B2D-332D-5D99A382CAFB}"/>
              </a:ext>
            </a:extLst>
          </p:cNvPr>
          <p:cNvSpPr txBox="1"/>
          <p:nvPr/>
        </p:nvSpPr>
        <p:spPr>
          <a:xfrm>
            <a:off x="1560912" y="2400638"/>
            <a:ext cx="1371600" cy="184666"/>
          </a:xfrm>
          <a:prstGeom prst="rect">
            <a:avLst/>
          </a:prstGeom>
          <a:noFill/>
        </p:spPr>
        <p:txBody>
          <a:bodyPr wrap="square" lIns="0" tIns="0" rIns="0" bIns="0" rtlCol="0" anchor="b">
            <a:spAutoFit/>
          </a:bodyPr>
          <a:lstStyle/>
          <a:p>
            <a:pPr algn="ctr"/>
            <a:r>
              <a:rPr lang="en-US" sz="1200">
                <a:solidFill>
                  <a:schemeClr val="accent1"/>
                </a:solidFill>
                <a:latin typeface="Avenir Medium" panose="02000603020000020003" pitchFamily="2" charset="0"/>
                <a:ea typeface="Roboto Slab" pitchFamily="2" charset="0"/>
              </a:rPr>
              <a:t>SoC</a:t>
            </a:r>
            <a:endParaRPr lang="en-US" sz="1200">
              <a:solidFill>
                <a:schemeClr val="accent1"/>
              </a:solidFill>
              <a:latin typeface="Avenir Black" panose="020B0803020203020204" pitchFamily="34" charset="0"/>
              <a:ea typeface="Roboto Slab" pitchFamily="2" charset="0"/>
            </a:endParaRPr>
          </a:p>
        </p:txBody>
      </p:sp>
      <p:sp>
        <p:nvSpPr>
          <p:cNvPr id="38" name="Oval 37">
            <a:extLst>
              <a:ext uri="{FF2B5EF4-FFF2-40B4-BE49-F238E27FC236}">
                <a16:creationId xmlns:a16="http://schemas.microsoft.com/office/drawing/2014/main" id="{E054B99E-634C-BBCD-5C64-B0EEB3FD063C}"/>
              </a:ext>
            </a:extLst>
          </p:cNvPr>
          <p:cNvSpPr/>
          <p:nvPr/>
        </p:nvSpPr>
        <p:spPr>
          <a:xfrm>
            <a:off x="8190044" y="6016939"/>
            <a:ext cx="64008" cy="64008"/>
          </a:xfrm>
          <a:prstGeom prst="ellipse">
            <a:avLst/>
          </a:prstGeom>
          <a:solidFill>
            <a:schemeClr val="accent2"/>
          </a:solidFill>
          <a:ln w="6350">
            <a:solidFill>
              <a:schemeClr val="tx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47" name="Rectangle 46">
            <a:extLst>
              <a:ext uri="{FF2B5EF4-FFF2-40B4-BE49-F238E27FC236}">
                <a16:creationId xmlns:a16="http://schemas.microsoft.com/office/drawing/2014/main" id="{847C722E-8B24-771E-2D7E-C4E981C8F445}"/>
              </a:ext>
            </a:extLst>
          </p:cNvPr>
          <p:cNvSpPr/>
          <p:nvPr/>
        </p:nvSpPr>
        <p:spPr>
          <a:xfrm>
            <a:off x="10804182" y="4166669"/>
            <a:ext cx="213645" cy="572494"/>
          </a:xfrm>
          <a:prstGeom prst="rect">
            <a:avLst/>
          </a:prstGeom>
          <a:solidFill>
            <a:schemeClr val="bg1"/>
          </a:solidFill>
          <a:ln w="9525">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21" name="Oval 20">
            <a:extLst>
              <a:ext uri="{FF2B5EF4-FFF2-40B4-BE49-F238E27FC236}">
                <a16:creationId xmlns:a16="http://schemas.microsoft.com/office/drawing/2014/main" id="{ABFC290A-DDEE-B0B0-F707-1F1FEF756B43}"/>
              </a:ext>
            </a:extLst>
          </p:cNvPr>
          <p:cNvSpPr/>
          <p:nvPr/>
        </p:nvSpPr>
        <p:spPr>
          <a:xfrm>
            <a:off x="10871458" y="4365355"/>
            <a:ext cx="92015" cy="91440"/>
          </a:xfrm>
          <a:prstGeom prst="ellipse">
            <a:avLst/>
          </a:prstGeom>
          <a:ln w="3175"/>
        </p:spPr>
        <p:style>
          <a:lnRef idx="2">
            <a:schemeClr val="accent3">
              <a:shade val="15000"/>
            </a:schemeClr>
          </a:lnRef>
          <a:fillRef idx="1">
            <a:schemeClr val="accent3"/>
          </a:fillRef>
          <a:effectRef idx="0">
            <a:schemeClr val="accent3"/>
          </a:effectRef>
          <a:fontRef idx="minor">
            <a:schemeClr val="lt1"/>
          </a:fontRef>
        </p:style>
        <p:txBody>
          <a:bodyPr rtlCol="0" anchor="ctr"/>
          <a:lstStyle/>
          <a:p>
            <a:pPr algn="ctr"/>
            <a:endParaRPr lang="en-US">
              <a:solidFill>
                <a:schemeClr val="accent1"/>
              </a:solidFill>
              <a:latin typeface="Avenir Book" panose="02000503020000020003" pitchFamily="2" charset="0"/>
            </a:endParaRPr>
          </a:p>
        </p:txBody>
      </p:sp>
      <p:sp>
        <p:nvSpPr>
          <p:cNvPr id="22" name="Oval 21">
            <a:extLst>
              <a:ext uri="{FF2B5EF4-FFF2-40B4-BE49-F238E27FC236}">
                <a16:creationId xmlns:a16="http://schemas.microsoft.com/office/drawing/2014/main" id="{FBDC911A-0E2F-271A-DC30-DB19910B9A2D}"/>
              </a:ext>
            </a:extLst>
          </p:cNvPr>
          <p:cNvSpPr/>
          <p:nvPr/>
        </p:nvSpPr>
        <p:spPr>
          <a:xfrm>
            <a:off x="10871458" y="4530881"/>
            <a:ext cx="92015" cy="91440"/>
          </a:xfrm>
          <a:prstGeom prst="ellipse">
            <a:avLst/>
          </a:prstGeom>
          <a:ln w="3175"/>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ctr"/>
            <a:endParaRPr lang="en-US">
              <a:solidFill>
                <a:schemeClr val="accent1"/>
              </a:solidFill>
              <a:latin typeface="Avenir Book" panose="02000503020000020003" pitchFamily="2" charset="0"/>
            </a:endParaRPr>
          </a:p>
        </p:txBody>
      </p:sp>
      <p:sp>
        <p:nvSpPr>
          <p:cNvPr id="24" name="Oval 23">
            <a:extLst>
              <a:ext uri="{FF2B5EF4-FFF2-40B4-BE49-F238E27FC236}">
                <a16:creationId xmlns:a16="http://schemas.microsoft.com/office/drawing/2014/main" id="{2A749D27-6038-3DE5-D188-918D3C7E6EF7}"/>
              </a:ext>
            </a:extLst>
          </p:cNvPr>
          <p:cNvSpPr/>
          <p:nvPr/>
        </p:nvSpPr>
        <p:spPr>
          <a:xfrm>
            <a:off x="10871458" y="4200045"/>
            <a:ext cx="92015" cy="91440"/>
          </a:xfrm>
          <a:prstGeom prst="ellipse">
            <a:avLst/>
          </a:prstGeom>
          <a:ln w="6350"/>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solidFill>
                <a:schemeClr val="accent1"/>
              </a:solidFill>
              <a:latin typeface="Avenir Book" panose="02000503020000020003" pitchFamily="2" charset="0"/>
            </a:endParaRPr>
          </a:p>
        </p:txBody>
      </p:sp>
      <p:sp>
        <p:nvSpPr>
          <p:cNvPr id="4" name="TextBox 3">
            <a:extLst>
              <a:ext uri="{FF2B5EF4-FFF2-40B4-BE49-F238E27FC236}">
                <a16:creationId xmlns:a16="http://schemas.microsoft.com/office/drawing/2014/main" id="{986616D7-B7D5-F3FB-CBF7-CE899F7CBE48}"/>
              </a:ext>
            </a:extLst>
          </p:cNvPr>
          <p:cNvSpPr txBox="1"/>
          <p:nvPr/>
        </p:nvSpPr>
        <p:spPr>
          <a:xfrm>
            <a:off x="10824018" y="3504791"/>
            <a:ext cx="782265" cy="138499"/>
          </a:xfrm>
          <a:prstGeom prst="rect">
            <a:avLst/>
          </a:prstGeom>
          <a:solidFill>
            <a:srgbClr val="FFFFFF"/>
          </a:solidFill>
          <a:effectLst/>
        </p:spPr>
        <p:txBody>
          <a:bodyPr wrap="none" lIns="0" tIns="0" rIns="0" bIns="0" rtlCol="0">
            <a:spAutoFit/>
          </a:bodyPr>
          <a:lstStyle/>
          <a:p>
            <a:pPr algn="l">
              <a:spcBef>
                <a:spcPts val="1200"/>
              </a:spcBef>
            </a:pPr>
            <a:r>
              <a:rPr lang="en-US" sz="900">
                <a:solidFill>
                  <a:schemeClr val="accent5"/>
                </a:solidFill>
                <a:latin typeface="Arial" panose="020B0604020202020204" pitchFamily="34" charset="0"/>
                <a:cs typeface="Arial" panose="020B0604020202020204" pitchFamily="34" charset="0"/>
              </a:rPr>
              <a:t>Best Response</a:t>
            </a:r>
          </a:p>
        </p:txBody>
      </p:sp>
      <p:sp>
        <p:nvSpPr>
          <p:cNvPr id="16" name="Rectangle 15">
            <a:extLst>
              <a:ext uri="{FF2B5EF4-FFF2-40B4-BE49-F238E27FC236}">
                <a16:creationId xmlns:a16="http://schemas.microsoft.com/office/drawing/2014/main" id="{312D9C11-DABA-FD42-0588-702793FEA231}"/>
              </a:ext>
            </a:extLst>
          </p:cNvPr>
          <p:cNvSpPr/>
          <p:nvPr/>
        </p:nvSpPr>
        <p:spPr>
          <a:xfrm>
            <a:off x="10754548" y="3946498"/>
            <a:ext cx="1014129" cy="162910"/>
          </a:xfrm>
          <a:prstGeom prst="rect">
            <a:avLst/>
          </a:prstGeom>
          <a:solidFill>
            <a:schemeClr val="tx2"/>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20" name="TextBox 19">
            <a:extLst>
              <a:ext uri="{FF2B5EF4-FFF2-40B4-BE49-F238E27FC236}">
                <a16:creationId xmlns:a16="http://schemas.microsoft.com/office/drawing/2014/main" id="{F13DC04A-7122-251C-660D-C3635FB0C728}"/>
              </a:ext>
            </a:extLst>
          </p:cNvPr>
          <p:cNvSpPr txBox="1"/>
          <p:nvPr/>
        </p:nvSpPr>
        <p:spPr>
          <a:xfrm rot="16200000">
            <a:off x="-863944" y="3986266"/>
            <a:ext cx="2574423" cy="169277"/>
          </a:xfrm>
          <a:prstGeom prst="rect">
            <a:avLst/>
          </a:prstGeom>
          <a:solidFill>
            <a:schemeClr val="bg1"/>
          </a:solidFill>
          <a:effectLst/>
        </p:spPr>
        <p:txBody>
          <a:bodyPr wrap="none" lIns="0" tIns="0" rIns="0" bIns="0" rtlCol="0" anchor="ctr">
            <a:spAutoFit/>
          </a:bodyPr>
          <a:lstStyle/>
          <a:p>
            <a:pPr algn="r">
              <a:spcBef>
                <a:spcPts val="1200"/>
              </a:spcBef>
            </a:pPr>
            <a:r>
              <a:rPr lang="en-US" sz="1100">
                <a:solidFill>
                  <a:schemeClr val="accent6">
                    <a:lumMod val="75000"/>
                  </a:schemeClr>
                </a:solidFill>
                <a:latin typeface="Avenir Book" panose="02000503020000020003" pitchFamily="2" charset="0"/>
                <a:ea typeface="Roboto Slab Black" pitchFamily="2" charset="0"/>
              </a:rPr>
              <a:t>% Change in target lesions from baseline</a:t>
            </a:r>
          </a:p>
        </p:txBody>
      </p:sp>
      <p:sp>
        <p:nvSpPr>
          <p:cNvPr id="14" name="Rectangle 13">
            <a:hlinkClick r:id="rId4" action="ppaction://hlinksldjump"/>
            <a:extLst>
              <a:ext uri="{FF2B5EF4-FFF2-40B4-BE49-F238E27FC236}">
                <a16:creationId xmlns:a16="http://schemas.microsoft.com/office/drawing/2014/main" id="{873BA0B3-2B2B-4371-5704-FCA330540C73}"/>
              </a:ext>
            </a:extLst>
          </p:cNvPr>
          <p:cNvSpPr/>
          <p:nvPr/>
        </p:nvSpPr>
        <p:spPr>
          <a:xfrm>
            <a:off x="11088156" y="6182781"/>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
        <p:nvSpPr>
          <p:cNvPr id="40" name="TextBox 39">
            <a:extLst>
              <a:ext uri="{FF2B5EF4-FFF2-40B4-BE49-F238E27FC236}">
                <a16:creationId xmlns:a16="http://schemas.microsoft.com/office/drawing/2014/main" id="{1BD0721F-60BB-FF22-F45E-24B3E2893D89}"/>
              </a:ext>
            </a:extLst>
          </p:cNvPr>
          <p:cNvSpPr txBox="1"/>
          <p:nvPr/>
        </p:nvSpPr>
        <p:spPr>
          <a:xfrm>
            <a:off x="1798679" y="2821061"/>
            <a:ext cx="872035" cy="415498"/>
          </a:xfrm>
          <a:prstGeom prst="rect">
            <a:avLst/>
          </a:prstGeom>
          <a:solidFill>
            <a:srgbClr val="F7F7F7"/>
          </a:solidFill>
        </p:spPr>
        <p:txBody>
          <a:bodyPr wrap="none" lIns="0" tIns="0" rIns="0" bIns="0" rtlCol="0" anchor="t">
            <a:spAutoFit/>
          </a:bodyPr>
          <a:lstStyle/>
          <a:p>
            <a:pPr algn="ctr"/>
            <a:r>
              <a:rPr lang="en-US" sz="1600">
                <a:solidFill>
                  <a:schemeClr val="accent1"/>
                </a:solidFill>
                <a:latin typeface="Avenir Book" panose="02000503020000020003" pitchFamily="2" charset="0"/>
              </a:rPr>
              <a:t>33% ORR</a:t>
            </a:r>
            <a:endParaRPr lang="en-US" sz="1100">
              <a:solidFill>
                <a:schemeClr val="accent1"/>
              </a:solidFill>
              <a:latin typeface="Avenir Book" panose="02000503020000020003" pitchFamily="2" charset="0"/>
            </a:endParaRPr>
          </a:p>
          <a:p>
            <a:pPr algn="ctr"/>
            <a:r>
              <a:rPr lang="en-US" sz="1100">
                <a:solidFill>
                  <a:schemeClr val="accent1">
                    <a:lumMod val="40000"/>
                    <a:lumOff val="60000"/>
                  </a:schemeClr>
                </a:solidFill>
                <a:latin typeface="Avenir Book" panose="02000503020000020003" pitchFamily="2" charset="0"/>
              </a:rPr>
              <a:t>(3 of 9)</a:t>
            </a:r>
          </a:p>
        </p:txBody>
      </p:sp>
      <p:sp>
        <p:nvSpPr>
          <p:cNvPr id="41" name="TextBox 40">
            <a:extLst>
              <a:ext uri="{FF2B5EF4-FFF2-40B4-BE49-F238E27FC236}">
                <a16:creationId xmlns:a16="http://schemas.microsoft.com/office/drawing/2014/main" id="{9E7992B8-0F2B-E662-C2CF-308BF89AA7A6}"/>
              </a:ext>
            </a:extLst>
          </p:cNvPr>
          <p:cNvSpPr txBox="1"/>
          <p:nvPr/>
        </p:nvSpPr>
        <p:spPr>
          <a:xfrm>
            <a:off x="5388378" y="2821061"/>
            <a:ext cx="872035" cy="415498"/>
          </a:xfrm>
          <a:prstGeom prst="rect">
            <a:avLst/>
          </a:prstGeom>
          <a:solidFill>
            <a:srgbClr val="F7F7F7"/>
          </a:solidFill>
        </p:spPr>
        <p:txBody>
          <a:bodyPr wrap="none" lIns="0" tIns="0" rIns="0" bIns="0" rtlCol="0" anchor="t">
            <a:spAutoFit/>
          </a:bodyPr>
          <a:lstStyle/>
          <a:p>
            <a:pPr algn="ctr"/>
            <a:r>
              <a:rPr lang="en-US" sz="1600">
                <a:solidFill>
                  <a:schemeClr val="accent1"/>
                </a:solidFill>
                <a:latin typeface="Avenir Book" panose="02000503020000020003" pitchFamily="2" charset="0"/>
              </a:rPr>
              <a:t>50% ORR</a:t>
            </a:r>
            <a:endParaRPr lang="en-US" sz="1100">
              <a:solidFill>
                <a:schemeClr val="accent1"/>
              </a:solidFill>
              <a:latin typeface="Avenir Book" panose="02000503020000020003" pitchFamily="2" charset="0"/>
            </a:endParaRPr>
          </a:p>
          <a:p>
            <a:pPr algn="ctr"/>
            <a:r>
              <a:rPr lang="en-US" sz="1100">
                <a:solidFill>
                  <a:schemeClr val="accent1">
                    <a:lumMod val="40000"/>
                    <a:lumOff val="60000"/>
                  </a:schemeClr>
                </a:solidFill>
                <a:latin typeface="Avenir Book" panose="02000503020000020003" pitchFamily="2" charset="0"/>
              </a:rPr>
              <a:t>(5 of 10)</a:t>
            </a:r>
          </a:p>
        </p:txBody>
      </p:sp>
      <p:sp>
        <p:nvSpPr>
          <p:cNvPr id="42" name="TextBox 41">
            <a:extLst>
              <a:ext uri="{FF2B5EF4-FFF2-40B4-BE49-F238E27FC236}">
                <a16:creationId xmlns:a16="http://schemas.microsoft.com/office/drawing/2014/main" id="{55512178-25FF-E45D-FA7E-801B2E243D55}"/>
              </a:ext>
            </a:extLst>
          </p:cNvPr>
          <p:cNvSpPr txBox="1"/>
          <p:nvPr/>
        </p:nvSpPr>
        <p:spPr>
          <a:xfrm>
            <a:off x="8670380" y="2821061"/>
            <a:ext cx="872035" cy="415498"/>
          </a:xfrm>
          <a:prstGeom prst="rect">
            <a:avLst/>
          </a:prstGeom>
          <a:solidFill>
            <a:srgbClr val="F7F7F7"/>
          </a:solidFill>
        </p:spPr>
        <p:txBody>
          <a:bodyPr wrap="none" lIns="0" tIns="0" rIns="0" bIns="0" rtlCol="0" anchor="t">
            <a:spAutoFit/>
          </a:bodyPr>
          <a:lstStyle/>
          <a:p>
            <a:pPr algn="ctr"/>
            <a:r>
              <a:rPr lang="en-US" sz="1600">
                <a:solidFill>
                  <a:schemeClr val="accent1"/>
                </a:solidFill>
                <a:latin typeface="Avenir Book" panose="02000503020000020003" pitchFamily="2" charset="0"/>
              </a:rPr>
              <a:t>64% ORR</a:t>
            </a:r>
            <a:endParaRPr lang="en-US" sz="1100">
              <a:solidFill>
                <a:schemeClr val="accent1"/>
              </a:solidFill>
              <a:latin typeface="Avenir Book" panose="02000503020000020003" pitchFamily="2" charset="0"/>
            </a:endParaRPr>
          </a:p>
          <a:p>
            <a:pPr algn="ctr"/>
            <a:r>
              <a:rPr lang="en-US" sz="1100">
                <a:solidFill>
                  <a:schemeClr val="accent1">
                    <a:lumMod val="40000"/>
                    <a:lumOff val="60000"/>
                  </a:schemeClr>
                </a:solidFill>
                <a:latin typeface="Avenir Book" panose="02000503020000020003" pitchFamily="2" charset="0"/>
              </a:rPr>
              <a:t>(7 of 11)</a:t>
            </a:r>
          </a:p>
        </p:txBody>
      </p:sp>
      <p:sp>
        <p:nvSpPr>
          <p:cNvPr id="51" name="Right Bracket 50">
            <a:extLst>
              <a:ext uri="{FF2B5EF4-FFF2-40B4-BE49-F238E27FC236}">
                <a16:creationId xmlns:a16="http://schemas.microsoft.com/office/drawing/2014/main" id="{ADD46B19-B408-44E5-F896-F0998A454F8C}"/>
              </a:ext>
            </a:extLst>
          </p:cNvPr>
          <p:cNvSpPr/>
          <p:nvPr/>
        </p:nvSpPr>
        <p:spPr>
          <a:xfrm rot="16200000">
            <a:off x="7411024" y="-1057521"/>
            <a:ext cx="86885" cy="6531694"/>
          </a:xfrm>
          <a:prstGeom prst="rightBracket">
            <a:avLst>
              <a:gd name="adj" fmla="val 92338"/>
            </a:avLst>
          </a:prstGeom>
          <a:ln w="3175">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 name="TextBox 51">
            <a:extLst>
              <a:ext uri="{FF2B5EF4-FFF2-40B4-BE49-F238E27FC236}">
                <a16:creationId xmlns:a16="http://schemas.microsoft.com/office/drawing/2014/main" id="{021795D5-1CC4-D55A-3F51-1DD8C4EDD08B}"/>
              </a:ext>
            </a:extLst>
          </p:cNvPr>
          <p:cNvSpPr txBox="1"/>
          <p:nvPr/>
        </p:nvSpPr>
        <p:spPr>
          <a:xfrm>
            <a:off x="6708086" y="2062505"/>
            <a:ext cx="1714726" cy="215444"/>
          </a:xfrm>
          <a:prstGeom prst="rect">
            <a:avLst/>
          </a:prstGeom>
          <a:solidFill>
            <a:schemeClr val="bg1"/>
          </a:solidFill>
          <a:effectLst/>
        </p:spPr>
        <p:txBody>
          <a:bodyPr wrap="square" lIns="0" tIns="0" rIns="0" bIns="0" rtlCol="0" anchor="ctr">
            <a:spAutoFit/>
          </a:bodyPr>
          <a:lstStyle/>
          <a:p>
            <a:pPr algn="ctr">
              <a:spcBef>
                <a:spcPts val="1200"/>
              </a:spcBef>
            </a:pPr>
            <a:r>
              <a:rPr lang="en-US" sz="1400">
                <a:solidFill>
                  <a:schemeClr val="accent1"/>
                </a:solidFill>
                <a:latin typeface="Avenir Heavy" panose="020B0703020203020204" pitchFamily="34" charset="0"/>
                <a:ea typeface="Roboto Slab Black" pitchFamily="2" charset="0"/>
              </a:rPr>
              <a:t>Experimental Arms</a:t>
            </a:r>
          </a:p>
        </p:txBody>
      </p:sp>
      <p:sp>
        <p:nvSpPr>
          <p:cNvPr id="53" name="Right Bracket 52">
            <a:extLst>
              <a:ext uri="{FF2B5EF4-FFF2-40B4-BE49-F238E27FC236}">
                <a16:creationId xmlns:a16="http://schemas.microsoft.com/office/drawing/2014/main" id="{568579F8-3C40-FFBE-55EA-C8A733869E81}"/>
              </a:ext>
            </a:extLst>
          </p:cNvPr>
          <p:cNvSpPr/>
          <p:nvPr/>
        </p:nvSpPr>
        <p:spPr>
          <a:xfrm rot="16200000">
            <a:off x="2203271" y="685851"/>
            <a:ext cx="86885" cy="3044952"/>
          </a:xfrm>
          <a:prstGeom prst="rightBracket">
            <a:avLst>
              <a:gd name="adj" fmla="val 92338"/>
            </a:avLst>
          </a:prstGeom>
          <a:ln w="3175">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 name="TextBox 53">
            <a:extLst>
              <a:ext uri="{FF2B5EF4-FFF2-40B4-BE49-F238E27FC236}">
                <a16:creationId xmlns:a16="http://schemas.microsoft.com/office/drawing/2014/main" id="{9E078BB8-C34A-391A-75A8-B6AE313A2556}"/>
              </a:ext>
            </a:extLst>
          </p:cNvPr>
          <p:cNvSpPr txBox="1"/>
          <p:nvPr/>
        </p:nvSpPr>
        <p:spPr>
          <a:xfrm>
            <a:off x="1629786" y="2062505"/>
            <a:ext cx="1233854" cy="215444"/>
          </a:xfrm>
          <a:prstGeom prst="rect">
            <a:avLst/>
          </a:prstGeom>
          <a:solidFill>
            <a:schemeClr val="bg1"/>
          </a:solidFill>
          <a:effectLst/>
        </p:spPr>
        <p:txBody>
          <a:bodyPr wrap="square" lIns="0" tIns="0" rIns="0" bIns="0" rtlCol="0">
            <a:spAutoFit/>
          </a:bodyPr>
          <a:lstStyle/>
          <a:p>
            <a:pPr algn="ctr">
              <a:spcBef>
                <a:spcPts val="1200"/>
              </a:spcBef>
            </a:pPr>
            <a:r>
              <a:rPr lang="en-US" sz="1400">
                <a:solidFill>
                  <a:schemeClr val="accent1"/>
                </a:solidFill>
                <a:latin typeface="Avenir Heavy" panose="020B0703020203020204" pitchFamily="34" charset="0"/>
                <a:ea typeface="Roboto Slab Black" pitchFamily="2" charset="0"/>
              </a:rPr>
              <a:t>Control Arms</a:t>
            </a:r>
          </a:p>
        </p:txBody>
      </p:sp>
    </p:spTree>
    <p:extLst>
      <p:ext uri="{BB962C8B-B14F-4D97-AF65-F5344CB8AC3E}">
        <p14:creationId xmlns:p14="http://schemas.microsoft.com/office/powerpoint/2010/main" val="348515311"/>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92EC282-A01F-E790-F9D5-B167E5D99573}"/>
              </a:ext>
            </a:extLst>
          </p:cNvPr>
          <p:cNvSpPr>
            <a:spLocks noGrp="1"/>
          </p:cNvSpPr>
          <p:nvPr>
            <p:ph type="title"/>
          </p:nvPr>
        </p:nvSpPr>
        <p:spPr/>
        <p:txBody>
          <a:bodyPr/>
          <a:lstStyle/>
          <a:p>
            <a:r>
              <a:rPr lang="en-US"/>
              <a:t>Swimmer plot shows most patients remain on trial</a:t>
            </a:r>
          </a:p>
        </p:txBody>
      </p:sp>
      <p:sp>
        <p:nvSpPr>
          <p:cNvPr id="36" name="TextBox 35">
            <a:extLst>
              <a:ext uri="{FF2B5EF4-FFF2-40B4-BE49-F238E27FC236}">
                <a16:creationId xmlns:a16="http://schemas.microsoft.com/office/drawing/2014/main" id="{2BF2C4C9-038F-CFDF-0908-3B9DBD1E8341}"/>
              </a:ext>
            </a:extLst>
          </p:cNvPr>
          <p:cNvSpPr txBox="1"/>
          <p:nvPr/>
        </p:nvSpPr>
        <p:spPr>
          <a:xfrm>
            <a:off x="299610" y="1396056"/>
            <a:ext cx="7736092" cy="276999"/>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Black" panose="020B0803020203020204" pitchFamily="34" charset="0"/>
                <a:ea typeface="+mn-ea"/>
                <a:cs typeface="+mn-cs"/>
              </a:rPr>
              <a:t>Radiographic Response over Time*</a:t>
            </a: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 – CRDF-004 </a:t>
            </a:r>
            <a:r>
              <a:rPr lang="en-US">
                <a:solidFill>
                  <a:srgbClr val="58595B"/>
                </a:solidFill>
                <a:latin typeface="Avenir Book" panose="02000503020000020003" pitchFamily="2" charset="0"/>
              </a:rPr>
              <a:t>as of November 26, 2024</a:t>
            </a:r>
            <a:endPar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endParaRPr>
          </a:p>
        </p:txBody>
      </p:sp>
      <p:grpSp>
        <p:nvGrpSpPr>
          <p:cNvPr id="47" name="Group 46">
            <a:extLst>
              <a:ext uri="{FF2B5EF4-FFF2-40B4-BE49-F238E27FC236}">
                <a16:creationId xmlns:a16="http://schemas.microsoft.com/office/drawing/2014/main" id="{A901B3E8-0F5E-C05B-73DE-9DD3B40ABE80}"/>
              </a:ext>
            </a:extLst>
          </p:cNvPr>
          <p:cNvGrpSpPr/>
          <p:nvPr/>
        </p:nvGrpSpPr>
        <p:grpSpPr>
          <a:xfrm>
            <a:off x="9096180" y="2669649"/>
            <a:ext cx="1742143" cy="2537410"/>
            <a:chOff x="10449857" y="2531651"/>
            <a:chExt cx="1742143" cy="2537410"/>
          </a:xfrm>
        </p:grpSpPr>
        <p:sp>
          <p:nvSpPr>
            <p:cNvPr id="48" name="TextBox 47">
              <a:extLst>
                <a:ext uri="{FF2B5EF4-FFF2-40B4-BE49-F238E27FC236}">
                  <a16:creationId xmlns:a16="http://schemas.microsoft.com/office/drawing/2014/main" id="{7FC64FAB-DC19-2365-67D9-E82BB256D62A}"/>
                </a:ext>
              </a:extLst>
            </p:cNvPr>
            <p:cNvSpPr txBox="1"/>
            <p:nvPr/>
          </p:nvSpPr>
          <p:spPr>
            <a:xfrm>
              <a:off x="10449857" y="2792443"/>
              <a:ext cx="886781" cy="215444"/>
            </a:xfrm>
            <a:prstGeom prst="rect">
              <a:avLst/>
            </a:prstGeom>
            <a:noFill/>
          </p:spPr>
          <p:txBody>
            <a:bodyPr wrap="none" rtlCol="0">
              <a:spAutoFit/>
            </a:bodyPr>
            <a:lstStyle/>
            <a:p>
              <a:r>
                <a:rPr lang="en-US" sz="800" b="1">
                  <a:solidFill>
                    <a:schemeClr val="bg2">
                      <a:lumMod val="10000"/>
                    </a:schemeClr>
                  </a:solidFill>
                </a:rPr>
                <a:t>Best Response</a:t>
              </a:r>
            </a:p>
          </p:txBody>
        </p:sp>
        <p:grpSp>
          <p:nvGrpSpPr>
            <p:cNvPr id="49" name="Group 48">
              <a:extLst>
                <a:ext uri="{FF2B5EF4-FFF2-40B4-BE49-F238E27FC236}">
                  <a16:creationId xmlns:a16="http://schemas.microsoft.com/office/drawing/2014/main" id="{87811B94-98B8-586A-5F92-5F42C3AA7B9F}"/>
                </a:ext>
              </a:extLst>
            </p:cNvPr>
            <p:cNvGrpSpPr/>
            <p:nvPr/>
          </p:nvGrpSpPr>
          <p:grpSpPr>
            <a:xfrm>
              <a:off x="10543998" y="2997107"/>
              <a:ext cx="1648002" cy="215444"/>
              <a:chOff x="10543998" y="3106509"/>
              <a:chExt cx="1648002" cy="215444"/>
            </a:xfrm>
          </p:grpSpPr>
          <p:sp>
            <p:nvSpPr>
              <p:cNvPr id="70" name="Rounded Rectangle 41">
                <a:extLst>
                  <a:ext uri="{FF2B5EF4-FFF2-40B4-BE49-F238E27FC236}">
                    <a16:creationId xmlns:a16="http://schemas.microsoft.com/office/drawing/2014/main" id="{2356C750-4EF4-5762-7CAA-FA81B80CE4AD}"/>
                  </a:ext>
                </a:extLst>
              </p:cNvPr>
              <p:cNvSpPr/>
              <p:nvPr/>
            </p:nvSpPr>
            <p:spPr>
              <a:xfrm>
                <a:off x="10543998" y="3137715"/>
                <a:ext cx="214859" cy="144905"/>
              </a:xfrm>
              <a:prstGeom prst="roundRect">
                <a:avLst/>
              </a:prstGeom>
              <a:ln w="3175">
                <a:solidFill>
                  <a:schemeClr val="accent1"/>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ctr"/>
                <a:r>
                  <a:rPr lang="en-US" sz="800">
                    <a:solidFill>
                      <a:schemeClr val="accent1"/>
                    </a:solidFill>
                  </a:rPr>
                  <a:t>#</a:t>
                </a:r>
              </a:p>
            </p:txBody>
          </p:sp>
          <p:sp>
            <p:nvSpPr>
              <p:cNvPr id="71" name="TextBox 70">
                <a:extLst>
                  <a:ext uri="{FF2B5EF4-FFF2-40B4-BE49-F238E27FC236}">
                    <a16:creationId xmlns:a16="http://schemas.microsoft.com/office/drawing/2014/main" id="{70571897-5DA1-475F-02B0-B7203A0B850E}"/>
                  </a:ext>
                </a:extLst>
              </p:cNvPr>
              <p:cNvSpPr txBox="1"/>
              <p:nvPr/>
            </p:nvSpPr>
            <p:spPr>
              <a:xfrm>
                <a:off x="10737756" y="3106509"/>
                <a:ext cx="1454244" cy="215444"/>
              </a:xfrm>
              <a:prstGeom prst="rect">
                <a:avLst/>
              </a:prstGeom>
              <a:noFill/>
            </p:spPr>
            <p:txBody>
              <a:bodyPr wrap="none" rtlCol="0">
                <a:spAutoFit/>
              </a:bodyPr>
              <a:lstStyle/>
              <a:p>
                <a:r>
                  <a:rPr lang="en-US" sz="800">
                    <a:solidFill>
                      <a:schemeClr val="bg2">
                        <a:lumMod val="10000"/>
                      </a:schemeClr>
                    </a:solidFill>
                  </a:rPr>
                  <a:t>Confirmed Partial Response</a:t>
                </a:r>
                <a:endParaRPr lang="en-US" sz="800"/>
              </a:p>
            </p:txBody>
          </p:sp>
        </p:grpSp>
        <p:grpSp>
          <p:nvGrpSpPr>
            <p:cNvPr id="50" name="Group 49">
              <a:extLst>
                <a:ext uri="{FF2B5EF4-FFF2-40B4-BE49-F238E27FC236}">
                  <a16:creationId xmlns:a16="http://schemas.microsoft.com/office/drawing/2014/main" id="{8489116D-C726-1E1E-AFCB-C5799C7D34FB}"/>
                </a:ext>
              </a:extLst>
            </p:cNvPr>
            <p:cNvGrpSpPr/>
            <p:nvPr/>
          </p:nvGrpSpPr>
          <p:grpSpPr>
            <a:xfrm>
              <a:off x="10543998" y="3201771"/>
              <a:ext cx="1131835" cy="215444"/>
              <a:chOff x="10543998" y="3296372"/>
              <a:chExt cx="1131835" cy="215444"/>
            </a:xfrm>
          </p:grpSpPr>
          <p:sp>
            <p:nvSpPr>
              <p:cNvPr id="68" name="Rounded Rectangle 46">
                <a:extLst>
                  <a:ext uri="{FF2B5EF4-FFF2-40B4-BE49-F238E27FC236}">
                    <a16:creationId xmlns:a16="http://schemas.microsoft.com/office/drawing/2014/main" id="{EB82B615-9745-12CB-F8C0-A05DA86C7F47}"/>
                  </a:ext>
                </a:extLst>
              </p:cNvPr>
              <p:cNvSpPr/>
              <p:nvPr/>
            </p:nvSpPr>
            <p:spPr>
              <a:xfrm>
                <a:off x="10543998" y="3328204"/>
                <a:ext cx="214859" cy="144905"/>
              </a:xfrm>
              <a:prstGeom prst="roundRect">
                <a:avLst/>
              </a:prstGeom>
              <a:solidFill>
                <a:schemeClr val="accent2"/>
              </a:solidFill>
              <a:ln w="3175">
                <a:solidFill>
                  <a:schemeClr val="accent2"/>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ctr"/>
                <a:r>
                  <a:rPr lang="en-US" sz="800">
                    <a:solidFill>
                      <a:schemeClr val="bg1"/>
                    </a:solidFill>
                  </a:rPr>
                  <a:t>#</a:t>
                </a:r>
              </a:p>
            </p:txBody>
          </p:sp>
          <p:sp>
            <p:nvSpPr>
              <p:cNvPr id="69" name="TextBox 68">
                <a:extLst>
                  <a:ext uri="{FF2B5EF4-FFF2-40B4-BE49-F238E27FC236}">
                    <a16:creationId xmlns:a16="http://schemas.microsoft.com/office/drawing/2014/main" id="{7389B044-D111-3435-A765-D0AFC8110E44}"/>
                  </a:ext>
                </a:extLst>
              </p:cNvPr>
              <p:cNvSpPr txBox="1"/>
              <p:nvPr/>
            </p:nvSpPr>
            <p:spPr>
              <a:xfrm>
                <a:off x="10737756" y="3296372"/>
                <a:ext cx="938077" cy="215444"/>
              </a:xfrm>
              <a:prstGeom prst="rect">
                <a:avLst/>
              </a:prstGeom>
              <a:noFill/>
            </p:spPr>
            <p:txBody>
              <a:bodyPr wrap="none" rtlCol="0">
                <a:spAutoFit/>
              </a:bodyPr>
              <a:lstStyle/>
              <a:p>
                <a:r>
                  <a:rPr lang="en-US" sz="800">
                    <a:solidFill>
                      <a:schemeClr val="bg2">
                        <a:lumMod val="10000"/>
                      </a:schemeClr>
                    </a:solidFill>
                  </a:rPr>
                  <a:t>Partial Response</a:t>
                </a:r>
                <a:endParaRPr lang="en-US" sz="800"/>
              </a:p>
            </p:txBody>
          </p:sp>
        </p:grpSp>
        <p:grpSp>
          <p:nvGrpSpPr>
            <p:cNvPr id="51" name="Group 50">
              <a:extLst>
                <a:ext uri="{FF2B5EF4-FFF2-40B4-BE49-F238E27FC236}">
                  <a16:creationId xmlns:a16="http://schemas.microsoft.com/office/drawing/2014/main" id="{546349E9-D288-E3AE-65DC-0F4214687049}"/>
                </a:ext>
              </a:extLst>
            </p:cNvPr>
            <p:cNvGrpSpPr/>
            <p:nvPr/>
          </p:nvGrpSpPr>
          <p:grpSpPr>
            <a:xfrm>
              <a:off x="10548995" y="3406435"/>
              <a:ext cx="1045086" cy="215444"/>
              <a:chOff x="10548995" y="3486235"/>
              <a:chExt cx="1045086" cy="215444"/>
            </a:xfrm>
          </p:grpSpPr>
          <p:sp>
            <p:nvSpPr>
              <p:cNvPr id="66" name="Rounded Rectangle 48">
                <a:extLst>
                  <a:ext uri="{FF2B5EF4-FFF2-40B4-BE49-F238E27FC236}">
                    <a16:creationId xmlns:a16="http://schemas.microsoft.com/office/drawing/2014/main" id="{058A63BC-6D17-149E-6442-DF25C8EAAAE8}"/>
                  </a:ext>
                </a:extLst>
              </p:cNvPr>
              <p:cNvSpPr/>
              <p:nvPr/>
            </p:nvSpPr>
            <p:spPr>
              <a:xfrm>
                <a:off x="10548995" y="3518692"/>
                <a:ext cx="214859" cy="144905"/>
              </a:xfrm>
              <a:prstGeom prst="roundRect">
                <a:avLst/>
              </a:prstGeom>
              <a:ln w="6350"/>
            </p:spPr>
            <p:style>
              <a:lnRef idx="2">
                <a:schemeClr val="accent3"/>
              </a:lnRef>
              <a:fillRef idx="1">
                <a:schemeClr val="lt1"/>
              </a:fillRef>
              <a:effectRef idx="0">
                <a:schemeClr val="accent3"/>
              </a:effectRef>
              <a:fontRef idx="minor">
                <a:schemeClr val="dk1"/>
              </a:fontRef>
            </p:style>
            <p:txBody>
              <a:bodyPr rtlCol="0" anchor="ctr"/>
              <a:lstStyle/>
              <a:p>
                <a:pPr algn="ctr"/>
                <a:r>
                  <a:rPr lang="en-US" sz="800">
                    <a:solidFill>
                      <a:schemeClr val="accent3"/>
                    </a:solidFill>
                  </a:rPr>
                  <a:t>#</a:t>
                </a:r>
              </a:p>
            </p:txBody>
          </p:sp>
          <p:sp>
            <p:nvSpPr>
              <p:cNvPr id="67" name="TextBox 66">
                <a:extLst>
                  <a:ext uri="{FF2B5EF4-FFF2-40B4-BE49-F238E27FC236}">
                    <a16:creationId xmlns:a16="http://schemas.microsoft.com/office/drawing/2014/main" id="{A8DF313F-1D42-9D1C-E7AF-0C62A21AE301}"/>
                  </a:ext>
                </a:extLst>
              </p:cNvPr>
              <p:cNvSpPr txBox="1"/>
              <p:nvPr/>
            </p:nvSpPr>
            <p:spPr>
              <a:xfrm>
                <a:off x="10737756" y="3486235"/>
                <a:ext cx="856325" cy="215444"/>
              </a:xfrm>
              <a:prstGeom prst="rect">
                <a:avLst/>
              </a:prstGeom>
              <a:noFill/>
            </p:spPr>
            <p:txBody>
              <a:bodyPr wrap="none" rtlCol="0">
                <a:spAutoFit/>
              </a:bodyPr>
              <a:lstStyle/>
              <a:p>
                <a:r>
                  <a:rPr lang="en-US" sz="800">
                    <a:solidFill>
                      <a:schemeClr val="bg2">
                        <a:lumMod val="10000"/>
                      </a:schemeClr>
                    </a:solidFill>
                  </a:rPr>
                  <a:t>Stable Disease</a:t>
                </a:r>
                <a:endParaRPr lang="en-US" sz="800"/>
              </a:p>
            </p:txBody>
          </p:sp>
        </p:grpSp>
        <p:sp>
          <p:nvSpPr>
            <p:cNvPr id="52" name="TextBox 51">
              <a:extLst>
                <a:ext uri="{FF2B5EF4-FFF2-40B4-BE49-F238E27FC236}">
                  <a16:creationId xmlns:a16="http://schemas.microsoft.com/office/drawing/2014/main" id="{B085F1DD-16E7-5723-FCED-2E239975AAE4}"/>
                </a:ext>
              </a:extLst>
            </p:cNvPr>
            <p:cNvSpPr txBox="1"/>
            <p:nvPr/>
          </p:nvSpPr>
          <p:spPr>
            <a:xfrm>
              <a:off x="10465227" y="4200558"/>
              <a:ext cx="1500732" cy="215444"/>
            </a:xfrm>
            <a:prstGeom prst="rect">
              <a:avLst/>
            </a:prstGeom>
            <a:noFill/>
          </p:spPr>
          <p:txBody>
            <a:bodyPr wrap="none" rtlCol="0">
              <a:spAutoFit/>
            </a:bodyPr>
            <a:lstStyle/>
            <a:p>
              <a:r>
                <a:rPr lang="en-US" sz="800" b="1">
                  <a:solidFill>
                    <a:schemeClr val="bg2">
                      <a:lumMod val="10000"/>
                    </a:schemeClr>
                  </a:solidFill>
                </a:rPr>
                <a:t>Reason For Discontinuation</a:t>
              </a:r>
            </a:p>
          </p:txBody>
        </p:sp>
        <p:sp>
          <p:nvSpPr>
            <p:cNvPr id="53" name="TextBox 52">
              <a:extLst>
                <a:ext uri="{FF2B5EF4-FFF2-40B4-BE49-F238E27FC236}">
                  <a16:creationId xmlns:a16="http://schemas.microsoft.com/office/drawing/2014/main" id="{F5A002B9-7F19-BDB2-4EEB-1464471E29DB}"/>
                </a:ext>
              </a:extLst>
            </p:cNvPr>
            <p:cNvSpPr txBox="1"/>
            <p:nvPr/>
          </p:nvSpPr>
          <p:spPr>
            <a:xfrm>
              <a:off x="10543998" y="3840533"/>
              <a:ext cx="1059906" cy="307777"/>
            </a:xfrm>
            <a:prstGeom prst="rect">
              <a:avLst/>
            </a:prstGeom>
            <a:noFill/>
          </p:spPr>
          <p:txBody>
            <a:bodyPr wrap="none" rtlCol="0">
              <a:spAutoFit/>
            </a:bodyPr>
            <a:lstStyle/>
            <a:p>
              <a:r>
                <a:rPr lang="en-US" sz="700">
                  <a:solidFill>
                    <a:schemeClr val="accent6">
                      <a:lumMod val="75000"/>
                    </a:schemeClr>
                  </a:solidFill>
                </a:rPr>
                <a:t># indicates % change </a:t>
              </a:r>
            </a:p>
            <a:p>
              <a:r>
                <a:rPr lang="en-US" sz="700">
                  <a:solidFill>
                    <a:schemeClr val="accent6">
                      <a:lumMod val="75000"/>
                    </a:schemeClr>
                  </a:solidFill>
                </a:rPr>
                <a:t>from baseline</a:t>
              </a:r>
            </a:p>
          </p:txBody>
        </p:sp>
        <p:grpSp>
          <p:nvGrpSpPr>
            <p:cNvPr id="54" name="Group 53">
              <a:extLst>
                <a:ext uri="{FF2B5EF4-FFF2-40B4-BE49-F238E27FC236}">
                  <a16:creationId xmlns:a16="http://schemas.microsoft.com/office/drawing/2014/main" id="{3AF4CEFF-9A57-BCA3-EC09-F701E885A9F5}"/>
                </a:ext>
              </a:extLst>
            </p:cNvPr>
            <p:cNvGrpSpPr/>
            <p:nvPr/>
          </p:nvGrpSpPr>
          <p:grpSpPr>
            <a:xfrm>
              <a:off x="10548995" y="3611099"/>
              <a:ext cx="1317596" cy="215444"/>
              <a:chOff x="10548995" y="3699587"/>
              <a:chExt cx="1317596" cy="215444"/>
            </a:xfrm>
          </p:grpSpPr>
          <p:sp>
            <p:nvSpPr>
              <p:cNvPr id="64" name="Rounded Rectangle 2">
                <a:extLst>
                  <a:ext uri="{FF2B5EF4-FFF2-40B4-BE49-F238E27FC236}">
                    <a16:creationId xmlns:a16="http://schemas.microsoft.com/office/drawing/2014/main" id="{A226CBA5-1173-9FCB-DFF1-1DD73A7C5893}"/>
                  </a:ext>
                </a:extLst>
              </p:cNvPr>
              <p:cNvSpPr/>
              <p:nvPr/>
            </p:nvSpPr>
            <p:spPr>
              <a:xfrm>
                <a:off x="10548995" y="3732044"/>
                <a:ext cx="214859" cy="144905"/>
              </a:xfrm>
              <a:prstGeom prst="roundRect">
                <a:avLst/>
              </a:prstGeom>
              <a:ln/>
            </p:spPr>
            <p:style>
              <a:lnRef idx="1">
                <a:schemeClr val="accent4"/>
              </a:lnRef>
              <a:fillRef idx="3">
                <a:schemeClr val="accent4"/>
              </a:fillRef>
              <a:effectRef idx="2">
                <a:schemeClr val="accent4"/>
              </a:effectRef>
              <a:fontRef idx="minor">
                <a:schemeClr val="lt1"/>
              </a:fontRef>
            </p:style>
            <p:txBody>
              <a:bodyPr rtlCol="0" anchor="ctr"/>
              <a:lstStyle/>
              <a:p>
                <a:pPr algn="ctr"/>
                <a:r>
                  <a:rPr lang="en-US" sz="800">
                    <a:solidFill>
                      <a:schemeClr val="accent5">
                        <a:lumMod val="20000"/>
                        <a:lumOff val="80000"/>
                      </a:schemeClr>
                    </a:solidFill>
                  </a:rPr>
                  <a:t>#</a:t>
                </a:r>
              </a:p>
            </p:txBody>
          </p:sp>
          <p:sp>
            <p:nvSpPr>
              <p:cNvPr id="65" name="TextBox 64">
                <a:extLst>
                  <a:ext uri="{FF2B5EF4-FFF2-40B4-BE49-F238E27FC236}">
                    <a16:creationId xmlns:a16="http://schemas.microsoft.com/office/drawing/2014/main" id="{78958AC2-6747-AC25-3CE9-A92BBB10D272}"/>
                  </a:ext>
                </a:extLst>
              </p:cNvPr>
              <p:cNvSpPr txBox="1"/>
              <p:nvPr/>
            </p:nvSpPr>
            <p:spPr>
              <a:xfrm>
                <a:off x="10737756" y="3699587"/>
                <a:ext cx="1128835" cy="215444"/>
              </a:xfrm>
              <a:prstGeom prst="rect">
                <a:avLst/>
              </a:prstGeom>
              <a:noFill/>
            </p:spPr>
            <p:txBody>
              <a:bodyPr wrap="none" rtlCol="0">
                <a:spAutoFit/>
              </a:bodyPr>
              <a:lstStyle/>
              <a:p>
                <a:r>
                  <a:rPr lang="en-US" sz="800">
                    <a:solidFill>
                      <a:schemeClr val="bg2">
                        <a:lumMod val="10000"/>
                      </a:schemeClr>
                    </a:solidFill>
                  </a:rPr>
                  <a:t>Progressive Disease</a:t>
                </a:r>
                <a:endParaRPr lang="en-US" sz="800"/>
              </a:p>
            </p:txBody>
          </p:sp>
        </p:grpSp>
        <p:sp>
          <p:nvSpPr>
            <p:cNvPr id="55" name="TextBox 54">
              <a:extLst>
                <a:ext uri="{FF2B5EF4-FFF2-40B4-BE49-F238E27FC236}">
                  <a16:creationId xmlns:a16="http://schemas.microsoft.com/office/drawing/2014/main" id="{DD18EC50-E2DC-EFD1-A7BE-871C3D2A9629}"/>
                </a:ext>
              </a:extLst>
            </p:cNvPr>
            <p:cNvSpPr txBox="1"/>
            <p:nvPr/>
          </p:nvSpPr>
          <p:spPr>
            <a:xfrm>
              <a:off x="10471161" y="2531651"/>
              <a:ext cx="1035861" cy="253916"/>
            </a:xfrm>
            <a:prstGeom prst="rect">
              <a:avLst/>
            </a:prstGeom>
            <a:noFill/>
          </p:spPr>
          <p:txBody>
            <a:bodyPr wrap="none" rtlCol="0">
              <a:spAutoFit/>
            </a:bodyPr>
            <a:lstStyle/>
            <a:p>
              <a:r>
                <a:rPr lang="en-US" sz="1050">
                  <a:solidFill>
                    <a:schemeClr val="accent5"/>
                  </a:solidFill>
                </a:rPr>
                <a:t>&gt;</a:t>
              </a:r>
              <a:r>
                <a:rPr lang="en-US" sz="800">
                  <a:solidFill>
                    <a:schemeClr val="accent5"/>
                  </a:solidFill>
                </a:rPr>
                <a:t>    On Treatment</a:t>
              </a:r>
            </a:p>
          </p:txBody>
        </p:sp>
        <p:sp>
          <p:nvSpPr>
            <p:cNvPr id="56" name="Rectangle 55">
              <a:extLst>
                <a:ext uri="{FF2B5EF4-FFF2-40B4-BE49-F238E27FC236}">
                  <a16:creationId xmlns:a16="http://schemas.microsoft.com/office/drawing/2014/main" id="{670AF7CD-18FA-0E29-2C1E-F920276AF675}"/>
                </a:ext>
              </a:extLst>
            </p:cNvPr>
            <p:cNvSpPr/>
            <p:nvPr/>
          </p:nvSpPr>
          <p:spPr>
            <a:xfrm rot="2700000">
              <a:off x="10625964" y="4457991"/>
              <a:ext cx="98409" cy="98409"/>
            </a:xfrm>
            <a:prstGeom prst="rect">
              <a:avLst/>
            </a:prstGeom>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en-US">
                <a:solidFill>
                  <a:schemeClr val="accent1"/>
                </a:solidFill>
                <a:latin typeface="Avenir Book" panose="02000503020000020003" pitchFamily="2" charset="0"/>
              </a:endParaRPr>
            </a:p>
          </p:txBody>
        </p:sp>
        <p:sp>
          <p:nvSpPr>
            <p:cNvPr id="57" name="TextBox 56">
              <a:extLst>
                <a:ext uri="{FF2B5EF4-FFF2-40B4-BE49-F238E27FC236}">
                  <a16:creationId xmlns:a16="http://schemas.microsoft.com/office/drawing/2014/main" id="{5223B7AA-5A07-06F2-2521-FE5B39E2A962}"/>
                </a:ext>
              </a:extLst>
            </p:cNvPr>
            <p:cNvSpPr txBox="1"/>
            <p:nvPr/>
          </p:nvSpPr>
          <p:spPr>
            <a:xfrm>
              <a:off x="10744754" y="4399473"/>
              <a:ext cx="1050288" cy="215444"/>
            </a:xfrm>
            <a:prstGeom prst="rect">
              <a:avLst/>
            </a:prstGeom>
            <a:noFill/>
          </p:spPr>
          <p:txBody>
            <a:bodyPr wrap="none" rtlCol="0">
              <a:spAutoFit/>
            </a:bodyPr>
            <a:lstStyle/>
            <a:p>
              <a:r>
                <a:rPr lang="en-US" sz="800">
                  <a:solidFill>
                    <a:schemeClr val="bg2">
                      <a:lumMod val="10000"/>
                    </a:schemeClr>
                  </a:solidFill>
                </a:rPr>
                <a:t>To Pursue Surgery</a:t>
              </a:r>
              <a:endParaRPr lang="en-US" sz="800"/>
            </a:p>
          </p:txBody>
        </p:sp>
        <p:sp>
          <p:nvSpPr>
            <p:cNvPr id="58" name="Rectangle 57">
              <a:extLst>
                <a:ext uri="{FF2B5EF4-FFF2-40B4-BE49-F238E27FC236}">
                  <a16:creationId xmlns:a16="http://schemas.microsoft.com/office/drawing/2014/main" id="{E181DB95-E44F-B936-BFF8-4E1066C54F68}"/>
                </a:ext>
              </a:extLst>
            </p:cNvPr>
            <p:cNvSpPr/>
            <p:nvPr/>
          </p:nvSpPr>
          <p:spPr>
            <a:xfrm>
              <a:off x="10625964" y="4674451"/>
              <a:ext cx="119632" cy="119632"/>
            </a:xfrm>
            <a:prstGeom prst="rect">
              <a:avLst/>
            </a:prstGeom>
            <a:noFill/>
            <a:ln w="9525">
              <a:solidFill>
                <a:schemeClr val="accent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9" name="Straight Connector 58">
              <a:extLst>
                <a:ext uri="{FF2B5EF4-FFF2-40B4-BE49-F238E27FC236}">
                  <a16:creationId xmlns:a16="http://schemas.microsoft.com/office/drawing/2014/main" id="{DD23D32F-63E8-D3B3-2E0E-5E759703DAB2}"/>
                </a:ext>
              </a:extLst>
            </p:cNvPr>
            <p:cNvCxnSpPr>
              <a:stCxn id="58" idx="0"/>
              <a:endCxn id="58" idx="2"/>
            </p:cNvCxnSpPr>
            <p:nvPr/>
          </p:nvCxnSpPr>
          <p:spPr>
            <a:xfrm>
              <a:off x="10685780" y="4674451"/>
              <a:ext cx="0" cy="119632"/>
            </a:xfrm>
            <a:prstGeom prst="line">
              <a:avLst/>
            </a:prstGeom>
            <a:ln w="9525">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F8ABF004-886A-DB4D-2E95-E57EAA8CF8A3}"/>
                </a:ext>
              </a:extLst>
            </p:cNvPr>
            <p:cNvCxnSpPr>
              <a:stCxn id="58" idx="1"/>
              <a:endCxn id="58" idx="3"/>
            </p:cNvCxnSpPr>
            <p:nvPr/>
          </p:nvCxnSpPr>
          <p:spPr>
            <a:xfrm>
              <a:off x="10625964" y="4734267"/>
              <a:ext cx="119632" cy="0"/>
            </a:xfrm>
            <a:prstGeom prst="line">
              <a:avLst/>
            </a:prstGeom>
            <a:ln w="9525">
              <a:solidFill>
                <a:schemeClr val="accent6"/>
              </a:solidFill>
            </a:ln>
          </p:spPr>
          <p:style>
            <a:lnRef idx="1">
              <a:schemeClr val="accent1"/>
            </a:lnRef>
            <a:fillRef idx="0">
              <a:schemeClr val="accent1"/>
            </a:fillRef>
            <a:effectRef idx="0">
              <a:schemeClr val="accent1"/>
            </a:effectRef>
            <a:fontRef idx="minor">
              <a:schemeClr val="tx1"/>
            </a:fontRef>
          </p:style>
        </p:cxnSp>
        <p:sp>
          <p:nvSpPr>
            <p:cNvPr id="61" name="TextBox 60">
              <a:extLst>
                <a:ext uri="{FF2B5EF4-FFF2-40B4-BE49-F238E27FC236}">
                  <a16:creationId xmlns:a16="http://schemas.microsoft.com/office/drawing/2014/main" id="{D5DC929B-50B4-0130-E503-1DF5327C57CB}"/>
                </a:ext>
              </a:extLst>
            </p:cNvPr>
            <p:cNvSpPr txBox="1"/>
            <p:nvPr/>
          </p:nvSpPr>
          <p:spPr>
            <a:xfrm>
              <a:off x="10755366" y="4626545"/>
              <a:ext cx="848309" cy="215444"/>
            </a:xfrm>
            <a:prstGeom prst="rect">
              <a:avLst/>
            </a:prstGeom>
            <a:noFill/>
          </p:spPr>
          <p:txBody>
            <a:bodyPr wrap="none" rtlCol="0">
              <a:spAutoFit/>
            </a:bodyPr>
            <a:lstStyle/>
            <a:p>
              <a:r>
                <a:rPr lang="en-US" sz="800">
                  <a:solidFill>
                    <a:schemeClr val="bg2">
                      <a:lumMod val="10000"/>
                    </a:schemeClr>
                  </a:solidFill>
                </a:rPr>
                <a:t>Adverse Event</a:t>
              </a:r>
              <a:endParaRPr lang="en-US" sz="800"/>
            </a:p>
          </p:txBody>
        </p:sp>
        <p:sp>
          <p:nvSpPr>
            <p:cNvPr id="62" name="TextBox 61">
              <a:extLst>
                <a:ext uri="{FF2B5EF4-FFF2-40B4-BE49-F238E27FC236}">
                  <a16:creationId xmlns:a16="http://schemas.microsoft.com/office/drawing/2014/main" id="{FA6CD9AB-D057-AC52-253B-8EB047E49F22}"/>
                </a:ext>
              </a:extLst>
            </p:cNvPr>
            <p:cNvSpPr txBox="1"/>
            <p:nvPr/>
          </p:nvSpPr>
          <p:spPr>
            <a:xfrm>
              <a:off x="10755366" y="4853617"/>
              <a:ext cx="1128835" cy="215444"/>
            </a:xfrm>
            <a:prstGeom prst="rect">
              <a:avLst/>
            </a:prstGeom>
            <a:noFill/>
          </p:spPr>
          <p:txBody>
            <a:bodyPr wrap="none" rtlCol="0">
              <a:spAutoFit/>
            </a:bodyPr>
            <a:lstStyle/>
            <a:p>
              <a:r>
                <a:rPr lang="en-US" sz="800">
                  <a:solidFill>
                    <a:schemeClr val="bg2">
                      <a:lumMod val="10000"/>
                    </a:schemeClr>
                  </a:solidFill>
                </a:rPr>
                <a:t>Progressive Disease</a:t>
              </a:r>
              <a:endParaRPr lang="en-US" sz="800"/>
            </a:p>
          </p:txBody>
        </p:sp>
        <p:sp>
          <p:nvSpPr>
            <p:cNvPr id="63" name="Rectangle 62">
              <a:extLst>
                <a:ext uri="{FF2B5EF4-FFF2-40B4-BE49-F238E27FC236}">
                  <a16:creationId xmlns:a16="http://schemas.microsoft.com/office/drawing/2014/main" id="{6AF5776E-552A-705F-66A2-CB1BA3D15B01}"/>
                </a:ext>
              </a:extLst>
            </p:cNvPr>
            <p:cNvSpPr/>
            <p:nvPr/>
          </p:nvSpPr>
          <p:spPr>
            <a:xfrm>
              <a:off x="10625964" y="4905475"/>
              <a:ext cx="111729" cy="111729"/>
            </a:xfrm>
            <a:prstGeom prst="rect">
              <a:avLst/>
            </a:prstGeom>
            <a:noFill/>
            <a:ln w="19050">
              <a:solidFill>
                <a:schemeClr val="accent6"/>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grpSp>
      <p:sp>
        <p:nvSpPr>
          <p:cNvPr id="72" name="Text Placeholder 2">
            <a:extLst>
              <a:ext uri="{FF2B5EF4-FFF2-40B4-BE49-F238E27FC236}">
                <a16:creationId xmlns:a16="http://schemas.microsoft.com/office/drawing/2014/main" id="{98CBDFD9-EE84-20AC-D459-A3546015496C}"/>
              </a:ext>
            </a:extLst>
          </p:cNvPr>
          <p:cNvSpPr>
            <a:spLocks noGrp="1"/>
          </p:cNvSpPr>
          <p:nvPr>
            <p:ph type="body" sz="quarter" idx="10"/>
          </p:nvPr>
        </p:nvSpPr>
        <p:spPr>
          <a:xfrm>
            <a:off x="304800" y="6604217"/>
            <a:ext cx="10736826" cy="133288"/>
          </a:xfrm>
        </p:spPr>
        <p:txBody>
          <a:bodyPr/>
          <a:lstStyle/>
          <a:p>
            <a:pPr marL="117475" indent="-117475"/>
            <a:r>
              <a:rPr lang="en-US" sz="800">
                <a:solidFill>
                  <a:schemeClr val="accent5">
                    <a:lumMod val="40000"/>
                    <a:lumOff val="60000"/>
                  </a:schemeClr>
                </a:solidFill>
                <a:latin typeface="Avenir Light" panose="020B0402020203020204" pitchFamily="34" charset="0"/>
              </a:rPr>
              <a:t>*	Radiographic response determined per RECIST 1.1 by blinded independent central review. Swimmer plot reflects interim data as of November 26, 2024 from an ongoing trial and unlocked database.</a:t>
            </a:r>
          </a:p>
        </p:txBody>
      </p:sp>
      <p:sp>
        <p:nvSpPr>
          <p:cNvPr id="3" name="Rectangle 2">
            <a:extLst>
              <a:ext uri="{FF2B5EF4-FFF2-40B4-BE49-F238E27FC236}">
                <a16:creationId xmlns:a16="http://schemas.microsoft.com/office/drawing/2014/main" id="{A53D243D-BE01-2C5A-78EF-DA156AC62A69}"/>
              </a:ext>
            </a:extLst>
          </p:cNvPr>
          <p:cNvSpPr/>
          <p:nvPr/>
        </p:nvSpPr>
        <p:spPr>
          <a:xfrm rot="5400000">
            <a:off x="-117734" y="3823888"/>
            <a:ext cx="1371600" cy="307777"/>
          </a:xfrm>
          <a:prstGeom prst="rect">
            <a:avLst/>
          </a:prstGeom>
          <a:solidFill>
            <a:srgbClr val="F1F2F2">
              <a:alpha val="50196"/>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a:solidFill>
                <a:schemeClr val="accent1"/>
              </a:solidFill>
              <a:latin typeface="Avenir Book" panose="02000503020000020003" pitchFamily="2" charset="0"/>
            </a:endParaRPr>
          </a:p>
        </p:txBody>
      </p:sp>
      <p:sp>
        <p:nvSpPr>
          <p:cNvPr id="4" name="TextBox 3">
            <a:extLst>
              <a:ext uri="{FF2B5EF4-FFF2-40B4-BE49-F238E27FC236}">
                <a16:creationId xmlns:a16="http://schemas.microsoft.com/office/drawing/2014/main" id="{B4C8CFD1-C227-7F2D-1FF5-F1FB0EE27E62}"/>
              </a:ext>
            </a:extLst>
          </p:cNvPr>
          <p:cNvSpPr txBox="1"/>
          <p:nvPr/>
        </p:nvSpPr>
        <p:spPr>
          <a:xfrm rot="16200000">
            <a:off x="-153929" y="3901254"/>
            <a:ext cx="1463040" cy="184666"/>
          </a:xfrm>
          <a:prstGeom prst="rect">
            <a:avLst/>
          </a:prstGeom>
          <a:noFill/>
        </p:spPr>
        <p:txBody>
          <a:bodyPr wrap="square" lIns="0" tIns="0" rIns="0" bIns="0" rtlCol="0" anchor="b">
            <a:spAutoFit/>
          </a:bodyPr>
          <a:lstStyle/>
          <a:p>
            <a:pPr algn="ctr"/>
            <a:r>
              <a:rPr lang="en-US" sz="1200">
                <a:solidFill>
                  <a:schemeClr val="accent1"/>
                </a:solidFill>
                <a:latin typeface="Avenir Medium" panose="02000603020000020003" pitchFamily="2" charset="0"/>
                <a:ea typeface="Roboto Slab" pitchFamily="2" charset="0"/>
              </a:rPr>
              <a:t>SoC + </a:t>
            </a:r>
            <a:r>
              <a:rPr lang="en-US" sz="1200" err="1">
                <a:solidFill>
                  <a:schemeClr val="accent1"/>
                </a:solidFill>
                <a:latin typeface="Avenir Black" panose="020B0803020203020204" pitchFamily="34" charset="0"/>
                <a:ea typeface="Roboto Slab" pitchFamily="2" charset="0"/>
              </a:rPr>
              <a:t>onv</a:t>
            </a:r>
            <a:r>
              <a:rPr lang="en-US" sz="1200">
                <a:solidFill>
                  <a:schemeClr val="accent1"/>
                </a:solidFill>
                <a:latin typeface="Avenir Black" panose="020B0803020203020204" pitchFamily="34" charset="0"/>
                <a:ea typeface="Roboto Slab" pitchFamily="2" charset="0"/>
              </a:rPr>
              <a:t> (20mg)</a:t>
            </a:r>
          </a:p>
        </p:txBody>
      </p:sp>
      <p:cxnSp>
        <p:nvCxnSpPr>
          <p:cNvPr id="5" name="Straight Connector 4">
            <a:extLst>
              <a:ext uri="{FF2B5EF4-FFF2-40B4-BE49-F238E27FC236}">
                <a16:creationId xmlns:a16="http://schemas.microsoft.com/office/drawing/2014/main" id="{B8123F73-341A-7431-0C45-6032541EF1C0}"/>
              </a:ext>
            </a:extLst>
          </p:cNvPr>
          <p:cNvCxnSpPr>
            <a:cxnSpLocks/>
          </p:cNvCxnSpPr>
          <p:nvPr/>
        </p:nvCxnSpPr>
        <p:spPr>
          <a:xfrm rot="5400000">
            <a:off x="36155" y="3977777"/>
            <a:ext cx="1371600"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6" name="Rectangle 5">
            <a:extLst>
              <a:ext uri="{FF2B5EF4-FFF2-40B4-BE49-F238E27FC236}">
                <a16:creationId xmlns:a16="http://schemas.microsoft.com/office/drawing/2014/main" id="{E0CDFF45-4310-3F17-96E5-CC0565319A09}"/>
              </a:ext>
            </a:extLst>
          </p:cNvPr>
          <p:cNvSpPr/>
          <p:nvPr/>
        </p:nvSpPr>
        <p:spPr>
          <a:xfrm rot="5400000">
            <a:off x="-49154" y="2245469"/>
            <a:ext cx="1234440" cy="307777"/>
          </a:xfrm>
          <a:prstGeom prst="rect">
            <a:avLst/>
          </a:prstGeom>
          <a:solidFill>
            <a:srgbClr val="F1F2F2">
              <a:alpha val="50196"/>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a:solidFill>
                <a:schemeClr val="accent1"/>
              </a:solidFill>
              <a:latin typeface="Avenir Book" panose="02000503020000020003" pitchFamily="2" charset="0"/>
            </a:endParaRPr>
          </a:p>
        </p:txBody>
      </p:sp>
      <p:sp>
        <p:nvSpPr>
          <p:cNvPr id="7" name="TextBox 6">
            <a:extLst>
              <a:ext uri="{FF2B5EF4-FFF2-40B4-BE49-F238E27FC236}">
                <a16:creationId xmlns:a16="http://schemas.microsoft.com/office/drawing/2014/main" id="{AA0CC764-D097-5982-6D52-7B189F73D2BD}"/>
              </a:ext>
            </a:extLst>
          </p:cNvPr>
          <p:cNvSpPr txBox="1"/>
          <p:nvPr/>
        </p:nvSpPr>
        <p:spPr>
          <a:xfrm rot="16200000">
            <a:off x="28951" y="2317120"/>
            <a:ext cx="1097280" cy="184666"/>
          </a:xfrm>
          <a:prstGeom prst="rect">
            <a:avLst/>
          </a:prstGeom>
          <a:noFill/>
        </p:spPr>
        <p:txBody>
          <a:bodyPr wrap="square" lIns="0" tIns="0" rIns="0" bIns="0" rtlCol="0" anchor="b">
            <a:spAutoFit/>
          </a:bodyPr>
          <a:lstStyle/>
          <a:p>
            <a:pPr algn="ctr"/>
            <a:r>
              <a:rPr lang="en-US" sz="1200">
                <a:solidFill>
                  <a:schemeClr val="accent1"/>
                </a:solidFill>
                <a:latin typeface="Avenir Black" panose="020B0803020203020204" pitchFamily="34" charset="0"/>
                <a:ea typeface="Roboto Slab" pitchFamily="2" charset="0"/>
              </a:rPr>
              <a:t>Control arms</a:t>
            </a:r>
          </a:p>
        </p:txBody>
      </p:sp>
      <p:cxnSp>
        <p:nvCxnSpPr>
          <p:cNvPr id="8" name="Straight Connector 7">
            <a:extLst>
              <a:ext uri="{FF2B5EF4-FFF2-40B4-BE49-F238E27FC236}">
                <a16:creationId xmlns:a16="http://schemas.microsoft.com/office/drawing/2014/main" id="{659919F3-AA26-4D1B-AF52-F639EC80FDE5}"/>
              </a:ext>
            </a:extLst>
          </p:cNvPr>
          <p:cNvCxnSpPr>
            <a:cxnSpLocks/>
          </p:cNvCxnSpPr>
          <p:nvPr/>
        </p:nvCxnSpPr>
        <p:spPr>
          <a:xfrm rot="5400000">
            <a:off x="104735" y="2399358"/>
            <a:ext cx="1234440"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9" name="Rectangle 8">
            <a:extLst>
              <a:ext uri="{FF2B5EF4-FFF2-40B4-BE49-F238E27FC236}">
                <a16:creationId xmlns:a16="http://schemas.microsoft.com/office/drawing/2014/main" id="{5EDCB68F-56D0-7927-2253-6315B06BDC84}"/>
              </a:ext>
            </a:extLst>
          </p:cNvPr>
          <p:cNvSpPr/>
          <p:nvPr/>
        </p:nvSpPr>
        <p:spPr>
          <a:xfrm rot="5400000">
            <a:off x="-117734" y="5471794"/>
            <a:ext cx="1371600" cy="307777"/>
          </a:xfrm>
          <a:prstGeom prst="rect">
            <a:avLst/>
          </a:prstGeom>
          <a:solidFill>
            <a:srgbClr val="F1F2F2">
              <a:alpha val="50196"/>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a:solidFill>
                <a:schemeClr val="accent1"/>
              </a:solidFill>
              <a:latin typeface="Avenir Book" panose="02000503020000020003" pitchFamily="2" charset="0"/>
            </a:endParaRPr>
          </a:p>
        </p:txBody>
      </p:sp>
      <p:sp>
        <p:nvSpPr>
          <p:cNvPr id="10" name="TextBox 9">
            <a:extLst>
              <a:ext uri="{FF2B5EF4-FFF2-40B4-BE49-F238E27FC236}">
                <a16:creationId xmlns:a16="http://schemas.microsoft.com/office/drawing/2014/main" id="{4B39B9A7-53E8-8447-10B2-99ADF2B887B5}"/>
              </a:ext>
            </a:extLst>
          </p:cNvPr>
          <p:cNvSpPr txBox="1"/>
          <p:nvPr/>
        </p:nvSpPr>
        <p:spPr>
          <a:xfrm rot="16200000">
            <a:off x="-153929" y="5549160"/>
            <a:ext cx="1463040" cy="184666"/>
          </a:xfrm>
          <a:prstGeom prst="rect">
            <a:avLst/>
          </a:prstGeom>
          <a:noFill/>
        </p:spPr>
        <p:txBody>
          <a:bodyPr wrap="square" lIns="0" tIns="0" rIns="0" bIns="0" rtlCol="0" anchor="b">
            <a:spAutoFit/>
          </a:bodyPr>
          <a:lstStyle/>
          <a:p>
            <a:pPr algn="ctr"/>
            <a:r>
              <a:rPr lang="en-US" sz="1200">
                <a:solidFill>
                  <a:schemeClr val="accent1"/>
                </a:solidFill>
                <a:latin typeface="Avenir Medium" panose="02000603020000020003" pitchFamily="2" charset="0"/>
                <a:ea typeface="Roboto Slab" pitchFamily="2" charset="0"/>
              </a:rPr>
              <a:t>SoC + </a:t>
            </a:r>
            <a:r>
              <a:rPr lang="en-US" sz="1200" err="1">
                <a:solidFill>
                  <a:schemeClr val="accent1"/>
                </a:solidFill>
                <a:latin typeface="Avenir Black" panose="020B0803020203020204" pitchFamily="34" charset="0"/>
                <a:ea typeface="Roboto Slab" pitchFamily="2" charset="0"/>
              </a:rPr>
              <a:t>onv</a:t>
            </a:r>
            <a:r>
              <a:rPr lang="en-US" sz="1200">
                <a:solidFill>
                  <a:schemeClr val="accent1"/>
                </a:solidFill>
                <a:latin typeface="Avenir Black" panose="020B0803020203020204" pitchFamily="34" charset="0"/>
                <a:ea typeface="Roboto Slab" pitchFamily="2" charset="0"/>
              </a:rPr>
              <a:t> (30mg)</a:t>
            </a:r>
          </a:p>
        </p:txBody>
      </p:sp>
      <p:cxnSp>
        <p:nvCxnSpPr>
          <p:cNvPr id="11" name="Straight Connector 10">
            <a:extLst>
              <a:ext uri="{FF2B5EF4-FFF2-40B4-BE49-F238E27FC236}">
                <a16:creationId xmlns:a16="http://schemas.microsoft.com/office/drawing/2014/main" id="{EAE454B0-675D-D229-3D5D-558786452854}"/>
              </a:ext>
            </a:extLst>
          </p:cNvPr>
          <p:cNvCxnSpPr>
            <a:cxnSpLocks/>
          </p:cNvCxnSpPr>
          <p:nvPr/>
        </p:nvCxnSpPr>
        <p:spPr>
          <a:xfrm rot="5400000">
            <a:off x="36155" y="5625683"/>
            <a:ext cx="1371600"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1081B9AF-C516-DD0D-0D25-B2A620ED69D5}"/>
              </a:ext>
            </a:extLst>
          </p:cNvPr>
          <p:cNvSpPr txBox="1"/>
          <p:nvPr/>
        </p:nvSpPr>
        <p:spPr>
          <a:xfrm>
            <a:off x="9111001" y="5246310"/>
            <a:ext cx="1653981" cy="615553"/>
          </a:xfrm>
          <a:prstGeom prst="rect">
            <a:avLst/>
          </a:prstGeom>
          <a:noFill/>
        </p:spPr>
        <p:txBody>
          <a:bodyPr wrap="square" rtlCol="0">
            <a:spAutoFit/>
          </a:bodyPr>
          <a:lstStyle/>
          <a:p>
            <a:pPr marL="288925" indent="-288925">
              <a:spcAft>
                <a:spcPts val="600"/>
              </a:spcAft>
            </a:pPr>
            <a:r>
              <a:rPr lang="en-US" sz="800" b="1">
                <a:solidFill>
                  <a:schemeClr val="bg2">
                    <a:lumMod val="10000"/>
                  </a:schemeClr>
                </a:solidFill>
              </a:rPr>
              <a:t>Chemotherapy Backbone</a:t>
            </a:r>
          </a:p>
          <a:p>
            <a:pPr marL="288925" indent="-288925">
              <a:spcAft>
                <a:spcPts val="600"/>
              </a:spcAft>
            </a:pPr>
            <a:r>
              <a:rPr lang="en-US" sz="800">
                <a:solidFill>
                  <a:schemeClr val="accent6">
                    <a:lumMod val="50000"/>
                  </a:schemeClr>
                </a:solidFill>
                <a:latin typeface="Avenir Book" panose="02000503020000020003" pitchFamily="2" charset="0"/>
              </a:rPr>
              <a:t>	</a:t>
            </a:r>
            <a:r>
              <a:rPr lang="en-US" sz="800">
                <a:solidFill>
                  <a:schemeClr val="bg2">
                    <a:lumMod val="10000"/>
                  </a:schemeClr>
                </a:solidFill>
              </a:rPr>
              <a:t>FOLFIRI</a:t>
            </a:r>
          </a:p>
          <a:p>
            <a:pPr marL="288925" indent="-288925">
              <a:spcAft>
                <a:spcPts val="600"/>
              </a:spcAft>
            </a:pPr>
            <a:r>
              <a:rPr lang="en-US" sz="800">
                <a:solidFill>
                  <a:schemeClr val="bg2">
                    <a:lumMod val="10000"/>
                  </a:schemeClr>
                </a:solidFill>
              </a:rPr>
              <a:t>	FOLFOX</a:t>
            </a:r>
          </a:p>
        </p:txBody>
      </p:sp>
      <p:sp>
        <p:nvSpPr>
          <p:cNvPr id="13" name="TextBox 12">
            <a:extLst>
              <a:ext uri="{FF2B5EF4-FFF2-40B4-BE49-F238E27FC236}">
                <a16:creationId xmlns:a16="http://schemas.microsoft.com/office/drawing/2014/main" id="{A6B945A5-315C-6031-ABAE-2A38D57A11C2}"/>
              </a:ext>
            </a:extLst>
          </p:cNvPr>
          <p:cNvSpPr txBox="1"/>
          <p:nvPr/>
        </p:nvSpPr>
        <p:spPr>
          <a:xfrm>
            <a:off x="9276834" y="5493912"/>
            <a:ext cx="137160" cy="109728"/>
          </a:xfrm>
          <a:prstGeom prst="roundRect">
            <a:avLst/>
          </a:prstGeom>
          <a:solidFill>
            <a:srgbClr val="00C5CD"/>
          </a:solidFill>
          <a:ln w="3175">
            <a:solidFill>
              <a:schemeClr val="tx1">
                <a:lumMod val="50000"/>
              </a:schemeClr>
            </a:solidFill>
          </a:ln>
          <a:effectLst/>
        </p:spPr>
        <p:txBody>
          <a:bodyPr wrap="none" lIns="0" tIns="0" rIns="0" bIns="0" rtlCol="0" anchor="ctr">
            <a:spAutoFit/>
          </a:bodyPr>
          <a:lstStyle/>
          <a:p>
            <a:pPr algn="ctr">
              <a:spcBef>
                <a:spcPts val="1200"/>
              </a:spcBef>
            </a:pPr>
            <a:r>
              <a:rPr lang="en-US" sz="600">
                <a:solidFill>
                  <a:schemeClr val="accent5"/>
                </a:solidFill>
                <a:latin typeface="Avenir Book" panose="02000503020000020003" pitchFamily="2" charset="0"/>
              </a:rPr>
              <a:t>IR</a:t>
            </a:r>
          </a:p>
        </p:txBody>
      </p:sp>
      <p:sp>
        <p:nvSpPr>
          <p:cNvPr id="16" name="TextBox 15">
            <a:extLst>
              <a:ext uri="{FF2B5EF4-FFF2-40B4-BE49-F238E27FC236}">
                <a16:creationId xmlns:a16="http://schemas.microsoft.com/office/drawing/2014/main" id="{6BB0A7E5-79E2-CDCE-7CB4-6B94F12A1E77}"/>
              </a:ext>
            </a:extLst>
          </p:cNvPr>
          <p:cNvSpPr txBox="1"/>
          <p:nvPr/>
        </p:nvSpPr>
        <p:spPr>
          <a:xfrm>
            <a:off x="9276834" y="5690787"/>
            <a:ext cx="137160" cy="109728"/>
          </a:xfrm>
          <a:prstGeom prst="roundRect">
            <a:avLst/>
          </a:prstGeom>
          <a:solidFill>
            <a:srgbClr val="C6E2FF"/>
          </a:solidFill>
          <a:ln w="3175">
            <a:solidFill>
              <a:schemeClr val="tx1">
                <a:lumMod val="50000"/>
              </a:schemeClr>
            </a:solidFill>
          </a:ln>
          <a:effectLst/>
        </p:spPr>
        <p:txBody>
          <a:bodyPr wrap="none" lIns="0" tIns="0" rIns="0" bIns="0" rtlCol="0" anchor="ctr">
            <a:spAutoFit/>
          </a:bodyPr>
          <a:lstStyle/>
          <a:p>
            <a:pPr algn="ctr">
              <a:spcBef>
                <a:spcPts val="1200"/>
              </a:spcBef>
            </a:pPr>
            <a:r>
              <a:rPr lang="en-US" sz="600">
                <a:solidFill>
                  <a:schemeClr val="accent5"/>
                </a:solidFill>
                <a:latin typeface="Avenir Book" panose="02000503020000020003" pitchFamily="2" charset="0"/>
              </a:rPr>
              <a:t>OX</a:t>
            </a:r>
          </a:p>
        </p:txBody>
      </p:sp>
      <p:pic>
        <p:nvPicPr>
          <p:cNvPr id="41" name="Picture 40">
            <a:extLst>
              <a:ext uri="{FF2B5EF4-FFF2-40B4-BE49-F238E27FC236}">
                <a16:creationId xmlns:a16="http://schemas.microsoft.com/office/drawing/2014/main" id="{75DF50E7-8286-DF75-F3EA-648B28AEF6DF}"/>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p:blipFill>
        <p:spPr>
          <a:xfrm>
            <a:off x="904984" y="1736785"/>
            <a:ext cx="6536260" cy="4902195"/>
          </a:xfrm>
          <a:prstGeom prst="rect">
            <a:avLst/>
          </a:prstGeom>
        </p:spPr>
      </p:pic>
      <p:sp>
        <p:nvSpPr>
          <p:cNvPr id="43" name="Rectangle 42">
            <a:extLst>
              <a:ext uri="{FF2B5EF4-FFF2-40B4-BE49-F238E27FC236}">
                <a16:creationId xmlns:a16="http://schemas.microsoft.com/office/drawing/2014/main" id="{D856EE41-FA53-11E9-15B5-5950F849F24F}"/>
              </a:ext>
            </a:extLst>
          </p:cNvPr>
          <p:cNvSpPr/>
          <p:nvPr/>
        </p:nvSpPr>
        <p:spPr>
          <a:xfrm>
            <a:off x="4190995" y="4110038"/>
            <a:ext cx="195262" cy="133288"/>
          </a:xfrm>
          <a:prstGeom prst="rect">
            <a:avLst/>
          </a:prstGeom>
          <a:solidFill>
            <a:schemeClr val="bg1"/>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42" name="Rectangle 41">
            <a:extLst>
              <a:ext uri="{FF2B5EF4-FFF2-40B4-BE49-F238E27FC236}">
                <a16:creationId xmlns:a16="http://schemas.microsoft.com/office/drawing/2014/main" id="{202AC710-E7F8-4129-EB0C-8B406B5C9F5A}"/>
              </a:ext>
            </a:extLst>
          </p:cNvPr>
          <p:cNvSpPr/>
          <p:nvPr/>
        </p:nvSpPr>
        <p:spPr>
          <a:xfrm rot="2700000">
            <a:off x="4257778" y="4146273"/>
            <a:ext cx="36576" cy="36576"/>
          </a:xfrm>
          <a:prstGeom prst="rect">
            <a:avLst/>
          </a:prstGeom>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en-US">
              <a:solidFill>
                <a:schemeClr val="accent1"/>
              </a:solidFill>
              <a:latin typeface="Avenir Book" panose="02000503020000020003" pitchFamily="2" charset="0"/>
            </a:endParaRPr>
          </a:p>
        </p:txBody>
      </p:sp>
      <p:sp>
        <p:nvSpPr>
          <p:cNvPr id="14" name="Rectangle 13">
            <a:hlinkClick r:id="rId4" action="ppaction://hlinksldjump"/>
            <a:extLst>
              <a:ext uri="{FF2B5EF4-FFF2-40B4-BE49-F238E27FC236}">
                <a16:creationId xmlns:a16="http://schemas.microsoft.com/office/drawing/2014/main" id="{0374C058-BAFF-1469-BCE6-6561179D4BB3}"/>
              </a:ext>
            </a:extLst>
          </p:cNvPr>
          <p:cNvSpPr/>
          <p:nvPr/>
        </p:nvSpPr>
        <p:spPr>
          <a:xfrm>
            <a:off x="11088156" y="6182781"/>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Tree>
    <p:extLst>
      <p:ext uri="{BB962C8B-B14F-4D97-AF65-F5344CB8AC3E}">
        <p14:creationId xmlns:p14="http://schemas.microsoft.com/office/powerpoint/2010/main" val="402550554"/>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2E06C68-4AF2-652C-E8E5-227F40900504}"/>
            </a:ext>
          </a:extLst>
        </p:cNvPr>
        <p:cNvGrpSpPr/>
        <p:nvPr/>
      </p:nvGrpSpPr>
      <p:grpSpPr>
        <a:xfrm>
          <a:off x="0" y="0"/>
          <a:ext cx="0" cy="0"/>
          <a:chOff x="0" y="0"/>
          <a:chExt cx="0" cy="0"/>
        </a:xfrm>
      </p:grpSpPr>
      <p:sp>
        <p:nvSpPr>
          <p:cNvPr id="11" name="Rectangle 10">
            <a:extLst>
              <a:ext uri="{FF2B5EF4-FFF2-40B4-BE49-F238E27FC236}">
                <a16:creationId xmlns:a16="http://schemas.microsoft.com/office/drawing/2014/main" id="{34680D4B-6D16-EB30-10B1-355874FF937A}"/>
              </a:ext>
            </a:extLst>
          </p:cNvPr>
          <p:cNvSpPr/>
          <p:nvPr/>
        </p:nvSpPr>
        <p:spPr>
          <a:xfrm>
            <a:off x="2005053" y="3279326"/>
            <a:ext cx="1097280" cy="1776480"/>
          </a:xfrm>
          <a:prstGeom prst="rect">
            <a:avLst/>
          </a:prstGeom>
          <a:solidFill>
            <a:schemeClr val="accent2">
              <a:lumMod val="20000"/>
              <a:lumOff val="80000"/>
            </a:scheme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35" name="Rectangle 34">
            <a:extLst>
              <a:ext uri="{FF2B5EF4-FFF2-40B4-BE49-F238E27FC236}">
                <a16:creationId xmlns:a16="http://schemas.microsoft.com/office/drawing/2014/main" id="{C9422C4A-A279-8175-8BF1-EB7D16536026}"/>
              </a:ext>
            </a:extLst>
          </p:cNvPr>
          <p:cNvSpPr/>
          <p:nvPr/>
        </p:nvSpPr>
        <p:spPr>
          <a:xfrm>
            <a:off x="2005053" y="5055806"/>
            <a:ext cx="1097280" cy="888240"/>
          </a:xfrm>
          <a:prstGeom prst="rect">
            <a:avLst/>
          </a:prstGeom>
          <a:solidFill>
            <a:schemeClr val="bg2"/>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2" name="Title 1">
            <a:extLst>
              <a:ext uri="{FF2B5EF4-FFF2-40B4-BE49-F238E27FC236}">
                <a16:creationId xmlns:a16="http://schemas.microsoft.com/office/drawing/2014/main" id="{CAF453AE-6E7A-70CB-4FDC-825A08BC9482}"/>
              </a:ext>
            </a:extLst>
          </p:cNvPr>
          <p:cNvSpPr>
            <a:spLocks noGrp="1"/>
          </p:cNvSpPr>
          <p:nvPr>
            <p:ph type="title"/>
          </p:nvPr>
        </p:nvSpPr>
        <p:spPr/>
        <p:txBody>
          <a:bodyPr/>
          <a:lstStyle/>
          <a:p>
            <a:r>
              <a:rPr lang="en-US"/>
              <a:t>ORR is consistently higher for patients receiving onvansertib + SoC</a:t>
            </a:r>
          </a:p>
        </p:txBody>
      </p:sp>
      <p:sp>
        <p:nvSpPr>
          <p:cNvPr id="4" name="Rectangle 3">
            <a:extLst>
              <a:ext uri="{FF2B5EF4-FFF2-40B4-BE49-F238E27FC236}">
                <a16:creationId xmlns:a16="http://schemas.microsoft.com/office/drawing/2014/main" id="{E78083A1-97F6-903F-9019-7921AE391410}"/>
              </a:ext>
            </a:extLst>
          </p:cNvPr>
          <p:cNvSpPr/>
          <p:nvPr/>
        </p:nvSpPr>
        <p:spPr>
          <a:xfrm>
            <a:off x="664419" y="3279325"/>
            <a:ext cx="1097280" cy="2664722"/>
          </a:xfrm>
          <a:prstGeom prst="rect">
            <a:avLst/>
          </a:prstGeom>
          <a:solidFill>
            <a:schemeClr val="bg2"/>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7" name="TextBox 6">
            <a:extLst>
              <a:ext uri="{FF2B5EF4-FFF2-40B4-BE49-F238E27FC236}">
                <a16:creationId xmlns:a16="http://schemas.microsoft.com/office/drawing/2014/main" id="{452BFEAB-6842-ABC7-9BF1-9D31882AC55A}"/>
              </a:ext>
            </a:extLst>
          </p:cNvPr>
          <p:cNvSpPr txBox="1"/>
          <p:nvPr/>
        </p:nvSpPr>
        <p:spPr>
          <a:xfrm>
            <a:off x="836914" y="4365465"/>
            <a:ext cx="841641" cy="492443"/>
          </a:xfrm>
          <a:prstGeom prst="rect">
            <a:avLst/>
          </a:prstGeom>
          <a:noFill/>
        </p:spPr>
        <p:txBody>
          <a:bodyPr wrap="none" lIns="0" tIns="0" rIns="0" bIns="0" rtlCol="0" anchor="ctr">
            <a:spAutoFit/>
          </a:bodyPr>
          <a:lstStyle/>
          <a:p>
            <a:pPr algn="r"/>
            <a:r>
              <a:rPr lang="en-US" sz="1600">
                <a:solidFill>
                  <a:schemeClr val="accent1"/>
                </a:solidFill>
                <a:latin typeface="Avenir Black" panose="020B0803020203020204" pitchFamily="34" charset="0"/>
              </a:rPr>
              <a:t>FOLFOX</a:t>
            </a:r>
            <a:br>
              <a:rPr lang="en-US" sz="1600">
                <a:solidFill>
                  <a:schemeClr val="accent1"/>
                </a:solidFill>
                <a:latin typeface="Avenir Black" panose="020B0803020203020204" pitchFamily="34" charset="0"/>
              </a:rPr>
            </a:br>
            <a:r>
              <a:rPr lang="en-US" sz="1600">
                <a:solidFill>
                  <a:schemeClr val="accent1"/>
                </a:solidFill>
                <a:latin typeface="Avenir Black" panose="020B0803020203020204" pitchFamily="34" charset="0"/>
              </a:rPr>
              <a:t>+ </a:t>
            </a:r>
            <a:r>
              <a:rPr lang="en-US" sz="1600" err="1">
                <a:solidFill>
                  <a:schemeClr val="accent1"/>
                </a:solidFill>
                <a:latin typeface="Avenir Black" panose="020B0803020203020204" pitchFamily="34" charset="0"/>
              </a:rPr>
              <a:t>bev</a:t>
            </a:r>
            <a:endParaRPr lang="en-US" sz="1600">
              <a:solidFill>
                <a:schemeClr val="accent1"/>
              </a:solidFill>
              <a:latin typeface="Avenir Black" panose="020B0803020203020204" pitchFamily="34" charset="0"/>
            </a:endParaRPr>
          </a:p>
        </p:txBody>
      </p:sp>
      <p:sp>
        <p:nvSpPr>
          <p:cNvPr id="18" name="TextBox 17">
            <a:extLst>
              <a:ext uri="{FF2B5EF4-FFF2-40B4-BE49-F238E27FC236}">
                <a16:creationId xmlns:a16="http://schemas.microsoft.com/office/drawing/2014/main" id="{8416DAA2-A85B-6B21-6819-3814251ADEAC}"/>
              </a:ext>
            </a:extLst>
          </p:cNvPr>
          <p:cNvSpPr txBox="1"/>
          <p:nvPr/>
        </p:nvSpPr>
        <p:spPr>
          <a:xfrm>
            <a:off x="899496" y="3477224"/>
            <a:ext cx="779059" cy="492443"/>
          </a:xfrm>
          <a:prstGeom prst="rect">
            <a:avLst/>
          </a:prstGeom>
          <a:noFill/>
        </p:spPr>
        <p:txBody>
          <a:bodyPr wrap="none" lIns="0" tIns="0" rIns="0" bIns="0" rtlCol="0" anchor="ctr">
            <a:spAutoFit/>
          </a:bodyPr>
          <a:lstStyle/>
          <a:p>
            <a:pPr algn="r"/>
            <a:r>
              <a:rPr lang="en-US" sz="1600">
                <a:solidFill>
                  <a:schemeClr val="accent1"/>
                </a:solidFill>
                <a:latin typeface="Avenir Black" panose="020B0803020203020204" pitchFamily="34" charset="0"/>
              </a:rPr>
              <a:t>FOLFIRI</a:t>
            </a:r>
            <a:br>
              <a:rPr lang="en-US" sz="1600">
                <a:solidFill>
                  <a:schemeClr val="accent1"/>
                </a:solidFill>
                <a:latin typeface="Avenir Black" panose="020B0803020203020204" pitchFamily="34" charset="0"/>
              </a:rPr>
            </a:br>
            <a:r>
              <a:rPr lang="en-US" sz="1600">
                <a:solidFill>
                  <a:schemeClr val="accent1"/>
                </a:solidFill>
                <a:latin typeface="Avenir Black" panose="020B0803020203020204" pitchFamily="34" charset="0"/>
              </a:rPr>
              <a:t>+ </a:t>
            </a:r>
            <a:r>
              <a:rPr lang="en-US" sz="1600" err="1">
                <a:solidFill>
                  <a:schemeClr val="accent1"/>
                </a:solidFill>
                <a:latin typeface="Avenir Black" panose="020B0803020203020204" pitchFamily="34" charset="0"/>
              </a:rPr>
              <a:t>bev</a:t>
            </a:r>
            <a:endParaRPr lang="en-US" sz="1600">
              <a:solidFill>
                <a:schemeClr val="accent1"/>
              </a:solidFill>
              <a:latin typeface="Avenir Black" panose="020B0803020203020204" pitchFamily="34" charset="0"/>
            </a:endParaRPr>
          </a:p>
        </p:txBody>
      </p:sp>
      <p:sp>
        <p:nvSpPr>
          <p:cNvPr id="37" name="TextBox 36">
            <a:extLst>
              <a:ext uri="{FF2B5EF4-FFF2-40B4-BE49-F238E27FC236}">
                <a16:creationId xmlns:a16="http://schemas.microsoft.com/office/drawing/2014/main" id="{77A9CD4C-CD77-FD56-066D-11DA7D5419F1}"/>
              </a:ext>
            </a:extLst>
          </p:cNvPr>
          <p:cNvSpPr txBox="1"/>
          <p:nvPr/>
        </p:nvSpPr>
        <p:spPr>
          <a:xfrm>
            <a:off x="2346104" y="3550321"/>
            <a:ext cx="415178" cy="377026"/>
          </a:xfrm>
          <a:prstGeom prst="rect">
            <a:avLst/>
          </a:prstGeom>
          <a:noFill/>
        </p:spPr>
        <p:txBody>
          <a:bodyPr wrap="none" lIns="0" tIns="0" rIns="0" bIns="0" rtlCol="0" anchor="ctr">
            <a:spAutoFit/>
          </a:bodyPr>
          <a:lstStyle/>
          <a:p>
            <a:pPr algn="ctr"/>
            <a:r>
              <a:rPr lang="en-US" sz="1400">
                <a:solidFill>
                  <a:schemeClr val="accent1"/>
                </a:solidFill>
                <a:latin typeface="Avenir Book" panose="02000503020000020003" pitchFamily="2" charset="0"/>
              </a:rPr>
              <a:t>25%</a:t>
            </a:r>
            <a:endParaRPr lang="en-US" sz="1050">
              <a:solidFill>
                <a:schemeClr val="accent1"/>
              </a:solidFill>
              <a:latin typeface="Avenir Book" panose="02000503020000020003" pitchFamily="2" charset="0"/>
            </a:endParaRPr>
          </a:p>
          <a:p>
            <a:pPr algn="ctr"/>
            <a:r>
              <a:rPr lang="en-US" sz="1050">
                <a:solidFill>
                  <a:schemeClr val="accent1">
                    <a:lumMod val="40000"/>
                    <a:lumOff val="60000"/>
                  </a:schemeClr>
                </a:solidFill>
                <a:latin typeface="Avenir Book" panose="02000503020000020003" pitchFamily="2" charset="0"/>
              </a:rPr>
              <a:t>(1 of 4)</a:t>
            </a:r>
          </a:p>
        </p:txBody>
      </p:sp>
      <p:sp>
        <p:nvSpPr>
          <p:cNvPr id="8" name="Rectangle 7">
            <a:extLst>
              <a:ext uri="{FF2B5EF4-FFF2-40B4-BE49-F238E27FC236}">
                <a16:creationId xmlns:a16="http://schemas.microsoft.com/office/drawing/2014/main" id="{15BCB502-4FAA-6E7B-C3D2-EE997B1103E8}"/>
              </a:ext>
            </a:extLst>
          </p:cNvPr>
          <p:cNvSpPr/>
          <p:nvPr/>
        </p:nvSpPr>
        <p:spPr>
          <a:xfrm>
            <a:off x="5785112" y="3017967"/>
            <a:ext cx="1097280" cy="2926080"/>
          </a:xfrm>
          <a:prstGeom prst="rect">
            <a:avLst/>
          </a:prstGeom>
          <a:solidFill>
            <a:schemeClr val="bg2"/>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9" name="Rectangle 8">
            <a:extLst>
              <a:ext uri="{FF2B5EF4-FFF2-40B4-BE49-F238E27FC236}">
                <a16:creationId xmlns:a16="http://schemas.microsoft.com/office/drawing/2014/main" id="{63904C7B-0CD4-F5EB-C4FD-3EF4283B19A6}"/>
              </a:ext>
            </a:extLst>
          </p:cNvPr>
          <p:cNvSpPr/>
          <p:nvPr/>
        </p:nvSpPr>
        <p:spPr>
          <a:xfrm>
            <a:off x="4575310" y="3017967"/>
            <a:ext cx="1097280" cy="2926080"/>
          </a:xfrm>
          <a:prstGeom prst="rect">
            <a:avLst/>
          </a:prstGeom>
          <a:solidFill>
            <a:schemeClr val="bg2"/>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56" name="TextBox 55">
            <a:extLst>
              <a:ext uri="{FF2B5EF4-FFF2-40B4-BE49-F238E27FC236}">
                <a16:creationId xmlns:a16="http://schemas.microsoft.com/office/drawing/2014/main" id="{B61E70C3-0555-4B45-9224-E22F106363B4}"/>
              </a:ext>
            </a:extLst>
          </p:cNvPr>
          <p:cNvSpPr txBox="1"/>
          <p:nvPr/>
        </p:nvSpPr>
        <p:spPr>
          <a:xfrm>
            <a:off x="1895665" y="3050954"/>
            <a:ext cx="1316056" cy="215444"/>
          </a:xfrm>
          <a:prstGeom prst="rect">
            <a:avLst/>
          </a:prstGeom>
          <a:noFill/>
        </p:spPr>
        <p:txBody>
          <a:bodyPr wrap="square" lIns="0" tIns="0" rIns="0" bIns="0"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solidFill>
                  <a:schemeClr val="accent1"/>
                </a:solidFill>
                <a:latin typeface="Avenir Black" panose="020B0803020203020204" pitchFamily="34" charset="0"/>
              </a:rPr>
              <a:t>Control Arms</a:t>
            </a:r>
          </a:p>
        </p:txBody>
      </p:sp>
      <p:sp>
        <p:nvSpPr>
          <p:cNvPr id="77" name="TextBox 76">
            <a:extLst>
              <a:ext uri="{FF2B5EF4-FFF2-40B4-BE49-F238E27FC236}">
                <a16:creationId xmlns:a16="http://schemas.microsoft.com/office/drawing/2014/main" id="{F32AA2C5-E862-AC19-2EAE-1B5741A1A71D}"/>
              </a:ext>
            </a:extLst>
          </p:cNvPr>
          <p:cNvSpPr txBox="1"/>
          <p:nvPr/>
        </p:nvSpPr>
        <p:spPr>
          <a:xfrm>
            <a:off x="3601735" y="2754644"/>
            <a:ext cx="3042310" cy="215444"/>
          </a:xfrm>
          <a:prstGeom prst="rect">
            <a:avLst/>
          </a:prstGeom>
          <a:noFill/>
        </p:spPr>
        <p:txBody>
          <a:bodyPr wrap="square" lIns="0" tIns="0" rIns="0" bIns="0"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solidFill>
                  <a:schemeClr val="accent1"/>
                </a:solidFill>
                <a:latin typeface="Avenir Black" panose="020B0803020203020204" pitchFamily="34" charset="0"/>
              </a:rPr>
              <a:t>Onvansertib Arms</a:t>
            </a:r>
          </a:p>
        </p:txBody>
      </p:sp>
      <p:sp>
        <p:nvSpPr>
          <p:cNvPr id="16" name="TextBox 15">
            <a:extLst>
              <a:ext uri="{FF2B5EF4-FFF2-40B4-BE49-F238E27FC236}">
                <a16:creationId xmlns:a16="http://schemas.microsoft.com/office/drawing/2014/main" id="{D3243034-E1E2-E019-BF0C-FDB514975E6F}"/>
              </a:ext>
            </a:extLst>
          </p:cNvPr>
          <p:cNvSpPr txBox="1"/>
          <p:nvPr/>
        </p:nvSpPr>
        <p:spPr>
          <a:xfrm>
            <a:off x="1189639" y="5376816"/>
            <a:ext cx="488916" cy="246221"/>
          </a:xfrm>
          <a:prstGeom prst="rect">
            <a:avLst/>
          </a:prstGeom>
          <a:noFill/>
        </p:spPr>
        <p:txBody>
          <a:bodyPr wrap="none" lIns="0" tIns="0" rIns="0" bIns="0" rtlCol="0" anchor="ctr">
            <a:spAutoFit/>
          </a:bodyPr>
          <a:lstStyle/>
          <a:p>
            <a:pPr algn="r"/>
            <a:r>
              <a:rPr lang="en-US" sz="1600">
                <a:solidFill>
                  <a:schemeClr val="accent1"/>
                </a:solidFill>
                <a:latin typeface="Avenir Black" panose="020B0803020203020204" pitchFamily="34" charset="0"/>
              </a:rPr>
              <a:t>Total</a:t>
            </a:r>
          </a:p>
        </p:txBody>
      </p:sp>
      <p:sp>
        <p:nvSpPr>
          <p:cNvPr id="19" name="Rectangle 18">
            <a:extLst>
              <a:ext uri="{FF2B5EF4-FFF2-40B4-BE49-F238E27FC236}">
                <a16:creationId xmlns:a16="http://schemas.microsoft.com/office/drawing/2014/main" id="{40A055C7-AA73-0941-E14B-EA944274199C}"/>
              </a:ext>
            </a:extLst>
          </p:cNvPr>
          <p:cNvSpPr/>
          <p:nvPr/>
        </p:nvSpPr>
        <p:spPr>
          <a:xfrm>
            <a:off x="3365560" y="3017967"/>
            <a:ext cx="1097280" cy="2926080"/>
          </a:xfrm>
          <a:prstGeom prst="rect">
            <a:avLst/>
          </a:prstGeom>
          <a:solidFill>
            <a:schemeClr val="bg2"/>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cxnSp>
        <p:nvCxnSpPr>
          <p:cNvPr id="42" name="Straight Connector 41">
            <a:extLst>
              <a:ext uri="{FF2B5EF4-FFF2-40B4-BE49-F238E27FC236}">
                <a16:creationId xmlns:a16="http://schemas.microsoft.com/office/drawing/2014/main" id="{042FFD88-55FB-BCE6-8ABE-01A887AA688B}"/>
              </a:ext>
            </a:extLst>
          </p:cNvPr>
          <p:cNvCxnSpPr>
            <a:cxnSpLocks/>
          </p:cNvCxnSpPr>
          <p:nvPr/>
        </p:nvCxnSpPr>
        <p:spPr>
          <a:xfrm>
            <a:off x="3366315" y="2970088"/>
            <a:ext cx="3513151" cy="0"/>
          </a:xfrm>
          <a:prstGeom prst="line">
            <a:avLst/>
          </a:prstGeom>
          <a:ln w="31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84" name="TextBox 83">
            <a:extLst>
              <a:ext uri="{FF2B5EF4-FFF2-40B4-BE49-F238E27FC236}">
                <a16:creationId xmlns:a16="http://schemas.microsoft.com/office/drawing/2014/main" id="{D7E9B3E8-1952-8BF6-8670-CA9757675A79}"/>
              </a:ext>
            </a:extLst>
          </p:cNvPr>
          <p:cNvSpPr txBox="1"/>
          <p:nvPr/>
        </p:nvSpPr>
        <p:spPr>
          <a:xfrm>
            <a:off x="2346104" y="4438562"/>
            <a:ext cx="415178" cy="377026"/>
          </a:xfrm>
          <a:prstGeom prst="rect">
            <a:avLst/>
          </a:prstGeom>
          <a:noFill/>
        </p:spPr>
        <p:txBody>
          <a:bodyPr wrap="none" lIns="0" tIns="0" rIns="0" bIns="0" rtlCol="0" anchor="ctr">
            <a:spAutoFit/>
          </a:bodyPr>
          <a:lstStyle/>
          <a:p>
            <a:pPr algn="ctr"/>
            <a:r>
              <a:rPr lang="en-US" sz="1400">
                <a:solidFill>
                  <a:schemeClr val="accent1"/>
                </a:solidFill>
                <a:latin typeface="Avenir Book" panose="02000503020000020003" pitchFamily="2" charset="0"/>
              </a:rPr>
              <a:t>40%</a:t>
            </a:r>
            <a:endParaRPr lang="en-US" sz="1050">
              <a:solidFill>
                <a:schemeClr val="accent1"/>
              </a:solidFill>
              <a:latin typeface="Avenir Book" panose="02000503020000020003" pitchFamily="2" charset="0"/>
            </a:endParaRPr>
          </a:p>
          <a:p>
            <a:pPr algn="ctr"/>
            <a:r>
              <a:rPr lang="en-US" sz="1050">
                <a:solidFill>
                  <a:schemeClr val="accent1">
                    <a:lumMod val="40000"/>
                    <a:lumOff val="60000"/>
                  </a:schemeClr>
                </a:solidFill>
                <a:latin typeface="Avenir Book" panose="02000503020000020003" pitchFamily="2" charset="0"/>
              </a:rPr>
              <a:t>(2 of 5)</a:t>
            </a:r>
          </a:p>
        </p:txBody>
      </p:sp>
      <p:sp>
        <p:nvSpPr>
          <p:cNvPr id="85" name="TextBox 84">
            <a:extLst>
              <a:ext uri="{FF2B5EF4-FFF2-40B4-BE49-F238E27FC236}">
                <a16:creationId xmlns:a16="http://schemas.microsoft.com/office/drawing/2014/main" id="{AFC2952E-6BC4-1217-C6D5-FE7B421D17B6}"/>
              </a:ext>
            </a:extLst>
          </p:cNvPr>
          <p:cNvSpPr txBox="1"/>
          <p:nvPr/>
        </p:nvSpPr>
        <p:spPr>
          <a:xfrm>
            <a:off x="2346104" y="5326802"/>
            <a:ext cx="415178" cy="377026"/>
          </a:xfrm>
          <a:prstGeom prst="rect">
            <a:avLst/>
          </a:prstGeom>
          <a:noFill/>
        </p:spPr>
        <p:txBody>
          <a:bodyPr wrap="none" lIns="0" tIns="0" rIns="0" bIns="0" rtlCol="0" anchor="ctr">
            <a:spAutoFit/>
          </a:bodyPr>
          <a:lstStyle/>
          <a:p>
            <a:pPr algn="ctr"/>
            <a:r>
              <a:rPr lang="en-US" sz="1400">
                <a:solidFill>
                  <a:schemeClr val="accent1"/>
                </a:solidFill>
                <a:latin typeface="Avenir Book" panose="02000503020000020003" pitchFamily="2" charset="0"/>
              </a:rPr>
              <a:t>33%</a:t>
            </a:r>
          </a:p>
          <a:p>
            <a:pPr algn="ctr"/>
            <a:r>
              <a:rPr lang="en-US" sz="1050">
                <a:solidFill>
                  <a:schemeClr val="accent1">
                    <a:lumMod val="40000"/>
                    <a:lumOff val="60000"/>
                  </a:schemeClr>
                </a:solidFill>
                <a:latin typeface="Avenir Book" panose="02000503020000020003" pitchFamily="2" charset="0"/>
              </a:rPr>
              <a:t>(3 of 9)</a:t>
            </a:r>
          </a:p>
        </p:txBody>
      </p:sp>
      <p:sp>
        <p:nvSpPr>
          <p:cNvPr id="3" name="TextBox 2">
            <a:extLst>
              <a:ext uri="{FF2B5EF4-FFF2-40B4-BE49-F238E27FC236}">
                <a16:creationId xmlns:a16="http://schemas.microsoft.com/office/drawing/2014/main" id="{1250A485-6F32-3585-2C29-DAA03C214432}"/>
              </a:ext>
            </a:extLst>
          </p:cNvPr>
          <p:cNvSpPr txBox="1"/>
          <p:nvPr/>
        </p:nvSpPr>
        <p:spPr>
          <a:xfrm>
            <a:off x="3565660" y="3050954"/>
            <a:ext cx="697081" cy="215444"/>
          </a:xfrm>
          <a:prstGeom prst="rect">
            <a:avLst/>
          </a:prstGeom>
          <a:noFill/>
        </p:spPr>
        <p:txBody>
          <a:bodyPr wrap="square" lIns="0" tIns="0" rIns="0" bIns="0"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solidFill>
                  <a:schemeClr val="accent1"/>
                </a:solidFill>
                <a:latin typeface="Avenir Black" panose="020B0803020203020204" pitchFamily="34" charset="0"/>
              </a:rPr>
              <a:t>All</a:t>
            </a:r>
          </a:p>
        </p:txBody>
      </p:sp>
      <p:sp>
        <p:nvSpPr>
          <p:cNvPr id="54" name="TextBox 53">
            <a:extLst>
              <a:ext uri="{FF2B5EF4-FFF2-40B4-BE49-F238E27FC236}">
                <a16:creationId xmlns:a16="http://schemas.microsoft.com/office/drawing/2014/main" id="{6DE00A23-4C24-A0B3-51D6-3D3DE914C9C6}"/>
              </a:ext>
            </a:extLst>
          </p:cNvPr>
          <p:cNvSpPr txBox="1"/>
          <p:nvPr/>
        </p:nvSpPr>
        <p:spPr>
          <a:xfrm>
            <a:off x="5785112" y="3050954"/>
            <a:ext cx="1097280" cy="215444"/>
          </a:xfrm>
          <a:prstGeom prst="rect">
            <a:avLst/>
          </a:prstGeom>
          <a:noFill/>
        </p:spPr>
        <p:txBody>
          <a:bodyPr wrap="square" lIns="0" tIns="0" rIns="0" bIns="0"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solidFill>
                  <a:schemeClr val="accent1"/>
                </a:solidFill>
                <a:latin typeface="Avenir Black" panose="020B0803020203020204" pitchFamily="34" charset="0"/>
              </a:rPr>
              <a:t>30mgs </a:t>
            </a:r>
            <a:r>
              <a:rPr lang="en-US" sz="1400" err="1">
                <a:solidFill>
                  <a:schemeClr val="accent1"/>
                </a:solidFill>
                <a:latin typeface="Avenir Black" panose="020B0803020203020204" pitchFamily="34" charset="0"/>
              </a:rPr>
              <a:t>onv</a:t>
            </a:r>
            <a:endParaRPr lang="en-US" sz="1400">
              <a:solidFill>
                <a:schemeClr val="accent1"/>
              </a:solidFill>
              <a:latin typeface="Avenir Black" panose="020B0803020203020204" pitchFamily="34" charset="0"/>
            </a:endParaRPr>
          </a:p>
        </p:txBody>
      </p:sp>
      <p:sp>
        <p:nvSpPr>
          <p:cNvPr id="31" name="TextBox 30">
            <a:extLst>
              <a:ext uri="{FF2B5EF4-FFF2-40B4-BE49-F238E27FC236}">
                <a16:creationId xmlns:a16="http://schemas.microsoft.com/office/drawing/2014/main" id="{A6C3A9F5-9DCE-9A3A-F16C-8A5C36E063A8}"/>
              </a:ext>
            </a:extLst>
          </p:cNvPr>
          <p:cNvSpPr txBox="1"/>
          <p:nvPr/>
        </p:nvSpPr>
        <p:spPr>
          <a:xfrm>
            <a:off x="4638742" y="3050954"/>
            <a:ext cx="970417" cy="215444"/>
          </a:xfrm>
          <a:prstGeom prst="rect">
            <a:avLst/>
          </a:prstGeom>
          <a:noFill/>
        </p:spPr>
        <p:txBody>
          <a:bodyPr wrap="square" lIns="0" tIns="0" rIns="0" bIns="0"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solidFill>
                  <a:schemeClr val="accent1"/>
                </a:solidFill>
                <a:latin typeface="Avenir Black" panose="020B0803020203020204" pitchFamily="34" charset="0"/>
              </a:rPr>
              <a:t>20mgs </a:t>
            </a:r>
            <a:r>
              <a:rPr lang="en-US" sz="1400" err="1">
                <a:solidFill>
                  <a:schemeClr val="accent1"/>
                </a:solidFill>
                <a:latin typeface="Avenir Black" panose="020B0803020203020204" pitchFamily="34" charset="0"/>
              </a:rPr>
              <a:t>onv</a:t>
            </a:r>
            <a:endParaRPr lang="en-US" sz="1400">
              <a:solidFill>
                <a:schemeClr val="accent1"/>
              </a:solidFill>
              <a:latin typeface="Avenir Black" panose="020B0803020203020204" pitchFamily="34" charset="0"/>
            </a:endParaRPr>
          </a:p>
        </p:txBody>
      </p:sp>
      <p:sp>
        <p:nvSpPr>
          <p:cNvPr id="86" name="TextBox 85">
            <a:extLst>
              <a:ext uri="{FF2B5EF4-FFF2-40B4-BE49-F238E27FC236}">
                <a16:creationId xmlns:a16="http://schemas.microsoft.com/office/drawing/2014/main" id="{3D406839-0C67-4EB3-0EA5-5664B7543F5F}"/>
              </a:ext>
            </a:extLst>
          </p:cNvPr>
          <p:cNvSpPr txBox="1"/>
          <p:nvPr/>
        </p:nvSpPr>
        <p:spPr>
          <a:xfrm>
            <a:off x="3668941" y="3550321"/>
            <a:ext cx="490519" cy="377026"/>
          </a:xfrm>
          <a:prstGeom prst="rect">
            <a:avLst/>
          </a:prstGeom>
          <a:noFill/>
        </p:spPr>
        <p:txBody>
          <a:bodyPr wrap="none" lIns="0" tIns="0" rIns="0" bIns="0" rtlCol="0" anchor="ctr">
            <a:spAutoFit/>
          </a:bodyPr>
          <a:lstStyle/>
          <a:p>
            <a:pPr algn="ctr"/>
            <a:r>
              <a:rPr lang="en-US" sz="1400">
                <a:solidFill>
                  <a:schemeClr val="accent1"/>
                </a:solidFill>
                <a:latin typeface="Avenir Book" panose="02000503020000020003" pitchFamily="2" charset="0"/>
              </a:rPr>
              <a:t>50%</a:t>
            </a:r>
            <a:endParaRPr lang="en-US" sz="1050">
              <a:solidFill>
                <a:schemeClr val="accent1"/>
              </a:solidFill>
              <a:latin typeface="Avenir Book" panose="02000503020000020003" pitchFamily="2" charset="0"/>
            </a:endParaRPr>
          </a:p>
          <a:p>
            <a:pPr algn="ctr"/>
            <a:r>
              <a:rPr lang="en-US" sz="1050">
                <a:solidFill>
                  <a:schemeClr val="accent1">
                    <a:lumMod val="40000"/>
                    <a:lumOff val="60000"/>
                  </a:schemeClr>
                </a:solidFill>
                <a:latin typeface="Avenir Book" panose="02000503020000020003" pitchFamily="2" charset="0"/>
              </a:rPr>
              <a:t>(6 of 12)</a:t>
            </a:r>
          </a:p>
        </p:txBody>
      </p:sp>
      <p:sp>
        <p:nvSpPr>
          <p:cNvPr id="87" name="TextBox 86">
            <a:extLst>
              <a:ext uri="{FF2B5EF4-FFF2-40B4-BE49-F238E27FC236}">
                <a16:creationId xmlns:a16="http://schemas.microsoft.com/office/drawing/2014/main" id="{C86C725B-CAC9-5880-E315-8197127546AA}"/>
              </a:ext>
            </a:extLst>
          </p:cNvPr>
          <p:cNvSpPr txBox="1"/>
          <p:nvPr/>
        </p:nvSpPr>
        <p:spPr>
          <a:xfrm>
            <a:off x="3706611" y="4438562"/>
            <a:ext cx="415178" cy="377026"/>
          </a:xfrm>
          <a:prstGeom prst="rect">
            <a:avLst/>
          </a:prstGeom>
          <a:noFill/>
        </p:spPr>
        <p:txBody>
          <a:bodyPr wrap="none" lIns="0" tIns="0" rIns="0" bIns="0" rtlCol="0" anchor="ctr">
            <a:spAutoFit/>
          </a:bodyPr>
          <a:lstStyle/>
          <a:p>
            <a:pPr algn="ctr"/>
            <a:r>
              <a:rPr lang="en-US" sz="1400">
                <a:solidFill>
                  <a:schemeClr val="accent1"/>
                </a:solidFill>
                <a:latin typeface="Avenir Book" panose="02000503020000020003" pitchFamily="2" charset="0"/>
              </a:rPr>
              <a:t>66%</a:t>
            </a:r>
            <a:endParaRPr lang="en-US" sz="1050">
              <a:solidFill>
                <a:schemeClr val="accent1"/>
              </a:solidFill>
              <a:latin typeface="Avenir Book" panose="02000503020000020003" pitchFamily="2" charset="0"/>
            </a:endParaRPr>
          </a:p>
          <a:p>
            <a:pPr algn="ctr"/>
            <a:r>
              <a:rPr lang="en-US" sz="1050">
                <a:solidFill>
                  <a:schemeClr val="accent1">
                    <a:lumMod val="40000"/>
                    <a:lumOff val="60000"/>
                  </a:schemeClr>
                </a:solidFill>
                <a:latin typeface="Avenir Book" panose="02000503020000020003" pitchFamily="2" charset="0"/>
              </a:rPr>
              <a:t>(6 of 9)</a:t>
            </a:r>
          </a:p>
        </p:txBody>
      </p:sp>
      <p:sp>
        <p:nvSpPr>
          <p:cNvPr id="88" name="TextBox 87">
            <a:extLst>
              <a:ext uri="{FF2B5EF4-FFF2-40B4-BE49-F238E27FC236}">
                <a16:creationId xmlns:a16="http://schemas.microsoft.com/office/drawing/2014/main" id="{6B9209E9-13E7-17AE-C660-512C3EB4F25D}"/>
              </a:ext>
            </a:extLst>
          </p:cNvPr>
          <p:cNvSpPr txBox="1"/>
          <p:nvPr/>
        </p:nvSpPr>
        <p:spPr>
          <a:xfrm>
            <a:off x="3631270" y="5326802"/>
            <a:ext cx="565860" cy="377026"/>
          </a:xfrm>
          <a:prstGeom prst="rect">
            <a:avLst/>
          </a:prstGeom>
          <a:noFill/>
        </p:spPr>
        <p:txBody>
          <a:bodyPr wrap="none" lIns="0" tIns="0" rIns="0" bIns="0" rtlCol="0" anchor="ctr">
            <a:spAutoFit/>
          </a:bodyPr>
          <a:lstStyle/>
          <a:p>
            <a:pPr algn="ctr"/>
            <a:r>
              <a:rPr lang="en-US" sz="1400">
                <a:solidFill>
                  <a:schemeClr val="accent1"/>
                </a:solidFill>
                <a:latin typeface="Avenir Book" panose="02000503020000020003" pitchFamily="2" charset="0"/>
              </a:rPr>
              <a:t>57%</a:t>
            </a:r>
          </a:p>
          <a:p>
            <a:pPr algn="ctr"/>
            <a:r>
              <a:rPr lang="en-US" sz="1050">
                <a:solidFill>
                  <a:schemeClr val="accent1">
                    <a:lumMod val="40000"/>
                    <a:lumOff val="60000"/>
                  </a:schemeClr>
                </a:solidFill>
                <a:latin typeface="Avenir Book" panose="02000503020000020003" pitchFamily="2" charset="0"/>
              </a:rPr>
              <a:t>(12 of 21)</a:t>
            </a:r>
          </a:p>
        </p:txBody>
      </p:sp>
      <p:cxnSp>
        <p:nvCxnSpPr>
          <p:cNvPr id="5" name="Straight Connector 4">
            <a:extLst>
              <a:ext uri="{FF2B5EF4-FFF2-40B4-BE49-F238E27FC236}">
                <a16:creationId xmlns:a16="http://schemas.microsoft.com/office/drawing/2014/main" id="{B6AA436B-9B5F-8821-736D-D7883D77E4E5}"/>
              </a:ext>
            </a:extLst>
          </p:cNvPr>
          <p:cNvCxnSpPr>
            <a:cxnSpLocks/>
          </p:cNvCxnSpPr>
          <p:nvPr/>
        </p:nvCxnSpPr>
        <p:spPr>
          <a:xfrm flipH="1">
            <a:off x="664419" y="5944047"/>
            <a:ext cx="621792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15" name="Text Placeholder 14">
            <a:extLst>
              <a:ext uri="{FF2B5EF4-FFF2-40B4-BE49-F238E27FC236}">
                <a16:creationId xmlns:a16="http://schemas.microsoft.com/office/drawing/2014/main" id="{F5ACE00A-F516-563A-5473-65262FB011C3}"/>
              </a:ext>
            </a:extLst>
          </p:cNvPr>
          <p:cNvSpPr>
            <a:spLocks noGrp="1"/>
          </p:cNvSpPr>
          <p:nvPr>
            <p:ph type="body" sz="quarter" idx="10"/>
          </p:nvPr>
        </p:nvSpPr>
        <p:spPr>
          <a:xfrm>
            <a:off x="304800" y="6477000"/>
            <a:ext cx="9699534" cy="269875"/>
          </a:xfrm>
        </p:spPr>
        <p:txBody>
          <a:bodyPr/>
          <a:lstStyle/>
          <a:p>
            <a:pPr marL="117475" indent="-117475"/>
            <a:r>
              <a:rPr lang="en-US" sz="800">
                <a:solidFill>
                  <a:schemeClr val="accent5">
                    <a:lumMod val="40000"/>
                    <a:lumOff val="60000"/>
                  </a:schemeClr>
                </a:solidFill>
                <a:latin typeface="Avenir Light" panose="020B0402020203020204" pitchFamily="34" charset="0"/>
              </a:rPr>
              <a:t>*	Radiographic response determined per RECIST 1.1 by blinded independent central review. Interim data as of November 26, 2024 from an ongoing trial and unlocked database. Blue boxes indicate the 6 trial arms.</a:t>
            </a:r>
          </a:p>
          <a:p>
            <a:pPr marL="117475" indent="-117475"/>
            <a:r>
              <a:rPr lang="en-US" sz="800">
                <a:solidFill>
                  <a:schemeClr val="accent5">
                    <a:lumMod val="40000"/>
                    <a:lumOff val="60000"/>
                  </a:schemeClr>
                </a:solidFill>
                <a:latin typeface="Avenir Light" panose="020B0402020203020204" pitchFamily="34" charset="0"/>
              </a:rPr>
              <a:t>**	Hecht et al., J Clin Oncol 2009 10 Feb; 27: 672-680.</a:t>
            </a:r>
          </a:p>
        </p:txBody>
      </p:sp>
      <p:sp>
        <p:nvSpPr>
          <p:cNvPr id="6" name="Rectangle 5">
            <a:extLst>
              <a:ext uri="{FF2B5EF4-FFF2-40B4-BE49-F238E27FC236}">
                <a16:creationId xmlns:a16="http://schemas.microsoft.com/office/drawing/2014/main" id="{0D3A4817-93CB-B09D-5261-F5434C1C4F98}"/>
              </a:ext>
            </a:extLst>
          </p:cNvPr>
          <p:cNvSpPr/>
          <p:nvPr/>
        </p:nvSpPr>
        <p:spPr>
          <a:xfrm>
            <a:off x="7707461" y="3279324"/>
            <a:ext cx="1097280" cy="1776482"/>
          </a:xfrm>
          <a:prstGeom prst="rect">
            <a:avLst/>
          </a:prstGeom>
          <a:solidFill>
            <a:schemeClr val="bg2"/>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23" name="TextBox 22">
            <a:extLst>
              <a:ext uri="{FF2B5EF4-FFF2-40B4-BE49-F238E27FC236}">
                <a16:creationId xmlns:a16="http://schemas.microsoft.com/office/drawing/2014/main" id="{2D179736-BECA-1168-B66B-EA0A2DA55705}"/>
              </a:ext>
            </a:extLst>
          </p:cNvPr>
          <p:cNvSpPr txBox="1"/>
          <p:nvPr/>
        </p:nvSpPr>
        <p:spPr>
          <a:xfrm>
            <a:off x="8082173" y="3624486"/>
            <a:ext cx="347852" cy="215444"/>
          </a:xfrm>
          <a:prstGeom prst="rect">
            <a:avLst/>
          </a:prstGeom>
          <a:noFill/>
        </p:spPr>
        <p:txBody>
          <a:bodyPr wrap="none" lIns="0" tIns="0" rIns="0" bIns="0" rtlCol="0" anchor="ctr">
            <a:spAutoFit/>
          </a:bodyPr>
          <a:lstStyle/>
          <a:p>
            <a:pPr algn="ctr"/>
            <a:r>
              <a:rPr lang="en-US" sz="1400">
                <a:solidFill>
                  <a:schemeClr val="accent1"/>
                </a:solidFill>
                <a:latin typeface="Avenir Book" panose="02000503020000020003" pitchFamily="2" charset="0"/>
              </a:rPr>
              <a:t>38%</a:t>
            </a:r>
            <a:endParaRPr lang="en-US" sz="1050">
              <a:solidFill>
                <a:schemeClr val="accent1"/>
              </a:solidFill>
              <a:latin typeface="Avenir Book" panose="02000503020000020003" pitchFamily="2" charset="0"/>
            </a:endParaRPr>
          </a:p>
        </p:txBody>
      </p:sp>
      <p:sp>
        <p:nvSpPr>
          <p:cNvPr id="24" name="TextBox 23">
            <a:extLst>
              <a:ext uri="{FF2B5EF4-FFF2-40B4-BE49-F238E27FC236}">
                <a16:creationId xmlns:a16="http://schemas.microsoft.com/office/drawing/2014/main" id="{B5BD8AA4-D1E6-8F55-BBFC-C0C108F48335}"/>
              </a:ext>
            </a:extLst>
          </p:cNvPr>
          <p:cNvSpPr txBox="1"/>
          <p:nvPr/>
        </p:nvSpPr>
        <p:spPr>
          <a:xfrm>
            <a:off x="7598073" y="2404624"/>
            <a:ext cx="1316056" cy="861774"/>
          </a:xfrm>
          <a:prstGeom prst="rect">
            <a:avLst/>
          </a:prstGeom>
          <a:noFill/>
        </p:spPr>
        <p:txBody>
          <a:bodyPr wrap="square" lIns="0" tIns="0" rIns="0" bIns="0"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solidFill>
                  <a:schemeClr val="accent1"/>
                </a:solidFill>
                <a:latin typeface="Avenir Black" panose="020B0803020203020204" pitchFamily="34" charset="0"/>
              </a:rPr>
              <a:t>Historical</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solidFill>
                  <a:schemeClr val="accent1"/>
                </a:solidFill>
                <a:latin typeface="Avenir Black" panose="020B0803020203020204" pitchFamily="34" charset="0"/>
              </a:rPr>
              <a:t>Controls at</a:t>
            </a:r>
            <a:br>
              <a:rPr lang="en-US" sz="1400">
                <a:solidFill>
                  <a:schemeClr val="accent1"/>
                </a:solidFill>
                <a:latin typeface="Avenir Black" panose="020B0803020203020204" pitchFamily="34" charset="0"/>
              </a:rPr>
            </a:br>
            <a:r>
              <a:rPr lang="en-US" sz="1400">
                <a:solidFill>
                  <a:schemeClr val="accent1"/>
                </a:solidFill>
                <a:latin typeface="Avenir Black" panose="020B0803020203020204" pitchFamily="34" charset="0"/>
              </a:rPr>
              <a:t>End of Trial</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solidFill>
                  <a:schemeClr val="accent1"/>
                </a:solidFill>
                <a:latin typeface="Avenir Medium" panose="02000603020000020003" pitchFamily="2" charset="0"/>
              </a:rPr>
              <a:t>(Hecht, et al)**</a:t>
            </a:r>
          </a:p>
        </p:txBody>
      </p:sp>
      <p:sp>
        <p:nvSpPr>
          <p:cNvPr id="27" name="TextBox 26">
            <a:extLst>
              <a:ext uri="{FF2B5EF4-FFF2-40B4-BE49-F238E27FC236}">
                <a16:creationId xmlns:a16="http://schemas.microsoft.com/office/drawing/2014/main" id="{B7B7C230-434F-6C8D-0453-6A6E58DEF10E}"/>
              </a:ext>
            </a:extLst>
          </p:cNvPr>
          <p:cNvSpPr txBox="1"/>
          <p:nvPr/>
        </p:nvSpPr>
        <p:spPr>
          <a:xfrm>
            <a:off x="8082172" y="4512727"/>
            <a:ext cx="347852" cy="215444"/>
          </a:xfrm>
          <a:prstGeom prst="rect">
            <a:avLst/>
          </a:prstGeom>
          <a:noFill/>
        </p:spPr>
        <p:txBody>
          <a:bodyPr wrap="none" lIns="0" tIns="0" rIns="0" bIns="0" rtlCol="0" anchor="ctr">
            <a:spAutoFit/>
          </a:bodyPr>
          <a:lstStyle/>
          <a:p>
            <a:pPr algn="ctr"/>
            <a:r>
              <a:rPr lang="en-US" sz="1400">
                <a:solidFill>
                  <a:schemeClr val="accent1"/>
                </a:solidFill>
                <a:latin typeface="Avenir Book" panose="02000503020000020003" pitchFamily="2" charset="0"/>
              </a:rPr>
              <a:t>44%</a:t>
            </a:r>
            <a:endParaRPr lang="en-US" sz="1050">
              <a:solidFill>
                <a:schemeClr val="accent1"/>
              </a:solidFill>
              <a:latin typeface="Avenir Book" panose="02000503020000020003" pitchFamily="2" charset="0"/>
            </a:endParaRPr>
          </a:p>
        </p:txBody>
      </p:sp>
      <p:sp>
        <p:nvSpPr>
          <p:cNvPr id="12" name="TextBox 11">
            <a:extLst>
              <a:ext uri="{FF2B5EF4-FFF2-40B4-BE49-F238E27FC236}">
                <a16:creationId xmlns:a16="http://schemas.microsoft.com/office/drawing/2014/main" id="{61A3B651-D3FB-20A7-07E3-983D9C75A3B5}"/>
              </a:ext>
            </a:extLst>
          </p:cNvPr>
          <p:cNvSpPr txBox="1"/>
          <p:nvPr/>
        </p:nvSpPr>
        <p:spPr>
          <a:xfrm>
            <a:off x="299610" y="1475566"/>
            <a:ext cx="9428863" cy="276999"/>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Black" panose="020B0803020203020204" pitchFamily="34" charset="0"/>
                <a:ea typeface="+mn-ea"/>
                <a:cs typeface="+mn-cs"/>
              </a:rPr>
              <a:t>Summary of Objective Response Rates by Cohort*</a:t>
            </a: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 – CRDF-004 </a:t>
            </a:r>
            <a:r>
              <a:rPr lang="en-US">
                <a:solidFill>
                  <a:srgbClr val="58595B"/>
                </a:solidFill>
                <a:latin typeface="Avenir Book" panose="02000503020000020003" pitchFamily="2" charset="0"/>
              </a:rPr>
              <a:t>as of November 26, 2024</a:t>
            </a:r>
            <a:endPar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endParaRPr>
          </a:p>
        </p:txBody>
      </p:sp>
      <p:sp>
        <p:nvSpPr>
          <p:cNvPr id="25" name="Rectangle 24">
            <a:extLst>
              <a:ext uri="{FF2B5EF4-FFF2-40B4-BE49-F238E27FC236}">
                <a16:creationId xmlns:a16="http://schemas.microsoft.com/office/drawing/2014/main" id="{3A388D18-83D5-08A1-0661-33A3BCF9CC84}"/>
              </a:ext>
            </a:extLst>
          </p:cNvPr>
          <p:cNvSpPr/>
          <p:nvPr/>
        </p:nvSpPr>
        <p:spPr>
          <a:xfrm>
            <a:off x="4575310" y="3279325"/>
            <a:ext cx="1097280" cy="1776480"/>
          </a:xfrm>
          <a:prstGeom prst="rect">
            <a:avLst/>
          </a:prstGeom>
          <a:solidFill>
            <a:schemeClr val="accent2">
              <a:lumMod val="20000"/>
              <a:lumOff val="80000"/>
            </a:scheme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26" name="Rectangle 25">
            <a:extLst>
              <a:ext uri="{FF2B5EF4-FFF2-40B4-BE49-F238E27FC236}">
                <a16:creationId xmlns:a16="http://schemas.microsoft.com/office/drawing/2014/main" id="{70040520-1E5F-6FE2-2D88-4DA623CA4EA9}"/>
              </a:ext>
            </a:extLst>
          </p:cNvPr>
          <p:cNvSpPr/>
          <p:nvPr/>
        </p:nvSpPr>
        <p:spPr>
          <a:xfrm>
            <a:off x="5785112" y="3279325"/>
            <a:ext cx="1097280" cy="1776480"/>
          </a:xfrm>
          <a:prstGeom prst="rect">
            <a:avLst/>
          </a:prstGeom>
          <a:solidFill>
            <a:schemeClr val="accent2">
              <a:lumMod val="20000"/>
              <a:lumOff val="80000"/>
            </a:scheme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89" name="TextBox 88">
            <a:extLst>
              <a:ext uri="{FF2B5EF4-FFF2-40B4-BE49-F238E27FC236}">
                <a16:creationId xmlns:a16="http://schemas.microsoft.com/office/drawing/2014/main" id="{77A8C826-FE55-F6D9-8174-511D145C41EA}"/>
              </a:ext>
            </a:extLst>
          </p:cNvPr>
          <p:cNvSpPr txBox="1"/>
          <p:nvPr/>
        </p:nvSpPr>
        <p:spPr>
          <a:xfrm>
            <a:off x="6126163" y="3550321"/>
            <a:ext cx="415178" cy="377026"/>
          </a:xfrm>
          <a:prstGeom prst="rect">
            <a:avLst/>
          </a:prstGeom>
          <a:noFill/>
        </p:spPr>
        <p:txBody>
          <a:bodyPr wrap="none" lIns="0" tIns="0" rIns="0" bIns="0" rtlCol="0" anchor="ctr">
            <a:spAutoFit/>
          </a:bodyPr>
          <a:lstStyle/>
          <a:p>
            <a:pPr algn="ctr"/>
            <a:r>
              <a:rPr lang="en-US" sz="1400">
                <a:solidFill>
                  <a:schemeClr val="accent1"/>
                </a:solidFill>
                <a:latin typeface="Avenir Book" panose="02000503020000020003" pitchFamily="2" charset="0"/>
              </a:rPr>
              <a:t>66%</a:t>
            </a:r>
            <a:endParaRPr lang="en-US" sz="1050">
              <a:solidFill>
                <a:schemeClr val="accent1"/>
              </a:solidFill>
              <a:latin typeface="Avenir Book" panose="02000503020000020003" pitchFamily="2" charset="0"/>
            </a:endParaRPr>
          </a:p>
          <a:p>
            <a:pPr algn="ctr"/>
            <a:r>
              <a:rPr lang="en-US" sz="1050">
                <a:solidFill>
                  <a:schemeClr val="accent1">
                    <a:lumMod val="40000"/>
                    <a:lumOff val="60000"/>
                  </a:schemeClr>
                </a:solidFill>
                <a:latin typeface="Avenir Book" panose="02000503020000020003" pitchFamily="2" charset="0"/>
              </a:rPr>
              <a:t>(4 of 6)</a:t>
            </a:r>
          </a:p>
        </p:txBody>
      </p:sp>
      <p:sp>
        <p:nvSpPr>
          <p:cNvPr id="90" name="TextBox 89">
            <a:extLst>
              <a:ext uri="{FF2B5EF4-FFF2-40B4-BE49-F238E27FC236}">
                <a16:creationId xmlns:a16="http://schemas.microsoft.com/office/drawing/2014/main" id="{3D7315A5-FE95-6DD4-4441-81504CEFCD11}"/>
              </a:ext>
            </a:extLst>
          </p:cNvPr>
          <p:cNvSpPr txBox="1"/>
          <p:nvPr/>
        </p:nvSpPr>
        <p:spPr>
          <a:xfrm>
            <a:off x="6126163" y="4438562"/>
            <a:ext cx="415178" cy="377026"/>
          </a:xfrm>
          <a:prstGeom prst="rect">
            <a:avLst/>
          </a:prstGeom>
          <a:noFill/>
        </p:spPr>
        <p:txBody>
          <a:bodyPr wrap="none" lIns="0" tIns="0" rIns="0" bIns="0" rtlCol="0" anchor="ctr">
            <a:spAutoFit/>
          </a:bodyPr>
          <a:lstStyle/>
          <a:p>
            <a:pPr algn="ctr"/>
            <a:r>
              <a:rPr lang="en-US" sz="1400">
                <a:solidFill>
                  <a:schemeClr val="accent1"/>
                </a:solidFill>
                <a:latin typeface="Avenir Book" panose="02000503020000020003" pitchFamily="2" charset="0"/>
              </a:rPr>
              <a:t>60%</a:t>
            </a:r>
          </a:p>
          <a:p>
            <a:pPr algn="ctr"/>
            <a:r>
              <a:rPr lang="en-US" sz="1050">
                <a:solidFill>
                  <a:schemeClr val="accent1">
                    <a:lumMod val="40000"/>
                    <a:lumOff val="60000"/>
                  </a:schemeClr>
                </a:solidFill>
                <a:latin typeface="Avenir Book" panose="02000503020000020003" pitchFamily="2" charset="0"/>
              </a:rPr>
              <a:t>(3 of 5)</a:t>
            </a:r>
          </a:p>
        </p:txBody>
      </p:sp>
      <p:sp>
        <p:nvSpPr>
          <p:cNvPr id="91" name="TextBox 90">
            <a:extLst>
              <a:ext uri="{FF2B5EF4-FFF2-40B4-BE49-F238E27FC236}">
                <a16:creationId xmlns:a16="http://schemas.microsoft.com/office/drawing/2014/main" id="{510C9B29-3763-032D-A254-07191CD05C3C}"/>
              </a:ext>
            </a:extLst>
          </p:cNvPr>
          <p:cNvSpPr txBox="1"/>
          <p:nvPr/>
        </p:nvSpPr>
        <p:spPr>
          <a:xfrm>
            <a:off x="6088493" y="5326802"/>
            <a:ext cx="490519" cy="377026"/>
          </a:xfrm>
          <a:prstGeom prst="rect">
            <a:avLst/>
          </a:prstGeom>
          <a:noFill/>
        </p:spPr>
        <p:txBody>
          <a:bodyPr wrap="none" lIns="0" tIns="0" rIns="0" bIns="0" rtlCol="0" anchor="ctr">
            <a:spAutoFit/>
          </a:bodyPr>
          <a:lstStyle/>
          <a:p>
            <a:pPr algn="ctr"/>
            <a:r>
              <a:rPr lang="en-US" sz="1400">
                <a:solidFill>
                  <a:schemeClr val="accent1"/>
                </a:solidFill>
                <a:latin typeface="Avenir Book" panose="02000503020000020003" pitchFamily="2" charset="0"/>
              </a:rPr>
              <a:t>64%</a:t>
            </a:r>
          </a:p>
          <a:p>
            <a:pPr algn="ctr"/>
            <a:r>
              <a:rPr lang="en-US" sz="1050">
                <a:solidFill>
                  <a:schemeClr val="accent1">
                    <a:lumMod val="40000"/>
                    <a:lumOff val="60000"/>
                  </a:schemeClr>
                </a:solidFill>
                <a:latin typeface="Avenir Book" panose="02000503020000020003" pitchFamily="2" charset="0"/>
              </a:rPr>
              <a:t>(7 of 11)</a:t>
            </a:r>
          </a:p>
        </p:txBody>
      </p:sp>
      <p:sp>
        <p:nvSpPr>
          <p:cNvPr id="92" name="TextBox 91">
            <a:extLst>
              <a:ext uri="{FF2B5EF4-FFF2-40B4-BE49-F238E27FC236}">
                <a16:creationId xmlns:a16="http://schemas.microsoft.com/office/drawing/2014/main" id="{C0E0C1FC-4725-5573-0B2F-731654360BC6}"/>
              </a:ext>
            </a:extLst>
          </p:cNvPr>
          <p:cNvSpPr txBox="1"/>
          <p:nvPr/>
        </p:nvSpPr>
        <p:spPr>
          <a:xfrm>
            <a:off x="4916361" y="3550321"/>
            <a:ext cx="415178" cy="377026"/>
          </a:xfrm>
          <a:prstGeom prst="rect">
            <a:avLst/>
          </a:prstGeom>
          <a:noFill/>
        </p:spPr>
        <p:txBody>
          <a:bodyPr wrap="none" lIns="0" tIns="0" rIns="0" bIns="0" rtlCol="0" anchor="ctr">
            <a:spAutoFit/>
          </a:bodyPr>
          <a:lstStyle/>
          <a:p>
            <a:pPr algn="ctr"/>
            <a:r>
              <a:rPr lang="en-US" sz="1400">
                <a:solidFill>
                  <a:schemeClr val="accent1"/>
                </a:solidFill>
                <a:latin typeface="Avenir Book" panose="02000503020000020003" pitchFamily="2" charset="0"/>
              </a:rPr>
              <a:t>33%</a:t>
            </a:r>
            <a:endParaRPr lang="en-US" sz="1050">
              <a:solidFill>
                <a:schemeClr val="accent1"/>
              </a:solidFill>
              <a:latin typeface="Avenir Book" panose="02000503020000020003" pitchFamily="2" charset="0"/>
            </a:endParaRPr>
          </a:p>
          <a:p>
            <a:pPr algn="ctr"/>
            <a:r>
              <a:rPr lang="en-US" sz="1050">
                <a:solidFill>
                  <a:schemeClr val="accent1">
                    <a:lumMod val="40000"/>
                    <a:lumOff val="60000"/>
                  </a:schemeClr>
                </a:solidFill>
                <a:latin typeface="Avenir Book" panose="02000503020000020003" pitchFamily="2" charset="0"/>
              </a:rPr>
              <a:t>(2 of 6)</a:t>
            </a:r>
          </a:p>
        </p:txBody>
      </p:sp>
      <p:sp>
        <p:nvSpPr>
          <p:cNvPr id="93" name="TextBox 92">
            <a:extLst>
              <a:ext uri="{FF2B5EF4-FFF2-40B4-BE49-F238E27FC236}">
                <a16:creationId xmlns:a16="http://schemas.microsoft.com/office/drawing/2014/main" id="{072BAB8E-0588-2D4A-F493-C1AD078B27E2}"/>
              </a:ext>
            </a:extLst>
          </p:cNvPr>
          <p:cNvSpPr txBox="1"/>
          <p:nvPr/>
        </p:nvSpPr>
        <p:spPr>
          <a:xfrm>
            <a:off x="4916361" y="4438562"/>
            <a:ext cx="415177" cy="377026"/>
          </a:xfrm>
          <a:prstGeom prst="rect">
            <a:avLst/>
          </a:prstGeom>
          <a:noFill/>
        </p:spPr>
        <p:txBody>
          <a:bodyPr wrap="none" lIns="0" tIns="0" rIns="0" bIns="0" rtlCol="0" anchor="ctr">
            <a:spAutoFit/>
          </a:bodyPr>
          <a:lstStyle/>
          <a:p>
            <a:pPr algn="ctr"/>
            <a:r>
              <a:rPr lang="en-US" sz="1400">
                <a:solidFill>
                  <a:schemeClr val="accent1"/>
                </a:solidFill>
                <a:latin typeface="Avenir Book" panose="02000503020000020003" pitchFamily="2" charset="0"/>
              </a:rPr>
              <a:t>75%</a:t>
            </a:r>
          </a:p>
          <a:p>
            <a:pPr algn="ctr"/>
            <a:r>
              <a:rPr lang="en-US" sz="1050">
                <a:solidFill>
                  <a:schemeClr val="accent1">
                    <a:lumMod val="40000"/>
                    <a:lumOff val="60000"/>
                  </a:schemeClr>
                </a:solidFill>
                <a:latin typeface="Avenir Book" panose="02000503020000020003" pitchFamily="2" charset="0"/>
              </a:rPr>
              <a:t>(3 of 4)</a:t>
            </a:r>
          </a:p>
        </p:txBody>
      </p:sp>
      <p:sp>
        <p:nvSpPr>
          <p:cNvPr id="94" name="TextBox 93">
            <a:extLst>
              <a:ext uri="{FF2B5EF4-FFF2-40B4-BE49-F238E27FC236}">
                <a16:creationId xmlns:a16="http://schemas.microsoft.com/office/drawing/2014/main" id="{B895EF2E-68BB-E509-49D0-73D2260D9219}"/>
              </a:ext>
            </a:extLst>
          </p:cNvPr>
          <p:cNvSpPr txBox="1"/>
          <p:nvPr/>
        </p:nvSpPr>
        <p:spPr>
          <a:xfrm>
            <a:off x="4878691" y="5326802"/>
            <a:ext cx="490519" cy="377026"/>
          </a:xfrm>
          <a:prstGeom prst="rect">
            <a:avLst/>
          </a:prstGeom>
          <a:noFill/>
        </p:spPr>
        <p:txBody>
          <a:bodyPr wrap="none" lIns="0" tIns="0" rIns="0" bIns="0" rtlCol="0" anchor="ctr">
            <a:spAutoFit/>
          </a:bodyPr>
          <a:lstStyle/>
          <a:p>
            <a:pPr algn="ctr"/>
            <a:r>
              <a:rPr lang="en-US" sz="1400">
                <a:solidFill>
                  <a:schemeClr val="accent1"/>
                </a:solidFill>
                <a:latin typeface="Avenir Book" panose="02000503020000020003" pitchFamily="2" charset="0"/>
              </a:rPr>
              <a:t>50%</a:t>
            </a:r>
          </a:p>
          <a:p>
            <a:pPr algn="ctr"/>
            <a:r>
              <a:rPr lang="en-US" sz="1050">
                <a:solidFill>
                  <a:schemeClr val="accent1">
                    <a:lumMod val="40000"/>
                    <a:lumOff val="60000"/>
                  </a:schemeClr>
                </a:solidFill>
                <a:latin typeface="Avenir Book" panose="02000503020000020003" pitchFamily="2" charset="0"/>
              </a:rPr>
              <a:t>(5 of 10)</a:t>
            </a:r>
          </a:p>
        </p:txBody>
      </p:sp>
      <p:grpSp>
        <p:nvGrpSpPr>
          <p:cNvPr id="10" name="Group 9">
            <a:extLst>
              <a:ext uri="{FF2B5EF4-FFF2-40B4-BE49-F238E27FC236}">
                <a16:creationId xmlns:a16="http://schemas.microsoft.com/office/drawing/2014/main" id="{C8635A0F-A6BF-5D66-F66A-873D59261B19}"/>
              </a:ext>
            </a:extLst>
          </p:cNvPr>
          <p:cNvGrpSpPr/>
          <p:nvPr/>
        </p:nvGrpSpPr>
        <p:grpSpPr>
          <a:xfrm>
            <a:off x="664418" y="3279325"/>
            <a:ext cx="6215048" cy="1776482"/>
            <a:chOff x="664418" y="3279325"/>
            <a:chExt cx="8138160" cy="1776482"/>
          </a:xfrm>
        </p:grpSpPr>
        <p:cxnSp>
          <p:nvCxnSpPr>
            <p:cNvPr id="14" name="Straight Connector 13">
              <a:extLst>
                <a:ext uri="{FF2B5EF4-FFF2-40B4-BE49-F238E27FC236}">
                  <a16:creationId xmlns:a16="http://schemas.microsoft.com/office/drawing/2014/main" id="{C2E2ED25-BAA7-BAA4-1583-45AA772E3773}"/>
                </a:ext>
              </a:extLst>
            </p:cNvPr>
            <p:cNvCxnSpPr>
              <a:cxnSpLocks/>
            </p:cNvCxnSpPr>
            <p:nvPr/>
          </p:nvCxnSpPr>
          <p:spPr>
            <a:xfrm flipH="1">
              <a:off x="664418" y="4167566"/>
              <a:ext cx="813816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326C2E2F-D2EA-41B7-AF8D-9E8C089DDBFB}"/>
                </a:ext>
              </a:extLst>
            </p:cNvPr>
            <p:cNvCxnSpPr>
              <a:cxnSpLocks/>
            </p:cNvCxnSpPr>
            <p:nvPr/>
          </p:nvCxnSpPr>
          <p:spPr>
            <a:xfrm flipH="1">
              <a:off x="664418" y="3279325"/>
              <a:ext cx="8138160" cy="0"/>
            </a:xfrm>
            <a:prstGeom prst="line">
              <a:avLst/>
            </a:prstGeom>
            <a:ln>
              <a:solidFill>
                <a:schemeClr val="accent6">
                  <a:lumMod val="90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E654A980-AC13-4C7C-8BA0-4563E1D02E43}"/>
                </a:ext>
              </a:extLst>
            </p:cNvPr>
            <p:cNvCxnSpPr>
              <a:cxnSpLocks/>
            </p:cNvCxnSpPr>
            <p:nvPr/>
          </p:nvCxnSpPr>
          <p:spPr>
            <a:xfrm flipH="1">
              <a:off x="664418" y="5055807"/>
              <a:ext cx="813816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E6C0E2B4-5A94-0B31-96BF-CF1021CAFA9F}"/>
              </a:ext>
            </a:extLst>
          </p:cNvPr>
          <p:cNvGrpSpPr/>
          <p:nvPr/>
        </p:nvGrpSpPr>
        <p:grpSpPr>
          <a:xfrm>
            <a:off x="7707461" y="3279325"/>
            <a:ext cx="1097280" cy="1776482"/>
            <a:chOff x="664418" y="3279325"/>
            <a:chExt cx="8138160" cy="1776482"/>
          </a:xfrm>
        </p:grpSpPr>
        <p:cxnSp>
          <p:nvCxnSpPr>
            <p:cNvPr id="33" name="Straight Connector 32">
              <a:extLst>
                <a:ext uri="{FF2B5EF4-FFF2-40B4-BE49-F238E27FC236}">
                  <a16:creationId xmlns:a16="http://schemas.microsoft.com/office/drawing/2014/main" id="{0133DCCD-EF01-BD68-B348-887B731AAB47}"/>
                </a:ext>
              </a:extLst>
            </p:cNvPr>
            <p:cNvCxnSpPr>
              <a:cxnSpLocks/>
            </p:cNvCxnSpPr>
            <p:nvPr/>
          </p:nvCxnSpPr>
          <p:spPr>
            <a:xfrm flipH="1">
              <a:off x="664418" y="4167566"/>
              <a:ext cx="813816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60E17951-17D0-09EB-FE39-2062964DAFCC}"/>
                </a:ext>
              </a:extLst>
            </p:cNvPr>
            <p:cNvCxnSpPr>
              <a:cxnSpLocks/>
            </p:cNvCxnSpPr>
            <p:nvPr/>
          </p:nvCxnSpPr>
          <p:spPr>
            <a:xfrm flipH="1">
              <a:off x="664418" y="3279325"/>
              <a:ext cx="8138160" cy="0"/>
            </a:xfrm>
            <a:prstGeom prst="line">
              <a:avLst/>
            </a:prstGeom>
            <a:ln>
              <a:solidFill>
                <a:schemeClr val="accent6">
                  <a:lumMod val="90000"/>
                </a:schemeClr>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3DBBD211-2648-56DF-D20F-371CE200C942}"/>
                </a:ext>
              </a:extLst>
            </p:cNvPr>
            <p:cNvCxnSpPr>
              <a:cxnSpLocks/>
            </p:cNvCxnSpPr>
            <p:nvPr/>
          </p:nvCxnSpPr>
          <p:spPr>
            <a:xfrm flipH="1">
              <a:off x="664418" y="5055807"/>
              <a:ext cx="813816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sp>
        <p:nvSpPr>
          <p:cNvPr id="28" name="Rectangle 27">
            <a:hlinkClick r:id="rId3" action="ppaction://hlinksldjump"/>
            <a:extLst>
              <a:ext uri="{FF2B5EF4-FFF2-40B4-BE49-F238E27FC236}">
                <a16:creationId xmlns:a16="http://schemas.microsoft.com/office/drawing/2014/main" id="{38580A7E-584B-DA56-E1AD-278445612773}"/>
              </a:ext>
            </a:extLst>
          </p:cNvPr>
          <p:cNvSpPr/>
          <p:nvPr/>
        </p:nvSpPr>
        <p:spPr>
          <a:xfrm>
            <a:off x="11088156" y="6182781"/>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
        <p:nvSpPr>
          <p:cNvPr id="29" name="Right Bracket 28">
            <a:extLst>
              <a:ext uri="{FF2B5EF4-FFF2-40B4-BE49-F238E27FC236}">
                <a16:creationId xmlns:a16="http://schemas.microsoft.com/office/drawing/2014/main" id="{0010B9B2-6682-4384-CCAE-6770627251DD}"/>
              </a:ext>
            </a:extLst>
          </p:cNvPr>
          <p:cNvSpPr/>
          <p:nvPr/>
        </p:nvSpPr>
        <p:spPr>
          <a:xfrm rot="16200000">
            <a:off x="4398818" y="122806"/>
            <a:ext cx="86885" cy="4874415"/>
          </a:xfrm>
          <a:prstGeom prst="rightBracket">
            <a:avLst>
              <a:gd name="adj" fmla="val 92338"/>
            </a:avLst>
          </a:prstGeom>
          <a:ln w="3175">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 name="TextBox 19">
            <a:extLst>
              <a:ext uri="{FF2B5EF4-FFF2-40B4-BE49-F238E27FC236}">
                <a16:creationId xmlns:a16="http://schemas.microsoft.com/office/drawing/2014/main" id="{5798B9DE-895A-86D6-2390-09A75265F7FC}"/>
              </a:ext>
            </a:extLst>
          </p:cNvPr>
          <p:cNvSpPr txBox="1"/>
          <p:nvPr/>
        </p:nvSpPr>
        <p:spPr>
          <a:xfrm>
            <a:off x="2596171" y="2404624"/>
            <a:ext cx="3582789" cy="215444"/>
          </a:xfrm>
          <a:prstGeom prst="rect">
            <a:avLst/>
          </a:prstGeom>
          <a:solidFill>
            <a:schemeClr val="bg1"/>
          </a:solidFill>
        </p:spPr>
        <p:txBody>
          <a:bodyPr wrap="square" lIns="0" tIns="0" rIns="0" bIns="0"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solidFill>
                  <a:schemeClr val="accent1"/>
                </a:solidFill>
                <a:latin typeface="Avenir Black" panose="020B0803020203020204" pitchFamily="34" charset="0"/>
              </a:rPr>
              <a:t>CRDF-004 Evaluable Population (N = 30)</a:t>
            </a:r>
          </a:p>
        </p:txBody>
      </p:sp>
    </p:spTree>
    <p:extLst>
      <p:ext uri="{BB962C8B-B14F-4D97-AF65-F5344CB8AC3E}">
        <p14:creationId xmlns:p14="http://schemas.microsoft.com/office/powerpoint/2010/main" val="412387331"/>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D5A8A0-AC78-044F-1FF0-B2A545968EFC}"/>
              </a:ext>
            </a:extLst>
          </p:cNvPr>
          <p:cNvSpPr>
            <a:spLocks noGrp="1"/>
          </p:cNvSpPr>
          <p:nvPr>
            <p:ph type="title"/>
          </p:nvPr>
        </p:nvSpPr>
        <p:spPr/>
        <p:txBody>
          <a:bodyPr/>
          <a:lstStyle/>
          <a:p>
            <a:r>
              <a:rPr lang="en-US"/>
              <a:t>CRDF-004 demographics and baseline characteristics*</a:t>
            </a:r>
          </a:p>
        </p:txBody>
      </p:sp>
      <p:sp>
        <p:nvSpPr>
          <p:cNvPr id="4" name="Text Placeholder 14">
            <a:extLst>
              <a:ext uri="{FF2B5EF4-FFF2-40B4-BE49-F238E27FC236}">
                <a16:creationId xmlns:a16="http://schemas.microsoft.com/office/drawing/2014/main" id="{D44D435E-639D-DB96-8471-FF968F3B218D}"/>
              </a:ext>
            </a:extLst>
          </p:cNvPr>
          <p:cNvSpPr>
            <a:spLocks noGrp="1"/>
          </p:cNvSpPr>
          <p:nvPr>
            <p:ph type="body" sz="quarter" idx="10"/>
          </p:nvPr>
        </p:nvSpPr>
        <p:spPr>
          <a:xfrm>
            <a:off x="304799" y="6686324"/>
            <a:ext cx="9940887" cy="155154"/>
          </a:xfrm>
        </p:spPr>
        <p:txBody>
          <a:bodyPr/>
          <a:lstStyle/>
          <a:p>
            <a:pPr marL="117475" indent="-117475"/>
            <a:r>
              <a:rPr lang="en-US" sz="800">
                <a:solidFill>
                  <a:schemeClr val="accent5">
                    <a:lumMod val="40000"/>
                    <a:lumOff val="60000"/>
                  </a:schemeClr>
                </a:solidFill>
                <a:latin typeface="Avenir Light" panose="020B0402020203020204" pitchFamily="34" charset="0"/>
              </a:rPr>
              <a:t>*	Demographics and baseline characteristics are as of November 26, 2024 from an ongoing trial and unlocked </a:t>
            </a:r>
            <a:r>
              <a:rPr lang="en-US" sz="800">
                <a:solidFill>
                  <a:schemeClr val="accent5">
                    <a:lumMod val="40000"/>
                    <a:lumOff val="60000"/>
                  </a:schemeClr>
                </a:solidFill>
              </a:rPr>
              <a:t>database. Side of tumor data for one patient is currently not available.</a:t>
            </a:r>
          </a:p>
        </p:txBody>
      </p:sp>
      <p:graphicFrame>
        <p:nvGraphicFramePr>
          <p:cNvPr id="7" name="Table 6">
            <a:extLst>
              <a:ext uri="{FF2B5EF4-FFF2-40B4-BE49-F238E27FC236}">
                <a16:creationId xmlns:a16="http://schemas.microsoft.com/office/drawing/2014/main" id="{FF05799D-EC1E-5D34-5601-E22F2333E764}"/>
              </a:ext>
            </a:extLst>
          </p:cNvPr>
          <p:cNvGraphicFramePr>
            <a:graphicFrameLocks noGrp="1"/>
          </p:cNvGraphicFramePr>
          <p:nvPr/>
        </p:nvGraphicFramePr>
        <p:xfrm>
          <a:off x="606882" y="1279393"/>
          <a:ext cx="8679043" cy="5264116"/>
        </p:xfrm>
        <a:graphic>
          <a:graphicData uri="http://schemas.openxmlformats.org/drawingml/2006/table">
            <a:tbl>
              <a:tblPr firstRow="1" bandRow="1">
                <a:tableStyleId>{68D230F3-CF80-4859-8CE7-A43EE81993B5}</a:tableStyleId>
              </a:tblPr>
              <a:tblGrid>
                <a:gridCol w="2860167">
                  <a:extLst>
                    <a:ext uri="{9D8B030D-6E8A-4147-A177-3AD203B41FA5}">
                      <a16:colId xmlns:a16="http://schemas.microsoft.com/office/drawing/2014/main" val="657502092"/>
                    </a:ext>
                  </a:extLst>
                </a:gridCol>
                <a:gridCol w="1554480">
                  <a:extLst>
                    <a:ext uri="{9D8B030D-6E8A-4147-A177-3AD203B41FA5}">
                      <a16:colId xmlns:a16="http://schemas.microsoft.com/office/drawing/2014/main" val="4132012421"/>
                    </a:ext>
                  </a:extLst>
                </a:gridCol>
                <a:gridCol w="1554480">
                  <a:extLst>
                    <a:ext uri="{9D8B030D-6E8A-4147-A177-3AD203B41FA5}">
                      <a16:colId xmlns:a16="http://schemas.microsoft.com/office/drawing/2014/main" val="195042573"/>
                    </a:ext>
                  </a:extLst>
                </a:gridCol>
                <a:gridCol w="1554480">
                  <a:extLst>
                    <a:ext uri="{9D8B030D-6E8A-4147-A177-3AD203B41FA5}">
                      <a16:colId xmlns:a16="http://schemas.microsoft.com/office/drawing/2014/main" val="2267073785"/>
                    </a:ext>
                  </a:extLst>
                </a:gridCol>
                <a:gridCol w="1155436">
                  <a:extLst>
                    <a:ext uri="{9D8B030D-6E8A-4147-A177-3AD203B41FA5}">
                      <a16:colId xmlns:a16="http://schemas.microsoft.com/office/drawing/2014/main" val="3959235193"/>
                    </a:ext>
                  </a:extLst>
                </a:gridCol>
              </a:tblGrid>
              <a:tr h="300338">
                <a:tc>
                  <a:txBody>
                    <a:bodyPr/>
                    <a:lstStyle/>
                    <a:p>
                      <a:pPr marL="0" marR="0" algn="ctr">
                        <a:lnSpc>
                          <a:spcPct val="115000"/>
                        </a:lnSpc>
                        <a:spcBef>
                          <a:spcPts val="0"/>
                        </a:spcBef>
                        <a:spcAft>
                          <a:spcPts val="0"/>
                        </a:spcAft>
                      </a:pPr>
                      <a:r>
                        <a:rPr lang="en-US" sz="800" b="0" kern="100">
                          <a:solidFill>
                            <a:schemeClr val="bg2">
                              <a:lumMod val="50000"/>
                            </a:schemeClr>
                          </a:solidFill>
                          <a:effectLst/>
                          <a:latin typeface="+mn-lt"/>
                          <a:ea typeface="Times New Roman" panose="02020603050405020304" pitchFamily="18" charset="0"/>
                        </a:rPr>
                        <a:t> </a:t>
                      </a:r>
                      <a:endParaRPr lang="en-US" sz="900" b="0" kern="100">
                        <a:solidFill>
                          <a:schemeClr val="bg2">
                            <a:lumMod val="50000"/>
                          </a:schemeClr>
                        </a:solidFill>
                        <a:effectLst/>
                        <a:latin typeface="+mn-lt"/>
                        <a:ea typeface="Times New Roman" panose="02020603050405020304" pitchFamily="18" charset="0"/>
                      </a:endParaRPr>
                    </a:p>
                  </a:txBody>
                  <a:tcPr marL="0" marR="0" marT="0" marB="0" anchor="b"/>
                </a:tc>
                <a:tc>
                  <a:txBody>
                    <a:bodyPr/>
                    <a:lstStyle/>
                    <a:p>
                      <a:pPr marL="0" marR="0" algn="ctr">
                        <a:lnSpc>
                          <a:spcPct val="115000"/>
                        </a:lnSpc>
                        <a:spcBef>
                          <a:spcPts val="0"/>
                        </a:spcBef>
                        <a:spcAft>
                          <a:spcPts val="0"/>
                        </a:spcAft>
                      </a:pPr>
                      <a:r>
                        <a:rPr lang="en-US" sz="800" b="0" kern="100">
                          <a:solidFill>
                            <a:schemeClr val="bg2">
                              <a:lumMod val="50000"/>
                            </a:schemeClr>
                          </a:solidFill>
                          <a:effectLst/>
                          <a:latin typeface="Avenir Black" panose="020B0803020203020204" pitchFamily="34" charset="0"/>
                          <a:ea typeface="Times New Roman" panose="02020603050405020304" pitchFamily="18" charset="0"/>
                        </a:rPr>
                        <a:t>Control Arms (SoC)</a:t>
                      </a:r>
                      <a:br>
                        <a:rPr lang="en-US" sz="800" b="0" kern="100">
                          <a:solidFill>
                            <a:schemeClr val="bg2">
                              <a:lumMod val="50000"/>
                            </a:schemeClr>
                          </a:solidFill>
                          <a:effectLst/>
                          <a:latin typeface="Avenir Black" panose="020B0803020203020204" pitchFamily="34" charset="0"/>
                          <a:ea typeface="Times New Roman" panose="02020603050405020304" pitchFamily="18" charset="0"/>
                        </a:rPr>
                      </a:br>
                      <a:r>
                        <a:rPr lang="en-US" sz="800" b="0" kern="100">
                          <a:solidFill>
                            <a:schemeClr val="bg2">
                              <a:lumMod val="50000"/>
                            </a:schemeClr>
                          </a:solidFill>
                          <a:effectLst/>
                          <a:latin typeface="Avenir Black" panose="020B0803020203020204" pitchFamily="34" charset="0"/>
                          <a:ea typeface="Times New Roman" panose="02020603050405020304" pitchFamily="18" charset="0"/>
                        </a:rPr>
                        <a:t>N=9</a:t>
                      </a:r>
                      <a:endParaRPr lang="en-US" sz="900" b="0" kern="100">
                        <a:solidFill>
                          <a:schemeClr val="bg2">
                            <a:lumMod val="50000"/>
                          </a:schemeClr>
                        </a:solidFill>
                        <a:effectLst/>
                        <a:latin typeface="Avenir Black" panose="020B0803020203020204" pitchFamily="34" charset="0"/>
                        <a:ea typeface="Times New Roman" panose="02020603050405020304" pitchFamily="18" charset="0"/>
                      </a:endParaRPr>
                    </a:p>
                  </a:txBody>
                  <a:tcPr marL="0" marR="0" marT="0" marB="0" anchor="ctr"/>
                </a:tc>
                <a:tc>
                  <a:txBody>
                    <a:bodyPr/>
                    <a:lstStyle/>
                    <a:p>
                      <a:pPr marL="0" marR="0" algn="ctr">
                        <a:lnSpc>
                          <a:spcPct val="115000"/>
                        </a:lnSpc>
                        <a:spcBef>
                          <a:spcPts val="0"/>
                        </a:spcBef>
                        <a:spcAft>
                          <a:spcPts val="0"/>
                        </a:spcAft>
                      </a:pPr>
                      <a:r>
                        <a:rPr lang="en-US" sz="800" b="0" kern="100">
                          <a:solidFill>
                            <a:schemeClr val="bg2">
                              <a:lumMod val="50000"/>
                            </a:schemeClr>
                          </a:solidFill>
                          <a:effectLst/>
                          <a:latin typeface="Avenir Black" panose="020B0803020203020204" pitchFamily="34" charset="0"/>
                          <a:ea typeface="Times New Roman" panose="02020603050405020304" pitchFamily="18" charset="0"/>
                        </a:rPr>
                        <a:t>SoC + Onvansertib 20mg</a:t>
                      </a:r>
                      <a:br>
                        <a:rPr lang="en-US" sz="800" b="0" kern="100">
                          <a:solidFill>
                            <a:schemeClr val="bg2">
                              <a:lumMod val="50000"/>
                            </a:schemeClr>
                          </a:solidFill>
                          <a:effectLst/>
                          <a:latin typeface="Avenir Black" panose="020B0803020203020204" pitchFamily="34" charset="0"/>
                          <a:ea typeface="Times New Roman" panose="02020603050405020304" pitchFamily="18" charset="0"/>
                        </a:rPr>
                      </a:br>
                      <a:r>
                        <a:rPr lang="en-US" sz="800" b="0" kern="100">
                          <a:solidFill>
                            <a:schemeClr val="bg2">
                              <a:lumMod val="50000"/>
                            </a:schemeClr>
                          </a:solidFill>
                          <a:effectLst/>
                          <a:latin typeface="Avenir Black" panose="020B0803020203020204" pitchFamily="34" charset="0"/>
                          <a:ea typeface="Times New Roman" panose="02020603050405020304" pitchFamily="18" charset="0"/>
                        </a:rPr>
                        <a:t>N=10</a:t>
                      </a:r>
                      <a:endParaRPr lang="en-US" sz="900" b="0" kern="100">
                        <a:solidFill>
                          <a:schemeClr val="bg2">
                            <a:lumMod val="50000"/>
                          </a:schemeClr>
                        </a:solidFill>
                        <a:effectLst/>
                        <a:latin typeface="Avenir Black" panose="020B0803020203020204" pitchFamily="34" charset="0"/>
                        <a:ea typeface="Times New Roman" panose="02020603050405020304" pitchFamily="18" charset="0"/>
                      </a:endParaRPr>
                    </a:p>
                  </a:txBody>
                  <a:tcPr marL="0" marR="0" marT="0" marB="0" anchor="ctr"/>
                </a:tc>
                <a:tc>
                  <a:txBody>
                    <a:bodyPr/>
                    <a:lstStyle/>
                    <a:p>
                      <a:pPr marL="0" marR="0" algn="ctr">
                        <a:lnSpc>
                          <a:spcPct val="115000"/>
                        </a:lnSpc>
                        <a:spcBef>
                          <a:spcPts val="0"/>
                        </a:spcBef>
                        <a:spcAft>
                          <a:spcPts val="0"/>
                        </a:spcAft>
                      </a:pPr>
                      <a:r>
                        <a:rPr lang="en-US" sz="800" b="0" kern="100">
                          <a:solidFill>
                            <a:schemeClr val="bg2">
                              <a:lumMod val="50000"/>
                            </a:schemeClr>
                          </a:solidFill>
                          <a:effectLst/>
                          <a:latin typeface="Avenir Black" panose="020B0803020203020204" pitchFamily="34" charset="0"/>
                          <a:ea typeface="Times New Roman" panose="02020603050405020304" pitchFamily="18" charset="0"/>
                        </a:rPr>
                        <a:t>SoC + Onvansertib 30mg</a:t>
                      </a:r>
                      <a:br>
                        <a:rPr lang="en-US" sz="800" b="0" kern="100">
                          <a:solidFill>
                            <a:schemeClr val="bg2">
                              <a:lumMod val="50000"/>
                            </a:schemeClr>
                          </a:solidFill>
                          <a:effectLst/>
                          <a:latin typeface="Avenir Black" panose="020B0803020203020204" pitchFamily="34" charset="0"/>
                          <a:ea typeface="Times New Roman" panose="02020603050405020304" pitchFamily="18" charset="0"/>
                        </a:rPr>
                      </a:br>
                      <a:r>
                        <a:rPr lang="en-US" sz="800" b="0" kern="100">
                          <a:solidFill>
                            <a:schemeClr val="bg2">
                              <a:lumMod val="50000"/>
                            </a:schemeClr>
                          </a:solidFill>
                          <a:effectLst/>
                          <a:latin typeface="Avenir Black" panose="020B0803020203020204" pitchFamily="34" charset="0"/>
                          <a:ea typeface="Times New Roman" panose="02020603050405020304" pitchFamily="18" charset="0"/>
                        </a:rPr>
                        <a:t>N=11</a:t>
                      </a:r>
                      <a:endParaRPr lang="en-US" sz="900" b="0" kern="100">
                        <a:solidFill>
                          <a:schemeClr val="bg2">
                            <a:lumMod val="50000"/>
                          </a:schemeClr>
                        </a:solidFill>
                        <a:effectLst/>
                        <a:latin typeface="Avenir Black" panose="020B0803020203020204" pitchFamily="34" charset="0"/>
                        <a:ea typeface="Times New Roman" panose="02020603050405020304" pitchFamily="18" charset="0"/>
                      </a:endParaRPr>
                    </a:p>
                  </a:txBody>
                  <a:tcPr marL="0" marR="0" marT="0" marB="0" anchor="ctr"/>
                </a:tc>
                <a:tc>
                  <a:txBody>
                    <a:bodyPr/>
                    <a:lstStyle/>
                    <a:p>
                      <a:pPr marL="0" marR="0" algn="ctr">
                        <a:lnSpc>
                          <a:spcPct val="115000"/>
                        </a:lnSpc>
                        <a:spcBef>
                          <a:spcPts val="0"/>
                        </a:spcBef>
                        <a:spcAft>
                          <a:spcPts val="0"/>
                        </a:spcAft>
                      </a:pPr>
                      <a:r>
                        <a:rPr lang="en-US" sz="800" b="0" kern="100">
                          <a:solidFill>
                            <a:schemeClr val="bg2">
                              <a:lumMod val="50000"/>
                            </a:schemeClr>
                          </a:solidFill>
                          <a:effectLst/>
                          <a:latin typeface="Avenir Black" panose="020B0803020203020204" pitchFamily="34" charset="0"/>
                          <a:ea typeface="Times New Roman" panose="02020603050405020304" pitchFamily="18" charset="0"/>
                        </a:rPr>
                        <a:t>Total</a:t>
                      </a:r>
                      <a:br>
                        <a:rPr lang="en-US" sz="800" b="0" kern="100">
                          <a:solidFill>
                            <a:schemeClr val="bg2">
                              <a:lumMod val="50000"/>
                            </a:schemeClr>
                          </a:solidFill>
                          <a:effectLst/>
                          <a:latin typeface="Avenir Black" panose="020B0803020203020204" pitchFamily="34" charset="0"/>
                          <a:ea typeface="Times New Roman" panose="02020603050405020304" pitchFamily="18" charset="0"/>
                        </a:rPr>
                      </a:br>
                      <a:r>
                        <a:rPr lang="en-US" sz="800" b="0" kern="100">
                          <a:solidFill>
                            <a:schemeClr val="bg2">
                              <a:lumMod val="50000"/>
                            </a:schemeClr>
                          </a:solidFill>
                          <a:effectLst/>
                          <a:latin typeface="Avenir Black" panose="020B0803020203020204" pitchFamily="34" charset="0"/>
                          <a:ea typeface="Times New Roman" panose="02020603050405020304" pitchFamily="18" charset="0"/>
                        </a:rPr>
                        <a:t>N=30</a:t>
                      </a:r>
                      <a:endParaRPr lang="en-US" sz="900" b="0" kern="100">
                        <a:solidFill>
                          <a:schemeClr val="bg2">
                            <a:lumMod val="50000"/>
                          </a:schemeClr>
                        </a:solidFill>
                        <a:effectLst/>
                        <a:latin typeface="Avenir Black" panose="020B0803020203020204" pitchFamily="34" charset="0"/>
                        <a:ea typeface="Times New Roman" panose="02020603050405020304" pitchFamily="18" charset="0"/>
                      </a:endParaRPr>
                    </a:p>
                  </a:txBody>
                  <a:tcPr marL="0" marR="0" marT="0" marB="0" anchor="ctr"/>
                </a:tc>
                <a:extLst>
                  <a:ext uri="{0D108BD9-81ED-4DB2-BD59-A6C34878D82A}">
                    <a16:rowId xmlns:a16="http://schemas.microsoft.com/office/drawing/2014/main" val="607734365"/>
                  </a:ext>
                </a:extLst>
              </a:tr>
              <a:tr h="146304">
                <a:tc>
                  <a:txBody>
                    <a:bodyPr/>
                    <a:lstStyle/>
                    <a:p>
                      <a:pPr marL="91440" algn="l" rtl="0" fontAlgn="ctr"/>
                      <a:r>
                        <a:rPr lang="en-US" sz="800" u="none" strike="noStrike" kern="1200">
                          <a:solidFill>
                            <a:schemeClr val="bg2">
                              <a:lumMod val="50000"/>
                            </a:schemeClr>
                          </a:solidFill>
                          <a:effectLst/>
                          <a:latin typeface="+mn-lt"/>
                          <a:ea typeface="+mn-ea"/>
                          <a:cs typeface="+mn-cs"/>
                        </a:rPr>
                        <a:t>Age (years)</a:t>
                      </a:r>
                    </a:p>
                  </a:txBody>
                  <a:tcPr marL="4109" marR="4109" marT="4109" marB="0" anchor="ctr"/>
                </a:tc>
                <a:tc>
                  <a:txBody>
                    <a:bodyPr/>
                    <a:lstStyle/>
                    <a:p>
                      <a:pPr algn="ctr" rtl="0" fontAlgn="ctr"/>
                      <a:r>
                        <a:rPr lang="en-US" sz="800" u="none" strike="noStrike">
                          <a:solidFill>
                            <a:schemeClr val="bg2">
                              <a:lumMod val="50000"/>
                            </a:schemeClr>
                          </a:solidFill>
                          <a:effectLst/>
                        </a:rPr>
                        <a:t> </a:t>
                      </a:r>
                      <a:endParaRPr lang="en-US" sz="800" b="0" i="0" u="none" strike="noStrike">
                        <a:solidFill>
                          <a:schemeClr val="bg2">
                            <a:lumMod val="50000"/>
                          </a:schemeClr>
                        </a:solidFill>
                        <a:effectLst/>
                        <a:latin typeface="Avenir Book" panose="02000503020000020003" pitchFamily="2" charset="0"/>
                      </a:endParaRPr>
                    </a:p>
                  </a:txBody>
                  <a:tcPr marL="4109" marR="4109" marT="4109" marB="0" anchor="ctr"/>
                </a:tc>
                <a:tc>
                  <a:txBody>
                    <a:bodyPr/>
                    <a:lstStyle/>
                    <a:p>
                      <a:pPr algn="ctr" rtl="0" fontAlgn="ctr"/>
                      <a:r>
                        <a:rPr lang="en-US" sz="800" u="none" strike="noStrike">
                          <a:solidFill>
                            <a:schemeClr val="bg2">
                              <a:lumMod val="50000"/>
                            </a:schemeClr>
                          </a:solidFill>
                          <a:effectLst/>
                        </a:rPr>
                        <a:t> </a:t>
                      </a:r>
                      <a:endParaRPr lang="en-US" sz="800" b="0" i="0" u="none" strike="noStrike">
                        <a:solidFill>
                          <a:schemeClr val="bg2">
                            <a:lumMod val="50000"/>
                          </a:schemeClr>
                        </a:solidFill>
                        <a:effectLst/>
                        <a:latin typeface="Avenir Book" panose="02000503020000020003" pitchFamily="2" charset="0"/>
                      </a:endParaRPr>
                    </a:p>
                  </a:txBody>
                  <a:tcPr marL="4109" marR="4109" marT="4109" marB="0" anchor="ctr"/>
                </a:tc>
                <a:tc>
                  <a:txBody>
                    <a:bodyPr/>
                    <a:lstStyle/>
                    <a:p>
                      <a:pPr algn="ctr" rtl="0" fontAlgn="ctr"/>
                      <a:r>
                        <a:rPr lang="en-US" sz="800" u="none" strike="noStrike">
                          <a:solidFill>
                            <a:schemeClr val="bg2">
                              <a:lumMod val="50000"/>
                            </a:schemeClr>
                          </a:solidFill>
                          <a:effectLst/>
                        </a:rPr>
                        <a:t> </a:t>
                      </a:r>
                      <a:endParaRPr lang="en-US" sz="800" b="0" i="0" u="none" strike="noStrike">
                        <a:solidFill>
                          <a:schemeClr val="bg2">
                            <a:lumMod val="50000"/>
                          </a:schemeClr>
                        </a:solidFill>
                        <a:effectLst/>
                        <a:latin typeface="Avenir Book" panose="02000503020000020003" pitchFamily="2" charset="0"/>
                      </a:endParaRPr>
                    </a:p>
                  </a:txBody>
                  <a:tcPr marL="4109" marR="4109" marT="4109" marB="0" anchor="ctr"/>
                </a:tc>
                <a:tc>
                  <a:txBody>
                    <a:bodyPr/>
                    <a:lstStyle/>
                    <a:p>
                      <a:pPr algn="ctr" rtl="0" fontAlgn="ctr"/>
                      <a:r>
                        <a:rPr lang="en-US" sz="800" u="none" strike="noStrike">
                          <a:solidFill>
                            <a:schemeClr val="bg2">
                              <a:lumMod val="50000"/>
                            </a:schemeClr>
                          </a:solidFill>
                          <a:effectLst/>
                        </a:rPr>
                        <a:t> </a:t>
                      </a:r>
                      <a:endParaRPr lang="en-US" sz="800" b="0" i="0" u="none" strike="noStrike">
                        <a:solidFill>
                          <a:schemeClr val="bg2">
                            <a:lumMod val="50000"/>
                          </a:schemeClr>
                        </a:solidFill>
                        <a:effectLst/>
                        <a:latin typeface="Avenir Book" panose="02000503020000020003" pitchFamily="2" charset="0"/>
                      </a:endParaRPr>
                    </a:p>
                  </a:txBody>
                  <a:tcPr marL="4109" marR="4109" marT="4109" marB="0" anchor="ctr"/>
                </a:tc>
                <a:extLst>
                  <a:ext uri="{0D108BD9-81ED-4DB2-BD59-A6C34878D82A}">
                    <a16:rowId xmlns:a16="http://schemas.microsoft.com/office/drawing/2014/main" val="180107367"/>
                  </a:ext>
                </a:extLst>
              </a:tr>
              <a:tr h="135746">
                <a:tc>
                  <a:txBody>
                    <a:bodyPr/>
                    <a:lstStyle/>
                    <a:p>
                      <a:pPr marL="182880" algn="l" rtl="0" fontAlgn="ctr"/>
                      <a:r>
                        <a:rPr lang="en-US" sz="800" u="none" strike="noStrike">
                          <a:solidFill>
                            <a:schemeClr val="bg2">
                              <a:lumMod val="50000"/>
                            </a:schemeClr>
                          </a:solidFill>
                          <a:effectLst/>
                        </a:rPr>
                        <a:t>Median (range)</a:t>
                      </a:r>
                      <a:endParaRPr lang="en-US" sz="800" b="0" i="0" u="none" strike="noStrike">
                        <a:solidFill>
                          <a:schemeClr val="bg2">
                            <a:lumMod val="50000"/>
                          </a:schemeClr>
                        </a:solidFill>
                        <a:effectLst/>
                        <a:latin typeface="Avenir Book" panose="02000503020000020003" pitchFamily="2" charset="0"/>
                      </a:endParaRPr>
                    </a:p>
                  </a:txBody>
                  <a:tcPr marL="4109" marR="4109" marT="4109" marB="0" anchor="ctr"/>
                </a:tc>
                <a:tc>
                  <a:txBody>
                    <a:bodyPr/>
                    <a:lstStyle/>
                    <a:p>
                      <a:pPr marL="0" marR="0" algn="ctr">
                        <a:lnSpc>
                          <a:spcPct val="115000"/>
                        </a:lnSpc>
                        <a:spcBef>
                          <a:spcPts val="0"/>
                        </a:spcBef>
                        <a:spcAft>
                          <a:spcPts val="0"/>
                        </a:spcAft>
                      </a:pPr>
                      <a:r>
                        <a:rPr lang="en-US" sz="800" u="none" strike="noStrike" kern="1200">
                          <a:solidFill>
                            <a:schemeClr val="bg2">
                              <a:lumMod val="50000"/>
                            </a:schemeClr>
                          </a:solidFill>
                          <a:effectLst/>
                          <a:latin typeface="+mn-lt"/>
                          <a:ea typeface="+mn-ea"/>
                          <a:cs typeface="+mn-cs"/>
                        </a:rPr>
                        <a:t> 56.0 (32, 82)</a:t>
                      </a:r>
                    </a:p>
                  </a:txBody>
                  <a:tcPr marL="0" marR="0" marT="0" marB="0" anchor="b"/>
                </a:tc>
                <a:tc>
                  <a:txBody>
                    <a:bodyPr/>
                    <a:lstStyle/>
                    <a:p>
                      <a:pPr marL="0" marR="0" algn="ctr">
                        <a:lnSpc>
                          <a:spcPct val="115000"/>
                        </a:lnSpc>
                        <a:spcBef>
                          <a:spcPts val="0"/>
                        </a:spcBef>
                        <a:spcAft>
                          <a:spcPts val="0"/>
                        </a:spcAft>
                      </a:pPr>
                      <a:r>
                        <a:rPr lang="en-US" sz="800" u="none" strike="noStrike" kern="1200">
                          <a:solidFill>
                            <a:schemeClr val="bg2">
                              <a:lumMod val="50000"/>
                            </a:schemeClr>
                          </a:solidFill>
                          <a:effectLst/>
                          <a:latin typeface="+mn-lt"/>
                          <a:ea typeface="+mn-ea"/>
                          <a:cs typeface="+mn-cs"/>
                        </a:rPr>
                        <a:t> 47.0 (38, 69)</a:t>
                      </a:r>
                    </a:p>
                  </a:txBody>
                  <a:tcPr marL="0" marR="0" marT="0" marB="0" anchor="b"/>
                </a:tc>
                <a:tc>
                  <a:txBody>
                    <a:bodyPr/>
                    <a:lstStyle/>
                    <a:p>
                      <a:pPr marL="0" marR="0" algn="ctr">
                        <a:lnSpc>
                          <a:spcPct val="115000"/>
                        </a:lnSpc>
                        <a:spcBef>
                          <a:spcPts val="0"/>
                        </a:spcBef>
                        <a:spcAft>
                          <a:spcPts val="0"/>
                        </a:spcAft>
                      </a:pPr>
                      <a:r>
                        <a:rPr lang="en-US" sz="800" u="none" strike="noStrike" kern="1200">
                          <a:solidFill>
                            <a:schemeClr val="bg2">
                              <a:lumMod val="50000"/>
                            </a:schemeClr>
                          </a:solidFill>
                          <a:effectLst/>
                          <a:latin typeface="+mn-lt"/>
                          <a:ea typeface="+mn-ea"/>
                          <a:cs typeface="+mn-cs"/>
                        </a:rPr>
                        <a:t> 62.0 (39, 75)</a:t>
                      </a:r>
                    </a:p>
                  </a:txBody>
                  <a:tcPr marL="0" marR="0" marT="0" marB="0" anchor="b"/>
                </a:tc>
                <a:tc>
                  <a:txBody>
                    <a:bodyPr/>
                    <a:lstStyle/>
                    <a:p>
                      <a:pPr marL="0" marR="0" algn="ctr">
                        <a:lnSpc>
                          <a:spcPct val="115000"/>
                        </a:lnSpc>
                        <a:spcBef>
                          <a:spcPts val="0"/>
                        </a:spcBef>
                        <a:spcAft>
                          <a:spcPts val="0"/>
                        </a:spcAft>
                      </a:pPr>
                      <a:r>
                        <a:rPr lang="en-US" sz="800" u="none" strike="noStrike" kern="1200">
                          <a:solidFill>
                            <a:schemeClr val="bg2">
                              <a:lumMod val="50000"/>
                            </a:schemeClr>
                          </a:solidFill>
                          <a:effectLst/>
                          <a:latin typeface="+mn-lt"/>
                          <a:ea typeface="+mn-ea"/>
                          <a:cs typeface="+mn-cs"/>
                        </a:rPr>
                        <a:t> 55.5 (32, 82)</a:t>
                      </a:r>
                    </a:p>
                  </a:txBody>
                  <a:tcPr marL="0" marR="0" marT="0" marB="0" anchor="b"/>
                </a:tc>
                <a:extLst>
                  <a:ext uri="{0D108BD9-81ED-4DB2-BD59-A6C34878D82A}">
                    <a16:rowId xmlns:a16="http://schemas.microsoft.com/office/drawing/2014/main" val="2131759211"/>
                  </a:ext>
                </a:extLst>
              </a:tr>
              <a:tr h="146304">
                <a:tc>
                  <a:txBody>
                    <a:bodyPr/>
                    <a:lstStyle/>
                    <a:p>
                      <a:pPr marL="91440" algn="l" defTabSz="914400" rtl="0" eaLnBrk="1" fontAlgn="ctr" latinLnBrk="0" hangingPunct="1"/>
                      <a:r>
                        <a:rPr lang="en-US" sz="800" u="none" strike="noStrike" kern="1200">
                          <a:solidFill>
                            <a:schemeClr val="bg2">
                              <a:lumMod val="50000"/>
                            </a:schemeClr>
                          </a:solidFill>
                          <a:effectLst/>
                        </a:rPr>
                        <a:t>Gender, n (%)</a:t>
                      </a:r>
                      <a:endParaRPr lang="en-US" sz="800" u="none" strike="noStrike" kern="1200">
                        <a:solidFill>
                          <a:schemeClr val="bg2">
                            <a:lumMod val="50000"/>
                          </a:schemeClr>
                        </a:solidFill>
                        <a:effectLst/>
                        <a:latin typeface="Avenir Book" panose="02000503020000020003" pitchFamily="2" charset="0"/>
                        <a:ea typeface="+mn-ea"/>
                        <a:cs typeface="+mn-cs"/>
                      </a:endParaRPr>
                    </a:p>
                  </a:txBody>
                  <a:tcPr marL="4109" marR="4109" marT="4109" marB="0" anchor="ctr"/>
                </a:tc>
                <a:tc>
                  <a:txBody>
                    <a:bodyPr/>
                    <a:lstStyle/>
                    <a:p>
                      <a:pPr algn="ctr" rtl="0" fontAlgn="ctr"/>
                      <a:r>
                        <a:rPr lang="en-US" sz="800" u="none" strike="noStrike">
                          <a:solidFill>
                            <a:schemeClr val="bg2">
                              <a:lumMod val="50000"/>
                            </a:schemeClr>
                          </a:solidFill>
                          <a:effectLst/>
                        </a:rPr>
                        <a:t> </a:t>
                      </a:r>
                      <a:endParaRPr lang="en-US" sz="800" b="0" i="0" u="none" strike="noStrike">
                        <a:solidFill>
                          <a:schemeClr val="bg2">
                            <a:lumMod val="50000"/>
                          </a:schemeClr>
                        </a:solidFill>
                        <a:effectLst/>
                        <a:latin typeface="Avenir Book" panose="02000503020000020003" pitchFamily="2" charset="0"/>
                      </a:endParaRPr>
                    </a:p>
                  </a:txBody>
                  <a:tcPr marL="4109" marR="4109" marT="4109" marB="0" anchor="ctr"/>
                </a:tc>
                <a:tc>
                  <a:txBody>
                    <a:bodyPr/>
                    <a:lstStyle/>
                    <a:p>
                      <a:pPr algn="ctr" rtl="0" fontAlgn="ctr"/>
                      <a:r>
                        <a:rPr lang="en-US" sz="800" u="none" strike="noStrike">
                          <a:solidFill>
                            <a:schemeClr val="bg2">
                              <a:lumMod val="50000"/>
                            </a:schemeClr>
                          </a:solidFill>
                          <a:effectLst/>
                        </a:rPr>
                        <a:t> </a:t>
                      </a:r>
                      <a:endParaRPr lang="en-US" sz="800" b="0" i="0" u="none" strike="noStrike">
                        <a:solidFill>
                          <a:schemeClr val="bg2">
                            <a:lumMod val="50000"/>
                          </a:schemeClr>
                        </a:solidFill>
                        <a:effectLst/>
                        <a:latin typeface="Avenir Book" panose="02000503020000020003" pitchFamily="2" charset="0"/>
                      </a:endParaRPr>
                    </a:p>
                  </a:txBody>
                  <a:tcPr marL="4109" marR="4109" marT="4109" marB="0" anchor="ctr"/>
                </a:tc>
                <a:tc>
                  <a:txBody>
                    <a:bodyPr/>
                    <a:lstStyle/>
                    <a:p>
                      <a:pPr algn="ctr" rtl="0" fontAlgn="ctr"/>
                      <a:r>
                        <a:rPr lang="en-US" sz="800" u="none" strike="noStrike">
                          <a:solidFill>
                            <a:schemeClr val="bg2">
                              <a:lumMod val="50000"/>
                            </a:schemeClr>
                          </a:solidFill>
                          <a:effectLst/>
                        </a:rPr>
                        <a:t> </a:t>
                      </a:r>
                      <a:endParaRPr lang="en-US" sz="800" b="0" i="0" u="none" strike="noStrike">
                        <a:solidFill>
                          <a:schemeClr val="bg2">
                            <a:lumMod val="50000"/>
                          </a:schemeClr>
                        </a:solidFill>
                        <a:effectLst/>
                        <a:latin typeface="Avenir Book" panose="02000503020000020003" pitchFamily="2" charset="0"/>
                      </a:endParaRPr>
                    </a:p>
                  </a:txBody>
                  <a:tcPr marL="4109" marR="4109" marT="4109" marB="0" anchor="ctr"/>
                </a:tc>
                <a:tc>
                  <a:txBody>
                    <a:bodyPr/>
                    <a:lstStyle/>
                    <a:p>
                      <a:pPr algn="ctr" rtl="0" fontAlgn="ctr"/>
                      <a:r>
                        <a:rPr lang="en-US" sz="800" u="none" strike="noStrike">
                          <a:solidFill>
                            <a:schemeClr val="bg2">
                              <a:lumMod val="50000"/>
                            </a:schemeClr>
                          </a:solidFill>
                          <a:effectLst/>
                        </a:rPr>
                        <a:t> </a:t>
                      </a:r>
                      <a:endParaRPr lang="en-US" sz="800" b="0" i="0" u="none" strike="noStrike">
                        <a:solidFill>
                          <a:schemeClr val="bg2">
                            <a:lumMod val="50000"/>
                          </a:schemeClr>
                        </a:solidFill>
                        <a:effectLst/>
                        <a:latin typeface="Avenir Book" panose="02000503020000020003" pitchFamily="2" charset="0"/>
                      </a:endParaRPr>
                    </a:p>
                  </a:txBody>
                  <a:tcPr marL="4109" marR="4109" marT="4109" marB="0" anchor="ctr"/>
                </a:tc>
                <a:extLst>
                  <a:ext uri="{0D108BD9-81ED-4DB2-BD59-A6C34878D82A}">
                    <a16:rowId xmlns:a16="http://schemas.microsoft.com/office/drawing/2014/main" val="541365031"/>
                  </a:ext>
                </a:extLst>
              </a:tr>
              <a:tr h="146304">
                <a:tc>
                  <a:txBody>
                    <a:bodyPr/>
                    <a:lstStyle/>
                    <a:p>
                      <a:pPr marL="182880" algn="l" defTabSz="914400" rtl="0" eaLnBrk="1" fontAlgn="ctr" latinLnBrk="0" hangingPunct="1"/>
                      <a:r>
                        <a:rPr lang="en-US" sz="800" u="none" strike="noStrike" kern="1200">
                          <a:solidFill>
                            <a:schemeClr val="bg2">
                              <a:lumMod val="50000"/>
                            </a:schemeClr>
                          </a:solidFill>
                          <a:effectLst/>
                        </a:rPr>
                        <a:t>Male</a:t>
                      </a:r>
                      <a:endParaRPr lang="en-US" sz="800" u="none" strike="noStrike" kern="1200">
                        <a:solidFill>
                          <a:schemeClr val="bg2">
                            <a:lumMod val="50000"/>
                          </a:schemeClr>
                        </a:solidFill>
                        <a:effectLst/>
                        <a:latin typeface="Avenir Book" panose="02000503020000020003" pitchFamily="2" charset="0"/>
                        <a:ea typeface="+mn-ea"/>
                        <a:cs typeface="+mn-cs"/>
                      </a:endParaRPr>
                    </a:p>
                  </a:txBody>
                  <a:tcPr marL="4109" marR="4109" marT="4109" marB="0" anchor="ctr"/>
                </a:tc>
                <a:tc>
                  <a:txBody>
                    <a:bodyPr/>
                    <a:lstStyle/>
                    <a:p>
                      <a:pPr marL="0" marR="0" algn="ctr">
                        <a:lnSpc>
                          <a:spcPct val="115000"/>
                        </a:lnSpc>
                      </a:pPr>
                      <a:r>
                        <a:rPr lang="en-US" sz="800" u="none" strike="noStrike" kern="1200">
                          <a:solidFill>
                            <a:schemeClr val="bg2">
                              <a:lumMod val="50000"/>
                            </a:schemeClr>
                          </a:solidFill>
                          <a:effectLst/>
                          <a:latin typeface="+mn-lt"/>
                          <a:ea typeface="+mn-ea"/>
                          <a:cs typeface="+mn-cs"/>
                        </a:rPr>
                        <a:t>  6 (66.7)</a:t>
                      </a:r>
                    </a:p>
                  </a:txBody>
                  <a:tcPr marL="0" marR="0" marT="0" marB="0" anchor="b"/>
                </a:tc>
                <a:tc>
                  <a:txBody>
                    <a:bodyPr/>
                    <a:lstStyle/>
                    <a:p>
                      <a:pPr marL="0" marR="0" algn="ctr">
                        <a:lnSpc>
                          <a:spcPct val="115000"/>
                        </a:lnSpc>
                      </a:pPr>
                      <a:r>
                        <a:rPr lang="en-US" sz="800" u="none" strike="noStrike" kern="1200">
                          <a:solidFill>
                            <a:schemeClr val="bg2">
                              <a:lumMod val="50000"/>
                            </a:schemeClr>
                          </a:solidFill>
                          <a:effectLst/>
                          <a:latin typeface="+mn-lt"/>
                          <a:ea typeface="+mn-ea"/>
                          <a:cs typeface="+mn-cs"/>
                        </a:rPr>
                        <a:t>  4 (40.0)</a:t>
                      </a:r>
                    </a:p>
                  </a:txBody>
                  <a:tcPr marL="0" marR="0" marT="0" marB="0" anchor="b"/>
                </a:tc>
                <a:tc>
                  <a:txBody>
                    <a:bodyPr/>
                    <a:lstStyle/>
                    <a:p>
                      <a:pPr marL="0" marR="0" algn="ctr">
                        <a:lnSpc>
                          <a:spcPct val="115000"/>
                        </a:lnSpc>
                      </a:pPr>
                      <a:r>
                        <a:rPr lang="en-US" sz="800" u="none" strike="noStrike" kern="1200">
                          <a:solidFill>
                            <a:schemeClr val="bg2">
                              <a:lumMod val="50000"/>
                            </a:schemeClr>
                          </a:solidFill>
                          <a:effectLst/>
                          <a:latin typeface="+mn-lt"/>
                          <a:ea typeface="+mn-ea"/>
                          <a:cs typeface="+mn-cs"/>
                        </a:rPr>
                        <a:t>  6 (54.5)</a:t>
                      </a:r>
                    </a:p>
                  </a:txBody>
                  <a:tcPr marL="0" marR="0" marT="0" marB="0" anchor="b"/>
                </a:tc>
                <a:tc>
                  <a:txBody>
                    <a:bodyPr/>
                    <a:lstStyle/>
                    <a:p>
                      <a:pPr marL="0" marR="0" algn="ctr">
                        <a:lnSpc>
                          <a:spcPct val="115000"/>
                        </a:lnSpc>
                      </a:pPr>
                      <a:r>
                        <a:rPr lang="en-US" sz="800" u="none" strike="noStrike" kern="1200">
                          <a:solidFill>
                            <a:schemeClr val="bg2">
                              <a:lumMod val="50000"/>
                            </a:schemeClr>
                          </a:solidFill>
                          <a:effectLst/>
                          <a:latin typeface="+mn-lt"/>
                          <a:ea typeface="+mn-ea"/>
                          <a:cs typeface="+mn-cs"/>
                        </a:rPr>
                        <a:t> 16 (53.3)</a:t>
                      </a:r>
                    </a:p>
                  </a:txBody>
                  <a:tcPr marL="0" marR="0" marT="0" marB="0" anchor="b"/>
                </a:tc>
                <a:extLst>
                  <a:ext uri="{0D108BD9-81ED-4DB2-BD59-A6C34878D82A}">
                    <a16:rowId xmlns:a16="http://schemas.microsoft.com/office/drawing/2014/main" val="2209444960"/>
                  </a:ext>
                </a:extLst>
              </a:tr>
              <a:tr h="146304">
                <a:tc>
                  <a:txBody>
                    <a:bodyPr/>
                    <a:lstStyle/>
                    <a:p>
                      <a:pPr marL="182880" algn="l" defTabSz="914400" rtl="0" eaLnBrk="1" fontAlgn="ctr" latinLnBrk="0" hangingPunct="1"/>
                      <a:r>
                        <a:rPr lang="en-US" sz="800" u="none" strike="noStrike" kern="1200">
                          <a:solidFill>
                            <a:schemeClr val="bg2">
                              <a:lumMod val="50000"/>
                            </a:schemeClr>
                          </a:solidFill>
                          <a:effectLst/>
                        </a:rPr>
                        <a:t>Female</a:t>
                      </a:r>
                      <a:endParaRPr lang="en-US" sz="800" u="none" strike="noStrike" kern="1200">
                        <a:solidFill>
                          <a:schemeClr val="bg2">
                            <a:lumMod val="50000"/>
                          </a:schemeClr>
                        </a:solidFill>
                        <a:effectLst/>
                        <a:latin typeface="Avenir Book" panose="02000503020000020003" pitchFamily="2" charset="0"/>
                        <a:ea typeface="+mn-ea"/>
                        <a:cs typeface="+mn-cs"/>
                      </a:endParaRPr>
                    </a:p>
                  </a:txBody>
                  <a:tcPr marL="4109" marR="4109" marT="4109" marB="0" anchor="ctr"/>
                </a:tc>
                <a:tc>
                  <a:txBody>
                    <a:bodyPr/>
                    <a:lstStyle/>
                    <a:p>
                      <a:pPr marL="0" marR="0" algn="ctr">
                        <a:lnSpc>
                          <a:spcPct val="115000"/>
                        </a:lnSpc>
                      </a:pPr>
                      <a:r>
                        <a:rPr lang="en-US" sz="800" u="none" strike="noStrike" kern="1200">
                          <a:solidFill>
                            <a:schemeClr val="bg2">
                              <a:lumMod val="50000"/>
                            </a:schemeClr>
                          </a:solidFill>
                          <a:effectLst/>
                          <a:latin typeface="+mn-lt"/>
                          <a:ea typeface="+mn-ea"/>
                          <a:cs typeface="+mn-cs"/>
                        </a:rPr>
                        <a:t>  3 (33.3)</a:t>
                      </a:r>
                    </a:p>
                  </a:txBody>
                  <a:tcPr marL="0" marR="0" marT="0" marB="0" anchor="b"/>
                </a:tc>
                <a:tc>
                  <a:txBody>
                    <a:bodyPr/>
                    <a:lstStyle/>
                    <a:p>
                      <a:pPr marL="0" marR="0" algn="ctr">
                        <a:lnSpc>
                          <a:spcPct val="115000"/>
                        </a:lnSpc>
                      </a:pPr>
                      <a:r>
                        <a:rPr lang="en-US" sz="800" u="none" strike="noStrike" kern="1200">
                          <a:solidFill>
                            <a:schemeClr val="bg2">
                              <a:lumMod val="50000"/>
                            </a:schemeClr>
                          </a:solidFill>
                          <a:effectLst/>
                          <a:latin typeface="+mn-lt"/>
                          <a:ea typeface="+mn-ea"/>
                          <a:cs typeface="+mn-cs"/>
                        </a:rPr>
                        <a:t>  6 (60.0)</a:t>
                      </a:r>
                    </a:p>
                  </a:txBody>
                  <a:tcPr marL="0" marR="0" marT="0" marB="0" anchor="b"/>
                </a:tc>
                <a:tc>
                  <a:txBody>
                    <a:bodyPr/>
                    <a:lstStyle/>
                    <a:p>
                      <a:pPr marL="0" marR="0" algn="ctr">
                        <a:lnSpc>
                          <a:spcPct val="115000"/>
                        </a:lnSpc>
                      </a:pPr>
                      <a:r>
                        <a:rPr lang="en-US" sz="800" u="none" strike="noStrike" kern="1200">
                          <a:solidFill>
                            <a:schemeClr val="bg2">
                              <a:lumMod val="50000"/>
                            </a:schemeClr>
                          </a:solidFill>
                          <a:effectLst/>
                          <a:latin typeface="+mn-lt"/>
                          <a:ea typeface="+mn-ea"/>
                          <a:cs typeface="+mn-cs"/>
                        </a:rPr>
                        <a:t>  5 (45.5)</a:t>
                      </a:r>
                    </a:p>
                  </a:txBody>
                  <a:tcPr marL="0" marR="0" marT="0" marB="0" anchor="b"/>
                </a:tc>
                <a:tc>
                  <a:txBody>
                    <a:bodyPr/>
                    <a:lstStyle/>
                    <a:p>
                      <a:pPr marL="0" marR="0" algn="ctr">
                        <a:lnSpc>
                          <a:spcPct val="115000"/>
                        </a:lnSpc>
                      </a:pPr>
                      <a:r>
                        <a:rPr lang="en-US" sz="800" u="none" strike="noStrike" kern="1200">
                          <a:solidFill>
                            <a:schemeClr val="bg2">
                              <a:lumMod val="50000"/>
                            </a:schemeClr>
                          </a:solidFill>
                          <a:effectLst/>
                          <a:latin typeface="+mn-lt"/>
                          <a:ea typeface="+mn-ea"/>
                          <a:cs typeface="+mn-cs"/>
                        </a:rPr>
                        <a:t> 14 (46.7)</a:t>
                      </a:r>
                    </a:p>
                  </a:txBody>
                  <a:tcPr marL="0" marR="0" marT="0" marB="0" anchor="b"/>
                </a:tc>
                <a:extLst>
                  <a:ext uri="{0D108BD9-81ED-4DB2-BD59-A6C34878D82A}">
                    <a16:rowId xmlns:a16="http://schemas.microsoft.com/office/drawing/2014/main" val="371265190"/>
                  </a:ext>
                </a:extLst>
              </a:tr>
              <a:tr h="146304">
                <a:tc>
                  <a:txBody>
                    <a:bodyPr/>
                    <a:lstStyle/>
                    <a:p>
                      <a:pPr marL="91440" algn="l" rtl="0" fontAlgn="ctr"/>
                      <a:r>
                        <a:rPr lang="en-US" sz="800" u="none" strike="noStrike">
                          <a:solidFill>
                            <a:schemeClr val="bg2">
                              <a:lumMod val="50000"/>
                            </a:schemeClr>
                          </a:solidFill>
                          <a:effectLst/>
                        </a:rPr>
                        <a:t>Race, n (%)</a:t>
                      </a:r>
                      <a:endParaRPr lang="en-US" sz="800" b="0" i="0" u="none" strike="noStrike">
                        <a:solidFill>
                          <a:schemeClr val="bg2">
                            <a:lumMod val="50000"/>
                          </a:schemeClr>
                        </a:solidFill>
                        <a:effectLst/>
                        <a:latin typeface="Avenir Book" panose="02000503020000020003" pitchFamily="2" charset="0"/>
                      </a:endParaRPr>
                    </a:p>
                  </a:txBody>
                  <a:tcPr marL="4109" marR="4109" marT="4109" marB="0" anchor="ctr"/>
                </a:tc>
                <a:tc>
                  <a:txBody>
                    <a:bodyPr/>
                    <a:lstStyle/>
                    <a:p>
                      <a:pPr algn="ctr" rtl="0" fontAlgn="ctr"/>
                      <a:r>
                        <a:rPr lang="en-US" sz="800" u="none" strike="noStrike">
                          <a:solidFill>
                            <a:schemeClr val="bg2">
                              <a:lumMod val="50000"/>
                            </a:schemeClr>
                          </a:solidFill>
                          <a:effectLst/>
                        </a:rPr>
                        <a:t> </a:t>
                      </a:r>
                      <a:endParaRPr lang="en-US" sz="800" b="0" i="0" u="none" strike="noStrike">
                        <a:solidFill>
                          <a:schemeClr val="bg2">
                            <a:lumMod val="50000"/>
                          </a:schemeClr>
                        </a:solidFill>
                        <a:effectLst/>
                        <a:latin typeface="Avenir Book" panose="02000503020000020003" pitchFamily="2" charset="0"/>
                      </a:endParaRPr>
                    </a:p>
                  </a:txBody>
                  <a:tcPr marL="4109" marR="4109" marT="4109" marB="0" anchor="ctr"/>
                </a:tc>
                <a:tc>
                  <a:txBody>
                    <a:bodyPr/>
                    <a:lstStyle/>
                    <a:p>
                      <a:pPr algn="ctr" rtl="0" fontAlgn="ctr"/>
                      <a:r>
                        <a:rPr lang="en-US" sz="800" u="none" strike="noStrike">
                          <a:solidFill>
                            <a:schemeClr val="bg2">
                              <a:lumMod val="50000"/>
                            </a:schemeClr>
                          </a:solidFill>
                          <a:effectLst/>
                        </a:rPr>
                        <a:t> </a:t>
                      </a:r>
                      <a:endParaRPr lang="en-US" sz="800" b="0" i="0" u="none" strike="noStrike">
                        <a:solidFill>
                          <a:schemeClr val="bg2">
                            <a:lumMod val="50000"/>
                          </a:schemeClr>
                        </a:solidFill>
                        <a:effectLst/>
                        <a:latin typeface="Avenir Book" panose="02000503020000020003" pitchFamily="2" charset="0"/>
                      </a:endParaRPr>
                    </a:p>
                  </a:txBody>
                  <a:tcPr marL="4109" marR="4109" marT="4109" marB="0" anchor="ctr"/>
                </a:tc>
                <a:tc>
                  <a:txBody>
                    <a:bodyPr/>
                    <a:lstStyle/>
                    <a:p>
                      <a:pPr algn="ctr" rtl="0" fontAlgn="ctr"/>
                      <a:r>
                        <a:rPr lang="en-US" sz="800" u="none" strike="noStrike">
                          <a:solidFill>
                            <a:schemeClr val="bg2">
                              <a:lumMod val="50000"/>
                            </a:schemeClr>
                          </a:solidFill>
                          <a:effectLst/>
                        </a:rPr>
                        <a:t> </a:t>
                      </a:r>
                      <a:endParaRPr lang="en-US" sz="800" b="0" i="0" u="none" strike="noStrike">
                        <a:solidFill>
                          <a:schemeClr val="bg2">
                            <a:lumMod val="50000"/>
                          </a:schemeClr>
                        </a:solidFill>
                        <a:effectLst/>
                        <a:latin typeface="Avenir Book" panose="02000503020000020003" pitchFamily="2" charset="0"/>
                      </a:endParaRPr>
                    </a:p>
                  </a:txBody>
                  <a:tcPr marL="4109" marR="4109" marT="4109" marB="0" anchor="ctr"/>
                </a:tc>
                <a:tc>
                  <a:txBody>
                    <a:bodyPr/>
                    <a:lstStyle/>
                    <a:p>
                      <a:pPr algn="ctr" rtl="0" fontAlgn="ctr"/>
                      <a:r>
                        <a:rPr lang="en-US" sz="800" u="none" strike="noStrike">
                          <a:solidFill>
                            <a:schemeClr val="bg2">
                              <a:lumMod val="50000"/>
                            </a:schemeClr>
                          </a:solidFill>
                          <a:effectLst/>
                        </a:rPr>
                        <a:t> </a:t>
                      </a:r>
                      <a:endParaRPr lang="en-US" sz="800" b="0" i="0" u="none" strike="noStrike">
                        <a:solidFill>
                          <a:schemeClr val="bg2">
                            <a:lumMod val="50000"/>
                          </a:schemeClr>
                        </a:solidFill>
                        <a:effectLst/>
                        <a:latin typeface="Avenir Book" panose="02000503020000020003" pitchFamily="2" charset="0"/>
                      </a:endParaRPr>
                    </a:p>
                  </a:txBody>
                  <a:tcPr marL="4109" marR="4109" marT="4109" marB="0" anchor="ctr"/>
                </a:tc>
                <a:extLst>
                  <a:ext uri="{0D108BD9-81ED-4DB2-BD59-A6C34878D82A}">
                    <a16:rowId xmlns:a16="http://schemas.microsoft.com/office/drawing/2014/main" val="3229086123"/>
                  </a:ext>
                </a:extLst>
              </a:tr>
              <a:tr h="146304">
                <a:tc>
                  <a:txBody>
                    <a:bodyPr/>
                    <a:lstStyle/>
                    <a:p>
                      <a:pPr marL="182880" algn="l" rtl="0" fontAlgn="ctr"/>
                      <a:r>
                        <a:rPr lang="en-US" sz="800" u="none" strike="noStrike" kern="1200">
                          <a:solidFill>
                            <a:schemeClr val="bg2">
                              <a:lumMod val="50000"/>
                            </a:schemeClr>
                          </a:solidFill>
                          <a:effectLst/>
                        </a:rPr>
                        <a:t>White</a:t>
                      </a:r>
                      <a:endParaRPr lang="en-US" sz="800" u="none" strike="noStrike" kern="1200">
                        <a:solidFill>
                          <a:schemeClr val="bg2">
                            <a:lumMod val="50000"/>
                          </a:schemeClr>
                        </a:solidFill>
                        <a:effectLst/>
                        <a:latin typeface="Avenir Book" panose="02000503020000020003" pitchFamily="2" charset="0"/>
                        <a:ea typeface="+mn-ea"/>
                        <a:cs typeface="+mn-cs"/>
                      </a:endParaRPr>
                    </a:p>
                  </a:txBody>
                  <a:tcPr marL="4109" marR="4109" marT="4109" marB="0" anchor="ctr"/>
                </a:tc>
                <a:tc>
                  <a:txBody>
                    <a:bodyPr/>
                    <a:lstStyle/>
                    <a:p>
                      <a:pPr algn="ctr" fontAlgn="ctr"/>
                      <a:r>
                        <a:rPr lang="en-US" sz="800" u="none" strike="noStrike" kern="1200">
                          <a:solidFill>
                            <a:schemeClr val="bg2">
                              <a:lumMod val="50000"/>
                            </a:schemeClr>
                          </a:solidFill>
                          <a:effectLst/>
                          <a:latin typeface="+mn-lt"/>
                          <a:ea typeface="+mn-ea"/>
                          <a:cs typeface="+mn-cs"/>
                        </a:rPr>
                        <a:t>  8 (88.9)</a:t>
                      </a:r>
                    </a:p>
                  </a:txBody>
                  <a:tcPr marL="9525" marR="9525" marT="9525" marB="0" anchor="ctr"/>
                </a:tc>
                <a:tc>
                  <a:txBody>
                    <a:bodyPr/>
                    <a:lstStyle/>
                    <a:p>
                      <a:pPr algn="ctr" fontAlgn="ctr"/>
                      <a:r>
                        <a:rPr lang="en-US" sz="800" u="none" strike="noStrike" kern="1200">
                          <a:solidFill>
                            <a:schemeClr val="bg2">
                              <a:lumMod val="50000"/>
                            </a:schemeClr>
                          </a:solidFill>
                          <a:effectLst/>
                          <a:latin typeface="+mn-lt"/>
                          <a:ea typeface="+mn-ea"/>
                          <a:cs typeface="+mn-cs"/>
                        </a:rPr>
                        <a:t>  9 (90.0)</a:t>
                      </a:r>
                    </a:p>
                  </a:txBody>
                  <a:tcPr marL="9525" marR="9525" marT="9525" marB="0" anchor="ctr"/>
                </a:tc>
                <a:tc>
                  <a:txBody>
                    <a:bodyPr/>
                    <a:lstStyle/>
                    <a:p>
                      <a:pPr algn="ctr" fontAlgn="ctr"/>
                      <a:r>
                        <a:rPr lang="en-US" sz="800" u="none" strike="noStrike" kern="1200">
                          <a:solidFill>
                            <a:schemeClr val="bg2">
                              <a:lumMod val="50000"/>
                            </a:schemeClr>
                          </a:solidFill>
                          <a:effectLst/>
                          <a:latin typeface="+mn-lt"/>
                          <a:ea typeface="+mn-ea"/>
                          <a:cs typeface="+mn-cs"/>
                        </a:rPr>
                        <a:t> 11 (100)</a:t>
                      </a:r>
                    </a:p>
                  </a:txBody>
                  <a:tcPr marL="9525" marR="9525" marT="9525" marB="0" anchor="ctr"/>
                </a:tc>
                <a:tc>
                  <a:txBody>
                    <a:bodyPr/>
                    <a:lstStyle/>
                    <a:p>
                      <a:pPr algn="ctr" fontAlgn="ctr"/>
                      <a:r>
                        <a:rPr lang="en-US" sz="800" u="none" strike="noStrike" kern="1200">
                          <a:solidFill>
                            <a:schemeClr val="bg2">
                              <a:lumMod val="50000"/>
                            </a:schemeClr>
                          </a:solidFill>
                          <a:effectLst/>
                          <a:latin typeface="+mn-lt"/>
                          <a:ea typeface="+mn-ea"/>
                          <a:cs typeface="+mn-cs"/>
                        </a:rPr>
                        <a:t> 28 (93.3)</a:t>
                      </a:r>
                    </a:p>
                  </a:txBody>
                  <a:tcPr marL="9525" marR="9525" marT="9525" marB="0" anchor="ctr"/>
                </a:tc>
                <a:extLst>
                  <a:ext uri="{0D108BD9-81ED-4DB2-BD59-A6C34878D82A}">
                    <a16:rowId xmlns:a16="http://schemas.microsoft.com/office/drawing/2014/main" val="3699799993"/>
                  </a:ext>
                </a:extLst>
              </a:tr>
              <a:tr h="146304">
                <a:tc>
                  <a:txBody>
                    <a:bodyPr/>
                    <a:lstStyle/>
                    <a:p>
                      <a:pPr marL="182880" algn="l" rtl="0" fontAlgn="ctr"/>
                      <a:r>
                        <a:rPr lang="en-US" sz="800" u="none" strike="noStrike" kern="1200">
                          <a:solidFill>
                            <a:schemeClr val="bg2">
                              <a:lumMod val="50000"/>
                            </a:schemeClr>
                          </a:solidFill>
                          <a:effectLst/>
                        </a:rPr>
                        <a:t>Asian</a:t>
                      </a:r>
                      <a:endParaRPr lang="en-US" sz="800" u="none" strike="noStrike" kern="1200">
                        <a:solidFill>
                          <a:schemeClr val="bg2">
                            <a:lumMod val="50000"/>
                          </a:schemeClr>
                        </a:solidFill>
                        <a:effectLst/>
                        <a:latin typeface="Avenir Book" panose="02000503020000020003" pitchFamily="2" charset="0"/>
                        <a:ea typeface="+mn-ea"/>
                        <a:cs typeface="+mn-cs"/>
                      </a:endParaRPr>
                    </a:p>
                  </a:txBody>
                  <a:tcPr marL="4109" marR="4109" marT="4109" marB="0" anchor="ctr"/>
                </a:tc>
                <a:tc>
                  <a:txBody>
                    <a:bodyPr/>
                    <a:lstStyle/>
                    <a:p>
                      <a:pPr algn="ctr" fontAlgn="ctr"/>
                      <a:r>
                        <a:rPr lang="en-US" sz="800" u="none" strike="noStrike" kern="1200">
                          <a:solidFill>
                            <a:schemeClr val="bg2">
                              <a:lumMod val="50000"/>
                            </a:schemeClr>
                          </a:solidFill>
                          <a:effectLst/>
                          <a:latin typeface="+mn-lt"/>
                          <a:ea typeface="+mn-ea"/>
                          <a:cs typeface="+mn-cs"/>
                        </a:rPr>
                        <a:t>  1 (11.1)</a:t>
                      </a:r>
                    </a:p>
                  </a:txBody>
                  <a:tcPr marL="9525" marR="9525" marT="9525" marB="0" anchor="ctr"/>
                </a:tc>
                <a:tc>
                  <a:txBody>
                    <a:bodyPr/>
                    <a:lstStyle/>
                    <a:p>
                      <a:pPr algn="ctr" fontAlgn="ctr"/>
                      <a:r>
                        <a:rPr lang="en-US" sz="800" u="none" strike="noStrike" kern="1200">
                          <a:solidFill>
                            <a:schemeClr val="bg2">
                              <a:lumMod val="50000"/>
                            </a:schemeClr>
                          </a:solidFill>
                          <a:effectLst/>
                          <a:latin typeface="+mn-lt"/>
                          <a:ea typeface="+mn-ea"/>
                          <a:cs typeface="+mn-cs"/>
                        </a:rPr>
                        <a:t>0</a:t>
                      </a:r>
                    </a:p>
                  </a:txBody>
                  <a:tcPr marL="9525" marR="9525" marT="9525" marB="0" anchor="ctr"/>
                </a:tc>
                <a:tc>
                  <a:txBody>
                    <a:bodyPr/>
                    <a:lstStyle/>
                    <a:p>
                      <a:pPr algn="ctr" fontAlgn="ctr"/>
                      <a:r>
                        <a:rPr lang="en-US" sz="800" u="none" strike="noStrike" kern="1200">
                          <a:solidFill>
                            <a:schemeClr val="bg2">
                              <a:lumMod val="50000"/>
                            </a:schemeClr>
                          </a:solidFill>
                          <a:effectLst/>
                          <a:latin typeface="+mn-lt"/>
                          <a:ea typeface="+mn-ea"/>
                          <a:cs typeface="+mn-cs"/>
                        </a:rPr>
                        <a:t>0</a:t>
                      </a:r>
                    </a:p>
                  </a:txBody>
                  <a:tcPr marL="9525" marR="9525" marT="9525" marB="0" anchor="ctr"/>
                </a:tc>
                <a:tc>
                  <a:txBody>
                    <a:bodyPr/>
                    <a:lstStyle/>
                    <a:p>
                      <a:pPr algn="ctr" fontAlgn="ctr"/>
                      <a:r>
                        <a:rPr lang="en-US" sz="800" u="none" strike="noStrike" kern="1200">
                          <a:solidFill>
                            <a:schemeClr val="bg2">
                              <a:lumMod val="50000"/>
                            </a:schemeClr>
                          </a:solidFill>
                          <a:effectLst/>
                          <a:latin typeface="+mn-lt"/>
                          <a:ea typeface="+mn-ea"/>
                          <a:cs typeface="+mn-cs"/>
                        </a:rPr>
                        <a:t>  1 (3.3)</a:t>
                      </a:r>
                    </a:p>
                  </a:txBody>
                  <a:tcPr marL="9525" marR="9525" marT="9525" marB="0" anchor="ctr"/>
                </a:tc>
                <a:extLst>
                  <a:ext uri="{0D108BD9-81ED-4DB2-BD59-A6C34878D82A}">
                    <a16:rowId xmlns:a16="http://schemas.microsoft.com/office/drawing/2014/main" val="3912988067"/>
                  </a:ext>
                </a:extLst>
              </a:tr>
              <a:tr h="146304">
                <a:tc>
                  <a:txBody>
                    <a:bodyPr/>
                    <a:lstStyle/>
                    <a:p>
                      <a:pPr marL="182880" algn="l" rtl="0" fontAlgn="ctr"/>
                      <a:r>
                        <a:rPr lang="en-US" sz="800" u="none" strike="noStrike" kern="1200">
                          <a:solidFill>
                            <a:schemeClr val="bg2">
                              <a:lumMod val="50000"/>
                            </a:schemeClr>
                          </a:solidFill>
                          <a:effectLst/>
                        </a:rPr>
                        <a:t>Native Hawaiian or Other Pacific  Islander</a:t>
                      </a:r>
                      <a:endParaRPr lang="en-US" sz="800" u="none" strike="noStrike" kern="1200">
                        <a:solidFill>
                          <a:schemeClr val="bg2">
                            <a:lumMod val="50000"/>
                          </a:schemeClr>
                        </a:solidFill>
                        <a:effectLst/>
                        <a:latin typeface="Avenir Book" panose="02000503020000020003" pitchFamily="2" charset="0"/>
                        <a:ea typeface="+mn-ea"/>
                        <a:cs typeface="+mn-cs"/>
                      </a:endParaRPr>
                    </a:p>
                  </a:txBody>
                  <a:tcPr marL="4109" marR="4109" marT="4109" marB="0" anchor="ctr"/>
                </a:tc>
                <a:tc>
                  <a:txBody>
                    <a:bodyPr/>
                    <a:lstStyle/>
                    <a:p>
                      <a:pPr algn="ctr" fontAlgn="ctr"/>
                      <a:r>
                        <a:rPr lang="en-US" sz="800" u="none" strike="noStrike" kern="1200">
                          <a:solidFill>
                            <a:schemeClr val="bg2">
                              <a:lumMod val="50000"/>
                            </a:schemeClr>
                          </a:solidFill>
                          <a:effectLst/>
                          <a:latin typeface="+mn-lt"/>
                          <a:ea typeface="+mn-ea"/>
                          <a:cs typeface="+mn-cs"/>
                        </a:rPr>
                        <a:t>0</a:t>
                      </a:r>
                    </a:p>
                  </a:txBody>
                  <a:tcPr marL="9525" marR="9525" marT="9525" marB="0" anchor="ctr"/>
                </a:tc>
                <a:tc>
                  <a:txBody>
                    <a:bodyPr/>
                    <a:lstStyle/>
                    <a:p>
                      <a:pPr algn="ctr" fontAlgn="ctr"/>
                      <a:r>
                        <a:rPr lang="en-US" sz="800" u="none" strike="noStrike" kern="1200">
                          <a:solidFill>
                            <a:schemeClr val="bg2">
                              <a:lumMod val="50000"/>
                            </a:schemeClr>
                          </a:solidFill>
                          <a:effectLst/>
                          <a:latin typeface="+mn-lt"/>
                          <a:ea typeface="+mn-ea"/>
                          <a:cs typeface="+mn-cs"/>
                        </a:rPr>
                        <a:t>  1 (10.0)</a:t>
                      </a:r>
                    </a:p>
                  </a:txBody>
                  <a:tcPr marL="9525" marR="9525" marT="9525" marB="0" anchor="ctr"/>
                </a:tc>
                <a:tc>
                  <a:txBody>
                    <a:bodyPr/>
                    <a:lstStyle/>
                    <a:p>
                      <a:pPr algn="ctr" fontAlgn="ctr"/>
                      <a:r>
                        <a:rPr lang="en-US" sz="800" u="none" strike="noStrike" kern="1200">
                          <a:solidFill>
                            <a:schemeClr val="bg2">
                              <a:lumMod val="50000"/>
                            </a:schemeClr>
                          </a:solidFill>
                          <a:effectLst/>
                          <a:latin typeface="+mn-lt"/>
                          <a:ea typeface="+mn-ea"/>
                          <a:cs typeface="+mn-cs"/>
                        </a:rPr>
                        <a:t>0</a:t>
                      </a:r>
                    </a:p>
                  </a:txBody>
                  <a:tcPr marL="9525" marR="9525" marT="9525" marB="0" anchor="ctr"/>
                </a:tc>
                <a:tc>
                  <a:txBody>
                    <a:bodyPr/>
                    <a:lstStyle/>
                    <a:p>
                      <a:pPr algn="ctr" fontAlgn="ctr"/>
                      <a:r>
                        <a:rPr lang="en-US" sz="800" u="none" strike="noStrike" kern="1200">
                          <a:solidFill>
                            <a:schemeClr val="bg2">
                              <a:lumMod val="50000"/>
                            </a:schemeClr>
                          </a:solidFill>
                          <a:effectLst/>
                          <a:latin typeface="+mn-lt"/>
                          <a:ea typeface="+mn-ea"/>
                          <a:cs typeface="+mn-cs"/>
                        </a:rPr>
                        <a:t>  1 (3.3)</a:t>
                      </a:r>
                    </a:p>
                  </a:txBody>
                  <a:tcPr marL="9525" marR="9525" marT="9525" marB="0" anchor="ctr"/>
                </a:tc>
                <a:extLst>
                  <a:ext uri="{0D108BD9-81ED-4DB2-BD59-A6C34878D82A}">
                    <a16:rowId xmlns:a16="http://schemas.microsoft.com/office/drawing/2014/main" val="1305661573"/>
                  </a:ext>
                </a:extLst>
              </a:tr>
              <a:tr h="146304">
                <a:tc>
                  <a:txBody>
                    <a:bodyPr/>
                    <a:lstStyle/>
                    <a:p>
                      <a:pPr marL="91440" algn="l" rtl="0" fontAlgn="ctr"/>
                      <a:r>
                        <a:rPr lang="en-US" sz="800" u="none" strike="noStrike">
                          <a:solidFill>
                            <a:schemeClr val="bg2">
                              <a:lumMod val="50000"/>
                            </a:schemeClr>
                          </a:solidFill>
                          <a:effectLst/>
                        </a:rPr>
                        <a:t>ECOG, n (%)</a:t>
                      </a:r>
                      <a:endParaRPr lang="en-US" sz="800" b="0" i="0" u="none" strike="noStrike">
                        <a:solidFill>
                          <a:schemeClr val="bg2">
                            <a:lumMod val="50000"/>
                          </a:schemeClr>
                        </a:solidFill>
                        <a:effectLst/>
                        <a:latin typeface="Avenir Book" panose="02000503020000020003" pitchFamily="2" charset="0"/>
                      </a:endParaRPr>
                    </a:p>
                  </a:txBody>
                  <a:tcPr marL="4109" marR="4109" marT="4109" marB="0" anchor="ctr"/>
                </a:tc>
                <a:tc>
                  <a:txBody>
                    <a:bodyPr/>
                    <a:lstStyle/>
                    <a:p>
                      <a:pPr algn="ctr" rtl="0" fontAlgn="ctr"/>
                      <a:r>
                        <a:rPr lang="en-US" sz="800" u="none" strike="noStrike" kern="1200">
                          <a:solidFill>
                            <a:schemeClr val="bg2">
                              <a:lumMod val="50000"/>
                            </a:schemeClr>
                          </a:solidFill>
                          <a:effectLst/>
                          <a:latin typeface="+mn-lt"/>
                          <a:ea typeface="+mn-ea"/>
                          <a:cs typeface="+mn-cs"/>
                        </a:rPr>
                        <a:t> </a:t>
                      </a:r>
                    </a:p>
                  </a:txBody>
                  <a:tcPr marL="4109" marR="4109" marT="4109" marB="0" anchor="ctr"/>
                </a:tc>
                <a:tc>
                  <a:txBody>
                    <a:bodyPr/>
                    <a:lstStyle/>
                    <a:p>
                      <a:pPr algn="ctr" rtl="0" fontAlgn="ctr"/>
                      <a:r>
                        <a:rPr lang="en-US" sz="800" u="none" strike="noStrike" kern="1200">
                          <a:solidFill>
                            <a:schemeClr val="bg2">
                              <a:lumMod val="50000"/>
                            </a:schemeClr>
                          </a:solidFill>
                          <a:effectLst/>
                          <a:latin typeface="+mn-lt"/>
                          <a:ea typeface="+mn-ea"/>
                          <a:cs typeface="+mn-cs"/>
                        </a:rPr>
                        <a:t> </a:t>
                      </a:r>
                    </a:p>
                  </a:txBody>
                  <a:tcPr marL="4109" marR="4109" marT="4109" marB="0" anchor="ctr"/>
                </a:tc>
                <a:tc>
                  <a:txBody>
                    <a:bodyPr/>
                    <a:lstStyle/>
                    <a:p>
                      <a:pPr algn="ctr" rtl="0" fontAlgn="ctr"/>
                      <a:r>
                        <a:rPr lang="en-US" sz="800" u="none" strike="noStrike" kern="1200">
                          <a:solidFill>
                            <a:schemeClr val="bg2">
                              <a:lumMod val="50000"/>
                            </a:schemeClr>
                          </a:solidFill>
                          <a:effectLst/>
                          <a:latin typeface="+mn-lt"/>
                          <a:ea typeface="+mn-ea"/>
                          <a:cs typeface="+mn-cs"/>
                        </a:rPr>
                        <a:t> </a:t>
                      </a:r>
                    </a:p>
                  </a:txBody>
                  <a:tcPr marL="4109" marR="4109" marT="4109" marB="0" anchor="ctr"/>
                </a:tc>
                <a:tc>
                  <a:txBody>
                    <a:bodyPr/>
                    <a:lstStyle/>
                    <a:p>
                      <a:pPr algn="ctr" rtl="0" fontAlgn="ctr"/>
                      <a:r>
                        <a:rPr lang="en-US" sz="800" u="none" strike="noStrike" kern="1200">
                          <a:solidFill>
                            <a:schemeClr val="bg2">
                              <a:lumMod val="50000"/>
                            </a:schemeClr>
                          </a:solidFill>
                          <a:effectLst/>
                          <a:latin typeface="+mn-lt"/>
                          <a:ea typeface="+mn-ea"/>
                          <a:cs typeface="+mn-cs"/>
                        </a:rPr>
                        <a:t> </a:t>
                      </a:r>
                    </a:p>
                  </a:txBody>
                  <a:tcPr marL="4109" marR="4109" marT="4109" marB="0" anchor="ctr"/>
                </a:tc>
                <a:extLst>
                  <a:ext uri="{0D108BD9-81ED-4DB2-BD59-A6C34878D82A}">
                    <a16:rowId xmlns:a16="http://schemas.microsoft.com/office/drawing/2014/main" val="3284034404"/>
                  </a:ext>
                </a:extLst>
              </a:tr>
              <a:tr h="146304">
                <a:tc>
                  <a:txBody>
                    <a:bodyPr/>
                    <a:lstStyle/>
                    <a:p>
                      <a:pPr marL="182880" algn="l" defTabSz="914400" rtl="0" eaLnBrk="1" fontAlgn="ctr" latinLnBrk="0" hangingPunct="1"/>
                      <a:r>
                        <a:rPr lang="en-US" sz="800" u="none" strike="noStrike" kern="1200">
                          <a:solidFill>
                            <a:schemeClr val="bg2">
                              <a:lumMod val="50000"/>
                            </a:schemeClr>
                          </a:solidFill>
                          <a:effectLst/>
                          <a:latin typeface="+mn-lt"/>
                          <a:ea typeface="+mn-ea"/>
                          <a:cs typeface="+mn-cs"/>
                        </a:rPr>
                        <a:t>0</a:t>
                      </a:r>
                    </a:p>
                  </a:txBody>
                  <a:tcPr marL="4109" marR="4109" marT="4109" marB="0" anchor="ctr"/>
                </a:tc>
                <a:tc>
                  <a:txBody>
                    <a:bodyPr/>
                    <a:lstStyle/>
                    <a:p>
                      <a:pPr algn="ctr" fontAlgn="ctr"/>
                      <a:r>
                        <a:rPr lang="en-US" sz="800" u="none" strike="noStrike" kern="1200">
                          <a:solidFill>
                            <a:schemeClr val="bg2">
                              <a:lumMod val="50000"/>
                            </a:schemeClr>
                          </a:solidFill>
                          <a:effectLst/>
                          <a:latin typeface="+mn-lt"/>
                          <a:ea typeface="+mn-ea"/>
                          <a:cs typeface="+mn-cs"/>
                        </a:rPr>
                        <a:t>  4 (44.4)</a:t>
                      </a:r>
                    </a:p>
                  </a:txBody>
                  <a:tcPr marL="6350" marR="6350" marT="6350" marB="0" anchor="ctr"/>
                </a:tc>
                <a:tc>
                  <a:txBody>
                    <a:bodyPr/>
                    <a:lstStyle/>
                    <a:p>
                      <a:pPr algn="ctr" fontAlgn="ctr"/>
                      <a:r>
                        <a:rPr lang="en-US" sz="800" u="none" strike="noStrike" kern="1200">
                          <a:solidFill>
                            <a:schemeClr val="bg2">
                              <a:lumMod val="50000"/>
                            </a:schemeClr>
                          </a:solidFill>
                          <a:effectLst/>
                          <a:latin typeface="+mn-lt"/>
                          <a:ea typeface="+mn-ea"/>
                          <a:cs typeface="+mn-cs"/>
                        </a:rPr>
                        <a:t>  6 (60.0)</a:t>
                      </a:r>
                    </a:p>
                  </a:txBody>
                  <a:tcPr marL="9525" marR="9525" marT="9525" marB="0" anchor="ctr"/>
                </a:tc>
                <a:tc>
                  <a:txBody>
                    <a:bodyPr/>
                    <a:lstStyle/>
                    <a:p>
                      <a:pPr algn="ctr" fontAlgn="ctr"/>
                      <a:r>
                        <a:rPr lang="en-US" sz="800" u="none" strike="noStrike" kern="1200">
                          <a:solidFill>
                            <a:schemeClr val="bg2">
                              <a:lumMod val="50000"/>
                            </a:schemeClr>
                          </a:solidFill>
                          <a:effectLst/>
                          <a:latin typeface="+mn-lt"/>
                          <a:ea typeface="+mn-ea"/>
                          <a:cs typeface="+mn-cs"/>
                        </a:rPr>
                        <a:t>  8 (72.7)</a:t>
                      </a:r>
                    </a:p>
                  </a:txBody>
                  <a:tcPr marL="9525" marR="9525" marT="9525" marB="0" anchor="ctr"/>
                </a:tc>
                <a:tc>
                  <a:txBody>
                    <a:bodyPr/>
                    <a:lstStyle/>
                    <a:p>
                      <a:pPr algn="ctr" fontAlgn="ctr"/>
                      <a:r>
                        <a:rPr lang="en-US" sz="800" u="none" strike="noStrike" kern="1200">
                          <a:solidFill>
                            <a:schemeClr val="bg2">
                              <a:lumMod val="50000"/>
                            </a:schemeClr>
                          </a:solidFill>
                          <a:effectLst/>
                          <a:latin typeface="+mn-lt"/>
                          <a:ea typeface="+mn-ea"/>
                          <a:cs typeface="+mn-cs"/>
                        </a:rPr>
                        <a:t> 18 (60.0)</a:t>
                      </a:r>
                    </a:p>
                  </a:txBody>
                  <a:tcPr marL="9525" marR="9525" marT="9525" marB="0" anchor="ctr"/>
                </a:tc>
                <a:extLst>
                  <a:ext uri="{0D108BD9-81ED-4DB2-BD59-A6C34878D82A}">
                    <a16:rowId xmlns:a16="http://schemas.microsoft.com/office/drawing/2014/main" val="3590427636"/>
                  </a:ext>
                </a:extLst>
              </a:tr>
              <a:tr h="146304">
                <a:tc>
                  <a:txBody>
                    <a:bodyPr/>
                    <a:lstStyle/>
                    <a:p>
                      <a:pPr marL="182880" algn="l" defTabSz="914400" rtl="0" eaLnBrk="1" fontAlgn="ctr" latinLnBrk="0" hangingPunct="1"/>
                      <a:r>
                        <a:rPr lang="en-US" sz="800" u="none" strike="noStrike" kern="1200">
                          <a:solidFill>
                            <a:schemeClr val="bg2">
                              <a:lumMod val="50000"/>
                            </a:schemeClr>
                          </a:solidFill>
                          <a:effectLst/>
                          <a:latin typeface="+mn-lt"/>
                          <a:ea typeface="+mn-ea"/>
                          <a:cs typeface="+mn-cs"/>
                        </a:rPr>
                        <a:t>1</a:t>
                      </a:r>
                    </a:p>
                  </a:txBody>
                  <a:tcPr marL="4109" marR="4109" marT="4109" marB="0" anchor="ctr"/>
                </a:tc>
                <a:tc>
                  <a:txBody>
                    <a:bodyPr/>
                    <a:lstStyle/>
                    <a:p>
                      <a:pPr algn="ctr" fontAlgn="ctr"/>
                      <a:r>
                        <a:rPr lang="en-US" sz="800" u="none" strike="noStrike" kern="1200">
                          <a:solidFill>
                            <a:schemeClr val="bg2">
                              <a:lumMod val="50000"/>
                            </a:schemeClr>
                          </a:solidFill>
                          <a:effectLst/>
                          <a:latin typeface="+mn-lt"/>
                          <a:ea typeface="+mn-ea"/>
                          <a:cs typeface="+mn-cs"/>
                        </a:rPr>
                        <a:t>  5 (55.6)</a:t>
                      </a:r>
                    </a:p>
                  </a:txBody>
                  <a:tcPr marL="6350" marR="6350" marT="6350" marB="0" anchor="ctr"/>
                </a:tc>
                <a:tc>
                  <a:txBody>
                    <a:bodyPr/>
                    <a:lstStyle/>
                    <a:p>
                      <a:pPr algn="ctr" fontAlgn="ctr"/>
                      <a:r>
                        <a:rPr lang="en-US" sz="800" u="none" strike="noStrike" kern="1200">
                          <a:solidFill>
                            <a:schemeClr val="bg2">
                              <a:lumMod val="50000"/>
                            </a:schemeClr>
                          </a:solidFill>
                          <a:effectLst/>
                          <a:latin typeface="+mn-lt"/>
                          <a:ea typeface="+mn-ea"/>
                          <a:cs typeface="+mn-cs"/>
                        </a:rPr>
                        <a:t>  4 (40.0)</a:t>
                      </a:r>
                    </a:p>
                  </a:txBody>
                  <a:tcPr marL="9525" marR="9525" marT="9525" marB="0" anchor="ctr"/>
                </a:tc>
                <a:tc>
                  <a:txBody>
                    <a:bodyPr/>
                    <a:lstStyle/>
                    <a:p>
                      <a:pPr algn="ctr" fontAlgn="ctr"/>
                      <a:r>
                        <a:rPr lang="en-US" sz="800" u="none" strike="noStrike" kern="1200">
                          <a:solidFill>
                            <a:schemeClr val="bg2">
                              <a:lumMod val="50000"/>
                            </a:schemeClr>
                          </a:solidFill>
                          <a:effectLst/>
                          <a:latin typeface="+mn-lt"/>
                          <a:ea typeface="+mn-ea"/>
                          <a:cs typeface="+mn-cs"/>
                        </a:rPr>
                        <a:t>  3 (27.3)</a:t>
                      </a:r>
                    </a:p>
                  </a:txBody>
                  <a:tcPr marL="9525" marR="9525" marT="9525" marB="0" anchor="ctr"/>
                </a:tc>
                <a:tc>
                  <a:txBody>
                    <a:bodyPr/>
                    <a:lstStyle/>
                    <a:p>
                      <a:pPr algn="ctr" fontAlgn="ctr"/>
                      <a:r>
                        <a:rPr lang="en-US" sz="800" u="none" strike="noStrike" kern="1200">
                          <a:solidFill>
                            <a:schemeClr val="bg2">
                              <a:lumMod val="50000"/>
                            </a:schemeClr>
                          </a:solidFill>
                          <a:effectLst/>
                          <a:latin typeface="+mn-lt"/>
                          <a:ea typeface="+mn-ea"/>
                          <a:cs typeface="+mn-cs"/>
                        </a:rPr>
                        <a:t> 12 (40.0)</a:t>
                      </a:r>
                    </a:p>
                  </a:txBody>
                  <a:tcPr marL="9525" marR="9525" marT="9525" marB="0" anchor="ctr"/>
                </a:tc>
                <a:extLst>
                  <a:ext uri="{0D108BD9-81ED-4DB2-BD59-A6C34878D82A}">
                    <a16:rowId xmlns:a16="http://schemas.microsoft.com/office/drawing/2014/main" val="3320395349"/>
                  </a:ext>
                </a:extLst>
              </a:tr>
              <a:tr h="146304">
                <a:tc>
                  <a:txBody>
                    <a:bodyPr/>
                    <a:lstStyle/>
                    <a:p>
                      <a:pPr marL="91440" algn="l" rtl="0" fontAlgn="ctr"/>
                      <a:r>
                        <a:rPr lang="en-US" sz="800" u="none" strike="noStrike">
                          <a:solidFill>
                            <a:schemeClr val="bg2">
                              <a:lumMod val="50000"/>
                            </a:schemeClr>
                          </a:solidFill>
                          <a:effectLst/>
                        </a:rPr>
                        <a:t>Time to metastases, n (%)</a:t>
                      </a:r>
                      <a:endParaRPr lang="en-US" sz="800" b="0" i="0" u="none" strike="noStrike">
                        <a:solidFill>
                          <a:schemeClr val="bg2">
                            <a:lumMod val="50000"/>
                          </a:schemeClr>
                        </a:solidFill>
                        <a:effectLst/>
                        <a:latin typeface="Avenir Book" panose="02000503020000020003" pitchFamily="2" charset="0"/>
                      </a:endParaRPr>
                    </a:p>
                  </a:txBody>
                  <a:tcPr marL="4109" marR="4109" marT="4109" marB="0" anchor="ctr"/>
                </a:tc>
                <a:tc>
                  <a:txBody>
                    <a:bodyPr/>
                    <a:lstStyle/>
                    <a:p>
                      <a:pPr algn="ctr" rtl="0" fontAlgn="ctr"/>
                      <a:r>
                        <a:rPr lang="en-US" sz="800" u="none" strike="noStrike" kern="1200">
                          <a:solidFill>
                            <a:schemeClr val="bg2">
                              <a:lumMod val="50000"/>
                            </a:schemeClr>
                          </a:solidFill>
                          <a:effectLst/>
                          <a:latin typeface="+mn-lt"/>
                          <a:ea typeface="+mn-ea"/>
                          <a:cs typeface="+mn-cs"/>
                        </a:rPr>
                        <a:t> </a:t>
                      </a:r>
                    </a:p>
                  </a:txBody>
                  <a:tcPr marL="4109" marR="4109" marT="4109" marB="0" anchor="ctr"/>
                </a:tc>
                <a:tc>
                  <a:txBody>
                    <a:bodyPr/>
                    <a:lstStyle/>
                    <a:p>
                      <a:pPr algn="ctr" rtl="0" fontAlgn="ctr"/>
                      <a:r>
                        <a:rPr lang="en-US" sz="800" u="none" strike="noStrike" kern="1200">
                          <a:solidFill>
                            <a:schemeClr val="bg2">
                              <a:lumMod val="50000"/>
                            </a:schemeClr>
                          </a:solidFill>
                          <a:effectLst/>
                          <a:latin typeface="+mn-lt"/>
                          <a:ea typeface="+mn-ea"/>
                          <a:cs typeface="+mn-cs"/>
                        </a:rPr>
                        <a:t> </a:t>
                      </a:r>
                    </a:p>
                  </a:txBody>
                  <a:tcPr marL="4109" marR="4109" marT="4109" marB="0" anchor="ctr"/>
                </a:tc>
                <a:tc>
                  <a:txBody>
                    <a:bodyPr/>
                    <a:lstStyle/>
                    <a:p>
                      <a:pPr algn="ctr" rtl="0" fontAlgn="ctr"/>
                      <a:r>
                        <a:rPr lang="en-US" sz="800" u="none" strike="noStrike" kern="1200">
                          <a:solidFill>
                            <a:schemeClr val="bg2">
                              <a:lumMod val="50000"/>
                            </a:schemeClr>
                          </a:solidFill>
                          <a:effectLst/>
                          <a:latin typeface="+mn-lt"/>
                          <a:ea typeface="+mn-ea"/>
                          <a:cs typeface="+mn-cs"/>
                        </a:rPr>
                        <a:t> </a:t>
                      </a:r>
                    </a:p>
                  </a:txBody>
                  <a:tcPr marL="4109" marR="4109" marT="4109" marB="0" anchor="ctr"/>
                </a:tc>
                <a:tc>
                  <a:txBody>
                    <a:bodyPr/>
                    <a:lstStyle/>
                    <a:p>
                      <a:pPr algn="ctr" rtl="0" fontAlgn="ctr"/>
                      <a:r>
                        <a:rPr lang="en-US" sz="800" u="none" strike="noStrike" kern="1200">
                          <a:solidFill>
                            <a:schemeClr val="bg2">
                              <a:lumMod val="50000"/>
                            </a:schemeClr>
                          </a:solidFill>
                          <a:effectLst/>
                          <a:latin typeface="+mn-lt"/>
                          <a:ea typeface="+mn-ea"/>
                          <a:cs typeface="+mn-cs"/>
                        </a:rPr>
                        <a:t> </a:t>
                      </a:r>
                    </a:p>
                  </a:txBody>
                  <a:tcPr marL="4109" marR="4109" marT="4109" marB="0" anchor="ctr"/>
                </a:tc>
                <a:extLst>
                  <a:ext uri="{0D108BD9-81ED-4DB2-BD59-A6C34878D82A}">
                    <a16:rowId xmlns:a16="http://schemas.microsoft.com/office/drawing/2014/main" val="3734495436"/>
                  </a:ext>
                </a:extLst>
              </a:tr>
              <a:tr h="146304">
                <a:tc>
                  <a:txBody>
                    <a:bodyPr/>
                    <a:lstStyle/>
                    <a:p>
                      <a:pPr marL="182880" algn="l" defTabSz="914400" rtl="0" eaLnBrk="1" fontAlgn="ctr" latinLnBrk="0" hangingPunct="1"/>
                      <a:r>
                        <a:rPr lang="en-US" sz="800" u="none" strike="noStrike" kern="1200">
                          <a:solidFill>
                            <a:schemeClr val="bg2">
                              <a:lumMod val="50000"/>
                            </a:schemeClr>
                          </a:solidFill>
                          <a:effectLst/>
                          <a:latin typeface="+mn-lt"/>
                          <a:ea typeface="+mn-ea"/>
                          <a:cs typeface="+mn-cs"/>
                        </a:rPr>
                        <a:t>Metachronous</a:t>
                      </a:r>
                    </a:p>
                  </a:txBody>
                  <a:tcPr marL="4109" marR="4109" marT="4109" marB="0" anchor="ctr"/>
                </a:tc>
                <a:tc>
                  <a:txBody>
                    <a:bodyPr/>
                    <a:lstStyle/>
                    <a:p>
                      <a:pPr algn="ctr" fontAlgn="ctr"/>
                      <a:r>
                        <a:rPr lang="en-US" sz="800" u="none" strike="noStrike" kern="1200">
                          <a:solidFill>
                            <a:schemeClr val="bg2">
                              <a:lumMod val="50000"/>
                            </a:schemeClr>
                          </a:solidFill>
                          <a:effectLst/>
                          <a:latin typeface="+mn-lt"/>
                          <a:ea typeface="+mn-ea"/>
                          <a:cs typeface="+mn-cs"/>
                        </a:rPr>
                        <a:t>  3 (33.3)</a:t>
                      </a:r>
                    </a:p>
                  </a:txBody>
                  <a:tcPr marL="9525" marR="9525" marT="9525" marB="0" anchor="ctr"/>
                </a:tc>
                <a:tc>
                  <a:txBody>
                    <a:bodyPr/>
                    <a:lstStyle/>
                    <a:p>
                      <a:pPr algn="ctr" fontAlgn="ctr"/>
                      <a:r>
                        <a:rPr lang="en-US" sz="800" u="none" strike="noStrike" kern="1200">
                          <a:solidFill>
                            <a:schemeClr val="bg2">
                              <a:lumMod val="50000"/>
                            </a:schemeClr>
                          </a:solidFill>
                          <a:effectLst/>
                          <a:latin typeface="+mn-lt"/>
                          <a:ea typeface="+mn-ea"/>
                          <a:cs typeface="+mn-cs"/>
                        </a:rPr>
                        <a:t>  3 (30.0)</a:t>
                      </a:r>
                    </a:p>
                  </a:txBody>
                  <a:tcPr marL="9525" marR="9525" marT="9525" marB="0" anchor="ctr"/>
                </a:tc>
                <a:tc>
                  <a:txBody>
                    <a:bodyPr/>
                    <a:lstStyle/>
                    <a:p>
                      <a:pPr algn="ctr" fontAlgn="ctr"/>
                      <a:r>
                        <a:rPr lang="en-US" sz="800" u="none" strike="noStrike" kern="1200">
                          <a:solidFill>
                            <a:schemeClr val="bg2">
                              <a:lumMod val="50000"/>
                            </a:schemeClr>
                          </a:solidFill>
                          <a:effectLst/>
                          <a:latin typeface="+mn-lt"/>
                          <a:ea typeface="+mn-ea"/>
                          <a:cs typeface="+mn-cs"/>
                        </a:rPr>
                        <a:t>  3 (27.3)</a:t>
                      </a:r>
                    </a:p>
                  </a:txBody>
                  <a:tcPr marL="9525" marR="9525" marT="9525" marB="0" anchor="ctr"/>
                </a:tc>
                <a:tc>
                  <a:txBody>
                    <a:bodyPr/>
                    <a:lstStyle/>
                    <a:p>
                      <a:pPr algn="ctr" fontAlgn="ctr"/>
                      <a:r>
                        <a:rPr lang="en-US" sz="800" u="none" strike="noStrike" kern="1200">
                          <a:solidFill>
                            <a:schemeClr val="bg2">
                              <a:lumMod val="50000"/>
                            </a:schemeClr>
                          </a:solidFill>
                          <a:effectLst/>
                          <a:latin typeface="+mn-lt"/>
                          <a:ea typeface="+mn-ea"/>
                          <a:cs typeface="+mn-cs"/>
                        </a:rPr>
                        <a:t>  9 (30.0)</a:t>
                      </a:r>
                    </a:p>
                  </a:txBody>
                  <a:tcPr marL="9525" marR="9525" marT="9525" marB="0" anchor="ctr"/>
                </a:tc>
                <a:extLst>
                  <a:ext uri="{0D108BD9-81ED-4DB2-BD59-A6C34878D82A}">
                    <a16:rowId xmlns:a16="http://schemas.microsoft.com/office/drawing/2014/main" val="1538145198"/>
                  </a:ext>
                </a:extLst>
              </a:tr>
              <a:tr h="146304">
                <a:tc>
                  <a:txBody>
                    <a:bodyPr/>
                    <a:lstStyle/>
                    <a:p>
                      <a:pPr marL="182880" algn="l" defTabSz="914400" rtl="0" eaLnBrk="1" fontAlgn="ctr" latinLnBrk="0" hangingPunct="1"/>
                      <a:r>
                        <a:rPr lang="en-US" sz="800" u="none" strike="noStrike" kern="1200">
                          <a:solidFill>
                            <a:schemeClr val="bg2">
                              <a:lumMod val="50000"/>
                            </a:schemeClr>
                          </a:solidFill>
                          <a:effectLst/>
                          <a:latin typeface="+mn-lt"/>
                          <a:ea typeface="+mn-ea"/>
                          <a:cs typeface="+mn-cs"/>
                        </a:rPr>
                        <a:t>Synchronous</a:t>
                      </a:r>
                    </a:p>
                  </a:txBody>
                  <a:tcPr marL="4109" marR="4109" marT="4109" marB="0" anchor="ctr"/>
                </a:tc>
                <a:tc>
                  <a:txBody>
                    <a:bodyPr/>
                    <a:lstStyle/>
                    <a:p>
                      <a:pPr algn="ctr" fontAlgn="ctr"/>
                      <a:r>
                        <a:rPr lang="en-US" sz="800" u="none" strike="noStrike" kern="1200">
                          <a:solidFill>
                            <a:schemeClr val="bg2">
                              <a:lumMod val="50000"/>
                            </a:schemeClr>
                          </a:solidFill>
                          <a:effectLst/>
                          <a:latin typeface="+mn-lt"/>
                          <a:ea typeface="+mn-ea"/>
                          <a:cs typeface="+mn-cs"/>
                        </a:rPr>
                        <a:t>  6 (66.7)</a:t>
                      </a:r>
                    </a:p>
                  </a:txBody>
                  <a:tcPr marL="9525" marR="9525" marT="9525" marB="0" anchor="ctr"/>
                </a:tc>
                <a:tc>
                  <a:txBody>
                    <a:bodyPr/>
                    <a:lstStyle/>
                    <a:p>
                      <a:pPr algn="ctr" fontAlgn="ctr"/>
                      <a:r>
                        <a:rPr lang="en-US" sz="800" u="none" strike="noStrike" kern="1200">
                          <a:solidFill>
                            <a:schemeClr val="bg2">
                              <a:lumMod val="50000"/>
                            </a:schemeClr>
                          </a:solidFill>
                          <a:effectLst/>
                          <a:latin typeface="+mn-lt"/>
                          <a:ea typeface="+mn-ea"/>
                          <a:cs typeface="+mn-cs"/>
                        </a:rPr>
                        <a:t>  7 (70.0)</a:t>
                      </a:r>
                    </a:p>
                  </a:txBody>
                  <a:tcPr marL="9525" marR="9525" marT="9525" marB="0" anchor="ctr"/>
                </a:tc>
                <a:tc>
                  <a:txBody>
                    <a:bodyPr/>
                    <a:lstStyle/>
                    <a:p>
                      <a:pPr algn="ctr" fontAlgn="ctr"/>
                      <a:r>
                        <a:rPr lang="en-US" sz="800" u="none" strike="noStrike" kern="1200">
                          <a:solidFill>
                            <a:schemeClr val="bg2">
                              <a:lumMod val="50000"/>
                            </a:schemeClr>
                          </a:solidFill>
                          <a:effectLst/>
                          <a:latin typeface="+mn-lt"/>
                          <a:ea typeface="+mn-ea"/>
                          <a:cs typeface="+mn-cs"/>
                        </a:rPr>
                        <a:t>  8 (72.7)</a:t>
                      </a:r>
                    </a:p>
                  </a:txBody>
                  <a:tcPr marL="9525" marR="9525" marT="9525" marB="0" anchor="ctr"/>
                </a:tc>
                <a:tc>
                  <a:txBody>
                    <a:bodyPr/>
                    <a:lstStyle/>
                    <a:p>
                      <a:pPr algn="ctr" fontAlgn="ctr"/>
                      <a:r>
                        <a:rPr lang="en-US" sz="800" u="none" strike="noStrike" kern="1200">
                          <a:solidFill>
                            <a:schemeClr val="bg2">
                              <a:lumMod val="50000"/>
                            </a:schemeClr>
                          </a:solidFill>
                          <a:effectLst/>
                          <a:latin typeface="+mn-lt"/>
                          <a:ea typeface="+mn-ea"/>
                          <a:cs typeface="+mn-cs"/>
                        </a:rPr>
                        <a:t> 21 (70.0)</a:t>
                      </a:r>
                    </a:p>
                  </a:txBody>
                  <a:tcPr marL="9525" marR="9525" marT="9525" marB="0" anchor="ctr"/>
                </a:tc>
                <a:extLst>
                  <a:ext uri="{0D108BD9-81ED-4DB2-BD59-A6C34878D82A}">
                    <a16:rowId xmlns:a16="http://schemas.microsoft.com/office/drawing/2014/main" val="3546437075"/>
                  </a:ext>
                </a:extLst>
              </a:tr>
              <a:tr h="146304">
                <a:tc>
                  <a:txBody>
                    <a:bodyPr/>
                    <a:lstStyle/>
                    <a:p>
                      <a:pPr marL="91440" algn="l" rtl="0" fontAlgn="ctr"/>
                      <a:r>
                        <a:rPr lang="en-US" sz="800" u="none" strike="noStrike">
                          <a:solidFill>
                            <a:schemeClr val="bg2">
                              <a:lumMod val="50000"/>
                            </a:schemeClr>
                          </a:solidFill>
                          <a:effectLst/>
                        </a:rPr>
                        <a:t>Side of Tumor, n (%)</a:t>
                      </a:r>
                      <a:endParaRPr lang="en-US" sz="800" b="0" i="0" u="none" strike="noStrike">
                        <a:solidFill>
                          <a:schemeClr val="bg2">
                            <a:lumMod val="50000"/>
                          </a:schemeClr>
                        </a:solidFill>
                        <a:effectLst/>
                        <a:latin typeface="Avenir Book" panose="02000503020000020003" pitchFamily="2" charset="0"/>
                      </a:endParaRPr>
                    </a:p>
                  </a:txBody>
                  <a:tcPr marL="4109" marR="4109" marT="4109" marB="0" anchor="ctr"/>
                </a:tc>
                <a:tc>
                  <a:txBody>
                    <a:bodyPr/>
                    <a:lstStyle/>
                    <a:p>
                      <a:pPr algn="ctr" rtl="0" fontAlgn="ctr"/>
                      <a:r>
                        <a:rPr lang="en-US" sz="800" u="none" strike="noStrike" kern="1200">
                          <a:solidFill>
                            <a:schemeClr val="bg2">
                              <a:lumMod val="50000"/>
                            </a:schemeClr>
                          </a:solidFill>
                          <a:effectLst/>
                          <a:latin typeface="+mn-lt"/>
                          <a:ea typeface="+mn-ea"/>
                          <a:cs typeface="+mn-cs"/>
                        </a:rPr>
                        <a:t> </a:t>
                      </a:r>
                    </a:p>
                  </a:txBody>
                  <a:tcPr marL="4109" marR="4109" marT="4109" marB="0" anchor="ctr"/>
                </a:tc>
                <a:tc>
                  <a:txBody>
                    <a:bodyPr/>
                    <a:lstStyle/>
                    <a:p>
                      <a:pPr algn="ctr" rtl="0" fontAlgn="ctr"/>
                      <a:r>
                        <a:rPr lang="en-US" sz="800" u="none" strike="noStrike" kern="1200">
                          <a:solidFill>
                            <a:schemeClr val="bg2">
                              <a:lumMod val="50000"/>
                            </a:schemeClr>
                          </a:solidFill>
                          <a:effectLst/>
                          <a:latin typeface="+mn-lt"/>
                          <a:ea typeface="+mn-ea"/>
                          <a:cs typeface="+mn-cs"/>
                        </a:rPr>
                        <a:t> </a:t>
                      </a:r>
                    </a:p>
                  </a:txBody>
                  <a:tcPr marL="4109" marR="4109" marT="4109" marB="0" anchor="ctr"/>
                </a:tc>
                <a:tc>
                  <a:txBody>
                    <a:bodyPr/>
                    <a:lstStyle/>
                    <a:p>
                      <a:pPr algn="ctr" rtl="0" fontAlgn="ctr"/>
                      <a:r>
                        <a:rPr lang="en-US" sz="800" u="none" strike="noStrike" kern="1200">
                          <a:solidFill>
                            <a:schemeClr val="bg2">
                              <a:lumMod val="50000"/>
                            </a:schemeClr>
                          </a:solidFill>
                          <a:effectLst/>
                          <a:latin typeface="+mn-lt"/>
                          <a:ea typeface="+mn-ea"/>
                          <a:cs typeface="+mn-cs"/>
                        </a:rPr>
                        <a:t> </a:t>
                      </a:r>
                    </a:p>
                  </a:txBody>
                  <a:tcPr marL="4109" marR="4109" marT="4109" marB="0" anchor="ctr"/>
                </a:tc>
                <a:tc>
                  <a:txBody>
                    <a:bodyPr/>
                    <a:lstStyle/>
                    <a:p>
                      <a:pPr algn="ctr" rtl="0" fontAlgn="ctr"/>
                      <a:r>
                        <a:rPr lang="en-US" sz="800" u="none" strike="noStrike" kern="1200">
                          <a:solidFill>
                            <a:schemeClr val="bg2">
                              <a:lumMod val="50000"/>
                            </a:schemeClr>
                          </a:solidFill>
                          <a:effectLst/>
                          <a:latin typeface="+mn-lt"/>
                          <a:ea typeface="+mn-ea"/>
                          <a:cs typeface="+mn-cs"/>
                        </a:rPr>
                        <a:t> </a:t>
                      </a:r>
                    </a:p>
                  </a:txBody>
                  <a:tcPr marL="4109" marR="4109" marT="4109" marB="0" anchor="ctr"/>
                </a:tc>
                <a:extLst>
                  <a:ext uri="{0D108BD9-81ED-4DB2-BD59-A6C34878D82A}">
                    <a16:rowId xmlns:a16="http://schemas.microsoft.com/office/drawing/2014/main" val="928123372"/>
                  </a:ext>
                </a:extLst>
              </a:tr>
              <a:tr h="146304">
                <a:tc>
                  <a:txBody>
                    <a:bodyPr/>
                    <a:lstStyle/>
                    <a:p>
                      <a:pPr marL="182880" algn="l" defTabSz="914400" rtl="0" eaLnBrk="1" fontAlgn="ctr" latinLnBrk="0" hangingPunct="1"/>
                      <a:r>
                        <a:rPr lang="en-US" sz="800" u="none" strike="noStrike" kern="1200">
                          <a:solidFill>
                            <a:schemeClr val="bg2">
                              <a:lumMod val="50000"/>
                            </a:schemeClr>
                          </a:solidFill>
                          <a:effectLst/>
                          <a:latin typeface="+mn-lt"/>
                          <a:ea typeface="+mn-ea"/>
                          <a:cs typeface="+mn-cs"/>
                        </a:rPr>
                        <a:t>Bilateral</a:t>
                      </a:r>
                    </a:p>
                  </a:txBody>
                  <a:tcPr marL="4109" marR="4109" marT="4109" marB="0" anchor="ctr"/>
                </a:tc>
                <a:tc>
                  <a:txBody>
                    <a:bodyPr/>
                    <a:lstStyle/>
                    <a:p>
                      <a:pPr algn="ctr" fontAlgn="ctr"/>
                      <a:r>
                        <a:rPr lang="en-US" sz="800" u="none" strike="noStrike" kern="1200">
                          <a:solidFill>
                            <a:schemeClr val="bg2">
                              <a:lumMod val="50000"/>
                            </a:schemeClr>
                          </a:solidFill>
                          <a:effectLst/>
                          <a:latin typeface="+mn-lt"/>
                          <a:ea typeface="+mn-ea"/>
                          <a:cs typeface="+mn-cs"/>
                        </a:rPr>
                        <a:t>  4 (44.4)</a:t>
                      </a:r>
                    </a:p>
                  </a:txBody>
                  <a:tcPr marL="9525" marR="9525" marT="9525" marB="0" anchor="ctr"/>
                </a:tc>
                <a:tc>
                  <a:txBody>
                    <a:bodyPr/>
                    <a:lstStyle/>
                    <a:p>
                      <a:pPr algn="ctr" fontAlgn="ctr"/>
                      <a:r>
                        <a:rPr lang="en-US" sz="800" u="none" strike="noStrike" kern="1200">
                          <a:solidFill>
                            <a:schemeClr val="bg2">
                              <a:lumMod val="50000"/>
                            </a:schemeClr>
                          </a:solidFill>
                          <a:effectLst/>
                          <a:latin typeface="+mn-lt"/>
                          <a:ea typeface="+mn-ea"/>
                          <a:cs typeface="+mn-cs"/>
                        </a:rPr>
                        <a:t>  1 (10.0)</a:t>
                      </a:r>
                    </a:p>
                  </a:txBody>
                  <a:tcPr marL="9525" marR="9525" marT="9525" marB="0" anchor="ctr"/>
                </a:tc>
                <a:tc>
                  <a:txBody>
                    <a:bodyPr/>
                    <a:lstStyle/>
                    <a:p>
                      <a:pPr algn="ctr" fontAlgn="ctr"/>
                      <a:r>
                        <a:rPr lang="en-US" sz="800" u="none" strike="noStrike" kern="1200">
                          <a:solidFill>
                            <a:schemeClr val="bg2">
                              <a:lumMod val="50000"/>
                            </a:schemeClr>
                          </a:solidFill>
                          <a:effectLst/>
                          <a:latin typeface="+mn-lt"/>
                          <a:ea typeface="+mn-ea"/>
                          <a:cs typeface="+mn-cs"/>
                        </a:rPr>
                        <a:t>  2 (18.2)</a:t>
                      </a:r>
                    </a:p>
                  </a:txBody>
                  <a:tcPr marL="9525" marR="9525" marT="9525" marB="0" anchor="ctr"/>
                </a:tc>
                <a:tc>
                  <a:txBody>
                    <a:bodyPr/>
                    <a:lstStyle/>
                    <a:p>
                      <a:pPr algn="ctr" fontAlgn="ctr"/>
                      <a:r>
                        <a:rPr lang="en-US" sz="800" u="none" strike="noStrike" kern="1200">
                          <a:solidFill>
                            <a:schemeClr val="bg2">
                              <a:lumMod val="50000"/>
                            </a:schemeClr>
                          </a:solidFill>
                          <a:effectLst/>
                          <a:latin typeface="+mn-lt"/>
                          <a:ea typeface="+mn-ea"/>
                          <a:cs typeface="+mn-cs"/>
                        </a:rPr>
                        <a:t>  7 (23.3)</a:t>
                      </a:r>
                    </a:p>
                  </a:txBody>
                  <a:tcPr marL="9525" marR="9525" marT="9525" marB="0" anchor="ctr"/>
                </a:tc>
                <a:extLst>
                  <a:ext uri="{0D108BD9-81ED-4DB2-BD59-A6C34878D82A}">
                    <a16:rowId xmlns:a16="http://schemas.microsoft.com/office/drawing/2014/main" val="1200715102"/>
                  </a:ext>
                </a:extLst>
              </a:tr>
              <a:tr h="146304">
                <a:tc>
                  <a:txBody>
                    <a:bodyPr/>
                    <a:lstStyle/>
                    <a:p>
                      <a:pPr marL="182880" algn="l" defTabSz="914400" rtl="0" eaLnBrk="1" fontAlgn="ctr" latinLnBrk="0" hangingPunct="1"/>
                      <a:r>
                        <a:rPr lang="en-US" sz="800" u="none" strike="noStrike" kern="1200">
                          <a:solidFill>
                            <a:schemeClr val="bg2">
                              <a:lumMod val="50000"/>
                            </a:schemeClr>
                          </a:solidFill>
                          <a:effectLst/>
                          <a:latin typeface="+mn-lt"/>
                          <a:ea typeface="+mn-ea"/>
                          <a:cs typeface="+mn-cs"/>
                        </a:rPr>
                        <a:t>Left</a:t>
                      </a:r>
                    </a:p>
                  </a:txBody>
                  <a:tcPr marL="4109" marR="4109" marT="4109" marB="0" anchor="ctr"/>
                </a:tc>
                <a:tc>
                  <a:txBody>
                    <a:bodyPr/>
                    <a:lstStyle/>
                    <a:p>
                      <a:pPr algn="ctr" fontAlgn="ctr"/>
                      <a:r>
                        <a:rPr lang="en-US" sz="800" u="none" strike="noStrike" kern="1200">
                          <a:solidFill>
                            <a:schemeClr val="bg2">
                              <a:lumMod val="50000"/>
                            </a:schemeClr>
                          </a:solidFill>
                          <a:effectLst/>
                          <a:latin typeface="+mn-lt"/>
                          <a:ea typeface="+mn-ea"/>
                          <a:cs typeface="+mn-cs"/>
                        </a:rPr>
                        <a:t>  2 (22.2)</a:t>
                      </a:r>
                    </a:p>
                  </a:txBody>
                  <a:tcPr marL="9525" marR="9525" marT="9525" marB="0" anchor="ctr"/>
                </a:tc>
                <a:tc>
                  <a:txBody>
                    <a:bodyPr/>
                    <a:lstStyle/>
                    <a:p>
                      <a:pPr algn="ctr" fontAlgn="ctr"/>
                      <a:r>
                        <a:rPr lang="en-US" sz="800" u="none" strike="noStrike" kern="1200">
                          <a:solidFill>
                            <a:schemeClr val="bg2">
                              <a:lumMod val="50000"/>
                            </a:schemeClr>
                          </a:solidFill>
                          <a:effectLst/>
                          <a:latin typeface="+mn-lt"/>
                          <a:ea typeface="+mn-ea"/>
                          <a:cs typeface="+mn-cs"/>
                        </a:rPr>
                        <a:t>  4 (40.0)</a:t>
                      </a:r>
                    </a:p>
                  </a:txBody>
                  <a:tcPr marL="9525" marR="9525" marT="9525" marB="0" anchor="ctr"/>
                </a:tc>
                <a:tc>
                  <a:txBody>
                    <a:bodyPr/>
                    <a:lstStyle/>
                    <a:p>
                      <a:pPr algn="ctr" fontAlgn="ctr"/>
                      <a:r>
                        <a:rPr lang="en-US" sz="800" u="none" strike="noStrike" kern="1200">
                          <a:solidFill>
                            <a:schemeClr val="bg2">
                              <a:lumMod val="50000"/>
                            </a:schemeClr>
                          </a:solidFill>
                          <a:effectLst/>
                          <a:latin typeface="+mn-lt"/>
                          <a:ea typeface="+mn-ea"/>
                          <a:cs typeface="+mn-cs"/>
                        </a:rPr>
                        <a:t>  3 (27.3)</a:t>
                      </a:r>
                    </a:p>
                  </a:txBody>
                  <a:tcPr marL="9525" marR="9525" marT="9525" marB="0" anchor="ctr"/>
                </a:tc>
                <a:tc>
                  <a:txBody>
                    <a:bodyPr/>
                    <a:lstStyle/>
                    <a:p>
                      <a:pPr algn="ctr" fontAlgn="ctr"/>
                      <a:r>
                        <a:rPr lang="en-US" sz="800" u="none" strike="noStrike" kern="1200">
                          <a:solidFill>
                            <a:schemeClr val="bg2">
                              <a:lumMod val="50000"/>
                            </a:schemeClr>
                          </a:solidFill>
                          <a:effectLst/>
                          <a:latin typeface="+mn-lt"/>
                          <a:ea typeface="+mn-ea"/>
                          <a:cs typeface="+mn-cs"/>
                        </a:rPr>
                        <a:t>  9 (30.0)</a:t>
                      </a:r>
                    </a:p>
                  </a:txBody>
                  <a:tcPr marL="9525" marR="9525" marT="9525" marB="0" anchor="ctr"/>
                </a:tc>
                <a:extLst>
                  <a:ext uri="{0D108BD9-81ED-4DB2-BD59-A6C34878D82A}">
                    <a16:rowId xmlns:a16="http://schemas.microsoft.com/office/drawing/2014/main" val="3283663404"/>
                  </a:ext>
                </a:extLst>
              </a:tr>
              <a:tr h="146304">
                <a:tc>
                  <a:txBody>
                    <a:bodyPr/>
                    <a:lstStyle/>
                    <a:p>
                      <a:pPr marL="182880" algn="l" defTabSz="914400" rtl="0" eaLnBrk="1" fontAlgn="ctr" latinLnBrk="0" hangingPunct="1"/>
                      <a:r>
                        <a:rPr lang="en-US" sz="800" u="none" strike="noStrike" kern="1200">
                          <a:solidFill>
                            <a:schemeClr val="bg2">
                              <a:lumMod val="50000"/>
                            </a:schemeClr>
                          </a:solidFill>
                          <a:effectLst/>
                          <a:latin typeface="+mn-lt"/>
                          <a:ea typeface="+mn-ea"/>
                          <a:cs typeface="+mn-cs"/>
                        </a:rPr>
                        <a:t>Right</a:t>
                      </a:r>
                    </a:p>
                  </a:txBody>
                  <a:tcPr marL="4109" marR="4109" marT="4109" marB="0" anchor="ctr"/>
                </a:tc>
                <a:tc>
                  <a:txBody>
                    <a:bodyPr/>
                    <a:lstStyle/>
                    <a:p>
                      <a:pPr algn="ctr" fontAlgn="ctr"/>
                      <a:r>
                        <a:rPr lang="en-US" sz="800" u="none" strike="noStrike" kern="1200">
                          <a:solidFill>
                            <a:schemeClr val="bg2">
                              <a:lumMod val="50000"/>
                            </a:schemeClr>
                          </a:solidFill>
                          <a:effectLst/>
                          <a:latin typeface="+mn-lt"/>
                          <a:ea typeface="+mn-ea"/>
                          <a:cs typeface="+mn-cs"/>
                        </a:rPr>
                        <a:t>  3 (33.3)</a:t>
                      </a:r>
                    </a:p>
                  </a:txBody>
                  <a:tcPr marL="9525" marR="9525" marT="9525" marB="0" anchor="ctr"/>
                </a:tc>
                <a:tc>
                  <a:txBody>
                    <a:bodyPr/>
                    <a:lstStyle/>
                    <a:p>
                      <a:pPr algn="ctr" fontAlgn="ctr"/>
                      <a:r>
                        <a:rPr lang="en-US" sz="800" u="none" strike="noStrike" kern="1200">
                          <a:solidFill>
                            <a:schemeClr val="bg2">
                              <a:lumMod val="50000"/>
                            </a:schemeClr>
                          </a:solidFill>
                          <a:effectLst/>
                          <a:latin typeface="+mn-lt"/>
                          <a:ea typeface="+mn-ea"/>
                          <a:cs typeface="+mn-cs"/>
                        </a:rPr>
                        <a:t>  4 (40.0)</a:t>
                      </a:r>
                    </a:p>
                  </a:txBody>
                  <a:tcPr marL="9525" marR="9525" marT="9525" marB="0" anchor="ctr"/>
                </a:tc>
                <a:tc>
                  <a:txBody>
                    <a:bodyPr/>
                    <a:lstStyle/>
                    <a:p>
                      <a:pPr algn="ctr" fontAlgn="ctr"/>
                      <a:r>
                        <a:rPr lang="en-US" sz="800" u="none" strike="noStrike" kern="1200">
                          <a:solidFill>
                            <a:schemeClr val="bg2">
                              <a:lumMod val="50000"/>
                            </a:schemeClr>
                          </a:solidFill>
                          <a:effectLst/>
                          <a:latin typeface="+mn-lt"/>
                          <a:ea typeface="+mn-ea"/>
                          <a:cs typeface="+mn-cs"/>
                        </a:rPr>
                        <a:t>  6 (54.5)</a:t>
                      </a:r>
                    </a:p>
                  </a:txBody>
                  <a:tcPr marL="9525" marR="9525" marT="9525" marB="0" anchor="ctr"/>
                </a:tc>
                <a:tc>
                  <a:txBody>
                    <a:bodyPr/>
                    <a:lstStyle/>
                    <a:p>
                      <a:pPr algn="ctr" fontAlgn="ctr"/>
                      <a:r>
                        <a:rPr lang="en-US" sz="800" u="none" strike="noStrike" kern="1200">
                          <a:solidFill>
                            <a:schemeClr val="bg2">
                              <a:lumMod val="50000"/>
                            </a:schemeClr>
                          </a:solidFill>
                          <a:effectLst/>
                          <a:latin typeface="+mn-lt"/>
                          <a:ea typeface="+mn-ea"/>
                          <a:cs typeface="+mn-cs"/>
                        </a:rPr>
                        <a:t> 13 (43.3)</a:t>
                      </a:r>
                    </a:p>
                  </a:txBody>
                  <a:tcPr marL="9525" marR="9525" marT="9525" marB="0" anchor="ctr"/>
                </a:tc>
                <a:extLst>
                  <a:ext uri="{0D108BD9-81ED-4DB2-BD59-A6C34878D82A}">
                    <a16:rowId xmlns:a16="http://schemas.microsoft.com/office/drawing/2014/main" val="2540472448"/>
                  </a:ext>
                </a:extLst>
              </a:tr>
              <a:tr h="146304">
                <a:tc>
                  <a:txBody>
                    <a:bodyPr/>
                    <a:lstStyle/>
                    <a:p>
                      <a:pPr marL="91440" algn="l" rtl="0" fontAlgn="ctr"/>
                      <a:r>
                        <a:rPr lang="en-US" sz="800" u="none" strike="noStrike">
                          <a:solidFill>
                            <a:schemeClr val="bg2">
                              <a:lumMod val="50000"/>
                            </a:schemeClr>
                          </a:solidFill>
                          <a:effectLst/>
                        </a:rPr>
                        <a:t>Liver metastasis at study entry, n (%)</a:t>
                      </a:r>
                      <a:endParaRPr lang="en-US" sz="800" b="0" i="0" u="none" strike="noStrike">
                        <a:solidFill>
                          <a:schemeClr val="bg2">
                            <a:lumMod val="50000"/>
                          </a:schemeClr>
                        </a:solidFill>
                        <a:effectLst/>
                        <a:latin typeface="Avenir Book" panose="02000503020000020003" pitchFamily="2" charset="0"/>
                      </a:endParaRPr>
                    </a:p>
                  </a:txBody>
                  <a:tcPr marL="4109" marR="4109" marT="4109" marB="0" anchor="ctr"/>
                </a:tc>
                <a:tc>
                  <a:txBody>
                    <a:bodyPr/>
                    <a:lstStyle/>
                    <a:p>
                      <a:pPr algn="ctr" rtl="0" fontAlgn="ctr"/>
                      <a:r>
                        <a:rPr lang="en-US" sz="800" u="none" strike="noStrike" kern="1200">
                          <a:solidFill>
                            <a:schemeClr val="bg2">
                              <a:lumMod val="50000"/>
                            </a:schemeClr>
                          </a:solidFill>
                          <a:effectLst/>
                          <a:latin typeface="+mn-lt"/>
                          <a:ea typeface="+mn-ea"/>
                          <a:cs typeface="+mn-cs"/>
                        </a:rPr>
                        <a:t> </a:t>
                      </a:r>
                    </a:p>
                  </a:txBody>
                  <a:tcPr marL="4109" marR="4109" marT="4109" marB="0" anchor="ctr"/>
                </a:tc>
                <a:tc>
                  <a:txBody>
                    <a:bodyPr/>
                    <a:lstStyle/>
                    <a:p>
                      <a:pPr algn="ctr" rtl="0" fontAlgn="ctr"/>
                      <a:r>
                        <a:rPr lang="en-US" sz="800" u="none" strike="noStrike" kern="1200">
                          <a:solidFill>
                            <a:schemeClr val="bg2">
                              <a:lumMod val="50000"/>
                            </a:schemeClr>
                          </a:solidFill>
                          <a:effectLst/>
                          <a:latin typeface="+mn-lt"/>
                          <a:ea typeface="+mn-ea"/>
                          <a:cs typeface="+mn-cs"/>
                        </a:rPr>
                        <a:t> </a:t>
                      </a:r>
                    </a:p>
                  </a:txBody>
                  <a:tcPr marL="4109" marR="4109" marT="4109" marB="0" anchor="ctr"/>
                </a:tc>
                <a:tc>
                  <a:txBody>
                    <a:bodyPr/>
                    <a:lstStyle/>
                    <a:p>
                      <a:pPr algn="ctr" rtl="0" fontAlgn="ctr"/>
                      <a:r>
                        <a:rPr lang="en-US" sz="800" u="none" strike="noStrike" kern="1200">
                          <a:solidFill>
                            <a:schemeClr val="bg2">
                              <a:lumMod val="50000"/>
                            </a:schemeClr>
                          </a:solidFill>
                          <a:effectLst/>
                          <a:latin typeface="+mn-lt"/>
                          <a:ea typeface="+mn-ea"/>
                          <a:cs typeface="+mn-cs"/>
                        </a:rPr>
                        <a:t> </a:t>
                      </a:r>
                    </a:p>
                  </a:txBody>
                  <a:tcPr marL="4109" marR="4109" marT="4109" marB="0" anchor="ctr"/>
                </a:tc>
                <a:tc>
                  <a:txBody>
                    <a:bodyPr/>
                    <a:lstStyle/>
                    <a:p>
                      <a:pPr algn="ctr" rtl="0" fontAlgn="ctr"/>
                      <a:r>
                        <a:rPr lang="en-US" sz="800" u="none" strike="noStrike" kern="1200">
                          <a:solidFill>
                            <a:schemeClr val="bg2">
                              <a:lumMod val="50000"/>
                            </a:schemeClr>
                          </a:solidFill>
                          <a:effectLst/>
                          <a:latin typeface="+mn-lt"/>
                          <a:ea typeface="+mn-ea"/>
                          <a:cs typeface="+mn-cs"/>
                        </a:rPr>
                        <a:t> </a:t>
                      </a:r>
                    </a:p>
                  </a:txBody>
                  <a:tcPr marL="4109" marR="4109" marT="4109" marB="0" anchor="ctr"/>
                </a:tc>
                <a:extLst>
                  <a:ext uri="{0D108BD9-81ED-4DB2-BD59-A6C34878D82A}">
                    <a16:rowId xmlns:a16="http://schemas.microsoft.com/office/drawing/2014/main" val="471798207"/>
                  </a:ext>
                </a:extLst>
              </a:tr>
              <a:tr h="146304">
                <a:tc>
                  <a:txBody>
                    <a:bodyPr/>
                    <a:lstStyle/>
                    <a:p>
                      <a:pPr marL="182880" algn="l" defTabSz="914400" rtl="0" eaLnBrk="1" fontAlgn="ctr" latinLnBrk="0" hangingPunct="1"/>
                      <a:r>
                        <a:rPr lang="en-US" sz="800" u="none" strike="noStrike" kern="1200">
                          <a:solidFill>
                            <a:schemeClr val="bg2">
                              <a:lumMod val="50000"/>
                            </a:schemeClr>
                          </a:solidFill>
                          <a:effectLst/>
                          <a:latin typeface="+mn-lt"/>
                          <a:ea typeface="+mn-ea"/>
                          <a:cs typeface="+mn-cs"/>
                        </a:rPr>
                        <a:t>No</a:t>
                      </a:r>
                    </a:p>
                  </a:txBody>
                  <a:tcPr marL="4109" marR="4109" marT="4109" marB="0" anchor="ctr"/>
                </a:tc>
                <a:tc>
                  <a:txBody>
                    <a:bodyPr/>
                    <a:lstStyle/>
                    <a:p>
                      <a:pPr algn="ctr" fontAlgn="ctr"/>
                      <a:r>
                        <a:rPr lang="en-US" sz="800" u="none" strike="noStrike" kern="1200">
                          <a:solidFill>
                            <a:schemeClr val="bg2">
                              <a:lumMod val="50000"/>
                            </a:schemeClr>
                          </a:solidFill>
                          <a:effectLst/>
                          <a:latin typeface="+mn-lt"/>
                          <a:ea typeface="+mn-ea"/>
                          <a:cs typeface="+mn-cs"/>
                        </a:rPr>
                        <a:t>  2 (22.2)</a:t>
                      </a:r>
                    </a:p>
                  </a:txBody>
                  <a:tcPr marL="9525" marR="9525" marT="9525" marB="0" anchor="ctr"/>
                </a:tc>
                <a:tc>
                  <a:txBody>
                    <a:bodyPr/>
                    <a:lstStyle/>
                    <a:p>
                      <a:pPr algn="ctr" fontAlgn="ctr"/>
                      <a:r>
                        <a:rPr lang="en-US" sz="800" u="none" strike="noStrike" kern="1200">
                          <a:solidFill>
                            <a:schemeClr val="bg2">
                              <a:lumMod val="50000"/>
                            </a:schemeClr>
                          </a:solidFill>
                          <a:effectLst/>
                          <a:latin typeface="+mn-lt"/>
                          <a:ea typeface="+mn-ea"/>
                          <a:cs typeface="+mn-cs"/>
                        </a:rPr>
                        <a:t>  3 (30.0)</a:t>
                      </a:r>
                    </a:p>
                  </a:txBody>
                  <a:tcPr marL="9525" marR="9525" marT="9525" marB="0" anchor="ctr"/>
                </a:tc>
                <a:tc>
                  <a:txBody>
                    <a:bodyPr/>
                    <a:lstStyle/>
                    <a:p>
                      <a:pPr algn="ctr" fontAlgn="ctr"/>
                      <a:r>
                        <a:rPr lang="en-US" sz="800" u="none" strike="noStrike" kern="1200">
                          <a:solidFill>
                            <a:schemeClr val="bg2">
                              <a:lumMod val="50000"/>
                            </a:schemeClr>
                          </a:solidFill>
                          <a:effectLst/>
                          <a:latin typeface="+mn-lt"/>
                          <a:ea typeface="+mn-ea"/>
                          <a:cs typeface="+mn-cs"/>
                        </a:rPr>
                        <a:t>  1 (9.1)</a:t>
                      </a:r>
                    </a:p>
                  </a:txBody>
                  <a:tcPr marL="9525" marR="9525" marT="9525" marB="0" anchor="ctr"/>
                </a:tc>
                <a:tc>
                  <a:txBody>
                    <a:bodyPr/>
                    <a:lstStyle/>
                    <a:p>
                      <a:pPr algn="ctr" fontAlgn="ctr"/>
                      <a:r>
                        <a:rPr lang="en-US" sz="800" u="none" strike="noStrike" kern="1200">
                          <a:solidFill>
                            <a:schemeClr val="bg2">
                              <a:lumMod val="50000"/>
                            </a:schemeClr>
                          </a:solidFill>
                          <a:effectLst/>
                          <a:latin typeface="+mn-lt"/>
                          <a:ea typeface="+mn-ea"/>
                          <a:cs typeface="+mn-cs"/>
                        </a:rPr>
                        <a:t>  6 (20.0)</a:t>
                      </a:r>
                    </a:p>
                  </a:txBody>
                  <a:tcPr marL="9525" marR="9525" marT="9525" marB="0" anchor="ctr"/>
                </a:tc>
                <a:extLst>
                  <a:ext uri="{0D108BD9-81ED-4DB2-BD59-A6C34878D82A}">
                    <a16:rowId xmlns:a16="http://schemas.microsoft.com/office/drawing/2014/main" val="2625199167"/>
                  </a:ext>
                </a:extLst>
              </a:tr>
              <a:tr h="146304">
                <a:tc>
                  <a:txBody>
                    <a:bodyPr/>
                    <a:lstStyle/>
                    <a:p>
                      <a:pPr marL="182880" algn="l" defTabSz="914400" rtl="0" eaLnBrk="1" fontAlgn="ctr" latinLnBrk="0" hangingPunct="1"/>
                      <a:r>
                        <a:rPr lang="en-US" sz="800" u="none" strike="noStrike" kern="1200">
                          <a:solidFill>
                            <a:schemeClr val="bg2">
                              <a:lumMod val="50000"/>
                            </a:schemeClr>
                          </a:solidFill>
                          <a:effectLst/>
                          <a:latin typeface="+mn-lt"/>
                          <a:ea typeface="+mn-ea"/>
                          <a:cs typeface="+mn-cs"/>
                        </a:rPr>
                        <a:t>Yes</a:t>
                      </a:r>
                    </a:p>
                  </a:txBody>
                  <a:tcPr marL="4109" marR="4109" marT="4109" marB="0" anchor="ctr"/>
                </a:tc>
                <a:tc>
                  <a:txBody>
                    <a:bodyPr/>
                    <a:lstStyle/>
                    <a:p>
                      <a:pPr algn="ctr" fontAlgn="ctr"/>
                      <a:r>
                        <a:rPr lang="en-US" sz="800" u="none" strike="noStrike" kern="1200">
                          <a:solidFill>
                            <a:schemeClr val="bg2">
                              <a:lumMod val="50000"/>
                            </a:schemeClr>
                          </a:solidFill>
                          <a:effectLst/>
                          <a:latin typeface="+mn-lt"/>
                          <a:ea typeface="+mn-ea"/>
                          <a:cs typeface="+mn-cs"/>
                        </a:rPr>
                        <a:t>  7 (77.8)</a:t>
                      </a:r>
                    </a:p>
                  </a:txBody>
                  <a:tcPr marL="9525" marR="9525" marT="9525" marB="0" anchor="ctr"/>
                </a:tc>
                <a:tc>
                  <a:txBody>
                    <a:bodyPr/>
                    <a:lstStyle/>
                    <a:p>
                      <a:pPr algn="ctr" fontAlgn="ctr"/>
                      <a:r>
                        <a:rPr lang="en-US" sz="800" u="none" strike="noStrike" kern="1200">
                          <a:solidFill>
                            <a:schemeClr val="bg2">
                              <a:lumMod val="50000"/>
                            </a:schemeClr>
                          </a:solidFill>
                          <a:effectLst/>
                          <a:latin typeface="+mn-lt"/>
                          <a:ea typeface="+mn-ea"/>
                          <a:cs typeface="+mn-cs"/>
                        </a:rPr>
                        <a:t>  7 (70.0)</a:t>
                      </a:r>
                    </a:p>
                  </a:txBody>
                  <a:tcPr marL="9525" marR="9525" marT="9525" marB="0" anchor="ctr"/>
                </a:tc>
                <a:tc>
                  <a:txBody>
                    <a:bodyPr/>
                    <a:lstStyle/>
                    <a:p>
                      <a:pPr algn="ctr" fontAlgn="ctr"/>
                      <a:r>
                        <a:rPr lang="en-US" sz="800" u="none" strike="noStrike" kern="1200">
                          <a:solidFill>
                            <a:schemeClr val="bg2">
                              <a:lumMod val="50000"/>
                            </a:schemeClr>
                          </a:solidFill>
                          <a:effectLst/>
                          <a:latin typeface="+mn-lt"/>
                          <a:ea typeface="+mn-ea"/>
                          <a:cs typeface="+mn-cs"/>
                        </a:rPr>
                        <a:t> 10 (90.9)</a:t>
                      </a:r>
                    </a:p>
                  </a:txBody>
                  <a:tcPr marL="9525" marR="9525" marT="9525" marB="0" anchor="ctr"/>
                </a:tc>
                <a:tc>
                  <a:txBody>
                    <a:bodyPr/>
                    <a:lstStyle/>
                    <a:p>
                      <a:pPr algn="ctr" fontAlgn="ctr"/>
                      <a:r>
                        <a:rPr lang="en-US" sz="800" u="none" strike="noStrike" kern="1200">
                          <a:solidFill>
                            <a:schemeClr val="bg2">
                              <a:lumMod val="50000"/>
                            </a:schemeClr>
                          </a:solidFill>
                          <a:effectLst/>
                          <a:latin typeface="+mn-lt"/>
                          <a:ea typeface="+mn-ea"/>
                          <a:cs typeface="+mn-cs"/>
                        </a:rPr>
                        <a:t> 24 (80.0)</a:t>
                      </a:r>
                    </a:p>
                  </a:txBody>
                  <a:tcPr marL="9525" marR="9525" marT="9525" marB="0" anchor="ctr"/>
                </a:tc>
                <a:extLst>
                  <a:ext uri="{0D108BD9-81ED-4DB2-BD59-A6C34878D82A}">
                    <a16:rowId xmlns:a16="http://schemas.microsoft.com/office/drawing/2014/main" val="1193738021"/>
                  </a:ext>
                </a:extLst>
              </a:tr>
              <a:tr h="146304">
                <a:tc>
                  <a:txBody>
                    <a:bodyPr/>
                    <a:lstStyle/>
                    <a:p>
                      <a:pPr marL="91440" algn="l" rtl="0" fontAlgn="ctr"/>
                      <a:r>
                        <a:rPr lang="en-US" sz="800" u="none" strike="noStrike">
                          <a:solidFill>
                            <a:schemeClr val="bg2">
                              <a:lumMod val="50000"/>
                            </a:schemeClr>
                          </a:solidFill>
                          <a:effectLst/>
                        </a:rPr>
                        <a:t>Liver only disease, n (%)</a:t>
                      </a:r>
                      <a:endParaRPr lang="en-US" sz="800" b="0" i="0" u="none" strike="noStrike">
                        <a:solidFill>
                          <a:schemeClr val="bg2">
                            <a:lumMod val="50000"/>
                          </a:schemeClr>
                        </a:solidFill>
                        <a:effectLst/>
                        <a:latin typeface="Avenir Book" panose="02000503020000020003" pitchFamily="2" charset="0"/>
                      </a:endParaRPr>
                    </a:p>
                  </a:txBody>
                  <a:tcPr marL="4109" marR="4109" marT="4109" marB="0" anchor="ctr"/>
                </a:tc>
                <a:tc>
                  <a:txBody>
                    <a:bodyPr/>
                    <a:lstStyle/>
                    <a:p>
                      <a:pPr algn="ctr" rtl="0" fontAlgn="ctr"/>
                      <a:r>
                        <a:rPr lang="en-US" sz="800" u="none" strike="noStrike" kern="1200">
                          <a:solidFill>
                            <a:schemeClr val="bg2">
                              <a:lumMod val="50000"/>
                            </a:schemeClr>
                          </a:solidFill>
                          <a:effectLst/>
                          <a:latin typeface="+mn-lt"/>
                          <a:ea typeface="+mn-ea"/>
                          <a:cs typeface="+mn-cs"/>
                        </a:rPr>
                        <a:t> </a:t>
                      </a:r>
                    </a:p>
                  </a:txBody>
                  <a:tcPr marL="4109" marR="4109" marT="4109" marB="0" anchor="ctr"/>
                </a:tc>
                <a:tc>
                  <a:txBody>
                    <a:bodyPr/>
                    <a:lstStyle/>
                    <a:p>
                      <a:pPr algn="ctr" rtl="0" fontAlgn="ctr"/>
                      <a:r>
                        <a:rPr lang="en-US" sz="800" u="none" strike="noStrike" kern="1200">
                          <a:solidFill>
                            <a:schemeClr val="bg2">
                              <a:lumMod val="50000"/>
                            </a:schemeClr>
                          </a:solidFill>
                          <a:effectLst/>
                          <a:latin typeface="+mn-lt"/>
                          <a:ea typeface="+mn-ea"/>
                          <a:cs typeface="+mn-cs"/>
                        </a:rPr>
                        <a:t> </a:t>
                      </a:r>
                    </a:p>
                  </a:txBody>
                  <a:tcPr marL="4109" marR="4109" marT="4109" marB="0" anchor="ctr"/>
                </a:tc>
                <a:tc>
                  <a:txBody>
                    <a:bodyPr/>
                    <a:lstStyle/>
                    <a:p>
                      <a:pPr algn="ctr" rtl="0" fontAlgn="ctr"/>
                      <a:r>
                        <a:rPr lang="en-US" sz="800" u="none" strike="noStrike" kern="1200">
                          <a:solidFill>
                            <a:schemeClr val="bg2">
                              <a:lumMod val="50000"/>
                            </a:schemeClr>
                          </a:solidFill>
                          <a:effectLst/>
                          <a:latin typeface="+mn-lt"/>
                          <a:ea typeface="+mn-ea"/>
                          <a:cs typeface="+mn-cs"/>
                        </a:rPr>
                        <a:t> </a:t>
                      </a:r>
                    </a:p>
                  </a:txBody>
                  <a:tcPr marL="4109" marR="4109" marT="4109" marB="0" anchor="ctr"/>
                </a:tc>
                <a:tc>
                  <a:txBody>
                    <a:bodyPr/>
                    <a:lstStyle/>
                    <a:p>
                      <a:pPr algn="ctr" rtl="0" fontAlgn="ctr"/>
                      <a:r>
                        <a:rPr lang="en-US" sz="800" u="none" strike="noStrike" kern="1200">
                          <a:solidFill>
                            <a:schemeClr val="bg2">
                              <a:lumMod val="50000"/>
                            </a:schemeClr>
                          </a:solidFill>
                          <a:effectLst/>
                          <a:latin typeface="+mn-lt"/>
                          <a:ea typeface="+mn-ea"/>
                          <a:cs typeface="+mn-cs"/>
                        </a:rPr>
                        <a:t> </a:t>
                      </a:r>
                    </a:p>
                  </a:txBody>
                  <a:tcPr marL="4109" marR="4109" marT="4109" marB="0" anchor="ctr"/>
                </a:tc>
                <a:extLst>
                  <a:ext uri="{0D108BD9-81ED-4DB2-BD59-A6C34878D82A}">
                    <a16:rowId xmlns:a16="http://schemas.microsoft.com/office/drawing/2014/main" val="805962349"/>
                  </a:ext>
                </a:extLst>
              </a:tr>
              <a:tr h="146304">
                <a:tc>
                  <a:txBody>
                    <a:bodyPr/>
                    <a:lstStyle/>
                    <a:p>
                      <a:pPr marL="182880" marR="0" algn="l" defTabSz="914400" rtl="0" eaLnBrk="1" fontAlgn="ctr" latinLnBrk="0" hangingPunct="1">
                        <a:lnSpc>
                          <a:spcPct val="115000"/>
                        </a:lnSpc>
                        <a:spcBef>
                          <a:spcPts val="0"/>
                        </a:spcBef>
                        <a:spcAft>
                          <a:spcPts val="0"/>
                        </a:spcAft>
                      </a:pPr>
                      <a:r>
                        <a:rPr lang="en-US" sz="800" u="none" strike="noStrike" kern="1200">
                          <a:solidFill>
                            <a:schemeClr val="bg2">
                              <a:lumMod val="50000"/>
                            </a:schemeClr>
                          </a:solidFill>
                          <a:effectLst/>
                          <a:latin typeface="+mn-lt"/>
                          <a:ea typeface="+mn-ea"/>
                          <a:cs typeface="+mn-cs"/>
                        </a:rPr>
                        <a:t>  No</a:t>
                      </a:r>
                    </a:p>
                  </a:txBody>
                  <a:tcPr marL="0" marR="0" marT="0" marB="0"/>
                </a:tc>
                <a:tc>
                  <a:txBody>
                    <a:bodyPr/>
                    <a:lstStyle/>
                    <a:p>
                      <a:pPr algn="ctr" fontAlgn="ctr"/>
                      <a:r>
                        <a:rPr lang="en-US" sz="800" u="none" strike="noStrike" kern="1200">
                          <a:solidFill>
                            <a:schemeClr val="bg2">
                              <a:lumMod val="50000"/>
                            </a:schemeClr>
                          </a:solidFill>
                          <a:effectLst/>
                          <a:latin typeface="+mn-lt"/>
                          <a:ea typeface="+mn-ea"/>
                          <a:cs typeface="+mn-cs"/>
                        </a:rPr>
                        <a:t>  7 (77.8)</a:t>
                      </a:r>
                    </a:p>
                  </a:txBody>
                  <a:tcPr marL="9525" marR="9525" marT="9525" marB="0" anchor="ctr"/>
                </a:tc>
                <a:tc>
                  <a:txBody>
                    <a:bodyPr/>
                    <a:lstStyle/>
                    <a:p>
                      <a:pPr algn="ctr" fontAlgn="ctr"/>
                      <a:r>
                        <a:rPr lang="en-US" sz="800" u="none" strike="noStrike" kern="1200">
                          <a:solidFill>
                            <a:schemeClr val="bg2">
                              <a:lumMod val="50000"/>
                            </a:schemeClr>
                          </a:solidFill>
                          <a:effectLst/>
                          <a:latin typeface="+mn-lt"/>
                          <a:ea typeface="+mn-ea"/>
                          <a:cs typeface="+mn-cs"/>
                        </a:rPr>
                        <a:t> 10 (100)</a:t>
                      </a:r>
                    </a:p>
                  </a:txBody>
                  <a:tcPr marL="9525" marR="9525" marT="9525" marB="0" anchor="ctr"/>
                </a:tc>
                <a:tc>
                  <a:txBody>
                    <a:bodyPr/>
                    <a:lstStyle/>
                    <a:p>
                      <a:pPr algn="ctr" fontAlgn="ctr"/>
                      <a:r>
                        <a:rPr lang="en-US" sz="800" u="none" strike="noStrike" kern="1200">
                          <a:solidFill>
                            <a:schemeClr val="bg2">
                              <a:lumMod val="50000"/>
                            </a:schemeClr>
                          </a:solidFill>
                          <a:effectLst/>
                          <a:latin typeface="+mn-lt"/>
                          <a:ea typeface="+mn-ea"/>
                          <a:cs typeface="+mn-cs"/>
                        </a:rPr>
                        <a:t>  8 (72.7)</a:t>
                      </a:r>
                    </a:p>
                  </a:txBody>
                  <a:tcPr marL="9525" marR="9525" marT="9525" marB="0" anchor="ctr"/>
                </a:tc>
                <a:tc>
                  <a:txBody>
                    <a:bodyPr/>
                    <a:lstStyle/>
                    <a:p>
                      <a:pPr algn="ctr" fontAlgn="ctr"/>
                      <a:r>
                        <a:rPr lang="en-US" sz="800" u="none" strike="noStrike" kern="1200">
                          <a:solidFill>
                            <a:schemeClr val="bg2">
                              <a:lumMod val="50000"/>
                            </a:schemeClr>
                          </a:solidFill>
                          <a:effectLst/>
                          <a:latin typeface="+mn-lt"/>
                          <a:ea typeface="+mn-ea"/>
                          <a:cs typeface="+mn-cs"/>
                        </a:rPr>
                        <a:t> 25 (83.3)</a:t>
                      </a:r>
                    </a:p>
                  </a:txBody>
                  <a:tcPr marL="9525" marR="9525" marT="9525" marB="0" anchor="ctr"/>
                </a:tc>
                <a:extLst>
                  <a:ext uri="{0D108BD9-81ED-4DB2-BD59-A6C34878D82A}">
                    <a16:rowId xmlns:a16="http://schemas.microsoft.com/office/drawing/2014/main" val="2074532345"/>
                  </a:ext>
                </a:extLst>
              </a:tr>
              <a:tr h="146304">
                <a:tc>
                  <a:txBody>
                    <a:bodyPr/>
                    <a:lstStyle/>
                    <a:p>
                      <a:pPr marL="182880" marR="0" algn="l" defTabSz="914400" rtl="0" eaLnBrk="1" fontAlgn="ctr" latinLnBrk="0" hangingPunct="1">
                        <a:lnSpc>
                          <a:spcPct val="115000"/>
                        </a:lnSpc>
                        <a:spcBef>
                          <a:spcPts val="0"/>
                        </a:spcBef>
                        <a:spcAft>
                          <a:spcPts val="0"/>
                        </a:spcAft>
                      </a:pPr>
                      <a:r>
                        <a:rPr lang="en-US" sz="800" u="none" strike="noStrike" kern="1200">
                          <a:solidFill>
                            <a:schemeClr val="bg2">
                              <a:lumMod val="50000"/>
                            </a:schemeClr>
                          </a:solidFill>
                          <a:effectLst/>
                          <a:latin typeface="+mn-lt"/>
                          <a:ea typeface="+mn-ea"/>
                          <a:cs typeface="+mn-cs"/>
                        </a:rPr>
                        <a:t>  Yes</a:t>
                      </a:r>
                    </a:p>
                  </a:txBody>
                  <a:tcPr marL="0" marR="0" marT="0" marB="0"/>
                </a:tc>
                <a:tc>
                  <a:txBody>
                    <a:bodyPr/>
                    <a:lstStyle/>
                    <a:p>
                      <a:pPr algn="ctr" fontAlgn="ctr"/>
                      <a:r>
                        <a:rPr lang="en-US" sz="800" u="none" strike="noStrike" kern="1200">
                          <a:solidFill>
                            <a:schemeClr val="bg2">
                              <a:lumMod val="50000"/>
                            </a:schemeClr>
                          </a:solidFill>
                          <a:effectLst/>
                          <a:latin typeface="+mn-lt"/>
                          <a:ea typeface="+mn-ea"/>
                          <a:cs typeface="+mn-cs"/>
                        </a:rPr>
                        <a:t>  2 (22.2)</a:t>
                      </a:r>
                    </a:p>
                  </a:txBody>
                  <a:tcPr marL="9525" marR="9525" marT="9525" marB="0" anchor="ctr"/>
                </a:tc>
                <a:tc>
                  <a:txBody>
                    <a:bodyPr/>
                    <a:lstStyle/>
                    <a:p>
                      <a:pPr algn="ctr" fontAlgn="ctr"/>
                      <a:r>
                        <a:rPr lang="en-US" sz="800" u="none" strike="noStrike" kern="1200">
                          <a:solidFill>
                            <a:schemeClr val="bg2">
                              <a:lumMod val="50000"/>
                            </a:schemeClr>
                          </a:solidFill>
                          <a:effectLst/>
                          <a:latin typeface="+mn-lt"/>
                          <a:ea typeface="+mn-ea"/>
                          <a:cs typeface="+mn-cs"/>
                        </a:rPr>
                        <a:t>0</a:t>
                      </a:r>
                    </a:p>
                  </a:txBody>
                  <a:tcPr marL="9525" marR="9525" marT="9525" marB="0" anchor="ctr"/>
                </a:tc>
                <a:tc>
                  <a:txBody>
                    <a:bodyPr/>
                    <a:lstStyle/>
                    <a:p>
                      <a:pPr algn="ctr" fontAlgn="ctr"/>
                      <a:r>
                        <a:rPr lang="en-US" sz="800" u="none" strike="noStrike" kern="1200">
                          <a:solidFill>
                            <a:schemeClr val="bg2">
                              <a:lumMod val="50000"/>
                            </a:schemeClr>
                          </a:solidFill>
                          <a:effectLst/>
                          <a:latin typeface="+mn-lt"/>
                          <a:ea typeface="+mn-ea"/>
                          <a:cs typeface="+mn-cs"/>
                        </a:rPr>
                        <a:t>  3 (27.3)</a:t>
                      </a:r>
                    </a:p>
                  </a:txBody>
                  <a:tcPr marL="9525" marR="9525" marT="9525" marB="0" anchor="ctr"/>
                </a:tc>
                <a:tc>
                  <a:txBody>
                    <a:bodyPr/>
                    <a:lstStyle/>
                    <a:p>
                      <a:pPr algn="ctr" fontAlgn="ctr"/>
                      <a:r>
                        <a:rPr lang="en-US" sz="800" u="none" strike="noStrike" kern="1200">
                          <a:solidFill>
                            <a:schemeClr val="bg2">
                              <a:lumMod val="50000"/>
                            </a:schemeClr>
                          </a:solidFill>
                          <a:effectLst/>
                          <a:latin typeface="+mn-lt"/>
                          <a:ea typeface="+mn-ea"/>
                          <a:cs typeface="+mn-cs"/>
                        </a:rPr>
                        <a:t>  5 (16.7)</a:t>
                      </a:r>
                    </a:p>
                  </a:txBody>
                  <a:tcPr marL="9525" marR="9525" marT="9525" marB="0" anchor="ctr"/>
                </a:tc>
                <a:extLst>
                  <a:ext uri="{0D108BD9-81ED-4DB2-BD59-A6C34878D82A}">
                    <a16:rowId xmlns:a16="http://schemas.microsoft.com/office/drawing/2014/main" val="2974889777"/>
                  </a:ext>
                </a:extLst>
              </a:tr>
              <a:tr h="146304">
                <a:tc>
                  <a:txBody>
                    <a:bodyPr/>
                    <a:lstStyle/>
                    <a:p>
                      <a:pPr marL="91440" algn="l" rtl="0" fontAlgn="ctr"/>
                      <a:r>
                        <a:rPr lang="en-US" sz="800" u="none" strike="noStrike">
                          <a:solidFill>
                            <a:schemeClr val="bg2">
                              <a:lumMod val="50000"/>
                            </a:schemeClr>
                          </a:solidFill>
                          <a:effectLst/>
                        </a:rPr>
                        <a:t>Number of metastatic organs, n (%)</a:t>
                      </a:r>
                      <a:endParaRPr lang="en-US" sz="800" b="0" i="0" u="none" strike="noStrike">
                        <a:solidFill>
                          <a:schemeClr val="bg2">
                            <a:lumMod val="50000"/>
                          </a:schemeClr>
                        </a:solidFill>
                        <a:effectLst/>
                        <a:latin typeface="Avenir Book" panose="02000503020000020003" pitchFamily="2" charset="0"/>
                      </a:endParaRPr>
                    </a:p>
                  </a:txBody>
                  <a:tcPr marL="4109" marR="4109" marT="4109" marB="0" anchor="ctr"/>
                </a:tc>
                <a:tc>
                  <a:txBody>
                    <a:bodyPr/>
                    <a:lstStyle/>
                    <a:p>
                      <a:pPr algn="ctr" rtl="0" fontAlgn="ctr"/>
                      <a:r>
                        <a:rPr lang="en-US" sz="800" u="none" strike="noStrike" kern="1200">
                          <a:solidFill>
                            <a:schemeClr val="bg2">
                              <a:lumMod val="50000"/>
                            </a:schemeClr>
                          </a:solidFill>
                          <a:effectLst/>
                          <a:latin typeface="+mn-lt"/>
                          <a:ea typeface="+mn-ea"/>
                          <a:cs typeface="+mn-cs"/>
                        </a:rPr>
                        <a:t> </a:t>
                      </a:r>
                    </a:p>
                  </a:txBody>
                  <a:tcPr marL="4109" marR="4109" marT="4109" marB="0" anchor="ctr"/>
                </a:tc>
                <a:tc>
                  <a:txBody>
                    <a:bodyPr/>
                    <a:lstStyle/>
                    <a:p>
                      <a:pPr algn="ctr" rtl="0" fontAlgn="ctr"/>
                      <a:r>
                        <a:rPr lang="en-US" sz="800" u="none" strike="noStrike" kern="1200">
                          <a:solidFill>
                            <a:schemeClr val="bg2">
                              <a:lumMod val="50000"/>
                            </a:schemeClr>
                          </a:solidFill>
                          <a:effectLst/>
                          <a:latin typeface="+mn-lt"/>
                          <a:ea typeface="+mn-ea"/>
                          <a:cs typeface="+mn-cs"/>
                        </a:rPr>
                        <a:t> </a:t>
                      </a:r>
                    </a:p>
                  </a:txBody>
                  <a:tcPr marL="4109" marR="4109" marT="4109" marB="0" anchor="ctr"/>
                </a:tc>
                <a:tc>
                  <a:txBody>
                    <a:bodyPr/>
                    <a:lstStyle/>
                    <a:p>
                      <a:pPr algn="ctr" rtl="0" fontAlgn="ctr"/>
                      <a:r>
                        <a:rPr lang="en-US" sz="800" u="none" strike="noStrike" kern="1200">
                          <a:solidFill>
                            <a:schemeClr val="bg2">
                              <a:lumMod val="50000"/>
                            </a:schemeClr>
                          </a:solidFill>
                          <a:effectLst/>
                          <a:latin typeface="+mn-lt"/>
                          <a:ea typeface="+mn-ea"/>
                          <a:cs typeface="+mn-cs"/>
                        </a:rPr>
                        <a:t> </a:t>
                      </a:r>
                    </a:p>
                  </a:txBody>
                  <a:tcPr marL="4109" marR="4109" marT="4109" marB="0" anchor="ctr"/>
                </a:tc>
                <a:tc>
                  <a:txBody>
                    <a:bodyPr/>
                    <a:lstStyle/>
                    <a:p>
                      <a:pPr algn="ctr" rtl="0" fontAlgn="ctr"/>
                      <a:r>
                        <a:rPr lang="en-US" sz="800" u="none" strike="noStrike" kern="1200">
                          <a:solidFill>
                            <a:schemeClr val="bg2">
                              <a:lumMod val="50000"/>
                            </a:schemeClr>
                          </a:solidFill>
                          <a:effectLst/>
                          <a:latin typeface="+mn-lt"/>
                          <a:ea typeface="+mn-ea"/>
                          <a:cs typeface="+mn-cs"/>
                        </a:rPr>
                        <a:t> </a:t>
                      </a:r>
                    </a:p>
                  </a:txBody>
                  <a:tcPr marL="4109" marR="4109" marT="4109" marB="0" anchor="ctr"/>
                </a:tc>
                <a:extLst>
                  <a:ext uri="{0D108BD9-81ED-4DB2-BD59-A6C34878D82A}">
                    <a16:rowId xmlns:a16="http://schemas.microsoft.com/office/drawing/2014/main" val="1304786738"/>
                  </a:ext>
                </a:extLst>
              </a:tr>
              <a:tr h="146304">
                <a:tc>
                  <a:txBody>
                    <a:bodyPr/>
                    <a:lstStyle/>
                    <a:p>
                      <a:pPr marL="182880" marR="0">
                        <a:lnSpc>
                          <a:spcPct val="115000"/>
                        </a:lnSpc>
                        <a:spcBef>
                          <a:spcPts val="0"/>
                        </a:spcBef>
                        <a:spcAft>
                          <a:spcPts val="0"/>
                        </a:spcAft>
                      </a:pPr>
                      <a:r>
                        <a:rPr lang="en-US" sz="800" u="none" strike="noStrike" kern="1200">
                          <a:solidFill>
                            <a:schemeClr val="bg2">
                              <a:lumMod val="50000"/>
                            </a:schemeClr>
                          </a:solidFill>
                          <a:effectLst/>
                          <a:latin typeface="+mn-lt"/>
                          <a:ea typeface="+mn-ea"/>
                          <a:cs typeface="+mn-cs"/>
                        </a:rPr>
                        <a:t>Multiple</a:t>
                      </a:r>
                    </a:p>
                  </a:txBody>
                  <a:tcPr marL="0" marR="0" marT="0" marB="0"/>
                </a:tc>
                <a:tc>
                  <a:txBody>
                    <a:bodyPr/>
                    <a:lstStyle/>
                    <a:p>
                      <a:pPr algn="ctr" fontAlgn="ctr"/>
                      <a:r>
                        <a:rPr lang="en-US" sz="800" u="none" strike="noStrike" kern="1200">
                          <a:solidFill>
                            <a:schemeClr val="bg2">
                              <a:lumMod val="50000"/>
                            </a:schemeClr>
                          </a:solidFill>
                          <a:effectLst/>
                          <a:latin typeface="+mn-lt"/>
                          <a:ea typeface="+mn-ea"/>
                          <a:cs typeface="+mn-cs"/>
                        </a:rPr>
                        <a:t>  6 (66.7)</a:t>
                      </a:r>
                    </a:p>
                  </a:txBody>
                  <a:tcPr marL="9525" marR="9525" marT="9525" marB="0" anchor="ctr"/>
                </a:tc>
                <a:tc>
                  <a:txBody>
                    <a:bodyPr/>
                    <a:lstStyle/>
                    <a:p>
                      <a:pPr algn="ctr" fontAlgn="ctr"/>
                      <a:r>
                        <a:rPr lang="en-US" sz="800" u="none" strike="noStrike" kern="1200">
                          <a:solidFill>
                            <a:schemeClr val="bg2">
                              <a:lumMod val="50000"/>
                            </a:schemeClr>
                          </a:solidFill>
                          <a:effectLst/>
                          <a:latin typeface="+mn-lt"/>
                          <a:ea typeface="+mn-ea"/>
                          <a:cs typeface="+mn-cs"/>
                        </a:rPr>
                        <a:t>  9 (90.0)</a:t>
                      </a:r>
                    </a:p>
                  </a:txBody>
                  <a:tcPr marL="9525" marR="9525" marT="9525" marB="0" anchor="ctr"/>
                </a:tc>
                <a:tc>
                  <a:txBody>
                    <a:bodyPr/>
                    <a:lstStyle/>
                    <a:p>
                      <a:pPr algn="ctr" fontAlgn="ctr"/>
                      <a:r>
                        <a:rPr lang="en-US" sz="800" u="none" strike="noStrike" kern="1200">
                          <a:solidFill>
                            <a:schemeClr val="bg2">
                              <a:lumMod val="50000"/>
                            </a:schemeClr>
                          </a:solidFill>
                          <a:effectLst/>
                          <a:latin typeface="+mn-lt"/>
                          <a:ea typeface="+mn-ea"/>
                          <a:cs typeface="+mn-cs"/>
                        </a:rPr>
                        <a:t>  8 (72.7)</a:t>
                      </a:r>
                    </a:p>
                  </a:txBody>
                  <a:tcPr marL="9525" marR="9525" marT="9525" marB="0" anchor="ctr"/>
                </a:tc>
                <a:tc>
                  <a:txBody>
                    <a:bodyPr/>
                    <a:lstStyle/>
                    <a:p>
                      <a:pPr algn="ctr" fontAlgn="ctr"/>
                      <a:r>
                        <a:rPr lang="en-US" sz="800" u="none" strike="noStrike" kern="1200">
                          <a:solidFill>
                            <a:schemeClr val="bg2">
                              <a:lumMod val="50000"/>
                            </a:schemeClr>
                          </a:solidFill>
                          <a:effectLst/>
                          <a:latin typeface="+mn-lt"/>
                          <a:ea typeface="+mn-ea"/>
                          <a:cs typeface="+mn-cs"/>
                        </a:rPr>
                        <a:t> 23 (76.7)</a:t>
                      </a:r>
                    </a:p>
                  </a:txBody>
                  <a:tcPr marL="9525" marR="9525" marT="9525" marB="0" anchor="ctr"/>
                </a:tc>
                <a:extLst>
                  <a:ext uri="{0D108BD9-81ED-4DB2-BD59-A6C34878D82A}">
                    <a16:rowId xmlns:a16="http://schemas.microsoft.com/office/drawing/2014/main" val="10008593"/>
                  </a:ext>
                </a:extLst>
              </a:tr>
              <a:tr h="146304">
                <a:tc>
                  <a:txBody>
                    <a:bodyPr/>
                    <a:lstStyle/>
                    <a:p>
                      <a:pPr marL="182880" marR="0">
                        <a:lnSpc>
                          <a:spcPct val="115000"/>
                        </a:lnSpc>
                        <a:spcBef>
                          <a:spcPts val="0"/>
                        </a:spcBef>
                        <a:spcAft>
                          <a:spcPts val="0"/>
                        </a:spcAft>
                      </a:pPr>
                      <a:r>
                        <a:rPr lang="en-US" sz="800" u="none" strike="noStrike" kern="1200">
                          <a:solidFill>
                            <a:schemeClr val="bg2">
                              <a:lumMod val="50000"/>
                            </a:schemeClr>
                          </a:solidFill>
                          <a:effectLst/>
                          <a:latin typeface="+mn-lt"/>
                          <a:ea typeface="+mn-ea"/>
                          <a:cs typeface="+mn-cs"/>
                        </a:rPr>
                        <a:t>Single</a:t>
                      </a:r>
                    </a:p>
                  </a:txBody>
                  <a:tcPr marL="0" marR="0" marT="0" marB="0"/>
                </a:tc>
                <a:tc>
                  <a:txBody>
                    <a:bodyPr/>
                    <a:lstStyle/>
                    <a:p>
                      <a:pPr algn="ctr" fontAlgn="ctr"/>
                      <a:r>
                        <a:rPr lang="en-US" sz="800" u="none" strike="noStrike" kern="1200">
                          <a:solidFill>
                            <a:schemeClr val="bg2">
                              <a:lumMod val="50000"/>
                            </a:schemeClr>
                          </a:solidFill>
                          <a:effectLst/>
                          <a:latin typeface="+mn-lt"/>
                          <a:ea typeface="+mn-ea"/>
                          <a:cs typeface="+mn-cs"/>
                        </a:rPr>
                        <a:t>  3 (33.3)</a:t>
                      </a:r>
                    </a:p>
                  </a:txBody>
                  <a:tcPr marL="9525" marR="9525" marT="9525" marB="0" anchor="ctr"/>
                </a:tc>
                <a:tc>
                  <a:txBody>
                    <a:bodyPr/>
                    <a:lstStyle/>
                    <a:p>
                      <a:pPr algn="ctr" fontAlgn="ctr"/>
                      <a:r>
                        <a:rPr lang="en-US" sz="800" u="none" strike="noStrike" kern="1200">
                          <a:solidFill>
                            <a:schemeClr val="bg2">
                              <a:lumMod val="50000"/>
                            </a:schemeClr>
                          </a:solidFill>
                          <a:effectLst/>
                          <a:latin typeface="+mn-lt"/>
                          <a:ea typeface="+mn-ea"/>
                          <a:cs typeface="+mn-cs"/>
                        </a:rPr>
                        <a:t>  1 (10.0)</a:t>
                      </a:r>
                    </a:p>
                  </a:txBody>
                  <a:tcPr marL="9525" marR="9525" marT="9525" marB="0" anchor="ctr"/>
                </a:tc>
                <a:tc>
                  <a:txBody>
                    <a:bodyPr/>
                    <a:lstStyle/>
                    <a:p>
                      <a:pPr algn="ctr" fontAlgn="ctr"/>
                      <a:r>
                        <a:rPr lang="en-US" sz="800" u="none" strike="noStrike" kern="1200">
                          <a:solidFill>
                            <a:schemeClr val="bg2">
                              <a:lumMod val="50000"/>
                            </a:schemeClr>
                          </a:solidFill>
                          <a:effectLst/>
                          <a:latin typeface="+mn-lt"/>
                          <a:ea typeface="+mn-ea"/>
                          <a:cs typeface="+mn-cs"/>
                        </a:rPr>
                        <a:t>  3 (27.3)</a:t>
                      </a:r>
                    </a:p>
                  </a:txBody>
                  <a:tcPr marL="9525" marR="9525" marT="9525" marB="0" anchor="ctr"/>
                </a:tc>
                <a:tc>
                  <a:txBody>
                    <a:bodyPr/>
                    <a:lstStyle/>
                    <a:p>
                      <a:pPr algn="ctr" fontAlgn="ctr"/>
                      <a:r>
                        <a:rPr lang="en-US" sz="800" u="none" strike="noStrike" kern="1200">
                          <a:solidFill>
                            <a:schemeClr val="bg2">
                              <a:lumMod val="50000"/>
                            </a:schemeClr>
                          </a:solidFill>
                          <a:effectLst/>
                          <a:latin typeface="+mn-lt"/>
                          <a:ea typeface="+mn-ea"/>
                          <a:cs typeface="+mn-cs"/>
                        </a:rPr>
                        <a:t>  7 (23.3)</a:t>
                      </a:r>
                    </a:p>
                  </a:txBody>
                  <a:tcPr marL="9525" marR="9525" marT="9525" marB="0" anchor="ctr"/>
                </a:tc>
                <a:extLst>
                  <a:ext uri="{0D108BD9-81ED-4DB2-BD59-A6C34878D82A}">
                    <a16:rowId xmlns:a16="http://schemas.microsoft.com/office/drawing/2014/main" val="808068280"/>
                  </a:ext>
                </a:extLst>
              </a:tr>
              <a:tr h="146304">
                <a:tc>
                  <a:txBody>
                    <a:bodyPr/>
                    <a:lstStyle/>
                    <a:p>
                      <a:pPr marL="91440" algn="l" rtl="0" fontAlgn="ctr"/>
                      <a:r>
                        <a:rPr lang="en-US" sz="800" u="none" strike="noStrike">
                          <a:solidFill>
                            <a:schemeClr val="bg2">
                              <a:lumMod val="50000"/>
                            </a:schemeClr>
                          </a:solidFill>
                          <a:effectLst/>
                        </a:rPr>
                        <a:t>Prior adjuvant or neo-adjuvant chemotherapy, n (%)</a:t>
                      </a:r>
                      <a:endParaRPr lang="en-US" sz="800" b="0" i="0" u="none" strike="noStrike">
                        <a:solidFill>
                          <a:schemeClr val="bg2">
                            <a:lumMod val="50000"/>
                          </a:schemeClr>
                        </a:solidFill>
                        <a:effectLst/>
                        <a:latin typeface="Avenir Book" panose="02000503020000020003" pitchFamily="2" charset="0"/>
                      </a:endParaRPr>
                    </a:p>
                  </a:txBody>
                  <a:tcPr marL="4109" marR="4109" marT="4109" marB="0" anchor="ctr"/>
                </a:tc>
                <a:tc>
                  <a:txBody>
                    <a:bodyPr/>
                    <a:lstStyle/>
                    <a:p>
                      <a:pPr algn="ctr" rtl="0" fontAlgn="ctr"/>
                      <a:r>
                        <a:rPr lang="en-US" sz="800" u="none" strike="noStrike" kern="1200">
                          <a:solidFill>
                            <a:schemeClr val="bg2">
                              <a:lumMod val="50000"/>
                            </a:schemeClr>
                          </a:solidFill>
                          <a:effectLst/>
                          <a:latin typeface="+mn-lt"/>
                          <a:ea typeface="+mn-ea"/>
                          <a:cs typeface="+mn-cs"/>
                        </a:rPr>
                        <a:t> </a:t>
                      </a:r>
                    </a:p>
                  </a:txBody>
                  <a:tcPr marL="4109" marR="4109" marT="4109" marB="0" anchor="ctr"/>
                </a:tc>
                <a:tc>
                  <a:txBody>
                    <a:bodyPr/>
                    <a:lstStyle/>
                    <a:p>
                      <a:pPr algn="ctr" rtl="0" fontAlgn="ctr"/>
                      <a:r>
                        <a:rPr lang="en-US" sz="800" u="none" strike="noStrike" kern="1200">
                          <a:solidFill>
                            <a:schemeClr val="bg2">
                              <a:lumMod val="50000"/>
                            </a:schemeClr>
                          </a:solidFill>
                          <a:effectLst/>
                          <a:latin typeface="+mn-lt"/>
                          <a:ea typeface="+mn-ea"/>
                          <a:cs typeface="+mn-cs"/>
                        </a:rPr>
                        <a:t> </a:t>
                      </a:r>
                    </a:p>
                  </a:txBody>
                  <a:tcPr marL="4109" marR="4109" marT="4109" marB="0" anchor="ctr"/>
                </a:tc>
                <a:tc>
                  <a:txBody>
                    <a:bodyPr/>
                    <a:lstStyle/>
                    <a:p>
                      <a:pPr algn="ctr" rtl="0" fontAlgn="ctr"/>
                      <a:r>
                        <a:rPr lang="en-US" sz="800" u="none" strike="noStrike" kern="1200">
                          <a:solidFill>
                            <a:schemeClr val="bg2">
                              <a:lumMod val="50000"/>
                            </a:schemeClr>
                          </a:solidFill>
                          <a:effectLst/>
                          <a:latin typeface="+mn-lt"/>
                          <a:ea typeface="+mn-ea"/>
                          <a:cs typeface="+mn-cs"/>
                        </a:rPr>
                        <a:t> </a:t>
                      </a:r>
                    </a:p>
                  </a:txBody>
                  <a:tcPr marL="4109" marR="4109" marT="4109" marB="0" anchor="ctr"/>
                </a:tc>
                <a:tc>
                  <a:txBody>
                    <a:bodyPr/>
                    <a:lstStyle/>
                    <a:p>
                      <a:pPr algn="ctr" rtl="0" fontAlgn="ctr"/>
                      <a:r>
                        <a:rPr lang="en-US" sz="800" u="none" strike="noStrike" kern="1200">
                          <a:solidFill>
                            <a:schemeClr val="bg2">
                              <a:lumMod val="50000"/>
                            </a:schemeClr>
                          </a:solidFill>
                          <a:effectLst/>
                          <a:latin typeface="+mn-lt"/>
                          <a:ea typeface="+mn-ea"/>
                          <a:cs typeface="+mn-cs"/>
                        </a:rPr>
                        <a:t> </a:t>
                      </a:r>
                    </a:p>
                  </a:txBody>
                  <a:tcPr marL="4109" marR="4109" marT="4109" marB="0" anchor="ctr"/>
                </a:tc>
                <a:extLst>
                  <a:ext uri="{0D108BD9-81ED-4DB2-BD59-A6C34878D82A}">
                    <a16:rowId xmlns:a16="http://schemas.microsoft.com/office/drawing/2014/main" val="2057661095"/>
                  </a:ext>
                </a:extLst>
              </a:tr>
              <a:tr h="146304">
                <a:tc>
                  <a:txBody>
                    <a:bodyPr/>
                    <a:lstStyle/>
                    <a:p>
                      <a:pPr marL="182880" algn="l" defTabSz="914400" rtl="0" eaLnBrk="1" fontAlgn="ctr" latinLnBrk="0" hangingPunct="1"/>
                      <a:r>
                        <a:rPr lang="en-US" sz="800" u="none" strike="noStrike" kern="1200">
                          <a:solidFill>
                            <a:schemeClr val="bg2">
                              <a:lumMod val="50000"/>
                            </a:schemeClr>
                          </a:solidFill>
                          <a:effectLst/>
                          <a:latin typeface="+mn-lt"/>
                          <a:ea typeface="+mn-ea"/>
                          <a:cs typeface="+mn-cs"/>
                        </a:rPr>
                        <a:t> No</a:t>
                      </a:r>
                    </a:p>
                  </a:txBody>
                  <a:tcPr marL="4109" marR="4109" marT="4109" marB="0" anchor="ctr"/>
                </a:tc>
                <a:tc>
                  <a:txBody>
                    <a:bodyPr/>
                    <a:lstStyle/>
                    <a:p>
                      <a:pPr algn="ctr" fontAlgn="ctr"/>
                      <a:r>
                        <a:rPr lang="en-US" sz="800" u="none" strike="noStrike" kern="1200">
                          <a:solidFill>
                            <a:schemeClr val="bg2">
                              <a:lumMod val="50000"/>
                            </a:schemeClr>
                          </a:solidFill>
                          <a:effectLst/>
                          <a:latin typeface="+mn-lt"/>
                          <a:ea typeface="+mn-ea"/>
                          <a:cs typeface="+mn-cs"/>
                        </a:rPr>
                        <a:t>  7 (77.8)</a:t>
                      </a:r>
                    </a:p>
                  </a:txBody>
                  <a:tcPr marL="9525" marR="9525" marT="9525" marB="0" anchor="ctr"/>
                </a:tc>
                <a:tc>
                  <a:txBody>
                    <a:bodyPr/>
                    <a:lstStyle/>
                    <a:p>
                      <a:pPr algn="ctr" fontAlgn="ctr"/>
                      <a:r>
                        <a:rPr lang="en-US" sz="800" u="none" strike="noStrike" kern="1200">
                          <a:solidFill>
                            <a:schemeClr val="bg2">
                              <a:lumMod val="50000"/>
                            </a:schemeClr>
                          </a:solidFill>
                          <a:effectLst/>
                          <a:latin typeface="+mn-lt"/>
                          <a:ea typeface="+mn-ea"/>
                          <a:cs typeface="+mn-cs"/>
                        </a:rPr>
                        <a:t>  7 (70.0)</a:t>
                      </a:r>
                    </a:p>
                  </a:txBody>
                  <a:tcPr marL="9525" marR="9525" marT="9525" marB="0" anchor="ctr"/>
                </a:tc>
                <a:tc>
                  <a:txBody>
                    <a:bodyPr/>
                    <a:lstStyle/>
                    <a:p>
                      <a:pPr algn="ctr" fontAlgn="ctr"/>
                      <a:r>
                        <a:rPr lang="en-US" sz="800" u="none" strike="noStrike" kern="1200">
                          <a:solidFill>
                            <a:schemeClr val="bg2">
                              <a:lumMod val="50000"/>
                            </a:schemeClr>
                          </a:solidFill>
                          <a:effectLst/>
                          <a:latin typeface="+mn-lt"/>
                          <a:ea typeface="+mn-ea"/>
                          <a:cs typeface="+mn-cs"/>
                        </a:rPr>
                        <a:t> 10 (90.9)</a:t>
                      </a:r>
                    </a:p>
                  </a:txBody>
                  <a:tcPr marL="9525" marR="9525" marT="9525" marB="0" anchor="ctr"/>
                </a:tc>
                <a:tc>
                  <a:txBody>
                    <a:bodyPr/>
                    <a:lstStyle/>
                    <a:p>
                      <a:pPr algn="ctr" fontAlgn="ctr"/>
                      <a:r>
                        <a:rPr lang="en-US" sz="800" u="none" strike="noStrike" kern="1200">
                          <a:solidFill>
                            <a:schemeClr val="bg2">
                              <a:lumMod val="50000"/>
                            </a:schemeClr>
                          </a:solidFill>
                          <a:effectLst/>
                          <a:latin typeface="+mn-lt"/>
                          <a:ea typeface="+mn-ea"/>
                          <a:cs typeface="+mn-cs"/>
                        </a:rPr>
                        <a:t> 24 (80.0)</a:t>
                      </a:r>
                    </a:p>
                  </a:txBody>
                  <a:tcPr marL="9525" marR="9525" marT="9525" marB="0" anchor="ctr"/>
                </a:tc>
                <a:extLst>
                  <a:ext uri="{0D108BD9-81ED-4DB2-BD59-A6C34878D82A}">
                    <a16:rowId xmlns:a16="http://schemas.microsoft.com/office/drawing/2014/main" val="4267939852"/>
                  </a:ext>
                </a:extLst>
              </a:tr>
              <a:tr h="146304">
                <a:tc>
                  <a:txBody>
                    <a:bodyPr/>
                    <a:lstStyle/>
                    <a:p>
                      <a:pPr marL="182880" algn="l" defTabSz="914400" rtl="0" eaLnBrk="1" fontAlgn="ctr" latinLnBrk="0" hangingPunct="1"/>
                      <a:r>
                        <a:rPr lang="en-US" sz="800" u="none" strike="noStrike" kern="1200">
                          <a:solidFill>
                            <a:schemeClr val="bg2">
                              <a:lumMod val="50000"/>
                            </a:schemeClr>
                          </a:solidFill>
                          <a:effectLst/>
                          <a:latin typeface="+mn-lt"/>
                          <a:ea typeface="+mn-ea"/>
                          <a:cs typeface="+mn-cs"/>
                        </a:rPr>
                        <a:t> Yes</a:t>
                      </a:r>
                    </a:p>
                  </a:txBody>
                  <a:tcPr marL="4109" marR="4109" marT="4109" marB="0" anchor="ctr"/>
                </a:tc>
                <a:tc>
                  <a:txBody>
                    <a:bodyPr/>
                    <a:lstStyle/>
                    <a:p>
                      <a:pPr algn="ctr" fontAlgn="ctr"/>
                      <a:r>
                        <a:rPr lang="en-US" sz="800" u="none" strike="noStrike" kern="1200">
                          <a:solidFill>
                            <a:schemeClr val="bg2">
                              <a:lumMod val="50000"/>
                            </a:schemeClr>
                          </a:solidFill>
                          <a:effectLst/>
                          <a:latin typeface="+mn-lt"/>
                          <a:ea typeface="+mn-ea"/>
                          <a:cs typeface="+mn-cs"/>
                        </a:rPr>
                        <a:t>  2 (22.2)</a:t>
                      </a:r>
                    </a:p>
                  </a:txBody>
                  <a:tcPr marL="9525" marR="9525" marT="9525" marB="0" anchor="ctr"/>
                </a:tc>
                <a:tc>
                  <a:txBody>
                    <a:bodyPr/>
                    <a:lstStyle/>
                    <a:p>
                      <a:pPr algn="ctr" fontAlgn="ctr"/>
                      <a:r>
                        <a:rPr lang="en-US" sz="800" u="none" strike="noStrike" kern="1200">
                          <a:solidFill>
                            <a:schemeClr val="bg2">
                              <a:lumMod val="50000"/>
                            </a:schemeClr>
                          </a:solidFill>
                          <a:effectLst/>
                          <a:latin typeface="+mn-lt"/>
                          <a:ea typeface="+mn-ea"/>
                          <a:cs typeface="+mn-cs"/>
                        </a:rPr>
                        <a:t>  3 (30.0)</a:t>
                      </a:r>
                    </a:p>
                  </a:txBody>
                  <a:tcPr marL="9525" marR="9525" marT="9525" marB="0" anchor="ctr"/>
                </a:tc>
                <a:tc>
                  <a:txBody>
                    <a:bodyPr/>
                    <a:lstStyle/>
                    <a:p>
                      <a:pPr algn="ctr" fontAlgn="ctr"/>
                      <a:r>
                        <a:rPr lang="en-US" sz="800" u="none" strike="noStrike" kern="1200">
                          <a:solidFill>
                            <a:schemeClr val="bg2">
                              <a:lumMod val="50000"/>
                            </a:schemeClr>
                          </a:solidFill>
                          <a:effectLst/>
                          <a:latin typeface="+mn-lt"/>
                          <a:ea typeface="+mn-ea"/>
                          <a:cs typeface="+mn-cs"/>
                        </a:rPr>
                        <a:t>  1 (9.1)</a:t>
                      </a:r>
                    </a:p>
                  </a:txBody>
                  <a:tcPr marL="9525" marR="9525" marT="9525" marB="0" anchor="ctr"/>
                </a:tc>
                <a:tc>
                  <a:txBody>
                    <a:bodyPr/>
                    <a:lstStyle/>
                    <a:p>
                      <a:pPr algn="ctr" fontAlgn="ctr"/>
                      <a:r>
                        <a:rPr lang="en-US" sz="800" u="none" strike="noStrike" kern="1200">
                          <a:solidFill>
                            <a:schemeClr val="bg2">
                              <a:lumMod val="50000"/>
                            </a:schemeClr>
                          </a:solidFill>
                          <a:effectLst/>
                          <a:latin typeface="+mn-lt"/>
                          <a:ea typeface="+mn-ea"/>
                          <a:cs typeface="+mn-cs"/>
                        </a:rPr>
                        <a:t>  6 (20.0)</a:t>
                      </a:r>
                    </a:p>
                  </a:txBody>
                  <a:tcPr marL="9525" marR="9525" marT="9525" marB="0" anchor="ctr"/>
                </a:tc>
                <a:extLst>
                  <a:ext uri="{0D108BD9-81ED-4DB2-BD59-A6C34878D82A}">
                    <a16:rowId xmlns:a16="http://schemas.microsoft.com/office/drawing/2014/main" val="2612074293"/>
                  </a:ext>
                </a:extLst>
              </a:tr>
              <a:tr h="146304">
                <a:tc>
                  <a:txBody>
                    <a:bodyPr/>
                    <a:lstStyle/>
                    <a:p>
                      <a:pPr marL="91440" marR="0">
                        <a:lnSpc>
                          <a:spcPct val="100000"/>
                        </a:lnSpc>
                        <a:spcBef>
                          <a:spcPts val="0"/>
                        </a:spcBef>
                        <a:spcAft>
                          <a:spcPts val="0"/>
                        </a:spcAft>
                      </a:pPr>
                      <a:r>
                        <a:rPr lang="en-US" sz="800" u="none" strike="noStrike" kern="1200">
                          <a:solidFill>
                            <a:schemeClr val="bg2">
                              <a:lumMod val="50000"/>
                            </a:schemeClr>
                          </a:solidFill>
                          <a:effectLst/>
                          <a:latin typeface="+mn-lt"/>
                          <a:ea typeface="+mn-ea"/>
                          <a:cs typeface="+mn-cs"/>
                        </a:rPr>
                        <a:t>Surgery on Primary tumor, n (%)</a:t>
                      </a:r>
                    </a:p>
                  </a:txBody>
                  <a:tcPr marL="0" marR="0" marT="0" marB="0"/>
                </a:tc>
                <a:tc>
                  <a:txBody>
                    <a:bodyPr/>
                    <a:lstStyle/>
                    <a:p>
                      <a:pPr marL="0" marR="0" algn="ctr">
                        <a:lnSpc>
                          <a:spcPct val="115000"/>
                        </a:lnSpc>
                        <a:spcBef>
                          <a:spcPts val="0"/>
                        </a:spcBef>
                        <a:spcAft>
                          <a:spcPts val="0"/>
                        </a:spcAft>
                      </a:pPr>
                      <a:r>
                        <a:rPr lang="en-US" sz="800" u="none" strike="noStrike" kern="1200">
                          <a:solidFill>
                            <a:schemeClr val="bg2">
                              <a:lumMod val="50000"/>
                            </a:schemeClr>
                          </a:solidFill>
                          <a:effectLst/>
                          <a:latin typeface="+mn-lt"/>
                          <a:ea typeface="+mn-ea"/>
                          <a:cs typeface="+mn-cs"/>
                        </a:rPr>
                        <a:t> </a:t>
                      </a:r>
                    </a:p>
                  </a:txBody>
                  <a:tcPr marL="0" marR="0" marT="0" marB="0" anchor="b"/>
                </a:tc>
                <a:tc>
                  <a:txBody>
                    <a:bodyPr/>
                    <a:lstStyle/>
                    <a:p>
                      <a:pPr marL="0" marR="0" algn="ctr">
                        <a:lnSpc>
                          <a:spcPct val="115000"/>
                        </a:lnSpc>
                        <a:spcBef>
                          <a:spcPts val="0"/>
                        </a:spcBef>
                        <a:spcAft>
                          <a:spcPts val="0"/>
                        </a:spcAft>
                      </a:pPr>
                      <a:r>
                        <a:rPr lang="en-US" sz="800" u="none" strike="noStrike" kern="1200">
                          <a:solidFill>
                            <a:schemeClr val="bg2">
                              <a:lumMod val="50000"/>
                            </a:schemeClr>
                          </a:solidFill>
                          <a:effectLst/>
                          <a:latin typeface="+mn-lt"/>
                          <a:ea typeface="+mn-ea"/>
                          <a:cs typeface="+mn-cs"/>
                        </a:rPr>
                        <a:t> </a:t>
                      </a:r>
                    </a:p>
                  </a:txBody>
                  <a:tcPr marL="0" marR="0" marT="0" marB="0" anchor="b"/>
                </a:tc>
                <a:tc>
                  <a:txBody>
                    <a:bodyPr/>
                    <a:lstStyle/>
                    <a:p>
                      <a:pPr marL="0" marR="0" algn="ctr">
                        <a:lnSpc>
                          <a:spcPct val="115000"/>
                        </a:lnSpc>
                        <a:spcBef>
                          <a:spcPts val="0"/>
                        </a:spcBef>
                        <a:spcAft>
                          <a:spcPts val="0"/>
                        </a:spcAft>
                      </a:pPr>
                      <a:r>
                        <a:rPr lang="en-US" sz="800" u="none" strike="noStrike" kern="1200">
                          <a:solidFill>
                            <a:schemeClr val="bg2">
                              <a:lumMod val="50000"/>
                            </a:schemeClr>
                          </a:solidFill>
                          <a:effectLst/>
                          <a:latin typeface="+mn-lt"/>
                          <a:ea typeface="+mn-ea"/>
                          <a:cs typeface="+mn-cs"/>
                        </a:rPr>
                        <a:t> </a:t>
                      </a:r>
                    </a:p>
                  </a:txBody>
                  <a:tcPr marL="0" marR="0" marT="0" marB="0" anchor="b"/>
                </a:tc>
                <a:tc>
                  <a:txBody>
                    <a:bodyPr/>
                    <a:lstStyle/>
                    <a:p>
                      <a:pPr marL="0" marR="0" algn="ctr">
                        <a:lnSpc>
                          <a:spcPct val="115000"/>
                        </a:lnSpc>
                        <a:spcBef>
                          <a:spcPts val="0"/>
                        </a:spcBef>
                        <a:spcAft>
                          <a:spcPts val="0"/>
                        </a:spcAft>
                      </a:pPr>
                      <a:r>
                        <a:rPr lang="en-US" sz="800" u="none" strike="noStrike" kern="1200">
                          <a:solidFill>
                            <a:schemeClr val="bg2">
                              <a:lumMod val="50000"/>
                            </a:schemeClr>
                          </a:solidFill>
                          <a:effectLst/>
                          <a:latin typeface="+mn-lt"/>
                          <a:ea typeface="+mn-ea"/>
                          <a:cs typeface="+mn-cs"/>
                        </a:rPr>
                        <a:t> </a:t>
                      </a:r>
                    </a:p>
                  </a:txBody>
                  <a:tcPr marL="0" marR="0" marT="0" marB="0" anchor="b"/>
                </a:tc>
                <a:extLst>
                  <a:ext uri="{0D108BD9-81ED-4DB2-BD59-A6C34878D82A}">
                    <a16:rowId xmlns:a16="http://schemas.microsoft.com/office/drawing/2014/main" val="3149531593"/>
                  </a:ext>
                </a:extLst>
              </a:tr>
              <a:tr h="146304">
                <a:tc>
                  <a:txBody>
                    <a:bodyPr/>
                    <a:lstStyle/>
                    <a:p>
                      <a:pPr marL="182880" marR="0">
                        <a:lnSpc>
                          <a:spcPct val="100000"/>
                        </a:lnSpc>
                        <a:spcBef>
                          <a:spcPts val="0"/>
                        </a:spcBef>
                        <a:spcAft>
                          <a:spcPts val="0"/>
                        </a:spcAft>
                      </a:pPr>
                      <a:r>
                        <a:rPr lang="en-US" sz="800" u="none" strike="noStrike" kern="1200">
                          <a:solidFill>
                            <a:schemeClr val="bg2">
                              <a:lumMod val="50000"/>
                            </a:schemeClr>
                          </a:solidFill>
                          <a:effectLst/>
                          <a:latin typeface="+mn-lt"/>
                          <a:ea typeface="+mn-ea"/>
                          <a:cs typeface="+mn-cs"/>
                        </a:rPr>
                        <a:t>  No</a:t>
                      </a:r>
                    </a:p>
                  </a:txBody>
                  <a:tcPr marL="0" marR="0" marT="0" marB="0"/>
                </a:tc>
                <a:tc>
                  <a:txBody>
                    <a:bodyPr/>
                    <a:lstStyle/>
                    <a:p>
                      <a:pPr algn="ctr" fontAlgn="ctr"/>
                      <a:r>
                        <a:rPr lang="en-US" sz="800" u="none" strike="noStrike" kern="1200">
                          <a:solidFill>
                            <a:schemeClr val="bg2">
                              <a:lumMod val="50000"/>
                            </a:schemeClr>
                          </a:solidFill>
                          <a:effectLst/>
                          <a:latin typeface="+mn-lt"/>
                          <a:ea typeface="+mn-ea"/>
                          <a:cs typeface="+mn-cs"/>
                        </a:rPr>
                        <a:t>  4 (44.4)</a:t>
                      </a:r>
                    </a:p>
                  </a:txBody>
                  <a:tcPr marL="9525" marR="9525" marT="9525" marB="0" anchor="ctr"/>
                </a:tc>
                <a:tc>
                  <a:txBody>
                    <a:bodyPr/>
                    <a:lstStyle/>
                    <a:p>
                      <a:pPr algn="ctr" fontAlgn="ctr"/>
                      <a:r>
                        <a:rPr lang="en-US" sz="800" u="none" strike="noStrike" kern="1200">
                          <a:solidFill>
                            <a:schemeClr val="bg2">
                              <a:lumMod val="50000"/>
                            </a:schemeClr>
                          </a:solidFill>
                          <a:effectLst/>
                          <a:latin typeface="+mn-lt"/>
                          <a:ea typeface="+mn-ea"/>
                          <a:cs typeface="+mn-cs"/>
                        </a:rPr>
                        <a:t>  5 (50.0)</a:t>
                      </a:r>
                    </a:p>
                  </a:txBody>
                  <a:tcPr marL="9525" marR="9525" marT="9525" marB="0" anchor="ctr"/>
                </a:tc>
                <a:tc>
                  <a:txBody>
                    <a:bodyPr/>
                    <a:lstStyle/>
                    <a:p>
                      <a:pPr algn="ctr" fontAlgn="ctr"/>
                      <a:r>
                        <a:rPr lang="en-US" sz="800" u="none" strike="noStrike" kern="1200">
                          <a:solidFill>
                            <a:schemeClr val="bg2">
                              <a:lumMod val="50000"/>
                            </a:schemeClr>
                          </a:solidFill>
                          <a:effectLst/>
                          <a:latin typeface="+mn-lt"/>
                          <a:ea typeface="+mn-ea"/>
                          <a:cs typeface="+mn-cs"/>
                        </a:rPr>
                        <a:t>  7 (63.6)</a:t>
                      </a:r>
                    </a:p>
                  </a:txBody>
                  <a:tcPr marL="9525" marR="9525" marT="9525" marB="0" anchor="ctr"/>
                </a:tc>
                <a:tc>
                  <a:txBody>
                    <a:bodyPr/>
                    <a:lstStyle/>
                    <a:p>
                      <a:pPr algn="ctr" fontAlgn="ctr"/>
                      <a:r>
                        <a:rPr lang="en-US" sz="800" u="none" strike="noStrike" kern="1200">
                          <a:solidFill>
                            <a:schemeClr val="bg2">
                              <a:lumMod val="50000"/>
                            </a:schemeClr>
                          </a:solidFill>
                          <a:effectLst/>
                          <a:latin typeface="+mn-lt"/>
                          <a:ea typeface="+mn-ea"/>
                          <a:cs typeface="+mn-cs"/>
                        </a:rPr>
                        <a:t> 16 (53.3)</a:t>
                      </a:r>
                    </a:p>
                  </a:txBody>
                  <a:tcPr marL="9525" marR="9525" marT="9525" marB="0" anchor="ctr"/>
                </a:tc>
                <a:extLst>
                  <a:ext uri="{0D108BD9-81ED-4DB2-BD59-A6C34878D82A}">
                    <a16:rowId xmlns:a16="http://schemas.microsoft.com/office/drawing/2014/main" val="3684958005"/>
                  </a:ext>
                </a:extLst>
              </a:tr>
              <a:tr h="146304">
                <a:tc>
                  <a:txBody>
                    <a:bodyPr/>
                    <a:lstStyle/>
                    <a:p>
                      <a:pPr marL="182880" marR="0">
                        <a:lnSpc>
                          <a:spcPct val="100000"/>
                        </a:lnSpc>
                        <a:spcBef>
                          <a:spcPts val="0"/>
                        </a:spcBef>
                        <a:spcAft>
                          <a:spcPts val="0"/>
                        </a:spcAft>
                      </a:pPr>
                      <a:r>
                        <a:rPr lang="en-US" sz="800" u="none" strike="noStrike" kern="1200">
                          <a:solidFill>
                            <a:schemeClr val="bg2">
                              <a:lumMod val="50000"/>
                            </a:schemeClr>
                          </a:solidFill>
                          <a:effectLst/>
                          <a:latin typeface="+mn-lt"/>
                          <a:ea typeface="+mn-ea"/>
                          <a:cs typeface="+mn-cs"/>
                        </a:rPr>
                        <a:t>  Yes</a:t>
                      </a:r>
                    </a:p>
                  </a:txBody>
                  <a:tcPr marL="0" marR="0" marT="0" marB="0"/>
                </a:tc>
                <a:tc>
                  <a:txBody>
                    <a:bodyPr/>
                    <a:lstStyle/>
                    <a:p>
                      <a:pPr algn="ctr" fontAlgn="ctr"/>
                      <a:r>
                        <a:rPr lang="en-US" sz="800" u="none" strike="noStrike" kern="1200">
                          <a:solidFill>
                            <a:schemeClr val="bg2">
                              <a:lumMod val="50000"/>
                            </a:schemeClr>
                          </a:solidFill>
                          <a:effectLst/>
                          <a:latin typeface="+mn-lt"/>
                          <a:ea typeface="+mn-ea"/>
                          <a:cs typeface="+mn-cs"/>
                        </a:rPr>
                        <a:t>  5 (55.6)</a:t>
                      </a:r>
                    </a:p>
                  </a:txBody>
                  <a:tcPr marL="9525" marR="9525" marT="9525" marB="0" anchor="ctr"/>
                </a:tc>
                <a:tc>
                  <a:txBody>
                    <a:bodyPr/>
                    <a:lstStyle/>
                    <a:p>
                      <a:pPr algn="ctr" fontAlgn="ctr"/>
                      <a:r>
                        <a:rPr lang="en-US" sz="800" u="none" strike="noStrike" kern="1200">
                          <a:solidFill>
                            <a:schemeClr val="bg2">
                              <a:lumMod val="50000"/>
                            </a:schemeClr>
                          </a:solidFill>
                          <a:effectLst/>
                          <a:latin typeface="+mn-lt"/>
                          <a:ea typeface="+mn-ea"/>
                          <a:cs typeface="+mn-cs"/>
                        </a:rPr>
                        <a:t>  5 (50.0)</a:t>
                      </a:r>
                    </a:p>
                  </a:txBody>
                  <a:tcPr marL="9525" marR="9525" marT="9525" marB="0" anchor="ctr"/>
                </a:tc>
                <a:tc>
                  <a:txBody>
                    <a:bodyPr/>
                    <a:lstStyle/>
                    <a:p>
                      <a:pPr algn="ctr" fontAlgn="ctr"/>
                      <a:r>
                        <a:rPr lang="en-US" sz="800" u="none" strike="noStrike" kern="1200">
                          <a:solidFill>
                            <a:schemeClr val="bg2">
                              <a:lumMod val="50000"/>
                            </a:schemeClr>
                          </a:solidFill>
                          <a:effectLst/>
                          <a:latin typeface="+mn-lt"/>
                          <a:ea typeface="+mn-ea"/>
                          <a:cs typeface="+mn-cs"/>
                        </a:rPr>
                        <a:t>  4 (36.4)</a:t>
                      </a:r>
                    </a:p>
                  </a:txBody>
                  <a:tcPr marL="9525" marR="9525" marT="9525" marB="0" anchor="ctr"/>
                </a:tc>
                <a:tc>
                  <a:txBody>
                    <a:bodyPr/>
                    <a:lstStyle/>
                    <a:p>
                      <a:pPr algn="ctr" fontAlgn="ctr"/>
                      <a:r>
                        <a:rPr lang="en-US" sz="800" u="none" strike="noStrike" kern="1200">
                          <a:solidFill>
                            <a:schemeClr val="bg2">
                              <a:lumMod val="50000"/>
                            </a:schemeClr>
                          </a:solidFill>
                          <a:effectLst/>
                          <a:latin typeface="+mn-lt"/>
                          <a:ea typeface="+mn-ea"/>
                          <a:cs typeface="+mn-cs"/>
                        </a:rPr>
                        <a:t> 14 (46.7)</a:t>
                      </a:r>
                    </a:p>
                  </a:txBody>
                  <a:tcPr marL="9525" marR="9525" marT="9525" marB="0" anchor="ctr"/>
                </a:tc>
                <a:extLst>
                  <a:ext uri="{0D108BD9-81ED-4DB2-BD59-A6C34878D82A}">
                    <a16:rowId xmlns:a16="http://schemas.microsoft.com/office/drawing/2014/main" val="1661611143"/>
                  </a:ext>
                </a:extLst>
              </a:tr>
            </a:tbl>
          </a:graphicData>
        </a:graphic>
      </p:graphicFrame>
      <p:sp>
        <p:nvSpPr>
          <p:cNvPr id="3" name="Rectangle 2">
            <a:hlinkClick r:id="rId3" action="ppaction://hlinksldjump"/>
            <a:extLst>
              <a:ext uri="{FF2B5EF4-FFF2-40B4-BE49-F238E27FC236}">
                <a16:creationId xmlns:a16="http://schemas.microsoft.com/office/drawing/2014/main" id="{DA3C842E-2511-494E-ADEA-EA2AC3FE76AB}"/>
              </a:ext>
            </a:extLst>
          </p:cNvPr>
          <p:cNvSpPr/>
          <p:nvPr/>
        </p:nvSpPr>
        <p:spPr>
          <a:xfrm>
            <a:off x="11088156" y="6182781"/>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Tree>
    <p:extLst>
      <p:ext uri="{BB962C8B-B14F-4D97-AF65-F5344CB8AC3E}">
        <p14:creationId xmlns:p14="http://schemas.microsoft.com/office/powerpoint/2010/main" val="389500286"/>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
            <a:extLst>
              <a:ext uri="{FF2B5EF4-FFF2-40B4-BE49-F238E27FC236}">
                <a16:creationId xmlns:a16="http://schemas.microsoft.com/office/drawing/2014/main" id="{DD2F137D-3FAF-F845-9237-BD352EBEAF1E}"/>
              </a:ext>
            </a:extLst>
          </p:cNvPr>
          <p:cNvSpPr>
            <a:spLocks noGrp="1"/>
          </p:cNvSpPr>
          <p:nvPr>
            <p:ph type="title"/>
          </p:nvPr>
        </p:nvSpPr>
        <p:spPr>
          <a:xfrm>
            <a:off x="318655" y="97654"/>
            <a:ext cx="11665527" cy="1005840"/>
          </a:xfrm>
        </p:spPr>
        <p:txBody>
          <a:bodyPr/>
          <a:lstStyle/>
          <a:p>
            <a:r>
              <a:rPr lang="en-US"/>
              <a:t>Forward-looking statements</a:t>
            </a:r>
          </a:p>
        </p:txBody>
      </p:sp>
      <p:sp>
        <p:nvSpPr>
          <p:cNvPr id="4" name="Rectangle 3">
            <a:hlinkClick r:id="rId3" action="ppaction://hlinksldjump"/>
            <a:extLst>
              <a:ext uri="{FF2B5EF4-FFF2-40B4-BE49-F238E27FC236}">
                <a16:creationId xmlns:a16="http://schemas.microsoft.com/office/drawing/2014/main" id="{900A62C6-54EE-C0A5-098C-D0AEE85E5ACF}"/>
              </a:ext>
            </a:extLst>
          </p:cNvPr>
          <p:cNvSpPr/>
          <p:nvPr/>
        </p:nvSpPr>
        <p:spPr>
          <a:xfrm>
            <a:off x="11096625" y="6191250"/>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
        <p:nvSpPr>
          <p:cNvPr id="2" name="Content Placeholder 1">
            <a:extLst>
              <a:ext uri="{FF2B5EF4-FFF2-40B4-BE49-F238E27FC236}">
                <a16:creationId xmlns:a16="http://schemas.microsoft.com/office/drawing/2014/main" id="{009549CA-4AD4-616C-F090-5BB537019B82}"/>
              </a:ext>
            </a:extLst>
          </p:cNvPr>
          <p:cNvSpPr>
            <a:spLocks noGrp="1"/>
          </p:cNvSpPr>
          <p:nvPr>
            <p:ph sz="half" idx="1"/>
          </p:nvPr>
        </p:nvSpPr>
        <p:spPr>
          <a:xfrm>
            <a:off x="318655" y="1467175"/>
            <a:ext cx="5181600" cy="5145497"/>
          </a:xfrm>
        </p:spPr>
        <p:txBody>
          <a:bodyPr>
            <a:noAutofit/>
          </a:bodyPr>
          <a:lstStyle/>
          <a:p>
            <a:pPr marL="0" lvl="0" indent="0" algn="just">
              <a:lnSpc>
                <a:spcPct val="120000"/>
              </a:lnSpc>
              <a:spcBef>
                <a:spcPts val="0"/>
              </a:spcBef>
              <a:buClrTx/>
              <a:buNone/>
            </a:pPr>
            <a:r>
              <a:rPr lang="en-US" cap="small">
                <a:solidFill>
                  <a:schemeClr val="accent5"/>
                </a:solidFill>
              </a:rPr>
              <a:t>Certain statements in this presentation are forward-looking </a:t>
            </a:r>
            <a:r>
              <a:rPr lang="en-US" sz="1200"/>
              <a:t>within the meaning of the Private Securities Litigation Reform Act of 1995. These statements may be identified by the use of words such as "anticipate," "believe," "forecast," "estimated" and "intend" or other similar terms or expressions that concern our expectations, strategy, plans or intentions. These forward-looking statements are based on our current expectations and actual results could differ materially. There are several factors that could cause </a:t>
            </a:r>
            <a:r>
              <a:rPr lang="en-US" sz="1200">
                <a:latin typeface="Avenir Book" panose="02000503020000020003" pitchFamily="2" charset="0"/>
              </a:rPr>
              <a:t>actual events to differ materially from those indicated by such forward-looking statements. These factors include, but are not limited to, </a:t>
            </a:r>
            <a:r>
              <a:rPr lang="en-US" sz="1200">
                <a:effectLst/>
                <a:latin typeface="Avenir Book" panose="02000503020000020003"/>
                <a:ea typeface="Calibri" panose="020F0502020204030204" pitchFamily="34" charset="0"/>
                <a:cs typeface="Times New Roman" panose="02020603050405020304" pitchFamily="18" charset="0"/>
              </a:rPr>
              <a:t>clinical trials involve a lengthy and expensive process with an uncertain outcome, and results of earlier studies and trials may not be predictive of future trial results; our clinical trials may be suspended or discontinued due to unexpected side effects or other safety risks that could preclude approval of our product candidate; results of preclinical studies or clinical trials for our product candidate could be unfavorable or delayed;</a:t>
            </a:r>
            <a:r>
              <a:rPr lang="en-US" sz="1200" b="1" i="1">
                <a:effectLst/>
                <a:latin typeface="Avenir Book" panose="02000503020000020003"/>
                <a:ea typeface="Calibri" panose="020F0502020204030204" pitchFamily="34" charset="0"/>
                <a:cs typeface="Times New Roman" panose="02020603050405020304" pitchFamily="18" charset="0"/>
              </a:rPr>
              <a:t> </a:t>
            </a:r>
            <a:r>
              <a:rPr lang="en-US" sz="1200">
                <a:effectLst/>
                <a:latin typeface="Avenir Book" panose="02000503020000020003"/>
                <a:ea typeface="Calibri" panose="020F0502020204030204" pitchFamily="34" charset="0"/>
                <a:cs typeface="Times New Roman" panose="02020603050405020304" pitchFamily="18" charset="0"/>
              </a:rPr>
              <a:t>our need for additional financing;</a:t>
            </a:r>
            <a:r>
              <a:rPr lang="en-US" sz="1200" b="1" i="1">
                <a:effectLst/>
                <a:latin typeface="Avenir Book" panose="02000503020000020003"/>
                <a:ea typeface="Calibri" panose="020F0502020204030204" pitchFamily="34" charset="0"/>
                <a:cs typeface="Times New Roman" panose="02020603050405020304" pitchFamily="18" charset="0"/>
              </a:rPr>
              <a:t> </a:t>
            </a:r>
            <a:r>
              <a:rPr lang="en-US" sz="1200">
                <a:latin typeface="Avenir Book" panose="02000503020000020003"/>
                <a:ea typeface="Calibri" panose="020F0502020204030204" pitchFamily="34" charset="0"/>
                <a:cs typeface="Times New Roman" panose="02020603050405020304" pitchFamily="18" charset="0"/>
              </a:rPr>
              <a:t>risks related to business interruptions, including the outbreak of COVID-19 coronavirus and cyber-attacks on our information technology infrastructure, which could seriously harm our financial condition and increase our costs and expenses; uncertainties of government or third party payer reimbursement; dependence on key personnel; limited experience in marketing and sales; substantial competition; uncertainties of patent protection and litigation;</a:t>
            </a:r>
          </a:p>
        </p:txBody>
      </p:sp>
      <p:sp>
        <p:nvSpPr>
          <p:cNvPr id="3" name="Content Placeholder 4">
            <a:extLst>
              <a:ext uri="{FF2B5EF4-FFF2-40B4-BE49-F238E27FC236}">
                <a16:creationId xmlns:a16="http://schemas.microsoft.com/office/drawing/2014/main" id="{9FFFF33C-7557-97B5-AD68-8A09585F9F61}"/>
              </a:ext>
            </a:extLst>
          </p:cNvPr>
          <p:cNvSpPr>
            <a:spLocks noGrp="1"/>
          </p:cNvSpPr>
          <p:nvPr>
            <p:ph sz="half" idx="2"/>
          </p:nvPr>
        </p:nvSpPr>
        <p:spPr>
          <a:xfrm>
            <a:off x="6172200" y="1947624"/>
            <a:ext cx="5181600" cy="3733800"/>
          </a:xfrm>
        </p:spPr>
        <p:txBody>
          <a:bodyPr vert="horz" lIns="0" tIns="0" rIns="0" bIns="0" rtlCol="0">
            <a:noAutofit/>
          </a:bodyPr>
          <a:lstStyle/>
          <a:p>
            <a:pPr marL="0" indent="0" algn="just">
              <a:lnSpc>
                <a:spcPct val="120000"/>
              </a:lnSpc>
              <a:spcBef>
                <a:spcPts val="0"/>
              </a:spcBef>
              <a:buNone/>
            </a:pPr>
            <a:r>
              <a:rPr lang="en-US" sz="1200"/>
              <a:t>dependence upon third parties; and risks related to failure to obtain FDA clearances or approvals and noncompliance with FDA regulations. There are no guarantees that our product candidate will be utilized </a:t>
            </a:r>
            <a:r>
              <a:rPr lang="en-US" sz="1200">
                <a:latin typeface="Avenir Book" panose="02000503020000020003" pitchFamily="2" charset="0"/>
              </a:rPr>
              <a:t>or prove to be commercially successful. Additionally, there are no guarantees that future clinical trials will be completed or successful or that our product candidate will receive regulatory approval for any indication or prove to be commercially successful. Investors should read the risk factors set forth in our Form 10-K for the year ended December 31, 2023, and other periodic reports filed with the Securities and Exchange Commission. While the list of factors presented here is considered representative, no such list should be considered to be a complete statement of all potential risks and uncertainties. Unlisted factors may present significant additional obstacles to the realization of forward-looking statements. Forward-looking statements included herein are made as of the date hereof, and we do not undertake any obligation to update publicly such statements to reflect subsequent events or circumstances.</a:t>
            </a:r>
          </a:p>
          <a:p>
            <a:pPr marL="0" indent="0" algn="just">
              <a:lnSpc>
                <a:spcPct val="120000"/>
              </a:lnSpc>
              <a:spcBef>
                <a:spcPts val="0"/>
              </a:spcBef>
              <a:buNone/>
            </a:pPr>
            <a:endParaRPr lang="en-US" sz="1350">
              <a:latin typeface="Avenir Book" panose="02000503020000020003" pitchFamily="2" charset="0"/>
            </a:endParaRPr>
          </a:p>
        </p:txBody>
      </p:sp>
    </p:spTree>
    <p:extLst>
      <p:ext uri="{BB962C8B-B14F-4D97-AF65-F5344CB8AC3E}">
        <p14:creationId xmlns:p14="http://schemas.microsoft.com/office/powerpoint/2010/main" val="3048095136"/>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17875ADB-D6ED-BD9E-85DE-EC621B13BC00}"/>
              </a:ext>
            </a:extLst>
          </p:cNvPr>
          <p:cNvSpPr/>
          <p:nvPr/>
        </p:nvSpPr>
        <p:spPr>
          <a:xfrm>
            <a:off x="0" y="773777"/>
            <a:ext cx="12192000" cy="618066"/>
          </a:xfrm>
          <a:prstGeom prst="rect">
            <a:avLst/>
          </a:prstGeom>
          <a:solidFill>
            <a:schemeClr val="bg1"/>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2" name="Title 1">
            <a:extLst>
              <a:ext uri="{FF2B5EF4-FFF2-40B4-BE49-F238E27FC236}">
                <a16:creationId xmlns:a16="http://schemas.microsoft.com/office/drawing/2014/main" id="{C3538C41-9E3B-3265-8ADB-18A8F0D78CA9}"/>
              </a:ext>
            </a:extLst>
          </p:cNvPr>
          <p:cNvSpPr>
            <a:spLocks noGrp="1"/>
          </p:cNvSpPr>
          <p:nvPr>
            <p:ph type="title"/>
          </p:nvPr>
        </p:nvSpPr>
        <p:spPr/>
        <p:txBody>
          <a:bodyPr/>
          <a:lstStyle/>
          <a:p>
            <a:r>
              <a:rPr lang="en-US"/>
              <a:t>CRDF-004 treatment emergent adverse events (TEAE) data*</a:t>
            </a:r>
          </a:p>
        </p:txBody>
      </p:sp>
      <p:sp>
        <p:nvSpPr>
          <p:cNvPr id="4" name="Text Placeholder 4">
            <a:extLst>
              <a:ext uri="{FF2B5EF4-FFF2-40B4-BE49-F238E27FC236}">
                <a16:creationId xmlns:a16="http://schemas.microsoft.com/office/drawing/2014/main" id="{D7F8D11B-5809-0AF9-8AFF-7C536FF06B87}"/>
              </a:ext>
            </a:extLst>
          </p:cNvPr>
          <p:cNvSpPr>
            <a:spLocks noGrp="1"/>
          </p:cNvSpPr>
          <p:nvPr>
            <p:ph type="body" sz="quarter" idx="10"/>
          </p:nvPr>
        </p:nvSpPr>
        <p:spPr>
          <a:xfrm>
            <a:off x="304802" y="6518670"/>
            <a:ext cx="11130706" cy="295786"/>
          </a:xfrm>
        </p:spPr>
        <p:txBody>
          <a:bodyPr/>
          <a:lstStyle/>
          <a:p>
            <a:pPr marL="109538" indent="-109538"/>
            <a:r>
              <a:rPr lang="en-US" sz="800">
                <a:solidFill>
                  <a:schemeClr val="accent5">
                    <a:lumMod val="40000"/>
                    <a:lumOff val="60000"/>
                  </a:schemeClr>
                </a:solidFill>
                <a:latin typeface="Avenir Light" panose="020B0402020203020204" pitchFamily="34" charset="0"/>
              </a:rPr>
              <a:t>*	Data consists of all adverse events entered into the EDC as of Nov 26, 2024, from an ongoing trial and unlocked EDC database. N: number of patients; events shown occurred in ≥10% of total patients; numbers indicate number of patients experiencing the event, (regardless of causality); each patient is only counted once and only for the highest grade of a given event. Columns show the absolute # of patients and (%) of the population.</a:t>
            </a:r>
          </a:p>
        </p:txBody>
      </p:sp>
      <p:graphicFrame>
        <p:nvGraphicFramePr>
          <p:cNvPr id="3" name="Table 2">
            <a:extLst>
              <a:ext uri="{FF2B5EF4-FFF2-40B4-BE49-F238E27FC236}">
                <a16:creationId xmlns:a16="http://schemas.microsoft.com/office/drawing/2014/main" id="{680D710B-3771-9914-1192-726EDC47A460}"/>
              </a:ext>
            </a:extLst>
          </p:cNvPr>
          <p:cNvGraphicFramePr>
            <a:graphicFrameLocks noGrp="1"/>
          </p:cNvGraphicFramePr>
          <p:nvPr/>
        </p:nvGraphicFramePr>
        <p:xfrm>
          <a:off x="0" y="979942"/>
          <a:ext cx="12037672" cy="5503674"/>
        </p:xfrm>
        <a:graphic>
          <a:graphicData uri="http://schemas.openxmlformats.org/drawingml/2006/table">
            <a:tbl>
              <a:tblPr bandCol="1">
                <a:tableStyleId>{5C22544A-7EE6-4342-B048-85BDC9FD1C3A}</a:tableStyleId>
              </a:tblPr>
              <a:tblGrid>
                <a:gridCol w="2622188">
                  <a:extLst>
                    <a:ext uri="{9D8B030D-6E8A-4147-A177-3AD203B41FA5}">
                      <a16:colId xmlns:a16="http://schemas.microsoft.com/office/drawing/2014/main" val="2373530723"/>
                    </a:ext>
                  </a:extLst>
                </a:gridCol>
                <a:gridCol w="633413">
                  <a:extLst>
                    <a:ext uri="{9D8B030D-6E8A-4147-A177-3AD203B41FA5}">
                      <a16:colId xmlns:a16="http://schemas.microsoft.com/office/drawing/2014/main" val="694766879"/>
                    </a:ext>
                  </a:extLst>
                </a:gridCol>
                <a:gridCol w="582047">
                  <a:extLst>
                    <a:ext uri="{9D8B030D-6E8A-4147-A177-3AD203B41FA5}">
                      <a16:colId xmlns:a16="http://schemas.microsoft.com/office/drawing/2014/main" val="398277344"/>
                    </a:ext>
                  </a:extLst>
                </a:gridCol>
                <a:gridCol w="582047">
                  <a:extLst>
                    <a:ext uri="{9D8B030D-6E8A-4147-A177-3AD203B41FA5}">
                      <a16:colId xmlns:a16="http://schemas.microsoft.com/office/drawing/2014/main" val="3865555916"/>
                    </a:ext>
                  </a:extLst>
                </a:gridCol>
                <a:gridCol w="582047">
                  <a:extLst>
                    <a:ext uri="{9D8B030D-6E8A-4147-A177-3AD203B41FA5}">
                      <a16:colId xmlns:a16="http://schemas.microsoft.com/office/drawing/2014/main" val="1960082651"/>
                    </a:ext>
                  </a:extLst>
                </a:gridCol>
                <a:gridCol w="582047">
                  <a:extLst>
                    <a:ext uri="{9D8B030D-6E8A-4147-A177-3AD203B41FA5}">
                      <a16:colId xmlns:a16="http://schemas.microsoft.com/office/drawing/2014/main" val="2733089214"/>
                    </a:ext>
                  </a:extLst>
                </a:gridCol>
                <a:gridCol w="582047">
                  <a:extLst>
                    <a:ext uri="{9D8B030D-6E8A-4147-A177-3AD203B41FA5}">
                      <a16:colId xmlns:a16="http://schemas.microsoft.com/office/drawing/2014/main" val="3133091934"/>
                    </a:ext>
                  </a:extLst>
                </a:gridCol>
                <a:gridCol w="582047">
                  <a:extLst>
                    <a:ext uri="{9D8B030D-6E8A-4147-A177-3AD203B41FA5}">
                      <a16:colId xmlns:a16="http://schemas.microsoft.com/office/drawing/2014/main" val="2718716159"/>
                    </a:ext>
                  </a:extLst>
                </a:gridCol>
                <a:gridCol w="582047">
                  <a:extLst>
                    <a:ext uri="{9D8B030D-6E8A-4147-A177-3AD203B41FA5}">
                      <a16:colId xmlns:a16="http://schemas.microsoft.com/office/drawing/2014/main" val="1237080885"/>
                    </a:ext>
                  </a:extLst>
                </a:gridCol>
                <a:gridCol w="582047">
                  <a:extLst>
                    <a:ext uri="{9D8B030D-6E8A-4147-A177-3AD203B41FA5}">
                      <a16:colId xmlns:a16="http://schemas.microsoft.com/office/drawing/2014/main" val="1127444129"/>
                    </a:ext>
                  </a:extLst>
                </a:gridCol>
                <a:gridCol w="582047">
                  <a:extLst>
                    <a:ext uri="{9D8B030D-6E8A-4147-A177-3AD203B41FA5}">
                      <a16:colId xmlns:a16="http://schemas.microsoft.com/office/drawing/2014/main" val="25899291"/>
                    </a:ext>
                  </a:extLst>
                </a:gridCol>
                <a:gridCol w="582047">
                  <a:extLst>
                    <a:ext uri="{9D8B030D-6E8A-4147-A177-3AD203B41FA5}">
                      <a16:colId xmlns:a16="http://schemas.microsoft.com/office/drawing/2014/main" val="2738260775"/>
                    </a:ext>
                  </a:extLst>
                </a:gridCol>
                <a:gridCol w="582047">
                  <a:extLst>
                    <a:ext uri="{9D8B030D-6E8A-4147-A177-3AD203B41FA5}">
                      <a16:colId xmlns:a16="http://schemas.microsoft.com/office/drawing/2014/main" val="2815535441"/>
                    </a:ext>
                  </a:extLst>
                </a:gridCol>
                <a:gridCol w="582047">
                  <a:extLst>
                    <a:ext uri="{9D8B030D-6E8A-4147-A177-3AD203B41FA5}">
                      <a16:colId xmlns:a16="http://schemas.microsoft.com/office/drawing/2014/main" val="2391558631"/>
                    </a:ext>
                  </a:extLst>
                </a:gridCol>
                <a:gridCol w="582047">
                  <a:extLst>
                    <a:ext uri="{9D8B030D-6E8A-4147-A177-3AD203B41FA5}">
                      <a16:colId xmlns:a16="http://schemas.microsoft.com/office/drawing/2014/main" val="654495679"/>
                    </a:ext>
                  </a:extLst>
                </a:gridCol>
                <a:gridCol w="633413">
                  <a:extLst>
                    <a:ext uri="{9D8B030D-6E8A-4147-A177-3AD203B41FA5}">
                      <a16:colId xmlns:a16="http://schemas.microsoft.com/office/drawing/2014/main" val="3850484596"/>
                    </a:ext>
                  </a:extLst>
                </a:gridCol>
                <a:gridCol w="582047">
                  <a:extLst>
                    <a:ext uri="{9D8B030D-6E8A-4147-A177-3AD203B41FA5}">
                      <a16:colId xmlns:a16="http://schemas.microsoft.com/office/drawing/2014/main" val="3956780775"/>
                    </a:ext>
                  </a:extLst>
                </a:gridCol>
              </a:tblGrid>
              <a:tr h="416379">
                <a:tc>
                  <a:txBody>
                    <a:bodyPr/>
                    <a:lstStyle/>
                    <a:p>
                      <a:pPr algn="ctr" fontAlgn="ctr"/>
                      <a:r>
                        <a:rPr lang="en-US" sz="600" u="none" strike="noStrike">
                          <a:effectLst/>
                        </a:rPr>
                        <a:t> </a:t>
                      </a:r>
                      <a:endParaRPr lang="en-US" sz="600" b="1" i="0" u="none" strike="noStrike">
                        <a:solidFill>
                          <a:srgbClr val="112277"/>
                        </a:solidFill>
                        <a:effectLst/>
                        <a:latin typeface="Arial" panose="020B0604020202020204" pitchFamily="34" charset="0"/>
                      </a:endParaRPr>
                    </a:p>
                  </a:txBody>
                  <a:tcPr marL="6444" marR="6444" marT="6444" marB="0" anchor="ctr">
                    <a:lnL w="12700" cap="flat" cmpd="sng" algn="ctr">
                      <a:solidFill>
                        <a:schemeClr val="bg2">
                          <a:lumMod val="75000"/>
                        </a:schemeClr>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noFill/>
                  </a:tcPr>
                </a:tc>
                <a:tc gridSpan="2">
                  <a:txBody>
                    <a:bodyPr/>
                    <a:lstStyle/>
                    <a:p>
                      <a:pPr algn="ctr" fontAlgn="ctr"/>
                      <a:r>
                        <a:rPr lang="en-US" sz="8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FOLFIRI/Bev </a:t>
                      </a:r>
                      <a:br>
                        <a:rPr lang="en-US" sz="8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br>
                      <a:r>
                        <a:rPr lang="en-US" sz="8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(N=4)</a:t>
                      </a:r>
                    </a:p>
                  </a:txBody>
                  <a:tcPr marL="6444" marR="6444" marT="6444" marB="0" anchor="ctr">
                    <a:lnL w="12700" cap="flat" cmpd="sng" algn="ctr">
                      <a:solidFill>
                        <a:schemeClr val="bg2">
                          <a:lumMod val="75000"/>
                        </a:schemeClr>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solidFill>
                      <a:schemeClr val="bg1">
                        <a:lumMod val="95000"/>
                      </a:schemeClr>
                    </a:solidFill>
                  </a:tcPr>
                </a:tc>
                <a:tc hMerge="1">
                  <a:txBody>
                    <a:bodyPr/>
                    <a:lstStyle/>
                    <a:p>
                      <a:endParaRPr lang="en-US"/>
                    </a:p>
                  </a:txBody>
                  <a:tcPr/>
                </a:tc>
                <a:tc gridSpan="2">
                  <a:txBody>
                    <a:bodyPr/>
                    <a:lstStyle/>
                    <a:p>
                      <a:pPr algn="ctr" fontAlgn="ctr"/>
                      <a:r>
                        <a:rPr lang="da-DK" sz="8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FOLFIRI/Bev/Onv 20mg </a:t>
                      </a:r>
                      <a:br>
                        <a:rPr lang="da-DK" sz="8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br>
                      <a:r>
                        <a:rPr lang="da-DK" sz="8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(N=6)</a:t>
                      </a:r>
                    </a:p>
                  </a:txBody>
                  <a:tcPr marL="6444" marR="6444" marT="6444" marB="0" anchor="ctr">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noFill/>
                  </a:tcPr>
                </a:tc>
                <a:tc hMerge="1">
                  <a:txBody>
                    <a:bodyPr/>
                    <a:lstStyle/>
                    <a:p>
                      <a:endParaRPr lang="en-US"/>
                    </a:p>
                  </a:txBody>
                  <a:tcPr/>
                </a:tc>
                <a:tc gridSpan="2">
                  <a:txBody>
                    <a:bodyPr/>
                    <a:lstStyle/>
                    <a:p>
                      <a:pPr marL="0" algn="ctr" defTabSz="914400" rtl="0" eaLnBrk="1" fontAlgn="ctr" latinLnBrk="0" hangingPunct="1"/>
                      <a:r>
                        <a:rPr lang="da-DK" sz="8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FOLFIRI/Bev/Onv 30mg </a:t>
                      </a:r>
                      <a:br>
                        <a:rPr lang="da-DK" sz="8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br>
                      <a:r>
                        <a:rPr lang="da-DK" sz="8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(N=6)</a:t>
                      </a:r>
                    </a:p>
                  </a:txBody>
                  <a:tcPr marL="6444" marR="6444" marT="644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solidFill>
                      <a:schemeClr val="bg1">
                        <a:lumMod val="95000"/>
                      </a:schemeClr>
                    </a:solidFill>
                  </a:tcPr>
                </a:tc>
                <a:tc hMerge="1">
                  <a:txBody>
                    <a:bodyPr/>
                    <a:lstStyle/>
                    <a:p>
                      <a:endParaRPr lang="en-US"/>
                    </a:p>
                  </a:txBody>
                  <a:tcPr/>
                </a:tc>
                <a:tc gridSpan="2">
                  <a:txBody>
                    <a:bodyPr/>
                    <a:lstStyle/>
                    <a:p>
                      <a:pPr algn="ctr" fontAlgn="ctr"/>
                      <a:r>
                        <a:rPr lang="en-US" sz="8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FOLFOX/Bev </a:t>
                      </a:r>
                      <a:br>
                        <a:rPr lang="en-US" sz="8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br>
                      <a:r>
                        <a:rPr lang="en-US" sz="8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(N=5)</a:t>
                      </a:r>
                    </a:p>
                  </a:txBody>
                  <a:tcPr marL="6444" marR="6444" marT="644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noFill/>
                  </a:tcPr>
                </a:tc>
                <a:tc hMerge="1">
                  <a:txBody>
                    <a:bodyPr/>
                    <a:lstStyle/>
                    <a:p>
                      <a:endParaRPr lang="en-US"/>
                    </a:p>
                  </a:txBody>
                  <a:tcPr/>
                </a:tc>
                <a:tc gridSpan="2">
                  <a:txBody>
                    <a:bodyPr/>
                    <a:lstStyle/>
                    <a:p>
                      <a:pPr algn="ctr" fontAlgn="ctr"/>
                      <a:r>
                        <a:rPr lang="en-US" sz="8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FOLFOX/Bev/</a:t>
                      </a:r>
                      <a:r>
                        <a:rPr lang="en-US" sz="800" b="1" kern="100" err="1">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Onv</a:t>
                      </a:r>
                      <a:r>
                        <a:rPr lang="en-US" sz="8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20mg </a:t>
                      </a:r>
                      <a:br>
                        <a:rPr lang="en-US" sz="8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br>
                      <a:r>
                        <a:rPr lang="en-US" sz="8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(N=4)</a:t>
                      </a:r>
                    </a:p>
                  </a:txBody>
                  <a:tcPr marL="6444" marR="6444" marT="644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solidFill>
                      <a:schemeClr val="bg1">
                        <a:lumMod val="95000"/>
                      </a:schemeClr>
                    </a:solidFill>
                  </a:tcPr>
                </a:tc>
                <a:tc hMerge="1">
                  <a:txBody>
                    <a:bodyPr/>
                    <a:lstStyle/>
                    <a:p>
                      <a:endParaRPr lang="en-US"/>
                    </a:p>
                  </a:txBody>
                  <a:tcPr/>
                </a:tc>
                <a:tc gridSpan="2">
                  <a:txBody>
                    <a:bodyPr/>
                    <a:lstStyle/>
                    <a:p>
                      <a:pPr algn="ctr" fontAlgn="ctr"/>
                      <a:r>
                        <a:rPr lang="en-US" sz="8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FOLFOX/Bev/</a:t>
                      </a:r>
                      <a:r>
                        <a:rPr lang="en-US" sz="800" b="1" kern="100" err="1">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Onv</a:t>
                      </a:r>
                      <a:r>
                        <a:rPr lang="en-US" sz="8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30mg </a:t>
                      </a:r>
                      <a:br>
                        <a:rPr lang="en-US" sz="8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br>
                      <a:r>
                        <a:rPr lang="en-US" sz="8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(N=5)</a:t>
                      </a:r>
                    </a:p>
                  </a:txBody>
                  <a:tcPr marL="6444" marR="6444" marT="644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noFill/>
                  </a:tcPr>
                </a:tc>
                <a:tc hMerge="1">
                  <a:txBody>
                    <a:bodyPr/>
                    <a:lstStyle/>
                    <a:p>
                      <a:endParaRPr lang="en-US"/>
                    </a:p>
                  </a:txBody>
                  <a:tcPr/>
                </a:tc>
                <a:tc gridSpan="2">
                  <a:txBody>
                    <a:bodyPr/>
                    <a:lstStyle/>
                    <a:p>
                      <a:pPr algn="ctr" fontAlgn="ctr"/>
                      <a:r>
                        <a:rPr lang="en-US" sz="800" b="1" kern="100">
                          <a:solidFill>
                            <a:schemeClr val="accent2">
                              <a:lumMod val="75000"/>
                            </a:schemeClr>
                          </a:solidFill>
                          <a:effectLst/>
                          <a:latin typeface="Avenir Light" panose="020B0402020203020204" pitchFamily="34" charset="0"/>
                          <a:ea typeface="Calibri" panose="020F0502020204030204" pitchFamily="34" charset="0"/>
                          <a:cs typeface="Calibri" panose="020F0502020204030204" pitchFamily="34" charset="0"/>
                        </a:rPr>
                        <a:t>All Control Arms</a:t>
                      </a:r>
                      <a:br>
                        <a:rPr lang="en-US" sz="800" b="1" kern="100">
                          <a:solidFill>
                            <a:schemeClr val="accent2">
                              <a:lumMod val="75000"/>
                            </a:schemeClr>
                          </a:solidFill>
                          <a:effectLst/>
                          <a:latin typeface="Avenir Light" panose="020B0402020203020204" pitchFamily="34" charset="0"/>
                          <a:ea typeface="Calibri" panose="020F0502020204030204" pitchFamily="34" charset="0"/>
                          <a:cs typeface="Calibri" panose="020F0502020204030204" pitchFamily="34" charset="0"/>
                        </a:rPr>
                      </a:br>
                      <a:r>
                        <a:rPr lang="en-US" sz="800" b="1" kern="100">
                          <a:solidFill>
                            <a:schemeClr val="accent2">
                              <a:lumMod val="75000"/>
                            </a:schemeClr>
                          </a:solidFill>
                          <a:effectLst/>
                          <a:latin typeface="Avenir Light" panose="020B0402020203020204" pitchFamily="34" charset="0"/>
                          <a:ea typeface="Calibri" panose="020F0502020204030204" pitchFamily="34" charset="0"/>
                          <a:cs typeface="Calibri" panose="020F0502020204030204" pitchFamily="34" charset="0"/>
                        </a:rPr>
                        <a:t>(N=9)</a:t>
                      </a:r>
                    </a:p>
                  </a:txBody>
                  <a:tcPr marL="6444" marR="6444" marT="644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solidFill>
                      <a:srgbClr val="EBF5F5"/>
                    </a:solidFill>
                  </a:tcPr>
                </a:tc>
                <a:tc hMerge="1">
                  <a:txBody>
                    <a:bodyPr/>
                    <a:lstStyle/>
                    <a:p>
                      <a:endParaRPr lang="en-US"/>
                    </a:p>
                  </a:txBody>
                  <a:tcPr/>
                </a:tc>
                <a:tc gridSpan="2">
                  <a:txBody>
                    <a:bodyPr/>
                    <a:lstStyle/>
                    <a:p>
                      <a:pPr algn="ctr" fontAlgn="ctr"/>
                      <a:r>
                        <a:rPr lang="en-US" sz="800" b="1" kern="100">
                          <a:solidFill>
                            <a:schemeClr val="accent2">
                              <a:lumMod val="75000"/>
                            </a:schemeClr>
                          </a:solidFill>
                          <a:effectLst/>
                          <a:latin typeface="Avenir Light" panose="020B0402020203020204" pitchFamily="34" charset="0"/>
                          <a:ea typeface="Calibri" panose="020F0502020204030204" pitchFamily="34" charset="0"/>
                          <a:cs typeface="Calibri" panose="020F0502020204030204" pitchFamily="34" charset="0"/>
                        </a:rPr>
                        <a:t>All Experimental Arms</a:t>
                      </a:r>
                      <a:br>
                        <a:rPr lang="en-US" sz="800" b="1" kern="100">
                          <a:solidFill>
                            <a:schemeClr val="accent2">
                              <a:lumMod val="75000"/>
                            </a:schemeClr>
                          </a:solidFill>
                          <a:effectLst/>
                          <a:latin typeface="Avenir Light" panose="020B0402020203020204" pitchFamily="34" charset="0"/>
                          <a:ea typeface="Calibri" panose="020F0502020204030204" pitchFamily="34" charset="0"/>
                          <a:cs typeface="Calibri" panose="020F0502020204030204" pitchFamily="34" charset="0"/>
                        </a:rPr>
                      </a:br>
                      <a:r>
                        <a:rPr lang="en-US" sz="800" b="1" kern="100">
                          <a:solidFill>
                            <a:schemeClr val="accent2">
                              <a:lumMod val="75000"/>
                            </a:schemeClr>
                          </a:solidFill>
                          <a:effectLst/>
                          <a:latin typeface="Avenir Light" panose="020B0402020203020204" pitchFamily="34" charset="0"/>
                          <a:ea typeface="Calibri" panose="020F0502020204030204" pitchFamily="34" charset="0"/>
                          <a:cs typeface="Calibri" panose="020F0502020204030204" pitchFamily="34" charset="0"/>
                        </a:rPr>
                        <a:t>(N=21)</a:t>
                      </a:r>
                    </a:p>
                  </a:txBody>
                  <a:tcPr marL="6444" marR="6444" marT="6444" marB="0" anchor="ctr">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solidFill>
                      <a:srgbClr val="EBF5F5"/>
                    </a:solidFill>
                  </a:tcPr>
                </a:tc>
                <a:tc hMerge="1">
                  <a:txBody>
                    <a:bodyPr/>
                    <a:lstStyle/>
                    <a:p>
                      <a:endParaRPr lang="en-US"/>
                    </a:p>
                  </a:txBody>
                  <a:tcPr/>
                </a:tc>
                <a:extLst>
                  <a:ext uri="{0D108BD9-81ED-4DB2-BD59-A6C34878D82A}">
                    <a16:rowId xmlns:a16="http://schemas.microsoft.com/office/drawing/2014/main" val="605625944"/>
                  </a:ext>
                </a:extLst>
              </a:tr>
              <a:tr h="223830">
                <a:tc>
                  <a:txBody>
                    <a:bodyPr/>
                    <a:lstStyle/>
                    <a:p>
                      <a:pPr algn="ctr" fontAlgn="b"/>
                      <a:r>
                        <a:rPr lang="en-US" sz="8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N (% of total)</a:t>
                      </a:r>
                    </a:p>
                  </a:txBody>
                  <a:tcPr marL="6444" marR="6444" marT="6444" marB="0" anchor="ctr">
                    <a:lnL w="12700" cap="flat" cmpd="sng" algn="ctr">
                      <a:solidFill>
                        <a:schemeClr val="bg2">
                          <a:lumMod val="75000"/>
                        </a:schemeClr>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noFill/>
                  </a:tcPr>
                </a:tc>
                <a:tc>
                  <a:txBody>
                    <a:bodyPr/>
                    <a:lstStyle/>
                    <a:p>
                      <a:pPr algn="ctr" fontAlgn="b"/>
                      <a:r>
                        <a:rPr lang="en-US" sz="8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All Grades</a:t>
                      </a:r>
                    </a:p>
                  </a:txBody>
                  <a:tcPr marL="6444" marR="6444" marT="6444" marB="0" anchor="ctr">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solidFill>
                      <a:schemeClr val="bg1">
                        <a:lumMod val="95000"/>
                      </a:schemeClr>
                    </a:solidFill>
                  </a:tcPr>
                </a:tc>
                <a:tc>
                  <a:txBody>
                    <a:bodyPr/>
                    <a:lstStyle/>
                    <a:p>
                      <a:pPr algn="ctr" fontAlgn="b"/>
                      <a:r>
                        <a:rPr lang="en-US" sz="8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Gr ≥3</a:t>
                      </a:r>
                    </a:p>
                  </a:txBody>
                  <a:tcPr marL="6444" marR="6444" marT="6444" marB="0" anchor="ctr">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solidFill>
                      <a:schemeClr val="bg1">
                        <a:lumMod val="95000"/>
                      </a:schemeClr>
                    </a:solidFill>
                  </a:tcPr>
                </a:tc>
                <a:tc>
                  <a:txBody>
                    <a:bodyPr/>
                    <a:lstStyle/>
                    <a:p>
                      <a:pPr algn="ctr" fontAlgn="b"/>
                      <a:r>
                        <a:rPr lang="en-US" sz="8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All Grades</a:t>
                      </a:r>
                    </a:p>
                  </a:txBody>
                  <a:tcPr marL="6444" marR="6444" marT="6444" marB="0" anchor="ctr">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noFill/>
                  </a:tcPr>
                </a:tc>
                <a:tc>
                  <a:txBody>
                    <a:bodyPr/>
                    <a:lstStyle/>
                    <a:p>
                      <a:pPr algn="ctr" fontAlgn="b"/>
                      <a:r>
                        <a:rPr lang="en-US" sz="8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Gr ≥3</a:t>
                      </a:r>
                    </a:p>
                  </a:txBody>
                  <a:tcPr marL="6444" marR="6444" marT="644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noFill/>
                  </a:tcPr>
                </a:tc>
                <a:tc>
                  <a:txBody>
                    <a:bodyPr/>
                    <a:lstStyle/>
                    <a:p>
                      <a:pPr algn="ctr" fontAlgn="b"/>
                      <a:r>
                        <a:rPr lang="en-US" sz="8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All Grades</a:t>
                      </a:r>
                    </a:p>
                  </a:txBody>
                  <a:tcPr marL="6444" marR="6444" marT="644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solidFill>
                      <a:schemeClr val="bg1">
                        <a:lumMod val="95000"/>
                      </a:schemeClr>
                    </a:solidFill>
                  </a:tcPr>
                </a:tc>
                <a:tc>
                  <a:txBody>
                    <a:bodyPr/>
                    <a:lstStyle/>
                    <a:p>
                      <a:pPr algn="ctr" fontAlgn="b"/>
                      <a:r>
                        <a:rPr lang="en-US" sz="8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Gr ≥3</a:t>
                      </a:r>
                    </a:p>
                  </a:txBody>
                  <a:tcPr marL="6444" marR="6444" marT="644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solidFill>
                      <a:schemeClr val="bg1">
                        <a:lumMod val="95000"/>
                      </a:schemeClr>
                    </a:solidFill>
                  </a:tcPr>
                </a:tc>
                <a:tc>
                  <a:txBody>
                    <a:bodyPr/>
                    <a:lstStyle/>
                    <a:p>
                      <a:pPr algn="ctr" fontAlgn="b"/>
                      <a:r>
                        <a:rPr lang="en-US" sz="8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All Grades</a:t>
                      </a:r>
                    </a:p>
                  </a:txBody>
                  <a:tcPr marL="6444" marR="6444" marT="644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noFill/>
                  </a:tcPr>
                </a:tc>
                <a:tc>
                  <a:txBody>
                    <a:bodyPr/>
                    <a:lstStyle/>
                    <a:p>
                      <a:pPr algn="ctr" fontAlgn="b"/>
                      <a:r>
                        <a:rPr lang="en-US" sz="8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Gr ≥3</a:t>
                      </a:r>
                    </a:p>
                  </a:txBody>
                  <a:tcPr marL="6444" marR="6444" marT="644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noFill/>
                  </a:tcPr>
                </a:tc>
                <a:tc>
                  <a:txBody>
                    <a:bodyPr/>
                    <a:lstStyle/>
                    <a:p>
                      <a:pPr algn="ctr" fontAlgn="b"/>
                      <a:r>
                        <a:rPr lang="en-US" sz="8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All Grades</a:t>
                      </a:r>
                    </a:p>
                  </a:txBody>
                  <a:tcPr marL="6444" marR="6444" marT="644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solidFill>
                      <a:schemeClr val="bg1">
                        <a:lumMod val="95000"/>
                      </a:schemeClr>
                    </a:solidFill>
                  </a:tcPr>
                </a:tc>
                <a:tc>
                  <a:txBody>
                    <a:bodyPr/>
                    <a:lstStyle/>
                    <a:p>
                      <a:pPr algn="ctr" fontAlgn="b"/>
                      <a:r>
                        <a:rPr lang="en-US" sz="8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Gr ≥3</a:t>
                      </a:r>
                    </a:p>
                  </a:txBody>
                  <a:tcPr marL="6444" marR="6444" marT="644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solidFill>
                      <a:schemeClr val="bg1">
                        <a:lumMod val="95000"/>
                      </a:schemeClr>
                    </a:solidFill>
                  </a:tcPr>
                </a:tc>
                <a:tc>
                  <a:txBody>
                    <a:bodyPr/>
                    <a:lstStyle/>
                    <a:p>
                      <a:pPr algn="ctr" fontAlgn="b"/>
                      <a:r>
                        <a:rPr lang="en-US" sz="8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All Grades</a:t>
                      </a:r>
                    </a:p>
                  </a:txBody>
                  <a:tcPr marL="6444" marR="6444" marT="644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noFill/>
                  </a:tcPr>
                </a:tc>
                <a:tc>
                  <a:txBody>
                    <a:bodyPr/>
                    <a:lstStyle/>
                    <a:p>
                      <a:pPr algn="ctr" fontAlgn="b"/>
                      <a:r>
                        <a:rPr lang="en-US" sz="8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Gr ≥3</a:t>
                      </a:r>
                    </a:p>
                  </a:txBody>
                  <a:tcPr marL="6444" marR="6444" marT="644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noFill/>
                  </a:tcPr>
                </a:tc>
                <a:tc>
                  <a:txBody>
                    <a:bodyPr/>
                    <a:lstStyle/>
                    <a:p>
                      <a:pPr algn="ctr" fontAlgn="b"/>
                      <a:r>
                        <a:rPr lang="en-US" sz="800" b="1" kern="100">
                          <a:solidFill>
                            <a:schemeClr val="accent2">
                              <a:lumMod val="75000"/>
                            </a:schemeClr>
                          </a:solidFill>
                          <a:effectLst/>
                          <a:latin typeface="Avenir Light" panose="020B0402020203020204" pitchFamily="34" charset="0"/>
                          <a:ea typeface="Calibri" panose="020F0502020204030204" pitchFamily="34" charset="0"/>
                          <a:cs typeface="Calibri" panose="020F0502020204030204" pitchFamily="34" charset="0"/>
                        </a:rPr>
                        <a:t>All Grades</a:t>
                      </a:r>
                    </a:p>
                  </a:txBody>
                  <a:tcPr marL="6444" marR="6444" marT="644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solidFill>
                      <a:srgbClr val="EBF5F5"/>
                    </a:solidFill>
                  </a:tcPr>
                </a:tc>
                <a:tc>
                  <a:txBody>
                    <a:bodyPr/>
                    <a:lstStyle/>
                    <a:p>
                      <a:pPr algn="ctr" fontAlgn="b"/>
                      <a:r>
                        <a:rPr lang="en-US" sz="800" b="1" kern="100">
                          <a:solidFill>
                            <a:schemeClr val="accent2">
                              <a:lumMod val="75000"/>
                            </a:schemeClr>
                          </a:solidFill>
                          <a:effectLst/>
                          <a:latin typeface="Avenir Light" panose="020B0402020203020204" pitchFamily="34" charset="0"/>
                          <a:ea typeface="Calibri" panose="020F0502020204030204" pitchFamily="34" charset="0"/>
                          <a:cs typeface="Calibri" panose="020F0502020204030204" pitchFamily="34" charset="0"/>
                        </a:rPr>
                        <a:t>Gr ≥3</a:t>
                      </a:r>
                    </a:p>
                  </a:txBody>
                  <a:tcPr marL="6444" marR="6444" marT="644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solidFill>
                      <a:srgbClr val="EBF5F5"/>
                    </a:solidFill>
                  </a:tcPr>
                </a:tc>
                <a:tc>
                  <a:txBody>
                    <a:bodyPr/>
                    <a:lstStyle/>
                    <a:p>
                      <a:pPr algn="ctr" fontAlgn="b"/>
                      <a:r>
                        <a:rPr lang="en-US" sz="800" b="1" kern="100">
                          <a:solidFill>
                            <a:schemeClr val="accent2">
                              <a:lumMod val="75000"/>
                            </a:schemeClr>
                          </a:solidFill>
                          <a:effectLst/>
                          <a:latin typeface="Avenir Light" panose="020B0402020203020204" pitchFamily="34" charset="0"/>
                          <a:ea typeface="Calibri" panose="020F0502020204030204" pitchFamily="34" charset="0"/>
                          <a:cs typeface="Calibri" panose="020F0502020204030204" pitchFamily="34" charset="0"/>
                        </a:rPr>
                        <a:t>All Grades</a:t>
                      </a:r>
                    </a:p>
                  </a:txBody>
                  <a:tcPr marL="6444" marR="6444" marT="644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solidFill>
                      <a:srgbClr val="EBF5F5"/>
                    </a:solidFill>
                  </a:tcPr>
                </a:tc>
                <a:tc>
                  <a:txBody>
                    <a:bodyPr/>
                    <a:lstStyle/>
                    <a:p>
                      <a:pPr algn="ctr" fontAlgn="b"/>
                      <a:r>
                        <a:rPr lang="en-US" sz="800" b="1" kern="100">
                          <a:solidFill>
                            <a:schemeClr val="accent2">
                              <a:lumMod val="75000"/>
                            </a:schemeClr>
                          </a:solidFill>
                          <a:effectLst/>
                          <a:latin typeface="Avenir Light" panose="020B0402020203020204" pitchFamily="34" charset="0"/>
                          <a:ea typeface="Calibri" panose="020F0502020204030204" pitchFamily="34" charset="0"/>
                          <a:cs typeface="Calibri" panose="020F0502020204030204" pitchFamily="34" charset="0"/>
                        </a:rPr>
                        <a:t>Gr ≥3</a:t>
                      </a:r>
                    </a:p>
                  </a:txBody>
                  <a:tcPr marL="6444" marR="6444" marT="6444" marB="0" anchor="ctr">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solidFill>
                      <a:srgbClr val="EBF5F5"/>
                    </a:solidFill>
                  </a:tcPr>
                </a:tc>
                <a:extLst>
                  <a:ext uri="{0D108BD9-81ED-4DB2-BD59-A6C34878D82A}">
                    <a16:rowId xmlns:a16="http://schemas.microsoft.com/office/drawing/2014/main" val="3830264680"/>
                  </a:ext>
                </a:extLst>
              </a:tr>
              <a:tr h="130978">
                <a:tc>
                  <a:txBody>
                    <a:bodyPr/>
                    <a:lstStyle/>
                    <a:p>
                      <a:pPr marL="91440" algn="l" defTabSz="914400" rtl="0" eaLnBrk="1" fontAlgn="ctr" latinLnBrk="0" hangingPunct="1"/>
                      <a:r>
                        <a:rPr lang="en-US" sz="800" u="none" strike="noStrike" kern="1200">
                          <a:solidFill>
                            <a:schemeClr val="bg2">
                              <a:lumMod val="50000"/>
                            </a:schemeClr>
                          </a:solidFill>
                          <a:effectLst/>
                          <a:latin typeface="Avenir Light" panose="020B0402020203020204" pitchFamily="34" charset="0"/>
                          <a:ea typeface="+mn-ea"/>
                          <a:cs typeface="+mn-cs"/>
                        </a:rPr>
                        <a:t>Any Adverse Events</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  4 (100.0)</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2 ( 50.0)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6 (100.0)</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4 ( 66.7)</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6 (100.0)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5 ( 83.3)</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5 (100.0)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3 ( 60.0)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4 (100.0)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3 ( 75.0)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5 (100.0)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3 ( 60.0)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9 (100.0)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5 ( 55.6)</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21 (100.0)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15 ( 71.4)</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extLst>
                  <a:ext uri="{0D108BD9-81ED-4DB2-BD59-A6C34878D82A}">
                    <a16:rowId xmlns:a16="http://schemas.microsoft.com/office/drawing/2014/main" val="1026404152"/>
                  </a:ext>
                </a:extLst>
              </a:tr>
              <a:tr h="130978">
                <a:tc>
                  <a:txBody>
                    <a:bodyPr/>
                    <a:lstStyle/>
                    <a:p>
                      <a:pPr marL="91440" algn="l" defTabSz="914400" rtl="0" eaLnBrk="1" fontAlgn="ctr" latinLnBrk="0" hangingPunct="1"/>
                      <a:r>
                        <a:rPr lang="en-US" sz="800" u="none" strike="noStrike" kern="1200">
                          <a:solidFill>
                            <a:schemeClr val="bg2">
                              <a:lumMod val="50000"/>
                            </a:schemeClr>
                          </a:solidFill>
                          <a:effectLst/>
                          <a:latin typeface="Avenir Light" panose="020B0402020203020204" pitchFamily="34" charset="0"/>
                          <a:ea typeface="+mn-ea"/>
                          <a:cs typeface="+mn-cs"/>
                        </a:rPr>
                        <a:t>Fatigue</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  2 ( 50.0)</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3 ( 50.0)</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3 ( 50.0)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4 ( 80.0)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( 20.0)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3 ( 75.0)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3 ( 60.0)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6 ( 66.7)</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1 ( 11.1)</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12 ( 57.1)</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extLst>
                  <a:ext uri="{0D108BD9-81ED-4DB2-BD59-A6C34878D82A}">
                    <a16:rowId xmlns:a16="http://schemas.microsoft.com/office/drawing/2014/main" val="1487535960"/>
                  </a:ext>
                </a:extLst>
              </a:tr>
              <a:tr h="130978">
                <a:tc>
                  <a:txBody>
                    <a:bodyPr/>
                    <a:lstStyle/>
                    <a:p>
                      <a:pPr marL="91440" algn="l" defTabSz="914400" rtl="0" eaLnBrk="1" fontAlgn="ctr" latinLnBrk="0" hangingPunct="1"/>
                      <a:r>
                        <a:rPr lang="en-US" sz="800" u="none" strike="noStrike" kern="1200">
                          <a:solidFill>
                            <a:schemeClr val="bg2">
                              <a:lumMod val="50000"/>
                            </a:schemeClr>
                          </a:solidFill>
                          <a:effectLst/>
                          <a:latin typeface="Avenir Light" panose="020B0402020203020204" pitchFamily="34" charset="0"/>
                          <a:ea typeface="+mn-ea"/>
                          <a:cs typeface="+mn-cs"/>
                        </a:rPr>
                        <a:t>Nausea</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  2 ( 50.0)</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5 ( 83.3)</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2 ( 33.3)</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3 ( 60.0)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4 (100.0)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2 ( 40.0)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5 ( 55.6)</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13 ( 61.9)</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extLst>
                  <a:ext uri="{0D108BD9-81ED-4DB2-BD59-A6C34878D82A}">
                    <a16:rowId xmlns:a16="http://schemas.microsoft.com/office/drawing/2014/main" val="154156569"/>
                  </a:ext>
                </a:extLst>
              </a:tr>
              <a:tr h="130978">
                <a:tc>
                  <a:txBody>
                    <a:bodyPr/>
                    <a:lstStyle/>
                    <a:p>
                      <a:pPr marL="91440" algn="l" defTabSz="914400" rtl="0" eaLnBrk="1" fontAlgn="ctr" latinLnBrk="0" hangingPunct="1"/>
                      <a:r>
                        <a:rPr lang="en-US" sz="800" u="none" strike="noStrike" kern="1200">
                          <a:solidFill>
                            <a:schemeClr val="bg2">
                              <a:lumMod val="50000"/>
                            </a:schemeClr>
                          </a:solidFill>
                          <a:effectLst/>
                          <a:latin typeface="Avenir Light" panose="020B0402020203020204" pitchFamily="34" charset="0"/>
                          <a:ea typeface="+mn-ea"/>
                          <a:cs typeface="+mn-cs"/>
                        </a:rPr>
                        <a:t>Neutrophil count decreased</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  4 (100.0)</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( 25.0)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2 ( 33.3)</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( 16.7)</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2 ( 33.3)</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( 16.7)</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2 ( 40.0)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2 ( 40.0)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3 ( 75.0)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( 25.0)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( 20.0)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6 ( 66.7)</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3 ( 33.3)</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8 ( 38.1)</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3 ( 14.3)</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extLst>
                  <a:ext uri="{0D108BD9-81ED-4DB2-BD59-A6C34878D82A}">
                    <a16:rowId xmlns:a16="http://schemas.microsoft.com/office/drawing/2014/main" val="3967433093"/>
                  </a:ext>
                </a:extLst>
              </a:tr>
              <a:tr h="130978">
                <a:tc>
                  <a:txBody>
                    <a:bodyPr/>
                    <a:lstStyle/>
                    <a:p>
                      <a:pPr marL="91440" algn="l" defTabSz="914400" rtl="0" eaLnBrk="1" fontAlgn="ctr" latinLnBrk="0" hangingPunct="1"/>
                      <a:r>
                        <a:rPr lang="en-US" sz="800" u="none" strike="noStrike" kern="1200">
                          <a:solidFill>
                            <a:schemeClr val="bg2">
                              <a:lumMod val="50000"/>
                            </a:schemeClr>
                          </a:solidFill>
                          <a:effectLst/>
                          <a:latin typeface="Avenir Light" panose="020B0402020203020204" pitchFamily="34" charset="0"/>
                          <a:ea typeface="+mn-ea"/>
                          <a:cs typeface="+mn-cs"/>
                        </a:rPr>
                        <a:t>Neutropenia</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3 ( 50.0)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3 ( 50.0)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3 ( 14.3)</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3 ( 14.3)</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extLst>
                  <a:ext uri="{0D108BD9-81ED-4DB2-BD59-A6C34878D82A}">
                    <a16:rowId xmlns:a16="http://schemas.microsoft.com/office/drawing/2014/main" val="2265713774"/>
                  </a:ext>
                </a:extLst>
              </a:tr>
              <a:tr h="130978">
                <a:tc>
                  <a:txBody>
                    <a:bodyPr/>
                    <a:lstStyle/>
                    <a:p>
                      <a:pPr marL="91440" algn="l" defTabSz="914400" rtl="0" eaLnBrk="1" fontAlgn="ctr" latinLnBrk="0" hangingPunct="1"/>
                      <a:r>
                        <a:rPr lang="en-US" sz="800" u="none" strike="noStrike" kern="1200">
                          <a:solidFill>
                            <a:schemeClr val="bg2">
                              <a:lumMod val="50000"/>
                            </a:schemeClr>
                          </a:solidFill>
                          <a:effectLst/>
                          <a:latin typeface="Avenir Light" panose="020B0402020203020204" pitchFamily="34" charset="0"/>
                          <a:ea typeface="+mn-ea"/>
                          <a:cs typeface="+mn-cs"/>
                        </a:rPr>
                        <a:t>Thrombocytopenia</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( 16.7)</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( 25.0)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2 ( 40.0)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4 ( 19.0)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extLst>
                  <a:ext uri="{0D108BD9-81ED-4DB2-BD59-A6C34878D82A}">
                    <a16:rowId xmlns:a16="http://schemas.microsoft.com/office/drawing/2014/main" val="3612195878"/>
                  </a:ext>
                </a:extLst>
              </a:tr>
              <a:tr h="130978">
                <a:tc>
                  <a:txBody>
                    <a:bodyPr/>
                    <a:lstStyle/>
                    <a:p>
                      <a:pPr marL="91440" algn="l" defTabSz="914400" rtl="0" eaLnBrk="1" fontAlgn="ctr" latinLnBrk="0" hangingPunct="1"/>
                      <a:r>
                        <a:rPr lang="en-US" sz="800" u="none" strike="noStrike" kern="1200">
                          <a:solidFill>
                            <a:schemeClr val="bg2">
                              <a:lumMod val="50000"/>
                            </a:schemeClr>
                          </a:solidFill>
                          <a:effectLst/>
                          <a:latin typeface="Avenir Light" panose="020B0402020203020204" pitchFamily="34" charset="0"/>
                          <a:ea typeface="+mn-ea"/>
                          <a:cs typeface="+mn-cs"/>
                        </a:rPr>
                        <a:t>White blood cell count decreased</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  1 ( 25.0)</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2 ( 33.3)</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2 ( 40.0)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3 ( 33.3)</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2 (  9.5)</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extLst>
                  <a:ext uri="{0D108BD9-81ED-4DB2-BD59-A6C34878D82A}">
                    <a16:rowId xmlns:a16="http://schemas.microsoft.com/office/drawing/2014/main" val="3597552660"/>
                  </a:ext>
                </a:extLst>
              </a:tr>
              <a:tr h="130978">
                <a:tc>
                  <a:txBody>
                    <a:bodyPr/>
                    <a:lstStyle/>
                    <a:p>
                      <a:pPr marL="91440" algn="l" defTabSz="914400" rtl="0" eaLnBrk="1" fontAlgn="ctr" latinLnBrk="0" hangingPunct="1"/>
                      <a:r>
                        <a:rPr lang="en-US" sz="800" u="none" strike="noStrike" kern="1200">
                          <a:solidFill>
                            <a:schemeClr val="bg2">
                              <a:lumMod val="50000"/>
                            </a:schemeClr>
                          </a:solidFill>
                          <a:effectLst/>
                          <a:latin typeface="Avenir Light" panose="020B0402020203020204" pitchFamily="34" charset="0"/>
                          <a:ea typeface="+mn-ea"/>
                          <a:cs typeface="+mn-cs"/>
                        </a:rPr>
                        <a:t>Lymphocyte count decreased</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  1 ( 25.0)</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( 16.7)</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( 20.0)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( 20.0)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1 ( 11.1)</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2 (  9.5)</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1 (  4.8)</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extLst>
                  <a:ext uri="{0D108BD9-81ED-4DB2-BD59-A6C34878D82A}">
                    <a16:rowId xmlns:a16="http://schemas.microsoft.com/office/drawing/2014/main" val="98327859"/>
                  </a:ext>
                </a:extLst>
              </a:tr>
              <a:tr h="130978">
                <a:tc>
                  <a:txBody>
                    <a:bodyPr/>
                    <a:lstStyle/>
                    <a:p>
                      <a:pPr marL="91440" algn="l" defTabSz="914400" rtl="0" eaLnBrk="1" fontAlgn="ctr" latinLnBrk="0" hangingPunct="1"/>
                      <a:r>
                        <a:rPr lang="en-US" sz="800" u="none" strike="noStrike" kern="1200">
                          <a:solidFill>
                            <a:schemeClr val="bg2">
                              <a:lumMod val="50000"/>
                            </a:schemeClr>
                          </a:solidFill>
                          <a:effectLst/>
                          <a:latin typeface="Avenir Light" panose="020B0402020203020204" pitchFamily="34" charset="0"/>
                          <a:ea typeface="+mn-ea"/>
                          <a:cs typeface="+mn-cs"/>
                        </a:rPr>
                        <a:t>Diarrhoea</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3 ( 50.0)</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( 16.7)</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6 (100.0)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2 ( 40.0)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2 ( 40.0)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2 ( 22.2)</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11 ( 52.4)</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1 (  4.8)</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extLst>
                  <a:ext uri="{0D108BD9-81ED-4DB2-BD59-A6C34878D82A}">
                    <a16:rowId xmlns:a16="http://schemas.microsoft.com/office/drawing/2014/main" val="612046541"/>
                  </a:ext>
                </a:extLst>
              </a:tr>
              <a:tr h="130978">
                <a:tc>
                  <a:txBody>
                    <a:bodyPr/>
                    <a:lstStyle/>
                    <a:p>
                      <a:pPr marL="91440" algn="l" defTabSz="914400" rtl="0" eaLnBrk="1" fontAlgn="ctr" latinLnBrk="0" hangingPunct="1"/>
                      <a:r>
                        <a:rPr lang="en-US" sz="800" u="none" strike="noStrike" kern="1200">
                          <a:solidFill>
                            <a:schemeClr val="bg2">
                              <a:lumMod val="50000"/>
                            </a:schemeClr>
                          </a:solidFill>
                          <a:effectLst/>
                          <a:latin typeface="Avenir Light" panose="020B0402020203020204" pitchFamily="34" charset="0"/>
                          <a:ea typeface="+mn-ea"/>
                          <a:cs typeface="+mn-cs"/>
                        </a:rPr>
                        <a:t>Abdominal pain</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  2 ( 50.0)</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( 25.0)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( 16.7)</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2 ( 33.3)</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( 20.0)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( 25.0)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2 ( 40.0)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3 ( 33.3)</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1 ( 11.1)</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6 ( 28.6)</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extLst>
                  <a:ext uri="{0D108BD9-81ED-4DB2-BD59-A6C34878D82A}">
                    <a16:rowId xmlns:a16="http://schemas.microsoft.com/office/drawing/2014/main" val="3710935147"/>
                  </a:ext>
                </a:extLst>
              </a:tr>
              <a:tr h="130978">
                <a:tc>
                  <a:txBody>
                    <a:bodyPr/>
                    <a:lstStyle/>
                    <a:p>
                      <a:pPr marL="91440" algn="l" defTabSz="914400" rtl="0" eaLnBrk="1" fontAlgn="ctr" latinLnBrk="0" hangingPunct="1"/>
                      <a:r>
                        <a:rPr lang="en-US" sz="800" u="none" strike="noStrike" kern="1200">
                          <a:solidFill>
                            <a:schemeClr val="bg2">
                              <a:lumMod val="50000"/>
                            </a:schemeClr>
                          </a:solidFill>
                          <a:effectLst/>
                          <a:latin typeface="Avenir Light" panose="020B0402020203020204" pitchFamily="34" charset="0"/>
                          <a:ea typeface="+mn-ea"/>
                          <a:cs typeface="+mn-cs"/>
                        </a:rPr>
                        <a:t>Vomiting</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  1 ( 25.0)</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3 ( 50.0)</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( 16.7)</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2 ( 50.0)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( 20.0)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1 ( 11.1)</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7 ( 33.3)</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extLst>
                  <a:ext uri="{0D108BD9-81ED-4DB2-BD59-A6C34878D82A}">
                    <a16:rowId xmlns:a16="http://schemas.microsoft.com/office/drawing/2014/main" val="2755270615"/>
                  </a:ext>
                </a:extLst>
              </a:tr>
              <a:tr h="130978">
                <a:tc>
                  <a:txBody>
                    <a:bodyPr/>
                    <a:lstStyle/>
                    <a:p>
                      <a:pPr marL="91440" algn="l" defTabSz="914400" rtl="0" eaLnBrk="1" fontAlgn="ctr" latinLnBrk="0" hangingPunct="1"/>
                      <a:r>
                        <a:rPr lang="en-US" sz="800" u="none" strike="noStrike" kern="1200">
                          <a:solidFill>
                            <a:schemeClr val="bg2">
                              <a:lumMod val="50000"/>
                            </a:schemeClr>
                          </a:solidFill>
                          <a:effectLst/>
                          <a:latin typeface="Avenir Light" panose="020B0402020203020204" pitchFamily="34" charset="0"/>
                          <a:ea typeface="+mn-ea"/>
                          <a:cs typeface="+mn-cs"/>
                        </a:rPr>
                        <a:t>Alopecia</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  1 ( 25.0)</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( 16.7)</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3 ( 50.0)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( 20.0)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( 25.0)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2 ( 22.2)</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5 ( 23.8)</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extLst>
                  <a:ext uri="{0D108BD9-81ED-4DB2-BD59-A6C34878D82A}">
                    <a16:rowId xmlns:a16="http://schemas.microsoft.com/office/drawing/2014/main" val="4248191735"/>
                  </a:ext>
                </a:extLst>
              </a:tr>
              <a:tr h="130978">
                <a:tc>
                  <a:txBody>
                    <a:bodyPr/>
                    <a:lstStyle/>
                    <a:p>
                      <a:pPr marL="91440" algn="l" defTabSz="914400" rtl="0" eaLnBrk="1" fontAlgn="ctr" latinLnBrk="0" hangingPunct="1"/>
                      <a:r>
                        <a:rPr lang="en-US" sz="800" u="none" strike="noStrike" kern="1200" err="1">
                          <a:solidFill>
                            <a:schemeClr val="bg2">
                              <a:lumMod val="50000"/>
                            </a:schemeClr>
                          </a:solidFill>
                          <a:effectLst/>
                          <a:latin typeface="Avenir Light" panose="020B0402020203020204" pitchFamily="34" charset="0"/>
                          <a:ea typeface="+mn-ea"/>
                          <a:cs typeface="+mn-cs"/>
                        </a:rPr>
                        <a:t>Anaemia</a:t>
                      </a:r>
                      <a:endParaRPr lang="en-US" sz="800" u="none" strike="noStrike" kern="1200">
                        <a:solidFill>
                          <a:schemeClr val="bg2">
                            <a:lumMod val="50000"/>
                          </a:schemeClr>
                        </a:solidFill>
                        <a:effectLst/>
                        <a:latin typeface="Avenir Light" panose="020B0402020203020204" pitchFamily="34" charset="0"/>
                        <a:ea typeface="+mn-ea"/>
                        <a:cs typeface="+mn-cs"/>
                      </a:endParaRP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  2 ( 50.0)</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( 16.7)</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( 20.0)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2 ( 50.0)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( 20.0)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( 20.0)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3 ( 33.3)</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4 ( 19.0)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1 (  4.8)</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extLst>
                  <a:ext uri="{0D108BD9-81ED-4DB2-BD59-A6C34878D82A}">
                    <a16:rowId xmlns:a16="http://schemas.microsoft.com/office/drawing/2014/main" val="3461086370"/>
                  </a:ext>
                </a:extLst>
              </a:tr>
              <a:tr h="130978">
                <a:tc>
                  <a:txBody>
                    <a:bodyPr/>
                    <a:lstStyle/>
                    <a:p>
                      <a:pPr marL="91440" algn="l" defTabSz="914400" rtl="0" eaLnBrk="1" fontAlgn="ctr" latinLnBrk="0" hangingPunct="1"/>
                      <a:r>
                        <a:rPr lang="en-US" sz="800" u="none" strike="noStrike" kern="1200">
                          <a:solidFill>
                            <a:schemeClr val="bg2">
                              <a:lumMod val="50000"/>
                            </a:schemeClr>
                          </a:solidFill>
                          <a:effectLst/>
                          <a:latin typeface="Avenir Light" panose="020B0402020203020204" pitchFamily="34" charset="0"/>
                          <a:ea typeface="+mn-ea"/>
                          <a:cs typeface="+mn-cs"/>
                        </a:rPr>
                        <a:t>Peripheral sensory neuropathy</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  1 ( 25.0)</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( 16.7)</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( 20.0)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4 ( 80.0)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2 ( 22.2)</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5 ( 23.8)</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extLst>
                  <a:ext uri="{0D108BD9-81ED-4DB2-BD59-A6C34878D82A}">
                    <a16:rowId xmlns:a16="http://schemas.microsoft.com/office/drawing/2014/main" val="3195636441"/>
                  </a:ext>
                </a:extLst>
              </a:tr>
              <a:tr h="130978">
                <a:tc>
                  <a:txBody>
                    <a:bodyPr/>
                    <a:lstStyle/>
                    <a:p>
                      <a:pPr marL="91440" algn="l" defTabSz="914400" rtl="0" eaLnBrk="1" fontAlgn="ctr" latinLnBrk="0" hangingPunct="1"/>
                      <a:r>
                        <a:rPr lang="en-US" sz="800" u="none" strike="noStrike" kern="1200">
                          <a:solidFill>
                            <a:schemeClr val="bg2">
                              <a:lumMod val="50000"/>
                            </a:schemeClr>
                          </a:solidFill>
                          <a:effectLst/>
                          <a:latin typeface="Avenir Light" panose="020B0402020203020204" pitchFamily="34" charset="0"/>
                          <a:ea typeface="+mn-ea"/>
                          <a:cs typeface="+mn-cs"/>
                        </a:rPr>
                        <a:t>Constipation</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( 16.7)</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3 ( 50.0)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( 25.0)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( 20.0)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6 ( 28.6)</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extLst>
                  <a:ext uri="{0D108BD9-81ED-4DB2-BD59-A6C34878D82A}">
                    <a16:rowId xmlns:a16="http://schemas.microsoft.com/office/drawing/2014/main" val="789057618"/>
                  </a:ext>
                </a:extLst>
              </a:tr>
              <a:tr h="130978">
                <a:tc>
                  <a:txBody>
                    <a:bodyPr/>
                    <a:lstStyle/>
                    <a:p>
                      <a:pPr marL="91440" algn="l" defTabSz="914400" rtl="0" eaLnBrk="1" fontAlgn="ctr" latinLnBrk="0" hangingPunct="1"/>
                      <a:r>
                        <a:rPr lang="en-US" sz="800" u="none" strike="noStrike" kern="1200">
                          <a:solidFill>
                            <a:schemeClr val="bg2">
                              <a:lumMod val="50000"/>
                            </a:schemeClr>
                          </a:solidFill>
                          <a:effectLst/>
                          <a:latin typeface="Avenir Light" panose="020B0402020203020204" pitchFamily="34" charset="0"/>
                          <a:ea typeface="+mn-ea"/>
                          <a:cs typeface="+mn-cs"/>
                        </a:rPr>
                        <a:t>Decreased appetite</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( 16.7)</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2 ( 33.3)</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2 ( 50.0)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( 20.0)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6 ( 28.6)</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extLst>
                  <a:ext uri="{0D108BD9-81ED-4DB2-BD59-A6C34878D82A}">
                    <a16:rowId xmlns:a16="http://schemas.microsoft.com/office/drawing/2014/main" val="3691156895"/>
                  </a:ext>
                </a:extLst>
              </a:tr>
              <a:tr h="130978">
                <a:tc>
                  <a:txBody>
                    <a:bodyPr/>
                    <a:lstStyle/>
                    <a:p>
                      <a:pPr marL="91440" algn="l" defTabSz="914400" rtl="0" eaLnBrk="1" fontAlgn="ctr" latinLnBrk="0" hangingPunct="1"/>
                      <a:r>
                        <a:rPr lang="en-US" sz="800" u="none" strike="noStrike" kern="1200">
                          <a:solidFill>
                            <a:schemeClr val="bg2">
                              <a:lumMod val="50000"/>
                            </a:schemeClr>
                          </a:solidFill>
                          <a:effectLst/>
                          <a:latin typeface="Avenir Light" panose="020B0402020203020204" pitchFamily="34" charset="0"/>
                          <a:ea typeface="+mn-ea"/>
                          <a:cs typeface="+mn-cs"/>
                        </a:rPr>
                        <a:t>Dizziness</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( 16.7)</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2 ( 33.3)</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( 20.0)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2 ( 40.0)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1 ( 11.1)</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5 ( 23.8)</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extLst>
                  <a:ext uri="{0D108BD9-81ED-4DB2-BD59-A6C34878D82A}">
                    <a16:rowId xmlns:a16="http://schemas.microsoft.com/office/drawing/2014/main" val="3534895721"/>
                  </a:ext>
                </a:extLst>
              </a:tr>
              <a:tr h="130978">
                <a:tc>
                  <a:txBody>
                    <a:bodyPr/>
                    <a:lstStyle/>
                    <a:p>
                      <a:pPr marL="91440" algn="l" defTabSz="914400" rtl="0" eaLnBrk="1" fontAlgn="ctr" latinLnBrk="0" hangingPunct="1"/>
                      <a:r>
                        <a:rPr lang="en-US" sz="800" u="none" strike="noStrike" kern="1200">
                          <a:solidFill>
                            <a:schemeClr val="bg2">
                              <a:lumMod val="50000"/>
                            </a:schemeClr>
                          </a:solidFill>
                          <a:effectLst/>
                          <a:latin typeface="Avenir Light" panose="020B0402020203020204" pitchFamily="34" charset="0"/>
                          <a:ea typeface="+mn-ea"/>
                          <a:cs typeface="+mn-cs"/>
                        </a:rPr>
                        <a:t>Dysgeusia</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2 ( 33.3)</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( 20.0)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2 ( 50.0)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( 20.0)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1 ( 11.1)</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5 ( 23.8)</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extLst>
                  <a:ext uri="{0D108BD9-81ED-4DB2-BD59-A6C34878D82A}">
                    <a16:rowId xmlns:a16="http://schemas.microsoft.com/office/drawing/2014/main" val="2729241371"/>
                  </a:ext>
                </a:extLst>
              </a:tr>
              <a:tr h="130978">
                <a:tc>
                  <a:txBody>
                    <a:bodyPr/>
                    <a:lstStyle/>
                    <a:p>
                      <a:pPr marL="91440" algn="l" defTabSz="914400" rtl="0" eaLnBrk="1" fontAlgn="ctr" latinLnBrk="0" hangingPunct="1"/>
                      <a:r>
                        <a:rPr lang="en-US" sz="800" u="none" strike="noStrike" kern="1200">
                          <a:solidFill>
                            <a:schemeClr val="bg2">
                              <a:lumMod val="50000"/>
                            </a:schemeClr>
                          </a:solidFill>
                          <a:effectLst/>
                          <a:latin typeface="Avenir Light" panose="020B0402020203020204" pitchFamily="34" charset="0"/>
                          <a:ea typeface="+mn-ea"/>
                          <a:cs typeface="+mn-cs"/>
                        </a:rPr>
                        <a:t>Arthralgia</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  1 ( 25.0)</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( 25.0)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( 16.7)</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( 25.0)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2 ( 40.0)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1 ( 11.1)</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1 ( 11.1)</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4 ( 19.0)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extLst>
                  <a:ext uri="{0D108BD9-81ED-4DB2-BD59-A6C34878D82A}">
                    <a16:rowId xmlns:a16="http://schemas.microsoft.com/office/drawing/2014/main" val="594893420"/>
                  </a:ext>
                </a:extLst>
              </a:tr>
              <a:tr h="130978">
                <a:tc>
                  <a:txBody>
                    <a:bodyPr/>
                    <a:lstStyle/>
                    <a:p>
                      <a:pPr marL="91440" algn="l" defTabSz="914400" rtl="0" eaLnBrk="1" fontAlgn="ctr" latinLnBrk="0" hangingPunct="1"/>
                      <a:r>
                        <a:rPr lang="en-US" sz="800" u="none" strike="noStrike" kern="1200">
                          <a:solidFill>
                            <a:schemeClr val="bg2">
                              <a:lumMod val="50000"/>
                            </a:schemeClr>
                          </a:solidFill>
                          <a:effectLst/>
                          <a:latin typeface="Avenir Light" panose="020B0402020203020204" pitchFamily="34" charset="0"/>
                          <a:ea typeface="+mn-ea"/>
                          <a:cs typeface="+mn-cs"/>
                        </a:rPr>
                        <a:t>Dyspepsia</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( 16.7)</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( 16.7)</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( 20.0)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2 ( 40.0)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1 ( 11.1)</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4 ( 19.0)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extLst>
                  <a:ext uri="{0D108BD9-81ED-4DB2-BD59-A6C34878D82A}">
                    <a16:rowId xmlns:a16="http://schemas.microsoft.com/office/drawing/2014/main" val="3862207202"/>
                  </a:ext>
                </a:extLst>
              </a:tr>
              <a:tr h="130978">
                <a:tc>
                  <a:txBody>
                    <a:bodyPr/>
                    <a:lstStyle/>
                    <a:p>
                      <a:pPr marL="91440" algn="l" defTabSz="914400" rtl="0" eaLnBrk="1" fontAlgn="ctr" latinLnBrk="0" hangingPunct="1"/>
                      <a:r>
                        <a:rPr lang="en-US" sz="800" u="none" strike="noStrike" kern="1200">
                          <a:solidFill>
                            <a:schemeClr val="bg2">
                              <a:lumMod val="50000"/>
                            </a:schemeClr>
                          </a:solidFill>
                          <a:effectLst/>
                          <a:latin typeface="Avenir Light" panose="020B0402020203020204" pitchFamily="34" charset="0"/>
                          <a:ea typeface="+mn-ea"/>
                          <a:cs typeface="+mn-cs"/>
                        </a:rPr>
                        <a:t>Headache</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  1 ( 25.0)</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( 16.7)</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( 16.7)</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2 ( 40.0)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3 ( 33.3)</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2 (  9.5)</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extLst>
                  <a:ext uri="{0D108BD9-81ED-4DB2-BD59-A6C34878D82A}">
                    <a16:rowId xmlns:a16="http://schemas.microsoft.com/office/drawing/2014/main" val="757054341"/>
                  </a:ext>
                </a:extLst>
              </a:tr>
              <a:tr h="130978">
                <a:tc>
                  <a:txBody>
                    <a:bodyPr/>
                    <a:lstStyle/>
                    <a:p>
                      <a:pPr marL="91440" algn="l" defTabSz="914400" rtl="0" eaLnBrk="1" fontAlgn="ctr" latinLnBrk="0" hangingPunct="1"/>
                      <a:r>
                        <a:rPr lang="en-US" sz="800" u="none" strike="noStrike" kern="1200">
                          <a:solidFill>
                            <a:schemeClr val="bg2">
                              <a:lumMod val="50000"/>
                            </a:schemeClr>
                          </a:solidFill>
                          <a:effectLst/>
                          <a:latin typeface="Avenir Light" panose="020B0402020203020204" pitchFamily="34" charset="0"/>
                          <a:ea typeface="+mn-ea"/>
                          <a:cs typeface="+mn-cs"/>
                        </a:rPr>
                        <a:t>Insomnia</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( 16.7)</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( 16.7)</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( 20.0)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2 ( 40.0)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1 ( 11.1)</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4 ( 19.0)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extLst>
                  <a:ext uri="{0D108BD9-81ED-4DB2-BD59-A6C34878D82A}">
                    <a16:rowId xmlns:a16="http://schemas.microsoft.com/office/drawing/2014/main" val="1934956511"/>
                  </a:ext>
                </a:extLst>
              </a:tr>
              <a:tr h="130978">
                <a:tc>
                  <a:txBody>
                    <a:bodyPr/>
                    <a:lstStyle/>
                    <a:p>
                      <a:pPr marL="91440" algn="l" defTabSz="914400" rtl="0" eaLnBrk="1" fontAlgn="ctr" latinLnBrk="0" hangingPunct="1"/>
                      <a:r>
                        <a:rPr lang="en-US" sz="800" u="none" strike="noStrike" kern="1200">
                          <a:solidFill>
                            <a:schemeClr val="bg2">
                              <a:lumMod val="50000"/>
                            </a:schemeClr>
                          </a:solidFill>
                          <a:effectLst/>
                          <a:latin typeface="Avenir Light" panose="020B0402020203020204" pitchFamily="34" charset="0"/>
                          <a:ea typeface="+mn-ea"/>
                          <a:cs typeface="+mn-cs"/>
                        </a:rPr>
                        <a:t>Weight decreased</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( 16.7)</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2 ( 33.3)</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( 25.0)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( 20.0)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5 ( 23.8)</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extLst>
                  <a:ext uri="{0D108BD9-81ED-4DB2-BD59-A6C34878D82A}">
                    <a16:rowId xmlns:a16="http://schemas.microsoft.com/office/drawing/2014/main" val="1742933027"/>
                  </a:ext>
                </a:extLst>
              </a:tr>
              <a:tr h="130978">
                <a:tc>
                  <a:txBody>
                    <a:bodyPr/>
                    <a:lstStyle/>
                    <a:p>
                      <a:pPr marL="91440" algn="l" defTabSz="914400" rtl="0" eaLnBrk="1" fontAlgn="ctr" latinLnBrk="0" hangingPunct="1"/>
                      <a:r>
                        <a:rPr lang="en-US" sz="800" u="none" strike="noStrike" kern="1200">
                          <a:solidFill>
                            <a:schemeClr val="bg2">
                              <a:lumMod val="50000"/>
                            </a:schemeClr>
                          </a:solidFill>
                          <a:effectLst/>
                          <a:latin typeface="Avenir Light" panose="020B0402020203020204" pitchFamily="34" charset="0"/>
                          <a:ea typeface="+mn-ea"/>
                          <a:cs typeface="+mn-cs"/>
                        </a:rPr>
                        <a:t>Epistaxis</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( 16.7)</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( 16.7)</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( 25.0)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( 20.0)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4 ( 19.0)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extLst>
                  <a:ext uri="{0D108BD9-81ED-4DB2-BD59-A6C34878D82A}">
                    <a16:rowId xmlns:a16="http://schemas.microsoft.com/office/drawing/2014/main" val="1158123827"/>
                  </a:ext>
                </a:extLst>
              </a:tr>
              <a:tr h="130978">
                <a:tc>
                  <a:txBody>
                    <a:bodyPr/>
                    <a:lstStyle/>
                    <a:p>
                      <a:pPr marL="91440" algn="l" defTabSz="914400" rtl="0" eaLnBrk="1" fontAlgn="ctr" latinLnBrk="0" hangingPunct="1"/>
                      <a:r>
                        <a:rPr lang="en-US" sz="800" u="none" strike="noStrike" kern="1200">
                          <a:solidFill>
                            <a:schemeClr val="bg2">
                              <a:lumMod val="50000"/>
                            </a:schemeClr>
                          </a:solidFill>
                          <a:effectLst/>
                          <a:latin typeface="Avenir Light" panose="020B0402020203020204" pitchFamily="34" charset="0"/>
                          <a:ea typeface="+mn-ea"/>
                          <a:cs typeface="+mn-cs"/>
                        </a:rPr>
                        <a:t>Hypertension</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2 ( 33.3)</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( 16.7)</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( 25.0)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4 ( 19.0)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extLst>
                  <a:ext uri="{0D108BD9-81ED-4DB2-BD59-A6C34878D82A}">
                    <a16:rowId xmlns:a16="http://schemas.microsoft.com/office/drawing/2014/main" val="3058206055"/>
                  </a:ext>
                </a:extLst>
              </a:tr>
              <a:tr h="130978">
                <a:tc>
                  <a:txBody>
                    <a:bodyPr/>
                    <a:lstStyle/>
                    <a:p>
                      <a:pPr marL="91440" algn="l" defTabSz="914400" rtl="0" eaLnBrk="1" fontAlgn="ctr" latinLnBrk="0" hangingPunct="1"/>
                      <a:r>
                        <a:rPr lang="en-US" sz="800" u="none" strike="noStrike" kern="1200">
                          <a:solidFill>
                            <a:schemeClr val="bg2">
                              <a:lumMod val="50000"/>
                            </a:schemeClr>
                          </a:solidFill>
                          <a:effectLst/>
                          <a:latin typeface="Avenir Light" panose="020B0402020203020204" pitchFamily="34" charset="0"/>
                          <a:ea typeface="+mn-ea"/>
                          <a:cs typeface="+mn-cs"/>
                        </a:rPr>
                        <a:t>Hypokalaemia</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( 16.7)</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( 20.0)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2 ( 40.0)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1 ( 11.1)</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3 ( 14.3)</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extLst>
                  <a:ext uri="{0D108BD9-81ED-4DB2-BD59-A6C34878D82A}">
                    <a16:rowId xmlns:a16="http://schemas.microsoft.com/office/drawing/2014/main" val="2828232799"/>
                  </a:ext>
                </a:extLst>
              </a:tr>
              <a:tr h="130978">
                <a:tc>
                  <a:txBody>
                    <a:bodyPr/>
                    <a:lstStyle/>
                    <a:p>
                      <a:pPr marL="91440" algn="l" defTabSz="914400" rtl="0" eaLnBrk="1" fontAlgn="ctr" latinLnBrk="0" hangingPunct="1"/>
                      <a:r>
                        <a:rPr lang="en-US" sz="800" u="none" strike="noStrike" kern="1200">
                          <a:solidFill>
                            <a:schemeClr val="bg2">
                              <a:lumMod val="50000"/>
                            </a:schemeClr>
                          </a:solidFill>
                          <a:effectLst/>
                          <a:latin typeface="Avenir Light" panose="020B0402020203020204" pitchFamily="34" charset="0"/>
                          <a:ea typeface="+mn-ea"/>
                          <a:cs typeface="+mn-cs"/>
                        </a:rPr>
                        <a:t>Paraesthesia</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( 20.0)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3 ( 60.0)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1 ( 11.1)</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3 ( 14.3)</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extLst>
                  <a:ext uri="{0D108BD9-81ED-4DB2-BD59-A6C34878D82A}">
                    <a16:rowId xmlns:a16="http://schemas.microsoft.com/office/drawing/2014/main" val="3841318174"/>
                  </a:ext>
                </a:extLst>
              </a:tr>
              <a:tr h="130978">
                <a:tc>
                  <a:txBody>
                    <a:bodyPr/>
                    <a:lstStyle/>
                    <a:p>
                      <a:pPr marL="91440" algn="l" defTabSz="914400" rtl="0" eaLnBrk="1" fontAlgn="ctr" latinLnBrk="0" hangingPunct="1"/>
                      <a:r>
                        <a:rPr lang="en-US" sz="800" u="none" strike="noStrike" kern="1200">
                          <a:solidFill>
                            <a:schemeClr val="bg2">
                              <a:lumMod val="50000"/>
                            </a:schemeClr>
                          </a:solidFill>
                          <a:effectLst/>
                          <a:latin typeface="Avenir Light" panose="020B0402020203020204" pitchFamily="34" charset="0"/>
                          <a:ea typeface="+mn-ea"/>
                          <a:cs typeface="+mn-cs"/>
                        </a:rPr>
                        <a:t>Asthenia</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2 ( 33.3)</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( 16.7)</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( 20.0)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1 ( 11.1)</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2 (  9.5)</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1 (  4.8)</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extLst>
                  <a:ext uri="{0D108BD9-81ED-4DB2-BD59-A6C34878D82A}">
                    <a16:rowId xmlns:a16="http://schemas.microsoft.com/office/drawing/2014/main" val="1195138911"/>
                  </a:ext>
                </a:extLst>
              </a:tr>
              <a:tr h="130978">
                <a:tc>
                  <a:txBody>
                    <a:bodyPr/>
                    <a:lstStyle/>
                    <a:p>
                      <a:pPr marL="91440" algn="l" defTabSz="914400" rtl="0" eaLnBrk="1" fontAlgn="ctr" latinLnBrk="0" hangingPunct="1"/>
                      <a:r>
                        <a:rPr lang="en-US" sz="800" u="none" strike="noStrike" kern="1200">
                          <a:solidFill>
                            <a:schemeClr val="bg2">
                              <a:lumMod val="50000"/>
                            </a:schemeClr>
                          </a:solidFill>
                          <a:effectLst/>
                          <a:latin typeface="Avenir Light" panose="020B0402020203020204" pitchFamily="34" charset="0"/>
                          <a:ea typeface="+mn-ea"/>
                          <a:cs typeface="+mn-cs"/>
                        </a:rPr>
                        <a:t>Cough</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  1 ( 25.0)</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2 ( 33.3)</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1 ( 11.1)</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2 (  9.5)</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extLst>
                  <a:ext uri="{0D108BD9-81ED-4DB2-BD59-A6C34878D82A}">
                    <a16:rowId xmlns:a16="http://schemas.microsoft.com/office/drawing/2014/main" val="3949698928"/>
                  </a:ext>
                </a:extLst>
              </a:tr>
              <a:tr h="130978">
                <a:tc>
                  <a:txBody>
                    <a:bodyPr/>
                    <a:lstStyle/>
                    <a:p>
                      <a:pPr marL="91440" algn="l" defTabSz="914400" rtl="0" eaLnBrk="1" fontAlgn="ctr" latinLnBrk="0" hangingPunct="1"/>
                      <a:r>
                        <a:rPr lang="en-US" sz="800" u="none" strike="noStrike" kern="1200">
                          <a:solidFill>
                            <a:schemeClr val="bg2">
                              <a:lumMod val="50000"/>
                            </a:schemeClr>
                          </a:solidFill>
                          <a:effectLst/>
                          <a:latin typeface="Avenir Light" panose="020B0402020203020204" pitchFamily="34" charset="0"/>
                          <a:ea typeface="+mn-ea"/>
                          <a:cs typeface="+mn-cs"/>
                        </a:rPr>
                        <a:t>Flushing</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2 ( 33.3)</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( 20.0)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1 ( 11.1)</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2 (  9.5)</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extLst>
                  <a:ext uri="{0D108BD9-81ED-4DB2-BD59-A6C34878D82A}">
                    <a16:rowId xmlns:a16="http://schemas.microsoft.com/office/drawing/2014/main" val="2129665104"/>
                  </a:ext>
                </a:extLst>
              </a:tr>
              <a:tr h="130978">
                <a:tc>
                  <a:txBody>
                    <a:bodyPr/>
                    <a:lstStyle/>
                    <a:p>
                      <a:pPr marL="91440" algn="l" defTabSz="914400" rtl="0" eaLnBrk="1" fontAlgn="ctr" latinLnBrk="0" hangingPunct="1"/>
                      <a:r>
                        <a:rPr lang="en-US" sz="800" u="none" strike="noStrike" kern="1200">
                          <a:solidFill>
                            <a:schemeClr val="bg2">
                              <a:lumMod val="50000"/>
                            </a:schemeClr>
                          </a:solidFill>
                          <a:effectLst/>
                          <a:latin typeface="Avenir Light" panose="020B0402020203020204" pitchFamily="34" charset="0"/>
                          <a:ea typeface="+mn-ea"/>
                          <a:cs typeface="+mn-cs"/>
                        </a:rPr>
                        <a:t>Haematochezia</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  1 ( 25.0)</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2 ( 33.3)</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1 ( 11.1)</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2 (  9.5)</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extLst>
                  <a:ext uri="{0D108BD9-81ED-4DB2-BD59-A6C34878D82A}">
                    <a16:rowId xmlns:a16="http://schemas.microsoft.com/office/drawing/2014/main" val="1423406194"/>
                  </a:ext>
                </a:extLst>
              </a:tr>
              <a:tr h="130978">
                <a:tc>
                  <a:txBody>
                    <a:bodyPr/>
                    <a:lstStyle/>
                    <a:p>
                      <a:pPr marL="91440" algn="l" defTabSz="914400" rtl="0" eaLnBrk="1" fontAlgn="ctr" latinLnBrk="0" hangingPunct="1"/>
                      <a:r>
                        <a:rPr lang="en-US" sz="800" u="none" strike="noStrike" kern="1200">
                          <a:solidFill>
                            <a:schemeClr val="bg2">
                              <a:lumMod val="50000"/>
                            </a:schemeClr>
                          </a:solidFill>
                          <a:effectLst/>
                          <a:latin typeface="Avenir Light" panose="020B0402020203020204" pitchFamily="34" charset="0"/>
                          <a:ea typeface="+mn-ea"/>
                          <a:cs typeface="+mn-cs"/>
                        </a:rPr>
                        <a:t>Influenza like illness</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  1 ( 25.0)</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2 ( 33.3)</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1 ( 11.1)</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2 (  9.5)</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extLst>
                  <a:ext uri="{0D108BD9-81ED-4DB2-BD59-A6C34878D82A}">
                    <a16:rowId xmlns:a16="http://schemas.microsoft.com/office/drawing/2014/main" val="3958538768"/>
                  </a:ext>
                </a:extLst>
              </a:tr>
              <a:tr h="130978">
                <a:tc>
                  <a:txBody>
                    <a:bodyPr/>
                    <a:lstStyle/>
                    <a:p>
                      <a:pPr marL="91440" algn="l" defTabSz="914400" rtl="0" eaLnBrk="1" fontAlgn="ctr" latinLnBrk="0" hangingPunct="1"/>
                      <a:r>
                        <a:rPr lang="en-US" sz="800" u="none" strike="noStrike" kern="1200">
                          <a:solidFill>
                            <a:schemeClr val="bg2">
                              <a:lumMod val="50000"/>
                            </a:schemeClr>
                          </a:solidFill>
                          <a:effectLst/>
                          <a:latin typeface="Avenir Light" panose="020B0402020203020204" pitchFamily="34" charset="0"/>
                          <a:ea typeface="+mn-ea"/>
                          <a:cs typeface="+mn-cs"/>
                        </a:rPr>
                        <a:t>Infusion related reaction</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2 ( 33.3)</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( 25.0)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3 ( 14.3)</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extLst>
                  <a:ext uri="{0D108BD9-81ED-4DB2-BD59-A6C34878D82A}">
                    <a16:rowId xmlns:a16="http://schemas.microsoft.com/office/drawing/2014/main" val="4158130201"/>
                  </a:ext>
                </a:extLst>
              </a:tr>
              <a:tr h="130978">
                <a:tc>
                  <a:txBody>
                    <a:bodyPr/>
                    <a:lstStyle/>
                    <a:p>
                      <a:pPr marL="91440" algn="l" defTabSz="914400" rtl="0" eaLnBrk="1" fontAlgn="ctr" latinLnBrk="0" hangingPunct="1"/>
                      <a:r>
                        <a:rPr lang="en-US" sz="800" u="none" strike="noStrike" kern="1200">
                          <a:solidFill>
                            <a:schemeClr val="bg2">
                              <a:lumMod val="50000"/>
                            </a:schemeClr>
                          </a:solidFill>
                          <a:effectLst/>
                          <a:latin typeface="Avenir Light" panose="020B0402020203020204" pitchFamily="34" charset="0"/>
                          <a:ea typeface="+mn-ea"/>
                          <a:cs typeface="+mn-cs"/>
                        </a:rPr>
                        <a:t>Neuropathy peripheral</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2 ( 40.0)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( 25.0)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2 ( 22.2)</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1 (  4.8)</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extLst>
                  <a:ext uri="{0D108BD9-81ED-4DB2-BD59-A6C34878D82A}">
                    <a16:rowId xmlns:a16="http://schemas.microsoft.com/office/drawing/2014/main" val="520484916"/>
                  </a:ext>
                </a:extLst>
              </a:tr>
              <a:tr h="130978">
                <a:tc>
                  <a:txBody>
                    <a:bodyPr/>
                    <a:lstStyle/>
                    <a:p>
                      <a:pPr marL="91440" algn="l" defTabSz="914400" rtl="0" eaLnBrk="1" fontAlgn="ctr" latinLnBrk="0" hangingPunct="1"/>
                      <a:r>
                        <a:rPr lang="en-US" sz="800" u="none" strike="noStrike" kern="1200">
                          <a:solidFill>
                            <a:schemeClr val="bg2">
                              <a:lumMod val="50000"/>
                            </a:schemeClr>
                          </a:solidFill>
                          <a:effectLst/>
                          <a:latin typeface="Avenir Light" panose="020B0402020203020204" pitchFamily="34" charset="0"/>
                          <a:ea typeface="+mn-ea"/>
                          <a:cs typeface="+mn-cs"/>
                        </a:rPr>
                        <a:t>Oedema peripheral</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  1 ( 25.0)</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( 16.7)</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( 20.0)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2 ( 22.2)</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1 (  4.8)</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extLst>
                  <a:ext uri="{0D108BD9-81ED-4DB2-BD59-A6C34878D82A}">
                    <a16:rowId xmlns:a16="http://schemas.microsoft.com/office/drawing/2014/main" val="4075063183"/>
                  </a:ext>
                </a:extLst>
              </a:tr>
              <a:tr h="130978">
                <a:tc>
                  <a:txBody>
                    <a:bodyPr/>
                    <a:lstStyle/>
                    <a:p>
                      <a:pPr marL="91440" algn="l" defTabSz="914400" rtl="0" eaLnBrk="1" fontAlgn="ctr" latinLnBrk="0" hangingPunct="1"/>
                      <a:r>
                        <a:rPr lang="en-US" sz="800" u="none" strike="noStrike" kern="1200">
                          <a:solidFill>
                            <a:schemeClr val="bg2">
                              <a:lumMod val="50000"/>
                            </a:schemeClr>
                          </a:solidFill>
                          <a:effectLst/>
                          <a:latin typeface="Avenir Light" panose="020B0402020203020204" pitchFamily="34" charset="0"/>
                          <a:ea typeface="+mn-ea"/>
                          <a:cs typeface="+mn-cs"/>
                        </a:rPr>
                        <a:t>Proteinuria</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  1 ( 25.0)</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( 25.0)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( 20.0)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1 ( 11.1)</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2 (  9.5)</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F5F5"/>
                    </a:solidFill>
                  </a:tcPr>
                </a:tc>
                <a:extLst>
                  <a:ext uri="{0D108BD9-81ED-4DB2-BD59-A6C34878D82A}">
                    <a16:rowId xmlns:a16="http://schemas.microsoft.com/office/drawing/2014/main" val="3952374604"/>
                  </a:ext>
                </a:extLst>
              </a:tr>
              <a:tr h="130978">
                <a:tc>
                  <a:txBody>
                    <a:bodyPr/>
                    <a:lstStyle/>
                    <a:p>
                      <a:pPr marL="91440" algn="l" defTabSz="914400" rtl="0" eaLnBrk="1" fontAlgn="ctr" latinLnBrk="0" hangingPunct="1"/>
                      <a:r>
                        <a:rPr lang="en-US" sz="800" u="none" strike="noStrike" kern="1200">
                          <a:solidFill>
                            <a:schemeClr val="bg2">
                              <a:lumMod val="50000"/>
                            </a:schemeClr>
                          </a:solidFill>
                          <a:effectLst/>
                          <a:latin typeface="Avenir Light" panose="020B0402020203020204" pitchFamily="34" charset="0"/>
                          <a:ea typeface="+mn-ea"/>
                          <a:cs typeface="+mn-cs"/>
                        </a:rPr>
                        <a:t>Stomatitis</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B w="12700" cap="flat" cmpd="sng" algn="ctr">
                      <a:solidFill>
                        <a:schemeClr val="bg2">
                          <a:lumMod val="75000"/>
                        </a:schemeClr>
                      </a:solid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2 ( 33.3)</a:t>
                      </a:r>
                    </a:p>
                  </a:txBody>
                  <a:tcPr marL="9525" marR="9525" marT="9525" marB="0" anchor="b">
                    <a:lnL w="12700" cap="flat" cmpd="sng" algn="ctr">
                      <a:solidFill>
                        <a:schemeClr val="bg2">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1 ( 20.0)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solidFill>
                      <a:schemeClr val="bg1">
                        <a:lumMod val="95000"/>
                      </a:schemeClr>
                    </a:solid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noFill/>
                  </a:tcPr>
                </a:tc>
                <a:tc>
                  <a:txBody>
                    <a:bodyPr/>
                    <a:lstStyle/>
                    <a:p>
                      <a:pPr algn="ctr" fontAlgn="b"/>
                      <a:r>
                        <a:rPr lang="en-US" sz="800" u="none" strike="noStrike" kern="1200">
                          <a:solidFill>
                            <a:schemeClr val="bg2">
                              <a:lumMod val="50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no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1 ( 11.1)</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2 (  9.5)</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solidFill>
                      <a:srgbClr val="EBF5F5"/>
                    </a:solidFill>
                  </a:tcPr>
                </a:tc>
                <a:tc>
                  <a:txBody>
                    <a:bodyPr/>
                    <a:lstStyle/>
                    <a:p>
                      <a:pPr algn="ctr" fontAlgn="b"/>
                      <a:r>
                        <a:rPr lang="en-US" sz="800" u="none" strike="noStrike" kern="1200">
                          <a:solidFill>
                            <a:schemeClr val="accent2">
                              <a:lumMod val="75000"/>
                            </a:schemeClr>
                          </a:solidFill>
                          <a:effectLst/>
                          <a:latin typeface="Avenir Light" panose="020B0402020203020204" pitchFamily="34" charset="0"/>
                          <a:ea typeface="+mn-ea"/>
                          <a:cs typeface="+mn-cs"/>
                        </a:rPr>
                        <a:t>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solidFill>
                      <a:srgbClr val="EBF5F5"/>
                    </a:solidFill>
                  </a:tcPr>
                </a:tc>
                <a:extLst>
                  <a:ext uri="{0D108BD9-81ED-4DB2-BD59-A6C34878D82A}">
                    <a16:rowId xmlns:a16="http://schemas.microsoft.com/office/drawing/2014/main" val="2046332077"/>
                  </a:ext>
                </a:extLst>
              </a:tr>
            </a:tbl>
          </a:graphicData>
        </a:graphic>
      </p:graphicFrame>
      <p:sp>
        <p:nvSpPr>
          <p:cNvPr id="5" name="Rectangle 4">
            <a:hlinkClick r:id="rId2" action="ppaction://hlinksldjump"/>
            <a:extLst>
              <a:ext uri="{FF2B5EF4-FFF2-40B4-BE49-F238E27FC236}">
                <a16:creationId xmlns:a16="http://schemas.microsoft.com/office/drawing/2014/main" id="{492F8DA9-9D94-01DC-6BC8-5E44B76ACDBF}"/>
              </a:ext>
            </a:extLst>
          </p:cNvPr>
          <p:cNvSpPr/>
          <p:nvPr/>
        </p:nvSpPr>
        <p:spPr>
          <a:xfrm>
            <a:off x="11088156" y="6182781"/>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Tree>
    <p:extLst>
      <p:ext uri="{BB962C8B-B14F-4D97-AF65-F5344CB8AC3E}">
        <p14:creationId xmlns:p14="http://schemas.microsoft.com/office/powerpoint/2010/main" val="1220101033"/>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C820A2-B5C9-5BA7-77FB-A1D89234868F}"/>
              </a:ext>
            </a:extLst>
          </p:cNvPr>
          <p:cNvSpPr>
            <a:spLocks noGrp="1"/>
          </p:cNvSpPr>
          <p:nvPr>
            <p:ph type="title"/>
          </p:nvPr>
        </p:nvSpPr>
        <p:spPr/>
        <p:txBody>
          <a:bodyPr/>
          <a:lstStyle/>
          <a:p>
            <a:r>
              <a:rPr lang="en-US"/>
              <a:t>mCRC program positions onvansertib for accelerated and full-approval </a:t>
            </a:r>
          </a:p>
        </p:txBody>
      </p:sp>
      <p:sp>
        <p:nvSpPr>
          <p:cNvPr id="3" name="Text Placeholder 2">
            <a:extLst>
              <a:ext uri="{FF2B5EF4-FFF2-40B4-BE49-F238E27FC236}">
                <a16:creationId xmlns:a16="http://schemas.microsoft.com/office/drawing/2014/main" id="{01FC1956-8215-F7C8-1112-07800D9C844A}"/>
              </a:ext>
            </a:extLst>
          </p:cNvPr>
          <p:cNvSpPr>
            <a:spLocks noGrp="1"/>
          </p:cNvSpPr>
          <p:nvPr>
            <p:ph type="body" sz="quarter" idx="10"/>
          </p:nvPr>
        </p:nvSpPr>
        <p:spPr/>
        <p:txBody>
          <a:bodyPr/>
          <a:lstStyle/>
          <a:p>
            <a:endParaRPr lang="en-US"/>
          </a:p>
        </p:txBody>
      </p:sp>
      <p:pic>
        <p:nvPicPr>
          <p:cNvPr id="4" name="Picture 3">
            <a:extLst>
              <a:ext uri="{FF2B5EF4-FFF2-40B4-BE49-F238E27FC236}">
                <a16:creationId xmlns:a16="http://schemas.microsoft.com/office/drawing/2014/main" id="{958665C6-E6F3-309F-6EF2-C278EE3A40C5}"/>
              </a:ext>
            </a:extLst>
          </p:cNvPr>
          <p:cNvPicPr>
            <a:picLocks noChangeAspect="1"/>
          </p:cNvPicPr>
          <p:nvPr/>
        </p:nvPicPr>
        <p:blipFill>
          <a:blip r:embed="rId2"/>
          <a:srcRect l="7990" t="16643" r="16889" b="29672"/>
          <a:stretch/>
        </p:blipFill>
        <p:spPr>
          <a:xfrm>
            <a:off x="6597931" y="2369965"/>
            <a:ext cx="2487516" cy="1066950"/>
          </a:xfrm>
          <a:prstGeom prst="rect">
            <a:avLst/>
          </a:prstGeom>
        </p:spPr>
      </p:pic>
      <p:pic>
        <p:nvPicPr>
          <p:cNvPr id="5" name="Picture 4">
            <a:extLst>
              <a:ext uri="{FF2B5EF4-FFF2-40B4-BE49-F238E27FC236}">
                <a16:creationId xmlns:a16="http://schemas.microsoft.com/office/drawing/2014/main" id="{06D7B641-D650-84A4-CA12-FFAA58B9CDAC}"/>
              </a:ext>
            </a:extLst>
          </p:cNvPr>
          <p:cNvPicPr>
            <a:picLocks noChangeAspect="1"/>
          </p:cNvPicPr>
          <p:nvPr/>
        </p:nvPicPr>
        <p:blipFill>
          <a:blip r:embed="rId3"/>
          <a:srcRect l="6987" t="15541" r="15835" b="28132"/>
          <a:stretch/>
        </p:blipFill>
        <p:spPr>
          <a:xfrm>
            <a:off x="221406" y="2376652"/>
            <a:ext cx="2592035" cy="1119447"/>
          </a:xfrm>
          <a:prstGeom prst="rect">
            <a:avLst/>
          </a:prstGeom>
        </p:spPr>
      </p:pic>
      <p:sp>
        <p:nvSpPr>
          <p:cNvPr id="6" name="TextBox 5">
            <a:extLst>
              <a:ext uri="{FF2B5EF4-FFF2-40B4-BE49-F238E27FC236}">
                <a16:creationId xmlns:a16="http://schemas.microsoft.com/office/drawing/2014/main" id="{95DC9928-8FB4-ED91-BBBF-5CFACF9EE101}"/>
              </a:ext>
            </a:extLst>
          </p:cNvPr>
          <p:cNvSpPr txBox="1"/>
          <p:nvPr/>
        </p:nvSpPr>
        <p:spPr>
          <a:xfrm>
            <a:off x="312512" y="3785098"/>
            <a:ext cx="5956605" cy="338554"/>
          </a:xfrm>
          <a:prstGeom prst="rect">
            <a:avLst/>
          </a:prstGeom>
          <a:noFill/>
          <a:effectLst/>
        </p:spPr>
        <p:txBody>
          <a:bodyPr wrap="square" lIns="0" tIns="0" rIns="0" bIns="0" rtlCol="0" anchor="b">
            <a:spAutoFit/>
          </a:bodyPr>
          <a:lstStyle/>
          <a:p>
            <a:r>
              <a:rPr lang="en-US" sz="2200">
                <a:solidFill>
                  <a:schemeClr val="accent1"/>
                </a:solidFill>
                <a:latin typeface="Avenir Heavy" panose="020B0703020203020204" pitchFamily="34" charset="0"/>
              </a:rPr>
              <a:t>PHASE 2 DOSE-CONFIRMATION TRIAL</a:t>
            </a:r>
          </a:p>
        </p:txBody>
      </p:sp>
      <p:sp>
        <p:nvSpPr>
          <p:cNvPr id="7" name="TextBox 6">
            <a:extLst>
              <a:ext uri="{FF2B5EF4-FFF2-40B4-BE49-F238E27FC236}">
                <a16:creationId xmlns:a16="http://schemas.microsoft.com/office/drawing/2014/main" id="{C65B2402-963A-01E6-7000-AF178133471E}"/>
              </a:ext>
            </a:extLst>
          </p:cNvPr>
          <p:cNvSpPr txBox="1"/>
          <p:nvPr/>
        </p:nvSpPr>
        <p:spPr>
          <a:xfrm>
            <a:off x="312512" y="4247301"/>
            <a:ext cx="2096728" cy="984885"/>
          </a:xfrm>
          <a:prstGeom prst="rect">
            <a:avLst/>
          </a:prstGeom>
          <a:noFill/>
          <a:effectLst/>
        </p:spPr>
        <p:txBody>
          <a:bodyPr wrap="none" lIns="0" tIns="0" rIns="0" bIns="0" rtlCol="0">
            <a:spAutoFit/>
          </a:bodyPr>
          <a:lstStyle/>
          <a:p>
            <a:pPr marL="1028700" indent="-1028700">
              <a:spcAft>
                <a:spcPts val="600"/>
              </a:spcAft>
            </a:pPr>
            <a:r>
              <a:rPr lang="en-US">
                <a:solidFill>
                  <a:schemeClr val="accent1"/>
                </a:solidFill>
                <a:latin typeface="Avenir Medium" panose="02000603020000020003" pitchFamily="2" charset="0"/>
              </a:rPr>
              <a:t>90 patients</a:t>
            </a:r>
          </a:p>
          <a:p>
            <a:pPr marL="1028700" indent="-1028700">
              <a:spcAft>
                <a:spcPts val="600"/>
              </a:spcAft>
            </a:pPr>
            <a:r>
              <a:rPr lang="en-US">
                <a:solidFill>
                  <a:schemeClr val="accent1"/>
                </a:solidFill>
                <a:latin typeface="Avenir Medium" panose="02000603020000020003" pitchFamily="2" charset="0"/>
              </a:rPr>
              <a:t>Randomized</a:t>
            </a:r>
          </a:p>
          <a:p>
            <a:pPr marL="1028700" indent="-1028700">
              <a:spcAft>
                <a:spcPts val="600"/>
              </a:spcAft>
            </a:pPr>
            <a:r>
              <a:rPr lang="en-US">
                <a:solidFill>
                  <a:schemeClr val="accent1"/>
                </a:solidFill>
                <a:latin typeface="Avenir Medium" panose="02000603020000020003" pitchFamily="2" charset="0"/>
              </a:rPr>
              <a:t>2 onvansertib doses</a:t>
            </a:r>
            <a:endParaRPr lang="en-US" sz="1400">
              <a:solidFill>
                <a:schemeClr val="accent1"/>
              </a:solidFill>
              <a:latin typeface="Avenir Medium" panose="02000603020000020003" pitchFamily="2" charset="0"/>
            </a:endParaRPr>
          </a:p>
        </p:txBody>
      </p:sp>
      <p:sp>
        <p:nvSpPr>
          <p:cNvPr id="8" name="TextBox 7">
            <a:extLst>
              <a:ext uri="{FF2B5EF4-FFF2-40B4-BE49-F238E27FC236}">
                <a16:creationId xmlns:a16="http://schemas.microsoft.com/office/drawing/2014/main" id="{FA7022BC-F659-0A46-D0C3-85391634DAB1}"/>
              </a:ext>
            </a:extLst>
          </p:cNvPr>
          <p:cNvSpPr txBox="1"/>
          <p:nvPr/>
        </p:nvSpPr>
        <p:spPr>
          <a:xfrm>
            <a:off x="6667407" y="3785098"/>
            <a:ext cx="4798373" cy="338554"/>
          </a:xfrm>
          <a:prstGeom prst="rect">
            <a:avLst/>
          </a:prstGeom>
          <a:noFill/>
          <a:effectLst/>
        </p:spPr>
        <p:txBody>
          <a:bodyPr wrap="square" lIns="0" tIns="0" rIns="0" bIns="0" rtlCol="0" anchor="b">
            <a:spAutoFit/>
          </a:bodyPr>
          <a:lstStyle/>
          <a:p>
            <a:r>
              <a:rPr lang="en-US" sz="2200">
                <a:solidFill>
                  <a:schemeClr val="accent1"/>
                </a:solidFill>
                <a:latin typeface="Avenir Heavy" panose="020B0703020203020204" pitchFamily="34" charset="0"/>
              </a:rPr>
              <a:t>PHASE 3 REGISTRATIONAL TRIAL</a:t>
            </a:r>
          </a:p>
        </p:txBody>
      </p:sp>
      <p:sp>
        <p:nvSpPr>
          <p:cNvPr id="9" name="TextBox 8">
            <a:extLst>
              <a:ext uri="{FF2B5EF4-FFF2-40B4-BE49-F238E27FC236}">
                <a16:creationId xmlns:a16="http://schemas.microsoft.com/office/drawing/2014/main" id="{862BE82D-389F-92E7-E759-A3AB28E57881}"/>
              </a:ext>
            </a:extLst>
          </p:cNvPr>
          <p:cNvSpPr txBox="1"/>
          <p:nvPr/>
        </p:nvSpPr>
        <p:spPr>
          <a:xfrm>
            <a:off x="6667408" y="4247301"/>
            <a:ext cx="1298432" cy="630942"/>
          </a:xfrm>
          <a:prstGeom prst="rect">
            <a:avLst/>
          </a:prstGeom>
          <a:noFill/>
          <a:effectLst/>
        </p:spPr>
        <p:txBody>
          <a:bodyPr wrap="none" lIns="0" tIns="0" rIns="0" bIns="0" rtlCol="0">
            <a:spAutoFit/>
          </a:bodyPr>
          <a:lstStyle/>
          <a:p>
            <a:pPr marL="1028700" indent="-1028700">
              <a:spcAft>
                <a:spcPts val="600"/>
              </a:spcAft>
            </a:pPr>
            <a:r>
              <a:rPr lang="en-US">
                <a:solidFill>
                  <a:schemeClr val="accent1"/>
                </a:solidFill>
                <a:latin typeface="Avenir Medium" panose="02000603020000020003" pitchFamily="2" charset="0"/>
              </a:rPr>
              <a:t>320 patients</a:t>
            </a:r>
          </a:p>
          <a:p>
            <a:pPr marL="1028700" indent="-1028700">
              <a:spcAft>
                <a:spcPts val="600"/>
              </a:spcAft>
            </a:pPr>
            <a:r>
              <a:rPr lang="en-US">
                <a:solidFill>
                  <a:schemeClr val="accent1"/>
                </a:solidFill>
                <a:latin typeface="Avenir Medium" panose="02000603020000020003" pitchFamily="2" charset="0"/>
              </a:rPr>
              <a:t>Randomized</a:t>
            </a:r>
          </a:p>
        </p:txBody>
      </p:sp>
      <p:sp>
        <p:nvSpPr>
          <p:cNvPr id="10" name="TextBox 9">
            <a:extLst>
              <a:ext uri="{FF2B5EF4-FFF2-40B4-BE49-F238E27FC236}">
                <a16:creationId xmlns:a16="http://schemas.microsoft.com/office/drawing/2014/main" id="{B5A7CFFC-78A0-B3F0-2D2E-937BFA09B2D9}"/>
              </a:ext>
            </a:extLst>
          </p:cNvPr>
          <p:cNvSpPr txBox="1"/>
          <p:nvPr/>
        </p:nvSpPr>
        <p:spPr>
          <a:xfrm>
            <a:off x="304799" y="1414978"/>
            <a:ext cx="9058275" cy="584775"/>
          </a:xfrm>
          <a:prstGeom prst="rect">
            <a:avLst/>
          </a:prstGeom>
          <a:noFill/>
        </p:spPr>
        <p:txBody>
          <a:bodyPr wrap="square" lIns="0" tIns="0" rIns="0" bIns="0" rtlCol="0" anchor="t">
            <a:spAutoFit/>
          </a:bodyPr>
          <a:lstStyle>
            <a:defPPr>
              <a:defRPr lang="en-US"/>
            </a:defPPr>
            <a:lvl1pPr>
              <a:defRPr>
                <a:solidFill>
                  <a:schemeClr val="accent1"/>
                </a:solidFill>
                <a:latin typeface="Roboto Slab Black" pitchFamily="2" charset="0"/>
                <a:ea typeface="Roboto Slab Black" pitchFamily="2"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345366"/>
                </a:solidFill>
                <a:effectLst/>
                <a:uLnTx/>
                <a:uFillTx/>
                <a:latin typeface="Roboto Slab" pitchFamily="2" charset="0"/>
                <a:ea typeface="Roboto Slab" pitchFamily="2" charset="0"/>
              </a:rPr>
              <a:t>First-line RAS-mutated mCRC clinical development program</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400">
                <a:solidFill>
                  <a:srgbClr val="345366"/>
                </a:solidFill>
                <a:latin typeface="Roboto Slab Light" pitchFamily="2" charset="0"/>
                <a:ea typeface="Roboto Slab Light" pitchFamily="2" charset="0"/>
              </a:rPr>
              <a:t>A</a:t>
            </a:r>
            <a:r>
              <a:rPr kumimoji="0" lang="en-US" sz="1400" b="0" i="0" u="none" strike="noStrike" kern="1200" cap="none" spc="0" normalizeH="0" baseline="0" noProof="0">
                <a:ln>
                  <a:noFill/>
                </a:ln>
                <a:solidFill>
                  <a:srgbClr val="345366"/>
                </a:solidFill>
                <a:effectLst/>
                <a:uLnTx/>
                <a:uFillTx/>
                <a:latin typeface="Roboto Slab Light" pitchFamily="2" charset="0"/>
                <a:ea typeface="Roboto Slab Light" pitchFamily="2" charset="0"/>
              </a:rPr>
              <a:t>greed with FDA June 2023 Type C meeting</a:t>
            </a:r>
          </a:p>
        </p:txBody>
      </p:sp>
      <p:sp>
        <p:nvSpPr>
          <p:cNvPr id="12" name="TextBox 11">
            <a:extLst>
              <a:ext uri="{FF2B5EF4-FFF2-40B4-BE49-F238E27FC236}">
                <a16:creationId xmlns:a16="http://schemas.microsoft.com/office/drawing/2014/main" id="{737D953A-6B63-638F-50E0-1EB788DB0A2B}"/>
              </a:ext>
            </a:extLst>
          </p:cNvPr>
          <p:cNvSpPr txBox="1"/>
          <p:nvPr/>
        </p:nvSpPr>
        <p:spPr>
          <a:xfrm>
            <a:off x="2798798" y="4278565"/>
            <a:ext cx="2706129" cy="1538883"/>
          </a:xfrm>
          <a:prstGeom prst="rect">
            <a:avLst/>
          </a:prstGeom>
          <a:noFill/>
          <a:effectLst/>
        </p:spPr>
        <p:txBody>
          <a:bodyPr wrap="square" lIns="0" tIns="0" rIns="0" bIns="0" rtlCol="0">
            <a:spAutoFit/>
          </a:bodyPr>
          <a:lstStyle/>
          <a:p>
            <a:pPr>
              <a:spcAft>
                <a:spcPts val="1200"/>
              </a:spcAft>
            </a:pPr>
            <a:r>
              <a:rPr lang="en-US" sz="1600">
                <a:solidFill>
                  <a:schemeClr val="bg2">
                    <a:lumMod val="50000"/>
                  </a:schemeClr>
                </a:solidFill>
                <a:latin typeface="Avenir Book" panose="02000503020000020003" pitchFamily="2" charset="0"/>
              </a:rPr>
              <a:t>Provide randomized clinical safety / efficacy data</a:t>
            </a:r>
          </a:p>
          <a:p>
            <a:pPr>
              <a:spcAft>
                <a:spcPts val="1200"/>
              </a:spcAft>
            </a:pPr>
            <a:r>
              <a:rPr lang="en-US" sz="1600">
                <a:solidFill>
                  <a:schemeClr val="bg2">
                    <a:lumMod val="50000"/>
                  </a:schemeClr>
                </a:solidFill>
                <a:latin typeface="Avenir Book" panose="02000503020000020003" pitchFamily="2" charset="0"/>
              </a:rPr>
              <a:t>Confirm optimal 1</a:t>
            </a:r>
            <a:r>
              <a:rPr lang="en-US" sz="1600" baseline="30000">
                <a:solidFill>
                  <a:schemeClr val="bg2">
                    <a:lumMod val="50000"/>
                  </a:schemeClr>
                </a:solidFill>
                <a:latin typeface="Avenir Book" panose="02000503020000020003" pitchFamily="2" charset="0"/>
              </a:rPr>
              <a:t>st</a:t>
            </a:r>
            <a:r>
              <a:rPr lang="en-US" sz="1600">
                <a:solidFill>
                  <a:schemeClr val="bg2">
                    <a:lumMod val="50000"/>
                  </a:schemeClr>
                </a:solidFill>
                <a:latin typeface="Avenir Book" panose="02000503020000020003" pitchFamily="2" charset="0"/>
              </a:rPr>
              <a:t> line dose</a:t>
            </a:r>
          </a:p>
          <a:p>
            <a:pPr>
              <a:spcAft>
                <a:spcPts val="1200"/>
              </a:spcAft>
            </a:pPr>
            <a:r>
              <a:rPr lang="en-US" sz="1600">
                <a:solidFill>
                  <a:schemeClr val="bg2">
                    <a:lumMod val="50000"/>
                  </a:schemeClr>
                </a:solidFill>
                <a:latin typeface="Avenir Book" panose="02000503020000020003" pitchFamily="2" charset="0"/>
              </a:rPr>
              <a:t>Pfizer Ignite provides clinical execution</a:t>
            </a:r>
          </a:p>
        </p:txBody>
      </p:sp>
      <p:sp>
        <p:nvSpPr>
          <p:cNvPr id="30" name="TextBox 29">
            <a:extLst>
              <a:ext uri="{FF2B5EF4-FFF2-40B4-BE49-F238E27FC236}">
                <a16:creationId xmlns:a16="http://schemas.microsoft.com/office/drawing/2014/main" id="{4D664E55-0BED-81DD-E302-BB2755D72F4E}"/>
              </a:ext>
            </a:extLst>
          </p:cNvPr>
          <p:cNvSpPr txBox="1"/>
          <p:nvPr/>
        </p:nvSpPr>
        <p:spPr>
          <a:xfrm>
            <a:off x="8618832" y="4278565"/>
            <a:ext cx="3286897" cy="1785104"/>
          </a:xfrm>
          <a:prstGeom prst="rect">
            <a:avLst/>
          </a:prstGeom>
          <a:noFill/>
          <a:effectLst/>
        </p:spPr>
        <p:txBody>
          <a:bodyPr wrap="square" lIns="0" tIns="0" rIns="0" bIns="0" rtlCol="0">
            <a:spAutoFit/>
          </a:bodyPr>
          <a:lstStyle/>
          <a:p>
            <a:pPr>
              <a:spcAft>
                <a:spcPts val="1200"/>
              </a:spcAft>
            </a:pPr>
            <a:r>
              <a:rPr lang="en-US" sz="1600">
                <a:solidFill>
                  <a:schemeClr val="bg2">
                    <a:lumMod val="50000"/>
                  </a:schemeClr>
                </a:solidFill>
                <a:latin typeface="Avenir Book" panose="02000503020000020003" pitchFamily="2" charset="0"/>
              </a:rPr>
              <a:t>Designed for accelerated and full-approval (agreed with FDA)</a:t>
            </a:r>
          </a:p>
          <a:p>
            <a:pPr>
              <a:spcAft>
                <a:spcPts val="1200"/>
              </a:spcAft>
            </a:pPr>
            <a:r>
              <a:rPr lang="en-US" sz="1600">
                <a:solidFill>
                  <a:schemeClr val="bg2">
                    <a:lumMod val="50000"/>
                  </a:schemeClr>
                </a:solidFill>
                <a:latin typeface="Avenir Medium" panose="02000603020000020003" pitchFamily="2" charset="0"/>
              </a:rPr>
              <a:t>Endpoint for accelerated approval:</a:t>
            </a:r>
            <a:br>
              <a:rPr lang="en-US" sz="1600">
                <a:solidFill>
                  <a:schemeClr val="bg2">
                    <a:lumMod val="50000"/>
                  </a:schemeClr>
                </a:solidFill>
                <a:latin typeface="Avenir Book" panose="02000503020000020003" pitchFamily="2" charset="0"/>
              </a:rPr>
            </a:br>
            <a:r>
              <a:rPr lang="en-US" sz="1600">
                <a:solidFill>
                  <a:schemeClr val="bg2">
                    <a:lumMod val="50000"/>
                  </a:schemeClr>
                </a:solidFill>
                <a:latin typeface="Avenir Book" panose="02000503020000020003" pitchFamily="2" charset="0"/>
              </a:rPr>
              <a:t>- ORR with DoR</a:t>
            </a:r>
          </a:p>
          <a:p>
            <a:pPr>
              <a:spcAft>
                <a:spcPts val="1200"/>
              </a:spcAft>
            </a:pPr>
            <a:r>
              <a:rPr lang="en-US" sz="1600">
                <a:solidFill>
                  <a:schemeClr val="bg2">
                    <a:lumMod val="50000"/>
                  </a:schemeClr>
                </a:solidFill>
                <a:latin typeface="Avenir Medium" panose="02000603020000020003" pitchFamily="2" charset="0"/>
              </a:rPr>
              <a:t>Endpoint for full approval:</a:t>
            </a:r>
            <a:br>
              <a:rPr lang="en-US" sz="1600">
                <a:solidFill>
                  <a:schemeClr val="bg2">
                    <a:lumMod val="50000"/>
                  </a:schemeClr>
                </a:solidFill>
                <a:latin typeface="Avenir Book" panose="02000503020000020003" pitchFamily="2" charset="0"/>
              </a:rPr>
            </a:br>
            <a:r>
              <a:rPr lang="en-US" sz="1600">
                <a:solidFill>
                  <a:schemeClr val="bg2">
                    <a:lumMod val="50000"/>
                  </a:schemeClr>
                </a:solidFill>
                <a:latin typeface="Avenir Book" panose="02000503020000020003" pitchFamily="2" charset="0"/>
              </a:rPr>
              <a:t>- PFS / lack of detriment on OS</a:t>
            </a:r>
          </a:p>
        </p:txBody>
      </p:sp>
      <p:cxnSp>
        <p:nvCxnSpPr>
          <p:cNvPr id="13" name="Straight Connector 12">
            <a:extLst>
              <a:ext uri="{FF2B5EF4-FFF2-40B4-BE49-F238E27FC236}">
                <a16:creationId xmlns:a16="http://schemas.microsoft.com/office/drawing/2014/main" id="{FF1DD6A2-1BC9-ADE8-C7B0-31664C2F330D}"/>
              </a:ext>
            </a:extLst>
          </p:cNvPr>
          <p:cNvCxnSpPr>
            <a:cxnSpLocks/>
          </p:cNvCxnSpPr>
          <p:nvPr/>
        </p:nvCxnSpPr>
        <p:spPr>
          <a:xfrm>
            <a:off x="6667408" y="4171908"/>
            <a:ext cx="5212080" cy="0"/>
          </a:xfrm>
          <a:prstGeom prst="line">
            <a:avLst/>
          </a:prstGeom>
          <a:ln w="3175">
            <a:solidFill>
              <a:schemeClr val="bg2">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A1669720-D6FA-4BC5-A1DB-04BFA2347B35}"/>
              </a:ext>
            </a:extLst>
          </p:cNvPr>
          <p:cNvCxnSpPr>
            <a:cxnSpLocks/>
          </p:cNvCxnSpPr>
          <p:nvPr/>
        </p:nvCxnSpPr>
        <p:spPr>
          <a:xfrm>
            <a:off x="312512" y="4171908"/>
            <a:ext cx="5212080" cy="0"/>
          </a:xfrm>
          <a:prstGeom prst="line">
            <a:avLst/>
          </a:prstGeom>
          <a:ln w="3175">
            <a:solidFill>
              <a:schemeClr val="bg2">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 name="Rectangle 10">
            <a:hlinkClick r:id="rId4" action="ppaction://hlinksldjump"/>
            <a:extLst>
              <a:ext uri="{FF2B5EF4-FFF2-40B4-BE49-F238E27FC236}">
                <a16:creationId xmlns:a16="http://schemas.microsoft.com/office/drawing/2014/main" id="{846C8A1E-AEB2-5FD0-F520-6ECC7DC7CAD5}"/>
              </a:ext>
            </a:extLst>
          </p:cNvPr>
          <p:cNvSpPr/>
          <p:nvPr/>
        </p:nvSpPr>
        <p:spPr>
          <a:xfrm>
            <a:off x="11096625" y="6191250"/>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Tree>
    <p:extLst>
      <p:ext uri="{BB962C8B-B14F-4D97-AF65-F5344CB8AC3E}">
        <p14:creationId xmlns:p14="http://schemas.microsoft.com/office/powerpoint/2010/main" val="2002788007"/>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FC003AC-16A0-4E2C-272B-7216BBB9AE60}"/>
            </a:ext>
          </a:extLst>
        </p:cNvPr>
        <p:cNvGrpSpPr/>
        <p:nvPr/>
      </p:nvGrpSpPr>
      <p:grpSpPr>
        <a:xfrm>
          <a:off x="0" y="0"/>
          <a:ext cx="0" cy="0"/>
          <a:chOff x="0" y="0"/>
          <a:chExt cx="0" cy="0"/>
        </a:xfrm>
      </p:grpSpPr>
      <p:pic>
        <p:nvPicPr>
          <p:cNvPr id="21" name="Picture 20" descr="Icon&#10;&#10;Description automatically generated">
            <a:extLst>
              <a:ext uri="{FF2B5EF4-FFF2-40B4-BE49-F238E27FC236}">
                <a16:creationId xmlns:a16="http://schemas.microsoft.com/office/drawing/2014/main" id="{8D3B6533-D65B-F80E-1A88-00741FDEA849}"/>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759365" y="4389351"/>
            <a:ext cx="1755321" cy="1560285"/>
          </a:xfrm>
          <a:prstGeom prst="rect">
            <a:avLst/>
          </a:prstGeom>
        </p:spPr>
      </p:pic>
      <p:cxnSp>
        <p:nvCxnSpPr>
          <p:cNvPr id="25" name="Straight Connector 24">
            <a:extLst>
              <a:ext uri="{FF2B5EF4-FFF2-40B4-BE49-F238E27FC236}">
                <a16:creationId xmlns:a16="http://schemas.microsoft.com/office/drawing/2014/main" id="{F74CB83D-9DCF-8859-0694-2A49DBF01D15}"/>
              </a:ext>
            </a:extLst>
          </p:cNvPr>
          <p:cNvCxnSpPr/>
          <p:nvPr/>
        </p:nvCxnSpPr>
        <p:spPr>
          <a:xfrm flipH="1">
            <a:off x="4775200" y="3902850"/>
            <a:ext cx="690880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167DD768-6061-D10A-6A99-ED6EB81E92ED}"/>
              </a:ext>
            </a:extLst>
          </p:cNvPr>
          <p:cNvCxnSpPr/>
          <p:nvPr/>
        </p:nvCxnSpPr>
        <p:spPr>
          <a:xfrm flipH="1">
            <a:off x="4775200" y="4719883"/>
            <a:ext cx="6908800"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3935648A-5D0E-438A-51C3-4E0936EB841E}"/>
              </a:ext>
            </a:extLst>
          </p:cNvPr>
          <p:cNvCxnSpPr/>
          <p:nvPr/>
        </p:nvCxnSpPr>
        <p:spPr>
          <a:xfrm flipH="1">
            <a:off x="4775200" y="5536916"/>
            <a:ext cx="6908800"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6B8AB72D-B4EF-91AB-95E1-195579A7888D}"/>
              </a:ext>
            </a:extLst>
          </p:cNvPr>
          <p:cNvCxnSpPr/>
          <p:nvPr/>
        </p:nvCxnSpPr>
        <p:spPr>
          <a:xfrm flipH="1">
            <a:off x="4775200" y="6353950"/>
            <a:ext cx="690880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15" name="Rectangle 14">
            <a:hlinkClick r:id="" action="ppaction://noaction"/>
            <a:extLst>
              <a:ext uri="{FF2B5EF4-FFF2-40B4-BE49-F238E27FC236}">
                <a16:creationId xmlns:a16="http://schemas.microsoft.com/office/drawing/2014/main" id="{D8612C03-582F-25C1-F838-D7BBBF5B0D21}"/>
              </a:ext>
            </a:extLst>
          </p:cNvPr>
          <p:cNvSpPr/>
          <p:nvPr/>
        </p:nvSpPr>
        <p:spPr>
          <a:xfrm>
            <a:off x="11064720" y="6178165"/>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2" name="TextBox 1">
            <a:extLst>
              <a:ext uri="{FF2B5EF4-FFF2-40B4-BE49-F238E27FC236}">
                <a16:creationId xmlns:a16="http://schemas.microsoft.com/office/drawing/2014/main" id="{A9E9D6EC-8D86-096A-A8C0-AEE4B9423223}"/>
              </a:ext>
            </a:extLst>
          </p:cNvPr>
          <p:cNvSpPr txBox="1"/>
          <p:nvPr/>
        </p:nvSpPr>
        <p:spPr>
          <a:xfrm>
            <a:off x="4923484" y="4101085"/>
            <a:ext cx="6229269" cy="430887"/>
          </a:xfrm>
          <a:prstGeom prst="rect">
            <a:avLst/>
          </a:prstGeom>
          <a:noFill/>
        </p:spPr>
        <p:txBody>
          <a:bodyPr wrap="none" lIns="0" tIns="0" rIns="0" bIns="0" rtlCol="0" anchor="ctr">
            <a:spAutoFit/>
          </a:bodyPr>
          <a:lstStyle>
            <a:defPPr>
              <a:defRPr lang="en-UG"/>
            </a:defPPr>
            <a:lvl1pPr>
              <a:defRPr sz="2800">
                <a:solidFill>
                  <a:schemeClr val="accent6">
                    <a:lumMod val="90000"/>
                  </a:schemeClr>
                </a:solidFill>
                <a:latin typeface="Roboto Slab" pitchFamily="2" charset="0"/>
                <a:ea typeface="Roboto Slab" pitchFamily="2" charset="0"/>
              </a:defRPr>
            </a:lvl1pPr>
          </a:lstStyle>
          <a:p>
            <a:r>
              <a:rPr lang="en-US"/>
              <a:t>The strength of our 1</a:t>
            </a:r>
            <a:r>
              <a:rPr lang="en-US" baseline="30000"/>
              <a:t>st</a:t>
            </a:r>
            <a:r>
              <a:rPr lang="en-US"/>
              <a:t>-line program</a:t>
            </a:r>
          </a:p>
        </p:txBody>
      </p:sp>
      <p:sp>
        <p:nvSpPr>
          <p:cNvPr id="3" name="TextBox 2">
            <a:extLst>
              <a:ext uri="{FF2B5EF4-FFF2-40B4-BE49-F238E27FC236}">
                <a16:creationId xmlns:a16="http://schemas.microsoft.com/office/drawing/2014/main" id="{6B5B7A94-FE9B-9D51-A30C-40E70CB8DC0B}"/>
              </a:ext>
            </a:extLst>
          </p:cNvPr>
          <p:cNvSpPr txBox="1"/>
          <p:nvPr/>
        </p:nvSpPr>
        <p:spPr>
          <a:xfrm>
            <a:off x="4923484" y="4912956"/>
            <a:ext cx="6884898" cy="430887"/>
          </a:xfrm>
          <a:prstGeom prst="rect">
            <a:avLst/>
          </a:prstGeom>
          <a:noFill/>
        </p:spPr>
        <p:txBody>
          <a:bodyPr wrap="none" lIns="0" tIns="0" rIns="0" bIns="0" rtlCol="0" anchor="ctr">
            <a:spAutoFit/>
          </a:bodyPr>
          <a:lstStyle>
            <a:defPPr>
              <a:defRPr lang="en-UG"/>
            </a:defPPr>
            <a:lvl1pPr>
              <a:defRPr sz="2800">
                <a:solidFill>
                  <a:schemeClr val="accent2"/>
                </a:solidFill>
                <a:latin typeface="Roboto Slab" pitchFamily="2" charset="0"/>
                <a:ea typeface="Roboto Slab" pitchFamily="2" charset="0"/>
              </a:defRPr>
            </a:lvl1pPr>
          </a:lstStyle>
          <a:p>
            <a:r>
              <a:rPr lang="en-US"/>
              <a:t>The rationale for our shift from 2</a:t>
            </a:r>
            <a:r>
              <a:rPr lang="en-US" baseline="30000"/>
              <a:t>nd</a:t>
            </a:r>
            <a:r>
              <a:rPr lang="en-US"/>
              <a:t>-line</a:t>
            </a:r>
          </a:p>
        </p:txBody>
      </p:sp>
      <p:sp>
        <p:nvSpPr>
          <p:cNvPr id="4" name="TextBox 3">
            <a:extLst>
              <a:ext uri="{FF2B5EF4-FFF2-40B4-BE49-F238E27FC236}">
                <a16:creationId xmlns:a16="http://schemas.microsoft.com/office/drawing/2014/main" id="{87F4FA0A-787A-9CCC-24CE-0C36B0364F55}"/>
              </a:ext>
            </a:extLst>
          </p:cNvPr>
          <p:cNvSpPr txBox="1"/>
          <p:nvPr/>
        </p:nvSpPr>
        <p:spPr>
          <a:xfrm>
            <a:off x="4923484" y="5734193"/>
            <a:ext cx="4970913" cy="430887"/>
          </a:xfrm>
          <a:prstGeom prst="rect">
            <a:avLst/>
          </a:prstGeom>
          <a:noFill/>
        </p:spPr>
        <p:txBody>
          <a:bodyPr wrap="none" lIns="0" tIns="0" rIns="0" bIns="0" rtlCol="0" anchor="ctr">
            <a:spAutoFit/>
          </a:bodyPr>
          <a:lstStyle/>
          <a:p>
            <a:r>
              <a:rPr lang="en-US" sz="2800">
                <a:solidFill>
                  <a:schemeClr val="accent6">
                    <a:lumMod val="90000"/>
                  </a:schemeClr>
                </a:solidFill>
                <a:latin typeface="Roboto Slab" pitchFamily="2" charset="0"/>
                <a:ea typeface="Roboto Slab" pitchFamily="2" charset="0"/>
              </a:rPr>
              <a:t>The coming catalysts in 2025</a:t>
            </a:r>
          </a:p>
        </p:txBody>
      </p:sp>
      <p:sp>
        <p:nvSpPr>
          <p:cNvPr id="5" name="Rectangle 4">
            <a:hlinkClick r:id="rId4" action="ppaction://hlinksldjump"/>
            <a:extLst>
              <a:ext uri="{FF2B5EF4-FFF2-40B4-BE49-F238E27FC236}">
                <a16:creationId xmlns:a16="http://schemas.microsoft.com/office/drawing/2014/main" id="{B9FBD3D0-0D04-A431-85A9-65A38E2A46B7}"/>
              </a:ext>
            </a:extLst>
          </p:cNvPr>
          <p:cNvSpPr/>
          <p:nvPr/>
        </p:nvSpPr>
        <p:spPr>
          <a:xfrm>
            <a:off x="11096625" y="6191250"/>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
        <p:nvSpPr>
          <p:cNvPr id="7" name="TextBox 6">
            <a:extLst>
              <a:ext uri="{FF2B5EF4-FFF2-40B4-BE49-F238E27FC236}">
                <a16:creationId xmlns:a16="http://schemas.microsoft.com/office/drawing/2014/main" id="{D92ED766-C36D-5FC9-B4E7-EF34B72C161D}"/>
              </a:ext>
            </a:extLst>
          </p:cNvPr>
          <p:cNvSpPr txBox="1"/>
          <p:nvPr/>
        </p:nvSpPr>
        <p:spPr>
          <a:xfrm>
            <a:off x="4923484" y="2496443"/>
            <a:ext cx="4159793" cy="1200329"/>
          </a:xfrm>
          <a:prstGeom prst="rect">
            <a:avLst/>
          </a:prstGeom>
          <a:noFill/>
          <a:effectLst/>
        </p:spPr>
        <p:txBody>
          <a:bodyPr wrap="none" lIns="0" tIns="0" rIns="0" bIns="0" rtlCol="0" anchor="b">
            <a:spAutoFit/>
          </a:bodyPr>
          <a:lstStyle/>
          <a:p>
            <a:pPr algn="l">
              <a:spcBef>
                <a:spcPts val="1200"/>
              </a:spcBef>
            </a:pPr>
            <a:r>
              <a:rPr lang="en-US" sz="6000">
                <a:solidFill>
                  <a:schemeClr val="accent1"/>
                </a:solidFill>
                <a:latin typeface="Roboto Slab" pitchFamily="2" charset="0"/>
                <a:ea typeface="Roboto Slab" pitchFamily="2" charset="0"/>
              </a:rPr>
              <a:t>OUR SHIFT</a:t>
            </a:r>
            <a:br>
              <a:rPr lang="en-US" sz="3600">
                <a:solidFill>
                  <a:schemeClr val="accent1"/>
                </a:solidFill>
                <a:latin typeface="Roboto Slab" pitchFamily="2" charset="0"/>
                <a:ea typeface="Roboto Slab" pitchFamily="2" charset="0"/>
              </a:rPr>
            </a:br>
            <a:r>
              <a:rPr lang="en-US" sz="1750">
                <a:solidFill>
                  <a:schemeClr val="accent1"/>
                </a:solidFill>
                <a:latin typeface="Roboto Slab" pitchFamily="2" charset="0"/>
                <a:ea typeface="Roboto Slab" pitchFamily="2" charset="0"/>
              </a:rPr>
              <a:t>TO FIRST-LINE RAS-MUTATED mCRC</a:t>
            </a:r>
          </a:p>
        </p:txBody>
      </p:sp>
      <p:sp>
        <p:nvSpPr>
          <p:cNvPr id="6" name="Rectangle 5">
            <a:hlinkClick r:id="rId5" action="ppaction://hlinksldjump"/>
            <a:extLst>
              <a:ext uri="{FF2B5EF4-FFF2-40B4-BE49-F238E27FC236}">
                <a16:creationId xmlns:a16="http://schemas.microsoft.com/office/drawing/2014/main" id="{F05C06E7-F9B1-5489-E7E5-BF897CB49F1C}"/>
              </a:ext>
            </a:extLst>
          </p:cNvPr>
          <p:cNvSpPr/>
          <p:nvPr/>
        </p:nvSpPr>
        <p:spPr>
          <a:xfrm>
            <a:off x="4888991" y="5534537"/>
            <a:ext cx="5815895" cy="819403"/>
          </a:xfrm>
          <a:prstGeom prst="rect">
            <a:avLst/>
          </a:prstGeom>
          <a:solidFill>
            <a:schemeClr val="bg2">
              <a:alpha val="0"/>
            </a:schemeClr>
          </a:solidFill>
          <a:ln w="2857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8" name="Rectangle 7">
            <a:hlinkClick r:id="rId6" action="ppaction://hlinksldjump"/>
            <a:extLst>
              <a:ext uri="{FF2B5EF4-FFF2-40B4-BE49-F238E27FC236}">
                <a16:creationId xmlns:a16="http://schemas.microsoft.com/office/drawing/2014/main" id="{605FFEE5-8B24-DE73-A61A-5DE8D13E067A}"/>
              </a:ext>
            </a:extLst>
          </p:cNvPr>
          <p:cNvSpPr/>
          <p:nvPr/>
        </p:nvSpPr>
        <p:spPr>
          <a:xfrm>
            <a:off x="4775200" y="3926795"/>
            <a:ext cx="6289520" cy="779995"/>
          </a:xfrm>
          <a:prstGeom prst="rect">
            <a:avLst/>
          </a:prstGeom>
          <a:solidFill>
            <a:schemeClr val="bg2">
              <a:alpha val="0"/>
            </a:schemeClr>
          </a:solidFill>
          <a:ln w="2857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Tree>
    <p:extLst>
      <p:ext uri="{BB962C8B-B14F-4D97-AF65-F5344CB8AC3E}">
        <p14:creationId xmlns:p14="http://schemas.microsoft.com/office/powerpoint/2010/main" val="1134206415"/>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250"/>
                                        <p:tgtEl>
                                          <p:spTgt spid="21"/>
                                        </p:tgtEl>
                                      </p:cBhvr>
                                    </p:animEffect>
                                    <p:anim calcmode="lin" valueType="num">
                                      <p:cBhvr>
                                        <p:cTn id="8" dur="250" fill="hold"/>
                                        <p:tgtEl>
                                          <p:spTgt spid="21"/>
                                        </p:tgtEl>
                                        <p:attrNameLst>
                                          <p:attrName>ppt_x</p:attrName>
                                        </p:attrNameLst>
                                      </p:cBhvr>
                                      <p:tavLst>
                                        <p:tav tm="0">
                                          <p:val>
                                            <p:strVal val="#ppt_x"/>
                                          </p:val>
                                        </p:tav>
                                        <p:tav tm="100000">
                                          <p:val>
                                            <p:strVal val="#ppt_x"/>
                                          </p:val>
                                        </p:tav>
                                      </p:tavLst>
                                    </p:anim>
                                    <p:anim calcmode="lin" valueType="num">
                                      <p:cBhvr>
                                        <p:cTn id="9" dur="25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20E3C5F-B940-E03C-BDD4-C41E9AD68B37}"/>
            </a:ext>
          </a:extLst>
        </p:cNvPr>
        <p:cNvGrpSpPr/>
        <p:nvPr/>
      </p:nvGrpSpPr>
      <p:grpSpPr>
        <a:xfrm>
          <a:off x="0" y="0"/>
          <a:ext cx="0" cy="0"/>
          <a:chOff x="0" y="0"/>
          <a:chExt cx="0" cy="0"/>
        </a:xfrm>
      </p:grpSpPr>
      <p:grpSp>
        <p:nvGrpSpPr>
          <p:cNvPr id="75" name="Group 74">
            <a:extLst>
              <a:ext uri="{FF2B5EF4-FFF2-40B4-BE49-F238E27FC236}">
                <a16:creationId xmlns:a16="http://schemas.microsoft.com/office/drawing/2014/main" id="{2461C4A9-FE83-A34B-D514-675798F8F817}"/>
              </a:ext>
            </a:extLst>
          </p:cNvPr>
          <p:cNvGrpSpPr/>
          <p:nvPr/>
        </p:nvGrpSpPr>
        <p:grpSpPr>
          <a:xfrm>
            <a:off x="5031198" y="4783427"/>
            <a:ext cx="6894102" cy="358196"/>
            <a:chOff x="5031198" y="4640552"/>
            <a:chExt cx="6894102" cy="358196"/>
          </a:xfrm>
        </p:grpSpPr>
        <p:cxnSp>
          <p:nvCxnSpPr>
            <p:cNvPr id="37" name="Straight Connector 36">
              <a:extLst>
                <a:ext uri="{FF2B5EF4-FFF2-40B4-BE49-F238E27FC236}">
                  <a16:creationId xmlns:a16="http://schemas.microsoft.com/office/drawing/2014/main" id="{21699860-A1CC-AE6C-7E6E-53BD4E5BC600}"/>
                </a:ext>
              </a:extLst>
            </p:cNvPr>
            <p:cNvCxnSpPr>
              <a:cxnSpLocks/>
            </p:cNvCxnSpPr>
            <p:nvPr/>
          </p:nvCxnSpPr>
          <p:spPr>
            <a:xfrm>
              <a:off x="5031198" y="4819650"/>
              <a:ext cx="6894102" cy="0"/>
            </a:xfrm>
            <a:prstGeom prst="line">
              <a:avLst/>
            </a:prstGeom>
            <a:ln w="38100">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grpSp>
          <p:nvGrpSpPr>
            <p:cNvPr id="40" name="Group 39">
              <a:extLst>
                <a:ext uri="{FF2B5EF4-FFF2-40B4-BE49-F238E27FC236}">
                  <a16:creationId xmlns:a16="http://schemas.microsoft.com/office/drawing/2014/main" id="{BF00122B-5AA6-1734-3517-415EA72C26CF}"/>
                </a:ext>
              </a:extLst>
            </p:cNvPr>
            <p:cNvGrpSpPr/>
            <p:nvPr/>
          </p:nvGrpSpPr>
          <p:grpSpPr>
            <a:xfrm>
              <a:off x="6410017" y="4640552"/>
              <a:ext cx="2757642" cy="358196"/>
              <a:chOff x="561280" y="3468977"/>
              <a:chExt cx="2906515" cy="358196"/>
            </a:xfrm>
          </p:grpSpPr>
          <p:cxnSp>
            <p:nvCxnSpPr>
              <p:cNvPr id="41" name="Straight Connector 40">
                <a:extLst>
                  <a:ext uri="{FF2B5EF4-FFF2-40B4-BE49-F238E27FC236}">
                    <a16:creationId xmlns:a16="http://schemas.microsoft.com/office/drawing/2014/main" id="{62F1DBAF-9E6B-928B-1EE8-31E2F5F0D362}"/>
                  </a:ext>
                </a:extLst>
              </p:cNvPr>
              <p:cNvCxnSpPr>
                <a:cxnSpLocks/>
              </p:cNvCxnSpPr>
              <p:nvPr/>
            </p:nvCxnSpPr>
            <p:spPr>
              <a:xfrm>
                <a:off x="561280" y="3468977"/>
                <a:ext cx="0" cy="358196"/>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8F223BC6-9A50-CAAD-96E0-AEA9F7242E35}"/>
                  </a:ext>
                </a:extLst>
              </p:cNvPr>
              <p:cNvCxnSpPr>
                <a:cxnSpLocks/>
              </p:cNvCxnSpPr>
              <p:nvPr/>
            </p:nvCxnSpPr>
            <p:spPr>
              <a:xfrm>
                <a:off x="3467795" y="3468977"/>
                <a:ext cx="0" cy="358196"/>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13CB5D2F-140C-DEBB-7F00-2E7069F2EE89}"/>
                  </a:ext>
                </a:extLst>
              </p:cNvPr>
              <p:cNvCxnSpPr>
                <a:cxnSpLocks/>
              </p:cNvCxnSpPr>
              <p:nvPr/>
            </p:nvCxnSpPr>
            <p:spPr>
              <a:xfrm>
                <a:off x="1287909" y="3648075"/>
                <a:ext cx="0" cy="179098"/>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3C6249D8-A23C-64DE-7E7A-A55998BF6C08}"/>
                  </a:ext>
                </a:extLst>
              </p:cNvPr>
              <p:cNvCxnSpPr>
                <a:cxnSpLocks/>
              </p:cNvCxnSpPr>
              <p:nvPr/>
            </p:nvCxnSpPr>
            <p:spPr>
              <a:xfrm>
                <a:off x="2014538" y="3648075"/>
                <a:ext cx="0" cy="179098"/>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FB9D35A7-68C4-00D4-2933-F8F38DAABABD}"/>
                  </a:ext>
                </a:extLst>
              </p:cNvPr>
              <p:cNvCxnSpPr>
                <a:cxnSpLocks/>
              </p:cNvCxnSpPr>
              <p:nvPr/>
            </p:nvCxnSpPr>
            <p:spPr>
              <a:xfrm>
                <a:off x="2741167" y="3648075"/>
                <a:ext cx="0" cy="179098"/>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8EA06423-B3B8-5443-7503-A53C4D776AFB}"/>
                </a:ext>
              </a:extLst>
            </p:cNvPr>
            <p:cNvGrpSpPr/>
            <p:nvPr/>
          </p:nvGrpSpPr>
          <p:grpSpPr>
            <a:xfrm>
              <a:off x="9857069" y="4640552"/>
              <a:ext cx="2068231" cy="358196"/>
              <a:chOff x="1287909" y="3468977"/>
              <a:chExt cx="2179886" cy="358196"/>
            </a:xfrm>
          </p:grpSpPr>
          <p:cxnSp>
            <p:nvCxnSpPr>
              <p:cNvPr id="47" name="Straight Connector 46">
                <a:extLst>
                  <a:ext uri="{FF2B5EF4-FFF2-40B4-BE49-F238E27FC236}">
                    <a16:creationId xmlns:a16="http://schemas.microsoft.com/office/drawing/2014/main" id="{5A38A276-0A30-E11B-C5E3-B3C85C235E4C}"/>
                  </a:ext>
                </a:extLst>
              </p:cNvPr>
              <p:cNvCxnSpPr>
                <a:cxnSpLocks/>
              </p:cNvCxnSpPr>
              <p:nvPr/>
            </p:nvCxnSpPr>
            <p:spPr>
              <a:xfrm>
                <a:off x="3467795" y="3468977"/>
                <a:ext cx="0" cy="358196"/>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7612DA0F-EBB5-85D3-8ADF-B72CC0784524}"/>
                  </a:ext>
                </a:extLst>
              </p:cNvPr>
              <p:cNvCxnSpPr>
                <a:cxnSpLocks/>
              </p:cNvCxnSpPr>
              <p:nvPr/>
            </p:nvCxnSpPr>
            <p:spPr>
              <a:xfrm>
                <a:off x="1287909" y="3648075"/>
                <a:ext cx="0" cy="179098"/>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EAFE87C7-1E80-F4DF-B09A-86D658BE2D06}"/>
                  </a:ext>
                </a:extLst>
              </p:cNvPr>
              <p:cNvCxnSpPr>
                <a:cxnSpLocks/>
              </p:cNvCxnSpPr>
              <p:nvPr/>
            </p:nvCxnSpPr>
            <p:spPr>
              <a:xfrm>
                <a:off x="2014538" y="3648075"/>
                <a:ext cx="0" cy="179098"/>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43F92C3E-E394-661D-A041-4371FB9FBA2E}"/>
                  </a:ext>
                </a:extLst>
              </p:cNvPr>
              <p:cNvCxnSpPr>
                <a:cxnSpLocks/>
              </p:cNvCxnSpPr>
              <p:nvPr/>
            </p:nvCxnSpPr>
            <p:spPr>
              <a:xfrm>
                <a:off x="2741167" y="3648075"/>
                <a:ext cx="0" cy="179098"/>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grpSp>
        <p:cxnSp>
          <p:nvCxnSpPr>
            <p:cNvPr id="19" name="Straight Connector 18">
              <a:extLst>
                <a:ext uri="{FF2B5EF4-FFF2-40B4-BE49-F238E27FC236}">
                  <a16:creationId xmlns:a16="http://schemas.microsoft.com/office/drawing/2014/main" id="{971CA37A-3BE1-1096-3653-DABCCBC50CCD}"/>
                </a:ext>
              </a:extLst>
            </p:cNvPr>
            <p:cNvCxnSpPr>
              <a:cxnSpLocks/>
            </p:cNvCxnSpPr>
            <p:nvPr/>
          </p:nvCxnSpPr>
          <p:spPr>
            <a:xfrm>
              <a:off x="5720608" y="4819650"/>
              <a:ext cx="0" cy="179098"/>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E274558F-C68E-C7A2-3F8C-DD167DD2CA36}"/>
                </a:ext>
              </a:extLst>
            </p:cNvPr>
            <p:cNvCxnSpPr>
              <a:cxnSpLocks/>
            </p:cNvCxnSpPr>
            <p:nvPr/>
          </p:nvCxnSpPr>
          <p:spPr>
            <a:xfrm>
              <a:off x="5720608" y="4819650"/>
              <a:ext cx="0" cy="179098"/>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82B03D4C-C6A4-A134-7433-7E9642B87AC1}"/>
                </a:ext>
              </a:extLst>
            </p:cNvPr>
            <p:cNvCxnSpPr>
              <a:cxnSpLocks/>
            </p:cNvCxnSpPr>
            <p:nvPr/>
          </p:nvCxnSpPr>
          <p:spPr>
            <a:xfrm>
              <a:off x="5720608" y="4819650"/>
              <a:ext cx="0" cy="179098"/>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A3F146AB-344B-CBFE-0F05-927BC2FE430F}"/>
                </a:ext>
              </a:extLst>
            </p:cNvPr>
            <p:cNvCxnSpPr>
              <a:cxnSpLocks/>
            </p:cNvCxnSpPr>
            <p:nvPr/>
          </p:nvCxnSpPr>
          <p:spPr>
            <a:xfrm>
              <a:off x="5031198" y="4819650"/>
              <a:ext cx="0" cy="179098"/>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54" name="!!Group 53">
            <a:extLst>
              <a:ext uri="{FF2B5EF4-FFF2-40B4-BE49-F238E27FC236}">
                <a16:creationId xmlns:a16="http://schemas.microsoft.com/office/drawing/2014/main" id="{3F73A977-A494-0D1A-F6AE-69F3D0C2FAE2}"/>
              </a:ext>
            </a:extLst>
          </p:cNvPr>
          <p:cNvGrpSpPr/>
          <p:nvPr/>
        </p:nvGrpSpPr>
        <p:grpSpPr>
          <a:xfrm>
            <a:off x="894735" y="4783427"/>
            <a:ext cx="4136463" cy="358196"/>
            <a:chOff x="894735" y="4640552"/>
            <a:chExt cx="4136463" cy="358196"/>
          </a:xfrm>
        </p:grpSpPr>
        <p:cxnSp>
          <p:nvCxnSpPr>
            <p:cNvPr id="22" name="Straight Connector 21">
              <a:extLst>
                <a:ext uri="{FF2B5EF4-FFF2-40B4-BE49-F238E27FC236}">
                  <a16:creationId xmlns:a16="http://schemas.microsoft.com/office/drawing/2014/main" id="{585EEDEF-DB12-8C44-67F4-8BF1C461CA80}"/>
                </a:ext>
              </a:extLst>
            </p:cNvPr>
            <p:cNvCxnSpPr>
              <a:cxnSpLocks/>
            </p:cNvCxnSpPr>
            <p:nvPr/>
          </p:nvCxnSpPr>
          <p:spPr>
            <a:xfrm>
              <a:off x="894736" y="4819650"/>
              <a:ext cx="4136462" cy="0"/>
            </a:xfrm>
            <a:prstGeom prst="line">
              <a:avLst/>
            </a:prstGeom>
            <a:ln w="38100">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grpSp>
          <p:nvGrpSpPr>
            <p:cNvPr id="23" name="Group 22">
              <a:extLst>
                <a:ext uri="{FF2B5EF4-FFF2-40B4-BE49-F238E27FC236}">
                  <a16:creationId xmlns:a16="http://schemas.microsoft.com/office/drawing/2014/main" id="{6A4A5C3D-40E6-54E3-A197-662D16F77D78}"/>
                </a:ext>
              </a:extLst>
            </p:cNvPr>
            <p:cNvGrpSpPr/>
            <p:nvPr/>
          </p:nvGrpSpPr>
          <p:grpSpPr>
            <a:xfrm>
              <a:off x="894735" y="4640552"/>
              <a:ext cx="2757642" cy="358196"/>
              <a:chOff x="561280" y="3468977"/>
              <a:chExt cx="2906515" cy="358196"/>
            </a:xfrm>
          </p:grpSpPr>
          <p:cxnSp>
            <p:nvCxnSpPr>
              <p:cNvPr id="29" name="Straight Connector 28">
                <a:extLst>
                  <a:ext uri="{FF2B5EF4-FFF2-40B4-BE49-F238E27FC236}">
                    <a16:creationId xmlns:a16="http://schemas.microsoft.com/office/drawing/2014/main" id="{0985629D-83D6-2B57-4696-61D2F664803F}"/>
                  </a:ext>
                </a:extLst>
              </p:cNvPr>
              <p:cNvCxnSpPr>
                <a:cxnSpLocks/>
              </p:cNvCxnSpPr>
              <p:nvPr/>
            </p:nvCxnSpPr>
            <p:spPr>
              <a:xfrm>
                <a:off x="561280" y="3468977"/>
                <a:ext cx="0" cy="358196"/>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1A64D0CD-2A02-6E91-71CD-BC8F4E511B00}"/>
                  </a:ext>
                </a:extLst>
              </p:cNvPr>
              <p:cNvCxnSpPr>
                <a:cxnSpLocks/>
              </p:cNvCxnSpPr>
              <p:nvPr/>
            </p:nvCxnSpPr>
            <p:spPr>
              <a:xfrm>
                <a:off x="3467795" y="3468977"/>
                <a:ext cx="0" cy="358196"/>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5A0ACAC7-FF4A-E6F4-FA3B-2FA37BD3A516}"/>
                  </a:ext>
                </a:extLst>
              </p:cNvPr>
              <p:cNvCxnSpPr>
                <a:cxnSpLocks/>
              </p:cNvCxnSpPr>
              <p:nvPr/>
            </p:nvCxnSpPr>
            <p:spPr>
              <a:xfrm>
                <a:off x="1287909" y="3648075"/>
                <a:ext cx="0" cy="179098"/>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8B70C707-A166-F693-0875-6FABC17B5A40}"/>
                  </a:ext>
                </a:extLst>
              </p:cNvPr>
              <p:cNvCxnSpPr>
                <a:cxnSpLocks/>
              </p:cNvCxnSpPr>
              <p:nvPr/>
            </p:nvCxnSpPr>
            <p:spPr>
              <a:xfrm>
                <a:off x="2014538" y="3648075"/>
                <a:ext cx="0" cy="179098"/>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DF55019D-CD14-F90A-6B49-24DFC9B0036E}"/>
                  </a:ext>
                </a:extLst>
              </p:cNvPr>
              <p:cNvCxnSpPr>
                <a:cxnSpLocks/>
              </p:cNvCxnSpPr>
              <p:nvPr/>
            </p:nvCxnSpPr>
            <p:spPr>
              <a:xfrm>
                <a:off x="2741167" y="3648075"/>
                <a:ext cx="0" cy="179098"/>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grpSp>
        <p:cxnSp>
          <p:nvCxnSpPr>
            <p:cNvPr id="25" name="Straight Connector 24">
              <a:extLst>
                <a:ext uri="{FF2B5EF4-FFF2-40B4-BE49-F238E27FC236}">
                  <a16:creationId xmlns:a16="http://schemas.microsoft.com/office/drawing/2014/main" id="{FCF21AB0-4D07-B54A-6B53-15FCA30F364C}"/>
                </a:ext>
              </a:extLst>
            </p:cNvPr>
            <p:cNvCxnSpPr>
              <a:cxnSpLocks/>
            </p:cNvCxnSpPr>
            <p:nvPr/>
          </p:nvCxnSpPr>
          <p:spPr>
            <a:xfrm>
              <a:off x="4341787" y="4819650"/>
              <a:ext cx="0" cy="179098"/>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336C3EC4-6B8C-1F85-C27F-E011109E2A0A}"/>
                </a:ext>
              </a:extLst>
            </p:cNvPr>
            <p:cNvCxnSpPr>
              <a:cxnSpLocks/>
            </p:cNvCxnSpPr>
            <p:nvPr/>
          </p:nvCxnSpPr>
          <p:spPr>
            <a:xfrm>
              <a:off x="5031198" y="4819650"/>
              <a:ext cx="0" cy="179098"/>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grpSp>
      <p:sp>
        <p:nvSpPr>
          <p:cNvPr id="2" name="Title 1">
            <a:extLst>
              <a:ext uri="{FF2B5EF4-FFF2-40B4-BE49-F238E27FC236}">
                <a16:creationId xmlns:a16="http://schemas.microsoft.com/office/drawing/2014/main" id="{F2A518E4-7BCF-5101-82ED-8905B2D193AF}"/>
              </a:ext>
            </a:extLst>
          </p:cNvPr>
          <p:cNvSpPr>
            <a:spLocks noGrp="1"/>
          </p:cNvSpPr>
          <p:nvPr>
            <p:ph type="title"/>
          </p:nvPr>
        </p:nvSpPr>
        <p:spPr/>
        <p:txBody>
          <a:bodyPr/>
          <a:lstStyle/>
          <a:p>
            <a:r>
              <a:rPr lang="en-US"/>
              <a:t>Our second-line phase 1b/2 trial generated a novel finding</a:t>
            </a:r>
          </a:p>
        </p:txBody>
      </p:sp>
      <p:sp>
        <p:nvSpPr>
          <p:cNvPr id="3" name="Text Placeholder 2">
            <a:extLst>
              <a:ext uri="{FF2B5EF4-FFF2-40B4-BE49-F238E27FC236}">
                <a16:creationId xmlns:a16="http://schemas.microsoft.com/office/drawing/2014/main" id="{E466B14E-2D09-DE4C-2F88-6586DB199B0B}"/>
              </a:ext>
            </a:extLst>
          </p:cNvPr>
          <p:cNvSpPr>
            <a:spLocks noGrp="1"/>
          </p:cNvSpPr>
          <p:nvPr>
            <p:ph type="body" sz="quarter" idx="10"/>
          </p:nvPr>
        </p:nvSpPr>
        <p:spPr/>
        <p:txBody>
          <a:bodyPr/>
          <a:lstStyle/>
          <a:p>
            <a:endParaRPr lang="en-US"/>
          </a:p>
        </p:txBody>
      </p:sp>
      <p:sp>
        <p:nvSpPr>
          <p:cNvPr id="8" name="TextBox 7">
            <a:extLst>
              <a:ext uri="{FF2B5EF4-FFF2-40B4-BE49-F238E27FC236}">
                <a16:creationId xmlns:a16="http://schemas.microsoft.com/office/drawing/2014/main" id="{F332B027-3F19-25D1-4693-33D6EECE4857}"/>
              </a:ext>
            </a:extLst>
          </p:cNvPr>
          <p:cNvSpPr txBox="1"/>
          <p:nvPr/>
        </p:nvSpPr>
        <p:spPr>
          <a:xfrm>
            <a:off x="638254" y="5246259"/>
            <a:ext cx="512961" cy="276999"/>
          </a:xfrm>
          <a:prstGeom prst="rect">
            <a:avLst/>
          </a:prstGeom>
          <a:noFill/>
          <a:effectLst/>
        </p:spPr>
        <p:txBody>
          <a:bodyPr wrap="none" lIns="0" tIns="0" rIns="0" bIns="0" rtlCol="0">
            <a:spAutoFit/>
          </a:bodyPr>
          <a:lstStyle/>
          <a:p>
            <a:pPr algn="ctr">
              <a:spcBef>
                <a:spcPts val="1200"/>
              </a:spcBef>
            </a:pPr>
            <a:r>
              <a:rPr lang="en-US">
                <a:solidFill>
                  <a:schemeClr val="accent5">
                    <a:lumMod val="60000"/>
                    <a:lumOff val="40000"/>
                  </a:schemeClr>
                </a:solidFill>
                <a:latin typeface="Avenir Book" panose="02000503020000020003" pitchFamily="2" charset="0"/>
              </a:rPr>
              <a:t>2022</a:t>
            </a:r>
          </a:p>
        </p:txBody>
      </p:sp>
      <p:sp>
        <p:nvSpPr>
          <p:cNvPr id="12" name="TextBox 11">
            <a:extLst>
              <a:ext uri="{FF2B5EF4-FFF2-40B4-BE49-F238E27FC236}">
                <a16:creationId xmlns:a16="http://schemas.microsoft.com/office/drawing/2014/main" id="{4C036EE0-C2F9-6F14-3AB7-E7FEC1FC0416}"/>
              </a:ext>
            </a:extLst>
          </p:cNvPr>
          <p:cNvSpPr txBox="1"/>
          <p:nvPr/>
        </p:nvSpPr>
        <p:spPr>
          <a:xfrm>
            <a:off x="3395896" y="5246259"/>
            <a:ext cx="512962" cy="276999"/>
          </a:xfrm>
          <a:prstGeom prst="rect">
            <a:avLst/>
          </a:prstGeom>
          <a:noFill/>
          <a:effectLst/>
        </p:spPr>
        <p:txBody>
          <a:bodyPr wrap="none" lIns="0" tIns="0" rIns="0" bIns="0" rtlCol="0">
            <a:spAutoFit/>
          </a:bodyPr>
          <a:lstStyle/>
          <a:p>
            <a:pPr algn="ctr">
              <a:spcBef>
                <a:spcPts val="1200"/>
              </a:spcBef>
            </a:pPr>
            <a:r>
              <a:rPr lang="en-US">
                <a:solidFill>
                  <a:schemeClr val="accent5">
                    <a:lumMod val="60000"/>
                    <a:lumOff val="40000"/>
                  </a:schemeClr>
                </a:solidFill>
                <a:latin typeface="Avenir Book" panose="02000503020000020003" pitchFamily="2" charset="0"/>
              </a:rPr>
              <a:t>2023</a:t>
            </a:r>
          </a:p>
        </p:txBody>
      </p:sp>
      <p:sp>
        <p:nvSpPr>
          <p:cNvPr id="38" name="TextBox 37">
            <a:extLst>
              <a:ext uri="{FF2B5EF4-FFF2-40B4-BE49-F238E27FC236}">
                <a16:creationId xmlns:a16="http://schemas.microsoft.com/office/drawing/2014/main" id="{581E313C-1E98-CCD9-EA56-B143BA1851B8}"/>
              </a:ext>
            </a:extLst>
          </p:cNvPr>
          <p:cNvSpPr txBox="1"/>
          <p:nvPr/>
        </p:nvSpPr>
        <p:spPr>
          <a:xfrm>
            <a:off x="6153539" y="5246259"/>
            <a:ext cx="512962" cy="276999"/>
          </a:xfrm>
          <a:prstGeom prst="rect">
            <a:avLst/>
          </a:prstGeom>
          <a:noFill/>
          <a:effectLst/>
        </p:spPr>
        <p:txBody>
          <a:bodyPr wrap="none" lIns="0" tIns="0" rIns="0" bIns="0" rtlCol="0">
            <a:spAutoFit/>
          </a:bodyPr>
          <a:lstStyle/>
          <a:p>
            <a:pPr algn="ctr">
              <a:spcBef>
                <a:spcPts val="1200"/>
              </a:spcBef>
            </a:pPr>
            <a:r>
              <a:rPr lang="en-US">
                <a:solidFill>
                  <a:schemeClr val="accent5">
                    <a:lumMod val="60000"/>
                    <a:lumOff val="40000"/>
                  </a:schemeClr>
                </a:solidFill>
                <a:latin typeface="Avenir Book" panose="02000503020000020003" pitchFamily="2" charset="0"/>
              </a:rPr>
              <a:t>2024</a:t>
            </a:r>
          </a:p>
        </p:txBody>
      </p:sp>
      <p:sp>
        <p:nvSpPr>
          <p:cNvPr id="39" name="TextBox 38">
            <a:extLst>
              <a:ext uri="{FF2B5EF4-FFF2-40B4-BE49-F238E27FC236}">
                <a16:creationId xmlns:a16="http://schemas.microsoft.com/office/drawing/2014/main" id="{08654E2F-9AE0-C968-04A9-84B0AA798549}"/>
              </a:ext>
            </a:extLst>
          </p:cNvPr>
          <p:cNvSpPr txBox="1"/>
          <p:nvPr/>
        </p:nvSpPr>
        <p:spPr>
          <a:xfrm>
            <a:off x="8911178" y="5246259"/>
            <a:ext cx="512962" cy="276999"/>
          </a:xfrm>
          <a:prstGeom prst="rect">
            <a:avLst/>
          </a:prstGeom>
          <a:noFill/>
          <a:effectLst/>
        </p:spPr>
        <p:txBody>
          <a:bodyPr wrap="none" lIns="0" tIns="0" rIns="0" bIns="0" rtlCol="0">
            <a:spAutoFit/>
          </a:bodyPr>
          <a:lstStyle/>
          <a:p>
            <a:pPr algn="ctr">
              <a:spcBef>
                <a:spcPts val="1200"/>
              </a:spcBef>
            </a:pPr>
            <a:r>
              <a:rPr lang="en-US">
                <a:solidFill>
                  <a:schemeClr val="accent5">
                    <a:lumMod val="60000"/>
                    <a:lumOff val="40000"/>
                  </a:schemeClr>
                </a:solidFill>
                <a:latin typeface="Avenir Book" panose="02000503020000020003" pitchFamily="2" charset="0"/>
              </a:rPr>
              <a:t>2025</a:t>
            </a:r>
          </a:p>
        </p:txBody>
      </p:sp>
      <p:sp>
        <p:nvSpPr>
          <p:cNvPr id="76" name="TextBox 75">
            <a:extLst>
              <a:ext uri="{FF2B5EF4-FFF2-40B4-BE49-F238E27FC236}">
                <a16:creationId xmlns:a16="http://schemas.microsoft.com/office/drawing/2014/main" id="{6BE56D52-4084-B9CD-93B4-3D3C512C3324}"/>
              </a:ext>
            </a:extLst>
          </p:cNvPr>
          <p:cNvSpPr txBox="1"/>
          <p:nvPr/>
        </p:nvSpPr>
        <p:spPr>
          <a:xfrm>
            <a:off x="1833149" y="2856524"/>
            <a:ext cx="865622" cy="184666"/>
          </a:xfrm>
          <a:prstGeom prst="rect">
            <a:avLst/>
          </a:prstGeom>
          <a:noFill/>
          <a:effectLst/>
        </p:spPr>
        <p:txBody>
          <a:bodyPr wrap="none" lIns="0" tIns="0" rIns="0" bIns="0" rtlCol="0">
            <a:spAutoFit/>
          </a:bodyPr>
          <a:lstStyle/>
          <a:p>
            <a:pPr algn="r">
              <a:spcBef>
                <a:spcPts val="1200"/>
              </a:spcBef>
            </a:pPr>
            <a:r>
              <a:rPr lang="en-US" sz="1200" i="1">
                <a:solidFill>
                  <a:schemeClr val="accent1"/>
                </a:solidFill>
                <a:latin typeface="Avenir Light" panose="020B0402020203020204" pitchFamily="34" charset="0"/>
              </a:rPr>
              <a:t>Sep 12, 2022</a:t>
            </a:r>
          </a:p>
        </p:txBody>
      </p:sp>
      <p:sp>
        <p:nvSpPr>
          <p:cNvPr id="80" name="TextBox 79">
            <a:extLst>
              <a:ext uri="{FF2B5EF4-FFF2-40B4-BE49-F238E27FC236}">
                <a16:creationId xmlns:a16="http://schemas.microsoft.com/office/drawing/2014/main" id="{7F20A375-3393-80D8-BC19-A079EF61EB97}"/>
              </a:ext>
            </a:extLst>
          </p:cNvPr>
          <p:cNvSpPr txBox="1"/>
          <p:nvPr/>
        </p:nvSpPr>
        <p:spPr>
          <a:xfrm>
            <a:off x="865940" y="4480189"/>
            <a:ext cx="1543692" cy="276999"/>
          </a:xfrm>
          <a:prstGeom prst="rect">
            <a:avLst/>
          </a:prstGeom>
          <a:noFill/>
          <a:effectLst/>
        </p:spPr>
        <p:txBody>
          <a:bodyPr wrap="none" lIns="0" tIns="0" rIns="0" bIns="0" rtlCol="0" anchor="b">
            <a:spAutoFit/>
          </a:bodyPr>
          <a:lstStyle/>
          <a:p>
            <a:pPr algn="l">
              <a:spcBef>
                <a:spcPts val="1200"/>
              </a:spcBef>
            </a:pPr>
            <a:r>
              <a:rPr lang="en-US">
                <a:solidFill>
                  <a:schemeClr val="accent5">
                    <a:lumMod val="60000"/>
                    <a:lumOff val="40000"/>
                  </a:schemeClr>
                </a:solidFill>
                <a:latin typeface="Roboto Slab" pitchFamily="2" charset="0"/>
                <a:ea typeface="Roboto Slab" pitchFamily="2" charset="0"/>
              </a:rPr>
              <a:t>SECOND-LINE</a:t>
            </a:r>
          </a:p>
        </p:txBody>
      </p:sp>
      <p:grpSp>
        <p:nvGrpSpPr>
          <p:cNvPr id="92" name="!!Group 91">
            <a:extLst>
              <a:ext uri="{FF2B5EF4-FFF2-40B4-BE49-F238E27FC236}">
                <a16:creationId xmlns:a16="http://schemas.microsoft.com/office/drawing/2014/main" id="{813D9EC8-6472-4C8F-5FE2-72705A41BEC8}"/>
              </a:ext>
            </a:extLst>
          </p:cNvPr>
          <p:cNvGrpSpPr/>
          <p:nvPr/>
        </p:nvGrpSpPr>
        <p:grpSpPr>
          <a:xfrm>
            <a:off x="1833148" y="2767150"/>
            <a:ext cx="1884738" cy="2245788"/>
            <a:chOff x="1833148" y="2767150"/>
            <a:chExt cx="1884738" cy="2245788"/>
          </a:xfrm>
        </p:grpSpPr>
        <p:sp>
          <p:nvSpPr>
            <p:cNvPr id="67" name="Oval 66">
              <a:extLst>
                <a:ext uri="{FF2B5EF4-FFF2-40B4-BE49-F238E27FC236}">
                  <a16:creationId xmlns:a16="http://schemas.microsoft.com/office/drawing/2014/main" id="{ADE1DD77-2B51-8AE2-CAC9-F1367EADE176}"/>
                </a:ext>
              </a:extLst>
            </p:cNvPr>
            <p:cNvSpPr/>
            <p:nvPr/>
          </p:nvSpPr>
          <p:spPr>
            <a:xfrm>
              <a:off x="2723140" y="4912112"/>
              <a:ext cx="100584" cy="100826"/>
            </a:xfrm>
            <a:prstGeom prst="ellipse">
              <a:avLst/>
            </a:prstGeom>
            <a:solidFill>
              <a:schemeClr val="accent1"/>
            </a:solidFill>
            <a:ln w="9525">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cxnSp>
          <p:nvCxnSpPr>
            <p:cNvPr id="70" name="Straight Connector 69">
              <a:extLst>
                <a:ext uri="{FF2B5EF4-FFF2-40B4-BE49-F238E27FC236}">
                  <a16:creationId xmlns:a16="http://schemas.microsoft.com/office/drawing/2014/main" id="{D0FD2EFA-7A0A-77D4-33FE-24467FC2651B}"/>
                </a:ext>
              </a:extLst>
            </p:cNvPr>
            <p:cNvCxnSpPr>
              <a:cxnSpLocks/>
            </p:cNvCxnSpPr>
            <p:nvPr/>
          </p:nvCxnSpPr>
          <p:spPr>
            <a:xfrm flipH="1">
              <a:off x="1833148" y="2767150"/>
              <a:ext cx="1884738" cy="0"/>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7D27AA25-70F6-86FD-3B2E-BED59A56B3C5}"/>
                </a:ext>
              </a:extLst>
            </p:cNvPr>
            <p:cNvCxnSpPr>
              <a:cxnSpLocks/>
              <a:endCxn id="67" idx="0"/>
            </p:cNvCxnSpPr>
            <p:nvPr/>
          </p:nvCxnSpPr>
          <p:spPr>
            <a:xfrm>
              <a:off x="2773432" y="2767150"/>
              <a:ext cx="0" cy="2144962"/>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 name="Rectangle 5">
            <a:hlinkClick r:id="rId2" action="ppaction://hlinksldjump"/>
            <a:extLst>
              <a:ext uri="{FF2B5EF4-FFF2-40B4-BE49-F238E27FC236}">
                <a16:creationId xmlns:a16="http://schemas.microsoft.com/office/drawing/2014/main" id="{CDFF5D86-FC8E-46DB-F4FE-38288970DCBB}"/>
              </a:ext>
            </a:extLst>
          </p:cNvPr>
          <p:cNvSpPr/>
          <p:nvPr/>
        </p:nvSpPr>
        <p:spPr>
          <a:xfrm>
            <a:off x="11096625" y="6191250"/>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
        <p:nvSpPr>
          <p:cNvPr id="11" name="TextBox 10">
            <a:extLst>
              <a:ext uri="{FF2B5EF4-FFF2-40B4-BE49-F238E27FC236}">
                <a16:creationId xmlns:a16="http://schemas.microsoft.com/office/drawing/2014/main" id="{5FBA62E9-0216-F653-0787-5D05A5B5BDF9}"/>
              </a:ext>
            </a:extLst>
          </p:cNvPr>
          <p:cNvSpPr txBox="1"/>
          <p:nvPr/>
        </p:nvSpPr>
        <p:spPr>
          <a:xfrm>
            <a:off x="1448979" y="1219952"/>
            <a:ext cx="2651760" cy="1461939"/>
          </a:xfrm>
          <a:prstGeom prst="rect">
            <a:avLst/>
          </a:prstGeom>
          <a:noFill/>
          <a:effectLst/>
        </p:spPr>
        <p:txBody>
          <a:bodyPr wrap="square" lIns="0" tIns="0" rIns="0" bIns="0" rtlCol="0" anchor="b">
            <a:spAutoFit/>
          </a:bodyPr>
          <a:lstStyle/>
          <a:p>
            <a:pPr algn="ctr">
              <a:spcBef>
                <a:spcPts val="600"/>
              </a:spcBef>
            </a:pPr>
            <a:r>
              <a:rPr lang="en-US">
                <a:solidFill>
                  <a:schemeClr val="accent1"/>
                </a:solidFill>
                <a:latin typeface="Avenir Heavy" panose="020B0703020203020204" pitchFamily="34" charset="0"/>
              </a:rPr>
              <a:t>Ph 1b/2 trial</a:t>
            </a:r>
            <a:br>
              <a:rPr lang="en-US">
                <a:solidFill>
                  <a:schemeClr val="accent1"/>
                </a:solidFill>
                <a:latin typeface="Avenir Book" panose="02000503020000020003" pitchFamily="2" charset="0"/>
              </a:rPr>
            </a:br>
            <a:r>
              <a:rPr lang="en-US">
                <a:solidFill>
                  <a:schemeClr val="accent1"/>
                </a:solidFill>
                <a:latin typeface="Avenir Book" panose="02000503020000020003" pitchFamily="2" charset="0"/>
              </a:rPr>
              <a:t>KRAS-mut. 2</a:t>
            </a:r>
            <a:r>
              <a:rPr lang="en-US" baseline="30000">
                <a:solidFill>
                  <a:schemeClr val="accent1"/>
                </a:solidFill>
                <a:latin typeface="Avenir Book" panose="02000503020000020003" pitchFamily="2" charset="0"/>
              </a:rPr>
              <a:t>nd</a:t>
            </a:r>
            <a:r>
              <a:rPr lang="en-US">
                <a:solidFill>
                  <a:schemeClr val="accent1"/>
                </a:solidFill>
                <a:latin typeface="Avenir Book" panose="02000503020000020003" pitchFamily="2" charset="0"/>
              </a:rPr>
              <a:t> line mCRC</a:t>
            </a:r>
          </a:p>
          <a:p>
            <a:pPr algn="ctr">
              <a:spcBef>
                <a:spcPts val="600"/>
              </a:spcBef>
            </a:pPr>
            <a:r>
              <a:rPr lang="en-US" i="1">
                <a:solidFill>
                  <a:schemeClr val="accent1"/>
                </a:solidFill>
                <a:latin typeface="Avenir Book" panose="02000503020000020003" pitchFamily="2" charset="0"/>
              </a:rPr>
              <a:t>Unexpected</a:t>
            </a:r>
            <a:br>
              <a:rPr lang="en-US" i="1">
                <a:solidFill>
                  <a:schemeClr val="accent1"/>
                </a:solidFill>
                <a:latin typeface="Avenir Book" panose="02000503020000020003" pitchFamily="2" charset="0"/>
              </a:rPr>
            </a:br>
            <a:r>
              <a:rPr lang="en-US" i="1">
                <a:solidFill>
                  <a:schemeClr val="accent1"/>
                </a:solidFill>
                <a:latin typeface="Avenir Book" panose="02000503020000020003" pitchFamily="2" charset="0"/>
              </a:rPr>
              <a:t>clinical finding</a:t>
            </a:r>
          </a:p>
        </p:txBody>
      </p:sp>
      <p:sp>
        <p:nvSpPr>
          <p:cNvPr id="13" name="Oval 12">
            <a:extLst>
              <a:ext uri="{FF2B5EF4-FFF2-40B4-BE49-F238E27FC236}">
                <a16:creationId xmlns:a16="http://schemas.microsoft.com/office/drawing/2014/main" id="{DCA69D8A-06C2-F4C2-62CE-86B0D2D7CFEC}"/>
              </a:ext>
            </a:extLst>
          </p:cNvPr>
          <p:cNvSpPr/>
          <p:nvPr/>
        </p:nvSpPr>
        <p:spPr>
          <a:xfrm>
            <a:off x="675294" y="1443333"/>
            <a:ext cx="628414" cy="628414"/>
          </a:xfrm>
          <a:prstGeom prst="ellipse">
            <a:avLst/>
          </a:prstGeom>
          <a:solidFill>
            <a:schemeClr val="accent1"/>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chemeClr val="accent1"/>
              </a:solidFill>
              <a:latin typeface="Avenir Book" panose="02000503020000020003" pitchFamily="2" charset="0"/>
            </a:endParaRPr>
          </a:p>
        </p:txBody>
      </p:sp>
      <p:sp>
        <p:nvSpPr>
          <p:cNvPr id="14" name="TextBox 13">
            <a:extLst>
              <a:ext uri="{FF2B5EF4-FFF2-40B4-BE49-F238E27FC236}">
                <a16:creationId xmlns:a16="http://schemas.microsoft.com/office/drawing/2014/main" id="{9F2070AA-2288-572B-0F76-630461E72F1B}"/>
              </a:ext>
            </a:extLst>
          </p:cNvPr>
          <p:cNvSpPr txBox="1"/>
          <p:nvPr/>
        </p:nvSpPr>
        <p:spPr>
          <a:xfrm>
            <a:off x="904542" y="1511319"/>
            <a:ext cx="169918" cy="492443"/>
          </a:xfrm>
          <a:prstGeom prst="rect">
            <a:avLst/>
          </a:prstGeom>
          <a:noFill/>
          <a:effectLst/>
        </p:spPr>
        <p:txBody>
          <a:bodyPr wrap="none" lIns="0" tIns="0" rIns="0" bIns="0" rtlCol="0">
            <a:spAutoFit/>
          </a:bodyPr>
          <a:lstStyle/>
          <a:p>
            <a:pPr algn="ctr">
              <a:spcBef>
                <a:spcPts val="1200"/>
              </a:spcBef>
            </a:pPr>
            <a:r>
              <a:rPr lang="en-US" sz="3200">
                <a:solidFill>
                  <a:schemeClr val="bg1"/>
                </a:solidFill>
                <a:latin typeface="Roboto Slab" pitchFamily="2" charset="0"/>
                <a:ea typeface="Roboto Slab" pitchFamily="2" charset="0"/>
              </a:rPr>
              <a:t>1</a:t>
            </a:r>
          </a:p>
        </p:txBody>
      </p:sp>
    </p:spTree>
    <p:extLst>
      <p:ext uri="{BB962C8B-B14F-4D97-AF65-F5344CB8AC3E}">
        <p14:creationId xmlns:p14="http://schemas.microsoft.com/office/powerpoint/2010/main" val="2268199198"/>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8" name="Group 177">
            <a:extLst>
              <a:ext uri="{FF2B5EF4-FFF2-40B4-BE49-F238E27FC236}">
                <a16:creationId xmlns:a16="http://schemas.microsoft.com/office/drawing/2014/main" id="{C76572D0-E297-1BD4-8361-FF0AE1797609}"/>
              </a:ext>
            </a:extLst>
          </p:cNvPr>
          <p:cNvGrpSpPr/>
          <p:nvPr/>
        </p:nvGrpSpPr>
        <p:grpSpPr>
          <a:xfrm>
            <a:off x="4211473" y="2112012"/>
            <a:ext cx="3719662" cy="3719662"/>
            <a:chOff x="7886223" y="2083599"/>
            <a:chExt cx="3719662" cy="3719662"/>
          </a:xfrm>
        </p:grpSpPr>
        <p:sp>
          <p:nvSpPr>
            <p:cNvPr id="8" name="Oval 7">
              <a:extLst>
                <a:ext uri="{FF2B5EF4-FFF2-40B4-BE49-F238E27FC236}">
                  <a16:creationId xmlns:a16="http://schemas.microsoft.com/office/drawing/2014/main" id="{350631DF-A64E-E2F2-910C-A8023A2A0DFB}"/>
                </a:ext>
              </a:extLst>
            </p:cNvPr>
            <p:cNvSpPr/>
            <p:nvPr/>
          </p:nvSpPr>
          <p:spPr>
            <a:xfrm>
              <a:off x="7886223" y="2083599"/>
              <a:ext cx="3719662" cy="3719662"/>
            </a:xfrm>
            <a:prstGeom prst="ellipse">
              <a:avLst/>
            </a:prstGeom>
            <a:noFill/>
            <a:ln w="635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pic>
          <p:nvPicPr>
            <p:cNvPr id="97" name="Picture 96" descr="Icon&#10;&#10;Description automatically generated">
              <a:extLst>
                <a:ext uri="{FF2B5EF4-FFF2-40B4-BE49-F238E27FC236}">
                  <a16:creationId xmlns:a16="http://schemas.microsoft.com/office/drawing/2014/main" id="{B87D2F2B-B1BF-F83E-C5A7-C260BD5E7251}"/>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584186" y="2411447"/>
              <a:ext cx="323737" cy="471010"/>
            </a:xfrm>
            <a:prstGeom prst="rect">
              <a:avLst/>
            </a:prstGeom>
          </p:spPr>
        </p:pic>
        <p:sp>
          <p:nvSpPr>
            <p:cNvPr id="98" name="TextBox 97">
              <a:extLst>
                <a:ext uri="{FF2B5EF4-FFF2-40B4-BE49-F238E27FC236}">
                  <a16:creationId xmlns:a16="http://schemas.microsoft.com/office/drawing/2014/main" id="{1935ED67-E31B-047F-E4EC-9F52652DBBAD}"/>
                </a:ext>
              </a:extLst>
            </p:cNvPr>
            <p:cNvSpPr txBox="1"/>
            <p:nvPr/>
          </p:nvSpPr>
          <p:spPr>
            <a:xfrm>
              <a:off x="8715531" y="2914882"/>
              <a:ext cx="2061048" cy="430887"/>
            </a:xfrm>
            <a:prstGeom prst="rect">
              <a:avLst/>
            </a:prstGeom>
            <a:noFill/>
          </p:spPr>
          <p:txBody>
            <a:bodyPr wrap="square"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50A3A5"/>
                  </a:solidFill>
                  <a:effectLst/>
                  <a:uLnTx/>
                  <a:uFillTx/>
                  <a:latin typeface="Avenir Book" panose="02000503020000020003" pitchFamily="2" charset="0"/>
                  <a:ea typeface="+mn-ea"/>
                  <a:cs typeface="+mn-cs"/>
                </a:rPr>
                <a:t>2</a:t>
              </a:r>
              <a:r>
                <a:rPr kumimoji="0" lang="en-US" sz="1400" b="0" i="0" u="none" strike="noStrike" kern="1200" cap="none" spc="0" normalizeH="0" baseline="30000" noProof="0">
                  <a:ln>
                    <a:noFill/>
                  </a:ln>
                  <a:solidFill>
                    <a:srgbClr val="50A3A5"/>
                  </a:solidFill>
                  <a:effectLst/>
                  <a:uLnTx/>
                  <a:uFillTx/>
                  <a:latin typeface="Avenir Book" panose="02000503020000020003" pitchFamily="2" charset="0"/>
                  <a:ea typeface="+mn-ea"/>
                  <a:cs typeface="+mn-cs"/>
                </a:rPr>
                <a:t>nd</a:t>
              </a:r>
              <a:r>
                <a:rPr kumimoji="0" lang="en-US" sz="1400" b="0" i="0" u="none" strike="noStrike" kern="1200" cap="none" spc="0" normalizeH="0" baseline="0" noProof="0">
                  <a:ln>
                    <a:noFill/>
                  </a:ln>
                  <a:solidFill>
                    <a:srgbClr val="50A3A5"/>
                  </a:solidFill>
                  <a:effectLst/>
                  <a:uLnTx/>
                  <a:uFillTx/>
                  <a:latin typeface="Avenir Book" panose="02000503020000020003" pitchFamily="2" charset="0"/>
                  <a:ea typeface="+mn-ea"/>
                  <a:cs typeface="+mn-cs"/>
                </a:rPr>
                <a:t> line SoC: </a:t>
              </a:r>
              <a:br>
                <a:rPr kumimoji="0" lang="en-US" sz="1400" b="0" i="0" u="none" strike="noStrike" kern="1200" cap="none" spc="0" normalizeH="0" baseline="0" noProof="0">
                  <a:ln>
                    <a:noFill/>
                  </a:ln>
                  <a:solidFill>
                    <a:srgbClr val="50A3A5"/>
                  </a:solidFill>
                  <a:effectLst/>
                  <a:uLnTx/>
                  <a:uFillTx/>
                  <a:latin typeface="Avenir Book" panose="02000503020000020003" pitchFamily="2" charset="0"/>
                  <a:ea typeface="+mn-ea"/>
                  <a:cs typeface="+mn-cs"/>
                </a:rPr>
              </a:br>
              <a:r>
                <a:rPr kumimoji="0" lang="en-US" sz="1400" b="0" i="0" u="none" strike="noStrike" kern="1200" cap="none" spc="0" normalizeH="0" baseline="0" noProof="0">
                  <a:ln>
                    <a:noFill/>
                  </a:ln>
                  <a:solidFill>
                    <a:srgbClr val="50A3A5"/>
                  </a:solidFill>
                  <a:effectLst/>
                  <a:uLnTx/>
                  <a:uFillTx/>
                  <a:latin typeface="Avenir Book" panose="02000503020000020003" pitchFamily="2" charset="0"/>
                  <a:ea typeface="+mn-ea"/>
                  <a:cs typeface="+mn-cs"/>
                </a:rPr>
                <a:t>FOLFIRI + bevacizumab</a:t>
              </a:r>
            </a:p>
          </p:txBody>
        </p:sp>
        <p:sp>
          <p:nvSpPr>
            <p:cNvPr id="112" name="Isosceles Triangle 111">
              <a:extLst>
                <a:ext uri="{FF2B5EF4-FFF2-40B4-BE49-F238E27FC236}">
                  <a16:creationId xmlns:a16="http://schemas.microsoft.com/office/drawing/2014/main" id="{0D8AF8D1-B232-D878-98F3-323FF1A3B654}"/>
                </a:ext>
              </a:extLst>
            </p:cNvPr>
            <p:cNvSpPr/>
            <p:nvPr/>
          </p:nvSpPr>
          <p:spPr>
            <a:xfrm>
              <a:off x="9699497" y="2292659"/>
              <a:ext cx="93114" cy="80270"/>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pic>
          <p:nvPicPr>
            <p:cNvPr id="117" name="Picture 116" descr="Icon&#10;&#10;Description automatically generated">
              <a:extLst>
                <a:ext uri="{FF2B5EF4-FFF2-40B4-BE49-F238E27FC236}">
                  <a16:creationId xmlns:a16="http://schemas.microsoft.com/office/drawing/2014/main" id="{5680D63A-30AC-270F-35D4-C8415B2A70C3}"/>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584186" y="5007433"/>
              <a:ext cx="323737" cy="471010"/>
            </a:xfrm>
            <a:prstGeom prst="rect">
              <a:avLst/>
            </a:prstGeom>
          </p:spPr>
        </p:pic>
        <p:sp>
          <p:nvSpPr>
            <p:cNvPr id="119" name="Isosceles Triangle 118">
              <a:extLst>
                <a:ext uri="{FF2B5EF4-FFF2-40B4-BE49-F238E27FC236}">
                  <a16:creationId xmlns:a16="http://schemas.microsoft.com/office/drawing/2014/main" id="{B4A1ACBB-1243-F210-475D-503BA5C4AF46}"/>
                </a:ext>
              </a:extLst>
            </p:cNvPr>
            <p:cNvSpPr/>
            <p:nvPr/>
          </p:nvSpPr>
          <p:spPr>
            <a:xfrm flipV="1">
              <a:off x="9699497" y="5525472"/>
              <a:ext cx="93114" cy="80270"/>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120" name="TextBox 119">
              <a:extLst>
                <a:ext uri="{FF2B5EF4-FFF2-40B4-BE49-F238E27FC236}">
                  <a16:creationId xmlns:a16="http://schemas.microsoft.com/office/drawing/2014/main" id="{1E8CD7BA-B8BD-6DED-D786-D74A7AAC4407}"/>
                </a:ext>
              </a:extLst>
            </p:cNvPr>
            <p:cNvSpPr txBox="1"/>
            <p:nvPr/>
          </p:nvSpPr>
          <p:spPr>
            <a:xfrm>
              <a:off x="8715531" y="4535510"/>
              <a:ext cx="2061048" cy="430887"/>
            </a:xfrm>
            <a:prstGeom prst="rect">
              <a:avLst/>
            </a:prstGeom>
            <a:noFill/>
          </p:spPr>
          <p:txBody>
            <a:bodyPr wrap="square"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50A3A5"/>
                  </a:solidFill>
                  <a:effectLst/>
                  <a:uLnTx/>
                  <a:uFillTx/>
                  <a:latin typeface="Avenir Book" panose="02000503020000020003" pitchFamily="2" charset="0"/>
                  <a:ea typeface="+mn-ea"/>
                  <a:cs typeface="+mn-cs"/>
                </a:rPr>
                <a:t>2nd-Line SoC: </a:t>
              </a:r>
              <a:br>
                <a:rPr kumimoji="0" lang="en-US" sz="1400" b="0" i="0" u="none" strike="noStrike" kern="1200" cap="none" spc="0" normalizeH="0" baseline="0" noProof="0">
                  <a:ln>
                    <a:noFill/>
                  </a:ln>
                  <a:solidFill>
                    <a:srgbClr val="50A3A5"/>
                  </a:solidFill>
                  <a:effectLst/>
                  <a:uLnTx/>
                  <a:uFillTx/>
                  <a:latin typeface="Avenir Book" panose="02000503020000020003" pitchFamily="2" charset="0"/>
                  <a:ea typeface="+mn-ea"/>
                  <a:cs typeface="+mn-cs"/>
                </a:rPr>
              </a:br>
              <a:r>
                <a:rPr kumimoji="0" lang="en-US" sz="1400" b="0" i="0" u="none" strike="noStrike" kern="1200" cap="none" spc="0" normalizeH="0" baseline="0" noProof="0">
                  <a:ln>
                    <a:noFill/>
                  </a:ln>
                  <a:solidFill>
                    <a:srgbClr val="50A3A5"/>
                  </a:solidFill>
                  <a:effectLst/>
                  <a:uLnTx/>
                  <a:uFillTx/>
                  <a:latin typeface="Avenir Book" panose="02000503020000020003" pitchFamily="2" charset="0"/>
                  <a:ea typeface="+mn-ea"/>
                  <a:cs typeface="+mn-cs"/>
                </a:rPr>
                <a:t>FOLFIRI + bevacizumab</a:t>
              </a:r>
            </a:p>
          </p:txBody>
        </p:sp>
        <p:sp>
          <p:nvSpPr>
            <p:cNvPr id="123" name="TextBox 122">
              <a:extLst>
                <a:ext uri="{FF2B5EF4-FFF2-40B4-BE49-F238E27FC236}">
                  <a16:creationId xmlns:a16="http://schemas.microsoft.com/office/drawing/2014/main" id="{DD2485DC-A329-0AE5-0B77-A3D0D3374204}"/>
                </a:ext>
              </a:extLst>
            </p:cNvPr>
            <p:cNvSpPr txBox="1"/>
            <p:nvPr/>
          </p:nvSpPr>
          <p:spPr>
            <a:xfrm>
              <a:off x="8501323" y="3727988"/>
              <a:ext cx="2489464" cy="430887"/>
            </a:xfrm>
            <a:prstGeom prst="rect">
              <a:avLst/>
            </a:prstGeom>
            <a:noFill/>
          </p:spPr>
          <p:txBody>
            <a:bodyPr wrap="none"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9B9FA1">
                      <a:lumMod val="40000"/>
                      <a:lumOff val="60000"/>
                    </a:srgbClr>
                  </a:solidFill>
                  <a:effectLst/>
                  <a:uLnTx/>
                  <a:uFillTx/>
                  <a:latin typeface="Roboto Slab Medium" pitchFamily="2" charset="0"/>
                  <a:ea typeface="Roboto Slab Medium" pitchFamily="2" charset="0"/>
                  <a:cs typeface="+mn-cs"/>
                </a:rPr>
                <a:t>28 DAY CYCLE</a:t>
              </a:r>
            </a:p>
          </p:txBody>
        </p:sp>
      </p:grpSp>
      <p:sp>
        <p:nvSpPr>
          <p:cNvPr id="2" name="Title 1">
            <a:extLst>
              <a:ext uri="{FF2B5EF4-FFF2-40B4-BE49-F238E27FC236}">
                <a16:creationId xmlns:a16="http://schemas.microsoft.com/office/drawing/2014/main" id="{2C6657BF-007D-9C01-6BA9-E5DAB777E7B0}"/>
              </a:ext>
            </a:extLst>
          </p:cNvPr>
          <p:cNvSpPr>
            <a:spLocks noGrp="1"/>
          </p:cNvSpPr>
          <p:nvPr>
            <p:ph type="title"/>
          </p:nvPr>
        </p:nvSpPr>
        <p:spPr/>
        <p:txBody>
          <a:bodyPr/>
          <a:lstStyle/>
          <a:p>
            <a:r>
              <a:rPr lang="en-US"/>
              <a:t>Our Ph1b/2 trial combined </a:t>
            </a:r>
            <a:r>
              <a:rPr lang="en-US" err="1"/>
              <a:t>onvansertib</a:t>
            </a:r>
            <a:r>
              <a:rPr lang="en-US"/>
              <a:t> with the current SoC in 2</a:t>
            </a:r>
            <a:r>
              <a:rPr lang="en-US" baseline="30000"/>
              <a:t>nd</a:t>
            </a:r>
            <a:r>
              <a:rPr lang="en-US"/>
              <a:t> line</a:t>
            </a:r>
            <a:endParaRPr lang="en-US">
              <a:solidFill>
                <a:srgbClr val="FF00FF"/>
              </a:solidFill>
              <a:highlight>
                <a:srgbClr val="FFFF00"/>
              </a:highlight>
            </a:endParaRPr>
          </a:p>
        </p:txBody>
      </p:sp>
      <p:grpSp>
        <p:nvGrpSpPr>
          <p:cNvPr id="179" name="Group 178">
            <a:extLst>
              <a:ext uri="{FF2B5EF4-FFF2-40B4-BE49-F238E27FC236}">
                <a16:creationId xmlns:a16="http://schemas.microsoft.com/office/drawing/2014/main" id="{58E81C7F-5804-7E32-9E40-C2775F422143}"/>
              </a:ext>
            </a:extLst>
          </p:cNvPr>
          <p:cNvGrpSpPr/>
          <p:nvPr/>
        </p:nvGrpSpPr>
        <p:grpSpPr>
          <a:xfrm>
            <a:off x="3804269" y="1704813"/>
            <a:ext cx="4534072" cy="4534062"/>
            <a:chOff x="7479019" y="1676400"/>
            <a:chExt cx="4534072" cy="4534062"/>
          </a:xfrm>
        </p:grpSpPr>
        <p:grpSp>
          <p:nvGrpSpPr>
            <p:cNvPr id="25" name="Group 24">
              <a:extLst>
                <a:ext uri="{FF2B5EF4-FFF2-40B4-BE49-F238E27FC236}">
                  <a16:creationId xmlns:a16="http://schemas.microsoft.com/office/drawing/2014/main" id="{FF1E2C7B-A7EF-97D3-5EAA-F7134FFDD9BC}"/>
                </a:ext>
              </a:extLst>
            </p:cNvPr>
            <p:cNvGrpSpPr/>
            <p:nvPr/>
          </p:nvGrpSpPr>
          <p:grpSpPr>
            <a:xfrm>
              <a:off x="8139965" y="4971593"/>
              <a:ext cx="306769" cy="280966"/>
              <a:chOff x="1217616" y="2740938"/>
              <a:chExt cx="306769" cy="280966"/>
            </a:xfrm>
          </p:grpSpPr>
          <p:sp>
            <p:nvSpPr>
              <p:cNvPr id="27" name="Hexagon 3">
                <a:extLst>
                  <a:ext uri="{FF2B5EF4-FFF2-40B4-BE49-F238E27FC236}">
                    <a16:creationId xmlns:a16="http://schemas.microsoft.com/office/drawing/2014/main" id="{8C59F58B-E4FB-D6F3-3C91-AAB9C34C6B3D}"/>
                  </a:ext>
                </a:extLst>
              </p:cNvPr>
              <p:cNvSpPr>
                <a:spLocks noChangeAspect="1"/>
              </p:cNvSpPr>
              <p:nvPr/>
            </p:nvSpPr>
            <p:spPr>
              <a:xfrm rot="12600000">
                <a:off x="1217616" y="2740938"/>
                <a:ext cx="306769" cy="280966"/>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30" name="Picture 29" descr="Shape&#10;&#10;Description automatically generated with low confidence">
                <a:extLst>
                  <a:ext uri="{FF2B5EF4-FFF2-40B4-BE49-F238E27FC236}">
                    <a16:creationId xmlns:a16="http://schemas.microsoft.com/office/drawing/2014/main" id="{C64CEB4F-C0D5-03ED-813D-657E23F27C5E}"/>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094" t="13133" r="7094" b="13133"/>
              <a:stretch/>
            </p:blipFill>
            <p:spPr>
              <a:xfrm>
                <a:off x="1253106" y="2789368"/>
                <a:ext cx="218338" cy="187606"/>
              </a:xfrm>
              <a:prstGeom prst="rect">
                <a:avLst/>
              </a:prstGeom>
            </p:spPr>
          </p:pic>
        </p:grpSp>
        <p:grpSp>
          <p:nvGrpSpPr>
            <p:cNvPr id="32" name="Group 31">
              <a:extLst>
                <a:ext uri="{FF2B5EF4-FFF2-40B4-BE49-F238E27FC236}">
                  <a16:creationId xmlns:a16="http://schemas.microsoft.com/office/drawing/2014/main" id="{D40A655F-2384-4122-C72A-A106ACD7DD67}"/>
                </a:ext>
              </a:extLst>
            </p:cNvPr>
            <p:cNvGrpSpPr/>
            <p:nvPr/>
          </p:nvGrpSpPr>
          <p:grpSpPr>
            <a:xfrm>
              <a:off x="8428516" y="5277067"/>
              <a:ext cx="306769" cy="280966"/>
              <a:chOff x="1506167" y="3046412"/>
              <a:chExt cx="306769" cy="280966"/>
            </a:xfrm>
          </p:grpSpPr>
          <p:sp>
            <p:nvSpPr>
              <p:cNvPr id="33" name="Hexagon 3">
                <a:extLst>
                  <a:ext uri="{FF2B5EF4-FFF2-40B4-BE49-F238E27FC236}">
                    <a16:creationId xmlns:a16="http://schemas.microsoft.com/office/drawing/2014/main" id="{CB1ECC35-99C2-299B-E608-E5CF6A713E2D}"/>
                  </a:ext>
                </a:extLst>
              </p:cNvPr>
              <p:cNvSpPr>
                <a:spLocks noChangeAspect="1"/>
              </p:cNvSpPr>
              <p:nvPr/>
            </p:nvSpPr>
            <p:spPr>
              <a:xfrm rot="12600000">
                <a:off x="1506167" y="3046412"/>
                <a:ext cx="306769" cy="280966"/>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34" name="Picture 33" descr="Shape&#10;&#10;Description automatically generated with low confidence">
                <a:extLst>
                  <a:ext uri="{FF2B5EF4-FFF2-40B4-BE49-F238E27FC236}">
                    <a16:creationId xmlns:a16="http://schemas.microsoft.com/office/drawing/2014/main" id="{F5718319-966D-F80D-AEC3-43D26C953D1D}"/>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094" t="13133" r="7094" b="13133"/>
              <a:stretch/>
            </p:blipFill>
            <p:spPr>
              <a:xfrm>
                <a:off x="1541657" y="3094842"/>
                <a:ext cx="218338" cy="187606"/>
              </a:xfrm>
              <a:prstGeom prst="rect">
                <a:avLst/>
              </a:prstGeom>
            </p:spPr>
          </p:pic>
        </p:grpSp>
        <p:grpSp>
          <p:nvGrpSpPr>
            <p:cNvPr id="35" name="Group 34">
              <a:extLst>
                <a:ext uri="{FF2B5EF4-FFF2-40B4-BE49-F238E27FC236}">
                  <a16:creationId xmlns:a16="http://schemas.microsoft.com/office/drawing/2014/main" id="{D023309F-9109-BA2F-0AE5-B2A37110EE08}"/>
                </a:ext>
              </a:extLst>
            </p:cNvPr>
            <p:cNvGrpSpPr/>
            <p:nvPr/>
          </p:nvGrpSpPr>
          <p:grpSpPr>
            <a:xfrm>
              <a:off x="8779771" y="5495795"/>
              <a:ext cx="306769" cy="280966"/>
              <a:chOff x="1857422" y="3265140"/>
              <a:chExt cx="306769" cy="280966"/>
            </a:xfrm>
          </p:grpSpPr>
          <p:sp>
            <p:nvSpPr>
              <p:cNvPr id="44" name="Hexagon 3">
                <a:extLst>
                  <a:ext uri="{FF2B5EF4-FFF2-40B4-BE49-F238E27FC236}">
                    <a16:creationId xmlns:a16="http://schemas.microsoft.com/office/drawing/2014/main" id="{58EF85CF-62D1-0215-F150-1E293DB368BE}"/>
                  </a:ext>
                </a:extLst>
              </p:cNvPr>
              <p:cNvSpPr>
                <a:spLocks noChangeAspect="1"/>
              </p:cNvSpPr>
              <p:nvPr/>
            </p:nvSpPr>
            <p:spPr>
              <a:xfrm rot="12600000">
                <a:off x="1857422" y="3265140"/>
                <a:ext cx="306769" cy="280966"/>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45" name="Picture 44" descr="Shape&#10;&#10;Description automatically generated with low confidence">
                <a:extLst>
                  <a:ext uri="{FF2B5EF4-FFF2-40B4-BE49-F238E27FC236}">
                    <a16:creationId xmlns:a16="http://schemas.microsoft.com/office/drawing/2014/main" id="{C374B18A-A7FE-29F2-1C02-B7985796D451}"/>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094" t="13133" r="7094" b="13133"/>
              <a:stretch/>
            </p:blipFill>
            <p:spPr>
              <a:xfrm>
                <a:off x="1892912" y="3313570"/>
                <a:ext cx="218338" cy="187606"/>
              </a:xfrm>
              <a:prstGeom prst="rect">
                <a:avLst/>
              </a:prstGeom>
            </p:spPr>
          </p:pic>
        </p:grpSp>
        <p:grpSp>
          <p:nvGrpSpPr>
            <p:cNvPr id="46" name="Group 45">
              <a:extLst>
                <a:ext uri="{FF2B5EF4-FFF2-40B4-BE49-F238E27FC236}">
                  <a16:creationId xmlns:a16="http://schemas.microsoft.com/office/drawing/2014/main" id="{F390466D-8F8D-58A3-AE05-60DAFCF8A65B}"/>
                </a:ext>
              </a:extLst>
            </p:cNvPr>
            <p:cNvGrpSpPr/>
            <p:nvPr/>
          </p:nvGrpSpPr>
          <p:grpSpPr>
            <a:xfrm>
              <a:off x="9163267" y="5639424"/>
              <a:ext cx="306769" cy="280966"/>
              <a:chOff x="2240918" y="3408769"/>
              <a:chExt cx="306769" cy="280966"/>
            </a:xfrm>
          </p:grpSpPr>
          <p:sp>
            <p:nvSpPr>
              <p:cNvPr id="47" name="Hexagon 3">
                <a:extLst>
                  <a:ext uri="{FF2B5EF4-FFF2-40B4-BE49-F238E27FC236}">
                    <a16:creationId xmlns:a16="http://schemas.microsoft.com/office/drawing/2014/main" id="{EFF4CD3B-A6B8-D7CD-4AA7-8A5599D57E6F}"/>
                  </a:ext>
                </a:extLst>
              </p:cNvPr>
              <p:cNvSpPr>
                <a:spLocks noChangeAspect="1"/>
              </p:cNvSpPr>
              <p:nvPr/>
            </p:nvSpPr>
            <p:spPr>
              <a:xfrm rot="12600000">
                <a:off x="2240918" y="3408769"/>
                <a:ext cx="306769" cy="280966"/>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49" name="Picture 48" descr="Shape&#10;&#10;Description automatically generated with low confidence">
                <a:extLst>
                  <a:ext uri="{FF2B5EF4-FFF2-40B4-BE49-F238E27FC236}">
                    <a16:creationId xmlns:a16="http://schemas.microsoft.com/office/drawing/2014/main" id="{9F62686B-B443-BE08-38E2-202B59FEB03F}"/>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094" t="13133" r="7094" b="13133"/>
              <a:stretch/>
            </p:blipFill>
            <p:spPr>
              <a:xfrm>
                <a:off x="2276408" y="3457199"/>
                <a:ext cx="218338" cy="187606"/>
              </a:xfrm>
              <a:prstGeom prst="rect">
                <a:avLst/>
              </a:prstGeom>
            </p:spPr>
          </p:pic>
        </p:grpSp>
        <p:grpSp>
          <p:nvGrpSpPr>
            <p:cNvPr id="50" name="Group 49">
              <a:extLst>
                <a:ext uri="{FF2B5EF4-FFF2-40B4-BE49-F238E27FC236}">
                  <a16:creationId xmlns:a16="http://schemas.microsoft.com/office/drawing/2014/main" id="{9568B10C-68E5-6CC4-DD33-8E9D137BAD81}"/>
                </a:ext>
              </a:extLst>
            </p:cNvPr>
            <p:cNvGrpSpPr/>
            <p:nvPr/>
          </p:nvGrpSpPr>
          <p:grpSpPr>
            <a:xfrm>
              <a:off x="9596455" y="5697295"/>
              <a:ext cx="306769" cy="280966"/>
              <a:chOff x="2674106" y="3466640"/>
              <a:chExt cx="306769" cy="280966"/>
            </a:xfrm>
          </p:grpSpPr>
          <p:sp>
            <p:nvSpPr>
              <p:cNvPr id="52" name="Hexagon 3">
                <a:extLst>
                  <a:ext uri="{FF2B5EF4-FFF2-40B4-BE49-F238E27FC236}">
                    <a16:creationId xmlns:a16="http://schemas.microsoft.com/office/drawing/2014/main" id="{3F8B0032-6F5E-947A-73A2-1CF542527FB7}"/>
                  </a:ext>
                </a:extLst>
              </p:cNvPr>
              <p:cNvSpPr>
                <a:spLocks noChangeAspect="1"/>
              </p:cNvSpPr>
              <p:nvPr/>
            </p:nvSpPr>
            <p:spPr>
              <a:xfrm rot="12600000">
                <a:off x="2674106" y="3466640"/>
                <a:ext cx="306769" cy="280966"/>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53" name="Picture 52" descr="Shape&#10;&#10;Description automatically generated with low confidence">
                <a:extLst>
                  <a:ext uri="{FF2B5EF4-FFF2-40B4-BE49-F238E27FC236}">
                    <a16:creationId xmlns:a16="http://schemas.microsoft.com/office/drawing/2014/main" id="{B75ED380-FC19-34AF-1B5F-0985F9798C18}"/>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094" t="13133" r="7094" b="13133"/>
              <a:stretch/>
            </p:blipFill>
            <p:spPr>
              <a:xfrm>
                <a:off x="2709596" y="3515070"/>
                <a:ext cx="218338" cy="187606"/>
              </a:xfrm>
              <a:prstGeom prst="rect">
                <a:avLst/>
              </a:prstGeom>
            </p:spPr>
          </p:pic>
        </p:grpSp>
        <p:grpSp>
          <p:nvGrpSpPr>
            <p:cNvPr id="54" name="Group 53">
              <a:extLst>
                <a:ext uri="{FF2B5EF4-FFF2-40B4-BE49-F238E27FC236}">
                  <a16:creationId xmlns:a16="http://schemas.microsoft.com/office/drawing/2014/main" id="{692D6220-97F9-49FF-E026-E2390C37BE17}"/>
                </a:ext>
              </a:extLst>
            </p:cNvPr>
            <p:cNvGrpSpPr/>
            <p:nvPr/>
          </p:nvGrpSpPr>
          <p:grpSpPr>
            <a:xfrm>
              <a:off x="11040525" y="2643827"/>
              <a:ext cx="306769" cy="280966"/>
              <a:chOff x="9753382" y="2668499"/>
              <a:chExt cx="449524" cy="411715"/>
            </a:xfrm>
          </p:grpSpPr>
          <p:sp>
            <p:nvSpPr>
              <p:cNvPr id="55" name="Hexagon 3">
                <a:extLst>
                  <a:ext uri="{FF2B5EF4-FFF2-40B4-BE49-F238E27FC236}">
                    <a16:creationId xmlns:a16="http://schemas.microsoft.com/office/drawing/2014/main" id="{C048F99E-4329-DCD2-EEF2-E2F09913E3D8}"/>
                  </a:ext>
                </a:extLst>
              </p:cNvPr>
              <p:cNvSpPr>
                <a:spLocks noChangeAspect="1"/>
              </p:cNvSpPr>
              <p:nvPr/>
            </p:nvSpPr>
            <p:spPr>
              <a:xfrm rot="1800000">
                <a:off x="9753382" y="2668499"/>
                <a:ext cx="449524" cy="411715"/>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64" name="Picture 63" descr="Shape&#10;&#10;Description automatically generated with low confidence">
                <a:extLst>
                  <a:ext uri="{FF2B5EF4-FFF2-40B4-BE49-F238E27FC236}">
                    <a16:creationId xmlns:a16="http://schemas.microsoft.com/office/drawing/2014/main" id="{583133EA-4C81-C8C8-E17F-EC34178073DD}"/>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094" t="13133" r="7094" b="13133"/>
              <a:stretch/>
            </p:blipFill>
            <p:spPr>
              <a:xfrm>
                <a:off x="9830959" y="2734338"/>
                <a:ext cx="319942" cy="274909"/>
              </a:xfrm>
              <a:prstGeom prst="rect">
                <a:avLst/>
              </a:prstGeom>
            </p:spPr>
          </p:pic>
        </p:grpSp>
        <p:grpSp>
          <p:nvGrpSpPr>
            <p:cNvPr id="65" name="Group 64">
              <a:extLst>
                <a:ext uri="{FF2B5EF4-FFF2-40B4-BE49-F238E27FC236}">
                  <a16:creationId xmlns:a16="http://schemas.microsoft.com/office/drawing/2014/main" id="{14B4F786-8885-EAB0-7D59-D8890EDC4E58}"/>
                </a:ext>
              </a:extLst>
            </p:cNvPr>
            <p:cNvGrpSpPr/>
            <p:nvPr/>
          </p:nvGrpSpPr>
          <p:grpSpPr>
            <a:xfrm>
              <a:off x="10751974" y="2338353"/>
              <a:ext cx="306769" cy="280966"/>
              <a:chOff x="9260685" y="2668499"/>
              <a:chExt cx="449524" cy="411715"/>
            </a:xfrm>
          </p:grpSpPr>
          <p:sp>
            <p:nvSpPr>
              <p:cNvPr id="66" name="Hexagon 3">
                <a:extLst>
                  <a:ext uri="{FF2B5EF4-FFF2-40B4-BE49-F238E27FC236}">
                    <a16:creationId xmlns:a16="http://schemas.microsoft.com/office/drawing/2014/main" id="{CAAE14F2-5536-04FF-9433-EFC78E258750}"/>
                  </a:ext>
                </a:extLst>
              </p:cNvPr>
              <p:cNvSpPr>
                <a:spLocks noChangeAspect="1"/>
              </p:cNvSpPr>
              <p:nvPr/>
            </p:nvSpPr>
            <p:spPr>
              <a:xfrm rot="1800000">
                <a:off x="9260685" y="2668499"/>
                <a:ext cx="449524" cy="411715"/>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67" name="Picture 66" descr="Shape&#10;&#10;Description automatically generated with low confidence">
                <a:extLst>
                  <a:ext uri="{FF2B5EF4-FFF2-40B4-BE49-F238E27FC236}">
                    <a16:creationId xmlns:a16="http://schemas.microsoft.com/office/drawing/2014/main" id="{F9E1B349-9D8F-277F-3832-3A5818E46F38}"/>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094" t="13133" r="7094" b="13133"/>
              <a:stretch/>
            </p:blipFill>
            <p:spPr>
              <a:xfrm>
                <a:off x="9338262" y="2734338"/>
                <a:ext cx="319942" cy="274909"/>
              </a:xfrm>
              <a:prstGeom prst="rect">
                <a:avLst/>
              </a:prstGeom>
            </p:spPr>
          </p:pic>
        </p:grpSp>
        <p:grpSp>
          <p:nvGrpSpPr>
            <p:cNvPr id="68" name="Group 67">
              <a:extLst>
                <a:ext uri="{FF2B5EF4-FFF2-40B4-BE49-F238E27FC236}">
                  <a16:creationId xmlns:a16="http://schemas.microsoft.com/office/drawing/2014/main" id="{C6D994D1-254F-E4A6-BD27-42AAD1F4ACF2}"/>
                </a:ext>
              </a:extLst>
            </p:cNvPr>
            <p:cNvGrpSpPr/>
            <p:nvPr/>
          </p:nvGrpSpPr>
          <p:grpSpPr>
            <a:xfrm>
              <a:off x="10400719" y="2119625"/>
              <a:ext cx="306769" cy="280966"/>
              <a:chOff x="8767987" y="2668499"/>
              <a:chExt cx="449524" cy="411715"/>
            </a:xfrm>
          </p:grpSpPr>
          <p:sp>
            <p:nvSpPr>
              <p:cNvPr id="71" name="Hexagon 3">
                <a:extLst>
                  <a:ext uri="{FF2B5EF4-FFF2-40B4-BE49-F238E27FC236}">
                    <a16:creationId xmlns:a16="http://schemas.microsoft.com/office/drawing/2014/main" id="{6FBD28B7-3D94-6428-9BDD-26C22AE5186C}"/>
                  </a:ext>
                </a:extLst>
              </p:cNvPr>
              <p:cNvSpPr>
                <a:spLocks noChangeAspect="1"/>
              </p:cNvSpPr>
              <p:nvPr/>
            </p:nvSpPr>
            <p:spPr>
              <a:xfrm rot="1800000">
                <a:off x="8767987" y="2668499"/>
                <a:ext cx="449524" cy="411715"/>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72" name="Picture 71" descr="Shape&#10;&#10;Description automatically generated with low confidence">
                <a:extLst>
                  <a:ext uri="{FF2B5EF4-FFF2-40B4-BE49-F238E27FC236}">
                    <a16:creationId xmlns:a16="http://schemas.microsoft.com/office/drawing/2014/main" id="{7DA9C7E9-BC28-C7B9-739E-FCEA7FD13E6C}"/>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094" t="13133" r="7094" b="13133"/>
              <a:stretch/>
            </p:blipFill>
            <p:spPr>
              <a:xfrm>
                <a:off x="8845564" y="2734338"/>
                <a:ext cx="319942" cy="274909"/>
              </a:xfrm>
              <a:prstGeom prst="rect">
                <a:avLst/>
              </a:prstGeom>
            </p:spPr>
          </p:pic>
        </p:grpSp>
        <p:grpSp>
          <p:nvGrpSpPr>
            <p:cNvPr id="73" name="Group 72">
              <a:extLst>
                <a:ext uri="{FF2B5EF4-FFF2-40B4-BE49-F238E27FC236}">
                  <a16:creationId xmlns:a16="http://schemas.microsoft.com/office/drawing/2014/main" id="{E525A121-F532-6E9A-2837-F08C204F5768}"/>
                </a:ext>
              </a:extLst>
            </p:cNvPr>
            <p:cNvGrpSpPr/>
            <p:nvPr/>
          </p:nvGrpSpPr>
          <p:grpSpPr>
            <a:xfrm>
              <a:off x="10017223" y="1975996"/>
              <a:ext cx="306769" cy="280966"/>
              <a:chOff x="8275289" y="2668499"/>
              <a:chExt cx="449524" cy="411715"/>
            </a:xfrm>
          </p:grpSpPr>
          <p:sp>
            <p:nvSpPr>
              <p:cNvPr id="75" name="Hexagon 3">
                <a:extLst>
                  <a:ext uri="{FF2B5EF4-FFF2-40B4-BE49-F238E27FC236}">
                    <a16:creationId xmlns:a16="http://schemas.microsoft.com/office/drawing/2014/main" id="{1F892F13-54ED-5054-1A12-80BDB3F34E2A}"/>
                  </a:ext>
                </a:extLst>
              </p:cNvPr>
              <p:cNvSpPr>
                <a:spLocks noChangeAspect="1"/>
              </p:cNvSpPr>
              <p:nvPr/>
            </p:nvSpPr>
            <p:spPr>
              <a:xfrm rot="1800000">
                <a:off x="8275289" y="2668499"/>
                <a:ext cx="449524" cy="411715"/>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78" name="Picture 77" descr="Shape&#10;&#10;Description automatically generated with low confidence">
                <a:extLst>
                  <a:ext uri="{FF2B5EF4-FFF2-40B4-BE49-F238E27FC236}">
                    <a16:creationId xmlns:a16="http://schemas.microsoft.com/office/drawing/2014/main" id="{B90F1F64-D6B3-1FEB-B708-5F64775AA012}"/>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094" t="13133" r="7094" b="13133"/>
              <a:stretch/>
            </p:blipFill>
            <p:spPr>
              <a:xfrm>
                <a:off x="8352866" y="2734338"/>
                <a:ext cx="319942" cy="274909"/>
              </a:xfrm>
              <a:prstGeom prst="rect">
                <a:avLst/>
              </a:prstGeom>
            </p:spPr>
          </p:pic>
        </p:grpSp>
        <p:grpSp>
          <p:nvGrpSpPr>
            <p:cNvPr id="81" name="Group 80">
              <a:extLst>
                <a:ext uri="{FF2B5EF4-FFF2-40B4-BE49-F238E27FC236}">
                  <a16:creationId xmlns:a16="http://schemas.microsoft.com/office/drawing/2014/main" id="{76B5BCAF-DE17-2AA0-088A-FF5BA8D47EBF}"/>
                </a:ext>
              </a:extLst>
            </p:cNvPr>
            <p:cNvGrpSpPr/>
            <p:nvPr/>
          </p:nvGrpSpPr>
          <p:grpSpPr>
            <a:xfrm>
              <a:off x="9584035" y="1918125"/>
              <a:ext cx="306769" cy="280966"/>
              <a:chOff x="7782591" y="2668499"/>
              <a:chExt cx="449524" cy="411715"/>
            </a:xfrm>
          </p:grpSpPr>
          <p:sp>
            <p:nvSpPr>
              <p:cNvPr id="84" name="Hexagon 3">
                <a:extLst>
                  <a:ext uri="{FF2B5EF4-FFF2-40B4-BE49-F238E27FC236}">
                    <a16:creationId xmlns:a16="http://schemas.microsoft.com/office/drawing/2014/main" id="{720B1127-7E01-D500-4DA7-B19CC3BB006C}"/>
                  </a:ext>
                </a:extLst>
              </p:cNvPr>
              <p:cNvSpPr>
                <a:spLocks noChangeAspect="1"/>
              </p:cNvSpPr>
              <p:nvPr/>
            </p:nvSpPr>
            <p:spPr>
              <a:xfrm rot="1800000">
                <a:off x="7782591" y="2668499"/>
                <a:ext cx="449524" cy="411715"/>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87" name="Picture 86" descr="Shape&#10;&#10;Description automatically generated with low confidence">
                <a:extLst>
                  <a:ext uri="{FF2B5EF4-FFF2-40B4-BE49-F238E27FC236}">
                    <a16:creationId xmlns:a16="http://schemas.microsoft.com/office/drawing/2014/main" id="{3C21364F-B3D0-06C6-E1B2-844395F0F367}"/>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094" t="13133" r="7094" b="13133"/>
              <a:stretch/>
            </p:blipFill>
            <p:spPr>
              <a:xfrm>
                <a:off x="7860168" y="2734338"/>
                <a:ext cx="319942" cy="274909"/>
              </a:xfrm>
              <a:prstGeom prst="rect">
                <a:avLst/>
              </a:prstGeom>
            </p:spPr>
          </p:pic>
        </p:grpSp>
        <p:sp>
          <p:nvSpPr>
            <p:cNvPr id="88" name="Rectangle: Rounded Corners 87">
              <a:extLst>
                <a:ext uri="{FF2B5EF4-FFF2-40B4-BE49-F238E27FC236}">
                  <a16:creationId xmlns:a16="http://schemas.microsoft.com/office/drawing/2014/main" id="{ADE4276F-417D-45DE-BDAD-DFEAAEF877A1}"/>
                </a:ext>
              </a:extLst>
            </p:cNvPr>
            <p:cNvSpPr/>
            <p:nvPr/>
          </p:nvSpPr>
          <p:spPr>
            <a:xfrm>
              <a:off x="11313105" y="3019305"/>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6</a:t>
              </a:r>
            </a:p>
          </p:txBody>
        </p:sp>
        <p:sp>
          <p:nvSpPr>
            <p:cNvPr id="89" name="Rectangle: Rounded Corners 88">
              <a:extLst>
                <a:ext uri="{FF2B5EF4-FFF2-40B4-BE49-F238E27FC236}">
                  <a16:creationId xmlns:a16="http://schemas.microsoft.com/office/drawing/2014/main" id="{425AE8A1-ADD4-E914-B03E-84BBEF72C8DD}"/>
                </a:ext>
              </a:extLst>
            </p:cNvPr>
            <p:cNvSpPr/>
            <p:nvPr/>
          </p:nvSpPr>
          <p:spPr>
            <a:xfrm>
              <a:off x="11452874" y="3402194"/>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7</a:t>
              </a:r>
            </a:p>
          </p:txBody>
        </p:sp>
        <p:sp>
          <p:nvSpPr>
            <p:cNvPr id="90" name="Rectangle: Rounded Corners 89">
              <a:extLst>
                <a:ext uri="{FF2B5EF4-FFF2-40B4-BE49-F238E27FC236}">
                  <a16:creationId xmlns:a16="http://schemas.microsoft.com/office/drawing/2014/main" id="{2AE50A06-01FD-E39A-9C43-5D3F3B6C1B74}"/>
                </a:ext>
              </a:extLst>
            </p:cNvPr>
            <p:cNvSpPr/>
            <p:nvPr/>
          </p:nvSpPr>
          <p:spPr>
            <a:xfrm>
              <a:off x="11491955" y="3816701"/>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8</a:t>
              </a:r>
            </a:p>
          </p:txBody>
        </p:sp>
        <p:sp>
          <p:nvSpPr>
            <p:cNvPr id="91" name="Rectangle: Rounded Corners 90">
              <a:extLst>
                <a:ext uri="{FF2B5EF4-FFF2-40B4-BE49-F238E27FC236}">
                  <a16:creationId xmlns:a16="http://schemas.microsoft.com/office/drawing/2014/main" id="{D1C238F1-B982-A3FB-71AA-F85A61EFF762}"/>
                </a:ext>
              </a:extLst>
            </p:cNvPr>
            <p:cNvSpPr/>
            <p:nvPr/>
          </p:nvSpPr>
          <p:spPr>
            <a:xfrm>
              <a:off x="11452971" y="4228473"/>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9</a:t>
              </a:r>
            </a:p>
          </p:txBody>
        </p:sp>
        <p:sp>
          <p:nvSpPr>
            <p:cNvPr id="92" name="Rectangle: Rounded Corners 91">
              <a:extLst>
                <a:ext uri="{FF2B5EF4-FFF2-40B4-BE49-F238E27FC236}">
                  <a16:creationId xmlns:a16="http://schemas.microsoft.com/office/drawing/2014/main" id="{6C80D718-9722-68BB-6A9D-7D52772776E8}"/>
                </a:ext>
              </a:extLst>
            </p:cNvPr>
            <p:cNvSpPr/>
            <p:nvPr/>
          </p:nvSpPr>
          <p:spPr>
            <a:xfrm>
              <a:off x="11338139" y="4634345"/>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10</a:t>
              </a:r>
            </a:p>
          </p:txBody>
        </p:sp>
        <p:sp>
          <p:nvSpPr>
            <p:cNvPr id="93" name="Rectangle: Rounded Corners 92">
              <a:extLst>
                <a:ext uri="{FF2B5EF4-FFF2-40B4-BE49-F238E27FC236}">
                  <a16:creationId xmlns:a16="http://schemas.microsoft.com/office/drawing/2014/main" id="{E351690F-62F9-F9F4-BFD2-62E3D441D444}"/>
                </a:ext>
              </a:extLst>
            </p:cNvPr>
            <p:cNvSpPr/>
            <p:nvPr/>
          </p:nvSpPr>
          <p:spPr>
            <a:xfrm>
              <a:off x="11106092" y="4986653"/>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11</a:t>
              </a:r>
            </a:p>
          </p:txBody>
        </p:sp>
        <p:sp>
          <p:nvSpPr>
            <p:cNvPr id="94" name="Rectangle: Rounded Corners 93">
              <a:extLst>
                <a:ext uri="{FF2B5EF4-FFF2-40B4-BE49-F238E27FC236}">
                  <a16:creationId xmlns:a16="http://schemas.microsoft.com/office/drawing/2014/main" id="{7D339F19-9F9E-F32D-4E96-A467A26F2DC3}"/>
                </a:ext>
              </a:extLst>
            </p:cNvPr>
            <p:cNvSpPr/>
            <p:nvPr/>
          </p:nvSpPr>
          <p:spPr>
            <a:xfrm>
              <a:off x="10797499" y="5263062"/>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12</a:t>
              </a:r>
            </a:p>
          </p:txBody>
        </p:sp>
        <p:sp>
          <p:nvSpPr>
            <p:cNvPr id="95" name="Rectangle: Rounded Corners 94">
              <a:extLst>
                <a:ext uri="{FF2B5EF4-FFF2-40B4-BE49-F238E27FC236}">
                  <a16:creationId xmlns:a16="http://schemas.microsoft.com/office/drawing/2014/main" id="{81C4C9D0-5F04-484E-67AB-CB7437DFF0C4}"/>
                </a:ext>
              </a:extLst>
            </p:cNvPr>
            <p:cNvSpPr/>
            <p:nvPr/>
          </p:nvSpPr>
          <p:spPr>
            <a:xfrm>
              <a:off x="10430632" y="5495814"/>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13</a:t>
              </a:r>
            </a:p>
          </p:txBody>
        </p:sp>
        <p:sp>
          <p:nvSpPr>
            <p:cNvPr id="96" name="Rectangle: Rounded Corners 95">
              <a:extLst>
                <a:ext uri="{FF2B5EF4-FFF2-40B4-BE49-F238E27FC236}">
                  <a16:creationId xmlns:a16="http://schemas.microsoft.com/office/drawing/2014/main" id="{FA389798-EB15-A281-5F9B-1D36A465365C}"/>
                </a:ext>
              </a:extLst>
            </p:cNvPr>
            <p:cNvSpPr/>
            <p:nvPr/>
          </p:nvSpPr>
          <p:spPr>
            <a:xfrm>
              <a:off x="10031812" y="5664349"/>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14</a:t>
              </a:r>
            </a:p>
          </p:txBody>
        </p:sp>
        <p:sp>
          <p:nvSpPr>
            <p:cNvPr id="99" name="Rectangle: Rounded Corners 98">
              <a:extLst>
                <a:ext uri="{FF2B5EF4-FFF2-40B4-BE49-F238E27FC236}">
                  <a16:creationId xmlns:a16="http://schemas.microsoft.com/office/drawing/2014/main" id="{8096DEE1-BEB2-33E4-CA28-EA651E3E5BB9}"/>
                </a:ext>
              </a:extLst>
            </p:cNvPr>
            <p:cNvSpPr/>
            <p:nvPr/>
          </p:nvSpPr>
          <p:spPr>
            <a:xfrm>
              <a:off x="7903675" y="4620171"/>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20</a:t>
              </a:r>
            </a:p>
          </p:txBody>
        </p:sp>
        <p:sp>
          <p:nvSpPr>
            <p:cNvPr id="100" name="Rectangle: Rounded Corners 99">
              <a:extLst>
                <a:ext uri="{FF2B5EF4-FFF2-40B4-BE49-F238E27FC236}">
                  <a16:creationId xmlns:a16="http://schemas.microsoft.com/office/drawing/2014/main" id="{38E58568-D048-57C4-3A57-10AA6DB7B330}"/>
                </a:ext>
              </a:extLst>
            </p:cNvPr>
            <p:cNvSpPr/>
            <p:nvPr/>
          </p:nvSpPr>
          <p:spPr>
            <a:xfrm>
              <a:off x="7763906" y="4237282"/>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21</a:t>
              </a:r>
            </a:p>
          </p:txBody>
        </p:sp>
        <p:sp>
          <p:nvSpPr>
            <p:cNvPr id="101" name="Rectangle: Rounded Corners 100">
              <a:extLst>
                <a:ext uri="{FF2B5EF4-FFF2-40B4-BE49-F238E27FC236}">
                  <a16:creationId xmlns:a16="http://schemas.microsoft.com/office/drawing/2014/main" id="{73D4032E-8E77-D8DF-5ABD-0C98FAC8CC49}"/>
                </a:ext>
              </a:extLst>
            </p:cNvPr>
            <p:cNvSpPr/>
            <p:nvPr/>
          </p:nvSpPr>
          <p:spPr>
            <a:xfrm>
              <a:off x="7724825" y="3822775"/>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22</a:t>
              </a:r>
            </a:p>
          </p:txBody>
        </p:sp>
        <p:sp>
          <p:nvSpPr>
            <p:cNvPr id="102" name="Rectangle: Rounded Corners 101">
              <a:extLst>
                <a:ext uri="{FF2B5EF4-FFF2-40B4-BE49-F238E27FC236}">
                  <a16:creationId xmlns:a16="http://schemas.microsoft.com/office/drawing/2014/main" id="{D18A8D66-AF93-8593-F57B-98A8562743D9}"/>
                </a:ext>
              </a:extLst>
            </p:cNvPr>
            <p:cNvSpPr/>
            <p:nvPr/>
          </p:nvSpPr>
          <p:spPr>
            <a:xfrm>
              <a:off x="7763809" y="3411003"/>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23</a:t>
              </a:r>
            </a:p>
          </p:txBody>
        </p:sp>
        <p:sp>
          <p:nvSpPr>
            <p:cNvPr id="106" name="Rectangle: Rounded Corners 105">
              <a:extLst>
                <a:ext uri="{FF2B5EF4-FFF2-40B4-BE49-F238E27FC236}">
                  <a16:creationId xmlns:a16="http://schemas.microsoft.com/office/drawing/2014/main" id="{6D61FD8A-4655-7132-C275-CC6FE2B84649}"/>
                </a:ext>
              </a:extLst>
            </p:cNvPr>
            <p:cNvSpPr/>
            <p:nvPr/>
          </p:nvSpPr>
          <p:spPr>
            <a:xfrm>
              <a:off x="7878641" y="3005131"/>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24</a:t>
              </a:r>
            </a:p>
          </p:txBody>
        </p:sp>
        <p:sp>
          <p:nvSpPr>
            <p:cNvPr id="107" name="Rectangle: Rounded Corners 106">
              <a:extLst>
                <a:ext uri="{FF2B5EF4-FFF2-40B4-BE49-F238E27FC236}">
                  <a16:creationId xmlns:a16="http://schemas.microsoft.com/office/drawing/2014/main" id="{BA87B1B7-F4D9-5284-DEB1-566C315BE1E1}"/>
                </a:ext>
              </a:extLst>
            </p:cNvPr>
            <p:cNvSpPr/>
            <p:nvPr/>
          </p:nvSpPr>
          <p:spPr>
            <a:xfrm>
              <a:off x="8110688" y="2652823"/>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25</a:t>
              </a:r>
            </a:p>
          </p:txBody>
        </p:sp>
        <p:sp>
          <p:nvSpPr>
            <p:cNvPr id="108" name="Rectangle: Rounded Corners 107">
              <a:extLst>
                <a:ext uri="{FF2B5EF4-FFF2-40B4-BE49-F238E27FC236}">
                  <a16:creationId xmlns:a16="http://schemas.microsoft.com/office/drawing/2014/main" id="{D18C6946-A0F9-F2D8-118F-2E61CD5CF9D7}"/>
                </a:ext>
              </a:extLst>
            </p:cNvPr>
            <p:cNvSpPr/>
            <p:nvPr/>
          </p:nvSpPr>
          <p:spPr>
            <a:xfrm>
              <a:off x="8419281" y="2376414"/>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26</a:t>
              </a:r>
            </a:p>
          </p:txBody>
        </p:sp>
        <p:sp>
          <p:nvSpPr>
            <p:cNvPr id="109" name="Rectangle: Rounded Corners 108">
              <a:extLst>
                <a:ext uri="{FF2B5EF4-FFF2-40B4-BE49-F238E27FC236}">
                  <a16:creationId xmlns:a16="http://schemas.microsoft.com/office/drawing/2014/main" id="{788EEF51-C110-2D8A-8798-FC1EC3A5EB12}"/>
                </a:ext>
              </a:extLst>
            </p:cNvPr>
            <p:cNvSpPr/>
            <p:nvPr/>
          </p:nvSpPr>
          <p:spPr>
            <a:xfrm>
              <a:off x="8786148" y="2143662"/>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27</a:t>
              </a:r>
            </a:p>
          </p:txBody>
        </p:sp>
        <p:sp>
          <p:nvSpPr>
            <p:cNvPr id="110" name="Rectangle: Rounded Corners 109">
              <a:extLst>
                <a:ext uri="{FF2B5EF4-FFF2-40B4-BE49-F238E27FC236}">
                  <a16:creationId xmlns:a16="http://schemas.microsoft.com/office/drawing/2014/main" id="{BC8A398B-83E3-5291-DF70-03A405E8F85B}"/>
                </a:ext>
              </a:extLst>
            </p:cNvPr>
            <p:cNvSpPr/>
            <p:nvPr/>
          </p:nvSpPr>
          <p:spPr>
            <a:xfrm>
              <a:off x="9184968" y="1975127"/>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28</a:t>
              </a:r>
            </a:p>
          </p:txBody>
        </p:sp>
        <p:sp>
          <p:nvSpPr>
            <p:cNvPr id="113" name="Arc 112">
              <a:extLst>
                <a:ext uri="{FF2B5EF4-FFF2-40B4-BE49-F238E27FC236}">
                  <a16:creationId xmlns:a16="http://schemas.microsoft.com/office/drawing/2014/main" id="{600561EB-D666-1760-FFD4-C2A62A90A15D}"/>
                </a:ext>
              </a:extLst>
            </p:cNvPr>
            <p:cNvSpPr/>
            <p:nvPr/>
          </p:nvSpPr>
          <p:spPr>
            <a:xfrm>
              <a:off x="7479019" y="1676400"/>
              <a:ext cx="4534072" cy="4534062"/>
            </a:xfrm>
            <a:prstGeom prst="arc">
              <a:avLst>
                <a:gd name="adj1" fmla="val 16200000"/>
                <a:gd name="adj2" fmla="val 19391567"/>
              </a:avLst>
            </a:prstGeom>
            <a:ln>
              <a:solidFill>
                <a:schemeClr val="accent3">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9B9FA1"/>
                </a:solidFill>
                <a:effectLst/>
                <a:uLnTx/>
                <a:uFillTx/>
                <a:latin typeface="Avenir"/>
                <a:ea typeface="+mn-ea"/>
                <a:cs typeface="+mn-cs"/>
              </a:endParaRPr>
            </a:p>
          </p:txBody>
        </p:sp>
        <p:sp>
          <p:nvSpPr>
            <p:cNvPr id="114" name="TextBox 113">
              <a:extLst>
                <a:ext uri="{FF2B5EF4-FFF2-40B4-BE49-F238E27FC236}">
                  <a16:creationId xmlns:a16="http://schemas.microsoft.com/office/drawing/2014/main" id="{159EEE64-91EE-4839-E907-FE4A14C2CB24}"/>
                </a:ext>
              </a:extLst>
            </p:cNvPr>
            <p:cNvSpPr txBox="1"/>
            <p:nvPr/>
          </p:nvSpPr>
          <p:spPr>
            <a:xfrm>
              <a:off x="10286771" y="1796387"/>
              <a:ext cx="1659109" cy="215444"/>
            </a:xfrm>
            <a:prstGeom prst="rect">
              <a:avLst/>
            </a:prstGeom>
            <a:solidFill>
              <a:schemeClr val="bg1"/>
            </a:solidFill>
          </p:spPr>
          <p:txBody>
            <a:bodyPr wrap="non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a:ln>
                    <a:noFill/>
                  </a:ln>
                  <a:solidFill>
                    <a:srgbClr val="F4B251">
                      <a:lumMod val="75000"/>
                    </a:srgbClr>
                  </a:solidFill>
                  <a:effectLst/>
                  <a:uLnTx/>
                  <a:uFillTx/>
                  <a:latin typeface="Avenir Book" panose="02000503020000020003" pitchFamily="2" charset="0"/>
                  <a:ea typeface="+mn-ea"/>
                  <a:cs typeface="+mn-cs"/>
                </a:rPr>
                <a:t>ONVANSERTIB</a:t>
              </a:r>
            </a:p>
          </p:txBody>
        </p:sp>
        <p:sp>
          <p:nvSpPr>
            <p:cNvPr id="115" name="Arc 114">
              <a:extLst>
                <a:ext uri="{FF2B5EF4-FFF2-40B4-BE49-F238E27FC236}">
                  <a16:creationId xmlns:a16="http://schemas.microsoft.com/office/drawing/2014/main" id="{5CEBD6D2-C4CC-88C3-2547-371A5338E120}"/>
                </a:ext>
              </a:extLst>
            </p:cNvPr>
            <p:cNvSpPr/>
            <p:nvPr/>
          </p:nvSpPr>
          <p:spPr>
            <a:xfrm>
              <a:off x="7479019" y="1676400"/>
              <a:ext cx="4534072" cy="4534062"/>
            </a:xfrm>
            <a:prstGeom prst="arc">
              <a:avLst>
                <a:gd name="adj1" fmla="val 5361589"/>
                <a:gd name="adj2" fmla="val 8565192"/>
              </a:avLst>
            </a:prstGeom>
            <a:ln>
              <a:solidFill>
                <a:schemeClr val="accent3">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9B9FA1"/>
                </a:solidFill>
                <a:effectLst/>
                <a:uLnTx/>
                <a:uFillTx/>
                <a:latin typeface="Avenir"/>
                <a:ea typeface="+mn-ea"/>
                <a:cs typeface="+mn-cs"/>
              </a:endParaRPr>
            </a:p>
          </p:txBody>
        </p:sp>
        <p:sp>
          <p:nvSpPr>
            <p:cNvPr id="116" name="TextBox 115">
              <a:extLst>
                <a:ext uri="{FF2B5EF4-FFF2-40B4-BE49-F238E27FC236}">
                  <a16:creationId xmlns:a16="http://schemas.microsoft.com/office/drawing/2014/main" id="{60C202D1-140D-4EAE-ACE7-2CE0D45B8357}"/>
                </a:ext>
              </a:extLst>
            </p:cNvPr>
            <p:cNvSpPr txBox="1"/>
            <p:nvPr/>
          </p:nvSpPr>
          <p:spPr>
            <a:xfrm>
              <a:off x="7495608" y="5811410"/>
              <a:ext cx="1659109" cy="215444"/>
            </a:xfrm>
            <a:prstGeom prst="rect">
              <a:avLst/>
            </a:prstGeom>
            <a:solidFill>
              <a:schemeClr val="bg1"/>
            </a:solidFill>
          </p:spPr>
          <p:txBody>
            <a:bodyPr wrap="non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a:ln>
                    <a:noFill/>
                  </a:ln>
                  <a:solidFill>
                    <a:srgbClr val="F4B251">
                      <a:lumMod val="75000"/>
                    </a:srgbClr>
                  </a:solidFill>
                  <a:effectLst/>
                  <a:uLnTx/>
                  <a:uFillTx/>
                  <a:latin typeface="Avenir Book" panose="02000503020000020003" pitchFamily="2" charset="0"/>
                  <a:ea typeface="+mn-ea"/>
                  <a:cs typeface="+mn-cs"/>
                </a:rPr>
                <a:t>ONVANSERTIB</a:t>
              </a:r>
            </a:p>
          </p:txBody>
        </p:sp>
      </p:grpSp>
      <p:sp>
        <p:nvSpPr>
          <p:cNvPr id="145" name="Rectangle 144">
            <a:extLst>
              <a:ext uri="{FF2B5EF4-FFF2-40B4-BE49-F238E27FC236}">
                <a16:creationId xmlns:a16="http://schemas.microsoft.com/office/drawing/2014/main" id="{6BD63590-14AA-0D09-5417-0817B7C59119}"/>
              </a:ext>
            </a:extLst>
          </p:cNvPr>
          <p:cNvSpPr/>
          <p:nvPr/>
        </p:nvSpPr>
        <p:spPr>
          <a:xfrm>
            <a:off x="306726" y="2081784"/>
            <a:ext cx="3228258" cy="1763330"/>
          </a:xfrm>
          <a:prstGeom prst="rect">
            <a:avLst/>
          </a:prstGeom>
          <a:solidFill>
            <a:srgbClr val="E1EA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cxnSp>
        <p:nvCxnSpPr>
          <p:cNvPr id="146" name="Straight Connector 145">
            <a:extLst>
              <a:ext uri="{FF2B5EF4-FFF2-40B4-BE49-F238E27FC236}">
                <a16:creationId xmlns:a16="http://schemas.microsoft.com/office/drawing/2014/main" id="{DBF28D14-9D96-721E-D69D-65E5714FCFDC}"/>
              </a:ext>
            </a:extLst>
          </p:cNvPr>
          <p:cNvCxnSpPr>
            <a:cxnSpLocks/>
          </p:cNvCxnSpPr>
          <p:nvPr/>
        </p:nvCxnSpPr>
        <p:spPr>
          <a:xfrm>
            <a:off x="306726" y="2084338"/>
            <a:ext cx="3228258" cy="0"/>
          </a:xfrm>
          <a:prstGeom prst="line">
            <a:avLst/>
          </a:prstGeom>
          <a:ln>
            <a:solidFill>
              <a:schemeClr val="accent1">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147" name="TextBox 146">
            <a:extLst>
              <a:ext uri="{FF2B5EF4-FFF2-40B4-BE49-F238E27FC236}">
                <a16:creationId xmlns:a16="http://schemas.microsoft.com/office/drawing/2014/main" id="{2A93F2B4-D35E-B0E5-D297-51E81E65B2A9}"/>
              </a:ext>
            </a:extLst>
          </p:cNvPr>
          <p:cNvSpPr txBox="1"/>
          <p:nvPr/>
        </p:nvSpPr>
        <p:spPr>
          <a:xfrm>
            <a:off x="471459" y="2501642"/>
            <a:ext cx="1249060" cy="369332"/>
          </a:xfrm>
          <a:prstGeom prst="rect">
            <a:avLst/>
          </a:prstGeom>
          <a:noFill/>
        </p:spPr>
        <p:txBody>
          <a:bodyPr wrap="non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Medium" panose="02000603020000020003" pitchFamily="2" charset="0"/>
                <a:ea typeface="+mn-ea"/>
                <a:cs typeface="+mn-cs"/>
              </a:rPr>
              <a:t>KRAS-mut</a:t>
            </a:r>
          </a:p>
        </p:txBody>
      </p:sp>
      <p:sp>
        <p:nvSpPr>
          <p:cNvPr id="148" name="TextBox 147">
            <a:extLst>
              <a:ext uri="{FF2B5EF4-FFF2-40B4-BE49-F238E27FC236}">
                <a16:creationId xmlns:a16="http://schemas.microsoft.com/office/drawing/2014/main" id="{CCC9B6C2-FE6E-5FAF-4EB6-F0BC5B56E6AA}"/>
              </a:ext>
            </a:extLst>
          </p:cNvPr>
          <p:cNvSpPr txBox="1"/>
          <p:nvPr/>
        </p:nvSpPr>
        <p:spPr>
          <a:xfrm>
            <a:off x="471459" y="2877080"/>
            <a:ext cx="1560042" cy="369332"/>
          </a:xfrm>
          <a:prstGeom prst="rect">
            <a:avLst/>
          </a:prstGeom>
          <a:noFill/>
        </p:spPr>
        <p:txBody>
          <a:bodyPr wrap="non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Medium" panose="02000603020000020003" pitchFamily="2" charset="0"/>
                <a:ea typeface="+mn-ea"/>
                <a:cs typeface="+mn-cs"/>
              </a:rPr>
              <a:t>Unresectable</a:t>
            </a:r>
          </a:p>
        </p:txBody>
      </p:sp>
      <p:sp>
        <p:nvSpPr>
          <p:cNvPr id="149" name="TextBox 148">
            <a:extLst>
              <a:ext uri="{FF2B5EF4-FFF2-40B4-BE49-F238E27FC236}">
                <a16:creationId xmlns:a16="http://schemas.microsoft.com/office/drawing/2014/main" id="{56B3C916-9330-2B86-3755-57F4D90918F2}"/>
              </a:ext>
            </a:extLst>
          </p:cNvPr>
          <p:cNvSpPr txBox="1"/>
          <p:nvPr/>
        </p:nvSpPr>
        <p:spPr>
          <a:xfrm>
            <a:off x="471459" y="2126204"/>
            <a:ext cx="1651414" cy="369332"/>
          </a:xfrm>
          <a:prstGeom prst="rect">
            <a:avLst/>
          </a:prstGeom>
          <a:noFill/>
        </p:spPr>
        <p:txBody>
          <a:bodyPr wrap="non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Medium" panose="02000603020000020003" pitchFamily="2" charset="0"/>
                <a:ea typeface="+mn-ea"/>
                <a:cs typeface="+mn-cs"/>
              </a:rPr>
              <a:t>2</a:t>
            </a:r>
            <a:r>
              <a:rPr kumimoji="0" lang="en-US" sz="1800" b="0" i="0" u="none" strike="noStrike" kern="1200" cap="none" spc="0" normalizeH="0" baseline="30000" noProof="0">
                <a:ln>
                  <a:noFill/>
                </a:ln>
                <a:solidFill>
                  <a:srgbClr val="58595B"/>
                </a:solidFill>
                <a:effectLst/>
                <a:uLnTx/>
                <a:uFillTx/>
                <a:latin typeface="Avenir Medium" panose="02000603020000020003" pitchFamily="2" charset="0"/>
                <a:ea typeface="+mn-ea"/>
                <a:cs typeface="+mn-cs"/>
              </a:rPr>
              <a:t>nd</a:t>
            </a:r>
            <a:r>
              <a:rPr kumimoji="0" lang="en-US" sz="1800" b="0" i="0" u="none" strike="noStrike" kern="1200" cap="none" spc="0" normalizeH="0" baseline="0" noProof="0">
                <a:ln>
                  <a:noFill/>
                </a:ln>
                <a:solidFill>
                  <a:srgbClr val="58595B"/>
                </a:solidFill>
                <a:effectLst/>
                <a:uLnTx/>
                <a:uFillTx/>
                <a:latin typeface="Avenir Medium" panose="02000603020000020003" pitchFamily="2" charset="0"/>
                <a:ea typeface="+mn-ea"/>
                <a:cs typeface="+mn-cs"/>
              </a:rPr>
              <a:t> line mCRC</a:t>
            </a:r>
          </a:p>
        </p:txBody>
      </p:sp>
      <p:pic>
        <p:nvPicPr>
          <p:cNvPr id="170" name="Picture 169" descr="A close-up of a jellyfish&#10;&#10;Description automatically generated with medium confidence">
            <a:extLst>
              <a:ext uri="{FF2B5EF4-FFF2-40B4-BE49-F238E27FC236}">
                <a16:creationId xmlns:a16="http://schemas.microsoft.com/office/drawing/2014/main" id="{570DAA6A-2312-CDBF-34EE-F6D9C38D3B81}"/>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225" t="20389" b="766"/>
          <a:stretch/>
        </p:blipFill>
        <p:spPr>
          <a:xfrm>
            <a:off x="306726" y="3721039"/>
            <a:ext cx="3228258" cy="2711896"/>
          </a:xfrm>
          <a:prstGeom prst="rect">
            <a:avLst/>
          </a:prstGeom>
        </p:spPr>
      </p:pic>
      <p:sp>
        <p:nvSpPr>
          <p:cNvPr id="171" name="Rectangle 170">
            <a:extLst>
              <a:ext uri="{FF2B5EF4-FFF2-40B4-BE49-F238E27FC236}">
                <a16:creationId xmlns:a16="http://schemas.microsoft.com/office/drawing/2014/main" id="{298BD80D-2D23-F26E-BE77-6C129F0C489E}"/>
              </a:ext>
            </a:extLst>
          </p:cNvPr>
          <p:cNvSpPr/>
          <p:nvPr/>
        </p:nvSpPr>
        <p:spPr>
          <a:xfrm>
            <a:off x="306725" y="3721038"/>
            <a:ext cx="3228259" cy="1463183"/>
          </a:xfrm>
          <a:prstGeom prst="rect">
            <a:avLst/>
          </a:prstGeom>
          <a:gradFill flip="none" rotWithShape="1">
            <a:gsLst>
              <a:gs pos="0">
                <a:srgbClr val="000000">
                  <a:alpha val="50000"/>
                </a:srgbClr>
              </a:gs>
              <a:gs pos="48000">
                <a:srgbClr val="000000">
                  <a:alpha val="40000"/>
                </a:srgbClr>
              </a:gs>
              <a:gs pos="100000">
                <a:schemeClr val="bg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cxnSp>
        <p:nvCxnSpPr>
          <p:cNvPr id="173" name="Straight Connector 172">
            <a:extLst>
              <a:ext uri="{FF2B5EF4-FFF2-40B4-BE49-F238E27FC236}">
                <a16:creationId xmlns:a16="http://schemas.microsoft.com/office/drawing/2014/main" id="{624B6C11-5ED8-3CBB-9AD9-7A98C9B158B0}"/>
              </a:ext>
            </a:extLst>
          </p:cNvPr>
          <p:cNvCxnSpPr>
            <a:cxnSpLocks/>
          </p:cNvCxnSpPr>
          <p:nvPr/>
        </p:nvCxnSpPr>
        <p:spPr>
          <a:xfrm>
            <a:off x="306726" y="3713672"/>
            <a:ext cx="3228831"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72" name="TextBox 171">
            <a:extLst>
              <a:ext uri="{FF2B5EF4-FFF2-40B4-BE49-F238E27FC236}">
                <a16:creationId xmlns:a16="http://schemas.microsoft.com/office/drawing/2014/main" id="{67C1DB6D-2489-577B-E827-35ECEFA00B15}"/>
              </a:ext>
            </a:extLst>
          </p:cNvPr>
          <p:cNvSpPr txBox="1"/>
          <p:nvPr/>
        </p:nvSpPr>
        <p:spPr>
          <a:xfrm>
            <a:off x="1249197" y="3912508"/>
            <a:ext cx="1343316" cy="553998"/>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a:ln>
                  <a:noFill/>
                </a:ln>
                <a:solidFill>
                  <a:srgbClr val="FFFFFF">
                    <a:alpha val="50000"/>
                  </a:srgbClr>
                </a:solidFill>
                <a:effectLst/>
                <a:uLnTx/>
                <a:uFillTx/>
                <a:latin typeface="Roboto Slab Medium" pitchFamily="2" charset="0"/>
                <a:ea typeface="Roboto Slab Medium" pitchFamily="2" charset="0"/>
                <a:cs typeface="+mn-cs"/>
              </a:rPr>
              <a:t>mCRC</a:t>
            </a:r>
          </a:p>
        </p:txBody>
      </p:sp>
      <p:sp>
        <p:nvSpPr>
          <p:cNvPr id="177" name="TextBox 176">
            <a:extLst>
              <a:ext uri="{FF2B5EF4-FFF2-40B4-BE49-F238E27FC236}">
                <a16:creationId xmlns:a16="http://schemas.microsoft.com/office/drawing/2014/main" id="{572C7DC4-879C-78E2-40C4-4208383B0FB6}"/>
              </a:ext>
            </a:extLst>
          </p:cNvPr>
          <p:cNvSpPr txBox="1"/>
          <p:nvPr/>
        </p:nvSpPr>
        <p:spPr>
          <a:xfrm>
            <a:off x="306726" y="1748041"/>
            <a:ext cx="3323701" cy="307777"/>
          </a:xfrm>
          <a:prstGeom prst="rect">
            <a:avLst/>
          </a:prstGeom>
          <a:noFill/>
        </p:spPr>
        <p:txBody>
          <a:bodyPr wrap="square" lIns="0" tIns="0" rIns="0" bIns="0" rtlCol="0" anchor="t">
            <a:spAutoFit/>
          </a:bodyPr>
          <a:lstStyle>
            <a:defPPr>
              <a:defRPr lang="en-US"/>
            </a:defPPr>
            <a:lvl1pPr>
              <a:defRPr>
                <a:solidFill>
                  <a:schemeClr val="accent1"/>
                </a:solidFill>
                <a:latin typeface="Roboto Slab Black" pitchFamily="2" charset="0"/>
                <a:ea typeface="Roboto Slab Black" pitchFamily="2"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345366"/>
                </a:solidFill>
                <a:effectLst/>
                <a:uLnTx/>
                <a:uFillTx/>
                <a:latin typeface="Roboto Slab Black" pitchFamily="2" charset="0"/>
                <a:ea typeface="Roboto Slab Black" pitchFamily="2" charset="0"/>
                <a:cs typeface="+mn-cs"/>
              </a:rPr>
              <a:t>ENROLLMENT CRITERIA</a:t>
            </a:r>
          </a:p>
        </p:txBody>
      </p:sp>
      <p:sp>
        <p:nvSpPr>
          <p:cNvPr id="5" name="TextBox 4">
            <a:extLst>
              <a:ext uri="{FF2B5EF4-FFF2-40B4-BE49-F238E27FC236}">
                <a16:creationId xmlns:a16="http://schemas.microsoft.com/office/drawing/2014/main" id="{A82C0331-5E1B-50A4-B5D8-E009F2FDA096}"/>
              </a:ext>
            </a:extLst>
          </p:cNvPr>
          <p:cNvSpPr txBox="1"/>
          <p:nvPr/>
        </p:nvSpPr>
        <p:spPr>
          <a:xfrm>
            <a:off x="8692041" y="1748041"/>
            <a:ext cx="2924821" cy="307777"/>
          </a:xfrm>
          <a:prstGeom prst="rect">
            <a:avLst/>
          </a:prstGeom>
          <a:noFill/>
        </p:spPr>
        <p:txBody>
          <a:bodyPr wrap="square" lIns="0" tIns="0" rIns="0" bIns="0" rtlCol="0" anchor="b">
            <a:spAutoFit/>
          </a:bodyPr>
          <a:lstStyle>
            <a:defPPr>
              <a:defRPr lang="en-US"/>
            </a:defPPr>
            <a:lvl1pPr>
              <a:defRPr>
                <a:solidFill>
                  <a:srgbClr val="FF00FF"/>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345366"/>
                </a:solidFill>
                <a:effectLst/>
                <a:uLnTx/>
                <a:uFillTx/>
                <a:latin typeface="Roboto Slab Black" pitchFamily="2" charset="0"/>
                <a:ea typeface="Roboto Slab Black" pitchFamily="2" charset="0"/>
                <a:cs typeface="+mn-cs"/>
              </a:rPr>
              <a:t>EFFICACY ENDPOINTS</a:t>
            </a:r>
          </a:p>
        </p:txBody>
      </p:sp>
      <p:cxnSp>
        <p:nvCxnSpPr>
          <p:cNvPr id="13" name="Straight Connector 12">
            <a:extLst>
              <a:ext uri="{FF2B5EF4-FFF2-40B4-BE49-F238E27FC236}">
                <a16:creationId xmlns:a16="http://schemas.microsoft.com/office/drawing/2014/main" id="{7A8B9110-BBDD-CC99-BF6E-B495199FABD0}"/>
              </a:ext>
            </a:extLst>
          </p:cNvPr>
          <p:cNvCxnSpPr>
            <a:cxnSpLocks/>
          </p:cNvCxnSpPr>
          <p:nvPr/>
        </p:nvCxnSpPr>
        <p:spPr>
          <a:xfrm flipH="1">
            <a:off x="8692041" y="2081784"/>
            <a:ext cx="3097819" cy="0"/>
          </a:xfrm>
          <a:prstGeom prst="line">
            <a:avLst/>
          </a:prstGeom>
          <a:ln>
            <a:solidFill>
              <a:schemeClr val="accent1">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4E9B9FAB-51DF-49C5-1FC1-5C318F772604}"/>
              </a:ext>
            </a:extLst>
          </p:cNvPr>
          <p:cNvSpPr txBox="1"/>
          <p:nvPr/>
        </p:nvSpPr>
        <p:spPr>
          <a:xfrm>
            <a:off x="471459" y="3333754"/>
            <a:ext cx="2286203" cy="369332"/>
          </a:xfrm>
          <a:prstGeom prst="rect">
            <a:avLst/>
          </a:prstGeom>
          <a:noFill/>
        </p:spPr>
        <p:txBody>
          <a:bodyPr wrap="non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Medium" panose="02000603020000020003" pitchFamily="2" charset="0"/>
                <a:ea typeface="+mn-ea"/>
                <a:cs typeface="+mn-cs"/>
              </a:rPr>
              <a:t>N=68 (66 evaluable)</a:t>
            </a:r>
          </a:p>
        </p:txBody>
      </p:sp>
      <p:sp>
        <p:nvSpPr>
          <p:cNvPr id="10" name="TextBox 9">
            <a:extLst>
              <a:ext uri="{FF2B5EF4-FFF2-40B4-BE49-F238E27FC236}">
                <a16:creationId xmlns:a16="http://schemas.microsoft.com/office/drawing/2014/main" id="{54E79585-F0E9-2EF1-1347-D77E114858A7}"/>
              </a:ext>
            </a:extLst>
          </p:cNvPr>
          <p:cNvSpPr txBox="1"/>
          <p:nvPr/>
        </p:nvSpPr>
        <p:spPr>
          <a:xfrm>
            <a:off x="9291417" y="2378313"/>
            <a:ext cx="2633882" cy="861774"/>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58595B"/>
                </a:solidFill>
                <a:effectLst/>
                <a:uLnTx/>
                <a:uFillTx/>
                <a:latin typeface="Avenir Medium" panose="02000603020000020003" pitchFamily="2" charset="0"/>
              </a:rPr>
              <a:t>Primary: </a:t>
            </a:r>
            <a:br>
              <a:rPr kumimoji="0" lang="en-US" sz="14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br>
            <a:r>
              <a:rPr kumimoji="0" lang="en-US" sz="14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Objective Response Rate (ORR) per RECIST v1.1 in patients who receive ≥1 cycle of treatment</a:t>
            </a:r>
          </a:p>
        </p:txBody>
      </p:sp>
      <p:grpSp>
        <p:nvGrpSpPr>
          <p:cNvPr id="12" name="Group 11">
            <a:extLst>
              <a:ext uri="{FF2B5EF4-FFF2-40B4-BE49-F238E27FC236}">
                <a16:creationId xmlns:a16="http://schemas.microsoft.com/office/drawing/2014/main" id="{04D68506-266E-77A8-33D8-0218621B9020}"/>
              </a:ext>
            </a:extLst>
          </p:cNvPr>
          <p:cNvGrpSpPr/>
          <p:nvPr/>
        </p:nvGrpSpPr>
        <p:grpSpPr>
          <a:xfrm>
            <a:off x="8682149" y="2420613"/>
            <a:ext cx="457200" cy="457200"/>
            <a:chOff x="7056563" y="3141208"/>
            <a:chExt cx="666750" cy="714375"/>
          </a:xfrm>
        </p:grpSpPr>
        <p:pic>
          <p:nvPicPr>
            <p:cNvPr id="15" name="Picture 14" descr="A white circle with a black background&#10;&#10;Description automatically generated with low confidence">
              <a:extLst>
                <a:ext uri="{FF2B5EF4-FFF2-40B4-BE49-F238E27FC236}">
                  <a16:creationId xmlns:a16="http://schemas.microsoft.com/office/drawing/2014/main" id="{82111CFB-1B0E-725E-6881-089834F004CB}"/>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056563" y="3141208"/>
              <a:ext cx="666750" cy="714375"/>
            </a:xfrm>
            <a:prstGeom prst="rect">
              <a:avLst/>
            </a:prstGeom>
          </p:spPr>
        </p:pic>
        <p:sp>
          <p:nvSpPr>
            <p:cNvPr id="16" name="TextBox 15">
              <a:extLst>
                <a:ext uri="{FF2B5EF4-FFF2-40B4-BE49-F238E27FC236}">
                  <a16:creationId xmlns:a16="http://schemas.microsoft.com/office/drawing/2014/main" id="{6CCB34E5-DFA2-D610-5CA6-594BBF2B414B}"/>
                </a:ext>
              </a:extLst>
            </p:cNvPr>
            <p:cNvSpPr txBox="1"/>
            <p:nvPr/>
          </p:nvSpPr>
          <p:spPr>
            <a:xfrm>
              <a:off x="7297598" y="3209856"/>
              <a:ext cx="184680" cy="577081"/>
            </a:xfrm>
            <a:prstGeom prst="rect">
              <a:avLst/>
            </a:prstGeom>
            <a:noFill/>
          </p:spPr>
          <p:txBody>
            <a:bodyPr wrap="none"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50A3A5"/>
                  </a:solidFill>
                  <a:effectLst/>
                  <a:uLnTx/>
                  <a:uFillTx/>
                  <a:latin typeface="Roboto Slab" pitchFamily="2" charset="0"/>
                  <a:ea typeface="Roboto Slab" pitchFamily="2" charset="0"/>
                  <a:cs typeface="+mn-cs"/>
                </a:rPr>
                <a:t>1</a:t>
              </a:r>
              <a:endParaRPr kumimoji="0" lang="en-US" sz="1200" b="0" i="0" u="none" strike="noStrike" kern="1200" cap="none" spc="0" normalizeH="0" baseline="0" noProof="0">
                <a:ln>
                  <a:noFill/>
                </a:ln>
                <a:solidFill>
                  <a:srgbClr val="50A3A5"/>
                </a:solidFill>
                <a:effectLst/>
                <a:uLnTx/>
                <a:uFillTx/>
                <a:latin typeface="Roboto Slab" pitchFamily="2" charset="0"/>
                <a:ea typeface="Roboto Slab" pitchFamily="2" charset="0"/>
                <a:cs typeface="+mn-cs"/>
              </a:endParaRPr>
            </a:p>
          </p:txBody>
        </p:sp>
      </p:grpSp>
      <p:sp>
        <p:nvSpPr>
          <p:cNvPr id="18" name="TextBox 17">
            <a:extLst>
              <a:ext uri="{FF2B5EF4-FFF2-40B4-BE49-F238E27FC236}">
                <a16:creationId xmlns:a16="http://schemas.microsoft.com/office/drawing/2014/main" id="{1C185944-DF94-7342-2EC2-9EEB52CA6D2F}"/>
              </a:ext>
            </a:extLst>
          </p:cNvPr>
          <p:cNvSpPr txBox="1"/>
          <p:nvPr/>
        </p:nvSpPr>
        <p:spPr>
          <a:xfrm>
            <a:off x="9291417" y="3507544"/>
            <a:ext cx="2679882" cy="646331"/>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400">
                <a:solidFill>
                  <a:srgbClr val="58595B"/>
                </a:solidFill>
                <a:latin typeface="Avenir Medium" panose="02000603020000020003" pitchFamily="2" charset="0"/>
              </a:rPr>
              <a:t>Secondary: </a:t>
            </a:r>
            <a:br>
              <a:rPr kumimoji="0" lang="en-US" sz="14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br>
            <a:r>
              <a:rPr kumimoji="0" lang="en-US" sz="14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Progression-Free Survival (PFS) and Duration of Response (</a:t>
            </a:r>
            <a:r>
              <a:rPr kumimoji="0" lang="en-US" sz="1400" b="0" i="0" u="none" strike="noStrike" kern="1200" cap="none" spc="0" normalizeH="0" baseline="0" noProof="0" err="1">
                <a:ln>
                  <a:noFill/>
                </a:ln>
                <a:solidFill>
                  <a:srgbClr val="58595B"/>
                </a:solidFill>
                <a:effectLst/>
                <a:uLnTx/>
                <a:uFillTx/>
                <a:latin typeface="Avenir Book" panose="02000503020000020003" pitchFamily="2" charset="0"/>
                <a:ea typeface="+mn-ea"/>
                <a:cs typeface="+mn-cs"/>
              </a:rPr>
              <a:t>DoR</a:t>
            </a:r>
            <a:r>
              <a:rPr kumimoji="0" lang="en-US" sz="14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a:t>
            </a:r>
          </a:p>
        </p:txBody>
      </p:sp>
      <p:grpSp>
        <p:nvGrpSpPr>
          <p:cNvPr id="19" name="Group 18">
            <a:extLst>
              <a:ext uri="{FF2B5EF4-FFF2-40B4-BE49-F238E27FC236}">
                <a16:creationId xmlns:a16="http://schemas.microsoft.com/office/drawing/2014/main" id="{4A729EFA-1263-035A-2B7F-00839AECF6DA}"/>
              </a:ext>
            </a:extLst>
          </p:cNvPr>
          <p:cNvGrpSpPr/>
          <p:nvPr/>
        </p:nvGrpSpPr>
        <p:grpSpPr>
          <a:xfrm>
            <a:off x="8682149" y="3531899"/>
            <a:ext cx="457200" cy="457200"/>
            <a:chOff x="7056563" y="3141208"/>
            <a:chExt cx="666750" cy="714375"/>
          </a:xfrm>
        </p:grpSpPr>
        <p:pic>
          <p:nvPicPr>
            <p:cNvPr id="20" name="Picture 19" descr="A white circle with a black background&#10;&#10;Description automatically generated with low confidence">
              <a:extLst>
                <a:ext uri="{FF2B5EF4-FFF2-40B4-BE49-F238E27FC236}">
                  <a16:creationId xmlns:a16="http://schemas.microsoft.com/office/drawing/2014/main" id="{026C9928-D7C0-B0DD-0DFF-7896363B932D}"/>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056563" y="3141208"/>
              <a:ext cx="666750" cy="714375"/>
            </a:xfrm>
            <a:prstGeom prst="rect">
              <a:avLst/>
            </a:prstGeom>
          </p:spPr>
        </p:pic>
        <p:sp>
          <p:nvSpPr>
            <p:cNvPr id="21" name="TextBox 20">
              <a:extLst>
                <a:ext uri="{FF2B5EF4-FFF2-40B4-BE49-F238E27FC236}">
                  <a16:creationId xmlns:a16="http://schemas.microsoft.com/office/drawing/2014/main" id="{277D15D5-51FA-146C-1828-FF3026EF8D58}"/>
                </a:ext>
              </a:extLst>
            </p:cNvPr>
            <p:cNvSpPr txBox="1"/>
            <p:nvPr/>
          </p:nvSpPr>
          <p:spPr>
            <a:xfrm>
              <a:off x="7266041" y="3209856"/>
              <a:ext cx="247797" cy="577081"/>
            </a:xfrm>
            <a:prstGeom prst="rect">
              <a:avLst/>
            </a:prstGeom>
            <a:noFill/>
          </p:spPr>
          <p:txBody>
            <a:bodyPr wrap="none"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50A3A5"/>
                  </a:solidFill>
                  <a:effectLst/>
                  <a:uLnTx/>
                  <a:uFillTx/>
                  <a:latin typeface="Roboto Slab" pitchFamily="2" charset="0"/>
                  <a:ea typeface="Roboto Slab" pitchFamily="2" charset="0"/>
                  <a:cs typeface="+mn-cs"/>
                </a:rPr>
                <a:t>2</a:t>
              </a:r>
              <a:endParaRPr kumimoji="0" lang="en-US" sz="1200" b="0" i="0" u="none" strike="noStrike" kern="1200" cap="none" spc="0" normalizeH="0" baseline="0" noProof="0">
                <a:ln>
                  <a:noFill/>
                </a:ln>
                <a:solidFill>
                  <a:srgbClr val="50A3A5"/>
                </a:solidFill>
                <a:effectLst/>
                <a:uLnTx/>
                <a:uFillTx/>
                <a:latin typeface="Roboto Slab" pitchFamily="2" charset="0"/>
                <a:ea typeface="Roboto Slab" pitchFamily="2" charset="0"/>
                <a:cs typeface="+mn-cs"/>
              </a:endParaRPr>
            </a:p>
          </p:txBody>
        </p:sp>
      </p:grpSp>
      <p:sp>
        <p:nvSpPr>
          <p:cNvPr id="23" name="TextBox 22">
            <a:extLst>
              <a:ext uri="{FF2B5EF4-FFF2-40B4-BE49-F238E27FC236}">
                <a16:creationId xmlns:a16="http://schemas.microsoft.com/office/drawing/2014/main" id="{254FBC7A-297F-ED7B-3731-6794B73683B4}"/>
              </a:ext>
            </a:extLst>
          </p:cNvPr>
          <p:cNvSpPr txBox="1"/>
          <p:nvPr/>
        </p:nvSpPr>
        <p:spPr>
          <a:xfrm>
            <a:off x="9291416" y="4614226"/>
            <a:ext cx="2679883" cy="861774"/>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400">
                <a:solidFill>
                  <a:srgbClr val="58595B"/>
                </a:solidFill>
                <a:latin typeface="Avenir Medium" panose="02000603020000020003" pitchFamily="2" charset="0"/>
              </a:rPr>
              <a:t>Exploratory: </a:t>
            </a:r>
            <a:br>
              <a:rPr kumimoji="0" lang="en-US" sz="14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br>
            <a:r>
              <a:rPr kumimoji="0" lang="en-US" sz="14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decrease in KRAS-mutational burden and response to treatment</a:t>
            </a:r>
          </a:p>
        </p:txBody>
      </p:sp>
      <p:grpSp>
        <p:nvGrpSpPr>
          <p:cNvPr id="24" name="Group 23">
            <a:extLst>
              <a:ext uri="{FF2B5EF4-FFF2-40B4-BE49-F238E27FC236}">
                <a16:creationId xmlns:a16="http://schemas.microsoft.com/office/drawing/2014/main" id="{FCEFACD8-2BFB-9E74-544A-39C7BFF0405E}"/>
              </a:ext>
            </a:extLst>
          </p:cNvPr>
          <p:cNvGrpSpPr/>
          <p:nvPr/>
        </p:nvGrpSpPr>
        <p:grpSpPr>
          <a:xfrm>
            <a:off x="8682149" y="4643185"/>
            <a:ext cx="457200" cy="457200"/>
            <a:chOff x="7056563" y="3141208"/>
            <a:chExt cx="666750" cy="714375"/>
          </a:xfrm>
        </p:grpSpPr>
        <p:pic>
          <p:nvPicPr>
            <p:cNvPr id="26" name="Picture 25" descr="A white circle with a black background&#10;&#10;Description automatically generated with low confidence">
              <a:extLst>
                <a:ext uri="{FF2B5EF4-FFF2-40B4-BE49-F238E27FC236}">
                  <a16:creationId xmlns:a16="http://schemas.microsoft.com/office/drawing/2014/main" id="{9F07F703-3454-267A-0EF5-E53E6137ACD5}"/>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056563" y="3141208"/>
              <a:ext cx="666750" cy="714375"/>
            </a:xfrm>
            <a:prstGeom prst="rect">
              <a:avLst/>
            </a:prstGeom>
          </p:spPr>
        </p:pic>
        <p:sp>
          <p:nvSpPr>
            <p:cNvPr id="28" name="TextBox 27">
              <a:extLst>
                <a:ext uri="{FF2B5EF4-FFF2-40B4-BE49-F238E27FC236}">
                  <a16:creationId xmlns:a16="http://schemas.microsoft.com/office/drawing/2014/main" id="{26BE80B3-1001-9485-A9C3-6620E5A59F6C}"/>
                </a:ext>
              </a:extLst>
            </p:cNvPr>
            <p:cNvSpPr txBox="1"/>
            <p:nvPr/>
          </p:nvSpPr>
          <p:spPr>
            <a:xfrm>
              <a:off x="7268377" y="3209856"/>
              <a:ext cx="243122" cy="577081"/>
            </a:xfrm>
            <a:prstGeom prst="rect">
              <a:avLst/>
            </a:prstGeom>
            <a:noFill/>
          </p:spPr>
          <p:txBody>
            <a:bodyPr wrap="none"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50A3A5"/>
                  </a:solidFill>
                  <a:effectLst/>
                  <a:uLnTx/>
                  <a:uFillTx/>
                  <a:latin typeface="Roboto Slab" pitchFamily="2" charset="0"/>
                  <a:ea typeface="Roboto Slab" pitchFamily="2" charset="0"/>
                  <a:cs typeface="+mn-cs"/>
                </a:rPr>
                <a:t>3</a:t>
              </a:r>
              <a:endParaRPr kumimoji="0" lang="en-US" sz="1400" b="0" i="0" u="none" strike="noStrike" kern="1200" cap="none" spc="0" normalizeH="0" baseline="0" noProof="0">
                <a:ln>
                  <a:noFill/>
                </a:ln>
                <a:solidFill>
                  <a:srgbClr val="50A3A5"/>
                </a:solidFill>
                <a:effectLst/>
                <a:uLnTx/>
                <a:uFillTx/>
                <a:latin typeface="Roboto Slab" pitchFamily="2" charset="0"/>
                <a:ea typeface="Roboto Slab" pitchFamily="2" charset="0"/>
                <a:cs typeface="+mn-cs"/>
              </a:endParaRPr>
            </a:p>
          </p:txBody>
        </p:sp>
      </p:grpSp>
      <p:sp>
        <p:nvSpPr>
          <p:cNvPr id="4" name="Rectangle 3">
            <a:hlinkClick r:id="rId6" action="ppaction://hlinksldjump"/>
            <a:extLst>
              <a:ext uri="{FF2B5EF4-FFF2-40B4-BE49-F238E27FC236}">
                <a16:creationId xmlns:a16="http://schemas.microsoft.com/office/drawing/2014/main" id="{9BBB5FE3-84B8-8548-1F00-401C55BBCB16}"/>
              </a:ext>
            </a:extLst>
          </p:cNvPr>
          <p:cNvSpPr/>
          <p:nvPr/>
        </p:nvSpPr>
        <p:spPr>
          <a:xfrm>
            <a:off x="11096625" y="6191250"/>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Tree>
    <p:extLst>
      <p:ext uri="{BB962C8B-B14F-4D97-AF65-F5344CB8AC3E}">
        <p14:creationId xmlns:p14="http://schemas.microsoft.com/office/powerpoint/2010/main" val="3795161514"/>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26">
            <a:extLst>
              <a:ext uri="{FF2B5EF4-FFF2-40B4-BE49-F238E27FC236}">
                <a16:creationId xmlns:a16="http://schemas.microsoft.com/office/drawing/2014/main" id="{6B71751E-3CF1-DF8A-0C70-ADADCD234610}"/>
              </a:ext>
            </a:extLst>
          </p:cNvPr>
          <p:cNvSpPr/>
          <p:nvPr/>
        </p:nvSpPr>
        <p:spPr>
          <a:xfrm>
            <a:off x="5410202" y="5079560"/>
            <a:ext cx="3600976" cy="546530"/>
          </a:xfrm>
          <a:prstGeom prst="rect">
            <a:avLst/>
          </a:prstGeom>
          <a:solidFill>
            <a:schemeClr val="bg2"/>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9B9FA1"/>
              </a:solidFill>
              <a:latin typeface="Avenir"/>
            </a:endParaRPr>
          </a:p>
        </p:txBody>
      </p:sp>
      <p:sp>
        <p:nvSpPr>
          <p:cNvPr id="30" name="Rectangle 29">
            <a:extLst>
              <a:ext uri="{FF2B5EF4-FFF2-40B4-BE49-F238E27FC236}">
                <a16:creationId xmlns:a16="http://schemas.microsoft.com/office/drawing/2014/main" id="{E565FA8F-A17A-9B03-1873-3CFC8AFC577F}"/>
              </a:ext>
            </a:extLst>
          </p:cNvPr>
          <p:cNvSpPr/>
          <p:nvPr/>
        </p:nvSpPr>
        <p:spPr>
          <a:xfrm>
            <a:off x="5410202" y="4437276"/>
            <a:ext cx="3600976" cy="546530"/>
          </a:xfrm>
          <a:prstGeom prst="rect">
            <a:avLst/>
          </a:prstGeom>
          <a:solidFill>
            <a:schemeClr val="bg2"/>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9B9FA1"/>
              </a:solidFill>
              <a:latin typeface="Avenir"/>
            </a:endParaRPr>
          </a:p>
        </p:txBody>
      </p:sp>
      <p:sp>
        <p:nvSpPr>
          <p:cNvPr id="31" name="Rectangle 30">
            <a:extLst>
              <a:ext uri="{FF2B5EF4-FFF2-40B4-BE49-F238E27FC236}">
                <a16:creationId xmlns:a16="http://schemas.microsoft.com/office/drawing/2014/main" id="{C78B3972-79B4-F2DA-FE28-13B7B0364BF3}"/>
              </a:ext>
            </a:extLst>
          </p:cNvPr>
          <p:cNvSpPr/>
          <p:nvPr/>
        </p:nvSpPr>
        <p:spPr>
          <a:xfrm>
            <a:off x="5410202" y="3794992"/>
            <a:ext cx="3600976" cy="546530"/>
          </a:xfrm>
          <a:prstGeom prst="rect">
            <a:avLst/>
          </a:prstGeom>
          <a:solidFill>
            <a:schemeClr val="bg2"/>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9B9FA1"/>
              </a:solidFill>
              <a:latin typeface="Avenir"/>
            </a:endParaRPr>
          </a:p>
        </p:txBody>
      </p:sp>
      <p:sp>
        <p:nvSpPr>
          <p:cNvPr id="5" name="Title 4">
            <a:extLst>
              <a:ext uri="{FF2B5EF4-FFF2-40B4-BE49-F238E27FC236}">
                <a16:creationId xmlns:a16="http://schemas.microsoft.com/office/drawing/2014/main" id="{6FC2364D-9535-461A-83C9-3B3EBBBCDB56}"/>
              </a:ext>
            </a:extLst>
          </p:cNvPr>
          <p:cNvSpPr>
            <a:spLocks noGrp="1"/>
          </p:cNvSpPr>
          <p:nvPr>
            <p:ph type="title"/>
          </p:nvPr>
        </p:nvSpPr>
        <p:spPr>
          <a:xfrm>
            <a:off x="328816" y="97654"/>
            <a:ext cx="11863184" cy="1005840"/>
          </a:xfrm>
        </p:spPr>
        <p:txBody>
          <a:bodyPr/>
          <a:lstStyle/>
          <a:p>
            <a:r>
              <a:rPr lang="en-US"/>
              <a:t>Our Ph1b/2 trial added onvansertib to SoC in the 2</a:t>
            </a:r>
            <a:r>
              <a:rPr lang="en-US" baseline="30000"/>
              <a:t>nd</a:t>
            </a:r>
            <a:r>
              <a:rPr lang="en-US"/>
              <a:t> line setting</a:t>
            </a:r>
          </a:p>
        </p:txBody>
      </p:sp>
      <p:sp>
        <p:nvSpPr>
          <p:cNvPr id="6" name="TextBox 5">
            <a:extLst>
              <a:ext uri="{FF2B5EF4-FFF2-40B4-BE49-F238E27FC236}">
                <a16:creationId xmlns:a16="http://schemas.microsoft.com/office/drawing/2014/main" id="{3D69858F-49C3-DCFB-CB96-3B6B57F8053A}"/>
              </a:ext>
            </a:extLst>
          </p:cNvPr>
          <p:cNvSpPr txBox="1"/>
          <p:nvPr/>
        </p:nvSpPr>
        <p:spPr>
          <a:xfrm>
            <a:off x="5410202" y="2812123"/>
            <a:ext cx="1835439" cy="553998"/>
          </a:xfrm>
          <a:prstGeom prst="rect">
            <a:avLst/>
          </a:prstGeom>
          <a:noFill/>
        </p:spPr>
        <p:txBody>
          <a:bodyPr wrap="none" lIns="0" tIns="0" rIns="0" bIns="0" rtlCol="0" anchor="t">
            <a:spAutoFit/>
          </a:bodyPr>
          <a:lstStyle>
            <a:defPPr>
              <a:defRPr lang="en-US"/>
            </a:defPPr>
            <a:lvl1pPr algn="r">
              <a:defRPr sz="4800">
                <a:solidFill>
                  <a:schemeClr val="accent6"/>
                </a:solidFill>
                <a:latin typeface="Roboto Slab" pitchFamily="2" charset="0"/>
                <a:ea typeface="Roboto Slab" pitchFamily="2"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a:ln>
                  <a:noFill/>
                </a:ln>
                <a:solidFill>
                  <a:schemeClr val="accent1"/>
                </a:solidFill>
                <a:effectLst/>
                <a:uLnTx/>
                <a:uFillTx/>
                <a:latin typeface="Roboto Slab" pitchFamily="2" charset="0"/>
                <a:ea typeface="Roboto Slab" pitchFamily="2" charset="0"/>
                <a:cs typeface="+mn-cs"/>
              </a:rPr>
              <a:t>2</a:t>
            </a:r>
            <a:r>
              <a:rPr kumimoji="0" lang="en-US" sz="3600" b="0" i="0" u="none" strike="noStrike" kern="1200" cap="none" spc="0" normalizeH="0" baseline="30000" noProof="0">
                <a:ln>
                  <a:noFill/>
                </a:ln>
                <a:solidFill>
                  <a:schemeClr val="accent1"/>
                </a:solidFill>
                <a:effectLst/>
                <a:uLnTx/>
                <a:uFillTx/>
                <a:latin typeface="Roboto Slab" pitchFamily="2" charset="0"/>
                <a:ea typeface="Roboto Slab" pitchFamily="2" charset="0"/>
                <a:cs typeface="+mn-cs"/>
              </a:rPr>
              <a:t>nd</a:t>
            </a:r>
            <a:r>
              <a:rPr kumimoji="0" lang="en-US" sz="3600" b="0" i="0" u="none" strike="noStrike" kern="1200" cap="none" spc="0" normalizeH="0" baseline="0" noProof="0">
                <a:ln>
                  <a:noFill/>
                </a:ln>
                <a:solidFill>
                  <a:schemeClr val="accent1"/>
                </a:solidFill>
                <a:effectLst/>
                <a:uLnTx/>
                <a:uFillTx/>
                <a:latin typeface="Roboto Slab" pitchFamily="2" charset="0"/>
                <a:ea typeface="Roboto Slab" pitchFamily="2" charset="0"/>
                <a:cs typeface="+mn-cs"/>
              </a:rPr>
              <a:t> LINE</a:t>
            </a:r>
          </a:p>
        </p:txBody>
      </p:sp>
      <p:sp>
        <p:nvSpPr>
          <p:cNvPr id="42" name="TextBox 41">
            <a:extLst>
              <a:ext uri="{FF2B5EF4-FFF2-40B4-BE49-F238E27FC236}">
                <a16:creationId xmlns:a16="http://schemas.microsoft.com/office/drawing/2014/main" id="{BE9A91F4-1D3F-3181-EEC9-81B9386BEE8C}"/>
              </a:ext>
            </a:extLst>
          </p:cNvPr>
          <p:cNvSpPr txBox="1"/>
          <p:nvPr/>
        </p:nvSpPr>
        <p:spPr>
          <a:xfrm>
            <a:off x="5583948" y="3929758"/>
            <a:ext cx="1009652" cy="276999"/>
          </a:xfrm>
          <a:prstGeom prst="rect">
            <a:avLst/>
          </a:prstGeom>
          <a:noFill/>
        </p:spPr>
        <p:txBody>
          <a:bodyPr wrap="square" lIns="0" tIns="0" rIns="0" bIns="0" rtlCol="0" anchor="ctr">
            <a:spAutoFit/>
          </a:bodyPr>
          <a:lstStyle>
            <a:defPPr>
              <a:defRPr lang="en-US"/>
            </a:defPPr>
            <a:lvl1pPr algn="ctr">
              <a:defRPr>
                <a:latin typeface="Avenir Book" panose="02000503020000020003" pitchFamily="2"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chemeClr val="accent1"/>
                </a:solidFill>
                <a:effectLst/>
                <a:uLnTx/>
                <a:uFillTx/>
                <a:latin typeface="Avenir Book" panose="02000503020000020003" pitchFamily="2" charset="0"/>
                <a:ea typeface="+mn-ea"/>
                <a:cs typeface="+mn-cs"/>
              </a:rPr>
              <a:t>FOLFIRI</a:t>
            </a:r>
          </a:p>
        </p:txBody>
      </p:sp>
      <p:sp>
        <p:nvSpPr>
          <p:cNvPr id="45" name="Rectangle 44">
            <a:extLst>
              <a:ext uri="{FF2B5EF4-FFF2-40B4-BE49-F238E27FC236}">
                <a16:creationId xmlns:a16="http://schemas.microsoft.com/office/drawing/2014/main" id="{4BFEDA53-EAEE-0B0E-855C-737B6CF3A6F8}"/>
              </a:ext>
            </a:extLst>
          </p:cNvPr>
          <p:cNvSpPr/>
          <p:nvPr/>
        </p:nvSpPr>
        <p:spPr>
          <a:xfrm>
            <a:off x="323324" y="3794992"/>
            <a:ext cx="3600976" cy="546531"/>
          </a:xfrm>
          <a:prstGeom prst="rect">
            <a:avLst/>
          </a:prstGeom>
          <a:solidFill>
            <a:schemeClr val="bg2"/>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9B9FA1"/>
              </a:solidFill>
              <a:effectLst/>
              <a:uLnTx/>
              <a:uFillTx/>
              <a:latin typeface="Avenir"/>
              <a:ea typeface="+mn-ea"/>
              <a:cs typeface="+mn-cs"/>
            </a:endParaRPr>
          </a:p>
        </p:txBody>
      </p:sp>
      <p:sp>
        <p:nvSpPr>
          <p:cNvPr id="47" name="TextBox 46">
            <a:extLst>
              <a:ext uri="{FF2B5EF4-FFF2-40B4-BE49-F238E27FC236}">
                <a16:creationId xmlns:a16="http://schemas.microsoft.com/office/drawing/2014/main" id="{16E34F4F-156A-6E1B-94CF-7533FD30C703}"/>
              </a:ext>
            </a:extLst>
          </p:cNvPr>
          <p:cNvSpPr txBox="1"/>
          <p:nvPr/>
        </p:nvSpPr>
        <p:spPr>
          <a:xfrm>
            <a:off x="309766" y="2812123"/>
            <a:ext cx="1649491" cy="553998"/>
          </a:xfrm>
          <a:prstGeom prst="rect">
            <a:avLst/>
          </a:prstGeom>
          <a:noFill/>
        </p:spPr>
        <p:txBody>
          <a:bodyPr wrap="none" lIns="0" tIns="0" rIns="0" bIns="0" rtlCol="0" anchor="t">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a:ln>
                  <a:noFill/>
                </a:ln>
                <a:solidFill>
                  <a:srgbClr val="9B9FA1"/>
                </a:solidFill>
                <a:effectLst/>
                <a:uLnTx/>
                <a:uFillTx/>
                <a:latin typeface="Roboto Slab" pitchFamily="2" charset="0"/>
                <a:ea typeface="Roboto Slab" pitchFamily="2" charset="0"/>
                <a:cs typeface="+mn-cs"/>
              </a:rPr>
              <a:t>1</a:t>
            </a:r>
            <a:r>
              <a:rPr kumimoji="0" lang="en-US" sz="3600" b="0" i="0" u="none" strike="noStrike" kern="1200" cap="none" spc="0" normalizeH="0" baseline="30000" noProof="0">
                <a:ln>
                  <a:noFill/>
                </a:ln>
                <a:solidFill>
                  <a:srgbClr val="9B9FA1"/>
                </a:solidFill>
                <a:effectLst/>
                <a:uLnTx/>
                <a:uFillTx/>
                <a:latin typeface="Roboto Slab" pitchFamily="2" charset="0"/>
                <a:ea typeface="Roboto Slab" pitchFamily="2" charset="0"/>
                <a:cs typeface="+mn-cs"/>
              </a:rPr>
              <a:t>st</a:t>
            </a:r>
            <a:r>
              <a:rPr kumimoji="0" lang="en-US" sz="3600" b="0" i="0" u="none" strike="noStrike" kern="1200" cap="none" spc="0" normalizeH="0" baseline="0" noProof="0">
                <a:ln>
                  <a:noFill/>
                </a:ln>
                <a:solidFill>
                  <a:srgbClr val="9B9FA1"/>
                </a:solidFill>
                <a:effectLst/>
                <a:uLnTx/>
                <a:uFillTx/>
                <a:latin typeface="Roboto Slab" pitchFamily="2" charset="0"/>
                <a:ea typeface="Roboto Slab" pitchFamily="2" charset="0"/>
                <a:cs typeface="+mn-cs"/>
              </a:rPr>
              <a:t> LINE</a:t>
            </a:r>
          </a:p>
        </p:txBody>
      </p:sp>
      <p:sp>
        <p:nvSpPr>
          <p:cNvPr id="66" name="TextBox 65">
            <a:extLst>
              <a:ext uri="{FF2B5EF4-FFF2-40B4-BE49-F238E27FC236}">
                <a16:creationId xmlns:a16="http://schemas.microsoft.com/office/drawing/2014/main" id="{24CDB744-1127-D0A0-A5B4-66966A63D0F6}"/>
              </a:ext>
            </a:extLst>
          </p:cNvPr>
          <p:cNvSpPr txBox="1"/>
          <p:nvPr/>
        </p:nvSpPr>
        <p:spPr>
          <a:xfrm>
            <a:off x="465242" y="3929758"/>
            <a:ext cx="982558" cy="276999"/>
          </a:xfrm>
          <a:prstGeom prst="rect">
            <a:avLst/>
          </a:prstGeom>
          <a:noFill/>
        </p:spPr>
        <p:txBody>
          <a:bodyPr wrap="square" lIns="0" tIns="0" rIns="0" bIns="0" rtlCol="0" anchor="ctr">
            <a:spAutoFit/>
          </a:bodyPr>
          <a:lstStyle>
            <a:defPPr>
              <a:defRPr lang="en-US"/>
            </a:defPPr>
            <a:lvl1pPr algn="ctr">
              <a:defRPr>
                <a:latin typeface="Avenir Book" panose="02000503020000020003" pitchFamily="2"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chemeClr val="bg1">
                    <a:lumMod val="50000"/>
                  </a:schemeClr>
                </a:solidFill>
                <a:effectLst/>
                <a:uLnTx/>
                <a:uFillTx/>
                <a:latin typeface="Avenir Book" panose="02000503020000020003" pitchFamily="2" charset="0"/>
                <a:ea typeface="+mn-ea"/>
                <a:cs typeface="+mn-cs"/>
              </a:rPr>
              <a:t>FOLFOX</a:t>
            </a:r>
          </a:p>
        </p:txBody>
      </p:sp>
      <p:sp>
        <p:nvSpPr>
          <p:cNvPr id="7" name="TextBox 6">
            <a:extLst>
              <a:ext uri="{FF2B5EF4-FFF2-40B4-BE49-F238E27FC236}">
                <a16:creationId xmlns:a16="http://schemas.microsoft.com/office/drawing/2014/main" id="{BA40C4AB-1907-8368-ABE2-D144A1EB8C97}"/>
              </a:ext>
            </a:extLst>
          </p:cNvPr>
          <p:cNvSpPr txBox="1"/>
          <p:nvPr/>
        </p:nvSpPr>
        <p:spPr>
          <a:xfrm>
            <a:off x="5583948" y="4572042"/>
            <a:ext cx="838202" cy="276999"/>
          </a:xfrm>
          <a:prstGeom prst="rect">
            <a:avLst/>
          </a:prstGeom>
          <a:noFill/>
        </p:spPr>
        <p:txBody>
          <a:bodyPr wrap="square" lIns="0" tIns="0" rIns="0" bIns="0" rtlCol="0" anchor="ctr">
            <a:spAutoFit/>
          </a:bodyPr>
          <a:lstStyle>
            <a:defPPr>
              <a:defRPr lang="en-US"/>
            </a:defPPr>
            <a:lvl1pPr algn="ctr">
              <a:defRPr>
                <a:latin typeface="Avenir Book" panose="02000503020000020003" pitchFamily="2"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chemeClr val="accent1"/>
                </a:solidFill>
                <a:effectLst/>
                <a:uLnTx/>
                <a:uFillTx/>
                <a:latin typeface="Avenir Book" panose="02000503020000020003" pitchFamily="2" charset="0"/>
                <a:ea typeface="+mn-ea"/>
                <a:cs typeface="+mn-cs"/>
              </a:rPr>
              <a:t>Bev</a:t>
            </a:r>
          </a:p>
        </p:txBody>
      </p:sp>
      <p:sp>
        <p:nvSpPr>
          <p:cNvPr id="10" name="Text Placeholder 9">
            <a:extLst>
              <a:ext uri="{FF2B5EF4-FFF2-40B4-BE49-F238E27FC236}">
                <a16:creationId xmlns:a16="http://schemas.microsoft.com/office/drawing/2014/main" id="{03AD0A16-BDC3-5B36-AF54-E80F81BE0498}"/>
              </a:ext>
            </a:extLst>
          </p:cNvPr>
          <p:cNvSpPr>
            <a:spLocks noGrp="1"/>
          </p:cNvSpPr>
          <p:nvPr>
            <p:ph type="body" sz="quarter" idx="10"/>
          </p:nvPr>
        </p:nvSpPr>
        <p:spPr/>
        <p:txBody>
          <a:bodyPr/>
          <a:lstStyle/>
          <a:p>
            <a:endParaRPr lang="en-US"/>
          </a:p>
        </p:txBody>
      </p:sp>
      <p:sp>
        <p:nvSpPr>
          <p:cNvPr id="11" name="Rectangle 10">
            <a:hlinkClick r:id="rId3" action="ppaction://hlinksldjump"/>
            <a:extLst>
              <a:ext uri="{FF2B5EF4-FFF2-40B4-BE49-F238E27FC236}">
                <a16:creationId xmlns:a16="http://schemas.microsoft.com/office/drawing/2014/main" id="{685B1AE8-3645-42E6-F22D-9093DDDBCE4B}"/>
              </a:ext>
            </a:extLst>
          </p:cNvPr>
          <p:cNvSpPr/>
          <p:nvPr/>
        </p:nvSpPr>
        <p:spPr>
          <a:xfrm>
            <a:off x="11096625" y="6191250"/>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
        <p:nvSpPr>
          <p:cNvPr id="29" name="TextBox 28">
            <a:extLst>
              <a:ext uri="{FF2B5EF4-FFF2-40B4-BE49-F238E27FC236}">
                <a16:creationId xmlns:a16="http://schemas.microsoft.com/office/drawing/2014/main" id="{C3F9F726-8D29-445F-657A-027B2553265C}"/>
              </a:ext>
            </a:extLst>
          </p:cNvPr>
          <p:cNvSpPr txBox="1"/>
          <p:nvPr/>
        </p:nvSpPr>
        <p:spPr>
          <a:xfrm>
            <a:off x="5583948" y="5214326"/>
            <a:ext cx="1476377" cy="276999"/>
          </a:xfrm>
          <a:prstGeom prst="rect">
            <a:avLst/>
          </a:prstGeom>
          <a:noFill/>
        </p:spPr>
        <p:txBody>
          <a:bodyPr wrap="square" lIns="0" tIns="0" rIns="0" bIns="0" rtlCol="0" anchor="ctr">
            <a:spAutoFit/>
          </a:bodyPr>
          <a:lstStyle>
            <a:defPPr>
              <a:defRPr lang="en-US"/>
            </a:defPPr>
            <a:lvl1pPr algn="ctr">
              <a:defRPr>
                <a:latin typeface="Avenir Book" panose="02000503020000020003" pitchFamily="2"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chemeClr val="accent1"/>
                </a:solidFill>
                <a:effectLst/>
                <a:uLnTx/>
                <a:uFillTx/>
                <a:latin typeface="Avenir Book" panose="02000503020000020003" pitchFamily="2" charset="0"/>
                <a:ea typeface="+mn-ea"/>
                <a:cs typeface="+mn-cs"/>
              </a:rPr>
              <a:t>Onvansertib</a:t>
            </a:r>
          </a:p>
        </p:txBody>
      </p:sp>
      <p:sp>
        <p:nvSpPr>
          <p:cNvPr id="32" name="Rectangle 31">
            <a:extLst>
              <a:ext uri="{FF2B5EF4-FFF2-40B4-BE49-F238E27FC236}">
                <a16:creationId xmlns:a16="http://schemas.microsoft.com/office/drawing/2014/main" id="{44C48CA2-80B4-3065-BA4D-0D0F3D9AE75A}"/>
              </a:ext>
            </a:extLst>
          </p:cNvPr>
          <p:cNvSpPr/>
          <p:nvPr/>
        </p:nvSpPr>
        <p:spPr>
          <a:xfrm>
            <a:off x="309766" y="4437276"/>
            <a:ext cx="3600976" cy="546530"/>
          </a:xfrm>
          <a:prstGeom prst="rect">
            <a:avLst/>
          </a:prstGeom>
          <a:solidFill>
            <a:schemeClr val="bg2"/>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9B9FA1"/>
              </a:solidFill>
              <a:latin typeface="Avenir"/>
            </a:endParaRPr>
          </a:p>
        </p:txBody>
      </p:sp>
      <p:sp>
        <p:nvSpPr>
          <p:cNvPr id="36" name="TextBox 35">
            <a:extLst>
              <a:ext uri="{FF2B5EF4-FFF2-40B4-BE49-F238E27FC236}">
                <a16:creationId xmlns:a16="http://schemas.microsoft.com/office/drawing/2014/main" id="{78FE7A5C-E735-BF42-57A3-1006EA0DAEAC}"/>
              </a:ext>
            </a:extLst>
          </p:cNvPr>
          <p:cNvSpPr txBox="1"/>
          <p:nvPr/>
        </p:nvSpPr>
        <p:spPr>
          <a:xfrm>
            <a:off x="465242" y="4572042"/>
            <a:ext cx="1494015" cy="276999"/>
          </a:xfrm>
          <a:prstGeom prst="rect">
            <a:avLst/>
          </a:prstGeom>
          <a:noFill/>
        </p:spPr>
        <p:txBody>
          <a:bodyPr wrap="square" lIns="0" tIns="0" rIns="0" bIns="0" rtlCol="0" anchor="ctr">
            <a:spAutoFit/>
          </a:bodyPr>
          <a:lstStyle>
            <a:defPPr>
              <a:defRPr lang="en-US"/>
            </a:defPPr>
            <a:lvl1pPr algn="ctr">
              <a:defRPr>
                <a:latin typeface="Avenir Book" panose="02000503020000020003" pitchFamily="2"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solidFill>
                  <a:schemeClr val="bg1">
                    <a:lumMod val="50000"/>
                  </a:schemeClr>
                </a:solidFill>
              </a:rPr>
              <a:t>Bev (optional)</a:t>
            </a:r>
            <a:endParaRPr kumimoji="0" lang="en-US" sz="1800" b="0" i="0" u="none" strike="noStrike" kern="1200" cap="none" spc="0" normalizeH="0" baseline="0" noProof="0">
              <a:ln>
                <a:noFill/>
              </a:ln>
              <a:solidFill>
                <a:schemeClr val="bg1">
                  <a:lumMod val="50000"/>
                </a:schemeClr>
              </a:solidFill>
              <a:effectLst/>
              <a:uLnTx/>
              <a:uFillTx/>
              <a:latin typeface="Avenir Book" panose="02000503020000020003" pitchFamily="2" charset="0"/>
              <a:ea typeface="+mn-ea"/>
              <a:cs typeface="+mn-cs"/>
            </a:endParaRPr>
          </a:p>
        </p:txBody>
      </p:sp>
      <p:sp>
        <p:nvSpPr>
          <p:cNvPr id="39" name="TextBox 38">
            <a:extLst>
              <a:ext uri="{FF2B5EF4-FFF2-40B4-BE49-F238E27FC236}">
                <a16:creationId xmlns:a16="http://schemas.microsoft.com/office/drawing/2014/main" id="{01B54710-8BD4-A595-CB15-961748E9771F}"/>
              </a:ext>
            </a:extLst>
          </p:cNvPr>
          <p:cNvSpPr txBox="1"/>
          <p:nvPr/>
        </p:nvSpPr>
        <p:spPr>
          <a:xfrm>
            <a:off x="5410202" y="3365515"/>
            <a:ext cx="3438442" cy="276999"/>
          </a:xfrm>
          <a:prstGeom prst="rect">
            <a:avLst/>
          </a:prstGeom>
          <a:noFill/>
          <a:effectLst/>
        </p:spPr>
        <p:txBody>
          <a:bodyPr wrap="none" lIns="0" tIns="0" rIns="0" bIns="0" rtlCol="0">
            <a:spAutoFit/>
          </a:bodyPr>
          <a:lstStyle/>
          <a:p>
            <a:pPr>
              <a:spcBef>
                <a:spcPts val="1200"/>
              </a:spcBef>
            </a:pPr>
            <a:r>
              <a:rPr lang="en-US">
                <a:solidFill>
                  <a:schemeClr val="accent1"/>
                </a:solidFill>
                <a:latin typeface="Avenir Book" panose="02000503020000020003" pitchFamily="2" charset="0"/>
              </a:rPr>
              <a:t>Cardiff Oncology Phase 1b/2 trial</a:t>
            </a:r>
          </a:p>
        </p:txBody>
      </p:sp>
      <p:sp>
        <p:nvSpPr>
          <p:cNvPr id="40" name="TextBox 39">
            <a:extLst>
              <a:ext uri="{FF2B5EF4-FFF2-40B4-BE49-F238E27FC236}">
                <a16:creationId xmlns:a16="http://schemas.microsoft.com/office/drawing/2014/main" id="{1B22A8C6-7495-D9C3-F344-2E370C9A7F14}"/>
              </a:ext>
            </a:extLst>
          </p:cNvPr>
          <p:cNvSpPr txBox="1"/>
          <p:nvPr/>
        </p:nvSpPr>
        <p:spPr>
          <a:xfrm>
            <a:off x="309766" y="3365515"/>
            <a:ext cx="1753686" cy="276999"/>
          </a:xfrm>
          <a:prstGeom prst="rect">
            <a:avLst/>
          </a:prstGeom>
          <a:noFill/>
          <a:effectLst/>
        </p:spPr>
        <p:txBody>
          <a:bodyPr wrap="none" lIns="0" tIns="0" rIns="0" bIns="0" rtlCol="0">
            <a:spAutoFit/>
          </a:bodyPr>
          <a:lstStyle/>
          <a:p>
            <a:pPr>
              <a:spcBef>
                <a:spcPts val="1200"/>
              </a:spcBef>
            </a:pPr>
            <a:r>
              <a:rPr lang="en-US">
                <a:solidFill>
                  <a:schemeClr val="accent5">
                    <a:lumMod val="60000"/>
                    <a:lumOff val="40000"/>
                  </a:schemeClr>
                </a:solidFill>
                <a:latin typeface="Avenir Book" panose="02000503020000020003" pitchFamily="2" charset="0"/>
              </a:rPr>
              <a:t>Standard of Care</a:t>
            </a:r>
          </a:p>
        </p:txBody>
      </p:sp>
      <p:sp>
        <p:nvSpPr>
          <p:cNvPr id="48" name="TextBox 47">
            <a:extLst>
              <a:ext uri="{FF2B5EF4-FFF2-40B4-BE49-F238E27FC236}">
                <a16:creationId xmlns:a16="http://schemas.microsoft.com/office/drawing/2014/main" id="{95E9DF23-A373-3CE0-C078-A72ADA52147B}"/>
              </a:ext>
            </a:extLst>
          </p:cNvPr>
          <p:cNvSpPr txBox="1"/>
          <p:nvPr/>
        </p:nvSpPr>
        <p:spPr>
          <a:xfrm>
            <a:off x="7279923" y="3929758"/>
            <a:ext cx="1618728" cy="276999"/>
          </a:xfrm>
          <a:prstGeom prst="rect">
            <a:avLst/>
          </a:prstGeom>
          <a:noFill/>
        </p:spPr>
        <p:txBody>
          <a:bodyPr wrap="square" lIns="0" tIns="0" rIns="0" bIns="0" rtlCol="0" anchor="ctr">
            <a:spAutoFit/>
          </a:bodyPr>
          <a:lstStyle>
            <a:defPPr>
              <a:defRPr lang="en-US"/>
            </a:defPPr>
            <a:lvl1pPr algn="ctr">
              <a:defRPr>
                <a:latin typeface="Avenir Book" panose="02000503020000020003" pitchFamily="2"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a:ln>
                  <a:noFill/>
                </a:ln>
                <a:solidFill>
                  <a:schemeClr val="accent1"/>
                </a:solidFill>
                <a:effectLst/>
                <a:uLnTx/>
                <a:uFillTx/>
                <a:latin typeface="Avenir Book" panose="02000503020000020003" pitchFamily="2" charset="0"/>
                <a:ea typeface="+mn-ea"/>
                <a:cs typeface="+mn-cs"/>
              </a:rPr>
              <a:t>chemotherapy</a:t>
            </a:r>
          </a:p>
        </p:txBody>
      </p:sp>
      <p:sp>
        <p:nvSpPr>
          <p:cNvPr id="49" name="TextBox 48">
            <a:extLst>
              <a:ext uri="{FF2B5EF4-FFF2-40B4-BE49-F238E27FC236}">
                <a16:creationId xmlns:a16="http://schemas.microsoft.com/office/drawing/2014/main" id="{EC742611-E704-E94B-4D7D-5FB1B50010C9}"/>
              </a:ext>
            </a:extLst>
          </p:cNvPr>
          <p:cNvSpPr txBox="1"/>
          <p:nvPr/>
        </p:nvSpPr>
        <p:spPr>
          <a:xfrm>
            <a:off x="7279922" y="4572042"/>
            <a:ext cx="1685403" cy="276999"/>
          </a:xfrm>
          <a:prstGeom prst="rect">
            <a:avLst/>
          </a:prstGeom>
          <a:noFill/>
        </p:spPr>
        <p:txBody>
          <a:bodyPr wrap="square" lIns="0" tIns="0" rIns="0" bIns="0" rtlCol="0" anchor="ctr">
            <a:spAutoFit/>
          </a:bodyPr>
          <a:lstStyle>
            <a:defPPr>
              <a:defRPr lang="en-US"/>
            </a:defPPr>
            <a:lvl1pPr algn="ctr">
              <a:defRPr>
                <a:latin typeface="Avenir Book" panose="02000503020000020003" pitchFamily="2"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a:ln>
                  <a:noFill/>
                </a:ln>
                <a:solidFill>
                  <a:schemeClr val="accent1"/>
                </a:solidFill>
                <a:effectLst/>
                <a:uLnTx/>
                <a:uFillTx/>
                <a:latin typeface="Avenir Book" panose="02000503020000020003" pitchFamily="2" charset="0"/>
                <a:ea typeface="+mn-ea"/>
                <a:cs typeface="+mn-cs"/>
              </a:rPr>
              <a:t>antiangiogenic</a:t>
            </a:r>
          </a:p>
        </p:txBody>
      </p:sp>
      <p:sp>
        <p:nvSpPr>
          <p:cNvPr id="50" name="TextBox 49">
            <a:extLst>
              <a:ext uri="{FF2B5EF4-FFF2-40B4-BE49-F238E27FC236}">
                <a16:creationId xmlns:a16="http://schemas.microsoft.com/office/drawing/2014/main" id="{CDD8F207-E11B-EAF2-1406-155204AE1F35}"/>
              </a:ext>
            </a:extLst>
          </p:cNvPr>
          <p:cNvSpPr txBox="1"/>
          <p:nvPr/>
        </p:nvSpPr>
        <p:spPr>
          <a:xfrm>
            <a:off x="7279923" y="5214326"/>
            <a:ext cx="1476377" cy="276999"/>
          </a:xfrm>
          <a:prstGeom prst="rect">
            <a:avLst/>
          </a:prstGeom>
          <a:noFill/>
        </p:spPr>
        <p:txBody>
          <a:bodyPr wrap="square" lIns="0" tIns="0" rIns="0" bIns="0" rtlCol="0" anchor="ctr">
            <a:spAutoFit/>
          </a:bodyPr>
          <a:lstStyle>
            <a:defPPr>
              <a:defRPr lang="en-US"/>
            </a:defPPr>
            <a:lvl1pPr algn="ctr">
              <a:defRPr>
                <a:latin typeface="Avenir Book" panose="02000503020000020003" pitchFamily="2"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a:ln>
                  <a:noFill/>
                </a:ln>
                <a:solidFill>
                  <a:schemeClr val="accent1"/>
                </a:solidFill>
                <a:effectLst/>
                <a:uLnTx/>
                <a:uFillTx/>
                <a:latin typeface="Avenir Book" panose="02000503020000020003" pitchFamily="2" charset="0"/>
                <a:ea typeface="+mn-ea"/>
                <a:cs typeface="+mn-cs"/>
              </a:rPr>
              <a:t>PLK1 inhibitor</a:t>
            </a:r>
          </a:p>
        </p:txBody>
      </p:sp>
      <p:sp>
        <p:nvSpPr>
          <p:cNvPr id="51" name="TextBox 50">
            <a:extLst>
              <a:ext uri="{FF2B5EF4-FFF2-40B4-BE49-F238E27FC236}">
                <a16:creationId xmlns:a16="http://schemas.microsoft.com/office/drawing/2014/main" id="{2E02316D-8C84-8401-CBC3-C844C6CE1C0B}"/>
              </a:ext>
            </a:extLst>
          </p:cNvPr>
          <p:cNvSpPr txBox="1"/>
          <p:nvPr/>
        </p:nvSpPr>
        <p:spPr>
          <a:xfrm>
            <a:off x="2292014" y="3929758"/>
            <a:ext cx="1618728" cy="276999"/>
          </a:xfrm>
          <a:prstGeom prst="rect">
            <a:avLst/>
          </a:prstGeom>
          <a:noFill/>
        </p:spPr>
        <p:txBody>
          <a:bodyPr wrap="square" lIns="0" tIns="0" rIns="0" bIns="0" rtlCol="0" anchor="ctr">
            <a:spAutoFit/>
          </a:bodyPr>
          <a:lstStyle>
            <a:defPPr>
              <a:defRPr lang="en-US"/>
            </a:defPPr>
            <a:lvl1pPr algn="ctr">
              <a:defRPr>
                <a:latin typeface="Avenir Book" panose="02000503020000020003" pitchFamily="2"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a:ln>
                  <a:noFill/>
                </a:ln>
                <a:solidFill>
                  <a:schemeClr val="bg1">
                    <a:lumMod val="50000"/>
                  </a:schemeClr>
                </a:solidFill>
                <a:effectLst/>
                <a:uLnTx/>
                <a:uFillTx/>
                <a:latin typeface="Avenir Book" panose="02000503020000020003" pitchFamily="2" charset="0"/>
                <a:ea typeface="+mn-ea"/>
                <a:cs typeface="+mn-cs"/>
              </a:rPr>
              <a:t>chemotherapy</a:t>
            </a:r>
          </a:p>
        </p:txBody>
      </p:sp>
      <p:sp>
        <p:nvSpPr>
          <p:cNvPr id="58" name="TextBox 57">
            <a:extLst>
              <a:ext uri="{FF2B5EF4-FFF2-40B4-BE49-F238E27FC236}">
                <a16:creationId xmlns:a16="http://schemas.microsoft.com/office/drawing/2014/main" id="{4154FB14-7F9E-C476-BC13-45ABA292EB0F}"/>
              </a:ext>
            </a:extLst>
          </p:cNvPr>
          <p:cNvSpPr txBox="1"/>
          <p:nvPr/>
        </p:nvSpPr>
        <p:spPr>
          <a:xfrm>
            <a:off x="2303507" y="4572042"/>
            <a:ext cx="571522" cy="276999"/>
          </a:xfrm>
          <a:prstGeom prst="rect">
            <a:avLst/>
          </a:prstGeom>
          <a:noFill/>
        </p:spPr>
        <p:txBody>
          <a:bodyPr wrap="square" lIns="0" tIns="0" rIns="0" bIns="0" rtlCol="0" anchor="ctr">
            <a:spAutoFit/>
          </a:bodyPr>
          <a:lstStyle>
            <a:defPPr>
              <a:defRPr lang="en-US"/>
            </a:defPPr>
            <a:lvl1pPr algn="ctr">
              <a:defRPr>
                <a:latin typeface="Avenir Book" panose="02000503020000020003" pitchFamily="2" charset="0"/>
              </a:defRPr>
            </a:lvl1pPr>
          </a:lstStyle>
          <a:p>
            <a:pPr marL="0" marR="0" lvl="0" indent="0" defTabSz="914400" rtl="0" eaLnBrk="1" fontAlgn="auto" latinLnBrk="0" hangingPunct="1">
              <a:lnSpc>
                <a:spcPct val="100000"/>
              </a:lnSpc>
              <a:spcBef>
                <a:spcPts val="0"/>
              </a:spcBef>
              <a:spcAft>
                <a:spcPts val="0"/>
              </a:spcAft>
              <a:buClrTx/>
              <a:buSzTx/>
              <a:buFontTx/>
              <a:buNone/>
              <a:tabLst/>
              <a:defRPr/>
            </a:pPr>
            <a:r>
              <a:rPr lang="en-US">
                <a:solidFill>
                  <a:schemeClr val="bg1">
                    <a:lumMod val="50000"/>
                  </a:schemeClr>
                </a:solidFill>
              </a:rPr>
              <a:t>Yes</a:t>
            </a:r>
            <a:endParaRPr kumimoji="0" lang="en-US" sz="1800" b="0" i="0" u="none" strike="noStrike" kern="1200" cap="none" spc="0" normalizeH="0" baseline="0" noProof="0">
              <a:ln>
                <a:noFill/>
              </a:ln>
              <a:solidFill>
                <a:schemeClr val="bg1">
                  <a:lumMod val="50000"/>
                </a:schemeClr>
              </a:solidFill>
              <a:effectLst/>
              <a:uLnTx/>
              <a:uFillTx/>
              <a:latin typeface="Avenir Book" panose="02000503020000020003" pitchFamily="2" charset="0"/>
              <a:ea typeface="+mn-ea"/>
              <a:cs typeface="+mn-cs"/>
            </a:endParaRPr>
          </a:p>
        </p:txBody>
      </p:sp>
      <p:sp>
        <p:nvSpPr>
          <p:cNvPr id="60" name="TextBox 59">
            <a:extLst>
              <a:ext uri="{FF2B5EF4-FFF2-40B4-BE49-F238E27FC236}">
                <a16:creationId xmlns:a16="http://schemas.microsoft.com/office/drawing/2014/main" id="{DFEBA02A-0F34-440C-4A57-5578DF9F87B6}"/>
              </a:ext>
            </a:extLst>
          </p:cNvPr>
          <p:cNvSpPr txBox="1"/>
          <p:nvPr/>
        </p:nvSpPr>
        <p:spPr>
          <a:xfrm>
            <a:off x="3177790" y="4572042"/>
            <a:ext cx="571522" cy="276999"/>
          </a:xfrm>
          <a:prstGeom prst="rect">
            <a:avLst/>
          </a:prstGeom>
          <a:noFill/>
        </p:spPr>
        <p:txBody>
          <a:bodyPr wrap="square" lIns="0" tIns="0" rIns="0" bIns="0" rtlCol="0" anchor="ctr">
            <a:spAutoFit/>
          </a:bodyPr>
          <a:lstStyle>
            <a:defPPr>
              <a:defRPr lang="en-US"/>
            </a:defPPr>
            <a:lvl1pPr algn="ctr">
              <a:defRPr>
                <a:latin typeface="Avenir Book" panose="02000503020000020003" pitchFamily="2" charset="0"/>
              </a:defRPr>
            </a:lvl1pPr>
          </a:lstStyle>
          <a:p>
            <a:pPr marL="0" marR="0" lvl="0" indent="0" defTabSz="914400" rtl="0" eaLnBrk="1" fontAlgn="auto" latinLnBrk="0" hangingPunct="1">
              <a:lnSpc>
                <a:spcPct val="100000"/>
              </a:lnSpc>
              <a:spcBef>
                <a:spcPts val="0"/>
              </a:spcBef>
              <a:spcAft>
                <a:spcPts val="0"/>
              </a:spcAft>
              <a:buClrTx/>
              <a:buSzTx/>
              <a:buFontTx/>
              <a:buNone/>
              <a:tabLst/>
              <a:defRPr/>
            </a:pPr>
            <a:r>
              <a:rPr lang="en-US">
                <a:solidFill>
                  <a:schemeClr val="bg1">
                    <a:lumMod val="50000"/>
                  </a:schemeClr>
                </a:solidFill>
              </a:rPr>
              <a:t>No</a:t>
            </a:r>
            <a:endParaRPr kumimoji="0" lang="en-US" sz="1800" b="0" i="0" u="none" strike="noStrike" kern="1200" cap="none" spc="0" normalizeH="0" baseline="0" noProof="0">
              <a:ln>
                <a:noFill/>
              </a:ln>
              <a:solidFill>
                <a:schemeClr val="bg1">
                  <a:lumMod val="50000"/>
                </a:schemeClr>
              </a:solidFill>
              <a:effectLst/>
              <a:uLnTx/>
              <a:uFillTx/>
              <a:latin typeface="Avenir Book" panose="02000503020000020003" pitchFamily="2" charset="0"/>
              <a:ea typeface="+mn-ea"/>
              <a:cs typeface="+mn-cs"/>
            </a:endParaRPr>
          </a:p>
        </p:txBody>
      </p:sp>
      <p:cxnSp>
        <p:nvCxnSpPr>
          <p:cNvPr id="68" name="Straight Connector 67">
            <a:extLst>
              <a:ext uri="{FF2B5EF4-FFF2-40B4-BE49-F238E27FC236}">
                <a16:creationId xmlns:a16="http://schemas.microsoft.com/office/drawing/2014/main" id="{6B447412-5D56-6620-B28D-8F984B4E19F4}"/>
              </a:ext>
            </a:extLst>
          </p:cNvPr>
          <p:cNvCxnSpPr/>
          <p:nvPr/>
        </p:nvCxnSpPr>
        <p:spPr>
          <a:xfrm>
            <a:off x="3026409" y="4437276"/>
            <a:ext cx="0" cy="546531"/>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692C5E76-DF55-6B0E-A66B-E0BEDE69110C}"/>
              </a:ext>
            </a:extLst>
          </p:cNvPr>
          <p:cNvCxnSpPr/>
          <p:nvPr/>
        </p:nvCxnSpPr>
        <p:spPr>
          <a:xfrm>
            <a:off x="2152126" y="4437276"/>
            <a:ext cx="0" cy="546531"/>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sp>
        <p:nvSpPr>
          <p:cNvPr id="80" name="Freeform: Shape 79">
            <a:extLst>
              <a:ext uri="{FF2B5EF4-FFF2-40B4-BE49-F238E27FC236}">
                <a16:creationId xmlns:a16="http://schemas.microsoft.com/office/drawing/2014/main" id="{B352366A-0E6D-B528-59D8-32F84A58D6C3}"/>
              </a:ext>
            </a:extLst>
          </p:cNvPr>
          <p:cNvSpPr/>
          <p:nvPr/>
        </p:nvSpPr>
        <p:spPr>
          <a:xfrm>
            <a:off x="2686050" y="4995353"/>
            <a:ext cx="1519048" cy="636647"/>
          </a:xfrm>
          <a:custGeom>
            <a:avLst/>
            <a:gdLst>
              <a:gd name="connsiteX0" fmla="*/ 759524 w 1519048"/>
              <a:gd name="connsiteY0" fmla="*/ 0 h 636647"/>
              <a:gd name="connsiteX1" fmla="*/ 841754 w 1519048"/>
              <a:gd name="connsiteY1" fmla="*/ 141776 h 636647"/>
              <a:gd name="connsiteX2" fmla="*/ 1436568 w 1519048"/>
              <a:gd name="connsiteY2" fmla="*/ 141776 h 636647"/>
              <a:gd name="connsiteX3" fmla="*/ 1519048 w 1519048"/>
              <a:gd name="connsiteY3" fmla="*/ 224256 h 636647"/>
              <a:gd name="connsiteX4" fmla="*/ 1519048 w 1519048"/>
              <a:gd name="connsiteY4" fmla="*/ 554167 h 636647"/>
              <a:gd name="connsiteX5" fmla="*/ 1436568 w 1519048"/>
              <a:gd name="connsiteY5" fmla="*/ 636647 h 636647"/>
              <a:gd name="connsiteX6" fmla="*/ 82480 w 1519048"/>
              <a:gd name="connsiteY6" fmla="*/ 636647 h 636647"/>
              <a:gd name="connsiteX7" fmla="*/ 0 w 1519048"/>
              <a:gd name="connsiteY7" fmla="*/ 554167 h 636647"/>
              <a:gd name="connsiteX8" fmla="*/ 0 w 1519048"/>
              <a:gd name="connsiteY8" fmla="*/ 224256 h 636647"/>
              <a:gd name="connsiteX9" fmla="*/ 82480 w 1519048"/>
              <a:gd name="connsiteY9" fmla="*/ 141776 h 636647"/>
              <a:gd name="connsiteX10" fmla="*/ 677294 w 1519048"/>
              <a:gd name="connsiteY10" fmla="*/ 141776 h 636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19048" h="636647">
                <a:moveTo>
                  <a:pt x="759524" y="0"/>
                </a:moveTo>
                <a:lnTo>
                  <a:pt x="841754" y="141776"/>
                </a:lnTo>
                <a:lnTo>
                  <a:pt x="1436568" y="141776"/>
                </a:lnTo>
                <a:cubicBezTo>
                  <a:pt x="1482120" y="141776"/>
                  <a:pt x="1519048" y="178704"/>
                  <a:pt x="1519048" y="224256"/>
                </a:cubicBezTo>
                <a:lnTo>
                  <a:pt x="1519048" y="554167"/>
                </a:lnTo>
                <a:cubicBezTo>
                  <a:pt x="1519048" y="599719"/>
                  <a:pt x="1482120" y="636647"/>
                  <a:pt x="1436568" y="636647"/>
                </a:cubicBezTo>
                <a:lnTo>
                  <a:pt x="82480" y="636647"/>
                </a:lnTo>
                <a:cubicBezTo>
                  <a:pt x="36928" y="636647"/>
                  <a:pt x="0" y="599719"/>
                  <a:pt x="0" y="554167"/>
                </a:cubicBezTo>
                <a:lnTo>
                  <a:pt x="0" y="224256"/>
                </a:lnTo>
                <a:cubicBezTo>
                  <a:pt x="0" y="178704"/>
                  <a:pt x="36928" y="141776"/>
                  <a:pt x="82480" y="141776"/>
                </a:cubicBezTo>
                <a:lnTo>
                  <a:pt x="677294" y="141776"/>
                </a:lnTo>
                <a:close/>
              </a:path>
            </a:pathLst>
          </a:custGeom>
          <a:solidFill>
            <a:schemeClr val="bg1"/>
          </a:solidFill>
          <a:ln w="9525">
            <a:noFill/>
          </a:ln>
          <a:effectLst>
            <a:outerShdw blurRad="254000" sx="102000" sy="102000" algn="ctr" rotWithShape="0">
              <a:prstClr val="black">
                <a:alpha val="30000"/>
              </a:prstClr>
            </a:outerShdw>
          </a:effectLst>
        </p:spPr>
        <p:style>
          <a:lnRef idx="1">
            <a:schemeClr val="accent1"/>
          </a:lnRef>
          <a:fillRef idx="0">
            <a:schemeClr val="accent1"/>
          </a:fillRef>
          <a:effectRef idx="0">
            <a:schemeClr val="accent1"/>
          </a:effectRef>
          <a:fontRef idx="minor">
            <a:schemeClr val="tx1"/>
          </a:fontRef>
        </p:style>
        <p:txBody>
          <a:bodyPr wrap="square" rtlCol="0" anchor="ctr">
            <a:noAutofit/>
          </a:bodyPr>
          <a:lstStyle/>
          <a:p>
            <a:pPr algn="ctr"/>
            <a:endParaRPr lang="en-US">
              <a:solidFill>
                <a:schemeClr val="accent1"/>
              </a:solidFill>
              <a:latin typeface="Avenir Book" panose="02000503020000020003" pitchFamily="2" charset="0"/>
            </a:endParaRPr>
          </a:p>
        </p:txBody>
      </p:sp>
      <p:sp>
        <p:nvSpPr>
          <p:cNvPr id="76" name="TextBox 75">
            <a:extLst>
              <a:ext uri="{FF2B5EF4-FFF2-40B4-BE49-F238E27FC236}">
                <a16:creationId xmlns:a16="http://schemas.microsoft.com/office/drawing/2014/main" id="{47779441-1BC3-209B-FB7E-AE4164FD78A0}"/>
              </a:ext>
            </a:extLst>
          </p:cNvPr>
          <p:cNvSpPr txBox="1"/>
          <p:nvPr/>
        </p:nvSpPr>
        <p:spPr>
          <a:xfrm>
            <a:off x="2831624" y="5246065"/>
            <a:ext cx="1227900" cy="276999"/>
          </a:xfrm>
          <a:prstGeom prst="rect">
            <a:avLst/>
          </a:prstGeom>
          <a:noFill/>
          <a:effectLst/>
        </p:spPr>
        <p:txBody>
          <a:bodyPr wrap="none" lIns="0" tIns="0" rIns="0" bIns="0" rtlCol="0">
            <a:spAutoFit/>
          </a:bodyPr>
          <a:lstStyle/>
          <a:p>
            <a:pPr algn="ctr">
              <a:spcBef>
                <a:spcPts val="1200"/>
              </a:spcBef>
            </a:pPr>
            <a:r>
              <a:rPr lang="en-US">
                <a:solidFill>
                  <a:schemeClr val="accent5"/>
                </a:solidFill>
                <a:latin typeface="Avenir Book" panose="02000503020000020003" pitchFamily="2" charset="0"/>
              </a:rPr>
              <a:t>“</a:t>
            </a:r>
            <a:r>
              <a:rPr lang="en-US" err="1">
                <a:solidFill>
                  <a:schemeClr val="accent5"/>
                </a:solidFill>
                <a:latin typeface="Avenir Book" panose="02000503020000020003" pitchFamily="2" charset="0"/>
              </a:rPr>
              <a:t>bev</a:t>
            </a:r>
            <a:r>
              <a:rPr lang="en-US">
                <a:solidFill>
                  <a:schemeClr val="accent5"/>
                </a:solidFill>
                <a:latin typeface="Avenir Book" panose="02000503020000020003" pitchFamily="2" charset="0"/>
              </a:rPr>
              <a:t> naïve"</a:t>
            </a:r>
          </a:p>
        </p:txBody>
      </p:sp>
      <p:cxnSp>
        <p:nvCxnSpPr>
          <p:cNvPr id="83" name="Straight Connector 82">
            <a:extLst>
              <a:ext uri="{FF2B5EF4-FFF2-40B4-BE49-F238E27FC236}">
                <a16:creationId xmlns:a16="http://schemas.microsoft.com/office/drawing/2014/main" id="{AE6E7C7A-75EB-ED96-172A-E1A63F0D82EF}"/>
              </a:ext>
            </a:extLst>
          </p:cNvPr>
          <p:cNvCxnSpPr/>
          <p:nvPr/>
        </p:nvCxnSpPr>
        <p:spPr>
          <a:xfrm>
            <a:off x="2303507" y="3097042"/>
            <a:ext cx="2868568" cy="0"/>
          </a:xfrm>
          <a:prstGeom prst="line">
            <a:avLst/>
          </a:prstGeom>
          <a:ln w="3175">
            <a:solidFill>
              <a:schemeClr val="bg1">
                <a:lumMod val="50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84" name="TextBox 83">
            <a:extLst>
              <a:ext uri="{FF2B5EF4-FFF2-40B4-BE49-F238E27FC236}">
                <a16:creationId xmlns:a16="http://schemas.microsoft.com/office/drawing/2014/main" id="{959BA912-E2BB-F36A-5542-60C1545B2314}"/>
              </a:ext>
            </a:extLst>
          </p:cNvPr>
          <p:cNvSpPr txBox="1"/>
          <p:nvPr/>
        </p:nvSpPr>
        <p:spPr>
          <a:xfrm>
            <a:off x="361425" y="1603848"/>
            <a:ext cx="6060726" cy="615553"/>
          </a:xfrm>
          <a:prstGeom prst="rect">
            <a:avLst/>
          </a:prstGeom>
          <a:noFill/>
          <a:effectLst/>
        </p:spPr>
        <p:txBody>
          <a:bodyPr wrap="square" lIns="0" tIns="0" rIns="0" bIns="0" rtlCol="0">
            <a:spAutoFit/>
          </a:bodyPr>
          <a:lstStyle/>
          <a:p>
            <a:pPr algn="l">
              <a:spcBef>
                <a:spcPts val="1200"/>
              </a:spcBef>
            </a:pPr>
            <a:r>
              <a:rPr lang="en-US" sz="2000">
                <a:solidFill>
                  <a:schemeClr val="accent5"/>
                </a:solidFill>
                <a:latin typeface="Avenir Book" panose="02000503020000020003" pitchFamily="2" charset="0"/>
              </a:rPr>
              <a:t>Patients who came to our second-line trial not having received </a:t>
            </a:r>
            <a:r>
              <a:rPr lang="en-US" sz="2000" err="1">
                <a:solidFill>
                  <a:schemeClr val="accent5"/>
                </a:solidFill>
                <a:latin typeface="Avenir Book" panose="02000503020000020003" pitchFamily="2" charset="0"/>
              </a:rPr>
              <a:t>bev</a:t>
            </a:r>
            <a:r>
              <a:rPr lang="en-US" sz="2000">
                <a:solidFill>
                  <a:schemeClr val="accent5"/>
                </a:solidFill>
                <a:latin typeface="Avenir Book" panose="02000503020000020003" pitchFamily="2" charset="0"/>
              </a:rPr>
              <a:t> in first-line are called, “</a:t>
            </a:r>
            <a:r>
              <a:rPr lang="en-US" sz="2000" err="1">
                <a:solidFill>
                  <a:schemeClr val="accent5"/>
                </a:solidFill>
                <a:latin typeface="Avenir Book" panose="02000503020000020003" pitchFamily="2" charset="0"/>
              </a:rPr>
              <a:t>bev</a:t>
            </a:r>
            <a:r>
              <a:rPr lang="en-US" sz="2000">
                <a:solidFill>
                  <a:schemeClr val="accent5"/>
                </a:solidFill>
                <a:latin typeface="Avenir Book" panose="02000503020000020003" pitchFamily="2" charset="0"/>
              </a:rPr>
              <a:t> naïve”</a:t>
            </a:r>
          </a:p>
        </p:txBody>
      </p:sp>
    </p:spTree>
    <p:extLst>
      <p:ext uri="{BB962C8B-B14F-4D97-AF65-F5344CB8AC3E}">
        <p14:creationId xmlns:p14="http://schemas.microsoft.com/office/powerpoint/2010/main" val="1210631353"/>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83"/>
                                        </p:tgtEl>
                                        <p:attrNameLst>
                                          <p:attrName>style.visibility</p:attrName>
                                        </p:attrNameLst>
                                      </p:cBhvr>
                                      <p:to>
                                        <p:strVal val="visible"/>
                                      </p:to>
                                    </p:set>
                                    <p:animEffect transition="in" filter="wipe(left)">
                                      <p:cBhvr>
                                        <p:cTn id="7" dur="500"/>
                                        <p:tgtEl>
                                          <p:spTgt spid="8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7"/>
                                        </p:tgtEl>
                                        <p:attrNameLst>
                                          <p:attrName>style.visibility</p:attrName>
                                        </p:attrNameLst>
                                      </p:cBhvr>
                                      <p:to>
                                        <p:strVal val="visible"/>
                                      </p:to>
                                    </p:set>
                                    <p:animEffect transition="in" filter="fade">
                                      <p:cBhvr>
                                        <p:cTn id="10" dur="500"/>
                                        <p:tgtEl>
                                          <p:spTgt spid="47"/>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0"/>
                                        </p:tgtEl>
                                        <p:attrNameLst>
                                          <p:attrName>style.visibility</p:attrName>
                                        </p:attrNameLst>
                                      </p:cBhvr>
                                      <p:to>
                                        <p:strVal val="visible"/>
                                      </p:to>
                                    </p:set>
                                    <p:animEffect transition="in" filter="fade">
                                      <p:cBhvr>
                                        <p:cTn id="13" dur="500"/>
                                        <p:tgtEl>
                                          <p:spTgt spid="40"/>
                                        </p:tgtEl>
                                      </p:cBhvr>
                                    </p:animEffect>
                                  </p:childTnLst>
                                </p:cTn>
                              </p:par>
                              <p:par>
                                <p:cTn id="14" presetID="10" presetClass="entr" presetSubtype="0" fill="hold" grpId="0" nodeType="withEffect">
                                  <p:stCondLst>
                                    <p:cond delay="250"/>
                                  </p:stCondLst>
                                  <p:childTnLst>
                                    <p:set>
                                      <p:cBhvr>
                                        <p:cTn id="15" dur="1" fill="hold">
                                          <p:stCondLst>
                                            <p:cond delay="0"/>
                                          </p:stCondLst>
                                        </p:cTn>
                                        <p:tgtEl>
                                          <p:spTgt spid="45"/>
                                        </p:tgtEl>
                                        <p:attrNameLst>
                                          <p:attrName>style.visibility</p:attrName>
                                        </p:attrNameLst>
                                      </p:cBhvr>
                                      <p:to>
                                        <p:strVal val="visible"/>
                                      </p:to>
                                    </p:set>
                                    <p:animEffect transition="in" filter="fade">
                                      <p:cBhvr>
                                        <p:cTn id="16" dur="500"/>
                                        <p:tgtEl>
                                          <p:spTgt spid="45"/>
                                        </p:tgtEl>
                                      </p:cBhvr>
                                    </p:animEffect>
                                  </p:childTnLst>
                                </p:cTn>
                              </p:par>
                              <p:par>
                                <p:cTn id="17" presetID="10" presetClass="entr" presetSubtype="0" fill="hold" grpId="0" nodeType="withEffect">
                                  <p:stCondLst>
                                    <p:cond delay="250"/>
                                  </p:stCondLst>
                                  <p:childTnLst>
                                    <p:set>
                                      <p:cBhvr>
                                        <p:cTn id="18" dur="1" fill="hold">
                                          <p:stCondLst>
                                            <p:cond delay="0"/>
                                          </p:stCondLst>
                                        </p:cTn>
                                        <p:tgtEl>
                                          <p:spTgt spid="66"/>
                                        </p:tgtEl>
                                        <p:attrNameLst>
                                          <p:attrName>style.visibility</p:attrName>
                                        </p:attrNameLst>
                                      </p:cBhvr>
                                      <p:to>
                                        <p:strVal val="visible"/>
                                      </p:to>
                                    </p:set>
                                    <p:animEffect transition="in" filter="fade">
                                      <p:cBhvr>
                                        <p:cTn id="19" dur="500"/>
                                        <p:tgtEl>
                                          <p:spTgt spid="66"/>
                                        </p:tgtEl>
                                      </p:cBhvr>
                                    </p:animEffect>
                                  </p:childTnLst>
                                </p:cTn>
                              </p:par>
                              <p:par>
                                <p:cTn id="20" presetID="10" presetClass="entr" presetSubtype="0" fill="hold" grpId="0" nodeType="withEffect">
                                  <p:stCondLst>
                                    <p:cond delay="250"/>
                                  </p:stCondLst>
                                  <p:childTnLst>
                                    <p:set>
                                      <p:cBhvr>
                                        <p:cTn id="21" dur="1" fill="hold">
                                          <p:stCondLst>
                                            <p:cond delay="0"/>
                                          </p:stCondLst>
                                        </p:cTn>
                                        <p:tgtEl>
                                          <p:spTgt spid="32"/>
                                        </p:tgtEl>
                                        <p:attrNameLst>
                                          <p:attrName>style.visibility</p:attrName>
                                        </p:attrNameLst>
                                      </p:cBhvr>
                                      <p:to>
                                        <p:strVal val="visible"/>
                                      </p:to>
                                    </p:set>
                                    <p:animEffect transition="in" filter="fade">
                                      <p:cBhvr>
                                        <p:cTn id="22" dur="500"/>
                                        <p:tgtEl>
                                          <p:spTgt spid="32"/>
                                        </p:tgtEl>
                                      </p:cBhvr>
                                    </p:animEffect>
                                  </p:childTnLst>
                                </p:cTn>
                              </p:par>
                              <p:par>
                                <p:cTn id="23" presetID="10" presetClass="entr" presetSubtype="0" fill="hold" grpId="0" nodeType="withEffect">
                                  <p:stCondLst>
                                    <p:cond delay="250"/>
                                  </p:stCondLst>
                                  <p:childTnLst>
                                    <p:set>
                                      <p:cBhvr>
                                        <p:cTn id="24" dur="1" fill="hold">
                                          <p:stCondLst>
                                            <p:cond delay="0"/>
                                          </p:stCondLst>
                                        </p:cTn>
                                        <p:tgtEl>
                                          <p:spTgt spid="36"/>
                                        </p:tgtEl>
                                        <p:attrNameLst>
                                          <p:attrName>style.visibility</p:attrName>
                                        </p:attrNameLst>
                                      </p:cBhvr>
                                      <p:to>
                                        <p:strVal val="visible"/>
                                      </p:to>
                                    </p:set>
                                    <p:animEffect transition="in" filter="fade">
                                      <p:cBhvr>
                                        <p:cTn id="25" dur="500"/>
                                        <p:tgtEl>
                                          <p:spTgt spid="36"/>
                                        </p:tgtEl>
                                      </p:cBhvr>
                                    </p:animEffect>
                                  </p:childTnLst>
                                </p:cTn>
                              </p:par>
                              <p:par>
                                <p:cTn id="26" presetID="10" presetClass="entr" presetSubtype="0" fill="hold" grpId="0" nodeType="withEffect">
                                  <p:stCondLst>
                                    <p:cond delay="250"/>
                                  </p:stCondLst>
                                  <p:childTnLst>
                                    <p:set>
                                      <p:cBhvr>
                                        <p:cTn id="27" dur="1" fill="hold">
                                          <p:stCondLst>
                                            <p:cond delay="0"/>
                                          </p:stCondLst>
                                        </p:cTn>
                                        <p:tgtEl>
                                          <p:spTgt spid="51"/>
                                        </p:tgtEl>
                                        <p:attrNameLst>
                                          <p:attrName>style.visibility</p:attrName>
                                        </p:attrNameLst>
                                      </p:cBhvr>
                                      <p:to>
                                        <p:strVal val="visible"/>
                                      </p:to>
                                    </p:set>
                                    <p:animEffect transition="in" filter="fade">
                                      <p:cBhvr>
                                        <p:cTn id="28" dur="500"/>
                                        <p:tgtEl>
                                          <p:spTgt spid="51"/>
                                        </p:tgtEl>
                                      </p:cBhvr>
                                    </p:animEffect>
                                  </p:childTnLst>
                                </p:cTn>
                              </p:par>
                              <p:par>
                                <p:cTn id="29" presetID="10" presetClass="entr" presetSubtype="0" fill="hold" grpId="0" nodeType="withEffect">
                                  <p:stCondLst>
                                    <p:cond delay="250"/>
                                  </p:stCondLst>
                                  <p:childTnLst>
                                    <p:set>
                                      <p:cBhvr>
                                        <p:cTn id="30" dur="1" fill="hold">
                                          <p:stCondLst>
                                            <p:cond delay="0"/>
                                          </p:stCondLst>
                                        </p:cTn>
                                        <p:tgtEl>
                                          <p:spTgt spid="58"/>
                                        </p:tgtEl>
                                        <p:attrNameLst>
                                          <p:attrName>style.visibility</p:attrName>
                                        </p:attrNameLst>
                                      </p:cBhvr>
                                      <p:to>
                                        <p:strVal val="visible"/>
                                      </p:to>
                                    </p:set>
                                    <p:animEffect transition="in" filter="fade">
                                      <p:cBhvr>
                                        <p:cTn id="31" dur="500"/>
                                        <p:tgtEl>
                                          <p:spTgt spid="58"/>
                                        </p:tgtEl>
                                      </p:cBhvr>
                                    </p:animEffect>
                                  </p:childTnLst>
                                </p:cTn>
                              </p:par>
                              <p:par>
                                <p:cTn id="32" presetID="10" presetClass="entr" presetSubtype="0" fill="hold" grpId="0" nodeType="withEffect">
                                  <p:stCondLst>
                                    <p:cond delay="250"/>
                                  </p:stCondLst>
                                  <p:childTnLst>
                                    <p:set>
                                      <p:cBhvr>
                                        <p:cTn id="33" dur="1" fill="hold">
                                          <p:stCondLst>
                                            <p:cond delay="0"/>
                                          </p:stCondLst>
                                        </p:cTn>
                                        <p:tgtEl>
                                          <p:spTgt spid="60"/>
                                        </p:tgtEl>
                                        <p:attrNameLst>
                                          <p:attrName>style.visibility</p:attrName>
                                        </p:attrNameLst>
                                      </p:cBhvr>
                                      <p:to>
                                        <p:strVal val="visible"/>
                                      </p:to>
                                    </p:set>
                                    <p:animEffect transition="in" filter="fade">
                                      <p:cBhvr>
                                        <p:cTn id="34" dur="500"/>
                                        <p:tgtEl>
                                          <p:spTgt spid="60"/>
                                        </p:tgtEl>
                                      </p:cBhvr>
                                    </p:animEffect>
                                  </p:childTnLst>
                                </p:cTn>
                              </p:par>
                              <p:par>
                                <p:cTn id="35" presetID="10" presetClass="entr" presetSubtype="0" fill="hold" nodeType="withEffect">
                                  <p:stCondLst>
                                    <p:cond delay="250"/>
                                  </p:stCondLst>
                                  <p:childTnLst>
                                    <p:set>
                                      <p:cBhvr>
                                        <p:cTn id="36" dur="1" fill="hold">
                                          <p:stCondLst>
                                            <p:cond delay="0"/>
                                          </p:stCondLst>
                                        </p:cTn>
                                        <p:tgtEl>
                                          <p:spTgt spid="68"/>
                                        </p:tgtEl>
                                        <p:attrNameLst>
                                          <p:attrName>style.visibility</p:attrName>
                                        </p:attrNameLst>
                                      </p:cBhvr>
                                      <p:to>
                                        <p:strVal val="visible"/>
                                      </p:to>
                                    </p:set>
                                    <p:animEffect transition="in" filter="fade">
                                      <p:cBhvr>
                                        <p:cTn id="37" dur="500"/>
                                        <p:tgtEl>
                                          <p:spTgt spid="68"/>
                                        </p:tgtEl>
                                      </p:cBhvr>
                                    </p:animEffect>
                                  </p:childTnLst>
                                </p:cTn>
                              </p:par>
                              <p:par>
                                <p:cTn id="38" presetID="10" presetClass="entr" presetSubtype="0" fill="hold" nodeType="withEffect">
                                  <p:stCondLst>
                                    <p:cond delay="250"/>
                                  </p:stCondLst>
                                  <p:childTnLst>
                                    <p:set>
                                      <p:cBhvr>
                                        <p:cTn id="39" dur="1" fill="hold">
                                          <p:stCondLst>
                                            <p:cond delay="0"/>
                                          </p:stCondLst>
                                        </p:cTn>
                                        <p:tgtEl>
                                          <p:spTgt spid="73"/>
                                        </p:tgtEl>
                                        <p:attrNameLst>
                                          <p:attrName>style.visibility</p:attrName>
                                        </p:attrNameLst>
                                      </p:cBhvr>
                                      <p:to>
                                        <p:strVal val="visible"/>
                                      </p:to>
                                    </p:set>
                                    <p:animEffect transition="in" filter="fade">
                                      <p:cBhvr>
                                        <p:cTn id="40" dur="500"/>
                                        <p:tgtEl>
                                          <p:spTgt spid="73"/>
                                        </p:tgtEl>
                                      </p:cBhvr>
                                    </p:animEffect>
                                  </p:childTnLst>
                                </p:cTn>
                              </p:par>
                              <p:par>
                                <p:cTn id="41" presetID="10" presetClass="entr" presetSubtype="0" fill="hold" grpId="0" nodeType="withEffect">
                                  <p:stCondLst>
                                    <p:cond delay="250"/>
                                  </p:stCondLst>
                                  <p:childTnLst>
                                    <p:set>
                                      <p:cBhvr>
                                        <p:cTn id="42" dur="1" fill="hold">
                                          <p:stCondLst>
                                            <p:cond delay="0"/>
                                          </p:stCondLst>
                                        </p:cTn>
                                        <p:tgtEl>
                                          <p:spTgt spid="80"/>
                                        </p:tgtEl>
                                        <p:attrNameLst>
                                          <p:attrName>style.visibility</p:attrName>
                                        </p:attrNameLst>
                                      </p:cBhvr>
                                      <p:to>
                                        <p:strVal val="visible"/>
                                      </p:to>
                                    </p:set>
                                    <p:animEffect transition="in" filter="fade">
                                      <p:cBhvr>
                                        <p:cTn id="43" dur="500"/>
                                        <p:tgtEl>
                                          <p:spTgt spid="80"/>
                                        </p:tgtEl>
                                      </p:cBhvr>
                                    </p:animEffect>
                                  </p:childTnLst>
                                </p:cTn>
                              </p:par>
                              <p:par>
                                <p:cTn id="44" presetID="10" presetClass="entr" presetSubtype="0" fill="hold" grpId="0" nodeType="withEffect">
                                  <p:stCondLst>
                                    <p:cond delay="250"/>
                                  </p:stCondLst>
                                  <p:childTnLst>
                                    <p:set>
                                      <p:cBhvr>
                                        <p:cTn id="45" dur="1" fill="hold">
                                          <p:stCondLst>
                                            <p:cond delay="0"/>
                                          </p:stCondLst>
                                        </p:cTn>
                                        <p:tgtEl>
                                          <p:spTgt spid="76"/>
                                        </p:tgtEl>
                                        <p:attrNameLst>
                                          <p:attrName>style.visibility</p:attrName>
                                        </p:attrNameLst>
                                      </p:cBhvr>
                                      <p:to>
                                        <p:strVal val="visible"/>
                                      </p:to>
                                    </p:set>
                                    <p:animEffect transition="in" filter="fade">
                                      <p:cBhvr>
                                        <p:cTn id="46"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7" grpId="0"/>
      <p:bldP spid="66" grpId="0"/>
      <p:bldP spid="32" grpId="0" animBg="1"/>
      <p:bldP spid="36" grpId="0"/>
      <p:bldP spid="40" grpId="0"/>
      <p:bldP spid="51" grpId="0"/>
      <p:bldP spid="58" grpId="0"/>
      <p:bldP spid="60" grpId="0"/>
      <p:bldP spid="80" grpId="0" animBg="1"/>
      <p:bldP spid="76"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70FE50E-B04F-11E0-ACCC-EC2AB1696E6E}"/>
            </a:ext>
          </a:extLst>
        </p:cNvPr>
        <p:cNvGrpSpPr/>
        <p:nvPr/>
      </p:nvGrpSpPr>
      <p:grpSpPr>
        <a:xfrm>
          <a:off x="0" y="0"/>
          <a:ext cx="0" cy="0"/>
          <a:chOff x="0" y="0"/>
          <a:chExt cx="0" cy="0"/>
        </a:xfrm>
      </p:grpSpPr>
      <p:pic>
        <p:nvPicPr>
          <p:cNvPr id="29" name="Picture 4">
            <a:extLst>
              <a:ext uri="{FF2B5EF4-FFF2-40B4-BE49-F238E27FC236}">
                <a16:creationId xmlns:a16="http://schemas.microsoft.com/office/drawing/2014/main" id="{53C96E55-FE80-7B9C-FDB0-F60FCC0122CE}"/>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4386" t="10694" r="4687" b="3668"/>
          <a:stretch/>
        </p:blipFill>
        <p:spPr bwMode="auto">
          <a:xfrm>
            <a:off x="3898261" y="2749970"/>
            <a:ext cx="8109614" cy="3497263"/>
          </a:xfrm>
          <a:prstGeom prst="rect">
            <a:avLst/>
          </a:prstGeom>
          <a:noFill/>
          <a:extLst>
            <a:ext uri="{909E8E84-426E-40DD-AFC4-6F175D3DCCD1}">
              <a14:hiddenFill xmlns:a14="http://schemas.microsoft.com/office/drawing/2010/main">
                <a:solidFill>
                  <a:srgbClr val="FFFFFF"/>
                </a:solidFill>
              </a14:hiddenFill>
            </a:ext>
          </a:extLst>
        </p:spPr>
      </p:pic>
      <p:sp>
        <p:nvSpPr>
          <p:cNvPr id="7" name="Title 6">
            <a:extLst>
              <a:ext uri="{FF2B5EF4-FFF2-40B4-BE49-F238E27FC236}">
                <a16:creationId xmlns:a16="http://schemas.microsoft.com/office/drawing/2014/main" id="{FB2B1D70-DDD5-B140-3EB8-F2D823DA1074}"/>
              </a:ext>
            </a:extLst>
          </p:cNvPr>
          <p:cNvSpPr>
            <a:spLocks noGrp="1"/>
          </p:cNvSpPr>
          <p:nvPr>
            <p:ph type="title"/>
          </p:nvPr>
        </p:nvSpPr>
        <p:spPr/>
        <p:txBody>
          <a:bodyPr/>
          <a:lstStyle/>
          <a:p>
            <a:r>
              <a:rPr lang="en-US"/>
              <a:t>Ph 1b/2 trial </a:t>
            </a:r>
            <a:r>
              <a:rPr lang="en-US" err="1"/>
              <a:t>bev</a:t>
            </a:r>
            <a:r>
              <a:rPr lang="en-US"/>
              <a:t> naïve patients achieved higher response rates</a:t>
            </a:r>
          </a:p>
        </p:txBody>
      </p:sp>
      <p:sp>
        <p:nvSpPr>
          <p:cNvPr id="9" name="Text Placeholder 8">
            <a:extLst>
              <a:ext uri="{FF2B5EF4-FFF2-40B4-BE49-F238E27FC236}">
                <a16:creationId xmlns:a16="http://schemas.microsoft.com/office/drawing/2014/main" id="{901D1CBC-56D5-D8F3-4DB5-C34685B0C76A}"/>
              </a:ext>
            </a:extLst>
          </p:cNvPr>
          <p:cNvSpPr>
            <a:spLocks noGrp="1"/>
          </p:cNvSpPr>
          <p:nvPr>
            <p:ph type="body" sz="quarter" idx="10"/>
          </p:nvPr>
        </p:nvSpPr>
        <p:spPr>
          <a:xfrm>
            <a:off x="304799" y="6353999"/>
            <a:ext cx="11245216" cy="326062"/>
          </a:xfrm>
        </p:spPr>
        <p:txBody>
          <a:bodyPr/>
          <a:lstStyle/>
          <a:p>
            <a:pPr marL="171450" indent="-171450"/>
            <a:r>
              <a:rPr lang="en-US" sz="700">
                <a:latin typeface="Avenir Light" panose="020B0402020203020204" pitchFamily="34" charset="0"/>
              </a:rPr>
              <a:t>*	Radiographic response determined per RECIST 1.1. Waterfall plot and table reflect interim data as of June 16, 2023 from an ongoing trial and unlocked EDC database.</a:t>
            </a:r>
          </a:p>
          <a:p>
            <a:pPr marL="171450" indent="-171450"/>
            <a:r>
              <a:rPr lang="en-US" sz="700">
                <a:latin typeface="Avenir Light" panose="020B0402020203020204" pitchFamily="34" charset="0"/>
              </a:rPr>
              <a:t>**	</a:t>
            </a:r>
            <a:r>
              <a:rPr lang="en-US" sz="700" err="1">
                <a:latin typeface="Avenir Light" panose="020B0402020203020204" pitchFamily="34" charset="0"/>
              </a:rPr>
              <a:t>Bennouna</a:t>
            </a:r>
            <a:r>
              <a:rPr lang="en-US" sz="700">
                <a:latin typeface="Avenir Light" panose="020B0402020203020204" pitchFamily="34" charset="0"/>
              </a:rPr>
              <a:t> et al., Lancet Oncol 2013; 14: 29–37; </a:t>
            </a:r>
            <a:r>
              <a:rPr lang="fr-FR" sz="700">
                <a:latin typeface="Avenir Light" panose="020B0402020203020204" pitchFamily="34" charset="0"/>
              </a:rPr>
              <a:t>Giessen et al., Acta </a:t>
            </a:r>
            <a:r>
              <a:rPr lang="fr-FR" sz="700" err="1">
                <a:latin typeface="Avenir Light" panose="020B0402020203020204" pitchFamily="34" charset="0"/>
              </a:rPr>
              <a:t>Oncologica</a:t>
            </a:r>
            <a:r>
              <a:rPr lang="fr-FR" sz="700">
                <a:latin typeface="Avenir Light" panose="020B0402020203020204" pitchFamily="34" charset="0"/>
              </a:rPr>
              <a:t>, 2015, 54: 187-193; </a:t>
            </a:r>
            <a:r>
              <a:rPr lang="en-US" sz="700" err="1">
                <a:latin typeface="Avenir Light" panose="020B0402020203020204" pitchFamily="34" charset="0"/>
              </a:rPr>
              <a:t>Cremolini</a:t>
            </a:r>
            <a:r>
              <a:rPr lang="en-US" sz="700">
                <a:latin typeface="Avenir Light" panose="020B0402020203020204" pitchFamily="34" charset="0"/>
              </a:rPr>
              <a:t> et al., Lancet Oncol 2020, 21: 497–507; </a:t>
            </a:r>
            <a:r>
              <a:rPr lang="en-US" sz="700" err="1">
                <a:latin typeface="Avenir Light" panose="020B0402020203020204" pitchFamily="34" charset="0"/>
              </a:rPr>
              <a:t>Antoniotti</a:t>
            </a:r>
            <a:r>
              <a:rPr lang="en-US" sz="700">
                <a:latin typeface="Avenir Light" panose="020B0402020203020204" pitchFamily="34" charset="0"/>
              </a:rPr>
              <a:t> et al., Correspondence Lancet Oncol June 2020. </a:t>
            </a:r>
            <a:r>
              <a:rPr lang="en-US" sz="700" err="1">
                <a:latin typeface="Avenir Light" panose="020B0402020203020204" pitchFamily="34" charset="0"/>
              </a:rPr>
              <a:t>Giantonio</a:t>
            </a:r>
            <a:r>
              <a:rPr lang="en-US" sz="700">
                <a:latin typeface="Avenir Light" panose="020B0402020203020204" pitchFamily="34" charset="0"/>
              </a:rPr>
              <a:t> et al., 2007, J Clin Oncol 25:1539-1544; Moriwaki et al., Med Oncol, 2012, 29:2842–2848; Beretta et al, Med Oncol 2013, 30:486.</a:t>
            </a:r>
          </a:p>
        </p:txBody>
      </p:sp>
      <p:sp>
        <p:nvSpPr>
          <p:cNvPr id="21" name="TextBox 20">
            <a:extLst>
              <a:ext uri="{FF2B5EF4-FFF2-40B4-BE49-F238E27FC236}">
                <a16:creationId xmlns:a16="http://schemas.microsoft.com/office/drawing/2014/main" id="{73C30E8F-F510-36B2-387A-179AB61CA679}"/>
              </a:ext>
            </a:extLst>
          </p:cNvPr>
          <p:cNvSpPr txBox="1"/>
          <p:nvPr/>
        </p:nvSpPr>
        <p:spPr>
          <a:xfrm>
            <a:off x="299610" y="1475566"/>
            <a:ext cx="6131487" cy="492443"/>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Heavy" panose="020B0703020203020204" pitchFamily="34" charset="0"/>
              </a:rPr>
              <a:t>Best Radiographic Response and Duration of Response* </a:t>
            </a:r>
            <a:br>
              <a:rPr kumimoji="0" lang="en-US" sz="1800" b="0" i="0" u="none" strike="noStrike" kern="1200" cap="none" spc="0" normalizeH="0" baseline="0" noProof="0">
                <a:ln>
                  <a:noFill/>
                </a:ln>
                <a:solidFill>
                  <a:srgbClr val="58595B"/>
                </a:solidFill>
                <a:effectLst/>
                <a:uLnTx/>
                <a:uFillTx/>
                <a:latin typeface="Avenir Heavy" panose="020B0703020203020204" pitchFamily="34" charset="0"/>
              </a:rPr>
            </a:br>
            <a:r>
              <a:rPr lang="en-US" sz="1400">
                <a:solidFill>
                  <a:srgbClr val="58595B"/>
                </a:solidFill>
                <a:latin typeface="Avenir Book" panose="02000503020000020003" pitchFamily="2" charset="0"/>
              </a:rPr>
              <a:t>66</a:t>
            </a:r>
            <a:r>
              <a:rPr kumimoji="0" lang="en-US" sz="14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 evaluable patients (as of </a:t>
            </a:r>
            <a:r>
              <a:rPr lang="en-US" sz="1400">
                <a:solidFill>
                  <a:srgbClr val="58595B"/>
                </a:solidFill>
                <a:latin typeface="Avenir Book" panose="02000503020000020003" pitchFamily="2" charset="0"/>
              </a:rPr>
              <a:t>June 16</a:t>
            </a:r>
            <a:r>
              <a:rPr kumimoji="0" lang="en-US" sz="14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 2023)</a:t>
            </a:r>
            <a:endPar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endParaRPr>
          </a:p>
        </p:txBody>
      </p:sp>
      <p:grpSp>
        <p:nvGrpSpPr>
          <p:cNvPr id="17" name="Group 16">
            <a:extLst>
              <a:ext uri="{FF2B5EF4-FFF2-40B4-BE49-F238E27FC236}">
                <a16:creationId xmlns:a16="http://schemas.microsoft.com/office/drawing/2014/main" id="{D4018EDD-0A85-C13A-9000-7050F1F89C2F}"/>
              </a:ext>
            </a:extLst>
          </p:cNvPr>
          <p:cNvGrpSpPr/>
          <p:nvPr/>
        </p:nvGrpSpPr>
        <p:grpSpPr>
          <a:xfrm>
            <a:off x="2387909" y="4642032"/>
            <a:ext cx="73152" cy="73152"/>
            <a:chOff x="8096958" y="5548838"/>
            <a:chExt cx="84522" cy="84522"/>
          </a:xfrm>
        </p:grpSpPr>
        <p:grpSp>
          <p:nvGrpSpPr>
            <p:cNvPr id="13" name="Group 12">
              <a:extLst>
                <a:ext uri="{FF2B5EF4-FFF2-40B4-BE49-F238E27FC236}">
                  <a16:creationId xmlns:a16="http://schemas.microsoft.com/office/drawing/2014/main" id="{644157C1-95C6-931F-9B99-83634022B6D3}"/>
                </a:ext>
              </a:extLst>
            </p:cNvPr>
            <p:cNvGrpSpPr/>
            <p:nvPr/>
          </p:nvGrpSpPr>
          <p:grpSpPr>
            <a:xfrm>
              <a:off x="8096958" y="5548838"/>
              <a:ext cx="82296" cy="82296"/>
              <a:chOff x="8096958" y="5548838"/>
              <a:chExt cx="82296" cy="82296"/>
            </a:xfrm>
          </p:grpSpPr>
          <p:cxnSp>
            <p:nvCxnSpPr>
              <p:cNvPr id="10" name="Straight Connector 9">
                <a:extLst>
                  <a:ext uri="{FF2B5EF4-FFF2-40B4-BE49-F238E27FC236}">
                    <a16:creationId xmlns:a16="http://schemas.microsoft.com/office/drawing/2014/main" id="{487B091A-D574-5F3E-45DC-344136F14724}"/>
                  </a:ext>
                </a:extLst>
              </p:cNvPr>
              <p:cNvCxnSpPr>
                <a:cxnSpLocks/>
              </p:cNvCxnSpPr>
              <p:nvPr/>
            </p:nvCxnSpPr>
            <p:spPr>
              <a:xfrm>
                <a:off x="8138106" y="5548838"/>
                <a:ext cx="0" cy="82296"/>
              </a:xfrm>
              <a:prstGeom prst="line">
                <a:avLst/>
              </a:prstGeom>
              <a:ln w="63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7760CECB-7753-F891-62EE-329C9FB4AF37}"/>
                  </a:ext>
                </a:extLst>
              </p:cNvPr>
              <p:cNvCxnSpPr>
                <a:cxnSpLocks/>
              </p:cNvCxnSpPr>
              <p:nvPr/>
            </p:nvCxnSpPr>
            <p:spPr>
              <a:xfrm rot="5400000">
                <a:off x="8138106" y="5548838"/>
                <a:ext cx="0" cy="82296"/>
              </a:xfrm>
              <a:prstGeom prst="line">
                <a:avLst/>
              </a:prstGeom>
              <a:ln w="63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4" name="Group 13">
              <a:extLst>
                <a:ext uri="{FF2B5EF4-FFF2-40B4-BE49-F238E27FC236}">
                  <a16:creationId xmlns:a16="http://schemas.microsoft.com/office/drawing/2014/main" id="{E97BC4EA-44C2-90EE-1F24-131DFE279981}"/>
                </a:ext>
              </a:extLst>
            </p:cNvPr>
            <p:cNvGrpSpPr/>
            <p:nvPr/>
          </p:nvGrpSpPr>
          <p:grpSpPr>
            <a:xfrm rot="18900000">
              <a:off x="8099184" y="5551064"/>
              <a:ext cx="82296" cy="82296"/>
              <a:chOff x="8096958" y="5548838"/>
              <a:chExt cx="82296" cy="82296"/>
            </a:xfrm>
          </p:grpSpPr>
          <p:cxnSp>
            <p:nvCxnSpPr>
              <p:cNvPr id="15" name="Straight Connector 14">
                <a:extLst>
                  <a:ext uri="{FF2B5EF4-FFF2-40B4-BE49-F238E27FC236}">
                    <a16:creationId xmlns:a16="http://schemas.microsoft.com/office/drawing/2014/main" id="{02334025-92DA-B605-945B-5228D4237E5B}"/>
                  </a:ext>
                </a:extLst>
              </p:cNvPr>
              <p:cNvCxnSpPr>
                <a:cxnSpLocks/>
              </p:cNvCxnSpPr>
              <p:nvPr/>
            </p:nvCxnSpPr>
            <p:spPr>
              <a:xfrm>
                <a:off x="8138106" y="5548838"/>
                <a:ext cx="0" cy="82296"/>
              </a:xfrm>
              <a:prstGeom prst="line">
                <a:avLst/>
              </a:prstGeom>
              <a:ln w="63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928ADE6B-A64D-FEAB-2C96-EC50FF730826}"/>
                  </a:ext>
                </a:extLst>
              </p:cNvPr>
              <p:cNvCxnSpPr>
                <a:cxnSpLocks/>
              </p:cNvCxnSpPr>
              <p:nvPr/>
            </p:nvCxnSpPr>
            <p:spPr>
              <a:xfrm rot="5400000">
                <a:off x="8138106" y="5548838"/>
                <a:ext cx="0" cy="82296"/>
              </a:xfrm>
              <a:prstGeom prst="line">
                <a:avLst/>
              </a:prstGeom>
              <a:ln w="63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sp>
        <p:nvSpPr>
          <p:cNvPr id="24" name="TextBox 23">
            <a:extLst>
              <a:ext uri="{FF2B5EF4-FFF2-40B4-BE49-F238E27FC236}">
                <a16:creationId xmlns:a16="http://schemas.microsoft.com/office/drawing/2014/main" id="{3B0BC580-88AD-885D-4167-C223B45F1C14}"/>
              </a:ext>
            </a:extLst>
          </p:cNvPr>
          <p:cNvSpPr txBox="1"/>
          <p:nvPr/>
        </p:nvSpPr>
        <p:spPr>
          <a:xfrm rot="16200000">
            <a:off x="-891575" y="4145769"/>
            <a:ext cx="2542363" cy="169277"/>
          </a:xfrm>
          <a:prstGeom prst="rect">
            <a:avLst/>
          </a:prstGeom>
          <a:noFill/>
          <a:effectLst/>
        </p:spPr>
        <p:txBody>
          <a:bodyPr wrap="none" lIns="0" tIns="0" rIns="0" bIns="0" rtlCol="0">
            <a:spAutoFit/>
          </a:bodyPr>
          <a:lstStyle/>
          <a:p>
            <a:pPr algn="l">
              <a:spcBef>
                <a:spcPts val="1200"/>
              </a:spcBef>
            </a:pPr>
            <a:r>
              <a:rPr lang="en-US" sz="1100">
                <a:solidFill>
                  <a:schemeClr val="accent5"/>
                </a:solidFill>
                <a:latin typeface="Avenir Book" panose="02000503020000020003" pitchFamily="2" charset="0"/>
              </a:rPr>
              <a:t>% change in target lesions from baseline</a:t>
            </a:r>
          </a:p>
        </p:txBody>
      </p:sp>
      <p:sp>
        <p:nvSpPr>
          <p:cNvPr id="2" name="Rectangle 1">
            <a:hlinkClick r:id="rId4" action="ppaction://hlinksldjump"/>
            <a:extLst>
              <a:ext uri="{FF2B5EF4-FFF2-40B4-BE49-F238E27FC236}">
                <a16:creationId xmlns:a16="http://schemas.microsoft.com/office/drawing/2014/main" id="{1A2A7D13-9238-AD66-47F9-EA8A5701A3FF}"/>
              </a:ext>
            </a:extLst>
          </p:cNvPr>
          <p:cNvSpPr/>
          <p:nvPr/>
        </p:nvSpPr>
        <p:spPr>
          <a:xfrm>
            <a:off x="11096625" y="6191250"/>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pic>
        <p:nvPicPr>
          <p:cNvPr id="18" name="Picture 4">
            <a:extLst>
              <a:ext uri="{FF2B5EF4-FFF2-40B4-BE49-F238E27FC236}">
                <a16:creationId xmlns:a16="http://schemas.microsoft.com/office/drawing/2014/main" id="{F41B5A37-8A17-14EC-FE6E-23AD33FC986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174" t="10694" r="75614" b="3668"/>
          <a:stretch/>
        </p:blipFill>
        <p:spPr bwMode="auto">
          <a:xfrm>
            <a:off x="453280" y="2749970"/>
            <a:ext cx="2654026" cy="3497263"/>
          </a:xfrm>
          <a:prstGeom prst="rect">
            <a:avLst/>
          </a:prstGeom>
          <a:noFill/>
          <a:extLst>
            <a:ext uri="{909E8E84-426E-40DD-AFC4-6F175D3DCCD1}">
              <a14:hiddenFill xmlns:a14="http://schemas.microsoft.com/office/drawing/2010/main">
                <a:solidFill>
                  <a:srgbClr val="FFFFFF"/>
                </a:solidFill>
              </a14:hiddenFill>
            </a:ext>
          </a:extLst>
        </p:spPr>
      </p:pic>
      <p:pic>
        <p:nvPicPr>
          <p:cNvPr id="71" name="Picture 4">
            <a:extLst>
              <a:ext uri="{FF2B5EF4-FFF2-40B4-BE49-F238E27FC236}">
                <a16:creationId xmlns:a16="http://schemas.microsoft.com/office/drawing/2014/main" id="{FE11C4CA-0DFC-C813-A2C7-08D6E511262C}"/>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174" t="10694" r="96692" b="3668"/>
          <a:stretch/>
        </p:blipFill>
        <p:spPr bwMode="auto">
          <a:xfrm>
            <a:off x="3616196" y="2749970"/>
            <a:ext cx="243965" cy="3497263"/>
          </a:xfrm>
          <a:prstGeom prst="rect">
            <a:avLst/>
          </a:prstGeom>
          <a:noFill/>
          <a:extLst>
            <a:ext uri="{909E8E84-426E-40DD-AFC4-6F175D3DCCD1}">
              <a14:hiddenFill xmlns:a14="http://schemas.microsoft.com/office/drawing/2010/main">
                <a:solidFill>
                  <a:srgbClr val="FFFFFF"/>
                </a:solidFill>
              </a14:hiddenFill>
            </a:ext>
          </a:extLst>
        </p:spPr>
      </p:pic>
      <p:sp>
        <p:nvSpPr>
          <p:cNvPr id="19" name="Rectangle 18">
            <a:extLst>
              <a:ext uri="{FF2B5EF4-FFF2-40B4-BE49-F238E27FC236}">
                <a16:creationId xmlns:a16="http://schemas.microsoft.com/office/drawing/2014/main" id="{315E1EF3-2EA6-752A-9582-BDD2614A17F2}"/>
              </a:ext>
            </a:extLst>
          </p:cNvPr>
          <p:cNvSpPr/>
          <p:nvPr/>
        </p:nvSpPr>
        <p:spPr>
          <a:xfrm>
            <a:off x="3957637" y="4501703"/>
            <a:ext cx="1828800" cy="1139643"/>
          </a:xfrm>
          <a:prstGeom prst="rect">
            <a:avLst/>
          </a:prstGeom>
          <a:solidFill>
            <a:schemeClr val="bg1"/>
          </a:solidFill>
          <a:ln w="9525">
            <a:noFill/>
          </a:ln>
          <a:effectLst>
            <a:outerShdw blurRad="254000" sx="102000" sy="102000" algn="ctr"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grpSp>
        <p:nvGrpSpPr>
          <p:cNvPr id="30" name="Group 29">
            <a:extLst>
              <a:ext uri="{FF2B5EF4-FFF2-40B4-BE49-F238E27FC236}">
                <a16:creationId xmlns:a16="http://schemas.microsoft.com/office/drawing/2014/main" id="{2D6191A5-8100-8FC2-5684-8F111DBD33B9}"/>
              </a:ext>
            </a:extLst>
          </p:cNvPr>
          <p:cNvGrpSpPr/>
          <p:nvPr/>
        </p:nvGrpSpPr>
        <p:grpSpPr>
          <a:xfrm>
            <a:off x="4108849" y="4633918"/>
            <a:ext cx="1594177" cy="153888"/>
            <a:chOff x="4418412" y="4765643"/>
            <a:chExt cx="1594177" cy="153888"/>
          </a:xfrm>
        </p:grpSpPr>
        <p:sp>
          <p:nvSpPr>
            <p:cNvPr id="20" name="Rectangle 19">
              <a:extLst>
                <a:ext uri="{FF2B5EF4-FFF2-40B4-BE49-F238E27FC236}">
                  <a16:creationId xmlns:a16="http://schemas.microsoft.com/office/drawing/2014/main" id="{9AC30098-0EFA-A566-CFF0-193C273881A0}"/>
                </a:ext>
              </a:extLst>
            </p:cNvPr>
            <p:cNvSpPr/>
            <p:nvPr/>
          </p:nvSpPr>
          <p:spPr>
            <a:xfrm>
              <a:off x="4418412" y="4772937"/>
              <a:ext cx="139301" cy="139301"/>
            </a:xfrm>
            <a:prstGeom prst="rect">
              <a:avLst/>
            </a:prstGeom>
            <a:solidFill>
              <a:schemeClr val="accent1"/>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22" name="TextBox 21">
              <a:extLst>
                <a:ext uri="{FF2B5EF4-FFF2-40B4-BE49-F238E27FC236}">
                  <a16:creationId xmlns:a16="http://schemas.microsoft.com/office/drawing/2014/main" id="{6A75C9F7-DE44-837A-FF30-B7130D04AE34}"/>
                </a:ext>
              </a:extLst>
            </p:cNvPr>
            <p:cNvSpPr txBox="1"/>
            <p:nvPr/>
          </p:nvSpPr>
          <p:spPr>
            <a:xfrm>
              <a:off x="4624388" y="4765643"/>
              <a:ext cx="1388201" cy="153888"/>
            </a:xfrm>
            <a:prstGeom prst="rect">
              <a:avLst/>
            </a:prstGeom>
            <a:noFill/>
            <a:effectLst/>
          </p:spPr>
          <p:txBody>
            <a:bodyPr wrap="none" lIns="0" tIns="0" rIns="0" bIns="0" rtlCol="0">
              <a:spAutoFit/>
            </a:bodyPr>
            <a:lstStyle/>
            <a:p>
              <a:pPr algn="l">
                <a:spcBef>
                  <a:spcPts val="1200"/>
                </a:spcBef>
              </a:pPr>
              <a:r>
                <a:rPr lang="en-US" sz="1000">
                  <a:solidFill>
                    <a:schemeClr val="accent5"/>
                  </a:solidFill>
                  <a:latin typeface="Avenir Book" panose="02000503020000020003" pitchFamily="2" charset="0"/>
                </a:rPr>
                <a:t>Complete response (CR)</a:t>
              </a:r>
            </a:p>
          </p:txBody>
        </p:sp>
      </p:grpSp>
      <p:grpSp>
        <p:nvGrpSpPr>
          <p:cNvPr id="31" name="Group 30">
            <a:extLst>
              <a:ext uri="{FF2B5EF4-FFF2-40B4-BE49-F238E27FC236}">
                <a16:creationId xmlns:a16="http://schemas.microsoft.com/office/drawing/2014/main" id="{30AE9FBE-FC26-FFE2-B32E-BF3B8017FA16}"/>
              </a:ext>
            </a:extLst>
          </p:cNvPr>
          <p:cNvGrpSpPr/>
          <p:nvPr/>
        </p:nvGrpSpPr>
        <p:grpSpPr>
          <a:xfrm>
            <a:off x="4108849" y="4871114"/>
            <a:ext cx="1366550" cy="153888"/>
            <a:chOff x="4418412" y="5010099"/>
            <a:chExt cx="1366550" cy="153888"/>
          </a:xfrm>
        </p:grpSpPr>
        <p:sp>
          <p:nvSpPr>
            <p:cNvPr id="23" name="Rectangle 22">
              <a:extLst>
                <a:ext uri="{FF2B5EF4-FFF2-40B4-BE49-F238E27FC236}">
                  <a16:creationId xmlns:a16="http://schemas.microsoft.com/office/drawing/2014/main" id="{32599B3D-CCA6-FE3B-60E3-EAB1ED1F2AFF}"/>
                </a:ext>
              </a:extLst>
            </p:cNvPr>
            <p:cNvSpPr/>
            <p:nvPr/>
          </p:nvSpPr>
          <p:spPr>
            <a:xfrm>
              <a:off x="4418412" y="5017393"/>
              <a:ext cx="139301" cy="139301"/>
            </a:xfrm>
            <a:prstGeom prst="rect">
              <a:avLst/>
            </a:prstGeom>
            <a:solidFill>
              <a:schemeClr val="accent2"/>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25" name="TextBox 24">
              <a:extLst>
                <a:ext uri="{FF2B5EF4-FFF2-40B4-BE49-F238E27FC236}">
                  <a16:creationId xmlns:a16="http://schemas.microsoft.com/office/drawing/2014/main" id="{C4C56398-D765-E305-098A-CEB0977D0483}"/>
                </a:ext>
              </a:extLst>
            </p:cNvPr>
            <p:cNvSpPr txBox="1"/>
            <p:nvPr/>
          </p:nvSpPr>
          <p:spPr>
            <a:xfrm>
              <a:off x="4624388" y="5010099"/>
              <a:ext cx="1160574" cy="153888"/>
            </a:xfrm>
            <a:prstGeom prst="rect">
              <a:avLst/>
            </a:prstGeom>
            <a:noFill/>
            <a:effectLst/>
          </p:spPr>
          <p:txBody>
            <a:bodyPr wrap="none" lIns="0" tIns="0" rIns="0" bIns="0" rtlCol="0">
              <a:spAutoFit/>
            </a:bodyPr>
            <a:lstStyle/>
            <a:p>
              <a:pPr algn="l">
                <a:spcBef>
                  <a:spcPts val="1200"/>
                </a:spcBef>
              </a:pPr>
              <a:r>
                <a:rPr lang="en-US" sz="1000">
                  <a:solidFill>
                    <a:schemeClr val="accent5"/>
                  </a:solidFill>
                  <a:latin typeface="Avenir Book" panose="02000503020000020003" pitchFamily="2" charset="0"/>
                </a:rPr>
                <a:t>Partial response (PR)</a:t>
              </a:r>
            </a:p>
          </p:txBody>
        </p:sp>
      </p:grpSp>
      <p:grpSp>
        <p:nvGrpSpPr>
          <p:cNvPr id="32" name="Group 31">
            <a:extLst>
              <a:ext uri="{FF2B5EF4-FFF2-40B4-BE49-F238E27FC236}">
                <a16:creationId xmlns:a16="http://schemas.microsoft.com/office/drawing/2014/main" id="{28B221A1-ADAF-BB78-BCAA-17E7CC59F06A}"/>
              </a:ext>
            </a:extLst>
          </p:cNvPr>
          <p:cNvGrpSpPr/>
          <p:nvPr/>
        </p:nvGrpSpPr>
        <p:grpSpPr>
          <a:xfrm>
            <a:off x="4108849" y="5108310"/>
            <a:ext cx="1296018" cy="153888"/>
            <a:chOff x="4418412" y="5254555"/>
            <a:chExt cx="1296018" cy="153888"/>
          </a:xfrm>
        </p:grpSpPr>
        <p:sp>
          <p:nvSpPr>
            <p:cNvPr id="27" name="Rectangle 26">
              <a:extLst>
                <a:ext uri="{FF2B5EF4-FFF2-40B4-BE49-F238E27FC236}">
                  <a16:creationId xmlns:a16="http://schemas.microsoft.com/office/drawing/2014/main" id="{610EF159-FFE3-799D-056E-F1C61158D35B}"/>
                </a:ext>
              </a:extLst>
            </p:cNvPr>
            <p:cNvSpPr/>
            <p:nvPr/>
          </p:nvSpPr>
          <p:spPr>
            <a:xfrm>
              <a:off x="4418412" y="5261849"/>
              <a:ext cx="139301" cy="139301"/>
            </a:xfrm>
            <a:prstGeom prst="rect">
              <a:avLst/>
            </a:prstGeom>
            <a:solidFill>
              <a:schemeClr val="accent3"/>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28" name="TextBox 27">
              <a:extLst>
                <a:ext uri="{FF2B5EF4-FFF2-40B4-BE49-F238E27FC236}">
                  <a16:creationId xmlns:a16="http://schemas.microsoft.com/office/drawing/2014/main" id="{224FDF26-0DF9-48CC-31BF-011A3EDDBEFA}"/>
                </a:ext>
              </a:extLst>
            </p:cNvPr>
            <p:cNvSpPr txBox="1"/>
            <p:nvPr/>
          </p:nvSpPr>
          <p:spPr>
            <a:xfrm>
              <a:off x="4624388" y="5254555"/>
              <a:ext cx="1090042" cy="153888"/>
            </a:xfrm>
            <a:prstGeom prst="rect">
              <a:avLst/>
            </a:prstGeom>
            <a:noFill/>
            <a:effectLst/>
          </p:spPr>
          <p:txBody>
            <a:bodyPr wrap="none" lIns="0" tIns="0" rIns="0" bIns="0" rtlCol="0">
              <a:spAutoFit/>
            </a:bodyPr>
            <a:lstStyle/>
            <a:p>
              <a:pPr algn="l">
                <a:spcBef>
                  <a:spcPts val="1200"/>
                </a:spcBef>
              </a:pPr>
              <a:r>
                <a:rPr lang="en-US" sz="1000">
                  <a:solidFill>
                    <a:schemeClr val="accent5"/>
                  </a:solidFill>
                  <a:latin typeface="Avenir Book" panose="02000503020000020003" pitchFamily="2" charset="0"/>
                </a:rPr>
                <a:t>Stable disease (SD)</a:t>
              </a:r>
            </a:p>
          </p:txBody>
        </p:sp>
      </p:grpSp>
      <p:grpSp>
        <p:nvGrpSpPr>
          <p:cNvPr id="50" name="Group 49">
            <a:extLst>
              <a:ext uri="{FF2B5EF4-FFF2-40B4-BE49-F238E27FC236}">
                <a16:creationId xmlns:a16="http://schemas.microsoft.com/office/drawing/2014/main" id="{72BC3107-A5CF-84CE-226A-00975150BD94}"/>
              </a:ext>
            </a:extLst>
          </p:cNvPr>
          <p:cNvGrpSpPr/>
          <p:nvPr/>
        </p:nvGrpSpPr>
        <p:grpSpPr>
          <a:xfrm>
            <a:off x="4108849" y="5345506"/>
            <a:ext cx="1299224" cy="153888"/>
            <a:chOff x="4418412" y="5254555"/>
            <a:chExt cx="1299224" cy="153888"/>
          </a:xfrm>
        </p:grpSpPr>
        <p:sp>
          <p:nvSpPr>
            <p:cNvPr id="51" name="Rectangle 50">
              <a:extLst>
                <a:ext uri="{FF2B5EF4-FFF2-40B4-BE49-F238E27FC236}">
                  <a16:creationId xmlns:a16="http://schemas.microsoft.com/office/drawing/2014/main" id="{85FF5931-A72C-3D9F-AF86-08CF0AE8A47B}"/>
                </a:ext>
              </a:extLst>
            </p:cNvPr>
            <p:cNvSpPr/>
            <p:nvPr/>
          </p:nvSpPr>
          <p:spPr>
            <a:xfrm>
              <a:off x="4418412" y="5261849"/>
              <a:ext cx="139301" cy="139301"/>
            </a:xfrm>
            <a:prstGeom prst="rect">
              <a:avLst/>
            </a:prstGeom>
            <a:solidFill>
              <a:schemeClr val="accent4"/>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52" name="TextBox 51">
              <a:extLst>
                <a:ext uri="{FF2B5EF4-FFF2-40B4-BE49-F238E27FC236}">
                  <a16:creationId xmlns:a16="http://schemas.microsoft.com/office/drawing/2014/main" id="{77D01828-C898-BFD6-EF69-3AD602B22E9A}"/>
                </a:ext>
              </a:extLst>
            </p:cNvPr>
            <p:cNvSpPr txBox="1"/>
            <p:nvPr/>
          </p:nvSpPr>
          <p:spPr>
            <a:xfrm>
              <a:off x="4624388" y="5254555"/>
              <a:ext cx="1093248" cy="153888"/>
            </a:xfrm>
            <a:prstGeom prst="rect">
              <a:avLst/>
            </a:prstGeom>
            <a:noFill/>
            <a:effectLst/>
          </p:spPr>
          <p:txBody>
            <a:bodyPr wrap="none" lIns="0" tIns="0" rIns="0" bIns="0" rtlCol="0">
              <a:spAutoFit/>
            </a:bodyPr>
            <a:lstStyle/>
            <a:p>
              <a:pPr algn="l">
                <a:spcBef>
                  <a:spcPts val="1200"/>
                </a:spcBef>
              </a:pPr>
              <a:r>
                <a:rPr lang="en-US" sz="1000">
                  <a:solidFill>
                    <a:schemeClr val="accent5"/>
                  </a:solidFill>
                  <a:latin typeface="Avenir Book" panose="02000503020000020003" pitchFamily="2" charset="0"/>
                </a:rPr>
                <a:t>Stable disease (PD)</a:t>
              </a:r>
            </a:p>
          </p:txBody>
        </p:sp>
      </p:grpSp>
      <p:sp>
        <p:nvSpPr>
          <p:cNvPr id="54" name="TextBox 53">
            <a:extLst>
              <a:ext uri="{FF2B5EF4-FFF2-40B4-BE49-F238E27FC236}">
                <a16:creationId xmlns:a16="http://schemas.microsoft.com/office/drawing/2014/main" id="{7788A47C-A78A-E34D-F37D-0AA5DBF09D41}"/>
              </a:ext>
            </a:extLst>
          </p:cNvPr>
          <p:cNvSpPr txBox="1"/>
          <p:nvPr/>
        </p:nvSpPr>
        <p:spPr>
          <a:xfrm>
            <a:off x="1003635" y="3903673"/>
            <a:ext cx="790281" cy="153888"/>
          </a:xfrm>
          <a:prstGeom prst="rect">
            <a:avLst/>
          </a:prstGeom>
          <a:solidFill>
            <a:schemeClr val="bg1"/>
          </a:solidFill>
          <a:effectLst/>
        </p:spPr>
        <p:txBody>
          <a:bodyPr wrap="none" lIns="0" tIns="0" rIns="0" bIns="0" rtlCol="0">
            <a:spAutoFit/>
          </a:bodyPr>
          <a:lstStyle/>
          <a:p>
            <a:pPr algn="ctr">
              <a:spcBef>
                <a:spcPts val="1200"/>
              </a:spcBef>
            </a:pPr>
            <a:r>
              <a:rPr lang="en-US" sz="1000">
                <a:solidFill>
                  <a:schemeClr val="accent2"/>
                </a:solidFill>
                <a:latin typeface="Avenir Book" panose="02000503020000020003" pitchFamily="2" charset="0"/>
              </a:rPr>
              <a:t>Confirmed PR</a:t>
            </a:r>
          </a:p>
        </p:txBody>
      </p:sp>
      <p:sp>
        <p:nvSpPr>
          <p:cNvPr id="57" name="TextBox 56">
            <a:extLst>
              <a:ext uri="{FF2B5EF4-FFF2-40B4-BE49-F238E27FC236}">
                <a16:creationId xmlns:a16="http://schemas.microsoft.com/office/drawing/2014/main" id="{1DF44AAC-79ED-7A39-6520-8A6AA12B9F83}"/>
              </a:ext>
            </a:extLst>
          </p:cNvPr>
          <p:cNvSpPr txBox="1"/>
          <p:nvPr/>
        </p:nvSpPr>
        <p:spPr>
          <a:xfrm>
            <a:off x="2580291" y="3903673"/>
            <a:ext cx="806311" cy="153888"/>
          </a:xfrm>
          <a:prstGeom prst="rect">
            <a:avLst/>
          </a:prstGeom>
          <a:solidFill>
            <a:schemeClr val="bg1"/>
          </a:solidFill>
          <a:effectLst/>
        </p:spPr>
        <p:txBody>
          <a:bodyPr wrap="none" lIns="0" tIns="0" rIns="0" bIns="0" rtlCol="0">
            <a:spAutoFit/>
          </a:bodyPr>
          <a:lstStyle/>
          <a:p>
            <a:pPr algn="ctr">
              <a:spcBef>
                <a:spcPts val="1200"/>
              </a:spcBef>
            </a:pPr>
            <a:r>
              <a:rPr lang="en-US" sz="1000">
                <a:solidFill>
                  <a:schemeClr val="accent1"/>
                </a:solidFill>
                <a:latin typeface="Avenir Book" panose="02000503020000020003" pitchFamily="2" charset="0"/>
              </a:rPr>
              <a:t>Confirmed CR</a:t>
            </a:r>
          </a:p>
        </p:txBody>
      </p:sp>
      <p:cxnSp>
        <p:nvCxnSpPr>
          <p:cNvPr id="77" name="Straight Connector 76">
            <a:extLst>
              <a:ext uri="{FF2B5EF4-FFF2-40B4-BE49-F238E27FC236}">
                <a16:creationId xmlns:a16="http://schemas.microsoft.com/office/drawing/2014/main" id="{AE13A9DE-01B9-3BE2-2ECF-A5EF8990AD56}"/>
              </a:ext>
            </a:extLst>
          </p:cNvPr>
          <p:cNvCxnSpPr>
            <a:cxnSpLocks/>
          </p:cNvCxnSpPr>
          <p:nvPr/>
        </p:nvCxnSpPr>
        <p:spPr>
          <a:xfrm>
            <a:off x="1402558" y="4055180"/>
            <a:ext cx="0" cy="88792"/>
          </a:xfrm>
          <a:prstGeom prst="line">
            <a:avLst/>
          </a:prstGeom>
          <a:ln w="63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0C431DD0-0EC3-690C-661C-49B934D5677E}"/>
              </a:ext>
            </a:extLst>
          </p:cNvPr>
          <p:cNvCxnSpPr>
            <a:cxnSpLocks/>
          </p:cNvCxnSpPr>
          <p:nvPr/>
        </p:nvCxnSpPr>
        <p:spPr>
          <a:xfrm>
            <a:off x="2978945" y="4055180"/>
            <a:ext cx="0" cy="88792"/>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9E007B76-41F1-AC8F-742E-0B6DBEEE669E}"/>
              </a:ext>
            </a:extLst>
          </p:cNvPr>
          <p:cNvSpPr txBox="1"/>
          <p:nvPr/>
        </p:nvSpPr>
        <p:spPr>
          <a:xfrm>
            <a:off x="776722" y="5584592"/>
            <a:ext cx="314190" cy="153888"/>
          </a:xfrm>
          <a:prstGeom prst="rect">
            <a:avLst/>
          </a:prstGeom>
          <a:solidFill>
            <a:schemeClr val="bg1"/>
          </a:solidFill>
          <a:effectLst/>
        </p:spPr>
        <p:txBody>
          <a:bodyPr wrap="none" lIns="0" tIns="0" rIns="0" bIns="0" rtlCol="0">
            <a:spAutoFit/>
          </a:bodyPr>
          <a:lstStyle/>
          <a:p>
            <a:pPr algn="ctr">
              <a:spcBef>
                <a:spcPts val="1200"/>
              </a:spcBef>
            </a:pPr>
            <a:r>
              <a:rPr lang="en-US" sz="1000">
                <a:solidFill>
                  <a:schemeClr val="bg1">
                    <a:lumMod val="50000"/>
                  </a:schemeClr>
                </a:solidFill>
                <a:latin typeface="Avenir Book" panose="02000503020000020003" pitchFamily="2" charset="0"/>
              </a:rPr>
              <a:t>RP2D</a:t>
            </a:r>
          </a:p>
        </p:txBody>
      </p:sp>
      <p:cxnSp>
        <p:nvCxnSpPr>
          <p:cNvPr id="12" name="Straight Connector 11">
            <a:extLst>
              <a:ext uri="{FF2B5EF4-FFF2-40B4-BE49-F238E27FC236}">
                <a16:creationId xmlns:a16="http://schemas.microsoft.com/office/drawing/2014/main" id="{E26FB592-07E3-1EC3-00C5-2D9F628F2F28}"/>
              </a:ext>
            </a:extLst>
          </p:cNvPr>
          <p:cNvCxnSpPr>
            <a:cxnSpLocks/>
          </p:cNvCxnSpPr>
          <p:nvPr/>
        </p:nvCxnSpPr>
        <p:spPr>
          <a:xfrm>
            <a:off x="933817" y="5754013"/>
            <a:ext cx="0" cy="88792"/>
          </a:xfrm>
          <a:prstGeom prst="line">
            <a:avLst/>
          </a:prstGeom>
          <a:ln w="6350">
            <a:solidFill>
              <a:schemeClr val="tx1">
                <a:lumMod val="50000"/>
              </a:schemeClr>
            </a:solidFill>
          </a:ln>
        </p:spPr>
        <p:style>
          <a:lnRef idx="1">
            <a:schemeClr val="accent1"/>
          </a:lnRef>
          <a:fillRef idx="0">
            <a:schemeClr val="accent1"/>
          </a:fillRef>
          <a:effectRef idx="0">
            <a:schemeClr val="accent1"/>
          </a:effectRef>
          <a:fontRef idx="minor">
            <a:schemeClr val="tx1"/>
          </a:fontRef>
        </p:style>
      </p:cxnSp>
      <p:sp>
        <p:nvSpPr>
          <p:cNvPr id="3" name="Rectangle 2">
            <a:extLst>
              <a:ext uri="{FF2B5EF4-FFF2-40B4-BE49-F238E27FC236}">
                <a16:creationId xmlns:a16="http://schemas.microsoft.com/office/drawing/2014/main" id="{4CF9F02B-0096-0CB2-5614-F4F72B76F8C6}"/>
              </a:ext>
            </a:extLst>
          </p:cNvPr>
          <p:cNvSpPr/>
          <p:nvPr/>
        </p:nvSpPr>
        <p:spPr>
          <a:xfrm>
            <a:off x="8701898" y="1475566"/>
            <a:ext cx="3232828" cy="1565455"/>
          </a:xfrm>
          <a:prstGeom prst="rect">
            <a:avLst/>
          </a:prstGeom>
          <a:solidFill>
            <a:schemeClr val="bg1">
              <a:lumMod val="95000"/>
            </a:scheme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76" name="TextBox 75">
            <a:extLst>
              <a:ext uri="{FF2B5EF4-FFF2-40B4-BE49-F238E27FC236}">
                <a16:creationId xmlns:a16="http://schemas.microsoft.com/office/drawing/2014/main" id="{D788A824-556F-6864-42FB-0B3DAC9E97BD}"/>
              </a:ext>
            </a:extLst>
          </p:cNvPr>
          <p:cNvSpPr txBox="1"/>
          <p:nvPr/>
        </p:nvSpPr>
        <p:spPr>
          <a:xfrm>
            <a:off x="9385265" y="1581173"/>
            <a:ext cx="2325212" cy="246221"/>
          </a:xfrm>
          <a:prstGeom prst="rect">
            <a:avLst/>
          </a:prstGeom>
          <a:noFill/>
          <a:effectLst/>
        </p:spPr>
        <p:txBody>
          <a:bodyPr wrap="square" lIns="0" tIns="0" rIns="0" bIns="0" rtlCol="0">
            <a:spAutoFit/>
          </a:bodyPr>
          <a:lstStyle/>
          <a:p>
            <a:pPr algn="r">
              <a:spcBef>
                <a:spcPts val="1200"/>
              </a:spcBef>
            </a:pPr>
            <a:r>
              <a:rPr lang="en-US" sz="1600" b="0">
                <a:solidFill>
                  <a:schemeClr val="accent5"/>
                </a:solidFill>
                <a:latin typeface="Avenir Medium" panose="02000603020000020003" pitchFamily="2" charset="0"/>
              </a:rPr>
              <a:t>Historical controls**</a:t>
            </a:r>
          </a:p>
        </p:txBody>
      </p:sp>
      <p:sp>
        <p:nvSpPr>
          <p:cNvPr id="78" name="TextBox 77">
            <a:extLst>
              <a:ext uri="{FF2B5EF4-FFF2-40B4-BE49-F238E27FC236}">
                <a16:creationId xmlns:a16="http://schemas.microsoft.com/office/drawing/2014/main" id="{41779ADB-C719-D755-6518-496FA293BF47}"/>
              </a:ext>
            </a:extLst>
          </p:cNvPr>
          <p:cNvSpPr txBox="1"/>
          <p:nvPr/>
        </p:nvSpPr>
        <p:spPr>
          <a:xfrm>
            <a:off x="9851308" y="1948503"/>
            <a:ext cx="482504" cy="492443"/>
          </a:xfrm>
          <a:prstGeom prst="rect">
            <a:avLst/>
          </a:prstGeom>
          <a:noFill/>
          <a:effectLst/>
        </p:spPr>
        <p:txBody>
          <a:bodyPr wrap="none" lIns="0" tIns="0" rIns="0" bIns="0" rtlCol="0">
            <a:spAutoFit/>
          </a:bodyPr>
          <a:lstStyle/>
          <a:p>
            <a:pPr algn="r">
              <a:spcBef>
                <a:spcPts val="1200"/>
              </a:spcBef>
            </a:pPr>
            <a:r>
              <a:rPr lang="en-US" sz="1600">
                <a:solidFill>
                  <a:schemeClr val="accent5"/>
                </a:solidFill>
                <a:latin typeface="Avenir Book" panose="02000503020000020003" pitchFamily="2" charset="0"/>
              </a:rPr>
              <a:t>Bev</a:t>
            </a:r>
            <a:br>
              <a:rPr lang="en-US" sz="1600">
                <a:solidFill>
                  <a:schemeClr val="accent5"/>
                </a:solidFill>
                <a:latin typeface="Avenir Book" panose="02000503020000020003" pitchFamily="2" charset="0"/>
              </a:rPr>
            </a:br>
            <a:r>
              <a:rPr lang="en-US" sz="1600">
                <a:solidFill>
                  <a:schemeClr val="accent5"/>
                </a:solidFill>
                <a:latin typeface="Avenir Book" panose="02000503020000020003" pitchFamily="2" charset="0"/>
              </a:rPr>
              <a:t>naïve</a:t>
            </a:r>
          </a:p>
        </p:txBody>
      </p:sp>
      <p:sp>
        <p:nvSpPr>
          <p:cNvPr id="79" name="TextBox 78">
            <a:extLst>
              <a:ext uri="{FF2B5EF4-FFF2-40B4-BE49-F238E27FC236}">
                <a16:creationId xmlns:a16="http://schemas.microsoft.com/office/drawing/2014/main" id="{83DDB55F-56FB-8023-6158-B75A34587A2A}"/>
              </a:ext>
            </a:extLst>
          </p:cNvPr>
          <p:cNvSpPr txBox="1"/>
          <p:nvPr/>
        </p:nvSpPr>
        <p:spPr>
          <a:xfrm>
            <a:off x="10741313" y="1948503"/>
            <a:ext cx="787076" cy="492443"/>
          </a:xfrm>
          <a:prstGeom prst="rect">
            <a:avLst/>
          </a:prstGeom>
          <a:noFill/>
          <a:effectLst/>
        </p:spPr>
        <p:txBody>
          <a:bodyPr wrap="none" lIns="0" tIns="0" rIns="0" bIns="0" rtlCol="0">
            <a:spAutoFit/>
          </a:bodyPr>
          <a:lstStyle/>
          <a:p>
            <a:pPr algn="r">
              <a:spcBef>
                <a:spcPts val="1200"/>
              </a:spcBef>
            </a:pPr>
            <a:r>
              <a:rPr lang="en-US" sz="1600">
                <a:solidFill>
                  <a:schemeClr val="accent5"/>
                </a:solidFill>
                <a:latin typeface="Avenir Book" panose="02000503020000020003" pitchFamily="2" charset="0"/>
              </a:rPr>
              <a:t>Bev</a:t>
            </a:r>
            <a:br>
              <a:rPr lang="en-US" sz="1600">
                <a:solidFill>
                  <a:schemeClr val="accent5"/>
                </a:solidFill>
                <a:latin typeface="Avenir Book" panose="02000503020000020003" pitchFamily="2" charset="0"/>
              </a:rPr>
            </a:br>
            <a:r>
              <a:rPr lang="en-US" sz="1600">
                <a:solidFill>
                  <a:schemeClr val="accent5"/>
                </a:solidFill>
                <a:latin typeface="Avenir Book" panose="02000503020000020003" pitchFamily="2" charset="0"/>
              </a:rPr>
              <a:t>exposed</a:t>
            </a:r>
          </a:p>
        </p:txBody>
      </p:sp>
      <p:sp>
        <p:nvSpPr>
          <p:cNvPr id="80" name="TextBox 79">
            <a:extLst>
              <a:ext uri="{FF2B5EF4-FFF2-40B4-BE49-F238E27FC236}">
                <a16:creationId xmlns:a16="http://schemas.microsoft.com/office/drawing/2014/main" id="{2F9CE987-011D-2678-63A0-7A71D09B9596}"/>
              </a:ext>
            </a:extLst>
          </p:cNvPr>
          <p:cNvSpPr txBox="1"/>
          <p:nvPr/>
        </p:nvSpPr>
        <p:spPr>
          <a:xfrm>
            <a:off x="8882786" y="2651211"/>
            <a:ext cx="419988" cy="246221"/>
          </a:xfrm>
          <a:prstGeom prst="rect">
            <a:avLst/>
          </a:prstGeom>
          <a:noFill/>
          <a:effectLst/>
        </p:spPr>
        <p:txBody>
          <a:bodyPr wrap="none" lIns="0" tIns="0" rIns="0" bIns="0" rtlCol="0">
            <a:spAutoFit/>
          </a:bodyPr>
          <a:lstStyle/>
          <a:p>
            <a:pPr algn="r">
              <a:spcBef>
                <a:spcPts val="1200"/>
              </a:spcBef>
            </a:pPr>
            <a:r>
              <a:rPr lang="en-US" sz="1600">
                <a:solidFill>
                  <a:schemeClr val="accent5"/>
                </a:solidFill>
                <a:latin typeface="Avenir Medium" panose="02000603020000020003" pitchFamily="2" charset="0"/>
              </a:rPr>
              <a:t>ORR</a:t>
            </a:r>
            <a:endParaRPr lang="en-US" sz="1600" b="0">
              <a:solidFill>
                <a:schemeClr val="accent5"/>
              </a:solidFill>
              <a:latin typeface="Avenir Medium" panose="02000603020000020003" pitchFamily="2" charset="0"/>
            </a:endParaRPr>
          </a:p>
        </p:txBody>
      </p:sp>
      <p:sp>
        <p:nvSpPr>
          <p:cNvPr id="82" name="TextBox 81">
            <a:extLst>
              <a:ext uri="{FF2B5EF4-FFF2-40B4-BE49-F238E27FC236}">
                <a16:creationId xmlns:a16="http://schemas.microsoft.com/office/drawing/2014/main" id="{86E55951-86C9-B783-6618-5CDE7167C196}"/>
              </a:ext>
            </a:extLst>
          </p:cNvPr>
          <p:cNvSpPr txBox="1"/>
          <p:nvPr/>
        </p:nvSpPr>
        <p:spPr>
          <a:xfrm>
            <a:off x="9567576" y="2651211"/>
            <a:ext cx="766236" cy="246221"/>
          </a:xfrm>
          <a:prstGeom prst="rect">
            <a:avLst/>
          </a:prstGeom>
          <a:noFill/>
          <a:effectLst/>
        </p:spPr>
        <p:txBody>
          <a:bodyPr wrap="none" lIns="0" tIns="0" rIns="0" bIns="0" rtlCol="0">
            <a:spAutoFit/>
          </a:bodyPr>
          <a:lstStyle/>
          <a:p>
            <a:pPr algn="r">
              <a:spcBef>
                <a:spcPts val="1200"/>
              </a:spcBef>
            </a:pPr>
            <a:r>
              <a:rPr lang="en-US" sz="1600" b="0">
                <a:solidFill>
                  <a:schemeClr val="accent5"/>
                </a:solidFill>
                <a:latin typeface="Avenir Medium" panose="02000603020000020003" pitchFamily="2" charset="0"/>
              </a:rPr>
              <a:t>23−26%</a:t>
            </a:r>
          </a:p>
        </p:txBody>
      </p:sp>
      <p:sp>
        <p:nvSpPr>
          <p:cNvPr id="83" name="TextBox 82">
            <a:extLst>
              <a:ext uri="{FF2B5EF4-FFF2-40B4-BE49-F238E27FC236}">
                <a16:creationId xmlns:a16="http://schemas.microsoft.com/office/drawing/2014/main" id="{509B1397-A281-1A7B-CD47-2DF98805FF0C}"/>
              </a:ext>
            </a:extLst>
          </p:cNvPr>
          <p:cNvSpPr txBox="1"/>
          <p:nvPr/>
        </p:nvSpPr>
        <p:spPr>
          <a:xfrm>
            <a:off x="10835888" y="2651211"/>
            <a:ext cx="652423" cy="246221"/>
          </a:xfrm>
          <a:prstGeom prst="rect">
            <a:avLst/>
          </a:prstGeom>
          <a:noFill/>
          <a:effectLst/>
        </p:spPr>
        <p:txBody>
          <a:bodyPr wrap="none" lIns="0" tIns="0" rIns="0" bIns="0" rtlCol="0">
            <a:spAutoFit/>
          </a:bodyPr>
          <a:lstStyle/>
          <a:p>
            <a:pPr algn="r">
              <a:spcBef>
                <a:spcPts val="1200"/>
              </a:spcBef>
            </a:pPr>
            <a:r>
              <a:rPr lang="en-US" sz="1600">
                <a:solidFill>
                  <a:schemeClr val="accent5"/>
                </a:solidFill>
                <a:latin typeface="Avenir Medium" panose="02000603020000020003" pitchFamily="2" charset="0"/>
              </a:rPr>
              <a:t>5</a:t>
            </a:r>
            <a:r>
              <a:rPr lang="en-US" sz="1600" b="0">
                <a:solidFill>
                  <a:schemeClr val="accent5"/>
                </a:solidFill>
                <a:latin typeface="Avenir Medium" panose="02000603020000020003" pitchFamily="2" charset="0"/>
              </a:rPr>
              <a:t>−</a:t>
            </a:r>
            <a:r>
              <a:rPr lang="en-US" sz="1600">
                <a:solidFill>
                  <a:schemeClr val="accent5"/>
                </a:solidFill>
                <a:latin typeface="Avenir Medium" panose="02000603020000020003" pitchFamily="2" charset="0"/>
              </a:rPr>
              <a:t>13%</a:t>
            </a:r>
          </a:p>
        </p:txBody>
      </p:sp>
      <p:cxnSp>
        <p:nvCxnSpPr>
          <p:cNvPr id="85" name="Straight Connector 84">
            <a:extLst>
              <a:ext uri="{FF2B5EF4-FFF2-40B4-BE49-F238E27FC236}">
                <a16:creationId xmlns:a16="http://schemas.microsoft.com/office/drawing/2014/main" id="{B19BBF12-D4EE-FA16-AC4B-26B649F8C9FC}"/>
              </a:ext>
            </a:extLst>
          </p:cNvPr>
          <p:cNvCxnSpPr>
            <a:cxnSpLocks/>
          </p:cNvCxnSpPr>
          <p:nvPr/>
        </p:nvCxnSpPr>
        <p:spPr>
          <a:xfrm>
            <a:off x="9509090" y="1850947"/>
            <a:ext cx="2019299" cy="0"/>
          </a:xfrm>
          <a:prstGeom prst="line">
            <a:avLst/>
          </a:prstGeom>
          <a:ln w="31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86" name="Group 85">
            <a:extLst>
              <a:ext uri="{FF2B5EF4-FFF2-40B4-BE49-F238E27FC236}">
                <a16:creationId xmlns:a16="http://schemas.microsoft.com/office/drawing/2014/main" id="{163D5CC2-768B-11B3-E1D5-C7A08FFBACDC}"/>
              </a:ext>
            </a:extLst>
          </p:cNvPr>
          <p:cNvGrpSpPr/>
          <p:nvPr/>
        </p:nvGrpSpPr>
        <p:grpSpPr>
          <a:xfrm>
            <a:off x="8701898" y="2507621"/>
            <a:ext cx="3232828" cy="533400"/>
            <a:chOff x="8277224" y="5268921"/>
            <a:chExt cx="3571875" cy="533400"/>
          </a:xfrm>
        </p:grpSpPr>
        <p:cxnSp>
          <p:nvCxnSpPr>
            <p:cNvPr id="87" name="Straight Connector 86">
              <a:extLst>
                <a:ext uri="{FF2B5EF4-FFF2-40B4-BE49-F238E27FC236}">
                  <a16:creationId xmlns:a16="http://schemas.microsoft.com/office/drawing/2014/main" id="{DD261237-7FA1-C6AC-FBB9-A06CA9A18026}"/>
                </a:ext>
              </a:extLst>
            </p:cNvPr>
            <p:cNvCxnSpPr>
              <a:cxnSpLocks/>
            </p:cNvCxnSpPr>
            <p:nvPr/>
          </p:nvCxnSpPr>
          <p:spPr>
            <a:xfrm>
              <a:off x="8277224" y="5268921"/>
              <a:ext cx="3571875" cy="0"/>
            </a:xfrm>
            <a:prstGeom prst="line">
              <a:avLst/>
            </a:prstGeom>
            <a:ln w="31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5B5FA251-2440-E47D-B08E-46449015CDB2}"/>
                </a:ext>
              </a:extLst>
            </p:cNvPr>
            <p:cNvCxnSpPr>
              <a:cxnSpLocks/>
            </p:cNvCxnSpPr>
            <p:nvPr/>
          </p:nvCxnSpPr>
          <p:spPr>
            <a:xfrm>
              <a:off x="8277224" y="5802321"/>
              <a:ext cx="3571875" cy="0"/>
            </a:xfrm>
            <a:prstGeom prst="line">
              <a:avLst/>
            </a:prstGeom>
            <a:ln w="31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9F16AEBF-D58C-29A8-1A9F-0EB7DFFD1D32}"/>
              </a:ext>
            </a:extLst>
          </p:cNvPr>
          <p:cNvGrpSpPr/>
          <p:nvPr/>
        </p:nvGrpSpPr>
        <p:grpSpPr>
          <a:xfrm>
            <a:off x="2944339" y="5865148"/>
            <a:ext cx="73152" cy="73152"/>
            <a:chOff x="8096958" y="5548838"/>
            <a:chExt cx="84522" cy="84522"/>
          </a:xfrm>
        </p:grpSpPr>
        <p:grpSp>
          <p:nvGrpSpPr>
            <p:cNvPr id="6" name="Group 5">
              <a:extLst>
                <a:ext uri="{FF2B5EF4-FFF2-40B4-BE49-F238E27FC236}">
                  <a16:creationId xmlns:a16="http://schemas.microsoft.com/office/drawing/2014/main" id="{64F82CDE-E11D-AE89-4076-ECC8962D3715}"/>
                </a:ext>
              </a:extLst>
            </p:cNvPr>
            <p:cNvGrpSpPr/>
            <p:nvPr/>
          </p:nvGrpSpPr>
          <p:grpSpPr>
            <a:xfrm>
              <a:off x="8096958" y="5548838"/>
              <a:ext cx="82296" cy="82296"/>
              <a:chOff x="8096958" y="5548838"/>
              <a:chExt cx="82296" cy="82296"/>
            </a:xfrm>
          </p:grpSpPr>
          <p:cxnSp>
            <p:nvCxnSpPr>
              <p:cNvPr id="38" name="Straight Connector 37">
                <a:extLst>
                  <a:ext uri="{FF2B5EF4-FFF2-40B4-BE49-F238E27FC236}">
                    <a16:creationId xmlns:a16="http://schemas.microsoft.com/office/drawing/2014/main" id="{278A2AE9-58B1-4B34-0275-307FC1D3B75C}"/>
                  </a:ext>
                </a:extLst>
              </p:cNvPr>
              <p:cNvCxnSpPr>
                <a:cxnSpLocks/>
              </p:cNvCxnSpPr>
              <p:nvPr/>
            </p:nvCxnSpPr>
            <p:spPr>
              <a:xfrm>
                <a:off x="8138106" y="5548838"/>
                <a:ext cx="0" cy="82296"/>
              </a:xfrm>
              <a:prstGeom prst="line">
                <a:avLst/>
              </a:prstGeom>
              <a:ln w="63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2DB4F95E-BD24-C006-D249-F286849EDC1E}"/>
                  </a:ext>
                </a:extLst>
              </p:cNvPr>
              <p:cNvCxnSpPr>
                <a:cxnSpLocks/>
              </p:cNvCxnSpPr>
              <p:nvPr/>
            </p:nvCxnSpPr>
            <p:spPr>
              <a:xfrm rot="5400000">
                <a:off x="8138106" y="5548838"/>
                <a:ext cx="0" cy="82296"/>
              </a:xfrm>
              <a:prstGeom prst="line">
                <a:avLst/>
              </a:prstGeom>
              <a:ln w="63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35" name="Group 34">
              <a:extLst>
                <a:ext uri="{FF2B5EF4-FFF2-40B4-BE49-F238E27FC236}">
                  <a16:creationId xmlns:a16="http://schemas.microsoft.com/office/drawing/2014/main" id="{E48417E8-6E5B-DEFD-2A88-7F3E3C0C467C}"/>
                </a:ext>
              </a:extLst>
            </p:cNvPr>
            <p:cNvGrpSpPr/>
            <p:nvPr/>
          </p:nvGrpSpPr>
          <p:grpSpPr>
            <a:xfrm rot="18900000">
              <a:off x="8099184" y="5551064"/>
              <a:ext cx="82296" cy="82296"/>
              <a:chOff x="8096958" y="5548838"/>
              <a:chExt cx="82296" cy="82296"/>
            </a:xfrm>
          </p:grpSpPr>
          <p:cxnSp>
            <p:nvCxnSpPr>
              <p:cNvPr id="36" name="Straight Connector 35">
                <a:extLst>
                  <a:ext uri="{FF2B5EF4-FFF2-40B4-BE49-F238E27FC236}">
                    <a16:creationId xmlns:a16="http://schemas.microsoft.com/office/drawing/2014/main" id="{0CF6216E-1681-3A76-4671-0D18FFFEFE79}"/>
                  </a:ext>
                </a:extLst>
              </p:cNvPr>
              <p:cNvCxnSpPr>
                <a:cxnSpLocks/>
              </p:cNvCxnSpPr>
              <p:nvPr/>
            </p:nvCxnSpPr>
            <p:spPr>
              <a:xfrm>
                <a:off x="8138106" y="5548838"/>
                <a:ext cx="0" cy="82296"/>
              </a:xfrm>
              <a:prstGeom prst="line">
                <a:avLst/>
              </a:prstGeom>
              <a:ln w="63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58B26205-9785-A10C-005A-3523302330E7}"/>
                  </a:ext>
                </a:extLst>
              </p:cNvPr>
              <p:cNvCxnSpPr>
                <a:cxnSpLocks/>
              </p:cNvCxnSpPr>
              <p:nvPr/>
            </p:nvCxnSpPr>
            <p:spPr>
              <a:xfrm rot="5400000">
                <a:off x="8138106" y="5548838"/>
                <a:ext cx="0" cy="82296"/>
              </a:xfrm>
              <a:prstGeom prst="line">
                <a:avLst/>
              </a:prstGeom>
              <a:ln w="63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sp>
        <p:nvSpPr>
          <p:cNvPr id="40" name="TextBox 39">
            <a:extLst>
              <a:ext uri="{FF2B5EF4-FFF2-40B4-BE49-F238E27FC236}">
                <a16:creationId xmlns:a16="http://schemas.microsoft.com/office/drawing/2014/main" id="{1E4D1228-4A23-FDBD-672A-8B8166F66AF1}"/>
              </a:ext>
            </a:extLst>
          </p:cNvPr>
          <p:cNvSpPr txBox="1"/>
          <p:nvPr/>
        </p:nvSpPr>
        <p:spPr>
          <a:xfrm>
            <a:off x="6608718" y="4845568"/>
            <a:ext cx="1205458" cy="153888"/>
          </a:xfrm>
          <a:prstGeom prst="rect">
            <a:avLst/>
          </a:prstGeom>
          <a:solidFill>
            <a:schemeClr val="bg1"/>
          </a:solidFill>
          <a:effectLst/>
        </p:spPr>
        <p:txBody>
          <a:bodyPr wrap="none" lIns="0" tIns="0" rIns="0" bIns="0" rtlCol="0">
            <a:spAutoFit/>
          </a:bodyPr>
          <a:lstStyle/>
          <a:p>
            <a:pPr marL="0" marR="0" lvl="0" indent="0" algn="l" defTabSz="914400" rtl="0" eaLnBrk="1" fontAlgn="auto" latinLnBrk="0" hangingPunct="1">
              <a:lnSpc>
                <a:spcPct val="100000"/>
              </a:lnSpc>
              <a:spcBef>
                <a:spcPts val="1200"/>
              </a:spcBef>
              <a:spcAft>
                <a:spcPts val="0"/>
              </a:spcAft>
              <a:buClrTx/>
              <a:buSzTx/>
              <a:buFontTx/>
              <a:buNone/>
              <a:tabLst/>
              <a:defRPr/>
            </a:pPr>
            <a:r>
              <a:rPr lang="en-US" sz="1000">
                <a:solidFill>
                  <a:schemeClr val="bg1">
                    <a:lumMod val="50000"/>
                  </a:schemeClr>
                </a:solidFill>
                <a:latin typeface="Avenir Book" panose="02000503020000020003" pitchFamily="2" charset="0"/>
              </a:rPr>
              <a:t>30% tumor reduction</a:t>
            </a:r>
          </a:p>
        </p:txBody>
      </p:sp>
      <p:sp>
        <p:nvSpPr>
          <p:cNvPr id="41" name="Rectangle 40">
            <a:extLst>
              <a:ext uri="{FF2B5EF4-FFF2-40B4-BE49-F238E27FC236}">
                <a16:creationId xmlns:a16="http://schemas.microsoft.com/office/drawing/2014/main" id="{8427AF37-B911-3235-701F-4ADD41D1B7A9}"/>
              </a:ext>
            </a:extLst>
          </p:cNvPr>
          <p:cNvSpPr/>
          <p:nvPr/>
        </p:nvSpPr>
        <p:spPr>
          <a:xfrm>
            <a:off x="1559271" y="2361403"/>
            <a:ext cx="1911123" cy="763154"/>
          </a:xfrm>
          <a:prstGeom prst="rect">
            <a:avLst/>
          </a:prstGeom>
          <a:solidFill>
            <a:schemeClr val="bg1">
              <a:lumMod val="95000"/>
            </a:scheme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8" name="TextBox 7">
            <a:extLst>
              <a:ext uri="{FF2B5EF4-FFF2-40B4-BE49-F238E27FC236}">
                <a16:creationId xmlns:a16="http://schemas.microsoft.com/office/drawing/2014/main" id="{B0F6C8CB-2FCD-5D6A-20AF-9E2D69B5D0FE}"/>
              </a:ext>
            </a:extLst>
          </p:cNvPr>
          <p:cNvSpPr txBox="1"/>
          <p:nvPr/>
        </p:nvSpPr>
        <p:spPr>
          <a:xfrm>
            <a:off x="420721" y="2359976"/>
            <a:ext cx="3012043" cy="276999"/>
          </a:xfrm>
          <a:prstGeom prst="rect">
            <a:avLst/>
          </a:prstGeom>
          <a:noFill/>
          <a:effectLst/>
        </p:spPr>
        <p:txBody>
          <a:bodyPr wrap="none" lIns="0" tIns="0" rIns="0" bIns="0" rtlCol="0" anchor="t">
            <a:spAutoFit/>
          </a:bodyPr>
          <a:lstStyle/>
          <a:p>
            <a:pPr algn="ctr">
              <a:spcBef>
                <a:spcPts val="1200"/>
              </a:spcBef>
            </a:pPr>
            <a:r>
              <a:rPr lang="en-US">
                <a:solidFill>
                  <a:schemeClr val="accent5"/>
                </a:solidFill>
                <a:latin typeface="Roboto Slab" pitchFamily="2" charset="0"/>
                <a:ea typeface="Roboto Slab" pitchFamily="2" charset="0"/>
              </a:rPr>
              <a:t>Bev naïve: </a:t>
            </a:r>
            <a:r>
              <a:rPr lang="en-US" sz="1400">
                <a:solidFill>
                  <a:schemeClr val="accent5"/>
                </a:solidFill>
                <a:latin typeface="Avenir" panose="020B0503020203020204" pitchFamily="34" charset="0"/>
                <a:ea typeface="Roboto Slab" pitchFamily="2" charset="0"/>
              </a:rPr>
              <a:t>15 of 66 patients (23%)</a:t>
            </a:r>
          </a:p>
        </p:txBody>
      </p:sp>
      <p:sp>
        <p:nvSpPr>
          <p:cNvPr id="34" name="TextBox 33">
            <a:extLst>
              <a:ext uri="{FF2B5EF4-FFF2-40B4-BE49-F238E27FC236}">
                <a16:creationId xmlns:a16="http://schemas.microsoft.com/office/drawing/2014/main" id="{F5719FC3-D48F-CC73-BED5-125C372B3C69}"/>
              </a:ext>
            </a:extLst>
          </p:cNvPr>
          <p:cNvSpPr txBox="1"/>
          <p:nvPr/>
        </p:nvSpPr>
        <p:spPr>
          <a:xfrm>
            <a:off x="1595995" y="2646384"/>
            <a:ext cx="2014375" cy="430887"/>
          </a:xfrm>
          <a:prstGeom prst="rect">
            <a:avLst/>
          </a:prstGeom>
          <a:noFill/>
        </p:spPr>
        <p:txBody>
          <a:bodyPr wrap="square" lIns="0" tIns="0" rIns="0" bIns="0" rtlCol="0" anchor="t">
            <a:spAutoFit/>
          </a:bodyPr>
          <a:lstStyle/>
          <a:p>
            <a:r>
              <a:rPr lang="en-US" sz="1400">
                <a:solidFill>
                  <a:schemeClr val="accent5"/>
                </a:solidFill>
                <a:latin typeface="Avenir" panose="020B0503020203020204" pitchFamily="34" charset="0"/>
                <a:ea typeface="Roboto Slab" pitchFamily="2" charset="0"/>
              </a:rPr>
              <a:t>73% ORR</a:t>
            </a:r>
          </a:p>
          <a:p>
            <a:r>
              <a:rPr lang="en-US" sz="1400">
                <a:solidFill>
                  <a:schemeClr val="accent5"/>
                </a:solidFill>
                <a:latin typeface="Avenir" panose="020B0503020203020204" pitchFamily="34" charset="0"/>
                <a:ea typeface="Roboto Slab" pitchFamily="2" charset="0"/>
              </a:rPr>
              <a:t>13.0 month </a:t>
            </a:r>
            <a:r>
              <a:rPr lang="en-US" sz="1400" err="1">
                <a:solidFill>
                  <a:schemeClr val="accent5"/>
                </a:solidFill>
                <a:latin typeface="Avenir" panose="020B0503020203020204" pitchFamily="34" charset="0"/>
                <a:ea typeface="Roboto Slab" pitchFamily="2" charset="0"/>
              </a:rPr>
              <a:t>mDoR</a:t>
            </a:r>
            <a:endParaRPr lang="en-US" sz="1400">
              <a:solidFill>
                <a:schemeClr val="accent5"/>
              </a:solidFill>
              <a:latin typeface="Avenir" panose="020B0503020203020204" pitchFamily="34" charset="0"/>
              <a:ea typeface="Roboto Slab" pitchFamily="2" charset="0"/>
            </a:endParaRPr>
          </a:p>
        </p:txBody>
      </p:sp>
      <p:sp>
        <p:nvSpPr>
          <p:cNvPr id="43" name="Rectangle 42">
            <a:extLst>
              <a:ext uri="{FF2B5EF4-FFF2-40B4-BE49-F238E27FC236}">
                <a16:creationId xmlns:a16="http://schemas.microsoft.com/office/drawing/2014/main" id="{C7D30FF6-C47D-49DC-AB31-38CA217160A7}"/>
              </a:ext>
            </a:extLst>
          </p:cNvPr>
          <p:cNvSpPr/>
          <p:nvPr/>
        </p:nvSpPr>
        <p:spPr>
          <a:xfrm>
            <a:off x="5366887" y="2362793"/>
            <a:ext cx="1461218" cy="763154"/>
          </a:xfrm>
          <a:prstGeom prst="rect">
            <a:avLst/>
          </a:prstGeom>
          <a:solidFill>
            <a:schemeClr val="bg1">
              <a:lumMod val="95000"/>
            </a:scheme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26" name="TextBox 25">
            <a:extLst>
              <a:ext uri="{FF2B5EF4-FFF2-40B4-BE49-F238E27FC236}">
                <a16:creationId xmlns:a16="http://schemas.microsoft.com/office/drawing/2014/main" id="{3779D80F-D97C-A1EF-0906-B825DAE10544}"/>
              </a:ext>
            </a:extLst>
          </p:cNvPr>
          <p:cNvSpPr txBox="1"/>
          <p:nvPr/>
        </p:nvSpPr>
        <p:spPr>
          <a:xfrm>
            <a:off x="3939314" y="2359976"/>
            <a:ext cx="2608086" cy="276999"/>
          </a:xfrm>
          <a:prstGeom prst="rect">
            <a:avLst/>
          </a:prstGeom>
          <a:noFill/>
          <a:effectLst/>
        </p:spPr>
        <p:txBody>
          <a:bodyPr wrap="none" lIns="0" tIns="0" rIns="0" bIns="0" rtlCol="0" anchor="t">
            <a:spAutoFit/>
          </a:bodyPr>
          <a:lstStyle/>
          <a:p>
            <a:pPr algn="ctr">
              <a:spcBef>
                <a:spcPts val="1200"/>
              </a:spcBef>
            </a:pPr>
            <a:r>
              <a:rPr lang="en-US">
                <a:solidFill>
                  <a:schemeClr val="accent5"/>
                </a:solidFill>
                <a:latin typeface="Roboto Slab" pitchFamily="2" charset="0"/>
                <a:ea typeface="Roboto Slab" pitchFamily="2" charset="0"/>
              </a:rPr>
              <a:t>Bev exposed: </a:t>
            </a:r>
            <a:r>
              <a:rPr lang="en-US" sz="1400">
                <a:solidFill>
                  <a:schemeClr val="accent5"/>
                </a:solidFill>
                <a:latin typeface="Avenir" panose="020B0503020203020204" pitchFamily="34" charset="0"/>
                <a:ea typeface="Roboto Slab" pitchFamily="2" charset="0"/>
              </a:rPr>
              <a:t>51 of 66 (77%)</a:t>
            </a:r>
          </a:p>
        </p:txBody>
      </p:sp>
      <p:sp>
        <p:nvSpPr>
          <p:cNvPr id="33" name="TextBox 32">
            <a:extLst>
              <a:ext uri="{FF2B5EF4-FFF2-40B4-BE49-F238E27FC236}">
                <a16:creationId xmlns:a16="http://schemas.microsoft.com/office/drawing/2014/main" id="{97D78FF2-7C7C-5F62-286D-45432E217D33}"/>
              </a:ext>
            </a:extLst>
          </p:cNvPr>
          <p:cNvSpPr txBox="1"/>
          <p:nvPr/>
        </p:nvSpPr>
        <p:spPr>
          <a:xfrm>
            <a:off x="5402479" y="2646384"/>
            <a:ext cx="2014375" cy="430887"/>
          </a:xfrm>
          <a:prstGeom prst="rect">
            <a:avLst/>
          </a:prstGeom>
          <a:noFill/>
        </p:spPr>
        <p:txBody>
          <a:bodyPr wrap="square" lIns="0" tIns="0" rIns="0" bIns="0" rtlCol="0" anchor="t">
            <a:spAutoFit/>
          </a:bodyPr>
          <a:lstStyle/>
          <a:p>
            <a:r>
              <a:rPr lang="en-US" sz="1400">
                <a:solidFill>
                  <a:schemeClr val="accent5"/>
                </a:solidFill>
                <a:latin typeface="Avenir" panose="020B0503020203020204" pitchFamily="34" charset="0"/>
                <a:ea typeface="Roboto Slab" pitchFamily="2" charset="0"/>
              </a:rPr>
              <a:t>16% ORR</a:t>
            </a:r>
          </a:p>
          <a:p>
            <a:r>
              <a:rPr lang="en-US" sz="1400">
                <a:solidFill>
                  <a:schemeClr val="accent5"/>
                </a:solidFill>
                <a:latin typeface="Avenir" panose="020B0503020203020204" pitchFamily="34" charset="0"/>
                <a:ea typeface="Roboto Slab" pitchFamily="2" charset="0"/>
              </a:rPr>
              <a:t>8.9 month </a:t>
            </a:r>
            <a:r>
              <a:rPr lang="en-US" sz="1400" err="1">
                <a:solidFill>
                  <a:schemeClr val="accent5"/>
                </a:solidFill>
                <a:latin typeface="Avenir" panose="020B0503020203020204" pitchFamily="34" charset="0"/>
                <a:ea typeface="Roboto Slab" pitchFamily="2" charset="0"/>
              </a:rPr>
              <a:t>mDoR</a:t>
            </a:r>
            <a:endParaRPr lang="en-US" sz="1400">
              <a:solidFill>
                <a:schemeClr val="accent5"/>
              </a:solidFill>
              <a:latin typeface="Avenir" panose="020B0503020203020204" pitchFamily="34" charset="0"/>
              <a:ea typeface="Roboto Slab" pitchFamily="2" charset="0"/>
            </a:endParaRPr>
          </a:p>
        </p:txBody>
      </p:sp>
    </p:spTree>
    <p:extLst>
      <p:ext uri="{BB962C8B-B14F-4D97-AF65-F5344CB8AC3E}">
        <p14:creationId xmlns:p14="http://schemas.microsoft.com/office/powerpoint/2010/main" val="1701634232"/>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550F925-3A3A-9320-0214-FD5DC16E5BA8}"/>
            </a:ext>
          </a:extLst>
        </p:cNvPr>
        <p:cNvGrpSpPr/>
        <p:nvPr/>
      </p:nvGrpSpPr>
      <p:grpSpPr>
        <a:xfrm>
          <a:off x="0" y="0"/>
          <a:ext cx="0" cy="0"/>
          <a:chOff x="0" y="0"/>
          <a:chExt cx="0" cy="0"/>
        </a:xfrm>
      </p:grpSpPr>
      <p:sp>
        <p:nvSpPr>
          <p:cNvPr id="8" name="Rectangle 7">
            <a:extLst>
              <a:ext uri="{FF2B5EF4-FFF2-40B4-BE49-F238E27FC236}">
                <a16:creationId xmlns:a16="http://schemas.microsoft.com/office/drawing/2014/main" id="{21DAD751-DC59-20CF-C6B2-3F8CEE66B387}"/>
              </a:ext>
            </a:extLst>
          </p:cNvPr>
          <p:cNvSpPr/>
          <p:nvPr/>
        </p:nvSpPr>
        <p:spPr>
          <a:xfrm>
            <a:off x="8230341" y="1475566"/>
            <a:ext cx="3704386" cy="1565455"/>
          </a:xfrm>
          <a:prstGeom prst="rect">
            <a:avLst/>
          </a:prstGeom>
          <a:solidFill>
            <a:schemeClr val="bg1">
              <a:lumMod val="95000"/>
            </a:scheme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grpSp>
        <p:nvGrpSpPr>
          <p:cNvPr id="9" name="Group 8">
            <a:extLst>
              <a:ext uri="{FF2B5EF4-FFF2-40B4-BE49-F238E27FC236}">
                <a16:creationId xmlns:a16="http://schemas.microsoft.com/office/drawing/2014/main" id="{2FEA0B4E-EB96-36C2-4C4F-6B150B0A01A8}"/>
              </a:ext>
            </a:extLst>
          </p:cNvPr>
          <p:cNvGrpSpPr/>
          <p:nvPr/>
        </p:nvGrpSpPr>
        <p:grpSpPr>
          <a:xfrm>
            <a:off x="318655" y="2148389"/>
            <a:ext cx="7215620" cy="4212649"/>
            <a:chOff x="318655" y="2119814"/>
            <a:chExt cx="7215620" cy="4212649"/>
          </a:xfrm>
        </p:grpSpPr>
        <p:pic>
          <p:nvPicPr>
            <p:cNvPr id="6" name="Picture 2">
              <a:extLst>
                <a:ext uri="{FF2B5EF4-FFF2-40B4-BE49-F238E27FC236}">
                  <a16:creationId xmlns:a16="http://schemas.microsoft.com/office/drawing/2014/main" id="{CFDAE107-5913-E90B-E3C7-96A6C4C97309}"/>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18265"/>
            <a:stretch/>
          </p:blipFill>
          <p:spPr bwMode="auto">
            <a:xfrm>
              <a:off x="318655" y="2119814"/>
              <a:ext cx="7215620" cy="4212649"/>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a:extLst>
                <a:ext uri="{FF2B5EF4-FFF2-40B4-BE49-F238E27FC236}">
                  <a16:creationId xmlns:a16="http://schemas.microsoft.com/office/drawing/2014/main" id="{F5D7DFAF-4A41-B0F9-1C6E-BF8DB0274E87}"/>
                </a:ext>
              </a:extLst>
            </p:cNvPr>
            <p:cNvSpPr/>
            <p:nvPr/>
          </p:nvSpPr>
          <p:spPr>
            <a:xfrm>
              <a:off x="1295400" y="4772025"/>
              <a:ext cx="1295400" cy="361950"/>
            </a:xfrm>
            <a:prstGeom prst="rect">
              <a:avLst/>
            </a:prstGeom>
            <a:solidFill>
              <a:schemeClr val="bg1"/>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grpSp>
      <p:sp>
        <p:nvSpPr>
          <p:cNvPr id="2" name="Title 1">
            <a:extLst>
              <a:ext uri="{FF2B5EF4-FFF2-40B4-BE49-F238E27FC236}">
                <a16:creationId xmlns:a16="http://schemas.microsoft.com/office/drawing/2014/main" id="{C9548575-2C94-C0A2-B00F-64F040155E68}"/>
              </a:ext>
            </a:extLst>
          </p:cNvPr>
          <p:cNvSpPr>
            <a:spLocks noGrp="1"/>
          </p:cNvSpPr>
          <p:nvPr>
            <p:ph type="title"/>
          </p:nvPr>
        </p:nvSpPr>
        <p:spPr>
          <a:xfrm>
            <a:off x="318655" y="97654"/>
            <a:ext cx="11873345" cy="1005840"/>
          </a:xfrm>
        </p:spPr>
        <p:txBody>
          <a:bodyPr/>
          <a:lstStyle/>
          <a:p>
            <a:r>
              <a:rPr lang="en-US"/>
              <a:t>Ph 1b/2 trial </a:t>
            </a:r>
            <a:r>
              <a:rPr lang="en-US" err="1"/>
              <a:t>mPFS</a:t>
            </a:r>
            <a:r>
              <a:rPr lang="en-US"/>
              <a:t> exceeds historical controls for SoC</a:t>
            </a:r>
          </a:p>
        </p:txBody>
      </p:sp>
      <p:sp>
        <p:nvSpPr>
          <p:cNvPr id="5" name="Text Placeholder 4">
            <a:extLst>
              <a:ext uri="{FF2B5EF4-FFF2-40B4-BE49-F238E27FC236}">
                <a16:creationId xmlns:a16="http://schemas.microsoft.com/office/drawing/2014/main" id="{845C966E-8C84-974C-ED65-437D598037DB}"/>
              </a:ext>
            </a:extLst>
          </p:cNvPr>
          <p:cNvSpPr>
            <a:spLocks noGrp="1"/>
          </p:cNvSpPr>
          <p:nvPr>
            <p:ph type="body" sz="quarter" idx="10"/>
          </p:nvPr>
        </p:nvSpPr>
        <p:spPr>
          <a:xfrm>
            <a:off x="304800" y="6398619"/>
            <a:ext cx="11038938" cy="390962"/>
          </a:xfrm>
        </p:spPr>
        <p:txBody>
          <a:bodyPr/>
          <a:lstStyle/>
          <a:p>
            <a:pPr marL="171450" indent="-171450"/>
            <a:r>
              <a:rPr lang="en-US" sz="700">
                <a:latin typeface="Avenir Light" panose="020B0402020203020204" pitchFamily="34" charset="0"/>
              </a:rPr>
              <a:t>*	</a:t>
            </a:r>
            <a:r>
              <a:rPr lang="en-US" sz="700" err="1">
                <a:latin typeface="Avenir Light" panose="020B0402020203020204" pitchFamily="34" charset="0"/>
              </a:rPr>
              <a:t>Onvansertib</a:t>
            </a:r>
            <a:r>
              <a:rPr lang="en-US" sz="700">
                <a:latin typeface="Avenir Light" panose="020B0402020203020204" pitchFamily="34" charset="0"/>
              </a:rPr>
              <a:t> </a:t>
            </a:r>
            <a:r>
              <a:rPr lang="en-US" sz="700" err="1">
                <a:latin typeface="Avenir Light" panose="020B0402020203020204" pitchFamily="34" charset="0"/>
              </a:rPr>
              <a:t>mPFS</a:t>
            </a:r>
            <a:r>
              <a:rPr lang="en-US" sz="700">
                <a:latin typeface="Avenir Light" panose="020B0402020203020204" pitchFamily="34" charset="0"/>
              </a:rPr>
              <a:t> are interim data as of June 16, 2023 from an ongoing trial and unlocked EDC database.</a:t>
            </a:r>
          </a:p>
          <a:p>
            <a:pPr marL="171450" indent="-171450"/>
            <a:r>
              <a:rPr lang="en-US" sz="700">
                <a:latin typeface="Avenir Light" panose="020B0402020203020204" pitchFamily="34" charset="0"/>
              </a:rPr>
              <a:t>**	</a:t>
            </a:r>
            <a:r>
              <a:rPr lang="en-US" sz="700" err="1">
                <a:latin typeface="Avenir Light" panose="020B0402020203020204" pitchFamily="34" charset="0"/>
              </a:rPr>
              <a:t>Bennouna</a:t>
            </a:r>
            <a:r>
              <a:rPr lang="en-US" sz="700">
                <a:latin typeface="Avenir Light" panose="020B0402020203020204" pitchFamily="34" charset="0"/>
              </a:rPr>
              <a:t> et al., Lancet Oncol 2013; 14: 29–37; </a:t>
            </a:r>
            <a:r>
              <a:rPr lang="fr-FR" sz="700">
                <a:latin typeface="Avenir Light" panose="020B0402020203020204" pitchFamily="34" charset="0"/>
              </a:rPr>
              <a:t>Giessen et al., Acta </a:t>
            </a:r>
            <a:r>
              <a:rPr lang="fr-FR" sz="700" err="1">
                <a:latin typeface="Avenir Light" panose="020B0402020203020204" pitchFamily="34" charset="0"/>
              </a:rPr>
              <a:t>Oncologica</a:t>
            </a:r>
            <a:r>
              <a:rPr lang="fr-FR" sz="700">
                <a:latin typeface="Avenir Light" panose="020B0402020203020204" pitchFamily="34" charset="0"/>
              </a:rPr>
              <a:t>, 2015, 54: 187-193; </a:t>
            </a:r>
            <a:r>
              <a:rPr lang="en-US" sz="700" err="1">
                <a:latin typeface="Avenir Light" panose="020B0402020203020204" pitchFamily="34" charset="0"/>
              </a:rPr>
              <a:t>Cremolini</a:t>
            </a:r>
            <a:r>
              <a:rPr lang="en-US" sz="700">
                <a:latin typeface="Avenir Light" panose="020B0402020203020204" pitchFamily="34" charset="0"/>
              </a:rPr>
              <a:t> et al., Lancet Oncol 2020, 21: 497–507; </a:t>
            </a:r>
            <a:r>
              <a:rPr lang="en-US" sz="700" err="1">
                <a:latin typeface="Avenir Light" panose="020B0402020203020204" pitchFamily="34" charset="0"/>
              </a:rPr>
              <a:t>Antoniotti</a:t>
            </a:r>
            <a:r>
              <a:rPr lang="en-US" sz="700">
                <a:latin typeface="Avenir Light" panose="020B0402020203020204" pitchFamily="34" charset="0"/>
              </a:rPr>
              <a:t> et al., Correspondence Lancet Oncol June 2020. </a:t>
            </a:r>
            <a:r>
              <a:rPr lang="en-US" sz="700" err="1">
                <a:latin typeface="Avenir Light" panose="020B0402020203020204" pitchFamily="34" charset="0"/>
              </a:rPr>
              <a:t>Giantonio</a:t>
            </a:r>
            <a:r>
              <a:rPr lang="en-US" sz="700">
                <a:latin typeface="Avenir Light" panose="020B0402020203020204" pitchFamily="34" charset="0"/>
              </a:rPr>
              <a:t> et al., 2007, J Clin Oncol 25:1539-1544; Moriwaki et al., Med Oncol, 2012, 29:2842–2848; Beretta et al, Med Oncol 2013, 30:486.</a:t>
            </a:r>
          </a:p>
        </p:txBody>
      </p:sp>
      <p:sp>
        <p:nvSpPr>
          <p:cNvPr id="27" name="TextBox 26">
            <a:extLst>
              <a:ext uri="{FF2B5EF4-FFF2-40B4-BE49-F238E27FC236}">
                <a16:creationId xmlns:a16="http://schemas.microsoft.com/office/drawing/2014/main" id="{22CB0155-4F6E-F937-FFB6-307F1F7A7EEE}"/>
              </a:ext>
            </a:extLst>
          </p:cNvPr>
          <p:cNvSpPr txBox="1"/>
          <p:nvPr/>
        </p:nvSpPr>
        <p:spPr>
          <a:xfrm>
            <a:off x="6826721" y="4210194"/>
            <a:ext cx="1098079" cy="276999"/>
          </a:xfrm>
          <a:prstGeom prst="rect">
            <a:avLst/>
          </a:prstGeom>
          <a:noFill/>
          <a:effectLst/>
        </p:spPr>
        <p:txBody>
          <a:bodyPr wrap="square" lIns="0" tIns="0" rIns="0" bIns="0" rtlCol="0" anchor="ctr">
            <a:spAutoFit/>
          </a:bodyPr>
          <a:lstStyle/>
          <a:p>
            <a:pPr algn="l">
              <a:spcBef>
                <a:spcPts val="1200"/>
              </a:spcBef>
            </a:pPr>
            <a:r>
              <a:rPr lang="en-US">
                <a:solidFill>
                  <a:schemeClr val="accent1"/>
                </a:solidFill>
                <a:latin typeface="Avenir Medium" panose="02000603020000020003" pitchFamily="2" charset="0"/>
              </a:rPr>
              <a:t>Bev naïve</a:t>
            </a:r>
          </a:p>
        </p:txBody>
      </p:sp>
      <p:sp>
        <p:nvSpPr>
          <p:cNvPr id="29" name="TextBox 28">
            <a:extLst>
              <a:ext uri="{FF2B5EF4-FFF2-40B4-BE49-F238E27FC236}">
                <a16:creationId xmlns:a16="http://schemas.microsoft.com/office/drawing/2014/main" id="{C95FD96F-8ADB-80A8-5BFE-219B3B80FC7C}"/>
              </a:ext>
            </a:extLst>
          </p:cNvPr>
          <p:cNvSpPr txBox="1"/>
          <p:nvPr/>
        </p:nvSpPr>
        <p:spPr>
          <a:xfrm>
            <a:off x="6383655" y="5353286"/>
            <a:ext cx="1569720" cy="276999"/>
          </a:xfrm>
          <a:prstGeom prst="rect">
            <a:avLst/>
          </a:prstGeom>
          <a:noFill/>
          <a:effectLst/>
        </p:spPr>
        <p:txBody>
          <a:bodyPr wrap="square" lIns="0" tIns="0" rIns="0" bIns="0" rtlCol="0" anchor="ctr">
            <a:spAutoFit/>
          </a:bodyPr>
          <a:lstStyle/>
          <a:p>
            <a:pPr algn="l">
              <a:spcBef>
                <a:spcPts val="1200"/>
              </a:spcBef>
            </a:pPr>
            <a:r>
              <a:rPr lang="en-US">
                <a:solidFill>
                  <a:schemeClr val="accent2"/>
                </a:solidFill>
                <a:latin typeface="Avenir Medium" panose="02000603020000020003" pitchFamily="2" charset="0"/>
              </a:rPr>
              <a:t>Bev exposed</a:t>
            </a:r>
          </a:p>
        </p:txBody>
      </p:sp>
      <p:sp>
        <p:nvSpPr>
          <p:cNvPr id="14" name="Rectangle 13">
            <a:hlinkClick r:id="rId4" action="ppaction://hlinksldjump"/>
            <a:extLst>
              <a:ext uri="{FF2B5EF4-FFF2-40B4-BE49-F238E27FC236}">
                <a16:creationId xmlns:a16="http://schemas.microsoft.com/office/drawing/2014/main" id="{130093E6-2DF8-94D1-E362-982930934579}"/>
              </a:ext>
            </a:extLst>
          </p:cNvPr>
          <p:cNvSpPr/>
          <p:nvPr/>
        </p:nvSpPr>
        <p:spPr>
          <a:xfrm>
            <a:off x="11096625" y="6191250"/>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
        <p:nvSpPr>
          <p:cNvPr id="3" name="TextBox 2">
            <a:extLst>
              <a:ext uri="{FF2B5EF4-FFF2-40B4-BE49-F238E27FC236}">
                <a16:creationId xmlns:a16="http://schemas.microsoft.com/office/drawing/2014/main" id="{7FC8F97D-EF8B-9D99-2BCD-8975F21D7887}"/>
              </a:ext>
            </a:extLst>
          </p:cNvPr>
          <p:cNvSpPr txBox="1"/>
          <p:nvPr/>
        </p:nvSpPr>
        <p:spPr>
          <a:xfrm>
            <a:off x="299610" y="1475566"/>
            <a:ext cx="3404778" cy="492443"/>
          </a:xfrm>
          <a:prstGeom prst="rect">
            <a:avLst/>
          </a:prstGeom>
          <a:noFill/>
        </p:spPr>
        <p:txBody>
          <a:bodyPr wrap="none" lIns="0" tIns="0" rIns="0" bIns="0" rtlCol="0">
            <a:spAutoFit/>
          </a:bodyPr>
          <a:lstStyle/>
          <a:p>
            <a:pPr>
              <a:defRPr/>
            </a:pPr>
            <a:r>
              <a:rPr lang="en-US">
                <a:solidFill>
                  <a:srgbClr val="58595B"/>
                </a:solidFill>
                <a:latin typeface="Avenir Heavy" panose="020B0703020203020204" pitchFamily="34" charset="0"/>
              </a:rPr>
              <a:t>Progression-free survival*</a:t>
            </a:r>
          </a:p>
          <a:p>
            <a:pPr>
              <a:defRPr/>
            </a:pPr>
            <a:r>
              <a:rPr lang="en-US" sz="1400">
                <a:solidFill>
                  <a:srgbClr val="58595B"/>
                </a:solidFill>
                <a:latin typeface="Avenir Book" panose="02000503020000020003" pitchFamily="2" charset="0"/>
              </a:rPr>
              <a:t>66</a:t>
            </a:r>
            <a:r>
              <a:rPr kumimoji="0" lang="en-US" sz="14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 evaluable patients (as of </a:t>
            </a:r>
            <a:r>
              <a:rPr lang="en-US" sz="1400">
                <a:solidFill>
                  <a:srgbClr val="58595B"/>
                </a:solidFill>
                <a:latin typeface="Avenir Book" panose="02000503020000020003" pitchFamily="2" charset="0"/>
              </a:rPr>
              <a:t>June 16</a:t>
            </a:r>
            <a:r>
              <a:rPr kumimoji="0" lang="en-US" sz="14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 2023)</a:t>
            </a:r>
          </a:p>
        </p:txBody>
      </p:sp>
      <p:cxnSp>
        <p:nvCxnSpPr>
          <p:cNvPr id="18" name="Straight Connector 17">
            <a:extLst>
              <a:ext uri="{FF2B5EF4-FFF2-40B4-BE49-F238E27FC236}">
                <a16:creationId xmlns:a16="http://schemas.microsoft.com/office/drawing/2014/main" id="{0CF7BED8-2AF7-5D33-C3B1-990B1AD21B7C}"/>
              </a:ext>
            </a:extLst>
          </p:cNvPr>
          <p:cNvCxnSpPr>
            <a:cxnSpLocks/>
          </p:cNvCxnSpPr>
          <p:nvPr/>
        </p:nvCxnSpPr>
        <p:spPr>
          <a:xfrm flipH="1" flipV="1">
            <a:off x="2690499" y="5326404"/>
            <a:ext cx="420182" cy="504492"/>
          </a:xfrm>
          <a:prstGeom prst="line">
            <a:avLst/>
          </a:prstGeom>
          <a:ln w="6350">
            <a:solidFill>
              <a:schemeClr val="accent1"/>
            </a:solidFill>
            <a:headEnd type="oval" w="sm" len="sm"/>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D45E525F-DAFE-D70B-61BF-36F0F13DC3ED}"/>
              </a:ext>
            </a:extLst>
          </p:cNvPr>
          <p:cNvCxnSpPr>
            <a:cxnSpLocks/>
          </p:cNvCxnSpPr>
          <p:nvPr/>
        </p:nvCxnSpPr>
        <p:spPr>
          <a:xfrm flipH="1" flipV="1">
            <a:off x="4575542" y="5583356"/>
            <a:ext cx="245830" cy="247540"/>
          </a:xfrm>
          <a:prstGeom prst="line">
            <a:avLst/>
          </a:prstGeom>
          <a:ln w="6350">
            <a:solidFill>
              <a:schemeClr val="accent1"/>
            </a:solidFill>
            <a:headEnd type="oval" w="sm" len="sm"/>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D8B6963F-BF9A-D17A-2122-DCF9B93C0DD9}"/>
              </a:ext>
            </a:extLst>
          </p:cNvPr>
          <p:cNvSpPr txBox="1"/>
          <p:nvPr/>
        </p:nvSpPr>
        <p:spPr>
          <a:xfrm>
            <a:off x="9385266" y="1581173"/>
            <a:ext cx="2325212" cy="246221"/>
          </a:xfrm>
          <a:prstGeom prst="rect">
            <a:avLst/>
          </a:prstGeom>
          <a:noFill/>
          <a:effectLst/>
        </p:spPr>
        <p:txBody>
          <a:bodyPr wrap="square" lIns="0" tIns="0" rIns="0" bIns="0" rtlCol="0">
            <a:spAutoFit/>
          </a:bodyPr>
          <a:lstStyle/>
          <a:p>
            <a:pPr algn="r">
              <a:spcBef>
                <a:spcPts val="1200"/>
              </a:spcBef>
            </a:pPr>
            <a:r>
              <a:rPr lang="en-US" sz="1600" b="0">
                <a:solidFill>
                  <a:schemeClr val="accent5"/>
                </a:solidFill>
                <a:latin typeface="Avenir Medium" panose="02000603020000020003" pitchFamily="2" charset="0"/>
              </a:rPr>
              <a:t>Historical controls**</a:t>
            </a:r>
          </a:p>
        </p:txBody>
      </p:sp>
      <p:sp>
        <p:nvSpPr>
          <p:cNvPr id="19" name="TextBox 18">
            <a:extLst>
              <a:ext uri="{FF2B5EF4-FFF2-40B4-BE49-F238E27FC236}">
                <a16:creationId xmlns:a16="http://schemas.microsoft.com/office/drawing/2014/main" id="{277B505E-668A-97C3-61BD-59250AB71961}"/>
              </a:ext>
            </a:extLst>
          </p:cNvPr>
          <p:cNvSpPr txBox="1"/>
          <p:nvPr/>
        </p:nvSpPr>
        <p:spPr>
          <a:xfrm>
            <a:off x="9851309" y="1948503"/>
            <a:ext cx="482504" cy="492443"/>
          </a:xfrm>
          <a:prstGeom prst="rect">
            <a:avLst/>
          </a:prstGeom>
          <a:noFill/>
          <a:effectLst/>
        </p:spPr>
        <p:txBody>
          <a:bodyPr wrap="none" lIns="0" tIns="0" rIns="0" bIns="0" rtlCol="0">
            <a:spAutoFit/>
          </a:bodyPr>
          <a:lstStyle/>
          <a:p>
            <a:pPr algn="r">
              <a:spcBef>
                <a:spcPts val="1200"/>
              </a:spcBef>
            </a:pPr>
            <a:r>
              <a:rPr lang="en-US" sz="1600">
                <a:solidFill>
                  <a:schemeClr val="accent5"/>
                </a:solidFill>
                <a:latin typeface="Avenir Book" panose="02000503020000020003" pitchFamily="2" charset="0"/>
              </a:rPr>
              <a:t>Bev</a:t>
            </a:r>
            <a:br>
              <a:rPr lang="en-US" sz="1600">
                <a:solidFill>
                  <a:schemeClr val="accent5"/>
                </a:solidFill>
                <a:latin typeface="Avenir Book" panose="02000503020000020003" pitchFamily="2" charset="0"/>
              </a:rPr>
            </a:br>
            <a:r>
              <a:rPr lang="en-US" sz="1600">
                <a:solidFill>
                  <a:schemeClr val="accent5"/>
                </a:solidFill>
                <a:latin typeface="Avenir Book" panose="02000503020000020003" pitchFamily="2" charset="0"/>
              </a:rPr>
              <a:t>naïve</a:t>
            </a:r>
          </a:p>
        </p:txBody>
      </p:sp>
      <p:sp>
        <p:nvSpPr>
          <p:cNvPr id="21" name="TextBox 20">
            <a:extLst>
              <a:ext uri="{FF2B5EF4-FFF2-40B4-BE49-F238E27FC236}">
                <a16:creationId xmlns:a16="http://schemas.microsoft.com/office/drawing/2014/main" id="{665F3742-6736-F56F-6958-B8B454AA3904}"/>
              </a:ext>
            </a:extLst>
          </p:cNvPr>
          <p:cNvSpPr txBox="1"/>
          <p:nvPr/>
        </p:nvSpPr>
        <p:spPr>
          <a:xfrm>
            <a:off x="10741314" y="1948503"/>
            <a:ext cx="787076" cy="492443"/>
          </a:xfrm>
          <a:prstGeom prst="rect">
            <a:avLst/>
          </a:prstGeom>
          <a:noFill/>
          <a:effectLst/>
        </p:spPr>
        <p:txBody>
          <a:bodyPr wrap="none" lIns="0" tIns="0" rIns="0" bIns="0" rtlCol="0">
            <a:spAutoFit/>
          </a:bodyPr>
          <a:lstStyle/>
          <a:p>
            <a:pPr algn="r">
              <a:spcBef>
                <a:spcPts val="1200"/>
              </a:spcBef>
            </a:pPr>
            <a:r>
              <a:rPr lang="en-US" sz="1600">
                <a:solidFill>
                  <a:schemeClr val="accent5"/>
                </a:solidFill>
                <a:latin typeface="Avenir Book" panose="02000503020000020003" pitchFamily="2" charset="0"/>
              </a:rPr>
              <a:t>Bev</a:t>
            </a:r>
            <a:br>
              <a:rPr lang="en-US" sz="1600">
                <a:solidFill>
                  <a:schemeClr val="accent5"/>
                </a:solidFill>
                <a:latin typeface="Avenir Book" panose="02000503020000020003" pitchFamily="2" charset="0"/>
              </a:rPr>
            </a:br>
            <a:r>
              <a:rPr lang="en-US" sz="1600">
                <a:solidFill>
                  <a:schemeClr val="accent5"/>
                </a:solidFill>
                <a:latin typeface="Avenir Book" panose="02000503020000020003" pitchFamily="2" charset="0"/>
              </a:rPr>
              <a:t>exposed</a:t>
            </a:r>
          </a:p>
        </p:txBody>
      </p:sp>
      <p:sp>
        <p:nvSpPr>
          <p:cNvPr id="30" name="TextBox 29">
            <a:extLst>
              <a:ext uri="{FF2B5EF4-FFF2-40B4-BE49-F238E27FC236}">
                <a16:creationId xmlns:a16="http://schemas.microsoft.com/office/drawing/2014/main" id="{806239AC-39B2-75E6-5F13-48A767A750A1}"/>
              </a:ext>
            </a:extLst>
          </p:cNvPr>
          <p:cNvSpPr txBox="1"/>
          <p:nvPr/>
        </p:nvSpPr>
        <p:spPr>
          <a:xfrm>
            <a:off x="8362269" y="2651211"/>
            <a:ext cx="997068" cy="246221"/>
          </a:xfrm>
          <a:prstGeom prst="rect">
            <a:avLst/>
          </a:prstGeom>
          <a:noFill/>
          <a:effectLst/>
        </p:spPr>
        <p:txBody>
          <a:bodyPr wrap="none" lIns="0" tIns="0" rIns="0" bIns="0" rtlCol="0">
            <a:spAutoFit/>
          </a:bodyPr>
          <a:lstStyle/>
          <a:p>
            <a:pPr algn="r">
              <a:spcBef>
                <a:spcPts val="1200"/>
              </a:spcBef>
            </a:pPr>
            <a:r>
              <a:rPr lang="en-US" sz="1600" err="1">
                <a:solidFill>
                  <a:schemeClr val="accent5"/>
                </a:solidFill>
                <a:latin typeface="Avenir Medium" panose="02000603020000020003" pitchFamily="2" charset="0"/>
              </a:rPr>
              <a:t>mPFS</a:t>
            </a:r>
            <a:r>
              <a:rPr lang="en-US" sz="1600">
                <a:solidFill>
                  <a:schemeClr val="accent5"/>
                </a:solidFill>
                <a:latin typeface="Avenir Medium" panose="02000603020000020003" pitchFamily="2" charset="0"/>
              </a:rPr>
              <a:t> (</a:t>
            </a:r>
            <a:r>
              <a:rPr lang="en-US" sz="1600" err="1">
                <a:solidFill>
                  <a:schemeClr val="accent5"/>
                </a:solidFill>
                <a:latin typeface="Avenir Medium" panose="02000603020000020003" pitchFamily="2" charset="0"/>
              </a:rPr>
              <a:t>mo</a:t>
            </a:r>
            <a:r>
              <a:rPr lang="en-US" sz="1600">
                <a:solidFill>
                  <a:schemeClr val="accent5"/>
                </a:solidFill>
                <a:latin typeface="Avenir Medium" panose="02000603020000020003" pitchFamily="2" charset="0"/>
              </a:rPr>
              <a:t>)</a:t>
            </a:r>
            <a:endParaRPr lang="en-US" sz="1600" b="0">
              <a:solidFill>
                <a:schemeClr val="accent5"/>
              </a:solidFill>
              <a:latin typeface="Avenir Medium" panose="02000603020000020003" pitchFamily="2" charset="0"/>
            </a:endParaRPr>
          </a:p>
        </p:txBody>
      </p:sp>
      <p:sp>
        <p:nvSpPr>
          <p:cNvPr id="33" name="TextBox 32">
            <a:extLst>
              <a:ext uri="{FF2B5EF4-FFF2-40B4-BE49-F238E27FC236}">
                <a16:creationId xmlns:a16="http://schemas.microsoft.com/office/drawing/2014/main" id="{0B5307AE-2B0D-E360-B0DB-6DEB86E2D4E9}"/>
              </a:ext>
            </a:extLst>
          </p:cNvPr>
          <p:cNvSpPr txBox="1"/>
          <p:nvPr/>
        </p:nvSpPr>
        <p:spPr>
          <a:xfrm>
            <a:off x="9626889" y="2651211"/>
            <a:ext cx="706924" cy="246221"/>
          </a:xfrm>
          <a:prstGeom prst="rect">
            <a:avLst/>
          </a:prstGeom>
          <a:noFill/>
          <a:effectLst/>
        </p:spPr>
        <p:txBody>
          <a:bodyPr wrap="none" lIns="0" tIns="0" rIns="0" bIns="0" rtlCol="0">
            <a:spAutoFit/>
          </a:bodyPr>
          <a:lstStyle/>
          <a:p>
            <a:pPr algn="r">
              <a:spcBef>
                <a:spcPts val="1200"/>
              </a:spcBef>
            </a:pPr>
            <a:r>
              <a:rPr lang="en-US" sz="1600" b="0">
                <a:solidFill>
                  <a:schemeClr val="accent5"/>
                </a:solidFill>
                <a:latin typeface="Avenir Medium" panose="02000603020000020003" pitchFamily="2" charset="0"/>
              </a:rPr>
              <a:t>6.9−8.5</a:t>
            </a:r>
          </a:p>
        </p:txBody>
      </p:sp>
      <p:sp>
        <p:nvSpPr>
          <p:cNvPr id="34" name="TextBox 33">
            <a:extLst>
              <a:ext uri="{FF2B5EF4-FFF2-40B4-BE49-F238E27FC236}">
                <a16:creationId xmlns:a16="http://schemas.microsoft.com/office/drawing/2014/main" id="{5F2C8C96-61BD-493A-F088-44455EF86A60}"/>
              </a:ext>
            </a:extLst>
          </p:cNvPr>
          <p:cNvSpPr txBox="1"/>
          <p:nvPr/>
        </p:nvSpPr>
        <p:spPr>
          <a:xfrm>
            <a:off x="10781388" y="2651211"/>
            <a:ext cx="706924" cy="246221"/>
          </a:xfrm>
          <a:prstGeom prst="rect">
            <a:avLst/>
          </a:prstGeom>
          <a:noFill/>
          <a:effectLst/>
        </p:spPr>
        <p:txBody>
          <a:bodyPr wrap="none" lIns="0" tIns="0" rIns="0" bIns="0" rtlCol="0">
            <a:spAutoFit/>
          </a:bodyPr>
          <a:lstStyle/>
          <a:p>
            <a:pPr algn="r">
              <a:spcBef>
                <a:spcPts val="1200"/>
              </a:spcBef>
            </a:pPr>
            <a:r>
              <a:rPr lang="en-US" sz="1600">
                <a:solidFill>
                  <a:schemeClr val="accent5"/>
                </a:solidFill>
                <a:latin typeface="Avenir Medium" panose="02000603020000020003" pitchFamily="2" charset="0"/>
              </a:rPr>
              <a:t>4.5−6.7</a:t>
            </a:r>
          </a:p>
        </p:txBody>
      </p:sp>
      <p:cxnSp>
        <p:nvCxnSpPr>
          <p:cNvPr id="35" name="Straight Connector 34">
            <a:extLst>
              <a:ext uri="{FF2B5EF4-FFF2-40B4-BE49-F238E27FC236}">
                <a16:creationId xmlns:a16="http://schemas.microsoft.com/office/drawing/2014/main" id="{5124A2FE-7430-505A-859D-0E01628A18EB}"/>
              </a:ext>
            </a:extLst>
          </p:cNvPr>
          <p:cNvCxnSpPr>
            <a:cxnSpLocks/>
          </p:cNvCxnSpPr>
          <p:nvPr/>
        </p:nvCxnSpPr>
        <p:spPr>
          <a:xfrm>
            <a:off x="9509091" y="1850947"/>
            <a:ext cx="2019299" cy="0"/>
          </a:xfrm>
          <a:prstGeom prst="line">
            <a:avLst/>
          </a:prstGeom>
          <a:ln w="31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36" name="Group 35">
            <a:extLst>
              <a:ext uri="{FF2B5EF4-FFF2-40B4-BE49-F238E27FC236}">
                <a16:creationId xmlns:a16="http://schemas.microsoft.com/office/drawing/2014/main" id="{43CA193F-C37C-2AF5-0496-A7FF33A74DC9}"/>
              </a:ext>
            </a:extLst>
          </p:cNvPr>
          <p:cNvGrpSpPr/>
          <p:nvPr/>
        </p:nvGrpSpPr>
        <p:grpSpPr>
          <a:xfrm>
            <a:off x="8230341" y="2507621"/>
            <a:ext cx="3704386" cy="533400"/>
            <a:chOff x="8277224" y="5268921"/>
            <a:chExt cx="3571875" cy="533400"/>
          </a:xfrm>
        </p:grpSpPr>
        <p:cxnSp>
          <p:nvCxnSpPr>
            <p:cNvPr id="37" name="Straight Connector 36">
              <a:extLst>
                <a:ext uri="{FF2B5EF4-FFF2-40B4-BE49-F238E27FC236}">
                  <a16:creationId xmlns:a16="http://schemas.microsoft.com/office/drawing/2014/main" id="{7B2FD190-81D4-2D15-615D-18A1AC18E86A}"/>
                </a:ext>
              </a:extLst>
            </p:cNvPr>
            <p:cNvCxnSpPr>
              <a:cxnSpLocks/>
            </p:cNvCxnSpPr>
            <p:nvPr/>
          </p:nvCxnSpPr>
          <p:spPr>
            <a:xfrm>
              <a:off x="8277224" y="5268921"/>
              <a:ext cx="3571875" cy="0"/>
            </a:xfrm>
            <a:prstGeom prst="line">
              <a:avLst/>
            </a:prstGeom>
            <a:ln w="31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0D1A1644-DC8C-DCA3-9025-464DE2D7219D}"/>
                </a:ext>
              </a:extLst>
            </p:cNvPr>
            <p:cNvCxnSpPr>
              <a:cxnSpLocks/>
            </p:cNvCxnSpPr>
            <p:nvPr/>
          </p:nvCxnSpPr>
          <p:spPr>
            <a:xfrm>
              <a:off x="8277224" y="5802321"/>
              <a:ext cx="3571875" cy="0"/>
            </a:xfrm>
            <a:prstGeom prst="line">
              <a:avLst/>
            </a:prstGeom>
            <a:ln w="31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10" name="Rectangle: Rounded Corners 9">
            <a:extLst>
              <a:ext uri="{FF2B5EF4-FFF2-40B4-BE49-F238E27FC236}">
                <a16:creationId xmlns:a16="http://schemas.microsoft.com/office/drawing/2014/main" id="{738A77FF-11FB-C7B6-F087-B9DD235FE719}"/>
              </a:ext>
            </a:extLst>
          </p:cNvPr>
          <p:cNvSpPr/>
          <p:nvPr/>
        </p:nvSpPr>
        <p:spPr>
          <a:xfrm>
            <a:off x="1740459" y="4586701"/>
            <a:ext cx="1029204" cy="802964"/>
          </a:xfrm>
          <a:prstGeom prst="roundRect">
            <a:avLst/>
          </a:prstGeom>
          <a:solidFill>
            <a:schemeClr val="bg1"/>
          </a:solidFill>
          <a:ln w="6350">
            <a:solidFill>
              <a:schemeClr val="accent1"/>
            </a:solidFill>
          </a:ln>
          <a:effectLst>
            <a:outerShdw blurRad="254000" sx="102000" sy="102000" algn="ctr" rotWithShape="0">
              <a:prstClr val="black">
                <a:alpha val="30000"/>
              </a:prstClr>
            </a:outerShdw>
          </a:effectLst>
        </p:spPr>
        <p:style>
          <a:lnRef idx="1">
            <a:schemeClr val="accent1"/>
          </a:lnRef>
          <a:fillRef idx="0">
            <a:schemeClr val="accent1"/>
          </a:fillRef>
          <a:effectRef idx="0">
            <a:schemeClr val="accent1"/>
          </a:effectRef>
          <a:fontRef idx="minor">
            <a:schemeClr val="tx1"/>
          </a:fontRef>
        </p:style>
        <p:txBody>
          <a:bodyPr wrap="square" rtlCol="0" anchor="ctr">
            <a:noAutofit/>
          </a:bodyPr>
          <a:lstStyle/>
          <a:p>
            <a:pPr algn="ctr"/>
            <a:endParaRPr lang="en-US">
              <a:solidFill>
                <a:schemeClr val="accent1"/>
              </a:solidFill>
              <a:latin typeface="Avenir Book" panose="02000503020000020003" pitchFamily="2" charset="0"/>
            </a:endParaRPr>
          </a:p>
        </p:txBody>
      </p:sp>
      <p:sp>
        <p:nvSpPr>
          <p:cNvPr id="11" name="TextBox 10">
            <a:extLst>
              <a:ext uri="{FF2B5EF4-FFF2-40B4-BE49-F238E27FC236}">
                <a16:creationId xmlns:a16="http://schemas.microsoft.com/office/drawing/2014/main" id="{03283452-D9DB-B1C9-11E3-EE2B37DCF9C0}"/>
              </a:ext>
            </a:extLst>
          </p:cNvPr>
          <p:cNvSpPr txBox="1"/>
          <p:nvPr/>
        </p:nvSpPr>
        <p:spPr>
          <a:xfrm>
            <a:off x="1829979" y="4674163"/>
            <a:ext cx="835165" cy="615553"/>
          </a:xfrm>
          <a:prstGeom prst="rect">
            <a:avLst/>
          </a:prstGeom>
          <a:noFill/>
          <a:effectLst/>
        </p:spPr>
        <p:txBody>
          <a:bodyPr wrap="none" lIns="0" tIns="0" rIns="0" bIns="0" rtlCol="0" anchor="b">
            <a:spAutoFit/>
          </a:bodyPr>
          <a:lstStyle/>
          <a:p>
            <a:pPr marL="0" marR="0" lvl="0" indent="0" algn="ctr" defTabSz="914400" rtl="0" eaLnBrk="1" fontAlgn="auto" latinLnBrk="0" hangingPunct="1">
              <a:lnSpc>
                <a:spcPct val="100000"/>
              </a:lnSpc>
              <a:spcBef>
                <a:spcPts val="1200"/>
              </a:spcBef>
              <a:spcAft>
                <a:spcPts val="0"/>
              </a:spcAft>
              <a:buClrTx/>
              <a:buSzTx/>
              <a:buFontTx/>
              <a:buNone/>
              <a:tabLst/>
              <a:defRPr/>
            </a:pPr>
            <a:r>
              <a:rPr lang="en-US" sz="2000" i="1">
                <a:solidFill>
                  <a:schemeClr val="accent1"/>
                </a:solidFill>
                <a:latin typeface="Avenir Heavy" panose="020B0703020203020204" pitchFamily="34" charset="0"/>
              </a:rPr>
              <a:t>m</a:t>
            </a:r>
            <a:r>
              <a:rPr kumimoji="0" lang="en-US" sz="2000" b="0" i="1" u="none" strike="noStrike" kern="1200" cap="none" spc="0" normalizeH="0" baseline="0" noProof="0">
                <a:ln>
                  <a:noFill/>
                </a:ln>
                <a:solidFill>
                  <a:schemeClr val="accent1"/>
                </a:solidFill>
                <a:effectLst/>
                <a:uLnTx/>
                <a:uFillTx/>
                <a:latin typeface="Avenir Heavy" panose="020B0703020203020204" pitchFamily="34" charset="0"/>
              </a:rPr>
              <a:t>PFS</a:t>
            </a:r>
            <a:br>
              <a:rPr kumimoji="0" lang="en-US" sz="2000" b="0" i="1" u="none" strike="noStrike" kern="1200" cap="none" spc="0" normalizeH="0" baseline="0" noProof="0">
                <a:ln>
                  <a:noFill/>
                </a:ln>
                <a:solidFill>
                  <a:schemeClr val="accent1"/>
                </a:solidFill>
                <a:effectLst/>
                <a:uLnTx/>
                <a:uFillTx/>
                <a:latin typeface="Avenir Heavy" panose="020B0703020203020204" pitchFamily="34" charset="0"/>
              </a:rPr>
            </a:br>
            <a:r>
              <a:rPr kumimoji="0" lang="en-US" sz="2000" b="0" i="1" u="none" strike="noStrike" kern="1200" cap="none" spc="0" normalizeH="0" baseline="0" noProof="0">
                <a:ln>
                  <a:noFill/>
                </a:ln>
                <a:solidFill>
                  <a:schemeClr val="accent1"/>
                </a:solidFill>
                <a:effectLst/>
                <a:uLnTx/>
                <a:uFillTx/>
                <a:latin typeface="Avenir Heavy" panose="020B0703020203020204" pitchFamily="34" charset="0"/>
              </a:rPr>
              <a:t>7.8 </a:t>
            </a:r>
            <a:r>
              <a:rPr kumimoji="0" lang="en-US" sz="2000" b="0" i="1" u="none" strike="noStrike" kern="1200" cap="none" spc="0" normalizeH="0" baseline="0" noProof="0" err="1">
                <a:ln>
                  <a:noFill/>
                </a:ln>
                <a:solidFill>
                  <a:schemeClr val="accent1"/>
                </a:solidFill>
                <a:effectLst/>
                <a:uLnTx/>
                <a:uFillTx/>
                <a:latin typeface="Avenir Heavy" panose="020B0703020203020204" pitchFamily="34" charset="0"/>
              </a:rPr>
              <a:t>mo</a:t>
            </a:r>
            <a:endParaRPr kumimoji="0" lang="en-US" sz="2000" b="0" i="1" u="none" strike="noStrike" kern="1200" cap="none" spc="0" normalizeH="0" baseline="0" noProof="0">
              <a:ln>
                <a:noFill/>
              </a:ln>
              <a:solidFill>
                <a:schemeClr val="accent1"/>
              </a:solidFill>
              <a:effectLst/>
              <a:uLnTx/>
              <a:uFillTx/>
              <a:latin typeface="Avenir Heavy" panose="020B0703020203020204" pitchFamily="34" charset="0"/>
            </a:endParaRPr>
          </a:p>
        </p:txBody>
      </p:sp>
      <p:sp>
        <p:nvSpPr>
          <p:cNvPr id="20" name="Rectangle: Rounded Corners 19">
            <a:extLst>
              <a:ext uri="{FF2B5EF4-FFF2-40B4-BE49-F238E27FC236}">
                <a16:creationId xmlns:a16="http://schemas.microsoft.com/office/drawing/2014/main" id="{F8DC1D60-6FA6-BE8C-A322-EBBA7F85FDAC}"/>
              </a:ext>
            </a:extLst>
          </p:cNvPr>
          <p:cNvSpPr/>
          <p:nvPr/>
        </p:nvSpPr>
        <p:spPr>
          <a:xfrm>
            <a:off x="3548286" y="5131712"/>
            <a:ext cx="1097280" cy="504493"/>
          </a:xfrm>
          <a:prstGeom prst="roundRect">
            <a:avLst/>
          </a:prstGeom>
          <a:solidFill>
            <a:schemeClr val="bg1"/>
          </a:solidFill>
          <a:ln w="6350">
            <a:solidFill>
              <a:schemeClr val="accent1"/>
            </a:solidFill>
          </a:ln>
          <a:effectLst>
            <a:outerShdw blurRad="254000" sx="102000" sy="102000" algn="ctr" rotWithShape="0">
              <a:prstClr val="black">
                <a:alpha val="30000"/>
              </a:prstClr>
            </a:outerShdw>
          </a:effectLst>
        </p:spPr>
        <p:style>
          <a:lnRef idx="1">
            <a:schemeClr val="accent1"/>
          </a:lnRef>
          <a:fillRef idx="0">
            <a:schemeClr val="accent1"/>
          </a:fillRef>
          <a:effectRef idx="0">
            <a:schemeClr val="accent1"/>
          </a:effectRef>
          <a:fontRef idx="minor">
            <a:schemeClr val="tx1"/>
          </a:fontRef>
        </p:style>
        <p:txBody>
          <a:bodyPr wrap="square" rtlCol="0" anchor="ctr">
            <a:noAutofit/>
          </a:bodyPr>
          <a:lstStyle/>
          <a:p>
            <a:pPr algn="ctr"/>
            <a:endParaRPr lang="en-US">
              <a:solidFill>
                <a:schemeClr val="accent1"/>
              </a:solidFill>
              <a:latin typeface="Avenir Book" panose="02000503020000020003" pitchFamily="2" charset="0"/>
            </a:endParaRPr>
          </a:p>
        </p:txBody>
      </p:sp>
      <p:sp>
        <p:nvSpPr>
          <p:cNvPr id="4" name="TextBox 3">
            <a:extLst>
              <a:ext uri="{FF2B5EF4-FFF2-40B4-BE49-F238E27FC236}">
                <a16:creationId xmlns:a16="http://schemas.microsoft.com/office/drawing/2014/main" id="{930BBCCD-60E1-4501-2D6B-2F366086C277}"/>
              </a:ext>
            </a:extLst>
          </p:cNvPr>
          <p:cNvSpPr txBox="1"/>
          <p:nvPr/>
        </p:nvSpPr>
        <p:spPr>
          <a:xfrm>
            <a:off x="3603201" y="5230070"/>
            <a:ext cx="987450" cy="307777"/>
          </a:xfrm>
          <a:prstGeom prst="rect">
            <a:avLst/>
          </a:prstGeom>
          <a:noFill/>
          <a:effectLst/>
        </p:spPr>
        <p:txBody>
          <a:bodyPr wrap="none" lIns="0" tIns="0" rIns="0" bIns="0" rtlCol="0" anchor="b">
            <a:spAutoFit/>
          </a:bodyPr>
          <a:lstStyle>
            <a:defPPr>
              <a:defRPr lang="en-UG"/>
            </a:defPPr>
            <a:lvl1pPr marR="0" lvl="0" indent="0" algn="ctr" fontAlgn="auto">
              <a:lnSpc>
                <a:spcPct val="100000"/>
              </a:lnSpc>
              <a:spcBef>
                <a:spcPts val="1200"/>
              </a:spcBef>
              <a:spcAft>
                <a:spcPts val="0"/>
              </a:spcAft>
              <a:buClrTx/>
              <a:buSzTx/>
              <a:buFontTx/>
              <a:buNone/>
              <a:tabLst/>
              <a:defRPr sz="2000" i="1">
                <a:solidFill>
                  <a:schemeClr val="accent1"/>
                </a:solidFill>
                <a:latin typeface="Avenir Heavy" panose="020B0703020203020204" pitchFamily="34" charset="0"/>
              </a:defRPr>
            </a:lvl1pPr>
          </a:lstStyle>
          <a:p>
            <a:r>
              <a:rPr lang="en-US"/>
              <a:t>15.0 </a:t>
            </a:r>
            <a:r>
              <a:rPr lang="en-US" err="1"/>
              <a:t>mo</a:t>
            </a:r>
            <a:endParaRPr lang="en-US"/>
          </a:p>
        </p:txBody>
      </p:sp>
    </p:spTree>
    <p:extLst>
      <p:ext uri="{BB962C8B-B14F-4D97-AF65-F5344CB8AC3E}">
        <p14:creationId xmlns:p14="http://schemas.microsoft.com/office/powerpoint/2010/main" val="615737314"/>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52C1546-6241-E3A9-EF34-7A9878F4237B}"/>
            </a:ext>
          </a:extLst>
        </p:cNvPr>
        <p:cNvGrpSpPr/>
        <p:nvPr/>
      </p:nvGrpSpPr>
      <p:grpSpPr>
        <a:xfrm>
          <a:off x="0" y="0"/>
          <a:ext cx="0" cy="0"/>
          <a:chOff x="0" y="0"/>
          <a:chExt cx="0" cy="0"/>
        </a:xfrm>
      </p:grpSpPr>
      <p:sp>
        <p:nvSpPr>
          <p:cNvPr id="31" name="Rectangle 30">
            <a:extLst>
              <a:ext uri="{FF2B5EF4-FFF2-40B4-BE49-F238E27FC236}">
                <a16:creationId xmlns:a16="http://schemas.microsoft.com/office/drawing/2014/main" id="{A42CF01C-BE0D-B7BF-0C15-AFEAFA8557CB}"/>
              </a:ext>
            </a:extLst>
          </p:cNvPr>
          <p:cNvSpPr/>
          <p:nvPr/>
        </p:nvSpPr>
        <p:spPr>
          <a:xfrm>
            <a:off x="3560544" y="5965141"/>
            <a:ext cx="1579559" cy="480216"/>
          </a:xfrm>
          <a:prstGeom prst="rect">
            <a:avLst/>
          </a:prstGeom>
          <a:solidFill>
            <a:schemeClr val="bg1">
              <a:lumMod val="95000"/>
            </a:scheme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22" name="Rectangle 21">
            <a:extLst>
              <a:ext uri="{FF2B5EF4-FFF2-40B4-BE49-F238E27FC236}">
                <a16:creationId xmlns:a16="http://schemas.microsoft.com/office/drawing/2014/main" id="{E50FE5AC-FEEA-D4AF-5717-3B85700FBD24}"/>
              </a:ext>
            </a:extLst>
          </p:cNvPr>
          <p:cNvSpPr/>
          <p:nvPr/>
        </p:nvSpPr>
        <p:spPr>
          <a:xfrm>
            <a:off x="3560545" y="3614583"/>
            <a:ext cx="1579559" cy="365760"/>
          </a:xfrm>
          <a:prstGeom prst="rect">
            <a:avLst/>
          </a:prstGeom>
          <a:solidFill>
            <a:schemeClr val="bg1">
              <a:lumMod val="95000"/>
            </a:scheme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21" name="Rectangle 20">
            <a:extLst>
              <a:ext uri="{FF2B5EF4-FFF2-40B4-BE49-F238E27FC236}">
                <a16:creationId xmlns:a16="http://schemas.microsoft.com/office/drawing/2014/main" id="{FC0A8B7A-0467-BEF5-B9EF-0F8E3DB31811}"/>
              </a:ext>
            </a:extLst>
          </p:cNvPr>
          <p:cNvSpPr/>
          <p:nvPr/>
        </p:nvSpPr>
        <p:spPr>
          <a:xfrm>
            <a:off x="3560545" y="1517223"/>
            <a:ext cx="1579559" cy="365760"/>
          </a:xfrm>
          <a:prstGeom prst="rect">
            <a:avLst/>
          </a:prstGeom>
          <a:solidFill>
            <a:schemeClr val="accent2">
              <a:lumMod val="20000"/>
              <a:lumOff val="80000"/>
            </a:scheme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24" name="Rectangle 23">
            <a:extLst>
              <a:ext uri="{FF2B5EF4-FFF2-40B4-BE49-F238E27FC236}">
                <a16:creationId xmlns:a16="http://schemas.microsoft.com/office/drawing/2014/main" id="{9CF31E01-17D3-CC11-6BE4-B2DB7BF2C14D}"/>
              </a:ext>
            </a:extLst>
          </p:cNvPr>
          <p:cNvSpPr/>
          <p:nvPr/>
        </p:nvSpPr>
        <p:spPr>
          <a:xfrm>
            <a:off x="3560545" y="1936695"/>
            <a:ext cx="1579559" cy="365760"/>
          </a:xfrm>
          <a:prstGeom prst="rect">
            <a:avLst/>
          </a:prstGeom>
          <a:solidFill>
            <a:schemeClr val="bg1">
              <a:lumMod val="95000"/>
            </a:scheme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25" name="Rectangle 24">
            <a:extLst>
              <a:ext uri="{FF2B5EF4-FFF2-40B4-BE49-F238E27FC236}">
                <a16:creationId xmlns:a16="http://schemas.microsoft.com/office/drawing/2014/main" id="{ADCF2863-FBC7-3D36-F7F9-FC16C440FEE7}"/>
              </a:ext>
            </a:extLst>
          </p:cNvPr>
          <p:cNvSpPr/>
          <p:nvPr/>
        </p:nvSpPr>
        <p:spPr>
          <a:xfrm>
            <a:off x="3560545" y="2356167"/>
            <a:ext cx="1579559" cy="365760"/>
          </a:xfrm>
          <a:prstGeom prst="rect">
            <a:avLst/>
          </a:prstGeom>
          <a:solidFill>
            <a:schemeClr val="bg1">
              <a:lumMod val="95000"/>
            </a:scheme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26" name="Rectangle 25">
            <a:extLst>
              <a:ext uri="{FF2B5EF4-FFF2-40B4-BE49-F238E27FC236}">
                <a16:creationId xmlns:a16="http://schemas.microsoft.com/office/drawing/2014/main" id="{2A8E3F39-E3A9-AAF1-98A3-E12D5A4E2F71}"/>
              </a:ext>
            </a:extLst>
          </p:cNvPr>
          <p:cNvSpPr/>
          <p:nvPr/>
        </p:nvSpPr>
        <p:spPr>
          <a:xfrm>
            <a:off x="3560545" y="2775639"/>
            <a:ext cx="1579559" cy="365760"/>
          </a:xfrm>
          <a:prstGeom prst="rect">
            <a:avLst/>
          </a:prstGeom>
          <a:solidFill>
            <a:schemeClr val="bg1">
              <a:lumMod val="95000"/>
            </a:scheme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27" name="Rectangle 26">
            <a:extLst>
              <a:ext uri="{FF2B5EF4-FFF2-40B4-BE49-F238E27FC236}">
                <a16:creationId xmlns:a16="http://schemas.microsoft.com/office/drawing/2014/main" id="{03AB28B3-B9EE-11ED-AA9E-AF22E28C9527}"/>
              </a:ext>
            </a:extLst>
          </p:cNvPr>
          <p:cNvSpPr/>
          <p:nvPr/>
        </p:nvSpPr>
        <p:spPr>
          <a:xfrm>
            <a:off x="3560545" y="3195111"/>
            <a:ext cx="1579559" cy="365760"/>
          </a:xfrm>
          <a:prstGeom prst="rect">
            <a:avLst/>
          </a:prstGeom>
          <a:solidFill>
            <a:schemeClr val="bg1">
              <a:lumMod val="95000"/>
            </a:scheme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28" name="Rectangle 27">
            <a:extLst>
              <a:ext uri="{FF2B5EF4-FFF2-40B4-BE49-F238E27FC236}">
                <a16:creationId xmlns:a16="http://schemas.microsoft.com/office/drawing/2014/main" id="{2AF349B6-6B32-3AB7-0DD7-6C20E39956C7}"/>
              </a:ext>
            </a:extLst>
          </p:cNvPr>
          <p:cNvSpPr/>
          <p:nvPr/>
        </p:nvSpPr>
        <p:spPr>
          <a:xfrm>
            <a:off x="3560545" y="4034055"/>
            <a:ext cx="1579559" cy="365760"/>
          </a:xfrm>
          <a:prstGeom prst="rect">
            <a:avLst/>
          </a:prstGeom>
          <a:solidFill>
            <a:schemeClr val="accent2">
              <a:lumMod val="20000"/>
              <a:lumOff val="80000"/>
            </a:scheme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29" name="Rectangle 28">
            <a:extLst>
              <a:ext uri="{FF2B5EF4-FFF2-40B4-BE49-F238E27FC236}">
                <a16:creationId xmlns:a16="http://schemas.microsoft.com/office/drawing/2014/main" id="{D8EE3419-0BB0-C862-1AF3-ADC3941CF770}"/>
              </a:ext>
            </a:extLst>
          </p:cNvPr>
          <p:cNvSpPr/>
          <p:nvPr/>
        </p:nvSpPr>
        <p:spPr>
          <a:xfrm>
            <a:off x="3560545" y="4453527"/>
            <a:ext cx="1579559" cy="365760"/>
          </a:xfrm>
          <a:prstGeom prst="rect">
            <a:avLst/>
          </a:prstGeom>
          <a:solidFill>
            <a:schemeClr val="bg1">
              <a:lumMod val="95000"/>
            </a:scheme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30" name="Rectangle 29">
            <a:extLst>
              <a:ext uri="{FF2B5EF4-FFF2-40B4-BE49-F238E27FC236}">
                <a16:creationId xmlns:a16="http://schemas.microsoft.com/office/drawing/2014/main" id="{2A08C46D-09EF-8EAE-9B19-6E80B1EEF227}"/>
              </a:ext>
            </a:extLst>
          </p:cNvPr>
          <p:cNvSpPr/>
          <p:nvPr/>
        </p:nvSpPr>
        <p:spPr>
          <a:xfrm>
            <a:off x="3560545" y="4872996"/>
            <a:ext cx="1579559" cy="365760"/>
          </a:xfrm>
          <a:prstGeom prst="rect">
            <a:avLst/>
          </a:prstGeom>
          <a:solidFill>
            <a:schemeClr val="bg1">
              <a:lumMod val="95000"/>
            </a:scheme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23" name="Rectangle 22">
            <a:extLst>
              <a:ext uri="{FF2B5EF4-FFF2-40B4-BE49-F238E27FC236}">
                <a16:creationId xmlns:a16="http://schemas.microsoft.com/office/drawing/2014/main" id="{BB1A4D56-B1FC-274A-EA43-C9D55970E68C}"/>
              </a:ext>
            </a:extLst>
          </p:cNvPr>
          <p:cNvSpPr/>
          <p:nvPr/>
        </p:nvSpPr>
        <p:spPr>
          <a:xfrm>
            <a:off x="3560546" y="5443578"/>
            <a:ext cx="1579559" cy="472355"/>
          </a:xfrm>
          <a:prstGeom prst="rect">
            <a:avLst/>
          </a:prstGeom>
          <a:solidFill>
            <a:schemeClr val="accent2">
              <a:lumMod val="20000"/>
              <a:lumOff val="80000"/>
            </a:scheme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2" name="Title 1">
            <a:extLst>
              <a:ext uri="{FF2B5EF4-FFF2-40B4-BE49-F238E27FC236}">
                <a16:creationId xmlns:a16="http://schemas.microsoft.com/office/drawing/2014/main" id="{72813004-C462-8D57-23C5-C8CB9ACCF191}"/>
              </a:ext>
            </a:extLst>
          </p:cNvPr>
          <p:cNvSpPr>
            <a:spLocks noGrp="1"/>
          </p:cNvSpPr>
          <p:nvPr>
            <p:ph type="title"/>
          </p:nvPr>
        </p:nvSpPr>
        <p:spPr/>
        <p:txBody>
          <a:bodyPr/>
          <a:lstStyle/>
          <a:p>
            <a:r>
              <a:rPr lang="en-US"/>
              <a:t>Phase 1b/2 multivariable analysis shows prior exposure to </a:t>
            </a:r>
            <a:r>
              <a:rPr lang="en-US" err="1"/>
              <a:t>bev</a:t>
            </a:r>
            <a:r>
              <a:rPr lang="en-US"/>
              <a:t> is the only patient characteristic associated with greater ORR and PFS</a:t>
            </a:r>
          </a:p>
        </p:txBody>
      </p:sp>
      <p:sp>
        <p:nvSpPr>
          <p:cNvPr id="8" name="TextBox 7">
            <a:extLst>
              <a:ext uri="{FF2B5EF4-FFF2-40B4-BE49-F238E27FC236}">
                <a16:creationId xmlns:a16="http://schemas.microsoft.com/office/drawing/2014/main" id="{A1D71EA7-6CFD-1D6E-6332-08AF3619E5D4}"/>
              </a:ext>
            </a:extLst>
          </p:cNvPr>
          <p:cNvSpPr txBox="1"/>
          <p:nvPr/>
        </p:nvSpPr>
        <p:spPr>
          <a:xfrm>
            <a:off x="161154" y="5079097"/>
            <a:ext cx="3284931" cy="1631216"/>
          </a:xfrm>
          <a:prstGeom prst="rect">
            <a:avLst/>
          </a:prstGeom>
          <a:noFill/>
        </p:spPr>
        <p:txBody>
          <a:bodyPr wrap="square" rtlCol="0">
            <a:spAutoFit/>
          </a:bodyPr>
          <a:lstStyle/>
          <a:p>
            <a:r>
              <a:rPr lang="en-US" sz="2000">
                <a:solidFill>
                  <a:schemeClr val="accent5"/>
                </a:solidFill>
                <a:latin typeface="Roboto Slab" pitchFamily="2" charset="0"/>
                <a:ea typeface="Roboto Slab" pitchFamily="2" charset="0"/>
              </a:rPr>
              <a:t>Multivariable Analysis </a:t>
            </a:r>
            <a:r>
              <a:rPr lang="en-US" sz="1600">
                <a:solidFill>
                  <a:schemeClr val="accent5"/>
                </a:solidFill>
                <a:latin typeface="+mj-lt"/>
              </a:rPr>
              <a:t>was performed with these two characteristics, resulting in only prior </a:t>
            </a:r>
            <a:r>
              <a:rPr lang="en-US" sz="1600" err="1">
                <a:solidFill>
                  <a:schemeClr val="accent5"/>
                </a:solidFill>
                <a:latin typeface="+mj-lt"/>
              </a:rPr>
              <a:t>bev</a:t>
            </a:r>
            <a:r>
              <a:rPr lang="en-US" sz="1600">
                <a:solidFill>
                  <a:schemeClr val="accent5"/>
                </a:solidFill>
                <a:latin typeface="+mj-lt"/>
              </a:rPr>
              <a:t> exposure remaining independently associated with clinical benefit</a:t>
            </a:r>
          </a:p>
        </p:txBody>
      </p:sp>
      <p:pic>
        <p:nvPicPr>
          <p:cNvPr id="17" name="Graphic 16">
            <a:extLst>
              <a:ext uri="{FF2B5EF4-FFF2-40B4-BE49-F238E27FC236}">
                <a16:creationId xmlns:a16="http://schemas.microsoft.com/office/drawing/2014/main" id="{D58E791F-B654-714A-F89A-473E54BA4E8E}"/>
              </a:ext>
            </a:extLst>
          </p:cNvPr>
          <p:cNvPicPr>
            <a:picLocks noChangeAspect="1"/>
          </p:cNvPicPr>
          <p:nvPr/>
        </p:nvPicPr>
        <p:blipFill>
          <a:blip r:embed="rId2">
            <a:extLst>
              <a:ext uri="{96DAC541-7B7A-43D3-8B79-37D633B846F1}">
                <asvg:svgBlip xmlns:asvg="http://schemas.microsoft.com/office/drawing/2016/SVG/main" r:embed="rId3"/>
              </a:ext>
            </a:extLst>
          </a:blip>
          <a:srcRect l="1084"/>
          <a:stretch/>
        </p:blipFill>
        <p:spPr>
          <a:xfrm>
            <a:off x="4434575" y="1476576"/>
            <a:ext cx="7688151" cy="3886200"/>
          </a:xfrm>
          <a:prstGeom prst="rect">
            <a:avLst/>
          </a:prstGeom>
        </p:spPr>
      </p:pic>
      <p:pic>
        <p:nvPicPr>
          <p:cNvPr id="19" name="Graphic 18">
            <a:extLst>
              <a:ext uri="{FF2B5EF4-FFF2-40B4-BE49-F238E27FC236}">
                <a16:creationId xmlns:a16="http://schemas.microsoft.com/office/drawing/2014/main" id="{E39E1234-95E8-B825-7E25-30A59FE4CEDB}"/>
              </a:ext>
            </a:extLst>
          </p:cNvPr>
          <p:cNvPicPr>
            <a:picLocks noChangeAspect="1"/>
          </p:cNvPicPr>
          <p:nvPr/>
        </p:nvPicPr>
        <p:blipFill>
          <a:blip r:embed="rId4">
            <a:extLst>
              <a:ext uri="{96DAC541-7B7A-43D3-8B79-37D633B846F1}">
                <asvg:svgBlip xmlns:asvg="http://schemas.microsoft.com/office/drawing/2016/SVG/main" r:embed="rId5"/>
              </a:ext>
            </a:extLst>
          </a:blip>
          <a:srcRect l="1309"/>
          <a:stretch/>
        </p:blipFill>
        <p:spPr>
          <a:xfrm>
            <a:off x="4759600" y="5400786"/>
            <a:ext cx="7386875" cy="1181823"/>
          </a:xfrm>
          <a:prstGeom prst="rect">
            <a:avLst/>
          </a:prstGeom>
        </p:spPr>
      </p:pic>
      <p:sp>
        <p:nvSpPr>
          <p:cNvPr id="32" name="TextBox 31">
            <a:extLst>
              <a:ext uri="{FF2B5EF4-FFF2-40B4-BE49-F238E27FC236}">
                <a16:creationId xmlns:a16="http://schemas.microsoft.com/office/drawing/2014/main" id="{639B64A5-A734-F792-7CFE-32A4226EEDD2}"/>
              </a:ext>
            </a:extLst>
          </p:cNvPr>
          <p:cNvSpPr txBox="1"/>
          <p:nvPr/>
        </p:nvSpPr>
        <p:spPr>
          <a:xfrm>
            <a:off x="3584339" y="3622841"/>
            <a:ext cx="687689" cy="123111"/>
          </a:xfrm>
          <a:prstGeom prst="rect">
            <a:avLst/>
          </a:prstGeom>
          <a:noFill/>
          <a:effectLst/>
        </p:spPr>
        <p:txBody>
          <a:bodyPr wrap="none" lIns="0" tIns="0" rIns="0" bIns="0" rtlCol="0">
            <a:spAutoFit/>
          </a:bodyPr>
          <a:lstStyle/>
          <a:p>
            <a:pPr algn="l">
              <a:spcBef>
                <a:spcPts val="1200"/>
              </a:spcBef>
            </a:pPr>
            <a:r>
              <a:rPr lang="en-US" sz="800">
                <a:solidFill>
                  <a:schemeClr val="accent5"/>
                </a:solidFill>
                <a:latin typeface="Avenir Medium" panose="02000603020000020003" pitchFamily="2" charset="0"/>
              </a:rPr>
              <a:t>Primary Tumor</a:t>
            </a:r>
          </a:p>
        </p:txBody>
      </p:sp>
      <p:sp>
        <p:nvSpPr>
          <p:cNvPr id="33" name="TextBox 32">
            <a:extLst>
              <a:ext uri="{FF2B5EF4-FFF2-40B4-BE49-F238E27FC236}">
                <a16:creationId xmlns:a16="http://schemas.microsoft.com/office/drawing/2014/main" id="{7BE22EA6-B85C-3D92-F026-62DD28318C94}"/>
              </a:ext>
            </a:extLst>
          </p:cNvPr>
          <p:cNvSpPr txBox="1"/>
          <p:nvPr/>
        </p:nvSpPr>
        <p:spPr>
          <a:xfrm>
            <a:off x="3584340" y="3203174"/>
            <a:ext cx="299762" cy="123111"/>
          </a:xfrm>
          <a:prstGeom prst="rect">
            <a:avLst/>
          </a:prstGeom>
          <a:noFill/>
          <a:effectLst/>
        </p:spPr>
        <p:txBody>
          <a:bodyPr wrap="none" lIns="0" tIns="0" rIns="0" bIns="0" rtlCol="0">
            <a:spAutoFit/>
          </a:bodyPr>
          <a:lstStyle/>
          <a:p>
            <a:pPr algn="l">
              <a:spcBef>
                <a:spcPts val="1200"/>
              </a:spcBef>
            </a:pPr>
            <a:r>
              <a:rPr lang="en-US" sz="800">
                <a:solidFill>
                  <a:schemeClr val="accent5"/>
                </a:solidFill>
                <a:latin typeface="Avenir Medium" panose="02000603020000020003" pitchFamily="2" charset="0"/>
              </a:rPr>
              <a:t>ECOG</a:t>
            </a:r>
          </a:p>
        </p:txBody>
      </p:sp>
      <p:sp>
        <p:nvSpPr>
          <p:cNvPr id="34" name="TextBox 33">
            <a:extLst>
              <a:ext uri="{FF2B5EF4-FFF2-40B4-BE49-F238E27FC236}">
                <a16:creationId xmlns:a16="http://schemas.microsoft.com/office/drawing/2014/main" id="{AF0F065F-BC20-731E-BE89-0CB6C4EC98E4}"/>
              </a:ext>
            </a:extLst>
          </p:cNvPr>
          <p:cNvSpPr txBox="1"/>
          <p:nvPr/>
        </p:nvSpPr>
        <p:spPr>
          <a:xfrm>
            <a:off x="3584340" y="2789822"/>
            <a:ext cx="222818" cy="123111"/>
          </a:xfrm>
          <a:prstGeom prst="rect">
            <a:avLst/>
          </a:prstGeom>
          <a:noFill/>
          <a:effectLst/>
        </p:spPr>
        <p:txBody>
          <a:bodyPr wrap="none" lIns="0" tIns="0" rIns="0" bIns="0" rtlCol="0">
            <a:spAutoFit/>
          </a:bodyPr>
          <a:lstStyle/>
          <a:p>
            <a:pPr algn="l">
              <a:spcBef>
                <a:spcPts val="1200"/>
              </a:spcBef>
            </a:pPr>
            <a:r>
              <a:rPr lang="en-US" sz="800">
                <a:solidFill>
                  <a:schemeClr val="accent5"/>
                </a:solidFill>
                <a:latin typeface="Avenir Medium" panose="02000603020000020003" pitchFamily="2" charset="0"/>
              </a:rPr>
              <a:t>Race</a:t>
            </a:r>
          </a:p>
        </p:txBody>
      </p:sp>
      <p:sp>
        <p:nvSpPr>
          <p:cNvPr id="35" name="TextBox 34">
            <a:extLst>
              <a:ext uri="{FF2B5EF4-FFF2-40B4-BE49-F238E27FC236}">
                <a16:creationId xmlns:a16="http://schemas.microsoft.com/office/drawing/2014/main" id="{890E66FB-BD4C-050B-AF6C-BD26FA4BA1B4}"/>
              </a:ext>
            </a:extLst>
          </p:cNvPr>
          <p:cNvSpPr txBox="1"/>
          <p:nvPr/>
        </p:nvSpPr>
        <p:spPr>
          <a:xfrm>
            <a:off x="3584341" y="2370371"/>
            <a:ext cx="168316" cy="123111"/>
          </a:xfrm>
          <a:prstGeom prst="rect">
            <a:avLst/>
          </a:prstGeom>
          <a:noFill/>
          <a:effectLst/>
        </p:spPr>
        <p:txBody>
          <a:bodyPr wrap="none" lIns="0" tIns="0" rIns="0" bIns="0" rtlCol="0">
            <a:spAutoFit/>
          </a:bodyPr>
          <a:lstStyle/>
          <a:p>
            <a:pPr algn="l">
              <a:spcBef>
                <a:spcPts val="1200"/>
              </a:spcBef>
            </a:pPr>
            <a:r>
              <a:rPr lang="en-US" sz="800">
                <a:solidFill>
                  <a:schemeClr val="accent5"/>
                </a:solidFill>
                <a:latin typeface="Avenir Medium" panose="02000603020000020003" pitchFamily="2" charset="0"/>
              </a:rPr>
              <a:t>Sex</a:t>
            </a:r>
          </a:p>
        </p:txBody>
      </p:sp>
      <p:sp>
        <p:nvSpPr>
          <p:cNvPr id="36" name="TextBox 35">
            <a:extLst>
              <a:ext uri="{FF2B5EF4-FFF2-40B4-BE49-F238E27FC236}">
                <a16:creationId xmlns:a16="http://schemas.microsoft.com/office/drawing/2014/main" id="{B6CBD24D-B7AB-8F6C-42E1-5B1B662051B5}"/>
              </a:ext>
            </a:extLst>
          </p:cNvPr>
          <p:cNvSpPr txBox="1"/>
          <p:nvPr/>
        </p:nvSpPr>
        <p:spPr>
          <a:xfrm>
            <a:off x="3584342" y="1947380"/>
            <a:ext cx="192360" cy="123111"/>
          </a:xfrm>
          <a:prstGeom prst="rect">
            <a:avLst/>
          </a:prstGeom>
          <a:noFill/>
          <a:effectLst/>
        </p:spPr>
        <p:txBody>
          <a:bodyPr wrap="none" lIns="0" tIns="0" rIns="0" bIns="0" rtlCol="0">
            <a:spAutoFit/>
          </a:bodyPr>
          <a:lstStyle/>
          <a:p>
            <a:pPr algn="l">
              <a:spcBef>
                <a:spcPts val="1200"/>
              </a:spcBef>
            </a:pPr>
            <a:r>
              <a:rPr lang="en-US" sz="800">
                <a:solidFill>
                  <a:schemeClr val="accent5"/>
                </a:solidFill>
                <a:latin typeface="Avenir Medium" panose="02000603020000020003" pitchFamily="2" charset="0"/>
              </a:rPr>
              <a:t>Age</a:t>
            </a:r>
          </a:p>
        </p:txBody>
      </p:sp>
      <p:sp>
        <p:nvSpPr>
          <p:cNvPr id="37" name="TextBox 36">
            <a:extLst>
              <a:ext uri="{FF2B5EF4-FFF2-40B4-BE49-F238E27FC236}">
                <a16:creationId xmlns:a16="http://schemas.microsoft.com/office/drawing/2014/main" id="{FA23DF84-2987-EB45-4FD8-1B10A63DD52E}"/>
              </a:ext>
            </a:extLst>
          </p:cNvPr>
          <p:cNvSpPr txBox="1"/>
          <p:nvPr/>
        </p:nvSpPr>
        <p:spPr>
          <a:xfrm>
            <a:off x="3584343" y="1529702"/>
            <a:ext cx="639599" cy="123111"/>
          </a:xfrm>
          <a:prstGeom prst="rect">
            <a:avLst/>
          </a:prstGeom>
          <a:noFill/>
          <a:effectLst/>
        </p:spPr>
        <p:txBody>
          <a:bodyPr wrap="none" lIns="0" tIns="0" rIns="0" bIns="0" rtlCol="0">
            <a:spAutoFit/>
          </a:bodyPr>
          <a:lstStyle/>
          <a:p>
            <a:pPr algn="l">
              <a:spcBef>
                <a:spcPts val="1200"/>
              </a:spcBef>
            </a:pPr>
            <a:r>
              <a:rPr lang="en-US" sz="800">
                <a:solidFill>
                  <a:schemeClr val="accent5"/>
                </a:solidFill>
                <a:latin typeface="Avenir Medium" panose="02000603020000020003" pitchFamily="2" charset="0"/>
              </a:rPr>
              <a:t>Bev Exposure</a:t>
            </a:r>
          </a:p>
        </p:txBody>
      </p:sp>
      <p:sp>
        <p:nvSpPr>
          <p:cNvPr id="38" name="TextBox 37">
            <a:extLst>
              <a:ext uri="{FF2B5EF4-FFF2-40B4-BE49-F238E27FC236}">
                <a16:creationId xmlns:a16="http://schemas.microsoft.com/office/drawing/2014/main" id="{71C73F01-1585-7268-A7DC-4EA967D07C7E}"/>
              </a:ext>
            </a:extLst>
          </p:cNvPr>
          <p:cNvSpPr txBox="1"/>
          <p:nvPr/>
        </p:nvSpPr>
        <p:spPr>
          <a:xfrm>
            <a:off x="3584338" y="4048238"/>
            <a:ext cx="1134926" cy="123111"/>
          </a:xfrm>
          <a:prstGeom prst="rect">
            <a:avLst/>
          </a:prstGeom>
          <a:noFill/>
          <a:effectLst/>
        </p:spPr>
        <p:txBody>
          <a:bodyPr wrap="none" lIns="0" tIns="0" rIns="0" bIns="0" rtlCol="0">
            <a:spAutoFit/>
          </a:bodyPr>
          <a:lstStyle/>
          <a:p>
            <a:pPr algn="l">
              <a:spcBef>
                <a:spcPts val="1200"/>
              </a:spcBef>
            </a:pPr>
            <a:r>
              <a:rPr lang="en-US" sz="800">
                <a:solidFill>
                  <a:schemeClr val="accent5"/>
                </a:solidFill>
                <a:latin typeface="Avenir Medium" panose="02000603020000020003" pitchFamily="2" charset="0"/>
              </a:rPr>
              <a:t>Metastatic at Diagnosis*</a:t>
            </a:r>
          </a:p>
        </p:txBody>
      </p:sp>
      <p:sp>
        <p:nvSpPr>
          <p:cNvPr id="39" name="TextBox 38">
            <a:extLst>
              <a:ext uri="{FF2B5EF4-FFF2-40B4-BE49-F238E27FC236}">
                <a16:creationId xmlns:a16="http://schemas.microsoft.com/office/drawing/2014/main" id="{1D0EBD01-F01B-0E30-4AB7-248B7CF5C46C}"/>
              </a:ext>
            </a:extLst>
          </p:cNvPr>
          <p:cNvSpPr txBox="1"/>
          <p:nvPr/>
        </p:nvSpPr>
        <p:spPr>
          <a:xfrm>
            <a:off x="3584337" y="4471483"/>
            <a:ext cx="487313" cy="123111"/>
          </a:xfrm>
          <a:prstGeom prst="rect">
            <a:avLst/>
          </a:prstGeom>
          <a:noFill/>
          <a:effectLst/>
        </p:spPr>
        <p:txBody>
          <a:bodyPr wrap="none" lIns="0" tIns="0" rIns="0" bIns="0" rtlCol="0">
            <a:spAutoFit/>
          </a:bodyPr>
          <a:lstStyle/>
          <a:p>
            <a:pPr algn="l">
              <a:spcBef>
                <a:spcPts val="1200"/>
              </a:spcBef>
            </a:pPr>
            <a:r>
              <a:rPr lang="en-US" sz="800">
                <a:solidFill>
                  <a:schemeClr val="accent5"/>
                </a:solidFill>
                <a:latin typeface="Avenir Medium" panose="02000603020000020003" pitchFamily="2" charset="0"/>
              </a:rPr>
              <a:t>Liver Mets</a:t>
            </a:r>
          </a:p>
        </p:txBody>
      </p:sp>
      <p:sp>
        <p:nvSpPr>
          <p:cNvPr id="40" name="TextBox 39">
            <a:extLst>
              <a:ext uri="{FF2B5EF4-FFF2-40B4-BE49-F238E27FC236}">
                <a16:creationId xmlns:a16="http://schemas.microsoft.com/office/drawing/2014/main" id="{46BE6B15-053F-BE84-17E7-65E5345E3F82}"/>
              </a:ext>
            </a:extLst>
          </p:cNvPr>
          <p:cNvSpPr txBox="1"/>
          <p:nvPr/>
        </p:nvSpPr>
        <p:spPr>
          <a:xfrm>
            <a:off x="3584337" y="4886966"/>
            <a:ext cx="735779" cy="123111"/>
          </a:xfrm>
          <a:prstGeom prst="rect">
            <a:avLst/>
          </a:prstGeom>
          <a:noFill/>
          <a:effectLst/>
        </p:spPr>
        <p:txBody>
          <a:bodyPr wrap="none" lIns="0" tIns="0" rIns="0" bIns="0" rtlCol="0">
            <a:spAutoFit/>
          </a:bodyPr>
          <a:lstStyle/>
          <a:p>
            <a:pPr algn="l">
              <a:spcBef>
                <a:spcPts val="1200"/>
              </a:spcBef>
            </a:pPr>
            <a:r>
              <a:rPr lang="en-US" sz="800">
                <a:solidFill>
                  <a:schemeClr val="accent5"/>
                </a:solidFill>
                <a:latin typeface="Avenir Medium" panose="02000603020000020003" pitchFamily="2" charset="0"/>
              </a:rPr>
              <a:t># of Metastases</a:t>
            </a:r>
          </a:p>
        </p:txBody>
      </p:sp>
      <p:sp>
        <p:nvSpPr>
          <p:cNvPr id="41" name="TextBox 40">
            <a:extLst>
              <a:ext uri="{FF2B5EF4-FFF2-40B4-BE49-F238E27FC236}">
                <a16:creationId xmlns:a16="http://schemas.microsoft.com/office/drawing/2014/main" id="{E66BA9EE-DE7E-D576-E89C-399581CBAADD}"/>
              </a:ext>
            </a:extLst>
          </p:cNvPr>
          <p:cNvSpPr txBox="1"/>
          <p:nvPr/>
        </p:nvSpPr>
        <p:spPr>
          <a:xfrm>
            <a:off x="3584337" y="5498297"/>
            <a:ext cx="639599" cy="123111"/>
          </a:xfrm>
          <a:prstGeom prst="rect">
            <a:avLst/>
          </a:prstGeom>
          <a:noFill/>
          <a:effectLst/>
        </p:spPr>
        <p:txBody>
          <a:bodyPr wrap="none" lIns="0" tIns="0" rIns="0" bIns="0" rtlCol="0">
            <a:spAutoFit/>
          </a:bodyPr>
          <a:lstStyle/>
          <a:p>
            <a:pPr algn="l">
              <a:spcBef>
                <a:spcPts val="1200"/>
              </a:spcBef>
            </a:pPr>
            <a:r>
              <a:rPr lang="en-US" sz="800">
                <a:solidFill>
                  <a:schemeClr val="accent5"/>
                </a:solidFill>
                <a:latin typeface="Avenir Medium" panose="02000603020000020003" pitchFamily="2" charset="0"/>
              </a:rPr>
              <a:t>Bev Exposure</a:t>
            </a:r>
          </a:p>
        </p:txBody>
      </p:sp>
      <p:sp>
        <p:nvSpPr>
          <p:cNvPr id="42" name="TextBox 41">
            <a:extLst>
              <a:ext uri="{FF2B5EF4-FFF2-40B4-BE49-F238E27FC236}">
                <a16:creationId xmlns:a16="http://schemas.microsoft.com/office/drawing/2014/main" id="{FAAB5341-D4FB-A0F4-4C7C-760B13EEFD55}"/>
              </a:ext>
            </a:extLst>
          </p:cNvPr>
          <p:cNvSpPr txBox="1"/>
          <p:nvPr/>
        </p:nvSpPr>
        <p:spPr>
          <a:xfrm>
            <a:off x="3584337" y="6016281"/>
            <a:ext cx="1134926" cy="123111"/>
          </a:xfrm>
          <a:prstGeom prst="rect">
            <a:avLst/>
          </a:prstGeom>
          <a:noFill/>
          <a:effectLst/>
        </p:spPr>
        <p:txBody>
          <a:bodyPr wrap="none" lIns="0" tIns="0" rIns="0" bIns="0" rtlCol="0">
            <a:spAutoFit/>
          </a:bodyPr>
          <a:lstStyle/>
          <a:p>
            <a:pPr algn="l">
              <a:spcBef>
                <a:spcPts val="1200"/>
              </a:spcBef>
            </a:pPr>
            <a:r>
              <a:rPr lang="en-US" sz="800">
                <a:solidFill>
                  <a:schemeClr val="accent5"/>
                </a:solidFill>
                <a:latin typeface="Avenir Medium" panose="02000603020000020003" pitchFamily="2" charset="0"/>
              </a:rPr>
              <a:t>Metastatic at Diagnosis*</a:t>
            </a:r>
          </a:p>
        </p:txBody>
      </p:sp>
      <p:sp>
        <p:nvSpPr>
          <p:cNvPr id="3" name="TextBox 2">
            <a:extLst>
              <a:ext uri="{FF2B5EF4-FFF2-40B4-BE49-F238E27FC236}">
                <a16:creationId xmlns:a16="http://schemas.microsoft.com/office/drawing/2014/main" id="{0D9D355D-C58B-1C3E-9E01-9B360DA36AF1}"/>
              </a:ext>
            </a:extLst>
          </p:cNvPr>
          <p:cNvSpPr txBox="1"/>
          <p:nvPr/>
        </p:nvSpPr>
        <p:spPr>
          <a:xfrm>
            <a:off x="6169297" y="1246778"/>
            <a:ext cx="1840247" cy="276999"/>
          </a:xfrm>
          <a:prstGeom prst="rect">
            <a:avLst/>
          </a:prstGeom>
          <a:noFill/>
        </p:spPr>
        <p:txBody>
          <a:bodyPr wrap="none" lIns="0" tIns="0" rIns="0" bIns="0" rtlCol="0">
            <a:spAutoFit/>
          </a:bodyPr>
          <a:lstStyle/>
          <a:p>
            <a:pPr algn="ctr"/>
            <a:r>
              <a:rPr lang="en-US">
                <a:solidFill>
                  <a:schemeClr val="accent5"/>
                </a:solidFill>
              </a:rPr>
              <a:t>ORR (Odds Ratio)</a:t>
            </a:r>
          </a:p>
        </p:txBody>
      </p:sp>
      <p:sp>
        <p:nvSpPr>
          <p:cNvPr id="4" name="TextBox 3">
            <a:extLst>
              <a:ext uri="{FF2B5EF4-FFF2-40B4-BE49-F238E27FC236}">
                <a16:creationId xmlns:a16="http://schemas.microsoft.com/office/drawing/2014/main" id="{AF0D6069-3ABF-0DE4-8C72-AEAAEC2568A1}"/>
              </a:ext>
            </a:extLst>
          </p:cNvPr>
          <p:cNvSpPr txBox="1"/>
          <p:nvPr/>
        </p:nvSpPr>
        <p:spPr>
          <a:xfrm>
            <a:off x="9238340" y="1246778"/>
            <a:ext cx="1918795" cy="276999"/>
          </a:xfrm>
          <a:prstGeom prst="rect">
            <a:avLst/>
          </a:prstGeom>
          <a:noFill/>
        </p:spPr>
        <p:txBody>
          <a:bodyPr wrap="none" lIns="0" tIns="0" rIns="0" bIns="0" rtlCol="0">
            <a:spAutoFit/>
          </a:bodyPr>
          <a:lstStyle/>
          <a:p>
            <a:pPr algn="ctr"/>
            <a:r>
              <a:rPr lang="en-US">
                <a:solidFill>
                  <a:schemeClr val="accent5"/>
                </a:solidFill>
              </a:rPr>
              <a:t>PFS (Hazard Ratio)</a:t>
            </a:r>
          </a:p>
        </p:txBody>
      </p:sp>
      <p:sp>
        <p:nvSpPr>
          <p:cNvPr id="5" name="Rectangle: Rounded Corners 4">
            <a:extLst>
              <a:ext uri="{FF2B5EF4-FFF2-40B4-BE49-F238E27FC236}">
                <a16:creationId xmlns:a16="http://schemas.microsoft.com/office/drawing/2014/main" id="{77305F91-EABA-83E7-988A-8C6F1CB96AAF}"/>
              </a:ext>
            </a:extLst>
          </p:cNvPr>
          <p:cNvSpPr/>
          <p:nvPr/>
        </p:nvSpPr>
        <p:spPr>
          <a:xfrm>
            <a:off x="3481137" y="5410558"/>
            <a:ext cx="8665338" cy="538797"/>
          </a:xfrm>
          <a:prstGeom prst="roundRect">
            <a:avLst/>
          </a:prstGeom>
          <a:noFill/>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6" name="Rectangle 5">
            <a:extLst>
              <a:ext uri="{FF2B5EF4-FFF2-40B4-BE49-F238E27FC236}">
                <a16:creationId xmlns:a16="http://schemas.microsoft.com/office/drawing/2014/main" id="{786E4C02-3140-FCE2-2A28-1BBF4E2774B0}"/>
              </a:ext>
            </a:extLst>
          </p:cNvPr>
          <p:cNvSpPr/>
          <p:nvPr/>
        </p:nvSpPr>
        <p:spPr>
          <a:xfrm>
            <a:off x="8249921" y="5434870"/>
            <a:ext cx="707570" cy="491950"/>
          </a:xfrm>
          <a:prstGeom prst="rect">
            <a:avLst/>
          </a:prstGeom>
          <a:solidFill>
            <a:srgbClr val="FFFF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FDA345CB-6E48-3240-171D-45FFC631F243}"/>
              </a:ext>
            </a:extLst>
          </p:cNvPr>
          <p:cNvSpPr/>
          <p:nvPr/>
        </p:nvSpPr>
        <p:spPr>
          <a:xfrm>
            <a:off x="11410076" y="5435958"/>
            <a:ext cx="707570" cy="491950"/>
          </a:xfrm>
          <a:prstGeom prst="rect">
            <a:avLst/>
          </a:prstGeom>
          <a:solidFill>
            <a:srgbClr val="FFFF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Content Placeholder 10">
            <a:extLst>
              <a:ext uri="{FF2B5EF4-FFF2-40B4-BE49-F238E27FC236}">
                <a16:creationId xmlns:a16="http://schemas.microsoft.com/office/drawing/2014/main" id="{8D62C996-5156-194D-49A6-40DCB5C94857}"/>
              </a:ext>
            </a:extLst>
          </p:cNvPr>
          <p:cNvSpPr txBox="1">
            <a:spLocks/>
          </p:cNvSpPr>
          <p:nvPr/>
        </p:nvSpPr>
        <p:spPr>
          <a:xfrm>
            <a:off x="199610" y="2567980"/>
            <a:ext cx="3102390" cy="2618702"/>
          </a:xfrm>
          <a:prstGeom prst="rect">
            <a:avLst/>
          </a:prstGeom>
        </p:spPr>
        <p:txBody>
          <a:bodyPr>
            <a:normAutofit/>
          </a:bodyPr>
          <a:lstStyle>
            <a:lvl1pPr marL="0" indent="0" algn="l" defTabSz="914400" rtl="0" eaLnBrk="1" latinLnBrk="0" hangingPunct="1">
              <a:lnSpc>
                <a:spcPct val="90000"/>
              </a:lnSpc>
              <a:spcBef>
                <a:spcPts val="1000"/>
              </a:spcBef>
              <a:buFont typeface="Arial" panose="020B0604020202020204" pitchFamily="34" charset="0"/>
              <a:buNone/>
              <a:defRPr sz="2000" kern="1200">
                <a:solidFill>
                  <a:schemeClr val="accent5"/>
                </a:solidFill>
                <a:latin typeface="+mj-lt"/>
                <a:ea typeface="+mn-ea"/>
                <a:cs typeface="+mn-cs"/>
              </a:defRPr>
            </a:lvl1pPr>
            <a:lvl2pPr marL="573088" indent="-219075" algn="l" defTabSz="914400" rtl="0" eaLnBrk="1" latinLnBrk="0" hangingPunct="1">
              <a:lnSpc>
                <a:spcPct val="90000"/>
              </a:lnSpc>
              <a:spcBef>
                <a:spcPts val="500"/>
              </a:spcBef>
              <a:buFont typeface="System Font Regular"/>
              <a:buChar char="–"/>
              <a:tabLst/>
              <a:defRPr sz="1800" kern="1200">
                <a:solidFill>
                  <a:schemeClr val="accent5"/>
                </a:solidFill>
                <a:latin typeface="+mj-lt"/>
                <a:ea typeface="+mn-ea"/>
                <a:cs typeface="+mn-cs"/>
              </a:defRPr>
            </a:lvl2pPr>
            <a:lvl3pPr marL="863600" indent="-222250" algn="l" defTabSz="914400" rtl="0" eaLnBrk="1" latinLnBrk="0" hangingPunct="1">
              <a:lnSpc>
                <a:spcPct val="90000"/>
              </a:lnSpc>
              <a:spcBef>
                <a:spcPts val="500"/>
              </a:spcBef>
              <a:buFont typeface="Arial" panose="020B0604020202020204" pitchFamily="34" charset="0"/>
              <a:buChar char="•"/>
              <a:tabLst/>
              <a:defRPr sz="1600" kern="1200">
                <a:solidFill>
                  <a:schemeClr val="accent5"/>
                </a:solidFill>
                <a:latin typeface="+mj-lt"/>
                <a:ea typeface="+mn-ea"/>
                <a:cs typeface="+mn-cs"/>
              </a:defRPr>
            </a:lvl3pPr>
            <a:lvl4pPr marL="1200150" indent="-284163" algn="l" defTabSz="914400" rtl="0" eaLnBrk="1" latinLnBrk="0" hangingPunct="1">
              <a:lnSpc>
                <a:spcPct val="90000"/>
              </a:lnSpc>
              <a:spcBef>
                <a:spcPts val="500"/>
              </a:spcBef>
              <a:buFont typeface="Courier New" panose="02070309020205020404" pitchFamily="49" charset="0"/>
              <a:buChar char="o"/>
              <a:tabLst/>
              <a:defRPr sz="1400" kern="1200">
                <a:solidFill>
                  <a:schemeClr val="accent5"/>
                </a:solidFill>
                <a:latin typeface="+mj-lt"/>
                <a:ea typeface="+mn-ea"/>
                <a:cs typeface="+mn-cs"/>
              </a:defRPr>
            </a:lvl4pPr>
            <a:lvl5pPr marL="1377950" indent="-177800" algn="l" defTabSz="914400" rtl="0" eaLnBrk="1" latinLnBrk="0" hangingPunct="1">
              <a:lnSpc>
                <a:spcPct val="90000"/>
              </a:lnSpc>
              <a:spcBef>
                <a:spcPts val="500"/>
              </a:spcBef>
              <a:buFont typeface="Arial" panose="020B0604020202020204" pitchFamily="34" charset="0"/>
              <a:buChar char="•"/>
              <a:tabLst/>
              <a:defRPr sz="1400" kern="1200">
                <a:solidFill>
                  <a:schemeClr val="accent5"/>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atin typeface="Roboto Slab" pitchFamily="2" charset="0"/>
                <a:ea typeface="Roboto Slab" pitchFamily="2" charset="0"/>
              </a:rPr>
              <a:t>Univariable analysis</a:t>
            </a:r>
            <a:r>
              <a:rPr lang="en-US" sz="1800">
                <a:latin typeface="Roboto Slab" pitchFamily="2" charset="0"/>
                <a:ea typeface="Roboto Slab" pitchFamily="2" charset="0"/>
              </a:rPr>
              <a:t> </a:t>
            </a:r>
            <a:r>
              <a:rPr lang="en-US" sz="1600"/>
              <a:t>of baseline characteristics for ORR and PFS indicate superior clinical benefit for </a:t>
            </a:r>
            <a:r>
              <a:rPr lang="en-US" sz="1600" err="1"/>
              <a:t>bev</a:t>
            </a:r>
            <a:r>
              <a:rPr lang="en-US" sz="1600"/>
              <a:t> naïve patients and for patients without metastatic disease at time of diagnosis</a:t>
            </a:r>
            <a:endParaRPr lang="en-US"/>
          </a:p>
        </p:txBody>
      </p:sp>
      <p:sp>
        <p:nvSpPr>
          <p:cNvPr id="13" name="TextBox 12">
            <a:extLst>
              <a:ext uri="{FF2B5EF4-FFF2-40B4-BE49-F238E27FC236}">
                <a16:creationId xmlns:a16="http://schemas.microsoft.com/office/drawing/2014/main" id="{9B5765E6-D4B4-F811-E833-83C6E6129A40}"/>
              </a:ext>
            </a:extLst>
          </p:cNvPr>
          <p:cNvSpPr txBox="1"/>
          <p:nvPr/>
        </p:nvSpPr>
        <p:spPr>
          <a:xfrm>
            <a:off x="5455580" y="1246778"/>
            <a:ext cx="128240" cy="276999"/>
          </a:xfrm>
          <a:prstGeom prst="rect">
            <a:avLst/>
          </a:prstGeom>
          <a:noFill/>
        </p:spPr>
        <p:txBody>
          <a:bodyPr wrap="none" lIns="0" tIns="0" rIns="0" bIns="0" rtlCol="0">
            <a:spAutoFit/>
          </a:bodyPr>
          <a:lstStyle/>
          <a:p>
            <a:pPr algn="ctr"/>
            <a:r>
              <a:rPr lang="en-US">
                <a:solidFill>
                  <a:schemeClr val="accent5"/>
                </a:solidFill>
              </a:rPr>
              <a:t>n</a:t>
            </a:r>
          </a:p>
        </p:txBody>
      </p:sp>
      <p:sp>
        <p:nvSpPr>
          <p:cNvPr id="14" name="TextBox 13">
            <a:extLst>
              <a:ext uri="{FF2B5EF4-FFF2-40B4-BE49-F238E27FC236}">
                <a16:creationId xmlns:a16="http://schemas.microsoft.com/office/drawing/2014/main" id="{A7ADB642-0261-840C-F52C-C2B1A4E6AA07}"/>
              </a:ext>
            </a:extLst>
          </p:cNvPr>
          <p:cNvSpPr txBox="1"/>
          <p:nvPr/>
        </p:nvSpPr>
        <p:spPr>
          <a:xfrm>
            <a:off x="8375387" y="1313711"/>
            <a:ext cx="506549" cy="184666"/>
          </a:xfrm>
          <a:prstGeom prst="rect">
            <a:avLst/>
          </a:prstGeom>
          <a:noFill/>
        </p:spPr>
        <p:txBody>
          <a:bodyPr wrap="none" lIns="0" tIns="0" rIns="0" bIns="0" rtlCol="0">
            <a:spAutoFit/>
          </a:bodyPr>
          <a:lstStyle/>
          <a:p>
            <a:pPr algn="ctr"/>
            <a:r>
              <a:rPr lang="en-US" sz="1200">
                <a:solidFill>
                  <a:schemeClr val="accent5"/>
                </a:solidFill>
              </a:rPr>
              <a:t>p-value</a:t>
            </a:r>
          </a:p>
        </p:txBody>
      </p:sp>
      <p:sp>
        <p:nvSpPr>
          <p:cNvPr id="18" name="TextBox 17">
            <a:extLst>
              <a:ext uri="{FF2B5EF4-FFF2-40B4-BE49-F238E27FC236}">
                <a16:creationId xmlns:a16="http://schemas.microsoft.com/office/drawing/2014/main" id="{30552C68-79EC-DDB0-BAA5-B0A3D6AB1BAD}"/>
              </a:ext>
            </a:extLst>
          </p:cNvPr>
          <p:cNvSpPr txBox="1"/>
          <p:nvPr/>
        </p:nvSpPr>
        <p:spPr>
          <a:xfrm>
            <a:off x="11479267" y="1313711"/>
            <a:ext cx="506549" cy="184666"/>
          </a:xfrm>
          <a:prstGeom prst="rect">
            <a:avLst/>
          </a:prstGeom>
          <a:noFill/>
        </p:spPr>
        <p:txBody>
          <a:bodyPr wrap="none" lIns="0" tIns="0" rIns="0" bIns="0" rtlCol="0">
            <a:spAutoFit/>
          </a:bodyPr>
          <a:lstStyle/>
          <a:p>
            <a:pPr algn="ctr"/>
            <a:r>
              <a:rPr lang="en-US" sz="1200">
                <a:solidFill>
                  <a:schemeClr val="accent5"/>
                </a:solidFill>
              </a:rPr>
              <a:t>p-value</a:t>
            </a:r>
          </a:p>
        </p:txBody>
      </p:sp>
      <p:sp>
        <p:nvSpPr>
          <p:cNvPr id="20" name="Rectangle 19">
            <a:extLst>
              <a:ext uri="{FF2B5EF4-FFF2-40B4-BE49-F238E27FC236}">
                <a16:creationId xmlns:a16="http://schemas.microsoft.com/office/drawing/2014/main" id="{194D4C42-C192-12AF-5FA6-8E562D3E4155}"/>
              </a:ext>
            </a:extLst>
          </p:cNvPr>
          <p:cNvSpPr/>
          <p:nvPr/>
        </p:nvSpPr>
        <p:spPr>
          <a:xfrm>
            <a:off x="8285265" y="1508988"/>
            <a:ext cx="694944" cy="386362"/>
          </a:xfrm>
          <a:prstGeom prst="rect">
            <a:avLst/>
          </a:prstGeom>
          <a:solidFill>
            <a:srgbClr val="FFFF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a:extLst>
              <a:ext uri="{FF2B5EF4-FFF2-40B4-BE49-F238E27FC236}">
                <a16:creationId xmlns:a16="http://schemas.microsoft.com/office/drawing/2014/main" id="{4D644CE3-D601-5A36-E2F0-1EF7AB300E64}"/>
              </a:ext>
            </a:extLst>
          </p:cNvPr>
          <p:cNvSpPr/>
          <p:nvPr/>
        </p:nvSpPr>
        <p:spPr>
          <a:xfrm>
            <a:off x="11400616" y="1507609"/>
            <a:ext cx="685618" cy="386362"/>
          </a:xfrm>
          <a:prstGeom prst="rect">
            <a:avLst/>
          </a:prstGeom>
          <a:solidFill>
            <a:srgbClr val="FFFF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B2C589B3-CAA1-69F5-69AC-5B003F460756}"/>
              </a:ext>
            </a:extLst>
          </p:cNvPr>
          <p:cNvSpPr/>
          <p:nvPr/>
        </p:nvSpPr>
        <p:spPr>
          <a:xfrm>
            <a:off x="8286008" y="4029587"/>
            <a:ext cx="694944" cy="364594"/>
          </a:xfrm>
          <a:prstGeom prst="rect">
            <a:avLst/>
          </a:prstGeom>
          <a:solidFill>
            <a:srgbClr val="FFFF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a:hlinkClick r:id="rId6" action="ppaction://hlinksldjump"/>
            <a:extLst>
              <a:ext uri="{FF2B5EF4-FFF2-40B4-BE49-F238E27FC236}">
                <a16:creationId xmlns:a16="http://schemas.microsoft.com/office/drawing/2014/main" id="{F23CFB29-2657-D840-CC80-F4B90BE1E83F}"/>
              </a:ext>
            </a:extLst>
          </p:cNvPr>
          <p:cNvSpPr/>
          <p:nvPr/>
        </p:nvSpPr>
        <p:spPr>
          <a:xfrm>
            <a:off x="11096625" y="6191250"/>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
        <p:nvSpPr>
          <p:cNvPr id="46" name="Left Brace 45">
            <a:extLst>
              <a:ext uri="{FF2B5EF4-FFF2-40B4-BE49-F238E27FC236}">
                <a16:creationId xmlns:a16="http://schemas.microsoft.com/office/drawing/2014/main" id="{DBD399DB-6D69-170F-C30E-B8F89199CB2A}"/>
              </a:ext>
            </a:extLst>
          </p:cNvPr>
          <p:cNvSpPr/>
          <p:nvPr/>
        </p:nvSpPr>
        <p:spPr>
          <a:xfrm flipV="1">
            <a:off x="3219105" y="1492141"/>
            <a:ext cx="158313" cy="3749040"/>
          </a:xfrm>
          <a:prstGeom prst="leftBrace">
            <a:avLst>
              <a:gd name="adj1" fmla="val 56852"/>
              <a:gd name="adj2" fmla="val 50000"/>
            </a:avLst>
          </a:prstGeom>
          <a:ln w="63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 name="Left Brace 46">
            <a:extLst>
              <a:ext uri="{FF2B5EF4-FFF2-40B4-BE49-F238E27FC236}">
                <a16:creationId xmlns:a16="http://schemas.microsoft.com/office/drawing/2014/main" id="{F2425702-7B9D-AE15-953B-EAEDE20F5B04}"/>
              </a:ext>
            </a:extLst>
          </p:cNvPr>
          <p:cNvSpPr/>
          <p:nvPr/>
        </p:nvSpPr>
        <p:spPr>
          <a:xfrm flipV="1">
            <a:off x="3219105" y="5368312"/>
            <a:ext cx="158313" cy="1188720"/>
          </a:xfrm>
          <a:prstGeom prst="leftBrace">
            <a:avLst>
              <a:gd name="adj1" fmla="val 56852"/>
              <a:gd name="adj2" fmla="val 50000"/>
            </a:avLst>
          </a:prstGeom>
          <a:ln w="63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8" name="Rectangle 47">
            <a:extLst>
              <a:ext uri="{FF2B5EF4-FFF2-40B4-BE49-F238E27FC236}">
                <a16:creationId xmlns:a16="http://schemas.microsoft.com/office/drawing/2014/main" id="{F61BCAC5-2572-3874-DF2C-5B9EEC486DDD}"/>
              </a:ext>
            </a:extLst>
          </p:cNvPr>
          <p:cNvSpPr/>
          <p:nvPr/>
        </p:nvSpPr>
        <p:spPr>
          <a:xfrm>
            <a:off x="5897833" y="5439210"/>
            <a:ext cx="2269421" cy="487610"/>
          </a:xfrm>
          <a:prstGeom prst="rect">
            <a:avLst/>
          </a:prstGeom>
          <a:solidFill>
            <a:srgbClr val="FFFF0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74D3EA9F-B96E-5CC4-AA3A-3211887E4999}"/>
              </a:ext>
            </a:extLst>
          </p:cNvPr>
          <p:cNvSpPr/>
          <p:nvPr/>
        </p:nvSpPr>
        <p:spPr>
          <a:xfrm>
            <a:off x="9045290" y="5439700"/>
            <a:ext cx="2273874" cy="487120"/>
          </a:xfrm>
          <a:prstGeom prst="rect">
            <a:avLst/>
          </a:prstGeom>
          <a:solidFill>
            <a:srgbClr val="FFFF0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 Placeholder 2">
            <a:extLst>
              <a:ext uri="{FF2B5EF4-FFF2-40B4-BE49-F238E27FC236}">
                <a16:creationId xmlns:a16="http://schemas.microsoft.com/office/drawing/2014/main" id="{2B3F3F1E-9261-D318-385B-CF5147FBC6AE}"/>
              </a:ext>
            </a:extLst>
          </p:cNvPr>
          <p:cNvSpPr txBox="1">
            <a:spLocks/>
          </p:cNvSpPr>
          <p:nvPr/>
        </p:nvSpPr>
        <p:spPr>
          <a:xfrm>
            <a:off x="167806" y="6669676"/>
            <a:ext cx="11918036" cy="16267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2000" kern="1200">
                <a:solidFill>
                  <a:schemeClr val="accent5"/>
                </a:solidFill>
                <a:latin typeface="+mj-lt"/>
                <a:ea typeface="+mn-ea"/>
                <a:cs typeface="+mn-cs"/>
              </a:defRPr>
            </a:lvl1pPr>
            <a:lvl2pPr marL="573088" indent="-219075" algn="l" defTabSz="914400" rtl="0" eaLnBrk="1" latinLnBrk="0" hangingPunct="1">
              <a:lnSpc>
                <a:spcPct val="90000"/>
              </a:lnSpc>
              <a:spcBef>
                <a:spcPts val="500"/>
              </a:spcBef>
              <a:buFont typeface="System Font Regular"/>
              <a:buChar char="–"/>
              <a:tabLst/>
              <a:defRPr sz="1800" kern="1200">
                <a:solidFill>
                  <a:schemeClr val="accent5"/>
                </a:solidFill>
                <a:latin typeface="+mj-lt"/>
                <a:ea typeface="+mn-ea"/>
                <a:cs typeface="+mn-cs"/>
              </a:defRPr>
            </a:lvl2pPr>
            <a:lvl3pPr marL="863600" indent="-222250" algn="l" defTabSz="914400" rtl="0" eaLnBrk="1" latinLnBrk="0" hangingPunct="1">
              <a:lnSpc>
                <a:spcPct val="90000"/>
              </a:lnSpc>
              <a:spcBef>
                <a:spcPts val="500"/>
              </a:spcBef>
              <a:buFont typeface="Arial" panose="020B0604020202020204" pitchFamily="34" charset="0"/>
              <a:buChar char="•"/>
              <a:tabLst/>
              <a:defRPr sz="1600" kern="1200">
                <a:solidFill>
                  <a:schemeClr val="accent5"/>
                </a:solidFill>
                <a:latin typeface="+mj-lt"/>
                <a:ea typeface="+mn-ea"/>
                <a:cs typeface="+mn-cs"/>
              </a:defRPr>
            </a:lvl3pPr>
            <a:lvl4pPr marL="1200150" indent="-284163" algn="l" defTabSz="914400" rtl="0" eaLnBrk="1" latinLnBrk="0" hangingPunct="1">
              <a:lnSpc>
                <a:spcPct val="90000"/>
              </a:lnSpc>
              <a:spcBef>
                <a:spcPts val="500"/>
              </a:spcBef>
              <a:buFont typeface="Courier New" panose="02070309020205020404" pitchFamily="49" charset="0"/>
              <a:buChar char="o"/>
              <a:tabLst/>
              <a:defRPr sz="1400" kern="1200">
                <a:solidFill>
                  <a:schemeClr val="accent5"/>
                </a:solidFill>
                <a:latin typeface="+mj-lt"/>
                <a:ea typeface="+mn-ea"/>
                <a:cs typeface="+mn-cs"/>
              </a:defRPr>
            </a:lvl4pPr>
            <a:lvl5pPr marL="1377950" indent="-177800" algn="l" defTabSz="914400" rtl="0" eaLnBrk="1" latinLnBrk="0" hangingPunct="1">
              <a:lnSpc>
                <a:spcPct val="90000"/>
              </a:lnSpc>
              <a:spcBef>
                <a:spcPts val="500"/>
              </a:spcBef>
              <a:buFont typeface="Arial" panose="020B0604020202020204" pitchFamily="34" charset="0"/>
              <a:buChar char="•"/>
              <a:tabLst/>
              <a:defRPr sz="1400" kern="1200">
                <a:solidFill>
                  <a:schemeClr val="accent5"/>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11125" indent="-111125">
              <a:spcBef>
                <a:spcPts val="0"/>
              </a:spcBef>
            </a:pPr>
            <a:r>
              <a:rPr lang="en-US" sz="700">
                <a:solidFill>
                  <a:schemeClr val="accent6">
                    <a:lumMod val="75000"/>
                  </a:schemeClr>
                </a:solidFill>
                <a:latin typeface="Avenir Light" panose="020B0402020203020204" pitchFamily="34" charset="0"/>
              </a:rPr>
              <a:t>*	Metastatic at Diagnosis: “Yes” means the patient’s cancer had already metastasized when first diagnosed. “No” means the patient’s initial diagnosis was non-metastatic CRC, but subsequently developed metastatic disease prior to enrolling in our Ph 1b/2 trial.</a:t>
            </a:r>
          </a:p>
        </p:txBody>
      </p:sp>
    </p:spTree>
    <p:extLst>
      <p:ext uri="{BB962C8B-B14F-4D97-AF65-F5344CB8AC3E}">
        <p14:creationId xmlns:p14="http://schemas.microsoft.com/office/powerpoint/2010/main" val="3482208433"/>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5D7EFDD-C952-9D9D-ADCC-99DFE6530834}"/>
            </a:ext>
          </a:extLst>
        </p:cNvPr>
        <p:cNvGrpSpPr/>
        <p:nvPr/>
      </p:nvGrpSpPr>
      <p:grpSpPr>
        <a:xfrm>
          <a:off x="0" y="0"/>
          <a:ext cx="0" cy="0"/>
          <a:chOff x="0" y="0"/>
          <a:chExt cx="0" cy="0"/>
        </a:xfrm>
      </p:grpSpPr>
      <p:grpSp>
        <p:nvGrpSpPr>
          <p:cNvPr id="75" name="Group 74">
            <a:extLst>
              <a:ext uri="{FF2B5EF4-FFF2-40B4-BE49-F238E27FC236}">
                <a16:creationId xmlns:a16="http://schemas.microsoft.com/office/drawing/2014/main" id="{AD0582E4-F182-3665-774B-723BBEA99F8B}"/>
              </a:ext>
            </a:extLst>
          </p:cNvPr>
          <p:cNvGrpSpPr/>
          <p:nvPr/>
        </p:nvGrpSpPr>
        <p:grpSpPr>
          <a:xfrm>
            <a:off x="5031198" y="4783427"/>
            <a:ext cx="6894102" cy="358196"/>
            <a:chOff x="5031198" y="4640552"/>
            <a:chExt cx="6894102" cy="358196"/>
          </a:xfrm>
        </p:grpSpPr>
        <p:cxnSp>
          <p:nvCxnSpPr>
            <p:cNvPr id="37" name="Straight Connector 36">
              <a:extLst>
                <a:ext uri="{FF2B5EF4-FFF2-40B4-BE49-F238E27FC236}">
                  <a16:creationId xmlns:a16="http://schemas.microsoft.com/office/drawing/2014/main" id="{7FE8AA9E-82FE-50CC-4A5B-084F495CCCA3}"/>
                </a:ext>
              </a:extLst>
            </p:cNvPr>
            <p:cNvCxnSpPr>
              <a:cxnSpLocks/>
            </p:cNvCxnSpPr>
            <p:nvPr/>
          </p:nvCxnSpPr>
          <p:spPr>
            <a:xfrm>
              <a:off x="5031198" y="4819650"/>
              <a:ext cx="6894102" cy="0"/>
            </a:xfrm>
            <a:prstGeom prst="line">
              <a:avLst/>
            </a:prstGeom>
            <a:ln w="38100">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grpSp>
          <p:nvGrpSpPr>
            <p:cNvPr id="40" name="Group 39">
              <a:extLst>
                <a:ext uri="{FF2B5EF4-FFF2-40B4-BE49-F238E27FC236}">
                  <a16:creationId xmlns:a16="http://schemas.microsoft.com/office/drawing/2014/main" id="{11331B78-B608-C235-466D-1754C9BA8D5F}"/>
                </a:ext>
              </a:extLst>
            </p:cNvPr>
            <p:cNvGrpSpPr/>
            <p:nvPr/>
          </p:nvGrpSpPr>
          <p:grpSpPr>
            <a:xfrm>
              <a:off x="6410017" y="4640552"/>
              <a:ext cx="2757642" cy="358196"/>
              <a:chOff x="561280" y="3468977"/>
              <a:chExt cx="2906515" cy="358196"/>
            </a:xfrm>
          </p:grpSpPr>
          <p:cxnSp>
            <p:nvCxnSpPr>
              <p:cNvPr id="41" name="Straight Connector 40">
                <a:extLst>
                  <a:ext uri="{FF2B5EF4-FFF2-40B4-BE49-F238E27FC236}">
                    <a16:creationId xmlns:a16="http://schemas.microsoft.com/office/drawing/2014/main" id="{2F6B2A6A-5D26-F745-4D8C-3C60D1FAECF6}"/>
                  </a:ext>
                </a:extLst>
              </p:cNvPr>
              <p:cNvCxnSpPr>
                <a:cxnSpLocks/>
              </p:cNvCxnSpPr>
              <p:nvPr/>
            </p:nvCxnSpPr>
            <p:spPr>
              <a:xfrm>
                <a:off x="561280" y="3468977"/>
                <a:ext cx="0" cy="358196"/>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BA2C6CF-00F0-4D93-CFAA-D44AC5DC67CF}"/>
                  </a:ext>
                </a:extLst>
              </p:cNvPr>
              <p:cNvCxnSpPr>
                <a:cxnSpLocks/>
              </p:cNvCxnSpPr>
              <p:nvPr/>
            </p:nvCxnSpPr>
            <p:spPr>
              <a:xfrm>
                <a:off x="3467795" y="3468977"/>
                <a:ext cx="0" cy="358196"/>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D1BA78BD-458F-9088-0191-4A3F088CA22C}"/>
                  </a:ext>
                </a:extLst>
              </p:cNvPr>
              <p:cNvCxnSpPr>
                <a:cxnSpLocks/>
              </p:cNvCxnSpPr>
              <p:nvPr/>
            </p:nvCxnSpPr>
            <p:spPr>
              <a:xfrm>
                <a:off x="1287909" y="3648075"/>
                <a:ext cx="0" cy="179098"/>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471C90FF-F494-0598-62CD-13509C080500}"/>
                  </a:ext>
                </a:extLst>
              </p:cNvPr>
              <p:cNvCxnSpPr>
                <a:cxnSpLocks/>
              </p:cNvCxnSpPr>
              <p:nvPr/>
            </p:nvCxnSpPr>
            <p:spPr>
              <a:xfrm>
                <a:off x="2014538" y="3648075"/>
                <a:ext cx="0" cy="179098"/>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FC869AD2-792A-D2B9-320A-A868DF5EEBA5}"/>
                  </a:ext>
                </a:extLst>
              </p:cNvPr>
              <p:cNvCxnSpPr>
                <a:cxnSpLocks/>
              </p:cNvCxnSpPr>
              <p:nvPr/>
            </p:nvCxnSpPr>
            <p:spPr>
              <a:xfrm>
                <a:off x="2741167" y="3648075"/>
                <a:ext cx="0" cy="179098"/>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5881EF92-C723-44A6-BBA8-DA1583C49295}"/>
                </a:ext>
              </a:extLst>
            </p:cNvPr>
            <p:cNvGrpSpPr/>
            <p:nvPr/>
          </p:nvGrpSpPr>
          <p:grpSpPr>
            <a:xfrm>
              <a:off x="9857069" y="4640552"/>
              <a:ext cx="2068231" cy="358196"/>
              <a:chOff x="1287909" y="3468977"/>
              <a:chExt cx="2179886" cy="358196"/>
            </a:xfrm>
          </p:grpSpPr>
          <p:cxnSp>
            <p:nvCxnSpPr>
              <p:cNvPr id="47" name="Straight Connector 46">
                <a:extLst>
                  <a:ext uri="{FF2B5EF4-FFF2-40B4-BE49-F238E27FC236}">
                    <a16:creationId xmlns:a16="http://schemas.microsoft.com/office/drawing/2014/main" id="{10F3304C-57D8-AC79-E9F6-095D62132768}"/>
                  </a:ext>
                </a:extLst>
              </p:cNvPr>
              <p:cNvCxnSpPr>
                <a:cxnSpLocks/>
              </p:cNvCxnSpPr>
              <p:nvPr/>
            </p:nvCxnSpPr>
            <p:spPr>
              <a:xfrm>
                <a:off x="3467795" y="3468977"/>
                <a:ext cx="0" cy="358196"/>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F0CCA60C-430C-1F47-A167-21397B7C72FD}"/>
                  </a:ext>
                </a:extLst>
              </p:cNvPr>
              <p:cNvCxnSpPr>
                <a:cxnSpLocks/>
              </p:cNvCxnSpPr>
              <p:nvPr/>
            </p:nvCxnSpPr>
            <p:spPr>
              <a:xfrm>
                <a:off x="1287909" y="3648075"/>
                <a:ext cx="0" cy="179098"/>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1486B340-57C2-C193-C60A-7F39964433C2}"/>
                  </a:ext>
                </a:extLst>
              </p:cNvPr>
              <p:cNvCxnSpPr>
                <a:cxnSpLocks/>
              </p:cNvCxnSpPr>
              <p:nvPr/>
            </p:nvCxnSpPr>
            <p:spPr>
              <a:xfrm>
                <a:off x="2014538" y="3648075"/>
                <a:ext cx="0" cy="179098"/>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8A130F06-1567-FED9-7CA0-246A28BE9DC9}"/>
                  </a:ext>
                </a:extLst>
              </p:cNvPr>
              <p:cNvCxnSpPr>
                <a:cxnSpLocks/>
              </p:cNvCxnSpPr>
              <p:nvPr/>
            </p:nvCxnSpPr>
            <p:spPr>
              <a:xfrm>
                <a:off x="2741167" y="3648075"/>
                <a:ext cx="0" cy="179098"/>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grpSp>
        <p:cxnSp>
          <p:nvCxnSpPr>
            <p:cNvPr id="19" name="Straight Connector 18">
              <a:extLst>
                <a:ext uri="{FF2B5EF4-FFF2-40B4-BE49-F238E27FC236}">
                  <a16:creationId xmlns:a16="http://schemas.microsoft.com/office/drawing/2014/main" id="{6CAB83F6-1E8A-38B3-FA93-43F280A14D8F}"/>
                </a:ext>
              </a:extLst>
            </p:cNvPr>
            <p:cNvCxnSpPr>
              <a:cxnSpLocks/>
            </p:cNvCxnSpPr>
            <p:nvPr/>
          </p:nvCxnSpPr>
          <p:spPr>
            <a:xfrm>
              <a:off x="5720608" y="4819650"/>
              <a:ext cx="0" cy="179098"/>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C8DC6CE9-7550-4D88-0683-CE3494D00412}"/>
                </a:ext>
              </a:extLst>
            </p:cNvPr>
            <p:cNvCxnSpPr>
              <a:cxnSpLocks/>
            </p:cNvCxnSpPr>
            <p:nvPr/>
          </p:nvCxnSpPr>
          <p:spPr>
            <a:xfrm>
              <a:off x="5720608" y="4819650"/>
              <a:ext cx="0" cy="179098"/>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09742B95-A417-2DEF-850D-4FBFDFE87133}"/>
                </a:ext>
              </a:extLst>
            </p:cNvPr>
            <p:cNvCxnSpPr>
              <a:cxnSpLocks/>
            </p:cNvCxnSpPr>
            <p:nvPr/>
          </p:nvCxnSpPr>
          <p:spPr>
            <a:xfrm>
              <a:off x="5720608" y="4819650"/>
              <a:ext cx="0" cy="179098"/>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478B2D9E-95CA-F52F-8C97-12DAA07793A1}"/>
                </a:ext>
              </a:extLst>
            </p:cNvPr>
            <p:cNvCxnSpPr>
              <a:cxnSpLocks/>
            </p:cNvCxnSpPr>
            <p:nvPr/>
          </p:nvCxnSpPr>
          <p:spPr>
            <a:xfrm>
              <a:off x="5031198" y="4819650"/>
              <a:ext cx="0" cy="179098"/>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54" name="!!Group 53">
            <a:extLst>
              <a:ext uri="{FF2B5EF4-FFF2-40B4-BE49-F238E27FC236}">
                <a16:creationId xmlns:a16="http://schemas.microsoft.com/office/drawing/2014/main" id="{E4A02253-B594-A616-864A-A8BA0FDE85DC}"/>
              </a:ext>
            </a:extLst>
          </p:cNvPr>
          <p:cNvGrpSpPr/>
          <p:nvPr/>
        </p:nvGrpSpPr>
        <p:grpSpPr>
          <a:xfrm>
            <a:off x="894735" y="4783427"/>
            <a:ext cx="4136463" cy="358196"/>
            <a:chOff x="894735" y="4640552"/>
            <a:chExt cx="4136463" cy="358196"/>
          </a:xfrm>
        </p:grpSpPr>
        <p:cxnSp>
          <p:nvCxnSpPr>
            <p:cNvPr id="22" name="Straight Connector 21">
              <a:extLst>
                <a:ext uri="{FF2B5EF4-FFF2-40B4-BE49-F238E27FC236}">
                  <a16:creationId xmlns:a16="http://schemas.microsoft.com/office/drawing/2014/main" id="{AE3AB001-613E-6247-02FE-63CBC6E92623}"/>
                </a:ext>
              </a:extLst>
            </p:cNvPr>
            <p:cNvCxnSpPr>
              <a:cxnSpLocks/>
            </p:cNvCxnSpPr>
            <p:nvPr/>
          </p:nvCxnSpPr>
          <p:spPr>
            <a:xfrm>
              <a:off x="894736" y="4819650"/>
              <a:ext cx="4136462" cy="0"/>
            </a:xfrm>
            <a:prstGeom prst="line">
              <a:avLst/>
            </a:prstGeom>
            <a:ln w="38100">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grpSp>
          <p:nvGrpSpPr>
            <p:cNvPr id="23" name="Group 22">
              <a:extLst>
                <a:ext uri="{FF2B5EF4-FFF2-40B4-BE49-F238E27FC236}">
                  <a16:creationId xmlns:a16="http://schemas.microsoft.com/office/drawing/2014/main" id="{4619D8E3-33DF-A047-DB0E-AEBA48B88C60}"/>
                </a:ext>
              </a:extLst>
            </p:cNvPr>
            <p:cNvGrpSpPr/>
            <p:nvPr/>
          </p:nvGrpSpPr>
          <p:grpSpPr>
            <a:xfrm>
              <a:off x="894735" y="4640552"/>
              <a:ext cx="2757642" cy="358196"/>
              <a:chOff x="561280" y="3468977"/>
              <a:chExt cx="2906515" cy="358196"/>
            </a:xfrm>
          </p:grpSpPr>
          <p:cxnSp>
            <p:nvCxnSpPr>
              <p:cNvPr id="29" name="Straight Connector 28">
                <a:extLst>
                  <a:ext uri="{FF2B5EF4-FFF2-40B4-BE49-F238E27FC236}">
                    <a16:creationId xmlns:a16="http://schemas.microsoft.com/office/drawing/2014/main" id="{79295A4E-F9E9-F827-99FB-9122E09112D4}"/>
                  </a:ext>
                </a:extLst>
              </p:cNvPr>
              <p:cNvCxnSpPr>
                <a:cxnSpLocks/>
              </p:cNvCxnSpPr>
              <p:nvPr/>
            </p:nvCxnSpPr>
            <p:spPr>
              <a:xfrm>
                <a:off x="561280" y="3468977"/>
                <a:ext cx="0" cy="358196"/>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657E0E78-CBC6-9FEE-4B25-36ECEE0AAC53}"/>
                  </a:ext>
                </a:extLst>
              </p:cNvPr>
              <p:cNvCxnSpPr>
                <a:cxnSpLocks/>
              </p:cNvCxnSpPr>
              <p:nvPr/>
            </p:nvCxnSpPr>
            <p:spPr>
              <a:xfrm>
                <a:off x="3467795" y="3468977"/>
                <a:ext cx="0" cy="358196"/>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550B6C47-6CC1-2685-489B-254DE2AFAE08}"/>
                  </a:ext>
                </a:extLst>
              </p:cNvPr>
              <p:cNvCxnSpPr>
                <a:cxnSpLocks/>
              </p:cNvCxnSpPr>
              <p:nvPr/>
            </p:nvCxnSpPr>
            <p:spPr>
              <a:xfrm>
                <a:off x="1287909" y="3648075"/>
                <a:ext cx="0" cy="179098"/>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87CD23AE-D2A8-A61E-3F9C-4E7927DD441D}"/>
                  </a:ext>
                </a:extLst>
              </p:cNvPr>
              <p:cNvCxnSpPr>
                <a:cxnSpLocks/>
              </p:cNvCxnSpPr>
              <p:nvPr/>
            </p:nvCxnSpPr>
            <p:spPr>
              <a:xfrm>
                <a:off x="2014538" y="3648075"/>
                <a:ext cx="0" cy="179098"/>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6532646C-E59E-FD39-4634-7E1DD4A1AC85}"/>
                  </a:ext>
                </a:extLst>
              </p:cNvPr>
              <p:cNvCxnSpPr>
                <a:cxnSpLocks/>
              </p:cNvCxnSpPr>
              <p:nvPr/>
            </p:nvCxnSpPr>
            <p:spPr>
              <a:xfrm>
                <a:off x="2741167" y="3648075"/>
                <a:ext cx="0" cy="179098"/>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grpSp>
        <p:cxnSp>
          <p:nvCxnSpPr>
            <p:cNvPr id="25" name="Straight Connector 24">
              <a:extLst>
                <a:ext uri="{FF2B5EF4-FFF2-40B4-BE49-F238E27FC236}">
                  <a16:creationId xmlns:a16="http://schemas.microsoft.com/office/drawing/2014/main" id="{74B8226F-BD6E-40A3-73F9-6B095BBA52C8}"/>
                </a:ext>
              </a:extLst>
            </p:cNvPr>
            <p:cNvCxnSpPr>
              <a:cxnSpLocks/>
            </p:cNvCxnSpPr>
            <p:nvPr/>
          </p:nvCxnSpPr>
          <p:spPr>
            <a:xfrm>
              <a:off x="4341787" y="4819650"/>
              <a:ext cx="0" cy="179098"/>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8740B4FE-6DDA-61F2-1A10-2A3854A34A64}"/>
                </a:ext>
              </a:extLst>
            </p:cNvPr>
            <p:cNvCxnSpPr>
              <a:cxnSpLocks/>
            </p:cNvCxnSpPr>
            <p:nvPr/>
          </p:nvCxnSpPr>
          <p:spPr>
            <a:xfrm>
              <a:off x="5031198" y="4819650"/>
              <a:ext cx="0" cy="179098"/>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grpSp>
      <p:sp>
        <p:nvSpPr>
          <p:cNvPr id="2" name="Title 1">
            <a:extLst>
              <a:ext uri="{FF2B5EF4-FFF2-40B4-BE49-F238E27FC236}">
                <a16:creationId xmlns:a16="http://schemas.microsoft.com/office/drawing/2014/main" id="{D87CEBB0-75C2-EF41-4164-905C14F3A798}"/>
              </a:ext>
            </a:extLst>
          </p:cNvPr>
          <p:cNvSpPr>
            <a:spLocks noGrp="1"/>
          </p:cNvSpPr>
          <p:nvPr>
            <p:ph type="title"/>
          </p:nvPr>
        </p:nvSpPr>
        <p:spPr/>
        <p:txBody>
          <a:bodyPr/>
          <a:lstStyle/>
          <a:p>
            <a:r>
              <a:rPr lang="en-US"/>
              <a:t>Unexpected clinical findings prompted new pre-clinical research</a:t>
            </a:r>
          </a:p>
        </p:txBody>
      </p:sp>
      <p:sp>
        <p:nvSpPr>
          <p:cNvPr id="3" name="Text Placeholder 2">
            <a:extLst>
              <a:ext uri="{FF2B5EF4-FFF2-40B4-BE49-F238E27FC236}">
                <a16:creationId xmlns:a16="http://schemas.microsoft.com/office/drawing/2014/main" id="{E39F9C0F-3027-E373-AD16-74FF689B0E6B}"/>
              </a:ext>
            </a:extLst>
          </p:cNvPr>
          <p:cNvSpPr>
            <a:spLocks noGrp="1"/>
          </p:cNvSpPr>
          <p:nvPr>
            <p:ph type="body" sz="quarter" idx="10"/>
          </p:nvPr>
        </p:nvSpPr>
        <p:spPr/>
        <p:txBody>
          <a:bodyPr/>
          <a:lstStyle/>
          <a:p>
            <a:endParaRPr lang="en-US"/>
          </a:p>
        </p:txBody>
      </p:sp>
      <p:sp>
        <p:nvSpPr>
          <p:cNvPr id="8" name="TextBox 7">
            <a:extLst>
              <a:ext uri="{FF2B5EF4-FFF2-40B4-BE49-F238E27FC236}">
                <a16:creationId xmlns:a16="http://schemas.microsoft.com/office/drawing/2014/main" id="{5937767E-2ABA-3C37-6584-42B972E09FA5}"/>
              </a:ext>
            </a:extLst>
          </p:cNvPr>
          <p:cNvSpPr txBox="1"/>
          <p:nvPr/>
        </p:nvSpPr>
        <p:spPr>
          <a:xfrm>
            <a:off x="638254" y="5246259"/>
            <a:ext cx="512961" cy="276999"/>
          </a:xfrm>
          <a:prstGeom prst="rect">
            <a:avLst/>
          </a:prstGeom>
          <a:noFill/>
          <a:effectLst/>
        </p:spPr>
        <p:txBody>
          <a:bodyPr wrap="none" lIns="0" tIns="0" rIns="0" bIns="0" rtlCol="0">
            <a:spAutoFit/>
          </a:bodyPr>
          <a:lstStyle/>
          <a:p>
            <a:pPr algn="ctr">
              <a:spcBef>
                <a:spcPts val="1200"/>
              </a:spcBef>
            </a:pPr>
            <a:r>
              <a:rPr lang="en-US">
                <a:solidFill>
                  <a:schemeClr val="accent5">
                    <a:lumMod val="60000"/>
                    <a:lumOff val="40000"/>
                  </a:schemeClr>
                </a:solidFill>
                <a:latin typeface="Avenir Book" panose="02000503020000020003" pitchFamily="2" charset="0"/>
              </a:rPr>
              <a:t>2022</a:t>
            </a:r>
          </a:p>
        </p:txBody>
      </p:sp>
      <p:sp>
        <p:nvSpPr>
          <p:cNvPr id="12" name="TextBox 11">
            <a:extLst>
              <a:ext uri="{FF2B5EF4-FFF2-40B4-BE49-F238E27FC236}">
                <a16:creationId xmlns:a16="http://schemas.microsoft.com/office/drawing/2014/main" id="{DA971542-94D1-8CE3-DB85-AC9A7F1BC0C9}"/>
              </a:ext>
            </a:extLst>
          </p:cNvPr>
          <p:cNvSpPr txBox="1"/>
          <p:nvPr/>
        </p:nvSpPr>
        <p:spPr>
          <a:xfrm>
            <a:off x="3395896" y="5246259"/>
            <a:ext cx="512962" cy="276999"/>
          </a:xfrm>
          <a:prstGeom prst="rect">
            <a:avLst/>
          </a:prstGeom>
          <a:noFill/>
          <a:effectLst/>
        </p:spPr>
        <p:txBody>
          <a:bodyPr wrap="none" lIns="0" tIns="0" rIns="0" bIns="0" rtlCol="0">
            <a:spAutoFit/>
          </a:bodyPr>
          <a:lstStyle/>
          <a:p>
            <a:pPr algn="ctr">
              <a:spcBef>
                <a:spcPts val="1200"/>
              </a:spcBef>
            </a:pPr>
            <a:r>
              <a:rPr lang="en-US">
                <a:solidFill>
                  <a:schemeClr val="accent5">
                    <a:lumMod val="60000"/>
                    <a:lumOff val="40000"/>
                  </a:schemeClr>
                </a:solidFill>
                <a:latin typeface="Avenir Book" panose="02000503020000020003" pitchFamily="2" charset="0"/>
              </a:rPr>
              <a:t>2023</a:t>
            </a:r>
          </a:p>
        </p:txBody>
      </p:sp>
      <p:sp>
        <p:nvSpPr>
          <p:cNvPr id="38" name="TextBox 37">
            <a:extLst>
              <a:ext uri="{FF2B5EF4-FFF2-40B4-BE49-F238E27FC236}">
                <a16:creationId xmlns:a16="http://schemas.microsoft.com/office/drawing/2014/main" id="{39B75727-7404-2244-9E04-7D289E6DFBF9}"/>
              </a:ext>
            </a:extLst>
          </p:cNvPr>
          <p:cNvSpPr txBox="1"/>
          <p:nvPr/>
        </p:nvSpPr>
        <p:spPr>
          <a:xfrm>
            <a:off x="6153539" y="5246259"/>
            <a:ext cx="512962" cy="276999"/>
          </a:xfrm>
          <a:prstGeom prst="rect">
            <a:avLst/>
          </a:prstGeom>
          <a:noFill/>
          <a:effectLst/>
        </p:spPr>
        <p:txBody>
          <a:bodyPr wrap="none" lIns="0" tIns="0" rIns="0" bIns="0" rtlCol="0">
            <a:spAutoFit/>
          </a:bodyPr>
          <a:lstStyle/>
          <a:p>
            <a:pPr algn="ctr">
              <a:spcBef>
                <a:spcPts val="1200"/>
              </a:spcBef>
            </a:pPr>
            <a:r>
              <a:rPr lang="en-US">
                <a:solidFill>
                  <a:schemeClr val="accent5">
                    <a:lumMod val="60000"/>
                    <a:lumOff val="40000"/>
                  </a:schemeClr>
                </a:solidFill>
                <a:latin typeface="Avenir Book" panose="02000503020000020003" pitchFamily="2" charset="0"/>
              </a:rPr>
              <a:t>2024</a:t>
            </a:r>
          </a:p>
        </p:txBody>
      </p:sp>
      <p:sp>
        <p:nvSpPr>
          <p:cNvPr id="39" name="TextBox 38">
            <a:extLst>
              <a:ext uri="{FF2B5EF4-FFF2-40B4-BE49-F238E27FC236}">
                <a16:creationId xmlns:a16="http://schemas.microsoft.com/office/drawing/2014/main" id="{7F84BD8D-2AFF-D22A-C830-93ED950970F2}"/>
              </a:ext>
            </a:extLst>
          </p:cNvPr>
          <p:cNvSpPr txBox="1"/>
          <p:nvPr/>
        </p:nvSpPr>
        <p:spPr>
          <a:xfrm>
            <a:off x="8911178" y="5246259"/>
            <a:ext cx="512962" cy="276999"/>
          </a:xfrm>
          <a:prstGeom prst="rect">
            <a:avLst/>
          </a:prstGeom>
          <a:noFill/>
          <a:effectLst/>
        </p:spPr>
        <p:txBody>
          <a:bodyPr wrap="none" lIns="0" tIns="0" rIns="0" bIns="0" rtlCol="0">
            <a:spAutoFit/>
          </a:bodyPr>
          <a:lstStyle/>
          <a:p>
            <a:pPr algn="ctr">
              <a:spcBef>
                <a:spcPts val="1200"/>
              </a:spcBef>
            </a:pPr>
            <a:r>
              <a:rPr lang="en-US">
                <a:solidFill>
                  <a:schemeClr val="accent5">
                    <a:lumMod val="60000"/>
                    <a:lumOff val="40000"/>
                  </a:schemeClr>
                </a:solidFill>
                <a:latin typeface="Avenir Book" panose="02000503020000020003" pitchFamily="2" charset="0"/>
              </a:rPr>
              <a:t>2025</a:t>
            </a:r>
          </a:p>
        </p:txBody>
      </p:sp>
      <p:cxnSp>
        <p:nvCxnSpPr>
          <p:cNvPr id="83" name="Straight Connector 82">
            <a:extLst>
              <a:ext uri="{FF2B5EF4-FFF2-40B4-BE49-F238E27FC236}">
                <a16:creationId xmlns:a16="http://schemas.microsoft.com/office/drawing/2014/main" id="{90E15677-7B28-3499-C5C9-C6BBBFE526D8}"/>
              </a:ext>
            </a:extLst>
          </p:cNvPr>
          <p:cNvCxnSpPr>
            <a:cxnSpLocks/>
          </p:cNvCxnSpPr>
          <p:nvPr/>
        </p:nvCxnSpPr>
        <p:spPr>
          <a:xfrm flipH="1">
            <a:off x="2773432" y="4962525"/>
            <a:ext cx="2213251" cy="0"/>
          </a:xfrm>
          <a:prstGeom prst="line">
            <a:avLst/>
          </a:prstGeom>
          <a:ln w="76200">
            <a:solidFill>
              <a:schemeClr val="accent1"/>
            </a:solidFill>
          </a:ln>
        </p:spPr>
        <p:style>
          <a:lnRef idx="1">
            <a:schemeClr val="accent1"/>
          </a:lnRef>
          <a:fillRef idx="0">
            <a:schemeClr val="accent1"/>
          </a:fillRef>
          <a:effectRef idx="0">
            <a:schemeClr val="accent1"/>
          </a:effectRef>
          <a:fontRef idx="minor">
            <a:schemeClr val="tx1"/>
          </a:fontRef>
        </p:style>
      </p:cxnSp>
      <p:sp>
        <p:nvSpPr>
          <p:cNvPr id="76" name="TextBox 75">
            <a:extLst>
              <a:ext uri="{FF2B5EF4-FFF2-40B4-BE49-F238E27FC236}">
                <a16:creationId xmlns:a16="http://schemas.microsoft.com/office/drawing/2014/main" id="{05BAC4BD-63C4-1447-2E78-0B7A84A2C5D7}"/>
              </a:ext>
            </a:extLst>
          </p:cNvPr>
          <p:cNvSpPr txBox="1"/>
          <p:nvPr/>
        </p:nvSpPr>
        <p:spPr>
          <a:xfrm>
            <a:off x="1833149" y="2856524"/>
            <a:ext cx="865622" cy="184666"/>
          </a:xfrm>
          <a:prstGeom prst="rect">
            <a:avLst/>
          </a:prstGeom>
          <a:noFill/>
          <a:effectLst/>
        </p:spPr>
        <p:txBody>
          <a:bodyPr wrap="none" lIns="0" tIns="0" rIns="0" bIns="0" rtlCol="0">
            <a:spAutoFit/>
          </a:bodyPr>
          <a:lstStyle/>
          <a:p>
            <a:pPr algn="r">
              <a:spcBef>
                <a:spcPts val="1200"/>
              </a:spcBef>
            </a:pPr>
            <a:r>
              <a:rPr lang="en-US" sz="1200" i="1">
                <a:solidFill>
                  <a:schemeClr val="bg1">
                    <a:lumMod val="50000"/>
                  </a:schemeClr>
                </a:solidFill>
                <a:latin typeface="Avenir Light" panose="020B0402020203020204" pitchFamily="34" charset="0"/>
              </a:rPr>
              <a:t>Sep 12, 2022</a:t>
            </a:r>
          </a:p>
        </p:txBody>
      </p:sp>
      <p:sp>
        <p:nvSpPr>
          <p:cNvPr id="80" name="TextBox 79">
            <a:extLst>
              <a:ext uri="{FF2B5EF4-FFF2-40B4-BE49-F238E27FC236}">
                <a16:creationId xmlns:a16="http://schemas.microsoft.com/office/drawing/2014/main" id="{464C64C5-E79D-1BDB-8869-F186BDBE4AC0}"/>
              </a:ext>
            </a:extLst>
          </p:cNvPr>
          <p:cNvSpPr txBox="1"/>
          <p:nvPr/>
        </p:nvSpPr>
        <p:spPr>
          <a:xfrm>
            <a:off x="865940" y="4480189"/>
            <a:ext cx="1543692" cy="276999"/>
          </a:xfrm>
          <a:prstGeom prst="rect">
            <a:avLst/>
          </a:prstGeom>
          <a:noFill/>
          <a:effectLst/>
        </p:spPr>
        <p:txBody>
          <a:bodyPr wrap="none" lIns="0" tIns="0" rIns="0" bIns="0" rtlCol="0" anchor="b">
            <a:spAutoFit/>
          </a:bodyPr>
          <a:lstStyle/>
          <a:p>
            <a:pPr algn="l">
              <a:spcBef>
                <a:spcPts val="1200"/>
              </a:spcBef>
            </a:pPr>
            <a:r>
              <a:rPr lang="en-US">
                <a:solidFill>
                  <a:schemeClr val="accent5">
                    <a:lumMod val="60000"/>
                    <a:lumOff val="40000"/>
                  </a:schemeClr>
                </a:solidFill>
                <a:latin typeface="Roboto Slab" pitchFamily="2" charset="0"/>
                <a:ea typeface="Roboto Slab" pitchFamily="2" charset="0"/>
              </a:rPr>
              <a:t>SECOND-LINE</a:t>
            </a:r>
          </a:p>
        </p:txBody>
      </p:sp>
      <p:grpSp>
        <p:nvGrpSpPr>
          <p:cNvPr id="92" name="!!Group 91">
            <a:extLst>
              <a:ext uri="{FF2B5EF4-FFF2-40B4-BE49-F238E27FC236}">
                <a16:creationId xmlns:a16="http://schemas.microsoft.com/office/drawing/2014/main" id="{E3CC8F65-809B-30F0-C7A4-8D243E8F7C1F}"/>
              </a:ext>
            </a:extLst>
          </p:cNvPr>
          <p:cNvGrpSpPr/>
          <p:nvPr/>
        </p:nvGrpSpPr>
        <p:grpSpPr>
          <a:xfrm>
            <a:off x="1833148" y="2767150"/>
            <a:ext cx="1884738" cy="2245788"/>
            <a:chOff x="1833148" y="2767150"/>
            <a:chExt cx="1884738" cy="2245788"/>
          </a:xfrm>
        </p:grpSpPr>
        <p:sp>
          <p:nvSpPr>
            <p:cNvPr id="67" name="Oval 66">
              <a:extLst>
                <a:ext uri="{FF2B5EF4-FFF2-40B4-BE49-F238E27FC236}">
                  <a16:creationId xmlns:a16="http://schemas.microsoft.com/office/drawing/2014/main" id="{FB121BB0-496B-EE4D-A666-40D94A8806E2}"/>
                </a:ext>
              </a:extLst>
            </p:cNvPr>
            <p:cNvSpPr/>
            <p:nvPr/>
          </p:nvSpPr>
          <p:spPr>
            <a:xfrm>
              <a:off x="2723140" y="4912112"/>
              <a:ext cx="100584" cy="100826"/>
            </a:xfrm>
            <a:prstGeom prst="ellipse">
              <a:avLst/>
            </a:prstGeom>
            <a:solidFill>
              <a:schemeClr val="accent1"/>
            </a:solidFill>
            <a:ln w="9525">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cxnSp>
          <p:nvCxnSpPr>
            <p:cNvPr id="70" name="Straight Connector 69">
              <a:extLst>
                <a:ext uri="{FF2B5EF4-FFF2-40B4-BE49-F238E27FC236}">
                  <a16:creationId xmlns:a16="http://schemas.microsoft.com/office/drawing/2014/main" id="{ECE19729-E7B2-9FFD-96D2-2D8E9E55F12F}"/>
                </a:ext>
              </a:extLst>
            </p:cNvPr>
            <p:cNvCxnSpPr>
              <a:cxnSpLocks/>
            </p:cNvCxnSpPr>
            <p:nvPr/>
          </p:nvCxnSpPr>
          <p:spPr>
            <a:xfrm flipH="1">
              <a:off x="1833148" y="2767150"/>
              <a:ext cx="1884738" cy="0"/>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41A5E5C3-E357-1B24-46B6-A5B244F07F33}"/>
                </a:ext>
              </a:extLst>
            </p:cNvPr>
            <p:cNvCxnSpPr>
              <a:cxnSpLocks/>
              <a:endCxn id="67" idx="0"/>
            </p:cNvCxnSpPr>
            <p:nvPr/>
          </p:nvCxnSpPr>
          <p:spPr>
            <a:xfrm>
              <a:off x="2773432" y="2767150"/>
              <a:ext cx="0" cy="2144962"/>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9" name="Rectangle 8">
            <a:hlinkClick r:id="rId2" action="ppaction://hlinksldjump"/>
            <a:extLst>
              <a:ext uri="{FF2B5EF4-FFF2-40B4-BE49-F238E27FC236}">
                <a16:creationId xmlns:a16="http://schemas.microsoft.com/office/drawing/2014/main" id="{EDE164F6-A7F5-F15E-8312-A62E444FE456}"/>
              </a:ext>
            </a:extLst>
          </p:cNvPr>
          <p:cNvSpPr/>
          <p:nvPr/>
        </p:nvSpPr>
        <p:spPr>
          <a:xfrm>
            <a:off x="11096625" y="6191250"/>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
        <p:nvSpPr>
          <p:cNvPr id="10" name="TextBox 9">
            <a:extLst>
              <a:ext uri="{FF2B5EF4-FFF2-40B4-BE49-F238E27FC236}">
                <a16:creationId xmlns:a16="http://schemas.microsoft.com/office/drawing/2014/main" id="{E6C580CF-3338-16C0-BE17-D3417A669A59}"/>
              </a:ext>
            </a:extLst>
          </p:cNvPr>
          <p:cNvSpPr txBox="1"/>
          <p:nvPr/>
        </p:nvSpPr>
        <p:spPr>
          <a:xfrm>
            <a:off x="1448979" y="1496951"/>
            <a:ext cx="2651760" cy="1184940"/>
          </a:xfrm>
          <a:prstGeom prst="rect">
            <a:avLst/>
          </a:prstGeom>
          <a:noFill/>
          <a:effectLst/>
        </p:spPr>
        <p:txBody>
          <a:bodyPr wrap="square" lIns="0" tIns="0" rIns="0" bIns="0" rtlCol="0" anchor="b">
            <a:spAutoFit/>
          </a:bodyPr>
          <a:lstStyle/>
          <a:p>
            <a:pPr algn="ctr">
              <a:spcBef>
                <a:spcPts val="600"/>
              </a:spcBef>
            </a:pPr>
            <a:r>
              <a:rPr lang="en-US">
                <a:solidFill>
                  <a:schemeClr val="bg1">
                    <a:lumMod val="65000"/>
                  </a:schemeClr>
                </a:solidFill>
                <a:latin typeface="Avenir Heavy" panose="020B0703020203020204" pitchFamily="34" charset="0"/>
              </a:rPr>
              <a:t>Ph 1b/2 trial</a:t>
            </a:r>
            <a:br>
              <a:rPr lang="en-US">
                <a:solidFill>
                  <a:schemeClr val="bg1">
                    <a:lumMod val="65000"/>
                  </a:schemeClr>
                </a:solidFill>
                <a:latin typeface="Avenir Book" panose="02000503020000020003" pitchFamily="2" charset="0"/>
              </a:rPr>
            </a:br>
            <a:r>
              <a:rPr lang="en-US">
                <a:solidFill>
                  <a:schemeClr val="bg1">
                    <a:lumMod val="65000"/>
                  </a:schemeClr>
                </a:solidFill>
                <a:latin typeface="Avenir Book" panose="02000503020000020003" pitchFamily="2" charset="0"/>
              </a:rPr>
              <a:t>KRAS-mut. 2</a:t>
            </a:r>
            <a:r>
              <a:rPr lang="en-US" baseline="30000">
                <a:solidFill>
                  <a:schemeClr val="bg1">
                    <a:lumMod val="65000"/>
                  </a:schemeClr>
                </a:solidFill>
                <a:latin typeface="Avenir Book" panose="02000503020000020003" pitchFamily="2" charset="0"/>
              </a:rPr>
              <a:t>nd</a:t>
            </a:r>
            <a:r>
              <a:rPr lang="en-US">
                <a:solidFill>
                  <a:schemeClr val="bg1">
                    <a:lumMod val="65000"/>
                  </a:schemeClr>
                </a:solidFill>
                <a:latin typeface="Avenir Book" panose="02000503020000020003" pitchFamily="2" charset="0"/>
              </a:rPr>
              <a:t> line mCRC</a:t>
            </a:r>
          </a:p>
          <a:p>
            <a:pPr algn="ctr">
              <a:spcBef>
                <a:spcPts val="600"/>
              </a:spcBef>
            </a:pPr>
            <a:r>
              <a:rPr lang="en-US" i="1">
                <a:solidFill>
                  <a:schemeClr val="bg1">
                    <a:lumMod val="65000"/>
                  </a:schemeClr>
                </a:solidFill>
                <a:latin typeface="Avenir Book" panose="02000503020000020003" pitchFamily="2" charset="0"/>
              </a:rPr>
              <a:t>Unexpected</a:t>
            </a:r>
            <a:br>
              <a:rPr lang="en-US" i="1">
                <a:solidFill>
                  <a:schemeClr val="bg1">
                    <a:lumMod val="65000"/>
                  </a:schemeClr>
                </a:solidFill>
                <a:latin typeface="Avenir Book" panose="02000503020000020003" pitchFamily="2" charset="0"/>
              </a:rPr>
            </a:br>
            <a:r>
              <a:rPr lang="en-US" i="1">
                <a:solidFill>
                  <a:schemeClr val="bg1">
                    <a:lumMod val="65000"/>
                  </a:schemeClr>
                </a:solidFill>
                <a:latin typeface="Avenir Book" panose="02000503020000020003" pitchFamily="2" charset="0"/>
              </a:rPr>
              <a:t>clinical finding</a:t>
            </a:r>
          </a:p>
        </p:txBody>
      </p:sp>
      <p:sp>
        <p:nvSpPr>
          <p:cNvPr id="11" name="TextBox 10">
            <a:extLst>
              <a:ext uri="{FF2B5EF4-FFF2-40B4-BE49-F238E27FC236}">
                <a16:creationId xmlns:a16="http://schemas.microsoft.com/office/drawing/2014/main" id="{50CC31DE-08E7-6A80-F442-E07C7247E07D}"/>
              </a:ext>
            </a:extLst>
          </p:cNvPr>
          <p:cNvSpPr txBox="1"/>
          <p:nvPr/>
        </p:nvSpPr>
        <p:spPr>
          <a:xfrm>
            <a:off x="2858007" y="3623018"/>
            <a:ext cx="2477722" cy="1184940"/>
          </a:xfrm>
          <a:prstGeom prst="rect">
            <a:avLst/>
          </a:prstGeom>
          <a:noFill/>
          <a:effectLst/>
        </p:spPr>
        <p:txBody>
          <a:bodyPr wrap="square" lIns="0" tIns="0" rIns="0" bIns="0" rtlCol="0" anchor="b">
            <a:spAutoFit/>
          </a:bodyPr>
          <a:lstStyle/>
          <a:p>
            <a:pPr>
              <a:spcBef>
                <a:spcPts val="600"/>
              </a:spcBef>
            </a:pPr>
            <a:r>
              <a:rPr lang="en-US">
                <a:solidFill>
                  <a:schemeClr val="accent1"/>
                </a:solidFill>
                <a:latin typeface="Avenir Heavy" panose="020B0703020203020204" pitchFamily="34" charset="0"/>
              </a:rPr>
              <a:t>Pre-clinical research </a:t>
            </a:r>
            <a:r>
              <a:rPr lang="en-US">
                <a:solidFill>
                  <a:schemeClr val="accent1"/>
                </a:solidFill>
                <a:latin typeface="Avenir Book" panose="02000503020000020003" pitchFamily="2" charset="0"/>
              </a:rPr>
              <a:t>identifies novel MOA:</a:t>
            </a:r>
          </a:p>
          <a:p>
            <a:pPr>
              <a:spcBef>
                <a:spcPts val="600"/>
              </a:spcBef>
            </a:pPr>
            <a:r>
              <a:rPr lang="en-US" i="1">
                <a:solidFill>
                  <a:schemeClr val="accent1"/>
                </a:solidFill>
                <a:latin typeface="Avenir Book" panose="02000503020000020003" pitchFamily="2" charset="0"/>
              </a:rPr>
              <a:t>Onvansertib likely more effective in 1</a:t>
            </a:r>
            <a:r>
              <a:rPr lang="en-US" i="1" baseline="30000">
                <a:solidFill>
                  <a:schemeClr val="accent1"/>
                </a:solidFill>
                <a:latin typeface="Avenir Book" panose="02000503020000020003" pitchFamily="2" charset="0"/>
              </a:rPr>
              <a:t>st</a:t>
            </a:r>
            <a:r>
              <a:rPr lang="en-US" i="1">
                <a:solidFill>
                  <a:schemeClr val="accent1"/>
                </a:solidFill>
                <a:latin typeface="Avenir Book" panose="02000503020000020003" pitchFamily="2" charset="0"/>
              </a:rPr>
              <a:t> line</a:t>
            </a:r>
          </a:p>
        </p:txBody>
      </p:sp>
      <p:sp>
        <p:nvSpPr>
          <p:cNvPr id="13" name="Oval 12">
            <a:extLst>
              <a:ext uri="{FF2B5EF4-FFF2-40B4-BE49-F238E27FC236}">
                <a16:creationId xmlns:a16="http://schemas.microsoft.com/office/drawing/2014/main" id="{A2635119-9AA8-5582-EF72-15BA611072E6}"/>
              </a:ext>
            </a:extLst>
          </p:cNvPr>
          <p:cNvSpPr/>
          <p:nvPr/>
        </p:nvSpPr>
        <p:spPr>
          <a:xfrm>
            <a:off x="675294" y="1443333"/>
            <a:ext cx="628414" cy="628414"/>
          </a:xfrm>
          <a:prstGeom prst="ellipse">
            <a:avLst/>
          </a:prstGeom>
          <a:solidFill>
            <a:schemeClr val="bg1">
              <a:lumMod val="65000"/>
            </a:schemeClr>
          </a:solidFill>
          <a:ln w="9525">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chemeClr val="accent1"/>
              </a:solidFill>
              <a:latin typeface="Avenir Book" panose="02000503020000020003" pitchFamily="2" charset="0"/>
            </a:endParaRPr>
          </a:p>
        </p:txBody>
      </p:sp>
      <p:sp>
        <p:nvSpPr>
          <p:cNvPr id="14" name="TextBox 13">
            <a:extLst>
              <a:ext uri="{FF2B5EF4-FFF2-40B4-BE49-F238E27FC236}">
                <a16:creationId xmlns:a16="http://schemas.microsoft.com/office/drawing/2014/main" id="{8D4ABE00-7863-A50F-4E15-BB260B77D0B2}"/>
              </a:ext>
            </a:extLst>
          </p:cNvPr>
          <p:cNvSpPr txBox="1"/>
          <p:nvPr/>
        </p:nvSpPr>
        <p:spPr>
          <a:xfrm>
            <a:off x="904542" y="1511319"/>
            <a:ext cx="169918" cy="492443"/>
          </a:xfrm>
          <a:prstGeom prst="rect">
            <a:avLst/>
          </a:prstGeom>
          <a:noFill/>
          <a:effectLst/>
        </p:spPr>
        <p:txBody>
          <a:bodyPr wrap="none" lIns="0" tIns="0" rIns="0" bIns="0" rtlCol="0">
            <a:spAutoFit/>
          </a:bodyPr>
          <a:lstStyle/>
          <a:p>
            <a:pPr algn="ctr">
              <a:spcBef>
                <a:spcPts val="1200"/>
              </a:spcBef>
            </a:pPr>
            <a:r>
              <a:rPr lang="en-US" sz="3200">
                <a:solidFill>
                  <a:schemeClr val="bg1"/>
                </a:solidFill>
                <a:latin typeface="Roboto Slab" pitchFamily="2" charset="0"/>
                <a:ea typeface="Roboto Slab" pitchFamily="2" charset="0"/>
              </a:rPr>
              <a:t>1</a:t>
            </a:r>
          </a:p>
        </p:txBody>
      </p:sp>
      <p:sp>
        <p:nvSpPr>
          <p:cNvPr id="15" name="Oval 14">
            <a:extLst>
              <a:ext uri="{FF2B5EF4-FFF2-40B4-BE49-F238E27FC236}">
                <a16:creationId xmlns:a16="http://schemas.microsoft.com/office/drawing/2014/main" id="{8C345992-A422-9ECD-263C-6B2D71EBA2BA}"/>
              </a:ext>
            </a:extLst>
          </p:cNvPr>
          <p:cNvSpPr/>
          <p:nvPr/>
        </p:nvSpPr>
        <p:spPr>
          <a:xfrm>
            <a:off x="2021236" y="3573055"/>
            <a:ext cx="628414" cy="628414"/>
          </a:xfrm>
          <a:prstGeom prst="ellipse">
            <a:avLst/>
          </a:prstGeom>
          <a:solidFill>
            <a:schemeClr val="accent1"/>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chemeClr val="accent1"/>
              </a:solidFill>
              <a:latin typeface="Avenir Book" panose="02000503020000020003" pitchFamily="2" charset="0"/>
            </a:endParaRPr>
          </a:p>
        </p:txBody>
      </p:sp>
      <p:sp>
        <p:nvSpPr>
          <p:cNvPr id="16" name="TextBox 15">
            <a:extLst>
              <a:ext uri="{FF2B5EF4-FFF2-40B4-BE49-F238E27FC236}">
                <a16:creationId xmlns:a16="http://schemas.microsoft.com/office/drawing/2014/main" id="{F4818526-11F7-02CA-7467-1DFD464ABF86}"/>
              </a:ext>
            </a:extLst>
          </p:cNvPr>
          <p:cNvSpPr txBox="1"/>
          <p:nvPr/>
        </p:nvSpPr>
        <p:spPr>
          <a:xfrm>
            <a:off x="2222431" y="3641041"/>
            <a:ext cx="226024" cy="492443"/>
          </a:xfrm>
          <a:prstGeom prst="rect">
            <a:avLst/>
          </a:prstGeom>
          <a:noFill/>
          <a:effectLst/>
        </p:spPr>
        <p:txBody>
          <a:bodyPr wrap="none" lIns="0" tIns="0" rIns="0" bIns="0" rtlCol="0">
            <a:spAutoFit/>
          </a:bodyPr>
          <a:lstStyle/>
          <a:p>
            <a:pPr algn="ctr">
              <a:spcBef>
                <a:spcPts val="1200"/>
              </a:spcBef>
            </a:pPr>
            <a:r>
              <a:rPr lang="en-US" sz="3200">
                <a:solidFill>
                  <a:schemeClr val="bg1"/>
                </a:solidFill>
                <a:latin typeface="Roboto Slab" pitchFamily="2" charset="0"/>
                <a:ea typeface="Roboto Slab" pitchFamily="2" charset="0"/>
              </a:rPr>
              <a:t>2</a:t>
            </a:r>
          </a:p>
        </p:txBody>
      </p:sp>
    </p:spTree>
    <p:extLst>
      <p:ext uri="{BB962C8B-B14F-4D97-AF65-F5344CB8AC3E}">
        <p14:creationId xmlns:p14="http://schemas.microsoft.com/office/powerpoint/2010/main" val="1086302181"/>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25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par>
                                <p:cTn id="8" presetID="1" presetClass="entr" presetSubtype="0" fill="hold" grpId="0" nodeType="withEffect">
                                  <p:stCondLst>
                                    <p:cond delay="250"/>
                                  </p:stCondLst>
                                  <p:childTnLst>
                                    <p:set>
                                      <p:cBhvr>
                                        <p:cTn id="9" dur="1" fill="hold">
                                          <p:stCondLst>
                                            <p:cond delay="0"/>
                                          </p:stCondLst>
                                        </p:cTn>
                                        <p:tgtEl>
                                          <p:spTgt spid="15"/>
                                        </p:tgtEl>
                                        <p:attrNameLst>
                                          <p:attrName>style.visibility</p:attrName>
                                        </p:attrNameLst>
                                      </p:cBhvr>
                                      <p:to>
                                        <p:strVal val="visible"/>
                                      </p:to>
                                    </p:set>
                                  </p:childTnLst>
                                </p:cTn>
                              </p:par>
                              <p:par>
                                <p:cTn id="10" presetID="1" presetClass="entr" presetSubtype="0" fill="hold" grpId="0" nodeType="withEffect">
                                  <p:stCondLst>
                                    <p:cond delay="250"/>
                                  </p:stCondLst>
                                  <p:childTnLst>
                                    <p:set>
                                      <p:cBhvr>
                                        <p:cTn id="11"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5" grpId="0" animBg="1"/>
      <p:bldP spid="16"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A close-up of pills&#10;&#10;Description automatically generated with low confidence">
            <a:extLst>
              <a:ext uri="{FF2B5EF4-FFF2-40B4-BE49-F238E27FC236}">
                <a16:creationId xmlns:a16="http://schemas.microsoft.com/office/drawing/2014/main" id="{08DC25B8-E885-4EC4-CBF8-FCC5A2ED77DE}"/>
              </a:ext>
            </a:extLst>
          </p:cNvPr>
          <p:cNvPicPr>
            <a:picLocks noChangeAspect="1"/>
          </p:cNvPicPr>
          <p:nvPr/>
        </p:nvPicPr>
        <p:blipFill rotWithShape="1">
          <a:blip r:embed="rId2">
            <a:alphaModFix amt="20000"/>
            <a:extLst>
              <a:ext uri="{28A0092B-C50C-407E-A947-70E740481C1C}">
                <a14:useLocalDpi xmlns:a14="http://schemas.microsoft.com/office/drawing/2010/main" val="0"/>
              </a:ext>
            </a:extLst>
          </a:blip>
          <a:srcRect l="18827" t="1" r="20735" b="10785"/>
          <a:stretch/>
        </p:blipFill>
        <p:spPr>
          <a:xfrm flipH="1">
            <a:off x="0" y="3056693"/>
            <a:ext cx="3416652" cy="3782637"/>
          </a:xfrm>
          <a:prstGeom prst="rect">
            <a:avLst/>
          </a:prstGeom>
        </p:spPr>
      </p:pic>
      <p:sp>
        <p:nvSpPr>
          <p:cNvPr id="5" name="Title 4">
            <a:extLst>
              <a:ext uri="{FF2B5EF4-FFF2-40B4-BE49-F238E27FC236}">
                <a16:creationId xmlns:a16="http://schemas.microsoft.com/office/drawing/2014/main" id="{58270FE1-2FD5-9B69-D8FD-A58280E616B0}"/>
              </a:ext>
            </a:extLst>
          </p:cNvPr>
          <p:cNvSpPr>
            <a:spLocks noGrp="1"/>
          </p:cNvSpPr>
          <p:nvPr>
            <p:ph type="title"/>
          </p:nvPr>
        </p:nvSpPr>
        <p:spPr/>
        <p:txBody>
          <a:bodyPr/>
          <a:lstStyle/>
          <a:p>
            <a:r>
              <a:rPr lang="en-US"/>
              <a:t>Cardiff Oncology’s lead development asset is onvansertib</a:t>
            </a:r>
          </a:p>
        </p:txBody>
      </p:sp>
      <p:sp>
        <p:nvSpPr>
          <p:cNvPr id="57" name="TextBox 56">
            <a:extLst>
              <a:ext uri="{FF2B5EF4-FFF2-40B4-BE49-F238E27FC236}">
                <a16:creationId xmlns:a16="http://schemas.microsoft.com/office/drawing/2014/main" id="{FCECF8C9-A5E2-A067-6DC2-CD88A632EE78}"/>
              </a:ext>
            </a:extLst>
          </p:cNvPr>
          <p:cNvSpPr txBox="1"/>
          <p:nvPr/>
        </p:nvSpPr>
        <p:spPr>
          <a:xfrm>
            <a:off x="304801" y="1846290"/>
            <a:ext cx="3581400" cy="553998"/>
          </a:xfrm>
          <a:prstGeom prst="rect">
            <a:avLst/>
          </a:prstGeom>
          <a:noFill/>
        </p:spPr>
        <p:txBody>
          <a:bodyPr wrap="square" lIns="0" tIns="0" rIns="0" bIns="0" rtlCol="0">
            <a:spAutoFit/>
          </a:bodyPr>
          <a:lstStyle/>
          <a:p>
            <a:pPr algn="l"/>
            <a:r>
              <a:rPr lang="en-US" sz="3600" spc="100">
                <a:solidFill>
                  <a:schemeClr val="accent1"/>
                </a:solidFill>
                <a:latin typeface="Roboto Slab" pitchFamily="2" charset="0"/>
                <a:ea typeface="Roboto Slab" pitchFamily="2" charset="0"/>
              </a:rPr>
              <a:t>Onvansertib</a:t>
            </a:r>
          </a:p>
        </p:txBody>
      </p:sp>
      <p:sp>
        <p:nvSpPr>
          <p:cNvPr id="58" name="TextBox 57">
            <a:extLst>
              <a:ext uri="{FF2B5EF4-FFF2-40B4-BE49-F238E27FC236}">
                <a16:creationId xmlns:a16="http://schemas.microsoft.com/office/drawing/2014/main" id="{831BB013-A5C3-292A-66F3-CE16786609D2}"/>
              </a:ext>
            </a:extLst>
          </p:cNvPr>
          <p:cNvSpPr txBox="1"/>
          <p:nvPr/>
        </p:nvSpPr>
        <p:spPr>
          <a:xfrm>
            <a:off x="304801" y="2470739"/>
            <a:ext cx="3581400" cy="738664"/>
          </a:xfrm>
          <a:prstGeom prst="rect">
            <a:avLst/>
          </a:prstGeom>
          <a:noFill/>
        </p:spPr>
        <p:txBody>
          <a:bodyPr wrap="square" lIns="0" tIns="0" rIns="0" bIns="0" rtlCol="0">
            <a:spAutoFit/>
          </a:bodyPr>
          <a:lstStyle/>
          <a:p>
            <a:pPr algn="l"/>
            <a:r>
              <a:rPr lang="en-US" sz="2400">
                <a:solidFill>
                  <a:schemeClr val="accent5"/>
                </a:solidFill>
                <a:latin typeface="Avenir" panose="020B0503020203020204" pitchFamily="34" charset="0"/>
              </a:rPr>
              <a:t>F</a:t>
            </a:r>
            <a:r>
              <a:rPr lang="en-US" sz="2400" b="0" i="0">
                <a:solidFill>
                  <a:schemeClr val="accent5"/>
                </a:solidFill>
                <a:effectLst/>
                <a:latin typeface="Avenir" panose="020B0503020203020204" pitchFamily="34" charset="0"/>
              </a:rPr>
              <a:t>irst oral, well-tolerated PLK1-selective inhibitor</a:t>
            </a:r>
            <a:endParaRPr lang="en-US" sz="2400">
              <a:solidFill>
                <a:schemeClr val="accent5"/>
              </a:solidFill>
              <a:latin typeface="Avenir" panose="020B0503020203020204" pitchFamily="34" charset="0"/>
            </a:endParaRPr>
          </a:p>
        </p:txBody>
      </p:sp>
      <p:sp>
        <p:nvSpPr>
          <p:cNvPr id="2" name="Rectangle 1">
            <a:extLst>
              <a:ext uri="{FF2B5EF4-FFF2-40B4-BE49-F238E27FC236}">
                <a16:creationId xmlns:a16="http://schemas.microsoft.com/office/drawing/2014/main" id="{881CCC12-F8FF-EBB3-D5B6-8C45A0CC24F0}"/>
              </a:ext>
            </a:extLst>
          </p:cNvPr>
          <p:cNvSpPr/>
          <p:nvPr/>
        </p:nvSpPr>
        <p:spPr>
          <a:xfrm>
            <a:off x="8108884" y="1857161"/>
            <a:ext cx="3659690" cy="4571997"/>
          </a:xfrm>
          <a:prstGeom prst="rect">
            <a:avLst/>
          </a:prstGeom>
          <a:solidFill>
            <a:schemeClr val="bg2"/>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
        <p:nvSpPr>
          <p:cNvPr id="7" name="Rectangle 6">
            <a:extLst>
              <a:ext uri="{FF2B5EF4-FFF2-40B4-BE49-F238E27FC236}">
                <a16:creationId xmlns:a16="http://schemas.microsoft.com/office/drawing/2014/main" id="{B90DFC6E-32DC-99A7-B516-B40D29BAD62B}"/>
              </a:ext>
            </a:extLst>
          </p:cNvPr>
          <p:cNvSpPr/>
          <p:nvPr/>
        </p:nvSpPr>
        <p:spPr>
          <a:xfrm>
            <a:off x="8125262" y="2504862"/>
            <a:ext cx="3577456" cy="3924300"/>
          </a:xfrm>
          <a:prstGeom prst="rect">
            <a:avLst/>
          </a:prstGeom>
          <a:solidFill>
            <a:schemeClr val="bg2"/>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
        <p:nvSpPr>
          <p:cNvPr id="8" name="TextBox 7">
            <a:extLst>
              <a:ext uri="{FF2B5EF4-FFF2-40B4-BE49-F238E27FC236}">
                <a16:creationId xmlns:a16="http://schemas.microsoft.com/office/drawing/2014/main" id="{A517A7BD-B0AE-435B-50C1-9848403E8BBD}"/>
              </a:ext>
            </a:extLst>
          </p:cNvPr>
          <p:cNvSpPr txBox="1"/>
          <p:nvPr/>
        </p:nvSpPr>
        <p:spPr>
          <a:xfrm>
            <a:off x="8466310" y="2779695"/>
            <a:ext cx="992259" cy="276999"/>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0A3A5"/>
                </a:solidFill>
                <a:effectLst/>
                <a:uLnTx/>
                <a:uFillTx/>
                <a:latin typeface="Avenir Black" panose="020B0803020203020204" pitchFamily="34" charset="0"/>
                <a:ea typeface="+mn-ea"/>
                <a:cs typeface="+mn-cs"/>
              </a:rPr>
              <a:t>ENZYME</a:t>
            </a:r>
          </a:p>
        </p:txBody>
      </p:sp>
      <p:sp>
        <p:nvSpPr>
          <p:cNvPr id="9" name="TextBox 8">
            <a:extLst>
              <a:ext uri="{FF2B5EF4-FFF2-40B4-BE49-F238E27FC236}">
                <a16:creationId xmlns:a16="http://schemas.microsoft.com/office/drawing/2014/main" id="{3471CE9C-A5BE-8DBB-D57D-55313EC0C42E}"/>
              </a:ext>
            </a:extLst>
          </p:cNvPr>
          <p:cNvSpPr txBox="1"/>
          <p:nvPr/>
        </p:nvSpPr>
        <p:spPr>
          <a:xfrm>
            <a:off x="10429318" y="2779695"/>
            <a:ext cx="974626" cy="276999"/>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0A3A5"/>
                </a:solidFill>
                <a:effectLst/>
                <a:uLnTx/>
                <a:uFillTx/>
                <a:latin typeface="Avenir Black" panose="020B0803020203020204" pitchFamily="34" charset="0"/>
                <a:ea typeface="+mn-ea"/>
                <a:cs typeface="+mn-cs"/>
              </a:rPr>
              <a:t>IC</a:t>
            </a:r>
            <a:r>
              <a:rPr kumimoji="0" lang="en-US" sz="1800" b="0" i="0" u="none" strike="noStrike" kern="1200" cap="none" spc="0" normalizeH="0" baseline="-25000" noProof="0">
                <a:ln>
                  <a:noFill/>
                </a:ln>
                <a:solidFill>
                  <a:srgbClr val="50A3A5"/>
                </a:solidFill>
                <a:effectLst/>
                <a:uLnTx/>
                <a:uFillTx/>
                <a:latin typeface="Avenir Black" panose="020B0803020203020204" pitchFamily="34" charset="0"/>
                <a:ea typeface="+mn-ea"/>
                <a:cs typeface="+mn-cs"/>
              </a:rPr>
              <a:t>50</a:t>
            </a:r>
            <a:r>
              <a:rPr kumimoji="0" lang="en-US" sz="1800" b="0" i="0" u="none" strike="noStrike" kern="1200" cap="none" spc="0" normalizeH="0" baseline="0" noProof="0">
                <a:ln>
                  <a:noFill/>
                </a:ln>
                <a:solidFill>
                  <a:srgbClr val="50A3A5"/>
                </a:solidFill>
                <a:effectLst/>
                <a:uLnTx/>
                <a:uFillTx/>
                <a:latin typeface="Avenir Black" panose="020B0803020203020204" pitchFamily="34" charset="0"/>
                <a:ea typeface="+mn-ea"/>
                <a:cs typeface="+mn-cs"/>
              </a:rPr>
              <a:t> (µM)</a:t>
            </a:r>
          </a:p>
        </p:txBody>
      </p:sp>
      <p:sp>
        <p:nvSpPr>
          <p:cNvPr id="10" name="TextBox 9">
            <a:extLst>
              <a:ext uri="{FF2B5EF4-FFF2-40B4-BE49-F238E27FC236}">
                <a16:creationId xmlns:a16="http://schemas.microsoft.com/office/drawing/2014/main" id="{7398277C-BCA8-BC66-5E48-923D775C6866}"/>
              </a:ext>
            </a:extLst>
          </p:cNvPr>
          <p:cNvSpPr txBox="1"/>
          <p:nvPr/>
        </p:nvSpPr>
        <p:spPr>
          <a:xfrm>
            <a:off x="8466310" y="3200998"/>
            <a:ext cx="572273" cy="276999"/>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0A3A5"/>
                </a:solidFill>
                <a:effectLst/>
                <a:uLnTx/>
                <a:uFillTx/>
                <a:latin typeface="Avenir Black" panose="020B0803020203020204" pitchFamily="34" charset="0"/>
                <a:ea typeface="+mn-ea"/>
                <a:cs typeface="+mn-cs"/>
              </a:rPr>
              <a:t>PLK1</a:t>
            </a:r>
          </a:p>
        </p:txBody>
      </p:sp>
      <p:sp>
        <p:nvSpPr>
          <p:cNvPr id="11" name="TextBox 10">
            <a:extLst>
              <a:ext uri="{FF2B5EF4-FFF2-40B4-BE49-F238E27FC236}">
                <a16:creationId xmlns:a16="http://schemas.microsoft.com/office/drawing/2014/main" id="{2E4C2EDC-9BFB-1031-EF66-86E06D20DE22}"/>
              </a:ext>
            </a:extLst>
          </p:cNvPr>
          <p:cNvSpPr txBox="1"/>
          <p:nvPr/>
        </p:nvSpPr>
        <p:spPr>
          <a:xfrm>
            <a:off x="10789993" y="3200998"/>
            <a:ext cx="613951" cy="276999"/>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0A3A5"/>
                </a:solidFill>
                <a:effectLst/>
                <a:uLnTx/>
                <a:uFillTx/>
                <a:latin typeface="Avenir Black" panose="020B0803020203020204" pitchFamily="34" charset="0"/>
                <a:ea typeface="+mn-ea"/>
                <a:cs typeface="+mn-cs"/>
              </a:rPr>
              <a:t>0.002</a:t>
            </a:r>
          </a:p>
        </p:txBody>
      </p:sp>
      <p:sp>
        <p:nvSpPr>
          <p:cNvPr id="12" name="TextBox 11">
            <a:extLst>
              <a:ext uri="{FF2B5EF4-FFF2-40B4-BE49-F238E27FC236}">
                <a16:creationId xmlns:a16="http://schemas.microsoft.com/office/drawing/2014/main" id="{6DD495A3-79E3-BE4F-B3C3-EDBD07C72542}"/>
              </a:ext>
            </a:extLst>
          </p:cNvPr>
          <p:cNvSpPr txBox="1"/>
          <p:nvPr/>
        </p:nvSpPr>
        <p:spPr>
          <a:xfrm>
            <a:off x="8466310" y="3650385"/>
            <a:ext cx="522579" cy="276999"/>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PLK2</a:t>
            </a:r>
          </a:p>
        </p:txBody>
      </p:sp>
      <p:sp>
        <p:nvSpPr>
          <p:cNvPr id="13" name="TextBox 12">
            <a:extLst>
              <a:ext uri="{FF2B5EF4-FFF2-40B4-BE49-F238E27FC236}">
                <a16:creationId xmlns:a16="http://schemas.microsoft.com/office/drawing/2014/main" id="{CCC5A484-A50D-8F71-D2F3-4BC6EFCDAFE3}"/>
              </a:ext>
            </a:extLst>
          </p:cNvPr>
          <p:cNvSpPr txBox="1"/>
          <p:nvPr/>
        </p:nvSpPr>
        <p:spPr>
          <a:xfrm>
            <a:off x="10544734" y="3650385"/>
            <a:ext cx="859210" cy="276999"/>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&gt;10</a:t>
            </a:r>
            <a:r>
              <a:rPr kumimoji="0" lang="en-US" sz="1800" b="0" i="0" u="none" strike="noStrike" kern="1200" cap="none" spc="0" normalizeH="0" baseline="0" noProof="0">
                <a:ln>
                  <a:noFill/>
                </a:ln>
                <a:solidFill>
                  <a:srgbClr val="F1F2F2"/>
                </a:solidFill>
                <a:effectLst/>
                <a:uLnTx/>
                <a:uFillTx/>
                <a:latin typeface="Avenir Book" panose="02000503020000020003" pitchFamily="2" charset="0"/>
                <a:ea typeface="+mn-ea"/>
                <a:cs typeface="+mn-cs"/>
              </a:rPr>
              <a:t>.000</a:t>
            </a:r>
            <a:endPar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endParaRPr>
          </a:p>
        </p:txBody>
      </p:sp>
      <p:sp>
        <p:nvSpPr>
          <p:cNvPr id="14" name="TextBox 13">
            <a:extLst>
              <a:ext uri="{FF2B5EF4-FFF2-40B4-BE49-F238E27FC236}">
                <a16:creationId xmlns:a16="http://schemas.microsoft.com/office/drawing/2014/main" id="{AEF1010B-71C7-86CE-B814-44D8CE17DD82}"/>
              </a:ext>
            </a:extLst>
          </p:cNvPr>
          <p:cNvSpPr txBox="1"/>
          <p:nvPr/>
        </p:nvSpPr>
        <p:spPr>
          <a:xfrm>
            <a:off x="8466310" y="4099772"/>
            <a:ext cx="522579" cy="276999"/>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PLK3</a:t>
            </a:r>
          </a:p>
        </p:txBody>
      </p:sp>
      <p:sp>
        <p:nvSpPr>
          <p:cNvPr id="15" name="TextBox 14">
            <a:extLst>
              <a:ext uri="{FF2B5EF4-FFF2-40B4-BE49-F238E27FC236}">
                <a16:creationId xmlns:a16="http://schemas.microsoft.com/office/drawing/2014/main" id="{75ECBE27-8EE9-76BB-9CC2-BDC3AF383CC5}"/>
              </a:ext>
            </a:extLst>
          </p:cNvPr>
          <p:cNvSpPr txBox="1"/>
          <p:nvPr/>
        </p:nvSpPr>
        <p:spPr>
          <a:xfrm>
            <a:off x="10544734" y="4099772"/>
            <a:ext cx="859210" cy="276999"/>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&gt;10</a:t>
            </a:r>
            <a:r>
              <a:rPr kumimoji="0" lang="en-US" sz="1800" b="0" i="0" u="none" strike="noStrike" kern="1200" cap="none" spc="0" normalizeH="0" baseline="0" noProof="0">
                <a:ln>
                  <a:noFill/>
                </a:ln>
                <a:solidFill>
                  <a:srgbClr val="F1F2F2"/>
                </a:solidFill>
                <a:effectLst/>
                <a:uLnTx/>
                <a:uFillTx/>
                <a:latin typeface="Avenir Book" panose="02000503020000020003" pitchFamily="2" charset="0"/>
                <a:ea typeface="+mn-ea"/>
                <a:cs typeface="+mn-cs"/>
              </a:rPr>
              <a:t>.000</a:t>
            </a:r>
            <a:endPar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endParaRPr>
          </a:p>
        </p:txBody>
      </p:sp>
      <p:sp>
        <p:nvSpPr>
          <p:cNvPr id="16" name="TextBox 15">
            <a:extLst>
              <a:ext uri="{FF2B5EF4-FFF2-40B4-BE49-F238E27FC236}">
                <a16:creationId xmlns:a16="http://schemas.microsoft.com/office/drawing/2014/main" id="{569ED092-1996-9C2C-177E-21183C47CBAC}"/>
              </a:ext>
            </a:extLst>
          </p:cNvPr>
          <p:cNvSpPr txBox="1"/>
          <p:nvPr/>
        </p:nvSpPr>
        <p:spPr>
          <a:xfrm>
            <a:off x="8466310" y="4549159"/>
            <a:ext cx="436017" cy="276999"/>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CK2</a:t>
            </a:r>
          </a:p>
        </p:txBody>
      </p:sp>
      <p:sp>
        <p:nvSpPr>
          <p:cNvPr id="17" name="TextBox 16">
            <a:extLst>
              <a:ext uri="{FF2B5EF4-FFF2-40B4-BE49-F238E27FC236}">
                <a16:creationId xmlns:a16="http://schemas.microsoft.com/office/drawing/2014/main" id="{7153209E-9359-E9DF-C64A-C5EDDD5ABF8A}"/>
              </a:ext>
            </a:extLst>
          </p:cNvPr>
          <p:cNvSpPr txBox="1"/>
          <p:nvPr/>
        </p:nvSpPr>
        <p:spPr>
          <a:xfrm>
            <a:off x="10826863" y="4549159"/>
            <a:ext cx="577081" cy="276999"/>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0.4</a:t>
            </a:r>
            <a:r>
              <a:rPr kumimoji="0" lang="en-US" sz="1800" b="0" i="0" u="none" strike="noStrike" kern="1200" cap="none" spc="0" normalizeH="0" baseline="0" noProof="0">
                <a:ln>
                  <a:noFill/>
                </a:ln>
                <a:solidFill>
                  <a:srgbClr val="F1F2F2"/>
                </a:solidFill>
                <a:effectLst/>
                <a:uLnTx/>
                <a:uFillTx/>
                <a:latin typeface="Avenir Book" panose="02000503020000020003" pitchFamily="2" charset="0"/>
                <a:ea typeface="+mn-ea"/>
                <a:cs typeface="+mn-cs"/>
              </a:rPr>
              <a:t>00</a:t>
            </a:r>
            <a:endPar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endParaRPr>
          </a:p>
        </p:txBody>
      </p:sp>
      <p:sp>
        <p:nvSpPr>
          <p:cNvPr id="18" name="TextBox 17">
            <a:extLst>
              <a:ext uri="{FF2B5EF4-FFF2-40B4-BE49-F238E27FC236}">
                <a16:creationId xmlns:a16="http://schemas.microsoft.com/office/drawing/2014/main" id="{500FA90A-8496-B49C-82CA-57EE7132F745}"/>
              </a:ext>
            </a:extLst>
          </p:cNvPr>
          <p:cNvSpPr txBox="1"/>
          <p:nvPr/>
        </p:nvSpPr>
        <p:spPr>
          <a:xfrm>
            <a:off x="8466310" y="4998546"/>
            <a:ext cx="504946" cy="276999"/>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FLT3</a:t>
            </a:r>
          </a:p>
        </p:txBody>
      </p:sp>
      <p:sp>
        <p:nvSpPr>
          <p:cNvPr id="19" name="TextBox 18">
            <a:extLst>
              <a:ext uri="{FF2B5EF4-FFF2-40B4-BE49-F238E27FC236}">
                <a16:creationId xmlns:a16="http://schemas.microsoft.com/office/drawing/2014/main" id="{26B38EBA-8CE0-544E-245A-2A1427625F0E}"/>
              </a:ext>
            </a:extLst>
          </p:cNvPr>
          <p:cNvSpPr txBox="1"/>
          <p:nvPr/>
        </p:nvSpPr>
        <p:spPr>
          <a:xfrm>
            <a:off x="10826863" y="4998546"/>
            <a:ext cx="577081" cy="276999"/>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0.4</a:t>
            </a:r>
            <a:r>
              <a:rPr kumimoji="0" lang="en-US" sz="1800" b="0" i="0" u="none" strike="noStrike" kern="1200" cap="none" spc="0" normalizeH="0" baseline="0" noProof="0">
                <a:ln>
                  <a:noFill/>
                </a:ln>
                <a:solidFill>
                  <a:srgbClr val="F1F2F2"/>
                </a:solidFill>
                <a:effectLst/>
                <a:uLnTx/>
                <a:uFillTx/>
                <a:latin typeface="Avenir Book" panose="02000503020000020003" pitchFamily="2" charset="0"/>
                <a:ea typeface="+mn-ea"/>
                <a:cs typeface="+mn-cs"/>
              </a:rPr>
              <a:t>00</a:t>
            </a:r>
            <a:endPar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endParaRPr>
          </a:p>
        </p:txBody>
      </p:sp>
      <p:sp>
        <p:nvSpPr>
          <p:cNvPr id="20" name="TextBox 19">
            <a:extLst>
              <a:ext uri="{FF2B5EF4-FFF2-40B4-BE49-F238E27FC236}">
                <a16:creationId xmlns:a16="http://schemas.microsoft.com/office/drawing/2014/main" id="{D10B5A70-7927-6BF1-3F72-55178D90285B}"/>
              </a:ext>
            </a:extLst>
          </p:cNvPr>
          <p:cNvSpPr txBox="1"/>
          <p:nvPr/>
        </p:nvSpPr>
        <p:spPr>
          <a:xfrm>
            <a:off x="8466310" y="5447933"/>
            <a:ext cx="1221488" cy="276999"/>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CDK1/</a:t>
            </a:r>
            <a:r>
              <a:rPr kumimoji="0" lang="en-US" sz="1800" b="0" i="0" u="none" strike="noStrike" kern="1200" cap="none" spc="0" normalizeH="0" baseline="0" noProof="0" err="1">
                <a:ln>
                  <a:noFill/>
                </a:ln>
                <a:solidFill>
                  <a:srgbClr val="58595B"/>
                </a:solidFill>
                <a:effectLst/>
                <a:uLnTx/>
                <a:uFillTx/>
                <a:latin typeface="Avenir Book" panose="02000503020000020003" pitchFamily="2" charset="0"/>
                <a:ea typeface="+mn-ea"/>
                <a:cs typeface="+mn-cs"/>
              </a:rPr>
              <a:t>CycB</a:t>
            </a:r>
            <a:endPar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endParaRPr>
          </a:p>
        </p:txBody>
      </p:sp>
      <p:sp>
        <p:nvSpPr>
          <p:cNvPr id="21" name="TextBox 20">
            <a:extLst>
              <a:ext uri="{FF2B5EF4-FFF2-40B4-BE49-F238E27FC236}">
                <a16:creationId xmlns:a16="http://schemas.microsoft.com/office/drawing/2014/main" id="{8367739B-F2FB-A664-1E3A-95A242A23B66}"/>
              </a:ext>
            </a:extLst>
          </p:cNvPr>
          <p:cNvSpPr txBox="1"/>
          <p:nvPr/>
        </p:nvSpPr>
        <p:spPr>
          <a:xfrm>
            <a:off x="10544734" y="5447933"/>
            <a:ext cx="859210" cy="276999"/>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&gt;10</a:t>
            </a:r>
            <a:r>
              <a:rPr kumimoji="0" lang="en-US" sz="1800" b="0" i="0" u="none" strike="noStrike" kern="1200" cap="none" spc="0" normalizeH="0" baseline="0" noProof="0">
                <a:ln>
                  <a:noFill/>
                </a:ln>
                <a:solidFill>
                  <a:srgbClr val="F1F2F2"/>
                </a:solidFill>
                <a:effectLst/>
                <a:uLnTx/>
                <a:uFillTx/>
                <a:latin typeface="Avenir Book" panose="02000503020000020003" pitchFamily="2" charset="0"/>
                <a:ea typeface="+mn-ea"/>
                <a:cs typeface="+mn-cs"/>
              </a:rPr>
              <a:t>.000</a:t>
            </a:r>
            <a:endPar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endParaRPr>
          </a:p>
        </p:txBody>
      </p:sp>
      <p:sp>
        <p:nvSpPr>
          <p:cNvPr id="22" name="TextBox 21">
            <a:extLst>
              <a:ext uri="{FF2B5EF4-FFF2-40B4-BE49-F238E27FC236}">
                <a16:creationId xmlns:a16="http://schemas.microsoft.com/office/drawing/2014/main" id="{5EE8D629-B103-5991-D64F-4F7E3C861A11}"/>
              </a:ext>
            </a:extLst>
          </p:cNvPr>
          <p:cNvSpPr txBox="1"/>
          <p:nvPr/>
        </p:nvSpPr>
        <p:spPr>
          <a:xfrm>
            <a:off x="8466310" y="5897323"/>
            <a:ext cx="2159354" cy="438582"/>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42 other kinases</a:t>
            </a:r>
            <a:b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br>
            <a:r>
              <a:rPr kumimoji="0" lang="en-US" sz="105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and &gt;140 in the Millipore panel</a:t>
            </a:r>
            <a:endPar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endParaRPr>
          </a:p>
        </p:txBody>
      </p:sp>
      <p:sp>
        <p:nvSpPr>
          <p:cNvPr id="23" name="TextBox 22">
            <a:extLst>
              <a:ext uri="{FF2B5EF4-FFF2-40B4-BE49-F238E27FC236}">
                <a16:creationId xmlns:a16="http://schemas.microsoft.com/office/drawing/2014/main" id="{B06B8B57-DD95-11F5-20B0-58758388EE2E}"/>
              </a:ext>
            </a:extLst>
          </p:cNvPr>
          <p:cNvSpPr txBox="1"/>
          <p:nvPr/>
        </p:nvSpPr>
        <p:spPr>
          <a:xfrm>
            <a:off x="10544734" y="5897323"/>
            <a:ext cx="859210" cy="276999"/>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&gt;10</a:t>
            </a:r>
            <a:r>
              <a:rPr kumimoji="0" lang="en-US" sz="1800" b="0" i="0" u="none" strike="noStrike" kern="1200" cap="none" spc="0" normalizeH="0" baseline="0" noProof="0">
                <a:ln>
                  <a:noFill/>
                </a:ln>
                <a:solidFill>
                  <a:srgbClr val="F1F2F2"/>
                </a:solidFill>
                <a:effectLst/>
                <a:uLnTx/>
                <a:uFillTx/>
                <a:latin typeface="Avenir Book" panose="02000503020000020003" pitchFamily="2" charset="0"/>
                <a:ea typeface="+mn-ea"/>
                <a:cs typeface="+mn-cs"/>
              </a:rPr>
              <a:t>.000</a:t>
            </a:r>
            <a:endPar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endParaRPr>
          </a:p>
        </p:txBody>
      </p:sp>
      <p:grpSp>
        <p:nvGrpSpPr>
          <p:cNvPr id="24" name="Group 23">
            <a:extLst>
              <a:ext uri="{FF2B5EF4-FFF2-40B4-BE49-F238E27FC236}">
                <a16:creationId xmlns:a16="http://schemas.microsoft.com/office/drawing/2014/main" id="{F1394B1B-FC8E-28E1-AE20-8D26AD228B1D}"/>
              </a:ext>
            </a:extLst>
          </p:cNvPr>
          <p:cNvGrpSpPr/>
          <p:nvPr/>
        </p:nvGrpSpPr>
        <p:grpSpPr>
          <a:xfrm>
            <a:off x="8309630" y="3114804"/>
            <a:ext cx="3230479" cy="2696322"/>
            <a:chOff x="4451568" y="2934043"/>
            <a:chExt cx="3625632" cy="2696322"/>
          </a:xfrm>
        </p:grpSpPr>
        <p:cxnSp>
          <p:nvCxnSpPr>
            <p:cNvPr id="25" name="Straight Connector 24">
              <a:extLst>
                <a:ext uri="{FF2B5EF4-FFF2-40B4-BE49-F238E27FC236}">
                  <a16:creationId xmlns:a16="http://schemas.microsoft.com/office/drawing/2014/main" id="{C7D34E9E-92AC-5EEB-DCF7-A27915F3A3B2}"/>
                </a:ext>
              </a:extLst>
            </p:cNvPr>
            <p:cNvCxnSpPr>
              <a:cxnSpLocks/>
            </p:cNvCxnSpPr>
            <p:nvPr/>
          </p:nvCxnSpPr>
          <p:spPr>
            <a:xfrm flipH="1">
              <a:off x="4451568" y="2934043"/>
              <a:ext cx="3625632" cy="0"/>
            </a:xfrm>
            <a:prstGeom prst="line">
              <a:avLst/>
            </a:prstGeom>
            <a:ln>
              <a:solidFill>
                <a:schemeClr val="accent6">
                  <a:lumMod val="90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F20C0F32-B2C7-E628-DAD4-182B3F1CCCAE}"/>
                </a:ext>
              </a:extLst>
            </p:cNvPr>
            <p:cNvCxnSpPr>
              <a:cxnSpLocks/>
            </p:cNvCxnSpPr>
            <p:nvPr/>
          </p:nvCxnSpPr>
          <p:spPr>
            <a:xfrm flipH="1">
              <a:off x="4451568" y="3383430"/>
              <a:ext cx="362563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60207446-2531-70D8-C687-DB3A39844A75}"/>
                </a:ext>
              </a:extLst>
            </p:cNvPr>
            <p:cNvCxnSpPr>
              <a:cxnSpLocks/>
            </p:cNvCxnSpPr>
            <p:nvPr/>
          </p:nvCxnSpPr>
          <p:spPr>
            <a:xfrm flipH="1">
              <a:off x="4451568" y="3832817"/>
              <a:ext cx="362563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B8E6593C-C5A4-1816-2F27-A71E812389FB}"/>
                </a:ext>
              </a:extLst>
            </p:cNvPr>
            <p:cNvCxnSpPr>
              <a:cxnSpLocks/>
            </p:cNvCxnSpPr>
            <p:nvPr/>
          </p:nvCxnSpPr>
          <p:spPr>
            <a:xfrm flipH="1">
              <a:off x="4451568" y="4282204"/>
              <a:ext cx="362563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4FA5EC2B-897A-ECE1-3741-2B80088B58DD}"/>
                </a:ext>
              </a:extLst>
            </p:cNvPr>
            <p:cNvCxnSpPr>
              <a:cxnSpLocks/>
            </p:cNvCxnSpPr>
            <p:nvPr/>
          </p:nvCxnSpPr>
          <p:spPr>
            <a:xfrm flipH="1">
              <a:off x="4451568" y="4731591"/>
              <a:ext cx="362563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D46B1BC7-233C-B402-51F7-AB686A0BB91F}"/>
                </a:ext>
              </a:extLst>
            </p:cNvPr>
            <p:cNvCxnSpPr>
              <a:cxnSpLocks/>
            </p:cNvCxnSpPr>
            <p:nvPr/>
          </p:nvCxnSpPr>
          <p:spPr>
            <a:xfrm flipH="1">
              <a:off x="4451568" y="5180978"/>
              <a:ext cx="362563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78FF7638-9A02-89B9-E258-754363312C00}"/>
                </a:ext>
              </a:extLst>
            </p:cNvPr>
            <p:cNvCxnSpPr>
              <a:cxnSpLocks/>
            </p:cNvCxnSpPr>
            <p:nvPr/>
          </p:nvCxnSpPr>
          <p:spPr>
            <a:xfrm flipH="1">
              <a:off x="4451568" y="5630365"/>
              <a:ext cx="362563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37" name="TextBox 36">
            <a:extLst>
              <a:ext uri="{FF2B5EF4-FFF2-40B4-BE49-F238E27FC236}">
                <a16:creationId xmlns:a16="http://schemas.microsoft.com/office/drawing/2014/main" id="{F1C2C498-9309-30BB-9834-FD5ECE5CB26A}"/>
              </a:ext>
            </a:extLst>
          </p:cNvPr>
          <p:cNvSpPr txBox="1"/>
          <p:nvPr/>
        </p:nvSpPr>
        <p:spPr>
          <a:xfrm>
            <a:off x="8220512" y="2259218"/>
            <a:ext cx="3319598" cy="276999"/>
          </a:xfrm>
          <a:prstGeom prst="rect">
            <a:avLst/>
          </a:prstGeom>
          <a:noFill/>
        </p:spPr>
        <p:txBody>
          <a:bodyPr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Exquisitely specific for PLK1</a:t>
            </a:r>
          </a:p>
        </p:txBody>
      </p:sp>
      <p:sp>
        <p:nvSpPr>
          <p:cNvPr id="38" name="TextBox 37">
            <a:extLst>
              <a:ext uri="{FF2B5EF4-FFF2-40B4-BE49-F238E27FC236}">
                <a16:creationId xmlns:a16="http://schemas.microsoft.com/office/drawing/2014/main" id="{E49F91CF-D302-4B0B-A84B-500A4F06EF3D}"/>
              </a:ext>
            </a:extLst>
          </p:cNvPr>
          <p:cNvSpPr txBox="1"/>
          <p:nvPr/>
        </p:nvSpPr>
        <p:spPr>
          <a:xfrm>
            <a:off x="8220511" y="1984385"/>
            <a:ext cx="2016369" cy="276999"/>
          </a:xfrm>
          <a:prstGeom prst="rect">
            <a:avLst/>
          </a:prstGeom>
          <a:noFill/>
        </p:spPr>
        <p:txBody>
          <a:bodyPr wrap="square" lIns="0" tIns="0" rIns="0" bIns="0" rtlCol="0" anchor="t">
            <a:spAutoFit/>
          </a:bodyPr>
          <a:lstStyle>
            <a:defPPr>
              <a:defRPr lang="en-US"/>
            </a:defPPr>
            <a:lvl1pPr>
              <a:defRPr>
                <a:solidFill>
                  <a:schemeClr val="accent1"/>
                </a:solidFill>
                <a:latin typeface="Roboto Slab Black" pitchFamily="2" charset="0"/>
                <a:ea typeface="Roboto Slab Black" pitchFamily="2"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Roboto Slab Black" pitchFamily="2" charset="0"/>
                <a:ea typeface="Roboto Slab Black" pitchFamily="2" charset="0"/>
                <a:cs typeface="+mn-cs"/>
              </a:rPr>
              <a:t>SPECIFICITY</a:t>
            </a:r>
          </a:p>
        </p:txBody>
      </p:sp>
      <p:sp>
        <p:nvSpPr>
          <p:cNvPr id="31" name="Rectangle 30">
            <a:extLst>
              <a:ext uri="{FF2B5EF4-FFF2-40B4-BE49-F238E27FC236}">
                <a16:creationId xmlns:a16="http://schemas.microsoft.com/office/drawing/2014/main" id="{2931A418-B329-7133-027B-E77D15940246}"/>
              </a:ext>
            </a:extLst>
          </p:cNvPr>
          <p:cNvSpPr/>
          <p:nvPr/>
        </p:nvSpPr>
        <p:spPr>
          <a:xfrm>
            <a:off x="4078785" y="1857160"/>
            <a:ext cx="3672057" cy="4571997"/>
          </a:xfrm>
          <a:prstGeom prst="rect">
            <a:avLst/>
          </a:prstGeom>
          <a:solidFill>
            <a:schemeClr val="bg2"/>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pic>
        <p:nvPicPr>
          <p:cNvPr id="32" name="Picture 31" descr="A picture containing outdoor object, honeycomb&#10;&#10;Description automatically generated">
            <a:extLst>
              <a:ext uri="{FF2B5EF4-FFF2-40B4-BE49-F238E27FC236}">
                <a16:creationId xmlns:a16="http://schemas.microsoft.com/office/drawing/2014/main" id="{6A56426B-9717-6095-0E5E-B86766FC4CFA}"/>
              </a:ext>
            </a:extLst>
          </p:cNvPr>
          <p:cNvPicPr>
            <a:picLocks noChangeAspect="1"/>
          </p:cNvPicPr>
          <p:nvPr/>
        </p:nvPicPr>
        <p:blipFill rotWithShape="1">
          <a:blip r:embed="rId3" cstate="print">
            <a:extLst>
              <a:ext uri="{BEBA8EAE-BF5A-486C-A8C5-ECC9F3942E4B}">
                <a14:imgProps xmlns:a14="http://schemas.microsoft.com/office/drawing/2010/main">
                  <a14:imgLayer r:embed="rId4">
                    <a14:imgEffect>
                      <a14:saturation sat="0"/>
                    </a14:imgEffect>
                  </a14:imgLayer>
                </a14:imgProps>
              </a:ext>
              <a:ext uri="{28A0092B-C50C-407E-A947-70E740481C1C}">
                <a14:useLocalDpi xmlns:a14="http://schemas.microsoft.com/office/drawing/2010/main" val="0"/>
              </a:ext>
            </a:extLst>
          </a:blip>
          <a:srcRect l="16487" r="15104"/>
          <a:stretch/>
        </p:blipFill>
        <p:spPr>
          <a:xfrm>
            <a:off x="4947692" y="4201041"/>
            <a:ext cx="1996941" cy="1946109"/>
          </a:xfrm>
          <a:prstGeom prst="rect">
            <a:avLst/>
          </a:prstGeom>
        </p:spPr>
      </p:pic>
      <p:sp>
        <p:nvSpPr>
          <p:cNvPr id="33" name="TextBox 32">
            <a:extLst>
              <a:ext uri="{FF2B5EF4-FFF2-40B4-BE49-F238E27FC236}">
                <a16:creationId xmlns:a16="http://schemas.microsoft.com/office/drawing/2014/main" id="{07AFD25D-CE3E-77D9-850E-EA3193BAD14D}"/>
              </a:ext>
            </a:extLst>
          </p:cNvPr>
          <p:cNvSpPr txBox="1"/>
          <p:nvPr/>
        </p:nvSpPr>
        <p:spPr>
          <a:xfrm>
            <a:off x="4251459" y="1984385"/>
            <a:ext cx="2016369" cy="276999"/>
          </a:xfrm>
          <a:prstGeom prst="rect">
            <a:avLst/>
          </a:prstGeom>
          <a:noFill/>
        </p:spPr>
        <p:txBody>
          <a:bodyPr wrap="square" lIns="0" tIns="0" rIns="0" bIns="0" rtlCol="0" anchor="t">
            <a:spAutoFit/>
          </a:bodyPr>
          <a:lstStyle>
            <a:defPPr>
              <a:defRPr lang="en-US"/>
            </a:defPPr>
            <a:lvl1pPr>
              <a:defRPr>
                <a:solidFill>
                  <a:schemeClr val="accent1"/>
                </a:solidFill>
                <a:latin typeface="Roboto Slab Black" pitchFamily="2" charset="0"/>
                <a:ea typeface="Roboto Slab Black" pitchFamily="2"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Roboto Slab Black" pitchFamily="2" charset="0"/>
                <a:ea typeface="Roboto Slab Black" pitchFamily="2" charset="0"/>
                <a:cs typeface="+mn-cs"/>
              </a:rPr>
              <a:t>PROPERTIES</a:t>
            </a:r>
          </a:p>
        </p:txBody>
      </p:sp>
      <p:sp>
        <p:nvSpPr>
          <p:cNvPr id="34" name="TextBox 33">
            <a:extLst>
              <a:ext uri="{FF2B5EF4-FFF2-40B4-BE49-F238E27FC236}">
                <a16:creationId xmlns:a16="http://schemas.microsoft.com/office/drawing/2014/main" id="{FD0DEC7B-2A40-3B6A-1B56-3638592722D4}"/>
              </a:ext>
            </a:extLst>
          </p:cNvPr>
          <p:cNvSpPr txBox="1"/>
          <p:nvPr/>
        </p:nvSpPr>
        <p:spPr>
          <a:xfrm>
            <a:off x="4251459" y="2470739"/>
            <a:ext cx="3395208" cy="1138773"/>
          </a:xfrm>
          <a:prstGeom prst="rect">
            <a:avLst/>
          </a:prstGeom>
          <a:noFill/>
        </p:spPr>
        <p:txBody>
          <a:bodyPr wrap="square" lIns="0" tIns="0" rIns="0" bIns="0" rtlCol="0" anchor="t">
            <a:spAutoFit/>
          </a:bodyPr>
          <a:lstStyle/>
          <a:p>
            <a:pPr marL="233363" marR="0" lvl="0" indent="-233363" algn="l" defTabSz="914400" rtl="0" eaLnBrk="1" fontAlgn="auto" latinLnBrk="0" hangingPunct="1">
              <a:lnSpc>
                <a:spcPct val="100000"/>
              </a:lnSpc>
              <a:spcBef>
                <a:spcPts val="0"/>
              </a:spcBef>
              <a:spcAft>
                <a:spcPts val="1200"/>
              </a:spcAft>
              <a:buClrTx/>
              <a:buSzTx/>
              <a:buFont typeface="Arial" panose="020B0604020202020204" pitchFamily="34" charset="0"/>
              <a:buChar char="•"/>
              <a:tabLst/>
              <a:defRPr/>
            </a:pP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Small molecule</a:t>
            </a:r>
          </a:p>
          <a:p>
            <a:pPr marL="233363" marR="0" lvl="0" indent="-233363" algn="l" defTabSz="914400" rtl="0" eaLnBrk="1" fontAlgn="auto" latinLnBrk="0" hangingPunct="1">
              <a:lnSpc>
                <a:spcPct val="100000"/>
              </a:lnSpc>
              <a:spcBef>
                <a:spcPts val="0"/>
              </a:spcBef>
              <a:spcAft>
                <a:spcPts val="1200"/>
              </a:spcAft>
              <a:buClrTx/>
              <a:buSzTx/>
              <a:buFont typeface="Arial" panose="020B0604020202020204" pitchFamily="34" charset="0"/>
              <a:buChar char="•"/>
              <a:tabLst/>
              <a:defRPr/>
            </a:pP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Oral dosing </a:t>
            </a:r>
            <a:endParaRPr lang="en-US">
              <a:solidFill>
                <a:srgbClr val="58595B"/>
              </a:solidFill>
              <a:latin typeface="Avenir Book" panose="02000503020000020003" pitchFamily="2" charset="0"/>
            </a:endParaRPr>
          </a:p>
          <a:p>
            <a:pPr marL="233363" marR="0" lvl="0" indent="-233363" algn="l" defTabSz="914400" rtl="0" eaLnBrk="1" fontAlgn="auto" latinLnBrk="0" hangingPunct="1">
              <a:lnSpc>
                <a:spcPct val="100000"/>
              </a:lnSpc>
              <a:spcBef>
                <a:spcPts val="0"/>
              </a:spcBef>
              <a:buClrTx/>
              <a:buSzTx/>
              <a:buFont typeface="Arial" panose="020B0604020202020204" pitchFamily="34" charset="0"/>
              <a:buChar char="•"/>
              <a:tabLst/>
              <a:defRPr/>
            </a:pP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24-hour half-life</a:t>
            </a:r>
            <a:endParaRPr lang="en-US">
              <a:solidFill>
                <a:schemeClr val="accent5">
                  <a:lumMod val="60000"/>
                  <a:lumOff val="40000"/>
                </a:schemeClr>
              </a:solidFill>
              <a:highlight>
                <a:srgbClr val="FFFF00"/>
              </a:highlight>
              <a:latin typeface="Avenir Book" panose="02000503020000020003" pitchFamily="2" charset="0"/>
            </a:endParaRPr>
          </a:p>
        </p:txBody>
      </p:sp>
      <p:sp>
        <p:nvSpPr>
          <p:cNvPr id="3" name="Rectangle 2">
            <a:hlinkClick r:id="rId5" action="ppaction://hlinksldjump"/>
            <a:extLst>
              <a:ext uri="{FF2B5EF4-FFF2-40B4-BE49-F238E27FC236}">
                <a16:creationId xmlns:a16="http://schemas.microsoft.com/office/drawing/2014/main" id="{DD3046BE-F241-3FAC-DCDD-550DB2A14BDD}"/>
              </a:ext>
            </a:extLst>
          </p:cNvPr>
          <p:cNvSpPr/>
          <p:nvPr/>
        </p:nvSpPr>
        <p:spPr>
          <a:xfrm>
            <a:off x="11096625" y="6191250"/>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Tree>
    <p:extLst>
      <p:ext uri="{BB962C8B-B14F-4D97-AF65-F5344CB8AC3E}">
        <p14:creationId xmlns:p14="http://schemas.microsoft.com/office/powerpoint/2010/main" val="644184469"/>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A5FE86D-A701-C552-635C-346CC5F1F77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D313ABD-1CDB-DF15-E7B2-596D0C39EE96}"/>
              </a:ext>
            </a:extLst>
          </p:cNvPr>
          <p:cNvSpPr>
            <a:spLocks noGrp="1"/>
          </p:cNvSpPr>
          <p:nvPr>
            <p:ph type="title"/>
          </p:nvPr>
        </p:nvSpPr>
        <p:spPr>
          <a:xfrm>
            <a:off x="304802" y="111578"/>
            <a:ext cx="11887198" cy="1000832"/>
          </a:xfrm>
        </p:spPr>
        <p:txBody>
          <a:bodyPr/>
          <a:lstStyle/>
          <a:p>
            <a:r>
              <a:rPr lang="en-US"/>
              <a:t>Onvansertib + </a:t>
            </a:r>
            <a:r>
              <a:rPr lang="en-US" err="1"/>
              <a:t>bev</a:t>
            </a:r>
            <a:r>
              <a:rPr lang="en-US"/>
              <a:t> inhibits tumor growth greater than either agent alone</a:t>
            </a:r>
          </a:p>
        </p:txBody>
      </p:sp>
      <p:sp>
        <p:nvSpPr>
          <p:cNvPr id="27" name="TextBox 26">
            <a:extLst>
              <a:ext uri="{FF2B5EF4-FFF2-40B4-BE49-F238E27FC236}">
                <a16:creationId xmlns:a16="http://schemas.microsoft.com/office/drawing/2014/main" id="{2607D0CC-A172-0717-3689-E84EE39C22C2}"/>
              </a:ext>
            </a:extLst>
          </p:cNvPr>
          <p:cNvSpPr txBox="1"/>
          <p:nvPr/>
        </p:nvSpPr>
        <p:spPr>
          <a:xfrm>
            <a:off x="237422" y="6362212"/>
            <a:ext cx="11357870" cy="320537"/>
          </a:xfrm>
          <a:prstGeom prst="rect">
            <a:avLst/>
          </a:prstGeom>
          <a:noFill/>
          <a:effectLst>
            <a:outerShdw blurRad="317500" sx="102000" sy="102000" algn="ctr" rotWithShape="0">
              <a:prstClr val="black">
                <a:alpha val="40000"/>
              </a:prstClr>
            </a:outerShdw>
          </a:effectLst>
        </p:spPr>
        <p:txBody>
          <a:bodyPr wrap="square">
            <a:spAutoFit/>
          </a:bodyPr>
          <a:lstStyle/>
          <a:p>
            <a:pPr marL="0" marR="0" algn="just">
              <a:lnSpc>
                <a:spcPct val="107000"/>
              </a:lnSpc>
              <a:spcBef>
                <a:spcPts val="0"/>
              </a:spcBef>
              <a:spcAft>
                <a:spcPts val="800"/>
              </a:spcAft>
            </a:pPr>
            <a:r>
              <a:rPr lang="en-US" sz="700">
                <a:solidFill>
                  <a:schemeClr val="accent6">
                    <a:lumMod val="75000"/>
                  </a:schemeClr>
                </a:solidFill>
                <a:latin typeface="Avenir Light" panose="020B0402020203020204" pitchFamily="34" charset="0"/>
              </a:rPr>
              <a:t>Three KRAS-mutant mCRC xenograft models were treated with vehicle (control), </a:t>
            </a:r>
            <a:r>
              <a:rPr lang="en-US" sz="700" err="1">
                <a:solidFill>
                  <a:schemeClr val="accent6">
                    <a:lumMod val="75000"/>
                  </a:schemeClr>
                </a:solidFill>
                <a:latin typeface="Avenir Light" panose="020B0402020203020204" pitchFamily="34" charset="0"/>
              </a:rPr>
              <a:t>onvansertib</a:t>
            </a:r>
            <a:r>
              <a:rPr lang="en-US" sz="700">
                <a:solidFill>
                  <a:schemeClr val="accent6">
                    <a:lumMod val="75000"/>
                  </a:schemeClr>
                </a:solidFill>
                <a:latin typeface="Avenir Light" panose="020B0402020203020204" pitchFamily="34" charset="0"/>
              </a:rPr>
              <a:t>, bevacizumab or the combination of </a:t>
            </a:r>
            <a:r>
              <a:rPr lang="en-US" sz="700" err="1">
                <a:solidFill>
                  <a:schemeClr val="accent6">
                    <a:lumMod val="75000"/>
                  </a:schemeClr>
                </a:solidFill>
                <a:latin typeface="Avenir Light" panose="020B0402020203020204" pitchFamily="34" charset="0"/>
              </a:rPr>
              <a:t>onvansertib</a:t>
            </a:r>
            <a:r>
              <a:rPr lang="en-US" sz="700">
                <a:solidFill>
                  <a:schemeClr val="accent6">
                    <a:lumMod val="75000"/>
                  </a:schemeClr>
                </a:solidFill>
                <a:latin typeface="Avenir Light" panose="020B0402020203020204" pitchFamily="34" charset="0"/>
              </a:rPr>
              <a:t> and </a:t>
            </a:r>
            <a:r>
              <a:rPr lang="en-US" sz="700" err="1">
                <a:solidFill>
                  <a:schemeClr val="accent6">
                    <a:lumMod val="75000"/>
                  </a:schemeClr>
                </a:solidFill>
                <a:latin typeface="Avenir Light" panose="020B0402020203020204" pitchFamily="34" charset="0"/>
              </a:rPr>
              <a:t>bev</a:t>
            </a:r>
            <a:r>
              <a:rPr lang="en-US" sz="700">
                <a:solidFill>
                  <a:schemeClr val="accent6">
                    <a:lumMod val="75000"/>
                  </a:schemeClr>
                </a:solidFill>
                <a:latin typeface="Avenir Light" panose="020B0402020203020204" pitchFamily="34" charset="0"/>
              </a:rPr>
              <a:t>  8-9mice/ group. Mean ± SEM are represented on graphs. An unpaired t-test was used to test the difference in tumor volume change on the last day of treatment between the combination treatment and the most effective control arm. *p&lt;0.05, ***p&lt;0.001, ****p&lt;0.0001.</a:t>
            </a:r>
          </a:p>
        </p:txBody>
      </p:sp>
      <p:sp>
        <p:nvSpPr>
          <p:cNvPr id="21" name="Rectangle 20">
            <a:hlinkClick r:id="rId2" action="ppaction://hlinksldjump"/>
            <a:extLst>
              <a:ext uri="{FF2B5EF4-FFF2-40B4-BE49-F238E27FC236}">
                <a16:creationId xmlns:a16="http://schemas.microsoft.com/office/drawing/2014/main" id="{E26BC664-BEEF-36F7-B662-0C371F8F808A}"/>
              </a:ext>
            </a:extLst>
          </p:cNvPr>
          <p:cNvSpPr/>
          <p:nvPr/>
        </p:nvSpPr>
        <p:spPr>
          <a:xfrm>
            <a:off x="11096625" y="6191250"/>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
        <p:nvSpPr>
          <p:cNvPr id="26" name="TextBox 25">
            <a:extLst>
              <a:ext uri="{FF2B5EF4-FFF2-40B4-BE49-F238E27FC236}">
                <a16:creationId xmlns:a16="http://schemas.microsoft.com/office/drawing/2014/main" id="{EC2F87A3-C3BD-658F-CBA0-C31767E65F6B}"/>
              </a:ext>
            </a:extLst>
          </p:cNvPr>
          <p:cNvSpPr txBox="1"/>
          <p:nvPr/>
        </p:nvSpPr>
        <p:spPr>
          <a:xfrm>
            <a:off x="5825602" y="4800600"/>
            <a:ext cx="1136530" cy="276999"/>
          </a:xfrm>
          <a:prstGeom prst="rect">
            <a:avLst/>
          </a:prstGeom>
          <a:noFill/>
          <a:effectLst/>
        </p:spPr>
        <p:txBody>
          <a:bodyPr wrap="none" lIns="0" tIns="0" rIns="0" bIns="0" rtlCol="0" anchor="ctr">
            <a:spAutoFit/>
          </a:bodyPr>
          <a:lstStyle/>
          <a:p>
            <a:pPr algn="l">
              <a:spcBef>
                <a:spcPts val="1200"/>
              </a:spcBef>
            </a:pPr>
            <a:r>
              <a:rPr lang="en-US" err="1">
                <a:solidFill>
                  <a:schemeClr val="accent4"/>
                </a:solidFill>
                <a:latin typeface="Avenir Heavy" panose="020B0703020203020204" pitchFamily="34" charset="0"/>
              </a:rPr>
              <a:t>Onv</a:t>
            </a:r>
            <a:r>
              <a:rPr lang="en-US">
                <a:solidFill>
                  <a:schemeClr val="accent4"/>
                </a:solidFill>
                <a:latin typeface="Avenir Heavy" panose="020B0703020203020204" pitchFamily="34" charset="0"/>
              </a:rPr>
              <a:t> + </a:t>
            </a:r>
            <a:r>
              <a:rPr lang="en-US" err="1">
                <a:solidFill>
                  <a:schemeClr val="accent4"/>
                </a:solidFill>
                <a:latin typeface="Avenir Heavy" panose="020B0703020203020204" pitchFamily="34" charset="0"/>
              </a:rPr>
              <a:t>bev</a:t>
            </a:r>
            <a:endParaRPr lang="en-US">
              <a:solidFill>
                <a:schemeClr val="accent4"/>
              </a:solidFill>
              <a:latin typeface="Avenir Heavy" panose="020B0703020203020204" pitchFamily="34" charset="0"/>
            </a:endParaRPr>
          </a:p>
        </p:txBody>
      </p:sp>
      <p:sp>
        <p:nvSpPr>
          <p:cNvPr id="28" name="TextBox 27">
            <a:extLst>
              <a:ext uri="{FF2B5EF4-FFF2-40B4-BE49-F238E27FC236}">
                <a16:creationId xmlns:a16="http://schemas.microsoft.com/office/drawing/2014/main" id="{AF227C9A-E5E1-E5CC-B5BF-757E512C7D22}"/>
              </a:ext>
            </a:extLst>
          </p:cNvPr>
          <p:cNvSpPr txBox="1"/>
          <p:nvPr/>
        </p:nvSpPr>
        <p:spPr>
          <a:xfrm>
            <a:off x="5825602" y="4009882"/>
            <a:ext cx="926536" cy="276999"/>
          </a:xfrm>
          <a:prstGeom prst="rect">
            <a:avLst/>
          </a:prstGeom>
          <a:noFill/>
          <a:effectLst/>
        </p:spPr>
        <p:txBody>
          <a:bodyPr wrap="none" lIns="0" tIns="0" rIns="0" bIns="0" rtlCol="0" anchor="ctr">
            <a:spAutoFit/>
          </a:bodyPr>
          <a:lstStyle/>
          <a:p>
            <a:pPr algn="l">
              <a:spcBef>
                <a:spcPts val="1200"/>
              </a:spcBef>
            </a:pPr>
            <a:r>
              <a:rPr lang="en-US" err="1">
                <a:solidFill>
                  <a:schemeClr val="accent1"/>
                </a:solidFill>
                <a:latin typeface="Avenir Book" panose="02000503020000020003" pitchFamily="2" charset="0"/>
              </a:rPr>
              <a:t>Onv</a:t>
            </a:r>
            <a:r>
              <a:rPr lang="en-US">
                <a:solidFill>
                  <a:schemeClr val="accent1"/>
                </a:solidFill>
                <a:latin typeface="Avenir Book" panose="02000503020000020003" pitchFamily="2" charset="0"/>
              </a:rPr>
              <a:t> only</a:t>
            </a:r>
          </a:p>
        </p:txBody>
      </p:sp>
      <p:sp>
        <p:nvSpPr>
          <p:cNvPr id="30" name="TextBox 29">
            <a:extLst>
              <a:ext uri="{FF2B5EF4-FFF2-40B4-BE49-F238E27FC236}">
                <a16:creationId xmlns:a16="http://schemas.microsoft.com/office/drawing/2014/main" id="{09FFEB77-3A3D-DA07-9C91-0AEDB1C07420}"/>
              </a:ext>
            </a:extLst>
          </p:cNvPr>
          <p:cNvSpPr txBox="1"/>
          <p:nvPr/>
        </p:nvSpPr>
        <p:spPr>
          <a:xfrm>
            <a:off x="5686686" y="2852351"/>
            <a:ext cx="880049" cy="276999"/>
          </a:xfrm>
          <a:prstGeom prst="rect">
            <a:avLst/>
          </a:prstGeom>
          <a:noFill/>
          <a:effectLst/>
        </p:spPr>
        <p:txBody>
          <a:bodyPr wrap="none" lIns="0" tIns="0" rIns="0" bIns="0" rtlCol="0" anchor="ctr">
            <a:spAutoFit/>
          </a:bodyPr>
          <a:lstStyle/>
          <a:p>
            <a:pPr algn="l">
              <a:spcBef>
                <a:spcPts val="1200"/>
              </a:spcBef>
            </a:pPr>
            <a:r>
              <a:rPr lang="en-US">
                <a:solidFill>
                  <a:schemeClr val="accent2"/>
                </a:solidFill>
                <a:latin typeface="Avenir Book" panose="02000503020000020003" pitchFamily="2" charset="0"/>
              </a:rPr>
              <a:t>Bev only</a:t>
            </a:r>
          </a:p>
        </p:txBody>
      </p:sp>
      <p:sp>
        <p:nvSpPr>
          <p:cNvPr id="3" name="TextBox 2">
            <a:extLst>
              <a:ext uri="{FF2B5EF4-FFF2-40B4-BE49-F238E27FC236}">
                <a16:creationId xmlns:a16="http://schemas.microsoft.com/office/drawing/2014/main" id="{F6A6B1D6-5B3C-E065-5D1A-21FA04CD6A69}"/>
              </a:ext>
            </a:extLst>
          </p:cNvPr>
          <p:cNvSpPr txBox="1"/>
          <p:nvPr/>
        </p:nvSpPr>
        <p:spPr>
          <a:xfrm>
            <a:off x="1962150" y="1564543"/>
            <a:ext cx="3318346" cy="416658"/>
          </a:xfrm>
          <a:prstGeom prst="rect">
            <a:avLst/>
          </a:prstGeom>
          <a:solidFill>
            <a:srgbClr val="FFFFFF"/>
          </a:solidFill>
          <a:effectLst/>
        </p:spPr>
        <p:txBody>
          <a:bodyPr wrap="square" lIns="0" tIns="0" rIns="0" bIns="0" rtlCol="0" anchor="ctr">
            <a:noAutofit/>
          </a:bodyPr>
          <a:lstStyle/>
          <a:p>
            <a:pPr algn="ctr">
              <a:spcBef>
                <a:spcPts val="1200"/>
              </a:spcBef>
            </a:pPr>
            <a:r>
              <a:rPr lang="en-US">
                <a:solidFill>
                  <a:schemeClr val="accent5"/>
                </a:solidFill>
                <a:latin typeface="Avenir Heavy" panose="020B0703020203020204" pitchFamily="34" charset="0"/>
              </a:rPr>
              <a:t>HCT-116 (KRAS G13D)</a:t>
            </a:r>
          </a:p>
        </p:txBody>
      </p:sp>
      <p:grpSp>
        <p:nvGrpSpPr>
          <p:cNvPr id="13" name="Group 12">
            <a:extLst>
              <a:ext uri="{FF2B5EF4-FFF2-40B4-BE49-F238E27FC236}">
                <a16:creationId xmlns:a16="http://schemas.microsoft.com/office/drawing/2014/main" id="{387C0AD5-5CA9-1C41-041F-A7A1492BE98B}"/>
              </a:ext>
            </a:extLst>
          </p:cNvPr>
          <p:cNvGrpSpPr/>
          <p:nvPr/>
        </p:nvGrpSpPr>
        <p:grpSpPr>
          <a:xfrm>
            <a:off x="447675" y="1871887"/>
            <a:ext cx="5591174" cy="4126286"/>
            <a:chOff x="447675" y="1871887"/>
            <a:chExt cx="5591174" cy="4126286"/>
          </a:xfrm>
        </p:grpSpPr>
        <p:pic>
          <p:nvPicPr>
            <p:cNvPr id="35" name="Picture 34" descr="A graph with different colored lines&#10;&#10;Description automatically generated">
              <a:extLst>
                <a:ext uri="{FF2B5EF4-FFF2-40B4-BE49-F238E27FC236}">
                  <a16:creationId xmlns:a16="http://schemas.microsoft.com/office/drawing/2014/main" id="{8E843C9D-4376-C33C-007E-FDFE979D3D7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47675" y="1871887"/>
              <a:ext cx="5591174" cy="4126286"/>
            </a:xfrm>
            <a:prstGeom prst="rect">
              <a:avLst/>
            </a:prstGeom>
          </p:spPr>
        </p:pic>
        <p:sp>
          <p:nvSpPr>
            <p:cNvPr id="15" name="Rectangle 14">
              <a:extLst>
                <a:ext uri="{FF2B5EF4-FFF2-40B4-BE49-F238E27FC236}">
                  <a16:creationId xmlns:a16="http://schemas.microsoft.com/office/drawing/2014/main" id="{97361AB4-BE11-B30F-7ACB-A9232E0D8F18}"/>
                </a:ext>
              </a:extLst>
            </p:cNvPr>
            <p:cNvSpPr/>
            <p:nvPr/>
          </p:nvSpPr>
          <p:spPr>
            <a:xfrm>
              <a:off x="447675" y="1895475"/>
              <a:ext cx="1194436" cy="4034311"/>
            </a:xfrm>
            <a:prstGeom prst="rect">
              <a:avLst/>
            </a:prstGeom>
            <a:solidFill>
              <a:srgbClr val="FFFFFF">
                <a:alpha val="6000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16" name="Rectangle 15">
              <a:extLst>
                <a:ext uri="{FF2B5EF4-FFF2-40B4-BE49-F238E27FC236}">
                  <a16:creationId xmlns:a16="http://schemas.microsoft.com/office/drawing/2014/main" id="{4FE83523-9095-760B-3F31-8F9E8242F693}"/>
                </a:ext>
              </a:extLst>
            </p:cNvPr>
            <p:cNvSpPr/>
            <p:nvPr/>
          </p:nvSpPr>
          <p:spPr>
            <a:xfrm>
              <a:off x="1619249" y="5495925"/>
              <a:ext cx="4333876" cy="433861"/>
            </a:xfrm>
            <a:prstGeom prst="rect">
              <a:avLst/>
            </a:prstGeom>
            <a:solidFill>
              <a:srgbClr val="FFFFFF">
                <a:alpha val="6000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grpSp>
      <p:sp>
        <p:nvSpPr>
          <p:cNvPr id="7" name="!!TextBox 6">
            <a:extLst>
              <a:ext uri="{FF2B5EF4-FFF2-40B4-BE49-F238E27FC236}">
                <a16:creationId xmlns:a16="http://schemas.microsoft.com/office/drawing/2014/main" id="{ED290424-E2B9-68AC-7D14-9328B897866D}"/>
              </a:ext>
            </a:extLst>
          </p:cNvPr>
          <p:cNvSpPr txBox="1"/>
          <p:nvPr/>
        </p:nvSpPr>
        <p:spPr>
          <a:xfrm>
            <a:off x="5825602" y="5751679"/>
            <a:ext cx="1704976" cy="369332"/>
          </a:xfrm>
          <a:prstGeom prst="rect">
            <a:avLst/>
          </a:prstGeom>
          <a:effectLst>
            <a:outerShdw blurRad="317500" sx="102000" sy="102000" algn="ctr" rotWithShape="0">
              <a:prstClr val="black">
                <a:alpha val="40000"/>
              </a:prstClr>
            </a:outerShdw>
          </a:effectLst>
        </p:spPr>
        <p:txBody>
          <a:bodyPr wrap="square" lIns="0" tIns="0" rIns="0" bIns="0" rtlCol="0">
            <a:spAutoFit/>
          </a:bodyPr>
          <a:lstStyle/>
          <a:p>
            <a:pPr algn="l"/>
            <a:r>
              <a:rPr lang="en-US" sz="1200" err="1">
                <a:solidFill>
                  <a:schemeClr val="accent6">
                    <a:lumMod val="50000"/>
                  </a:schemeClr>
                </a:solidFill>
                <a:latin typeface="Avenir Book" panose="02000503020000020003" pitchFamily="2" charset="0"/>
              </a:rPr>
              <a:t>Onv</a:t>
            </a:r>
            <a:r>
              <a:rPr lang="en-US" sz="1200">
                <a:solidFill>
                  <a:schemeClr val="accent6">
                    <a:lumMod val="50000"/>
                  </a:schemeClr>
                </a:solidFill>
                <a:latin typeface="Avenir Book" panose="02000503020000020003" pitchFamily="2" charset="0"/>
              </a:rPr>
              <a:t>: 45mg/kg PO, QD</a:t>
            </a:r>
          </a:p>
          <a:p>
            <a:pPr algn="l"/>
            <a:r>
              <a:rPr lang="en-US" sz="1200">
                <a:solidFill>
                  <a:schemeClr val="accent6">
                    <a:lumMod val="50000"/>
                  </a:schemeClr>
                </a:solidFill>
                <a:latin typeface="Avenir Book" panose="02000503020000020003" pitchFamily="2" charset="0"/>
              </a:rPr>
              <a:t>Bev: 10mg/kg, IP, BIW</a:t>
            </a:r>
          </a:p>
        </p:txBody>
      </p:sp>
      <p:sp>
        <p:nvSpPr>
          <p:cNvPr id="39" name="TextBox 38">
            <a:extLst>
              <a:ext uri="{FF2B5EF4-FFF2-40B4-BE49-F238E27FC236}">
                <a16:creationId xmlns:a16="http://schemas.microsoft.com/office/drawing/2014/main" id="{312CF4AA-BFB6-0908-D438-B2B0A186CB37}"/>
              </a:ext>
            </a:extLst>
          </p:cNvPr>
          <p:cNvSpPr txBox="1"/>
          <p:nvPr/>
        </p:nvSpPr>
        <p:spPr>
          <a:xfrm>
            <a:off x="5709396" y="4440000"/>
            <a:ext cx="305711" cy="276999"/>
          </a:xfrm>
          <a:prstGeom prst="rect">
            <a:avLst/>
          </a:prstGeom>
          <a:effectLst>
            <a:outerShdw blurRad="317500" sx="102000" sy="102000" algn="ctr" rotWithShape="0">
              <a:prstClr val="black">
                <a:alpha val="40000"/>
              </a:prstClr>
            </a:outerShdw>
          </a:effectLst>
        </p:spPr>
        <p:txBody>
          <a:bodyPr wrap="square" lIns="0" tIns="0" rIns="0" bIns="0" rtlCol="0" anchor="ctr">
            <a:spAutoFit/>
          </a:bodyPr>
          <a:lstStyle/>
          <a:p>
            <a:pPr algn="l">
              <a:spcBef>
                <a:spcPts val="1200"/>
              </a:spcBef>
            </a:pPr>
            <a:r>
              <a:rPr lang="en-US">
                <a:solidFill>
                  <a:schemeClr val="accent5"/>
                </a:solidFill>
                <a:latin typeface="Avenir Book" panose="02000503020000020003" pitchFamily="2" charset="0"/>
              </a:rPr>
              <a:t>*</a:t>
            </a:r>
          </a:p>
        </p:txBody>
      </p:sp>
      <p:sp>
        <p:nvSpPr>
          <p:cNvPr id="40" name="Right Bracket 39">
            <a:extLst>
              <a:ext uri="{FF2B5EF4-FFF2-40B4-BE49-F238E27FC236}">
                <a16:creationId xmlns:a16="http://schemas.microsoft.com/office/drawing/2014/main" id="{E3184C73-33D7-B124-E428-23A4BCBC99CD}"/>
              </a:ext>
            </a:extLst>
          </p:cNvPr>
          <p:cNvSpPr/>
          <p:nvPr/>
        </p:nvSpPr>
        <p:spPr>
          <a:xfrm>
            <a:off x="5579269" y="4124325"/>
            <a:ext cx="78581" cy="840581"/>
          </a:xfrm>
          <a:prstGeom prst="rightBracket">
            <a:avLst>
              <a:gd name="adj" fmla="val 96212"/>
            </a:avLst>
          </a:prstGeom>
          <a:ln w="9525">
            <a:solidFill>
              <a:schemeClr val="accent5"/>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 name="TextBox 40">
            <a:extLst>
              <a:ext uri="{FF2B5EF4-FFF2-40B4-BE49-F238E27FC236}">
                <a16:creationId xmlns:a16="http://schemas.microsoft.com/office/drawing/2014/main" id="{1DC5A2F5-B132-823E-969C-69C6E9C30ABA}"/>
              </a:ext>
            </a:extLst>
          </p:cNvPr>
          <p:cNvSpPr txBox="1"/>
          <p:nvPr/>
        </p:nvSpPr>
        <p:spPr>
          <a:xfrm>
            <a:off x="3271814" y="5908343"/>
            <a:ext cx="500137" cy="276999"/>
          </a:xfrm>
          <a:prstGeom prst="rect">
            <a:avLst/>
          </a:prstGeom>
          <a:noFill/>
          <a:effectLst/>
        </p:spPr>
        <p:txBody>
          <a:bodyPr wrap="none" lIns="0" tIns="0" rIns="0" bIns="0" rtlCol="0">
            <a:spAutoFit/>
          </a:bodyPr>
          <a:lstStyle/>
          <a:p>
            <a:pPr algn="ctr">
              <a:spcBef>
                <a:spcPts val="1200"/>
              </a:spcBef>
            </a:pPr>
            <a:r>
              <a:rPr lang="en-US">
                <a:solidFill>
                  <a:schemeClr val="bg1">
                    <a:lumMod val="65000"/>
                  </a:schemeClr>
                </a:solidFill>
                <a:latin typeface="Avenir Book" panose="02000503020000020003" pitchFamily="2" charset="0"/>
              </a:rPr>
              <a:t>Days</a:t>
            </a:r>
          </a:p>
        </p:txBody>
      </p:sp>
      <p:sp>
        <p:nvSpPr>
          <p:cNvPr id="10" name="TextBox 9">
            <a:extLst>
              <a:ext uri="{FF2B5EF4-FFF2-40B4-BE49-F238E27FC236}">
                <a16:creationId xmlns:a16="http://schemas.microsoft.com/office/drawing/2014/main" id="{49934242-FF32-B286-5509-0EFD03E807A1}"/>
              </a:ext>
            </a:extLst>
          </p:cNvPr>
          <p:cNvSpPr txBox="1"/>
          <p:nvPr/>
        </p:nvSpPr>
        <p:spPr>
          <a:xfrm>
            <a:off x="4393262" y="2599796"/>
            <a:ext cx="748603" cy="276999"/>
          </a:xfrm>
          <a:prstGeom prst="rect">
            <a:avLst/>
          </a:prstGeom>
          <a:noFill/>
          <a:effectLst/>
        </p:spPr>
        <p:txBody>
          <a:bodyPr wrap="none" lIns="0" tIns="0" rIns="0" bIns="0" rtlCol="0" anchor="ctr">
            <a:spAutoFit/>
          </a:bodyPr>
          <a:lstStyle/>
          <a:p>
            <a:pPr algn="l">
              <a:spcBef>
                <a:spcPts val="1200"/>
              </a:spcBef>
            </a:pPr>
            <a:r>
              <a:rPr lang="en-US">
                <a:solidFill>
                  <a:schemeClr val="bg1">
                    <a:lumMod val="50000"/>
                  </a:schemeClr>
                </a:solidFill>
                <a:latin typeface="Avenir Book" panose="02000503020000020003" pitchFamily="2" charset="0"/>
              </a:rPr>
              <a:t>Vehicle</a:t>
            </a:r>
          </a:p>
        </p:txBody>
      </p:sp>
      <p:sp>
        <p:nvSpPr>
          <p:cNvPr id="11" name="Content Placeholder 3">
            <a:extLst>
              <a:ext uri="{FF2B5EF4-FFF2-40B4-BE49-F238E27FC236}">
                <a16:creationId xmlns:a16="http://schemas.microsoft.com/office/drawing/2014/main" id="{56DCE713-5DBB-CBC5-65AA-C6A821364CAF}"/>
              </a:ext>
            </a:extLst>
          </p:cNvPr>
          <p:cNvSpPr txBox="1">
            <a:spLocks/>
          </p:cNvSpPr>
          <p:nvPr/>
        </p:nvSpPr>
        <p:spPr>
          <a:xfrm>
            <a:off x="7471047" y="4556695"/>
            <a:ext cx="3949428" cy="837217"/>
          </a:xfrm>
          <a:prstGeom prst="rect">
            <a:avLst/>
          </a:prstGeom>
        </p:spPr>
        <p:txBody>
          <a:bodyPr vert="horz" wrap="square" lIns="0" tIns="0" rIns="0" bIns="0" rtlCol="0">
            <a:spAutoFit/>
          </a:bodyPr>
          <a:lstStyle>
            <a:lvl1pPr marL="228600" indent="-228600" algn="l" defTabSz="914400" rtl="0" eaLnBrk="1" latinLnBrk="0" hangingPunct="1">
              <a:lnSpc>
                <a:spcPct val="90000"/>
              </a:lnSpc>
              <a:spcBef>
                <a:spcPts val="1000"/>
              </a:spcBef>
              <a:buClrTx/>
              <a:buFont typeface="Arial" panose="020B0604020202020204" pitchFamily="34" charset="0"/>
              <a:buChar char="•"/>
              <a:defRPr sz="2000" kern="1200">
                <a:solidFill>
                  <a:schemeClr val="accent5"/>
                </a:solidFill>
                <a:latin typeface="Avenir Book" panose="02000503020000020003" pitchFamily="2" charset="0"/>
                <a:ea typeface="+mn-ea"/>
                <a:cs typeface="+mn-cs"/>
              </a:defRPr>
            </a:lvl1pPr>
            <a:lvl2pPr marL="577850" indent="-228600" algn="l" defTabSz="914400" rtl="0" eaLnBrk="1" latinLnBrk="0" hangingPunct="1">
              <a:lnSpc>
                <a:spcPct val="90000"/>
              </a:lnSpc>
              <a:spcBef>
                <a:spcPts val="500"/>
              </a:spcBef>
              <a:buClr>
                <a:schemeClr val="accent5"/>
              </a:buClr>
              <a:buFont typeface="System Font Regular"/>
              <a:buChar char="–"/>
              <a:tabLst/>
              <a:defRPr sz="1800" kern="1200">
                <a:solidFill>
                  <a:schemeClr val="accent5"/>
                </a:solidFill>
                <a:latin typeface="Avenir Book" panose="02000503020000020003" pitchFamily="2" charset="0"/>
                <a:ea typeface="+mn-ea"/>
                <a:cs typeface="+mn-cs"/>
              </a:defRPr>
            </a:lvl2pPr>
            <a:lvl3pPr marL="971550" indent="-228600" algn="l" defTabSz="914400" rtl="0" eaLnBrk="1" latinLnBrk="0" hangingPunct="1">
              <a:lnSpc>
                <a:spcPct val="90000"/>
              </a:lnSpc>
              <a:spcBef>
                <a:spcPts val="500"/>
              </a:spcBef>
              <a:buClrTx/>
              <a:buFont typeface="Arial" panose="020B0604020202020204" pitchFamily="34" charset="0"/>
              <a:buChar char="•"/>
              <a:tabLst/>
              <a:defRPr sz="1400" kern="1200">
                <a:solidFill>
                  <a:schemeClr val="accent5"/>
                </a:solidFill>
                <a:latin typeface="Avenir Book" panose="02000503020000020003" pitchFamily="2" charset="0"/>
                <a:ea typeface="+mn-ea"/>
                <a:cs typeface="+mn-cs"/>
              </a:defRPr>
            </a:lvl3pPr>
            <a:lvl4pPr marL="1374775" indent="-228600" algn="l" defTabSz="914400" rtl="0" eaLnBrk="1" latinLnBrk="0" hangingPunct="1">
              <a:lnSpc>
                <a:spcPct val="90000"/>
              </a:lnSpc>
              <a:spcBef>
                <a:spcPts val="500"/>
              </a:spcBef>
              <a:buClr>
                <a:srgbClr val="186295"/>
              </a:buClr>
              <a:buFont typeface="System Font Regular"/>
              <a:buChar char="–"/>
              <a:tabLst/>
              <a:defRPr sz="1400" kern="1200">
                <a:solidFill>
                  <a:schemeClr val="tx1"/>
                </a:solidFill>
                <a:latin typeface="Avenir" panose="020B0503020203020204" pitchFamily="34" charset="0"/>
                <a:ea typeface="+mn-ea"/>
                <a:cs typeface="+mn-cs"/>
              </a:defRPr>
            </a:lvl4pPr>
            <a:lvl5pPr marL="1835150" indent="-285750" algn="l" defTabSz="914400" rtl="0" eaLnBrk="1" latinLnBrk="0" hangingPunct="1">
              <a:lnSpc>
                <a:spcPct val="90000"/>
              </a:lnSpc>
              <a:spcBef>
                <a:spcPts val="500"/>
              </a:spcBef>
              <a:buClr>
                <a:srgbClr val="186295"/>
              </a:buClr>
              <a:buFont typeface="Apple Symbols" panose="02000000000000000000" pitchFamily="2" charset="-79"/>
              <a:buChar char="≫"/>
              <a:tabLst>
                <a:tab pos="1365250" algn="l"/>
              </a:tabLst>
              <a:defRPr lang="en-US" sz="1400" kern="1200" dirty="0">
                <a:solidFill>
                  <a:schemeClr val="tx1"/>
                </a:solidFill>
                <a:latin typeface="Avenir" panose="020B0503020203020204" pitchFamily="34" charset="0"/>
                <a:ea typeface="Helvetica Neue" panose="02000503000000020004" pitchFamily="2" charset="0"/>
                <a:cs typeface="Helvetica Neue" panose="02000503000000020004"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a:solidFill>
                  <a:schemeClr val="accent6">
                    <a:lumMod val="25000"/>
                  </a:schemeClr>
                </a:solidFill>
                <a:ea typeface="Roboto Slab" pitchFamily="2" charset="0"/>
              </a:rPr>
              <a:t>The combination had significant superior anti-tumor activity compared to the single agents</a:t>
            </a:r>
          </a:p>
        </p:txBody>
      </p:sp>
      <p:grpSp>
        <p:nvGrpSpPr>
          <p:cNvPr id="25" name="Group 24">
            <a:extLst>
              <a:ext uri="{FF2B5EF4-FFF2-40B4-BE49-F238E27FC236}">
                <a16:creationId xmlns:a16="http://schemas.microsoft.com/office/drawing/2014/main" id="{1CED8FC1-24AA-D8CD-D2FF-3A4AF3134C44}"/>
              </a:ext>
            </a:extLst>
          </p:cNvPr>
          <p:cNvGrpSpPr/>
          <p:nvPr/>
        </p:nvGrpSpPr>
        <p:grpSpPr>
          <a:xfrm>
            <a:off x="7210423" y="4578499"/>
            <a:ext cx="146792" cy="760264"/>
            <a:chOff x="8213725" y="4578499"/>
            <a:chExt cx="146792" cy="760264"/>
          </a:xfrm>
        </p:grpSpPr>
        <p:sp>
          <p:nvSpPr>
            <p:cNvPr id="12" name="Isosceles Triangle 11">
              <a:extLst>
                <a:ext uri="{FF2B5EF4-FFF2-40B4-BE49-F238E27FC236}">
                  <a16:creationId xmlns:a16="http://schemas.microsoft.com/office/drawing/2014/main" id="{61EE894A-0AEF-5B44-EB5D-E22AB0685E3D}"/>
                </a:ext>
              </a:extLst>
            </p:cNvPr>
            <p:cNvSpPr/>
            <p:nvPr/>
          </p:nvSpPr>
          <p:spPr>
            <a:xfrm rot="16200000">
              <a:off x="8201982" y="4877610"/>
              <a:ext cx="170278" cy="146792"/>
            </a:xfrm>
            <a:prstGeom prst="triangle">
              <a:avLst/>
            </a:prstGeom>
            <a:solidFill>
              <a:schemeClr val="accent4"/>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cxnSp>
          <p:nvCxnSpPr>
            <p:cNvPr id="17" name="Straight Connector 16">
              <a:extLst>
                <a:ext uri="{FF2B5EF4-FFF2-40B4-BE49-F238E27FC236}">
                  <a16:creationId xmlns:a16="http://schemas.microsoft.com/office/drawing/2014/main" id="{2AA10484-3F40-7F3D-7B24-7E84C3C33D9F}"/>
                </a:ext>
              </a:extLst>
            </p:cNvPr>
            <p:cNvCxnSpPr>
              <a:cxnSpLocks/>
            </p:cNvCxnSpPr>
            <p:nvPr/>
          </p:nvCxnSpPr>
          <p:spPr>
            <a:xfrm>
              <a:off x="8353374" y="4578499"/>
              <a:ext cx="0" cy="245914"/>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FF44831E-AF3D-D0B6-FF35-22BF2731F9D5}"/>
                </a:ext>
              </a:extLst>
            </p:cNvPr>
            <p:cNvCxnSpPr>
              <a:cxnSpLocks/>
            </p:cNvCxnSpPr>
            <p:nvPr/>
          </p:nvCxnSpPr>
          <p:spPr>
            <a:xfrm>
              <a:off x="8353374" y="5077599"/>
              <a:ext cx="0" cy="261164"/>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694145688"/>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C0BDF84-76E2-BAC9-84D2-E221E869932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7BB48A2A-A870-37F9-5AFD-DD219F664A2B}"/>
              </a:ext>
            </a:extLst>
          </p:cNvPr>
          <p:cNvSpPr>
            <a:spLocks noGrp="1"/>
          </p:cNvSpPr>
          <p:nvPr>
            <p:ph type="title"/>
          </p:nvPr>
        </p:nvSpPr>
        <p:spPr>
          <a:xfrm>
            <a:off x="304802" y="111578"/>
            <a:ext cx="11887198" cy="1000832"/>
          </a:xfrm>
        </p:spPr>
        <p:txBody>
          <a:bodyPr/>
          <a:lstStyle/>
          <a:p>
            <a:r>
              <a:rPr lang="en-US"/>
              <a:t>Onvansertib + </a:t>
            </a:r>
            <a:r>
              <a:rPr lang="en-US" err="1"/>
              <a:t>bev</a:t>
            </a:r>
            <a:r>
              <a:rPr lang="en-US"/>
              <a:t> inhibits tumor growth greater than either agent alone</a:t>
            </a:r>
          </a:p>
        </p:txBody>
      </p:sp>
      <p:sp>
        <p:nvSpPr>
          <p:cNvPr id="27" name="TextBox 26">
            <a:extLst>
              <a:ext uri="{FF2B5EF4-FFF2-40B4-BE49-F238E27FC236}">
                <a16:creationId xmlns:a16="http://schemas.microsoft.com/office/drawing/2014/main" id="{97A5E640-A1DA-BA77-BFEC-5CDE1486D4A9}"/>
              </a:ext>
            </a:extLst>
          </p:cNvPr>
          <p:cNvSpPr txBox="1"/>
          <p:nvPr/>
        </p:nvSpPr>
        <p:spPr>
          <a:xfrm>
            <a:off x="237422" y="6362212"/>
            <a:ext cx="11357870" cy="320537"/>
          </a:xfrm>
          <a:prstGeom prst="rect">
            <a:avLst/>
          </a:prstGeom>
          <a:noFill/>
          <a:effectLst>
            <a:outerShdw blurRad="317500" sx="102000" sy="102000" algn="ctr" rotWithShape="0">
              <a:prstClr val="black">
                <a:alpha val="40000"/>
              </a:prstClr>
            </a:outerShdw>
          </a:effectLst>
        </p:spPr>
        <p:txBody>
          <a:bodyPr wrap="square">
            <a:spAutoFit/>
          </a:bodyPr>
          <a:lstStyle/>
          <a:p>
            <a:pPr marL="0" marR="0" algn="just">
              <a:lnSpc>
                <a:spcPct val="107000"/>
              </a:lnSpc>
              <a:spcBef>
                <a:spcPts val="0"/>
              </a:spcBef>
              <a:spcAft>
                <a:spcPts val="800"/>
              </a:spcAft>
            </a:pPr>
            <a:r>
              <a:rPr lang="en-US" sz="700">
                <a:solidFill>
                  <a:schemeClr val="accent6">
                    <a:lumMod val="75000"/>
                  </a:schemeClr>
                </a:solidFill>
                <a:latin typeface="Avenir Light" panose="020B0402020203020204" pitchFamily="34" charset="0"/>
              </a:rPr>
              <a:t>Three KRAS-mutant mCRC xenograft models were treated with vehicle (control), </a:t>
            </a:r>
            <a:r>
              <a:rPr lang="en-US" sz="700" err="1">
                <a:solidFill>
                  <a:schemeClr val="accent6">
                    <a:lumMod val="75000"/>
                  </a:schemeClr>
                </a:solidFill>
                <a:latin typeface="Avenir Light" panose="020B0402020203020204" pitchFamily="34" charset="0"/>
              </a:rPr>
              <a:t>onvansertib</a:t>
            </a:r>
            <a:r>
              <a:rPr lang="en-US" sz="700">
                <a:solidFill>
                  <a:schemeClr val="accent6">
                    <a:lumMod val="75000"/>
                  </a:schemeClr>
                </a:solidFill>
                <a:latin typeface="Avenir Light" panose="020B0402020203020204" pitchFamily="34" charset="0"/>
              </a:rPr>
              <a:t>, bevacizumab or the combination of </a:t>
            </a:r>
            <a:r>
              <a:rPr lang="en-US" sz="700" err="1">
                <a:solidFill>
                  <a:schemeClr val="accent6">
                    <a:lumMod val="75000"/>
                  </a:schemeClr>
                </a:solidFill>
                <a:latin typeface="Avenir Light" panose="020B0402020203020204" pitchFamily="34" charset="0"/>
              </a:rPr>
              <a:t>onvansertib</a:t>
            </a:r>
            <a:r>
              <a:rPr lang="en-US" sz="700">
                <a:solidFill>
                  <a:schemeClr val="accent6">
                    <a:lumMod val="75000"/>
                  </a:schemeClr>
                </a:solidFill>
                <a:latin typeface="Avenir Light" panose="020B0402020203020204" pitchFamily="34" charset="0"/>
              </a:rPr>
              <a:t> and </a:t>
            </a:r>
            <a:r>
              <a:rPr lang="en-US" sz="700" err="1">
                <a:solidFill>
                  <a:schemeClr val="accent6">
                    <a:lumMod val="75000"/>
                  </a:schemeClr>
                </a:solidFill>
                <a:latin typeface="Avenir Light" panose="020B0402020203020204" pitchFamily="34" charset="0"/>
              </a:rPr>
              <a:t>bev</a:t>
            </a:r>
            <a:r>
              <a:rPr lang="en-US" sz="700">
                <a:solidFill>
                  <a:schemeClr val="accent6">
                    <a:lumMod val="75000"/>
                  </a:schemeClr>
                </a:solidFill>
                <a:latin typeface="Avenir Light" panose="020B0402020203020204" pitchFamily="34" charset="0"/>
              </a:rPr>
              <a:t>  8-9mice/ group. Mean ± SEM are represented on graphs. An unpaired t-test was used to test the difference in tumor volume change on the last day of treatment between the combination treatment and the most effective control arm. *p&lt;0.05, ***p&lt;0.001, ****p&lt;0.0001.</a:t>
            </a:r>
          </a:p>
        </p:txBody>
      </p:sp>
      <p:sp>
        <p:nvSpPr>
          <p:cNvPr id="21" name="Rectangle 20">
            <a:hlinkClick r:id="rId2" action="ppaction://hlinksldjump"/>
            <a:extLst>
              <a:ext uri="{FF2B5EF4-FFF2-40B4-BE49-F238E27FC236}">
                <a16:creationId xmlns:a16="http://schemas.microsoft.com/office/drawing/2014/main" id="{B1A9CEFC-71E1-6E1F-9A8C-324EE8F79423}"/>
              </a:ext>
            </a:extLst>
          </p:cNvPr>
          <p:cNvSpPr/>
          <p:nvPr/>
        </p:nvSpPr>
        <p:spPr>
          <a:xfrm>
            <a:off x="11096625" y="6191250"/>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
        <p:nvSpPr>
          <p:cNvPr id="17" name="TextBox 16">
            <a:extLst>
              <a:ext uri="{FF2B5EF4-FFF2-40B4-BE49-F238E27FC236}">
                <a16:creationId xmlns:a16="http://schemas.microsoft.com/office/drawing/2014/main" id="{C7EB5D5A-5B02-3F27-2389-6CAD5748C79E}"/>
              </a:ext>
            </a:extLst>
          </p:cNvPr>
          <p:cNvSpPr txBox="1"/>
          <p:nvPr/>
        </p:nvSpPr>
        <p:spPr>
          <a:xfrm>
            <a:off x="971308" y="1795999"/>
            <a:ext cx="2461370" cy="259080"/>
          </a:xfrm>
          <a:prstGeom prst="rect">
            <a:avLst/>
          </a:prstGeom>
          <a:solidFill>
            <a:srgbClr val="FFFFFF"/>
          </a:solidFill>
          <a:effectLst/>
        </p:spPr>
        <p:txBody>
          <a:bodyPr wrap="square" lIns="0" tIns="0" rIns="0" bIns="0" rtlCol="0" anchor="ctr">
            <a:noAutofit/>
          </a:bodyPr>
          <a:lstStyle/>
          <a:p>
            <a:pPr algn="ctr">
              <a:spcBef>
                <a:spcPts val="1200"/>
              </a:spcBef>
            </a:pPr>
            <a:r>
              <a:rPr lang="en-US" sz="1600">
                <a:solidFill>
                  <a:schemeClr val="accent5"/>
                </a:solidFill>
                <a:latin typeface="Avenir Heavy" panose="020B0703020203020204" pitchFamily="34" charset="0"/>
              </a:rPr>
              <a:t>HCT-116 (KRAS G13D)</a:t>
            </a:r>
          </a:p>
        </p:txBody>
      </p:sp>
      <p:grpSp>
        <p:nvGrpSpPr>
          <p:cNvPr id="33" name="Group 32">
            <a:extLst>
              <a:ext uri="{FF2B5EF4-FFF2-40B4-BE49-F238E27FC236}">
                <a16:creationId xmlns:a16="http://schemas.microsoft.com/office/drawing/2014/main" id="{C450E31B-E244-AFC5-5D7E-A2287269D466}"/>
              </a:ext>
            </a:extLst>
          </p:cNvPr>
          <p:cNvGrpSpPr/>
          <p:nvPr/>
        </p:nvGrpSpPr>
        <p:grpSpPr>
          <a:xfrm>
            <a:off x="228600" y="2082357"/>
            <a:ext cx="3476625" cy="2565749"/>
            <a:chOff x="228600" y="2431591"/>
            <a:chExt cx="3476625" cy="2565749"/>
          </a:xfrm>
        </p:grpSpPr>
        <p:pic>
          <p:nvPicPr>
            <p:cNvPr id="13" name="Picture 12" descr="A graph with different colored lines&#10;&#10;Description automatically generated">
              <a:extLst>
                <a:ext uri="{FF2B5EF4-FFF2-40B4-BE49-F238E27FC236}">
                  <a16:creationId xmlns:a16="http://schemas.microsoft.com/office/drawing/2014/main" id="{FF1305F5-1FED-145F-221C-DB316F8731F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28600" y="2431591"/>
              <a:ext cx="3476625" cy="2565749"/>
            </a:xfrm>
            <a:prstGeom prst="rect">
              <a:avLst/>
            </a:prstGeom>
          </p:spPr>
        </p:pic>
        <p:sp>
          <p:nvSpPr>
            <p:cNvPr id="18" name="Rectangle 17">
              <a:extLst>
                <a:ext uri="{FF2B5EF4-FFF2-40B4-BE49-F238E27FC236}">
                  <a16:creationId xmlns:a16="http://schemas.microsoft.com/office/drawing/2014/main" id="{2DE47397-A9EB-4481-39C4-BA9DAFC44E6D}"/>
                </a:ext>
              </a:extLst>
            </p:cNvPr>
            <p:cNvSpPr/>
            <p:nvPr/>
          </p:nvSpPr>
          <p:spPr>
            <a:xfrm>
              <a:off x="228600" y="2446258"/>
              <a:ext cx="742707" cy="2508559"/>
            </a:xfrm>
            <a:prstGeom prst="rect">
              <a:avLst/>
            </a:prstGeom>
            <a:solidFill>
              <a:srgbClr val="FFFFFF">
                <a:alpha val="6000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19" name="Rectangle 18">
              <a:extLst>
                <a:ext uri="{FF2B5EF4-FFF2-40B4-BE49-F238E27FC236}">
                  <a16:creationId xmlns:a16="http://schemas.microsoft.com/office/drawing/2014/main" id="{C0E0E2AD-FAC1-6F9E-7646-E6034E4C8ECA}"/>
                </a:ext>
              </a:extLst>
            </p:cNvPr>
            <p:cNvSpPr/>
            <p:nvPr/>
          </p:nvSpPr>
          <p:spPr>
            <a:xfrm>
              <a:off x="957092" y="4685040"/>
              <a:ext cx="2694829" cy="269777"/>
            </a:xfrm>
            <a:prstGeom prst="rect">
              <a:avLst/>
            </a:prstGeom>
            <a:solidFill>
              <a:srgbClr val="FFFFFF">
                <a:alpha val="6000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grpSp>
      <p:pic>
        <p:nvPicPr>
          <p:cNvPr id="25" name="Picture 24" descr="A graph with different colored lines&#10;&#10;Description automatically generated">
            <a:extLst>
              <a:ext uri="{FF2B5EF4-FFF2-40B4-BE49-F238E27FC236}">
                <a16:creationId xmlns:a16="http://schemas.microsoft.com/office/drawing/2014/main" id="{C4944713-E70A-329D-DE74-BECA76446ECB}"/>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203720" y="2034842"/>
            <a:ext cx="3503262" cy="2697512"/>
          </a:xfrm>
          <a:prstGeom prst="rect">
            <a:avLst/>
          </a:prstGeom>
        </p:spPr>
      </p:pic>
      <p:pic>
        <p:nvPicPr>
          <p:cNvPr id="32" name="Picture 31" descr="A graph with different colored lines&#10;&#10;Description automatically generated">
            <a:extLst>
              <a:ext uri="{FF2B5EF4-FFF2-40B4-BE49-F238E27FC236}">
                <a16:creationId xmlns:a16="http://schemas.microsoft.com/office/drawing/2014/main" id="{113C9C07-C3C6-A80D-4284-3D91C3DEAC10}"/>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304212" y="2086249"/>
            <a:ext cx="3340100" cy="2561857"/>
          </a:xfrm>
          <a:prstGeom prst="rect">
            <a:avLst/>
          </a:prstGeom>
        </p:spPr>
      </p:pic>
      <p:sp>
        <p:nvSpPr>
          <p:cNvPr id="34" name="Rectangle 33">
            <a:extLst>
              <a:ext uri="{FF2B5EF4-FFF2-40B4-BE49-F238E27FC236}">
                <a16:creationId xmlns:a16="http://schemas.microsoft.com/office/drawing/2014/main" id="{1B44953F-3F24-6CC3-4161-D36D033BA6E8}"/>
              </a:ext>
            </a:extLst>
          </p:cNvPr>
          <p:cNvSpPr/>
          <p:nvPr/>
        </p:nvSpPr>
        <p:spPr>
          <a:xfrm>
            <a:off x="4261107" y="2088251"/>
            <a:ext cx="742707" cy="2508559"/>
          </a:xfrm>
          <a:prstGeom prst="rect">
            <a:avLst/>
          </a:prstGeom>
          <a:solidFill>
            <a:srgbClr val="FFFFFF">
              <a:alpha val="6000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36" name="Rectangle 35">
            <a:extLst>
              <a:ext uri="{FF2B5EF4-FFF2-40B4-BE49-F238E27FC236}">
                <a16:creationId xmlns:a16="http://schemas.microsoft.com/office/drawing/2014/main" id="{BFAF2AEF-92C6-F46E-8EEF-D553D1884DB1}"/>
              </a:ext>
            </a:extLst>
          </p:cNvPr>
          <p:cNvSpPr/>
          <p:nvPr/>
        </p:nvSpPr>
        <p:spPr>
          <a:xfrm>
            <a:off x="5003888" y="4352433"/>
            <a:ext cx="2694829" cy="269777"/>
          </a:xfrm>
          <a:prstGeom prst="rect">
            <a:avLst/>
          </a:prstGeom>
          <a:solidFill>
            <a:srgbClr val="FFFFFF">
              <a:alpha val="6000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37" name="Rectangle 36">
            <a:extLst>
              <a:ext uri="{FF2B5EF4-FFF2-40B4-BE49-F238E27FC236}">
                <a16:creationId xmlns:a16="http://schemas.microsoft.com/office/drawing/2014/main" id="{30BA3871-F871-CFC7-21F0-E39C54B88F1E}"/>
              </a:ext>
            </a:extLst>
          </p:cNvPr>
          <p:cNvSpPr/>
          <p:nvPr/>
        </p:nvSpPr>
        <p:spPr>
          <a:xfrm>
            <a:off x="8293863" y="2073962"/>
            <a:ext cx="742707" cy="2508559"/>
          </a:xfrm>
          <a:prstGeom prst="rect">
            <a:avLst/>
          </a:prstGeom>
          <a:solidFill>
            <a:srgbClr val="FFFFFF">
              <a:alpha val="6000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38" name="Rectangle 37">
            <a:extLst>
              <a:ext uri="{FF2B5EF4-FFF2-40B4-BE49-F238E27FC236}">
                <a16:creationId xmlns:a16="http://schemas.microsoft.com/office/drawing/2014/main" id="{BA1CBBFA-DBF2-7398-3EE0-E709B74608B0}"/>
              </a:ext>
            </a:extLst>
          </p:cNvPr>
          <p:cNvSpPr/>
          <p:nvPr/>
        </p:nvSpPr>
        <p:spPr>
          <a:xfrm>
            <a:off x="9036644" y="4336558"/>
            <a:ext cx="2694829" cy="269777"/>
          </a:xfrm>
          <a:prstGeom prst="rect">
            <a:avLst/>
          </a:prstGeom>
          <a:solidFill>
            <a:srgbClr val="FFFFFF">
              <a:alpha val="6000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46" name="TextBox 45">
            <a:extLst>
              <a:ext uri="{FF2B5EF4-FFF2-40B4-BE49-F238E27FC236}">
                <a16:creationId xmlns:a16="http://schemas.microsoft.com/office/drawing/2014/main" id="{6F348661-9E44-70BB-390D-9CCA56F4BB01}"/>
              </a:ext>
            </a:extLst>
          </p:cNvPr>
          <p:cNvSpPr txBox="1"/>
          <p:nvPr/>
        </p:nvSpPr>
        <p:spPr>
          <a:xfrm>
            <a:off x="5333086" y="1808858"/>
            <a:ext cx="1830630" cy="246221"/>
          </a:xfrm>
          <a:prstGeom prst="rect">
            <a:avLst/>
          </a:prstGeom>
          <a:solidFill>
            <a:srgbClr val="FFFFFF"/>
          </a:solidFill>
          <a:effectLst/>
        </p:spPr>
        <p:txBody>
          <a:bodyPr wrap="square" lIns="0" tIns="0" rIns="0" bIns="0" rtlCol="0" anchor="ctr">
            <a:noAutofit/>
          </a:bodyPr>
          <a:lstStyle>
            <a:defPPr>
              <a:defRPr lang="en-UG"/>
            </a:defPPr>
            <a:lvl1pPr algn="ctr">
              <a:spcBef>
                <a:spcPts val="1200"/>
              </a:spcBef>
              <a:defRPr sz="1600">
                <a:solidFill>
                  <a:schemeClr val="accent5"/>
                </a:solidFill>
                <a:latin typeface="Avenir Heavy" panose="020B0703020203020204" pitchFamily="34" charset="0"/>
              </a:defRPr>
            </a:lvl1pPr>
          </a:lstStyle>
          <a:p>
            <a:r>
              <a:rPr lang="en-US" err="1"/>
              <a:t>LoVo</a:t>
            </a:r>
            <a:r>
              <a:rPr lang="en-US"/>
              <a:t> (KRAS G13D)</a:t>
            </a:r>
          </a:p>
        </p:txBody>
      </p:sp>
      <p:sp>
        <p:nvSpPr>
          <p:cNvPr id="47" name="TextBox 46">
            <a:extLst>
              <a:ext uri="{FF2B5EF4-FFF2-40B4-BE49-F238E27FC236}">
                <a16:creationId xmlns:a16="http://schemas.microsoft.com/office/drawing/2014/main" id="{38F368B6-A76D-31DD-8D21-76ABAC50967A}"/>
              </a:ext>
            </a:extLst>
          </p:cNvPr>
          <p:cNvSpPr txBox="1"/>
          <p:nvPr/>
        </p:nvSpPr>
        <p:spPr>
          <a:xfrm>
            <a:off x="9296142" y="1808858"/>
            <a:ext cx="2022991" cy="246221"/>
          </a:xfrm>
          <a:prstGeom prst="rect">
            <a:avLst/>
          </a:prstGeom>
          <a:solidFill>
            <a:srgbClr val="FFFFFF"/>
          </a:solidFill>
          <a:effectLst/>
        </p:spPr>
        <p:txBody>
          <a:bodyPr wrap="square" lIns="0" tIns="0" rIns="0" bIns="0" rtlCol="0" anchor="ctr">
            <a:noAutofit/>
          </a:bodyPr>
          <a:lstStyle>
            <a:defPPr>
              <a:defRPr lang="en-UG"/>
            </a:defPPr>
            <a:lvl1pPr algn="ctr">
              <a:spcBef>
                <a:spcPts val="1200"/>
              </a:spcBef>
              <a:defRPr sz="1600">
                <a:solidFill>
                  <a:schemeClr val="accent5"/>
                </a:solidFill>
                <a:latin typeface="Avenir Heavy" panose="020B0703020203020204" pitchFamily="34" charset="0"/>
              </a:defRPr>
            </a:lvl1pPr>
          </a:lstStyle>
          <a:p>
            <a:r>
              <a:rPr lang="en-US"/>
              <a:t>SW620 (KRAS G12V)</a:t>
            </a:r>
          </a:p>
        </p:txBody>
      </p:sp>
      <p:sp>
        <p:nvSpPr>
          <p:cNvPr id="48" name="TextBox 47">
            <a:extLst>
              <a:ext uri="{FF2B5EF4-FFF2-40B4-BE49-F238E27FC236}">
                <a16:creationId xmlns:a16="http://schemas.microsoft.com/office/drawing/2014/main" id="{E324D0A7-0140-0DDB-D74D-8DBB81AF7DEA}"/>
              </a:ext>
            </a:extLst>
          </p:cNvPr>
          <p:cNvSpPr txBox="1"/>
          <p:nvPr/>
        </p:nvSpPr>
        <p:spPr>
          <a:xfrm>
            <a:off x="3595950" y="3653517"/>
            <a:ext cx="305711" cy="215444"/>
          </a:xfrm>
          <a:prstGeom prst="rect">
            <a:avLst/>
          </a:prstGeom>
          <a:solidFill>
            <a:schemeClr val="bg1"/>
          </a:solidFill>
          <a:effectLst/>
        </p:spPr>
        <p:txBody>
          <a:bodyPr wrap="square" lIns="0" tIns="0" rIns="0" bIns="0" rtlCol="0" anchor="ctr">
            <a:spAutoFit/>
          </a:bodyPr>
          <a:lstStyle/>
          <a:p>
            <a:pPr algn="l">
              <a:spcBef>
                <a:spcPts val="1200"/>
              </a:spcBef>
            </a:pPr>
            <a:r>
              <a:rPr lang="en-US" sz="1400">
                <a:solidFill>
                  <a:schemeClr val="accent5"/>
                </a:solidFill>
                <a:latin typeface="Avenir Book" panose="02000503020000020003" pitchFamily="2" charset="0"/>
              </a:rPr>
              <a:t>*</a:t>
            </a:r>
          </a:p>
        </p:txBody>
      </p:sp>
      <p:sp>
        <p:nvSpPr>
          <p:cNvPr id="49" name="Right Bracket 48">
            <a:extLst>
              <a:ext uri="{FF2B5EF4-FFF2-40B4-BE49-F238E27FC236}">
                <a16:creationId xmlns:a16="http://schemas.microsoft.com/office/drawing/2014/main" id="{431C542E-B2AE-07C1-69F5-F8FF28D6449D}"/>
              </a:ext>
            </a:extLst>
          </p:cNvPr>
          <p:cNvSpPr/>
          <p:nvPr/>
        </p:nvSpPr>
        <p:spPr>
          <a:xfrm>
            <a:off x="3465921" y="3474860"/>
            <a:ext cx="58329" cy="516115"/>
          </a:xfrm>
          <a:prstGeom prst="rightBracket">
            <a:avLst>
              <a:gd name="adj" fmla="val 96212"/>
            </a:avLst>
          </a:prstGeom>
          <a:ln w="9525">
            <a:solidFill>
              <a:schemeClr val="accent5"/>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52" name="Group 51">
            <a:extLst>
              <a:ext uri="{FF2B5EF4-FFF2-40B4-BE49-F238E27FC236}">
                <a16:creationId xmlns:a16="http://schemas.microsoft.com/office/drawing/2014/main" id="{16C0C4C9-4DF3-1C28-079D-1000D9C7AEAF}"/>
              </a:ext>
            </a:extLst>
          </p:cNvPr>
          <p:cNvGrpSpPr/>
          <p:nvPr/>
        </p:nvGrpSpPr>
        <p:grpSpPr>
          <a:xfrm>
            <a:off x="7481484" y="3783082"/>
            <a:ext cx="398226" cy="334100"/>
            <a:chOff x="7481484" y="3859282"/>
            <a:chExt cx="398226" cy="334100"/>
          </a:xfrm>
        </p:grpSpPr>
        <p:sp>
          <p:nvSpPr>
            <p:cNvPr id="50" name="TextBox 49">
              <a:extLst>
                <a:ext uri="{FF2B5EF4-FFF2-40B4-BE49-F238E27FC236}">
                  <a16:creationId xmlns:a16="http://schemas.microsoft.com/office/drawing/2014/main" id="{1615ED0E-FDF9-567D-6400-69A3439B7E7F}"/>
                </a:ext>
              </a:extLst>
            </p:cNvPr>
            <p:cNvSpPr txBox="1"/>
            <p:nvPr/>
          </p:nvSpPr>
          <p:spPr>
            <a:xfrm>
              <a:off x="7573999" y="3956710"/>
              <a:ext cx="305711" cy="215444"/>
            </a:xfrm>
            <a:prstGeom prst="rect">
              <a:avLst/>
            </a:prstGeom>
            <a:solidFill>
              <a:schemeClr val="bg1"/>
            </a:solidFill>
            <a:effectLst/>
          </p:spPr>
          <p:txBody>
            <a:bodyPr wrap="square" lIns="0" tIns="0" rIns="0" bIns="0" rtlCol="0" anchor="ctr">
              <a:spAutoFit/>
            </a:bodyPr>
            <a:lstStyle/>
            <a:p>
              <a:pPr algn="l">
                <a:spcBef>
                  <a:spcPts val="1200"/>
                </a:spcBef>
              </a:pPr>
              <a:r>
                <a:rPr lang="en-US" sz="1400">
                  <a:solidFill>
                    <a:schemeClr val="accent5"/>
                  </a:solidFill>
                  <a:latin typeface="Avenir Book" panose="02000503020000020003" pitchFamily="2" charset="0"/>
                </a:rPr>
                <a:t>***</a:t>
              </a:r>
            </a:p>
          </p:txBody>
        </p:sp>
        <p:sp>
          <p:nvSpPr>
            <p:cNvPr id="51" name="Right Bracket 50">
              <a:extLst>
                <a:ext uri="{FF2B5EF4-FFF2-40B4-BE49-F238E27FC236}">
                  <a16:creationId xmlns:a16="http://schemas.microsoft.com/office/drawing/2014/main" id="{F696CF03-E7F9-C37B-F713-99BAEAF0E7C9}"/>
                </a:ext>
              </a:extLst>
            </p:cNvPr>
            <p:cNvSpPr/>
            <p:nvPr/>
          </p:nvSpPr>
          <p:spPr>
            <a:xfrm>
              <a:off x="7481484" y="3859282"/>
              <a:ext cx="45903" cy="334100"/>
            </a:xfrm>
            <a:prstGeom prst="rightBracket">
              <a:avLst>
                <a:gd name="adj" fmla="val 96212"/>
              </a:avLst>
            </a:prstGeom>
            <a:ln w="9525">
              <a:solidFill>
                <a:schemeClr val="accent5"/>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54" name="TextBox 53">
            <a:extLst>
              <a:ext uri="{FF2B5EF4-FFF2-40B4-BE49-F238E27FC236}">
                <a16:creationId xmlns:a16="http://schemas.microsoft.com/office/drawing/2014/main" id="{123D1741-26F4-90C1-D18A-FD02BF466EAD}"/>
              </a:ext>
            </a:extLst>
          </p:cNvPr>
          <p:cNvSpPr txBox="1"/>
          <p:nvPr/>
        </p:nvSpPr>
        <p:spPr>
          <a:xfrm>
            <a:off x="11394608" y="3788048"/>
            <a:ext cx="397862" cy="215444"/>
          </a:xfrm>
          <a:prstGeom prst="rect">
            <a:avLst/>
          </a:prstGeom>
          <a:solidFill>
            <a:schemeClr val="bg1"/>
          </a:solidFill>
          <a:effectLst/>
        </p:spPr>
        <p:txBody>
          <a:bodyPr wrap="square" lIns="0" tIns="0" rIns="0" bIns="0" rtlCol="0" anchor="ctr">
            <a:spAutoFit/>
          </a:bodyPr>
          <a:lstStyle/>
          <a:p>
            <a:pPr algn="l">
              <a:spcBef>
                <a:spcPts val="1200"/>
              </a:spcBef>
            </a:pPr>
            <a:r>
              <a:rPr lang="en-US" sz="1400">
                <a:solidFill>
                  <a:schemeClr val="accent5"/>
                </a:solidFill>
                <a:latin typeface="Avenir Book" panose="02000503020000020003" pitchFamily="2" charset="0"/>
              </a:rPr>
              <a:t>****</a:t>
            </a:r>
          </a:p>
        </p:txBody>
      </p:sp>
      <p:sp>
        <p:nvSpPr>
          <p:cNvPr id="55" name="Right Bracket 54">
            <a:extLst>
              <a:ext uri="{FF2B5EF4-FFF2-40B4-BE49-F238E27FC236}">
                <a16:creationId xmlns:a16="http://schemas.microsoft.com/office/drawing/2014/main" id="{55876861-7F5E-4F6D-13DA-95DD632714DC}"/>
              </a:ext>
            </a:extLst>
          </p:cNvPr>
          <p:cNvSpPr/>
          <p:nvPr/>
        </p:nvSpPr>
        <p:spPr>
          <a:xfrm>
            <a:off x="11289667" y="3608737"/>
            <a:ext cx="58329" cy="508445"/>
          </a:xfrm>
          <a:prstGeom prst="rightBracket">
            <a:avLst>
              <a:gd name="adj" fmla="val 96212"/>
            </a:avLst>
          </a:prstGeom>
          <a:ln w="9525">
            <a:solidFill>
              <a:schemeClr val="accent5"/>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 name="TextBox 55">
            <a:extLst>
              <a:ext uri="{FF2B5EF4-FFF2-40B4-BE49-F238E27FC236}">
                <a16:creationId xmlns:a16="http://schemas.microsoft.com/office/drawing/2014/main" id="{406E19C0-E9B0-24FA-E801-BC06F59FF3A1}"/>
              </a:ext>
            </a:extLst>
          </p:cNvPr>
          <p:cNvSpPr txBox="1"/>
          <p:nvPr/>
        </p:nvSpPr>
        <p:spPr>
          <a:xfrm>
            <a:off x="1979592" y="4577007"/>
            <a:ext cx="333425" cy="184666"/>
          </a:xfrm>
          <a:prstGeom prst="rect">
            <a:avLst/>
          </a:prstGeom>
          <a:noFill/>
          <a:effectLst/>
        </p:spPr>
        <p:txBody>
          <a:bodyPr wrap="none" lIns="0" tIns="0" rIns="0" bIns="0" rtlCol="0">
            <a:spAutoFit/>
          </a:bodyPr>
          <a:lstStyle/>
          <a:p>
            <a:pPr algn="ctr">
              <a:spcBef>
                <a:spcPts val="1200"/>
              </a:spcBef>
            </a:pPr>
            <a:r>
              <a:rPr lang="en-US" sz="1200">
                <a:solidFill>
                  <a:schemeClr val="bg1">
                    <a:lumMod val="65000"/>
                  </a:schemeClr>
                </a:solidFill>
                <a:latin typeface="Avenir Book" panose="02000503020000020003" pitchFamily="2" charset="0"/>
              </a:rPr>
              <a:t>Days</a:t>
            </a:r>
          </a:p>
        </p:txBody>
      </p:sp>
      <p:sp>
        <p:nvSpPr>
          <p:cNvPr id="57" name="TextBox 56">
            <a:extLst>
              <a:ext uri="{FF2B5EF4-FFF2-40B4-BE49-F238E27FC236}">
                <a16:creationId xmlns:a16="http://schemas.microsoft.com/office/drawing/2014/main" id="{F65F6339-616A-E62D-1B13-15D828FFA260}"/>
              </a:ext>
            </a:extLst>
          </p:cNvPr>
          <p:cNvSpPr txBox="1"/>
          <p:nvPr/>
        </p:nvSpPr>
        <p:spPr>
          <a:xfrm>
            <a:off x="9996406" y="4577007"/>
            <a:ext cx="333425" cy="184666"/>
          </a:xfrm>
          <a:prstGeom prst="rect">
            <a:avLst/>
          </a:prstGeom>
          <a:noFill/>
          <a:effectLst/>
        </p:spPr>
        <p:txBody>
          <a:bodyPr wrap="none" lIns="0" tIns="0" rIns="0" bIns="0" rtlCol="0">
            <a:spAutoFit/>
          </a:bodyPr>
          <a:lstStyle/>
          <a:p>
            <a:pPr algn="ctr">
              <a:spcBef>
                <a:spcPts val="1200"/>
              </a:spcBef>
            </a:pPr>
            <a:r>
              <a:rPr lang="en-US" sz="1200">
                <a:solidFill>
                  <a:schemeClr val="bg1">
                    <a:lumMod val="65000"/>
                  </a:schemeClr>
                </a:solidFill>
                <a:latin typeface="Avenir Book" panose="02000503020000020003" pitchFamily="2" charset="0"/>
              </a:rPr>
              <a:t>Days</a:t>
            </a:r>
          </a:p>
        </p:txBody>
      </p:sp>
      <p:sp>
        <p:nvSpPr>
          <p:cNvPr id="58" name="TextBox 57">
            <a:extLst>
              <a:ext uri="{FF2B5EF4-FFF2-40B4-BE49-F238E27FC236}">
                <a16:creationId xmlns:a16="http://schemas.microsoft.com/office/drawing/2014/main" id="{86E81D7B-12AC-DFEF-4DE8-2DCD53168F1C}"/>
              </a:ext>
            </a:extLst>
          </p:cNvPr>
          <p:cNvSpPr txBox="1"/>
          <p:nvPr/>
        </p:nvSpPr>
        <p:spPr>
          <a:xfrm>
            <a:off x="5964876" y="4577007"/>
            <a:ext cx="333425" cy="184666"/>
          </a:xfrm>
          <a:prstGeom prst="rect">
            <a:avLst/>
          </a:prstGeom>
          <a:noFill/>
          <a:effectLst/>
        </p:spPr>
        <p:txBody>
          <a:bodyPr wrap="none" lIns="0" tIns="0" rIns="0" bIns="0" rtlCol="0">
            <a:spAutoFit/>
          </a:bodyPr>
          <a:lstStyle/>
          <a:p>
            <a:pPr algn="ctr">
              <a:spcBef>
                <a:spcPts val="1200"/>
              </a:spcBef>
            </a:pPr>
            <a:r>
              <a:rPr lang="en-US" sz="1200">
                <a:solidFill>
                  <a:schemeClr val="bg1">
                    <a:lumMod val="65000"/>
                  </a:schemeClr>
                </a:solidFill>
                <a:latin typeface="Avenir Book" panose="02000503020000020003" pitchFamily="2" charset="0"/>
              </a:rPr>
              <a:t>Days</a:t>
            </a:r>
          </a:p>
        </p:txBody>
      </p:sp>
      <p:sp>
        <p:nvSpPr>
          <p:cNvPr id="59" name="TextBox 58">
            <a:extLst>
              <a:ext uri="{FF2B5EF4-FFF2-40B4-BE49-F238E27FC236}">
                <a16:creationId xmlns:a16="http://schemas.microsoft.com/office/drawing/2014/main" id="{5D1C88BB-E52E-9A38-5E67-B784FB4D39E6}"/>
              </a:ext>
            </a:extLst>
          </p:cNvPr>
          <p:cNvSpPr txBox="1"/>
          <p:nvPr/>
        </p:nvSpPr>
        <p:spPr>
          <a:xfrm>
            <a:off x="957092" y="4899765"/>
            <a:ext cx="1704976" cy="369332"/>
          </a:xfrm>
          <a:prstGeom prst="rect">
            <a:avLst/>
          </a:prstGeom>
          <a:effectLst>
            <a:outerShdw blurRad="317500" sx="102000" sy="102000" algn="ctr" rotWithShape="0">
              <a:prstClr val="black">
                <a:alpha val="40000"/>
              </a:prstClr>
            </a:outerShdw>
          </a:effectLst>
        </p:spPr>
        <p:txBody>
          <a:bodyPr wrap="square" lIns="0" tIns="0" rIns="0" bIns="0" rtlCol="0">
            <a:spAutoFit/>
          </a:bodyPr>
          <a:lstStyle/>
          <a:p>
            <a:pPr algn="l"/>
            <a:r>
              <a:rPr lang="en-US" sz="1200" err="1">
                <a:solidFill>
                  <a:schemeClr val="accent6">
                    <a:lumMod val="50000"/>
                  </a:schemeClr>
                </a:solidFill>
                <a:latin typeface="Avenir Book" panose="02000503020000020003" pitchFamily="2" charset="0"/>
              </a:rPr>
              <a:t>Onv</a:t>
            </a:r>
            <a:r>
              <a:rPr lang="en-US" sz="1200">
                <a:solidFill>
                  <a:schemeClr val="accent6">
                    <a:lumMod val="50000"/>
                  </a:schemeClr>
                </a:solidFill>
                <a:latin typeface="Avenir Book" panose="02000503020000020003" pitchFamily="2" charset="0"/>
              </a:rPr>
              <a:t>: 45mg/kg PO, QD</a:t>
            </a:r>
          </a:p>
          <a:p>
            <a:pPr algn="l"/>
            <a:r>
              <a:rPr lang="en-US" sz="1200">
                <a:solidFill>
                  <a:schemeClr val="accent6">
                    <a:lumMod val="50000"/>
                  </a:schemeClr>
                </a:solidFill>
                <a:latin typeface="Avenir Book" panose="02000503020000020003" pitchFamily="2" charset="0"/>
              </a:rPr>
              <a:t>Bev: 10mg/kg, IP, BIW</a:t>
            </a:r>
          </a:p>
        </p:txBody>
      </p:sp>
      <p:sp>
        <p:nvSpPr>
          <p:cNvPr id="60" name="TextBox 59">
            <a:extLst>
              <a:ext uri="{FF2B5EF4-FFF2-40B4-BE49-F238E27FC236}">
                <a16:creationId xmlns:a16="http://schemas.microsoft.com/office/drawing/2014/main" id="{C88A8357-8CB2-07DF-A47C-8A14A295897D}"/>
              </a:ext>
            </a:extLst>
          </p:cNvPr>
          <p:cNvSpPr txBox="1"/>
          <p:nvPr/>
        </p:nvSpPr>
        <p:spPr>
          <a:xfrm>
            <a:off x="4987668" y="4899765"/>
            <a:ext cx="2493816" cy="369332"/>
          </a:xfrm>
          <a:prstGeom prst="rect">
            <a:avLst/>
          </a:prstGeom>
          <a:effectLst>
            <a:outerShdw blurRad="317500" sx="102000" sy="102000" algn="ctr" rotWithShape="0">
              <a:prstClr val="black">
                <a:alpha val="40000"/>
              </a:prstClr>
            </a:outerShdw>
          </a:effectLst>
        </p:spPr>
        <p:txBody>
          <a:bodyPr wrap="square" lIns="0" tIns="0" rIns="0" bIns="0" rtlCol="0">
            <a:spAutoFit/>
          </a:bodyPr>
          <a:lstStyle>
            <a:defPPr>
              <a:defRPr lang="en-UG"/>
            </a:defPPr>
            <a:lvl1pPr>
              <a:defRPr sz="1200">
                <a:solidFill>
                  <a:schemeClr val="accent6">
                    <a:lumMod val="50000"/>
                  </a:schemeClr>
                </a:solidFill>
                <a:latin typeface="Avenir Book" panose="02000503020000020003" pitchFamily="2" charset="0"/>
              </a:defRPr>
            </a:lvl1pPr>
          </a:lstStyle>
          <a:p>
            <a:r>
              <a:rPr lang="en-US"/>
              <a:t>Onvansertib 45mg/kg PO, QD</a:t>
            </a:r>
          </a:p>
          <a:p>
            <a:r>
              <a:rPr lang="en-US"/>
              <a:t>Bev 5mg/kg, IP, BIW</a:t>
            </a:r>
          </a:p>
        </p:txBody>
      </p:sp>
      <p:sp>
        <p:nvSpPr>
          <p:cNvPr id="61" name="TextBox 60">
            <a:extLst>
              <a:ext uri="{FF2B5EF4-FFF2-40B4-BE49-F238E27FC236}">
                <a16:creationId xmlns:a16="http://schemas.microsoft.com/office/drawing/2014/main" id="{D6AB17C7-B2CD-C6E1-A6AE-7F53CA63EA92}"/>
              </a:ext>
            </a:extLst>
          </p:cNvPr>
          <p:cNvSpPr txBox="1"/>
          <p:nvPr/>
        </p:nvSpPr>
        <p:spPr>
          <a:xfrm>
            <a:off x="8976765" y="4899765"/>
            <a:ext cx="2493816" cy="369332"/>
          </a:xfrm>
          <a:prstGeom prst="rect">
            <a:avLst/>
          </a:prstGeom>
          <a:effectLst>
            <a:outerShdw blurRad="317500" sx="102000" sy="102000" algn="ctr" rotWithShape="0">
              <a:prstClr val="black">
                <a:alpha val="40000"/>
              </a:prstClr>
            </a:outerShdw>
          </a:effectLst>
        </p:spPr>
        <p:txBody>
          <a:bodyPr wrap="square" lIns="0" tIns="0" rIns="0" bIns="0" rtlCol="0">
            <a:spAutoFit/>
          </a:bodyPr>
          <a:lstStyle>
            <a:defPPr>
              <a:defRPr lang="en-UG"/>
            </a:defPPr>
            <a:lvl1pPr>
              <a:defRPr sz="1200">
                <a:solidFill>
                  <a:schemeClr val="accent6">
                    <a:lumMod val="50000"/>
                  </a:schemeClr>
                </a:solidFill>
                <a:latin typeface="Avenir Book" panose="02000503020000020003" pitchFamily="2" charset="0"/>
              </a:defRPr>
            </a:lvl1pPr>
          </a:lstStyle>
          <a:p>
            <a:r>
              <a:rPr lang="en-US"/>
              <a:t>Onvansertib 45mg/kg PO, QD</a:t>
            </a:r>
          </a:p>
          <a:p>
            <a:r>
              <a:rPr lang="en-US"/>
              <a:t>Bev 1mg/kg, IP, BIW</a:t>
            </a:r>
          </a:p>
        </p:txBody>
      </p:sp>
      <p:grpSp>
        <p:nvGrpSpPr>
          <p:cNvPr id="73" name="Group 72">
            <a:extLst>
              <a:ext uri="{FF2B5EF4-FFF2-40B4-BE49-F238E27FC236}">
                <a16:creationId xmlns:a16="http://schemas.microsoft.com/office/drawing/2014/main" id="{E69E7082-ADF3-635A-CC2B-DD960C5C1A17}"/>
              </a:ext>
            </a:extLst>
          </p:cNvPr>
          <p:cNvGrpSpPr/>
          <p:nvPr/>
        </p:nvGrpSpPr>
        <p:grpSpPr>
          <a:xfrm>
            <a:off x="3050299" y="4918815"/>
            <a:ext cx="1397012" cy="1169029"/>
            <a:chOff x="2760338" y="5082053"/>
            <a:chExt cx="1397012" cy="1169029"/>
          </a:xfrm>
        </p:grpSpPr>
        <p:sp>
          <p:nvSpPr>
            <p:cNvPr id="71" name="Rectangle 70">
              <a:extLst>
                <a:ext uri="{FF2B5EF4-FFF2-40B4-BE49-F238E27FC236}">
                  <a16:creationId xmlns:a16="http://schemas.microsoft.com/office/drawing/2014/main" id="{428BB31E-A647-B8DA-5AE6-7A34004EE56D}"/>
                </a:ext>
              </a:extLst>
            </p:cNvPr>
            <p:cNvSpPr/>
            <p:nvPr/>
          </p:nvSpPr>
          <p:spPr>
            <a:xfrm>
              <a:off x="2760338" y="5082053"/>
              <a:ext cx="1397012" cy="1169029"/>
            </a:xfrm>
            <a:prstGeom prst="rect">
              <a:avLst/>
            </a:prstGeom>
            <a:solidFill>
              <a:schemeClr val="bg1"/>
            </a:solidFill>
            <a:ln w="9525">
              <a:noFill/>
            </a:ln>
            <a:effectLst>
              <a:outerShdw blurRad="254000" sx="102000" sy="102000" algn="ctr"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cxnSp>
          <p:nvCxnSpPr>
            <p:cNvPr id="63" name="Straight Connector 62">
              <a:extLst>
                <a:ext uri="{FF2B5EF4-FFF2-40B4-BE49-F238E27FC236}">
                  <a16:creationId xmlns:a16="http://schemas.microsoft.com/office/drawing/2014/main" id="{98AEF1C5-316D-0D48-6787-4F9A89A218ED}"/>
                </a:ext>
              </a:extLst>
            </p:cNvPr>
            <p:cNvCxnSpPr>
              <a:cxnSpLocks/>
            </p:cNvCxnSpPr>
            <p:nvPr/>
          </p:nvCxnSpPr>
          <p:spPr>
            <a:xfrm flipH="1">
              <a:off x="2895758" y="5271230"/>
              <a:ext cx="247650" cy="0"/>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814D6B3F-D541-2398-90A3-701E386E9465}"/>
                </a:ext>
              </a:extLst>
            </p:cNvPr>
            <p:cNvCxnSpPr/>
            <p:nvPr/>
          </p:nvCxnSpPr>
          <p:spPr>
            <a:xfrm flipH="1">
              <a:off x="2895758" y="5533072"/>
              <a:ext cx="24765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E5DB2BBB-3214-BA1E-7FCB-39FE35FA77D3}"/>
                </a:ext>
              </a:extLst>
            </p:cNvPr>
            <p:cNvCxnSpPr/>
            <p:nvPr/>
          </p:nvCxnSpPr>
          <p:spPr>
            <a:xfrm flipH="1">
              <a:off x="2895758" y="5794914"/>
              <a:ext cx="24765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53BA5720-F5FD-5D7C-5D7B-1DD54DB5D21B}"/>
                </a:ext>
              </a:extLst>
            </p:cNvPr>
            <p:cNvCxnSpPr>
              <a:cxnSpLocks/>
            </p:cNvCxnSpPr>
            <p:nvPr/>
          </p:nvCxnSpPr>
          <p:spPr>
            <a:xfrm flipH="1">
              <a:off x="2895758" y="6056757"/>
              <a:ext cx="247650" cy="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sp>
          <p:nvSpPr>
            <p:cNvPr id="67" name="TextBox 66">
              <a:extLst>
                <a:ext uri="{FF2B5EF4-FFF2-40B4-BE49-F238E27FC236}">
                  <a16:creationId xmlns:a16="http://schemas.microsoft.com/office/drawing/2014/main" id="{DD593ECD-6587-E4AA-A96F-2F29DE30734F}"/>
                </a:ext>
              </a:extLst>
            </p:cNvPr>
            <p:cNvSpPr txBox="1"/>
            <p:nvPr/>
          </p:nvSpPr>
          <p:spPr>
            <a:xfrm>
              <a:off x="3207771" y="5178897"/>
              <a:ext cx="660827" cy="184666"/>
            </a:xfrm>
            <a:prstGeom prst="rect">
              <a:avLst/>
            </a:prstGeom>
            <a:effectLst>
              <a:outerShdw blurRad="317500" sx="102000" sy="102000" algn="ctr" rotWithShape="0">
                <a:prstClr val="black">
                  <a:alpha val="40000"/>
                </a:prstClr>
              </a:outerShdw>
            </a:effectLst>
          </p:spPr>
          <p:txBody>
            <a:bodyPr wrap="square" lIns="0" tIns="0" rIns="0" bIns="0" rtlCol="0" anchor="ctr">
              <a:spAutoFit/>
            </a:bodyPr>
            <a:lstStyle/>
            <a:p>
              <a:pPr algn="l"/>
              <a:r>
                <a:rPr lang="en-US" sz="1200">
                  <a:solidFill>
                    <a:schemeClr val="accent6">
                      <a:lumMod val="50000"/>
                    </a:schemeClr>
                  </a:solidFill>
                  <a:latin typeface="Avenir Book" panose="02000503020000020003" pitchFamily="2" charset="0"/>
                </a:rPr>
                <a:t>Vehicle</a:t>
              </a:r>
            </a:p>
          </p:txBody>
        </p:sp>
        <p:sp>
          <p:nvSpPr>
            <p:cNvPr id="68" name="TextBox 67">
              <a:extLst>
                <a:ext uri="{FF2B5EF4-FFF2-40B4-BE49-F238E27FC236}">
                  <a16:creationId xmlns:a16="http://schemas.microsoft.com/office/drawing/2014/main" id="{833B6E05-44D5-9256-C542-E66C29F90E35}"/>
                </a:ext>
              </a:extLst>
            </p:cNvPr>
            <p:cNvSpPr txBox="1"/>
            <p:nvPr/>
          </p:nvSpPr>
          <p:spPr>
            <a:xfrm>
              <a:off x="3207771" y="5964424"/>
              <a:ext cx="856229" cy="184666"/>
            </a:xfrm>
            <a:prstGeom prst="rect">
              <a:avLst/>
            </a:prstGeom>
            <a:effectLst>
              <a:outerShdw blurRad="317500" sx="102000" sy="102000" algn="ctr" rotWithShape="0">
                <a:prstClr val="black">
                  <a:alpha val="40000"/>
                </a:prstClr>
              </a:outerShdw>
            </a:effectLst>
          </p:spPr>
          <p:txBody>
            <a:bodyPr wrap="square" lIns="0" tIns="0" rIns="0" bIns="0" rtlCol="0" anchor="ctr">
              <a:spAutoFit/>
            </a:bodyPr>
            <a:lstStyle>
              <a:defPPr>
                <a:defRPr lang="en-UG"/>
              </a:defPPr>
              <a:lvl1pPr>
                <a:defRPr sz="1200">
                  <a:solidFill>
                    <a:schemeClr val="accent6">
                      <a:lumMod val="50000"/>
                    </a:schemeClr>
                  </a:solidFill>
                  <a:latin typeface="Avenir Book" panose="02000503020000020003" pitchFamily="2" charset="0"/>
                </a:defRPr>
              </a:lvl1pPr>
            </a:lstStyle>
            <a:p>
              <a:r>
                <a:rPr lang="en-US" err="1">
                  <a:solidFill>
                    <a:schemeClr val="accent4"/>
                  </a:solidFill>
                </a:rPr>
                <a:t>Onv</a:t>
              </a:r>
              <a:r>
                <a:rPr lang="en-US">
                  <a:solidFill>
                    <a:schemeClr val="accent4"/>
                  </a:solidFill>
                </a:rPr>
                <a:t> + </a:t>
              </a:r>
              <a:r>
                <a:rPr lang="en-US" err="1">
                  <a:solidFill>
                    <a:schemeClr val="accent4"/>
                  </a:solidFill>
                </a:rPr>
                <a:t>bev</a:t>
              </a:r>
              <a:endParaRPr lang="en-US">
                <a:solidFill>
                  <a:schemeClr val="accent4"/>
                </a:solidFill>
              </a:endParaRPr>
            </a:p>
          </p:txBody>
        </p:sp>
        <p:sp>
          <p:nvSpPr>
            <p:cNvPr id="69" name="TextBox 68">
              <a:extLst>
                <a:ext uri="{FF2B5EF4-FFF2-40B4-BE49-F238E27FC236}">
                  <a16:creationId xmlns:a16="http://schemas.microsoft.com/office/drawing/2014/main" id="{6744A915-E919-319A-6B0C-52B345D03097}"/>
                </a:ext>
              </a:extLst>
            </p:cNvPr>
            <p:cNvSpPr txBox="1"/>
            <p:nvPr/>
          </p:nvSpPr>
          <p:spPr>
            <a:xfrm>
              <a:off x="3207771" y="5702581"/>
              <a:ext cx="660437" cy="184666"/>
            </a:xfrm>
            <a:prstGeom prst="rect">
              <a:avLst/>
            </a:prstGeom>
            <a:effectLst>
              <a:outerShdw blurRad="317500" sx="102000" sy="102000" algn="ctr" rotWithShape="0">
                <a:prstClr val="black">
                  <a:alpha val="40000"/>
                </a:prstClr>
              </a:outerShdw>
            </a:effectLst>
          </p:spPr>
          <p:txBody>
            <a:bodyPr wrap="square" lIns="0" tIns="0" rIns="0" bIns="0" rtlCol="0" anchor="ctr">
              <a:spAutoFit/>
            </a:bodyPr>
            <a:lstStyle>
              <a:defPPr>
                <a:defRPr lang="en-UG"/>
              </a:defPPr>
              <a:lvl1pPr>
                <a:defRPr sz="1200">
                  <a:solidFill>
                    <a:schemeClr val="accent6">
                      <a:lumMod val="50000"/>
                    </a:schemeClr>
                  </a:solidFill>
                  <a:latin typeface="Avenir Book" panose="02000503020000020003" pitchFamily="2" charset="0"/>
                </a:defRPr>
              </a:lvl1pPr>
            </a:lstStyle>
            <a:p>
              <a:r>
                <a:rPr lang="en-US" err="1">
                  <a:solidFill>
                    <a:schemeClr val="accent1"/>
                  </a:solidFill>
                </a:rPr>
                <a:t>Onv</a:t>
              </a:r>
              <a:r>
                <a:rPr lang="en-US">
                  <a:solidFill>
                    <a:schemeClr val="accent1"/>
                  </a:solidFill>
                </a:rPr>
                <a:t> only</a:t>
              </a:r>
            </a:p>
          </p:txBody>
        </p:sp>
        <p:sp>
          <p:nvSpPr>
            <p:cNvPr id="70" name="TextBox 69">
              <a:extLst>
                <a:ext uri="{FF2B5EF4-FFF2-40B4-BE49-F238E27FC236}">
                  <a16:creationId xmlns:a16="http://schemas.microsoft.com/office/drawing/2014/main" id="{0544B11F-CC41-35B2-8002-2DF71461E468}"/>
                </a:ext>
              </a:extLst>
            </p:cNvPr>
            <p:cNvSpPr txBox="1"/>
            <p:nvPr/>
          </p:nvSpPr>
          <p:spPr>
            <a:xfrm>
              <a:off x="3207771" y="5440739"/>
              <a:ext cx="659617" cy="184666"/>
            </a:xfrm>
            <a:prstGeom prst="rect">
              <a:avLst/>
            </a:prstGeom>
            <a:effectLst>
              <a:outerShdw blurRad="317500" sx="102000" sy="102000" algn="ctr" rotWithShape="0">
                <a:prstClr val="black">
                  <a:alpha val="40000"/>
                </a:prstClr>
              </a:outerShdw>
            </a:effectLst>
          </p:spPr>
          <p:txBody>
            <a:bodyPr wrap="square" lIns="0" tIns="0" rIns="0" bIns="0" rtlCol="0" anchor="ctr">
              <a:spAutoFit/>
            </a:bodyPr>
            <a:lstStyle>
              <a:defPPr>
                <a:defRPr lang="en-UG"/>
              </a:defPPr>
              <a:lvl1pPr>
                <a:defRPr sz="1200">
                  <a:solidFill>
                    <a:schemeClr val="accent6">
                      <a:lumMod val="50000"/>
                    </a:schemeClr>
                  </a:solidFill>
                  <a:latin typeface="Avenir Book" panose="02000503020000020003" pitchFamily="2" charset="0"/>
                </a:defRPr>
              </a:lvl1pPr>
            </a:lstStyle>
            <a:p>
              <a:r>
                <a:rPr lang="en-US">
                  <a:solidFill>
                    <a:schemeClr val="accent2"/>
                  </a:solidFill>
                </a:rPr>
                <a:t>Bev only</a:t>
              </a:r>
            </a:p>
          </p:txBody>
        </p:sp>
      </p:grpSp>
    </p:spTree>
    <p:extLst>
      <p:ext uri="{BB962C8B-B14F-4D97-AF65-F5344CB8AC3E}">
        <p14:creationId xmlns:p14="http://schemas.microsoft.com/office/powerpoint/2010/main" val="519294776"/>
      </p:ext>
    </p:extLst>
  </p:cSld>
  <p:clrMapOvr>
    <a:masterClrMapping/>
  </p:clrMapOvr>
  <mc:AlternateContent xmlns:mc="http://schemas.openxmlformats.org/markup-compatibility/2006">
    <mc:Choice xmlns:p159="http://schemas.microsoft.com/office/powerpoint/2015/09/main" Requires="p159">
      <p:transition spd="med">
        <p159:morph option="byObject"/>
      </p:transition>
    </mc:Choice>
    <mc:Fallback>
      <p:transition spd="med">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9658856-F620-A956-4587-B9A0F895589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3945E70-C128-B710-E181-D44264441B1A}"/>
              </a:ext>
            </a:extLst>
          </p:cNvPr>
          <p:cNvSpPr>
            <a:spLocks noGrp="1"/>
          </p:cNvSpPr>
          <p:nvPr>
            <p:ph type="title"/>
          </p:nvPr>
        </p:nvSpPr>
        <p:spPr>
          <a:xfrm>
            <a:off x="304802" y="111578"/>
            <a:ext cx="11620497" cy="1000832"/>
          </a:xfrm>
        </p:spPr>
        <p:txBody>
          <a:bodyPr/>
          <a:lstStyle/>
          <a:p>
            <a:r>
              <a:rPr lang="en-US"/>
              <a:t>Onvansertib’s independent role in antiangiogenesis complements bev</a:t>
            </a:r>
          </a:p>
        </p:txBody>
      </p:sp>
      <p:sp>
        <p:nvSpPr>
          <p:cNvPr id="36" name="Text Placeholder 35">
            <a:extLst>
              <a:ext uri="{FF2B5EF4-FFF2-40B4-BE49-F238E27FC236}">
                <a16:creationId xmlns:a16="http://schemas.microsoft.com/office/drawing/2014/main" id="{C18C5673-15A6-474D-CAF0-0B8CAEDBF11D}"/>
              </a:ext>
            </a:extLst>
          </p:cNvPr>
          <p:cNvSpPr>
            <a:spLocks noGrp="1"/>
          </p:cNvSpPr>
          <p:nvPr>
            <p:ph type="body" sz="quarter" idx="10"/>
          </p:nvPr>
        </p:nvSpPr>
        <p:spPr>
          <a:xfrm>
            <a:off x="304800" y="6477000"/>
            <a:ext cx="7620000" cy="269875"/>
          </a:xfrm>
        </p:spPr>
        <p:txBody>
          <a:bodyPr/>
          <a:lstStyle/>
          <a:p>
            <a:pPr marL="169863" indent="-169863"/>
            <a:r>
              <a:rPr lang="en-US" sz="700">
                <a:latin typeface="Avenir Light" panose="020B0402020203020204" pitchFamily="34" charset="0"/>
              </a:rPr>
              <a:t>*	Two KRAS-mutant mCRC xenograft models were treated with control (vehicle), onvansertib, bevacizumab or the combination of onvansertib and </a:t>
            </a:r>
            <a:r>
              <a:rPr lang="en-US" sz="700" err="1">
                <a:latin typeface="Avenir Light" panose="020B0402020203020204" pitchFamily="34" charset="0"/>
              </a:rPr>
              <a:t>bev</a:t>
            </a:r>
            <a:r>
              <a:rPr lang="en-US" sz="700">
                <a:latin typeface="Avenir Light" panose="020B0402020203020204" pitchFamily="34" charset="0"/>
              </a:rPr>
              <a:t>  8-9mice / group. Tumors were removed and photographed at the end of the study.  Representative photographs from three mice from each group are shown.  </a:t>
            </a:r>
          </a:p>
        </p:txBody>
      </p:sp>
      <p:sp>
        <p:nvSpPr>
          <p:cNvPr id="3" name="Footer Placeholder 2">
            <a:extLst>
              <a:ext uri="{FF2B5EF4-FFF2-40B4-BE49-F238E27FC236}">
                <a16:creationId xmlns:a16="http://schemas.microsoft.com/office/drawing/2014/main" id="{80DD32FE-FEB3-F7E9-9275-22E0C065E112}"/>
              </a:ext>
            </a:extLst>
          </p:cNvPr>
          <p:cNvSpPr>
            <a:spLocks noGrp="1"/>
          </p:cNvSpPr>
          <p:nvPr>
            <p:ph type="ftr" sz="quarter" idx="4294967295"/>
          </p:nvPr>
        </p:nvSpPr>
        <p:spPr>
          <a:xfrm>
            <a:off x="0" y="6488113"/>
            <a:ext cx="6724650" cy="280987"/>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FFFFFF"/>
                </a:solidFill>
                <a:effectLst/>
                <a:uLnTx/>
                <a:uFillTx/>
                <a:latin typeface="Arial" panose="020B0604020202020204"/>
                <a:ea typeface="+mn-ea"/>
                <a:cs typeface="+mn-cs"/>
              </a:rPr>
              <a:t> </a:t>
            </a:r>
            <a:endParaRPr kumimoji="0" lang="en-US" sz="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0" name="TextBox 29">
            <a:extLst>
              <a:ext uri="{FF2B5EF4-FFF2-40B4-BE49-F238E27FC236}">
                <a16:creationId xmlns:a16="http://schemas.microsoft.com/office/drawing/2014/main" id="{B083E158-CA90-7051-094C-E9E6E7B97661}"/>
              </a:ext>
            </a:extLst>
          </p:cNvPr>
          <p:cNvSpPr txBox="1"/>
          <p:nvPr/>
        </p:nvSpPr>
        <p:spPr>
          <a:xfrm>
            <a:off x="180975" y="2236143"/>
            <a:ext cx="2046010" cy="369332"/>
          </a:xfrm>
          <a:prstGeom prst="rect">
            <a:avLst/>
          </a:prstGeom>
          <a:noFill/>
        </p:spPr>
        <p:txBody>
          <a:bodyPr wrap="square"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Control (vehicle)</a:t>
            </a:r>
          </a:p>
        </p:txBody>
      </p:sp>
      <p:sp>
        <p:nvSpPr>
          <p:cNvPr id="31" name="TextBox 30">
            <a:extLst>
              <a:ext uri="{FF2B5EF4-FFF2-40B4-BE49-F238E27FC236}">
                <a16:creationId xmlns:a16="http://schemas.microsoft.com/office/drawing/2014/main" id="{C55FD01C-056F-C38A-97DA-5D4621471DA6}"/>
              </a:ext>
            </a:extLst>
          </p:cNvPr>
          <p:cNvSpPr txBox="1"/>
          <p:nvPr/>
        </p:nvSpPr>
        <p:spPr>
          <a:xfrm>
            <a:off x="310299" y="4682519"/>
            <a:ext cx="1916686" cy="369332"/>
          </a:xfrm>
          <a:prstGeom prst="rect">
            <a:avLst/>
          </a:prstGeom>
          <a:noFill/>
        </p:spPr>
        <p:txBody>
          <a:bodyPr wrap="square"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err="1">
                <a:ln>
                  <a:noFill/>
                </a:ln>
                <a:solidFill>
                  <a:srgbClr val="58595B"/>
                </a:solidFill>
                <a:effectLst/>
                <a:uLnTx/>
                <a:uFillTx/>
                <a:latin typeface="Avenir Book" panose="02000503020000020003" pitchFamily="2" charset="0"/>
                <a:ea typeface="+mn-ea"/>
                <a:cs typeface="+mn-cs"/>
              </a:rPr>
              <a:t>Onvansertib</a:t>
            </a:r>
            <a:endParaRPr kumimoji="0" lang="en-US" b="0" i="0" u="none" strike="noStrike" kern="1200" cap="none" spc="0" normalizeH="0" baseline="0" noProof="0">
              <a:ln>
                <a:noFill/>
              </a:ln>
              <a:solidFill>
                <a:srgbClr val="58595B"/>
              </a:solidFill>
              <a:effectLst/>
              <a:uLnTx/>
              <a:uFillTx/>
              <a:latin typeface="Avenir Book" panose="02000503020000020003" pitchFamily="2" charset="0"/>
              <a:ea typeface="+mn-ea"/>
              <a:cs typeface="+mn-cs"/>
            </a:endParaRPr>
          </a:p>
        </p:txBody>
      </p:sp>
      <p:sp>
        <p:nvSpPr>
          <p:cNvPr id="32" name="TextBox 31">
            <a:extLst>
              <a:ext uri="{FF2B5EF4-FFF2-40B4-BE49-F238E27FC236}">
                <a16:creationId xmlns:a16="http://schemas.microsoft.com/office/drawing/2014/main" id="{F765339C-7F34-C800-F515-FFB684703C86}"/>
              </a:ext>
            </a:extLst>
          </p:cNvPr>
          <p:cNvSpPr txBox="1"/>
          <p:nvPr/>
        </p:nvSpPr>
        <p:spPr>
          <a:xfrm>
            <a:off x="310299" y="3149015"/>
            <a:ext cx="1916686" cy="369332"/>
          </a:xfrm>
          <a:prstGeom prst="rect">
            <a:avLst/>
          </a:prstGeom>
          <a:noFill/>
        </p:spPr>
        <p:txBody>
          <a:bodyPr wrap="square"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Bevacizumab</a:t>
            </a:r>
          </a:p>
        </p:txBody>
      </p:sp>
      <p:sp>
        <p:nvSpPr>
          <p:cNvPr id="33" name="TextBox 32">
            <a:extLst>
              <a:ext uri="{FF2B5EF4-FFF2-40B4-BE49-F238E27FC236}">
                <a16:creationId xmlns:a16="http://schemas.microsoft.com/office/drawing/2014/main" id="{B28C5345-4134-A6C8-F7EA-1ACD8DF3CD20}"/>
              </a:ext>
            </a:extLst>
          </p:cNvPr>
          <p:cNvSpPr txBox="1"/>
          <p:nvPr/>
        </p:nvSpPr>
        <p:spPr>
          <a:xfrm>
            <a:off x="626564" y="5571579"/>
            <a:ext cx="1600421" cy="369332"/>
          </a:xfrm>
          <a:prstGeom prst="rect">
            <a:avLst/>
          </a:prstGeom>
          <a:noFill/>
        </p:spPr>
        <p:txBody>
          <a:bodyPr wrap="square"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i="0" u="none" strike="noStrike" kern="1200" cap="none" spc="0" normalizeH="0" baseline="0" noProof="0" err="1">
                <a:ln>
                  <a:noFill/>
                </a:ln>
                <a:solidFill>
                  <a:srgbClr val="58595B"/>
                </a:solidFill>
                <a:effectLst/>
                <a:uLnTx/>
                <a:uFillTx/>
                <a:latin typeface="Avenir Book" panose="02000503020000020003" pitchFamily="2" charset="0"/>
                <a:ea typeface="+mn-ea"/>
                <a:cs typeface="+mn-cs"/>
              </a:rPr>
              <a:t>Onv</a:t>
            </a:r>
            <a:r>
              <a:rPr kumimoji="0" lang="en-US" i="0" u="none" strike="noStrike" kern="1200" cap="none" spc="0" normalizeH="0" baseline="0" noProof="0">
                <a:ln>
                  <a:noFill/>
                </a:ln>
                <a:solidFill>
                  <a:srgbClr val="58595B"/>
                </a:solidFill>
                <a:effectLst/>
                <a:uLnTx/>
                <a:uFillTx/>
                <a:latin typeface="Avenir Book" panose="02000503020000020003" pitchFamily="2" charset="0"/>
                <a:ea typeface="+mn-ea"/>
                <a:cs typeface="+mn-cs"/>
              </a:rPr>
              <a:t> + </a:t>
            </a:r>
            <a:r>
              <a:rPr kumimoji="0" lang="en-US" i="0" u="none" strike="noStrike" kern="1200" cap="none" spc="0" normalizeH="0" baseline="0" noProof="0" err="1">
                <a:ln>
                  <a:noFill/>
                </a:ln>
                <a:solidFill>
                  <a:srgbClr val="58595B"/>
                </a:solidFill>
                <a:effectLst/>
                <a:uLnTx/>
                <a:uFillTx/>
                <a:latin typeface="Avenir Book" panose="02000503020000020003" pitchFamily="2" charset="0"/>
                <a:ea typeface="+mn-ea"/>
                <a:cs typeface="+mn-cs"/>
              </a:rPr>
              <a:t>bev</a:t>
            </a:r>
            <a:endParaRPr kumimoji="0" lang="en-US" i="0" u="none" strike="noStrike" kern="1200" cap="none" spc="0" normalizeH="0" baseline="0" noProof="0">
              <a:ln>
                <a:noFill/>
              </a:ln>
              <a:solidFill>
                <a:srgbClr val="58595B"/>
              </a:solidFill>
              <a:effectLst/>
              <a:uLnTx/>
              <a:uFillTx/>
              <a:latin typeface="Avenir Book" panose="02000503020000020003" pitchFamily="2" charset="0"/>
              <a:ea typeface="+mn-ea"/>
              <a:cs typeface="+mn-cs"/>
            </a:endParaRPr>
          </a:p>
        </p:txBody>
      </p:sp>
      <p:sp>
        <p:nvSpPr>
          <p:cNvPr id="34" name="TextBox 33">
            <a:extLst>
              <a:ext uri="{FF2B5EF4-FFF2-40B4-BE49-F238E27FC236}">
                <a16:creationId xmlns:a16="http://schemas.microsoft.com/office/drawing/2014/main" id="{DEAF79D3-CE25-9830-AC0A-6CC7572D7FAD}"/>
              </a:ext>
            </a:extLst>
          </p:cNvPr>
          <p:cNvSpPr txBox="1"/>
          <p:nvPr/>
        </p:nvSpPr>
        <p:spPr>
          <a:xfrm>
            <a:off x="2725665" y="1557067"/>
            <a:ext cx="1942840" cy="276999"/>
          </a:xfrm>
          <a:prstGeom prst="rect">
            <a:avLst/>
          </a:prstGeom>
          <a:effectLst>
            <a:outerShdw blurRad="317500" sx="102000" sy="102000" algn="ctr" rotWithShape="0">
              <a:prstClr val="black">
                <a:alpha val="40000"/>
              </a:prstClr>
            </a:outerShdw>
          </a:effectLst>
        </p:spPr>
        <p:txBody>
          <a:bodyPr wrap="none" lIns="0" tIns="0" rIns="0" bIns="0" rtlCol="0">
            <a:spAutoFit/>
          </a:bodyPr>
          <a:lstStyle/>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sz="1800" b="0" i="0" u="none" strike="noStrike" kern="1200" cap="none" spc="0" normalizeH="0" baseline="0" noProof="0" err="1">
                <a:ln>
                  <a:noFill/>
                </a:ln>
                <a:solidFill>
                  <a:srgbClr val="58595B"/>
                </a:solidFill>
                <a:effectLst/>
                <a:uLnTx/>
                <a:uFillTx/>
                <a:latin typeface="Avenir Medium" panose="02000603020000020003" pitchFamily="2" charset="0"/>
                <a:ea typeface="+mn-ea"/>
                <a:cs typeface="+mn-cs"/>
              </a:rPr>
              <a:t>LoVo</a:t>
            </a:r>
            <a:r>
              <a:rPr kumimoji="0" lang="en-US" sz="1800" b="0" i="0" u="none" strike="noStrike" kern="1200" cap="none" spc="0" normalizeH="0" baseline="0" noProof="0">
                <a:ln>
                  <a:noFill/>
                </a:ln>
                <a:solidFill>
                  <a:srgbClr val="58595B"/>
                </a:solidFill>
                <a:effectLst/>
                <a:uLnTx/>
                <a:uFillTx/>
                <a:latin typeface="Avenir Medium" panose="02000603020000020003" pitchFamily="2" charset="0"/>
                <a:ea typeface="+mn-ea"/>
                <a:cs typeface="+mn-cs"/>
              </a:rPr>
              <a:t> </a:t>
            </a:r>
            <a:r>
              <a:rPr kumimoji="0" lang="en-US" sz="1600" b="0" i="0" u="none" strike="noStrike" kern="1200" cap="none" spc="0" normalizeH="0" baseline="0" noProof="0">
                <a:ln>
                  <a:noFill/>
                </a:ln>
                <a:solidFill>
                  <a:srgbClr val="58595B"/>
                </a:solidFill>
                <a:effectLst/>
                <a:uLnTx/>
                <a:uFillTx/>
                <a:latin typeface="Avenir Medium" panose="02000603020000020003" pitchFamily="2" charset="0"/>
                <a:ea typeface="+mn-ea"/>
                <a:cs typeface="+mn-cs"/>
              </a:rPr>
              <a:t>(KRAS G13D)*</a:t>
            </a:r>
            <a:endParaRPr kumimoji="0" lang="en-US" sz="1800" b="0" i="0" u="none" strike="noStrike" kern="1200" cap="none" spc="0" normalizeH="0" baseline="0" noProof="0">
              <a:ln>
                <a:noFill/>
              </a:ln>
              <a:solidFill>
                <a:srgbClr val="58595B"/>
              </a:solidFill>
              <a:effectLst/>
              <a:uLnTx/>
              <a:uFillTx/>
              <a:latin typeface="Avenir Medium" panose="02000603020000020003" pitchFamily="2" charset="0"/>
              <a:ea typeface="+mn-ea"/>
              <a:cs typeface="+mn-cs"/>
            </a:endParaRPr>
          </a:p>
        </p:txBody>
      </p:sp>
      <p:sp>
        <p:nvSpPr>
          <p:cNvPr id="35" name="TextBox 34">
            <a:extLst>
              <a:ext uri="{FF2B5EF4-FFF2-40B4-BE49-F238E27FC236}">
                <a16:creationId xmlns:a16="http://schemas.microsoft.com/office/drawing/2014/main" id="{BEFCA00E-BB89-3010-D84D-0AA542B590CE}"/>
              </a:ext>
            </a:extLst>
          </p:cNvPr>
          <p:cNvSpPr txBox="1"/>
          <p:nvPr/>
        </p:nvSpPr>
        <p:spPr>
          <a:xfrm>
            <a:off x="5386139" y="1557067"/>
            <a:ext cx="2107949" cy="276999"/>
          </a:xfrm>
          <a:prstGeom prst="rect">
            <a:avLst/>
          </a:prstGeom>
          <a:effectLst>
            <a:outerShdw blurRad="317500" sx="102000" sy="102000" algn="ctr" rotWithShape="0">
              <a:prstClr val="black">
                <a:alpha val="40000"/>
              </a:prstClr>
            </a:outerShdw>
          </a:effectLst>
        </p:spPr>
        <p:txBody>
          <a:bodyPr wrap="none" lIns="0" tIns="0" rIns="0" bIns="0" rtlCol="0">
            <a:spAutoFit/>
          </a:bodyPr>
          <a:lstStyle/>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Medium" panose="02000603020000020003" pitchFamily="2" charset="0"/>
                <a:ea typeface="+mn-ea"/>
                <a:cs typeface="+mn-cs"/>
              </a:rPr>
              <a:t>SW620</a:t>
            </a:r>
            <a:r>
              <a:rPr kumimoji="0" lang="en-US" sz="1600" b="0" i="0" u="none" strike="noStrike" kern="1200" cap="none" spc="0" normalizeH="0" baseline="0" noProof="0">
                <a:ln>
                  <a:noFill/>
                </a:ln>
                <a:solidFill>
                  <a:srgbClr val="58595B"/>
                </a:solidFill>
                <a:effectLst/>
                <a:uLnTx/>
                <a:uFillTx/>
                <a:latin typeface="Avenir Medium" panose="02000603020000020003" pitchFamily="2" charset="0"/>
                <a:ea typeface="+mn-ea"/>
                <a:cs typeface="+mn-cs"/>
              </a:rPr>
              <a:t> (KRAS G12V)*</a:t>
            </a:r>
            <a:endParaRPr kumimoji="0" lang="en-US" sz="1800" b="0" i="0" u="none" strike="noStrike" kern="1200" cap="none" spc="0" normalizeH="0" baseline="0" noProof="0">
              <a:ln>
                <a:noFill/>
              </a:ln>
              <a:solidFill>
                <a:srgbClr val="58595B"/>
              </a:solidFill>
              <a:effectLst/>
              <a:uLnTx/>
              <a:uFillTx/>
              <a:latin typeface="Avenir Medium" panose="02000603020000020003" pitchFamily="2" charset="0"/>
              <a:ea typeface="+mn-ea"/>
              <a:cs typeface="+mn-cs"/>
            </a:endParaRPr>
          </a:p>
        </p:txBody>
      </p:sp>
      <p:sp>
        <p:nvSpPr>
          <p:cNvPr id="5" name="TextBox 4">
            <a:extLst>
              <a:ext uri="{FF2B5EF4-FFF2-40B4-BE49-F238E27FC236}">
                <a16:creationId xmlns:a16="http://schemas.microsoft.com/office/drawing/2014/main" id="{2DFF2529-23FC-BFD1-7CF7-054A4B324C48}"/>
              </a:ext>
            </a:extLst>
          </p:cNvPr>
          <p:cNvSpPr txBox="1"/>
          <p:nvPr/>
        </p:nvSpPr>
        <p:spPr>
          <a:xfrm flipH="1">
            <a:off x="8284706" y="2921073"/>
            <a:ext cx="3301369" cy="869469"/>
          </a:xfrm>
          <a:prstGeom prst="rect">
            <a:avLst/>
          </a:prstGeom>
          <a:effectLst>
            <a:outerShdw blurRad="317500" sx="102000" sy="102000" algn="ctr" rotWithShape="0">
              <a:prstClr val="black">
                <a:alpha val="40000"/>
              </a:prstClr>
            </a:outerShdw>
          </a:effectLst>
        </p:spPr>
        <p:txBody>
          <a:bodyPr wrap="square" lIns="0" tIns="0" rIns="0" bIns="0" rtlCol="0" anchor="ctr">
            <a:spAutoFit/>
          </a:bodyPr>
          <a:lstStyle/>
          <a:p>
            <a:pPr marR="0" lvl="0" algn="l" defTabSz="914400" rtl="0" eaLnBrk="1" fontAlgn="auto" latinLnBrk="0" hangingPunct="1">
              <a:lnSpc>
                <a:spcPct val="100000"/>
              </a:lnSpc>
              <a:spcBef>
                <a:spcPts val="0"/>
              </a:spcBef>
              <a:spcAft>
                <a:spcPts val="300"/>
              </a:spcAft>
              <a:buClrTx/>
              <a:buSzTx/>
              <a:tabLst/>
              <a:defRPr/>
            </a:pPr>
            <a:r>
              <a:rPr kumimoji="0" lang="en-US"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Roche drug Avastin</a:t>
            </a:r>
            <a:r>
              <a:rPr kumimoji="0" lang="en-US" b="0" i="0" u="none" strike="noStrike" kern="1200" cap="none" spc="0" normalizeH="0" baseline="60000" noProof="0">
                <a:ln>
                  <a:noFill/>
                </a:ln>
                <a:solidFill>
                  <a:srgbClr val="58595B"/>
                </a:solidFill>
                <a:effectLst/>
                <a:uLnTx/>
                <a:uFillTx/>
                <a:latin typeface="Avenir Book" panose="02000503020000020003" pitchFamily="2" charset="0"/>
                <a:ea typeface="+mn-ea"/>
                <a:cs typeface="+mn-cs"/>
              </a:rPr>
              <a:t>®</a:t>
            </a:r>
            <a:endParaRPr kumimoji="0" lang="en-US" b="0" i="0" u="none" strike="noStrike" kern="1200" cap="none" spc="0" normalizeH="0" baseline="0" noProof="0">
              <a:ln>
                <a:noFill/>
              </a:ln>
              <a:solidFill>
                <a:srgbClr val="58595B"/>
              </a:solidFill>
              <a:effectLst/>
              <a:uLnTx/>
              <a:uFillTx/>
              <a:latin typeface="Avenir Book" panose="02000503020000020003" pitchFamily="2" charset="0"/>
              <a:ea typeface="+mn-ea"/>
              <a:cs typeface="+mn-cs"/>
            </a:endParaRPr>
          </a:p>
          <a:p>
            <a:pPr marR="0" lvl="0" algn="l" defTabSz="914400" rtl="0" eaLnBrk="1" fontAlgn="auto" latinLnBrk="0" hangingPunct="1">
              <a:lnSpc>
                <a:spcPct val="100000"/>
              </a:lnSpc>
              <a:spcBef>
                <a:spcPts val="0"/>
              </a:spcBef>
              <a:spcAft>
                <a:spcPts val="300"/>
              </a:spcAft>
              <a:buClrTx/>
              <a:buSzTx/>
              <a:tabLst/>
              <a:defRPr/>
            </a:pPr>
            <a:r>
              <a:rPr kumimoji="0" lang="en-US"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8</a:t>
            </a:r>
            <a:r>
              <a:rPr kumimoji="0" lang="en-US" b="0" i="0" u="none" strike="noStrike" kern="1200" cap="none" spc="0" normalizeH="0" baseline="30000" noProof="0">
                <a:ln>
                  <a:noFill/>
                </a:ln>
                <a:solidFill>
                  <a:srgbClr val="58595B"/>
                </a:solidFill>
                <a:effectLst/>
                <a:uLnTx/>
                <a:uFillTx/>
                <a:latin typeface="Avenir Book" panose="02000503020000020003" pitchFamily="2" charset="0"/>
                <a:ea typeface="+mn-ea"/>
                <a:cs typeface="+mn-cs"/>
              </a:rPr>
              <a:t>th</a:t>
            </a:r>
            <a:r>
              <a:rPr kumimoji="0" lang="en-US"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 largest global drug in 2019 ($7.1B sales)</a:t>
            </a:r>
          </a:p>
        </p:txBody>
      </p:sp>
      <p:pic>
        <p:nvPicPr>
          <p:cNvPr id="22" name="图片 5">
            <a:extLst>
              <a:ext uri="{FF2B5EF4-FFF2-40B4-BE49-F238E27FC236}">
                <a16:creationId xmlns:a16="http://schemas.microsoft.com/office/drawing/2014/main" id="{F6A6BA48-B623-7B48-3327-10B842120321}"/>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37062" t="22373" r="27723" b="62259"/>
          <a:stretch/>
        </p:blipFill>
        <p:spPr bwMode="auto">
          <a:xfrm>
            <a:off x="5152190" y="4399707"/>
            <a:ext cx="2575842" cy="888001"/>
          </a:xfrm>
          <a:prstGeom prst="rect">
            <a:avLst/>
          </a:prstGeom>
          <a:noFill/>
          <a:ln>
            <a:noFill/>
          </a:ln>
        </p:spPr>
      </p:pic>
      <p:pic>
        <p:nvPicPr>
          <p:cNvPr id="24" name="图片 21">
            <a:extLst>
              <a:ext uri="{FF2B5EF4-FFF2-40B4-BE49-F238E27FC236}">
                <a16:creationId xmlns:a16="http://schemas.microsoft.com/office/drawing/2014/main" id="{24A00B61-BD59-0E97-98D4-35FA4B488AC4}"/>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34652" t="31314" r="30107" b="53445"/>
          <a:stretch/>
        </p:blipFill>
        <p:spPr bwMode="auto">
          <a:xfrm>
            <a:off x="5138399" y="5330035"/>
            <a:ext cx="2603422" cy="888001"/>
          </a:xfrm>
          <a:prstGeom prst="rect">
            <a:avLst/>
          </a:prstGeom>
          <a:noFill/>
          <a:ln>
            <a:noFill/>
          </a:ln>
        </p:spPr>
      </p:pic>
      <p:pic>
        <p:nvPicPr>
          <p:cNvPr id="7" name="图片 4">
            <a:extLst>
              <a:ext uri="{FF2B5EF4-FFF2-40B4-BE49-F238E27FC236}">
                <a16:creationId xmlns:a16="http://schemas.microsoft.com/office/drawing/2014/main" id="{14D494F9-9E98-6AE0-DF9F-7A6AEF5F9BD7}"/>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27681" t="21551" r="44122" b="67949"/>
          <a:stretch/>
        </p:blipFill>
        <p:spPr bwMode="auto">
          <a:xfrm>
            <a:off x="2405620" y="4410992"/>
            <a:ext cx="2600084" cy="880546"/>
          </a:xfrm>
          <a:prstGeom prst="rect">
            <a:avLst/>
          </a:prstGeom>
          <a:noFill/>
          <a:ln>
            <a:noFill/>
          </a:ln>
          <a:extLst>
            <a:ext uri="{53640926-AAD7-44D8-BBD7-CCE9431645EC}">
              <a14:shadowObscured xmlns:a14="http://schemas.microsoft.com/office/drawing/2010/main"/>
            </a:ext>
          </a:extLst>
        </p:spPr>
      </p:pic>
      <p:pic>
        <p:nvPicPr>
          <p:cNvPr id="9" name="图片 8">
            <a:extLst>
              <a:ext uri="{FF2B5EF4-FFF2-40B4-BE49-F238E27FC236}">
                <a16:creationId xmlns:a16="http://schemas.microsoft.com/office/drawing/2014/main" id="{C5E7C665-65F7-C345-4509-5C1E4DADD586}"/>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50046" t="25485" r="22570" b="63051"/>
          <a:stretch/>
        </p:blipFill>
        <p:spPr bwMode="auto">
          <a:xfrm>
            <a:off x="2421048" y="5332470"/>
            <a:ext cx="2606114" cy="879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 name="图片 11">
            <a:extLst>
              <a:ext uri="{FF2B5EF4-FFF2-40B4-BE49-F238E27FC236}">
                <a16:creationId xmlns:a16="http://schemas.microsoft.com/office/drawing/2014/main" id="{DD8C69A4-E1A2-F2EF-EA5E-A7F766579162}"/>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l="36229" t="31974" r="28360" b="52729"/>
          <a:stretch/>
        </p:blipFill>
        <p:spPr bwMode="auto">
          <a:xfrm>
            <a:off x="5152191" y="2902117"/>
            <a:ext cx="2575842" cy="888001"/>
          </a:xfrm>
          <a:prstGeom prst="rect">
            <a:avLst/>
          </a:prstGeom>
          <a:noFill/>
          <a:ln>
            <a:noFill/>
          </a:ln>
        </p:spPr>
      </p:pic>
      <p:pic>
        <p:nvPicPr>
          <p:cNvPr id="6" name="图片 2">
            <a:extLst>
              <a:ext uri="{FF2B5EF4-FFF2-40B4-BE49-F238E27FC236}">
                <a16:creationId xmlns:a16="http://schemas.microsoft.com/office/drawing/2014/main" id="{3924C552-9CF2-49AB-481C-425F321D6CCE}"/>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36734" t="25554" r="34870" b="63115"/>
          <a:stretch/>
        </p:blipFill>
        <p:spPr bwMode="auto">
          <a:xfrm>
            <a:off x="2405621" y="1941122"/>
            <a:ext cx="2582928" cy="9287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图片 6">
            <a:extLst>
              <a:ext uri="{FF2B5EF4-FFF2-40B4-BE49-F238E27FC236}">
                <a16:creationId xmlns:a16="http://schemas.microsoft.com/office/drawing/2014/main" id="{2975CFB3-1283-11E0-E0F4-1D3AFE527E18}"/>
              </a:ext>
            </a:extLst>
          </p:cNvPr>
          <p:cNvPicPr>
            <a:picLocks noChangeAspect="1"/>
          </p:cNvPicPr>
          <p:nvPr/>
        </p:nvPicPr>
        <p:blipFill rotWithShape="1">
          <a:blip r:embed="rId9" cstate="print">
            <a:extLst>
              <a:ext uri="{28A0092B-C50C-407E-A947-70E740481C1C}">
                <a14:useLocalDpi xmlns:a14="http://schemas.microsoft.com/office/drawing/2010/main" val="0"/>
              </a:ext>
            </a:extLst>
          </a:blip>
          <a:srcRect l="26875" t="27687" r="44978" b="60010"/>
          <a:stretch/>
        </p:blipFill>
        <p:spPr bwMode="auto">
          <a:xfrm>
            <a:off x="2421049" y="2895424"/>
            <a:ext cx="2569636" cy="9050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图片 2">
            <a:extLst>
              <a:ext uri="{FF2B5EF4-FFF2-40B4-BE49-F238E27FC236}">
                <a16:creationId xmlns:a16="http://schemas.microsoft.com/office/drawing/2014/main" id="{9AB655C5-21C0-BBFD-0FC5-6A97022F5317}"/>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l="30921" t="25030" r="25697" b="56034"/>
          <a:stretch/>
        </p:blipFill>
        <p:spPr bwMode="auto">
          <a:xfrm>
            <a:off x="5152192" y="1973700"/>
            <a:ext cx="2575842" cy="888001"/>
          </a:xfrm>
          <a:prstGeom prst="rect">
            <a:avLst/>
          </a:prstGeom>
          <a:noFill/>
          <a:ln>
            <a:noFill/>
          </a:ln>
        </p:spPr>
      </p:pic>
      <p:cxnSp>
        <p:nvCxnSpPr>
          <p:cNvPr id="19" name="Straight Connector 18">
            <a:extLst>
              <a:ext uri="{FF2B5EF4-FFF2-40B4-BE49-F238E27FC236}">
                <a16:creationId xmlns:a16="http://schemas.microsoft.com/office/drawing/2014/main" id="{0745E130-9C73-A5DE-B499-1D02AFADF53A}"/>
              </a:ext>
            </a:extLst>
          </p:cNvPr>
          <p:cNvCxnSpPr>
            <a:cxnSpLocks/>
          </p:cNvCxnSpPr>
          <p:nvPr/>
        </p:nvCxnSpPr>
        <p:spPr>
          <a:xfrm>
            <a:off x="283589" y="2877245"/>
            <a:ext cx="1916686" cy="0"/>
          </a:xfrm>
          <a:prstGeom prst="line">
            <a:avLst/>
          </a:prstGeom>
          <a:ln w="31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 name="Rectangle 10">
            <a:hlinkClick r:id="rId11" action="ppaction://hlinksldjump"/>
            <a:extLst>
              <a:ext uri="{FF2B5EF4-FFF2-40B4-BE49-F238E27FC236}">
                <a16:creationId xmlns:a16="http://schemas.microsoft.com/office/drawing/2014/main" id="{99EF20F2-BF70-25E1-8CAF-E0E32B2EFE5B}"/>
              </a:ext>
            </a:extLst>
          </p:cNvPr>
          <p:cNvSpPr/>
          <p:nvPr/>
        </p:nvSpPr>
        <p:spPr>
          <a:xfrm>
            <a:off x="11096625" y="6191250"/>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
        <p:nvSpPr>
          <p:cNvPr id="17" name="Isosceles Triangle 16">
            <a:extLst>
              <a:ext uri="{FF2B5EF4-FFF2-40B4-BE49-F238E27FC236}">
                <a16:creationId xmlns:a16="http://schemas.microsoft.com/office/drawing/2014/main" id="{903543BF-6140-0677-FDAB-1C377779A1E4}"/>
              </a:ext>
            </a:extLst>
          </p:cNvPr>
          <p:cNvSpPr/>
          <p:nvPr/>
        </p:nvSpPr>
        <p:spPr>
          <a:xfrm rot="16200000">
            <a:off x="8008676" y="5421943"/>
            <a:ext cx="170278" cy="146792"/>
          </a:xfrm>
          <a:prstGeom prst="triangle">
            <a:avLst/>
          </a:prstGeom>
          <a:solidFill>
            <a:schemeClr val="accent1"/>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cxnSp>
        <p:nvCxnSpPr>
          <p:cNvPr id="27" name="Straight Connector 26">
            <a:extLst>
              <a:ext uri="{FF2B5EF4-FFF2-40B4-BE49-F238E27FC236}">
                <a16:creationId xmlns:a16="http://schemas.microsoft.com/office/drawing/2014/main" id="{3DFCFB87-770E-BCC1-7060-D2706E1C6883}"/>
              </a:ext>
            </a:extLst>
          </p:cNvPr>
          <p:cNvCxnSpPr>
            <a:cxnSpLocks/>
          </p:cNvCxnSpPr>
          <p:nvPr/>
        </p:nvCxnSpPr>
        <p:spPr>
          <a:xfrm>
            <a:off x="283589" y="3790118"/>
            <a:ext cx="1916686" cy="0"/>
          </a:xfrm>
          <a:prstGeom prst="line">
            <a:avLst/>
          </a:prstGeom>
          <a:ln w="31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2117494A-19BE-C659-7E39-E3A8CB8D37B5}"/>
              </a:ext>
            </a:extLst>
          </p:cNvPr>
          <p:cNvCxnSpPr>
            <a:cxnSpLocks/>
          </p:cNvCxnSpPr>
          <p:nvPr/>
        </p:nvCxnSpPr>
        <p:spPr>
          <a:xfrm>
            <a:off x="283589" y="1964373"/>
            <a:ext cx="1916686" cy="0"/>
          </a:xfrm>
          <a:prstGeom prst="line">
            <a:avLst/>
          </a:prstGeom>
          <a:ln w="31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4935EB29-7A0E-7D60-2BF9-360F3DED6FCF}"/>
              </a:ext>
            </a:extLst>
          </p:cNvPr>
          <p:cNvCxnSpPr>
            <a:cxnSpLocks/>
          </p:cNvCxnSpPr>
          <p:nvPr/>
        </p:nvCxnSpPr>
        <p:spPr>
          <a:xfrm>
            <a:off x="283589" y="5311715"/>
            <a:ext cx="1916686" cy="0"/>
          </a:xfrm>
          <a:prstGeom prst="line">
            <a:avLst/>
          </a:prstGeom>
          <a:ln w="31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0AC24056-0D4B-1B3E-5A1D-94E5ABE75DDB}"/>
              </a:ext>
            </a:extLst>
          </p:cNvPr>
          <p:cNvCxnSpPr>
            <a:cxnSpLocks/>
          </p:cNvCxnSpPr>
          <p:nvPr/>
        </p:nvCxnSpPr>
        <p:spPr>
          <a:xfrm>
            <a:off x="283589" y="6200775"/>
            <a:ext cx="1916686" cy="0"/>
          </a:xfrm>
          <a:prstGeom prst="line">
            <a:avLst/>
          </a:prstGeom>
          <a:ln w="31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95B3D1DE-CC61-2007-9EE5-D04B8707DC8F}"/>
              </a:ext>
            </a:extLst>
          </p:cNvPr>
          <p:cNvCxnSpPr>
            <a:cxnSpLocks/>
          </p:cNvCxnSpPr>
          <p:nvPr/>
        </p:nvCxnSpPr>
        <p:spPr>
          <a:xfrm>
            <a:off x="283589" y="4422655"/>
            <a:ext cx="1916686" cy="0"/>
          </a:xfrm>
          <a:prstGeom prst="line">
            <a:avLst/>
          </a:prstGeom>
          <a:ln w="31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9" name="Isosceles Triangle 38">
            <a:extLst>
              <a:ext uri="{FF2B5EF4-FFF2-40B4-BE49-F238E27FC236}">
                <a16:creationId xmlns:a16="http://schemas.microsoft.com/office/drawing/2014/main" id="{31583EB8-5E2D-1422-A017-3713DD7D1C84}"/>
              </a:ext>
            </a:extLst>
          </p:cNvPr>
          <p:cNvSpPr/>
          <p:nvPr/>
        </p:nvSpPr>
        <p:spPr>
          <a:xfrm rot="16200000">
            <a:off x="8008676" y="2989420"/>
            <a:ext cx="170278" cy="146792"/>
          </a:xfrm>
          <a:prstGeom prst="triangle">
            <a:avLst/>
          </a:prstGeom>
          <a:solidFill>
            <a:schemeClr val="tx1">
              <a:lumMod val="50000"/>
            </a:scheme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16" name="TextBox 15">
            <a:extLst>
              <a:ext uri="{FF2B5EF4-FFF2-40B4-BE49-F238E27FC236}">
                <a16:creationId xmlns:a16="http://schemas.microsoft.com/office/drawing/2014/main" id="{4AA2ABBF-1ECE-D0E8-21BD-5B896F3A766B}"/>
              </a:ext>
            </a:extLst>
          </p:cNvPr>
          <p:cNvSpPr txBox="1"/>
          <p:nvPr/>
        </p:nvSpPr>
        <p:spPr>
          <a:xfrm>
            <a:off x="8284706" y="5369778"/>
            <a:ext cx="3640594" cy="830997"/>
          </a:xfrm>
          <a:prstGeom prst="rect">
            <a:avLst/>
          </a:prstGeom>
          <a:noFill/>
          <a:effectLst/>
        </p:spPr>
        <p:txBody>
          <a:bodyPr wrap="square" lIns="0" tIns="0" rIns="0" bIns="0" rtlCol="0">
            <a:spAutoFit/>
          </a:bodyPr>
          <a:lstStyle/>
          <a:p>
            <a:pPr>
              <a:spcBef>
                <a:spcPts val="1200"/>
              </a:spcBef>
            </a:pPr>
            <a:r>
              <a:rPr lang="en-US" sz="1800">
                <a:solidFill>
                  <a:schemeClr val="accent1"/>
                </a:solidFill>
                <a:latin typeface="Avenir Book" panose="02000503020000020003" pitchFamily="2" charset="0"/>
                <a:ea typeface="Roboto Slab" pitchFamily="2" charset="0"/>
              </a:rPr>
              <a:t>KRAS-mut mCRC tumors from mice treated with </a:t>
            </a:r>
            <a:r>
              <a:rPr lang="en-US" sz="1800" err="1">
                <a:solidFill>
                  <a:schemeClr val="accent1"/>
                </a:solidFill>
                <a:latin typeface="Avenir Book" panose="02000503020000020003" pitchFamily="2" charset="0"/>
                <a:ea typeface="Roboto Slab" pitchFamily="2" charset="0"/>
              </a:rPr>
              <a:t>onv</a:t>
            </a:r>
            <a:r>
              <a:rPr lang="en-US" sz="1800">
                <a:solidFill>
                  <a:schemeClr val="accent1"/>
                </a:solidFill>
                <a:latin typeface="Avenir Book" panose="02000503020000020003" pitchFamily="2" charset="0"/>
                <a:ea typeface="Roboto Slab" pitchFamily="2" charset="0"/>
              </a:rPr>
              <a:t> + </a:t>
            </a:r>
            <a:r>
              <a:rPr lang="en-US" sz="1800" err="1">
                <a:solidFill>
                  <a:schemeClr val="accent1"/>
                </a:solidFill>
                <a:latin typeface="Avenir Book" panose="02000503020000020003" pitchFamily="2" charset="0"/>
                <a:ea typeface="Roboto Slab" pitchFamily="2" charset="0"/>
              </a:rPr>
              <a:t>bev</a:t>
            </a:r>
            <a:r>
              <a:rPr lang="en-US" sz="1800">
                <a:solidFill>
                  <a:schemeClr val="accent1"/>
                </a:solidFill>
                <a:latin typeface="Avenir Book" panose="02000503020000020003" pitchFamily="2" charset="0"/>
                <a:ea typeface="Roboto Slab" pitchFamily="2" charset="0"/>
              </a:rPr>
              <a:t> appear smaller and pale (less vascularized)</a:t>
            </a:r>
          </a:p>
        </p:txBody>
      </p:sp>
    </p:spTree>
    <p:extLst>
      <p:ext uri="{BB962C8B-B14F-4D97-AF65-F5344CB8AC3E}">
        <p14:creationId xmlns:p14="http://schemas.microsoft.com/office/powerpoint/2010/main" val="3132177323"/>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BE8BEA-337C-71A7-F88F-D9EBD317533A}"/>
              </a:ext>
            </a:extLst>
          </p:cNvPr>
          <p:cNvSpPr>
            <a:spLocks noGrp="1"/>
          </p:cNvSpPr>
          <p:nvPr>
            <p:ph type="title"/>
          </p:nvPr>
        </p:nvSpPr>
        <p:spPr/>
        <p:txBody>
          <a:bodyPr/>
          <a:lstStyle/>
          <a:p>
            <a:r>
              <a:rPr lang="en-US"/>
              <a:t>HIF1</a:t>
            </a:r>
            <a:r>
              <a:rPr lang="el-GR" sz="2800">
                <a:latin typeface="Avenir Book" panose="02000503020000020003" pitchFamily="2" charset="0"/>
              </a:rPr>
              <a:t>α</a:t>
            </a:r>
            <a:r>
              <a:rPr lang="en-US"/>
              <a:t> plays a critical role in a tumor’s response to hypoxia</a:t>
            </a:r>
          </a:p>
        </p:txBody>
      </p:sp>
      <p:sp>
        <p:nvSpPr>
          <p:cNvPr id="3" name="TextBox 2">
            <a:extLst>
              <a:ext uri="{FF2B5EF4-FFF2-40B4-BE49-F238E27FC236}">
                <a16:creationId xmlns:a16="http://schemas.microsoft.com/office/drawing/2014/main" id="{20184756-A702-17DD-B31E-0221FD57BBB9}"/>
              </a:ext>
            </a:extLst>
          </p:cNvPr>
          <p:cNvSpPr txBox="1"/>
          <p:nvPr/>
        </p:nvSpPr>
        <p:spPr>
          <a:xfrm>
            <a:off x="6904834" y="3638937"/>
            <a:ext cx="997891" cy="276999"/>
          </a:xfrm>
          <a:prstGeom prst="rect">
            <a:avLst/>
          </a:prstGeom>
          <a:effectLst/>
        </p:spPr>
        <p:txBody>
          <a:bodyPr wrap="square" lIns="0" tIns="0" rIns="0" bIns="0" rtlCol="0">
            <a:spAutoFit/>
          </a:bodyPr>
          <a:lstStyle/>
          <a:p>
            <a:pPr algn="ctr">
              <a:spcBef>
                <a:spcPts val="1200"/>
              </a:spcBef>
            </a:pPr>
            <a:r>
              <a:rPr lang="en-US" strike="dblStrike">
                <a:solidFill>
                  <a:schemeClr val="bg1">
                    <a:lumMod val="75000"/>
                  </a:schemeClr>
                </a:solidFill>
                <a:latin typeface="Avenir Medium" panose="02000603020000020003" pitchFamily="2" charset="0"/>
              </a:rPr>
              <a:t>VEGF-A</a:t>
            </a:r>
          </a:p>
        </p:txBody>
      </p:sp>
      <p:sp>
        <p:nvSpPr>
          <p:cNvPr id="6" name="TextBox 5">
            <a:extLst>
              <a:ext uri="{FF2B5EF4-FFF2-40B4-BE49-F238E27FC236}">
                <a16:creationId xmlns:a16="http://schemas.microsoft.com/office/drawing/2014/main" id="{F2E0AE45-FB41-ED95-3FC0-91E7004F6E78}"/>
              </a:ext>
            </a:extLst>
          </p:cNvPr>
          <p:cNvSpPr txBox="1"/>
          <p:nvPr/>
        </p:nvSpPr>
        <p:spPr>
          <a:xfrm>
            <a:off x="7950476" y="1516524"/>
            <a:ext cx="1250496" cy="430887"/>
          </a:xfrm>
          <a:prstGeom prst="rect">
            <a:avLst/>
          </a:prstGeom>
          <a:solidFill>
            <a:schemeClr val="bg1"/>
          </a:solidFill>
          <a:effectLst/>
        </p:spPr>
        <p:txBody>
          <a:bodyPr wrap="square" lIns="45720" tIns="0" rIns="45720" bIns="0" rtlCol="0">
            <a:spAutoFit/>
          </a:bodyPr>
          <a:lstStyle/>
          <a:p>
            <a:pPr algn="l">
              <a:spcBef>
                <a:spcPts val="1200"/>
              </a:spcBef>
            </a:pPr>
            <a:r>
              <a:rPr lang="en-US" sz="2800" strike="dblStrike">
                <a:solidFill>
                  <a:schemeClr val="bg1">
                    <a:lumMod val="75000"/>
                  </a:schemeClr>
                </a:solidFill>
                <a:latin typeface="Roboto Slab" pitchFamily="2" charset="0"/>
                <a:ea typeface="Roboto Slab" pitchFamily="2" charset="0"/>
              </a:rPr>
              <a:t>HIF1a</a:t>
            </a:r>
          </a:p>
        </p:txBody>
      </p:sp>
      <p:sp>
        <p:nvSpPr>
          <p:cNvPr id="7" name="TextBox 6">
            <a:extLst>
              <a:ext uri="{FF2B5EF4-FFF2-40B4-BE49-F238E27FC236}">
                <a16:creationId xmlns:a16="http://schemas.microsoft.com/office/drawing/2014/main" id="{474BEF45-5C3D-3A45-761F-31E81F05B3A0}"/>
              </a:ext>
            </a:extLst>
          </p:cNvPr>
          <p:cNvSpPr txBox="1"/>
          <p:nvPr/>
        </p:nvSpPr>
        <p:spPr>
          <a:xfrm>
            <a:off x="7950476" y="1516524"/>
            <a:ext cx="1250496" cy="430887"/>
          </a:xfrm>
          <a:prstGeom prst="rect">
            <a:avLst/>
          </a:prstGeom>
          <a:solidFill>
            <a:schemeClr val="bg1"/>
          </a:solidFill>
          <a:effectLst/>
        </p:spPr>
        <p:txBody>
          <a:bodyPr wrap="square" lIns="45720" tIns="0" rIns="45720" bIns="0" rtlCol="0">
            <a:spAutoFit/>
          </a:bodyPr>
          <a:lstStyle/>
          <a:p>
            <a:pPr algn="l">
              <a:spcBef>
                <a:spcPts val="1200"/>
              </a:spcBef>
            </a:pPr>
            <a:r>
              <a:rPr lang="en-US" sz="2800">
                <a:solidFill>
                  <a:schemeClr val="accent2"/>
                </a:solidFill>
                <a:latin typeface="Roboto Slab" pitchFamily="2" charset="0"/>
                <a:ea typeface="Roboto Slab" pitchFamily="2" charset="0"/>
              </a:rPr>
              <a:t>HIF1</a:t>
            </a:r>
            <a:r>
              <a:rPr lang="el-GR" sz="2800">
                <a:solidFill>
                  <a:schemeClr val="accent2"/>
                </a:solidFill>
                <a:latin typeface="Avenir Book" panose="02000503020000020003" pitchFamily="2" charset="0"/>
              </a:rPr>
              <a:t>α</a:t>
            </a:r>
            <a:endParaRPr lang="en-US" sz="2800">
              <a:solidFill>
                <a:schemeClr val="accent2"/>
              </a:solidFill>
              <a:latin typeface="Roboto Slab" pitchFamily="2" charset="0"/>
              <a:ea typeface="Roboto Slab" pitchFamily="2" charset="0"/>
            </a:endParaRPr>
          </a:p>
        </p:txBody>
      </p:sp>
      <p:sp>
        <p:nvSpPr>
          <p:cNvPr id="8" name="TextBox 7">
            <a:extLst>
              <a:ext uri="{FF2B5EF4-FFF2-40B4-BE49-F238E27FC236}">
                <a16:creationId xmlns:a16="http://schemas.microsoft.com/office/drawing/2014/main" id="{4CF538AB-7206-4A16-A1F0-AB4C1BB5D591}"/>
              </a:ext>
            </a:extLst>
          </p:cNvPr>
          <p:cNvSpPr txBox="1"/>
          <p:nvPr/>
        </p:nvSpPr>
        <p:spPr>
          <a:xfrm>
            <a:off x="6904834" y="3638937"/>
            <a:ext cx="997891" cy="276999"/>
          </a:xfrm>
          <a:prstGeom prst="rect">
            <a:avLst/>
          </a:prstGeom>
          <a:solidFill>
            <a:schemeClr val="bg1"/>
          </a:solidFill>
          <a:effectLst/>
        </p:spPr>
        <p:txBody>
          <a:bodyPr wrap="square" lIns="0" tIns="0" rIns="0" bIns="0" rtlCol="0">
            <a:spAutoFit/>
          </a:bodyPr>
          <a:lstStyle/>
          <a:p>
            <a:pPr algn="ctr">
              <a:spcBef>
                <a:spcPts val="1200"/>
              </a:spcBef>
            </a:pPr>
            <a:r>
              <a:rPr lang="en-US">
                <a:solidFill>
                  <a:schemeClr val="accent2"/>
                </a:solidFill>
                <a:latin typeface="Avenir Medium" panose="02000603020000020003" pitchFamily="2" charset="0"/>
              </a:rPr>
              <a:t>VEGF-A</a:t>
            </a:r>
          </a:p>
        </p:txBody>
      </p:sp>
      <p:sp>
        <p:nvSpPr>
          <p:cNvPr id="10" name="Text Placeholder 11">
            <a:extLst>
              <a:ext uri="{FF2B5EF4-FFF2-40B4-BE49-F238E27FC236}">
                <a16:creationId xmlns:a16="http://schemas.microsoft.com/office/drawing/2014/main" id="{7E836E72-72F6-7EC7-1A39-E6B96B6A2F16}"/>
              </a:ext>
            </a:extLst>
          </p:cNvPr>
          <p:cNvSpPr>
            <a:spLocks noGrp="1"/>
          </p:cNvSpPr>
          <p:nvPr>
            <p:ph type="body" sz="quarter" idx="10"/>
          </p:nvPr>
        </p:nvSpPr>
        <p:spPr>
          <a:xfrm>
            <a:off x="304800" y="6682337"/>
            <a:ext cx="7620000" cy="172488"/>
          </a:xfrm>
        </p:spPr>
        <p:txBody>
          <a:bodyPr/>
          <a:lstStyle/>
          <a:p>
            <a:r>
              <a:rPr lang="en-US" sz="800"/>
              <a:t>https://www.frontiersin.org/journals/immunology/articles/10.3389/fimmu.2017.01625/full</a:t>
            </a:r>
          </a:p>
        </p:txBody>
      </p:sp>
      <p:sp>
        <p:nvSpPr>
          <p:cNvPr id="11" name="TextBox 10">
            <a:extLst>
              <a:ext uri="{FF2B5EF4-FFF2-40B4-BE49-F238E27FC236}">
                <a16:creationId xmlns:a16="http://schemas.microsoft.com/office/drawing/2014/main" id="{6E9FE41D-BE7B-F373-4487-DC3F9EAC25F1}"/>
              </a:ext>
            </a:extLst>
          </p:cNvPr>
          <p:cNvSpPr txBox="1"/>
          <p:nvPr/>
        </p:nvSpPr>
        <p:spPr>
          <a:xfrm>
            <a:off x="485775" y="1516524"/>
            <a:ext cx="3486150" cy="430887"/>
          </a:xfrm>
          <a:prstGeom prst="rect">
            <a:avLst/>
          </a:prstGeom>
          <a:noFill/>
          <a:effectLst/>
        </p:spPr>
        <p:txBody>
          <a:bodyPr wrap="square" lIns="45720" tIns="0" rIns="45720" bIns="0" rtlCol="0">
            <a:spAutoFit/>
          </a:bodyPr>
          <a:lstStyle/>
          <a:p>
            <a:pPr algn="l">
              <a:spcBef>
                <a:spcPts val="1200"/>
              </a:spcBef>
            </a:pPr>
            <a:r>
              <a:rPr lang="en-US" sz="2800">
                <a:solidFill>
                  <a:schemeClr val="accent2"/>
                </a:solidFill>
                <a:latin typeface="Roboto Slab" pitchFamily="2" charset="0"/>
                <a:ea typeface="Roboto Slab" pitchFamily="2" charset="0"/>
              </a:rPr>
              <a:t>Tumor growth</a:t>
            </a:r>
          </a:p>
        </p:txBody>
      </p:sp>
      <p:sp>
        <p:nvSpPr>
          <p:cNvPr id="12" name="TextBox 11">
            <a:extLst>
              <a:ext uri="{FF2B5EF4-FFF2-40B4-BE49-F238E27FC236}">
                <a16:creationId xmlns:a16="http://schemas.microsoft.com/office/drawing/2014/main" id="{CBEA1C41-E595-528E-C367-76256C66411D}"/>
              </a:ext>
            </a:extLst>
          </p:cNvPr>
          <p:cNvSpPr txBox="1"/>
          <p:nvPr/>
        </p:nvSpPr>
        <p:spPr>
          <a:xfrm>
            <a:off x="541761" y="1958928"/>
            <a:ext cx="3243026" cy="738664"/>
          </a:xfrm>
          <a:prstGeom prst="rect">
            <a:avLst/>
          </a:prstGeom>
          <a:noFill/>
          <a:effectLst/>
        </p:spPr>
        <p:txBody>
          <a:bodyPr wrap="square" lIns="0" tIns="0" rIns="0" bIns="0" rtlCol="0">
            <a:spAutoFit/>
          </a:bodyPr>
          <a:lstStyle/>
          <a:p>
            <a:pPr algn="l">
              <a:spcBef>
                <a:spcPts val="1200"/>
              </a:spcBef>
            </a:pPr>
            <a:r>
              <a:rPr lang="en-US" sz="1600">
                <a:solidFill>
                  <a:schemeClr val="accent5"/>
                </a:solidFill>
                <a:latin typeface="Avenir Book" panose="02000503020000020003" pitchFamily="2" charset="0"/>
              </a:rPr>
              <a:t>The tumor cells outgrow the blood supply and become starved of oxygen and nutrients…</a:t>
            </a:r>
          </a:p>
        </p:txBody>
      </p:sp>
      <p:sp>
        <p:nvSpPr>
          <p:cNvPr id="13" name="Freeform: Shape 12">
            <a:extLst>
              <a:ext uri="{FF2B5EF4-FFF2-40B4-BE49-F238E27FC236}">
                <a16:creationId xmlns:a16="http://schemas.microsoft.com/office/drawing/2014/main" id="{54C94775-05BB-7223-EA5D-B9E0C85D13BE}"/>
              </a:ext>
            </a:extLst>
          </p:cNvPr>
          <p:cNvSpPr/>
          <p:nvPr/>
        </p:nvSpPr>
        <p:spPr>
          <a:xfrm>
            <a:off x="8609996" y="2937810"/>
            <a:ext cx="2020822" cy="1837003"/>
          </a:xfrm>
          <a:custGeom>
            <a:avLst/>
            <a:gdLst>
              <a:gd name="connsiteX0" fmla="*/ 0 w 2857500"/>
              <a:gd name="connsiteY0" fmla="*/ 0 h 1045029"/>
              <a:gd name="connsiteX1" fmla="*/ 2857500 w 2857500"/>
              <a:gd name="connsiteY1" fmla="*/ 1045029 h 1045029"/>
              <a:gd name="connsiteX0" fmla="*/ 0 w 2857500"/>
              <a:gd name="connsiteY0" fmla="*/ 1840 h 1046869"/>
              <a:gd name="connsiteX1" fmla="*/ 2857500 w 2857500"/>
              <a:gd name="connsiteY1" fmla="*/ 1046869 h 1046869"/>
              <a:gd name="connsiteX0" fmla="*/ 0 w 2857500"/>
              <a:gd name="connsiteY0" fmla="*/ 1984 h 1047013"/>
              <a:gd name="connsiteX1" fmla="*/ 2857500 w 2857500"/>
              <a:gd name="connsiteY1" fmla="*/ 1047013 h 1047013"/>
              <a:gd name="connsiteX0" fmla="*/ 0 w 2604408"/>
              <a:gd name="connsiteY0" fmla="*/ 2007 h 1038872"/>
              <a:gd name="connsiteX1" fmla="*/ 2604408 w 2604408"/>
              <a:gd name="connsiteY1" fmla="*/ 1038872 h 1038872"/>
              <a:gd name="connsiteX0" fmla="*/ 0 w 2604408"/>
              <a:gd name="connsiteY0" fmla="*/ 0 h 1036865"/>
              <a:gd name="connsiteX1" fmla="*/ 2604408 w 2604408"/>
              <a:gd name="connsiteY1" fmla="*/ 1036865 h 1036865"/>
              <a:gd name="connsiteX0" fmla="*/ 0 w 2386192"/>
              <a:gd name="connsiteY0" fmla="*/ 0 h 1304270"/>
              <a:gd name="connsiteX1" fmla="*/ 2386192 w 2386192"/>
              <a:gd name="connsiteY1" fmla="*/ 1304270 h 1304270"/>
              <a:gd name="connsiteX0" fmla="*/ 0 w 2386192"/>
              <a:gd name="connsiteY0" fmla="*/ 0 h 1304270"/>
              <a:gd name="connsiteX1" fmla="*/ 2386192 w 2386192"/>
              <a:gd name="connsiteY1" fmla="*/ 1304270 h 1304270"/>
              <a:gd name="connsiteX0" fmla="*/ 0 w 2386192"/>
              <a:gd name="connsiteY0" fmla="*/ 0 h 1304270"/>
              <a:gd name="connsiteX1" fmla="*/ 2386192 w 2386192"/>
              <a:gd name="connsiteY1" fmla="*/ 1304270 h 1304270"/>
              <a:gd name="connsiteX0" fmla="*/ 0 w 2386192"/>
              <a:gd name="connsiteY0" fmla="*/ 0 h 1304270"/>
              <a:gd name="connsiteX1" fmla="*/ 2386192 w 2386192"/>
              <a:gd name="connsiteY1" fmla="*/ 1304270 h 1304270"/>
              <a:gd name="connsiteX0" fmla="*/ 0 w 2386192"/>
              <a:gd name="connsiteY0" fmla="*/ 0 h 1304270"/>
              <a:gd name="connsiteX1" fmla="*/ 2386192 w 2386192"/>
              <a:gd name="connsiteY1" fmla="*/ 1304270 h 1304270"/>
              <a:gd name="connsiteX0" fmla="*/ 0 w 2386192"/>
              <a:gd name="connsiteY0" fmla="*/ 0 h 1304270"/>
              <a:gd name="connsiteX1" fmla="*/ 2386192 w 2386192"/>
              <a:gd name="connsiteY1" fmla="*/ 1304270 h 1304270"/>
            </a:gdLst>
            <a:ahLst/>
            <a:cxnLst>
              <a:cxn ang="0">
                <a:pos x="connsiteX0" y="connsiteY0"/>
              </a:cxn>
              <a:cxn ang="0">
                <a:pos x="connsiteX1" y="connsiteY1"/>
              </a:cxn>
            </a:cxnLst>
            <a:rect l="l" t="t" r="r" b="b"/>
            <a:pathLst>
              <a:path w="2386192" h="1304270">
                <a:moveTo>
                  <a:pt x="0" y="0"/>
                </a:moveTo>
                <a:cubicBezTo>
                  <a:pt x="319338" y="418562"/>
                  <a:pt x="1787251" y="635126"/>
                  <a:pt x="2386192" y="1304270"/>
                </a:cubicBezTo>
              </a:path>
            </a:pathLst>
          </a:custGeom>
          <a:noFill/>
          <a:ln w="9525">
            <a:solidFill>
              <a:schemeClr val="accent2"/>
            </a:solidFill>
            <a:headEnd type="none" w="med" len="med"/>
            <a:tailEnd type="triangle" w="med" len="med"/>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Freeform: Shape 13">
            <a:extLst>
              <a:ext uri="{FF2B5EF4-FFF2-40B4-BE49-F238E27FC236}">
                <a16:creationId xmlns:a16="http://schemas.microsoft.com/office/drawing/2014/main" id="{CCC2AE4E-6131-CD95-EF46-294BB37D080E}"/>
              </a:ext>
            </a:extLst>
          </p:cNvPr>
          <p:cNvSpPr/>
          <p:nvPr/>
        </p:nvSpPr>
        <p:spPr>
          <a:xfrm flipH="1">
            <a:off x="7798722" y="2937811"/>
            <a:ext cx="811274" cy="691720"/>
          </a:xfrm>
          <a:custGeom>
            <a:avLst/>
            <a:gdLst>
              <a:gd name="connsiteX0" fmla="*/ 0 w 2857500"/>
              <a:gd name="connsiteY0" fmla="*/ 0 h 1045029"/>
              <a:gd name="connsiteX1" fmla="*/ 2857500 w 2857500"/>
              <a:gd name="connsiteY1" fmla="*/ 1045029 h 1045029"/>
              <a:gd name="connsiteX0" fmla="*/ 0 w 2857500"/>
              <a:gd name="connsiteY0" fmla="*/ 1840 h 1046869"/>
              <a:gd name="connsiteX1" fmla="*/ 2857500 w 2857500"/>
              <a:gd name="connsiteY1" fmla="*/ 1046869 h 1046869"/>
              <a:gd name="connsiteX0" fmla="*/ 0 w 2857500"/>
              <a:gd name="connsiteY0" fmla="*/ 1984 h 1047013"/>
              <a:gd name="connsiteX1" fmla="*/ 2857500 w 2857500"/>
              <a:gd name="connsiteY1" fmla="*/ 1047013 h 1047013"/>
              <a:gd name="connsiteX0" fmla="*/ 0 w 2604408"/>
              <a:gd name="connsiteY0" fmla="*/ 2007 h 1038872"/>
              <a:gd name="connsiteX1" fmla="*/ 2604408 w 2604408"/>
              <a:gd name="connsiteY1" fmla="*/ 1038872 h 1038872"/>
              <a:gd name="connsiteX0" fmla="*/ 0 w 2604408"/>
              <a:gd name="connsiteY0" fmla="*/ 0 h 1036865"/>
              <a:gd name="connsiteX1" fmla="*/ 2604408 w 2604408"/>
              <a:gd name="connsiteY1" fmla="*/ 1036865 h 1036865"/>
              <a:gd name="connsiteX0" fmla="*/ 0 w 2386192"/>
              <a:gd name="connsiteY0" fmla="*/ 0 h 1304270"/>
              <a:gd name="connsiteX1" fmla="*/ 2386192 w 2386192"/>
              <a:gd name="connsiteY1" fmla="*/ 1304270 h 1304270"/>
              <a:gd name="connsiteX0" fmla="*/ 0 w 2386192"/>
              <a:gd name="connsiteY0" fmla="*/ 0 h 1304270"/>
              <a:gd name="connsiteX1" fmla="*/ 2386192 w 2386192"/>
              <a:gd name="connsiteY1" fmla="*/ 1304270 h 1304270"/>
              <a:gd name="connsiteX0" fmla="*/ 0 w 3313637"/>
              <a:gd name="connsiteY0" fmla="*/ 0 h 1324985"/>
              <a:gd name="connsiteX1" fmla="*/ 3313637 w 3313637"/>
              <a:gd name="connsiteY1" fmla="*/ 1324985 h 1324985"/>
              <a:gd name="connsiteX0" fmla="*/ 0 w 3313637"/>
              <a:gd name="connsiteY0" fmla="*/ 0 h 1324985"/>
              <a:gd name="connsiteX1" fmla="*/ 3313637 w 3313637"/>
              <a:gd name="connsiteY1" fmla="*/ 1324985 h 1324985"/>
              <a:gd name="connsiteX0" fmla="*/ 0 w 3313637"/>
              <a:gd name="connsiteY0" fmla="*/ 0 h 1324985"/>
              <a:gd name="connsiteX1" fmla="*/ 3313637 w 3313637"/>
              <a:gd name="connsiteY1" fmla="*/ 1324985 h 1324985"/>
              <a:gd name="connsiteX0" fmla="*/ 0 w 3313637"/>
              <a:gd name="connsiteY0" fmla="*/ 0 h 1324985"/>
              <a:gd name="connsiteX1" fmla="*/ 3313637 w 3313637"/>
              <a:gd name="connsiteY1" fmla="*/ 1324985 h 1324985"/>
              <a:gd name="connsiteX0" fmla="*/ 0 w 3449873"/>
              <a:gd name="connsiteY0" fmla="*/ 0 h 1285505"/>
              <a:gd name="connsiteX1" fmla="*/ 3449873 w 3449873"/>
              <a:gd name="connsiteY1" fmla="*/ 1285505 h 1285505"/>
              <a:gd name="connsiteX0" fmla="*/ 0 w 3449873"/>
              <a:gd name="connsiteY0" fmla="*/ 0 h 1285505"/>
              <a:gd name="connsiteX1" fmla="*/ 3449873 w 3449873"/>
              <a:gd name="connsiteY1" fmla="*/ 1285505 h 1285505"/>
              <a:gd name="connsiteX0" fmla="*/ 0 w 3449873"/>
              <a:gd name="connsiteY0" fmla="*/ 0 h 1285505"/>
              <a:gd name="connsiteX1" fmla="*/ 3449873 w 3449873"/>
              <a:gd name="connsiteY1" fmla="*/ 1285505 h 1285505"/>
              <a:gd name="connsiteX0" fmla="*/ 0 w 3449873"/>
              <a:gd name="connsiteY0" fmla="*/ 0 h 1285505"/>
              <a:gd name="connsiteX1" fmla="*/ 3449873 w 3449873"/>
              <a:gd name="connsiteY1" fmla="*/ 1285505 h 1285505"/>
              <a:gd name="connsiteX0" fmla="*/ 0 w 2486491"/>
              <a:gd name="connsiteY0" fmla="*/ 0 h 1433557"/>
              <a:gd name="connsiteX1" fmla="*/ 2486491 w 2486491"/>
              <a:gd name="connsiteY1" fmla="*/ 1433557 h 1433557"/>
              <a:gd name="connsiteX0" fmla="*/ 0 w 2486491"/>
              <a:gd name="connsiteY0" fmla="*/ 0 h 1433557"/>
              <a:gd name="connsiteX1" fmla="*/ 2486491 w 2486491"/>
              <a:gd name="connsiteY1" fmla="*/ 1433557 h 1433557"/>
              <a:gd name="connsiteX0" fmla="*/ 0 w 2486491"/>
              <a:gd name="connsiteY0" fmla="*/ 0 h 1433557"/>
              <a:gd name="connsiteX1" fmla="*/ 2486491 w 2486491"/>
              <a:gd name="connsiteY1" fmla="*/ 1433557 h 1433557"/>
              <a:gd name="connsiteX0" fmla="*/ 0 w 2486491"/>
              <a:gd name="connsiteY0" fmla="*/ 0 h 1433557"/>
              <a:gd name="connsiteX1" fmla="*/ 2486491 w 2486491"/>
              <a:gd name="connsiteY1" fmla="*/ 1433557 h 1433557"/>
              <a:gd name="connsiteX0" fmla="*/ 0 w 2486491"/>
              <a:gd name="connsiteY0" fmla="*/ 0 h 1433557"/>
              <a:gd name="connsiteX1" fmla="*/ 2486491 w 2486491"/>
              <a:gd name="connsiteY1" fmla="*/ 1433557 h 1433557"/>
            </a:gdLst>
            <a:ahLst/>
            <a:cxnLst>
              <a:cxn ang="0">
                <a:pos x="connsiteX0" y="connsiteY0"/>
              </a:cxn>
              <a:cxn ang="0">
                <a:pos x="connsiteX1" y="connsiteY1"/>
              </a:cxn>
            </a:cxnLst>
            <a:rect l="l" t="t" r="r" b="b"/>
            <a:pathLst>
              <a:path w="2486491" h="1433557">
                <a:moveTo>
                  <a:pt x="0" y="0"/>
                </a:moveTo>
                <a:cubicBezTo>
                  <a:pt x="888916" y="865811"/>
                  <a:pt x="1572838" y="1037205"/>
                  <a:pt x="2486491" y="1433557"/>
                </a:cubicBezTo>
              </a:path>
            </a:pathLst>
          </a:custGeom>
          <a:noFill/>
          <a:ln w="9525">
            <a:solidFill>
              <a:schemeClr val="accent2"/>
            </a:solidFill>
            <a:headEnd type="none" w="med" len="med"/>
            <a:tailEnd type="triangle" w="med" len="med"/>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TextBox 14">
            <a:extLst>
              <a:ext uri="{FF2B5EF4-FFF2-40B4-BE49-F238E27FC236}">
                <a16:creationId xmlns:a16="http://schemas.microsoft.com/office/drawing/2014/main" id="{3CBEF6C7-6991-A825-4BA9-3003BFF86005}"/>
              </a:ext>
            </a:extLst>
          </p:cNvPr>
          <p:cNvSpPr txBox="1"/>
          <p:nvPr/>
        </p:nvSpPr>
        <p:spPr>
          <a:xfrm flipH="1">
            <a:off x="5224608" y="4858145"/>
            <a:ext cx="2206488" cy="830997"/>
          </a:xfrm>
          <a:prstGeom prst="rect">
            <a:avLst/>
          </a:prstGeom>
          <a:effectLst/>
        </p:spPr>
        <p:txBody>
          <a:bodyPr wrap="square" lIns="0" tIns="0" rIns="0" bIns="0" rtlCol="0">
            <a:spAutoFit/>
          </a:bodyPr>
          <a:lstStyle/>
          <a:p>
            <a:pPr algn="ctr">
              <a:spcBef>
                <a:spcPts val="1200"/>
              </a:spcBef>
            </a:pPr>
            <a:r>
              <a:rPr lang="en-US">
                <a:solidFill>
                  <a:schemeClr val="accent2"/>
                </a:solidFill>
                <a:latin typeface="Avenir Book" panose="02000503020000020003" pitchFamily="2" charset="0"/>
              </a:rPr>
              <a:t>Angiogenesis: Vascularization </a:t>
            </a:r>
            <a:br>
              <a:rPr lang="en-US">
                <a:solidFill>
                  <a:schemeClr val="accent2"/>
                </a:solidFill>
                <a:latin typeface="Avenir Book" panose="02000503020000020003" pitchFamily="2" charset="0"/>
              </a:rPr>
            </a:br>
            <a:r>
              <a:rPr lang="en-US">
                <a:solidFill>
                  <a:schemeClr val="accent2"/>
                </a:solidFill>
                <a:latin typeface="Avenir Book" panose="02000503020000020003" pitchFamily="2" charset="0"/>
              </a:rPr>
              <a:t>of the tumor</a:t>
            </a:r>
          </a:p>
        </p:txBody>
      </p:sp>
      <p:sp>
        <p:nvSpPr>
          <p:cNvPr id="16" name="TextBox 15">
            <a:extLst>
              <a:ext uri="{FF2B5EF4-FFF2-40B4-BE49-F238E27FC236}">
                <a16:creationId xmlns:a16="http://schemas.microsoft.com/office/drawing/2014/main" id="{7C2E2F51-689E-7ECD-F176-135BFD20A8BD}"/>
              </a:ext>
            </a:extLst>
          </p:cNvPr>
          <p:cNvSpPr txBox="1"/>
          <p:nvPr/>
        </p:nvSpPr>
        <p:spPr>
          <a:xfrm>
            <a:off x="9953909" y="4858145"/>
            <a:ext cx="1460810" cy="276999"/>
          </a:xfrm>
          <a:prstGeom prst="rect">
            <a:avLst/>
          </a:prstGeom>
          <a:effectLst/>
        </p:spPr>
        <p:txBody>
          <a:bodyPr wrap="square" lIns="0" tIns="0" rIns="0" bIns="0" rtlCol="0">
            <a:spAutoFit/>
          </a:bodyPr>
          <a:lstStyle/>
          <a:p>
            <a:pPr algn="ctr">
              <a:spcBef>
                <a:spcPts val="1200"/>
              </a:spcBef>
            </a:pPr>
            <a:r>
              <a:rPr lang="en-US">
                <a:solidFill>
                  <a:schemeClr val="accent2"/>
                </a:solidFill>
                <a:latin typeface="Avenir Book" panose="02000503020000020003" pitchFamily="2" charset="0"/>
              </a:rPr>
              <a:t>Proliferation</a:t>
            </a:r>
          </a:p>
        </p:txBody>
      </p:sp>
      <p:sp>
        <p:nvSpPr>
          <p:cNvPr id="17" name="TextBox 16">
            <a:extLst>
              <a:ext uri="{FF2B5EF4-FFF2-40B4-BE49-F238E27FC236}">
                <a16:creationId xmlns:a16="http://schemas.microsoft.com/office/drawing/2014/main" id="{386C124E-DC4C-3B2B-FDDB-96830E41BEB5}"/>
              </a:ext>
            </a:extLst>
          </p:cNvPr>
          <p:cNvSpPr txBox="1"/>
          <p:nvPr/>
        </p:nvSpPr>
        <p:spPr>
          <a:xfrm>
            <a:off x="8044488" y="4858145"/>
            <a:ext cx="1131062" cy="553998"/>
          </a:xfrm>
          <a:prstGeom prst="rect">
            <a:avLst/>
          </a:prstGeom>
          <a:effectLst/>
        </p:spPr>
        <p:txBody>
          <a:bodyPr wrap="square" lIns="0" tIns="0" rIns="0" bIns="0" rtlCol="0">
            <a:spAutoFit/>
          </a:bodyPr>
          <a:lstStyle/>
          <a:p>
            <a:pPr algn="ctr">
              <a:spcBef>
                <a:spcPts val="1200"/>
              </a:spcBef>
            </a:pPr>
            <a:r>
              <a:rPr lang="en-US">
                <a:solidFill>
                  <a:schemeClr val="accent2"/>
                </a:solidFill>
                <a:latin typeface="Avenir Book" panose="02000503020000020003" pitchFamily="2" charset="0"/>
              </a:rPr>
              <a:t>Tumor cell survival</a:t>
            </a:r>
          </a:p>
        </p:txBody>
      </p:sp>
      <p:cxnSp>
        <p:nvCxnSpPr>
          <p:cNvPr id="18" name="Straight Connector 17">
            <a:extLst>
              <a:ext uri="{FF2B5EF4-FFF2-40B4-BE49-F238E27FC236}">
                <a16:creationId xmlns:a16="http://schemas.microsoft.com/office/drawing/2014/main" id="{65843DD4-29AB-724E-3656-2B08FA36E128}"/>
              </a:ext>
            </a:extLst>
          </p:cNvPr>
          <p:cNvCxnSpPr>
            <a:cxnSpLocks/>
          </p:cNvCxnSpPr>
          <p:nvPr/>
        </p:nvCxnSpPr>
        <p:spPr>
          <a:xfrm flipH="1">
            <a:off x="8597319" y="2936875"/>
            <a:ext cx="9711" cy="1828800"/>
          </a:xfrm>
          <a:prstGeom prst="line">
            <a:avLst/>
          </a:prstGeom>
          <a:noFill/>
          <a:ln w="9525">
            <a:solidFill>
              <a:schemeClr val="accent2"/>
            </a:solidFill>
            <a:headEnd type="none" w="med" len="med"/>
            <a:tailEnd type="triangle" w="med" len="med"/>
          </a:ln>
          <a:effectLst/>
        </p:spPr>
        <p:style>
          <a:lnRef idx="1">
            <a:schemeClr val="accent1"/>
          </a:lnRef>
          <a:fillRef idx="0">
            <a:schemeClr val="accent1"/>
          </a:fillRef>
          <a:effectRef idx="0">
            <a:schemeClr val="accent1"/>
          </a:effectRef>
          <a:fontRef idx="minor">
            <a:schemeClr val="tx1"/>
          </a:fontRef>
        </p:style>
      </p:cxnSp>
      <p:sp>
        <p:nvSpPr>
          <p:cNvPr id="19" name="Freeform: Shape 18">
            <a:extLst>
              <a:ext uri="{FF2B5EF4-FFF2-40B4-BE49-F238E27FC236}">
                <a16:creationId xmlns:a16="http://schemas.microsoft.com/office/drawing/2014/main" id="{9F6503F3-0A54-117E-0F06-770DB6EE9BA8}"/>
              </a:ext>
            </a:extLst>
          </p:cNvPr>
          <p:cNvSpPr/>
          <p:nvPr/>
        </p:nvSpPr>
        <p:spPr>
          <a:xfrm flipH="1">
            <a:off x="6598905" y="3925342"/>
            <a:ext cx="757473" cy="849472"/>
          </a:xfrm>
          <a:custGeom>
            <a:avLst/>
            <a:gdLst>
              <a:gd name="connsiteX0" fmla="*/ 0 w 2857500"/>
              <a:gd name="connsiteY0" fmla="*/ 0 h 1045029"/>
              <a:gd name="connsiteX1" fmla="*/ 2857500 w 2857500"/>
              <a:gd name="connsiteY1" fmla="*/ 1045029 h 1045029"/>
              <a:gd name="connsiteX0" fmla="*/ 0 w 2857500"/>
              <a:gd name="connsiteY0" fmla="*/ 1840 h 1046869"/>
              <a:gd name="connsiteX1" fmla="*/ 2857500 w 2857500"/>
              <a:gd name="connsiteY1" fmla="*/ 1046869 h 1046869"/>
              <a:gd name="connsiteX0" fmla="*/ 0 w 2857500"/>
              <a:gd name="connsiteY0" fmla="*/ 1984 h 1047013"/>
              <a:gd name="connsiteX1" fmla="*/ 2857500 w 2857500"/>
              <a:gd name="connsiteY1" fmla="*/ 1047013 h 1047013"/>
              <a:gd name="connsiteX0" fmla="*/ 0 w 2604408"/>
              <a:gd name="connsiteY0" fmla="*/ 2007 h 1038872"/>
              <a:gd name="connsiteX1" fmla="*/ 2604408 w 2604408"/>
              <a:gd name="connsiteY1" fmla="*/ 1038872 h 1038872"/>
              <a:gd name="connsiteX0" fmla="*/ 0 w 2604408"/>
              <a:gd name="connsiteY0" fmla="*/ 0 h 1036865"/>
              <a:gd name="connsiteX1" fmla="*/ 2604408 w 2604408"/>
              <a:gd name="connsiteY1" fmla="*/ 1036865 h 1036865"/>
              <a:gd name="connsiteX0" fmla="*/ 0 w 2386192"/>
              <a:gd name="connsiteY0" fmla="*/ 0 h 1304270"/>
              <a:gd name="connsiteX1" fmla="*/ 2386192 w 2386192"/>
              <a:gd name="connsiteY1" fmla="*/ 1304270 h 1304270"/>
              <a:gd name="connsiteX0" fmla="*/ 0 w 2386192"/>
              <a:gd name="connsiteY0" fmla="*/ 0 h 1304270"/>
              <a:gd name="connsiteX1" fmla="*/ 2386192 w 2386192"/>
              <a:gd name="connsiteY1" fmla="*/ 1304270 h 1304270"/>
              <a:gd name="connsiteX0" fmla="*/ 0 w 2178014"/>
              <a:gd name="connsiteY0" fmla="*/ 0 h 1354726"/>
              <a:gd name="connsiteX1" fmla="*/ 2178014 w 2178014"/>
              <a:gd name="connsiteY1" fmla="*/ 1354726 h 1354726"/>
              <a:gd name="connsiteX0" fmla="*/ 0 w 2178014"/>
              <a:gd name="connsiteY0" fmla="*/ 0 h 1354726"/>
              <a:gd name="connsiteX1" fmla="*/ 2178014 w 2178014"/>
              <a:gd name="connsiteY1" fmla="*/ 1354726 h 1354726"/>
              <a:gd name="connsiteX0" fmla="*/ 0 w 1726962"/>
              <a:gd name="connsiteY0" fmla="*/ 0 h 1506093"/>
              <a:gd name="connsiteX1" fmla="*/ 1726962 w 1726962"/>
              <a:gd name="connsiteY1" fmla="*/ 1506093 h 1506093"/>
              <a:gd name="connsiteX0" fmla="*/ 0 w 1449392"/>
              <a:gd name="connsiteY0" fmla="*/ 0 h 2035877"/>
              <a:gd name="connsiteX1" fmla="*/ 1449392 w 1449392"/>
              <a:gd name="connsiteY1" fmla="*/ 2035877 h 2035877"/>
              <a:gd name="connsiteX0" fmla="*/ 0 w 1449392"/>
              <a:gd name="connsiteY0" fmla="*/ 0 h 2035877"/>
              <a:gd name="connsiteX1" fmla="*/ 1449392 w 1449392"/>
              <a:gd name="connsiteY1" fmla="*/ 2035877 h 2035877"/>
              <a:gd name="connsiteX0" fmla="*/ 0 w 1414696"/>
              <a:gd name="connsiteY0" fmla="*/ 0 h 2111560"/>
              <a:gd name="connsiteX1" fmla="*/ 1414696 w 1414696"/>
              <a:gd name="connsiteY1" fmla="*/ 2111560 h 2111560"/>
              <a:gd name="connsiteX0" fmla="*/ 0 w 1414696"/>
              <a:gd name="connsiteY0" fmla="*/ 0 h 2111560"/>
              <a:gd name="connsiteX1" fmla="*/ 1414696 w 1414696"/>
              <a:gd name="connsiteY1" fmla="*/ 2111560 h 2111560"/>
              <a:gd name="connsiteX0" fmla="*/ 0 w 1414696"/>
              <a:gd name="connsiteY0" fmla="*/ 0 h 2111560"/>
              <a:gd name="connsiteX1" fmla="*/ 1414696 w 1414696"/>
              <a:gd name="connsiteY1" fmla="*/ 2111560 h 2111560"/>
              <a:gd name="connsiteX0" fmla="*/ 0 w 1666243"/>
              <a:gd name="connsiteY0" fmla="*/ 0 h 1625926"/>
              <a:gd name="connsiteX1" fmla="*/ 1666243 w 1666243"/>
              <a:gd name="connsiteY1" fmla="*/ 1625926 h 1625926"/>
              <a:gd name="connsiteX0" fmla="*/ 0 w 1666243"/>
              <a:gd name="connsiteY0" fmla="*/ 0 h 1625926"/>
              <a:gd name="connsiteX1" fmla="*/ 1666243 w 1666243"/>
              <a:gd name="connsiteY1" fmla="*/ 1625926 h 1625926"/>
              <a:gd name="connsiteX0" fmla="*/ 0 w 2776525"/>
              <a:gd name="connsiteY0" fmla="*/ 0 h 2054799"/>
              <a:gd name="connsiteX1" fmla="*/ 2776525 w 2776525"/>
              <a:gd name="connsiteY1" fmla="*/ 2054799 h 2054799"/>
              <a:gd name="connsiteX0" fmla="*/ 0 w 2776525"/>
              <a:gd name="connsiteY0" fmla="*/ 0 h 2054799"/>
              <a:gd name="connsiteX1" fmla="*/ 2776525 w 2776525"/>
              <a:gd name="connsiteY1" fmla="*/ 2054799 h 2054799"/>
              <a:gd name="connsiteX0" fmla="*/ 0 w 2776525"/>
              <a:gd name="connsiteY0" fmla="*/ 0 h 2054799"/>
              <a:gd name="connsiteX1" fmla="*/ 2776525 w 2776525"/>
              <a:gd name="connsiteY1" fmla="*/ 2054799 h 2054799"/>
              <a:gd name="connsiteX0" fmla="*/ 0 w 2776525"/>
              <a:gd name="connsiteY0" fmla="*/ 0 h 2054799"/>
              <a:gd name="connsiteX1" fmla="*/ 2776525 w 2776525"/>
              <a:gd name="connsiteY1" fmla="*/ 2054799 h 2054799"/>
              <a:gd name="connsiteX0" fmla="*/ 0 w 2776525"/>
              <a:gd name="connsiteY0" fmla="*/ 0 h 2054799"/>
              <a:gd name="connsiteX1" fmla="*/ 2776525 w 2776525"/>
              <a:gd name="connsiteY1" fmla="*/ 2054799 h 2054799"/>
            </a:gdLst>
            <a:ahLst/>
            <a:cxnLst>
              <a:cxn ang="0">
                <a:pos x="connsiteX0" y="connsiteY0"/>
              </a:cxn>
              <a:cxn ang="0">
                <a:pos x="connsiteX1" y="connsiteY1"/>
              </a:cxn>
            </a:cxnLst>
            <a:rect l="l" t="t" r="r" b="b"/>
            <a:pathLst>
              <a:path w="2776525" h="2054799">
                <a:moveTo>
                  <a:pt x="0" y="0"/>
                </a:moveTo>
                <a:cubicBezTo>
                  <a:pt x="756052" y="413821"/>
                  <a:pt x="1907219" y="961846"/>
                  <a:pt x="2776525" y="2054799"/>
                </a:cubicBezTo>
              </a:path>
            </a:pathLst>
          </a:custGeom>
          <a:noFill/>
          <a:ln w="9525">
            <a:solidFill>
              <a:schemeClr val="accent2"/>
            </a:solidFill>
            <a:headEnd type="none" w="med" len="med"/>
            <a:tailEnd type="triangle" w="med" len="med"/>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 name="TextBox 19">
            <a:extLst>
              <a:ext uri="{FF2B5EF4-FFF2-40B4-BE49-F238E27FC236}">
                <a16:creationId xmlns:a16="http://schemas.microsoft.com/office/drawing/2014/main" id="{B005764F-7E5F-A149-6CB3-C5BD7FC67A83}"/>
              </a:ext>
            </a:extLst>
          </p:cNvPr>
          <p:cNvSpPr txBox="1"/>
          <p:nvPr/>
        </p:nvSpPr>
        <p:spPr>
          <a:xfrm>
            <a:off x="4844238" y="1516524"/>
            <a:ext cx="1509388" cy="430887"/>
          </a:xfrm>
          <a:prstGeom prst="rect">
            <a:avLst/>
          </a:prstGeom>
          <a:noFill/>
          <a:effectLst/>
        </p:spPr>
        <p:txBody>
          <a:bodyPr wrap="none" lIns="45720" tIns="0" rIns="45720" bIns="0" rtlCol="0">
            <a:spAutoFit/>
          </a:bodyPr>
          <a:lstStyle/>
          <a:p>
            <a:pPr algn="l">
              <a:spcBef>
                <a:spcPts val="1200"/>
              </a:spcBef>
            </a:pPr>
            <a:r>
              <a:rPr lang="en-US" sz="2800">
                <a:solidFill>
                  <a:schemeClr val="accent2"/>
                </a:solidFill>
                <a:latin typeface="Roboto Slab" pitchFamily="2" charset="0"/>
                <a:ea typeface="Roboto Slab" pitchFamily="2" charset="0"/>
              </a:rPr>
              <a:t>Hypoxia</a:t>
            </a:r>
          </a:p>
        </p:txBody>
      </p:sp>
      <p:sp>
        <p:nvSpPr>
          <p:cNvPr id="21" name="TextBox 20">
            <a:extLst>
              <a:ext uri="{FF2B5EF4-FFF2-40B4-BE49-F238E27FC236}">
                <a16:creationId xmlns:a16="http://schemas.microsoft.com/office/drawing/2014/main" id="{3350DB01-9A15-568C-E2BC-CEEB6E28BDF5}"/>
              </a:ext>
            </a:extLst>
          </p:cNvPr>
          <p:cNvSpPr txBox="1"/>
          <p:nvPr/>
        </p:nvSpPr>
        <p:spPr>
          <a:xfrm>
            <a:off x="4387919" y="1958928"/>
            <a:ext cx="2344642" cy="738664"/>
          </a:xfrm>
          <a:prstGeom prst="rect">
            <a:avLst/>
          </a:prstGeom>
          <a:noFill/>
          <a:effectLst/>
        </p:spPr>
        <p:txBody>
          <a:bodyPr wrap="square" lIns="0" tIns="0" rIns="0" bIns="0" rtlCol="0">
            <a:spAutoFit/>
          </a:bodyPr>
          <a:lstStyle/>
          <a:p>
            <a:pPr marL="233363" indent="-233363" algn="l">
              <a:spcBef>
                <a:spcPts val="1200"/>
              </a:spcBef>
            </a:pPr>
            <a:r>
              <a:rPr lang="en-US" sz="1600">
                <a:solidFill>
                  <a:schemeClr val="accent5"/>
                </a:solidFill>
                <a:latin typeface="Avenir Book" panose="02000503020000020003" pitchFamily="2" charset="0"/>
              </a:rPr>
              <a:t>…	low oxygen levels lead to elevated HIF1</a:t>
            </a:r>
            <a:r>
              <a:rPr lang="el-GR" sz="1600">
                <a:solidFill>
                  <a:schemeClr val="accent5"/>
                </a:solidFill>
                <a:latin typeface="Avenir Book" panose="02000503020000020003" pitchFamily="2" charset="0"/>
              </a:rPr>
              <a:t>α</a:t>
            </a:r>
            <a:r>
              <a:rPr lang="en-US" sz="1600">
                <a:solidFill>
                  <a:schemeClr val="accent5"/>
                </a:solidFill>
                <a:latin typeface="Avenir Book" panose="02000503020000020003" pitchFamily="2" charset="0"/>
              </a:rPr>
              <a:t> protein expression</a:t>
            </a:r>
          </a:p>
        </p:txBody>
      </p:sp>
      <p:cxnSp>
        <p:nvCxnSpPr>
          <p:cNvPr id="22" name="Straight Connector 21">
            <a:extLst>
              <a:ext uri="{FF2B5EF4-FFF2-40B4-BE49-F238E27FC236}">
                <a16:creationId xmlns:a16="http://schemas.microsoft.com/office/drawing/2014/main" id="{5A8C41DC-65AB-E396-6814-D2209256ABA2}"/>
              </a:ext>
            </a:extLst>
          </p:cNvPr>
          <p:cNvCxnSpPr>
            <a:cxnSpLocks/>
            <a:stCxn id="20" idx="3"/>
          </p:cNvCxnSpPr>
          <p:nvPr/>
        </p:nvCxnSpPr>
        <p:spPr>
          <a:xfrm>
            <a:off x="6353626" y="1731968"/>
            <a:ext cx="1596850" cy="0"/>
          </a:xfrm>
          <a:prstGeom prst="line">
            <a:avLst/>
          </a:prstGeom>
          <a:noFill/>
          <a:ln w="9525">
            <a:solidFill>
              <a:schemeClr val="accent2"/>
            </a:solidFill>
            <a:headEnd type="none" w="med" len="med"/>
            <a:tailEnd type="triangle" w="med" len="med"/>
          </a:ln>
          <a:effectLst/>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5BEB6D3D-8C34-AD9F-AD33-77438828F500}"/>
              </a:ext>
            </a:extLst>
          </p:cNvPr>
          <p:cNvCxnSpPr>
            <a:cxnSpLocks/>
          </p:cNvCxnSpPr>
          <p:nvPr/>
        </p:nvCxnSpPr>
        <p:spPr>
          <a:xfrm>
            <a:off x="3082842" y="1731968"/>
            <a:ext cx="1710474" cy="0"/>
          </a:xfrm>
          <a:prstGeom prst="line">
            <a:avLst/>
          </a:prstGeom>
          <a:noFill/>
          <a:ln w="9525">
            <a:solidFill>
              <a:schemeClr val="accent2"/>
            </a:solidFill>
            <a:headEnd type="none" w="med" len="med"/>
            <a:tailEnd type="triangle" w="med" len="med"/>
          </a:ln>
          <a:effectLst/>
        </p:spPr>
        <p:style>
          <a:lnRef idx="1">
            <a:schemeClr val="accent1"/>
          </a:lnRef>
          <a:fillRef idx="0">
            <a:schemeClr val="accent1"/>
          </a:fillRef>
          <a:effectRef idx="0">
            <a:schemeClr val="accent1"/>
          </a:effectRef>
          <a:fontRef idx="minor">
            <a:schemeClr val="tx1"/>
          </a:fontRef>
        </p:style>
      </p:cxnSp>
      <p:pic>
        <p:nvPicPr>
          <p:cNvPr id="24" name="Picture 23">
            <a:extLst>
              <a:ext uri="{FF2B5EF4-FFF2-40B4-BE49-F238E27FC236}">
                <a16:creationId xmlns:a16="http://schemas.microsoft.com/office/drawing/2014/main" id="{44E978AA-4D47-588D-73E8-35E0A366ABCE}"/>
              </a:ext>
            </a:extLst>
          </p:cNvPr>
          <p:cNvPicPr>
            <a:picLocks noChangeAspect="1"/>
          </p:cNvPicPr>
          <p:nvPr/>
        </p:nvPicPr>
        <p:blipFill rotWithShape="1">
          <a:blip r:embed="rId3"/>
          <a:srcRect l="5047" t="3700" r="38236" b="4582"/>
          <a:stretch/>
        </p:blipFill>
        <p:spPr>
          <a:xfrm>
            <a:off x="711129" y="2825050"/>
            <a:ext cx="2335563" cy="2139674"/>
          </a:xfrm>
          <a:prstGeom prst="rect">
            <a:avLst/>
          </a:prstGeom>
        </p:spPr>
      </p:pic>
      <p:pic>
        <p:nvPicPr>
          <p:cNvPr id="25" name="Picture 24">
            <a:extLst>
              <a:ext uri="{FF2B5EF4-FFF2-40B4-BE49-F238E27FC236}">
                <a16:creationId xmlns:a16="http://schemas.microsoft.com/office/drawing/2014/main" id="{7F278C43-E554-D3E5-472E-0B90511251C6}"/>
              </a:ext>
            </a:extLst>
          </p:cNvPr>
          <p:cNvPicPr>
            <a:picLocks noChangeAspect="1"/>
          </p:cNvPicPr>
          <p:nvPr/>
        </p:nvPicPr>
        <p:blipFill rotWithShape="1">
          <a:blip r:embed="rId3"/>
          <a:srcRect l="70731" t="7270" r="25117" b="83233"/>
          <a:stretch/>
        </p:blipFill>
        <p:spPr>
          <a:xfrm>
            <a:off x="894081" y="5394478"/>
            <a:ext cx="345046" cy="326308"/>
          </a:xfrm>
          <a:prstGeom prst="rect">
            <a:avLst/>
          </a:prstGeom>
        </p:spPr>
      </p:pic>
      <p:pic>
        <p:nvPicPr>
          <p:cNvPr id="26" name="Picture 25">
            <a:extLst>
              <a:ext uri="{FF2B5EF4-FFF2-40B4-BE49-F238E27FC236}">
                <a16:creationId xmlns:a16="http://schemas.microsoft.com/office/drawing/2014/main" id="{F2231AE4-9BC5-AC1C-9F4E-A7775A978EC6}"/>
              </a:ext>
            </a:extLst>
          </p:cNvPr>
          <p:cNvPicPr>
            <a:picLocks noChangeAspect="1"/>
          </p:cNvPicPr>
          <p:nvPr/>
        </p:nvPicPr>
        <p:blipFill rotWithShape="1">
          <a:blip r:embed="rId4"/>
          <a:srcRect l="82488" t="22571" r="3220" b="7222"/>
          <a:stretch/>
        </p:blipFill>
        <p:spPr>
          <a:xfrm>
            <a:off x="2737795" y="5364980"/>
            <a:ext cx="345047" cy="376660"/>
          </a:xfrm>
          <a:prstGeom prst="rect">
            <a:avLst/>
          </a:prstGeom>
        </p:spPr>
      </p:pic>
      <p:pic>
        <p:nvPicPr>
          <p:cNvPr id="27" name="Picture 26">
            <a:extLst>
              <a:ext uri="{FF2B5EF4-FFF2-40B4-BE49-F238E27FC236}">
                <a16:creationId xmlns:a16="http://schemas.microsoft.com/office/drawing/2014/main" id="{C67C655F-8F6F-B58E-6069-00874D3A383E}"/>
              </a:ext>
            </a:extLst>
          </p:cNvPr>
          <p:cNvPicPr>
            <a:picLocks noChangeAspect="1"/>
          </p:cNvPicPr>
          <p:nvPr/>
        </p:nvPicPr>
        <p:blipFill rotWithShape="1">
          <a:blip r:embed="rId3"/>
          <a:srcRect l="70836" t="77155" r="24743" b="8615"/>
          <a:stretch/>
        </p:blipFill>
        <p:spPr>
          <a:xfrm>
            <a:off x="1513040" y="5798376"/>
            <a:ext cx="238011" cy="359992"/>
          </a:xfrm>
          <a:prstGeom prst="rect">
            <a:avLst/>
          </a:prstGeom>
        </p:spPr>
      </p:pic>
      <p:sp>
        <p:nvSpPr>
          <p:cNvPr id="28" name="Rectangle: Rounded Corners 27">
            <a:extLst>
              <a:ext uri="{FF2B5EF4-FFF2-40B4-BE49-F238E27FC236}">
                <a16:creationId xmlns:a16="http://schemas.microsoft.com/office/drawing/2014/main" id="{F62370A8-6583-9F2C-96CD-73EA3AF1BA78}"/>
              </a:ext>
            </a:extLst>
          </p:cNvPr>
          <p:cNvSpPr/>
          <p:nvPr/>
        </p:nvSpPr>
        <p:spPr>
          <a:xfrm>
            <a:off x="633639" y="5189730"/>
            <a:ext cx="2626715" cy="551910"/>
          </a:xfrm>
          <a:prstGeom prst="roundRect">
            <a:avLst/>
          </a:prstGeom>
          <a:noFill/>
          <a:ln w="952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29" name="TextBox 28">
            <a:extLst>
              <a:ext uri="{FF2B5EF4-FFF2-40B4-BE49-F238E27FC236}">
                <a16:creationId xmlns:a16="http://schemas.microsoft.com/office/drawing/2014/main" id="{9E37DE6C-7820-ED6F-7161-0D739498A49A}"/>
              </a:ext>
            </a:extLst>
          </p:cNvPr>
          <p:cNvSpPr txBox="1"/>
          <p:nvPr/>
        </p:nvSpPr>
        <p:spPr>
          <a:xfrm>
            <a:off x="701736" y="5227329"/>
            <a:ext cx="729736" cy="169277"/>
          </a:xfrm>
          <a:prstGeom prst="rect">
            <a:avLst/>
          </a:prstGeom>
          <a:noFill/>
          <a:effectLst/>
        </p:spPr>
        <p:txBody>
          <a:bodyPr wrap="square" lIns="0" tIns="0" rIns="0" bIns="0" rtlCol="0">
            <a:spAutoFit/>
          </a:bodyPr>
          <a:lstStyle/>
          <a:p>
            <a:pPr algn="ctr">
              <a:spcBef>
                <a:spcPts val="1200"/>
              </a:spcBef>
            </a:pPr>
            <a:r>
              <a:rPr lang="en-US" sz="1100" err="1">
                <a:solidFill>
                  <a:schemeClr val="accent5"/>
                </a:solidFill>
                <a:latin typeface="Avenir Medium" panose="02000603020000020003" pitchFamily="2" charset="0"/>
              </a:rPr>
              <a:t>normoxic</a:t>
            </a:r>
            <a:endParaRPr lang="en-US" sz="1100">
              <a:solidFill>
                <a:schemeClr val="accent5"/>
              </a:solidFill>
              <a:latin typeface="Avenir Medium" panose="02000603020000020003" pitchFamily="2" charset="0"/>
            </a:endParaRPr>
          </a:p>
        </p:txBody>
      </p:sp>
      <p:sp>
        <p:nvSpPr>
          <p:cNvPr id="30" name="TextBox 29">
            <a:extLst>
              <a:ext uri="{FF2B5EF4-FFF2-40B4-BE49-F238E27FC236}">
                <a16:creationId xmlns:a16="http://schemas.microsoft.com/office/drawing/2014/main" id="{F022EBCB-2D84-8F8C-CC7C-4B3F734430C6}"/>
              </a:ext>
            </a:extLst>
          </p:cNvPr>
          <p:cNvSpPr txBox="1"/>
          <p:nvPr/>
        </p:nvSpPr>
        <p:spPr>
          <a:xfrm>
            <a:off x="2545450" y="5227329"/>
            <a:ext cx="729736" cy="169277"/>
          </a:xfrm>
          <a:prstGeom prst="rect">
            <a:avLst/>
          </a:prstGeom>
          <a:noFill/>
          <a:effectLst/>
        </p:spPr>
        <p:txBody>
          <a:bodyPr wrap="square" lIns="0" tIns="0" rIns="0" bIns="0" rtlCol="0">
            <a:spAutoFit/>
          </a:bodyPr>
          <a:lstStyle/>
          <a:p>
            <a:pPr algn="ctr">
              <a:spcBef>
                <a:spcPts val="1200"/>
              </a:spcBef>
            </a:pPr>
            <a:r>
              <a:rPr lang="en-US" sz="1100">
                <a:solidFill>
                  <a:schemeClr val="accent5"/>
                </a:solidFill>
                <a:latin typeface="Avenir Medium" panose="02000603020000020003" pitchFamily="2" charset="0"/>
              </a:rPr>
              <a:t>hypoxic</a:t>
            </a:r>
          </a:p>
        </p:txBody>
      </p:sp>
      <p:sp>
        <p:nvSpPr>
          <p:cNvPr id="31" name="TextBox 30">
            <a:extLst>
              <a:ext uri="{FF2B5EF4-FFF2-40B4-BE49-F238E27FC236}">
                <a16:creationId xmlns:a16="http://schemas.microsoft.com/office/drawing/2014/main" id="{87DC741F-A4E5-F231-F929-EEE70468B23A}"/>
              </a:ext>
            </a:extLst>
          </p:cNvPr>
          <p:cNvSpPr txBox="1"/>
          <p:nvPr/>
        </p:nvSpPr>
        <p:spPr>
          <a:xfrm>
            <a:off x="1582128" y="5309966"/>
            <a:ext cx="729736" cy="338554"/>
          </a:xfrm>
          <a:prstGeom prst="rect">
            <a:avLst/>
          </a:prstGeom>
          <a:noFill/>
          <a:effectLst/>
        </p:spPr>
        <p:txBody>
          <a:bodyPr wrap="square" lIns="0" tIns="0" rIns="0" bIns="0" rtlCol="0">
            <a:spAutoFit/>
          </a:bodyPr>
          <a:lstStyle/>
          <a:p>
            <a:pPr algn="ctr">
              <a:spcBef>
                <a:spcPts val="1200"/>
              </a:spcBef>
            </a:pPr>
            <a:r>
              <a:rPr lang="en-US" sz="1100">
                <a:solidFill>
                  <a:schemeClr val="accent5"/>
                </a:solidFill>
                <a:latin typeface="Avenir Medium" panose="02000603020000020003" pitchFamily="2" charset="0"/>
              </a:rPr>
              <a:t>Carcinoma cells</a:t>
            </a:r>
          </a:p>
        </p:txBody>
      </p:sp>
      <p:sp>
        <p:nvSpPr>
          <p:cNvPr id="32" name="TextBox 31">
            <a:extLst>
              <a:ext uri="{FF2B5EF4-FFF2-40B4-BE49-F238E27FC236}">
                <a16:creationId xmlns:a16="http://schemas.microsoft.com/office/drawing/2014/main" id="{064A6C75-6EBA-B0D0-95AE-4BC1DB575CFF}"/>
              </a:ext>
            </a:extLst>
          </p:cNvPr>
          <p:cNvSpPr txBox="1"/>
          <p:nvPr/>
        </p:nvSpPr>
        <p:spPr>
          <a:xfrm>
            <a:off x="1779329" y="5884883"/>
            <a:ext cx="729736" cy="169277"/>
          </a:xfrm>
          <a:prstGeom prst="rect">
            <a:avLst/>
          </a:prstGeom>
          <a:noFill/>
          <a:effectLst/>
        </p:spPr>
        <p:txBody>
          <a:bodyPr wrap="square" lIns="0" tIns="0" rIns="0" bIns="0" rtlCol="0">
            <a:spAutoFit/>
          </a:bodyPr>
          <a:lstStyle/>
          <a:p>
            <a:pPr algn="ctr">
              <a:spcBef>
                <a:spcPts val="1200"/>
              </a:spcBef>
            </a:pPr>
            <a:r>
              <a:rPr lang="en-US" sz="1100">
                <a:solidFill>
                  <a:schemeClr val="accent5"/>
                </a:solidFill>
                <a:latin typeface="Avenir Medium" panose="02000603020000020003" pitchFamily="2" charset="0"/>
              </a:rPr>
              <a:t>vasculature</a:t>
            </a:r>
          </a:p>
        </p:txBody>
      </p:sp>
      <p:sp>
        <p:nvSpPr>
          <p:cNvPr id="33" name="TextBox 32">
            <a:extLst>
              <a:ext uri="{FF2B5EF4-FFF2-40B4-BE49-F238E27FC236}">
                <a16:creationId xmlns:a16="http://schemas.microsoft.com/office/drawing/2014/main" id="{69CDF03A-C1C9-366C-8C41-8D5ADE84CA42}"/>
              </a:ext>
            </a:extLst>
          </p:cNvPr>
          <p:cNvSpPr txBox="1"/>
          <p:nvPr/>
        </p:nvSpPr>
        <p:spPr>
          <a:xfrm>
            <a:off x="7197247" y="1909626"/>
            <a:ext cx="3587999" cy="984885"/>
          </a:xfrm>
          <a:prstGeom prst="rect">
            <a:avLst/>
          </a:prstGeom>
          <a:noFill/>
          <a:effectLst/>
        </p:spPr>
        <p:txBody>
          <a:bodyPr wrap="square" lIns="0" tIns="0" rIns="0" bIns="0" rtlCol="0">
            <a:spAutoFit/>
          </a:bodyPr>
          <a:lstStyle/>
          <a:p>
            <a:pPr marL="233363" indent="-233363">
              <a:spcBef>
                <a:spcPts val="1200"/>
              </a:spcBef>
            </a:pPr>
            <a:r>
              <a:rPr lang="en-US" sz="1600">
                <a:solidFill>
                  <a:schemeClr val="accent5"/>
                </a:solidFill>
                <a:latin typeface="Avenir Book" panose="02000503020000020003" pitchFamily="2" charset="0"/>
              </a:rPr>
              <a:t>…	turns on VEGF-A expression and secretion to recruit new vasculature as well as turning on a multitude of downstream survival genes</a:t>
            </a:r>
          </a:p>
        </p:txBody>
      </p:sp>
      <p:sp>
        <p:nvSpPr>
          <p:cNvPr id="34" name="Rectangle 33">
            <a:hlinkClick r:id="rId5" action="ppaction://hlinksldjump"/>
            <a:extLst>
              <a:ext uri="{FF2B5EF4-FFF2-40B4-BE49-F238E27FC236}">
                <a16:creationId xmlns:a16="http://schemas.microsoft.com/office/drawing/2014/main" id="{7A01C4DE-A3B1-A798-F3DC-99B0A6C709EF}"/>
              </a:ext>
            </a:extLst>
          </p:cNvPr>
          <p:cNvSpPr/>
          <p:nvPr/>
        </p:nvSpPr>
        <p:spPr>
          <a:xfrm>
            <a:off x="11096625" y="6191250"/>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Tree>
    <p:extLst>
      <p:ext uri="{BB962C8B-B14F-4D97-AF65-F5344CB8AC3E}">
        <p14:creationId xmlns:p14="http://schemas.microsoft.com/office/powerpoint/2010/main" val="3048705432"/>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766A87F-2EBE-17ED-7F30-DB608D856A79}"/>
            </a:ext>
          </a:extLst>
        </p:cNvPr>
        <p:cNvGrpSpPr/>
        <p:nvPr/>
      </p:nvGrpSpPr>
      <p:grpSpPr>
        <a:xfrm>
          <a:off x="0" y="0"/>
          <a:ext cx="0" cy="0"/>
          <a:chOff x="0" y="0"/>
          <a:chExt cx="0" cy="0"/>
        </a:xfrm>
      </p:grpSpPr>
      <p:sp>
        <p:nvSpPr>
          <p:cNvPr id="8" name="TextBox 7">
            <a:extLst>
              <a:ext uri="{FF2B5EF4-FFF2-40B4-BE49-F238E27FC236}">
                <a16:creationId xmlns:a16="http://schemas.microsoft.com/office/drawing/2014/main" id="{FA012261-44CC-0C14-240F-9F8C552BCDBE}"/>
              </a:ext>
            </a:extLst>
          </p:cNvPr>
          <p:cNvSpPr txBox="1"/>
          <p:nvPr/>
        </p:nvSpPr>
        <p:spPr>
          <a:xfrm>
            <a:off x="7950476" y="1516524"/>
            <a:ext cx="1250496" cy="430887"/>
          </a:xfrm>
          <a:prstGeom prst="rect">
            <a:avLst/>
          </a:prstGeom>
          <a:solidFill>
            <a:schemeClr val="bg1"/>
          </a:solidFill>
          <a:effectLst/>
        </p:spPr>
        <p:txBody>
          <a:bodyPr wrap="square" lIns="45720" tIns="0" rIns="45720" bIns="0" rtlCol="0">
            <a:spAutoFit/>
          </a:bodyPr>
          <a:lstStyle/>
          <a:p>
            <a:pPr algn="l">
              <a:spcBef>
                <a:spcPts val="1200"/>
              </a:spcBef>
            </a:pPr>
            <a:r>
              <a:rPr lang="en-US" sz="2800">
                <a:solidFill>
                  <a:schemeClr val="accent2"/>
                </a:solidFill>
                <a:latin typeface="Roboto Slab" pitchFamily="2" charset="0"/>
                <a:ea typeface="Roboto Slab" pitchFamily="2" charset="0"/>
              </a:rPr>
              <a:t>HIF1</a:t>
            </a:r>
            <a:r>
              <a:rPr lang="el-GR" sz="2800">
                <a:solidFill>
                  <a:schemeClr val="accent2"/>
                </a:solidFill>
                <a:latin typeface="Avenir Book" panose="02000503020000020003" pitchFamily="2" charset="0"/>
              </a:rPr>
              <a:t>α</a:t>
            </a:r>
            <a:endParaRPr lang="en-US" sz="2800">
              <a:solidFill>
                <a:schemeClr val="accent2"/>
              </a:solidFill>
              <a:latin typeface="Roboto Slab" pitchFamily="2" charset="0"/>
              <a:ea typeface="Roboto Slab" pitchFamily="2" charset="0"/>
            </a:endParaRPr>
          </a:p>
        </p:txBody>
      </p:sp>
      <p:sp>
        <p:nvSpPr>
          <p:cNvPr id="3" name="TextBox 2">
            <a:extLst>
              <a:ext uri="{FF2B5EF4-FFF2-40B4-BE49-F238E27FC236}">
                <a16:creationId xmlns:a16="http://schemas.microsoft.com/office/drawing/2014/main" id="{97700274-9B18-D84C-F931-0C14AA278E80}"/>
              </a:ext>
            </a:extLst>
          </p:cNvPr>
          <p:cNvSpPr txBox="1"/>
          <p:nvPr/>
        </p:nvSpPr>
        <p:spPr>
          <a:xfrm flipH="1">
            <a:off x="5225580" y="4859115"/>
            <a:ext cx="2206488" cy="830997"/>
          </a:xfrm>
          <a:prstGeom prst="rect">
            <a:avLst/>
          </a:prstGeom>
          <a:effectLst/>
        </p:spPr>
        <p:txBody>
          <a:bodyPr wrap="square" lIns="0" tIns="0" rIns="0" bIns="0" rtlCol="0">
            <a:spAutoFit/>
          </a:bodyPr>
          <a:lstStyle/>
          <a:p>
            <a:pPr algn="ctr">
              <a:spcBef>
                <a:spcPts val="1200"/>
              </a:spcBef>
            </a:pPr>
            <a:r>
              <a:rPr lang="en-US">
                <a:solidFill>
                  <a:schemeClr val="accent2"/>
                </a:solidFill>
                <a:latin typeface="Avenir Book" panose="02000503020000020003" pitchFamily="2" charset="0"/>
              </a:rPr>
              <a:t>Angiogenesis: Vascularization </a:t>
            </a:r>
            <a:br>
              <a:rPr lang="en-US">
                <a:solidFill>
                  <a:schemeClr val="accent2"/>
                </a:solidFill>
                <a:latin typeface="Avenir Book" panose="02000503020000020003" pitchFamily="2" charset="0"/>
              </a:rPr>
            </a:br>
            <a:r>
              <a:rPr lang="en-US">
                <a:solidFill>
                  <a:schemeClr val="accent2"/>
                </a:solidFill>
                <a:latin typeface="Avenir Book" panose="02000503020000020003" pitchFamily="2" charset="0"/>
              </a:rPr>
              <a:t>of the tumor</a:t>
            </a:r>
          </a:p>
        </p:txBody>
      </p:sp>
      <p:sp>
        <p:nvSpPr>
          <p:cNvPr id="6" name="TextBox 5">
            <a:extLst>
              <a:ext uri="{FF2B5EF4-FFF2-40B4-BE49-F238E27FC236}">
                <a16:creationId xmlns:a16="http://schemas.microsoft.com/office/drawing/2014/main" id="{1E4BA174-B324-37F5-921F-41659198C36B}"/>
              </a:ext>
            </a:extLst>
          </p:cNvPr>
          <p:cNvSpPr txBox="1"/>
          <p:nvPr/>
        </p:nvSpPr>
        <p:spPr>
          <a:xfrm>
            <a:off x="9954881" y="4859115"/>
            <a:ext cx="1460810" cy="276999"/>
          </a:xfrm>
          <a:prstGeom prst="rect">
            <a:avLst/>
          </a:prstGeom>
          <a:effectLst/>
        </p:spPr>
        <p:txBody>
          <a:bodyPr wrap="square" lIns="0" tIns="0" rIns="0" bIns="0" rtlCol="0">
            <a:spAutoFit/>
          </a:bodyPr>
          <a:lstStyle/>
          <a:p>
            <a:pPr algn="ctr">
              <a:spcBef>
                <a:spcPts val="1200"/>
              </a:spcBef>
            </a:pPr>
            <a:r>
              <a:rPr lang="en-US">
                <a:solidFill>
                  <a:schemeClr val="accent2"/>
                </a:solidFill>
                <a:latin typeface="Avenir Book" panose="02000503020000020003" pitchFamily="2" charset="0"/>
              </a:rPr>
              <a:t>Proliferation</a:t>
            </a:r>
          </a:p>
        </p:txBody>
      </p:sp>
      <p:sp>
        <p:nvSpPr>
          <p:cNvPr id="7" name="TextBox 6">
            <a:extLst>
              <a:ext uri="{FF2B5EF4-FFF2-40B4-BE49-F238E27FC236}">
                <a16:creationId xmlns:a16="http://schemas.microsoft.com/office/drawing/2014/main" id="{152F54B5-12F7-BE40-CA35-9D9B57347A52}"/>
              </a:ext>
            </a:extLst>
          </p:cNvPr>
          <p:cNvSpPr txBox="1"/>
          <p:nvPr/>
        </p:nvSpPr>
        <p:spPr>
          <a:xfrm>
            <a:off x="8045460" y="4859115"/>
            <a:ext cx="1131062" cy="553998"/>
          </a:xfrm>
          <a:prstGeom prst="rect">
            <a:avLst/>
          </a:prstGeom>
          <a:effectLst/>
        </p:spPr>
        <p:txBody>
          <a:bodyPr wrap="square" lIns="0" tIns="0" rIns="0" bIns="0" rtlCol="0">
            <a:spAutoFit/>
          </a:bodyPr>
          <a:lstStyle/>
          <a:p>
            <a:pPr algn="ctr">
              <a:spcBef>
                <a:spcPts val="1200"/>
              </a:spcBef>
            </a:pPr>
            <a:r>
              <a:rPr lang="en-US">
                <a:solidFill>
                  <a:schemeClr val="accent2"/>
                </a:solidFill>
                <a:latin typeface="Avenir Book" panose="02000503020000020003" pitchFamily="2" charset="0"/>
              </a:rPr>
              <a:t>Tumor cell survival</a:t>
            </a:r>
          </a:p>
        </p:txBody>
      </p:sp>
      <p:sp>
        <p:nvSpPr>
          <p:cNvPr id="2" name="Title 1">
            <a:extLst>
              <a:ext uri="{FF2B5EF4-FFF2-40B4-BE49-F238E27FC236}">
                <a16:creationId xmlns:a16="http://schemas.microsoft.com/office/drawing/2014/main" id="{571B5836-ECB3-47A1-FE1F-288F6336679B}"/>
              </a:ext>
            </a:extLst>
          </p:cNvPr>
          <p:cNvSpPr>
            <a:spLocks noGrp="1"/>
          </p:cNvSpPr>
          <p:nvPr>
            <p:ph type="title"/>
          </p:nvPr>
        </p:nvSpPr>
        <p:spPr/>
        <p:txBody>
          <a:bodyPr/>
          <a:lstStyle/>
          <a:p>
            <a:r>
              <a:rPr lang="en-US"/>
              <a:t>Bev inhibits tumor angiogenesis by neutralizing VEGF-A</a:t>
            </a:r>
          </a:p>
        </p:txBody>
      </p:sp>
      <p:sp>
        <p:nvSpPr>
          <p:cNvPr id="10" name="Text Placeholder 11">
            <a:extLst>
              <a:ext uri="{FF2B5EF4-FFF2-40B4-BE49-F238E27FC236}">
                <a16:creationId xmlns:a16="http://schemas.microsoft.com/office/drawing/2014/main" id="{D0437355-7E80-E5AE-7697-57860CEBEBD4}"/>
              </a:ext>
            </a:extLst>
          </p:cNvPr>
          <p:cNvSpPr>
            <a:spLocks noGrp="1"/>
          </p:cNvSpPr>
          <p:nvPr>
            <p:ph type="body" sz="quarter" idx="10"/>
          </p:nvPr>
        </p:nvSpPr>
        <p:spPr>
          <a:xfrm>
            <a:off x="304800" y="6682337"/>
            <a:ext cx="7620000" cy="172488"/>
          </a:xfrm>
        </p:spPr>
        <p:txBody>
          <a:bodyPr/>
          <a:lstStyle/>
          <a:p>
            <a:r>
              <a:rPr lang="en-US" sz="800"/>
              <a:t>https://www.frontiersin.org/journals/immunology/articles/10.3389/fimmu.2017.01625/full</a:t>
            </a:r>
          </a:p>
        </p:txBody>
      </p:sp>
      <p:sp>
        <p:nvSpPr>
          <p:cNvPr id="11" name="TextBox 10">
            <a:extLst>
              <a:ext uri="{FF2B5EF4-FFF2-40B4-BE49-F238E27FC236}">
                <a16:creationId xmlns:a16="http://schemas.microsoft.com/office/drawing/2014/main" id="{7EE8602B-9C54-7B8B-00FC-F200EC837A77}"/>
              </a:ext>
            </a:extLst>
          </p:cNvPr>
          <p:cNvSpPr txBox="1"/>
          <p:nvPr/>
        </p:nvSpPr>
        <p:spPr>
          <a:xfrm>
            <a:off x="485775" y="1516524"/>
            <a:ext cx="3486150" cy="430887"/>
          </a:xfrm>
          <a:prstGeom prst="rect">
            <a:avLst/>
          </a:prstGeom>
          <a:noFill/>
          <a:effectLst/>
        </p:spPr>
        <p:txBody>
          <a:bodyPr wrap="square" lIns="45720" tIns="0" rIns="45720" bIns="0" rtlCol="0">
            <a:spAutoFit/>
          </a:bodyPr>
          <a:lstStyle/>
          <a:p>
            <a:pPr algn="l">
              <a:spcBef>
                <a:spcPts val="1200"/>
              </a:spcBef>
            </a:pPr>
            <a:r>
              <a:rPr lang="en-US" sz="2800">
                <a:solidFill>
                  <a:schemeClr val="accent2"/>
                </a:solidFill>
                <a:latin typeface="Roboto Slab" pitchFamily="2" charset="0"/>
                <a:ea typeface="Roboto Slab" pitchFamily="2" charset="0"/>
              </a:rPr>
              <a:t>Tumor growth</a:t>
            </a:r>
          </a:p>
        </p:txBody>
      </p:sp>
      <p:sp>
        <p:nvSpPr>
          <p:cNvPr id="12" name="TextBox 11">
            <a:extLst>
              <a:ext uri="{FF2B5EF4-FFF2-40B4-BE49-F238E27FC236}">
                <a16:creationId xmlns:a16="http://schemas.microsoft.com/office/drawing/2014/main" id="{F1BAFBE9-8C52-FDA8-396D-8500C173E785}"/>
              </a:ext>
            </a:extLst>
          </p:cNvPr>
          <p:cNvSpPr txBox="1"/>
          <p:nvPr/>
        </p:nvSpPr>
        <p:spPr>
          <a:xfrm>
            <a:off x="541761" y="1958928"/>
            <a:ext cx="3243026" cy="738664"/>
          </a:xfrm>
          <a:prstGeom prst="rect">
            <a:avLst/>
          </a:prstGeom>
          <a:noFill/>
          <a:effectLst/>
        </p:spPr>
        <p:txBody>
          <a:bodyPr wrap="square" lIns="0" tIns="0" rIns="0" bIns="0" rtlCol="0">
            <a:spAutoFit/>
          </a:bodyPr>
          <a:lstStyle/>
          <a:p>
            <a:pPr algn="l">
              <a:spcBef>
                <a:spcPts val="1200"/>
              </a:spcBef>
            </a:pPr>
            <a:r>
              <a:rPr lang="en-US" sz="1600">
                <a:solidFill>
                  <a:schemeClr val="accent5"/>
                </a:solidFill>
                <a:latin typeface="Avenir Book" panose="02000503020000020003" pitchFamily="2" charset="0"/>
              </a:rPr>
              <a:t>The tumor cells outgrow the blood supply and become starved of oxygen and nutrients…</a:t>
            </a:r>
          </a:p>
        </p:txBody>
      </p:sp>
      <p:sp>
        <p:nvSpPr>
          <p:cNvPr id="13" name="Freeform: Shape 12">
            <a:extLst>
              <a:ext uri="{FF2B5EF4-FFF2-40B4-BE49-F238E27FC236}">
                <a16:creationId xmlns:a16="http://schemas.microsoft.com/office/drawing/2014/main" id="{29E78711-1C84-C8D0-6B39-DBB54F33A7CA}"/>
              </a:ext>
            </a:extLst>
          </p:cNvPr>
          <p:cNvSpPr/>
          <p:nvPr/>
        </p:nvSpPr>
        <p:spPr>
          <a:xfrm>
            <a:off x="8609996" y="2937810"/>
            <a:ext cx="2020822" cy="1837003"/>
          </a:xfrm>
          <a:custGeom>
            <a:avLst/>
            <a:gdLst>
              <a:gd name="connsiteX0" fmla="*/ 0 w 2857500"/>
              <a:gd name="connsiteY0" fmla="*/ 0 h 1045029"/>
              <a:gd name="connsiteX1" fmla="*/ 2857500 w 2857500"/>
              <a:gd name="connsiteY1" fmla="*/ 1045029 h 1045029"/>
              <a:gd name="connsiteX0" fmla="*/ 0 w 2857500"/>
              <a:gd name="connsiteY0" fmla="*/ 1840 h 1046869"/>
              <a:gd name="connsiteX1" fmla="*/ 2857500 w 2857500"/>
              <a:gd name="connsiteY1" fmla="*/ 1046869 h 1046869"/>
              <a:gd name="connsiteX0" fmla="*/ 0 w 2857500"/>
              <a:gd name="connsiteY0" fmla="*/ 1984 h 1047013"/>
              <a:gd name="connsiteX1" fmla="*/ 2857500 w 2857500"/>
              <a:gd name="connsiteY1" fmla="*/ 1047013 h 1047013"/>
              <a:gd name="connsiteX0" fmla="*/ 0 w 2604408"/>
              <a:gd name="connsiteY0" fmla="*/ 2007 h 1038872"/>
              <a:gd name="connsiteX1" fmla="*/ 2604408 w 2604408"/>
              <a:gd name="connsiteY1" fmla="*/ 1038872 h 1038872"/>
              <a:gd name="connsiteX0" fmla="*/ 0 w 2604408"/>
              <a:gd name="connsiteY0" fmla="*/ 0 h 1036865"/>
              <a:gd name="connsiteX1" fmla="*/ 2604408 w 2604408"/>
              <a:gd name="connsiteY1" fmla="*/ 1036865 h 1036865"/>
              <a:gd name="connsiteX0" fmla="*/ 0 w 2386192"/>
              <a:gd name="connsiteY0" fmla="*/ 0 h 1304270"/>
              <a:gd name="connsiteX1" fmla="*/ 2386192 w 2386192"/>
              <a:gd name="connsiteY1" fmla="*/ 1304270 h 1304270"/>
              <a:gd name="connsiteX0" fmla="*/ 0 w 2386192"/>
              <a:gd name="connsiteY0" fmla="*/ 0 h 1304270"/>
              <a:gd name="connsiteX1" fmla="*/ 2386192 w 2386192"/>
              <a:gd name="connsiteY1" fmla="*/ 1304270 h 1304270"/>
              <a:gd name="connsiteX0" fmla="*/ 0 w 2386192"/>
              <a:gd name="connsiteY0" fmla="*/ 0 h 1304270"/>
              <a:gd name="connsiteX1" fmla="*/ 2386192 w 2386192"/>
              <a:gd name="connsiteY1" fmla="*/ 1304270 h 1304270"/>
              <a:gd name="connsiteX0" fmla="*/ 0 w 2386192"/>
              <a:gd name="connsiteY0" fmla="*/ 0 h 1304270"/>
              <a:gd name="connsiteX1" fmla="*/ 2386192 w 2386192"/>
              <a:gd name="connsiteY1" fmla="*/ 1304270 h 1304270"/>
              <a:gd name="connsiteX0" fmla="*/ 0 w 2386192"/>
              <a:gd name="connsiteY0" fmla="*/ 0 h 1304270"/>
              <a:gd name="connsiteX1" fmla="*/ 2386192 w 2386192"/>
              <a:gd name="connsiteY1" fmla="*/ 1304270 h 1304270"/>
              <a:gd name="connsiteX0" fmla="*/ 0 w 2386192"/>
              <a:gd name="connsiteY0" fmla="*/ 0 h 1304270"/>
              <a:gd name="connsiteX1" fmla="*/ 2386192 w 2386192"/>
              <a:gd name="connsiteY1" fmla="*/ 1304270 h 1304270"/>
            </a:gdLst>
            <a:ahLst/>
            <a:cxnLst>
              <a:cxn ang="0">
                <a:pos x="connsiteX0" y="connsiteY0"/>
              </a:cxn>
              <a:cxn ang="0">
                <a:pos x="connsiteX1" y="connsiteY1"/>
              </a:cxn>
            </a:cxnLst>
            <a:rect l="l" t="t" r="r" b="b"/>
            <a:pathLst>
              <a:path w="2386192" h="1304270">
                <a:moveTo>
                  <a:pt x="0" y="0"/>
                </a:moveTo>
                <a:cubicBezTo>
                  <a:pt x="319338" y="418562"/>
                  <a:pt x="1787251" y="635126"/>
                  <a:pt x="2386192" y="1304270"/>
                </a:cubicBezTo>
              </a:path>
            </a:pathLst>
          </a:custGeom>
          <a:noFill/>
          <a:ln w="9525">
            <a:solidFill>
              <a:schemeClr val="accent2"/>
            </a:solidFill>
            <a:headEnd type="none" w="med" len="med"/>
            <a:tailEnd type="triangle" w="med" len="med"/>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Freeform: Shape 13">
            <a:extLst>
              <a:ext uri="{FF2B5EF4-FFF2-40B4-BE49-F238E27FC236}">
                <a16:creationId xmlns:a16="http://schemas.microsoft.com/office/drawing/2014/main" id="{A59B4E28-CEF4-36A2-D4CA-288D27517281}"/>
              </a:ext>
            </a:extLst>
          </p:cNvPr>
          <p:cNvSpPr/>
          <p:nvPr/>
        </p:nvSpPr>
        <p:spPr>
          <a:xfrm flipH="1">
            <a:off x="7798722" y="2937811"/>
            <a:ext cx="811274" cy="691720"/>
          </a:xfrm>
          <a:custGeom>
            <a:avLst/>
            <a:gdLst>
              <a:gd name="connsiteX0" fmla="*/ 0 w 2857500"/>
              <a:gd name="connsiteY0" fmla="*/ 0 h 1045029"/>
              <a:gd name="connsiteX1" fmla="*/ 2857500 w 2857500"/>
              <a:gd name="connsiteY1" fmla="*/ 1045029 h 1045029"/>
              <a:gd name="connsiteX0" fmla="*/ 0 w 2857500"/>
              <a:gd name="connsiteY0" fmla="*/ 1840 h 1046869"/>
              <a:gd name="connsiteX1" fmla="*/ 2857500 w 2857500"/>
              <a:gd name="connsiteY1" fmla="*/ 1046869 h 1046869"/>
              <a:gd name="connsiteX0" fmla="*/ 0 w 2857500"/>
              <a:gd name="connsiteY0" fmla="*/ 1984 h 1047013"/>
              <a:gd name="connsiteX1" fmla="*/ 2857500 w 2857500"/>
              <a:gd name="connsiteY1" fmla="*/ 1047013 h 1047013"/>
              <a:gd name="connsiteX0" fmla="*/ 0 w 2604408"/>
              <a:gd name="connsiteY0" fmla="*/ 2007 h 1038872"/>
              <a:gd name="connsiteX1" fmla="*/ 2604408 w 2604408"/>
              <a:gd name="connsiteY1" fmla="*/ 1038872 h 1038872"/>
              <a:gd name="connsiteX0" fmla="*/ 0 w 2604408"/>
              <a:gd name="connsiteY0" fmla="*/ 0 h 1036865"/>
              <a:gd name="connsiteX1" fmla="*/ 2604408 w 2604408"/>
              <a:gd name="connsiteY1" fmla="*/ 1036865 h 1036865"/>
              <a:gd name="connsiteX0" fmla="*/ 0 w 2386192"/>
              <a:gd name="connsiteY0" fmla="*/ 0 h 1304270"/>
              <a:gd name="connsiteX1" fmla="*/ 2386192 w 2386192"/>
              <a:gd name="connsiteY1" fmla="*/ 1304270 h 1304270"/>
              <a:gd name="connsiteX0" fmla="*/ 0 w 2386192"/>
              <a:gd name="connsiteY0" fmla="*/ 0 h 1304270"/>
              <a:gd name="connsiteX1" fmla="*/ 2386192 w 2386192"/>
              <a:gd name="connsiteY1" fmla="*/ 1304270 h 1304270"/>
              <a:gd name="connsiteX0" fmla="*/ 0 w 3313637"/>
              <a:gd name="connsiteY0" fmla="*/ 0 h 1324985"/>
              <a:gd name="connsiteX1" fmla="*/ 3313637 w 3313637"/>
              <a:gd name="connsiteY1" fmla="*/ 1324985 h 1324985"/>
              <a:gd name="connsiteX0" fmla="*/ 0 w 3313637"/>
              <a:gd name="connsiteY0" fmla="*/ 0 h 1324985"/>
              <a:gd name="connsiteX1" fmla="*/ 3313637 w 3313637"/>
              <a:gd name="connsiteY1" fmla="*/ 1324985 h 1324985"/>
              <a:gd name="connsiteX0" fmla="*/ 0 w 3313637"/>
              <a:gd name="connsiteY0" fmla="*/ 0 h 1324985"/>
              <a:gd name="connsiteX1" fmla="*/ 3313637 w 3313637"/>
              <a:gd name="connsiteY1" fmla="*/ 1324985 h 1324985"/>
              <a:gd name="connsiteX0" fmla="*/ 0 w 3313637"/>
              <a:gd name="connsiteY0" fmla="*/ 0 h 1324985"/>
              <a:gd name="connsiteX1" fmla="*/ 3313637 w 3313637"/>
              <a:gd name="connsiteY1" fmla="*/ 1324985 h 1324985"/>
              <a:gd name="connsiteX0" fmla="*/ 0 w 3449873"/>
              <a:gd name="connsiteY0" fmla="*/ 0 h 1285505"/>
              <a:gd name="connsiteX1" fmla="*/ 3449873 w 3449873"/>
              <a:gd name="connsiteY1" fmla="*/ 1285505 h 1285505"/>
              <a:gd name="connsiteX0" fmla="*/ 0 w 3449873"/>
              <a:gd name="connsiteY0" fmla="*/ 0 h 1285505"/>
              <a:gd name="connsiteX1" fmla="*/ 3449873 w 3449873"/>
              <a:gd name="connsiteY1" fmla="*/ 1285505 h 1285505"/>
              <a:gd name="connsiteX0" fmla="*/ 0 w 3449873"/>
              <a:gd name="connsiteY0" fmla="*/ 0 h 1285505"/>
              <a:gd name="connsiteX1" fmla="*/ 3449873 w 3449873"/>
              <a:gd name="connsiteY1" fmla="*/ 1285505 h 1285505"/>
              <a:gd name="connsiteX0" fmla="*/ 0 w 3449873"/>
              <a:gd name="connsiteY0" fmla="*/ 0 h 1285505"/>
              <a:gd name="connsiteX1" fmla="*/ 3449873 w 3449873"/>
              <a:gd name="connsiteY1" fmla="*/ 1285505 h 1285505"/>
              <a:gd name="connsiteX0" fmla="*/ 0 w 2486491"/>
              <a:gd name="connsiteY0" fmla="*/ 0 h 1433557"/>
              <a:gd name="connsiteX1" fmla="*/ 2486491 w 2486491"/>
              <a:gd name="connsiteY1" fmla="*/ 1433557 h 1433557"/>
              <a:gd name="connsiteX0" fmla="*/ 0 w 2486491"/>
              <a:gd name="connsiteY0" fmla="*/ 0 h 1433557"/>
              <a:gd name="connsiteX1" fmla="*/ 2486491 w 2486491"/>
              <a:gd name="connsiteY1" fmla="*/ 1433557 h 1433557"/>
              <a:gd name="connsiteX0" fmla="*/ 0 w 2486491"/>
              <a:gd name="connsiteY0" fmla="*/ 0 h 1433557"/>
              <a:gd name="connsiteX1" fmla="*/ 2486491 w 2486491"/>
              <a:gd name="connsiteY1" fmla="*/ 1433557 h 1433557"/>
              <a:gd name="connsiteX0" fmla="*/ 0 w 2486491"/>
              <a:gd name="connsiteY0" fmla="*/ 0 h 1433557"/>
              <a:gd name="connsiteX1" fmla="*/ 2486491 w 2486491"/>
              <a:gd name="connsiteY1" fmla="*/ 1433557 h 1433557"/>
              <a:gd name="connsiteX0" fmla="*/ 0 w 2486491"/>
              <a:gd name="connsiteY0" fmla="*/ 0 h 1433557"/>
              <a:gd name="connsiteX1" fmla="*/ 2486491 w 2486491"/>
              <a:gd name="connsiteY1" fmla="*/ 1433557 h 1433557"/>
            </a:gdLst>
            <a:ahLst/>
            <a:cxnLst>
              <a:cxn ang="0">
                <a:pos x="connsiteX0" y="connsiteY0"/>
              </a:cxn>
              <a:cxn ang="0">
                <a:pos x="connsiteX1" y="connsiteY1"/>
              </a:cxn>
            </a:cxnLst>
            <a:rect l="l" t="t" r="r" b="b"/>
            <a:pathLst>
              <a:path w="2486491" h="1433557">
                <a:moveTo>
                  <a:pt x="0" y="0"/>
                </a:moveTo>
                <a:cubicBezTo>
                  <a:pt x="888916" y="865811"/>
                  <a:pt x="1572838" y="1037205"/>
                  <a:pt x="2486491" y="1433557"/>
                </a:cubicBezTo>
              </a:path>
            </a:pathLst>
          </a:custGeom>
          <a:noFill/>
          <a:ln w="9525">
            <a:solidFill>
              <a:schemeClr val="accent2"/>
            </a:solidFill>
            <a:headEnd type="none" w="med" len="med"/>
            <a:tailEnd type="triangle" w="med" len="med"/>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8" name="Straight Connector 17">
            <a:extLst>
              <a:ext uri="{FF2B5EF4-FFF2-40B4-BE49-F238E27FC236}">
                <a16:creationId xmlns:a16="http://schemas.microsoft.com/office/drawing/2014/main" id="{3101BA96-CCC0-EFD1-A9CA-34AFDFDD5019}"/>
              </a:ext>
            </a:extLst>
          </p:cNvPr>
          <p:cNvCxnSpPr>
            <a:cxnSpLocks/>
          </p:cNvCxnSpPr>
          <p:nvPr/>
        </p:nvCxnSpPr>
        <p:spPr>
          <a:xfrm flipH="1">
            <a:off x="8597319" y="2936875"/>
            <a:ext cx="9711" cy="1828800"/>
          </a:xfrm>
          <a:prstGeom prst="line">
            <a:avLst/>
          </a:prstGeom>
          <a:noFill/>
          <a:ln w="9525">
            <a:solidFill>
              <a:schemeClr val="accent2"/>
            </a:solidFill>
            <a:headEnd type="none" w="med" len="med"/>
            <a:tailEnd type="triangle" w="med" len="med"/>
          </a:ln>
          <a:effectLst/>
        </p:spPr>
        <p:style>
          <a:lnRef idx="1">
            <a:schemeClr val="accent1"/>
          </a:lnRef>
          <a:fillRef idx="0">
            <a:schemeClr val="accent1"/>
          </a:fillRef>
          <a:effectRef idx="0">
            <a:schemeClr val="accent1"/>
          </a:effectRef>
          <a:fontRef idx="minor">
            <a:schemeClr val="tx1"/>
          </a:fontRef>
        </p:style>
      </p:cxnSp>
      <p:sp>
        <p:nvSpPr>
          <p:cNvPr id="19" name="Freeform: Shape 18">
            <a:extLst>
              <a:ext uri="{FF2B5EF4-FFF2-40B4-BE49-F238E27FC236}">
                <a16:creationId xmlns:a16="http://schemas.microsoft.com/office/drawing/2014/main" id="{0E11E797-6B08-36F5-DBAC-26BFCEFE5B8C}"/>
              </a:ext>
            </a:extLst>
          </p:cNvPr>
          <p:cNvSpPr/>
          <p:nvPr/>
        </p:nvSpPr>
        <p:spPr>
          <a:xfrm flipH="1">
            <a:off x="6598905" y="3925342"/>
            <a:ext cx="757473" cy="849472"/>
          </a:xfrm>
          <a:custGeom>
            <a:avLst/>
            <a:gdLst>
              <a:gd name="connsiteX0" fmla="*/ 0 w 2857500"/>
              <a:gd name="connsiteY0" fmla="*/ 0 h 1045029"/>
              <a:gd name="connsiteX1" fmla="*/ 2857500 w 2857500"/>
              <a:gd name="connsiteY1" fmla="*/ 1045029 h 1045029"/>
              <a:gd name="connsiteX0" fmla="*/ 0 w 2857500"/>
              <a:gd name="connsiteY0" fmla="*/ 1840 h 1046869"/>
              <a:gd name="connsiteX1" fmla="*/ 2857500 w 2857500"/>
              <a:gd name="connsiteY1" fmla="*/ 1046869 h 1046869"/>
              <a:gd name="connsiteX0" fmla="*/ 0 w 2857500"/>
              <a:gd name="connsiteY0" fmla="*/ 1984 h 1047013"/>
              <a:gd name="connsiteX1" fmla="*/ 2857500 w 2857500"/>
              <a:gd name="connsiteY1" fmla="*/ 1047013 h 1047013"/>
              <a:gd name="connsiteX0" fmla="*/ 0 w 2604408"/>
              <a:gd name="connsiteY0" fmla="*/ 2007 h 1038872"/>
              <a:gd name="connsiteX1" fmla="*/ 2604408 w 2604408"/>
              <a:gd name="connsiteY1" fmla="*/ 1038872 h 1038872"/>
              <a:gd name="connsiteX0" fmla="*/ 0 w 2604408"/>
              <a:gd name="connsiteY0" fmla="*/ 0 h 1036865"/>
              <a:gd name="connsiteX1" fmla="*/ 2604408 w 2604408"/>
              <a:gd name="connsiteY1" fmla="*/ 1036865 h 1036865"/>
              <a:gd name="connsiteX0" fmla="*/ 0 w 2386192"/>
              <a:gd name="connsiteY0" fmla="*/ 0 h 1304270"/>
              <a:gd name="connsiteX1" fmla="*/ 2386192 w 2386192"/>
              <a:gd name="connsiteY1" fmla="*/ 1304270 h 1304270"/>
              <a:gd name="connsiteX0" fmla="*/ 0 w 2386192"/>
              <a:gd name="connsiteY0" fmla="*/ 0 h 1304270"/>
              <a:gd name="connsiteX1" fmla="*/ 2386192 w 2386192"/>
              <a:gd name="connsiteY1" fmla="*/ 1304270 h 1304270"/>
              <a:gd name="connsiteX0" fmla="*/ 0 w 2178014"/>
              <a:gd name="connsiteY0" fmla="*/ 0 h 1354726"/>
              <a:gd name="connsiteX1" fmla="*/ 2178014 w 2178014"/>
              <a:gd name="connsiteY1" fmla="*/ 1354726 h 1354726"/>
              <a:gd name="connsiteX0" fmla="*/ 0 w 2178014"/>
              <a:gd name="connsiteY0" fmla="*/ 0 h 1354726"/>
              <a:gd name="connsiteX1" fmla="*/ 2178014 w 2178014"/>
              <a:gd name="connsiteY1" fmla="*/ 1354726 h 1354726"/>
              <a:gd name="connsiteX0" fmla="*/ 0 w 1726962"/>
              <a:gd name="connsiteY0" fmla="*/ 0 h 1506093"/>
              <a:gd name="connsiteX1" fmla="*/ 1726962 w 1726962"/>
              <a:gd name="connsiteY1" fmla="*/ 1506093 h 1506093"/>
              <a:gd name="connsiteX0" fmla="*/ 0 w 1449392"/>
              <a:gd name="connsiteY0" fmla="*/ 0 h 2035877"/>
              <a:gd name="connsiteX1" fmla="*/ 1449392 w 1449392"/>
              <a:gd name="connsiteY1" fmla="*/ 2035877 h 2035877"/>
              <a:gd name="connsiteX0" fmla="*/ 0 w 1449392"/>
              <a:gd name="connsiteY0" fmla="*/ 0 h 2035877"/>
              <a:gd name="connsiteX1" fmla="*/ 1449392 w 1449392"/>
              <a:gd name="connsiteY1" fmla="*/ 2035877 h 2035877"/>
              <a:gd name="connsiteX0" fmla="*/ 0 w 1414696"/>
              <a:gd name="connsiteY0" fmla="*/ 0 h 2111560"/>
              <a:gd name="connsiteX1" fmla="*/ 1414696 w 1414696"/>
              <a:gd name="connsiteY1" fmla="*/ 2111560 h 2111560"/>
              <a:gd name="connsiteX0" fmla="*/ 0 w 1414696"/>
              <a:gd name="connsiteY0" fmla="*/ 0 h 2111560"/>
              <a:gd name="connsiteX1" fmla="*/ 1414696 w 1414696"/>
              <a:gd name="connsiteY1" fmla="*/ 2111560 h 2111560"/>
              <a:gd name="connsiteX0" fmla="*/ 0 w 1414696"/>
              <a:gd name="connsiteY0" fmla="*/ 0 h 2111560"/>
              <a:gd name="connsiteX1" fmla="*/ 1414696 w 1414696"/>
              <a:gd name="connsiteY1" fmla="*/ 2111560 h 2111560"/>
              <a:gd name="connsiteX0" fmla="*/ 0 w 1666243"/>
              <a:gd name="connsiteY0" fmla="*/ 0 h 1625926"/>
              <a:gd name="connsiteX1" fmla="*/ 1666243 w 1666243"/>
              <a:gd name="connsiteY1" fmla="*/ 1625926 h 1625926"/>
              <a:gd name="connsiteX0" fmla="*/ 0 w 1666243"/>
              <a:gd name="connsiteY0" fmla="*/ 0 h 1625926"/>
              <a:gd name="connsiteX1" fmla="*/ 1666243 w 1666243"/>
              <a:gd name="connsiteY1" fmla="*/ 1625926 h 1625926"/>
              <a:gd name="connsiteX0" fmla="*/ 0 w 2776525"/>
              <a:gd name="connsiteY0" fmla="*/ 0 h 2054799"/>
              <a:gd name="connsiteX1" fmla="*/ 2776525 w 2776525"/>
              <a:gd name="connsiteY1" fmla="*/ 2054799 h 2054799"/>
              <a:gd name="connsiteX0" fmla="*/ 0 w 2776525"/>
              <a:gd name="connsiteY0" fmla="*/ 0 h 2054799"/>
              <a:gd name="connsiteX1" fmla="*/ 2776525 w 2776525"/>
              <a:gd name="connsiteY1" fmla="*/ 2054799 h 2054799"/>
              <a:gd name="connsiteX0" fmla="*/ 0 w 2776525"/>
              <a:gd name="connsiteY0" fmla="*/ 0 h 2054799"/>
              <a:gd name="connsiteX1" fmla="*/ 2776525 w 2776525"/>
              <a:gd name="connsiteY1" fmla="*/ 2054799 h 2054799"/>
              <a:gd name="connsiteX0" fmla="*/ 0 w 2776525"/>
              <a:gd name="connsiteY0" fmla="*/ 0 h 2054799"/>
              <a:gd name="connsiteX1" fmla="*/ 2776525 w 2776525"/>
              <a:gd name="connsiteY1" fmla="*/ 2054799 h 2054799"/>
              <a:gd name="connsiteX0" fmla="*/ 0 w 2776525"/>
              <a:gd name="connsiteY0" fmla="*/ 0 h 2054799"/>
              <a:gd name="connsiteX1" fmla="*/ 2776525 w 2776525"/>
              <a:gd name="connsiteY1" fmla="*/ 2054799 h 2054799"/>
            </a:gdLst>
            <a:ahLst/>
            <a:cxnLst>
              <a:cxn ang="0">
                <a:pos x="connsiteX0" y="connsiteY0"/>
              </a:cxn>
              <a:cxn ang="0">
                <a:pos x="connsiteX1" y="connsiteY1"/>
              </a:cxn>
            </a:cxnLst>
            <a:rect l="l" t="t" r="r" b="b"/>
            <a:pathLst>
              <a:path w="2776525" h="2054799">
                <a:moveTo>
                  <a:pt x="0" y="0"/>
                </a:moveTo>
                <a:cubicBezTo>
                  <a:pt x="756052" y="413821"/>
                  <a:pt x="1907219" y="961846"/>
                  <a:pt x="2776525" y="2054799"/>
                </a:cubicBezTo>
              </a:path>
            </a:pathLst>
          </a:custGeom>
          <a:noFill/>
          <a:ln w="9525">
            <a:solidFill>
              <a:schemeClr val="accent2"/>
            </a:solidFill>
            <a:headEnd type="none" w="med" len="med"/>
            <a:tailEnd type="triangle" w="med" len="med"/>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 name="TextBox 19">
            <a:extLst>
              <a:ext uri="{FF2B5EF4-FFF2-40B4-BE49-F238E27FC236}">
                <a16:creationId xmlns:a16="http://schemas.microsoft.com/office/drawing/2014/main" id="{3460395E-93A9-C824-D0C8-F27DF99A73F2}"/>
              </a:ext>
            </a:extLst>
          </p:cNvPr>
          <p:cNvSpPr txBox="1"/>
          <p:nvPr/>
        </p:nvSpPr>
        <p:spPr>
          <a:xfrm>
            <a:off x="4844238" y="1516524"/>
            <a:ext cx="1509388" cy="430887"/>
          </a:xfrm>
          <a:prstGeom prst="rect">
            <a:avLst/>
          </a:prstGeom>
          <a:noFill/>
          <a:effectLst/>
        </p:spPr>
        <p:txBody>
          <a:bodyPr wrap="none" lIns="45720" tIns="0" rIns="45720" bIns="0" rtlCol="0">
            <a:spAutoFit/>
          </a:bodyPr>
          <a:lstStyle/>
          <a:p>
            <a:pPr algn="l">
              <a:spcBef>
                <a:spcPts val="1200"/>
              </a:spcBef>
            </a:pPr>
            <a:r>
              <a:rPr lang="en-US" sz="2800">
                <a:solidFill>
                  <a:schemeClr val="accent2"/>
                </a:solidFill>
                <a:latin typeface="Roboto Slab" pitchFamily="2" charset="0"/>
                <a:ea typeface="Roboto Slab" pitchFamily="2" charset="0"/>
              </a:rPr>
              <a:t>Hypoxia</a:t>
            </a:r>
          </a:p>
        </p:txBody>
      </p:sp>
      <p:sp>
        <p:nvSpPr>
          <p:cNvPr id="21" name="TextBox 20">
            <a:extLst>
              <a:ext uri="{FF2B5EF4-FFF2-40B4-BE49-F238E27FC236}">
                <a16:creationId xmlns:a16="http://schemas.microsoft.com/office/drawing/2014/main" id="{84BC4188-DEA9-9B74-DBAF-FC2EF05837F0}"/>
              </a:ext>
            </a:extLst>
          </p:cNvPr>
          <p:cNvSpPr txBox="1"/>
          <p:nvPr/>
        </p:nvSpPr>
        <p:spPr>
          <a:xfrm>
            <a:off x="4387919" y="1958928"/>
            <a:ext cx="2344642" cy="738664"/>
          </a:xfrm>
          <a:prstGeom prst="rect">
            <a:avLst/>
          </a:prstGeom>
          <a:noFill/>
          <a:effectLst/>
        </p:spPr>
        <p:txBody>
          <a:bodyPr wrap="square" lIns="0" tIns="0" rIns="0" bIns="0" rtlCol="0">
            <a:spAutoFit/>
          </a:bodyPr>
          <a:lstStyle/>
          <a:p>
            <a:pPr marL="233363" indent="-233363" algn="l">
              <a:spcBef>
                <a:spcPts val="1200"/>
              </a:spcBef>
            </a:pPr>
            <a:r>
              <a:rPr lang="en-US" sz="1600">
                <a:solidFill>
                  <a:schemeClr val="accent5"/>
                </a:solidFill>
                <a:latin typeface="Avenir Book" panose="02000503020000020003" pitchFamily="2" charset="0"/>
              </a:rPr>
              <a:t>…	low oxygen levels lead to elevated HIF1</a:t>
            </a:r>
            <a:r>
              <a:rPr lang="el-GR" sz="1600">
                <a:solidFill>
                  <a:schemeClr val="accent5"/>
                </a:solidFill>
                <a:latin typeface="Avenir Book" panose="02000503020000020003" pitchFamily="2" charset="0"/>
              </a:rPr>
              <a:t>α</a:t>
            </a:r>
            <a:r>
              <a:rPr lang="en-US" sz="1600">
                <a:solidFill>
                  <a:schemeClr val="accent5"/>
                </a:solidFill>
                <a:latin typeface="Avenir Book" panose="02000503020000020003" pitchFamily="2" charset="0"/>
              </a:rPr>
              <a:t> protein expression</a:t>
            </a:r>
          </a:p>
        </p:txBody>
      </p:sp>
      <p:cxnSp>
        <p:nvCxnSpPr>
          <p:cNvPr id="22" name="Straight Connector 21">
            <a:extLst>
              <a:ext uri="{FF2B5EF4-FFF2-40B4-BE49-F238E27FC236}">
                <a16:creationId xmlns:a16="http://schemas.microsoft.com/office/drawing/2014/main" id="{60B23C9B-0577-24F5-68BE-57886F2321F6}"/>
              </a:ext>
            </a:extLst>
          </p:cNvPr>
          <p:cNvCxnSpPr>
            <a:cxnSpLocks/>
            <a:stCxn id="20" idx="3"/>
          </p:cNvCxnSpPr>
          <p:nvPr/>
        </p:nvCxnSpPr>
        <p:spPr>
          <a:xfrm>
            <a:off x="6353626" y="1731968"/>
            <a:ext cx="1596850" cy="0"/>
          </a:xfrm>
          <a:prstGeom prst="line">
            <a:avLst/>
          </a:prstGeom>
          <a:noFill/>
          <a:ln w="9525">
            <a:solidFill>
              <a:schemeClr val="accent2"/>
            </a:solidFill>
            <a:headEnd type="none" w="med" len="med"/>
            <a:tailEnd type="triangle" w="med" len="med"/>
          </a:ln>
          <a:effectLst/>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08C104A7-AC0D-871B-4CDB-3E1C7CC86D6B}"/>
              </a:ext>
            </a:extLst>
          </p:cNvPr>
          <p:cNvCxnSpPr>
            <a:cxnSpLocks/>
          </p:cNvCxnSpPr>
          <p:nvPr/>
        </p:nvCxnSpPr>
        <p:spPr>
          <a:xfrm>
            <a:off x="3082842" y="1731968"/>
            <a:ext cx="1710474" cy="0"/>
          </a:xfrm>
          <a:prstGeom prst="line">
            <a:avLst/>
          </a:prstGeom>
          <a:noFill/>
          <a:ln w="9525">
            <a:solidFill>
              <a:schemeClr val="accent2"/>
            </a:solidFill>
            <a:headEnd type="none" w="med" len="med"/>
            <a:tailEnd type="triangle" w="med" len="med"/>
          </a:ln>
          <a:effectLst/>
        </p:spPr>
        <p:style>
          <a:lnRef idx="1">
            <a:schemeClr val="accent1"/>
          </a:lnRef>
          <a:fillRef idx="0">
            <a:schemeClr val="accent1"/>
          </a:fillRef>
          <a:effectRef idx="0">
            <a:schemeClr val="accent1"/>
          </a:effectRef>
          <a:fontRef idx="minor">
            <a:schemeClr val="tx1"/>
          </a:fontRef>
        </p:style>
      </p:cxnSp>
      <p:pic>
        <p:nvPicPr>
          <p:cNvPr id="24" name="Picture 23">
            <a:extLst>
              <a:ext uri="{FF2B5EF4-FFF2-40B4-BE49-F238E27FC236}">
                <a16:creationId xmlns:a16="http://schemas.microsoft.com/office/drawing/2014/main" id="{ED09DEE3-E375-0C7E-A696-ACE87FAF8BAA}"/>
              </a:ext>
            </a:extLst>
          </p:cNvPr>
          <p:cNvPicPr>
            <a:picLocks noChangeAspect="1"/>
          </p:cNvPicPr>
          <p:nvPr/>
        </p:nvPicPr>
        <p:blipFill rotWithShape="1">
          <a:blip r:embed="rId3"/>
          <a:srcRect l="5047" t="3700" r="38236" b="4582"/>
          <a:stretch/>
        </p:blipFill>
        <p:spPr>
          <a:xfrm>
            <a:off x="711129" y="2825050"/>
            <a:ext cx="2335563" cy="2139674"/>
          </a:xfrm>
          <a:prstGeom prst="rect">
            <a:avLst/>
          </a:prstGeom>
        </p:spPr>
      </p:pic>
      <p:pic>
        <p:nvPicPr>
          <p:cNvPr id="25" name="Picture 24">
            <a:extLst>
              <a:ext uri="{FF2B5EF4-FFF2-40B4-BE49-F238E27FC236}">
                <a16:creationId xmlns:a16="http://schemas.microsoft.com/office/drawing/2014/main" id="{3557B783-7C2E-3139-6514-DA56CF888CC3}"/>
              </a:ext>
            </a:extLst>
          </p:cNvPr>
          <p:cNvPicPr>
            <a:picLocks noChangeAspect="1"/>
          </p:cNvPicPr>
          <p:nvPr/>
        </p:nvPicPr>
        <p:blipFill rotWithShape="1">
          <a:blip r:embed="rId3"/>
          <a:srcRect l="70731" t="7270" r="25117" b="83233"/>
          <a:stretch/>
        </p:blipFill>
        <p:spPr>
          <a:xfrm>
            <a:off x="894081" y="5394478"/>
            <a:ext cx="345046" cy="326308"/>
          </a:xfrm>
          <a:prstGeom prst="rect">
            <a:avLst/>
          </a:prstGeom>
        </p:spPr>
      </p:pic>
      <p:pic>
        <p:nvPicPr>
          <p:cNvPr id="26" name="Picture 25">
            <a:extLst>
              <a:ext uri="{FF2B5EF4-FFF2-40B4-BE49-F238E27FC236}">
                <a16:creationId xmlns:a16="http://schemas.microsoft.com/office/drawing/2014/main" id="{BFCB2F5A-46C3-FD48-4A49-E6488188B722}"/>
              </a:ext>
            </a:extLst>
          </p:cNvPr>
          <p:cNvPicPr>
            <a:picLocks noChangeAspect="1"/>
          </p:cNvPicPr>
          <p:nvPr/>
        </p:nvPicPr>
        <p:blipFill rotWithShape="1">
          <a:blip r:embed="rId4"/>
          <a:srcRect l="82488" t="22571" r="3220" b="7222"/>
          <a:stretch/>
        </p:blipFill>
        <p:spPr>
          <a:xfrm>
            <a:off x="2737795" y="5364980"/>
            <a:ext cx="345047" cy="376660"/>
          </a:xfrm>
          <a:prstGeom prst="rect">
            <a:avLst/>
          </a:prstGeom>
        </p:spPr>
      </p:pic>
      <p:pic>
        <p:nvPicPr>
          <p:cNvPr id="27" name="Picture 26">
            <a:extLst>
              <a:ext uri="{FF2B5EF4-FFF2-40B4-BE49-F238E27FC236}">
                <a16:creationId xmlns:a16="http://schemas.microsoft.com/office/drawing/2014/main" id="{78670D59-95B2-F2BE-9F5A-D968314E7761}"/>
              </a:ext>
            </a:extLst>
          </p:cNvPr>
          <p:cNvPicPr>
            <a:picLocks noChangeAspect="1"/>
          </p:cNvPicPr>
          <p:nvPr/>
        </p:nvPicPr>
        <p:blipFill rotWithShape="1">
          <a:blip r:embed="rId3"/>
          <a:srcRect l="70836" t="77155" r="24743" b="8615"/>
          <a:stretch/>
        </p:blipFill>
        <p:spPr>
          <a:xfrm>
            <a:off x="1513040" y="5798376"/>
            <a:ext cx="238011" cy="359992"/>
          </a:xfrm>
          <a:prstGeom prst="rect">
            <a:avLst/>
          </a:prstGeom>
        </p:spPr>
      </p:pic>
      <p:sp>
        <p:nvSpPr>
          <p:cNvPr id="28" name="Rectangle: Rounded Corners 27">
            <a:extLst>
              <a:ext uri="{FF2B5EF4-FFF2-40B4-BE49-F238E27FC236}">
                <a16:creationId xmlns:a16="http://schemas.microsoft.com/office/drawing/2014/main" id="{75F4C3A8-3518-A473-9DD3-60852B4A5A1D}"/>
              </a:ext>
            </a:extLst>
          </p:cNvPr>
          <p:cNvSpPr/>
          <p:nvPr/>
        </p:nvSpPr>
        <p:spPr>
          <a:xfrm>
            <a:off x="633639" y="5189730"/>
            <a:ext cx="2626715" cy="551910"/>
          </a:xfrm>
          <a:prstGeom prst="roundRect">
            <a:avLst/>
          </a:prstGeom>
          <a:noFill/>
          <a:ln w="952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29" name="TextBox 28">
            <a:extLst>
              <a:ext uri="{FF2B5EF4-FFF2-40B4-BE49-F238E27FC236}">
                <a16:creationId xmlns:a16="http://schemas.microsoft.com/office/drawing/2014/main" id="{0AF22995-AF45-DD22-2AA9-4662CC657EC7}"/>
              </a:ext>
            </a:extLst>
          </p:cNvPr>
          <p:cNvSpPr txBox="1"/>
          <p:nvPr/>
        </p:nvSpPr>
        <p:spPr>
          <a:xfrm>
            <a:off x="701736" y="5227329"/>
            <a:ext cx="729736" cy="169277"/>
          </a:xfrm>
          <a:prstGeom prst="rect">
            <a:avLst/>
          </a:prstGeom>
          <a:noFill/>
          <a:effectLst/>
        </p:spPr>
        <p:txBody>
          <a:bodyPr wrap="square" lIns="0" tIns="0" rIns="0" bIns="0" rtlCol="0">
            <a:spAutoFit/>
          </a:bodyPr>
          <a:lstStyle/>
          <a:p>
            <a:pPr algn="ctr">
              <a:spcBef>
                <a:spcPts val="1200"/>
              </a:spcBef>
            </a:pPr>
            <a:r>
              <a:rPr lang="en-US" sz="1100" err="1">
                <a:solidFill>
                  <a:schemeClr val="accent5"/>
                </a:solidFill>
                <a:latin typeface="Avenir Medium" panose="02000603020000020003" pitchFamily="2" charset="0"/>
              </a:rPr>
              <a:t>normoxic</a:t>
            </a:r>
            <a:endParaRPr lang="en-US" sz="1100">
              <a:solidFill>
                <a:schemeClr val="accent5"/>
              </a:solidFill>
              <a:latin typeface="Avenir Medium" panose="02000603020000020003" pitchFamily="2" charset="0"/>
            </a:endParaRPr>
          </a:p>
        </p:txBody>
      </p:sp>
      <p:sp>
        <p:nvSpPr>
          <p:cNvPr id="30" name="TextBox 29">
            <a:extLst>
              <a:ext uri="{FF2B5EF4-FFF2-40B4-BE49-F238E27FC236}">
                <a16:creationId xmlns:a16="http://schemas.microsoft.com/office/drawing/2014/main" id="{34A06351-F257-6A0E-0E48-C21371000F71}"/>
              </a:ext>
            </a:extLst>
          </p:cNvPr>
          <p:cNvSpPr txBox="1"/>
          <p:nvPr/>
        </p:nvSpPr>
        <p:spPr>
          <a:xfrm>
            <a:off x="2545450" y="5227329"/>
            <a:ext cx="729736" cy="169277"/>
          </a:xfrm>
          <a:prstGeom prst="rect">
            <a:avLst/>
          </a:prstGeom>
          <a:noFill/>
          <a:effectLst/>
        </p:spPr>
        <p:txBody>
          <a:bodyPr wrap="square" lIns="0" tIns="0" rIns="0" bIns="0" rtlCol="0">
            <a:spAutoFit/>
          </a:bodyPr>
          <a:lstStyle/>
          <a:p>
            <a:pPr algn="ctr">
              <a:spcBef>
                <a:spcPts val="1200"/>
              </a:spcBef>
            </a:pPr>
            <a:r>
              <a:rPr lang="en-US" sz="1100">
                <a:solidFill>
                  <a:schemeClr val="accent5"/>
                </a:solidFill>
                <a:latin typeface="Avenir Medium" panose="02000603020000020003" pitchFamily="2" charset="0"/>
              </a:rPr>
              <a:t>hypoxic</a:t>
            </a:r>
          </a:p>
        </p:txBody>
      </p:sp>
      <p:sp>
        <p:nvSpPr>
          <p:cNvPr id="31" name="TextBox 30">
            <a:extLst>
              <a:ext uri="{FF2B5EF4-FFF2-40B4-BE49-F238E27FC236}">
                <a16:creationId xmlns:a16="http://schemas.microsoft.com/office/drawing/2014/main" id="{FFACA831-FDFC-646F-5256-17DA30C8686B}"/>
              </a:ext>
            </a:extLst>
          </p:cNvPr>
          <p:cNvSpPr txBox="1"/>
          <p:nvPr/>
        </p:nvSpPr>
        <p:spPr>
          <a:xfrm>
            <a:off x="1582128" y="5309966"/>
            <a:ext cx="729736" cy="338554"/>
          </a:xfrm>
          <a:prstGeom prst="rect">
            <a:avLst/>
          </a:prstGeom>
          <a:noFill/>
          <a:effectLst/>
        </p:spPr>
        <p:txBody>
          <a:bodyPr wrap="square" lIns="0" tIns="0" rIns="0" bIns="0" rtlCol="0">
            <a:spAutoFit/>
          </a:bodyPr>
          <a:lstStyle/>
          <a:p>
            <a:pPr algn="ctr">
              <a:spcBef>
                <a:spcPts val="1200"/>
              </a:spcBef>
            </a:pPr>
            <a:r>
              <a:rPr lang="en-US" sz="1100">
                <a:solidFill>
                  <a:schemeClr val="accent5"/>
                </a:solidFill>
                <a:latin typeface="Avenir Medium" panose="02000603020000020003" pitchFamily="2" charset="0"/>
              </a:rPr>
              <a:t>Carcinoma cells</a:t>
            </a:r>
          </a:p>
        </p:txBody>
      </p:sp>
      <p:sp>
        <p:nvSpPr>
          <p:cNvPr id="32" name="TextBox 31">
            <a:extLst>
              <a:ext uri="{FF2B5EF4-FFF2-40B4-BE49-F238E27FC236}">
                <a16:creationId xmlns:a16="http://schemas.microsoft.com/office/drawing/2014/main" id="{EC6ED26C-CCC8-47C7-55F2-4CBA020046D1}"/>
              </a:ext>
            </a:extLst>
          </p:cNvPr>
          <p:cNvSpPr txBox="1"/>
          <p:nvPr/>
        </p:nvSpPr>
        <p:spPr>
          <a:xfrm>
            <a:off x="1779329" y="5884883"/>
            <a:ext cx="729736" cy="169277"/>
          </a:xfrm>
          <a:prstGeom prst="rect">
            <a:avLst/>
          </a:prstGeom>
          <a:noFill/>
          <a:effectLst/>
        </p:spPr>
        <p:txBody>
          <a:bodyPr wrap="square" lIns="0" tIns="0" rIns="0" bIns="0" rtlCol="0">
            <a:spAutoFit/>
          </a:bodyPr>
          <a:lstStyle/>
          <a:p>
            <a:pPr algn="ctr">
              <a:spcBef>
                <a:spcPts val="1200"/>
              </a:spcBef>
            </a:pPr>
            <a:r>
              <a:rPr lang="en-US" sz="1100">
                <a:solidFill>
                  <a:schemeClr val="accent5"/>
                </a:solidFill>
                <a:latin typeface="Avenir Medium" panose="02000603020000020003" pitchFamily="2" charset="0"/>
              </a:rPr>
              <a:t>vasculature</a:t>
            </a:r>
          </a:p>
        </p:txBody>
      </p:sp>
      <p:sp>
        <p:nvSpPr>
          <p:cNvPr id="4" name="Rectangle 3">
            <a:hlinkClick r:id="rId5" action="ppaction://hlinksldjump"/>
            <a:extLst>
              <a:ext uri="{FF2B5EF4-FFF2-40B4-BE49-F238E27FC236}">
                <a16:creationId xmlns:a16="http://schemas.microsoft.com/office/drawing/2014/main" id="{FFCD638B-FB2E-E12F-5695-4D5157A97E34}"/>
              </a:ext>
            </a:extLst>
          </p:cNvPr>
          <p:cNvSpPr/>
          <p:nvPr/>
        </p:nvSpPr>
        <p:spPr>
          <a:xfrm>
            <a:off x="11096625" y="6191250"/>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
        <p:nvSpPr>
          <p:cNvPr id="9" name="TextBox 8">
            <a:extLst>
              <a:ext uri="{FF2B5EF4-FFF2-40B4-BE49-F238E27FC236}">
                <a16:creationId xmlns:a16="http://schemas.microsoft.com/office/drawing/2014/main" id="{3327AAF0-6091-653A-4443-C37880D11EC0}"/>
              </a:ext>
            </a:extLst>
          </p:cNvPr>
          <p:cNvSpPr txBox="1"/>
          <p:nvPr/>
        </p:nvSpPr>
        <p:spPr>
          <a:xfrm>
            <a:off x="6900962" y="3637088"/>
            <a:ext cx="997891" cy="276999"/>
          </a:xfrm>
          <a:prstGeom prst="rect">
            <a:avLst/>
          </a:prstGeom>
          <a:solidFill>
            <a:schemeClr val="bg1"/>
          </a:solidFill>
          <a:effectLst/>
        </p:spPr>
        <p:txBody>
          <a:bodyPr wrap="square" lIns="0" tIns="0" rIns="0" bIns="0" rtlCol="0">
            <a:spAutoFit/>
          </a:bodyPr>
          <a:lstStyle/>
          <a:p>
            <a:pPr algn="ctr">
              <a:spcBef>
                <a:spcPts val="1200"/>
              </a:spcBef>
            </a:pPr>
            <a:r>
              <a:rPr lang="en-US">
                <a:solidFill>
                  <a:schemeClr val="accent5">
                    <a:lumMod val="20000"/>
                    <a:lumOff val="80000"/>
                  </a:schemeClr>
                </a:solidFill>
                <a:latin typeface="Avenir Medium" panose="02000603020000020003" pitchFamily="2" charset="0"/>
              </a:rPr>
              <a:t>VEGF-A</a:t>
            </a:r>
          </a:p>
        </p:txBody>
      </p:sp>
      <p:sp>
        <p:nvSpPr>
          <p:cNvPr id="34" name="TextBox 33">
            <a:extLst>
              <a:ext uri="{FF2B5EF4-FFF2-40B4-BE49-F238E27FC236}">
                <a16:creationId xmlns:a16="http://schemas.microsoft.com/office/drawing/2014/main" id="{144F3ACB-0FCB-67F0-28A0-F0C332E6AE1A}"/>
              </a:ext>
            </a:extLst>
          </p:cNvPr>
          <p:cNvSpPr txBox="1"/>
          <p:nvPr/>
        </p:nvSpPr>
        <p:spPr>
          <a:xfrm>
            <a:off x="3951962" y="3527320"/>
            <a:ext cx="2281464" cy="430887"/>
          </a:xfrm>
          <a:prstGeom prst="rect">
            <a:avLst/>
          </a:prstGeom>
          <a:solidFill>
            <a:schemeClr val="bg1"/>
          </a:solidFill>
          <a:effectLst/>
        </p:spPr>
        <p:txBody>
          <a:bodyPr wrap="square" lIns="0" tIns="0" rIns="0" bIns="0" rtlCol="0">
            <a:spAutoFit/>
          </a:bodyPr>
          <a:lstStyle>
            <a:defPPr>
              <a:defRPr lang="en-UG"/>
            </a:defPPr>
            <a:lvl1pPr>
              <a:spcBef>
                <a:spcPts val="1200"/>
              </a:spcBef>
              <a:defRPr sz="2800">
                <a:solidFill>
                  <a:schemeClr val="accent2"/>
                </a:solidFill>
                <a:latin typeface="Roboto Slab" pitchFamily="2" charset="0"/>
                <a:ea typeface="Roboto Slab" pitchFamily="2" charset="0"/>
              </a:defRPr>
            </a:lvl1pPr>
          </a:lstStyle>
          <a:p>
            <a:r>
              <a:rPr lang="en-US">
                <a:solidFill>
                  <a:schemeClr val="accent4"/>
                </a:solidFill>
              </a:rPr>
              <a:t>bevacizumab</a:t>
            </a:r>
          </a:p>
        </p:txBody>
      </p:sp>
      <p:sp>
        <p:nvSpPr>
          <p:cNvPr id="35" name="TextBox 34">
            <a:extLst>
              <a:ext uri="{FF2B5EF4-FFF2-40B4-BE49-F238E27FC236}">
                <a16:creationId xmlns:a16="http://schemas.microsoft.com/office/drawing/2014/main" id="{968DA656-233B-CFB8-F065-FA352A4B48E6}"/>
              </a:ext>
            </a:extLst>
          </p:cNvPr>
          <p:cNvSpPr txBox="1"/>
          <p:nvPr/>
        </p:nvSpPr>
        <p:spPr>
          <a:xfrm>
            <a:off x="3951962" y="3939157"/>
            <a:ext cx="1820349" cy="246221"/>
          </a:xfrm>
          <a:prstGeom prst="rect">
            <a:avLst/>
          </a:prstGeom>
          <a:solidFill>
            <a:schemeClr val="bg1"/>
          </a:solidFill>
          <a:effectLst/>
        </p:spPr>
        <p:txBody>
          <a:bodyPr wrap="square" lIns="0" tIns="0" rIns="0" bIns="0" rtlCol="0">
            <a:spAutoFit/>
          </a:bodyPr>
          <a:lstStyle>
            <a:defPPr>
              <a:defRPr lang="en-UG"/>
            </a:defPPr>
            <a:lvl1pPr>
              <a:spcBef>
                <a:spcPts val="1200"/>
              </a:spcBef>
              <a:defRPr sz="1600">
                <a:solidFill>
                  <a:schemeClr val="accent5"/>
                </a:solidFill>
                <a:latin typeface="Avenir Book" panose="02000503020000020003" pitchFamily="2" charset="0"/>
              </a:defRPr>
            </a:lvl1pPr>
          </a:lstStyle>
          <a:p>
            <a:r>
              <a:rPr lang="en-US">
                <a:solidFill>
                  <a:schemeClr val="accent4"/>
                </a:solidFill>
              </a:rPr>
              <a:t>neutralizes VEGF-A</a:t>
            </a:r>
          </a:p>
        </p:txBody>
      </p:sp>
      <p:grpSp>
        <p:nvGrpSpPr>
          <p:cNvPr id="36" name="Group 35">
            <a:extLst>
              <a:ext uri="{FF2B5EF4-FFF2-40B4-BE49-F238E27FC236}">
                <a16:creationId xmlns:a16="http://schemas.microsoft.com/office/drawing/2014/main" id="{00D8CD29-15C7-8336-6893-B4F0239ADDB8}"/>
              </a:ext>
            </a:extLst>
          </p:cNvPr>
          <p:cNvGrpSpPr/>
          <p:nvPr/>
        </p:nvGrpSpPr>
        <p:grpSpPr>
          <a:xfrm flipH="1">
            <a:off x="6269869" y="3629370"/>
            <a:ext cx="552439" cy="226786"/>
            <a:chOff x="4117799" y="1877106"/>
            <a:chExt cx="511071" cy="276225"/>
          </a:xfrm>
          <a:effectLst/>
        </p:grpSpPr>
        <p:cxnSp>
          <p:nvCxnSpPr>
            <p:cNvPr id="37" name="Straight Connector 36">
              <a:extLst>
                <a:ext uri="{FF2B5EF4-FFF2-40B4-BE49-F238E27FC236}">
                  <a16:creationId xmlns:a16="http://schemas.microsoft.com/office/drawing/2014/main" id="{6344DD70-BF0E-0CD8-B264-A744C0B3621A}"/>
                </a:ext>
              </a:extLst>
            </p:cNvPr>
            <p:cNvCxnSpPr>
              <a:cxnSpLocks/>
            </p:cNvCxnSpPr>
            <p:nvPr/>
          </p:nvCxnSpPr>
          <p:spPr>
            <a:xfrm flipH="1">
              <a:off x="4117799" y="2015218"/>
              <a:ext cx="511071" cy="0"/>
            </a:xfrm>
            <a:prstGeom prst="line">
              <a:avLst/>
            </a:prstGeom>
            <a:ln w="28575"/>
          </p:spPr>
          <p:style>
            <a:lnRef idx="1">
              <a:schemeClr val="accent4"/>
            </a:lnRef>
            <a:fillRef idx="0">
              <a:schemeClr val="accent4"/>
            </a:fillRef>
            <a:effectRef idx="0">
              <a:schemeClr val="accent4"/>
            </a:effectRef>
            <a:fontRef idx="minor">
              <a:schemeClr val="tx1"/>
            </a:fontRef>
          </p:style>
        </p:cxnSp>
        <p:cxnSp>
          <p:nvCxnSpPr>
            <p:cNvPr id="38" name="Straight Connector 37">
              <a:extLst>
                <a:ext uri="{FF2B5EF4-FFF2-40B4-BE49-F238E27FC236}">
                  <a16:creationId xmlns:a16="http://schemas.microsoft.com/office/drawing/2014/main" id="{7E99A7BF-FB2F-9E52-02FD-3D5A05552135}"/>
                </a:ext>
              </a:extLst>
            </p:cNvPr>
            <p:cNvCxnSpPr>
              <a:cxnSpLocks/>
            </p:cNvCxnSpPr>
            <p:nvPr/>
          </p:nvCxnSpPr>
          <p:spPr>
            <a:xfrm>
              <a:off x="4117799" y="1877106"/>
              <a:ext cx="0" cy="276225"/>
            </a:xfrm>
            <a:prstGeom prst="line">
              <a:avLst/>
            </a:prstGeom>
            <a:ln w="28575"/>
          </p:spPr>
          <p:style>
            <a:lnRef idx="1">
              <a:schemeClr val="accent4"/>
            </a:lnRef>
            <a:fillRef idx="0">
              <a:schemeClr val="accent4"/>
            </a:fillRef>
            <a:effectRef idx="0">
              <a:schemeClr val="accent4"/>
            </a:effectRef>
            <a:fontRef idx="minor">
              <a:schemeClr val="tx1"/>
            </a:fontRef>
          </p:style>
        </p:cxnSp>
      </p:grpSp>
      <p:sp>
        <p:nvSpPr>
          <p:cNvPr id="33" name="TextBox 32">
            <a:extLst>
              <a:ext uri="{FF2B5EF4-FFF2-40B4-BE49-F238E27FC236}">
                <a16:creationId xmlns:a16="http://schemas.microsoft.com/office/drawing/2014/main" id="{A9C9A4AD-25BF-44CA-7FD9-E9B25BD8CF87}"/>
              </a:ext>
            </a:extLst>
          </p:cNvPr>
          <p:cNvSpPr txBox="1"/>
          <p:nvPr/>
        </p:nvSpPr>
        <p:spPr>
          <a:xfrm>
            <a:off x="7197247" y="1909626"/>
            <a:ext cx="3587999" cy="984885"/>
          </a:xfrm>
          <a:prstGeom prst="rect">
            <a:avLst/>
          </a:prstGeom>
          <a:noFill/>
          <a:effectLst/>
        </p:spPr>
        <p:txBody>
          <a:bodyPr wrap="square" lIns="0" tIns="0" rIns="0" bIns="0" rtlCol="0">
            <a:spAutoFit/>
          </a:bodyPr>
          <a:lstStyle/>
          <a:p>
            <a:pPr marL="233363" indent="-233363">
              <a:spcBef>
                <a:spcPts val="1200"/>
              </a:spcBef>
            </a:pPr>
            <a:r>
              <a:rPr lang="en-US" sz="1600">
                <a:solidFill>
                  <a:schemeClr val="accent5"/>
                </a:solidFill>
                <a:latin typeface="Avenir Book" panose="02000503020000020003" pitchFamily="2" charset="0"/>
              </a:rPr>
              <a:t>…	turns on VEGF-A expression and secretion to recruit new vasculature as well as turning on a multitude of downstream survival genes</a:t>
            </a:r>
          </a:p>
        </p:txBody>
      </p:sp>
    </p:spTree>
    <p:extLst>
      <p:ext uri="{BB962C8B-B14F-4D97-AF65-F5344CB8AC3E}">
        <p14:creationId xmlns:p14="http://schemas.microsoft.com/office/powerpoint/2010/main" val="645820085"/>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2D90004-AE5B-5D76-24DD-F195CB5371A7}"/>
            </a:ext>
          </a:extLst>
        </p:cNvPr>
        <p:cNvGrpSpPr/>
        <p:nvPr/>
      </p:nvGrpSpPr>
      <p:grpSpPr>
        <a:xfrm>
          <a:off x="0" y="0"/>
          <a:ext cx="0" cy="0"/>
          <a:chOff x="0" y="0"/>
          <a:chExt cx="0" cy="0"/>
        </a:xfrm>
      </p:grpSpPr>
      <p:sp>
        <p:nvSpPr>
          <p:cNvPr id="8" name="TextBox 7">
            <a:extLst>
              <a:ext uri="{FF2B5EF4-FFF2-40B4-BE49-F238E27FC236}">
                <a16:creationId xmlns:a16="http://schemas.microsoft.com/office/drawing/2014/main" id="{EA2905CA-96F6-9AF7-70AC-2D3483652F68}"/>
              </a:ext>
            </a:extLst>
          </p:cNvPr>
          <p:cNvSpPr txBox="1"/>
          <p:nvPr/>
        </p:nvSpPr>
        <p:spPr>
          <a:xfrm>
            <a:off x="7950476" y="1516524"/>
            <a:ext cx="1250496" cy="430887"/>
          </a:xfrm>
          <a:prstGeom prst="rect">
            <a:avLst/>
          </a:prstGeom>
          <a:solidFill>
            <a:schemeClr val="bg1"/>
          </a:solidFill>
          <a:effectLst/>
        </p:spPr>
        <p:txBody>
          <a:bodyPr wrap="square" lIns="45720" tIns="0" rIns="45720" bIns="0" rtlCol="0">
            <a:spAutoFit/>
          </a:bodyPr>
          <a:lstStyle/>
          <a:p>
            <a:pPr algn="l">
              <a:spcBef>
                <a:spcPts val="1200"/>
              </a:spcBef>
            </a:pPr>
            <a:r>
              <a:rPr lang="en-US" sz="2800">
                <a:solidFill>
                  <a:schemeClr val="accent5">
                    <a:lumMod val="20000"/>
                    <a:lumOff val="80000"/>
                  </a:schemeClr>
                </a:solidFill>
                <a:latin typeface="Roboto Slab" pitchFamily="2" charset="0"/>
                <a:ea typeface="Roboto Slab" pitchFamily="2" charset="0"/>
              </a:rPr>
              <a:t>HIF1</a:t>
            </a:r>
            <a:r>
              <a:rPr lang="el-GR" sz="2800">
                <a:solidFill>
                  <a:schemeClr val="accent5">
                    <a:lumMod val="20000"/>
                    <a:lumOff val="80000"/>
                  </a:schemeClr>
                </a:solidFill>
                <a:latin typeface="Avenir Book" panose="02000503020000020003" pitchFamily="2" charset="0"/>
              </a:rPr>
              <a:t>α</a:t>
            </a:r>
            <a:endParaRPr lang="en-US" sz="2800">
              <a:solidFill>
                <a:schemeClr val="accent5">
                  <a:lumMod val="20000"/>
                  <a:lumOff val="80000"/>
                </a:schemeClr>
              </a:solidFill>
              <a:latin typeface="Roboto Slab" pitchFamily="2" charset="0"/>
              <a:ea typeface="Roboto Slab" pitchFamily="2" charset="0"/>
            </a:endParaRPr>
          </a:p>
        </p:txBody>
      </p:sp>
      <p:sp>
        <p:nvSpPr>
          <p:cNvPr id="3" name="TextBox 2">
            <a:extLst>
              <a:ext uri="{FF2B5EF4-FFF2-40B4-BE49-F238E27FC236}">
                <a16:creationId xmlns:a16="http://schemas.microsoft.com/office/drawing/2014/main" id="{FCE00808-49E9-FD1E-9116-48AEDF52DEA4}"/>
              </a:ext>
            </a:extLst>
          </p:cNvPr>
          <p:cNvSpPr txBox="1"/>
          <p:nvPr/>
        </p:nvSpPr>
        <p:spPr>
          <a:xfrm flipH="1">
            <a:off x="5225580" y="4859115"/>
            <a:ext cx="2206488" cy="830997"/>
          </a:xfrm>
          <a:prstGeom prst="rect">
            <a:avLst/>
          </a:prstGeom>
          <a:effectLst/>
        </p:spPr>
        <p:txBody>
          <a:bodyPr wrap="square" lIns="0" tIns="0" rIns="0" bIns="0" rtlCol="0">
            <a:spAutoFit/>
          </a:bodyPr>
          <a:lstStyle/>
          <a:p>
            <a:pPr algn="ctr">
              <a:spcBef>
                <a:spcPts val="1200"/>
              </a:spcBef>
            </a:pPr>
            <a:r>
              <a:rPr lang="en-US">
                <a:solidFill>
                  <a:schemeClr val="accent5">
                    <a:lumMod val="20000"/>
                    <a:lumOff val="80000"/>
                  </a:schemeClr>
                </a:solidFill>
                <a:latin typeface="Avenir Book" panose="02000503020000020003" pitchFamily="2" charset="0"/>
              </a:rPr>
              <a:t>Angiogenesis: Vascularization </a:t>
            </a:r>
            <a:br>
              <a:rPr lang="en-US">
                <a:solidFill>
                  <a:schemeClr val="accent5">
                    <a:lumMod val="20000"/>
                    <a:lumOff val="80000"/>
                  </a:schemeClr>
                </a:solidFill>
                <a:latin typeface="Avenir Book" panose="02000503020000020003" pitchFamily="2" charset="0"/>
              </a:rPr>
            </a:br>
            <a:r>
              <a:rPr lang="en-US">
                <a:solidFill>
                  <a:schemeClr val="accent5">
                    <a:lumMod val="20000"/>
                    <a:lumOff val="80000"/>
                  </a:schemeClr>
                </a:solidFill>
                <a:latin typeface="Avenir Book" panose="02000503020000020003" pitchFamily="2" charset="0"/>
              </a:rPr>
              <a:t>of the tumor</a:t>
            </a:r>
          </a:p>
        </p:txBody>
      </p:sp>
      <p:sp>
        <p:nvSpPr>
          <p:cNvPr id="6" name="TextBox 5">
            <a:extLst>
              <a:ext uri="{FF2B5EF4-FFF2-40B4-BE49-F238E27FC236}">
                <a16:creationId xmlns:a16="http://schemas.microsoft.com/office/drawing/2014/main" id="{1FE875E9-237C-7E60-B700-2FCD10446327}"/>
              </a:ext>
            </a:extLst>
          </p:cNvPr>
          <p:cNvSpPr txBox="1"/>
          <p:nvPr/>
        </p:nvSpPr>
        <p:spPr>
          <a:xfrm>
            <a:off x="9954881" y="4859115"/>
            <a:ext cx="1460810" cy="276999"/>
          </a:xfrm>
          <a:prstGeom prst="rect">
            <a:avLst/>
          </a:prstGeom>
          <a:effectLst/>
        </p:spPr>
        <p:txBody>
          <a:bodyPr wrap="square" lIns="0" tIns="0" rIns="0" bIns="0" rtlCol="0">
            <a:spAutoFit/>
          </a:bodyPr>
          <a:lstStyle/>
          <a:p>
            <a:pPr algn="ctr">
              <a:spcBef>
                <a:spcPts val="1200"/>
              </a:spcBef>
            </a:pPr>
            <a:r>
              <a:rPr lang="en-US">
                <a:solidFill>
                  <a:schemeClr val="accent5">
                    <a:lumMod val="20000"/>
                    <a:lumOff val="80000"/>
                  </a:schemeClr>
                </a:solidFill>
                <a:latin typeface="Avenir Book" panose="02000503020000020003" pitchFamily="2" charset="0"/>
              </a:rPr>
              <a:t>Proliferation</a:t>
            </a:r>
          </a:p>
        </p:txBody>
      </p:sp>
      <p:sp>
        <p:nvSpPr>
          <p:cNvPr id="7" name="TextBox 6">
            <a:extLst>
              <a:ext uri="{FF2B5EF4-FFF2-40B4-BE49-F238E27FC236}">
                <a16:creationId xmlns:a16="http://schemas.microsoft.com/office/drawing/2014/main" id="{EAEA1302-5D54-B7C1-0AD7-3929C7A991D9}"/>
              </a:ext>
            </a:extLst>
          </p:cNvPr>
          <p:cNvSpPr txBox="1"/>
          <p:nvPr/>
        </p:nvSpPr>
        <p:spPr>
          <a:xfrm>
            <a:off x="8045460" y="4859115"/>
            <a:ext cx="1131062" cy="553998"/>
          </a:xfrm>
          <a:prstGeom prst="rect">
            <a:avLst/>
          </a:prstGeom>
          <a:effectLst/>
        </p:spPr>
        <p:txBody>
          <a:bodyPr wrap="square" lIns="0" tIns="0" rIns="0" bIns="0" rtlCol="0">
            <a:spAutoFit/>
          </a:bodyPr>
          <a:lstStyle/>
          <a:p>
            <a:pPr algn="ctr">
              <a:spcBef>
                <a:spcPts val="1200"/>
              </a:spcBef>
            </a:pPr>
            <a:r>
              <a:rPr lang="en-US">
                <a:solidFill>
                  <a:schemeClr val="accent5">
                    <a:lumMod val="20000"/>
                    <a:lumOff val="80000"/>
                  </a:schemeClr>
                </a:solidFill>
                <a:latin typeface="Avenir Book" panose="02000503020000020003" pitchFamily="2" charset="0"/>
              </a:rPr>
              <a:t>Tumor cell survival</a:t>
            </a:r>
          </a:p>
        </p:txBody>
      </p:sp>
      <p:sp>
        <p:nvSpPr>
          <p:cNvPr id="2" name="Title 1">
            <a:extLst>
              <a:ext uri="{FF2B5EF4-FFF2-40B4-BE49-F238E27FC236}">
                <a16:creationId xmlns:a16="http://schemas.microsoft.com/office/drawing/2014/main" id="{26900698-6D72-204B-F009-DA30DD80DC51}"/>
              </a:ext>
            </a:extLst>
          </p:cNvPr>
          <p:cNvSpPr>
            <a:spLocks noGrp="1"/>
          </p:cNvSpPr>
          <p:nvPr>
            <p:ph type="title"/>
          </p:nvPr>
        </p:nvSpPr>
        <p:spPr/>
        <p:txBody>
          <a:bodyPr/>
          <a:lstStyle/>
          <a:p>
            <a:r>
              <a:rPr lang="en-US"/>
              <a:t>Onvansertib restricts tumor’s broader ability to adapt to hypoxia</a:t>
            </a:r>
          </a:p>
        </p:txBody>
      </p:sp>
      <p:sp>
        <p:nvSpPr>
          <p:cNvPr id="10" name="Text Placeholder 11">
            <a:extLst>
              <a:ext uri="{FF2B5EF4-FFF2-40B4-BE49-F238E27FC236}">
                <a16:creationId xmlns:a16="http://schemas.microsoft.com/office/drawing/2014/main" id="{CE5D1005-4D81-C942-AACD-7CCDAD00DA1B}"/>
              </a:ext>
            </a:extLst>
          </p:cNvPr>
          <p:cNvSpPr>
            <a:spLocks noGrp="1"/>
          </p:cNvSpPr>
          <p:nvPr>
            <p:ph type="body" sz="quarter" idx="10"/>
          </p:nvPr>
        </p:nvSpPr>
        <p:spPr>
          <a:xfrm>
            <a:off x="304800" y="6682337"/>
            <a:ext cx="7620000" cy="172488"/>
          </a:xfrm>
        </p:spPr>
        <p:txBody>
          <a:bodyPr/>
          <a:lstStyle/>
          <a:p>
            <a:r>
              <a:rPr lang="en-US" sz="800"/>
              <a:t>https://www.frontiersin.org/journals/immunology/articles/10.3389/fimmu.2017.01625/full</a:t>
            </a:r>
          </a:p>
        </p:txBody>
      </p:sp>
      <p:sp>
        <p:nvSpPr>
          <p:cNvPr id="11" name="TextBox 10">
            <a:extLst>
              <a:ext uri="{FF2B5EF4-FFF2-40B4-BE49-F238E27FC236}">
                <a16:creationId xmlns:a16="http://schemas.microsoft.com/office/drawing/2014/main" id="{43169E6C-DF08-D212-A62C-63CD76939D2D}"/>
              </a:ext>
            </a:extLst>
          </p:cNvPr>
          <p:cNvSpPr txBox="1"/>
          <p:nvPr/>
        </p:nvSpPr>
        <p:spPr>
          <a:xfrm>
            <a:off x="485775" y="1516524"/>
            <a:ext cx="3486150" cy="430887"/>
          </a:xfrm>
          <a:prstGeom prst="rect">
            <a:avLst/>
          </a:prstGeom>
          <a:noFill/>
          <a:effectLst/>
        </p:spPr>
        <p:txBody>
          <a:bodyPr wrap="square" lIns="45720" tIns="0" rIns="45720" bIns="0" rtlCol="0">
            <a:spAutoFit/>
          </a:bodyPr>
          <a:lstStyle/>
          <a:p>
            <a:pPr algn="l">
              <a:spcBef>
                <a:spcPts val="1200"/>
              </a:spcBef>
            </a:pPr>
            <a:r>
              <a:rPr lang="en-US" sz="2800">
                <a:solidFill>
                  <a:schemeClr val="accent2"/>
                </a:solidFill>
                <a:latin typeface="Roboto Slab" pitchFamily="2" charset="0"/>
                <a:ea typeface="Roboto Slab" pitchFamily="2" charset="0"/>
              </a:rPr>
              <a:t>Tumor growth</a:t>
            </a:r>
          </a:p>
        </p:txBody>
      </p:sp>
      <p:sp>
        <p:nvSpPr>
          <p:cNvPr id="12" name="TextBox 11">
            <a:extLst>
              <a:ext uri="{FF2B5EF4-FFF2-40B4-BE49-F238E27FC236}">
                <a16:creationId xmlns:a16="http://schemas.microsoft.com/office/drawing/2014/main" id="{2384E24A-A0FA-244F-5D6F-E48FEAF3CEC6}"/>
              </a:ext>
            </a:extLst>
          </p:cNvPr>
          <p:cNvSpPr txBox="1"/>
          <p:nvPr/>
        </p:nvSpPr>
        <p:spPr>
          <a:xfrm>
            <a:off x="541761" y="1958928"/>
            <a:ext cx="3243026" cy="738664"/>
          </a:xfrm>
          <a:prstGeom prst="rect">
            <a:avLst/>
          </a:prstGeom>
          <a:noFill/>
          <a:effectLst/>
        </p:spPr>
        <p:txBody>
          <a:bodyPr wrap="square" lIns="0" tIns="0" rIns="0" bIns="0" rtlCol="0">
            <a:spAutoFit/>
          </a:bodyPr>
          <a:lstStyle/>
          <a:p>
            <a:pPr algn="l">
              <a:spcBef>
                <a:spcPts val="1200"/>
              </a:spcBef>
            </a:pPr>
            <a:r>
              <a:rPr lang="en-US" sz="1600">
                <a:solidFill>
                  <a:schemeClr val="accent5"/>
                </a:solidFill>
                <a:latin typeface="Avenir Book" panose="02000503020000020003" pitchFamily="2" charset="0"/>
              </a:rPr>
              <a:t>The tumor cells outgrow the blood supply and become starved of oxygen and nutrients…</a:t>
            </a:r>
          </a:p>
        </p:txBody>
      </p:sp>
      <p:sp>
        <p:nvSpPr>
          <p:cNvPr id="13" name="Freeform: Shape 12">
            <a:extLst>
              <a:ext uri="{FF2B5EF4-FFF2-40B4-BE49-F238E27FC236}">
                <a16:creationId xmlns:a16="http://schemas.microsoft.com/office/drawing/2014/main" id="{AA292B3E-74E6-4FCB-7ED0-B1B92CD0AC85}"/>
              </a:ext>
            </a:extLst>
          </p:cNvPr>
          <p:cNvSpPr/>
          <p:nvPr/>
        </p:nvSpPr>
        <p:spPr>
          <a:xfrm>
            <a:off x="8609996" y="2937810"/>
            <a:ext cx="2020822" cy="1837003"/>
          </a:xfrm>
          <a:custGeom>
            <a:avLst/>
            <a:gdLst>
              <a:gd name="connsiteX0" fmla="*/ 0 w 2857500"/>
              <a:gd name="connsiteY0" fmla="*/ 0 h 1045029"/>
              <a:gd name="connsiteX1" fmla="*/ 2857500 w 2857500"/>
              <a:gd name="connsiteY1" fmla="*/ 1045029 h 1045029"/>
              <a:gd name="connsiteX0" fmla="*/ 0 w 2857500"/>
              <a:gd name="connsiteY0" fmla="*/ 1840 h 1046869"/>
              <a:gd name="connsiteX1" fmla="*/ 2857500 w 2857500"/>
              <a:gd name="connsiteY1" fmla="*/ 1046869 h 1046869"/>
              <a:gd name="connsiteX0" fmla="*/ 0 w 2857500"/>
              <a:gd name="connsiteY0" fmla="*/ 1984 h 1047013"/>
              <a:gd name="connsiteX1" fmla="*/ 2857500 w 2857500"/>
              <a:gd name="connsiteY1" fmla="*/ 1047013 h 1047013"/>
              <a:gd name="connsiteX0" fmla="*/ 0 w 2604408"/>
              <a:gd name="connsiteY0" fmla="*/ 2007 h 1038872"/>
              <a:gd name="connsiteX1" fmla="*/ 2604408 w 2604408"/>
              <a:gd name="connsiteY1" fmla="*/ 1038872 h 1038872"/>
              <a:gd name="connsiteX0" fmla="*/ 0 w 2604408"/>
              <a:gd name="connsiteY0" fmla="*/ 0 h 1036865"/>
              <a:gd name="connsiteX1" fmla="*/ 2604408 w 2604408"/>
              <a:gd name="connsiteY1" fmla="*/ 1036865 h 1036865"/>
              <a:gd name="connsiteX0" fmla="*/ 0 w 2386192"/>
              <a:gd name="connsiteY0" fmla="*/ 0 h 1304270"/>
              <a:gd name="connsiteX1" fmla="*/ 2386192 w 2386192"/>
              <a:gd name="connsiteY1" fmla="*/ 1304270 h 1304270"/>
              <a:gd name="connsiteX0" fmla="*/ 0 w 2386192"/>
              <a:gd name="connsiteY0" fmla="*/ 0 h 1304270"/>
              <a:gd name="connsiteX1" fmla="*/ 2386192 w 2386192"/>
              <a:gd name="connsiteY1" fmla="*/ 1304270 h 1304270"/>
              <a:gd name="connsiteX0" fmla="*/ 0 w 2386192"/>
              <a:gd name="connsiteY0" fmla="*/ 0 h 1304270"/>
              <a:gd name="connsiteX1" fmla="*/ 2386192 w 2386192"/>
              <a:gd name="connsiteY1" fmla="*/ 1304270 h 1304270"/>
              <a:gd name="connsiteX0" fmla="*/ 0 w 2386192"/>
              <a:gd name="connsiteY0" fmla="*/ 0 h 1304270"/>
              <a:gd name="connsiteX1" fmla="*/ 2386192 w 2386192"/>
              <a:gd name="connsiteY1" fmla="*/ 1304270 h 1304270"/>
              <a:gd name="connsiteX0" fmla="*/ 0 w 2386192"/>
              <a:gd name="connsiteY0" fmla="*/ 0 h 1304270"/>
              <a:gd name="connsiteX1" fmla="*/ 2386192 w 2386192"/>
              <a:gd name="connsiteY1" fmla="*/ 1304270 h 1304270"/>
              <a:gd name="connsiteX0" fmla="*/ 0 w 2386192"/>
              <a:gd name="connsiteY0" fmla="*/ 0 h 1304270"/>
              <a:gd name="connsiteX1" fmla="*/ 2386192 w 2386192"/>
              <a:gd name="connsiteY1" fmla="*/ 1304270 h 1304270"/>
            </a:gdLst>
            <a:ahLst/>
            <a:cxnLst>
              <a:cxn ang="0">
                <a:pos x="connsiteX0" y="connsiteY0"/>
              </a:cxn>
              <a:cxn ang="0">
                <a:pos x="connsiteX1" y="connsiteY1"/>
              </a:cxn>
            </a:cxnLst>
            <a:rect l="l" t="t" r="r" b="b"/>
            <a:pathLst>
              <a:path w="2386192" h="1304270">
                <a:moveTo>
                  <a:pt x="0" y="0"/>
                </a:moveTo>
                <a:cubicBezTo>
                  <a:pt x="319338" y="418562"/>
                  <a:pt x="1787251" y="635126"/>
                  <a:pt x="2386192" y="1304270"/>
                </a:cubicBezTo>
              </a:path>
            </a:pathLst>
          </a:custGeom>
          <a:noFill/>
          <a:ln w="9525">
            <a:solidFill>
              <a:schemeClr val="bg2">
                <a:lumMod val="90000"/>
              </a:schemeClr>
            </a:solidFill>
            <a:headEnd type="none" w="med" len="med"/>
            <a:tailEnd type="triangle" w="med" len="med"/>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Freeform: Shape 13">
            <a:extLst>
              <a:ext uri="{FF2B5EF4-FFF2-40B4-BE49-F238E27FC236}">
                <a16:creationId xmlns:a16="http://schemas.microsoft.com/office/drawing/2014/main" id="{995B8881-1817-55EC-12A5-4C15AE39DE25}"/>
              </a:ext>
            </a:extLst>
          </p:cNvPr>
          <p:cNvSpPr/>
          <p:nvPr/>
        </p:nvSpPr>
        <p:spPr>
          <a:xfrm flipH="1">
            <a:off x="7798722" y="2937811"/>
            <a:ext cx="811274" cy="691720"/>
          </a:xfrm>
          <a:custGeom>
            <a:avLst/>
            <a:gdLst>
              <a:gd name="connsiteX0" fmla="*/ 0 w 2857500"/>
              <a:gd name="connsiteY0" fmla="*/ 0 h 1045029"/>
              <a:gd name="connsiteX1" fmla="*/ 2857500 w 2857500"/>
              <a:gd name="connsiteY1" fmla="*/ 1045029 h 1045029"/>
              <a:gd name="connsiteX0" fmla="*/ 0 w 2857500"/>
              <a:gd name="connsiteY0" fmla="*/ 1840 h 1046869"/>
              <a:gd name="connsiteX1" fmla="*/ 2857500 w 2857500"/>
              <a:gd name="connsiteY1" fmla="*/ 1046869 h 1046869"/>
              <a:gd name="connsiteX0" fmla="*/ 0 w 2857500"/>
              <a:gd name="connsiteY0" fmla="*/ 1984 h 1047013"/>
              <a:gd name="connsiteX1" fmla="*/ 2857500 w 2857500"/>
              <a:gd name="connsiteY1" fmla="*/ 1047013 h 1047013"/>
              <a:gd name="connsiteX0" fmla="*/ 0 w 2604408"/>
              <a:gd name="connsiteY0" fmla="*/ 2007 h 1038872"/>
              <a:gd name="connsiteX1" fmla="*/ 2604408 w 2604408"/>
              <a:gd name="connsiteY1" fmla="*/ 1038872 h 1038872"/>
              <a:gd name="connsiteX0" fmla="*/ 0 w 2604408"/>
              <a:gd name="connsiteY0" fmla="*/ 0 h 1036865"/>
              <a:gd name="connsiteX1" fmla="*/ 2604408 w 2604408"/>
              <a:gd name="connsiteY1" fmla="*/ 1036865 h 1036865"/>
              <a:gd name="connsiteX0" fmla="*/ 0 w 2386192"/>
              <a:gd name="connsiteY0" fmla="*/ 0 h 1304270"/>
              <a:gd name="connsiteX1" fmla="*/ 2386192 w 2386192"/>
              <a:gd name="connsiteY1" fmla="*/ 1304270 h 1304270"/>
              <a:gd name="connsiteX0" fmla="*/ 0 w 2386192"/>
              <a:gd name="connsiteY0" fmla="*/ 0 h 1304270"/>
              <a:gd name="connsiteX1" fmla="*/ 2386192 w 2386192"/>
              <a:gd name="connsiteY1" fmla="*/ 1304270 h 1304270"/>
              <a:gd name="connsiteX0" fmla="*/ 0 w 3313637"/>
              <a:gd name="connsiteY0" fmla="*/ 0 h 1324985"/>
              <a:gd name="connsiteX1" fmla="*/ 3313637 w 3313637"/>
              <a:gd name="connsiteY1" fmla="*/ 1324985 h 1324985"/>
              <a:gd name="connsiteX0" fmla="*/ 0 w 3313637"/>
              <a:gd name="connsiteY0" fmla="*/ 0 h 1324985"/>
              <a:gd name="connsiteX1" fmla="*/ 3313637 w 3313637"/>
              <a:gd name="connsiteY1" fmla="*/ 1324985 h 1324985"/>
              <a:gd name="connsiteX0" fmla="*/ 0 w 3313637"/>
              <a:gd name="connsiteY0" fmla="*/ 0 h 1324985"/>
              <a:gd name="connsiteX1" fmla="*/ 3313637 w 3313637"/>
              <a:gd name="connsiteY1" fmla="*/ 1324985 h 1324985"/>
              <a:gd name="connsiteX0" fmla="*/ 0 w 3313637"/>
              <a:gd name="connsiteY0" fmla="*/ 0 h 1324985"/>
              <a:gd name="connsiteX1" fmla="*/ 3313637 w 3313637"/>
              <a:gd name="connsiteY1" fmla="*/ 1324985 h 1324985"/>
              <a:gd name="connsiteX0" fmla="*/ 0 w 3449873"/>
              <a:gd name="connsiteY0" fmla="*/ 0 h 1285505"/>
              <a:gd name="connsiteX1" fmla="*/ 3449873 w 3449873"/>
              <a:gd name="connsiteY1" fmla="*/ 1285505 h 1285505"/>
              <a:gd name="connsiteX0" fmla="*/ 0 w 3449873"/>
              <a:gd name="connsiteY0" fmla="*/ 0 h 1285505"/>
              <a:gd name="connsiteX1" fmla="*/ 3449873 w 3449873"/>
              <a:gd name="connsiteY1" fmla="*/ 1285505 h 1285505"/>
              <a:gd name="connsiteX0" fmla="*/ 0 w 3449873"/>
              <a:gd name="connsiteY0" fmla="*/ 0 h 1285505"/>
              <a:gd name="connsiteX1" fmla="*/ 3449873 w 3449873"/>
              <a:gd name="connsiteY1" fmla="*/ 1285505 h 1285505"/>
              <a:gd name="connsiteX0" fmla="*/ 0 w 3449873"/>
              <a:gd name="connsiteY0" fmla="*/ 0 h 1285505"/>
              <a:gd name="connsiteX1" fmla="*/ 3449873 w 3449873"/>
              <a:gd name="connsiteY1" fmla="*/ 1285505 h 1285505"/>
              <a:gd name="connsiteX0" fmla="*/ 0 w 2486491"/>
              <a:gd name="connsiteY0" fmla="*/ 0 h 1433557"/>
              <a:gd name="connsiteX1" fmla="*/ 2486491 w 2486491"/>
              <a:gd name="connsiteY1" fmla="*/ 1433557 h 1433557"/>
              <a:gd name="connsiteX0" fmla="*/ 0 w 2486491"/>
              <a:gd name="connsiteY0" fmla="*/ 0 h 1433557"/>
              <a:gd name="connsiteX1" fmla="*/ 2486491 w 2486491"/>
              <a:gd name="connsiteY1" fmla="*/ 1433557 h 1433557"/>
              <a:gd name="connsiteX0" fmla="*/ 0 w 2486491"/>
              <a:gd name="connsiteY0" fmla="*/ 0 h 1433557"/>
              <a:gd name="connsiteX1" fmla="*/ 2486491 w 2486491"/>
              <a:gd name="connsiteY1" fmla="*/ 1433557 h 1433557"/>
              <a:gd name="connsiteX0" fmla="*/ 0 w 2486491"/>
              <a:gd name="connsiteY0" fmla="*/ 0 h 1433557"/>
              <a:gd name="connsiteX1" fmla="*/ 2486491 w 2486491"/>
              <a:gd name="connsiteY1" fmla="*/ 1433557 h 1433557"/>
              <a:gd name="connsiteX0" fmla="*/ 0 w 2486491"/>
              <a:gd name="connsiteY0" fmla="*/ 0 h 1433557"/>
              <a:gd name="connsiteX1" fmla="*/ 2486491 w 2486491"/>
              <a:gd name="connsiteY1" fmla="*/ 1433557 h 1433557"/>
            </a:gdLst>
            <a:ahLst/>
            <a:cxnLst>
              <a:cxn ang="0">
                <a:pos x="connsiteX0" y="connsiteY0"/>
              </a:cxn>
              <a:cxn ang="0">
                <a:pos x="connsiteX1" y="connsiteY1"/>
              </a:cxn>
            </a:cxnLst>
            <a:rect l="l" t="t" r="r" b="b"/>
            <a:pathLst>
              <a:path w="2486491" h="1433557">
                <a:moveTo>
                  <a:pt x="0" y="0"/>
                </a:moveTo>
                <a:cubicBezTo>
                  <a:pt x="888916" y="865811"/>
                  <a:pt x="1572838" y="1037205"/>
                  <a:pt x="2486491" y="1433557"/>
                </a:cubicBezTo>
              </a:path>
            </a:pathLst>
          </a:custGeom>
          <a:noFill/>
          <a:ln w="9525">
            <a:solidFill>
              <a:schemeClr val="bg2">
                <a:lumMod val="90000"/>
              </a:schemeClr>
            </a:solidFill>
            <a:headEnd type="none" w="med" len="med"/>
            <a:tailEnd type="triangle" w="med" len="med"/>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8" name="Straight Connector 17">
            <a:extLst>
              <a:ext uri="{FF2B5EF4-FFF2-40B4-BE49-F238E27FC236}">
                <a16:creationId xmlns:a16="http://schemas.microsoft.com/office/drawing/2014/main" id="{2242D2B7-D750-E962-6E2F-B737843EA532}"/>
              </a:ext>
            </a:extLst>
          </p:cNvPr>
          <p:cNvCxnSpPr>
            <a:cxnSpLocks/>
          </p:cNvCxnSpPr>
          <p:nvPr/>
        </p:nvCxnSpPr>
        <p:spPr>
          <a:xfrm flipH="1">
            <a:off x="8597319" y="2936875"/>
            <a:ext cx="9711" cy="1828800"/>
          </a:xfrm>
          <a:prstGeom prst="line">
            <a:avLst/>
          </a:prstGeom>
          <a:noFill/>
          <a:ln w="9525">
            <a:solidFill>
              <a:schemeClr val="bg2">
                <a:lumMod val="90000"/>
              </a:schemeClr>
            </a:solidFill>
            <a:headEnd type="none" w="med" len="med"/>
            <a:tailEnd type="triangle" w="med" len="med"/>
          </a:ln>
          <a:effectLst/>
        </p:spPr>
        <p:style>
          <a:lnRef idx="1">
            <a:schemeClr val="accent1"/>
          </a:lnRef>
          <a:fillRef idx="0">
            <a:schemeClr val="accent1"/>
          </a:fillRef>
          <a:effectRef idx="0">
            <a:schemeClr val="accent1"/>
          </a:effectRef>
          <a:fontRef idx="minor">
            <a:schemeClr val="tx1"/>
          </a:fontRef>
        </p:style>
      </p:cxnSp>
      <p:sp>
        <p:nvSpPr>
          <p:cNvPr id="19" name="Freeform: Shape 18">
            <a:extLst>
              <a:ext uri="{FF2B5EF4-FFF2-40B4-BE49-F238E27FC236}">
                <a16:creationId xmlns:a16="http://schemas.microsoft.com/office/drawing/2014/main" id="{86DEC159-BDBF-8044-FE50-3C09AE44AEB4}"/>
              </a:ext>
            </a:extLst>
          </p:cNvPr>
          <p:cNvSpPr/>
          <p:nvPr/>
        </p:nvSpPr>
        <p:spPr>
          <a:xfrm flipH="1">
            <a:off x="6598905" y="3925342"/>
            <a:ext cx="757473" cy="849472"/>
          </a:xfrm>
          <a:custGeom>
            <a:avLst/>
            <a:gdLst>
              <a:gd name="connsiteX0" fmla="*/ 0 w 2857500"/>
              <a:gd name="connsiteY0" fmla="*/ 0 h 1045029"/>
              <a:gd name="connsiteX1" fmla="*/ 2857500 w 2857500"/>
              <a:gd name="connsiteY1" fmla="*/ 1045029 h 1045029"/>
              <a:gd name="connsiteX0" fmla="*/ 0 w 2857500"/>
              <a:gd name="connsiteY0" fmla="*/ 1840 h 1046869"/>
              <a:gd name="connsiteX1" fmla="*/ 2857500 w 2857500"/>
              <a:gd name="connsiteY1" fmla="*/ 1046869 h 1046869"/>
              <a:gd name="connsiteX0" fmla="*/ 0 w 2857500"/>
              <a:gd name="connsiteY0" fmla="*/ 1984 h 1047013"/>
              <a:gd name="connsiteX1" fmla="*/ 2857500 w 2857500"/>
              <a:gd name="connsiteY1" fmla="*/ 1047013 h 1047013"/>
              <a:gd name="connsiteX0" fmla="*/ 0 w 2604408"/>
              <a:gd name="connsiteY0" fmla="*/ 2007 h 1038872"/>
              <a:gd name="connsiteX1" fmla="*/ 2604408 w 2604408"/>
              <a:gd name="connsiteY1" fmla="*/ 1038872 h 1038872"/>
              <a:gd name="connsiteX0" fmla="*/ 0 w 2604408"/>
              <a:gd name="connsiteY0" fmla="*/ 0 h 1036865"/>
              <a:gd name="connsiteX1" fmla="*/ 2604408 w 2604408"/>
              <a:gd name="connsiteY1" fmla="*/ 1036865 h 1036865"/>
              <a:gd name="connsiteX0" fmla="*/ 0 w 2386192"/>
              <a:gd name="connsiteY0" fmla="*/ 0 h 1304270"/>
              <a:gd name="connsiteX1" fmla="*/ 2386192 w 2386192"/>
              <a:gd name="connsiteY1" fmla="*/ 1304270 h 1304270"/>
              <a:gd name="connsiteX0" fmla="*/ 0 w 2386192"/>
              <a:gd name="connsiteY0" fmla="*/ 0 h 1304270"/>
              <a:gd name="connsiteX1" fmla="*/ 2386192 w 2386192"/>
              <a:gd name="connsiteY1" fmla="*/ 1304270 h 1304270"/>
              <a:gd name="connsiteX0" fmla="*/ 0 w 2178014"/>
              <a:gd name="connsiteY0" fmla="*/ 0 h 1354726"/>
              <a:gd name="connsiteX1" fmla="*/ 2178014 w 2178014"/>
              <a:gd name="connsiteY1" fmla="*/ 1354726 h 1354726"/>
              <a:gd name="connsiteX0" fmla="*/ 0 w 2178014"/>
              <a:gd name="connsiteY0" fmla="*/ 0 h 1354726"/>
              <a:gd name="connsiteX1" fmla="*/ 2178014 w 2178014"/>
              <a:gd name="connsiteY1" fmla="*/ 1354726 h 1354726"/>
              <a:gd name="connsiteX0" fmla="*/ 0 w 1726962"/>
              <a:gd name="connsiteY0" fmla="*/ 0 h 1506093"/>
              <a:gd name="connsiteX1" fmla="*/ 1726962 w 1726962"/>
              <a:gd name="connsiteY1" fmla="*/ 1506093 h 1506093"/>
              <a:gd name="connsiteX0" fmla="*/ 0 w 1449392"/>
              <a:gd name="connsiteY0" fmla="*/ 0 h 2035877"/>
              <a:gd name="connsiteX1" fmla="*/ 1449392 w 1449392"/>
              <a:gd name="connsiteY1" fmla="*/ 2035877 h 2035877"/>
              <a:gd name="connsiteX0" fmla="*/ 0 w 1449392"/>
              <a:gd name="connsiteY0" fmla="*/ 0 h 2035877"/>
              <a:gd name="connsiteX1" fmla="*/ 1449392 w 1449392"/>
              <a:gd name="connsiteY1" fmla="*/ 2035877 h 2035877"/>
              <a:gd name="connsiteX0" fmla="*/ 0 w 1414696"/>
              <a:gd name="connsiteY0" fmla="*/ 0 h 2111560"/>
              <a:gd name="connsiteX1" fmla="*/ 1414696 w 1414696"/>
              <a:gd name="connsiteY1" fmla="*/ 2111560 h 2111560"/>
              <a:gd name="connsiteX0" fmla="*/ 0 w 1414696"/>
              <a:gd name="connsiteY0" fmla="*/ 0 h 2111560"/>
              <a:gd name="connsiteX1" fmla="*/ 1414696 w 1414696"/>
              <a:gd name="connsiteY1" fmla="*/ 2111560 h 2111560"/>
              <a:gd name="connsiteX0" fmla="*/ 0 w 1414696"/>
              <a:gd name="connsiteY0" fmla="*/ 0 h 2111560"/>
              <a:gd name="connsiteX1" fmla="*/ 1414696 w 1414696"/>
              <a:gd name="connsiteY1" fmla="*/ 2111560 h 2111560"/>
              <a:gd name="connsiteX0" fmla="*/ 0 w 1666243"/>
              <a:gd name="connsiteY0" fmla="*/ 0 h 1625926"/>
              <a:gd name="connsiteX1" fmla="*/ 1666243 w 1666243"/>
              <a:gd name="connsiteY1" fmla="*/ 1625926 h 1625926"/>
              <a:gd name="connsiteX0" fmla="*/ 0 w 1666243"/>
              <a:gd name="connsiteY0" fmla="*/ 0 h 1625926"/>
              <a:gd name="connsiteX1" fmla="*/ 1666243 w 1666243"/>
              <a:gd name="connsiteY1" fmla="*/ 1625926 h 1625926"/>
              <a:gd name="connsiteX0" fmla="*/ 0 w 2776525"/>
              <a:gd name="connsiteY0" fmla="*/ 0 h 2054799"/>
              <a:gd name="connsiteX1" fmla="*/ 2776525 w 2776525"/>
              <a:gd name="connsiteY1" fmla="*/ 2054799 h 2054799"/>
              <a:gd name="connsiteX0" fmla="*/ 0 w 2776525"/>
              <a:gd name="connsiteY0" fmla="*/ 0 h 2054799"/>
              <a:gd name="connsiteX1" fmla="*/ 2776525 w 2776525"/>
              <a:gd name="connsiteY1" fmla="*/ 2054799 h 2054799"/>
              <a:gd name="connsiteX0" fmla="*/ 0 w 2776525"/>
              <a:gd name="connsiteY0" fmla="*/ 0 h 2054799"/>
              <a:gd name="connsiteX1" fmla="*/ 2776525 w 2776525"/>
              <a:gd name="connsiteY1" fmla="*/ 2054799 h 2054799"/>
              <a:gd name="connsiteX0" fmla="*/ 0 w 2776525"/>
              <a:gd name="connsiteY0" fmla="*/ 0 h 2054799"/>
              <a:gd name="connsiteX1" fmla="*/ 2776525 w 2776525"/>
              <a:gd name="connsiteY1" fmla="*/ 2054799 h 2054799"/>
              <a:gd name="connsiteX0" fmla="*/ 0 w 2776525"/>
              <a:gd name="connsiteY0" fmla="*/ 0 h 2054799"/>
              <a:gd name="connsiteX1" fmla="*/ 2776525 w 2776525"/>
              <a:gd name="connsiteY1" fmla="*/ 2054799 h 2054799"/>
            </a:gdLst>
            <a:ahLst/>
            <a:cxnLst>
              <a:cxn ang="0">
                <a:pos x="connsiteX0" y="connsiteY0"/>
              </a:cxn>
              <a:cxn ang="0">
                <a:pos x="connsiteX1" y="connsiteY1"/>
              </a:cxn>
            </a:cxnLst>
            <a:rect l="l" t="t" r="r" b="b"/>
            <a:pathLst>
              <a:path w="2776525" h="2054799">
                <a:moveTo>
                  <a:pt x="0" y="0"/>
                </a:moveTo>
                <a:cubicBezTo>
                  <a:pt x="756052" y="413821"/>
                  <a:pt x="1907219" y="961846"/>
                  <a:pt x="2776525" y="2054799"/>
                </a:cubicBezTo>
              </a:path>
            </a:pathLst>
          </a:custGeom>
          <a:noFill/>
          <a:ln w="9525">
            <a:solidFill>
              <a:schemeClr val="bg2">
                <a:lumMod val="90000"/>
              </a:schemeClr>
            </a:solidFill>
            <a:headEnd type="none" w="med" len="med"/>
            <a:tailEnd type="triangle" w="med" len="med"/>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 name="TextBox 19">
            <a:extLst>
              <a:ext uri="{FF2B5EF4-FFF2-40B4-BE49-F238E27FC236}">
                <a16:creationId xmlns:a16="http://schemas.microsoft.com/office/drawing/2014/main" id="{0FF955BC-0DED-3E48-C876-641595BC8A7A}"/>
              </a:ext>
            </a:extLst>
          </p:cNvPr>
          <p:cNvSpPr txBox="1"/>
          <p:nvPr/>
        </p:nvSpPr>
        <p:spPr>
          <a:xfrm>
            <a:off x="4844238" y="1516524"/>
            <a:ext cx="1509388" cy="430887"/>
          </a:xfrm>
          <a:prstGeom prst="rect">
            <a:avLst/>
          </a:prstGeom>
          <a:noFill/>
          <a:effectLst/>
        </p:spPr>
        <p:txBody>
          <a:bodyPr wrap="none" lIns="45720" tIns="0" rIns="45720" bIns="0" rtlCol="0">
            <a:spAutoFit/>
          </a:bodyPr>
          <a:lstStyle/>
          <a:p>
            <a:pPr algn="l">
              <a:spcBef>
                <a:spcPts val="1200"/>
              </a:spcBef>
            </a:pPr>
            <a:r>
              <a:rPr lang="en-US" sz="2800">
                <a:solidFill>
                  <a:schemeClr val="accent2"/>
                </a:solidFill>
                <a:latin typeface="Roboto Slab" pitchFamily="2" charset="0"/>
                <a:ea typeface="Roboto Slab" pitchFamily="2" charset="0"/>
              </a:rPr>
              <a:t>Hypoxia</a:t>
            </a:r>
          </a:p>
        </p:txBody>
      </p:sp>
      <p:sp>
        <p:nvSpPr>
          <p:cNvPr id="21" name="TextBox 20">
            <a:extLst>
              <a:ext uri="{FF2B5EF4-FFF2-40B4-BE49-F238E27FC236}">
                <a16:creationId xmlns:a16="http://schemas.microsoft.com/office/drawing/2014/main" id="{F6FB41E0-3DAB-C250-AADB-E168DE45AF93}"/>
              </a:ext>
            </a:extLst>
          </p:cNvPr>
          <p:cNvSpPr txBox="1"/>
          <p:nvPr/>
        </p:nvSpPr>
        <p:spPr>
          <a:xfrm>
            <a:off x="4387919" y="1958928"/>
            <a:ext cx="2344642" cy="738664"/>
          </a:xfrm>
          <a:prstGeom prst="rect">
            <a:avLst/>
          </a:prstGeom>
          <a:noFill/>
          <a:effectLst/>
        </p:spPr>
        <p:txBody>
          <a:bodyPr wrap="square" lIns="0" tIns="0" rIns="0" bIns="0" rtlCol="0">
            <a:spAutoFit/>
          </a:bodyPr>
          <a:lstStyle/>
          <a:p>
            <a:pPr marL="233363" indent="-233363" algn="l">
              <a:spcBef>
                <a:spcPts val="1200"/>
              </a:spcBef>
            </a:pPr>
            <a:r>
              <a:rPr lang="en-US" sz="1600">
                <a:solidFill>
                  <a:schemeClr val="accent5"/>
                </a:solidFill>
                <a:latin typeface="Avenir Book" panose="02000503020000020003" pitchFamily="2" charset="0"/>
              </a:rPr>
              <a:t>…	low oxygen levels lead to elevated HIF1</a:t>
            </a:r>
            <a:r>
              <a:rPr lang="el-GR" sz="1600">
                <a:solidFill>
                  <a:schemeClr val="accent5"/>
                </a:solidFill>
                <a:latin typeface="Avenir Book" panose="02000503020000020003" pitchFamily="2" charset="0"/>
              </a:rPr>
              <a:t>α</a:t>
            </a:r>
            <a:r>
              <a:rPr lang="en-US" sz="1600">
                <a:solidFill>
                  <a:schemeClr val="accent5"/>
                </a:solidFill>
                <a:latin typeface="Avenir Book" panose="02000503020000020003" pitchFamily="2" charset="0"/>
              </a:rPr>
              <a:t> protein expression</a:t>
            </a:r>
          </a:p>
        </p:txBody>
      </p:sp>
      <p:cxnSp>
        <p:nvCxnSpPr>
          <p:cNvPr id="22" name="Straight Connector 21">
            <a:extLst>
              <a:ext uri="{FF2B5EF4-FFF2-40B4-BE49-F238E27FC236}">
                <a16:creationId xmlns:a16="http://schemas.microsoft.com/office/drawing/2014/main" id="{7C56F342-1F7B-A2ED-4647-E47ED7C4A6B5}"/>
              </a:ext>
            </a:extLst>
          </p:cNvPr>
          <p:cNvCxnSpPr>
            <a:cxnSpLocks/>
            <a:stCxn id="20" idx="3"/>
          </p:cNvCxnSpPr>
          <p:nvPr/>
        </p:nvCxnSpPr>
        <p:spPr>
          <a:xfrm>
            <a:off x="6353626" y="1731968"/>
            <a:ext cx="1596850" cy="0"/>
          </a:xfrm>
          <a:prstGeom prst="line">
            <a:avLst/>
          </a:prstGeom>
          <a:noFill/>
          <a:ln w="9525">
            <a:solidFill>
              <a:schemeClr val="accent2"/>
            </a:solidFill>
            <a:headEnd type="none" w="med" len="med"/>
            <a:tailEnd type="triangle" w="med" len="med"/>
          </a:ln>
          <a:effectLst/>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EBCB1D29-45DC-B022-7905-5C57681DB1B1}"/>
              </a:ext>
            </a:extLst>
          </p:cNvPr>
          <p:cNvCxnSpPr>
            <a:cxnSpLocks/>
          </p:cNvCxnSpPr>
          <p:nvPr/>
        </p:nvCxnSpPr>
        <p:spPr>
          <a:xfrm>
            <a:off x="3082842" y="1731968"/>
            <a:ext cx="1710474" cy="0"/>
          </a:xfrm>
          <a:prstGeom prst="line">
            <a:avLst/>
          </a:prstGeom>
          <a:noFill/>
          <a:ln w="9525">
            <a:solidFill>
              <a:schemeClr val="accent2"/>
            </a:solidFill>
            <a:headEnd type="none" w="med" len="med"/>
            <a:tailEnd type="triangle" w="med" len="med"/>
          </a:ln>
          <a:effectLst/>
        </p:spPr>
        <p:style>
          <a:lnRef idx="1">
            <a:schemeClr val="accent1"/>
          </a:lnRef>
          <a:fillRef idx="0">
            <a:schemeClr val="accent1"/>
          </a:fillRef>
          <a:effectRef idx="0">
            <a:schemeClr val="accent1"/>
          </a:effectRef>
          <a:fontRef idx="minor">
            <a:schemeClr val="tx1"/>
          </a:fontRef>
        </p:style>
      </p:cxnSp>
      <p:pic>
        <p:nvPicPr>
          <p:cNvPr id="24" name="Picture 23">
            <a:extLst>
              <a:ext uri="{FF2B5EF4-FFF2-40B4-BE49-F238E27FC236}">
                <a16:creationId xmlns:a16="http://schemas.microsoft.com/office/drawing/2014/main" id="{4507E21C-CE7A-A544-EF15-A48D9CA05873}"/>
              </a:ext>
            </a:extLst>
          </p:cNvPr>
          <p:cNvPicPr>
            <a:picLocks noChangeAspect="1"/>
          </p:cNvPicPr>
          <p:nvPr/>
        </p:nvPicPr>
        <p:blipFill rotWithShape="1">
          <a:blip r:embed="rId3"/>
          <a:srcRect l="5047" t="3700" r="38236" b="4582"/>
          <a:stretch/>
        </p:blipFill>
        <p:spPr>
          <a:xfrm>
            <a:off x="711129" y="2825050"/>
            <a:ext cx="2335563" cy="2139674"/>
          </a:xfrm>
          <a:prstGeom prst="rect">
            <a:avLst/>
          </a:prstGeom>
        </p:spPr>
      </p:pic>
      <p:pic>
        <p:nvPicPr>
          <p:cNvPr id="25" name="Picture 24">
            <a:extLst>
              <a:ext uri="{FF2B5EF4-FFF2-40B4-BE49-F238E27FC236}">
                <a16:creationId xmlns:a16="http://schemas.microsoft.com/office/drawing/2014/main" id="{B5EC2EDA-BE5D-CE95-91E0-376E3B530F2A}"/>
              </a:ext>
            </a:extLst>
          </p:cNvPr>
          <p:cNvPicPr>
            <a:picLocks noChangeAspect="1"/>
          </p:cNvPicPr>
          <p:nvPr/>
        </p:nvPicPr>
        <p:blipFill rotWithShape="1">
          <a:blip r:embed="rId3"/>
          <a:srcRect l="70731" t="7270" r="25117" b="83233"/>
          <a:stretch/>
        </p:blipFill>
        <p:spPr>
          <a:xfrm>
            <a:off x="894081" y="5394478"/>
            <a:ext cx="345046" cy="326308"/>
          </a:xfrm>
          <a:prstGeom prst="rect">
            <a:avLst/>
          </a:prstGeom>
        </p:spPr>
      </p:pic>
      <p:pic>
        <p:nvPicPr>
          <p:cNvPr id="26" name="Picture 25">
            <a:extLst>
              <a:ext uri="{FF2B5EF4-FFF2-40B4-BE49-F238E27FC236}">
                <a16:creationId xmlns:a16="http://schemas.microsoft.com/office/drawing/2014/main" id="{B46649E8-E448-54EF-C6E1-1E9DFF831AE3}"/>
              </a:ext>
            </a:extLst>
          </p:cNvPr>
          <p:cNvPicPr>
            <a:picLocks noChangeAspect="1"/>
          </p:cNvPicPr>
          <p:nvPr/>
        </p:nvPicPr>
        <p:blipFill rotWithShape="1">
          <a:blip r:embed="rId4"/>
          <a:srcRect l="82488" t="22571" r="3220" b="7222"/>
          <a:stretch/>
        </p:blipFill>
        <p:spPr>
          <a:xfrm>
            <a:off x="2737795" y="5364980"/>
            <a:ext cx="345047" cy="376660"/>
          </a:xfrm>
          <a:prstGeom prst="rect">
            <a:avLst/>
          </a:prstGeom>
        </p:spPr>
      </p:pic>
      <p:pic>
        <p:nvPicPr>
          <p:cNvPr id="27" name="Picture 26">
            <a:extLst>
              <a:ext uri="{FF2B5EF4-FFF2-40B4-BE49-F238E27FC236}">
                <a16:creationId xmlns:a16="http://schemas.microsoft.com/office/drawing/2014/main" id="{47748775-1C9D-33D1-8EA1-4C466C1DFB1B}"/>
              </a:ext>
            </a:extLst>
          </p:cNvPr>
          <p:cNvPicPr>
            <a:picLocks noChangeAspect="1"/>
          </p:cNvPicPr>
          <p:nvPr/>
        </p:nvPicPr>
        <p:blipFill rotWithShape="1">
          <a:blip r:embed="rId3"/>
          <a:srcRect l="70836" t="77155" r="24743" b="8615"/>
          <a:stretch/>
        </p:blipFill>
        <p:spPr>
          <a:xfrm>
            <a:off x="1513040" y="5798376"/>
            <a:ext cx="238011" cy="359992"/>
          </a:xfrm>
          <a:prstGeom prst="rect">
            <a:avLst/>
          </a:prstGeom>
        </p:spPr>
      </p:pic>
      <p:sp>
        <p:nvSpPr>
          <p:cNvPr id="28" name="Rectangle: Rounded Corners 27">
            <a:extLst>
              <a:ext uri="{FF2B5EF4-FFF2-40B4-BE49-F238E27FC236}">
                <a16:creationId xmlns:a16="http://schemas.microsoft.com/office/drawing/2014/main" id="{1C535169-DB69-75DB-C34C-52817605E1C9}"/>
              </a:ext>
            </a:extLst>
          </p:cNvPr>
          <p:cNvSpPr/>
          <p:nvPr/>
        </p:nvSpPr>
        <p:spPr>
          <a:xfrm>
            <a:off x="633639" y="5189730"/>
            <a:ext cx="2626715" cy="551910"/>
          </a:xfrm>
          <a:prstGeom prst="roundRect">
            <a:avLst/>
          </a:prstGeom>
          <a:noFill/>
          <a:ln w="952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29" name="TextBox 28">
            <a:extLst>
              <a:ext uri="{FF2B5EF4-FFF2-40B4-BE49-F238E27FC236}">
                <a16:creationId xmlns:a16="http://schemas.microsoft.com/office/drawing/2014/main" id="{EE3744FC-4A09-4DEC-36AE-1D3FB9BD018F}"/>
              </a:ext>
            </a:extLst>
          </p:cNvPr>
          <p:cNvSpPr txBox="1"/>
          <p:nvPr/>
        </p:nvSpPr>
        <p:spPr>
          <a:xfrm>
            <a:off x="701736" y="5227329"/>
            <a:ext cx="729736" cy="169277"/>
          </a:xfrm>
          <a:prstGeom prst="rect">
            <a:avLst/>
          </a:prstGeom>
          <a:noFill/>
          <a:effectLst/>
        </p:spPr>
        <p:txBody>
          <a:bodyPr wrap="square" lIns="0" tIns="0" rIns="0" bIns="0" rtlCol="0">
            <a:spAutoFit/>
          </a:bodyPr>
          <a:lstStyle/>
          <a:p>
            <a:pPr algn="ctr">
              <a:spcBef>
                <a:spcPts val="1200"/>
              </a:spcBef>
            </a:pPr>
            <a:r>
              <a:rPr lang="en-US" sz="1100" err="1">
                <a:solidFill>
                  <a:schemeClr val="accent5"/>
                </a:solidFill>
                <a:latin typeface="Avenir Medium" panose="02000603020000020003" pitchFamily="2" charset="0"/>
              </a:rPr>
              <a:t>normoxic</a:t>
            </a:r>
            <a:endParaRPr lang="en-US" sz="1100">
              <a:solidFill>
                <a:schemeClr val="accent5"/>
              </a:solidFill>
              <a:latin typeface="Avenir Medium" panose="02000603020000020003" pitchFamily="2" charset="0"/>
            </a:endParaRPr>
          </a:p>
        </p:txBody>
      </p:sp>
      <p:sp>
        <p:nvSpPr>
          <p:cNvPr id="30" name="TextBox 29">
            <a:extLst>
              <a:ext uri="{FF2B5EF4-FFF2-40B4-BE49-F238E27FC236}">
                <a16:creationId xmlns:a16="http://schemas.microsoft.com/office/drawing/2014/main" id="{F8566CC2-BA5E-3104-1017-4E8698C62819}"/>
              </a:ext>
            </a:extLst>
          </p:cNvPr>
          <p:cNvSpPr txBox="1"/>
          <p:nvPr/>
        </p:nvSpPr>
        <p:spPr>
          <a:xfrm>
            <a:off x="2545450" y="5227329"/>
            <a:ext cx="729736" cy="169277"/>
          </a:xfrm>
          <a:prstGeom prst="rect">
            <a:avLst/>
          </a:prstGeom>
          <a:noFill/>
          <a:effectLst/>
        </p:spPr>
        <p:txBody>
          <a:bodyPr wrap="square" lIns="0" tIns="0" rIns="0" bIns="0" rtlCol="0">
            <a:spAutoFit/>
          </a:bodyPr>
          <a:lstStyle/>
          <a:p>
            <a:pPr algn="ctr">
              <a:spcBef>
                <a:spcPts val="1200"/>
              </a:spcBef>
            </a:pPr>
            <a:r>
              <a:rPr lang="en-US" sz="1100">
                <a:solidFill>
                  <a:schemeClr val="accent5"/>
                </a:solidFill>
                <a:latin typeface="Avenir Medium" panose="02000603020000020003" pitchFamily="2" charset="0"/>
              </a:rPr>
              <a:t>hypoxic</a:t>
            </a:r>
          </a:p>
        </p:txBody>
      </p:sp>
      <p:sp>
        <p:nvSpPr>
          <p:cNvPr id="31" name="TextBox 30">
            <a:extLst>
              <a:ext uri="{FF2B5EF4-FFF2-40B4-BE49-F238E27FC236}">
                <a16:creationId xmlns:a16="http://schemas.microsoft.com/office/drawing/2014/main" id="{8CB1AB1D-4BBA-909C-6712-E5332390DF58}"/>
              </a:ext>
            </a:extLst>
          </p:cNvPr>
          <p:cNvSpPr txBox="1"/>
          <p:nvPr/>
        </p:nvSpPr>
        <p:spPr>
          <a:xfrm>
            <a:off x="1582128" y="5309966"/>
            <a:ext cx="729736" cy="338554"/>
          </a:xfrm>
          <a:prstGeom prst="rect">
            <a:avLst/>
          </a:prstGeom>
          <a:noFill/>
          <a:effectLst/>
        </p:spPr>
        <p:txBody>
          <a:bodyPr wrap="square" lIns="0" tIns="0" rIns="0" bIns="0" rtlCol="0">
            <a:spAutoFit/>
          </a:bodyPr>
          <a:lstStyle/>
          <a:p>
            <a:pPr algn="ctr">
              <a:spcBef>
                <a:spcPts val="1200"/>
              </a:spcBef>
            </a:pPr>
            <a:r>
              <a:rPr lang="en-US" sz="1100">
                <a:solidFill>
                  <a:schemeClr val="accent5"/>
                </a:solidFill>
                <a:latin typeface="Avenir Medium" panose="02000603020000020003" pitchFamily="2" charset="0"/>
              </a:rPr>
              <a:t>Carcinoma cells</a:t>
            </a:r>
          </a:p>
        </p:txBody>
      </p:sp>
      <p:sp>
        <p:nvSpPr>
          <p:cNvPr id="32" name="TextBox 31">
            <a:extLst>
              <a:ext uri="{FF2B5EF4-FFF2-40B4-BE49-F238E27FC236}">
                <a16:creationId xmlns:a16="http://schemas.microsoft.com/office/drawing/2014/main" id="{E1A9076D-F648-9E0E-23B9-AA946CFFCA38}"/>
              </a:ext>
            </a:extLst>
          </p:cNvPr>
          <p:cNvSpPr txBox="1"/>
          <p:nvPr/>
        </p:nvSpPr>
        <p:spPr>
          <a:xfrm>
            <a:off x="1779329" y="5884883"/>
            <a:ext cx="729736" cy="169277"/>
          </a:xfrm>
          <a:prstGeom prst="rect">
            <a:avLst/>
          </a:prstGeom>
          <a:noFill/>
          <a:effectLst/>
        </p:spPr>
        <p:txBody>
          <a:bodyPr wrap="square" lIns="0" tIns="0" rIns="0" bIns="0" rtlCol="0">
            <a:spAutoFit/>
          </a:bodyPr>
          <a:lstStyle/>
          <a:p>
            <a:pPr algn="ctr">
              <a:spcBef>
                <a:spcPts val="1200"/>
              </a:spcBef>
            </a:pPr>
            <a:r>
              <a:rPr lang="en-US" sz="1100">
                <a:solidFill>
                  <a:schemeClr val="accent5"/>
                </a:solidFill>
                <a:latin typeface="Avenir Medium" panose="02000603020000020003" pitchFamily="2" charset="0"/>
              </a:rPr>
              <a:t>vasculature</a:t>
            </a:r>
          </a:p>
        </p:txBody>
      </p:sp>
      <p:sp>
        <p:nvSpPr>
          <p:cNvPr id="4" name="Rectangle 3">
            <a:hlinkClick r:id="rId5" action="ppaction://hlinksldjump"/>
            <a:extLst>
              <a:ext uri="{FF2B5EF4-FFF2-40B4-BE49-F238E27FC236}">
                <a16:creationId xmlns:a16="http://schemas.microsoft.com/office/drawing/2014/main" id="{7D16059A-8DC3-C1DF-4329-1B343527B45A}"/>
              </a:ext>
            </a:extLst>
          </p:cNvPr>
          <p:cNvSpPr/>
          <p:nvPr/>
        </p:nvSpPr>
        <p:spPr>
          <a:xfrm>
            <a:off x="11096625" y="6191250"/>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
        <p:nvSpPr>
          <p:cNvPr id="9" name="TextBox 8">
            <a:extLst>
              <a:ext uri="{FF2B5EF4-FFF2-40B4-BE49-F238E27FC236}">
                <a16:creationId xmlns:a16="http://schemas.microsoft.com/office/drawing/2014/main" id="{D0CE106E-A36A-0C5A-8B0A-244B3E1ECA96}"/>
              </a:ext>
            </a:extLst>
          </p:cNvPr>
          <p:cNvSpPr txBox="1"/>
          <p:nvPr/>
        </p:nvSpPr>
        <p:spPr>
          <a:xfrm>
            <a:off x="6900962" y="3637088"/>
            <a:ext cx="997891" cy="276999"/>
          </a:xfrm>
          <a:prstGeom prst="rect">
            <a:avLst/>
          </a:prstGeom>
          <a:solidFill>
            <a:schemeClr val="bg1"/>
          </a:solidFill>
          <a:effectLst/>
        </p:spPr>
        <p:txBody>
          <a:bodyPr wrap="square" lIns="0" tIns="0" rIns="0" bIns="0" rtlCol="0">
            <a:spAutoFit/>
          </a:bodyPr>
          <a:lstStyle/>
          <a:p>
            <a:pPr algn="ctr">
              <a:spcBef>
                <a:spcPts val="1200"/>
              </a:spcBef>
            </a:pPr>
            <a:r>
              <a:rPr lang="en-US">
                <a:solidFill>
                  <a:schemeClr val="accent5">
                    <a:lumMod val="20000"/>
                    <a:lumOff val="80000"/>
                  </a:schemeClr>
                </a:solidFill>
                <a:latin typeface="Avenir Medium" panose="02000603020000020003" pitchFamily="2" charset="0"/>
              </a:rPr>
              <a:t>VEGF-A</a:t>
            </a:r>
          </a:p>
        </p:txBody>
      </p:sp>
      <p:sp>
        <p:nvSpPr>
          <p:cNvPr id="34" name="TextBox 33">
            <a:extLst>
              <a:ext uri="{FF2B5EF4-FFF2-40B4-BE49-F238E27FC236}">
                <a16:creationId xmlns:a16="http://schemas.microsoft.com/office/drawing/2014/main" id="{76F5ED03-FBB1-E6AE-C606-213133D6E1D3}"/>
              </a:ext>
            </a:extLst>
          </p:cNvPr>
          <p:cNvSpPr txBox="1"/>
          <p:nvPr/>
        </p:nvSpPr>
        <p:spPr>
          <a:xfrm>
            <a:off x="3951962" y="3527320"/>
            <a:ext cx="2281464" cy="430887"/>
          </a:xfrm>
          <a:prstGeom prst="rect">
            <a:avLst/>
          </a:prstGeom>
          <a:solidFill>
            <a:schemeClr val="bg1"/>
          </a:solidFill>
          <a:effectLst/>
        </p:spPr>
        <p:txBody>
          <a:bodyPr wrap="square" lIns="0" tIns="0" rIns="0" bIns="0" rtlCol="0">
            <a:spAutoFit/>
          </a:bodyPr>
          <a:lstStyle>
            <a:defPPr>
              <a:defRPr lang="en-UG"/>
            </a:defPPr>
            <a:lvl1pPr>
              <a:spcBef>
                <a:spcPts val="1200"/>
              </a:spcBef>
              <a:defRPr sz="2800">
                <a:solidFill>
                  <a:schemeClr val="accent2"/>
                </a:solidFill>
                <a:latin typeface="Roboto Slab" pitchFamily="2" charset="0"/>
                <a:ea typeface="Roboto Slab" pitchFamily="2" charset="0"/>
              </a:defRPr>
            </a:lvl1pPr>
          </a:lstStyle>
          <a:p>
            <a:r>
              <a:rPr lang="en-US">
                <a:solidFill>
                  <a:schemeClr val="accent4"/>
                </a:solidFill>
              </a:rPr>
              <a:t>bevacizumab</a:t>
            </a:r>
          </a:p>
        </p:txBody>
      </p:sp>
      <p:sp>
        <p:nvSpPr>
          <p:cNvPr id="35" name="TextBox 34">
            <a:extLst>
              <a:ext uri="{FF2B5EF4-FFF2-40B4-BE49-F238E27FC236}">
                <a16:creationId xmlns:a16="http://schemas.microsoft.com/office/drawing/2014/main" id="{A047EE42-AA72-80A5-5D87-AE8064EF62D9}"/>
              </a:ext>
            </a:extLst>
          </p:cNvPr>
          <p:cNvSpPr txBox="1"/>
          <p:nvPr/>
        </p:nvSpPr>
        <p:spPr>
          <a:xfrm>
            <a:off x="3951962" y="3939157"/>
            <a:ext cx="1820349" cy="246221"/>
          </a:xfrm>
          <a:prstGeom prst="rect">
            <a:avLst/>
          </a:prstGeom>
          <a:solidFill>
            <a:schemeClr val="bg1"/>
          </a:solidFill>
          <a:effectLst/>
        </p:spPr>
        <p:txBody>
          <a:bodyPr wrap="square" lIns="0" tIns="0" rIns="0" bIns="0" rtlCol="0">
            <a:spAutoFit/>
          </a:bodyPr>
          <a:lstStyle>
            <a:defPPr>
              <a:defRPr lang="en-UG"/>
            </a:defPPr>
            <a:lvl1pPr>
              <a:spcBef>
                <a:spcPts val="1200"/>
              </a:spcBef>
              <a:defRPr sz="1600">
                <a:solidFill>
                  <a:schemeClr val="accent5"/>
                </a:solidFill>
                <a:latin typeface="Avenir Book" panose="02000503020000020003" pitchFamily="2" charset="0"/>
              </a:defRPr>
            </a:lvl1pPr>
          </a:lstStyle>
          <a:p>
            <a:r>
              <a:rPr lang="en-US">
                <a:solidFill>
                  <a:schemeClr val="accent4"/>
                </a:solidFill>
              </a:rPr>
              <a:t>neutralizes VEGF-A</a:t>
            </a:r>
          </a:p>
        </p:txBody>
      </p:sp>
      <p:grpSp>
        <p:nvGrpSpPr>
          <p:cNvPr id="36" name="Group 35">
            <a:extLst>
              <a:ext uri="{FF2B5EF4-FFF2-40B4-BE49-F238E27FC236}">
                <a16:creationId xmlns:a16="http://schemas.microsoft.com/office/drawing/2014/main" id="{3A335DD5-169A-D3D4-941E-2F104308ECA0}"/>
              </a:ext>
            </a:extLst>
          </p:cNvPr>
          <p:cNvGrpSpPr/>
          <p:nvPr/>
        </p:nvGrpSpPr>
        <p:grpSpPr>
          <a:xfrm flipH="1">
            <a:off x="6269869" y="3629370"/>
            <a:ext cx="552439" cy="226786"/>
            <a:chOff x="4117799" y="1877106"/>
            <a:chExt cx="511071" cy="276225"/>
          </a:xfrm>
          <a:effectLst/>
        </p:grpSpPr>
        <p:cxnSp>
          <p:nvCxnSpPr>
            <p:cNvPr id="37" name="Straight Connector 36">
              <a:extLst>
                <a:ext uri="{FF2B5EF4-FFF2-40B4-BE49-F238E27FC236}">
                  <a16:creationId xmlns:a16="http://schemas.microsoft.com/office/drawing/2014/main" id="{86B9C028-C2FD-1EDF-9F01-534454E64EE8}"/>
                </a:ext>
              </a:extLst>
            </p:cNvPr>
            <p:cNvCxnSpPr>
              <a:cxnSpLocks/>
            </p:cNvCxnSpPr>
            <p:nvPr/>
          </p:nvCxnSpPr>
          <p:spPr>
            <a:xfrm flipH="1">
              <a:off x="4117799" y="2015218"/>
              <a:ext cx="511071" cy="0"/>
            </a:xfrm>
            <a:prstGeom prst="line">
              <a:avLst/>
            </a:prstGeom>
            <a:ln w="28575"/>
          </p:spPr>
          <p:style>
            <a:lnRef idx="1">
              <a:schemeClr val="accent4"/>
            </a:lnRef>
            <a:fillRef idx="0">
              <a:schemeClr val="accent4"/>
            </a:fillRef>
            <a:effectRef idx="0">
              <a:schemeClr val="accent4"/>
            </a:effectRef>
            <a:fontRef idx="minor">
              <a:schemeClr val="tx1"/>
            </a:fontRef>
          </p:style>
        </p:cxnSp>
        <p:cxnSp>
          <p:nvCxnSpPr>
            <p:cNvPr id="38" name="Straight Connector 37">
              <a:extLst>
                <a:ext uri="{FF2B5EF4-FFF2-40B4-BE49-F238E27FC236}">
                  <a16:creationId xmlns:a16="http://schemas.microsoft.com/office/drawing/2014/main" id="{9BF7A889-DCE4-5636-B5FD-28C495CDE2F9}"/>
                </a:ext>
              </a:extLst>
            </p:cNvPr>
            <p:cNvCxnSpPr>
              <a:cxnSpLocks/>
            </p:cNvCxnSpPr>
            <p:nvPr/>
          </p:nvCxnSpPr>
          <p:spPr>
            <a:xfrm>
              <a:off x="4117799" y="1877106"/>
              <a:ext cx="0" cy="276225"/>
            </a:xfrm>
            <a:prstGeom prst="line">
              <a:avLst/>
            </a:prstGeom>
            <a:ln w="28575"/>
          </p:spPr>
          <p:style>
            <a:lnRef idx="1">
              <a:schemeClr val="accent4"/>
            </a:lnRef>
            <a:fillRef idx="0">
              <a:schemeClr val="accent4"/>
            </a:fillRef>
            <a:effectRef idx="0">
              <a:schemeClr val="accent4"/>
            </a:effectRef>
            <a:fontRef idx="minor">
              <a:schemeClr val="tx1"/>
            </a:fontRef>
          </p:style>
        </p:cxnSp>
      </p:grpSp>
      <p:sp>
        <p:nvSpPr>
          <p:cNvPr id="33" name="TextBox 32">
            <a:extLst>
              <a:ext uri="{FF2B5EF4-FFF2-40B4-BE49-F238E27FC236}">
                <a16:creationId xmlns:a16="http://schemas.microsoft.com/office/drawing/2014/main" id="{47347A79-7B16-61CB-4BD9-970DB6E57E19}"/>
              </a:ext>
            </a:extLst>
          </p:cNvPr>
          <p:cNvSpPr txBox="1"/>
          <p:nvPr/>
        </p:nvSpPr>
        <p:spPr>
          <a:xfrm>
            <a:off x="7197247" y="1909626"/>
            <a:ext cx="3587999" cy="984885"/>
          </a:xfrm>
          <a:prstGeom prst="rect">
            <a:avLst/>
          </a:prstGeom>
          <a:noFill/>
          <a:effectLst/>
        </p:spPr>
        <p:txBody>
          <a:bodyPr wrap="square" lIns="0" tIns="0" rIns="0" bIns="0" rtlCol="0">
            <a:spAutoFit/>
          </a:bodyPr>
          <a:lstStyle/>
          <a:p>
            <a:pPr marL="233363" indent="-233363">
              <a:spcBef>
                <a:spcPts val="1200"/>
              </a:spcBef>
            </a:pPr>
            <a:r>
              <a:rPr lang="en-US" sz="1600">
                <a:solidFill>
                  <a:schemeClr val="accent5"/>
                </a:solidFill>
                <a:latin typeface="Avenir Book" panose="02000503020000020003" pitchFamily="2" charset="0"/>
              </a:rPr>
              <a:t>…	turns on VEGF-A expression and secretion to recruit new vasculature as well as turning on a multitude of downstream survival genes</a:t>
            </a:r>
          </a:p>
        </p:txBody>
      </p:sp>
      <p:sp>
        <p:nvSpPr>
          <p:cNvPr id="5" name="TextBox 4">
            <a:extLst>
              <a:ext uri="{FF2B5EF4-FFF2-40B4-BE49-F238E27FC236}">
                <a16:creationId xmlns:a16="http://schemas.microsoft.com/office/drawing/2014/main" id="{D785013F-476C-3109-D80A-27CFE83AAD3C}"/>
              </a:ext>
            </a:extLst>
          </p:cNvPr>
          <p:cNvSpPr txBox="1"/>
          <p:nvPr/>
        </p:nvSpPr>
        <p:spPr>
          <a:xfrm>
            <a:off x="9546291" y="1503638"/>
            <a:ext cx="2435042" cy="430887"/>
          </a:xfrm>
          <a:prstGeom prst="rect">
            <a:avLst/>
          </a:prstGeom>
          <a:solidFill>
            <a:schemeClr val="bg1"/>
          </a:solidFill>
          <a:effectLst/>
        </p:spPr>
        <p:txBody>
          <a:bodyPr wrap="square" lIns="0" tIns="0" rIns="0" bIns="0" rtlCol="0">
            <a:spAutoFit/>
          </a:bodyPr>
          <a:lstStyle>
            <a:defPPr>
              <a:defRPr lang="en-UG"/>
            </a:defPPr>
            <a:lvl1pPr>
              <a:spcBef>
                <a:spcPts val="1200"/>
              </a:spcBef>
              <a:defRPr sz="2800">
                <a:solidFill>
                  <a:schemeClr val="accent2"/>
                </a:solidFill>
                <a:latin typeface="Roboto Slab" pitchFamily="2" charset="0"/>
                <a:ea typeface="Roboto Slab" pitchFamily="2" charset="0"/>
              </a:defRPr>
            </a:lvl1pPr>
          </a:lstStyle>
          <a:p>
            <a:pPr algn="r"/>
            <a:r>
              <a:rPr lang="en-US">
                <a:solidFill>
                  <a:schemeClr val="accent4"/>
                </a:solidFill>
              </a:rPr>
              <a:t>onvansertib</a:t>
            </a:r>
          </a:p>
        </p:txBody>
      </p:sp>
      <p:sp>
        <p:nvSpPr>
          <p:cNvPr id="15" name="TextBox 14">
            <a:extLst>
              <a:ext uri="{FF2B5EF4-FFF2-40B4-BE49-F238E27FC236}">
                <a16:creationId xmlns:a16="http://schemas.microsoft.com/office/drawing/2014/main" id="{47F791A6-4605-A67B-C50F-E1648F1D0F81}"/>
              </a:ext>
            </a:extLst>
          </p:cNvPr>
          <p:cNvSpPr txBox="1"/>
          <p:nvPr/>
        </p:nvSpPr>
        <p:spPr>
          <a:xfrm>
            <a:off x="10594204" y="1928277"/>
            <a:ext cx="1387129" cy="492443"/>
          </a:xfrm>
          <a:prstGeom prst="rect">
            <a:avLst/>
          </a:prstGeom>
          <a:solidFill>
            <a:schemeClr val="bg1"/>
          </a:solidFill>
          <a:effectLst/>
        </p:spPr>
        <p:txBody>
          <a:bodyPr wrap="square" lIns="0" tIns="0" rIns="0" bIns="0" rtlCol="0">
            <a:spAutoFit/>
          </a:bodyPr>
          <a:lstStyle>
            <a:defPPr>
              <a:defRPr lang="en-UG"/>
            </a:defPPr>
            <a:lvl1pPr>
              <a:spcBef>
                <a:spcPts val="1200"/>
              </a:spcBef>
              <a:defRPr sz="1600">
                <a:solidFill>
                  <a:schemeClr val="accent5"/>
                </a:solidFill>
                <a:latin typeface="Avenir Book" panose="02000503020000020003" pitchFamily="2" charset="0"/>
              </a:defRPr>
            </a:lvl1pPr>
          </a:lstStyle>
          <a:p>
            <a:pPr algn="r"/>
            <a:r>
              <a:rPr lang="en-US">
                <a:solidFill>
                  <a:schemeClr val="accent4"/>
                </a:solidFill>
              </a:rPr>
              <a:t>inhibits HIF1</a:t>
            </a:r>
            <a:r>
              <a:rPr lang="el-GR" sz="1600">
                <a:solidFill>
                  <a:schemeClr val="accent4"/>
                </a:solidFill>
                <a:latin typeface="Avenir Book" panose="02000503020000020003" pitchFamily="2" charset="0"/>
              </a:rPr>
              <a:t>α</a:t>
            </a:r>
            <a:br>
              <a:rPr lang="en-US">
                <a:solidFill>
                  <a:schemeClr val="accent4"/>
                </a:solidFill>
              </a:rPr>
            </a:br>
            <a:r>
              <a:rPr lang="en-US">
                <a:solidFill>
                  <a:schemeClr val="accent4"/>
                </a:solidFill>
              </a:rPr>
              <a:t>expression</a:t>
            </a:r>
          </a:p>
        </p:txBody>
      </p:sp>
      <p:grpSp>
        <p:nvGrpSpPr>
          <p:cNvPr id="16" name="Group 15">
            <a:extLst>
              <a:ext uri="{FF2B5EF4-FFF2-40B4-BE49-F238E27FC236}">
                <a16:creationId xmlns:a16="http://schemas.microsoft.com/office/drawing/2014/main" id="{2E055221-DD87-5B34-AB9B-4747D92478FA}"/>
              </a:ext>
            </a:extLst>
          </p:cNvPr>
          <p:cNvGrpSpPr/>
          <p:nvPr/>
        </p:nvGrpSpPr>
        <p:grpSpPr>
          <a:xfrm>
            <a:off x="9090232" y="1594347"/>
            <a:ext cx="731520" cy="226786"/>
            <a:chOff x="4117796" y="1877106"/>
            <a:chExt cx="659494" cy="276225"/>
          </a:xfrm>
        </p:grpSpPr>
        <p:cxnSp>
          <p:nvCxnSpPr>
            <p:cNvPr id="17" name="Straight Connector 16">
              <a:extLst>
                <a:ext uri="{FF2B5EF4-FFF2-40B4-BE49-F238E27FC236}">
                  <a16:creationId xmlns:a16="http://schemas.microsoft.com/office/drawing/2014/main" id="{98B317C9-1B5B-5D16-69C8-A24E03DA2846}"/>
                </a:ext>
              </a:extLst>
            </p:cNvPr>
            <p:cNvCxnSpPr>
              <a:cxnSpLocks/>
            </p:cNvCxnSpPr>
            <p:nvPr/>
          </p:nvCxnSpPr>
          <p:spPr>
            <a:xfrm flipH="1">
              <a:off x="4117796" y="2015218"/>
              <a:ext cx="659494" cy="0"/>
            </a:xfrm>
            <a:prstGeom prst="line">
              <a:avLst/>
            </a:prstGeom>
            <a:ln w="28575"/>
          </p:spPr>
          <p:style>
            <a:lnRef idx="1">
              <a:schemeClr val="accent4"/>
            </a:lnRef>
            <a:fillRef idx="0">
              <a:schemeClr val="accent4"/>
            </a:fillRef>
            <a:effectRef idx="0">
              <a:schemeClr val="accent4"/>
            </a:effectRef>
            <a:fontRef idx="minor">
              <a:schemeClr val="tx1"/>
            </a:fontRef>
          </p:style>
        </p:cxnSp>
        <p:cxnSp>
          <p:nvCxnSpPr>
            <p:cNvPr id="44" name="Straight Connector 43">
              <a:extLst>
                <a:ext uri="{FF2B5EF4-FFF2-40B4-BE49-F238E27FC236}">
                  <a16:creationId xmlns:a16="http://schemas.microsoft.com/office/drawing/2014/main" id="{8ADD0679-DD7F-D5ED-4FC1-F8C01C81038F}"/>
                </a:ext>
              </a:extLst>
            </p:cNvPr>
            <p:cNvCxnSpPr>
              <a:cxnSpLocks/>
            </p:cNvCxnSpPr>
            <p:nvPr/>
          </p:nvCxnSpPr>
          <p:spPr>
            <a:xfrm>
              <a:off x="4117799" y="1877106"/>
              <a:ext cx="0" cy="276225"/>
            </a:xfrm>
            <a:prstGeom prst="line">
              <a:avLst/>
            </a:prstGeom>
            <a:ln w="28575"/>
          </p:spPr>
          <p:style>
            <a:lnRef idx="1">
              <a:schemeClr val="accent4"/>
            </a:lnRef>
            <a:fillRef idx="0">
              <a:schemeClr val="accent4"/>
            </a:fillRef>
            <a:effectRef idx="0">
              <a:schemeClr val="accent4"/>
            </a:effectRef>
            <a:fontRef idx="minor">
              <a:schemeClr val="tx1"/>
            </a:fontRef>
          </p:style>
        </p:cxnSp>
      </p:grpSp>
    </p:spTree>
    <p:extLst>
      <p:ext uri="{BB962C8B-B14F-4D97-AF65-F5344CB8AC3E}">
        <p14:creationId xmlns:p14="http://schemas.microsoft.com/office/powerpoint/2010/main" val="2931456967"/>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3D19FD2-9337-9B27-82C0-A7C302D9C687}"/>
              </a:ext>
            </a:extLst>
          </p:cNvPr>
          <p:cNvSpPr>
            <a:spLocks noGrp="1"/>
          </p:cNvSpPr>
          <p:nvPr>
            <p:ph type="title"/>
          </p:nvPr>
        </p:nvSpPr>
        <p:spPr/>
        <p:txBody>
          <a:bodyPr/>
          <a:lstStyle/>
          <a:p>
            <a:r>
              <a:rPr lang="en-US" sz="2800"/>
              <a:t>Onv</a:t>
            </a:r>
            <a:r>
              <a:rPr lang="en-US"/>
              <a:t>ansertib</a:t>
            </a:r>
            <a:r>
              <a:rPr lang="en-US" sz="2800"/>
              <a:t> inhibits the hypoxia signaling pathway by downregulating HIF1</a:t>
            </a:r>
            <a:r>
              <a:rPr lang="el-GR" sz="2800"/>
              <a:t>α</a:t>
            </a:r>
            <a:r>
              <a:rPr lang="en-US" sz="2800"/>
              <a:t> expression</a:t>
            </a:r>
            <a:endParaRPr lang="en-US"/>
          </a:p>
        </p:txBody>
      </p:sp>
      <p:sp>
        <p:nvSpPr>
          <p:cNvPr id="6" name="Text Placeholder 5">
            <a:extLst>
              <a:ext uri="{FF2B5EF4-FFF2-40B4-BE49-F238E27FC236}">
                <a16:creationId xmlns:a16="http://schemas.microsoft.com/office/drawing/2014/main" id="{34525466-8E48-56AA-DD95-3825C477EFAF}"/>
              </a:ext>
            </a:extLst>
          </p:cNvPr>
          <p:cNvSpPr>
            <a:spLocks noGrp="1"/>
          </p:cNvSpPr>
          <p:nvPr>
            <p:ph type="body" sz="quarter" idx="10"/>
          </p:nvPr>
        </p:nvSpPr>
        <p:spPr>
          <a:xfrm>
            <a:off x="304799" y="6477000"/>
            <a:ext cx="8797055" cy="269875"/>
          </a:xfrm>
        </p:spPr>
        <p:txBody>
          <a:bodyPr/>
          <a:lstStyle/>
          <a:p>
            <a:pPr marL="169863" indent="-169863">
              <a:spcBef>
                <a:spcPts val="0"/>
              </a:spcBef>
              <a:buNone/>
            </a:pPr>
            <a:r>
              <a:rPr lang="en-US" sz="700"/>
              <a:t>1.	KRAS-mutant CRC cell lines were cultured under </a:t>
            </a:r>
            <a:r>
              <a:rPr lang="en-US" sz="700" err="1"/>
              <a:t>normoxia</a:t>
            </a:r>
            <a:r>
              <a:rPr lang="en-US" sz="700"/>
              <a:t> (20%O</a:t>
            </a:r>
            <a:r>
              <a:rPr lang="en-US" sz="700" baseline="-25000"/>
              <a:t>2</a:t>
            </a:r>
            <a:r>
              <a:rPr lang="en-US" sz="700"/>
              <a:t>) or hypoxia (1%O</a:t>
            </a:r>
            <a:r>
              <a:rPr lang="en-US" sz="700" baseline="-25000"/>
              <a:t>2</a:t>
            </a:r>
            <a:r>
              <a:rPr lang="en-US" sz="700"/>
              <a:t>), in the presence (+) or absence (-) of onvansertib. HIF1</a:t>
            </a:r>
            <a:r>
              <a:rPr lang="el-GR" sz="700"/>
              <a:t>α</a:t>
            </a:r>
            <a:r>
              <a:rPr lang="en-US" sz="700"/>
              <a:t> expression was induced under hypoxia.</a:t>
            </a:r>
          </a:p>
          <a:p>
            <a:pPr marL="169863" indent="-169863">
              <a:spcBef>
                <a:spcPts val="0"/>
              </a:spcBef>
              <a:buNone/>
            </a:pPr>
            <a:r>
              <a:rPr lang="en-US" sz="700"/>
              <a:t>2.	</a:t>
            </a:r>
            <a:r>
              <a:rPr lang="en-US" sz="700" err="1"/>
              <a:t>LoVo</a:t>
            </a:r>
            <a:r>
              <a:rPr lang="en-US" sz="700"/>
              <a:t> and HCT116 cells were transfected with siRNA control (-) or siRNA targeting PLK1 (siPLK1) and then exposed to 20% or 1%O</a:t>
            </a:r>
            <a:r>
              <a:rPr lang="en-US" sz="700" baseline="-25000"/>
              <a:t>2</a:t>
            </a:r>
            <a:r>
              <a:rPr lang="en-US" sz="700"/>
              <a:t>. Cells were collected 24h after transfection.</a:t>
            </a:r>
          </a:p>
          <a:p>
            <a:endParaRPr lang="en-US"/>
          </a:p>
        </p:txBody>
      </p:sp>
      <p:cxnSp>
        <p:nvCxnSpPr>
          <p:cNvPr id="28" name="Straight Connector 27">
            <a:extLst>
              <a:ext uri="{FF2B5EF4-FFF2-40B4-BE49-F238E27FC236}">
                <a16:creationId xmlns:a16="http://schemas.microsoft.com/office/drawing/2014/main" id="{D5BFD593-C01E-AF8A-D23F-25B71CF726E4}"/>
              </a:ext>
            </a:extLst>
          </p:cNvPr>
          <p:cNvCxnSpPr>
            <a:cxnSpLocks/>
          </p:cNvCxnSpPr>
          <p:nvPr/>
        </p:nvCxnSpPr>
        <p:spPr>
          <a:xfrm>
            <a:off x="8226259" y="2576425"/>
            <a:ext cx="3549745" cy="0"/>
          </a:xfrm>
          <a:prstGeom prst="line">
            <a:avLst/>
          </a:prstGeom>
          <a:ln w="31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102" name="Group 101">
            <a:extLst>
              <a:ext uri="{FF2B5EF4-FFF2-40B4-BE49-F238E27FC236}">
                <a16:creationId xmlns:a16="http://schemas.microsoft.com/office/drawing/2014/main" id="{2FAD8953-8C21-4691-0D54-F10701980401}"/>
              </a:ext>
            </a:extLst>
          </p:cNvPr>
          <p:cNvGrpSpPr/>
          <p:nvPr/>
        </p:nvGrpSpPr>
        <p:grpSpPr>
          <a:xfrm>
            <a:off x="7599325" y="2812778"/>
            <a:ext cx="4176680" cy="3156672"/>
            <a:chOff x="1463996" y="2774678"/>
            <a:chExt cx="4176680" cy="3156672"/>
          </a:xfrm>
        </p:grpSpPr>
        <p:sp>
          <p:nvSpPr>
            <p:cNvPr id="29" name="TextBox 28">
              <a:extLst>
                <a:ext uri="{FF2B5EF4-FFF2-40B4-BE49-F238E27FC236}">
                  <a16:creationId xmlns:a16="http://schemas.microsoft.com/office/drawing/2014/main" id="{AFB5D6F3-32F8-B688-9D48-A1A0DE0CF27D}"/>
                </a:ext>
              </a:extLst>
            </p:cNvPr>
            <p:cNvSpPr txBox="1"/>
            <p:nvPr/>
          </p:nvSpPr>
          <p:spPr>
            <a:xfrm>
              <a:off x="2180843" y="3240325"/>
              <a:ext cx="972503" cy="307777"/>
            </a:xfrm>
            <a:prstGeom prst="rect">
              <a:avLst/>
            </a:prstGeom>
            <a:effectLst>
              <a:outerShdw blurRad="317500" sx="102000" sy="102000" algn="ctr" rotWithShape="0">
                <a:prstClr val="black">
                  <a:alpha val="40000"/>
                </a:prstClr>
              </a:outerShdw>
            </a:effectLst>
          </p:spPr>
          <p:txBody>
            <a:bodyPr wrap="square" lIns="0" tIns="0" rIns="0" bIns="0" rtlCol="0">
              <a:spAutoFit/>
            </a:bodyPr>
            <a:lstStyle/>
            <a:p>
              <a:pPr algn="r">
                <a:spcBef>
                  <a:spcPts val="1200"/>
                </a:spcBef>
                <a:tabLst>
                  <a:tab pos="801688" algn="l"/>
                  <a:tab pos="1143000" algn="l"/>
                  <a:tab pos="1541463" algn="l"/>
                  <a:tab pos="1887538" algn="l"/>
                </a:tabLst>
              </a:pPr>
              <a:r>
                <a:rPr lang="en-US" sz="2000">
                  <a:solidFill>
                    <a:schemeClr val="accent5"/>
                  </a:solidFill>
                  <a:latin typeface="+mj-lt"/>
                </a:rPr>
                <a:t>siPLK1	</a:t>
              </a:r>
            </a:p>
          </p:txBody>
        </p:sp>
        <p:sp>
          <p:nvSpPr>
            <p:cNvPr id="31" name="TextBox 30">
              <a:extLst>
                <a:ext uri="{FF2B5EF4-FFF2-40B4-BE49-F238E27FC236}">
                  <a16:creationId xmlns:a16="http://schemas.microsoft.com/office/drawing/2014/main" id="{1C2C67C9-D2EF-DF97-A9BD-8F15A5F20109}"/>
                </a:ext>
              </a:extLst>
            </p:cNvPr>
            <p:cNvSpPr txBox="1"/>
            <p:nvPr/>
          </p:nvSpPr>
          <p:spPr>
            <a:xfrm>
              <a:off x="3519302" y="2774678"/>
              <a:ext cx="498534" cy="307777"/>
            </a:xfrm>
            <a:prstGeom prst="rect">
              <a:avLst/>
            </a:prstGeom>
            <a:effectLst>
              <a:outerShdw blurRad="317500" sx="102000" sy="102000" algn="ctr" rotWithShape="0">
                <a:prstClr val="black">
                  <a:alpha val="40000"/>
                </a:prstClr>
              </a:outerShdw>
            </a:effectLst>
          </p:spPr>
          <p:txBody>
            <a:bodyPr wrap="none" lIns="0" tIns="0" rIns="0" bIns="0" rtlCol="0" anchor="ctr">
              <a:spAutoFit/>
            </a:bodyPr>
            <a:lstStyle/>
            <a:p>
              <a:pPr algn="l">
                <a:spcBef>
                  <a:spcPts val="1200"/>
                </a:spcBef>
              </a:pPr>
              <a:r>
                <a:rPr lang="en-US" sz="2000">
                  <a:solidFill>
                    <a:schemeClr val="accent5"/>
                  </a:solidFill>
                  <a:latin typeface="Avenir Book" panose="02000503020000020003" pitchFamily="2" charset="0"/>
                </a:rPr>
                <a:t>20%</a:t>
              </a:r>
            </a:p>
          </p:txBody>
        </p:sp>
        <p:sp>
          <p:nvSpPr>
            <p:cNvPr id="32" name="TextBox 31">
              <a:extLst>
                <a:ext uri="{FF2B5EF4-FFF2-40B4-BE49-F238E27FC236}">
                  <a16:creationId xmlns:a16="http://schemas.microsoft.com/office/drawing/2014/main" id="{43EF582A-70F5-DA69-C5D9-8B22C832773F}"/>
                </a:ext>
              </a:extLst>
            </p:cNvPr>
            <p:cNvSpPr txBox="1"/>
            <p:nvPr/>
          </p:nvSpPr>
          <p:spPr>
            <a:xfrm>
              <a:off x="1463996" y="5478198"/>
              <a:ext cx="1061509" cy="400110"/>
            </a:xfrm>
            <a:prstGeom prst="rect">
              <a:avLst/>
            </a:prstGeom>
            <a:noFill/>
          </p:spPr>
          <p:txBody>
            <a:bodyPr wrap="none" rtlCol="0" anchor="ctr">
              <a:spAutoFit/>
            </a:bodyPr>
            <a:lstStyle/>
            <a:p>
              <a:pPr algn="r">
                <a:defRPr/>
              </a:pPr>
              <a:r>
                <a:rPr kumimoji="0" lang="el-GR" sz="2000" i="0" u="none" strike="noStrike" kern="1200" cap="none" spc="0" normalizeH="0" baseline="0" noProof="0">
                  <a:ln>
                    <a:noFill/>
                  </a:ln>
                  <a:solidFill>
                    <a:schemeClr val="accent5"/>
                  </a:solidFill>
                  <a:effectLst/>
                  <a:uLnTx/>
                  <a:uFillTx/>
                  <a:latin typeface="Times New Roman" panose="02020603050405020304" pitchFamily="18" charset="0"/>
                  <a:cs typeface="Times New Roman" panose="02020603050405020304" pitchFamily="18" charset="0"/>
                </a:rPr>
                <a:t>β </a:t>
              </a:r>
              <a:r>
                <a:rPr kumimoji="0" lang="en-US" sz="2000" i="0" u="none" strike="noStrike" kern="1200" cap="none" spc="0" normalizeH="0" baseline="0" noProof="0">
                  <a:ln>
                    <a:noFill/>
                  </a:ln>
                  <a:solidFill>
                    <a:schemeClr val="accent5"/>
                  </a:solidFill>
                  <a:effectLst/>
                  <a:uLnTx/>
                  <a:uFillTx/>
                  <a:latin typeface="Avenir"/>
                  <a:ea typeface="+mn-ea"/>
                  <a:cs typeface="+mn-cs"/>
                </a:rPr>
                <a:t>-Actin</a:t>
              </a:r>
            </a:p>
          </p:txBody>
        </p:sp>
        <p:sp>
          <p:nvSpPr>
            <p:cNvPr id="34" name="TextBox 33">
              <a:extLst>
                <a:ext uri="{FF2B5EF4-FFF2-40B4-BE49-F238E27FC236}">
                  <a16:creationId xmlns:a16="http://schemas.microsoft.com/office/drawing/2014/main" id="{5A45230A-FAC4-E614-F341-3EF46F98DE9D}"/>
                </a:ext>
              </a:extLst>
            </p:cNvPr>
            <p:cNvSpPr txBox="1"/>
            <p:nvPr/>
          </p:nvSpPr>
          <p:spPr>
            <a:xfrm>
              <a:off x="1656356" y="4722293"/>
              <a:ext cx="869149" cy="400110"/>
            </a:xfrm>
            <a:prstGeom prst="rect">
              <a:avLst/>
            </a:prstGeom>
            <a:noFill/>
          </p:spPr>
          <p:txBody>
            <a:bodyPr wrap="none" rtlCol="0" anchor="ctr">
              <a:spAutoFit/>
            </a:bodyPr>
            <a:lstStyle/>
            <a:p>
              <a:pPr algn="r">
                <a:defRPr/>
              </a:pPr>
              <a:r>
                <a:rPr kumimoji="0" lang="en-US" sz="2000" i="0" u="none" strike="noStrike" kern="1200" cap="none" spc="0" normalizeH="0" baseline="0" noProof="0">
                  <a:ln>
                    <a:noFill/>
                  </a:ln>
                  <a:solidFill>
                    <a:schemeClr val="accent5"/>
                  </a:solidFill>
                  <a:effectLst/>
                  <a:uLnTx/>
                  <a:uFillTx/>
                  <a:latin typeface="Avenir"/>
                  <a:ea typeface="+mn-ea"/>
                  <a:cs typeface="+mn-cs"/>
                </a:rPr>
                <a:t>HIF1</a:t>
              </a:r>
              <a:r>
                <a:rPr kumimoji="0" lang="el-GR" sz="2000" i="0" u="none" strike="noStrike" kern="1200" cap="none" spc="0" normalizeH="0" baseline="0" noProof="0">
                  <a:ln>
                    <a:noFill/>
                  </a:ln>
                  <a:solidFill>
                    <a:schemeClr val="accent5"/>
                  </a:solidFill>
                  <a:effectLst/>
                  <a:uLnTx/>
                  <a:uFillTx/>
                  <a:latin typeface="Avenir"/>
                  <a:ea typeface="+mn-ea"/>
                  <a:cs typeface="+mn-cs"/>
                </a:rPr>
                <a:t>α</a:t>
              </a:r>
              <a:endParaRPr kumimoji="0" lang="en-US" sz="2000" i="0" u="none" strike="noStrike" kern="1200" cap="none" spc="0" normalizeH="0" baseline="0" noProof="0">
                <a:ln>
                  <a:noFill/>
                </a:ln>
                <a:solidFill>
                  <a:schemeClr val="accent5"/>
                </a:solidFill>
                <a:effectLst/>
                <a:uLnTx/>
                <a:uFillTx/>
                <a:latin typeface="Avenir"/>
                <a:ea typeface="+mn-ea"/>
                <a:cs typeface="+mn-cs"/>
              </a:endParaRPr>
            </a:p>
          </p:txBody>
        </p:sp>
        <p:sp>
          <p:nvSpPr>
            <p:cNvPr id="37" name="TextBox 36">
              <a:extLst>
                <a:ext uri="{FF2B5EF4-FFF2-40B4-BE49-F238E27FC236}">
                  <a16:creationId xmlns:a16="http://schemas.microsoft.com/office/drawing/2014/main" id="{C53E60DD-F97F-3C15-4767-1475EA08E3B3}"/>
                </a:ext>
              </a:extLst>
            </p:cNvPr>
            <p:cNvSpPr txBox="1"/>
            <p:nvPr/>
          </p:nvSpPr>
          <p:spPr>
            <a:xfrm>
              <a:off x="2916102" y="2774678"/>
              <a:ext cx="237244" cy="307777"/>
            </a:xfrm>
            <a:prstGeom prst="rect">
              <a:avLst/>
            </a:prstGeom>
            <a:effectLst>
              <a:outerShdw blurRad="317500" sx="102000" sy="102000" algn="ctr" rotWithShape="0">
                <a:prstClr val="black">
                  <a:alpha val="40000"/>
                </a:prstClr>
              </a:outerShdw>
            </a:effectLst>
          </p:spPr>
          <p:txBody>
            <a:bodyPr wrap="none" lIns="0" tIns="0" rIns="0" bIns="0" rtlCol="0" anchor="ctr">
              <a:spAutoFit/>
            </a:bodyPr>
            <a:lstStyle/>
            <a:p>
              <a:pPr algn="r">
                <a:spcBef>
                  <a:spcPts val="1200"/>
                </a:spcBef>
              </a:pPr>
              <a:r>
                <a:rPr lang="en-US" sz="2000">
                  <a:solidFill>
                    <a:schemeClr val="accent5"/>
                  </a:solidFill>
                  <a:latin typeface="+mj-lt"/>
                </a:rPr>
                <a:t>0</a:t>
              </a:r>
              <a:r>
                <a:rPr lang="en-US" sz="2000" baseline="-25000">
                  <a:solidFill>
                    <a:schemeClr val="accent5"/>
                  </a:solidFill>
                  <a:latin typeface="+mj-lt"/>
                </a:rPr>
                <a:t>2</a:t>
              </a:r>
            </a:p>
          </p:txBody>
        </p:sp>
        <p:sp>
          <p:nvSpPr>
            <p:cNvPr id="38" name="TextBox 37">
              <a:extLst>
                <a:ext uri="{FF2B5EF4-FFF2-40B4-BE49-F238E27FC236}">
                  <a16:creationId xmlns:a16="http://schemas.microsoft.com/office/drawing/2014/main" id="{64510915-8986-9EFE-2A46-BC5A79572802}"/>
                </a:ext>
              </a:extLst>
            </p:cNvPr>
            <p:cNvSpPr txBox="1"/>
            <p:nvPr/>
          </p:nvSpPr>
          <p:spPr>
            <a:xfrm>
              <a:off x="4742113" y="2774678"/>
              <a:ext cx="605612" cy="307777"/>
            </a:xfrm>
            <a:prstGeom prst="rect">
              <a:avLst/>
            </a:prstGeom>
            <a:effectLst>
              <a:outerShdw blurRad="317500" sx="102000" sy="102000" algn="ctr" rotWithShape="0">
                <a:prstClr val="black">
                  <a:alpha val="40000"/>
                </a:prstClr>
              </a:outerShdw>
            </a:effectLst>
          </p:spPr>
          <p:txBody>
            <a:bodyPr wrap="square" lIns="0" tIns="0" rIns="0" bIns="0" rtlCol="0" anchor="ctr">
              <a:spAutoFit/>
            </a:bodyPr>
            <a:lstStyle/>
            <a:p>
              <a:pPr algn="ctr">
                <a:spcBef>
                  <a:spcPts val="1200"/>
                </a:spcBef>
              </a:pPr>
              <a:r>
                <a:rPr lang="en-US" sz="2000">
                  <a:solidFill>
                    <a:schemeClr val="accent5"/>
                  </a:solidFill>
                  <a:latin typeface="Avenir Book" panose="02000503020000020003" pitchFamily="2" charset="0"/>
                </a:rPr>
                <a:t>1%</a:t>
              </a:r>
            </a:p>
          </p:txBody>
        </p:sp>
        <p:sp>
          <p:nvSpPr>
            <p:cNvPr id="39" name="TextBox 38">
              <a:extLst>
                <a:ext uri="{FF2B5EF4-FFF2-40B4-BE49-F238E27FC236}">
                  <a16:creationId xmlns:a16="http://schemas.microsoft.com/office/drawing/2014/main" id="{D7AB720F-9CAA-C24D-2A99-3941ABB95408}"/>
                </a:ext>
              </a:extLst>
            </p:cNvPr>
            <p:cNvSpPr txBox="1"/>
            <p:nvPr/>
          </p:nvSpPr>
          <p:spPr>
            <a:xfrm>
              <a:off x="1755742" y="3808005"/>
              <a:ext cx="769763" cy="400110"/>
            </a:xfrm>
            <a:prstGeom prst="rect">
              <a:avLst/>
            </a:prstGeom>
            <a:noFill/>
          </p:spPr>
          <p:txBody>
            <a:bodyPr wrap="none"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000" i="0" u="none" strike="noStrike" kern="1200" cap="none" spc="0" normalizeH="0" baseline="0" noProof="0">
                  <a:ln>
                    <a:noFill/>
                  </a:ln>
                  <a:solidFill>
                    <a:schemeClr val="accent5"/>
                  </a:solidFill>
                  <a:effectLst/>
                  <a:uLnTx/>
                  <a:uFillTx/>
                  <a:latin typeface="Avenir"/>
                  <a:ea typeface="+mn-ea"/>
                  <a:cs typeface="+mn-cs"/>
                </a:rPr>
                <a:t>PLK1</a:t>
              </a:r>
            </a:p>
          </p:txBody>
        </p:sp>
        <p:pic>
          <p:nvPicPr>
            <p:cNvPr id="25" name="Picture 24">
              <a:extLst>
                <a:ext uri="{FF2B5EF4-FFF2-40B4-BE49-F238E27FC236}">
                  <a16:creationId xmlns:a16="http://schemas.microsoft.com/office/drawing/2014/main" id="{6924A6CF-AFCF-A71B-855D-E2F4D12566F4}"/>
                </a:ext>
              </a:extLst>
            </p:cNvPr>
            <p:cNvPicPr>
              <a:picLocks noChangeAspect="1"/>
            </p:cNvPicPr>
            <p:nvPr/>
          </p:nvPicPr>
          <p:blipFill rotWithShape="1">
            <a:blip r:embed="rId2"/>
            <a:srcRect l="5845" t="33373" r="72014" b="59509"/>
            <a:stretch/>
          </p:blipFill>
          <p:spPr>
            <a:xfrm>
              <a:off x="2952710" y="4559917"/>
              <a:ext cx="2602241" cy="719061"/>
            </a:xfrm>
            <a:prstGeom prst="rect">
              <a:avLst/>
            </a:prstGeom>
          </p:spPr>
        </p:pic>
        <p:sp>
          <p:nvSpPr>
            <p:cNvPr id="35" name="Rectangle 34">
              <a:extLst>
                <a:ext uri="{FF2B5EF4-FFF2-40B4-BE49-F238E27FC236}">
                  <a16:creationId xmlns:a16="http://schemas.microsoft.com/office/drawing/2014/main" id="{09578683-5DAD-D82D-D3B1-D4321CE01EE3}"/>
                </a:ext>
              </a:extLst>
            </p:cNvPr>
            <p:cNvSpPr/>
            <p:nvPr/>
          </p:nvSpPr>
          <p:spPr>
            <a:xfrm>
              <a:off x="2534200" y="4510868"/>
              <a:ext cx="3106476" cy="822960"/>
            </a:xfrm>
            <a:prstGeom prst="rect">
              <a:avLst/>
            </a:prstGeom>
            <a:noFill/>
            <a:ln w="6350">
              <a:solidFill>
                <a:schemeClr val="bg1">
                  <a:lumMod val="65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4000">
                <a:solidFill>
                  <a:schemeClr val="accent1"/>
                </a:solidFill>
                <a:latin typeface="Avenir Book" panose="02000503020000020003" pitchFamily="2" charset="0"/>
              </a:endParaRPr>
            </a:p>
          </p:txBody>
        </p:sp>
        <p:sp>
          <p:nvSpPr>
            <p:cNvPr id="42" name="TextBox 41">
              <a:extLst>
                <a:ext uri="{FF2B5EF4-FFF2-40B4-BE49-F238E27FC236}">
                  <a16:creationId xmlns:a16="http://schemas.microsoft.com/office/drawing/2014/main" id="{642482D4-A57C-C265-1263-7143BEC00362}"/>
                </a:ext>
              </a:extLst>
            </p:cNvPr>
            <p:cNvSpPr txBox="1"/>
            <p:nvPr/>
          </p:nvSpPr>
          <p:spPr>
            <a:xfrm>
              <a:off x="2676658" y="4843338"/>
              <a:ext cx="298159" cy="215444"/>
            </a:xfrm>
            <a:prstGeom prst="rect">
              <a:avLst/>
            </a:prstGeom>
            <a:noFill/>
          </p:spPr>
          <p:txBody>
            <a:bodyPr wrap="none" lIns="0" tIns="0" rIns="0" bIns="0" rtlCol="0" anchor="ctr">
              <a:spAutoFit/>
            </a:bodyPr>
            <a:lstStyle/>
            <a:p>
              <a:pPr algn="r">
                <a:defRPr/>
              </a:pPr>
              <a:r>
                <a:rPr kumimoji="0" lang="en-US" sz="1400" i="0" u="none" strike="noStrike" kern="1200" cap="none" spc="0" normalizeH="0" baseline="0" noProof="0">
                  <a:ln>
                    <a:noFill/>
                  </a:ln>
                  <a:solidFill>
                    <a:schemeClr val="accent5"/>
                  </a:solidFill>
                  <a:effectLst/>
                  <a:uLnTx/>
                  <a:uFillTx/>
                  <a:latin typeface="Avenir"/>
                  <a:ea typeface="+mn-ea"/>
                  <a:cs typeface="+mn-cs"/>
                </a:rPr>
                <a:t>116</a:t>
              </a:r>
            </a:p>
          </p:txBody>
        </p:sp>
        <p:pic>
          <p:nvPicPr>
            <p:cNvPr id="23" name="Picture 22">
              <a:extLst>
                <a:ext uri="{FF2B5EF4-FFF2-40B4-BE49-F238E27FC236}">
                  <a16:creationId xmlns:a16="http://schemas.microsoft.com/office/drawing/2014/main" id="{ED7CE084-7721-9923-AA25-FAE0B2D85BFE}"/>
                </a:ext>
              </a:extLst>
            </p:cNvPr>
            <p:cNvPicPr>
              <a:picLocks noChangeAspect="1"/>
            </p:cNvPicPr>
            <p:nvPr/>
          </p:nvPicPr>
          <p:blipFill rotWithShape="1">
            <a:blip r:embed="rId3"/>
            <a:srcRect l="5949" t="43904" r="72082" b="49057"/>
            <a:stretch/>
          </p:blipFill>
          <p:spPr>
            <a:xfrm>
              <a:off x="2952710" y="3650659"/>
              <a:ext cx="2609979" cy="719061"/>
            </a:xfrm>
            <a:prstGeom prst="rect">
              <a:avLst/>
            </a:prstGeom>
          </p:spPr>
        </p:pic>
        <p:sp>
          <p:nvSpPr>
            <p:cNvPr id="40" name="Rectangle 39">
              <a:extLst>
                <a:ext uri="{FF2B5EF4-FFF2-40B4-BE49-F238E27FC236}">
                  <a16:creationId xmlns:a16="http://schemas.microsoft.com/office/drawing/2014/main" id="{E96EBD6D-E749-383B-6E37-DF66898DF196}"/>
                </a:ext>
              </a:extLst>
            </p:cNvPr>
            <p:cNvSpPr/>
            <p:nvPr/>
          </p:nvSpPr>
          <p:spPr>
            <a:xfrm>
              <a:off x="2534200" y="3596580"/>
              <a:ext cx="3106476" cy="822960"/>
            </a:xfrm>
            <a:prstGeom prst="rect">
              <a:avLst/>
            </a:prstGeom>
            <a:noFill/>
            <a:ln w="6350">
              <a:solidFill>
                <a:schemeClr val="bg1">
                  <a:lumMod val="65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4000">
                <a:solidFill>
                  <a:schemeClr val="accent1"/>
                </a:solidFill>
                <a:latin typeface="Avenir Book" panose="02000503020000020003" pitchFamily="2" charset="0"/>
              </a:endParaRPr>
            </a:p>
          </p:txBody>
        </p:sp>
        <p:sp>
          <p:nvSpPr>
            <p:cNvPr id="43" name="TextBox 42">
              <a:extLst>
                <a:ext uri="{FF2B5EF4-FFF2-40B4-BE49-F238E27FC236}">
                  <a16:creationId xmlns:a16="http://schemas.microsoft.com/office/drawing/2014/main" id="{54C820B6-803A-B2CE-9A23-DF33F510DDD4}"/>
                </a:ext>
              </a:extLst>
            </p:cNvPr>
            <p:cNvSpPr txBox="1"/>
            <p:nvPr/>
          </p:nvSpPr>
          <p:spPr>
            <a:xfrm>
              <a:off x="2767754" y="3806946"/>
              <a:ext cx="198772" cy="215444"/>
            </a:xfrm>
            <a:prstGeom prst="rect">
              <a:avLst/>
            </a:prstGeom>
            <a:noFill/>
          </p:spPr>
          <p:txBody>
            <a:bodyPr wrap="none" lIns="0" tIns="0" rIns="0" bIns="0" rtlCol="0" anchor="ctr">
              <a:spAutoFit/>
            </a:bodyPr>
            <a:lstStyle/>
            <a:p>
              <a:pPr algn="r">
                <a:defRPr/>
              </a:pPr>
              <a:r>
                <a:rPr kumimoji="0" lang="en-US" sz="1400" i="0" u="none" strike="noStrike" kern="1200" cap="none" spc="0" normalizeH="0" baseline="0" noProof="0">
                  <a:ln>
                    <a:noFill/>
                  </a:ln>
                  <a:solidFill>
                    <a:schemeClr val="accent5"/>
                  </a:solidFill>
                  <a:effectLst/>
                  <a:uLnTx/>
                  <a:uFillTx/>
                  <a:latin typeface="Avenir"/>
                  <a:ea typeface="+mn-ea"/>
                  <a:cs typeface="+mn-cs"/>
                </a:rPr>
                <a:t>66</a:t>
              </a:r>
            </a:p>
          </p:txBody>
        </p:sp>
        <p:sp>
          <p:nvSpPr>
            <p:cNvPr id="44" name="TextBox 43">
              <a:extLst>
                <a:ext uri="{FF2B5EF4-FFF2-40B4-BE49-F238E27FC236}">
                  <a16:creationId xmlns:a16="http://schemas.microsoft.com/office/drawing/2014/main" id="{07AC07F5-CBED-4FAE-B06F-639194BBBCBC}"/>
                </a:ext>
              </a:extLst>
            </p:cNvPr>
            <p:cNvSpPr txBox="1"/>
            <p:nvPr/>
          </p:nvSpPr>
          <p:spPr>
            <a:xfrm>
              <a:off x="3978045" y="3255714"/>
              <a:ext cx="207374" cy="276999"/>
            </a:xfrm>
            <a:prstGeom prst="rect">
              <a:avLst/>
            </a:prstGeom>
            <a:noFill/>
          </p:spPr>
          <p:txBody>
            <a:bodyPr wrap="square" lIns="0" tIns="0" rIns="0" bIns="0" rtlCol="0" anchor="ctr">
              <a:spAutoFit/>
            </a:bodyPr>
            <a:lstStyle/>
            <a:p>
              <a:pPr algn="ctr"/>
              <a:r>
                <a:rPr lang="en-US">
                  <a:solidFill>
                    <a:schemeClr val="accent5"/>
                  </a:solidFill>
                </a:rPr>
                <a:t>+</a:t>
              </a:r>
            </a:p>
          </p:txBody>
        </p:sp>
        <p:sp>
          <p:nvSpPr>
            <p:cNvPr id="45" name="TextBox 44">
              <a:extLst>
                <a:ext uri="{FF2B5EF4-FFF2-40B4-BE49-F238E27FC236}">
                  <a16:creationId xmlns:a16="http://schemas.microsoft.com/office/drawing/2014/main" id="{0D989AB4-90A7-41F4-A71C-D49BBA3172F6}"/>
                </a:ext>
              </a:extLst>
            </p:cNvPr>
            <p:cNvSpPr txBox="1"/>
            <p:nvPr/>
          </p:nvSpPr>
          <p:spPr>
            <a:xfrm>
              <a:off x="5244372" y="3255714"/>
              <a:ext cx="207374" cy="276999"/>
            </a:xfrm>
            <a:prstGeom prst="rect">
              <a:avLst/>
            </a:prstGeom>
            <a:noFill/>
          </p:spPr>
          <p:txBody>
            <a:bodyPr wrap="square" lIns="0" tIns="0" rIns="0" bIns="0" rtlCol="0" anchor="ctr">
              <a:spAutoFit/>
            </a:bodyPr>
            <a:lstStyle/>
            <a:p>
              <a:pPr algn="ctr"/>
              <a:r>
                <a:rPr lang="en-US">
                  <a:solidFill>
                    <a:schemeClr val="accent5"/>
                  </a:solidFill>
                </a:rPr>
                <a:t>+</a:t>
              </a:r>
            </a:p>
          </p:txBody>
        </p:sp>
        <p:sp>
          <p:nvSpPr>
            <p:cNvPr id="48" name="TextBox 47">
              <a:extLst>
                <a:ext uri="{FF2B5EF4-FFF2-40B4-BE49-F238E27FC236}">
                  <a16:creationId xmlns:a16="http://schemas.microsoft.com/office/drawing/2014/main" id="{605D20C3-E3AE-2360-F541-34A97A4EC3B5}"/>
                </a:ext>
              </a:extLst>
            </p:cNvPr>
            <p:cNvSpPr txBox="1"/>
            <p:nvPr/>
          </p:nvSpPr>
          <p:spPr>
            <a:xfrm>
              <a:off x="3364235" y="3255714"/>
              <a:ext cx="207374" cy="276999"/>
            </a:xfrm>
            <a:prstGeom prst="rect">
              <a:avLst/>
            </a:prstGeom>
            <a:noFill/>
          </p:spPr>
          <p:txBody>
            <a:bodyPr wrap="square" lIns="0" tIns="0" rIns="0" bIns="0" rtlCol="0" anchor="ctr">
              <a:spAutoFit/>
            </a:bodyPr>
            <a:lstStyle/>
            <a:p>
              <a:pPr algn="ctr"/>
              <a:r>
                <a:rPr lang="en-US">
                  <a:solidFill>
                    <a:schemeClr val="accent5"/>
                  </a:solidFill>
                </a:rPr>
                <a:t>−</a:t>
              </a:r>
            </a:p>
          </p:txBody>
        </p:sp>
        <p:sp>
          <p:nvSpPr>
            <p:cNvPr id="49" name="TextBox 48">
              <a:extLst>
                <a:ext uri="{FF2B5EF4-FFF2-40B4-BE49-F238E27FC236}">
                  <a16:creationId xmlns:a16="http://schemas.microsoft.com/office/drawing/2014/main" id="{18E7E226-FD5E-FF21-5258-E75F8CEE78D3}"/>
                </a:ext>
              </a:extLst>
            </p:cNvPr>
            <p:cNvSpPr txBox="1"/>
            <p:nvPr/>
          </p:nvSpPr>
          <p:spPr>
            <a:xfrm>
              <a:off x="4621037" y="3255714"/>
              <a:ext cx="207374" cy="276999"/>
            </a:xfrm>
            <a:prstGeom prst="rect">
              <a:avLst/>
            </a:prstGeom>
            <a:noFill/>
          </p:spPr>
          <p:txBody>
            <a:bodyPr wrap="square" lIns="0" tIns="0" rIns="0" bIns="0" rtlCol="0" anchor="ctr">
              <a:spAutoFit/>
            </a:bodyPr>
            <a:lstStyle/>
            <a:p>
              <a:pPr algn="ctr"/>
              <a:r>
                <a:rPr lang="en-US">
                  <a:solidFill>
                    <a:schemeClr val="accent5"/>
                  </a:solidFill>
                </a:rPr>
                <a:t>−</a:t>
              </a:r>
            </a:p>
          </p:txBody>
        </p:sp>
        <p:pic>
          <p:nvPicPr>
            <p:cNvPr id="24" name="Picture 23">
              <a:extLst>
                <a:ext uri="{FF2B5EF4-FFF2-40B4-BE49-F238E27FC236}">
                  <a16:creationId xmlns:a16="http://schemas.microsoft.com/office/drawing/2014/main" id="{20F0D5F4-4F7C-FA25-C1E2-4360A671EA93}"/>
                </a:ext>
              </a:extLst>
            </p:cNvPr>
            <p:cNvPicPr>
              <a:picLocks noChangeAspect="1"/>
            </p:cNvPicPr>
            <p:nvPr/>
          </p:nvPicPr>
          <p:blipFill rotWithShape="1">
            <a:blip r:embed="rId4"/>
            <a:srcRect l="5923" t="55589" r="71977" b="39879"/>
            <a:stretch/>
          </p:blipFill>
          <p:spPr>
            <a:xfrm>
              <a:off x="2952710" y="5448811"/>
              <a:ext cx="2602240" cy="458885"/>
            </a:xfrm>
            <a:prstGeom prst="rect">
              <a:avLst/>
            </a:prstGeom>
          </p:spPr>
        </p:pic>
        <p:sp>
          <p:nvSpPr>
            <p:cNvPr id="33" name="Rectangle 32">
              <a:extLst>
                <a:ext uri="{FF2B5EF4-FFF2-40B4-BE49-F238E27FC236}">
                  <a16:creationId xmlns:a16="http://schemas.microsoft.com/office/drawing/2014/main" id="{39DADD0F-CF44-5E01-B959-E5E6F10C58B8}"/>
                </a:ext>
              </a:extLst>
            </p:cNvPr>
            <p:cNvSpPr/>
            <p:nvPr/>
          </p:nvSpPr>
          <p:spPr>
            <a:xfrm>
              <a:off x="2534200" y="5425156"/>
              <a:ext cx="3106476" cy="506194"/>
            </a:xfrm>
            <a:prstGeom prst="rect">
              <a:avLst/>
            </a:prstGeom>
            <a:noFill/>
            <a:ln w="6350">
              <a:solidFill>
                <a:schemeClr val="bg1">
                  <a:lumMod val="65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4000">
                <a:solidFill>
                  <a:schemeClr val="accent1"/>
                </a:solidFill>
                <a:latin typeface="Avenir Book" panose="02000503020000020003" pitchFamily="2" charset="0"/>
              </a:endParaRPr>
            </a:p>
          </p:txBody>
        </p:sp>
        <p:sp>
          <p:nvSpPr>
            <p:cNvPr id="59" name="Left Bracket 58">
              <a:extLst>
                <a:ext uri="{FF2B5EF4-FFF2-40B4-BE49-F238E27FC236}">
                  <a16:creationId xmlns:a16="http://schemas.microsoft.com/office/drawing/2014/main" id="{1C34D94D-2C06-6E69-33E1-04260C95ED3E}"/>
                </a:ext>
              </a:extLst>
            </p:cNvPr>
            <p:cNvSpPr/>
            <p:nvPr/>
          </p:nvSpPr>
          <p:spPr>
            <a:xfrm rot="5400000">
              <a:off x="3697247" y="2634118"/>
              <a:ext cx="142643" cy="1035540"/>
            </a:xfrm>
            <a:prstGeom prst="leftBracket">
              <a:avLst>
                <a:gd name="adj" fmla="val 92914"/>
              </a:avLst>
            </a:prstGeom>
            <a:ln w="3175">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 name="Left Bracket 59">
              <a:extLst>
                <a:ext uri="{FF2B5EF4-FFF2-40B4-BE49-F238E27FC236}">
                  <a16:creationId xmlns:a16="http://schemas.microsoft.com/office/drawing/2014/main" id="{8E047999-2A13-F403-0C71-9A17ED7BA105}"/>
                </a:ext>
              </a:extLst>
            </p:cNvPr>
            <p:cNvSpPr/>
            <p:nvPr/>
          </p:nvSpPr>
          <p:spPr>
            <a:xfrm rot="5400000">
              <a:off x="4973597" y="2634118"/>
              <a:ext cx="142643" cy="1035540"/>
            </a:xfrm>
            <a:prstGeom prst="leftBracket">
              <a:avLst>
                <a:gd name="adj" fmla="val 92914"/>
              </a:avLst>
            </a:prstGeom>
            <a:ln w="3175">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63" name="TextBox 62">
            <a:extLst>
              <a:ext uri="{FF2B5EF4-FFF2-40B4-BE49-F238E27FC236}">
                <a16:creationId xmlns:a16="http://schemas.microsoft.com/office/drawing/2014/main" id="{F6B068D9-8153-A712-5386-A6D8A3830B86}"/>
              </a:ext>
            </a:extLst>
          </p:cNvPr>
          <p:cNvSpPr txBox="1"/>
          <p:nvPr/>
        </p:nvSpPr>
        <p:spPr>
          <a:xfrm>
            <a:off x="6440129" y="2437360"/>
            <a:ext cx="1706692" cy="1077218"/>
          </a:xfrm>
          <a:prstGeom prst="rect">
            <a:avLst/>
          </a:prstGeom>
          <a:noFill/>
        </p:spPr>
        <p:txBody>
          <a:bodyPr wrap="square" lIns="0" tIns="0" rIns="0" bIns="0">
            <a:spAutoFit/>
          </a:bodyPr>
          <a:lstStyle/>
          <a:p>
            <a:pPr marL="0" indent="0">
              <a:buNone/>
            </a:pPr>
            <a:r>
              <a:rPr lang="en-US" sz="1400">
                <a:solidFill>
                  <a:schemeClr val="accent5"/>
                </a:solidFill>
                <a:latin typeface="Avenir Book" panose="02000503020000020003" pitchFamily="2" charset="0"/>
                <a:ea typeface="Roboto Slab" pitchFamily="2" charset="0"/>
              </a:rPr>
              <a:t>PLK1 inhibition using siRNA against PLK1 (siPLK1)</a:t>
            </a:r>
            <a:r>
              <a:rPr lang="en-US" sz="1400" baseline="30000">
                <a:solidFill>
                  <a:schemeClr val="accent5"/>
                </a:solidFill>
                <a:latin typeface="Avenir Book" panose="02000503020000020003" pitchFamily="2" charset="0"/>
                <a:ea typeface="Roboto Slab" pitchFamily="2" charset="0"/>
              </a:rPr>
              <a:t>2</a:t>
            </a:r>
            <a:r>
              <a:rPr lang="en-US" sz="1400">
                <a:solidFill>
                  <a:schemeClr val="accent5"/>
                </a:solidFill>
                <a:latin typeface="Avenir Book" panose="02000503020000020003" pitchFamily="2" charset="0"/>
                <a:ea typeface="Roboto Slab" pitchFamily="2" charset="0"/>
              </a:rPr>
              <a:t> prevented hypoxia-induced HIF1α expression</a:t>
            </a:r>
          </a:p>
        </p:txBody>
      </p:sp>
      <p:sp>
        <p:nvSpPr>
          <p:cNvPr id="62" name="TextBox 61">
            <a:extLst>
              <a:ext uri="{FF2B5EF4-FFF2-40B4-BE49-F238E27FC236}">
                <a16:creationId xmlns:a16="http://schemas.microsoft.com/office/drawing/2014/main" id="{1E297E0A-87B2-5A4F-1821-215F5439DD0C}"/>
              </a:ext>
            </a:extLst>
          </p:cNvPr>
          <p:cNvSpPr txBox="1"/>
          <p:nvPr/>
        </p:nvSpPr>
        <p:spPr>
          <a:xfrm>
            <a:off x="333698" y="2466427"/>
            <a:ext cx="1752139" cy="646331"/>
          </a:xfrm>
          <a:prstGeom prst="rect">
            <a:avLst/>
          </a:prstGeom>
          <a:noFill/>
        </p:spPr>
        <p:txBody>
          <a:bodyPr wrap="square" lIns="0" tIns="0" rIns="0" bIns="0">
            <a:spAutoFit/>
          </a:bodyPr>
          <a:lstStyle/>
          <a:p>
            <a:pPr marL="0" indent="0">
              <a:buNone/>
            </a:pPr>
            <a:r>
              <a:rPr lang="en-US" sz="1400">
                <a:solidFill>
                  <a:schemeClr val="accent5"/>
                </a:solidFill>
                <a:latin typeface="Avenir Book" panose="02000503020000020003" pitchFamily="2" charset="0"/>
                <a:ea typeface="Roboto Slab" pitchFamily="2" charset="0"/>
              </a:rPr>
              <a:t>Onvansertib inhibited hypoxia-induced HIF1</a:t>
            </a:r>
            <a:r>
              <a:rPr lang="el-GR" sz="1400">
                <a:solidFill>
                  <a:schemeClr val="accent5"/>
                </a:solidFill>
                <a:latin typeface="Avenir Book" panose="02000503020000020003" pitchFamily="2" charset="0"/>
              </a:rPr>
              <a:t>α</a:t>
            </a:r>
            <a:r>
              <a:rPr lang="en-US" sz="1400">
                <a:solidFill>
                  <a:schemeClr val="accent5"/>
                </a:solidFill>
                <a:latin typeface="Avenir Book" panose="02000503020000020003" pitchFamily="2" charset="0"/>
                <a:ea typeface="Roboto Slab" pitchFamily="2" charset="0"/>
              </a:rPr>
              <a:t> expression</a:t>
            </a:r>
          </a:p>
        </p:txBody>
      </p:sp>
      <p:cxnSp>
        <p:nvCxnSpPr>
          <p:cNvPr id="74" name="!!Straight Connector 73">
            <a:extLst>
              <a:ext uri="{FF2B5EF4-FFF2-40B4-BE49-F238E27FC236}">
                <a16:creationId xmlns:a16="http://schemas.microsoft.com/office/drawing/2014/main" id="{F6192ADA-99F2-36A1-7711-4B1EDA61ACAB}"/>
              </a:ext>
            </a:extLst>
          </p:cNvPr>
          <p:cNvCxnSpPr>
            <a:cxnSpLocks/>
          </p:cNvCxnSpPr>
          <p:nvPr/>
        </p:nvCxnSpPr>
        <p:spPr>
          <a:xfrm>
            <a:off x="2123171" y="2607244"/>
            <a:ext cx="3116982" cy="0"/>
          </a:xfrm>
          <a:prstGeom prst="line">
            <a:avLst/>
          </a:prstGeom>
          <a:ln w="31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101" name="Group 100">
            <a:extLst>
              <a:ext uri="{FF2B5EF4-FFF2-40B4-BE49-F238E27FC236}">
                <a16:creationId xmlns:a16="http://schemas.microsoft.com/office/drawing/2014/main" id="{7EB76023-1E09-CCAC-4478-4B1BB5CBF12C}"/>
              </a:ext>
            </a:extLst>
          </p:cNvPr>
          <p:cNvGrpSpPr/>
          <p:nvPr/>
        </p:nvGrpSpPr>
        <p:grpSpPr>
          <a:xfrm>
            <a:off x="1048575" y="2843597"/>
            <a:ext cx="4202137" cy="2344327"/>
            <a:chOff x="7412179" y="2805497"/>
            <a:chExt cx="4202137" cy="2344327"/>
          </a:xfrm>
        </p:grpSpPr>
        <p:pic>
          <p:nvPicPr>
            <p:cNvPr id="7" name="Picture 6">
              <a:extLst>
                <a:ext uri="{FF2B5EF4-FFF2-40B4-BE49-F238E27FC236}">
                  <a16:creationId xmlns:a16="http://schemas.microsoft.com/office/drawing/2014/main" id="{C325EEED-BAE8-550C-7F85-E5DCE8D97F26}"/>
                </a:ext>
              </a:extLst>
            </p:cNvPr>
            <p:cNvPicPr>
              <a:picLocks noChangeAspect="1"/>
            </p:cNvPicPr>
            <p:nvPr/>
          </p:nvPicPr>
          <p:blipFill rotWithShape="1">
            <a:blip r:embed="rId5"/>
            <a:srcRect l="6064" t="38756" r="72105" b="53883"/>
            <a:stretch/>
          </p:blipFill>
          <p:spPr>
            <a:xfrm>
              <a:off x="9047331" y="3804502"/>
              <a:ext cx="2449239" cy="710123"/>
            </a:xfrm>
            <a:prstGeom prst="rect">
              <a:avLst/>
            </a:prstGeom>
          </p:spPr>
        </p:pic>
        <p:pic>
          <p:nvPicPr>
            <p:cNvPr id="8" name="Picture 7">
              <a:extLst>
                <a:ext uri="{FF2B5EF4-FFF2-40B4-BE49-F238E27FC236}">
                  <a16:creationId xmlns:a16="http://schemas.microsoft.com/office/drawing/2014/main" id="{61843FD3-DD0B-39DA-5A1C-88005BEA3685}"/>
                </a:ext>
              </a:extLst>
            </p:cNvPr>
            <p:cNvPicPr>
              <a:picLocks noChangeAspect="1"/>
            </p:cNvPicPr>
            <p:nvPr/>
          </p:nvPicPr>
          <p:blipFill rotWithShape="1">
            <a:blip r:embed="rId6"/>
            <a:srcRect l="7516" t="29125" r="59703" b="39009"/>
            <a:stretch/>
          </p:blipFill>
          <p:spPr>
            <a:xfrm>
              <a:off x="9092507" y="4697014"/>
              <a:ext cx="2433264" cy="452810"/>
            </a:xfrm>
            <a:prstGeom prst="rect">
              <a:avLst/>
            </a:prstGeom>
            <a:ln>
              <a:noFill/>
            </a:ln>
          </p:spPr>
        </p:pic>
        <p:sp>
          <p:nvSpPr>
            <p:cNvPr id="66" name="Rectangle 65">
              <a:extLst>
                <a:ext uri="{FF2B5EF4-FFF2-40B4-BE49-F238E27FC236}">
                  <a16:creationId xmlns:a16="http://schemas.microsoft.com/office/drawing/2014/main" id="{5461B35D-CEF6-189E-09EE-6D1B5018F5CA}"/>
                </a:ext>
              </a:extLst>
            </p:cNvPr>
            <p:cNvSpPr/>
            <p:nvPr/>
          </p:nvSpPr>
          <p:spPr>
            <a:xfrm>
              <a:off x="8507840" y="3720069"/>
              <a:ext cx="3106476" cy="822960"/>
            </a:xfrm>
            <a:prstGeom prst="rect">
              <a:avLst/>
            </a:prstGeom>
            <a:noFill/>
            <a:ln w="6350">
              <a:solidFill>
                <a:schemeClr val="bg1">
                  <a:lumMod val="65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4000">
                <a:solidFill>
                  <a:schemeClr val="accent1"/>
                </a:solidFill>
                <a:latin typeface="Avenir Book" panose="02000503020000020003" pitchFamily="2" charset="0"/>
              </a:endParaRPr>
            </a:p>
          </p:txBody>
        </p:sp>
        <p:sp>
          <p:nvSpPr>
            <p:cNvPr id="67" name="TextBox 66">
              <a:extLst>
                <a:ext uri="{FF2B5EF4-FFF2-40B4-BE49-F238E27FC236}">
                  <a16:creationId xmlns:a16="http://schemas.microsoft.com/office/drawing/2014/main" id="{999284E9-1301-628F-58CB-BDA8F201DFAB}"/>
                </a:ext>
              </a:extLst>
            </p:cNvPr>
            <p:cNvSpPr txBox="1"/>
            <p:nvPr/>
          </p:nvSpPr>
          <p:spPr>
            <a:xfrm>
              <a:off x="8736023" y="4064444"/>
              <a:ext cx="298159" cy="215444"/>
            </a:xfrm>
            <a:prstGeom prst="rect">
              <a:avLst/>
            </a:prstGeom>
            <a:noFill/>
          </p:spPr>
          <p:txBody>
            <a:bodyPr wrap="none" lIns="0" tIns="0" rIns="0" bIns="0" rtlCol="0" anchor="ctr">
              <a:spAutoFit/>
            </a:bodyPr>
            <a:lstStyle/>
            <a:p>
              <a:pPr algn="r">
                <a:defRPr/>
              </a:pPr>
              <a:r>
                <a:rPr kumimoji="0" lang="en-US" sz="1400" i="0" u="none" strike="noStrike" kern="1200" cap="none" spc="0" normalizeH="0" baseline="0" noProof="0">
                  <a:ln>
                    <a:noFill/>
                  </a:ln>
                  <a:solidFill>
                    <a:schemeClr val="accent5"/>
                  </a:solidFill>
                  <a:effectLst/>
                  <a:uLnTx/>
                  <a:uFillTx/>
                  <a:latin typeface="Avenir"/>
                  <a:ea typeface="+mn-ea"/>
                  <a:cs typeface="+mn-cs"/>
                </a:rPr>
                <a:t>116</a:t>
              </a:r>
            </a:p>
          </p:txBody>
        </p:sp>
        <p:sp>
          <p:nvSpPr>
            <p:cNvPr id="70" name="Rectangle 69">
              <a:extLst>
                <a:ext uri="{FF2B5EF4-FFF2-40B4-BE49-F238E27FC236}">
                  <a16:creationId xmlns:a16="http://schemas.microsoft.com/office/drawing/2014/main" id="{33A9D5BA-C657-93DD-63EF-66B26081D9B8}"/>
                </a:ext>
              </a:extLst>
            </p:cNvPr>
            <p:cNvSpPr/>
            <p:nvPr/>
          </p:nvSpPr>
          <p:spPr>
            <a:xfrm>
              <a:off x="8507840" y="4634357"/>
              <a:ext cx="3106476" cy="515467"/>
            </a:xfrm>
            <a:prstGeom prst="rect">
              <a:avLst/>
            </a:prstGeom>
            <a:noFill/>
            <a:ln w="6350">
              <a:solidFill>
                <a:schemeClr val="bg1">
                  <a:lumMod val="65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4000">
                <a:solidFill>
                  <a:schemeClr val="accent1"/>
                </a:solidFill>
                <a:latin typeface="Avenir Book" panose="02000503020000020003" pitchFamily="2" charset="0"/>
              </a:endParaRPr>
            </a:p>
          </p:txBody>
        </p:sp>
        <p:sp>
          <p:nvSpPr>
            <p:cNvPr id="72" name="TextBox 71">
              <a:extLst>
                <a:ext uri="{FF2B5EF4-FFF2-40B4-BE49-F238E27FC236}">
                  <a16:creationId xmlns:a16="http://schemas.microsoft.com/office/drawing/2014/main" id="{E51A0FC3-FFF0-AAAF-1AAB-C73EE035E1D4}"/>
                </a:ext>
              </a:extLst>
            </p:cNvPr>
            <p:cNvSpPr txBox="1"/>
            <p:nvPr/>
          </p:nvSpPr>
          <p:spPr>
            <a:xfrm>
              <a:off x="7412179" y="4687399"/>
              <a:ext cx="1061509" cy="400110"/>
            </a:xfrm>
            <a:prstGeom prst="rect">
              <a:avLst/>
            </a:prstGeom>
            <a:noFill/>
          </p:spPr>
          <p:txBody>
            <a:bodyPr wrap="none" rtlCol="0" anchor="ctr">
              <a:spAutoFit/>
            </a:bodyPr>
            <a:lstStyle/>
            <a:p>
              <a:pPr algn="r">
                <a:defRPr/>
              </a:pPr>
              <a:r>
                <a:rPr kumimoji="0" lang="el-GR" sz="2000" i="0" u="none" strike="noStrike" kern="1200" cap="none" spc="0" normalizeH="0" baseline="0" noProof="0">
                  <a:ln>
                    <a:noFill/>
                  </a:ln>
                  <a:solidFill>
                    <a:schemeClr val="accent5"/>
                  </a:solidFill>
                  <a:effectLst/>
                  <a:uLnTx/>
                  <a:uFillTx/>
                  <a:latin typeface="Times New Roman" panose="02020603050405020304" pitchFamily="18" charset="0"/>
                  <a:cs typeface="Times New Roman" panose="02020603050405020304" pitchFamily="18" charset="0"/>
                </a:rPr>
                <a:t>β </a:t>
              </a:r>
              <a:r>
                <a:rPr kumimoji="0" lang="en-US" sz="2000" i="0" u="none" strike="noStrike" kern="1200" cap="none" spc="0" normalizeH="0" baseline="0" noProof="0">
                  <a:ln>
                    <a:noFill/>
                  </a:ln>
                  <a:solidFill>
                    <a:schemeClr val="accent5"/>
                  </a:solidFill>
                  <a:effectLst/>
                  <a:uLnTx/>
                  <a:uFillTx/>
                  <a:latin typeface="Avenir"/>
                  <a:ea typeface="+mn-ea"/>
                  <a:cs typeface="+mn-cs"/>
                </a:rPr>
                <a:t>-Actin</a:t>
              </a:r>
            </a:p>
          </p:txBody>
        </p:sp>
        <p:sp>
          <p:nvSpPr>
            <p:cNvPr id="73" name="TextBox 72">
              <a:extLst>
                <a:ext uri="{FF2B5EF4-FFF2-40B4-BE49-F238E27FC236}">
                  <a16:creationId xmlns:a16="http://schemas.microsoft.com/office/drawing/2014/main" id="{183B8349-16C3-FAAF-EB68-E7D089662F2E}"/>
                </a:ext>
              </a:extLst>
            </p:cNvPr>
            <p:cNvSpPr txBox="1"/>
            <p:nvPr/>
          </p:nvSpPr>
          <p:spPr>
            <a:xfrm>
              <a:off x="7604539" y="3931494"/>
              <a:ext cx="869149" cy="400110"/>
            </a:xfrm>
            <a:prstGeom prst="rect">
              <a:avLst/>
            </a:prstGeom>
            <a:noFill/>
          </p:spPr>
          <p:txBody>
            <a:bodyPr wrap="none" rtlCol="0" anchor="ctr">
              <a:spAutoFit/>
            </a:bodyPr>
            <a:lstStyle/>
            <a:p>
              <a:pPr algn="r">
                <a:defRPr/>
              </a:pPr>
              <a:r>
                <a:rPr kumimoji="0" lang="en-US" sz="2000" i="0" u="none" strike="noStrike" kern="1200" cap="none" spc="0" normalizeH="0" baseline="0" noProof="0">
                  <a:ln>
                    <a:noFill/>
                  </a:ln>
                  <a:solidFill>
                    <a:schemeClr val="accent5"/>
                  </a:solidFill>
                  <a:effectLst/>
                  <a:uLnTx/>
                  <a:uFillTx/>
                  <a:latin typeface="Avenir"/>
                  <a:ea typeface="+mn-ea"/>
                  <a:cs typeface="+mn-cs"/>
                </a:rPr>
                <a:t>HIF1</a:t>
              </a:r>
              <a:r>
                <a:rPr kumimoji="0" lang="el-GR" sz="2000" i="0" u="none" strike="noStrike" kern="1200" cap="none" spc="0" normalizeH="0" baseline="0" noProof="0">
                  <a:ln>
                    <a:noFill/>
                  </a:ln>
                  <a:solidFill>
                    <a:schemeClr val="accent5"/>
                  </a:solidFill>
                  <a:effectLst/>
                  <a:uLnTx/>
                  <a:uFillTx/>
                  <a:latin typeface="Avenir"/>
                  <a:ea typeface="+mn-ea"/>
                  <a:cs typeface="+mn-cs"/>
                </a:rPr>
                <a:t>α</a:t>
              </a:r>
              <a:endParaRPr kumimoji="0" lang="en-US" sz="2000" i="0" u="none" strike="noStrike" kern="1200" cap="none" spc="0" normalizeH="0" baseline="0" noProof="0">
                <a:ln>
                  <a:noFill/>
                </a:ln>
                <a:solidFill>
                  <a:schemeClr val="accent5"/>
                </a:solidFill>
                <a:effectLst/>
                <a:uLnTx/>
                <a:uFillTx/>
                <a:latin typeface="Avenir"/>
                <a:ea typeface="+mn-ea"/>
                <a:cs typeface="+mn-cs"/>
              </a:endParaRPr>
            </a:p>
          </p:txBody>
        </p:sp>
        <p:sp>
          <p:nvSpPr>
            <p:cNvPr id="75" name="TextBox 74">
              <a:extLst>
                <a:ext uri="{FF2B5EF4-FFF2-40B4-BE49-F238E27FC236}">
                  <a16:creationId xmlns:a16="http://schemas.microsoft.com/office/drawing/2014/main" id="{1B934BEC-667C-A602-A90A-3AFCC505957A}"/>
                </a:ext>
              </a:extLst>
            </p:cNvPr>
            <p:cNvSpPr txBox="1"/>
            <p:nvPr/>
          </p:nvSpPr>
          <p:spPr>
            <a:xfrm>
              <a:off x="8143925" y="3271144"/>
              <a:ext cx="972503" cy="307777"/>
            </a:xfrm>
            <a:prstGeom prst="rect">
              <a:avLst/>
            </a:prstGeom>
            <a:effectLst>
              <a:outerShdw blurRad="317500" sx="102000" sy="102000" algn="ctr" rotWithShape="0">
                <a:prstClr val="black">
                  <a:alpha val="40000"/>
                </a:prstClr>
              </a:outerShdw>
            </a:effectLst>
          </p:spPr>
          <p:txBody>
            <a:bodyPr wrap="square" lIns="0" tIns="0" rIns="0" bIns="0" rtlCol="0">
              <a:spAutoFit/>
            </a:bodyPr>
            <a:lstStyle/>
            <a:p>
              <a:pPr algn="r">
                <a:spcBef>
                  <a:spcPts val="1200"/>
                </a:spcBef>
                <a:tabLst>
                  <a:tab pos="801688" algn="l"/>
                  <a:tab pos="1143000" algn="l"/>
                  <a:tab pos="1541463" algn="l"/>
                  <a:tab pos="1887538" algn="l"/>
                </a:tabLst>
              </a:pPr>
              <a:r>
                <a:rPr lang="en-US" sz="2000" err="1">
                  <a:solidFill>
                    <a:schemeClr val="accent5"/>
                  </a:solidFill>
                  <a:latin typeface="+mj-lt"/>
                </a:rPr>
                <a:t>Onv</a:t>
              </a:r>
              <a:endParaRPr lang="en-US" sz="2000">
                <a:solidFill>
                  <a:schemeClr val="accent5"/>
                </a:solidFill>
                <a:latin typeface="+mj-lt"/>
              </a:endParaRPr>
            </a:p>
          </p:txBody>
        </p:sp>
        <p:sp>
          <p:nvSpPr>
            <p:cNvPr id="76" name="TextBox 75">
              <a:extLst>
                <a:ext uri="{FF2B5EF4-FFF2-40B4-BE49-F238E27FC236}">
                  <a16:creationId xmlns:a16="http://schemas.microsoft.com/office/drawing/2014/main" id="{38753094-1DED-DCEE-18E3-07F36E0CCD2D}"/>
                </a:ext>
              </a:extLst>
            </p:cNvPr>
            <p:cNvSpPr txBox="1"/>
            <p:nvPr/>
          </p:nvSpPr>
          <p:spPr>
            <a:xfrm>
              <a:off x="9482384" y="2805497"/>
              <a:ext cx="498534" cy="307777"/>
            </a:xfrm>
            <a:prstGeom prst="rect">
              <a:avLst/>
            </a:prstGeom>
            <a:effectLst>
              <a:outerShdw blurRad="317500" sx="102000" sy="102000" algn="ctr" rotWithShape="0">
                <a:prstClr val="black">
                  <a:alpha val="40000"/>
                </a:prstClr>
              </a:outerShdw>
            </a:effectLst>
          </p:spPr>
          <p:txBody>
            <a:bodyPr wrap="none" lIns="0" tIns="0" rIns="0" bIns="0" rtlCol="0" anchor="ctr">
              <a:spAutoFit/>
            </a:bodyPr>
            <a:lstStyle/>
            <a:p>
              <a:pPr algn="l">
                <a:spcBef>
                  <a:spcPts val="1200"/>
                </a:spcBef>
              </a:pPr>
              <a:r>
                <a:rPr lang="en-US" sz="2000">
                  <a:solidFill>
                    <a:schemeClr val="accent5"/>
                  </a:solidFill>
                  <a:latin typeface="Avenir Book" panose="02000503020000020003" pitchFamily="2" charset="0"/>
                </a:rPr>
                <a:t>20%</a:t>
              </a:r>
            </a:p>
          </p:txBody>
        </p:sp>
        <p:sp>
          <p:nvSpPr>
            <p:cNvPr id="77" name="TextBox 76">
              <a:extLst>
                <a:ext uri="{FF2B5EF4-FFF2-40B4-BE49-F238E27FC236}">
                  <a16:creationId xmlns:a16="http://schemas.microsoft.com/office/drawing/2014/main" id="{482BA121-F042-19DF-D91E-A903C0BAE2C4}"/>
                </a:ext>
              </a:extLst>
            </p:cNvPr>
            <p:cNvSpPr txBox="1"/>
            <p:nvPr/>
          </p:nvSpPr>
          <p:spPr>
            <a:xfrm>
              <a:off x="8879184" y="2805497"/>
              <a:ext cx="237244" cy="307777"/>
            </a:xfrm>
            <a:prstGeom prst="rect">
              <a:avLst/>
            </a:prstGeom>
            <a:effectLst>
              <a:outerShdw blurRad="317500" sx="102000" sy="102000" algn="ctr" rotWithShape="0">
                <a:prstClr val="black">
                  <a:alpha val="40000"/>
                </a:prstClr>
              </a:outerShdw>
            </a:effectLst>
          </p:spPr>
          <p:txBody>
            <a:bodyPr wrap="none" lIns="0" tIns="0" rIns="0" bIns="0" rtlCol="0" anchor="ctr">
              <a:spAutoFit/>
            </a:bodyPr>
            <a:lstStyle/>
            <a:p>
              <a:pPr algn="r">
                <a:spcBef>
                  <a:spcPts val="1200"/>
                </a:spcBef>
              </a:pPr>
              <a:r>
                <a:rPr lang="en-US" sz="2000">
                  <a:solidFill>
                    <a:schemeClr val="accent5"/>
                  </a:solidFill>
                  <a:latin typeface="+mj-lt"/>
                </a:rPr>
                <a:t>0</a:t>
              </a:r>
              <a:r>
                <a:rPr lang="en-US" sz="2000" baseline="-25000">
                  <a:solidFill>
                    <a:schemeClr val="accent5"/>
                  </a:solidFill>
                  <a:latin typeface="+mj-lt"/>
                </a:rPr>
                <a:t>2</a:t>
              </a:r>
            </a:p>
          </p:txBody>
        </p:sp>
        <p:sp>
          <p:nvSpPr>
            <p:cNvPr id="78" name="TextBox 77">
              <a:extLst>
                <a:ext uri="{FF2B5EF4-FFF2-40B4-BE49-F238E27FC236}">
                  <a16:creationId xmlns:a16="http://schemas.microsoft.com/office/drawing/2014/main" id="{683EE8A0-6A02-CA6C-B08A-6357F1E9A39A}"/>
                </a:ext>
              </a:extLst>
            </p:cNvPr>
            <p:cNvSpPr txBox="1"/>
            <p:nvPr/>
          </p:nvSpPr>
          <p:spPr>
            <a:xfrm>
              <a:off x="10615377" y="2805497"/>
              <a:ext cx="605612" cy="307777"/>
            </a:xfrm>
            <a:prstGeom prst="rect">
              <a:avLst/>
            </a:prstGeom>
            <a:effectLst>
              <a:outerShdw blurRad="317500" sx="102000" sy="102000" algn="ctr" rotWithShape="0">
                <a:prstClr val="black">
                  <a:alpha val="40000"/>
                </a:prstClr>
              </a:outerShdw>
            </a:effectLst>
          </p:spPr>
          <p:txBody>
            <a:bodyPr wrap="square" lIns="0" tIns="0" rIns="0" bIns="0" rtlCol="0" anchor="ctr">
              <a:spAutoFit/>
            </a:bodyPr>
            <a:lstStyle/>
            <a:p>
              <a:pPr algn="ctr">
                <a:spcBef>
                  <a:spcPts val="1200"/>
                </a:spcBef>
              </a:pPr>
              <a:r>
                <a:rPr lang="en-US" sz="2000">
                  <a:solidFill>
                    <a:schemeClr val="accent5"/>
                  </a:solidFill>
                  <a:latin typeface="Avenir Book" panose="02000503020000020003" pitchFamily="2" charset="0"/>
                </a:rPr>
                <a:t>1%</a:t>
              </a:r>
            </a:p>
          </p:txBody>
        </p:sp>
        <p:sp>
          <p:nvSpPr>
            <p:cNvPr id="83" name="Left Bracket 82">
              <a:extLst>
                <a:ext uri="{FF2B5EF4-FFF2-40B4-BE49-F238E27FC236}">
                  <a16:creationId xmlns:a16="http://schemas.microsoft.com/office/drawing/2014/main" id="{ACFC3F6C-FA6B-976F-D9ED-014520DB24D9}"/>
                </a:ext>
              </a:extLst>
            </p:cNvPr>
            <p:cNvSpPr/>
            <p:nvPr/>
          </p:nvSpPr>
          <p:spPr>
            <a:xfrm rot="5400000">
              <a:off x="9660329" y="2664937"/>
              <a:ext cx="142643" cy="1035540"/>
            </a:xfrm>
            <a:prstGeom prst="leftBracket">
              <a:avLst>
                <a:gd name="adj" fmla="val 92914"/>
              </a:avLst>
            </a:prstGeom>
            <a:ln w="3175">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 name="Left Bracket 83">
              <a:extLst>
                <a:ext uri="{FF2B5EF4-FFF2-40B4-BE49-F238E27FC236}">
                  <a16:creationId xmlns:a16="http://schemas.microsoft.com/office/drawing/2014/main" id="{A08FB99E-59E2-D543-1474-243BE4A03AFD}"/>
                </a:ext>
              </a:extLst>
            </p:cNvPr>
            <p:cNvSpPr/>
            <p:nvPr/>
          </p:nvSpPr>
          <p:spPr>
            <a:xfrm rot="5400000">
              <a:off x="10846861" y="2664937"/>
              <a:ext cx="142643" cy="1035540"/>
            </a:xfrm>
            <a:prstGeom prst="leftBracket">
              <a:avLst>
                <a:gd name="adj" fmla="val 92914"/>
              </a:avLst>
            </a:prstGeom>
            <a:ln w="3175">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8" name="TextBox 87">
              <a:extLst>
                <a:ext uri="{FF2B5EF4-FFF2-40B4-BE49-F238E27FC236}">
                  <a16:creationId xmlns:a16="http://schemas.microsoft.com/office/drawing/2014/main" id="{7B526368-6755-1EB6-2444-F1756CE460DE}"/>
                </a:ext>
              </a:extLst>
            </p:cNvPr>
            <p:cNvSpPr txBox="1"/>
            <p:nvPr/>
          </p:nvSpPr>
          <p:spPr>
            <a:xfrm>
              <a:off x="9852689" y="3271144"/>
              <a:ext cx="207374" cy="276999"/>
            </a:xfrm>
            <a:prstGeom prst="rect">
              <a:avLst/>
            </a:prstGeom>
            <a:noFill/>
          </p:spPr>
          <p:txBody>
            <a:bodyPr wrap="square" lIns="0" tIns="0" rIns="0" bIns="0" rtlCol="0" anchor="ctr">
              <a:spAutoFit/>
            </a:bodyPr>
            <a:lstStyle/>
            <a:p>
              <a:pPr algn="ctr"/>
              <a:r>
                <a:rPr lang="en-US">
                  <a:solidFill>
                    <a:schemeClr val="accent5"/>
                  </a:solidFill>
                </a:rPr>
                <a:t>+</a:t>
              </a:r>
            </a:p>
          </p:txBody>
        </p:sp>
        <p:sp>
          <p:nvSpPr>
            <p:cNvPr id="89" name="TextBox 88">
              <a:extLst>
                <a:ext uri="{FF2B5EF4-FFF2-40B4-BE49-F238E27FC236}">
                  <a16:creationId xmlns:a16="http://schemas.microsoft.com/office/drawing/2014/main" id="{AFC98614-89F3-EE36-44CA-2ADE5DADC4B7}"/>
                </a:ext>
              </a:extLst>
            </p:cNvPr>
            <p:cNvSpPr txBox="1"/>
            <p:nvPr/>
          </p:nvSpPr>
          <p:spPr>
            <a:xfrm>
              <a:off x="11119016" y="3271144"/>
              <a:ext cx="207374" cy="276999"/>
            </a:xfrm>
            <a:prstGeom prst="rect">
              <a:avLst/>
            </a:prstGeom>
            <a:noFill/>
          </p:spPr>
          <p:txBody>
            <a:bodyPr wrap="square" lIns="0" tIns="0" rIns="0" bIns="0" rtlCol="0" anchor="ctr">
              <a:spAutoFit/>
            </a:bodyPr>
            <a:lstStyle/>
            <a:p>
              <a:pPr algn="ctr"/>
              <a:r>
                <a:rPr lang="en-US">
                  <a:solidFill>
                    <a:schemeClr val="accent5"/>
                  </a:solidFill>
                </a:rPr>
                <a:t>+</a:t>
              </a:r>
            </a:p>
          </p:txBody>
        </p:sp>
        <p:sp>
          <p:nvSpPr>
            <p:cNvPr id="90" name="TextBox 89">
              <a:extLst>
                <a:ext uri="{FF2B5EF4-FFF2-40B4-BE49-F238E27FC236}">
                  <a16:creationId xmlns:a16="http://schemas.microsoft.com/office/drawing/2014/main" id="{33495EB1-E04A-FF73-F757-5A931D5E7C8F}"/>
                </a:ext>
              </a:extLst>
            </p:cNvPr>
            <p:cNvSpPr txBox="1"/>
            <p:nvPr/>
          </p:nvSpPr>
          <p:spPr>
            <a:xfrm>
              <a:off x="9324604" y="3271144"/>
              <a:ext cx="207374" cy="276999"/>
            </a:xfrm>
            <a:prstGeom prst="rect">
              <a:avLst/>
            </a:prstGeom>
            <a:noFill/>
          </p:spPr>
          <p:txBody>
            <a:bodyPr wrap="square" lIns="0" tIns="0" rIns="0" bIns="0" rtlCol="0" anchor="ctr">
              <a:spAutoFit/>
            </a:bodyPr>
            <a:lstStyle/>
            <a:p>
              <a:pPr algn="ctr"/>
              <a:r>
                <a:rPr lang="en-US">
                  <a:solidFill>
                    <a:schemeClr val="accent5"/>
                  </a:solidFill>
                </a:rPr>
                <a:t>−</a:t>
              </a:r>
            </a:p>
          </p:txBody>
        </p:sp>
        <p:sp>
          <p:nvSpPr>
            <p:cNvPr id="91" name="TextBox 90">
              <a:extLst>
                <a:ext uri="{FF2B5EF4-FFF2-40B4-BE49-F238E27FC236}">
                  <a16:creationId xmlns:a16="http://schemas.microsoft.com/office/drawing/2014/main" id="{0CCBF248-071D-C2E1-5CCC-E9C50A27E602}"/>
                </a:ext>
              </a:extLst>
            </p:cNvPr>
            <p:cNvSpPr txBox="1"/>
            <p:nvPr/>
          </p:nvSpPr>
          <p:spPr>
            <a:xfrm>
              <a:off x="10495681" y="3271144"/>
              <a:ext cx="207374" cy="276999"/>
            </a:xfrm>
            <a:prstGeom prst="rect">
              <a:avLst/>
            </a:prstGeom>
            <a:noFill/>
          </p:spPr>
          <p:txBody>
            <a:bodyPr wrap="square" lIns="0" tIns="0" rIns="0" bIns="0" rtlCol="0" anchor="ctr">
              <a:spAutoFit/>
            </a:bodyPr>
            <a:lstStyle/>
            <a:p>
              <a:pPr algn="ctr"/>
              <a:r>
                <a:rPr lang="en-US">
                  <a:solidFill>
                    <a:schemeClr val="accent5"/>
                  </a:solidFill>
                </a:rPr>
                <a:t>−</a:t>
              </a:r>
            </a:p>
          </p:txBody>
        </p:sp>
      </p:grpSp>
      <p:sp>
        <p:nvSpPr>
          <p:cNvPr id="92" name="TextBox 91">
            <a:extLst>
              <a:ext uri="{FF2B5EF4-FFF2-40B4-BE49-F238E27FC236}">
                <a16:creationId xmlns:a16="http://schemas.microsoft.com/office/drawing/2014/main" id="{F0BD4813-A4E4-2B90-DFE0-0B2C3B286E71}"/>
              </a:ext>
            </a:extLst>
          </p:cNvPr>
          <p:cNvSpPr txBox="1"/>
          <p:nvPr/>
        </p:nvSpPr>
        <p:spPr>
          <a:xfrm>
            <a:off x="318656" y="1660678"/>
            <a:ext cx="5872874" cy="276999"/>
          </a:xfrm>
          <a:prstGeom prst="rect">
            <a:avLst/>
          </a:prstGeom>
          <a:noFill/>
        </p:spPr>
        <p:txBody>
          <a:bodyPr wrap="square" lIns="0" tIns="0" rIns="0" bIns="0">
            <a:spAutoFit/>
          </a:bodyPr>
          <a:lstStyle/>
          <a:p>
            <a:pPr marL="0" indent="0">
              <a:buNone/>
            </a:pPr>
            <a:r>
              <a:rPr lang="en-US">
                <a:solidFill>
                  <a:schemeClr val="accent5"/>
                </a:solidFill>
                <a:latin typeface="Roboto Slab" pitchFamily="2" charset="0"/>
                <a:ea typeface="Roboto Slab" pitchFamily="2" charset="0"/>
              </a:rPr>
              <a:t>PLK1 inhibition in </a:t>
            </a:r>
            <a:r>
              <a:rPr lang="en-US" err="1">
                <a:solidFill>
                  <a:schemeClr val="accent5"/>
                </a:solidFill>
                <a:latin typeface="Roboto Slab" pitchFamily="2" charset="0"/>
                <a:ea typeface="Roboto Slab" pitchFamily="2" charset="0"/>
              </a:rPr>
              <a:t>LoVo</a:t>
            </a:r>
            <a:r>
              <a:rPr lang="en-US">
                <a:solidFill>
                  <a:schemeClr val="accent5"/>
                </a:solidFill>
                <a:latin typeface="Roboto Slab" pitchFamily="2" charset="0"/>
                <a:ea typeface="Roboto Slab" pitchFamily="2" charset="0"/>
              </a:rPr>
              <a:t> RAS-mutant CRC cell lines</a:t>
            </a:r>
            <a:r>
              <a:rPr lang="en-US" baseline="30000">
                <a:solidFill>
                  <a:schemeClr val="accent5"/>
                </a:solidFill>
                <a:latin typeface="Roboto Slab" pitchFamily="2" charset="0"/>
                <a:ea typeface="Roboto Slab" pitchFamily="2" charset="0"/>
              </a:rPr>
              <a:t>1</a:t>
            </a:r>
            <a:endParaRPr lang="en-US">
              <a:solidFill>
                <a:schemeClr val="accent5"/>
              </a:solidFill>
              <a:latin typeface="Roboto Slab" pitchFamily="2" charset="0"/>
              <a:ea typeface="Roboto Slab" pitchFamily="2" charset="0"/>
            </a:endParaRPr>
          </a:p>
        </p:txBody>
      </p:sp>
      <p:sp>
        <p:nvSpPr>
          <p:cNvPr id="3" name="TextBox 2">
            <a:extLst>
              <a:ext uri="{FF2B5EF4-FFF2-40B4-BE49-F238E27FC236}">
                <a16:creationId xmlns:a16="http://schemas.microsoft.com/office/drawing/2014/main" id="{8F1F7E5C-1F9B-D794-C4B8-3032C01EDAB7}"/>
              </a:ext>
            </a:extLst>
          </p:cNvPr>
          <p:cNvSpPr txBox="1"/>
          <p:nvPr/>
        </p:nvSpPr>
        <p:spPr>
          <a:xfrm>
            <a:off x="3550980" y="2447919"/>
            <a:ext cx="722306" cy="276999"/>
          </a:xfrm>
          <a:prstGeom prst="rect">
            <a:avLst/>
          </a:prstGeom>
          <a:solidFill>
            <a:schemeClr val="bg1"/>
          </a:solidFill>
        </p:spPr>
        <p:txBody>
          <a:bodyPr wrap="square" lIns="0" tIns="0" rIns="0" bIns="0" rtlCol="0">
            <a:spAutoFit/>
          </a:bodyPr>
          <a:lstStyle/>
          <a:p>
            <a:pPr algn="ctr"/>
            <a:r>
              <a:rPr lang="en-US" err="1">
                <a:solidFill>
                  <a:schemeClr val="accent5"/>
                </a:solidFill>
                <a:latin typeface="Avenir Heavy" panose="020B0703020203020204" pitchFamily="34" charset="0"/>
              </a:rPr>
              <a:t>LoVo</a:t>
            </a:r>
            <a:endParaRPr lang="en-US">
              <a:solidFill>
                <a:schemeClr val="accent5"/>
              </a:solidFill>
              <a:latin typeface="Avenir Heavy" panose="020B0703020203020204" pitchFamily="34" charset="0"/>
            </a:endParaRPr>
          </a:p>
        </p:txBody>
      </p:sp>
      <p:sp>
        <p:nvSpPr>
          <p:cNvPr id="4" name="TextBox 3">
            <a:extLst>
              <a:ext uri="{FF2B5EF4-FFF2-40B4-BE49-F238E27FC236}">
                <a16:creationId xmlns:a16="http://schemas.microsoft.com/office/drawing/2014/main" id="{B036D42F-D2B0-D721-9BA1-D338833B1CFB}"/>
              </a:ext>
            </a:extLst>
          </p:cNvPr>
          <p:cNvSpPr txBox="1"/>
          <p:nvPr/>
        </p:nvSpPr>
        <p:spPr>
          <a:xfrm>
            <a:off x="10137747" y="2447919"/>
            <a:ext cx="722306" cy="276999"/>
          </a:xfrm>
          <a:prstGeom prst="rect">
            <a:avLst/>
          </a:prstGeom>
          <a:solidFill>
            <a:schemeClr val="bg1"/>
          </a:solidFill>
        </p:spPr>
        <p:txBody>
          <a:bodyPr wrap="square" lIns="0" tIns="0" rIns="0" bIns="0" rtlCol="0">
            <a:spAutoFit/>
          </a:bodyPr>
          <a:lstStyle/>
          <a:p>
            <a:pPr algn="ctr"/>
            <a:r>
              <a:rPr lang="en-US" err="1">
                <a:solidFill>
                  <a:schemeClr val="accent5"/>
                </a:solidFill>
                <a:latin typeface="Avenir Heavy" panose="020B0703020203020204" pitchFamily="34" charset="0"/>
              </a:rPr>
              <a:t>LoVo</a:t>
            </a:r>
            <a:endParaRPr lang="en-US">
              <a:solidFill>
                <a:schemeClr val="accent5"/>
              </a:solidFill>
              <a:latin typeface="Avenir Heavy" panose="020B0703020203020204" pitchFamily="34" charset="0"/>
            </a:endParaRPr>
          </a:p>
        </p:txBody>
      </p:sp>
      <p:sp>
        <p:nvSpPr>
          <p:cNvPr id="2" name="Rectangle 1">
            <a:hlinkClick r:id="rId7" action="ppaction://hlinksldjump"/>
            <a:extLst>
              <a:ext uri="{FF2B5EF4-FFF2-40B4-BE49-F238E27FC236}">
                <a16:creationId xmlns:a16="http://schemas.microsoft.com/office/drawing/2014/main" id="{AD88DD0E-76DB-60B8-1189-A1F7CA17A930}"/>
              </a:ext>
            </a:extLst>
          </p:cNvPr>
          <p:cNvSpPr/>
          <p:nvPr/>
        </p:nvSpPr>
        <p:spPr>
          <a:xfrm>
            <a:off x="11096625" y="6191250"/>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Tree>
    <p:extLst>
      <p:ext uri="{BB962C8B-B14F-4D97-AF65-F5344CB8AC3E}">
        <p14:creationId xmlns:p14="http://schemas.microsoft.com/office/powerpoint/2010/main" val="3664632413"/>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78235B5-C82D-046A-0C17-4616CEDB760B}"/>
            </a:ext>
          </a:extLst>
        </p:cNvPr>
        <p:cNvGrpSpPr/>
        <p:nvPr/>
      </p:nvGrpSpPr>
      <p:grpSpPr>
        <a:xfrm>
          <a:off x="0" y="0"/>
          <a:ext cx="0" cy="0"/>
          <a:chOff x="0" y="0"/>
          <a:chExt cx="0" cy="0"/>
        </a:xfrm>
      </p:grpSpPr>
      <p:cxnSp>
        <p:nvCxnSpPr>
          <p:cNvPr id="11" name="!!Straight Connector 73">
            <a:extLst>
              <a:ext uri="{FF2B5EF4-FFF2-40B4-BE49-F238E27FC236}">
                <a16:creationId xmlns:a16="http://schemas.microsoft.com/office/drawing/2014/main" id="{BB417B40-A013-C30D-4B07-E2FEFEFE5011}"/>
              </a:ext>
            </a:extLst>
          </p:cNvPr>
          <p:cNvCxnSpPr>
            <a:cxnSpLocks/>
          </p:cNvCxnSpPr>
          <p:nvPr/>
        </p:nvCxnSpPr>
        <p:spPr>
          <a:xfrm>
            <a:off x="2912882" y="1796978"/>
            <a:ext cx="1970203" cy="0"/>
          </a:xfrm>
          <a:prstGeom prst="line">
            <a:avLst/>
          </a:prstGeom>
          <a:ln w="3175">
            <a:solidFill>
              <a:srgbClr val="9A9B9D"/>
            </a:solidFill>
          </a:ln>
        </p:spPr>
        <p:style>
          <a:lnRef idx="1">
            <a:schemeClr val="accent1"/>
          </a:lnRef>
          <a:fillRef idx="0">
            <a:schemeClr val="accent1"/>
          </a:fillRef>
          <a:effectRef idx="0">
            <a:schemeClr val="accent1"/>
          </a:effectRef>
          <a:fontRef idx="minor">
            <a:schemeClr val="tx1"/>
          </a:fontRef>
        </p:style>
      </p:cxnSp>
      <p:grpSp>
        <p:nvGrpSpPr>
          <p:cNvPr id="206" name="Group 205">
            <a:extLst>
              <a:ext uri="{FF2B5EF4-FFF2-40B4-BE49-F238E27FC236}">
                <a16:creationId xmlns:a16="http://schemas.microsoft.com/office/drawing/2014/main" id="{63480DC8-C064-E5E7-90BA-7B31C9BDAA1F}"/>
              </a:ext>
            </a:extLst>
          </p:cNvPr>
          <p:cNvGrpSpPr/>
          <p:nvPr/>
        </p:nvGrpSpPr>
        <p:grpSpPr>
          <a:xfrm>
            <a:off x="2221714" y="4142028"/>
            <a:ext cx="2661657" cy="1982967"/>
            <a:chOff x="1407797" y="2777803"/>
            <a:chExt cx="4232879" cy="3153547"/>
          </a:xfrm>
        </p:grpSpPr>
        <p:sp>
          <p:nvSpPr>
            <p:cNvPr id="207" name="TextBox 206">
              <a:extLst>
                <a:ext uri="{FF2B5EF4-FFF2-40B4-BE49-F238E27FC236}">
                  <a16:creationId xmlns:a16="http://schemas.microsoft.com/office/drawing/2014/main" id="{579A83FB-23A2-82FB-541C-2289327541CE}"/>
                </a:ext>
              </a:extLst>
            </p:cNvPr>
            <p:cNvSpPr txBox="1"/>
            <p:nvPr/>
          </p:nvSpPr>
          <p:spPr>
            <a:xfrm>
              <a:off x="2180843" y="3240325"/>
              <a:ext cx="972503" cy="603050"/>
            </a:xfrm>
            <a:prstGeom prst="rect">
              <a:avLst/>
            </a:prstGeom>
            <a:effectLst>
              <a:outerShdw blurRad="317500" sx="102000" sy="102000" algn="ctr" rotWithShape="0">
                <a:prstClr val="black">
                  <a:alpha val="40000"/>
                </a:prstClr>
              </a:outerShdw>
            </a:effectLst>
          </p:spPr>
          <p:txBody>
            <a:bodyPr wrap="square" lIns="0" tIns="0" rIns="0" bIns="0" rtlCol="0">
              <a:spAutoFit/>
            </a:bodyPr>
            <a:lstStyle/>
            <a:p>
              <a:pPr algn="r">
                <a:spcBef>
                  <a:spcPts val="1200"/>
                </a:spcBef>
                <a:tabLst>
                  <a:tab pos="801688" algn="l"/>
                  <a:tab pos="1143000" algn="l"/>
                  <a:tab pos="1541463" algn="l"/>
                  <a:tab pos="1887538" algn="l"/>
                </a:tabLst>
              </a:pPr>
              <a:r>
                <a:rPr lang="en-US" sz="1400">
                  <a:solidFill>
                    <a:schemeClr val="accent5"/>
                  </a:solidFill>
                  <a:latin typeface="+mj-lt"/>
                </a:rPr>
                <a:t>siPLK1	</a:t>
              </a:r>
            </a:p>
          </p:txBody>
        </p:sp>
        <p:sp>
          <p:nvSpPr>
            <p:cNvPr id="208" name="TextBox 207">
              <a:extLst>
                <a:ext uri="{FF2B5EF4-FFF2-40B4-BE49-F238E27FC236}">
                  <a16:creationId xmlns:a16="http://schemas.microsoft.com/office/drawing/2014/main" id="{1B3604DC-4363-7E13-6F4A-A283B68E48C6}"/>
                </a:ext>
              </a:extLst>
            </p:cNvPr>
            <p:cNvSpPr txBox="1"/>
            <p:nvPr/>
          </p:nvSpPr>
          <p:spPr>
            <a:xfrm>
              <a:off x="3519302" y="2777803"/>
              <a:ext cx="486838" cy="301526"/>
            </a:xfrm>
            <a:prstGeom prst="rect">
              <a:avLst/>
            </a:prstGeom>
            <a:effectLst>
              <a:outerShdw blurRad="317500" sx="102000" sy="102000" algn="ctr" rotWithShape="0">
                <a:prstClr val="black">
                  <a:alpha val="40000"/>
                </a:prstClr>
              </a:outerShdw>
            </a:effectLst>
          </p:spPr>
          <p:txBody>
            <a:bodyPr wrap="none" lIns="0" tIns="0" rIns="0" bIns="0" rtlCol="0" anchor="ctr">
              <a:spAutoFit/>
            </a:bodyPr>
            <a:lstStyle/>
            <a:p>
              <a:pPr algn="l">
                <a:spcBef>
                  <a:spcPts val="1200"/>
                </a:spcBef>
              </a:pPr>
              <a:r>
                <a:rPr lang="en-US" sz="1400">
                  <a:solidFill>
                    <a:schemeClr val="accent5"/>
                  </a:solidFill>
                  <a:latin typeface="Avenir Book" panose="02000503020000020003" pitchFamily="2" charset="0"/>
                </a:rPr>
                <a:t>20%</a:t>
              </a:r>
            </a:p>
          </p:txBody>
        </p:sp>
        <p:sp>
          <p:nvSpPr>
            <p:cNvPr id="209" name="TextBox 208">
              <a:extLst>
                <a:ext uri="{FF2B5EF4-FFF2-40B4-BE49-F238E27FC236}">
                  <a16:creationId xmlns:a16="http://schemas.microsoft.com/office/drawing/2014/main" id="{87424AAB-BC11-07C2-78BF-244A2C616E5A}"/>
                </a:ext>
              </a:extLst>
            </p:cNvPr>
            <p:cNvSpPr txBox="1"/>
            <p:nvPr/>
          </p:nvSpPr>
          <p:spPr>
            <a:xfrm>
              <a:off x="1407797" y="5462877"/>
              <a:ext cx="1117708" cy="430751"/>
            </a:xfrm>
            <a:prstGeom prst="rect">
              <a:avLst/>
            </a:prstGeom>
            <a:noFill/>
          </p:spPr>
          <p:txBody>
            <a:bodyPr wrap="none" rtlCol="0" anchor="ctr">
              <a:spAutoFit/>
            </a:bodyPr>
            <a:lstStyle/>
            <a:p>
              <a:pPr algn="r">
                <a:defRPr/>
              </a:pPr>
              <a:r>
                <a:rPr kumimoji="0" lang="el-GR" sz="1400" i="0" u="none" strike="noStrike" kern="1200" cap="none" spc="0" normalizeH="0" baseline="0" noProof="0">
                  <a:ln>
                    <a:noFill/>
                  </a:ln>
                  <a:solidFill>
                    <a:schemeClr val="accent5"/>
                  </a:solidFill>
                  <a:effectLst/>
                  <a:uLnTx/>
                  <a:uFillTx/>
                  <a:latin typeface="Times New Roman" panose="02020603050405020304" pitchFamily="18" charset="0"/>
                  <a:cs typeface="Times New Roman" panose="02020603050405020304" pitchFamily="18" charset="0"/>
                </a:rPr>
                <a:t>β </a:t>
              </a:r>
              <a:r>
                <a:rPr kumimoji="0" lang="en-US" sz="1400" i="0" u="none" strike="noStrike" kern="1200" cap="none" spc="0" normalizeH="0" baseline="0" noProof="0">
                  <a:ln>
                    <a:noFill/>
                  </a:ln>
                  <a:solidFill>
                    <a:schemeClr val="accent5"/>
                  </a:solidFill>
                  <a:effectLst/>
                  <a:uLnTx/>
                  <a:uFillTx/>
                  <a:latin typeface="Avenir"/>
                  <a:ea typeface="+mn-ea"/>
                  <a:cs typeface="+mn-cs"/>
                </a:rPr>
                <a:t>-Actin</a:t>
              </a:r>
            </a:p>
          </p:txBody>
        </p:sp>
        <p:sp>
          <p:nvSpPr>
            <p:cNvPr id="210" name="TextBox 209">
              <a:extLst>
                <a:ext uri="{FF2B5EF4-FFF2-40B4-BE49-F238E27FC236}">
                  <a16:creationId xmlns:a16="http://schemas.microsoft.com/office/drawing/2014/main" id="{84A5EEB9-06F2-9713-E536-036EE908886A}"/>
                </a:ext>
              </a:extLst>
            </p:cNvPr>
            <p:cNvSpPr txBox="1"/>
            <p:nvPr/>
          </p:nvSpPr>
          <p:spPr>
            <a:xfrm>
              <a:off x="1598493" y="4706972"/>
              <a:ext cx="927012" cy="430751"/>
            </a:xfrm>
            <a:prstGeom prst="rect">
              <a:avLst/>
            </a:prstGeom>
            <a:noFill/>
          </p:spPr>
          <p:txBody>
            <a:bodyPr wrap="none" rtlCol="0" anchor="ctr">
              <a:spAutoFit/>
            </a:bodyPr>
            <a:lstStyle/>
            <a:p>
              <a:pPr algn="r">
                <a:defRPr/>
              </a:pPr>
              <a:r>
                <a:rPr kumimoji="0" lang="en-US" sz="1400" i="0" u="none" strike="noStrike" kern="1200" cap="none" spc="0" normalizeH="0" baseline="0" noProof="0">
                  <a:ln>
                    <a:noFill/>
                  </a:ln>
                  <a:solidFill>
                    <a:schemeClr val="accent5"/>
                  </a:solidFill>
                  <a:effectLst/>
                  <a:uLnTx/>
                  <a:uFillTx/>
                  <a:latin typeface="Avenir"/>
                  <a:ea typeface="+mn-ea"/>
                  <a:cs typeface="+mn-cs"/>
                </a:rPr>
                <a:t>HIF1</a:t>
              </a:r>
              <a:r>
                <a:rPr kumimoji="0" lang="el-GR" sz="1400" i="0" u="none" strike="noStrike" kern="1200" cap="none" spc="0" normalizeH="0" baseline="0" noProof="0">
                  <a:ln>
                    <a:noFill/>
                  </a:ln>
                  <a:solidFill>
                    <a:schemeClr val="accent5"/>
                  </a:solidFill>
                  <a:effectLst/>
                  <a:uLnTx/>
                  <a:uFillTx/>
                  <a:latin typeface="Avenir"/>
                  <a:ea typeface="+mn-ea"/>
                  <a:cs typeface="+mn-cs"/>
                </a:rPr>
                <a:t>α</a:t>
              </a:r>
              <a:endParaRPr kumimoji="0" lang="en-US" sz="1400" i="0" u="none" strike="noStrike" kern="1200" cap="none" spc="0" normalizeH="0" baseline="0" noProof="0">
                <a:ln>
                  <a:noFill/>
                </a:ln>
                <a:solidFill>
                  <a:schemeClr val="accent5"/>
                </a:solidFill>
                <a:effectLst/>
                <a:uLnTx/>
                <a:uFillTx/>
                <a:latin typeface="Avenir"/>
                <a:ea typeface="+mn-ea"/>
                <a:cs typeface="+mn-cs"/>
              </a:endParaRPr>
            </a:p>
          </p:txBody>
        </p:sp>
        <p:sp>
          <p:nvSpPr>
            <p:cNvPr id="211" name="TextBox 210">
              <a:extLst>
                <a:ext uri="{FF2B5EF4-FFF2-40B4-BE49-F238E27FC236}">
                  <a16:creationId xmlns:a16="http://schemas.microsoft.com/office/drawing/2014/main" id="{73F93E70-99EC-068B-CF9E-1608A03C9A78}"/>
                </a:ext>
              </a:extLst>
            </p:cNvPr>
            <p:cNvSpPr txBox="1"/>
            <p:nvPr/>
          </p:nvSpPr>
          <p:spPr>
            <a:xfrm>
              <a:off x="2920022" y="2777803"/>
              <a:ext cx="233324" cy="301526"/>
            </a:xfrm>
            <a:prstGeom prst="rect">
              <a:avLst/>
            </a:prstGeom>
            <a:effectLst>
              <a:outerShdw blurRad="317500" sx="102000" sy="102000" algn="ctr" rotWithShape="0">
                <a:prstClr val="black">
                  <a:alpha val="40000"/>
                </a:prstClr>
              </a:outerShdw>
            </a:effectLst>
          </p:spPr>
          <p:txBody>
            <a:bodyPr wrap="none" lIns="0" tIns="0" rIns="0" bIns="0" rtlCol="0" anchor="ctr">
              <a:spAutoFit/>
            </a:bodyPr>
            <a:lstStyle/>
            <a:p>
              <a:pPr algn="r">
                <a:spcBef>
                  <a:spcPts val="1200"/>
                </a:spcBef>
              </a:pPr>
              <a:r>
                <a:rPr lang="en-US" sz="1400">
                  <a:solidFill>
                    <a:schemeClr val="accent5"/>
                  </a:solidFill>
                  <a:latin typeface="+mj-lt"/>
                </a:rPr>
                <a:t>0</a:t>
              </a:r>
              <a:r>
                <a:rPr lang="en-US" sz="1400" baseline="-25000">
                  <a:solidFill>
                    <a:schemeClr val="accent5"/>
                  </a:solidFill>
                  <a:latin typeface="+mj-lt"/>
                </a:rPr>
                <a:t>2</a:t>
              </a:r>
            </a:p>
          </p:txBody>
        </p:sp>
        <p:sp>
          <p:nvSpPr>
            <p:cNvPr id="212" name="TextBox 211">
              <a:extLst>
                <a:ext uri="{FF2B5EF4-FFF2-40B4-BE49-F238E27FC236}">
                  <a16:creationId xmlns:a16="http://schemas.microsoft.com/office/drawing/2014/main" id="{9F469047-692C-593B-0F5E-6E65E5703047}"/>
                </a:ext>
              </a:extLst>
            </p:cNvPr>
            <p:cNvSpPr txBox="1"/>
            <p:nvPr/>
          </p:nvSpPr>
          <p:spPr>
            <a:xfrm>
              <a:off x="4742113" y="2777803"/>
              <a:ext cx="605612" cy="301526"/>
            </a:xfrm>
            <a:prstGeom prst="rect">
              <a:avLst/>
            </a:prstGeom>
            <a:effectLst>
              <a:outerShdw blurRad="317500" sx="102000" sy="102000" algn="ctr" rotWithShape="0">
                <a:prstClr val="black">
                  <a:alpha val="40000"/>
                </a:prstClr>
              </a:outerShdw>
            </a:effectLst>
          </p:spPr>
          <p:txBody>
            <a:bodyPr wrap="square" lIns="0" tIns="0" rIns="0" bIns="0" rtlCol="0" anchor="ctr">
              <a:spAutoFit/>
            </a:bodyPr>
            <a:lstStyle/>
            <a:p>
              <a:pPr algn="ctr">
                <a:spcBef>
                  <a:spcPts val="1200"/>
                </a:spcBef>
              </a:pPr>
              <a:r>
                <a:rPr lang="en-US" sz="1400">
                  <a:solidFill>
                    <a:schemeClr val="accent5"/>
                  </a:solidFill>
                  <a:latin typeface="Avenir Book" panose="02000503020000020003" pitchFamily="2" charset="0"/>
                </a:rPr>
                <a:t>1%</a:t>
              </a:r>
            </a:p>
          </p:txBody>
        </p:sp>
        <p:sp>
          <p:nvSpPr>
            <p:cNvPr id="213" name="TextBox 212">
              <a:extLst>
                <a:ext uri="{FF2B5EF4-FFF2-40B4-BE49-F238E27FC236}">
                  <a16:creationId xmlns:a16="http://schemas.microsoft.com/office/drawing/2014/main" id="{A309A269-7752-3132-A9D4-6A472E3EC229}"/>
                </a:ext>
              </a:extLst>
            </p:cNvPr>
            <p:cNvSpPr txBox="1"/>
            <p:nvPr/>
          </p:nvSpPr>
          <p:spPr>
            <a:xfrm>
              <a:off x="1694965" y="3792684"/>
              <a:ext cx="830540" cy="430751"/>
            </a:xfrm>
            <a:prstGeom prst="rect">
              <a:avLst/>
            </a:prstGeom>
            <a:noFill/>
          </p:spPr>
          <p:txBody>
            <a:bodyPr wrap="none"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i="0" u="none" strike="noStrike" kern="1200" cap="none" spc="0" normalizeH="0" baseline="0" noProof="0">
                  <a:ln>
                    <a:noFill/>
                  </a:ln>
                  <a:solidFill>
                    <a:schemeClr val="accent5"/>
                  </a:solidFill>
                  <a:effectLst/>
                  <a:uLnTx/>
                  <a:uFillTx/>
                  <a:latin typeface="Avenir"/>
                  <a:ea typeface="+mn-ea"/>
                  <a:cs typeface="+mn-cs"/>
                </a:rPr>
                <a:t>PLK1</a:t>
              </a:r>
            </a:p>
          </p:txBody>
        </p:sp>
        <p:pic>
          <p:nvPicPr>
            <p:cNvPr id="214" name="Picture 213">
              <a:extLst>
                <a:ext uri="{FF2B5EF4-FFF2-40B4-BE49-F238E27FC236}">
                  <a16:creationId xmlns:a16="http://schemas.microsoft.com/office/drawing/2014/main" id="{22AFF8F4-1BEF-E203-4D0C-DE04F9930D9A}"/>
                </a:ext>
              </a:extLst>
            </p:cNvPr>
            <p:cNvPicPr>
              <a:picLocks noChangeAspect="1"/>
            </p:cNvPicPr>
            <p:nvPr/>
          </p:nvPicPr>
          <p:blipFill rotWithShape="1">
            <a:blip r:embed="rId2"/>
            <a:srcRect l="5845" t="33373" r="72014" b="59509"/>
            <a:stretch/>
          </p:blipFill>
          <p:spPr>
            <a:xfrm>
              <a:off x="2952710" y="4559917"/>
              <a:ext cx="2602241" cy="719061"/>
            </a:xfrm>
            <a:prstGeom prst="rect">
              <a:avLst/>
            </a:prstGeom>
          </p:spPr>
        </p:pic>
        <p:sp>
          <p:nvSpPr>
            <p:cNvPr id="215" name="Rectangle 214">
              <a:extLst>
                <a:ext uri="{FF2B5EF4-FFF2-40B4-BE49-F238E27FC236}">
                  <a16:creationId xmlns:a16="http://schemas.microsoft.com/office/drawing/2014/main" id="{86F74DD1-EC8B-483B-8503-D8B2A750E980}"/>
                </a:ext>
              </a:extLst>
            </p:cNvPr>
            <p:cNvSpPr/>
            <p:nvPr/>
          </p:nvSpPr>
          <p:spPr>
            <a:xfrm>
              <a:off x="2534200" y="4510868"/>
              <a:ext cx="3106476" cy="822960"/>
            </a:xfrm>
            <a:prstGeom prst="rect">
              <a:avLst/>
            </a:prstGeom>
            <a:noFill/>
            <a:ln w="6350">
              <a:solidFill>
                <a:schemeClr val="bg1">
                  <a:lumMod val="65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800">
                <a:solidFill>
                  <a:schemeClr val="accent1"/>
                </a:solidFill>
                <a:latin typeface="Avenir Book" panose="02000503020000020003" pitchFamily="2" charset="0"/>
              </a:endParaRPr>
            </a:p>
          </p:txBody>
        </p:sp>
        <p:sp>
          <p:nvSpPr>
            <p:cNvPr id="216" name="TextBox 215">
              <a:extLst>
                <a:ext uri="{FF2B5EF4-FFF2-40B4-BE49-F238E27FC236}">
                  <a16:creationId xmlns:a16="http://schemas.microsoft.com/office/drawing/2014/main" id="{B83A7A30-A709-C752-6941-E14B61614F23}"/>
                </a:ext>
              </a:extLst>
            </p:cNvPr>
            <p:cNvSpPr txBox="1"/>
            <p:nvPr/>
          </p:nvSpPr>
          <p:spPr>
            <a:xfrm>
              <a:off x="2658485" y="4837987"/>
              <a:ext cx="316333" cy="226144"/>
            </a:xfrm>
            <a:prstGeom prst="rect">
              <a:avLst/>
            </a:prstGeom>
            <a:noFill/>
          </p:spPr>
          <p:txBody>
            <a:bodyPr wrap="none" lIns="0" tIns="0" rIns="0" bIns="0" rtlCol="0" anchor="ctr">
              <a:spAutoFit/>
            </a:bodyPr>
            <a:lstStyle/>
            <a:p>
              <a:pPr algn="r">
                <a:defRPr/>
              </a:pPr>
              <a:r>
                <a:rPr kumimoji="0" lang="en-US" sz="1050" i="0" u="none" strike="noStrike" kern="1200" cap="none" spc="0" normalizeH="0" baseline="0" noProof="0">
                  <a:ln>
                    <a:noFill/>
                  </a:ln>
                  <a:solidFill>
                    <a:schemeClr val="accent5"/>
                  </a:solidFill>
                  <a:effectLst/>
                  <a:uLnTx/>
                  <a:uFillTx/>
                  <a:latin typeface="Avenir"/>
                  <a:ea typeface="+mn-ea"/>
                  <a:cs typeface="+mn-cs"/>
                </a:rPr>
                <a:t>116</a:t>
              </a:r>
            </a:p>
          </p:txBody>
        </p:sp>
        <p:pic>
          <p:nvPicPr>
            <p:cNvPr id="217" name="Picture 216">
              <a:extLst>
                <a:ext uri="{FF2B5EF4-FFF2-40B4-BE49-F238E27FC236}">
                  <a16:creationId xmlns:a16="http://schemas.microsoft.com/office/drawing/2014/main" id="{6301953E-ABBF-ECEF-57A6-07468411F214}"/>
                </a:ext>
              </a:extLst>
            </p:cNvPr>
            <p:cNvPicPr>
              <a:picLocks noChangeAspect="1"/>
            </p:cNvPicPr>
            <p:nvPr/>
          </p:nvPicPr>
          <p:blipFill rotWithShape="1">
            <a:blip r:embed="rId3"/>
            <a:srcRect l="5949" t="43904" r="72082" b="49057"/>
            <a:stretch/>
          </p:blipFill>
          <p:spPr>
            <a:xfrm>
              <a:off x="2952710" y="3650659"/>
              <a:ext cx="2609979" cy="719061"/>
            </a:xfrm>
            <a:prstGeom prst="rect">
              <a:avLst/>
            </a:prstGeom>
          </p:spPr>
        </p:pic>
        <p:sp>
          <p:nvSpPr>
            <p:cNvPr id="218" name="Rectangle 217">
              <a:extLst>
                <a:ext uri="{FF2B5EF4-FFF2-40B4-BE49-F238E27FC236}">
                  <a16:creationId xmlns:a16="http://schemas.microsoft.com/office/drawing/2014/main" id="{21BD50B4-A3DD-5251-7BA2-6089D0BC8FFD}"/>
                </a:ext>
              </a:extLst>
            </p:cNvPr>
            <p:cNvSpPr/>
            <p:nvPr/>
          </p:nvSpPr>
          <p:spPr>
            <a:xfrm>
              <a:off x="2534200" y="3596580"/>
              <a:ext cx="3106476" cy="822960"/>
            </a:xfrm>
            <a:prstGeom prst="rect">
              <a:avLst/>
            </a:prstGeom>
            <a:noFill/>
            <a:ln w="6350">
              <a:solidFill>
                <a:schemeClr val="bg1">
                  <a:lumMod val="65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800">
                <a:solidFill>
                  <a:schemeClr val="accent1"/>
                </a:solidFill>
                <a:latin typeface="Avenir Book" panose="02000503020000020003" pitchFamily="2" charset="0"/>
              </a:endParaRPr>
            </a:p>
          </p:txBody>
        </p:sp>
        <p:sp>
          <p:nvSpPr>
            <p:cNvPr id="219" name="TextBox 218">
              <a:extLst>
                <a:ext uri="{FF2B5EF4-FFF2-40B4-BE49-F238E27FC236}">
                  <a16:creationId xmlns:a16="http://schemas.microsoft.com/office/drawing/2014/main" id="{C85FC495-69AB-509B-D3ED-102F37522230}"/>
                </a:ext>
              </a:extLst>
            </p:cNvPr>
            <p:cNvSpPr txBox="1"/>
            <p:nvPr/>
          </p:nvSpPr>
          <p:spPr>
            <a:xfrm>
              <a:off x="2755638" y="3801595"/>
              <a:ext cx="210888" cy="226144"/>
            </a:xfrm>
            <a:prstGeom prst="rect">
              <a:avLst/>
            </a:prstGeom>
            <a:noFill/>
          </p:spPr>
          <p:txBody>
            <a:bodyPr wrap="none" lIns="0" tIns="0" rIns="0" bIns="0" rtlCol="0" anchor="ctr">
              <a:spAutoFit/>
            </a:bodyPr>
            <a:lstStyle/>
            <a:p>
              <a:pPr algn="r">
                <a:defRPr/>
              </a:pPr>
              <a:r>
                <a:rPr kumimoji="0" lang="en-US" sz="1050" i="0" u="none" strike="noStrike" kern="1200" cap="none" spc="0" normalizeH="0" baseline="0" noProof="0">
                  <a:ln>
                    <a:noFill/>
                  </a:ln>
                  <a:solidFill>
                    <a:schemeClr val="accent5"/>
                  </a:solidFill>
                  <a:effectLst/>
                  <a:uLnTx/>
                  <a:uFillTx/>
                  <a:latin typeface="Avenir"/>
                  <a:ea typeface="+mn-ea"/>
                  <a:cs typeface="+mn-cs"/>
                </a:rPr>
                <a:t>66</a:t>
              </a:r>
            </a:p>
          </p:txBody>
        </p:sp>
        <p:sp>
          <p:nvSpPr>
            <p:cNvPr id="220" name="TextBox 219">
              <a:extLst>
                <a:ext uri="{FF2B5EF4-FFF2-40B4-BE49-F238E27FC236}">
                  <a16:creationId xmlns:a16="http://schemas.microsoft.com/office/drawing/2014/main" id="{418C9FAF-1D79-D859-DBFE-914EFE31A82D}"/>
                </a:ext>
              </a:extLst>
            </p:cNvPr>
            <p:cNvSpPr txBox="1"/>
            <p:nvPr/>
          </p:nvSpPr>
          <p:spPr>
            <a:xfrm>
              <a:off x="3978045" y="3264988"/>
              <a:ext cx="207373" cy="258450"/>
            </a:xfrm>
            <a:prstGeom prst="rect">
              <a:avLst/>
            </a:prstGeom>
            <a:noFill/>
          </p:spPr>
          <p:txBody>
            <a:bodyPr wrap="square" lIns="0" tIns="0" rIns="0" bIns="0" rtlCol="0" anchor="ctr">
              <a:spAutoFit/>
            </a:bodyPr>
            <a:lstStyle/>
            <a:p>
              <a:pPr algn="ctr"/>
              <a:r>
                <a:rPr lang="en-US" sz="1200">
                  <a:solidFill>
                    <a:schemeClr val="accent5"/>
                  </a:solidFill>
                </a:rPr>
                <a:t>+</a:t>
              </a:r>
            </a:p>
          </p:txBody>
        </p:sp>
        <p:sp>
          <p:nvSpPr>
            <p:cNvPr id="221" name="TextBox 220">
              <a:extLst>
                <a:ext uri="{FF2B5EF4-FFF2-40B4-BE49-F238E27FC236}">
                  <a16:creationId xmlns:a16="http://schemas.microsoft.com/office/drawing/2014/main" id="{6562282C-15DB-A72D-08E1-178D543932A6}"/>
                </a:ext>
              </a:extLst>
            </p:cNvPr>
            <p:cNvSpPr txBox="1"/>
            <p:nvPr/>
          </p:nvSpPr>
          <p:spPr>
            <a:xfrm>
              <a:off x="5244373" y="3264988"/>
              <a:ext cx="207373" cy="258450"/>
            </a:xfrm>
            <a:prstGeom prst="rect">
              <a:avLst/>
            </a:prstGeom>
            <a:noFill/>
          </p:spPr>
          <p:txBody>
            <a:bodyPr wrap="square" lIns="0" tIns="0" rIns="0" bIns="0" rtlCol="0" anchor="ctr">
              <a:spAutoFit/>
            </a:bodyPr>
            <a:lstStyle/>
            <a:p>
              <a:pPr algn="ctr"/>
              <a:r>
                <a:rPr lang="en-US" sz="1200">
                  <a:solidFill>
                    <a:schemeClr val="accent5"/>
                  </a:solidFill>
                </a:rPr>
                <a:t>+</a:t>
              </a:r>
            </a:p>
          </p:txBody>
        </p:sp>
        <p:sp>
          <p:nvSpPr>
            <p:cNvPr id="222" name="TextBox 221">
              <a:extLst>
                <a:ext uri="{FF2B5EF4-FFF2-40B4-BE49-F238E27FC236}">
                  <a16:creationId xmlns:a16="http://schemas.microsoft.com/office/drawing/2014/main" id="{5D66DCC4-82F6-FAAE-1595-E16855109BF7}"/>
                </a:ext>
              </a:extLst>
            </p:cNvPr>
            <p:cNvSpPr txBox="1"/>
            <p:nvPr/>
          </p:nvSpPr>
          <p:spPr>
            <a:xfrm>
              <a:off x="3364235" y="3264988"/>
              <a:ext cx="207373" cy="258450"/>
            </a:xfrm>
            <a:prstGeom prst="rect">
              <a:avLst/>
            </a:prstGeom>
            <a:noFill/>
          </p:spPr>
          <p:txBody>
            <a:bodyPr wrap="square" lIns="0" tIns="0" rIns="0" bIns="0" rtlCol="0" anchor="ctr">
              <a:spAutoFit/>
            </a:bodyPr>
            <a:lstStyle/>
            <a:p>
              <a:pPr algn="ctr"/>
              <a:r>
                <a:rPr lang="en-US" sz="1200">
                  <a:solidFill>
                    <a:schemeClr val="accent5"/>
                  </a:solidFill>
                </a:rPr>
                <a:t>−</a:t>
              </a:r>
            </a:p>
          </p:txBody>
        </p:sp>
        <p:sp>
          <p:nvSpPr>
            <p:cNvPr id="223" name="TextBox 222">
              <a:extLst>
                <a:ext uri="{FF2B5EF4-FFF2-40B4-BE49-F238E27FC236}">
                  <a16:creationId xmlns:a16="http://schemas.microsoft.com/office/drawing/2014/main" id="{93F63E69-9913-38D2-21B4-0BDA73DEA6AD}"/>
                </a:ext>
              </a:extLst>
            </p:cNvPr>
            <p:cNvSpPr txBox="1"/>
            <p:nvPr/>
          </p:nvSpPr>
          <p:spPr>
            <a:xfrm>
              <a:off x="4621036" y="3264988"/>
              <a:ext cx="207373" cy="258450"/>
            </a:xfrm>
            <a:prstGeom prst="rect">
              <a:avLst/>
            </a:prstGeom>
            <a:noFill/>
          </p:spPr>
          <p:txBody>
            <a:bodyPr wrap="square" lIns="0" tIns="0" rIns="0" bIns="0" rtlCol="0" anchor="ctr">
              <a:spAutoFit/>
            </a:bodyPr>
            <a:lstStyle/>
            <a:p>
              <a:pPr algn="ctr"/>
              <a:r>
                <a:rPr lang="en-US" sz="1200">
                  <a:solidFill>
                    <a:schemeClr val="accent5"/>
                  </a:solidFill>
                </a:rPr>
                <a:t>−</a:t>
              </a:r>
            </a:p>
          </p:txBody>
        </p:sp>
        <p:pic>
          <p:nvPicPr>
            <p:cNvPr id="224" name="Picture 223">
              <a:extLst>
                <a:ext uri="{FF2B5EF4-FFF2-40B4-BE49-F238E27FC236}">
                  <a16:creationId xmlns:a16="http://schemas.microsoft.com/office/drawing/2014/main" id="{68C509C0-B11A-7697-0CE9-4C75519D355B}"/>
                </a:ext>
              </a:extLst>
            </p:cNvPr>
            <p:cNvPicPr>
              <a:picLocks noChangeAspect="1"/>
            </p:cNvPicPr>
            <p:nvPr/>
          </p:nvPicPr>
          <p:blipFill rotWithShape="1">
            <a:blip r:embed="rId4"/>
            <a:srcRect l="5923" t="55589" r="71977" b="39879"/>
            <a:stretch/>
          </p:blipFill>
          <p:spPr>
            <a:xfrm>
              <a:off x="2952710" y="5448811"/>
              <a:ext cx="2602240" cy="458885"/>
            </a:xfrm>
            <a:prstGeom prst="rect">
              <a:avLst/>
            </a:prstGeom>
          </p:spPr>
        </p:pic>
        <p:sp>
          <p:nvSpPr>
            <p:cNvPr id="225" name="Rectangle 224">
              <a:extLst>
                <a:ext uri="{FF2B5EF4-FFF2-40B4-BE49-F238E27FC236}">
                  <a16:creationId xmlns:a16="http://schemas.microsoft.com/office/drawing/2014/main" id="{26B4F977-674C-544B-1152-EF39A6ACD967}"/>
                </a:ext>
              </a:extLst>
            </p:cNvPr>
            <p:cNvSpPr/>
            <p:nvPr/>
          </p:nvSpPr>
          <p:spPr>
            <a:xfrm>
              <a:off x="2534200" y="5425156"/>
              <a:ext cx="3106476" cy="506194"/>
            </a:xfrm>
            <a:prstGeom prst="rect">
              <a:avLst/>
            </a:prstGeom>
            <a:noFill/>
            <a:ln w="6350">
              <a:solidFill>
                <a:schemeClr val="bg1">
                  <a:lumMod val="65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800">
                <a:solidFill>
                  <a:schemeClr val="accent1"/>
                </a:solidFill>
                <a:latin typeface="Avenir Book" panose="02000503020000020003" pitchFamily="2" charset="0"/>
              </a:endParaRPr>
            </a:p>
          </p:txBody>
        </p:sp>
        <p:sp>
          <p:nvSpPr>
            <p:cNvPr id="226" name="Left Bracket 225">
              <a:extLst>
                <a:ext uri="{FF2B5EF4-FFF2-40B4-BE49-F238E27FC236}">
                  <a16:creationId xmlns:a16="http://schemas.microsoft.com/office/drawing/2014/main" id="{1A251767-D043-1A86-5A25-EE6AA4469450}"/>
                </a:ext>
              </a:extLst>
            </p:cNvPr>
            <p:cNvSpPr/>
            <p:nvPr/>
          </p:nvSpPr>
          <p:spPr>
            <a:xfrm rot="5400000">
              <a:off x="3697247" y="2634118"/>
              <a:ext cx="142643" cy="1035540"/>
            </a:xfrm>
            <a:prstGeom prst="leftBracket">
              <a:avLst>
                <a:gd name="adj" fmla="val 92914"/>
              </a:avLst>
            </a:prstGeom>
            <a:ln w="3175">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200"/>
            </a:p>
          </p:txBody>
        </p:sp>
        <p:sp>
          <p:nvSpPr>
            <p:cNvPr id="227" name="Left Bracket 226">
              <a:extLst>
                <a:ext uri="{FF2B5EF4-FFF2-40B4-BE49-F238E27FC236}">
                  <a16:creationId xmlns:a16="http://schemas.microsoft.com/office/drawing/2014/main" id="{D2A1F6D8-806F-DC1E-FD34-C6480E319C77}"/>
                </a:ext>
              </a:extLst>
            </p:cNvPr>
            <p:cNvSpPr/>
            <p:nvPr/>
          </p:nvSpPr>
          <p:spPr>
            <a:xfrm rot="5400000">
              <a:off x="4973597" y="2634118"/>
              <a:ext cx="142643" cy="1035540"/>
            </a:xfrm>
            <a:prstGeom prst="leftBracket">
              <a:avLst>
                <a:gd name="adj" fmla="val 92914"/>
              </a:avLst>
            </a:prstGeom>
            <a:ln w="3175">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200"/>
            </a:p>
          </p:txBody>
        </p:sp>
      </p:grpSp>
      <p:grpSp>
        <p:nvGrpSpPr>
          <p:cNvPr id="228" name="Group 227">
            <a:extLst>
              <a:ext uri="{FF2B5EF4-FFF2-40B4-BE49-F238E27FC236}">
                <a16:creationId xmlns:a16="http://schemas.microsoft.com/office/drawing/2014/main" id="{5C338804-8C2E-837C-7DE5-DFCDF99D3869}"/>
              </a:ext>
            </a:extLst>
          </p:cNvPr>
          <p:cNvGrpSpPr/>
          <p:nvPr/>
        </p:nvGrpSpPr>
        <p:grpSpPr>
          <a:xfrm>
            <a:off x="2222445" y="2256307"/>
            <a:ext cx="2660926" cy="1472161"/>
            <a:chOff x="7382598" y="2808622"/>
            <a:chExt cx="4231718" cy="2341202"/>
          </a:xfrm>
        </p:grpSpPr>
        <p:pic>
          <p:nvPicPr>
            <p:cNvPr id="229" name="Picture 228">
              <a:extLst>
                <a:ext uri="{FF2B5EF4-FFF2-40B4-BE49-F238E27FC236}">
                  <a16:creationId xmlns:a16="http://schemas.microsoft.com/office/drawing/2014/main" id="{0825744B-9318-A20C-7DD4-27199EAC6141}"/>
                </a:ext>
              </a:extLst>
            </p:cNvPr>
            <p:cNvPicPr>
              <a:picLocks noChangeAspect="1"/>
            </p:cNvPicPr>
            <p:nvPr/>
          </p:nvPicPr>
          <p:blipFill rotWithShape="1">
            <a:blip r:embed="rId5"/>
            <a:srcRect l="6064" t="38756" r="72105" b="53883"/>
            <a:stretch/>
          </p:blipFill>
          <p:spPr>
            <a:xfrm>
              <a:off x="9047331" y="3804502"/>
              <a:ext cx="2449239" cy="710123"/>
            </a:xfrm>
            <a:prstGeom prst="rect">
              <a:avLst/>
            </a:prstGeom>
          </p:spPr>
        </p:pic>
        <p:pic>
          <p:nvPicPr>
            <p:cNvPr id="230" name="Picture 229">
              <a:extLst>
                <a:ext uri="{FF2B5EF4-FFF2-40B4-BE49-F238E27FC236}">
                  <a16:creationId xmlns:a16="http://schemas.microsoft.com/office/drawing/2014/main" id="{317F79BD-89AA-083D-8C20-16F08F8361D7}"/>
                </a:ext>
              </a:extLst>
            </p:cNvPr>
            <p:cNvPicPr>
              <a:picLocks noChangeAspect="1"/>
            </p:cNvPicPr>
            <p:nvPr/>
          </p:nvPicPr>
          <p:blipFill rotWithShape="1">
            <a:blip r:embed="rId6"/>
            <a:srcRect l="7516" t="29125" r="59703" b="39009"/>
            <a:stretch/>
          </p:blipFill>
          <p:spPr>
            <a:xfrm>
              <a:off x="9092507" y="4697014"/>
              <a:ext cx="2433264" cy="452810"/>
            </a:xfrm>
            <a:prstGeom prst="rect">
              <a:avLst/>
            </a:prstGeom>
            <a:ln>
              <a:noFill/>
            </a:ln>
          </p:spPr>
        </p:pic>
        <p:sp>
          <p:nvSpPr>
            <p:cNvPr id="231" name="Rectangle 230">
              <a:extLst>
                <a:ext uri="{FF2B5EF4-FFF2-40B4-BE49-F238E27FC236}">
                  <a16:creationId xmlns:a16="http://schemas.microsoft.com/office/drawing/2014/main" id="{C1FDCDE0-AED2-0F74-BBF1-29A4E8E1B5B1}"/>
                </a:ext>
              </a:extLst>
            </p:cNvPr>
            <p:cNvSpPr/>
            <p:nvPr/>
          </p:nvSpPr>
          <p:spPr>
            <a:xfrm>
              <a:off x="8507840" y="3720069"/>
              <a:ext cx="3106476" cy="822960"/>
            </a:xfrm>
            <a:prstGeom prst="rect">
              <a:avLst/>
            </a:prstGeom>
            <a:noFill/>
            <a:ln w="6350">
              <a:solidFill>
                <a:schemeClr val="bg1">
                  <a:lumMod val="65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800">
                <a:solidFill>
                  <a:schemeClr val="accent1"/>
                </a:solidFill>
                <a:latin typeface="Avenir Book" panose="02000503020000020003" pitchFamily="2" charset="0"/>
              </a:endParaRPr>
            </a:p>
          </p:txBody>
        </p:sp>
        <p:sp>
          <p:nvSpPr>
            <p:cNvPr id="232" name="TextBox 231">
              <a:extLst>
                <a:ext uri="{FF2B5EF4-FFF2-40B4-BE49-F238E27FC236}">
                  <a16:creationId xmlns:a16="http://schemas.microsoft.com/office/drawing/2014/main" id="{62224984-36BA-43CB-EF7A-5BB3A9D2632D}"/>
                </a:ext>
              </a:extLst>
            </p:cNvPr>
            <p:cNvSpPr txBox="1"/>
            <p:nvPr/>
          </p:nvSpPr>
          <p:spPr>
            <a:xfrm>
              <a:off x="8717850" y="4059093"/>
              <a:ext cx="316333" cy="226144"/>
            </a:xfrm>
            <a:prstGeom prst="rect">
              <a:avLst/>
            </a:prstGeom>
            <a:noFill/>
          </p:spPr>
          <p:txBody>
            <a:bodyPr wrap="none" lIns="0" tIns="0" rIns="0" bIns="0" rtlCol="0" anchor="ctr">
              <a:spAutoFit/>
            </a:bodyPr>
            <a:lstStyle/>
            <a:p>
              <a:pPr algn="r">
                <a:defRPr/>
              </a:pPr>
              <a:r>
                <a:rPr kumimoji="0" lang="en-US" sz="1050" i="0" u="none" strike="noStrike" kern="1200" cap="none" spc="0" normalizeH="0" baseline="0" noProof="0">
                  <a:ln>
                    <a:noFill/>
                  </a:ln>
                  <a:solidFill>
                    <a:schemeClr val="accent5"/>
                  </a:solidFill>
                  <a:effectLst/>
                  <a:uLnTx/>
                  <a:uFillTx/>
                  <a:latin typeface="Avenir"/>
                  <a:ea typeface="+mn-ea"/>
                  <a:cs typeface="+mn-cs"/>
                </a:rPr>
                <a:t>116</a:t>
              </a:r>
            </a:p>
          </p:txBody>
        </p:sp>
        <p:sp>
          <p:nvSpPr>
            <p:cNvPr id="233" name="Rectangle 232">
              <a:extLst>
                <a:ext uri="{FF2B5EF4-FFF2-40B4-BE49-F238E27FC236}">
                  <a16:creationId xmlns:a16="http://schemas.microsoft.com/office/drawing/2014/main" id="{918293E5-95AE-CE2A-E534-DA21BBBA032B}"/>
                </a:ext>
              </a:extLst>
            </p:cNvPr>
            <p:cNvSpPr/>
            <p:nvPr/>
          </p:nvSpPr>
          <p:spPr>
            <a:xfrm>
              <a:off x="8507840" y="4634357"/>
              <a:ext cx="3106476" cy="515467"/>
            </a:xfrm>
            <a:prstGeom prst="rect">
              <a:avLst/>
            </a:prstGeom>
            <a:noFill/>
            <a:ln w="6350">
              <a:solidFill>
                <a:schemeClr val="bg1">
                  <a:lumMod val="65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800">
                <a:solidFill>
                  <a:schemeClr val="accent1"/>
                </a:solidFill>
                <a:latin typeface="Avenir Book" panose="02000503020000020003" pitchFamily="2" charset="0"/>
              </a:endParaRPr>
            </a:p>
          </p:txBody>
        </p:sp>
        <p:sp>
          <p:nvSpPr>
            <p:cNvPr id="234" name="TextBox 233">
              <a:extLst>
                <a:ext uri="{FF2B5EF4-FFF2-40B4-BE49-F238E27FC236}">
                  <a16:creationId xmlns:a16="http://schemas.microsoft.com/office/drawing/2014/main" id="{3907C327-EEE9-7B75-24D4-424332C604B8}"/>
                </a:ext>
              </a:extLst>
            </p:cNvPr>
            <p:cNvSpPr txBox="1"/>
            <p:nvPr/>
          </p:nvSpPr>
          <p:spPr>
            <a:xfrm>
              <a:off x="7382598" y="4672079"/>
              <a:ext cx="1117709" cy="430750"/>
            </a:xfrm>
            <a:prstGeom prst="rect">
              <a:avLst/>
            </a:prstGeom>
            <a:noFill/>
          </p:spPr>
          <p:txBody>
            <a:bodyPr wrap="none" rtlCol="0" anchor="ctr">
              <a:spAutoFit/>
            </a:bodyPr>
            <a:lstStyle/>
            <a:p>
              <a:pPr algn="r">
                <a:defRPr/>
              </a:pPr>
              <a:r>
                <a:rPr kumimoji="0" lang="el-GR" sz="1400" i="0" u="none" strike="noStrike" kern="1200" cap="none" spc="0" normalizeH="0" baseline="0" noProof="0">
                  <a:ln>
                    <a:noFill/>
                  </a:ln>
                  <a:solidFill>
                    <a:schemeClr val="accent5"/>
                  </a:solidFill>
                  <a:effectLst/>
                  <a:uLnTx/>
                  <a:uFillTx/>
                  <a:latin typeface="Times New Roman" panose="02020603050405020304" pitchFamily="18" charset="0"/>
                  <a:cs typeface="Times New Roman" panose="02020603050405020304" pitchFamily="18" charset="0"/>
                </a:rPr>
                <a:t>β </a:t>
              </a:r>
              <a:r>
                <a:rPr kumimoji="0" lang="en-US" sz="1400" i="0" u="none" strike="noStrike" kern="1200" cap="none" spc="0" normalizeH="0" baseline="0" noProof="0">
                  <a:ln>
                    <a:noFill/>
                  </a:ln>
                  <a:solidFill>
                    <a:schemeClr val="accent5"/>
                  </a:solidFill>
                  <a:effectLst/>
                  <a:uLnTx/>
                  <a:uFillTx/>
                  <a:latin typeface="Avenir"/>
                  <a:ea typeface="+mn-ea"/>
                  <a:cs typeface="+mn-cs"/>
                </a:rPr>
                <a:t>-Actin</a:t>
              </a:r>
            </a:p>
          </p:txBody>
        </p:sp>
        <p:sp>
          <p:nvSpPr>
            <p:cNvPr id="235" name="TextBox 234">
              <a:extLst>
                <a:ext uri="{FF2B5EF4-FFF2-40B4-BE49-F238E27FC236}">
                  <a16:creationId xmlns:a16="http://schemas.microsoft.com/office/drawing/2014/main" id="{3488DD9C-72CC-EB32-D71A-6331C930DA67}"/>
                </a:ext>
              </a:extLst>
            </p:cNvPr>
            <p:cNvSpPr txBox="1"/>
            <p:nvPr/>
          </p:nvSpPr>
          <p:spPr>
            <a:xfrm>
              <a:off x="7573295" y="3916173"/>
              <a:ext cx="927012" cy="430750"/>
            </a:xfrm>
            <a:prstGeom prst="rect">
              <a:avLst/>
            </a:prstGeom>
            <a:noFill/>
          </p:spPr>
          <p:txBody>
            <a:bodyPr wrap="none" rtlCol="0" anchor="ctr">
              <a:spAutoFit/>
            </a:bodyPr>
            <a:lstStyle/>
            <a:p>
              <a:pPr algn="r">
                <a:defRPr/>
              </a:pPr>
              <a:r>
                <a:rPr kumimoji="0" lang="en-US" sz="1400" i="0" u="none" strike="noStrike" kern="1200" cap="none" spc="0" normalizeH="0" baseline="0" noProof="0">
                  <a:ln>
                    <a:noFill/>
                  </a:ln>
                  <a:solidFill>
                    <a:schemeClr val="accent5"/>
                  </a:solidFill>
                  <a:effectLst/>
                  <a:uLnTx/>
                  <a:uFillTx/>
                  <a:latin typeface="Avenir"/>
                  <a:ea typeface="+mn-ea"/>
                  <a:cs typeface="+mn-cs"/>
                </a:rPr>
                <a:t>HIF1</a:t>
              </a:r>
              <a:r>
                <a:rPr kumimoji="0" lang="el-GR" sz="1400" i="0" u="none" strike="noStrike" kern="1200" cap="none" spc="0" normalizeH="0" baseline="0" noProof="0">
                  <a:ln>
                    <a:noFill/>
                  </a:ln>
                  <a:solidFill>
                    <a:schemeClr val="accent5"/>
                  </a:solidFill>
                  <a:effectLst/>
                  <a:uLnTx/>
                  <a:uFillTx/>
                  <a:latin typeface="Avenir"/>
                  <a:ea typeface="+mn-ea"/>
                  <a:cs typeface="+mn-cs"/>
                </a:rPr>
                <a:t>α</a:t>
              </a:r>
              <a:endParaRPr kumimoji="0" lang="en-US" sz="1400" i="0" u="none" strike="noStrike" kern="1200" cap="none" spc="0" normalizeH="0" baseline="0" noProof="0">
                <a:ln>
                  <a:noFill/>
                </a:ln>
                <a:solidFill>
                  <a:schemeClr val="accent5"/>
                </a:solidFill>
                <a:effectLst/>
                <a:uLnTx/>
                <a:uFillTx/>
                <a:latin typeface="Avenir"/>
                <a:ea typeface="+mn-ea"/>
                <a:cs typeface="+mn-cs"/>
              </a:endParaRPr>
            </a:p>
          </p:txBody>
        </p:sp>
        <p:sp>
          <p:nvSpPr>
            <p:cNvPr id="236" name="TextBox 235">
              <a:extLst>
                <a:ext uri="{FF2B5EF4-FFF2-40B4-BE49-F238E27FC236}">
                  <a16:creationId xmlns:a16="http://schemas.microsoft.com/office/drawing/2014/main" id="{98CFA55E-77C5-5577-BE80-F0D6DECC337D}"/>
                </a:ext>
              </a:extLst>
            </p:cNvPr>
            <p:cNvSpPr txBox="1"/>
            <p:nvPr/>
          </p:nvSpPr>
          <p:spPr>
            <a:xfrm>
              <a:off x="8143924" y="3271143"/>
              <a:ext cx="972503" cy="342624"/>
            </a:xfrm>
            <a:prstGeom prst="rect">
              <a:avLst/>
            </a:prstGeom>
            <a:effectLst>
              <a:outerShdw blurRad="317500" sx="102000" sy="102000" algn="ctr" rotWithShape="0">
                <a:prstClr val="black">
                  <a:alpha val="40000"/>
                </a:prstClr>
              </a:outerShdw>
            </a:effectLst>
          </p:spPr>
          <p:txBody>
            <a:bodyPr wrap="square" lIns="0" tIns="0" rIns="0" bIns="0" rtlCol="0">
              <a:spAutoFit/>
            </a:bodyPr>
            <a:lstStyle/>
            <a:p>
              <a:pPr algn="r">
                <a:spcBef>
                  <a:spcPts val="1200"/>
                </a:spcBef>
                <a:tabLst>
                  <a:tab pos="801688" algn="l"/>
                  <a:tab pos="1143000" algn="l"/>
                  <a:tab pos="1541463" algn="l"/>
                  <a:tab pos="1887538" algn="l"/>
                </a:tabLst>
              </a:pPr>
              <a:r>
                <a:rPr lang="en-US" sz="1400" err="1">
                  <a:solidFill>
                    <a:schemeClr val="accent5"/>
                  </a:solidFill>
                  <a:latin typeface="+mj-lt"/>
                </a:rPr>
                <a:t>Onv</a:t>
              </a:r>
              <a:endParaRPr lang="en-US" sz="1400">
                <a:solidFill>
                  <a:schemeClr val="accent5"/>
                </a:solidFill>
                <a:latin typeface="+mj-lt"/>
              </a:endParaRPr>
            </a:p>
          </p:txBody>
        </p:sp>
        <p:sp>
          <p:nvSpPr>
            <p:cNvPr id="237" name="TextBox 236">
              <a:extLst>
                <a:ext uri="{FF2B5EF4-FFF2-40B4-BE49-F238E27FC236}">
                  <a16:creationId xmlns:a16="http://schemas.microsoft.com/office/drawing/2014/main" id="{1E59FBF8-131E-C0E4-3042-E09E01D030C0}"/>
                </a:ext>
              </a:extLst>
            </p:cNvPr>
            <p:cNvSpPr txBox="1"/>
            <p:nvPr/>
          </p:nvSpPr>
          <p:spPr>
            <a:xfrm>
              <a:off x="9482384" y="2808622"/>
              <a:ext cx="486838" cy="301525"/>
            </a:xfrm>
            <a:prstGeom prst="rect">
              <a:avLst/>
            </a:prstGeom>
            <a:effectLst>
              <a:outerShdw blurRad="317500" sx="102000" sy="102000" algn="ctr" rotWithShape="0">
                <a:prstClr val="black">
                  <a:alpha val="40000"/>
                </a:prstClr>
              </a:outerShdw>
            </a:effectLst>
          </p:spPr>
          <p:txBody>
            <a:bodyPr wrap="none" lIns="0" tIns="0" rIns="0" bIns="0" rtlCol="0" anchor="ctr">
              <a:spAutoFit/>
            </a:bodyPr>
            <a:lstStyle/>
            <a:p>
              <a:pPr algn="l">
                <a:spcBef>
                  <a:spcPts val="1200"/>
                </a:spcBef>
              </a:pPr>
              <a:r>
                <a:rPr lang="en-US" sz="1400">
                  <a:solidFill>
                    <a:schemeClr val="accent5"/>
                  </a:solidFill>
                  <a:latin typeface="Avenir Book" panose="02000503020000020003" pitchFamily="2" charset="0"/>
                </a:rPr>
                <a:t>20%</a:t>
              </a:r>
            </a:p>
          </p:txBody>
        </p:sp>
        <p:sp>
          <p:nvSpPr>
            <p:cNvPr id="238" name="TextBox 237">
              <a:extLst>
                <a:ext uri="{FF2B5EF4-FFF2-40B4-BE49-F238E27FC236}">
                  <a16:creationId xmlns:a16="http://schemas.microsoft.com/office/drawing/2014/main" id="{13C5A6E5-0B85-B46D-271E-740B8EDDA478}"/>
                </a:ext>
              </a:extLst>
            </p:cNvPr>
            <p:cNvSpPr txBox="1"/>
            <p:nvPr/>
          </p:nvSpPr>
          <p:spPr>
            <a:xfrm>
              <a:off x="8883104" y="2808622"/>
              <a:ext cx="233324" cy="301526"/>
            </a:xfrm>
            <a:prstGeom prst="rect">
              <a:avLst/>
            </a:prstGeom>
            <a:effectLst>
              <a:outerShdw blurRad="317500" sx="102000" sy="102000" algn="ctr" rotWithShape="0">
                <a:prstClr val="black">
                  <a:alpha val="40000"/>
                </a:prstClr>
              </a:outerShdw>
            </a:effectLst>
          </p:spPr>
          <p:txBody>
            <a:bodyPr wrap="none" lIns="0" tIns="0" rIns="0" bIns="0" rtlCol="0" anchor="ctr">
              <a:spAutoFit/>
            </a:bodyPr>
            <a:lstStyle/>
            <a:p>
              <a:pPr algn="r">
                <a:spcBef>
                  <a:spcPts val="1200"/>
                </a:spcBef>
              </a:pPr>
              <a:r>
                <a:rPr lang="en-US" sz="1400">
                  <a:solidFill>
                    <a:schemeClr val="accent5"/>
                  </a:solidFill>
                  <a:latin typeface="+mj-lt"/>
                </a:rPr>
                <a:t>0</a:t>
              </a:r>
              <a:r>
                <a:rPr lang="en-US" sz="1400" baseline="-25000">
                  <a:solidFill>
                    <a:schemeClr val="accent5"/>
                  </a:solidFill>
                  <a:latin typeface="+mj-lt"/>
                </a:rPr>
                <a:t>2</a:t>
              </a:r>
            </a:p>
          </p:txBody>
        </p:sp>
        <p:sp>
          <p:nvSpPr>
            <p:cNvPr id="239" name="TextBox 238">
              <a:extLst>
                <a:ext uri="{FF2B5EF4-FFF2-40B4-BE49-F238E27FC236}">
                  <a16:creationId xmlns:a16="http://schemas.microsoft.com/office/drawing/2014/main" id="{9A81AA86-FE86-1E28-A0D0-A71BC4044B92}"/>
                </a:ext>
              </a:extLst>
            </p:cNvPr>
            <p:cNvSpPr txBox="1"/>
            <p:nvPr/>
          </p:nvSpPr>
          <p:spPr>
            <a:xfrm>
              <a:off x="10615377" y="2808622"/>
              <a:ext cx="605612" cy="301526"/>
            </a:xfrm>
            <a:prstGeom prst="rect">
              <a:avLst/>
            </a:prstGeom>
            <a:effectLst>
              <a:outerShdw blurRad="317500" sx="102000" sy="102000" algn="ctr" rotWithShape="0">
                <a:prstClr val="black">
                  <a:alpha val="40000"/>
                </a:prstClr>
              </a:outerShdw>
            </a:effectLst>
          </p:spPr>
          <p:txBody>
            <a:bodyPr wrap="square" lIns="0" tIns="0" rIns="0" bIns="0" rtlCol="0" anchor="ctr">
              <a:spAutoFit/>
            </a:bodyPr>
            <a:lstStyle/>
            <a:p>
              <a:pPr algn="ctr">
                <a:spcBef>
                  <a:spcPts val="1200"/>
                </a:spcBef>
              </a:pPr>
              <a:r>
                <a:rPr lang="en-US" sz="1400">
                  <a:solidFill>
                    <a:schemeClr val="accent5"/>
                  </a:solidFill>
                  <a:latin typeface="Avenir Book" panose="02000503020000020003" pitchFamily="2" charset="0"/>
                </a:rPr>
                <a:t>1%</a:t>
              </a:r>
            </a:p>
          </p:txBody>
        </p:sp>
        <p:sp>
          <p:nvSpPr>
            <p:cNvPr id="240" name="Left Bracket 239">
              <a:extLst>
                <a:ext uri="{FF2B5EF4-FFF2-40B4-BE49-F238E27FC236}">
                  <a16:creationId xmlns:a16="http://schemas.microsoft.com/office/drawing/2014/main" id="{E2E18656-9D7C-92E4-6526-0152B146DBD1}"/>
                </a:ext>
              </a:extLst>
            </p:cNvPr>
            <p:cNvSpPr/>
            <p:nvPr/>
          </p:nvSpPr>
          <p:spPr>
            <a:xfrm rot="5400000">
              <a:off x="9660329" y="2664937"/>
              <a:ext cx="142643" cy="1035540"/>
            </a:xfrm>
            <a:prstGeom prst="leftBracket">
              <a:avLst>
                <a:gd name="adj" fmla="val 92914"/>
              </a:avLst>
            </a:prstGeom>
            <a:ln w="3175">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200"/>
            </a:p>
          </p:txBody>
        </p:sp>
        <p:sp>
          <p:nvSpPr>
            <p:cNvPr id="241" name="Left Bracket 240">
              <a:extLst>
                <a:ext uri="{FF2B5EF4-FFF2-40B4-BE49-F238E27FC236}">
                  <a16:creationId xmlns:a16="http://schemas.microsoft.com/office/drawing/2014/main" id="{CD969D50-037F-A6E1-A1E4-6223B454CA41}"/>
                </a:ext>
              </a:extLst>
            </p:cNvPr>
            <p:cNvSpPr/>
            <p:nvPr/>
          </p:nvSpPr>
          <p:spPr>
            <a:xfrm rot="5400000">
              <a:off x="10846861" y="2664937"/>
              <a:ext cx="142643" cy="1035540"/>
            </a:xfrm>
            <a:prstGeom prst="leftBracket">
              <a:avLst>
                <a:gd name="adj" fmla="val 92914"/>
              </a:avLst>
            </a:prstGeom>
            <a:ln w="3175">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200"/>
            </a:p>
          </p:txBody>
        </p:sp>
        <p:sp>
          <p:nvSpPr>
            <p:cNvPr id="242" name="TextBox 241">
              <a:extLst>
                <a:ext uri="{FF2B5EF4-FFF2-40B4-BE49-F238E27FC236}">
                  <a16:creationId xmlns:a16="http://schemas.microsoft.com/office/drawing/2014/main" id="{770AC10B-EB34-D83E-C1D9-C806C11AB58F}"/>
                </a:ext>
              </a:extLst>
            </p:cNvPr>
            <p:cNvSpPr txBox="1"/>
            <p:nvPr/>
          </p:nvSpPr>
          <p:spPr>
            <a:xfrm>
              <a:off x="9852689" y="3280417"/>
              <a:ext cx="207373" cy="258450"/>
            </a:xfrm>
            <a:prstGeom prst="rect">
              <a:avLst/>
            </a:prstGeom>
            <a:noFill/>
          </p:spPr>
          <p:txBody>
            <a:bodyPr wrap="square" lIns="0" tIns="0" rIns="0" bIns="0" rtlCol="0" anchor="ctr">
              <a:spAutoFit/>
            </a:bodyPr>
            <a:lstStyle/>
            <a:p>
              <a:pPr algn="ctr"/>
              <a:r>
                <a:rPr lang="en-US" sz="1200">
                  <a:solidFill>
                    <a:schemeClr val="accent5"/>
                  </a:solidFill>
                </a:rPr>
                <a:t>+</a:t>
              </a:r>
            </a:p>
          </p:txBody>
        </p:sp>
        <p:sp>
          <p:nvSpPr>
            <p:cNvPr id="243" name="TextBox 242">
              <a:extLst>
                <a:ext uri="{FF2B5EF4-FFF2-40B4-BE49-F238E27FC236}">
                  <a16:creationId xmlns:a16="http://schemas.microsoft.com/office/drawing/2014/main" id="{6DBE181F-7297-233D-2B1F-994D7AB83A30}"/>
                </a:ext>
              </a:extLst>
            </p:cNvPr>
            <p:cNvSpPr txBox="1"/>
            <p:nvPr/>
          </p:nvSpPr>
          <p:spPr>
            <a:xfrm>
              <a:off x="11119017" y="3280417"/>
              <a:ext cx="207373" cy="258450"/>
            </a:xfrm>
            <a:prstGeom prst="rect">
              <a:avLst/>
            </a:prstGeom>
            <a:noFill/>
          </p:spPr>
          <p:txBody>
            <a:bodyPr wrap="square" lIns="0" tIns="0" rIns="0" bIns="0" rtlCol="0" anchor="ctr">
              <a:spAutoFit/>
            </a:bodyPr>
            <a:lstStyle/>
            <a:p>
              <a:pPr algn="ctr"/>
              <a:r>
                <a:rPr lang="en-US" sz="1200">
                  <a:solidFill>
                    <a:schemeClr val="accent5"/>
                  </a:solidFill>
                </a:rPr>
                <a:t>+</a:t>
              </a:r>
            </a:p>
          </p:txBody>
        </p:sp>
        <p:sp>
          <p:nvSpPr>
            <p:cNvPr id="244" name="TextBox 243">
              <a:extLst>
                <a:ext uri="{FF2B5EF4-FFF2-40B4-BE49-F238E27FC236}">
                  <a16:creationId xmlns:a16="http://schemas.microsoft.com/office/drawing/2014/main" id="{0B1C3C49-A9B1-CA7F-550D-86DF4A922DB1}"/>
                </a:ext>
              </a:extLst>
            </p:cNvPr>
            <p:cNvSpPr txBox="1"/>
            <p:nvPr/>
          </p:nvSpPr>
          <p:spPr>
            <a:xfrm>
              <a:off x="9324604" y="3280417"/>
              <a:ext cx="207373" cy="258450"/>
            </a:xfrm>
            <a:prstGeom prst="rect">
              <a:avLst/>
            </a:prstGeom>
            <a:noFill/>
          </p:spPr>
          <p:txBody>
            <a:bodyPr wrap="square" lIns="0" tIns="0" rIns="0" bIns="0" rtlCol="0" anchor="ctr">
              <a:spAutoFit/>
            </a:bodyPr>
            <a:lstStyle/>
            <a:p>
              <a:pPr algn="ctr"/>
              <a:r>
                <a:rPr lang="en-US" sz="1200">
                  <a:solidFill>
                    <a:schemeClr val="accent5"/>
                  </a:solidFill>
                </a:rPr>
                <a:t>−</a:t>
              </a:r>
            </a:p>
          </p:txBody>
        </p:sp>
        <p:sp>
          <p:nvSpPr>
            <p:cNvPr id="245" name="TextBox 244">
              <a:extLst>
                <a:ext uri="{FF2B5EF4-FFF2-40B4-BE49-F238E27FC236}">
                  <a16:creationId xmlns:a16="http://schemas.microsoft.com/office/drawing/2014/main" id="{933989E4-41AF-9D84-ED6F-5A1214015E19}"/>
                </a:ext>
              </a:extLst>
            </p:cNvPr>
            <p:cNvSpPr txBox="1"/>
            <p:nvPr/>
          </p:nvSpPr>
          <p:spPr>
            <a:xfrm>
              <a:off x="10495680" y="3280417"/>
              <a:ext cx="207373" cy="258450"/>
            </a:xfrm>
            <a:prstGeom prst="rect">
              <a:avLst/>
            </a:prstGeom>
            <a:noFill/>
          </p:spPr>
          <p:txBody>
            <a:bodyPr wrap="square" lIns="0" tIns="0" rIns="0" bIns="0" rtlCol="0" anchor="ctr">
              <a:spAutoFit/>
            </a:bodyPr>
            <a:lstStyle/>
            <a:p>
              <a:pPr algn="ctr"/>
              <a:r>
                <a:rPr lang="en-US" sz="1200">
                  <a:solidFill>
                    <a:schemeClr val="accent5"/>
                  </a:solidFill>
                </a:rPr>
                <a:t>−</a:t>
              </a:r>
            </a:p>
          </p:txBody>
        </p:sp>
      </p:grpSp>
      <p:sp>
        <p:nvSpPr>
          <p:cNvPr id="2" name="Title 1">
            <a:extLst>
              <a:ext uri="{FF2B5EF4-FFF2-40B4-BE49-F238E27FC236}">
                <a16:creationId xmlns:a16="http://schemas.microsoft.com/office/drawing/2014/main" id="{98CAF067-F46E-4162-4EE7-C52579C26257}"/>
              </a:ext>
            </a:extLst>
          </p:cNvPr>
          <p:cNvSpPr>
            <a:spLocks noGrp="1"/>
          </p:cNvSpPr>
          <p:nvPr>
            <p:ph type="title"/>
          </p:nvPr>
        </p:nvSpPr>
        <p:spPr/>
        <p:txBody>
          <a:bodyPr/>
          <a:lstStyle/>
          <a:p>
            <a:r>
              <a:rPr lang="en-US" sz="2800"/>
              <a:t>Onv</a:t>
            </a:r>
            <a:r>
              <a:rPr lang="en-US"/>
              <a:t>ansertib</a:t>
            </a:r>
            <a:r>
              <a:rPr lang="en-US" sz="2800"/>
              <a:t> inhibits the hypoxia signaling pathway by downregulating HIF1</a:t>
            </a:r>
            <a:r>
              <a:rPr lang="el-GR" sz="2800"/>
              <a:t>α</a:t>
            </a:r>
            <a:r>
              <a:rPr lang="en-US" sz="2800"/>
              <a:t> expression</a:t>
            </a:r>
            <a:endParaRPr lang="en-US"/>
          </a:p>
        </p:txBody>
      </p:sp>
      <p:sp>
        <p:nvSpPr>
          <p:cNvPr id="3" name="Text Placeholder 2">
            <a:extLst>
              <a:ext uri="{FF2B5EF4-FFF2-40B4-BE49-F238E27FC236}">
                <a16:creationId xmlns:a16="http://schemas.microsoft.com/office/drawing/2014/main" id="{B862E41C-3215-0B42-F804-0FF3E768C868}"/>
              </a:ext>
            </a:extLst>
          </p:cNvPr>
          <p:cNvSpPr>
            <a:spLocks noGrp="1"/>
          </p:cNvSpPr>
          <p:nvPr>
            <p:ph type="body" sz="quarter" idx="10"/>
          </p:nvPr>
        </p:nvSpPr>
        <p:spPr>
          <a:xfrm>
            <a:off x="304800" y="6477000"/>
            <a:ext cx="9220200" cy="269875"/>
          </a:xfrm>
        </p:spPr>
        <p:txBody>
          <a:bodyPr/>
          <a:lstStyle/>
          <a:p>
            <a:pPr marL="169863" indent="-169863">
              <a:spcBef>
                <a:spcPts val="0"/>
              </a:spcBef>
              <a:buNone/>
            </a:pPr>
            <a:r>
              <a:rPr lang="en-US" sz="700"/>
              <a:t>1.	KRAS-mutant CRC cell lines were cultured under </a:t>
            </a:r>
            <a:r>
              <a:rPr lang="en-US" sz="700" err="1"/>
              <a:t>normoxia</a:t>
            </a:r>
            <a:r>
              <a:rPr lang="en-US" sz="700"/>
              <a:t> (20%O</a:t>
            </a:r>
            <a:r>
              <a:rPr lang="en-US" sz="700" baseline="-25000"/>
              <a:t>2</a:t>
            </a:r>
            <a:r>
              <a:rPr lang="en-US" sz="700"/>
              <a:t>) or hypoxia (1%O</a:t>
            </a:r>
            <a:r>
              <a:rPr lang="en-US" sz="700" baseline="-25000"/>
              <a:t>2</a:t>
            </a:r>
            <a:r>
              <a:rPr lang="en-US" sz="700"/>
              <a:t>), in the presence (+) or absence (-) of onvansertib. HIF1</a:t>
            </a:r>
            <a:r>
              <a:rPr lang="el-GR" sz="700"/>
              <a:t>α</a:t>
            </a:r>
            <a:r>
              <a:rPr lang="en-US" sz="700"/>
              <a:t> expression was induced under hypoxia.</a:t>
            </a:r>
          </a:p>
          <a:p>
            <a:pPr marL="169863" indent="-169863">
              <a:spcBef>
                <a:spcPts val="0"/>
              </a:spcBef>
              <a:buNone/>
            </a:pPr>
            <a:r>
              <a:rPr lang="en-US" sz="700"/>
              <a:t>2.	</a:t>
            </a:r>
            <a:r>
              <a:rPr lang="en-US" sz="700" err="1"/>
              <a:t>LoVo</a:t>
            </a:r>
            <a:r>
              <a:rPr lang="en-US" sz="700"/>
              <a:t> and HCT116 cells were transfected with siRNA control (-) or siRNA targeting PLK1 (siPLK1) and then exposed to 20% or 1%O</a:t>
            </a:r>
            <a:r>
              <a:rPr lang="en-US" sz="700" baseline="-25000"/>
              <a:t>2</a:t>
            </a:r>
            <a:r>
              <a:rPr lang="en-US" sz="700"/>
              <a:t>. Cells were collected 24h after transfection.</a:t>
            </a:r>
          </a:p>
          <a:p>
            <a:endParaRPr lang="en-US"/>
          </a:p>
        </p:txBody>
      </p:sp>
      <p:sp>
        <p:nvSpPr>
          <p:cNvPr id="44" name="TextBox 43">
            <a:extLst>
              <a:ext uri="{FF2B5EF4-FFF2-40B4-BE49-F238E27FC236}">
                <a16:creationId xmlns:a16="http://schemas.microsoft.com/office/drawing/2014/main" id="{81C8E0B6-4D9B-D259-31EF-40984808004E}"/>
              </a:ext>
            </a:extLst>
          </p:cNvPr>
          <p:cNvSpPr txBox="1"/>
          <p:nvPr/>
        </p:nvSpPr>
        <p:spPr>
          <a:xfrm>
            <a:off x="3542800" y="1657406"/>
            <a:ext cx="722306" cy="276999"/>
          </a:xfrm>
          <a:prstGeom prst="rect">
            <a:avLst/>
          </a:prstGeom>
          <a:solidFill>
            <a:schemeClr val="bg1"/>
          </a:solidFill>
        </p:spPr>
        <p:txBody>
          <a:bodyPr wrap="square" lIns="0" tIns="0" rIns="0" bIns="0" rtlCol="0">
            <a:spAutoFit/>
          </a:bodyPr>
          <a:lstStyle/>
          <a:p>
            <a:pPr algn="ctr"/>
            <a:r>
              <a:rPr lang="en-US" err="1">
                <a:solidFill>
                  <a:schemeClr val="accent5"/>
                </a:solidFill>
                <a:latin typeface="Avenir Heavy" panose="020B0703020203020204" pitchFamily="34" charset="0"/>
              </a:rPr>
              <a:t>LoVo</a:t>
            </a:r>
            <a:endParaRPr lang="en-US">
              <a:solidFill>
                <a:schemeClr val="accent5"/>
              </a:solidFill>
              <a:latin typeface="Avenir Heavy" panose="020B0703020203020204" pitchFamily="34" charset="0"/>
            </a:endParaRPr>
          </a:p>
        </p:txBody>
      </p:sp>
      <p:grpSp>
        <p:nvGrpSpPr>
          <p:cNvPr id="6" name="Group 5">
            <a:extLst>
              <a:ext uri="{FF2B5EF4-FFF2-40B4-BE49-F238E27FC236}">
                <a16:creationId xmlns:a16="http://schemas.microsoft.com/office/drawing/2014/main" id="{6113CF2E-5937-DDEF-78BF-72E61D4CB00C}"/>
              </a:ext>
            </a:extLst>
          </p:cNvPr>
          <p:cNvGrpSpPr/>
          <p:nvPr/>
        </p:nvGrpSpPr>
        <p:grpSpPr>
          <a:xfrm>
            <a:off x="5030424" y="1657406"/>
            <a:ext cx="2182202" cy="4456890"/>
            <a:chOff x="3879728" y="1657406"/>
            <a:chExt cx="2182202" cy="4456890"/>
          </a:xfrm>
        </p:grpSpPr>
        <p:sp>
          <p:nvSpPr>
            <p:cNvPr id="70" name="Rectangle 69">
              <a:extLst>
                <a:ext uri="{FF2B5EF4-FFF2-40B4-BE49-F238E27FC236}">
                  <a16:creationId xmlns:a16="http://schemas.microsoft.com/office/drawing/2014/main" id="{6575435F-3F86-5A2D-4C66-48D4F839DE0E}"/>
                </a:ext>
              </a:extLst>
            </p:cNvPr>
            <p:cNvSpPr/>
            <p:nvPr/>
          </p:nvSpPr>
          <p:spPr>
            <a:xfrm>
              <a:off x="4108561" y="2818731"/>
              <a:ext cx="1953369" cy="517482"/>
            </a:xfrm>
            <a:prstGeom prst="rect">
              <a:avLst/>
            </a:prstGeom>
            <a:noFill/>
            <a:ln w="6350">
              <a:solidFill>
                <a:schemeClr val="bg1">
                  <a:lumMod val="65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800">
                <a:solidFill>
                  <a:schemeClr val="accent1"/>
                </a:solidFill>
                <a:latin typeface="Avenir Book" panose="02000503020000020003" pitchFamily="2" charset="0"/>
              </a:endParaRPr>
            </a:p>
          </p:txBody>
        </p:sp>
        <p:sp>
          <p:nvSpPr>
            <p:cNvPr id="71" name="TextBox 70">
              <a:extLst>
                <a:ext uri="{FF2B5EF4-FFF2-40B4-BE49-F238E27FC236}">
                  <a16:creationId xmlns:a16="http://schemas.microsoft.com/office/drawing/2014/main" id="{6B594632-4741-8CBF-8704-438172BA4723}"/>
                </a:ext>
              </a:extLst>
            </p:cNvPr>
            <p:cNvSpPr txBox="1"/>
            <p:nvPr/>
          </p:nvSpPr>
          <p:spPr>
            <a:xfrm>
              <a:off x="4240616" y="2966947"/>
              <a:ext cx="198912" cy="142201"/>
            </a:xfrm>
            <a:prstGeom prst="rect">
              <a:avLst/>
            </a:prstGeom>
            <a:noFill/>
          </p:spPr>
          <p:txBody>
            <a:bodyPr wrap="none" lIns="0" tIns="0" rIns="0" bIns="0" rtlCol="0" anchor="ctr">
              <a:spAutoFit/>
            </a:bodyPr>
            <a:lstStyle/>
            <a:p>
              <a:pPr algn="r">
                <a:defRPr/>
              </a:pPr>
              <a:r>
                <a:rPr kumimoji="0" lang="en-US" sz="1050" i="0" u="none" strike="noStrike" kern="1200" cap="none" spc="0" normalizeH="0" baseline="0" noProof="0">
                  <a:ln>
                    <a:noFill/>
                  </a:ln>
                  <a:solidFill>
                    <a:schemeClr val="accent5"/>
                  </a:solidFill>
                  <a:effectLst/>
                  <a:uLnTx/>
                  <a:uFillTx/>
                  <a:latin typeface="Avenir"/>
                  <a:ea typeface="+mn-ea"/>
                  <a:cs typeface="+mn-cs"/>
                </a:rPr>
                <a:t>116</a:t>
              </a:r>
            </a:p>
          </p:txBody>
        </p:sp>
        <p:sp>
          <p:nvSpPr>
            <p:cNvPr id="72" name="Rectangle 71">
              <a:extLst>
                <a:ext uri="{FF2B5EF4-FFF2-40B4-BE49-F238E27FC236}">
                  <a16:creationId xmlns:a16="http://schemas.microsoft.com/office/drawing/2014/main" id="{F5534595-90E3-9160-7D35-562A505E0844}"/>
                </a:ext>
              </a:extLst>
            </p:cNvPr>
            <p:cNvSpPr/>
            <p:nvPr/>
          </p:nvSpPr>
          <p:spPr>
            <a:xfrm>
              <a:off x="4108561" y="3393640"/>
              <a:ext cx="1953369" cy="324129"/>
            </a:xfrm>
            <a:prstGeom prst="rect">
              <a:avLst/>
            </a:prstGeom>
            <a:noFill/>
            <a:ln w="6350">
              <a:solidFill>
                <a:schemeClr val="bg1">
                  <a:lumMod val="65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800">
                <a:solidFill>
                  <a:schemeClr val="accent1"/>
                </a:solidFill>
                <a:latin typeface="Avenir Book" panose="02000503020000020003" pitchFamily="2" charset="0"/>
              </a:endParaRPr>
            </a:p>
          </p:txBody>
        </p:sp>
        <p:sp>
          <p:nvSpPr>
            <p:cNvPr id="75" name="TextBox 74">
              <a:extLst>
                <a:ext uri="{FF2B5EF4-FFF2-40B4-BE49-F238E27FC236}">
                  <a16:creationId xmlns:a16="http://schemas.microsoft.com/office/drawing/2014/main" id="{51533421-7F0C-1B71-5011-6AF9EAA378AD}"/>
                </a:ext>
              </a:extLst>
            </p:cNvPr>
            <p:cNvSpPr txBox="1"/>
            <p:nvPr/>
          </p:nvSpPr>
          <p:spPr>
            <a:xfrm>
              <a:off x="3879728" y="2536444"/>
              <a:ext cx="611515" cy="215444"/>
            </a:xfrm>
            <a:prstGeom prst="rect">
              <a:avLst/>
            </a:prstGeom>
            <a:effectLst>
              <a:outerShdw blurRad="317500" sx="102000" sy="102000" algn="ctr" rotWithShape="0">
                <a:prstClr val="black">
                  <a:alpha val="40000"/>
                </a:prstClr>
              </a:outerShdw>
            </a:effectLst>
          </p:spPr>
          <p:txBody>
            <a:bodyPr wrap="square" lIns="0" tIns="0" rIns="0" bIns="0" rtlCol="0">
              <a:spAutoFit/>
            </a:bodyPr>
            <a:lstStyle/>
            <a:p>
              <a:pPr algn="r">
                <a:spcBef>
                  <a:spcPts val="1200"/>
                </a:spcBef>
                <a:tabLst>
                  <a:tab pos="801688" algn="l"/>
                  <a:tab pos="1143000" algn="l"/>
                  <a:tab pos="1541463" algn="l"/>
                  <a:tab pos="1887538" algn="l"/>
                </a:tabLst>
              </a:pPr>
              <a:r>
                <a:rPr lang="en-US" sz="1400" err="1">
                  <a:solidFill>
                    <a:schemeClr val="accent5"/>
                  </a:solidFill>
                  <a:latin typeface="+mj-lt"/>
                </a:rPr>
                <a:t>Onv</a:t>
              </a:r>
              <a:endParaRPr lang="en-US" sz="1400">
                <a:solidFill>
                  <a:schemeClr val="accent5"/>
                </a:solidFill>
                <a:latin typeface="+mj-lt"/>
              </a:endParaRPr>
            </a:p>
          </p:txBody>
        </p:sp>
        <p:sp>
          <p:nvSpPr>
            <p:cNvPr id="76" name="TextBox 75">
              <a:extLst>
                <a:ext uri="{FF2B5EF4-FFF2-40B4-BE49-F238E27FC236}">
                  <a16:creationId xmlns:a16="http://schemas.microsoft.com/office/drawing/2014/main" id="{EC1401C6-49D8-12A1-0B3B-91D774EF3047}"/>
                </a:ext>
              </a:extLst>
            </p:cNvPr>
            <p:cNvSpPr txBox="1"/>
            <p:nvPr/>
          </p:nvSpPr>
          <p:spPr>
            <a:xfrm>
              <a:off x="4721359" y="2245608"/>
              <a:ext cx="306126" cy="189601"/>
            </a:xfrm>
            <a:prstGeom prst="rect">
              <a:avLst/>
            </a:prstGeom>
            <a:effectLst>
              <a:outerShdw blurRad="317500" sx="102000" sy="102000" algn="ctr" rotWithShape="0">
                <a:prstClr val="black">
                  <a:alpha val="40000"/>
                </a:prstClr>
              </a:outerShdw>
            </a:effectLst>
          </p:spPr>
          <p:txBody>
            <a:bodyPr wrap="none" lIns="0" tIns="0" rIns="0" bIns="0" rtlCol="0" anchor="ctr">
              <a:spAutoFit/>
            </a:bodyPr>
            <a:lstStyle/>
            <a:p>
              <a:pPr algn="l">
                <a:spcBef>
                  <a:spcPts val="1200"/>
                </a:spcBef>
              </a:pPr>
              <a:r>
                <a:rPr lang="en-US" sz="1400">
                  <a:solidFill>
                    <a:schemeClr val="accent5"/>
                  </a:solidFill>
                  <a:latin typeface="Avenir Book" panose="02000503020000020003" pitchFamily="2" charset="0"/>
                </a:rPr>
                <a:t>20%</a:t>
              </a:r>
            </a:p>
          </p:txBody>
        </p:sp>
        <p:sp>
          <p:nvSpPr>
            <p:cNvPr id="77" name="TextBox 76">
              <a:extLst>
                <a:ext uri="{FF2B5EF4-FFF2-40B4-BE49-F238E27FC236}">
                  <a16:creationId xmlns:a16="http://schemas.microsoft.com/office/drawing/2014/main" id="{1D21E16E-2300-0913-1169-7BF6B9A9207E}"/>
                </a:ext>
              </a:extLst>
            </p:cNvPr>
            <p:cNvSpPr txBox="1"/>
            <p:nvPr/>
          </p:nvSpPr>
          <p:spPr>
            <a:xfrm>
              <a:off x="4344529" y="2245608"/>
              <a:ext cx="146715" cy="189601"/>
            </a:xfrm>
            <a:prstGeom prst="rect">
              <a:avLst/>
            </a:prstGeom>
            <a:effectLst>
              <a:outerShdw blurRad="317500" sx="102000" sy="102000" algn="ctr" rotWithShape="0">
                <a:prstClr val="black">
                  <a:alpha val="40000"/>
                </a:prstClr>
              </a:outerShdw>
            </a:effectLst>
          </p:spPr>
          <p:txBody>
            <a:bodyPr wrap="none" lIns="0" tIns="0" rIns="0" bIns="0" rtlCol="0" anchor="ctr">
              <a:spAutoFit/>
            </a:bodyPr>
            <a:lstStyle/>
            <a:p>
              <a:pPr algn="r">
                <a:spcBef>
                  <a:spcPts val="1200"/>
                </a:spcBef>
              </a:pPr>
              <a:r>
                <a:rPr lang="en-US" sz="1400">
                  <a:solidFill>
                    <a:schemeClr val="accent5"/>
                  </a:solidFill>
                  <a:latin typeface="+mj-lt"/>
                </a:rPr>
                <a:t>0</a:t>
              </a:r>
              <a:r>
                <a:rPr lang="en-US" sz="1400" baseline="-25000">
                  <a:solidFill>
                    <a:schemeClr val="accent5"/>
                  </a:solidFill>
                  <a:latin typeface="+mj-lt"/>
                </a:rPr>
                <a:t>2</a:t>
              </a:r>
            </a:p>
          </p:txBody>
        </p:sp>
        <p:sp>
          <p:nvSpPr>
            <p:cNvPr id="78" name="TextBox 77">
              <a:extLst>
                <a:ext uri="{FF2B5EF4-FFF2-40B4-BE49-F238E27FC236}">
                  <a16:creationId xmlns:a16="http://schemas.microsoft.com/office/drawing/2014/main" id="{7FCCEDC0-A671-B987-DC33-96EBBA73C714}"/>
                </a:ext>
              </a:extLst>
            </p:cNvPr>
            <p:cNvSpPr txBox="1"/>
            <p:nvPr/>
          </p:nvSpPr>
          <p:spPr>
            <a:xfrm>
              <a:off x="5433792" y="2245608"/>
              <a:ext cx="380812" cy="189601"/>
            </a:xfrm>
            <a:prstGeom prst="rect">
              <a:avLst/>
            </a:prstGeom>
            <a:effectLst>
              <a:outerShdw blurRad="317500" sx="102000" sy="102000" algn="ctr" rotWithShape="0">
                <a:prstClr val="black">
                  <a:alpha val="40000"/>
                </a:prstClr>
              </a:outerShdw>
            </a:effectLst>
          </p:spPr>
          <p:txBody>
            <a:bodyPr wrap="square" lIns="0" tIns="0" rIns="0" bIns="0" rtlCol="0" anchor="ctr">
              <a:spAutoFit/>
            </a:bodyPr>
            <a:lstStyle/>
            <a:p>
              <a:pPr algn="ctr">
                <a:spcBef>
                  <a:spcPts val="1200"/>
                </a:spcBef>
              </a:pPr>
              <a:r>
                <a:rPr lang="en-US" sz="1400">
                  <a:solidFill>
                    <a:schemeClr val="accent5"/>
                  </a:solidFill>
                  <a:latin typeface="Avenir Book" panose="02000503020000020003" pitchFamily="2" charset="0"/>
                </a:rPr>
                <a:t>1%</a:t>
              </a:r>
            </a:p>
          </p:txBody>
        </p:sp>
        <p:sp>
          <p:nvSpPr>
            <p:cNvPr id="79" name="Left Bracket 78">
              <a:extLst>
                <a:ext uri="{FF2B5EF4-FFF2-40B4-BE49-F238E27FC236}">
                  <a16:creationId xmlns:a16="http://schemas.microsoft.com/office/drawing/2014/main" id="{2BD88643-2FBC-9463-4D34-4BEBA3CDCFEB}"/>
                </a:ext>
              </a:extLst>
            </p:cNvPr>
            <p:cNvSpPr/>
            <p:nvPr/>
          </p:nvSpPr>
          <p:spPr>
            <a:xfrm rot="5400000">
              <a:off x="4833252" y="2155258"/>
              <a:ext cx="89695" cy="651153"/>
            </a:xfrm>
            <a:prstGeom prst="leftBracket">
              <a:avLst>
                <a:gd name="adj" fmla="val 92914"/>
              </a:avLst>
            </a:prstGeom>
            <a:ln w="3175">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200"/>
            </a:p>
          </p:txBody>
        </p:sp>
        <p:sp>
          <p:nvSpPr>
            <p:cNvPr id="80" name="Left Bracket 79">
              <a:extLst>
                <a:ext uri="{FF2B5EF4-FFF2-40B4-BE49-F238E27FC236}">
                  <a16:creationId xmlns:a16="http://schemas.microsoft.com/office/drawing/2014/main" id="{5724023D-D0EA-3C90-0EFF-9180EEBA7B40}"/>
                </a:ext>
              </a:extLst>
            </p:cNvPr>
            <p:cNvSpPr/>
            <p:nvPr/>
          </p:nvSpPr>
          <p:spPr>
            <a:xfrm rot="5400000">
              <a:off x="5579350" y="2155258"/>
              <a:ext cx="89695" cy="651153"/>
            </a:xfrm>
            <a:prstGeom prst="leftBracket">
              <a:avLst>
                <a:gd name="adj" fmla="val 92914"/>
              </a:avLst>
            </a:prstGeom>
            <a:ln w="3175">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200"/>
            </a:p>
          </p:txBody>
        </p:sp>
        <p:sp>
          <p:nvSpPr>
            <p:cNvPr id="81" name="TextBox 80">
              <a:extLst>
                <a:ext uri="{FF2B5EF4-FFF2-40B4-BE49-F238E27FC236}">
                  <a16:creationId xmlns:a16="http://schemas.microsoft.com/office/drawing/2014/main" id="{C0507499-EFF2-75CC-676E-5B2ED7243011}"/>
                </a:ext>
              </a:extLst>
            </p:cNvPr>
            <p:cNvSpPr txBox="1"/>
            <p:nvPr/>
          </p:nvSpPr>
          <p:spPr>
            <a:xfrm>
              <a:off x="4954209" y="2542275"/>
              <a:ext cx="130397" cy="162515"/>
            </a:xfrm>
            <a:prstGeom prst="rect">
              <a:avLst/>
            </a:prstGeom>
            <a:noFill/>
          </p:spPr>
          <p:txBody>
            <a:bodyPr wrap="square" lIns="0" tIns="0" rIns="0" bIns="0" rtlCol="0" anchor="ctr">
              <a:spAutoFit/>
            </a:bodyPr>
            <a:lstStyle/>
            <a:p>
              <a:pPr algn="ctr"/>
              <a:r>
                <a:rPr lang="en-US" sz="1200">
                  <a:solidFill>
                    <a:schemeClr val="accent5"/>
                  </a:solidFill>
                </a:rPr>
                <a:t>+</a:t>
              </a:r>
            </a:p>
          </p:txBody>
        </p:sp>
        <p:sp>
          <p:nvSpPr>
            <p:cNvPr id="82" name="TextBox 81">
              <a:extLst>
                <a:ext uri="{FF2B5EF4-FFF2-40B4-BE49-F238E27FC236}">
                  <a16:creationId xmlns:a16="http://schemas.microsoft.com/office/drawing/2014/main" id="{7E75A9D1-E439-F38B-4602-6E8D51C62920}"/>
                </a:ext>
              </a:extLst>
            </p:cNvPr>
            <p:cNvSpPr txBox="1"/>
            <p:nvPr/>
          </p:nvSpPr>
          <p:spPr>
            <a:xfrm>
              <a:off x="5750483" y="2542275"/>
              <a:ext cx="130397" cy="162515"/>
            </a:xfrm>
            <a:prstGeom prst="rect">
              <a:avLst/>
            </a:prstGeom>
            <a:noFill/>
          </p:spPr>
          <p:txBody>
            <a:bodyPr wrap="square" lIns="0" tIns="0" rIns="0" bIns="0" rtlCol="0" anchor="ctr">
              <a:spAutoFit/>
            </a:bodyPr>
            <a:lstStyle/>
            <a:p>
              <a:pPr algn="ctr"/>
              <a:r>
                <a:rPr lang="en-US" sz="1200">
                  <a:solidFill>
                    <a:schemeClr val="accent5"/>
                  </a:solidFill>
                </a:rPr>
                <a:t>+</a:t>
              </a:r>
            </a:p>
          </p:txBody>
        </p:sp>
        <p:sp>
          <p:nvSpPr>
            <p:cNvPr id="83" name="TextBox 82">
              <a:extLst>
                <a:ext uri="{FF2B5EF4-FFF2-40B4-BE49-F238E27FC236}">
                  <a16:creationId xmlns:a16="http://schemas.microsoft.com/office/drawing/2014/main" id="{CD33E511-2463-7AE0-9BAC-8C6511E4AFF8}"/>
                </a:ext>
              </a:extLst>
            </p:cNvPr>
            <p:cNvSpPr txBox="1"/>
            <p:nvPr/>
          </p:nvSpPr>
          <p:spPr>
            <a:xfrm>
              <a:off x="4622147" y="2542275"/>
              <a:ext cx="130397" cy="162515"/>
            </a:xfrm>
            <a:prstGeom prst="rect">
              <a:avLst/>
            </a:prstGeom>
            <a:noFill/>
          </p:spPr>
          <p:txBody>
            <a:bodyPr wrap="square" lIns="0" tIns="0" rIns="0" bIns="0" rtlCol="0" anchor="ctr">
              <a:spAutoFit/>
            </a:bodyPr>
            <a:lstStyle/>
            <a:p>
              <a:pPr algn="ctr"/>
              <a:r>
                <a:rPr lang="en-US" sz="1200">
                  <a:solidFill>
                    <a:schemeClr val="accent5"/>
                  </a:solidFill>
                </a:rPr>
                <a:t>−</a:t>
              </a:r>
            </a:p>
          </p:txBody>
        </p:sp>
        <p:sp>
          <p:nvSpPr>
            <p:cNvPr id="84" name="TextBox 83">
              <a:extLst>
                <a:ext uri="{FF2B5EF4-FFF2-40B4-BE49-F238E27FC236}">
                  <a16:creationId xmlns:a16="http://schemas.microsoft.com/office/drawing/2014/main" id="{6EBE4AB8-CB0E-0796-55AF-B99A55F4CC21}"/>
                </a:ext>
              </a:extLst>
            </p:cNvPr>
            <p:cNvSpPr txBox="1"/>
            <p:nvPr/>
          </p:nvSpPr>
          <p:spPr>
            <a:xfrm>
              <a:off x="5358526" y="2542275"/>
              <a:ext cx="130397" cy="162515"/>
            </a:xfrm>
            <a:prstGeom prst="rect">
              <a:avLst/>
            </a:prstGeom>
            <a:noFill/>
          </p:spPr>
          <p:txBody>
            <a:bodyPr wrap="square" lIns="0" tIns="0" rIns="0" bIns="0" rtlCol="0" anchor="ctr">
              <a:spAutoFit/>
            </a:bodyPr>
            <a:lstStyle/>
            <a:p>
              <a:pPr algn="ctr"/>
              <a:r>
                <a:rPr lang="en-US" sz="1200">
                  <a:solidFill>
                    <a:schemeClr val="accent5"/>
                  </a:solidFill>
                </a:rPr>
                <a:t>−</a:t>
              </a:r>
            </a:p>
          </p:txBody>
        </p:sp>
        <p:cxnSp>
          <p:nvCxnSpPr>
            <p:cNvPr id="45" name="Straight Connector 44">
              <a:extLst>
                <a:ext uri="{FF2B5EF4-FFF2-40B4-BE49-F238E27FC236}">
                  <a16:creationId xmlns:a16="http://schemas.microsoft.com/office/drawing/2014/main" id="{28EA2F47-BAAA-62F6-0A44-91ED44D6AF19}"/>
                </a:ext>
              </a:extLst>
            </p:cNvPr>
            <p:cNvCxnSpPr>
              <a:cxnSpLocks/>
            </p:cNvCxnSpPr>
            <p:nvPr/>
          </p:nvCxnSpPr>
          <p:spPr>
            <a:xfrm flipH="1">
              <a:off x="4103094" y="1795905"/>
              <a:ext cx="1958836" cy="0"/>
            </a:xfrm>
            <a:prstGeom prst="line">
              <a:avLst/>
            </a:prstGeom>
            <a:ln>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46" name="TextBox 45">
              <a:extLst>
                <a:ext uri="{FF2B5EF4-FFF2-40B4-BE49-F238E27FC236}">
                  <a16:creationId xmlns:a16="http://schemas.microsoft.com/office/drawing/2014/main" id="{3A65F7BA-BAF5-0700-3678-180BB50A9120}"/>
                </a:ext>
              </a:extLst>
            </p:cNvPr>
            <p:cNvSpPr txBox="1"/>
            <p:nvPr/>
          </p:nvSpPr>
          <p:spPr>
            <a:xfrm>
              <a:off x="3886368" y="4422165"/>
              <a:ext cx="611515" cy="379201"/>
            </a:xfrm>
            <a:prstGeom prst="rect">
              <a:avLst/>
            </a:prstGeom>
            <a:effectLst>
              <a:outerShdw blurRad="317500" sx="102000" sy="102000" algn="ctr" rotWithShape="0">
                <a:prstClr val="black">
                  <a:alpha val="40000"/>
                </a:prstClr>
              </a:outerShdw>
            </a:effectLst>
          </p:spPr>
          <p:txBody>
            <a:bodyPr wrap="square" lIns="0" tIns="0" rIns="0" bIns="0" rtlCol="0">
              <a:spAutoFit/>
            </a:bodyPr>
            <a:lstStyle/>
            <a:p>
              <a:pPr algn="r">
                <a:spcBef>
                  <a:spcPts val="1200"/>
                </a:spcBef>
                <a:tabLst>
                  <a:tab pos="801688" algn="l"/>
                  <a:tab pos="1143000" algn="l"/>
                  <a:tab pos="1541463" algn="l"/>
                  <a:tab pos="1887538" algn="l"/>
                </a:tabLst>
              </a:pPr>
              <a:r>
                <a:rPr lang="en-US" sz="1400">
                  <a:solidFill>
                    <a:schemeClr val="accent5"/>
                  </a:solidFill>
                  <a:latin typeface="+mj-lt"/>
                </a:rPr>
                <a:t>siPLK1	</a:t>
              </a:r>
            </a:p>
          </p:txBody>
        </p:sp>
        <p:sp>
          <p:nvSpPr>
            <p:cNvPr id="47" name="TextBox 46">
              <a:extLst>
                <a:ext uri="{FF2B5EF4-FFF2-40B4-BE49-F238E27FC236}">
                  <a16:creationId xmlns:a16="http://schemas.microsoft.com/office/drawing/2014/main" id="{77FED65A-0F32-0AC7-AD19-936DF45D1FEB}"/>
                </a:ext>
              </a:extLst>
            </p:cNvPr>
            <p:cNvSpPr txBox="1"/>
            <p:nvPr/>
          </p:nvSpPr>
          <p:spPr>
            <a:xfrm>
              <a:off x="4727999" y="4131329"/>
              <a:ext cx="306126" cy="189601"/>
            </a:xfrm>
            <a:prstGeom prst="rect">
              <a:avLst/>
            </a:prstGeom>
            <a:effectLst>
              <a:outerShdw blurRad="317500" sx="102000" sy="102000" algn="ctr" rotWithShape="0">
                <a:prstClr val="black">
                  <a:alpha val="40000"/>
                </a:prstClr>
              </a:outerShdw>
            </a:effectLst>
          </p:spPr>
          <p:txBody>
            <a:bodyPr wrap="none" lIns="0" tIns="0" rIns="0" bIns="0" rtlCol="0" anchor="ctr">
              <a:spAutoFit/>
            </a:bodyPr>
            <a:lstStyle/>
            <a:p>
              <a:pPr algn="l">
                <a:spcBef>
                  <a:spcPts val="1200"/>
                </a:spcBef>
              </a:pPr>
              <a:r>
                <a:rPr lang="en-US" sz="1400">
                  <a:solidFill>
                    <a:schemeClr val="accent5"/>
                  </a:solidFill>
                  <a:latin typeface="Avenir Book" panose="02000503020000020003" pitchFamily="2" charset="0"/>
                </a:rPr>
                <a:t>20%</a:t>
              </a:r>
            </a:p>
          </p:txBody>
        </p:sp>
        <p:sp>
          <p:nvSpPr>
            <p:cNvPr id="51" name="TextBox 50">
              <a:extLst>
                <a:ext uri="{FF2B5EF4-FFF2-40B4-BE49-F238E27FC236}">
                  <a16:creationId xmlns:a16="http://schemas.microsoft.com/office/drawing/2014/main" id="{DECDDC03-9875-5BBF-B061-B69A177473A0}"/>
                </a:ext>
              </a:extLst>
            </p:cNvPr>
            <p:cNvSpPr txBox="1"/>
            <p:nvPr/>
          </p:nvSpPr>
          <p:spPr>
            <a:xfrm>
              <a:off x="4351168" y="4131329"/>
              <a:ext cx="146715" cy="189601"/>
            </a:xfrm>
            <a:prstGeom prst="rect">
              <a:avLst/>
            </a:prstGeom>
            <a:effectLst>
              <a:outerShdw blurRad="317500" sx="102000" sy="102000" algn="ctr" rotWithShape="0">
                <a:prstClr val="black">
                  <a:alpha val="40000"/>
                </a:prstClr>
              </a:outerShdw>
            </a:effectLst>
          </p:spPr>
          <p:txBody>
            <a:bodyPr wrap="none" lIns="0" tIns="0" rIns="0" bIns="0" rtlCol="0" anchor="ctr">
              <a:spAutoFit/>
            </a:bodyPr>
            <a:lstStyle/>
            <a:p>
              <a:pPr algn="r">
                <a:spcBef>
                  <a:spcPts val="1200"/>
                </a:spcBef>
              </a:pPr>
              <a:r>
                <a:rPr lang="en-US" sz="1400">
                  <a:solidFill>
                    <a:schemeClr val="accent5"/>
                  </a:solidFill>
                  <a:latin typeface="+mj-lt"/>
                </a:rPr>
                <a:t>0</a:t>
              </a:r>
              <a:r>
                <a:rPr lang="en-US" sz="1400" baseline="-25000">
                  <a:solidFill>
                    <a:schemeClr val="accent5"/>
                  </a:solidFill>
                  <a:latin typeface="+mj-lt"/>
                </a:rPr>
                <a:t>2</a:t>
              </a:r>
            </a:p>
          </p:txBody>
        </p:sp>
        <p:sp>
          <p:nvSpPr>
            <p:cNvPr id="52" name="TextBox 51">
              <a:extLst>
                <a:ext uri="{FF2B5EF4-FFF2-40B4-BE49-F238E27FC236}">
                  <a16:creationId xmlns:a16="http://schemas.microsoft.com/office/drawing/2014/main" id="{6B2E41B9-E4A2-8BE2-2F46-A72A1CB89D8F}"/>
                </a:ext>
              </a:extLst>
            </p:cNvPr>
            <p:cNvSpPr txBox="1"/>
            <p:nvPr/>
          </p:nvSpPr>
          <p:spPr>
            <a:xfrm>
              <a:off x="5496909" y="4131329"/>
              <a:ext cx="380812" cy="189601"/>
            </a:xfrm>
            <a:prstGeom prst="rect">
              <a:avLst/>
            </a:prstGeom>
            <a:effectLst>
              <a:outerShdw blurRad="317500" sx="102000" sy="102000" algn="ctr" rotWithShape="0">
                <a:prstClr val="black">
                  <a:alpha val="40000"/>
                </a:prstClr>
              </a:outerShdw>
            </a:effectLst>
          </p:spPr>
          <p:txBody>
            <a:bodyPr wrap="square" lIns="0" tIns="0" rIns="0" bIns="0" rtlCol="0" anchor="ctr">
              <a:spAutoFit/>
            </a:bodyPr>
            <a:lstStyle/>
            <a:p>
              <a:pPr algn="ctr">
                <a:spcBef>
                  <a:spcPts val="1200"/>
                </a:spcBef>
              </a:pPr>
              <a:r>
                <a:rPr lang="en-US" sz="1400">
                  <a:solidFill>
                    <a:schemeClr val="accent5"/>
                  </a:solidFill>
                  <a:latin typeface="Avenir Book" panose="02000503020000020003" pitchFamily="2" charset="0"/>
                </a:rPr>
                <a:t>1%</a:t>
              </a:r>
            </a:p>
          </p:txBody>
        </p:sp>
        <p:sp>
          <p:nvSpPr>
            <p:cNvPr id="55" name="Rectangle 54">
              <a:extLst>
                <a:ext uri="{FF2B5EF4-FFF2-40B4-BE49-F238E27FC236}">
                  <a16:creationId xmlns:a16="http://schemas.microsoft.com/office/drawing/2014/main" id="{CEDEF841-019A-1765-38E0-2BC90799461A}"/>
                </a:ext>
              </a:extLst>
            </p:cNvPr>
            <p:cNvSpPr/>
            <p:nvPr/>
          </p:nvSpPr>
          <p:spPr>
            <a:xfrm>
              <a:off x="4108561" y="5221089"/>
              <a:ext cx="1953369" cy="517482"/>
            </a:xfrm>
            <a:prstGeom prst="rect">
              <a:avLst/>
            </a:prstGeom>
            <a:noFill/>
            <a:ln w="6350">
              <a:solidFill>
                <a:schemeClr val="bg1">
                  <a:lumMod val="65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800">
                <a:solidFill>
                  <a:schemeClr val="accent1"/>
                </a:solidFill>
                <a:latin typeface="Avenir Book" panose="02000503020000020003" pitchFamily="2" charset="0"/>
              </a:endParaRPr>
            </a:p>
          </p:txBody>
        </p:sp>
        <p:sp>
          <p:nvSpPr>
            <p:cNvPr id="56" name="TextBox 55">
              <a:extLst>
                <a:ext uri="{FF2B5EF4-FFF2-40B4-BE49-F238E27FC236}">
                  <a16:creationId xmlns:a16="http://schemas.microsoft.com/office/drawing/2014/main" id="{EC5F4B39-10BE-B55D-1CB1-0D3CF0C34999}"/>
                </a:ext>
              </a:extLst>
            </p:cNvPr>
            <p:cNvSpPr txBox="1"/>
            <p:nvPr/>
          </p:nvSpPr>
          <p:spPr>
            <a:xfrm>
              <a:off x="4186712" y="5426784"/>
              <a:ext cx="198912" cy="142201"/>
            </a:xfrm>
            <a:prstGeom prst="rect">
              <a:avLst/>
            </a:prstGeom>
            <a:noFill/>
          </p:spPr>
          <p:txBody>
            <a:bodyPr wrap="none" lIns="0" tIns="0" rIns="0" bIns="0" rtlCol="0" anchor="ctr">
              <a:spAutoFit/>
            </a:bodyPr>
            <a:lstStyle/>
            <a:p>
              <a:pPr algn="r">
                <a:defRPr/>
              </a:pPr>
              <a:r>
                <a:rPr kumimoji="0" lang="en-US" sz="1050" i="0" u="none" strike="noStrike" kern="1200" cap="none" spc="0" normalizeH="0" baseline="0" noProof="0">
                  <a:ln>
                    <a:noFill/>
                  </a:ln>
                  <a:solidFill>
                    <a:schemeClr val="accent5"/>
                  </a:solidFill>
                  <a:effectLst/>
                  <a:uLnTx/>
                  <a:uFillTx/>
                  <a:latin typeface="Avenir"/>
                  <a:ea typeface="+mn-ea"/>
                  <a:cs typeface="+mn-cs"/>
                </a:rPr>
                <a:t>116</a:t>
              </a:r>
            </a:p>
          </p:txBody>
        </p:sp>
        <p:sp>
          <p:nvSpPr>
            <p:cNvPr id="58" name="Rectangle 57">
              <a:extLst>
                <a:ext uri="{FF2B5EF4-FFF2-40B4-BE49-F238E27FC236}">
                  <a16:creationId xmlns:a16="http://schemas.microsoft.com/office/drawing/2014/main" id="{A21D3E6D-3BB6-4146-1BB9-D69E92A3E417}"/>
                </a:ext>
              </a:extLst>
            </p:cNvPr>
            <p:cNvSpPr/>
            <p:nvPr/>
          </p:nvSpPr>
          <p:spPr>
            <a:xfrm>
              <a:off x="4108561" y="4646180"/>
              <a:ext cx="1953369" cy="517482"/>
            </a:xfrm>
            <a:prstGeom prst="rect">
              <a:avLst/>
            </a:prstGeom>
            <a:noFill/>
            <a:ln w="6350">
              <a:solidFill>
                <a:schemeClr val="bg1">
                  <a:lumMod val="65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800">
                <a:solidFill>
                  <a:schemeClr val="accent1"/>
                </a:solidFill>
                <a:latin typeface="Avenir Book" panose="02000503020000020003" pitchFamily="2" charset="0"/>
              </a:endParaRPr>
            </a:p>
          </p:txBody>
        </p:sp>
        <p:sp>
          <p:nvSpPr>
            <p:cNvPr id="59" name="TextBox 58">
              <a:extLst>
                <a:ext uri="{FF2B5EF4-FFF2-40B4-BE49-F238E27FC236}">
                  <a16:creationId xmlns:a16="http://schemas.microsoft.com/office/drawing/2014/main" id="{5B90F3FD-0526-AD20-7827-2F9DB40EC3E0}"/>
                </a:ext>
              </a:extLst>
            </p:cNvPr>
            <p:cNvSpPr txBox="1"/>
            <p:nvPr/>
          </p:nvSpPr>
          <p:spPr>
            <a:xfrm>
              <a:off x="4247803" y="4831500"/>
              <a:ext cx="132608" cy="142201"/>
            </a:xfrm>
            <a:prstGeom prst="rect">
              <a:avLst/>
            </a:prstGeom>
            <a:noFill/>
          </p:spPr>
          <p:txBody>
            <a:bodyPr wrap="none" lIns="0" tIns="0" rIns="0" bIns="0" rtlCol="0" anchor="ctr">
              <a:spAutoFit/>
            </a:bodyPr>
            <a:lstStyle/>
            <a:p>
              <a:pPr algn="r">
                <a:defRPr/>
              </a:pPr>
              <a:r>
                <a:rPr kumimoji="0" lang="en-US" sz="1050" i="0" u="none" strike="noStrike" kern="1200" cap="none" spc="0" normalizeH="0" baseline="0" noProof="0">
                  <a:ln>
                    <a:noFill/>
                  </a:ln>
                  <a:solidFill>
                    <a:schemeClr val="accent5"/>
                  </a:solidFill>
                  <a:effectLst/>
                  <a:uLnTx/>
                  <a:uFillTx/>
                  <a:latin typeface="Avenir"/>
                  <a:ea typeface="+mn-ea"/>
                  <a:cs typeface="+mn-cs"/>
                </a:rPr>
                <a:t>66</a:t>
              </a:r>
            </a:p>
          </p:txBody>
        </p:sp>
        <p:sp>
          <p:nvSpPr>
            <p:cNvPr id="60" name="TextBox 59">
              <a:extLst>
                <a:ext uri="{FF2B5EF4-FFF2-40B4-BE49-F238E27FC236}">
                  <a16:creationId xmlns:a16="http://schemas.microsoft.com/office/drawing/2014/main" id="{E9A2DB2A-585A-1E89-4C5C-0857F11C9F9E}"/>
                </a:ext>
              </a:extLst>
            </p:cNvPr>
            <p:cNvSpPr txBox="1"/>
            <p:nvPr/>
          </p:nvSpPr>
          <p:spPr>
            <a:xfrm>
              <a:off x="5016459" y="4437673"/>
              <a:ext cx="130397" cy="162515"/>
            </a:xfrm>
            <a:prstGeom prst="rect">
              <a:avLst/>
            </a:prstGeom>
            <a:noFill/>
          </p:spPr>
          <p:txBody>
            <a:bodyPr wrap="square" lIns="0" tIns="0" rIns="0" bIns="0" rtlCol="0" anchor="ctr">
              <a:spAutoFit/>
            </a:bodyPr>
            <a:lstStyle/>
            <a:p>
              <a:pPr algn="ctr"/>
              <a:r>
                <a:rPr lang="en-US" sz="1200">
                  <a:solidFill>
                    <a:schemeClr val="accent5"/>
                  </a:solidFill>
                </a:rPr>
                <a:t>+</a:t>
              </a:r>
            </a:p>
          </p:txBody>
        </p:sp>
        <p:sp>
          <p:nvSpPr>
            <p:cNvPr id="61" name="TextBox 60">
              <a:extLst>
                <a:ext uri="{FF2B5EF4-FFF2-40B4-BE49-F238E27FC236}">
                  <a16:creationId xmlns:a16="http://schemas.microsoft.com/office/drawing/2014/main" id="{418C440E-FE2D-62F7-597F-B9F16141DC2D}"/>
                </a:ext>
              </a:extLst>
            </p:cNvPr>
            <p:cNvSpPr txBox="1"/>
            <p:nvPr/>
          </p:nvSpPr>
          <p:spPr>
            <a:xfrm>
              <a:off x="5812733" y="4437673"/>
              <a:ext cx="130397" cy="162515"/>
            </a:xfrm>
            <a:prstGeom prst="rect">
              <a:avLst/>
            </a:prstGeom>
            <a:noFill/>
          </p:spPr>
          <p:txBody>
            <a:bodyPr wrap="square" lIns="0" tIns="0" rIns="0" bIns="0" rtlCol="0" anchor="ctr">
              <a:spAutoFit/>
            </a:bodyPr>
            <a:lstStyle/>
            <a:p>
              <a:pPr algn="ctr"/>
              <a:r>
                <a:rPr lang="en-US" sz="1200">
                  <a:solidFill>
                    <a:schemeClr val="accent5"/>
                  </a:solidFill>
                </a:rPr>
                <a:t>+</a:t>
              </a:r>
            </a:p>
          </p:txBody>
        </p:sp>
        <p:sp>
          <p:nvSpPr>
            <p:cNvPr id="62" name="TextBox 61">
              <a:extLst>
                <a:ext uri="{FF2B5EF4-FFF2-40B4-BE49-F238E27FC236}">
                  <a16:creationId xmlns:a16="http://schemas.microsoft.com/office/drawing/2014/main" id="{2EA389F8-AB66-2971-66CC-C69A0B056AA6}"/>
                </a:ext>
              </a:extLst>
            </p:cNvPr>
            <p:cNvSpPr txBox="1"/>
            <p:nvPr/>
          </p:nvSpPr>
          <p:spPr>
            <a:xfrm>
              <a:off x="4630492" y="4437673"/>
              <a:ext cx="130397" cy="162515"/>
            </a:xfrm>
            <a:prstGeom prst="rect">
              <a:avLst/>
            </a:prstGeom>
            <a:noFill/>
          </p:spPr>
          <p:txBody>
            <a:bodyPr wrap="square" lIns="0" tIns="0" rIns="0" bIns="0" rtlCol="0" anchor="ctr">
              <a:spAutoFit/>
            </a:bodyPr>
            <a:lstStyle/>
            <a:p>
              <a:pPr algn="ctr"/>
              <a:r>
                <a:rPr lang="en-US" sz="1200">
                  <a:solidFill>
                    <a:schemeClr val="accent5"/>
                  </a:solidFill>
                </a:rPr>
                <a:t>−</a:t>
              </a:r>
            </a:p>
          </p:txBody>
        </p:sp>
        <p:sp>
          <p:nvSpPr>
            <p:cNvPr id="63" name="TextBox 62">
              <a:extLst>
                <a:ext uri="{FF2B5EF4-FFF2-40B4-BE49-F238E27FC236}">
                  <a16:creationId xmlns:a16="http://schemas.microsoft.com/office/drawing/2014/main" id="{B102E0FE-CD3F-A5DE-DD70-E63677904F39}"/>
                </a:ext>
              </a:extLst>
            </p:cNvPr>
            <p:cNvSpPr txBox="1"/>
            <p:nvPr/>
          </p:nvSpPr>
          <p:spPr>
            <a:xfrm>
              <a:off x="5420775" y="4437673"/>
              <a:ext cx="130397" cy="162515"/>
            </a:xfrm>
            <a:prstGeom prst="rect">
              <a:avLst/>
            </a:prstGeom>
            <a:noFill/>
          </p:spPr>
          <p:txBody>
            <a:bodyPr wrap="square" lIns="0" tIns="0" rIns="0" bIns="0" rtlCol="0" anchor="ctr">
              <a:spAutoFit/>
            </a:bodyPr>
            <a:lstStyle/>
            <a:p>
              <a:pPr algn="ctr"/>
              <a:r>
                <a:rPr lang="en-US" sz="1200">
                  <a:solidFill>
                    <a:schemeClr val="accent5"/>
                  </a:solidFill>
                </a:rPr>
                <a:t>−</a:t>
              </a:r>
            </a:p>
          </p:txBody>
        </p:sp>
        <p:sp>
          <p:nvSpPr>
            <p:cNvPr id="65" name="Rectangle 64">
              <a:extLst>
                <a:ext uri="{FF2B5EF4-FFF2-40B4-BE49-F238E27FC236}">
                  <a16:creationId xmlns:a16="http://schemas.microsoft.com/office/drawing/2014/main" id="{93DCBB3A-EF1B-D073-6B2C-897F4F1CB46D}"/>
                </a:ext>
              </a:extLst>
            </p:cNvPr>
            <p:cNvSpPr/>
            <p:nvPr/>
          </p:nvSpPr>
          <p:spPr>
            <a:xfrm>
              <a:off x="4108561" y="5795999"/>
              <a:ext cx="1953369" cy="318297"/>
            </a:xfrm>
            <a:prstGeom prst="rect">
              <a:avLst/>
            </a:prstGeom>
            <a:noFill/>
            <a:ln w="6350">
              <a:solidFill>
                <a:schemeClr val="bg1">
                  <a:lumMod val="65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800">
                <a:solidFill>
                  <a:schemeClr val="accent1"/>
                </a:solidFill>
                <a:latin typeface="Avenir Book" panose="02000503020000020003" pitchFamily="2" charset="0"/>
              </a:endParaRPr>
            </a:p>
          </p:txBody>
        </p:sp>
        <p:sp>
          <p:nvSpPr>
            <p:cNvPr id="66" name="Left Bracket 65">
              <a:extLst>
                <a:ext uri="{FF2B5EF4-FFF2-40B4-BE49-F238E27FC236}">
                  <a16:creationId xmlns:a16="http://schemas.microsoft.com/office/drawing/2014/main" id="{6BC42DC5-F46B-74F1-A50A-20B2C3F39050}"/>
                </a:ext>
              </a:extLst>
            </p:cNvPr>
            <p:cNvSpPr/>
            <p:nvPr/>
          </p:nvSpPr>
          <p:spPr>
            <a:xfrm rot="5400000">
              <a:off x="4839891" y="4040979"/>
              <a:ext cx="89695" cy="651153"/>
            </a:xfrm>
            <a:prstGeom prst="leftBracket">
              <a:avLst>
                <a:gd name="adj" fmla="val 92914"/>
              </a:avLst>
            </a:prstGeom>
            <a:ln w="3175">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200"/>
            </a:p>
          </p:txBody>
        </p:sp>
        <p:sp>
          <p:nvSpPr>
            <p:cNvPr id="67" name="Left Bracket 66">
              <a:extLst>
                <a:ext uri="{FF2B5EF4-FFF2-40B4-BE49-F238E27FC236}">
                  <a16:creationId xmlns:a16="http://schemas.microsoft.com/office/drawing/2014/main" id="{0D596E84-FF74-FBC4-874C-572203C5B873}"/>
                </a:ext>
              </a:extLst>
            </p:cNvPr>
            <p:cNvSpPr/>
            <p:nvPr/>
          </p:nvSpPr>
          <p:spPr>
            <a:xfrm rot="5400000">
              <a:off x="5642467" y="4040979"/>
              <a:ext cx="89695" cy="651153"/>
            </a:xfrm>
            <a:prstGeom prst="leftBracket">
              <a:avLst>
                <a:gd name="adj" fmla="val 92914"/>
              </a:avLst>
            </a:prstGeom>
            <a:ln w="3175">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200"/>
            </a:p>
          </p:txBody>
        </p:sp>
        <p:sp>
          <p:nvSpPr>
            <p:cNvPr id="85" name="TextBox 84">
              <a:extLst>
                <a:ext uri="{FF2B5EF4-FFF2-40B4-BE49-F238E27FC236}">
                  <a16:creationId xmlns:a16="http://schemas.microsoft.com/office/drawing/2014/main" id="{CBA8570F-B603-6034-9574-018ADF92D108}"/>
                </a:ext>
              </a:extLst>
            </p:cNvPr>
            <p:cNvSpPr txBox="1"/>
            <p:nvPr/>
          </p:nvSpPr>
          <p:spPr>
            <a:xfrm>
              <a:off x="4584518" y="1657406"/>
              <a:ext cx="995988" cy="276999"/>
            </a:xfrm>
            <a:prstGeom prst="rect">
              <a:avLst/>
            </a:prstGeom>
            <a:solidFill>
              <a:schemeClr val="bg1"/>
            </a:solidFill>
          </p:spPr>
          <p:txBody>
            <a:bodyPr wrap="square" lIns="0" tIns="0" rIns="0" bIns="0" rtlCol="0">
              <a:spAutoFit/>
            </a:bodyPr>
            <a:lstStyle/>
            <a:p>
              <a:pPr algn="ctr"/>
              <a:r>
                <a:rPr lang="en-US">
                  <a:solidFill>
                    <a:schemeClr val="accent5"/>
                  </a:solidFill>
                  <a:latin typeface="Avenir Heavy" panose="020B0703020203020204" pitchFamily="34" charset="0"/>
                </a:rPr>
                <a:t>HCT-116</a:t>
              </a:r>
            </a:p>
          </p:txBody>
        </p:sp>
        <p:pic>
          <p:nvPicPr>
            <p:cNvPr id="246" name="Picture 245">
              <a:extLst>
                <a:ext uri="{FF2B5EF4-FFF2-40B4-BE49-F238E27FC236}">
                  <a16:creationId xmlns:a16="http://schemas.microsoft.com/office/drawing/2014/main" id="{22D4CCD2-825D-0467-F760-BDC1868F6CF3}"/>
                </a:ext>
              </a:extLst>
            </p:cNvPr>
            <p:cNvPicPr>
              <a:picLocks noChangeAspect="1"/>
            </p:cNvPicPr>
            <p:nvPr/>
          </p:nvPicPr>
          <p:blipFill rotWithShape="1">
            <a:blip r:embed="rId7"/>
            <a:srcRect l="7648" t="41466" r="64941" b="50439"/>
            <a:stretch/>
          </p:blipFill>
          <p:spPr>
            <a:xfrm>
              <a:off x="4458494" y="2843215"/>
              <a:ext cx="1501340" cy="476245"/>
            </a:xfrm>
            <a:prstGeom prst="rect">
              <a:avLst/>
            </a:prstGeom>
          </p:spPr>
        </p:pic>
        <p:pic>
          <p:nvPicPr>
            <p:cNvPr id="247" name="Picture 246">
              <a:extLst>
                <a:ext uri="{FF2B5EF4-FFF2-40B4-BE49-F238E27FC236}">
                  <a16:creationId xmlns:a16="http://schemas.microsoft.com/office/drawing/2014/main" id="{A9913ECC-9D92-BCCC-D7AF-863F5EB46C28}"/>
                </a:ext>
              </a:extLst>
            </p:cNvPr>
            <p:cNvPicPr>
              <a:picLocks noChangeAspect="1"/>
            </p:cNvPicPr>
            <p:nvPr/>
          </p:nvPicPr>
          <p:blipFill rotWithShape="1">
            <a:blip r:embed="rId8"/>
            <a:srcRect l="13668" t="11937" r="16666" b="50366"/>
            <a:stretch/>
          </p:blipFill>
          <p:spPr>
            <a:xfrm>
              <a:off x="4430099" y="3402155"/>
              <a:ext cx="1522548" cy="296762"/>
            </a:xfrm>
            <a:prstGeom prst="rect">
              <a:avLst/>
            </a:prstGeom>
          </p:spPr>
        </p:pic>
        <p:pic>
          <p:nvPicPr>
            <p:cNvPr id="250" name="Picture 249">
              <a:extLst>
                <a:ext uri="{FF2B5EF4-FFF2-40B4-BE49-F238E27FC236}">
                  <a16:creationId xmlns:a16="http://schemas.microsoft.com/office/drawing/2014/main" id="{65BD6AE0-2346-6A5C-134D-6464882F0825}"/>
                </a:ext>
              </a:extLst>
            </p:cNvPr>
            <p:cNvPicPr>
              <a:picLocks noChangeAspect="1"/>
            </p:cNvPicPr>
            <p:nvPr/>
          </p:nvPicPr>
          <p:blipFill rotWithShape="1">
            <a:blip r:embed="rId9"/>
            <a:srcRect l="3912" t="49575" r="81076" b="42732"/>
            <a:stretch/>
          </p:blipFill>
          <p:spPr>
            <a:xfrm>
              <a:off x="4398349" y="4657614"/>
              <a:ext cx="1603734" cy="469001"/>
            </a:xfrm>
            <a:prstGeom prst="rect">
              <a:avLst/>
            </a:prstGeom>
          </p:spPr>
        </p:pic>
        <p:pic>
          <p:nvPicPr>
            <p:cNvPr id="251" name="Picture 250">
              <a:extLst>
                <a:ext uri="{FF2B5EF4-FFF2-40B4-BE49-F238E27FC236}">
                  <a16:creationId xmlns:a16="http://schemas.microsoft.com/office/drawing/2014/main" id="{F9D63827-D6DA-B5CF-DB82-AEEA1E3540F2}"/>
                </a:ext>
              </a:extLst>
            </p:cNvPr>
            <p:cNvPicPr>
              <a:picLocks noChangeAspect="1"/>
            </p:cNvPicPr>
            <p:nvPr/>
          </p:nvPicPr>
          <p:blipFill rotWithShape="1">
            <a:blip r:embed="rId10"/>
            <a:srcRect l="3983" t="56429" r="81424" b="38747"/>
            <a:stretch/>
          </p:blipFill>
          <p:spPr>
            <a:xfrm>
              <a:off x="4407778" y="5806813"/>
              <a:ext cx="1558948" cy="294104"/>
            </a:xfrm>
            <a:prstGeom prst="rect">
              <a:avLst/>
            </a:prstGeom>
          </p:spPr>
        </p:pic>
        <p:pic>
          <p:nvPicPr>
            <p:cNvPr id="252" name="Picture 251">
              <a:extLst>
                <a:ext uri="{FF2B5EF4-FFF2-40B4-BE49-F238E27FC236}">
                  <a16:creationId xmlns:a16="http://schemas.microsoft.com/office/drawing/2014/main" id="{4E3FE5B2-57C2-7B9F-0EBA-6A282246C4C9}"/>
                </a:ext>
              </a:extLst>
            </p:cNvPr>
            <p:cNvPicPr>
              <a:picLocks noChangeAspect="1"/>
            </p:cNvPicPr>
            <p:nvPr/>
          </p:nvPicPr>
          <p:blipFill rotWithShape="1">
            <a:blip r:embed="rId11"/>
            <a:srcRect l="4102" t="45520" r="80917" b="47509"/>
            <a:stretch/>
          </p:blipFill>
          <p:spPr>
            <a:xfrm>
              <a:off x="4426744" y="5283205"/>
              <a:ext cx="1600367" cy="424999"/>
            </a:xfrm>
            <a:prstGeom prst="rect">
              <a:avLst/>
            </a:prstGeom>
          </p:spPr>
        </p:pic>
      </p:grpSp>
      <p:grpSp>
        <p:nvGrpSpPr>
          <p:cNvPr id="7" name="Group 6">
            <a:extLst>
              <a:ext uri="{FF2B5EF4-FFF2-40B4-BE49-F238E27FC236}">
                <a16:creationId xmlns:a16="http://schemas.microsoft.com/office/drawing/2014/main" id="{A4288E73-30F1-A126-2EFE-F2A0A8C1CA1B}"/>
              </a:ext>
            </a:extLst>
          </p:cNvPr>
          <p:cNvGrpSpPr/>
          <p:nvPr/>
        </p:nvGrpSpPr>
        <p:grpSpPr>
          <a:xfrm>
            <a:off x="7359679" y="1657406"/>
            <a:ext cx="2187669" cy="2060363"/>
            <a:chOff x="6787064" y="1657406"/>
            <a:chExt cx="2187669" cy="2060363"/>
          </a:xfrm>
        </p:grpSpPr>
        <p:cxnSp>
          <p:nvCxnSpPr>
            <p:cNvPr id="166" name="Straight Connector 165">
              <a:extLst>
                <a:ext uri="{FF2B5EF4-FFF2-40B4-BE49-F238E27FC236}">
                  <a16:creationId xmlns:a16="http://schemas.microsoft.com/office/drawing/2014/main" id="{BF2AFF5E-9190-AD64-95F7-0426B57EBA3B}"/>
                </a:ext>
              </a:extLst>
            </p:cNvPr>
            <p:cNvCxnSpPr>
              <a:cxnSpLocks/>
            </p:cNvCxnSpPr>
            <p:nvPr/>
          </p:nvCxnSpPr>
          <p:spPr>
            <a:xfrm flipH="1">
              <a:off x="7015897" y="1795905"/>
              <a:ext cx="1958836" cy="0"/>
            </a:xfrm>
            <a:prstGeom prst="line">
              <a:avLst/>
            </a:prstGeom>
            <a:ln>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182" name="TextBox 181">
              <a:extLst>
                <a:ext uri="{FF2B5EF4-FFF2-40B4-BE49-F238E27FC236}">
                  <a16:creationId xmlns:a16="http://schemas.microsoft.com/office/drawing/2014/main" id="{F2AB76B8-6201-6AFC-F9D4-055A253B270F}"/>
                </a:ext>
              </a:extLst>
            </p:cNvPr>
            <p:cNvSpPr txBox="1"/>
            <p:nvPr/>
          </p:nvSpPr>
          <p:spPr>
            <a:xfrm>
              <a:off x="7497321" y="1657406"/>
              <a:ext cx="995988" cy="276999"/>
            </a:xfrm>
            <a:prstGeom prst="rect">
              <a:avLst/>
            </a:prstGeom>
            <a:solidFill>
              <a:schemeClr val="bg1"/>
            </a:solidFill>
          </p:spPr>
          <p:txBody>
            <a:bodyPr wrap="square" lIns="0" tIns="0" rIns="0" bIns="0" rtlCol="0">
              <a:spAutoFit/>
            </a:bodyPr>
            <a:lstStyle/>
            <a:p>
              <a:pPr algn="ctr"/>
              <a:r>
                <a:rPr lang="en-US">
                  <a:solidFill>
                    <a:schemeClr val="accent5"/>
                  </a:solidFill>
                  <a:latin typeface="Avenir Heavy" panose="020B0703020203020204" pitchFamily="34" charset="0"/>
                </a:rPr>
                <a:t>SW-620</a:t>
              </a:r>
            </a:p>
          </p:txBody>
        </p:sp>
        <p:sp>
          <p:nvSpPr>
            <p:cNvPr id="253" name="Rectangle 252">
              <a:extLst>
                <a:ext uri="{FF2B5EF4-FFF2-40B4-BE49-F238E27FC236}">
                  <a16:creationId xmlns:a16="http://schemas.microsoft.com/office/drawing/2014/main" id="{4DE2239C-5696-1F27-1831-B5E4D8D17CFA}"/>
                </a:ext>
              </a:extLst>
            </p:cNvPr>
            <p:cNvSpPr/>
            <p:nvPr/>
          </p:nvSpPr>
          <p:spPr>
            <a:xfrm>
              <a:off x="7015897" y="2818731"/>
              <a:ext cx="1953369" cy="517482"/>
            </a:xfrm>
            <a:prstGeom prst="rect">
              <a:avLst/>
            </a:prstGeom>
            <a:noFill/>
            <a:ln w="6350">
              <a:solidFill>
                <a:schemeClr val="bg1">
                  <a:lumMod val="65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800">
                <a:solidFill>
                  <a:schemeClr val="accent1"/>
                </a:solidFill>
                <a:latin typeface="Avenir Book" panose="02000503020000020003" pitchFamily="2" charset="0"/>
              </a:endParaRPr>
            </a:p>
          </p:txBody>
        </p:sp>
        <p:sp>
          <p:nvSpPr>
            <p:cNvPr id="254" name="TextBox 253">
              <a:extLst>
                <a:ext uri="{FF2B5EF4-FFF2-40B4-BE49-F238E27FC236}">
                  <a16:creationId xmlns:a16="http://schemas.microsoft.com/office/drawing/2014/main" id="{E72B623C-9D62-F5F3-8D78-574EF11B7454}"/>
                </a:ext>
              </a:extLst>
            </p:cNvPr>
            <p:cNvSpPr txBox="1"/>
            <p:nvPr/>
          </p:nvSpPr>
          <p:spPr>
            <a:xfrm>
              <a:off x="7225766" y="3014473"/>
              <a:ext cx="198912" cy="142201"/>
            </a:xfrm>
            <a:prstGeom prst="rect">
              <a:avLst/>
            </a:prstGeom>
            <a:noFill/>
          </p:spPr>
          <p:txBody>
            <a:bodyPr wrap="none" lIns="0" tIns="0" rIns="0" bIns="0" rtlCol="0" anchor="ctr">
              <a:spAutoFit/>
            </a:bodyPr>
            <a:lstStyle/>
            <a:p>
              <a:pPr algn="r">
                <a:defRPr/>
              </a:pPr>
              <a:r>
                <a:rPr kumimoji="0" lang="en-US" sz="1050" i="0" u="none" strike="noStrike" kern="1200" cap="none" spc="0" normalizeH="0" baseline="0" noProof="0">
                  <a:ln>
                    <a:noFill/>
                  </a:ln>
                  <a:solidFill>
                    <a:schemeClr val="accent5"/>
                  </a:solidFill>
                  <a:effectLst/>
                  <a:uLnTx/>
                  <a:uFillTx/>
                  <a:latin typeface="Avenir"/>
                  <a:ea typeface="+mn-ea"/>
                  <a:cs typeface="+mn-cs"/>
                </a:rPr>
                <a:t>116</a:t>
              </a:r>
            </a:p>
          </p:txBody>
        </p:sp>
        <p:sp>
          <p:nvSpPr>
            <p:cNvPr id="255" name="Rectangle 254">
              <a:extLst>
                <a:ext uri="{FF2B5EF4-FFF2-40B4-BE49-F238E27FC236}">
                  <a16:creationId xmlns:a16="http://schemas.microsoft.com/office/drawing/2014/main" id="{3E21CB30-B450-DF9D-7CAB-82EA4E488D99}"/>
                </a:ext>
              </a:extLst>
            </p:cNvPr>
            <p:cNvSpPr/>
            <p:nvPr/>
          </p:nvSpPr>
          <p:spPr>
            <a:xfrm>
              <a:off x="7015897" y="3393640"/>
              <a:ext cx="1953369" cy="324129"/>
            </a:xfrm>
            <a:prstGeom prst="rect">
              <a:avLst/>
            </a:prstGeom>
            <a:noFill/>
            <a:ln w="6350">
              <a:solidFill>
                <a:schemeClr val="bg1">
                  <a:lumMod val="65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800">
                <a:solidFill>
                  <a:schemeClr val="accent1"/>
                </a:solidFill>
                <a:latin typeface="Avenir Book" panose="02000503020000020003" pitchFamily="2" charset="0"/>
              </a:endParaRPr>
            </a:p>
          </p:txBody>
        </p:sp>
        <p:sp>
          <p:nvSpPr>
            <p:cNvPr id="256" name="TextBox 255">
              <a:extLst>
                <a:ext uri="{FF2B5EF4-FFF2-40B4-BE49-F238E27FC236}">
                  <a16:creationId xmlns:a16="http://schemas.microsoft.com/office/drawing/2014/main" id="{9D51BC0C-550E-94E7-64F4-317FAE6ED998}"/>
                </a:ext>
              </a:extLst>
            </p:cNvPr>
            <p:cNvSpPr txBox="1"/>
            <p:nvPr/>
          </p:nvSpPr>
          <p:spPr>
            <a:xfrm>
              <a:off x="6787064" y="2536444"/>
              <a:ext cx="611515" cy="215444"/>
            </a:xfrm>
            <a:prstGeom prst="rect">
              <a:avLst/>
            </a:prstGeom>
            <a:effectLst>
              <a:outerShdw blurRad="317500" sx="102000" sy="102000" algn="ctr" rotWithShape="0">
                <a:prstClr val="black">
                  <a:alpha val="40000"/>
                </a:prstClr>
              </a:outerShdw>
            </a:effectLst>
          </p:spPr>
          <p:txBody>
            <a:bodyPr wrap="square" lIns="0" tIns="0" rIns="0" bIns="0" rtlCol="0">
              <a:spAutoFit/>
            </a:bodyPr>
            <a:lstStyle/>
            <a:p>
              <a:pPr algn="r">
                <a:spcBef>
                  <a:spcPts val="1200"/>
                </a:spcBef>
                <a:tabLst>
                  <a:tab pos="801688" algn="l"/>
                  <a:tab pos="1143000" algn="l"/>
                  <a:tab pos="1541463" algn="l"/>
                  <a:tab pos="1887538" algn="l"/>
                </a:tabLst>
              </a:pPr>
              <a:r>
                <a:rPr lang="en-US" sz="1400" err="1">
                  <a:solidFill>
                    <a:schemeClr val="accent5"/>
                  </a:solidFill>
                  <a:latin typeface="+mj-lt"/>
                </a:rPr>
                <a:t>Onv</a:t>
              </a:r>
              <a:endParaRPr lang="en-US" sz="1400">
                <a:solidFill>
                  <a:schemeClr val="accent5"/>
                </a:solidFill>
                <a:latin typeface="+mj-lt"/>
              </a:endParaRPr>
            </a:p>
          </p:txBody>
        </p:sp>
        <p:sp>
          <p:nvSpPr>
            <p:cNvPr id="257" name="TextBox 256">
              <a:extLst>
                <a:ext uri="{FF2B5EF4-FFF2-40B4-BE49-F238E27FC236}">
                  <a16:creationId xmlns:a16="http://schemas.microsoft.com/office/drawing/2014/main" id="{C41932BF-F004-6126-AD4A-58C354ACF1B4}"/>
                </a:ext>
              </a:extLst>
            </p:cNvPr>
            <p:cNvSpPr txBox="1"/>
            <p:nvPr/>
          </p:nvSpPr>
          <p:spPr>
            <a:xfrm>
              <a:off x="7628695" y="2245608"/>
              <a:ext cx="306126" cy="189601"/>
            </a:xfrm>
            <a:prstGeom prst="rect">
              <a:avLst/>
            </a:prstGeom>
            <a:effectLst>
              <a:outerShdw blurRad="317500" sx="102000" sy="102000" algn="ctr" rotWithShape="0">
                <a:prstClr val="black">
                  <a:alpha val="40000"/>
                </a:prstClr>
              </a:outerShdw>
            </a:effectLst>
          </p:spPr>
          <p:txBody>
            <a:bodyPr wrap="none" lIns="0" tIns="0" rIns="0" bIns="0" rtlCol="0" anchor="ctr">
              <a:spAutoFit/>
            </a:bodyPr>
            <a:lstStyle/>
            <a:p>
              <a:pPr algn="l">
                <a:spcBef>
                  <a:spcPts val="1200"/>
                </a:spcBef>
              </a:pPr>
              <a:r>
                <a:rPr lang="en-US" sz="1400">
                  <a:solidFill>
                    <a:schemeClr val="accent5"/>
                  </a:solidFill>
                  <a:latin typeface="Avenir Book" panose="02000503020000020003" pitchFamily="2" charset="0"/>
                </a:rPr>
                <a:t>20%</a:t>
              </a:r>
            </a:p>
          </p:txBody>
        </p:sp>
        <p:sp>
          <p:nvSpPr>
            <p:cNvPr id="258" name="TextBox 257">
              <a:extLst>
                <a:ext uri="{FF2B5EF4-FFF2-40B4-BE49-F238E27FC236}">
                  <a16:creationId xmlns:a16="http://schemas.microsoft.com/office/drawing/2014/main" id="{2D9B2F7E-672B-C2FE-BC47-38611CB8F1D1}"/>
                </a:ext>
              </a:extLst>
            </p:cNvPr>
            <p:cNvSpPr txBox="1"/>
            <p:nvPr/>
          </p:nvSpPr>
          <p:spPr>
            <a:xfrm>
              <a:off x="7251865" y="2245608"/>
              <a:ext cx="146715" cy="189601"/>
            </a:xfrm>
            <a:prstGeom prst="rect">
              <a:avLst/>
            </a:prstGeom>
            <a:effectLst>
              <a:outerShdw blurRad="317500" sx="102000" sy="102000" algn="ctr" rotWithShape="0">
                <a:prstClr val="black">
                  <a:alpha val="40000"/>
                </a:prstClr>
              </a:outerShdw>
            </a:effectLst>
          </p:spPr>
          <p:txBody>
            <a:bodyPr wrap="none" lIns="0" tIns="0" rIns="0" bIns="0" rtlCol="0" anchor="ctr">
              <a:spAutoFit/>
            </a:bodyPr>
            <a:lstStyle/>
            <a:p>
              <a:pPr algn="r">
                <a:spcBef>
                  <a:spcPts val="1200"/>
                </a:spcBef>
              </a:pPr>
              <a:r>
                <a:rPr lang="en-US" sz="1400">
                  <a:solidFill>
                    <a:schemeClr val="accent5"/>
                  </a:solidFill>
                  <a:latin typeface="+mj-lt"/>
                </a:rPr>
                <a:t>0</a:t>
              </a:r>
              <a:r>
                <a:rPr lang="en-US" sz="1400" baseline="-25000">
                  <a:solidFill>
                    <a:schemeClr val="accent5"/>
                  </a:solidFill>
                  <a:latin typeface="+mj-lt"/>
                </a:rPr>
                <a:t>2</a:t>
              </a:r>
            </a:p>
          </p:txBody>
        </p:sp>
        <p:sp>
          <p:nvSpPr>
            <p:cNvPr id="259" name="TextBox 258">
              <a:extLst>
                <a:ext uri="{FF2B5EF4-FFF2-40B4-BE49-F238E27FC236}">
                  <a16:creationId xmlns:a16="http://schemas.microsoft.com/office/drawing/2014/main" id="{ED2D3B29-3843-3501-896C-40AE4758E1D9}"/>
                </a:ext>
              </a:extLst>
            </p:cNvPr>
            <p:cNvSpPr txBox="1"/>
            <p:nvPr/>
          </p:nvSpPr>
          <p:spPr>
            <a:xfrm>
              <a:off x="8341128" y="2245608"/>
              <a:ext cx="380812" cy="189601"/>
            </a:xfrm>
            <a:prstGeom prst="rect">
              <a:avLst/>
            </a:prstGeom>
            <a:effectLst>
              <a:outerShdw blurRad="317500" sx="102000" sy="102000" algn="ctr" rotWithShape="0">
                <a:prstClr val="black">
                  <a:alpha val="40000"/>
                </a:prstClr>
              </a:outerShdw>
            </a:effectLst>
          </p:spPr>
          <p:txBody>
            <a:bodyPr wrap="square" lIns="0" tIns="0" rIns="0" bIns="0" rtlCol="0" anchor="ctr">
              <a:spAutoFit/>
            </a:bodyPr>
            <a:lstStyle/>
            <a:p>
              <a:pPr algn="ctr">
                <a:spcBef>
                  <a:spcPts val="1200"/>
                </a:spcBef>
              </a:pPr>
              <a:r>
                <a:rPr lang="en-US" sz="1400">
                  <a:solidFill>
                    <a:schemeClr val="accent5"/>
                  </a:solidFill>
                  <a:latin typeface="Avenir Book" panose="02000503020000020003" pitchFamily="2" charset="0"/>
                </a:rPr>
                <a:t>1%</a:t>
              </a:r>
            </a:p>
          </p:txBody>
        </p:sp>
        <p:sp>
          <p:nvSpPr>
            <p:cNvPr id="260" name="Left Bracket 259">
              <a:extLst>
                <a:ext uri="{FF2B5EF4-FFF2-40B4-BE49-F238E27FC236}">
                  <a16:creationId xmlns:a16="http://schemas.microsoft.com/office/drawing/2014/main" id="{F6C4CF3C-4245-967D-AAA2-ECEA82C620DF}"/>
                </a:ext>
              </a:extLst>
            </p:cNvPr>
            <p:cNvSpPr/>
            <p:nvPr/>
          </p:nvSpPr>
          <p:spPr>
            <a:xfrm rot="5400000">
              <a:off x="7740588" y="2155258"/>
              <a:ext cx="89695" cy="651153"/>
            </a:xfrm>
            <a:prstGeom prst="leftBracket">
              <a:avLst>
                <a:gd name="adj" fmla="val 92914"/>
              </a:avLst>
            </a:prstGeom>
            <a:ln w="3175">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200"/>
            </a:p>
          </p:txBody>
        </p:sp>
        <p:sp>
          <p:nvSpPr>
            <p:cNvPr id="261" name="Left Bracket 260">
              <a:extLst>
                <a:ext uri="{FF2B5EF4-FFF2-40B4-BE49-F238E27FC236}">
                  <a16:creationId xmlns:a16="http://schemas.microsoft.com/office/drawing/2014/main" id="{2005AC0E-3DFC-B164-65D5-E45C40CA5471}"/>
                </a:ext>
              </a:extLst>
            </p:cNvPr>
            <p:cNvSpPr/>
            <p:nvPr/>
          </p:nvSpPr>
          <p:spPr>
            <a:xfrm rot="5400000">
              <a:off x="8486686" y="2155258"/>
              <a:ext cx="89695" cy="651153"/>
            </a:xfrm>
            <a:prstGeom prst="leftBracket">
              <a:avLst>
                <a:gd name="adj" fmla="val 92914"/>
              </a:avLst>
            </a:prstGeom>
            <a:ln w="3175">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200"/>
            </a:p>
          </p:txBody>
        </p:sp>
        <p:sp>
          <p:nvSpPr>
            <p:cNvPr id="262" name="TextBox 261">
              <a:extLst>
                <a:ext uri="{FF2B5EF4-FFF2-40B4-BE49-F238E27FC236}">
                  <a16:creationId xmlns:a16="http://schemas.microsoft.com/office/drawing/2014/main" id="{FB099286-3E16-B6C9-9996-E3049F604045}"/>
                </a:ext>
              </a:extLst>
            </p:cNvPr>
            <p:cNvSpPr txBox="1"/>
            <p:nvPr/>
          </p:nvSpPr>
          <p:spPr>
            <a:xfrm>
              <a:off x="7861545" y="2542275"/>
              <a:ext cx="130397" cy="162515"/>
            </a:xfrm>
            <a:prstGeom prst="rect">
              <a:avLst/>
            </a:prstGeom>
            <a:noFill/>
          </p:spPr>
          <p:txBody>
            <a:bodyPr wrap="square" lIns="0" tIns="0" rIns="0" bIns="0" rtlCol="0" anchor="ctr">
              <a:spAutoFit/>
            </a:bodyPr>
            <a:lstStyle/>
            <a:p>
              <a:pPr algn="ctr"/>
              <a:r>
                <a:rPr lang="en-US" sz="1200">
                  <a:solidFill>
                    <a:schemeClr val="accent5"/>
                  </a:solidFill>
                </a:rPr>
                <a:t>+</a:t>
              </a:r>
            </a:p>
          </p:txBody>
        </p:sp>
        <p:sp>
          <p:nvSpPr>
            <p:cNvPr id="263" name="TextBox 262">
              <a:extLst>
                <a:ext uri="{FF2B5EF4-FFF2-40B4-BE49-F238E27FC236}">
                  <a16:creationId xmlns:a16="http://schemas.microsoft.com/office/drawing/2014/main" id="{F6599742-D3ED-2790-DA32-90DF5C33B5AB}"/>
                </a:ext>
              </a:extLst>
            </p:cNvPr>
            <p:cNvSpPr txBox="1"/>
            <p:nvPr/>
          </p:nvSpPr>
          <p:spPr>
            <a:xfrm>
              <a:off x="8657819" y="2542275"/>
              <a:ext cx="130397" cy="162515"/>
            </a:xfrm>
            <a:prstGeom prst="rect">
              <a:avLst/>
            </a:prstGeom>
            <a:noFill/>
          </p:spPr>
          <p:txBody>
            <a:bodyPr wrap="square" lIns="0" tIns="0" rIns="0" bIns="0" rtlCol="0" anchor="ctr">
              <a:spAutoFit/>
            </a:bodyPr>
            <a:lstStyle/>
            <a:p>
              <a:pPr algn="ctr"/>
              <a:r>
                <a:rPr lang="en-US" sz="1200">
                  <a:solidFill>
                    <a:schemeClr val="accent5"/>
                  </a:solidFill>
                </a:rPr>
                <a:t>+</a:t>
              </a:r>
            </a:p>
          </p:txBody>
        </p:sp>
        <p:sp>
          <p:nvSpPr>
            <p:cNvPr id="264" name="TextBox 263">
              <a:extLst>
                <a:ext uri="{FF2B5EF4-FFF2-40B4-BE49-F238E27FC236}">
                  <a16:creationId xmlns:a16="http://schemas.microsoft.com/office/drawing/2014/main" id="{0AAEC6FD-6916-4BC2-417A-D36B8AC81282}"/>
                </a:ext>
              </a:extLst>
            </p:cNvPr>
            <p:cNvSpPr txBox="1"/>
            <p:nvPr/>
          </p:nvSpPr>
          <p:spPr>
            <a:xfrm>
              <a:off x="7529483" y="2542275"/>
              <a:ext cx="130397" cy="162515"/>
            </a:xfrm>
            <a:prstGeom prst="rect">
              <a:avLst/>
            </a:prstGeom>
            <a:noFill/>
          </p:spPr>
          <p:txBody>
            <a:bodyPr wrap="square" lIns="0" tIns="0" rIns="0" bIns="0" rtlCol="0" anchor="ctr">
              <a:spAutoFit/>
            </a:bodyPr>
            <a:lstStyle/>
            <a:p>
              <a:pPr algn="ctr"/>
              <a:r>
                <a:rPr lang="en-US" sz="1200">
                  <a:solidFill>
                    <a:schemeClr val="accent5"/>
                  </a:solidFill>
                </a:rPr>
                <a:t>−</a:t>
              </a:r>
            </a:p>
          </p:txBody>
        </p:sp>
        <p:sp>
          <p:nvSpPr>
            <p:cNvPr id="265" name="TextBox 264">
              <a:extLst>
                <a:ext uri="{FF2B5EF4-FFF2-40B4-BE49-F238E27FC236}">
                  <a16:creationId xmlns:a16="http://schemas.microsoft.com/office/drawing/2014/main" id="{5C0374F3-72E3-692D-07BD-8E284E758263}"/>
                </a:ext>
              </a:extLst>
            </p:cNvPr>
            <p:cNvSpPr txBox="1"/>
            <p:nvPr/>
          </p:nvSpPr>
          <p:spPr>
            <a:xfrm>
              <a:off x="8265862" y="2542275"/>
              <a:ext cx="130397" cy="162515"/>
            </a:xfrm>
            <a:prstGeom prst="rect">
              <a:avLst/>
            </a:prstGeom>
            <a:noFill/>
          </p:spPr>
          <p:txBody>
            <a:bodyPr wrap="square" lIns="0" tIns="0" rIns="0" bIns="0" rtlCol="0" anchor="ctr">
              <a:spAutoFit/>
            </a:bodyPr>
            <a:lstStyle/>
            <a:p>
              <a:pPr algn="ctr"/>
              <a:r>
                <a:rPr lang="en-US" sz="1200">
                  <a:solidFill>
                    <a:schemeClr val="accent5"/>
                  </a:solidFill>
                </a:rPr>
                <a:t>−</a:t>
              </a:r>
            </a:p>
          </p:txBody>
        </p:sp>
        <p:pic>
          <p:nvPicPr>
            <p:cNvPr id="282" name="Picture 281">
              <a:extLst>
                <a:ext uri="{FF2B5EF4-FFF2-40B4-BE49-F238E27FC236}">
                  <a16:creationId xmlns:a16="http://schemas.microsoft.com/office/drawing/2014/main" id="{02F99BDF-F811-E2BD-990A-BFE01EA7C141}"/>
                </a:ext>
              </a:extLst>
            </p:cNvPr>
            <p:cNvPicPr>
              <a:picLocks noChangeAspect="1"/>
            </p:cNvPicPr>
            <p:nvPr/>
          </p:nvPicPr>
          <p:blipFill rotWithShape="1">
            <a:blip r:embed="rId12"/>
            <a:srcRect l="6216" t="40136" r="71854" b="51623"/>
            <a:stretch/>
          </p:blipFill>
          <p:spPr>
            <a:xfrm>
              <a:off x="7459859" y="2843215"/>
              <a:ext cx="1474165" cy="476245"/>
            </a:xfrm>
            <a:prstGeom prst="rect">
              <a:avLst/>
            </a:prstGeom>
          </p:spPr>
        </p:pic>
        <p:pic>
          <p:nvPicPr>
            <p:cNvPr id="283" name="Picture 282">
              <a:extLst>
                <a:ext uri="{FF2B5EF4-FFF2-40B4-BE49-F238E27FC236}">
                  <a16:creationId xmlns:a16="http://schemas.microsoft.com/office/drawing/2014/main" id="{1FBC5477-016E-0D95-4DC4-FD34D91751AB}"/>
                </a:ext>
              </a:extLst>
            </p:cNvPr>
            <p:cNvPicPr>
              <a:picLocks noChangeAspect="1"/>
            </p:cNvPicPr>
            <p:nvPr/>
          </p:nvPicPr>
          <p:blipFill rotWithShape="1">
            <a:blip r:embed="rId13"/>
            <a:srcRect l="16016" t="5730" r="13878" b="46928"/>
            <a:stretch/>
          </p:blipFill>
          <p:spPr>
            <a:xfrm>
              <a:off x="7470984" y="3409612"/>
              <a:ext cx="1463040" cy="289305"/>
            </a:xfrm>
            <a:prstGeom prst="rect">
              <a:avLst/>
            </a:prstGeom>
          </p:spPr>
        </p:pic>
      </p:grpSp>
      <p:grpSp>
        <p:nvGrpSpPr>
          <p:cNvPr id="8" name="Group 7">
            <a:extLst>
              <a:ext uri="{FF2B5EF4-FFF2-40B4-BE49-F238E27FC236}">
                <a16:creationId xmlns:a16="http://schemas.microsoft.com/office/drawing/2014/main" id="{7EC59899-3550-C2CA-5548-7E8296B6B285}"/>
              </a:ext>
            </a:extLst>
          </p:cNvPr>
          <p:cNvGrpSpPr/>
          <p:nvPr/>
        </p:nvGrpSpPr>
        <p:grpSpPr>
          <a:xfrm>
            <a:off x="9694400" y="1657406"/>
            <a:ext cx="2193136" cy="2060363"/>
            <a:chOff x="9694400" y="1657406"/>
            <a:chExt cx="2193136" cy="2060363"/>
          </a:xfrm>
        </p:grpSpPr>
        <p:cxnSp>
          <p:nvCxnSpPr>
            <p:cNvPr id="187" name="Straight Connector 186">
              <a:extLst>
                <a:ext uri="{FF2B5EF4-FFF2-40B4-BE49-F238E27FC236}">
                  <a16:creationId xmlns:a16="http://schemas.microsoft.com/office/drawing/2014/main" id="{D526965D-1FDD-C867-983F-72006503995C}"/>
                </a:ext>
              </a:extLst>
            </p:cNvPr>
            <p:cNvCxnSpPr>
              <a:cxnSpLocks/>
            </p:cNvCxnSpPr>
            <p:nvPr/>
          </p:nvCxnSpPr>
          <p:spPr>
            <a:xfrm flipH="1">
              <a:off x="9928700" y="1795905"/>
              <a:ext cx="1958836" cy="0"/>
            </a:xfrm>
            <a:prstGeom prst="line">
              <a:avLst/>
            </a:prstGeom>
            <a:ln>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03" name="TextBox 202">
              <a:extLst>
                <a:ext uri="{FF2B5EF4-FFF2-40B4-BE49-F238E27FC236}">
                  <a16:creationId xmlns:a16="http://schemas.microsoft.com/office/drawing/2014/main" id="{9BEE4492-8FB1-38D2-2AE5-EE101EF58491}"/>
                </a:ext>
              </a:extLst>
            </p:cNvPr>
            <p:cNvSpPr txBox="1"/>
            <p:nvPr/>
          </p:nvSpPr>
          <p:spPr>
            <a:xfrm>
              <a:off x="10410124" y="1657406"/>
              <a:ext cx="995988" cy="276999"/>
            </a:xfrm>
            <a:prstGeom prst="rect">
              <a:avLst/>
            </a:prstGeom>
            <a:solidFill>
              <a:schemeClr val="bg1"/>
            </a:solidFill>
          </p:spPr>
          <p:txBody>
            <a:bodyPr wrap="square" lIns="0" tIns="0" rIns="0" bIns="0" rtlCol="0">
              <a:spAutoFit/>
            </a:bodyPr>
            <a:lstStyle/>
            <a:p>
              <a:pPr algn="ctr"/>
              <a:r>
                <a:rPr lang="en-US">
                  <a:solidFill>
                    <a:schemeClr val="accent5"/>
                  </a:solidFill>
                  <a:latin typeface="Avenir Heavy" panose="020B0703020203020204" pitchFamily="34" charset="0"/>
                </a:rPr>
                <a:t>DLD1</a:t>
              </a:r>
            </a:p>
          </p:txBody>
        </p:sp>
        <p:sp>
          <p:nvSpPr>
            <p:cNvPr id="268" name="Rectangle 267">
              <a:extLst>
                <a:ext uri="{FF2B5EF4-FFF2-40B4-BE49-F238E27FC236}">
                  <a16:creationId xmlns:a16="http://schemas.microsoft.com/office/drawing/2014/main" id="{6AF38D18-AA3A-86FA-B297-2EC8B5C9B9AE}"/>
                </a:ext>
              </a:extLst>
            </p:cNvPr>
            <p:cNvSpPr/>
            <p:nvPr/>
          </p:nvSpPr>
          <p:spPr>
            <a:xfrm>
              <a:off x="9923233" y="2818731"/>
              <a:ext cx="1953369" cy="517482"/>
            </a:xfrm>
            <a:prstGeom prst="rect">
              <a:avLst/>
            </a:prstGeom>
            <a:noFill/>
            <a:ln w="6350">
              <a:solidFill>
                <a:schemeClr val="bg1">
                  <a:lumMod val="65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800">
                <a:solidFill>
                  <a:schemeClr val="accent1"/>
                </a:solidFill>
                <a:latin typeface="Avenir Book" panose="02000503020000020003" pitchFamily="2" charset="0"/>
              </a:endParaRPr>
            </a:p>
          </p:txBody>
        </p:sp>
        <p:sp>
          <p:nvSpPr>
            <p:cNvPr id="269" name="TextBox 268">
              <a:extLst>
                <a:ext uri="{FF2B5EF4-FFF2-40B4-BE49-F238E27FC236}">
                  <a16:creationId xmlns:a16="http://schemas.microsoft.com/office/drawing/2014/main" id="{BCB80C06-DCE7-0B45-41CD-E143B0B43085}"/>
                </a:ext>
              </a:extLst>
            </p:cNvPr>
            <p:cNvSpPr txBox="1"/>
            <p:nvPr/>
          </p:nvSpPr>
          <p:spPr>
            <a:xfrm>
              <a:off x="10125178" y="3006164"/>
              <a:ext cx="198912" cy="142201"/>
            </a:xfrm>
            <a:prstGeom prst="rect">
              <a:avLst/>
            </a:prstGeom>
            <a:noFill/>
          </p:spPr>
          <p:txBody>
            <a:bodyPr wrap="none" lIns="0" tIns="0" rIns="0" bIns="0" rtlCol="0" anchor="ctr">
              <a:spAutoFit/>
            </a:bodyPr>
            <a:lstStyle/>
            <a:p>
              <a:pPr algn="r">
                <a:defRPr/>
              </a:pPr>
              <a:r>
                <a:rPr kumimoji="0" lang="en-US" sz="1050" i="0" u="none" strike="noStrike" kern="1200" cap="none" spc="0" normalizeH="0" baseline="0" noProof="0">
                  <a:ln>
                    <a:noFill/>
                  </a:ln>
                  <a:solidFill>
                    <a:schemeClr val="accent5"/>
                  </a:solidFill>
                  <a:effectLst/>
                  <a:uLnTx/>
                  <a:uFillTx/>
                  <a:latin typeface="Avenir"/>
                  <a:ea typeface="+mn-ea"/>
                  <a:cs typeface="+mn-cs"/>
                </a:rPr>
                <a:t>116</a:t>
              </a:r>
            </a:p>
          </p:txBody>
        </p:sp>
        <p:sp>
          <p:nvSpPr>
            <p:cNvPr id="270" name="Rectangle 269">
              <a:extLst>
                <a:ext uri="{FF2B5EF4-FFF2-40B4-BE49-F238E27FC236}">
                  <a16:creationId xmlns:a16="http://schemas.microsoft.com/office/drawing/2014/main" id="{9AFBAC7B-2863-573F-DC42-E223420A6765}"/>
                </a:ext>
              </a:extLst>
            </p:cNvPr>
            <p:cNvSpPr/>
            <p:nvPr/>
          </p:nvSpPr>
          <p:spPr>
            <a:xfrm>
              <a:off x="9923233" y="3393640"/>
              <a:ext cx="1953369" cy="324129"/>
            </a:xfrm>
            <a:prstGeom prst="rect">
              <a:avLst/>
            </a:prstGeom>
            <a:noFill/>
            <a:ln w="6350">
              <a:solidFill>
                <a:schemeClr val="bg1">
                  <a:lumMod val="65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800">
                <a:solidFill>
                  <a:schemeClr val="accent1"/>
                </a:solidFill>
                <a:latin typeface="Avenir Book" panose="02000503020000020003" pitchFamily="2" charset="0"/>
              </a:endParaRPr>
            </a:p>
          </p:txBody>
        </p:sp>
        <p:sp>
          <p:nvSpPr>
            <p:cNvPr id="271" name="TextBox 270">
              <a:extLst>
                <a:ext uri="{FF2B5EF4-FFF2-40B4-BE49-F238E27FC236}">
                  <a16:creationId xmlns:a16="http://schemas.microsoft.com/office/drawing/2014/main" id="{7EEEF8E0-E0F5-BE75-D10B-A73BFC3813FD}"/>
                </a:ext>
              </a:extLst>
            </p:cNvPr>
            <p:cNvSpPr txBox="1"/>
            <p:nvPr/>
          </p:nvSpPr>
          <p:spPr>
            <a:xfrm>
              <a:off x="9694400" y="2536444"/>
              <a:ext cx="611515" cy="215444"/>
            </a:xfrm>
            <a:prstGeom prst="rect">
              <a:avLst/>
            </a:prstGeom>
            <a:effectLst>
              <a:outerShdw blurRad="317500" sx="102000" sy="102000" algn="ctr" rotWithShape="0">
                <a:prstClr val="black">
                  <a:alpha val="40000"/>
                </a:prstClr>
              </a:outerShdw>
            </a:effectLst>
          </p:spPr>
          <p:txBody>
            <a:bodyPr wrap="square" lIns="0" tIns="0" rIns="0" bIns="0" rtlCol="0">
              <a:spAutoFit/>
            </a:bodyPr>
            <a:lstStyle/>
            <a:p>
              <a:pPr algn="r">
                <a:spcBef>
                  <a:spcPts val="1200"/>
                </a:spcBef>
                <a:tabLst>
                  <a:tab pos="801688" algn="l"/>
                  <a:tab pos="1143000" algn="l"/>
                  <a:tab pos="1541463" algn="l"/>
                  <a:tab pos="1887538" algn="l"/>
                </a:tabLst>
              </a:pPr>
              <a:r>
                <a:rPr lang="en-US" sz="1400" err="1">
                  <a:solidFill>
                    <a:schemeClr val="accent5"/>
                  </a:solidFill>
                  <a:latin typeface="+mj-lt"/>
                </a:rPr>
                <a:t>Onv</a:t>
              </a:r>
              <a:endParaRPr lang="en-US" sz="1400">
                <a:solidFill>
                  <a:schemeClr val="accent5"/>
                </a:solidFill>
                <a:latin typeface="+mj-lt"/>
              </a:endParaRPr>
            </a:p>
          </p:txBody>
        </p:sp>
        <p:sp>
          <p:nvSpPr>
            <p:cNvPr id="272" name="TextBox 271">
              <a:extLst>
                <a:ext uri="{FF2B5EF4-FFF2-40B4-BE49-F238E27FC236}">
                  <a16:creationId xmlns:a16="http://schemas.microsoft.com/office/drawing/2014/main" id="{037D1E49-02CF-4538-F4DA-2781BDB37035}"/>
                </a:ext>
              </a:extLst>
            </p:cNvPr>
            <p:cNvSpPr txBox="1"/>
            <p:nvPr/>
          </p:nvSpPr>
          <p:spPr>
            <a:xfrm>
              <a:off x="10536031" y="2245608"/>
              <a:ext cx="306126" cy="189601"/>
            </a:xfrm>
            <a:prstGeom prst="rect">
              <a:avLst/>
            </a:prstGeom>
            <a:effectLst>
              <a:outerShdw blurRad="317500" sx="102000" sy="102000" algn="ctr" rotWithShape="0">
                <a:prstClr val="black">
                  <a:alpha val="40000"/>
                </a:prstClr>
              </a:outerShdw>
            </a:effectLst>
          </p:spPr>
          <p:txBody>
            <a:bodyPr wrap="none" lIns="0" tIns="0" rIns="0" bIns="0" rtlCol="0" anchor="ctr">
              <a:spAutoFit/>
            </a:bodyPr>
            <a:lstStyle/>
            <a:p>
              <a:pPr algn="l">
                <a:spcBef>
                  <a:spcPts val="1200"/>
                </a:spcBef>
              </a:pPr>
              <a:r>
                <a:rPr lang="en-US" sz="1400">
                  <a:solidFill>
                    <a:schemeClr val="accent5"/>
                  </a:solidFill>
                  <a:latin typeface="Avenir Book" panose="02000503020000020003" pitchFamily="2" charset="0"/>
                </a:rPr>
                <a:t>20%</a:t>
              </a:r>
            </a:p>
          </p:txBody>
        </p:sp>
        <p:sp>
          <p:nvSpPr>
            <p:cNvPr id="273" name="TextBox 272">
              <a:extLst>
                <a:ext uri="{FF2B5EF4-FFF2-40B4-BE49-F238E27FC236}">
                  <a16:creationId xmlns:a16="http://schemas.microsoft.com/office/drawing/2014/main" id="{EAB6A0B1-78B4-2D58-623F-2C357BEE2774}"/>
                </a:ext>
              </a:extLst>
            </p:cNvPr>
            <p:cNvSpPr txBox="1"/>
            <p:nvPr/>
          </p:nvSpPr>
          <p:spPr>
            <a:xfrm>
              <a:off x="10159201" y="2245608"/>
              <a:ext cx="146715" cy="189601"/>
            </a:xfrm>
            <a:prstGeom prst="rect">
              <a:avLst/>
            </a:prstGeom>
            <a:effectLst>
              <a:outerShdw blurRad="317500" sx="102000" sy="102000" algn="ctr" rotWithShape="0">
                <a:prstClr val="black">
                  <a:alpha val="40000"/>
                </a:prstClr>
              </a:outerShdw>
            </a:effectLst>
          </p:spPr>
          <p:txBody>
            <a:bodyPr wrap="none" lIns="0" tIns="0" rIns="0" bIns="0" rtlCol="0" anchor="ctr">
              <a:spAutoFit/>
            </a:bodyPr>
            <a:lstStyle/>
            <a:p>
              <a:pPr algn="r">
                <a:spcBef>
                  <a:spcPts val="1200"/>
                </a:spcBef>
              </a:pPr>
              <a:r>
                <a:rPr lang="en-US" sz="1400">
                  <a:solidFill>
                    <a:schemeClr val="accent5"/>
                  </a:solidFill>
                  <a:latin typeface="+mj-lt"/>
                </a:rPr>
                <a:t>0</a:t>
              </a:r>
              <a:r>
                <a:rPr lang="en-US" sz="1400" baseline="-25000">
                  <a:solidFill>
                    <a:schemeClr val="accent5"/>
                  </a:solidFill>
                  <a:latin typeface="+mj-lt"/>
                </a:rPr>
                <a:t>2</a:t>
              </a:r>
            </a:p>
          </p:txBody>
        </p:sp>
        <p:sp>
          <p:nvSpPr>
            <p:cNvPr id="274" name="TextBox 273">
              <a:extLst>
                <a:ext uri="{FF2B5EF4-FFF2-40B4-BE49-F238E27FC236}">
                  <a16:creationId xmlns:a16="http://schemas.microsoft.com/office/drawing/2014/main" id="{E2FDA417-6EE6-54E1-5168-B6102BF0FDE3}"/>
                </a:ext>
              </a:extLst>
            </p:cNvPr>
            <p:cNvSpPr txBox="1"/>
            <p:nvPr/>
          </p:nvSpPr>
          <p:spPr>
            <a:xfrm>
              <a:off x="11248464" y="2245608"/>
              <a:ext cx="380812" cy="189601"/>
            </a:xfrm>
            <a:prstGeom prst="rect">
              <a:avLst/>
            </a:prstGeom>
            <a:effectLst>
              <a:outerShdw blurRad="317500" sx="102000" sy="102000" algn="ctr" rotWithShape="0">
                <a:prstClr val="black">
                  <a:alpha val="40000"/>
                </a:prstClr>
              </a:outerShdw>
            </a:effectLst>
          </p:spPr>
          <p:txBody>
            <a:bodyPr wrap="square" lIns="0" tIns="0" rIns="0" bIns="0" rtlCol="0" anchor="ctr">
              <a:spAutoFit/>
            </a:bodyPr>
            <a:lstStyle/>
            <a:p>
              <a:pPr algn="ctr">
                <a:spcBef>
                  <a:spcPts val="1200"/>
                </a:spcBef>
              </a:pPr>
              <a:r>
                <a:rPr lang="en-US" sz="1400">
                  <a:solidFill>
                    <a:schemeClr val="accent5"/>
                  </a:solidFill>
                  <a:latin typeface="Avenir Book" panose="02000503020000020003" pitchFamily="2" charset="0"/>
                </a:rPr>
                <a:t>1%</a:t>
              </a:r>
            </a:p>
          </p:txBody>
        </p:sp>
        <p:sp>
          <p:nvSpPr>
            <p:cNvPr id="275" name="Left Bracket 274">
              <a:extLst>
                <a:ext uri="{FF2B5EF4-FFF2-40B4-BE49-F238E27FC236}">
                  <a16:creationId xmlns:a16="http://schemas.microsoft.com/office/drawing/2014/main" id="{65537192-F6A3-1956-9973-B209506D7778}"/>
                </a:ext>
              </a:extLst>
            </p:cNvPr>
            <p:cNvSpPr/>
            <p:nvPr/>
          </p:nvSpPr>
          <p:spPr>
            <a:xfrm rot="5400000">
              <a:off x="10647924" y="2155258"/>
              <a:ext cx="89695" cy="651153"/>
            </a:xfrm>
            <a:prstGeom prst="leftBracket">
              <a:avLst>
                <a:gd name="adj" fmla="val 92914"/>
              </a:avLst>
            </a:prstGeom>
            <a:ln w="3175">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200"/>
            </a:p>
          </p:txBody>
        </p:sp>
        <p:sp>
          <p:nvSpPr>
            <p:cNvPr id="276" name="Left Bracket 275">
              <a:extLst>
                <a:ext uri="{FF2B5EF4-FFF2-40B4-BE49-F238E27FC236}">
                  <a16:creationId xmlns:a16="http://schemas.microsoft.com/office/drawing/2014/main" id="{9A996FF2-136A-89EE-A244-B8CB03FCE04B}"/>
                </a:ext>
              </a:extLst>
            </p:cNvPr>
            <p:cNvSpPr/>
            <p:nvPr/>
          </p:nvSpPr>
          <p:spPr>
            <a:xfrm rot="5400000">
              <a:off x="11394022" y="2155258"/>
              <a:ext cx="89695" cy="651153"/>
            </a:xfrm>
            <a:prstGeom prst="leftBracket">
              <a:avLst>
                <a:gd name="adj" fmla="val 92914"/>
              </a:avLst>
            </a:prstGeom>
            <a:ln w="3175">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200"/>
            </a:p>
          </p:txBody>
        </p:sp>
        <p:sp>
          <p:nvSpPr>
            <p:cNvPr id="277" name="TextBox 276">
              <a:extLst>
                <a:ext uri="{FF2B5EF4-FFF2-40B4-BE49-F238E27FC236}">
                  <a16:creationId xmlns:a16="http://schemas.microsoft.com/office/drawing/2014/main" id="{104F1ED9-8B4D-37CE-24C0-F1935CF9868B}"/>
                </a:ext>
              </a:extLst>
            </p:cNvPr>
            <p:cNvSpPr txBox="1"/>
            <p:nvPr/>
          </p:nvSpPr>
          <p:spPr>
            <a:xfrm>
              <a:off x="10768881" y="2542275"/>
              <a:ext cx="130397" cy="162515"/>
            </a:xfrm>
            <a:prstGeom prst="rect">
              <a:avLst/>
            </a:prstGeom>
            <a:noFill/>
          </p:spPr>
          <p:txBody>
            <a:bodyPr wrap="square" lIns="0" tIns="0" rIns="0" bIns="0" rtlCol="0" anchor="ctr">
              <a:spAutoFit/>
            </a:bodyPr>
            <a:lstStyle/>
            <a:p>
              <a:pPr algn="ctr"/>
              <a:r>
                <a:rPr lang="en-US" sz="1200">
                  <a:solidFill>
                    <a:schemeClr val="accent5"/>
                  </a:solidFill>
                </a:rPr>
                <a:t>+</a:t>
              </a:r>
            </a:p>
          </p:txBody>
        </p:sp>
        <p:sp>
          <p:nvSpPr>
            <p:cNvPr id="278" name="TextBox 277">
              <a:extLst>
                <a:ext uri="{FF2B5EF4-FFF2-40B4-BE49-F238E27FC236}">
                  <a16:creationId xmlns:a16="http://schemas.microsoft.com/office/drawing/2014/main" id="{ADFE6A9D-1B12-7CDD-071E-EE9F75A4A2FF}"/>
                </a:ext>
              </a:extLst>
            </p:cNvPr>
            <p:cNvSpPr txBox="1"/>
            <p:nvPr/>
          </p:nvSpPr>
          <p:spPr>
            <a:xfrm>
              <a:off x="11565155" y="2542275"/>
              <a:ext cx="130397" cy="162515"/>
            </a:xfrm>
            <a:prstGeom prst="rect">
              <a:avLst/>
            </a:prstGeom>
            <a:noFill/>
          </p:spPr>
          <p:txBody>
            <a:bodyPr wrap="square" lIns="0" tIns="0" rIns="0" bIns="0" rtlCol="0" anchor="ctr">
              <a:spAutoFit/>
            </a:bodyPr>
            <a:lstStyle/>
            <a:p>
              <a:pPr algn="ctr"/>
              <a:r>
                <a:rPr lang="en-US" sz="1200">
                  <a:solidFill>
                    <a:schemeClr val="accent5"/>
                  </a:solidFill>
                </a:rPr>
                <a:t>+</a:t>
              </a:r>
            </a:p>
          </p:txBody>
        </p:sp>
        <p:sp>
          <p:nvSpPr>
            <p:cNvPr id="279" name="TextBox 278">
              <a:extLst>
                <a:ext uri="{FF2B5EF4-FFF2-40B4-BE49-F238E27FC236}">
                  <a16:creationId xmlns:a16="http://schemas.microsoft.com/office/drawing/2014/main" id="{09A71D95-CFD2-6A51-14A9-AB126F957E8E}"/>
                </a:ext>
              </a:extLst>
            </p:cNvPr>
            <p:cNvSpPr txBox="1"/>
            <p:nvPr/>
          </p:nvSpPr>
          <p:spPr>
            <a:xfrm>
              <a:off x="10436819" y="2542275"/>
              <a:ext cx="130397" cy="162515"/>
            </a:xfrm>
            <a:prstGeom prst="rect">
              <a:avLst/>
            </a:prstGeom>
            <a:noFill/>
          </p:spPr>
          <p:txBody>
            <a:bodyPr wrap="square" lIns="0" tIns="0" rIns="0" bIns="0" rtlCol="0" anchor="ctr">
              <a:spAutoFit/>
            </a:bodyPr>
            <a:lstStyle/>
            <a:p>
              <a:pPr algn="ctr"/>
              <a:r>
                <a:rPr lang="en-US" sz="1200">
                  <a:solidFill>
                    <a:schemeClr val="accent5"/>
                  </a:solidFill>
                </a:rPr>
                <a:t>−</a:t>
              </a:r>
            </a:p>
          </p:txBody>
        </p:sp>
        <p:sp>
          <p:nvSpPr>
            <p:cNvPr id="280" name="TextBox 279">
              <a:extLst>
                <a:ext uri="{FF2B5EF4-FFF2-40B4-BE49-F238E27FC236}">
                  <a16:creationId xmlns:a16="http://schemas.microsoft.com/office/drawing/2014/main" id="{1FFBC9CC-0344-A0C2-F30E-F223C43DDC9D}"/>
                </a:ext>
              </a:extLst>
            </p:cNvPr>
            <p:cNvSpPr txBox="1"/>
            <p:nvPr/>
          </p:nvSpPr>
          <p:spPr>
            <a:xfrm>
              <a:off x="11173198" y="2542275"/>
              <a:ext cx="130397" cy="162515"/>
            </a:xfrm>
            <a:prstGeom prst="rect">
              <a:avLst/>
            </a:prstGeom>
            <a:noFill/>
          </p:spPr>
          <p:txBody>
            <a:bodyPr wrap="square" lIns="0" tIns="0" rIns="0" bIns="0" rtlCol="0" anchor="ctr">
              <a:spAutoFit/>
            </a:bodyPr>
            <a:lstStyle/>
            <a:p>
              <a:pPr algn="ctr"/>
              <a:r>
                <a:rPr lang="en-US" sz="1200">
                  <a:solidFill>
                    <a:schemeClr val="accent5"/>
                  </a:solidFill>
                </a:rPr>
                <a:t>−</a:t>
              </a:r>
            </a:p>
          </p:txBody>
        </p:sp>
        <p:pic>
          <p:nvPicPr>
            <p:cNvPr id="281" name="Picture 280">
              <a:extLst>
                <a:ext uri="{FF2B5EF4-FFF2-40B4-BE49-F238E27FC236}">
                  <a16:creationId xmlns:a16="http://schemas.microsoft.com/office/drawing/2014/main" id="{5329E931-EB4F-A730-D686-19AA34CA1BD9}"/>
                </a:ext>
              </a:extLst>
            </p:cNvPr>
            <p:cNvPicPr>
              <a:picLocks noChangeAspect="1"/>
            </p:cNvPicPr>
            <p:nvPr/>
          </p:nvPicPr>
          <p:blipFill rotWithShape="1">
            <a:blip r:embed="rId14"/>
            <a:srcRect l="6155" t="40831" r="72155" b="51117"/>
            <a:stretch/>
          </p:blipFill>
          <p:spPr>
            <a:xfrm>
              <a:off x="10367195" y="2843215"/>
              <a:ext cx="1466302" cy="468101"/>
            </a:xfrm>
            <a:prstGeom prst="rect">
              <a:avLst/>
            </a:prstGeom>
          </p:spPr>
        </p:pic>
        <p:pic>
          <p:nvPicPr>
            <p:cNvPr id="284" name="Picture 283">
              <a:extLst>
                <a:ext uri="{FF2B5EF4-FFF2-40B4-BE49-F238E27FC236}">
                  <a16:creationId xmlns:a16="http://schemas.microsoft.com/office/drawing/2014/main" id="{763B146C-DE8F-95EF-9B2B-8847F950E8FB}"/>
                </a:ext>
              </a:extLst>
            </p:cNvPr>
            <p:cNvPicPr>
              <a:picLocks noChangeAspect="1"/>
            </p:cNvPicPr>
            <p:nvPr/>
          </p:nvPicPr>
          <p:blipFill rotWithShape="1">
            <a:blip r:embed="rId15"/>
            <a:srcRect l="8620" t="16557" r="57496" b="41038"/>
            <a:stretch/>
          </p:blipFill>
          <p:spPr>
            <a:xfrm>
              <a:off x="10403419" y="3409612"/>
              <a:ext cx="1430077" cy="292776"/>
            </a:xfrm>
            <a:prstGeom prst="rect">
              <a:avLst/>
            </a:prstGeom>
          </p:spPr>
        </p:pic>
      </p:grpSp>
      <p:sp>
        <p:nvSpPr>
          <p:cNvPr id="9" name="TextBox 8">
            <a:extLst>
              <a:ext uri="{FF2B5EF4-FFF2-40B4-BE49-F238E27FC236}">
                <a16:creationId xmlns:a16="http://schemas.microsoft.com/office/drawing/2014/main" id="{307C486E-9F04-CECF-5E55-2711308CAE2E}"/>
              </a:ext>
            </a:extLst>
          </p:cNvPr>
          <p:cNvSpPr txBox="1"/>
          <p:nvPr/>
        </p:nvSpPr>
        <p:spPr>
          <a:xfrm>
            <a:off x="318655" y="1763252"/>
            <a:ext cx="1917917" cy="1231106"/>
          </a:xfrm>
          <a:prstGeom prst="rect">
            <a:avLst/>
          </a:prstGeom>
          <a:noFill/>
        </p:spPr>
        <p:txBody>
          <a:bodyPr wrap="square" lIns="0" tIns="0" rIns="0" bIns="0" rtlCol="0" anchor="t">
            <a:spAutoFit/>
          </a:bodyPr>
          <a:lstStyle/>
          <a:p>
            <a:r>
              <a:rPr lang="en-US" sz="1600">
                <a:solidFill>
                  <a:schemeClr val="accent5"/>
                </a:solidFill>
                <a:latin typeface="Avenir Book" panose="02000503020000020003" pitchFamily="2" charset="0"/>
                <a:ea typeface="Roboto Slab" pitchFamily="2" charset="0"/>
              </a:rPr>
              <a:t>In 4 RAS-mutant CRC cell lines</a:t>
            </a:r>
            <a:r>
              <a:rPr lang="en-US" sz="1600" baseline="30000">
                <a:solidFill>
                  <a:schemeClr val="accent5"/>
                </a:solidFill>
                <a:latin typeface="Avenir Book" panose="02000503020000020003" pitchFamily="2" charset="0"/>
                <a:ea typeface="Roboto Slab" pitchFamily="2" charset="0"/>
              </a:rPr>
              <a:t>1</a:t>
            </a:r>
            <a:r>
              <a:rPr lang="en-US" sz="1600">
                <a:solidFill>
                  <a:schemeClr val="accent5"/>
                </a:solidFill>
                <a:latin typeface="Avenir Book" panose="02000503020000020003" pitchFamily="2" charset="0"/>
                <a:ea typeface="Roboto Slab" pitchFamily="2" charset="0"/>
              </a:rPr>
              <a:t>, onvansertib inhibited hypoxia-induced HIF1</a:t>
            </a:r>
            <a:r>
              <a:rPr lang="el-GR" sz="1600">
                <a:solidFill>
                  <a:schemeClr val="accent5"/>
                </a:solidFill>
                <a:latin typeface="Avenir Book" panose="02000503020000020003" pitchFamily="2" charset="0"/>
              </a:rPr>
              <a:t>α</a:t>
            </a:r>
            <a:r>
              <a:rPr lang="en-US" sz="1600">
                <a:solidFill>
                  <a:schemeClr val="accent5"/>
                </a:solidFill>
                <a:latin typeface="Avenir Book" panose="02000503020000020003" pitchFamily="2" charset="0"/>
                <a:ea typeface="Roboto Slab" pitchFamily="2" charset="0"/>
              </a:rPr>
              <a:t> expression</a:t>
            </a:r>
            <a:endParaRPr lang="en-US" sz="1600">
              <a:solidFill>
                <a:schemeClr val="accent5"/>
              </a:solidFill>
              <a:latin typeface="Avenir Book" panose="02000503020000020003" pitchFamily="2" charset="0"/>
            </a:endParaRPr>
          </a:p>
        </p:txBody>
      </p:sp>
      <p:sp>
        <p:nvSpPr>
          <p:cNvPr id="10" name="TextBox 9">
            <a:extLst>
              <a:ext uri="{FF2B5EF4-FFF2-40B4-BE49-F238E27FC236}">
                <a16:creationId xmlns:a16="http://schemas.microsoft.com/office/drawing/2014/main" id="{78E16CC2-FDB1-0D93-7F2E-9BC9E158CA0F}"/>
              </a:ext>
            </a:extLst>
          </p:cNvPr>
          <p:cNvSpPr txBox="1"/>
          <p:nvPr/>
        </p:nvSpPr>
        <p:spPr>
          <a:xfrm>
            <a:off x="318656" y="4185941"/>
            <a:ext cx="1623266" cy="1723549"/>
          </a:xfrm>
          <a:prstGeom prst="rect">
            <a:avLst/>
          </a:prstGeom>
          <a:noFill/>
        </p:spPr>
        <p:txBody>
          <a:bodyPr wrap="square" lIns="0" tIns="0" rIns="0" bIns="0" rtlCol="0" anchor="t">
            <a:spAutoFit/>
          </a:bodyPr>
          <a:lstStyle/>
          <a:p>
            <a:r>
              <a:rPr lang="en-US" sz="1600">
                <a:solidFill>
                  <a:schemeClr val="accent5"/>
                </a:solidFill>
                <a:latin typeface="Avenir Book" panose="02000503020000020003" pitchFamily="2" charset="0"/>
                <a:ea typeface="Roboto Slab" pitchFamily="2" charset="0"/>
              </a:rPr>
              <a:t>PLK1 inhibition using siRNA against PLK1 (siPLK1)</a:t>
            </a:r>
            <a:r>
              <a:rPr lang="en-US" sz="1600" baseline="30000">
                <a:solidFill>
                  <a:schemeClr val="accent5"/>
                </a:solidFill>
                <a:latin typeface="Avenir Book" panose="02000503020000020003" pitchFamily="2" charset="0"/>
                <a:ea typeface="Roboto Slab" pitchFamily="2" charset="0"/>
              </a:rPr>
              <a:t>2</a:t>
            </a:r>
            <a:r>
              <a:rPr lang="en-US" sz="1600">
                <a:solidFill>
                  <a:schemeClr val="accent5"/>
                </a:solidFill>
                <a:latin typeface="Avenir Book" panose="02000503020000020003" pitchFamily="2" charset="0"/>
                <a:ea typeface="Roboto Slab" pitchFamily="2" charset="0"/>
              </a:rPr>
              <a:t> prevented hypoxia-induced HIF1α expression</a:t>
            </a:r>
          </a:p>
        </p:txBody>
      </p:sp>
      <p:sp>
        <p:nvSpPr>
          <p:cNvPr id="4" name="Rectangle 3">
            <a:hlinkClick r:id="rId16" action="ppaction://hlinksldjump"/>
            <a:extLst>
              <a:ext uri="{FF2B5EF4-FFF2-40B4-BE49-F238E27FC236}">
                <a16:creationId xmlns:a16="http://schemas.microsoft.com/office/drawing/2014/main" id="{20EA194B-A7CD-6BAB-5CE5-B08D26B3C7E5}"/>
              </a:ext>
            </a:extLst>
          </p:cNvPr>
          <p:cNvSpPr/>
          <p:nvPr/>
        </p:nvSpPr>
        <p:spPr>
          <a:xfrm>
            <a:off x="11096625" y="6191250"/>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Tree>
    <p:extLst>
      <p:ext uri="{BB962C8B-B14F-4D97-AF65-F5344CB8AC3E}">
        <p14:creationId xmlns:p14="http://schemas.microsoft.com/office/powerpoint/2010/main" val="2544995913"/>
      </p:ext>
    </p:extLst>
  </p:cSld>
  <p:clrMapOvr>
    <a:masterClrMapping/>
  </p:clrMapOvr>
  <mc:AlternateContent xmlns:mc="http://schemas.openxmlformats.org/markup-compatibility/2006">
    <mc:Choice xmlns:p159="http://schemas.microsoft.com/office/powerpoint/2015/09/main" Requires="p159">
      <p:transition spd="med">
        <p159:morph option="byObject"/>
      </p:transition>
    </mc:Choice>
    <mc:Fallback>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2DE83C4-5AC6-E41F-080C-A255695C0E6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3758D107-7B87-9DC1-BE02-759417F9B2E8}"/>
              </a:ext>
            </a:extLst>
          </p:cNvPr>
          <p:cNvSpPr>
            <a:spLocks noGrp="1"/>
          </p:cNvSpPr>
          <p:nvPr>
            <p:ph type="title"/>
          </p:nvPr>
        </p:nvSpPr>
        <p:spPr/>
        <p:txBody>
          <a:bodyPr/>
          <a:lstStyle/>
          <a:p>
            <a:r>
              <a:rPr lang="en-US"/>
              <a:t>ASCO’s flagship publication, JCO, published our clinical data and MOA</a:t>
            </a:r>
          </a:p>
        </p:txBody>
      </p:sp>
      <p:sp>
        <p:nvSpPr>
          <p:cNvPr id="3" name="Text Placeholder 2">
            <a:extLst>
              <a:ext uri="{FF2B5EF4-FFF2-40B4-BE49-F238E27FC236}">
                <a16:creationId xmlns:a16="http://schemas.microsoft.com/office/drawing/2014/main" id="{A39FF416-7108-62D9-BAA0-336D26B084F5}"/>
              </a:ext>
            </a:extLst>
          </p:cNvPr>
          <p:cNvSpPr>
            <a:spLocks noGrp="1"/>
          </p:cNvSpPr>
          <p:nvPr>
            <p:ph type="body" sz="quarter" idx="10"/>
          </p:nvPr>
        </p:nvSpPr>
        <p:spPr/>
        <p:txBody>
          <a:bodyPr/>
          <a:lstStyle/>
          <a:p>
            <a:endParaRPr lang="en-US"/>
          </a:p>
        </p:txBody>
      </p:sp>
      <p:pic>
        <p:nvPicPr>
          <p:cNvPr id="4" name="Picture 4" descr="io9 Announces Publication in the ...">
            <a:extLst>
              <a:ext uri="{FF2B5EF4-FFF2-40B4-BE49-F238E27FC236}">
                <a16:creationId xmlns:a16="http://schemas.microsoft.com/office/drawing/2014/main" id="{EB2FBA75-8D28-9C07-0577-A3FD6595F35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44792" y="1577340"/>
            <a:ext cx="1959943" cy="1287760"/>
          </a:xfrm>
          <a:prstGeom prst="rect">
            <a:avLst/>
          </a:prstGeom>
          <a:noFill/>
          <a:extLst>
            <a:ext uri="{909E8E84-426E-40DD-AFC4-6F175D3DCCD1}">
              <a14:hiddenFill xmlns:a14="http://schemas.microsoft.com/office/drawing/2010/main">
                <a:solidFill>
                  <a:srgbClr val="FFFFFF"/>
                </a:solidFill>
              </a14:hiddenFill>
            </a:ext>
          </a:extLst>
        </p:spPr>
      </p:pic>
      <p:grpSp>
        <p:nvGrpSpPr>
          <p:cNvPr id="7" name="Group 6">
            <a:extLst>
              <a:ext uri="{FF2B5EF4-FFF2-40B4-BE49-F238E27FC236}">
                <a16:creationId xmlns:a16="http://schemas.microsoft.com/office/drawing/2014/main" id="{A9575DF9-8434-56D1-5F60-414898044943}"/>
              </a:ext>
            </a:extLst>
          </p:cNvPr>
          <p:cNvGrpSpPr/>
          <p:nvPr/>
        </p:nvGrpSpPr>
        <p:grpSpPr>
          <a:xfrm>
            <a:off x="5599544" y="1372331"/>
            <a:ext cx="6273799" cy="5433786"/>
            <a:chOff x="5339281" y="1562100"/>
            <a:chExt cx="6273799" cy="5433786"/>
          </a:xfrm>
        </p:grpSpPr>
        <p:pic>
          <p:nvPicPr>
            <p:cNvPr id="5" name="Picture 4" descr="A screenshot of a computer screen&#10;&#10;Description automatically generated">
              <a:extLst>
                <a:ext uri="{FF2B5EF4-FFF2-40B4-BE49-F238E27FC236}">
                  <a16:creationId xmlns:a16="http://schemas.microsoft.com/office/drawing/2014/main" id="{DCDC48D6-5D25-354D-0D08-9024554D4936}"/>
                </a:ext>
              </a:extLst>
            </p:cNvPr>
            <p:cNvPicPr>
              <a:picLocks noChangeAspect="1"/>
            </p:cNvPicPr>
            <p:nvPr/>
          </p:nvPicPr>
          <p:blipFill>
            <a:blip r:embed="rId3">
              <a:extLst>
                <a:ext uri="{28A0092B-C50C-407E-A947-70E740481C1C}">
                  <a14:useLocalDpi xmlns:a14="http://schemas.microsoft.com/office/drawing/2010/main" val="0"/>
                </a:ext>
              </a:extLst>
            </a:blip>
            <a:srcRect l="404" t="3194" b="24444"/>
            <a:stretch/>
          </p:blipFill>
          <p:spPr>
            <a:xfrm>
              <a:off x="5364680" y="1562100"/>
              <a:ext cx="6248400" cy="4962525"/>
            </a:xfrm>
            <a:prstGeom prst="rect">
              <a:avLst/>
            </a:prstGeom>
          </p:spPr>
        </p:pic>
        <p:sp>
          <p:nvSpPr>
            <p:cNvPr id="6" name="Rectangle 5">
              <a:extLst>
                <a:ext uri="{FF2B5EF4-FFF2-40B4-BE49-F238E27FC236}">
                  <a16:creationId xmlns:a16="http://schemas.microsoft.com/office/drawing/2014/main" id="{217303F6-4BAB-3797-5B04-2CA9ACAEF36B}"/>
                </a:ext>
              </a:extLst>
            </p:cNvPr>
            <p:cNvSpPr/>
            <p:nvPr/>
          </p:nvSpPr>
          <p:spPr>
            <a:xfrm>
              <a:off x="5339281" y="4180114"/>
              <a:ext cx="6273799" cy="2815772"/>
            </a:xfrm>
            <a:prstGeom prst="rect">
              <a:avLst/>
            </a:prstGeom>
            <a:gradFill flip="none" rotWithShape="1">
              <a:gsLst>
                <a:gs pos="16000">
                  <a:srgbClr val="FFFFFF"/>
                </a:gs>
                <a:gs pos="0">
                  <a:schemeClr val="bg1"/>
                </a:gs>
                <a:gs pos="45000">
                  <a:schemeClr val="bg1">
                    <a:alpha val="70000"/>
                  </a:schemeClr>
                </a:gs>
                <a:gs pos="100000">
                  <a:schemeClr val="bg1">
                    <a:alpha val="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 name="!!TextBox 19">
            <a:extLst>
              <a:ext uri="{FF2B5EF4-FFF2-40B4-BE49-F238E27FC236}">
                <a16:creationId xmlns:a16="http://schemas.microsoft.com/office/drawing/2014/main" id="{B4ADA9B4-A3DF-C68C-AD80-6CFF2B45A2FB}"/>
              </a:ext>
            </a:extLst>
          </p:cNvPr>
          <p:cNvSpPr txBox="1"/>
          <p:nvPr/>
        </p:nvSpPr>
        <p:spPr>
          <a:xfrm>
            <a:off x="304800" y="3197127"/>
            <a:ext cx="1219200" cy="738664"/>
          </a:xfrm>
          <a:prstGeom prst="rect">
            <a:avLst/>
          </a:prstGeom>
          <a:noFill/>
          <a:effectLst/>
        </p:spPr>
        <p:txBody>
          <a:bodyPr wrap="square" lIns="0" tIns="0" rIns="0" bIns="0">
            <a:spAutoFit/>
          </a:bodyPr>
          <a:lstStyle/>
          <a:p>
            <a:r>
              <a:rPr lang="en-US" sz="2400">
                <a:solidFill>
                  <a:schemeClr val="accent1"/>
                </a:solidFill>
                <a:latin typeface="Roboto Slab" pitchFamily="2" charset="0"/>
                <a:ea typeface="Roboto Slab" pitchFamily="2" charset="0"/>
              </a:rPr>
              <a:t>Ph 1b/2</a:t>
            </a:r>
            <a:br>
              <a:rPr lang="en-US" sz="2400">
                <a:solidFill>
                  <a:schemeClr val="accent1"/>
                </a:solidFill>
                <a:latin typeface="Roboto Slab" pitchFamily="2" charset="0"/>
                <a:ea typeface="Roboto Slab" pitchFamily="2" charset="0"/>
              </a:rPr>
            </a:br>
            <a:r>
              <a:rPr lang="en-US" sz="2400">
                <a:solidFill>
                  <a:schemeClr val="accent1"/>
                </a:solidFill>
                <a:latin typeface="Roboto Slab" pitchFamily="2" charset="0"/>
                <a:ea typeface="Roboto Slab" pitchFamily="2" charset="0"/>
              </a:rPr>
              <a:t>trial</a:t>
            </a:r>
          </a:p>
        </p:txBody>
      </p:sp>
      <p:sp>
        <p:nvSpPr>
          <p:cNvPr id="9" name="TextBox 8">
            <a:extLst>
              <a:ext uri="{FF2B5EF4-FFF2-40B4-BE49-F238E27FC236}">
                <a16:creationId xmlns:a16="http://schemas.microsoft.com/office/drawing/2014/main" id="{8BAC43A1-9374-B0FA-652F-867BA49623DB}"/>
              </a:ext>
            </a:extLst>
          </p:cNvPr>
          <p:cNvSpPr txBox="1"/>
          <p:nvPr/>
        </p:nvSpPr>
        <p:spPr>
          <a:xfrm>
            <a:off x="1744791" y="3197127"/>
            <a:ext cx="2345427" cy="553998"/>
          </a:xfrm>
          <a:prstGeom prst="rect">
            <a:avLst/>
          </a:prstGeom>
          <a:noFill/>
          <a:effectLst/>
        </p:spPr>
        <p:txBody>
          <a:bodyPr wrap="square" lIns="0" tIns="0" rIns="0" bIns="0" rtlCol="0" anchor="t">
            <a:spAutoFit/>
          </a:bodyPr>
          <a:lstStyle>
            <a:defPPr>
              <a:defRPr lang="en-UG"/>
            </a:defPPr>
            <a:lvl1pPr>
              <a:spcAft>
                <a:spcPts val="600"/>
              </a:spcAft>
              <a:defRPr sz="1400" b="1">
                <a:solidFill>
                  <a:schemeClr val="accent5"/>
                </a:solidFill>
                <a:latin typeface="Avenir Book" panose="02000503020000020003" pitchFamily="2" charset="0"/>
              </a:defRPr>
            </a:lvl1pPr>
          </a:lstStyle>
          <a:p>
            <a:r>
              <a:rPr lang="en-US" sz="1800" b="0">
                <a:latin typeface="+mj-lt"/>
              </a:rPr>
              <a:t>Bev naïve 2</a:t>
            </a:r>
            <a:r>
              <a:rPr lang="en-US" sz="1800" b="0" baseline="30000">
                <a:latin typeface="+mj-lt"/>
              </a:rPr>
              <a:t>nd</a:t>
            </a:r>
            <a:r>
              <a:rPr lang="en-US" sz="1800" b="0">
                <a:latin typeface="+mj-lt"/>
              </a:rPr>
              <a:t> line KRAS-mutated mCRC</a:t>
            </a:r>
          </a:p>
        </p:txBody>
      </p:sp>
      <p:sp>
        <p:nvSpPr>
          <p:cNvPr id="10" name="!!TextBox 19">
            <a:extLst>
              <a:ext uri="{FF2B5EF4-FFF2-40B4-BE49-F238E27FC236}">
                <a16:creationId xmlns:a16="http://schemas.microsoft.com/office/drawing/2014/main" id="{6FC2F552-E9A3-C899-5A61-B4E476749D02}"/>
              </a:ext>
            </a:extLst>
          </p:cNvPr>
          <p:cNvSpPr txBox="1"/>
          <p:nvPr/>
        </p:nvSpPr>
        <p:spPr>
          <a:xfrm>
            <a:off x="304800" y="4249748"/>
            <a:ext cx="1219200" cy="369332"/>
          </a:xfrm>
          <a:prstGeom prst="rect">
            <a:avLst/>
          </a:prstGeom>
          <a:noFill/>
          <a:effectLst/>
        </p:spPr>
        <p:txBody>
          <a:bodyPr wrap="square" lIns="0" tIns="0" rIns="0" bIns="0">
            <a:spAutoFit/>
          </a:bodyPr>
          <a:lstStyle/>
          <a:p>
            <a:r>
              <a:rPr lang="en-US" sz="2400">
                <a:solidFill>
                  <a:schemeClr val="accent1"/>
                </a:solidFill>
                <a:latin typeface="Roboto Slab" pitchFamily="2" charset="0"/>
                <a:ea typeface="Roboto Slab" pitchFamily="2" charset="0"/>
              </a:rPr>
              <a:t>MOA</a:t>
            </a:r>
            <a:endParaRPr lang="en-US">
              <a:latin typeface="Roboto Slab" pitchFamily="2" charset="0"/>
              <a:ea typeface="Roboto Slab" pitchFamily="2" charset="0"/>
            </a:endParaRPr>
          </a:p>
        </p:txBody>
      </p:sp>
      <p:sp>
        <p:nvSpPr>
          <p:cNvPr id="11" name="TextBox 10">
            <a:extLst>
              <a:ext uri="{FF2B5EF4-FFF2-40B4-BE49-F238E27FC236}">
                <a16:creationId xmlns:a16="http://schemas.microsoft.com/office/drawing/2014/main" id="{4EDEF92A-B1E8-29AC-7682-E49BF9C3070F}"/>
              </a:ext>
            </a:extLst>
          </p:cNvPr>
          <p:cNvSpPr txBox="1"/>
          <p:nvPr/>
        </p:nvSpPr>
        <p:spPr>
          <a:xfrm>
            <a:off x="1744792" y="4249748"/>
            <a:ext cx="2496412" cy="830997"/>
          </a:xfrm>
          <a:prstGeom prst="rect">
            <a:avLst/>
          </a:prstGeom>
          <a:noFill/>
          <a:effectLst/>
        </p:spPr>
        <p:txBody>
          <a:bodyPr wrap="square" lIns="0" tIns="0" rIns="0" bIns="0" rtlCol="0" anchor="t">
            <a:spAutoFit/>
          </a:bodyPr>
          <a:lstStyle>
            <a:defPPr>
              <a:defRPr lang="en-UG"/>
            </a:defPPr>
            <a:lvl1pPr>
              <a:spcAft>
                <a:spcPts val="600"/>
              </a:spcAft>
              <a:defRPr sz="1400" b="1">
                <a:solidFill>
                  <a:schemeClr val="accent5"/>
                </a:solidFill>
                <a:latin typeface="Avenir Book" panose="02000503020000020003" pitchFamily="2" charset="0"/>
              </a:defRPr>
            </a:lvl1pPr>
          </a:lstStyle>
          <a:p>
            <a:r>
              <a:rPr lang="en-US" sz="1800" b="0" err="1">
                <a:latin typeface="+mj-lt"/>
              </a:rPr>
              <a:t>Onvansertib’s</a:t>
            </a:r>
            <a:r>
              <a:rPr lang="en-US" sz="1800" b="0">
                <a:latin typeface="+mj-lt"/>
              </a:rPr>
              <a:t> inhibition of the hypoxia response pathway</a:t>
            </a:r>
          </a:p>
        </p:txBody>
      </p:sp>
      <p:grpSp>
        <p:nvGrpSpPr>
          <p:cNvPr id="17" name="Group 16">
            <a:extLst>
              <a:ext uri="{FF2B5EF4-FFF2-40B4-BE49-F238E27FC236}">
                <a16:creationId xmlns:a16="http://schemas.microsoft.com/office/drawing/2014/main" id="{385C836B-D33B-0B4B-4728-F9994A5A4AD0}"/>
              </a:ext>
            </a:extLst>
          </p:cNvPr>
          <p:cNvGrpSpPr/>
          <p:nvPr/>
        </p:nvGrpSpPr>
        <p:grpSpPr>
          <a:xfrm flipV="1">
            <a:off x="318657" y="3058915"/>
            <a:ext cx="3886134" cy="2173605"/>
            <a:chOff x="318656" y="3589945"/>
            <a:chExt cx="4245739" cy="2302855"/>
          </a:xfrm>
        </p:grpSpPr>
        <p:cxnSp>
          <p:nvCxnSpPr>
            <p:cNvPr id="13" name="Straight Connector 12">
              <a:extLst>
                <a:ext uri="{FF2B5EF4-FFF2-40B4-BE49-F238E27FC236}">
                  <a16:creationId xmlns:a16="http://schemas.microsoft.com/office/drawing/2014/main" id="{F148E904-9A9C-2420-E862-9F4F73C21F10}"/>
                </a:ext>
              </a:extLst>
            </p:cNvPr>
            <p:cNvCxnSpPr/>
            <p:nvPr/>
          </p:nvCxnSpPr>
          <p:spPr>
            <a:xfrm>
              <a:off x="318656" y="3589945"/>
              <a:ext cx="4245739"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A22CEE7A-BF76-0567-26FA-2783806BCF03}"/>
                </a:ext>
              </a:extLst>
            </p:cNvPr>
            <p:cNvCxnSpPr/>
            <p:nvPr/>
          </p:nvCxnSpPr>
          <p:spPr>
            <a:xfrm>
              <a:off x="318656" y="4801225"/>
              <a:ext cx="4245739"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E653AF1D-86CE-BF01-D74C-79F75689735D}"/>
                </a:ext>
              </a:extLst>
            </p:cNvPr>
            <p:cNvCxnSpPr/>
            <p:nvPr/>
          </p:nvCxnSpPr>
          <p:spPr>
            <a:xfrm>
              <a:off x="318656" y="5892800"/>
              <a:ext cx="4245739"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12" name="Rectangle 11">
            <a:hlinkClick r:id="rId4" action="ppaction://hlinksldjump"/>
            <a:extLst>
              <a:ext uri="{FF2B5EF4-FFF2-40B4-BE49-F238E27FC236}">
                <a16:creationId xmlns:a16="http://schemas.microsoft.com/office/drawing/2014/main" id="{32003F50-0B97-DF5C-A670-5B502F27EAED}"/>
              </a:ext>
            </a:extLst>
          </p:cNvPr>
          <p:cNvSpPr/>
          <p:nvPr/>
        </p:nvSpPr>
        <p:spPr>
          <a:xfrm>
            <a:off x="11096625" y="6191250"/>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Tree>
    <p:extLst>
      <p:ext uri="{BB962C8B-B14F-4D97-AF65-F5344CB8AC3E}">
        <p14:creationId xmlns:p14="http://schemas.microsoft.com/office/powerpoint/2010/main" val="3720765767"/>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9E177AA-A8A2-5990-E9C8-00D893FABB8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FA313E3-16F4-1D22-B77F-F6BD81CCF0FC}"/>
              </a:ext>
            </a:extLst>
          </p:cNvPr>
          <p:cNvSpPr>
            <a:spLocks noGrp="1"/>
          </p:cNvSpPr>
          <p:nvPr>
            <p:ph type="title"/>
          </p:nvPr>
        </p:nvSpPr>
        <p:spPr/>
        <p:txBody>
          <a:bodyPr/>
          <a:lstStyle/>
          <a:p>
            <a:r>
              <a:rPr lang="en-US"/>
              <a:t>Proposed MOA of </a:t>
            </a:r>
            <a:r>
              <a:rPr lang="en-US" err="1"/>
              <a:t>onv+bev</a:t>
            </a:r>
            <a:r>
              <a:rPr lang="en-US"/>
              <a:t> therapy in </a:t>
            </a:r>
            <a:r>
              <a:rPr lang="en-US" err="1"/>
              <a:t>bev</a:t>
            </a:r>
            <a:r>
              <a:rPr lang="en-US"/>
              <a:t> naïve / </a:t>
            </a:r>
            <a:r>
              <a:rPr lang="en-US" err="1"/>
              <a:t>bev</a:t>
            </a:r>
            <a:r>
              <a:rPr lang="en-US"/>
              <a:t> exposed tumors</a:t>
            </a:r>
          </a:p>
        </p:txBody>
      </p:sp>
      <p:pic>
        <p:nvPicPr>
          <p:cNvPr id="12" name="Picture 11" descr="A diagram of a cancer cell&#10;&#10;Description automatically generated">
            <a:extLst>
              <a:ext uri="{FF2B5EF4-FFF2-40B4-BE49-F238E27FC236}">
                <a16:creationId xmlns:a16="http://schemas.microsoft.com/office/drawing/2014/main" id="{2196FE4A-543E-4D75-D194-F083D747A0B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628392" y="2229163"/>
            <a:ext cx="6258808" cy="3973576"/>
          </a:xfrm>
          <a:prstGeom prst="rect">
            <a:avLst/>
          </a:prstGeom>
          <a:ln>
            <a:noFill/>
          </a:ln>
        </p:spPr>
      </p:pic>
      <p:sp>
        <p:nvSpPr>
          <p:cNvPr id="16" name="Content Placeholder 3">
            <a:extLst>
              <a:ext uri="{FF2B5EF4-FFF2-40B4-BE49-F238E27FC236}">
                <a16:creationId xmlns:a16="http://schemas.microsoft.com/office/drawing/2014/main" id="{04654D89-404C-1BFE-08D8-062C885C5208}"/>
              </a:ext>
            </a:extLst>
          </p:cNvPr>
          <p:cNvSpPr txBox="1">
            <a:spLocks/>
          </p:cNvSpPr>
          <p:nvPr/>
        </p:nvSpPr>
        <p:spPr>
          <a:xfrm>
            <a:off x="5638224" y="1652128"/>
            <a:ext cx="6416124" cy="498663"/>
          </a:xfrm>
          <a:prstGeom prst="rect">
            <a:avLst/>
          </a:prstGeom>
        </p:spPr>
        <p:txBody>
          <a:bodyPr vert="horz" lIns="0" tIns="0" rIns="0" bIns="0" rtlCol="0" anchor="b">
            <a:spAutoFit/>
          </a:bodyPr>
          <a:lstStyle>
            <a:lvl1pPr marL="228600" indent="-228600" algn="l" defTabSz="914400" rtl="0" eaLnBrk="1" latinLnBrk="0" hangingPunct="1">
              <a:lnSpc>
                <a:spcPct val="90000"/>
              </a:lnSpc>
              <a:spcBef>
                <a:spcPts val="1000"/>
              </a:spcBef>
              <a:buClrTx/>
              <a:buFont typeface="Arial" panose="020B0604020202020204" pitchFamily="34" charset="0"/>
              <a:buChar char="•"/>
              <a:defRPr sz="2000" kern="1200">
                <a:solidFill>
                  <a:schemeClr val="accent5"/>
                </a:solidFill>
                <a:latin typeface="Avenir Book" panose="02000503020000020003" pitchFamily="2" charset="0"/>
                <a:ea typeface="+mn-ea"/>
                <a:cs typeface="+mn-cs"/>
              </a:defRPr>
            </a:lvl1pPr>
            <a:lvl2pPr marL="577850" indent="-228600" algn="l" defTabSz="914400" rtl="0" eaLnBrk="1" latinLnBrk="0" hangingPunct="1">
              <a:lnSpc>
                <a:spcPct val="90000"/>
              </a:lnSpc>
              <a:spcBef>
                <a:spcPts val="500"/>
              </a:spcBef>
              <a:buClr>
                <a:schemeClr val="accent5"/>
              </a:buClr>
              <a:buFont typeface="System Font Regular"/>
              <a:buChar char="–"/>
              <a:tabLst/>
              <a:defRPr sz="1800" kern="1200">
                <a:solidFill>
                  <a:schemeClr val="accent5"/>
                </a:solidFill>
                <a:latin typeface="Avenir Book" panose="02000503020000020003" pitchFamily="2" charset="0"/>
                <a:ea typeface="+mn-ea"/>
                <a:cs typeface="+mn-cs"/>
              </a:defRPr>
            </a:lvl2pPr>
            <a:lvl3pPr marL="971550" indent="-228600" algn="l" defTabSz="914400" rtl="0" eaLnBrk="1" latinLnBrk="0" hangingPunct="1">
              <a:lnSpc>
                <a:spcPct val="90000"/>
              </a:lnSpc>
              <a:spcBef>
                <a:spcPts val="500"/>
              </a:spcBef>
              <a:buClrTx/>
              <a:buFont typeface="Arial" panose="020B0604020202020204" pitchFamily="34" charset="0"/>
              <a:buChar char="•"/>
              <a:tabLst/>
              <a:defRPr sz="1400" kern="1200">
                <a:solidFill>
                  <a:schemeClr val="accent5"/>
                </a:solidFill>
                <a:latin typeface="Avenir Book" panose="02000503020000020003" pitchFamily="2" charset="0"/>
                <a:ea typeface="+mn-ea"/>
                <a:cs typeface="+mn-cs"/>
              </a:defRPr>
            </a:lvl3pPr>
            <a:lvl4pPr marL="1374775" indent="-228600" algn="l" defTabSz="914400" rtl="0" eaLnBrk="1" latinLnBrk="0" hangingPunct="1">
              <a:lnSpc>
                <a:spcPct val="90000"/>
              </a:lnSpc>
              <a:spcBef>
                <a:spcPts val="500"/>
              </a:spcBef>
              <a:buClr>
                <a:srgbClr val="186295"/>
              </a:buClr>
              <a:buFont typeface="System Font Regular"/>
              <a:buChar char="–"/>
              <a:tabLst/>
              <a:defRPr sz="1400" kern="1200">
                <a:solidFill>
                  <a:schemeClr val="tx1"/>
                </a:solidFill>
                <a:latin typeface="Avenir" panose="020B0503020203020204" pitchFamily="34" charset="0"/>
                <a:ea typeface="+mn-ea"/>
                <a:cs typeface="+mn-cs"/>
              </a:defRPr>
            </a:lvl4pPr>
            <a:lvl5pPr marL="1835150" indent="-285750" algn="l" defTabSz="914400" rtl="0" eaLnBrk="1" latinLnBrk="0" hangingPunct="1">
              <a:lnSpc>
                <a:spcPct val="90000"/>
              </a:lnSpc>
              <a:spcBef>
                <a:spcPts val="500"/>
              </a:spcBef>
              <a:buClr>
                <a:srgbClr val="186295"/>
              </a:buClr>
              <a:buFont typeface="Apple Symbols" panose="02000000000000000000" pitchFamily="2" charset="-79"/>
              <a:buChar char="≫"/>
              <a:tabLst>
                <a:tab pos="1365250" algn="l"/>
              </a:tabLst>
              <a:defRPr lang="en-US" sz="1400" kern="1200" dirty="0">
                <a:solidFill>
                  <a:schemeClr val="tx1"/>
                </a:solidFill>
                <a:latin typeface="Avenir" panose="020B0503020203020204" pitchFamily="34" charset="0"/>
                <a:ea typeface="Helvetica Neue" panose="02000503000000020004" pitchFamily="2" charset="0"/>
                <a:cs typeface="Helvetica Neue" panose="02000503000000020004"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1780">
                <a:solidFill>
                  <a:srgbClr val="345366"/>
                </a:solidFill>
                <a:latin typeface="Avenir Heavy" panose="020B0703020203020204" pitchFamily="34" charset="0"/>
                <a:ea typeface="Roboto Slab" pitchFamily="2" charset="0"/>
              </a:rPr>
              <a:t>Proposed mechanisms of onvansertib and </a:t>
            </a:r>
            <a:r>
              <a:rPr lang="en-US" sz="1780" err="1">
                <a:solidFill>
                  <a:srgbClr val="345366"/>
                </a:solidFill>
                <a:latin typeface="Avenir Heavy" panose="020B0703020203020204" pitchFamily="34" charset="0"/>
                <a:ea typeface="Roboto Slab" pitchFamily="2" charset="0"/>
              </a:rPr>
              <a:t>bev</a:t>
            </a:r>
            <a:r>
              <a:rPr lang="en-US" sz="1780">
                <a:solidFill>
                  <a:srgbClr val="345366"/>
                </a:solidFill>
                <a:latin typeface="Avenir Heavy" panose="020B0703020203020204" pitchFamily="34" charset="0"/>
                <a:ea typeface="Roboto Slab" pitchFamily="2" charset="0"/>
              </a:rPr>
              <a:t> combination therapy in </a:t>
            </a:r>
            <a:r>
              <a:rPr lang="en-US" sz="1780" err="1">
                <a:solidFill>
                  <a:srgbClr val="345366"/>
                </a:solidFill>
                <a:latin typeface="Avenir Heavy" panose="020B0703020203020204" pitchFamily="34" charset="0"/>
                <a:ea typeface="Roboto Slab" pitchFamily="2" charset="0"/>
              </a:rPr>
              <a:t>bev</a:t>
            </a:r>
            <a:r>
              <a:rPr lang="en-US" sz="1780">
                <a:solidFill>
                  <a:srgbClr val="345366"/>
                </a:solidFill>
                <a:latin typeface="Avenir Heavy" panose="020B0703020203020204" pitchFamily="34" charset="0"/>
                <a:ea typeface="Roboto Slab" pitchFamily="2" charset="0"/>
              </a:rPr>
              <a:t> naïve and </a:t>
            </a:r>
            <a:r>
              <a:rPr lang="en-US" sz="1780" err="1">
                <a:solidFill>
                  <a:srgbClr val="345366"/>
                </a:solidFill>
                <a:latin typeface="Avenir Heavy" panose="020B0703020203020204" pitchFamily="34" charset="0"/>
                <a:ea typeface="Roboto Slab" pitchFamily="2" charset="0"/>
              </a:rPr>
              <a:t>bev</a:t>
            </a:r>
            <a:r>
              <a:rPr lang="en-US" sz="1780">
                <a:solidFill>
                  <a:srgbClr val="345366"/>
                </a:solidFill>
                <a:latin typeface="Avenir Heavy" panose="020B0703020203020204" pitchFamily="34" charset="0"/>
                <a:ea typeface="Roboto Slab" pitchFamily="2" charset="0"/>
              </a:rPr>
              <a:t> exposed tumors </a:t>
            </a:r>
          </a:p>
        </p:txBody>
      </p:sp>
      <p:sp>
        <p:nvSpPr>
          <p:cNvPr id="18" name="TextBox 17">
            <a:extLst>
              <a:ext uri="{FF2B5EF4-FFF2-40B4-BE49-F238E27FC236}">
                <a16:creationId xmlns:a16="http://schemas.microsoft.com/office/drawing/2014/main" id="{C5C836D0-EBE9-ED4F-AAC9-58F2CF5940D7}"/>
              </a:ext>
            </a:extLst>
          </p:cNvPr>
          <p:cNvSpPr txBox="1"/>
          <p:nvPr/>
        </p:nvSpPr>
        <p:spPr>
          <a:xfrm>
            <a:off x="304801" y="5445875"/>
            <a:ext cx="3936404" cy="884858"/>
          </a:xfrm>
          <a:prstGeom prst="rect">
            <a:avLst/>
          </a:prstGeom>
          <a:noFill/>
          <a:effectLst/>
        </p:spPr>
        <p:txBody>
          <a:bodyPr wrap="square" lIns="0" tIns="0" rIns="0" bIns="0" rtlCol="0">
            <a:spAutoFit/>
          </a:bodyPr>
          <a:lstStyle/>
          <a:p>
            <a:pPr marL="225425" indent="-225425" algn="l">
              <a:spcAft>
                <a:spcPts val="600"/>
              </a:spcAft>
              <a:buAutoNum type="alphaUcParenBoth"/>
            </a:pPr>
            <a:r>
              <a:rPr lang="en-US" sz="1050" b="0" i="0" u="none" strike="noStrike" baseline="0">
                <a:solidFill>
                  <a:schemeClr val="accent5"/>
                </a:solidFill>
                <a:latin typeface="Avenir Book" panose="02000503020000020003" pitchFamily="2" charset="0"/>
              </a:rPr>
              <a:t>In </a:t>
            </a:r>
            <a:r>
              <a:rPr lang="en-US" sz="1050" b="0" i="0" u="none" strike="noStrike" baseline="0" err="1">
                <a:solidFill>
                  <a:schemeClr val="accent5"/>
                </a:solidFill>
                <a:latin typeface="Avenir Book" panose="02000503020000020003" pitchFamily="2" charset="0"/>
              </a:rPr>
              <a:t>bev</a:t>
            </a:r>
            <a:r>
              <a:rPr lang="en-US" sz="1050" b="0" i="0" u="none" strike="noStrike" baseline="0">
                <a:solidFill>
                  <a:schemeClr val="accent5"/>
                </a:solidFill>
                <a:latin typeface="Avenir Book" panose="02000503020000020003" pitchFamily="2" charset="0"/>
              </a:rPr>
              <a:t> naïve tumors, the combination of onvansertib and </a:t>
            </a:r>
            <a:r>
              <a:rPr lang="en-US" sz="1050" b="0" i="0" u="none" strike="noStrike" baseline="0" err="1">
                <a:solidFill>
                  <a:schemeClr val="accent5"/>
                </a:solidFill>
                <a:latin typeface="Avenir Book" panose="02000503020000020003" pitchFamily="2" charset="0"/>
              </a:rPr>
              <a:t>bev</a:t>
            </a:r>
            <a:r>
              <a:rPr lang="en-US" sz="1050" b="0" i="0" u="none" strike="noStrike" baseline="0">
                <a:solidFill>
                  <a:schemeClr val="accent5"/>
                </a:solidFill>
                <a:latin typeface="Avenir Book" panose="02000503020000020003" pitchFamily="2" charset="0"/>
              </a:rPr>
              <a:t> effectively inhibits cell survival, proliferation, and angiogenesis </a:t>
            </a:r>
          </a:p>
          <a:p>
            <a:pPr marL="225425" indent="-225425" algn="l">
              <a:spcAft>
                <a:spcPts val="600"/>
              </a:spcAft>
              <a:buAutoNum type="alphaUcParenBoth"/>
            </a:pPr>
            <a:r>
              <a:rPr lang="en-US" sz="1050" b="0" i="0" u="none" strike="noStrike" baseline="0">
                <a:solidFill>
                  <a:schemeClr val="accent5"/>
                </a:solidFill>
                <a:latin typeface="Avenir Book" panose="02000503020000020003" pitchFamily="2" charset="0"/>
              </a:rPr>
              <a:t>In </a:t>
            </a:r>
            <a:r>
              <a:rPr lang="en-US" sz="1050" b="0" i="0" u="none" strike="noStrike" baseline="0" err="1">
                <a:solidFill>
                  <a:schemeClr val="accent5"/>
                </a:solidFill>
                <a:latin typeface="Avenir Book" panose="02000503020000020003" pitchFamily="2" charset="0"/>
              </a:rPr>
              <a:t>bev</a:t>
            </a:r>
            <a:r>
              <a:rPr lang="en-US" sz="1050" b="0" i="0" u="none" strike="noStrike" baseline="0">
                <a:solidFill>
                  <a:schemeClr val="accent5"/>
                </a:solidFill>
                <a:latin typeface="Avenir Book" panose="02000503020000020003" pitchFamily="2" charset="0"/>
              </a:rPr>
              <a:t> exposed tumors, </a:t>
            </a:r>
            <a:r>
              <a:rPr lang="en-US" sz="1050" b="0" i="0" u="none" strike="noStrike" baseline="0" err="1">
                <a:solidFill>
                  <a:schemeClr val="accent5"/>
                </a:solidFill>
                <a:latin typeface="Avenir Book" panose="02000503020000020003" pitchFamily="2" charset="0"/>
              </a:rPr>
              <a:t>bev</a:t>
            </a:r>
            <a:r>
              <a:rPr lang="en-US" sz="1050" b="0" i="0" u="none" strike="noStrike" baseline="0">
                <a:solidFill>
                  <a:schemeClr val="accent5"/>
                </a:solidFill>
                <a:latin typeface="Avenir Book" panose="02000503020000020003" pitchFamily="2" charset="0"/>
              </a:rPr>
              <a:t> exposure leads to upregulation of mitotic and hypoxia pathways resulting in resistance to both onvansertib and </a:t>
            </a:r>
            <a:r>
              <a:rPr lang="en-US" sz="1050" b="0" i="0" u="none" strike="noStrike" baseline="0" err="1">
                <a:solidFill>
                  <a:schemeClr val="accent5"/>
                </a:solidFill>
                <a:latin typeface="Avenir Book" panose="02000503020000020003" pitchFamily="2" charset="0"/>
              </a:rPr>
              <a:t>bev</a:t>
            </a:r>
            <a:endParaRPr lang="en-US" sz="1050">
              <a:solidFill>
                <a:schemeClr val="accent5"/>
              </a:solidFill>
              <a:latin typeface="Avenir Book" panose="02000503020000020003" pitchFamily="2" charset="0"/>
            </a:endParaRPr>
          </a:p>
        </p:txBody>
      </p:sp>
      <p:pic>
        <p:nvPicPr>
          <p:cNvPr id="20" name="Picture 4" descr="io9 Announces Publication in the ...">
            <a:extLst>
              <a:ext uri="{FF2B5EF4-FFF2-40B4-BE49-F238E27FC236}">
                <a16:creationId xmlns:a16="http://schemas.microsoft.com/office/drawing/2014/main" id="{972F4925-030C-6E10-46B1-F6616A80C92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44792" y="1577340"/>
            <a:ext cx="1959943" cy="1287760"/>
          </a:xfrm>
          <a:prstGeom prst="rect">
            <a:avLst/>
          </a:prstGeom>
          <a:noFill/>
          <a:extLst>
            <a:ext uri="{909E8E84-426E-40DD-AFC4-6F175D3DCCD1}">
              <a14:hiddenFill xmlns:a14="http://schemas.microsoft.com/office/drawing/2010/main">
                <a:solidFill>
                  <a:srgbClr val="FFFFFF"/>
                </a:solidFill>
              </a14:hiddenFill>
            </a:ext>
          </a:extLst>
        </p:spPr>
      </p:pic>
      <p:sp>
        <p:nvSpPr>
          <p:cNvPr id="23" name="!!TextBox 19">
            <a:extLst>
              <a:ext uri="{FF2B5EF4-FFF2-40B4-BE49-F238E27FC236}">
                <a16:creationId xmlns:a16="http://schemas.microsoft.com/office/drawing/2014/main" id="{4849CB7E-0196-4C4D-AFD0-6717B719DAD2}"/>
              </a:ext>
            </a:extLst>
          </p:cNvPr>
          <p:cNvSpPr txBox="1"/>
          <p:nvPr/>
        </p:nvSpPr>
        <p:spPr>
          <a:xfrm>
            <a:off x="304800" y="4249748"/>
            <a:ext cx="1219200" cy="369332"/>
          </a:xfrm>
          <a:prstGeom prst="rect">
            <a:avLst/>
          </a:prstGeom>
          <a:noFill/>
          <a:effectLst/>
        </p:spPr>
        <p:txBody>
          <a:bodyPr wrap="square" lIns="0" tIns="0" rIns="0" bIns="0">
            <a:spAutoFit/>
          </a:bodyPr>
          <a:lstStyle/>
          <a:p>
            <a:r>
              <a:rPr lang="en-US" sz="2400">
                <a:solidFill>
                  <a:schemeClr val="accent1"/>
                </a:solidFill>
                <a:latin typeface="Roboto Slab" pitchFamily="2" charset="0"/>
                <a:ea typeface="Roboto Slab" pitchFamily="2" charset="0"/>
              </a:rPr>
              <a:t>MOA</a:t>
            </a:r>
            <a:endParaRPr lang="en-US">
              <a:latin typeface="Roboto Slab" pitchFamily="2" charset="0"/>
              <a:ea typeface="Roboto Slab" pitchFamily="2" charset="0"/>
            </a:endParaRPr>
          </a:p>
        </p:txBody>
      </p:sp>
      <p:sp>
        <p:nvSpPr>
          <p:cNvPr id="24" name="TextBox 23">
            <a:extLst>
              <a:ext uri="{FF2B5EF4-FFF2-40B4-BE49-F238E27FC236}">
                <a16:creationId xmlns:a16="http://schemas.microsoft.com/office/drawing/2014/main" id="{6514DD5C-7230-8A88-D822-C66DC0CE628B}"/>
              </a:ext>
            </a:extLst>
          </p:cNvPr>
          <p:cNvSpPr txBox="1"/>
          <p:nvPr/>
        </p:nvSpPr>
        <p:spPr>
          <a:xfrm>
            <a:off x="1744792" y="4249748"/>
            <a:ext cx="2496412" cy="830997"/>
          </a:xfrm>
          <a:prstGeom prst="rect">
            <a:avLst/>
          </a:prstGeom>
          <a:noFill/>
          <a:effectLst/>
        </p:spPr>
        <p:txBody>
          <a:bodyPr wrap="square" lIns="0" tIns="0" rIns="0" bIns="0" rtlCol="0" anchor="t">
            <a:spAutoFit/>
          </a:bodyPr>
          <a:lstStyle>
            <a:defPPr>
              <a:defRPr lang="en-UG"/>
            </a:defPPr>
            <a:lvl1pPr>
              <a:spcAft>
                <a:spcPts val="600"/>
              </a:spcAft>
              <a:defRPr sz="1400" b="1">
                <a:solidFill>
                  <a:schemeClr val="accent5"/>
                </a:solidFill>
                <a:latin typeface="Avenir Book" panose="02000503020000020003" pitchFamily="2" charset="0"/>
              </a:defRPr>
            </a:lvl1pPr>
          </a:lstStyle>
          <a:p>
            <a:r>
              <a:rPr lang="en-US" sz="1800" b="0" err="1">
                <a:latin typeface="+mj-lt"/>
              </a:rPr>
              <a:t>Onvansertib’s</a:t>
            </a:r>
            <a:r>
              <a:rPr lang="en-US" sz="1800" b="0">
                <a:latin typeface="+mj-lt"/>
              </a:rPr>
              <a:t> inhibition of the hypoxia response pathway</a:t>
            </a:r>
          </a:p>
        </p:txBody>
      </p:sp>
      <p:grpSp>
        <p:nvGrpSpPr>
          <p:cNvPr id="25" name="Group 24">
            <a:extLst>
              <a:ext uri="{FF2B5EF4-FFF2-40B4-BE49-F238E27FC236}">
                <a16:creationId xmlns:a16="http://schemas.microsoft.com/office/drawing/2014/main" id="{7D35F873-8F86-4E5F-ACB2-539EAA0E2425}"/>
              </a:ext>
            </a:extLst>
          </p:cNvPr>
          <p:cNvGrpSpPr/>
          <p:nvPr/>
        </p:nvGrpSpPr>
        <p:grpSpPr>
          <a:xfrm flipV="1">
            <a:off x="318657" y="4089223"/>
            <a:ext cx="3886134" cy="1143296"/>
            <a:chOff x="318656" y="3589945"/>
            <a:chExt cx="4245739" cy="1211280"/>
          </a:xfrm>
        </p:grpSpPr>
        <p:cxnSp>
          <p:nvCxnSpPr>
            <p:cNvPr id="26" name="Straight Connector 25">
              <a:extLst>
                <a:ext uri="{FF2B5EF4-FFF2-40B4-BE49-F238E27FC236}">
                  <a16:creationId xmlns:a16="http://schemas.microsoft.com/office/drawing/2014/main" id="{EBB01975-9166-329A-E738-0BE758322CAF}"/>
                </a:ext>
              </a:extLst>
            </p:cNvPr>
            <p:cNvCxnSpPr/>
            <p:nvPr/>
          </p:nvCxnSpPr>
          <p:spPr>
            <a:xfrm>
              <a:off x="318656" y="3589945"/>
              <a:ext cx="4245739"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81E2B2A0-DCF2-A39C-9442-AEAEEDBA39E3}"/>
                </a:ext>
              </a:extLst>
            </p:cNvPr>
            <p:cNvCxnSpPr/>
            <p:nvPr/>
          </p:nvCxnSpPr>
          <p:spPr>
            <a:xfrm>
              <a:off x="318656" y="4801225"/>
              <a:ext cx="4245739"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3" name="Rectangle 2">
            <a:hlinkClick r:id="rId4" action="ppaction://hlinksldjump"/>
            <a:extLst>
              <a:ext uri="{FF2B5EF4-FFF2-40B4-BE49-F238E27FC236}">
                <a16:creationId xmlns:a16="http://schemas.microsoft.com/office/drawing/2014/main" id="{7E7D4D4D-7700-834F-2650-E7AA2496419E}"/>
              </a:ext>
            </a:extLst>
          </p:cNvPr>
          <p:cNvSpPr/>
          <p:nvPr/>
        </p:nvSpPr>
        <p:spPr>
          <a:xfrm>
            <a:off x="11096625" y="6191250"/>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Tree>
    <p:extLst>
      <p:ext uri="{BB962C8B-B14F-4D97-AF65-F5344CB8AC3E}">
        <p14:creationId xmlns:p14="http://schemas.microsoft.com/office/powerpoint/2010/main" val="951393206"/>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5" name="Group 74">
            <a:extLst>
              <a:ext uri="{FF2B5EF4-FFF2-40B4-BE49-F238E27FC236}">
                <a16:creationId xmlns:a16="http://schemas.microsoft.com/office/drawing/2014/main" id="{D5E57633-7B0E-9B59-ACBE-CE9C0A19F058}"/>
              </a:ext>
            </a:extLst>
          </p:cNvPr>
          <p:cNvGrpSpPr/>
          <p:nvPr/>
        </p:nvGrpSpPr>
        <p:grpSpPr>
          <a:xfrm>
            <a:off x="5031198" y="4783427"/>
            <a:ext cx="6894102" cy="358196"/>
            <a:chOff x="5031198" y="4640552"/>
            <a:chExt cx="6894102" cy="358196"/>
          </a:xfrm>
        </p:grpSpPr>
        <p:cxnSp>
          <p:nvCxnSpPr>
            <p:cNvPr id="37" name="Straight Connector 36">
              <a:extLst>
                <a:ext uri="{FF2B5EF4-FFF2-40B4-BE49-F238E27FC236}">
                  <a16:creationId xmlns:a16="http://schemas.microsoft.com/office/drawing/2014/main" id="{DE5288AF-8317-5208-3265-9378F8C4C05C}"/>
                </a:ext>
              </a:extLst>
            </p:cNvPr>
            <p:cNvCxnSpPr>
              <a:cxnSpLocks/>
            </p:cNvCxnSpPr>
            <p:nvPr/>
          </p:nvCxnSpPr>
          <p:spPr>
            <a:xfrm>
              <a:off x="5031198" y="4819650"/>
              <a:ext cx="6894102" cy="0"/>
            </a:xfrm>
            <a:prstGeom prst="line">
              <a:avLst/>
            </a:prstGeom>
            <a:ln w="38100">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grpSp>
          <p:nvGrpSpPr>
            <p:cNvPr id="40" name="Group 39">
              <a:extLst>
                <a:ext uri="{FF2B5EF4-FFF2-40B4-BE49-F238E27FC236}">
                  <a16:creationId xmlns:a16="http://schemas.microsoft.com/office/drawing/2014/main" id="{3BB3150B-E60A-9584-7835-458322DCA6DA}"/>
                </a:ext>
              </a:extLst>
            </p:cNvPr>
            <p:cNvGrpSpPr/>
            <p:nvPr/>
          </p:nvGrpSpPr>
          <p:grpSpPr>
            <a:xfrm>
              <a:off x="6410017" y="4640552"/>
              <a:ext cx="2757642" cy="358196"/>
              <a:chOff x="561280" y="3468977"/>
              <a:chExt cx="2906515" cy="358196"/>
            </a:xfrm>
          </p:grpSpPr>
          <p:cxnSp>
            <p:nvCxnSpPr>
              <p:cNvPr id="41" name="Straight Connector 40">
                <a:extLst>
                  <a:ext uri="{FF2B5EF4-FFF2-40B4-BE49-F238E27FC236}">
                    <a16:creationId xmlns:a16="http://schemas.microsoft.com/office/drawing/2014/main" id="{FEA1AC96-6A23-C72D-0F77-B1A86CE42FDB}"/>
                  </a:ext>
                </a:extLst>
              </p:cNvPr>
              <p:cNvCxnSpPr>
                <a:cxnSpLocks/>
              </p:cNvCxnSpPr>
              <p:nvPr/>
            </p:nvCxnSpPr>
            <p:spPr>
              <a:xfrm>
                <a:off x="561280" y="3468977"/>
                <a:ext cx="0" cy="358196"/>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50AA8805-7C3A-3A7E-9A9D-A80274A32987}"/>
                  </a:ext>
                </a:extLst>
              </p:cNvPr>
              <p:cNvCxnSpPr>
                <a:cxnSpLocks/>
              </p:cNvCxnSpPr>
              <p:nvPr/>
            </p:nvCxnSpPr>
            <p:spPr>
              <a:xfrm>
                <a:off x="3467795" y="3468977"/>
                <a:ext cx="0" cy="358196"/>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34ABC458-8DEF-4094-90BF-043B5DAF1C83}"/>
                  </a:ext>
                </a:extLst>
              </p:cNvPr>
              <p:cNvCxnSpPr>
                <a:cxnSpLocks/>
              </p:cNvCxnSpPr>
              <p:nvPr/>
            </p:nvCxnSpPr>
            <p:spPr>
              <a:xfrm>
                <a:off x="1287909" y="3648075"/>
                <a:ext cx="0" cy="179098"/>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92386733-7CFA-CEAB-26A6-FFB9F14995CC}"/>
                  </a:ext>
                </a:extLst>
              </p:cNvPr>
              <p:cNvCxnSpPr>
                <a:cxnSpLocks/>
              </p:cNvCxnSpPr>
              <p:nvPr/>
            </p:nvCxnSpPr>
            <p:spPr>
              <a:xfrm>
                <a:off x="2014538" y="3648075"/>
                <a:ext cx="0" cy="179098"/>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705D4C5-D8FB-A25B-CB24-66873ED1B623}"/>
                  </a:ext>
                </a:extLst>
              </p:cNvPr>
              <p:cNvCxnSpPr>
                <a:cxnSpLocks/>
              </p:cNvCxnSpPr>
              <p:nvPr/>
            </p:nvCxnSpPr>
            <p:spPr>
              <a:xfrm>
                <a:off x="2741167" y="3648075"/>
                <a:ext cx="0" cy="179098"/>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824413ED-28EE-90AE-10AB-BB9C3F300823}"/>
                </a:ext>
              </a:extLst>
            </p:cNvPr>
            <p:cNvGrpSpPr/>
            <p:nvPr/>
          </p:nvGrpSpPr>
          <p:grpSpPr>
            <a:xfrm>
              <a:off x="9857069" y="4640552"/>
              <a:ext cx="2068231" cy="358196"/>
              <a:chOff x="1287909" y="3468977"/>
              <a:chExt cx="2179886" cy="358196"/>
            </a:xfrm>
          </p:grpSpPr>
          <p:cxnSp>
            <p:nvCxnSpPr>
              <p:cNvPr id="47" name="Straight Connector 46">
                <a:extLst>
                  <a:ext uri="{FF2B5EF4-FFF2-40B4-BE49-F238E27FC236}">
                    <a16:creationId xmlns:a16="http://schemas.microsoft.com/office/drawing/2014/main" id="{A65090DD-F097-4F3E-B314-90F4A6461E2F}"/>
                  </a:ext>
                </a:extLst>
              </p:cNvPr>
              <p:cNvCxnSpPr>
                <a:cxnSpLocks/>
              </p:cNvCxnSpPr>
              <p:nvPr/>
            </p:nvCxnSpPr>
            <p:spPr>
              <a:xfrm>
                <a:off x="3467795" y="3468977"/>
                <a:ext cx="0" cy="358196"/>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9C41EBC4-C605-D339-1360-019D9D10F8BF}"/>
                  </a:ext>
                </a:extLst>
              </p:cNvPr>
              <p:cNvCxnSpPr>
                <a:cxnSpLocks/>
              </p:cNvCxnSpPr>
              <p:nvPr/>
            </p:nvCxnSpPr>
            <p:spPr>
              <a:xfrm>
                <a:off x="1287909" y="3648075"/>
                <a:ext cx="0" cy="179098"/>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A51DA955-770E-F830-989E-262A77A19239}"/>
                  </a:ext>
                </a:extLst>
              </p:cNvPr>
              <p:cNvCxnSpPr>
                <a:cxnSpLocks/>
              </p:cNvCxnSpPr>
              <p:nvPr/>
            </p:nvCxnSpPr>
            <p:spPr>
              <a:xfrm>
                <a:off x="2014538" y="3648075"/>
                <a:ext cx="0" cy="179098"/>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5E5734FB-3C45-0ED7-1F35-E248F8F05DCD}"/>
                  </a:ext>
                </a:extLst>
              </p:cNvPr>
              <p:cNvCxnSpPr>
                <a:cxnSpLocks/>
              </p:cNvCxnSpPr>
              <p:nvPr/>
            </p:nvCxnSpPr>
            <p:spPr>
              <a:xfrm>
                <a:off x="2741167" y="3648075"/>
                <a:ext cx="0" cy="179098"/>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grpSp>
        <p:cxnSp>
          <p:nvCxnSpPr>
            <p:cNvPr id="19" name="Straight Connector 18">
              <a:extLst>
                <a:ext uri="{FF2B5EF4-FFF2-40B4-BE49-F238E27FC236}">
                  <a16:creationId xmlns:a16="http://schemas.microsoft.com/office/drawing/2014/main" id="{DBE83DDC-04F9-0954-C4CF-383B1E5C8BCF}"/>
                </a:ext>
              </a:extLst>
            </p:cNvPr>
            <p:cNvCxnSpPr>
              <a:cxnSpLocks/>
            </p:cNvCxnSpPr>
            <p:nvPr/>
          </p:nvCxnSpPr>
          <p:spPr>
            <a:xfrm>
              <a:off x="5720608" y="4819650"/>
              <a:ext cx="0" cy="179098"/>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DD4718A5-486E-AAC1-6957-0DED9834AA3E}"/>
                </a:ext>
              </a:extLst>
            </p:cNvPr>
            <p:cNvCxnSpPr>
              <a:cxnSpLocks/>
            </p:cNvCxnSpPr>
            <p:nvPr/>
          </p:nvCxnSpPr>
          <p:spPr>
            <a:xfrm>
              <a:off x="5720608" y="4819650"/>
              <a:ext cx="0" cy="179098"/>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E2405554-E7D4-7399-4EB5-772149797AE9}"/>
                </a:ext>
              </a:extLst>
            </p:cNvPr>
            <p:cNvCxnSpPr>
              <a:cxnSpLocks/>
            </p:cNvCxnSpPr>
            <p:nvPr/>
          </p:nvCxnSpPr>
          <p:spPr>
            <a:xfrm>
              <a:off x="5720608" y="4819650"/>
              <a:ext cx="0" cy="179098"/>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636C2CD8-D1E9-9B30-3333-BF28E12FE52C}"/>
                </a:ext>
              </a:extLst>
            </p:cNvPr>
            <p:cNvCxnSpPr>
              <a:cxnSpLocks/>
            </p:cNvCxnSpPr>
            <p:nvPr/>
          </p:nvCxnSpPr>
          <p:spPr>
            <a:xfrm>
              <a:off x="5031198" y="4819650"/>
              <a:ext cx="0" cy="179098"/>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54" name="!!Group 53">
            <a:extLst>
              <a:ext uri="{FF2B5EF4-FFF2-40B4-BE49-F238E27FC236}">
                <a16:creationId xmlns:a16="http://schemas.microsoft.com/office/drawing/2014/main" id="{7590DAEF-7F22-10CC-DDB2-BB081448C98C}"/>
              </a:ext>
            </a:extLst>
          </p:cNvPr>
          <p:cNvGrpSpPr/>
          <p:nvPr/>
        </p:nvGrpSpPr>
        <p:grpSpPr>
          <a:xfrm>
            <a:off x="894735" y="4783427"/>
            <a:ext cx="4136463" cy="358196"/>
            <a:chOff x="894735" y="4640552"/>
            <a:chExt cx="4136463" cy="358196"/>
          </a:xfrm>
        </p:grpSpPr>
        <p:cxnSp>
          <p:nvCxnSpPr>
            <p:cNvPr id="22" name="Straight Connector 21">
              <a:extLst>
                <a:ext uri="{FF2B5EF4-FFF2-40B4-BE49-F238E27FC236}">
                  <a16:creationId xmlns:a16="http://schemas.microsoft.com/office/drawing/2014/main" id="{3E9A1BAC-A82E-74E3-B4BD-F6F87AD1813D}"/>
                </a:ext>
              </a:extLst>
            </p:cNvPr>
            <p:cNvCxnSpPr>
              <a:cxnSpLocks/>
            </p:cNvCxnSpPr>
            <p:nvPr/>
          </p:nvCxnSpPr>
          <p:spPr>
            <a:xfrm>
              <a:off x="894736" y="4819650"/>
              <a:ext cx="4136462" cy="0"/>
            </a:xfrm>
            <a:prstGeom prst="line">
              <a:avLst/>
            </a:prstGeom>
            <a:ln w="38100">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grpSp>
          <p:nvGrpSpPr>
            <p:cNvPr id="23" name="Group 22">
              <a:extLst>
                <a:ext uri="{FF2B5EF4-FFF2-40B4-BE49-F238E27FC236}">
                  <a16:creationId xmlns:a16="http://schemas.microsoft.com/office/drawing/2014/main" id="{48CE201B-28DD-610D-C758-33DA83F9BE1B}"/>
                </a:ext>
              </a:extLst>
            </p:cNvPr>
            <p:cNvGrpSpPr/>
            <p:nvPr/>
          </p:nvGrpSpPr>
          <p:grpSpPr>
            <a:xfrm>
              <a:off x="894735" y="4640552"/>
              <a:ext cx="2757642" cy="358196"/>
              <a:chOff x="561280" y="3468977"/>
              <a:chExt cx="2906515" cy="358196"/>
            </a:xfrm>
          </p:grpSpPr>
          <p:cxnSp>
            <p:nvCxnSpPr>
              <p:cNvPr id="29" name="Straight Connector 28">
                <a:extLst>
                  <a:ext uri="{FF2B5EF4-FFF2-40B4-BE49-F238E27FC236}">
                    <a16:creationId xmlns:a16="http://schemas.microsoft.com/office/drawing/2014/main" id="{DBA229B6-9B32-F0EF-EA5A-6B3DBEEBBFD5}"/>
                  </a:ext>
                </a:extLst>
              </p:cNvPr>
              <p:cNvCxnSpPr>
                <a:cxnSpLocks/>
              </p:cNvCxnSpPr>
              <p:nvPr/>
            </p:nvCxnSpPr>
            <p:spPr>
              <a:xfrm>
                <a:off x="561280" y="3468977"/>
                <a:ext cx="0" cy="358196"/>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964926FF-0E57-8D07-BA35-514F2ED44AAD}"/>
                  </a:ext>
                </a:extLst>
              </p:cNvPr>
              <p:cNvCxnSpPr>
                <a:cxnSpLocks/>
              </p:cNvCxnSpPr>
              <p:nvPr/>
            </p:nvCxnSpPr>
            <p:spPr>
              <a:xfrm>
                <a:off x="3467795" y="3468977"/>
                <a:ext cx="0" cy="358196"/>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9045C87A-35FA-13BB-4BB2-134293476037}"/>
                  </a:ext>
                </a:extLst>
              </p:cNvPr>
              <p:cNvCxnSpPr>
                <a:cxnSpLocks/>
              </p:cNvCxnSpPr>
              <p:nvPr/>
            </p:nvCxnSpPr>
            <p:spPr>
              <a:xfrm>
                <a:off x="1287909" y="3648075"/>
                <a:ext cx="0" cy="179098"/>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2A9A1374-E615-9802-FF1B-2126D97CBBF2}"/>
                  </a:ext>
                </a:extLst>
              </p:cNvPr>
              <p:cNvCxnSpPr>
                <a:cxnSpLocks/>
              </p:cNvCxnSpPr>
              <p:nvPr/>
            </p:nvCxnSpPr>
            <p:spPr>
              <a:xfrm>
                <a:off x="2014538" y="3648075"/>
                <a:ext cx="0" cy="179098"/>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AB83BC15-209A-927C-FE72-F4C2408F6551}"/>
                  </a:ext>
                </a:extLst>
              </p:cNvPr>
              <p:cNvCxnSpPr>
                <a:cxnSpLocks/>
              </p:cNvCxnSpPr>
              <p:nvPr/>
            </p:nvCxnSpPr>
            <p:spPr>
              <a:xfrm>
                <a:off x="2741167" y="3648075"/>
                <a:ext cx="0" cy="179098"/>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grpSp>
        <p:cxnSp>
          <p:nvCxnSpPr>
            <p:cNvPr id="25" name="Straight Connector 24">
              <a:extLst>
                <a:ext uri="{FF2B5EF4-FFF2-40B4-BE49-F238E27FC236}">
                  <a16:creationId xmlns:a16="http://schemas.microsoft.com/office/drawing/2014/main" id="{095FBD3A-3D0B-01B7-9941-014276C3EAEC}"/>
                </a:ext>
              </a:extLst>
            </p:cNvPr>
            <p:cNvCxnSpPr>
              <a:cxnSpLocks/>
            </p:cNvCxnSpPr>
            <p:nvPr/>
          </p:nvCxnSpPr>
          <p:spPr>
            <a:xfrm>
              <a:off x="4341787" y="4819650"/>
              <a:ext cx="0" cy="179098"/>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BB1C3B26-A194-BF4D-D029-E19806149F4F}"/>
                </a:ext>
              </a:extLst>
            </p:cNvPr>
            <p:cNvCxnSpPr>
              <a:cxnSpLocks/>
            </p:cNvCxnSpPr>
            <p:nvPr/>
          </p:nvCxnSpPr>
          <p:spPr>
            <a:xfrm>
              <a:off x="5031198" y="4819650"/>
              <a:ext cx="0" cy="179098"/>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grpSp>
      <p:sp>
        <p:nvSpPr>
          <p:cNvPr id="2" name="Title 1">
            <a:extLst>
              <a:ext uri="{FF2B5EF4-FFF2-40B4-BE49-F238E27FC236}">
                <a16:creationId xmlns:a16="http://schemas.microsoft.com/office/drawing/2014/main" id="{DBCC4B52-3BE5-3477-EB3A-2BDD5FE2AC90}"/>
              </a:ext>
            </a:extLst>
          </p:cNvPr>
          <p:cNvSpPr>
            <a:spLocks noGrp="1"/>
          </p:cNvSpPr>
          <p:nvPr>
            <p:ph type="title"/>
          </p:nvPr>
        </p:nvSpPr>
        <p:spPr/>
        <p:txBody>
          <a:bodyPr/>
          <a:lstStyle/>
          <a:p>
            <a:r>
              <a:rPr lang="en-US"/>
              <a:t>We shifted our RAS-mutated mCRC program to the first-line</a:t>
            </a:r>
          </a:p>
        </p:txBody>
      </p:sp>
      <p:sp>
        <p:nvSpPr>
          <p:cNvPr id="3" name="Text Placeholder 2">
            <a:extLst>
              <a:ext uri="{FF2B5EF4-FFF2-40B4-BE49-F238E27FC236}">
                <a16:creationId xmlns:a16="http://schemas.microsoft.com/office/drawing/2014/main" id="{4FDAC652-4BE3-B66C-E8A6-BBFBC752939B}"/>
              </a:ext>
            </a:extLst>
          </p:cNvPr>
          <p:cNvSpPr>
            <a:spLocks noGrp="1"/>
          </p:cNvSpPr>
          <p:nvPr>
            <p:ph type="body" sz="quarter" idx="10"/>
          </p:nvPr>
        </p:nvSpPr>
        <p:spPr/>
        <p:txBody>
          <a:bodyPr/>
          <a:lstStyle/>
          <a:p>
            <a:endParaRPr lang="en-US"/>
          </a:p>
        </p:txBody>
      </p:sp>
      <p:sp>
        <p:nvSpPr>
          <p:cNvPr id="8" name="TextBox 7">
            <a:extLst>
              <a:ext uri="{FF2B5EF4-FFF2-40B4-BE49-F238E27FC236}">
                <a16:creationId xmlns:a16="http://schemas.microsoft.com/office/drawing/2014/main" id="{EAC03A72-7322-7624-EAAD-6A2EED23F1F3}"/>
              </a:ext>
            </a:extLst>
          </p:cNvPr>
          <p:cNvSpPr txBox="1"/>
          <p:nvPr/>
        </p:nvSpPr>
        <p:spPr>
          <a:xfrm>
            <a:off x="638254" y="5246259"/>
            <a:ext cx="512961" cy="276999"/>
          </a:xfrm>
          <a:prstGeom prst="rect">
            <a:avLst/>
          </a:prstGeom>
          <a:noFill/>
          <a:effectLst/>
        </p:spPr>
        <p:txBody>
          <a:bodyPr wrap="none" lIns="0" tIns="0" rIns="0" bIns="0" rtlCol="0">
            <a:spAutoFit/>
          </a:bodyPr>
          <a:lstStyle/>
          <a:p>
            <a:pPr algn="ctr">
              <a:spcBef>
                <a:spcPts val="1200"/>
              </a:spcBef>
            </a:pPr>
            <a:r>
              <a:rPr lang="en-US">
                <a:solidFill>
                  <a:schemeClr val="accent5">
                    <a:lumMod val="60000"/>
                    <a:lumOff val="40000"/>
                  </a:schemeClr>
                </a:solidFill>
                <a:latin typeface="Avenir Book" panose="02000503020000020003" pitchFamily="2" charset="0"/>
              </a:rPr>
              <a:t>2022</a:t>
            </a:r>
          </a:p>
        </p:txBody>
      </p:sp>
      <p:sp>
        <p:nvSpPr>
          <p:cNvPr id="12" name="TextBox 11">
            <a:extLst>
              <a:ext uri="{FF2B5EF4-FFF2-40B4-BE49-F238E27FC236}">
                <a16:creationId xmlns:a16="http://schemas.microsoft.com/office/drawing/2014/main" id="{EF26D3AC-994D-EB35-6CC4-BDE3ACE6233E}"/>
              </a:ext>
            </a:extLst>
          </p:cNvPr>
          <p:cNvSpPr txBox="1"/>
          <p:nvPr/>
        </p:nvSpPr>
        <p:spPr>
          <a:xfrm>
            <a:off x="3395896" y="5246259"/>
            <a:ext cx="512962" cy="276999"/>
          </a:xfrm>
          <a:prstGeom prst="rect">
            <a:avLst/>
          </a:prstGeom>
          <a:noFill/>
          <a:effectLst/>
        </p:spPr>
        <p:txBody>
          <a:bodyPr wrap="none" lIns="0" tIns="0" rIns="0" bIns="0" rtlCol="0">
            <a:spAutoFit/>
          </a:bodyPr>
          <a:lstStyle/>
          <a:p>
            <a:pPr algn="ctr">
              <a:spcBef>
                <a:spcPts val="1200"/>
              </a:spcBef>
            </a:pPr>
            <a:r>
              <a:rPr lang="en-US">
                <a:solidFill>
                  <a:schemeClr val="accent5">
                    <a:lumMod val="60000"/>
                    <a:lumOff val="40000"/>
                  </a:schemeClr>
                </a:solidFill>
                <a:latin typeface="Avenir Book" panose="02000503020000020003" pitchFamily="2" charset="0"/>
              </a:rPr>
              <a:t>2023</a:t>
            </a:r>
          </a:p>
        </p:txBody>
      </p:sp>
      <p:sp>
        <p:nvSpPr>
          <p:cNvPr id="38" name="TextBox 37">
            <a:extLst>
              <a:ext uri="{FF2B5EF4-FFF2-40B4-BE49-F238E27FC236}">
                <a16:creationId xmlns:a16="http://schemas.microsoft.com/office/drawing/2014/main" id="{20EB8F73-D0D3-C506-070F-0A421DF6A24A}"/>
              </a:ext>
            </a:extLst>
          </p:cNvPr>
          <p:cNvSpPr txBox="1"/>
          <p:nvPr/>
        </p:nvSpPr>
        <p:spPr>
          <a:xfrm>
            <a:off x="6153539" y="5246259"/>
            <a:ext cx="512962" cy="276999"/>
          </a:xfrm>
          <a:prstGeom prst="rect">
            <a:avLst/>
          </a:prstGeom>
          <a:noFill/>
          <a:effectLst/>
        </p:spPr>
        <p:txBody>
          <a:bodyPr wrap="none" lIns="0" tIns="0" rIns="0" bIns="0" rtlCol="0">
            <a:spAutoFit/>
          </a:bodyPr>
          <a:lstStyle/>
          <a:p>
            <a:pPr algn="ctr">
              <a:spcBef>
                <a:spcPts val="1200"/>
              </a:spcBef>
            </a:pPr>
            <a:r>
              <a:rPr lang="en-US">
                <a:solidFill>
                  <a:schemeClr val="accent5">
                    <a:lumMod val="60000"/>
                    <a:lumOff val="40000"/>
                  </a:schemeClr>
                </a:solidFill>
                <a:latin typeface="Avenir Book" panose="02000503020000020003" pitchFamily="2" charset="0"/>
              </a:rPr>
              <a:t>2024</a:t>
            </a:r>
          </a:p>
        </p:txBody>
      </p:sp>
      <p:sp>
        <p:nvSpPr>
          <p:cNvPr id="39" name="TextBox 38">
            <a:extLst>
              <a:ext uri="{FF2B5EF4-FFF2-40B4-BE49-F238E27FC236}">
                <a16:creationId xmlns:a16="http://schemas.microsoft.com/office/drawing/2014/main" id="{C6A66D8E-99B4-30AC-45A7-29C9A5C308DE}"/>
              </a:ext>
            </a:extLst>
          </p:cNvPr>
          <p:cNvSpPr txBox="1"/>
          <p:nvPr/>
        </p:nvSpPr>
        <p:spPr>
          <a:xfrm>
            <a:off x="8911178" y="5246259"/>
            <a:ext cx="512962" cy="276999"/>
          </a:xfrm>
          <a:prstGeom prst="rect">
            <a:avLst/>
          </a:prstGeom>
          <a:noFill/>
          <a:effectLst/>
        </p:spPr>
        <p:txBody>
          <a:bodyPr wrap="none" lIns="0" tIns="0" rIns="0" bIns="0" rtlCol="0">
            <a:spAutoFit/>
          </a:bodyPr>
          <a:lstStyle/>
          <a:p>
            <a:pPr algn="ctr">
              <a:spcBef>
                <a:spcPts val="1200"/>
              </a:spcBef>
            </a:pPr>
            <a:r>
              <a:rPr lang="en-US">
                <a:solidFill>
                  <a:schemeClr val="accent5">
                    <a:lumMod val="60000"/>
                    <a:lumOff val="40000"/>
                  </a:schemeClr>
                </a:solidFill>
                <a:latin typeface="Avenir Book" panose="02000503020000020003" pitchFamily="2" charset="0"/>
              </a:rPr>
              <a:t>2025</a:t>
            </a:r>
          </a:p>
        </p:txBody>
      </p:sp>
      <p:sp>
        <p:nvSpPr>
          <p:cNvPr id="68" name="TextBox 67">
            <a:extLst>
              <a:ext uri="{FF2B5EF4-FFF2-40B4-BE49-F238E27FC236}">
                <a16:creationId xmlns:a16="http://schemas.microsoft.com/office/drawing/2014/main" id="{F0EDB0E0-000C-C061-F93C-91560B05BCD2}"/>
              </a:ext>
            </a:extLst>
          </p:cNvPr>
          <p:cNvSpPr txBox="1"/>
          <p:nvPr/>
        </p:nvSpPr>
        <p:spPr>
          <a:xfrm>
            <a:off x="1448979" y="1219952"/>
            <a:ext cx="2651760" cy="1461939"/>
          </a:xfrm>
          <a:prstGeom prst="rect">
            <a:avLst/>
          </a:prstGeom>
          <a:noFill/>
          <a:effectLst/>
        </p:spPr>
        <p:txBody>
          <a:bodyPr wrap="square" lIns="0" tIns="0" rIns="0" bIns="0" rtlCol="0" anchor="b">
            <a:spAutoFit/>
          </a:bodyPr>
          <a:lstStyle/>
          <a:p>
            <a:pPr algn="ctr">
              <a:spcBef>
                <a:spcPts val="600"/>
              </a:spcBef>
            </a:pPr>
            <a:r>
              <a:rPr lang="en-US">
                <a:solidFill>
                  <a:schemeClr val="accent1"/>
                </a:solidFill>
                <a:latin typeface="Avenir Heavy" panose="020B0703020203020204" pitchFamily="34" charset="0"/>
              </a:rPr>
              <a:t>Ph 1b/2 trial</a:t>
            </a:r>
            <a:br>
              <a:rPr lang="en-US">
                <a:solidFill>
                  <a:schemeClr val="accent1"/>
                </a:solidFill>
                <a:latin typeface="Avenir Book" panose="02000503020000020003" pitchFamily="2" charset="0"/>
              </a:rPr>
            </a:br>
            <a:r>
              <a:rPr lang="en-US">
                <a:solidFill>
                  <a:schemeClr val="accent1"/>
                </a:solidFill>
                <a:latin typeface="Avenir Book" panose="02000503020000020003" pitchFamily="2" charset="0"/>
              </a:rPr>
              <a:t>KRAS-mut. 2</a:t>
            </a:r>
            <a:r>
              <a:rPr lang="en-US" baseline="30000">
                <a:solidFill>
                  <a:schemeClr val="accent1"/>
                </a:solidFill>
                <a:latin typeface="Avenir Book" panose="02000503020000020003" pitchFamily="2" charset="0"/>
              </a:rPr>
              <a:t>nd</a:t>
            </a:r>
            <a:r>
              <a:rPr lang="en-US">
                <a:solidFill>
                  <a:schemeClr val="accent1"/>
                </a:solidFill>
                <a:latin typeface="Avenir Book" panose="02000503020000020003" pitchFamily="2" charset="0"/>
              </a:rPr>
              <a:t> line mCRC</a:t>
            </a:r>
          </a:p>
          <a:p>
            <a:pPr algn="ctr">
              <a:spcBef>
                <a:spcPts val="600"/>
              </a:spcBef>
            </a:pPr>
            <a:r>
              <a:rPr lang="en-US" i="1">
                <a:solidFill>
                  <a:schemeClr val="accent1"/>
                </a:solidFill>
                <a:latin typeface="Avenir Book" panose="02000503020000020003" pitchFamily="2" charset="0"/>
              </a:rPr>
              <a:t>Unexpected</a:t>
            </a:r>
            <a:br>
              <a:rPr lang="en-US" i="1">
                <a:solidFill>
                  <a:schemeClr val="accent1"/>
                </a:solidFill>
                <a:latin typeface="Avenir Book" panose="02000503020000020003" pitchFamily="2" charset="0"/>
              </a:rPr>
            </a:br>
            <a:r>
              <a:rPr lang="en-US" i="1">
                <a:solidFill>
                  <a:schemeClr val="accent1"/>
                </a:solidFill>
                <a:latin typeface="Avenir Book" panose="02000503020000020003" pitchFamily="2" charset="0"/>
              </a:rPr>
              <a:t>clinical finding</a:t>
            </a:r>
          </a:p>
        </p:txBody>
      </p:sp>
      <p:cxnSp>
        <p:nvCxnSpPr>
          <p:cNvPr id="83" name="Straight Connector 82">
            <a:extLst>
              <a:ext uri="{FF2B5EF4-FFF2-40B4-BE49-F238E27FC236}">
                <a16:creationId xmlns:a16="http://schemas.microsoft.com/office/drawing/2014/main" id="{B4FD239A-6569-9045-5636-F67DDF42BDAD}"/>
              </a:ext>
            </a:extLst>
          </p:cNvPr>
          <p:cNvCxnSpPr>
            <a:cxnSpLocks/>
          </p:cNvCxnSpPr>
          <p:nvPr/>
        </p:nvCxnSpPr>
        <p:spPr>
          <a:xfrm flipH="1">
            <a:off x="2790825" y="4962525"/>
            <a:ext cx="2195858" cy="0"/>
          </a:xfrm>
          <a:prstGeom prst="line">
            <a:avLst/>
          </a:prstGeom>
          <a:ln w="76200">
            <a:solidFill>
              <a:schemeClr val="accent1"/>
            </a:solidFill>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C6534822-A108-1000-C715-77FBA2288924}"/>
              </a:ext>
            </a:extLst>
          </p:cNvPr>
          <p:cNvSpPr txBox="1"/>
          <p:nvPr/>
        </p:nvSpPr>
        <p:spPr>
          <a:xfrm>
            <a:off x="2858007" y="3623018"/>
            <a:ext cx="2477722" cy="1184940"/>
          </a:xfrm>
          <a:prstGeom prst="rect">
            <a:avLst/>
          </a:prstGeom>
          <a:noFill/>
          <a:effectLst/>
        </p:spPr>
        <p:txBody>
          <a:bodyPr wrap="square" lIns="0" tIns="0" rIns="0" bIns="0" rtlCol="0" anchor="b">
            <a:spAutoFit/>
          </a:bodyPr>
          <a:lstStyle/>
          <a:p>
            <a:pPr>
              <a:spcBef>
                <a:spcPts val="600"/>
              </a:spcBef>
            </a:pPr>
            <a:r>
              <a:rPr lang="en-US">
                <a:solidFill>
                  <a:schemeClr val="accent1"/>
                </a:solidFill>
                <a:latin typeface="Avenir Heavy" panose="020B0703020203020204" pitchFamily="34" charset="0"/>
              </a:rPr>
              <a:t>Pre-clinical research </a:t>
            </a:r>
            <a:r>
              <a:rPr lang="en-US">
                <a:solidFill>
                  <a:schemeClr val="accent1"/>
                </a:solidFill>
                <a:latin typeface="Avenir Book" panose="02000503020000020003" pitchFamily="2" charset="0"/>
              </a:rPr>
              <a:t>identifies novel MOA:</a:t>
            </a:r>
          </a:p>
          <a:p>
            <a:pPr>
              <a:spcBef>
                <a:spcPts val="600"/>
              </a:spcBef>
            </a:pPr>
            <a:r>
              <a:rPr lang="en-US" i="1">
                <a:solidFill>
                  <a:schemeClr val="accent1"/>
                </a:solidFill>
                <a:latin typeface="Avenir Book" panose="02000503020000020003" pitchFamily="2" charset="0"/>
              </a:rPr>
              <a:t>Onvansertib likely more effective in 1</a:t>
            </a:r>
            <a:r>
              <a:rPr lang="en-US" i="1" baseline="30000">
                <a:solidFill>
                  <a:schemeClr val="accent1"/>
                </a:solidFill>
                <a:latin typeface="Avenir Book" panose="02000503020000020003" pitchFamily="2" charset="0"/>
              </a:rPr>
              <a:t>st</a:t>
            </a:r>
            <a:r>
              <a:rPr lang="en-US" i="1">
                <a:solidFill>
                  <a:schemeClr val="accent1"/>
                </a:solidFill>
                <a:latin typeface="Avenir Book" panose="02000503020000020003" pitchFamily="2" charset="0"/>
              </a:rPr>
              <a:t> line</a:t>
            </a:r>
          </a:p>
        </p:txBody>
      </p:sp>
      <p:sp>
        <p:nvSpPr>
          <p:cNvPr id="76" name="TextBox 75">
            <a:extLst>
              <a:ext uri="{FF2B5EF4-FFF2-40B4-BE49-F238E27FC236}">
                <a16:creationId xmlns:a16="http://schemas.microsoft.com/office/drawing/2014/main" id="{0B640238-412A-3197-22A6-DC81837F6138}"/>
              </a:ext>
            </a:extLst>
          </p:cNvPr>
          <p:cNvSpPr txBox="1"/>
          <p:nvPr/>
        </p:nvSpPr>
        <p:spPr>
          <a:xfrm>
            <a:off x="1833149" y="2856524"/>
            <a:ext cx="865622" cy="184666"/>
          </a:xfrm>
          <a:prstGeom prst="rect">
            <a:avLst/>
          </a:prstGeom>
          <a:noFill/>
          <a:effectLst/>
        </p:spPr>
        <p:txBody>
          <a:bodyPr wrap="none" lIns="0" tIns="0" rIns="0" bIns="0" rtlCol="0">
            <a:spAutoFit/>
          </a:bodyPr>
          <a:lstStyle/>
          <a:p>
            <a:pPr algn="r">
              <a:spcBef>
                <a:spcPts val="1200"/>
              </a:spcBef>
            </a:pPr>
            <a:r>
              <a:rPr lang="en-US" sz="1200" i="1">
                <a:solidFill>
                  <a:schemeClr val="accent1"/>
                </a:solidFill>
                <a:latin typeface="Avenir Light" panose="020B0402020203020204" pitchFamily="34" charset="0"/>
              </a:rPr>
              <a:t>Sep 12, 2022</a:t>
            </a:r>
          </a:p>
        </p:txBody>
      </p:sp>
      <p:sp>
        <p:nvSpPr>
          <p:cNvPr id="80" name="TextBox 79">
            <a:extLst>
              <a:ext uri="{FF2B5EF4-FFF2-40B4-BE49-F238E27FC236}">
                <a16:creationId xmlns:a16="http://schemas.microsoft.com/office/drawing/2014/main" id="{3C34125E-60F0-0EF2-EED7-B6B541958675}"/>
              </a:ext>
            </a:extLst>
          </p:cNvPr>
          <p:cNvSpPr txBox="1"/>
          <p:nvPr/>
        </p:nvSpPr>
        <p:spPr>
          <a:xfrm>
            <a:off x="865940" y="4480189"/>
            <a:ext cx="1543692" cy="276999"/>
          </a:xfrm>
          <a:prstGeom prst="rect">
            <a:avLst/>
          </a:prstGeom>
          <a:noFill/>
          <a:effectLst/>
        </p:spPr>
        <p:txBody>
          <a:bodyPr wrap="none" lIns="0" tIns="0" rIns="0" bIns="0" rtlCol="0" anchor="b">
            <a:spAutoFit/>
          </a:bodyPr>
          <a:lstStyle/>
          <a:p>
            <a:pPr algn="l">
              <a:spcBef>
                <a:spcPts val="1200"/>
              </a:spcBef>
            </a:pPr>
            <a:r>
              <a:rPr lang="en-US">
                <a:solidFill>
                  <a:schemeClr val="accent5">
                    <a:lumMod val="60000"/>
                    <a:lumOff val="40000"/>
                  </a:schemeClr>
                </a:solidFill>
                <a:latin typeface="Roboto Slab" pitchFamily="2" charset="0"/>
                <a:ea typeface="Roboto Slab" pitchFamily="2" charset="0"/>
              </a:rPr>
              <a:t>SECOND-LINE</a:t>
            </a:r>
          </a:p>
        </p:txBody>
      </p:sp>
      <p:grpSp>
        <p:nvGrpSpPr>
          <p:cNvPr id="92" name="!!Group 91">
            <a:extLst>
              <a:ext uri="{FF2B5EF4-FFF2-40B4-BE49-F238E27FC236}">
                <a16:creationId xmlns:a16="http://schemas.microsoft.com/office/drawing/2014/main" id="{52FC2928-6DCF-178A-5CF0-DD49E7544A80}"/>
              </a:ext>
            </a:extLst>
          </p:cNvPr>
          <p:cNvGrpSpPr/>
          <p:nvPr/>
        </p:nvGrpSpPr>
        <p:grpSpPr>
          <a:xfrm>
            <a:off x="1833148" y="2767150"/>
            <a:ext cx="1884738" cy="2245788"/>
            <a:chOff x="1833148" y="2767150"/>
            <a:chExt cx="1884738" cy="2245788"/>
          </a:xfrm>
        </p:grpSpPr>
        <p:sp>
          <p:nvSpPr>
            <p:cNvPr id="67" name="Oval 66">
              <a:extLst>
                <a:ext uri="{FF2B5EF4-FFF2-40B4-BE49-F238E27FC236}">
                  <a16:creationId xmlns:a16="http://schemas.microsoft.com/office/drawing/2014/main" id="{71204E19-F8D6-96E5-9D25-23E64DC680A9}"/>
                </a:ext>
              </a:extLst>
            </p:cNvPr>
            <p:cNvSpPr/>
            <p:nvPr/>
          </p:nvSpPr>
          <p:spPr>
            <a:xfrm>
              <a:off x="2723140" y="4912112"/>
              <a:ext cx="100584" cy="100826"/>
            </a:xfrm>
            <a:prstGeom prst="ellipse">
              <a:avLst/>
            </a:prstGeom>
            <a:solidFill>
              <a:schemeClr val="accent1"/>
            </a:solidFill>
            <a:ln w="9525">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cxnSp>
          <p:nvCxnSpPr>
            <p:cNvPr id="70" name="Straight Connector 69">
              <a:extLst>
                <a:ext uri="{FF2B5EF4-FFF2-40B4-BE49-F238E27FC236}">
                  <a16:creationId xmlns:a16="http://schemas.microsoft.com/office/drawing/2014/main" id="{DFF434FB-7410-4757-1399-A1C93A925DA8}"/>
                </a:ext>
              </a:extLst>
            </p:cNvPr>
            <p:cNvCxnSpPr>
              <a:cxnSpLocks/>
            </p:cNvCxnSpPr>
            <p:nvPr/>
          </p:nvCxnSpPr>
          <p:spPr>
            <a:xfrm flipH="1">
              <a:off x="1833148" y="2767150"/>
              <a:ext cx="1884738" cy="0"/>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4D52F1C0-A1C9-98F7-37AD-11462D863811}"/>
                </a:ext>
              </a:extLst>
            </p:cNvPr>
            <p:cNvCxnSpPr>
              <a:cxnSpLocks/>
              <a:endCxn id="67" idx="0"/>
            </p:cNvCxnSpPr>
            <p:nvPr/>
          </p:nvCxnSpPr>
          <p:spPr>
            <a:xfrm>
              <a:off x="2773432" y="2767150"/>
              <a:ext cx="0" cy="2144962"/>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4" name="Oval 3">
            <a:extLst>
              <a:ext uri="{FF2B5EF4-FFF2-40B4-BE49-F238E27FC236}">
                <a16:creationId xmlns:a16="http://schemas.microsoft.com/office/drawing/2014/main" id="{CDCA7411-0E60-DCCB-8C6B-9A7A640E32CC}"/>
              </a:ext>
            </a:extLst>
          </p:cNvPr>
          <p:cNvSpPr/>
          <p:nvPr/>
        </p:nvSpPr>
        <p:spPr>
          <a:xfrm>
            <a:off x="675294" y="1443333"/>
            <a:ext cx="628414" cy="628414"/>
          </a:xfrm>
          <a:prstGeom prst="ellipse">
            <a:avLst/>
          </a:prstGeom>
          <a:solidFill>
            <a:schemeClr val="accent1"/>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chemeClr val="accent1"/>
              </a:solidFill>
              <a:latin typeface="Avenir Book" panose="02000503020000020003" pitchFamily="2" charset="0"/>
            </a:endParaRPr>
          </a:p>
        </p:txBody>
      </p:sp>
      <p:sp>
        <p:nvSpPr>
          <p:cNvPr id="5" name="TextBox 4">
            <a:extLst>
              <a:ext uri="{FF2B5EF4-FFF2-40B4-BE49-F238E27FC236}">
                <a16:creationId xmlns:a16="http://schemas.microsoft.com/office/drawing/2014/main" id="{BC418B21-3C42-C5DE-FC22-8ED2BC7B6D20}"/>
              </a:ext>
            </a:extLst>
          </p:cNvPr>
          <p:cNvSpPr txBox="1"/>
          <p:nvPr/>
        </p:nvSpPr>
        <p:spPr>
          <a:xfrm>
            <a:off x="904542" y="1511319"/>
            <a:ext cx="169918" cy="492443"/>
          </a:xfrm>
          <a:prstGeom prst="rect">
            <a:avLst/>
          </a:prstGeom>
          <a:noFill/>
          <a:effectLst/>
        </p:spPr>
        <p:txBody>
          <a:bodyPr wrap="none" lIns="0" tIns="0" rIns="0" bIns="0" rtlCol="0">
            <a:spAutoFit/>
          </a:bodyPr>
          <a:lstStyle/>
          <a:p>
            <a:pPr algn="ctr">
              <a:spcBef>
                <a:spcPts val="1200"/>
              </a:spcBef>
            </a:pPr>
            <a:r>
              <a:rPr lang="en-US" sz="3200">
                <a:solidFill>
                  <a:schemeClr val="bg1"/>
                </a:solidFill>
                <a:latin typeface="Roboto Slab" pitchFamily="2" charset="0"/>
                <a:ea typeface="Roboto Slab" pitchFamily="2" charset="0"/>
              </a:rPr>
              <a:t>1</a:t>
            </a:r>
          </a:p>
        </p:txBody>
      </p:sp>
      <p:sp>
        <p:nvSpPr>
          <p:cNvPr id="6" name="Oval 5">
            <a:extLst>
              <a:ext uri="{FF2B5EF4-FFF2-40B4-BE49-F238E27FC236}">
                <a16:creationId xmlns:a16="http://schemas.microsoft.com/office/drawing/2014/main" id="{96573A06-BA3F-6F9C-0A25-12D8C25224E3}"/>
              </a:ext>
            </a:extLst>
          </p:cNvPr>
          <p:cNvSpPr/>
          <p:nvPr/>
        </p:nvSpPr>
        <p:spPr>
          <a:xfrm>
            <a:off x="2021236" y="3573055"/>
            <a:ext cx="628414" cy="628414"/>
          </a:xfrm>
          <a:prstGeom prst="ellipse">
            <a:avLst/>
          </a:prstGeom>
          <a:solidFill>
            <a:schemeClr val="accent1"/>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chemeClr val="accent1"/>
              </a:solidFill>
              <a:latin typeface="Avenir Book" panose="02000503020000020003" pitchFamily="2" charset="0"/>
            </a:endParaRPr>
          </a:p>
        </p:txBody>
      </p:sp>
      <p:sp>
        <p:nvSpPr>
          <p:cNvPr id="7" name="TextBox 6">
            <a:extLst>
              <a:ext uri="{FF2B5EF4-FFF2-40B4-BE49-F238E27FC236}">
                <a16:creationId xmlns:a16="http://schemas.microsoft.com/office/drawing/2014/main" id="{5C2D721D-E670-896E-0494-F986EDD2BE0C}"/>
              </a:ext>
            </a:extLst>
          </p:cNvPr>
          <p:cNvSpPr txBox="1"/>
          <p:nvPr/>
        </p:nvSpPr>
        <p:spPr>
          <a:xfrm>
            <a:off x="2222431" y="3641041"/>
            <a:ext cx="226024" cy="492443"/>
          </a:xfrm>
          <a:prstGeom prst="rect">
            <a:avLst/>
          </a:prstGeom>
          <a:noFill/>
          <a:effectLst/>
        </p:spPr>
        <p:txBody>
          <a:bodyPr wrap="none" lIns="0" tIns="0" rIns="0" bIns="0" rtlCol="0">
            <a:spAutoFit/>
          </a:bodyPr>
          <a:lstStyle/>
          <a:p>
            <a:pPr algn="ctr">
              <a:spcBef>
                <a:spcPts val="1200"/>
              </a:spcBef>
            </a:pPr>
            <a:r>
              <a:rPr lang="en-US" sz="3200">
                <a:solidFill>
                  <a:schemeClr val="bg1"/>
                </a:solidFill>
                <a:latin typeface="Roboto Slab" pitchFamily="2" charset="0"/>
                <a:ea typeface="Roboto Slab" pitchFamily="2" charset="0"/>
              </a:rPr>
              <a:t>2</a:t>
            </a:r>
          </a:p>
        </p:txBody>
      </p:sp>
      <p:sp>
        <p:nvSpPr>
          <p:cNvPr id="9" name="Rectangle 8">
            <a:hlinkClick r:id="rId2" action="ppaction://hlinksldjump"/>
            <a:extLst>
              <a:ext uri="{FF2B5EF4-FFF2-40B4-BE49-F238E27FC236}">
                <a16:creationId xmlns:a16="http://schemas.microsoft.com/office/drawing/2014/main" id="{56EA3C85-8285-0472-876C-2CB0A7293F7C}"/>
              </a:ext>
            </a:extLst>
          </p:cNvPr>
          <p:cNvSpPr/>
          <p:nvPr/>
        </p:nvSpPr>
        <p:spPr>
          <a:xfrm>
            <a:off x="11096625" y="6191250"/>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Tree>
    <p:extLst>
      <p:ext uri="{BB962C8B-B14F-4D97-AF65-F5344CB8AC3E}">
        <p14:creationId xmlns:p14="http://schemas.microsoft.com/office/powerpoint/2010/main" val="1942919648"/>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83"/>
                                        </p:tgtEl>
                                        <p:attrNameLst>
                                          <p:attrName>style.visibility</p:attrName>
                                        </p:attrNameLst>
                                      </p:cBhvr>
                                      <p:to>
                                        <p:strVal val="visible"/>
                                      </p:to>
                                    </p:set>
                                    <p:animEffect transition="in" filter="wipe(left)">
                                      <p:cBhvr>
                                        <p:cTn id="7" dur="500"/>
                                        <p:tgtEl>
                                          <p:spTgt spid="83"/>
                                        </p:tgtEl>
                                      </p:cBhvr>
                                    </p:animEffect>
                                  </p:childTnLst>
                                </p:cTn>
                              </p:par>
                              <p:par>
                                <p:cTn id="8" presetID="10" presetClass="entr" presetSubtype="0" fill="hold" grpId="0" nodeType="withEffect">
                                  <p:stCondLst>
                                    <p:cond delay="250"/>
                                  </p:stCondLst>
                                  <p:childTnLst>
                                    <p:set>
                                      <p:cBhvr>
                                        <p:cTn id="9" dur="1" fill="hold">
                                          <p:stCondLst>
                                            <p:cond delay="0"/>
                                          </p:stCondLst>
                                        </p:cTn>
                                        <p:tgtEl>
                                          <p:spTgt spid="85"/>
                                        </p:tgtEl>
                                        <p:attrNameLst>
                                          <p:attrName>style.visibility</p:attrName>
                                        </p:attrNameLst>
                                      </p:cBhvr>
                                      <p:to>
                                        <p:strVal val="visible"/>
                                      </p:to>
                                    </p:set>
                                    <p:animEffect transition="in" filter="fade">
                                      <p:cBhvr>
                                        <p:cTn id="10" dur="500"/>
                                        <p:tgtEl>
                                          <p:spTgt spid="85"/>
                                        </p:tgtEl>
                                      </p:cBhvr>
                                    </p:animEffect>
                                  </p:childTnLst>
                                </p:cTn>
                              </p:par>
                              <p:par>
                                <p:cTn id="11" presetID="1" presetClass="entr" presetSubtype="0" fill="hold" grpId="0" nodeType="withEffect">
                                  <p:stCondLst>
                                    <p:cond delay="250"/>
                                  </p:stCondLst>
                                  <p:childTnLst>
                                    <p:set>
                                      <p:cBhvr>
                                        <p:cTn id="12" dur="1" fill="hold">
                                          <p:stCondLst>
                                            <p:cond delay="0"/>
                                          </p:stCondLst>
                                        </p:cTn>
                                        <p:tgtEl>
                                          <p:spTgt spid="6"/>
                                        </p:tgtEl>
                                        <p:attrNameLst>
                                          <p:attrName>style.visibility</p:attrName>
                                        </p:attrNameLst>
                                      </p:cBhvr>
                                      <p:to>
                                        <p:strVal val="visible"/>
                                      </p:to>
                                    </p:set>
                                  </p:childTnLst>
                                </p:cTn>
                              </p:par>
                              <p:par>
                                <p:cTn id="13" presetID="1" presetClass="entr" presetSubtype="0" fill="hold" grpId="0" nodeType="withEffect">
                                  <p:stCondLst>
                                    <p:cond delay="25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p:bldP spid="6" grpId="0" animBg="1"/>
      <p:bldP spid="7"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D730F34-3B64-81D7-9E9F-A52BEA1EF204}"/>
            </a:ext>
          </a:extLst>
        </p:cNvPr>
        <p:cNvGrpSpPr/>
        <p:nvPr/>
      </p:nvGrpSpPr>
      <p:grpSpPr>
        <a:xfrm>
          <a:off x="0" y="0"/>
          <a:ext cx="0" cy="0"/>
          <a:chOff x="0" y="0"/>
          <a:chExt cx="0" cy="0"/>
        </a:xfrm>
      </p:grpSpPr>
      <p:sp>
        <p:nvSpPr>
          <p:cNvPr id="18" name="Rectangle 17">
            <a:extLst>
              <a:ext uri="{FF2B5EF4-FFF2-40B4-BE49-F238E27FC236}">
                <a16:creationId xmlns:a16="http://schemas.microsoft.com/office/drawing/2014/main" id="{93A5A0CE-31C7-EB6D-9C6D-18B89D450150}"/>
              </a:ext>
            </a:extLst>
          </p:cNvPr>
          <p:cNvSpPr/>
          <p:nvPr/>
        </p:nvSpPr>
        <p:spPr>
          <a:xfrm>
            <a:off x="2738118" y="2797738"/>
            <a:ext cx="1828800" cy="147239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F7062381-E2EA-9789-7174-1A5E103B15D3}"/>
              </a:ext>
            </a:extLst>
          </p:cNvPr>
          <p:cNvSpPr/>
          <p:nvPr/>
        </p:nvSpPr>
        <p:spPr>
          <a:xfrm>
            <a:off x="4917352" y="2797738"/>
            <a:ext cx="2325927" cy="147239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0677665C-EA0A-2287-9D3E-E4C3A10A373B}"/>
              </a:ext>
            </a:extLst>
          </p:cNvPr>
          <p:cNvSpPr>
            <a:spLocks noGrp="1"/>
          </p:cNvSpPr>
          <p:nvPr>
            <p:ph type="title"/>
          </p:nvPr>
        </p:nvSpPr>
        <p:spPr>
          <a:xfrm>
            <a:off x="274324" y="97654"/>
            <a:ext cx="11887196" cy="1005840"/>
          </a:xfrm>
        </p:spPr>
        <p:txBody>
          <a:bodyPr/>
          <a:lstStyle/>
          <a:p>
            <a:r>
              <a:rPr lang="en-US"/>
              <a:t>Prior </a:t>
            </a:r>
            <a:r>
              <a:rPr lang="en-US" err="1"/>
              <a:t>bev</a:t>
            </a:r>
            <a:r>
              <a:rPr lang="en-US"/>
              <a:t> therapy in 1</a:t>
            </a:r>
            <a:r>
              <a:rPr lang="en-US" baseline="30000"/>
              <a:t>st</a:t>
            </a:r>
            <a:r>
              <a:rPr lang="en-US"/>
              <a:t> line can confer resistance to </a:t>
            </a:r>
            <a:r>
              <a:rPr lang="en-US" err="1"/>
              <a:t>bev</a:t>
            </a:r>
            <a:r>
              <a:rPr lang="en-US"/>
              <a:t>, and onvansertib</a:t>
            </a:r>
          </a:p>
        </p:txBody>
      </p:sp>
      <p:sp>
        <p:nvSpPr>
          <p:cNvPr id="3" name="Text Placeholder 2">
            <a:extLst>
              <a:ext uri="{FF2B5EF4-FFF2-40B4-BE49-F238E27FC236}">
                <a16:creationId xmlns:a16="http://schemas.microsoft.com/office/drawing/2014/main" id="{E763AF22-21C7-8DA4-082F-36FCF2DBE3CC}"/>
              </a:ext>
            </a:extLst>
          </p:cNvPr>
          <p:cNvSpPr>
            <a:spLocks noGrp="1"/>
          </p:cNvSpPr>
          <p:nvPr>
            <p:ph type="body" sz="quarter" idx="10"/>
          </p:nvPr>
        </p:nvSpPr>
        <p:spPr/>
        <p:txBody>
          <a:bodyPr/>
          <a:lstStyle/>
          <a:p>
            <a:endParaRPr lang="en-US"/>
          </a:p>
        </p:txBody>
      </p:sp>
      <p:sp>
        <p:nvSpPr>
          <p:cNvPr id="22" name="TextBox 21">
            <a:extLst>
              <a:ext uri="{FF2B5EF4-FFF2-40B4-BE49-F238E27FC236}">
                <a16:creationId xmlns:a16="http://schemas.microsoft.com/office/drawing/2014/main" id="{EC058B68-CD05-BE88-5F35-BC5D9CFB5A9D}"/>
              </a:ext>
            </a:extLst>
          </p:cNvPr>
          <p:cNvSpPr txBox="1"/>
          <p:nvPr/>
        </p:nvSpPr>
        <p:spPr>
          <a:xfrm>
            <a:off x="337230" y="2093741"/>
            <a:ext cx="2407710" cy="307777"/>
          </a:xfrm>
          <a:prstGeom prst="rect">
            <a:avLst/>
          </a:prstGeom>
          <a:noFill/>
        </p:spPr>
        <p:txBody>
          <a:bodyPr wrap="none" lIns="0" tIns="0" rIns="0" bIns="0" rtlCol="0">
            <a:spAutoFit/>
          </a:bodyPr>
          <a:lstStyle/>
          <a:p>
            <a:pPr algn="l"/>
            <a:r>
              <a:rPr lang="en-US" sz="2000">
                <a:solidFill>
                  <a:srgbClr val="000000"/>
                </a:solidFill>
                <a:latin typeface="Avenir Book" panose="02000503020000020003" pitchFamily="2" charset="0"/>
              </a:rPr>
              <a:t>Tumor Biopsy Library</a:t>
            </a:r>
          </a:p>
        </p:txBody>
      </p:sp>
      <p:sp>
        <p:nvSpPr>
          <p:cNvPr id="29" name="TextBox 28">
            <a:extLst>
              <a:ext uri="{FF2B5EF4-FFF2-40B4-BE49-F238E27FC236}">
                <a16:creationId xmlns:a16="http://schemas.microsoft.com/office/drawing/2014/main" id="{B8C9EC35-CE85-31C0-5B99-9E439A850B06}"/>
              </a:ext>
            </a:extLst>
          </p:cNvPr>
          <p:cNvSpPr txBox="1"/>
          <p:nvPr/>
        </p:nvSpPr>
        <p:spPr>
          <a:xfrm>
            <a:off x="10095900" y="1977597"/>
            <a:ext cx="1931978" cy="430887"/>
          </a:xfrm>
          <a:prstGeom prst="rect">
            <a:avLst/>
          </a:prstGeom>
          <a:noFill/>
        </p:spPr>
        <p:txBody>
          <a:bodyPr wrap="square" lIns="0" tIns="0" rIns="0" bIns="0" rtlCol="0" anchor="ctr">
            <a:spAutoFit/>
          </a:bodyPr>
          <a:lstStyle/>
          <a:p>
            <a:r>
              <a:rPr lang="en-US" sz="1400">
                <a:solidFill>
                  <a:schemeClr val="accent1"/>
                </a:solidFill>
                <a:latin typeface="Avenir Book" panose="02000503020000020003" pitchFamily="2" charset="0"/>
              </a:rPr>
              <a:t>Genes upregulated in </a:t>
            </a:r>
            <a:r>
              <a:rPr lang="en-US" sz="1400" err="1">
                <a:solidFill>
                  <a:schemeClr val="accent1"/>
                </a:solidFill>
                <a:latin typeface="Avenir Book" panose="02000503020000020003" pitchFamily="2" charset="0"/>
              </a:rPr>
              <a:t>bev</a:t>
            </a:r>
            <a:r>
              <a:rPr lang="en-US" sz="1400">
                <a:solidFill>
                  <a:schemeClr val="accent1"/>
                </a:solidFill>
                <a:latin typeface="Avenir Book" panose="02000503020000020003" pitchFamily="2" charset="0"/>
              </a:rPr>
              <a:t> exposed tumors</a:t>
            </a:r>
          </a:p>
        </p:txBody>
      </p:sp>
      <p:sp>
        <p:nvSpPr>
          <p:cNvPr id="36" name="TextBox 35">
            <a:extLst>
              <a:ext uri="{FF2B5EF4-FFF2-40B4-BE49-F238E27FC236}">
                <a16:creationId xmlns:a16="http://schemas.microsoft.com/office/drawing/2014/main" id="{7DCEAAB1-548E-3682-AA13-E1ACA25C9A51}"/>
              </a:ext>
            </a:extLst>
          </p:cNvPr>
          <p:cNvSpPr txBox="1"/>
          <p:nvPr/>
        </p:nvSpPr>
        <p:spPr>
          <a:xfrm>
            <a:off x="10568713" y="3600068"/>
            <a:ext cx="1422499" cy="392159"/>
          </a:xfrm>
          <a:prstGeom prst="rect">
            <a:avLst/>
          </a:prstGeom>
          <a:noFill/>
        </p:spPr>
        <p:txBody>
          <a:bodyPr wrap="square" lIns="0" tIns="0" rIns="0" bIns="0" rtlCol="0" anchor="b">
            <a:spAutoFit/>
          </a:bodyPr>
          <a:lstStyle/>
          <a:p>
            <a:pPr algn="l">
              <a:lnSpc>
                <a:spcPct val="90000"/>
              </a:lnSpc>
            </a:pPr>
            <a:r>
              <a:rPr lang="en-US" sz="1400">
                <a:solidFill>
                  <a:schemeClr val="accent4"/>
                </a:solidFill>
              </a:rPr>
              <a:t>May drive tumor resistance to </a:t>
            </a:r>
            <a:r>
              <a:rPr lang="en-US" sz="1400" err="1">
                <a:solidFill>
                  <a:schemeClr val="accent4"/>
                </a:solidFill>
              </a:rPr>
              <a:t>bev</a:t>
            </a:r>
            <a:endParaRPr lang="en-US" sz="1400">
              <a:solidFill>
                <a:schemeClr val="accent4"/>
              </a:solidFill>
            </a:endParaRPr>
          </a:p>
        </p:txBody>
      </p:sp>
      <p:sp>
        <p:nvSpPr>
          <p:cNvPr id="37" name="TextBox 36">
            <a:extLst>
              <a:ext uri="{FF2B5EF4-FFF2-40B4-BE49-F238E27FC236}">
                <a16:creationId xmlns:a16="http://schemas.microsoft.com/office/drawing/2014/main" id="{58E334AF-D34E-823F-355F-8ED0FAFBBC93}"/>
              </a:ext>
            </a:extLst>
          </p:cNvPr>
          <p:cNvSpPr txBox="1"/>
          <p:nvPr/>
        </p:nvSpPr>
        <p:spPr>
          <a:xfrm>
            <a:off x="10568712" y="4092086"/>
            <a:ext cx="1459166" cy="586058"/>
          </a:xfrm>
          <a:prstGeom prst="rect">
            <a:avLst/>
          </a:prstGeom>
          <a:noFill/>
        </p:spPr>
        <p:txBody>
          <a:bodyPr wrap="square" lIns="0" tIns="0" rIns="0" bIns="0" rtlCol="0" anchor="t">
            <a:spAutoFit/>
          </a:bodyPr>
          <a:lstStyle/>
          <a:p>
            <a:pPr algn="l">
              <a:lnSpc>
                <a:spcPct val="90000"/>
              </a:lnSpc>
            </a:pPr>
            <a:r>
              <a:rPr lang="en-US" sz="1400">
                <a:solidFill>
                  <a:schemeClr val="accent2"/>
                </a:solidFill>
              </a:rPr>
              <a:t>May drive tumor resistance to onvansertib</a:t>
            </a:r>
          </a:p>
        </p:txBody>
      </p:sp>
      <p:sp>
        <p:nvSpPr>
          <p:cNvPr id="38" name="TextBox 37">
            <a:extLst>
              <a:ext uri="{FF2B5EF4-FFF2-40B4-BE49-F238E27FC236}">
                <a16:creationId xmlns:a16="http://schemas.microsoft.com/office/drawing/2014/main" id="{47CDB337-EB8B-319D-8CA3-51946870D540}"/>
              </a:ext>
            </a:extLst>
          </p:cNvPr>
          <p:cNvSpPr txBox="1"/>
          <p:nvPr/>
        </p:nvSpPr>
        <p:spPr>
          <a:xfrm>
            <a:off x="8236316" y="3019513"/>
            <a:ext cx="651344" cy="184666"/>
          </a:xfrm>
          <a:prstGeom prst="rect">
            <a:avLst/>
          </a:prstGeom>
          <a:noFill/>
        </p:spPr>
        <p:txBody>
          <a:bodyPr wrap="none" lIns="0" tIns="0" rIns="0" bIns="0" rtlCol="0">
            <a:spAutoFit/>
          </a:bodyPr>
          <a:lstStyle/>
          <a:p>
            <a:pPr algn="r"/>
            <a:r>
              <a:rPr lang="en-US" sz="1200" spc="-40">
                <a:solidFill>
                  <a:schemeClr val="bg1">
                    <a:lumMod val="50000"/>
                  </a:schemeClr>
                </a:solidFill>
                <a:latin typeface="Avenir Light" panose="020B0402020203020204" pitchFamily="34" charset="0"/>
              </a:rPr>
              <a:t>E2F targets</a:t>
            </a:r>
          </a:p>
        </p:txBody>
      </p:sp>
      <p:sp>
        <p:nvSpPr>
          <p:cNvPr id="40" name="TextBox 39">
            <a:extLst>
              <a:ext uri="{FF2B5EF4-FFF2-40B4-BE49-F238E27FC236}">
                <a16:creationId xmlns:a16="http://schemas.microsoft.com/office/drawing/2014/main" id="{22BAF273-807A-2E2B-8807-1A91D16A0608}"/>
              </a:ext>
            </a:extLst>
          </p:cNvPr>
          <p:cNvSpPr txBox="1"/>
          <p:nvPr/>
        </p:nvSpPr>
        <p:spPr>
          <a:xfrm>
            <a:off x="8577639" y="3560653"/>
            <a:ext cx="310021" cy="184666"/>
          </a:xfrm>
          <a:prstGeom prst="rect">
            <a:avLst/>
          </a:prstGeom>
          <a:noFill/>
        </p:spPr>
        <p:txBody>
          <a:bodyPr wrap="none" lIns="0" tIns="0" rIns="0" bIns="0" rtlCol="0">
            <a:spAutoFit/>
          </a:bodyPr>
          <a:lstStyle/>
          <a:p>
            <a:pPr algn="r"/>
            <a:r>
              <a:rPr lang="en-US" sz="1200" spc="-40">
                <a:solidFill>
                  <a:schemeClr val="accent4"/>
                </a:solidFill>
                <a:latin typeface="Avenir Heavy" panose="020B0703020203020204" pitchFamily="34" charset="0"/>
              </a:rPr>
              <a:t>EMT</a:t>
            </a:r>
          </a:p>
        </p:txBody>
      </p:sp>
      <p:sp>
        <p:nvSpPr>
          <p:cNvPr id="41" name="TextBox 40">
            <a:extLst>
              <a:ext uri="{FF2B5EF4-FFF2-40B4-BE49-F238E27FC236}">
                <a16:creationId xmlns:a16="http://schemas.microsoft.com/office/drawing/2014/main" id="{B891C282-6928-8DD6-BFD3-B5B5B76A7CAE}"/>
              </a:ext>
            </a:extLst>
          </p:cNvPr>
          <p:cNvSpPr txBox="1"/>
          <p:nvPr/>
        </p:nvSpPr>
        <p:spPr>
          <a:xfrm>
            <a:off x="8332059" y="3831223"/>
            <a:ext cx="555601" cy="184666"/>
          </a:xfrm>
          <a:prstGeom prst="rect">
            <a:avLst/>
          </a:prstGeom>
          <a:noFill/>
        </p:spPr>
        <p:txBody>
          <a:bodyPr wrap="none" lIns="0" tIns="0" rIns="0" bIns="0" rtlCol="0">
            <a:spAutoFit/>
          </a:bodyPr>
          <a:lstStyle/>
          <a:p>
            <a:pPr algn="r"/>
            <a:r>
              <a:rPr lang="en-US" sz="1200" spc="-40">
                <a:solidFill>
                  <a:schemeClr val="accent4"/>
                </a:solidFill>
                <a:latin typeface="Avenir Heavy" panose="020B0703020203020204" pitchFamily="34" charset="0"/>
              </a:rPr>
              <a:t>Hypoxia</a:t>
            </a:r>
          </a:p>
        </p:txBody>
      </p:sp>
      <p:sp>
        <p:nvSpPr>
          <p:cNvPr id="42" name="TextBox 41">
            <a:extLst>
              <a:ext uri="{FF2B5EF4-FFF2-40B4-BE49-F238E27FC236}">
                <a16:creationId xmlns:a16="http://schemas.microsoft.com/office/drawing/2014/main" id="{A7A6D388-ADE0-ECEB-0995-81FBED4F7070}"/>
              </a:ext>
            </a:extLst>
          </p:cNvPr>
          <p:cNvSpPr txBox="1"/>
          <p:nvPr/>
        </p:nvSpPr>
        <p:spPr>
          <a:xfrm>
            <a:off x="7892195" y="4101793"/>
            <a:ext cx="995465" cy="184666"/>
          </a:xfrm>
          <a:prstGeom prst="rect">
            <a:avLst/>
          </a:prstGeom>
          <a:noFill/>
        </p:spPr>
        <p:txBody>
          <a:bodyPr wrap="none" lIns="0" tIns="0" rIns="0" bIns="0" rtlCol="0">
            <a:spAutoFit/>
          </a:bodyPr>
          <a:lstStyle/>
          <a:p>
            <a:pPr algn="r"/>
            <a:r>
              <a:rPr lang="en-US" sz="1200" spc="-40">
                <a:solidFill>
                  <a:schemeClr val="accent2"/>
                </a:solidFill>
                <a:latin typeface="Avenir Heavy" panose="020B0703020203020204" pitchFamily="34" charset="0"/>
              </a:rPr>
              <a:t>Mitotic spindle</a:t>
            </a:r>
          </a:p>
        </p:txBody>
      </p:sp>
      <p:sp>
        <p:nvSpPr>
          <p:cNvPr id="43" name="TextBox 42">
            <a:extLst>
              <a:ext uri="{FF2B5EF4-FFF2-40B4-BE49-F238E27FC236}">
                <a16:creationId xmlns:a16="http://schemas.microsoft.com/office/drawing/2014/main" id="{C4510389-9FC3-CE7F-42E9-8CBEEB71D3A3}"/>
              </a:ext>
            </a:extLst>
          </p:cNvPr>
          <p:cNvSpPr txBox="1"/>
          <p:nvPr/>
        </p:nvSpPr>
        <p:spPr>
          <a:xfrm>
            <a:off x="7774855" y="4372363"/>
            <a:ext cx="1112805" cy="184666"/>
          </a:xfrm>
          <a:prstGeom prst="rect">
            <a:avLst/>
          </a:prstGeom>
          <a:noFill/>
        </p:spPr>
        <p:txBody>
          <a:bodyPr wrap="none" lIns="0" tIns="0" rIns="0" bIns="0" rtlCol="0">
            <a:spAutoFit/>
          </a:bodyPr>
          <a:lstStyle/>
          <a:p>
            <a:pPr algn="r"/>
            <a:r>
              <a:rPr lang="en-US" sz="1200" spc="-40">
                <a:solidFill>
                  <a:schemeClr val="accent2"/>
                </a:solidFill>
                <a:latin typeface="Avenir Heavy" panose="020B0703020203020204" pitchFamily="34" charset="0"/>
              </a:rPr>
              <a:t>G2M checkpoint</a:t>
            </a:r>
          </a:p>
        </p:txBody>
      </p:sp>
      <p:sp>
        <p:nvSpPr>
          <p:cNvPr id="44" name="TextBox 43">
            <a:extLst>
              <a:ext uri="{FF2B5EF4-FFF2-40B4-BE49-F238E27FC236}">
                <a16:creationId xmlns:a16="http://schemas.microsoft.com/office/drawing/2014/main" id="{2E08805E-4A7C-5350-9D69-B6786C16B60C}"/>
              </a:ext>
            </a:extLst>
          </p:cNvPr>
          <p:cNvSpPr txBox="1"/>
          <p:nvPr/>
        </p:nvSpPr>
        <p:spPr>
          <a:xfrm>
            <a:off x="8006721" y="4642933"/>
            <a:ext cx="880939" cy="184666"/>
          </a:xfrm>
          <a:prstGeom prst="rect">
            <a:avLst/>
          </a:prstGeom>
          <a:noFill/>
        </p:spPr>
        <p:txBody>
          <a:bodyPr wrap="none" lIns="0" tIns="0" rIns="0" bIns="0" rtlCol="0">
            <a:spAutoFit/>
          </a:bodyPr>
          <a:lstStyle/>
          <a:p>
            <a:pPr algn="r"/>
            <a:r>
              <a:rPr lang="en-US" sz="1200" spc="-40">
                <a:solidFill>
                  <a:schemeClr val="bg1">
                    <a:lumMod val="50000"/>
                  </a:schemeClr>
                </a:solidFill>
                <a:latin typeface="Avenir Light" panose="020B0402020203020204" pitchFamily="34" charset="0"/>
              </a:rPr>
              <a:t>Apical Junction</a:t>
            </a:r>
          </a:p>
        </p:txBody>
      </p:sp>
      <p:sp>
        <p:nvSpPr>
          <p:cNvPr id="45" name="TextBox 44">
            <a:extLst>
              <a:ext uri="{FF2B5EF4-FFF2-40B4-BE49-F238E27FC236}">
                <a16:creationId xmlns:a16="http://schemas.microsoft.com/office/drawing/2014/main" id="{6123FE2C-4C88-BD1F-98DA-65167D33F0B8}"/>
              </a:ext>
            </a:extLst>
          </p:cNvPr>
          <p:cNvSpPr txBox="1"/>
          <p:nvPr/>
        </p:nvSpPr>
        <p:spPr>
          <a:xfrm>
            <a:off x="8221513" y="4913503"/>
            <a:ext cx="666147" cy="184666"/>
          </a:xfrm>
          <a:prstGeom prst="rect">
            <a:avLst/>
          </a:prstGeom>
          <a:noFill/>
        </p:spPr>
        <p:txBody>
          <a:bodyPr wrap="none" lIns="0" tIns="0" rIns="0" bIns="0" rtlCol="0">
            <a:spAutoFit/>
          </a:bodyPr>
          <a:lstStyle/>
          <a:p>
            <a:pPr algn="r"/>
            <a:r>
              <a:rPr lang="en-US" sz="1200" spc="-40">
                <a:solidFill>
                  <a:schemeClr val="bg1">
                    <a:lumMod val="50000"/>
                  </a:schemeClr>
                </a:solidFill>
                <a:latin typeface="Avenir Light" panose="020B0402020203020204" pitchFamily="34" charset="0"/>
              </a:rPr>
              <a:t>MYC target</a:t>
            </a:r>
          </a:p>
        </p:txBody>
      </p:sp>
      <p:sp>
        <p:nvSpPr>
          <p:cNvPr id="46" name="TextBox 45">
            <a:extLst>
              <a:ext uri="{FF2B5EF4-FFF2-40B4-BE49-F238E27FC236}">
                <a16:creationId xmlns:a16="http://schemas.microsoft.com/office/drawing/2014/main" id="{C0EA31BD-5A0C-8A8B-C735-EB9BE6D12CE4}"/>
              </a:ext>
            </a:extLst>
          </p:cNvPr>
          <p:cNvSpPr txBox="1"/>
          <p:nvPr/>
        </p:nvSpPr>
        <p:spPr>
          <a:xfrm>
            <a:off x="7964632" y="5184072"/>
            <a:ext cx="923028" cy="184666"/>
          </a:xfrm>
          <a:prstGeom prst="rect">
            <a:avLst/>
          </a:prstGeom>
          <a:noFill/>
        </p:spPr>
        <p:txBody>
          <a:bodyPr wrap="none" lIns="0" tIns="0" rIns="0" bIns="0" rtlCol="0">
            <a:spAutoFit/>
          </a:bodyPr>
          <a:lstStyle/>
          <a:p>
            <a:pPr algn="r"/>
            <a:r>
              <a:rPr lang="en-US" sz="1200" spc="-40">
                <a:solidFill>
                  <a:schemeClr val="bg1">
                    <a:lumMod val="50000"/>
                  </a:schemeClr>
                </a:solidFill>
                <a:latin typeface="Avenir Light" panose="020B0402020203020204" pitchFamily="34" charset="0"/>
              </a:rPr>
              <a:t>Notch Signaling</a:t>
            </a:r>
          </a:p>
        </p:txBody>
      </p:sp>
      <p:cxnSp>
        <p:nvCxnSpPr>
          <p:cNvPr id="48" name="Straight Connector 47">
            <a:extLst>
              <a:ext uri="{FF2B5EF4-FFF2-40B4-BE49-F238E27FC236}">
                <a16:creationId xmlns:a16="http://schemas.microsoft.com/office/drawing/2014/main" id="{4FBCB10C-5488-888C-8343-7CED4991ACB4}"/>
              </a:ext>
            </a:extLst>
          </p:cNvPr>
          <p:cNvCxnSpPr/>
          <p:nvPr/>
        </p:nvCxnSpPr>
        <p:spPr>
          <a:xfrm>
            <a:off x="9002617" y="2742388"/>
            <a:ext cx="0" cy="276860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C7A351C0-B468-515C-0265-554BEF8CBE2A}"/>
              </a:ext>
            </a:extLst>
          </p:cNvPr>
          <p:cNvCxnSpPr>
            <a:cxnSpLocks/>
          </p:cNvCxnSpPr>
          <p:nvPr/>
        </p:nvCxnSpPr>
        <p:spPr>
          <a:xfrm flipH="1">
            <a:off x="9002617" y="5428708"/>
            <a:ext cx="1620133"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22878C0D-775B-C179-7513-26350FF909DE}"/>
              </a:ext>
            </a:extLst>
          </p:cNvPr>
          <p:cNvCxnSpPr>
            <a:cxnSpLocks/>
          </p:cNvCxnSpPr>
          <p:nvPr/>
        </p:nvCxnSpPr>
        <p:spPr>
          <a:xfrm flipH="1">
            <a:off x="8931423" y="3098361"/>
            <a:ext cx="71194"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C7336962-ABBD-12FC-BAFA-691DDCB01272}"/>
              </a:ext>
            </a:extLst>
          </p:cNvPr>
          <p:cNvCxnSpPr>
            <a:cxnSpLocks/>
          </p:cNvCxnSpPr>
          <p:nvPr/>
        </p:nvCxnSpPr>
        <p:spPr>
          <a:xfrm flipH="1">
            <a:off x="8931423" y="3370617"/>
            <a:ext cx="71194"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FD9819BD-31EA-E021-5F49-DFC4BB1BEC83}"/>
              </a:ext>
            </a:extLst>
          </p:cNvPr>
          <p:cNvCxnSpPr>
            <a:cxnSpLocks/>
          </p:cNvCxnSpPr>
          <p:nvPr/>
        </p:nvCxnSpPr>
        <p:spPr>
          <a:xfrm flipH="1">
            <a:off x="8931423" y="3642873"/>
            <a:ext cx="71194"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ADEAF929-6902-0D78-1E10-757835FD38AF}"/>
              </a:ext>
            </a:extLst>
          </p:cNvPr>
          <p:cNvCxnSpPr>
            <a:cxnSpLocks/>
          </p:cNvCxnSpPr>
          <p:nvPr/>
        </p:nvCxnSpPr>
        <p:spPr>
          <a:xfrm flipH="1">
            <a:off x="8931423" y="3915129"/>
            <a:ext cx="71194"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F57DE6AA-1F1E-2E81-0B0E-AC053EC0408A}"/>
              </a:ext>
            </a:extLst>
          </p:cNvPr>
          <p:cNvCxnSpPr>
            <a:cxnSpLocks/>
          </p:cNvCxnSpPr>
          <p:nvPr/>
        </p:nvCxnSpPr>
        <p:spPr>
          <a:xfrm flipH="1">
            <a:off x="8931423" y="4187385"/>
            <a:ext cx="71194"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5D050E29-5E64-7F34-3B86-4B118CE66066}"/>
              </a:ext>
            </a:extLst>
          </p:cNvPr>
          <p:cNvCxnSpPr>
            <a:cxnSpLocks/>
          </p:cNvCxnSpPr>
          <p:nvPr/>
        </p:nvCxnSpPr>
        <p:spPr>
          <a:xfrm flipH="1">
            <a:off x="8931423" y="4459641"/>
            <a:ext cx="71194"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D93FE7D5-9CB8-57E5-F4C5-2C8DA75D0800}"/>
              </a:ext>
            </a:extLst>
          </p:cNvPr>
          <p:cNvCxnSpPr>
            <a:cxnSpLocks/>
          </p:cNvCxnSpPr>
          <p:nvPr/>
        </p:nvCxnSpPr>
        <p:spPr>
          <a:xfrm flipH="1">
            <a:off x="8931423" y="4731897"/>
            <a:ext cx="71194"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5CA0324F-71E6-9880-BC86-D50AD27F6FF2}"/>
              </a:ext>
            </a:extLst>
          </p:cNvPr>
          <p:cNvCxnSpPr>
            <a:cxnSpLocks/>
          </p:cNvCxnSpPr>
          <p:nvPr/>
        </p:nvCxnSpPr>
        <p:spPr>
          <a:xfrm flipH="1">
            <a:off x="8931423" y="5004153"/>
            <a:ext cx="71194"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91BB80CB-C5B7-202C-5B35-BAC14C71E049}"/>
              </a:ext>
            </a:extLst>
          </p:cNvPr>
          <p:cNvCxnSpPr>
            <a:cxnSpLocks/>
          </p:cNvCxnSpPr>
          <p:nvPr/>
        </p:nvCxnSpPr>
        <p:spPr>
          <a:xfrm flipH="1">
            <a:off x="8931423" y="5276405"/>
            <a:ext cx="71194"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E96E6A1B-C544-A24B-5BCA-26D9A4C543F2}"/>
              </a:ext>
            </a:extLst>
          </p:cNvPr>
          <p:cNvCxnSpPr>
            <a:cxnSpLocks/>
          </p:cNvCxnSpPr>
          <p:nvPr/>
        </p:nvCxnSpPr>
        <p:spPr>
          <a:xfrm rot="5400000" flipH="1">
            <a:off x="9287325" y="5466440"/>
            <a:ext cx="78636"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7C586D08-FBE4-5238-C640-EACBF65C3D70}"/>
              </a:ext>
            </a:extLst>
          </p:cNvPr>
          <p:cNvCxnSpPr>
            <a:cxnSpLocks/>
          </p:cNvCxnSpPr>
          <p:nvPr/>
        </p:nvCxnSpPr>
        <p:spPr>
          <a:xfrm rot="5400000" flipH="1">
            <a:off x="9611352" y="5466440"/>
            <a:ext cx="78636"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F0D045E9-2099-40CC-3401-EAFB5946E215}"/>
              </a:ext>
            </a:extLst>
          </p:cNvPr>
          <p:cNvCxnSpPr>
            <a:cxnSpLocks/>
          </p:cNvCxnSpPr>
          <p:nvPr/>
        </p:nvCxnSpPr>
        <p:spPr>
          <a:xfrm rot="5400000" flipH="1">
            <a:off x="10259404" y="5466440"/>
            <a:ext cx="78636"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9A6EABC6-CBAA-E741-AD86-3A3CFCA89F97}"/>
              </a:ext>
            </a:extLst>
          </p:cNvPr>
          <p:cNvCxnSpPr>
            <a:cxnSpLocks/>
          </p:cNvCxnSpPr>
          <p:nvPr/>
        </p:nvCxnSpPr>
        <p:spPr>
          <a:xfrm rot="5400000" flipH="1">
            <a:off x="10583432" y="5466440"/>
            <a:ext cx="78636"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8C1DA627-8518-06DC-5228-8E8B3E7CEA83}"/>
              </a:ext>
            </a:extLst>
          </p:cNvPr>
          <p:cNvCxnSpPr>
            <a:cxnSpLocks/>
          </p:cNvCxnSpPr>
          <p:nvPr/>
        </p:nvCxnSpPr>
        <p:spPr>
          <a:xfrm rot="5400000" flipH="1">
            <a:off x="9935378" y="5466440"/>
            <a:ext cx="78636"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8E5B8C16-8AC5-B07E-AB48-1A6C3C183120}"/>
              </a:ext>
            </a:extLst>
          </p:cNvPr>
          <p:cNvSpPr txBox="1"/>
          <p:nvPr/>
        </p:nvSpPr>
        <p:spPr>
          <a:xfrm>
            <a:off x="8930757" y="5591795"/>
            <a:ext cx="148032" cy="230832"/>
          </a:xfrm>
          <a:prstGeom prst="rect">
            <a:avLst/>
          </a:prstGeom>
          <a:noFill/>
        </p:spPr>
        <p:txBody>
          <a:bodyPr wrap="none" lIns="0" tIns="0" rIns="0" bIns="0" rtlCol="0">
            <a:spAutoFit/>
          </a:bodyPr>
          <a:lstStyle/>
          <a:p>
            <a:pPr algn="ctr"/>
            <a:r>
              <a:rPr lang="en-US" sz="1500">
                <a:solidFill>
                  <a:schemeClr val="bg1">
                    <a:lumMod val="50000"/>
                  </a:schemeClr>
                </a:solidFill>
                <a:latin typeface="Avenir Light" panose="020B0402020203020204" pitchFamily="34" charset="0"/>
              </a:rPr>
              <a:t>-3</a:t>
            </a:r>
          </a:p>
        </p:txBody>
      </p:sp>
      <p:sp>
        <p:nvSpPr>
          <p:cNvPr id="69" name="TextBox 68">
            <a:extLst>
              <a:ext uri="{FF2B5EF4-FFF2-40B4-BE49-F238E27FC236}">
                <a16:creationId xmlns:a16="http://schemas.microsoft.com/office/drawing/2014/main" id="{D1324969-EE11-D548-FBEE-2A3E2F53CF7F}"/>
              </a:ext>
            </a:extLst>
          </p:cNvPr>
          <p:cNvSpPr txBox="1"/>
          <p:nvPr/>
        </p:nvSpPr>
        <p:spPr>
          <a:xfrm>
            <a:off x="9255248" y="5591795"/>
            <a:ext cx="148033" cy="230832"/>
          </a:xfrm>
          <a:prstGeom prst="rect">
            <a:avLst/>
          </a:prstGeom>
          <a:noFill/>
        </p:spPr>
        <p:txBody>
          <a:bodyPr wrap="none" lIns="0" tIns="0" rIns="0" bIns="0" rtlCol="0">
            <a:spAutoFit/>
          </a:bodyPr>
          <a:lstStyle/>
          <a:p>
            <a:pPr algn="ctr"/>
            <a:r>
              <a:rPr lang="en-US" sz="1500">
                <a:solidFill>
                  <a:schemeClr val="bg1">
                    <a:lumMod val="50000"/>
                  </a:schemeClr>
                </a:solidFill>
                <a:latin typeface="Avenir Light" panose="020B0402020203020204" pitchFamily="34" charset="0"/>
              </a:rPr>
              <a:t>-2</a:t>
            </a:r>
          </a:p>
        </p:txBody>
      </p:sp>
      <p:sp>
        <p:nvSpPr>
          <p:cNvPr id="70" name="TextBox 69">
            <a:extLst>
              <a:ext uri="{FF2B5EF4-FFF2-40B4-BE49-F238E27FC236}">
                <a16:creationId xmlns:a16="http://schemas.microsoft.com/office/drawing/2014/main" id="{343AF712-C5AE-23D6-F637-F0204E7ABD52}"/>
              </a:ext>
            </a:extLst>
          </p:cNvPr>
          <p:cNvSpPr txBox="1"/>
          <p:nvPr/>
        </p:nvSpPr>
        <p:spPr>
          <a:xfrm>
            <a:off x="9579740" y="5591795"/>
            <a:ext cx="148033" cy="230832"/>
          </a:xfrm>
          <a:prstGeom prst="rect">
            <a:avLst/>
          </a:prstGeom>
          <a:noFill/>
        </p:spPr>
        <p:txBody>
          <a:bodyPr wrap="none" lIns="0" tIns="0" rIns="0" bIns="0" rtlCol="0">
            <a:spAutoFit/>
          </a:bodyPr>
          <a:lstStyle/>
          <a:p>
            <a:pPr algn="ctr"/>
            <a:r>
              <a:rPr lang="en-US" sz="1500">
                <a:solidFill>
                  <a:schemeClr val="bg1">
                    <a:lumMod val="50000"/>
                  </a:schemeClr>
                </a:solidFill>
                <a:latin typeface="Avenir Light" panose="020B0402020203020204" pitchFamily="34" charset="0"/>
              </a:rPr>
              <a:t>-1</a:t>
            </a:r>
          </a:p>
        </p:txBody>
      </p:sp>
      <p:sp>
        <p:nvSpPr>
          <p:cNvPr id="71" name="TextBox 70">
            <a:extLst>
              <a:ext uri="{FF2B5EF4-FFF2-40B4-BE49-F238E27FC236}">
                <a16:creationId xmlns:a16="http://schemas.microsoft.com/office/drawing/2014/main" id="{4F08E263-CF32-38BA-657C-34586E7938EE}"/>
              </a:ext>
            </a:extLst>
          </p:cNvPr>
          <p:cNvSpPr txBox="1"/>
          <p:nvPr/>
        </p:nvSpPr>
        <p:spPr>
          <a:xfrm>
            <a:off x="9933257" y="5591795"/>
            <a:ext cx="89981" cy="230832"/>
          </a:xfrm>
          <a:prstGeom prst="rect">
            <a:avLst/>
          </a:prstGeom>
          <a:noFill/>
        </p:spPr>
        <p:txBody>
          <a:bodyPr wrap="none" lIns="0" tIns="0" rIns="0" bIns="0" rtlCol="0">
            <a:spAutoFit/>
          </a:bodyPr>
          <a:lstStyle/>
          <a:p>
            <a:pPr algn="ctr"/>
            <a:r>
              <a:rPr lang="en-US" sz="1500">
                <a:solidFill>
                  <a:schemeClr val="bg1">
                    <a:lumMod val="50000"/>
                  </a:schemeClr>
                </a:solidFill>
                <a:latin typeface="Avenir Light" panose="020B0402020203020204" pitchFamily="34" charset="0"/>
              </a:rPr>
              <a:t>0</a:t>
            </a:r>
          </a:p>
        </p:txBody>
      </p:sp>
      <p:sp>
        <p:nvSpPr>
          <p:cNvPr id="72" name="TextBox 71">
            <a:extLst>
              <a:ext uri="{FF2B5EF4-FFF2-40B4-BE49-F238E27FC236}">
                <a16:creationId xmlns:a16="http://schemas.microsoft.com/office/drawing/2014/main" id="{E849BE4D-82DC-D3E5-DF0E-0EB64DB69692}"/>
              </a:ext>
            </a:extLst>
          </p:cNvPr>
          <p:cNvSpPr txBox="1"/>
          <p:nvPr/>
        </p:nvSpPr>
        <p:spPr>
          <a:xfrm>
            <a:off x="10257749" y="5591795"/>
            <a:ext cx="89981" cy="230832"/>
          </a:xfrm>
          <a:prstGeom prst="rect">
            <a:avLst/>
          </a:prstGeom>
          <a:noFill/>
        </p:spPr>
        <p:txBody>
          <a:bodyPr wrap="none" lIns="0" tIns="0" rIns="0" bIns="0" rtlCol="0">
            <a:spAutoFit/>
          </a:bodyPr>
          <a:lstStyle/>
          <a:p>
            <a:pPr algn="ctr"/>
            <a:r>
              <a:rPr lang="en-US" sz="1500">
                <a:solidFill>
                  <a:schemeClr val="bg1">
                    <a:lumMod val="50000"/>
                  </a:schemeClr>
                </a:solidFill>
                <a:latin typeface="Avenir Light" panose="020B0402020203020204" pitchFamily="34" charset="0"/>
              </a:rPr>
              <a:t>1</a:t>
            </a:r>
          </a:p>
        </p:txBody>
      </p:sp>
      <p:sp>
        <p:nvSpPr>
          <p:cNvPr id="73" name="TextBox 72">
            <a:extLst>
              <a:ext uri="{FF2B5EF4-FFF2-40B4-BE49-F238E27FC236}">
                <a16:creationId xmlns:a16="http://schemas.microsoft.com/office/drawing/2014/main" id="{F4B7458B-48C1-FC43-7E84-2F443D1839F3}"/>
              </a:ext>
            </a:extLst>
          </p:cNvPr>
          <p:cNvSpPr txBox="1"/>
          <p:nvPr/>
        </p:nvSpPr>
        <p:spPr>
          <a:xfrm>
            <a:off x="10582239" y="5591795"/>
            <a:ext cx="89981" cy="230832"/>
          </a:xfrm>
          <a:prstGeom prst="rect">
            <a:avLst/>
          </a:prstGeom>
          <a:noFill/>
        </p:spPr>
        <p:txBody>
          <a:bodyPr wrap="none" lIns="0" tIns="0" rIns="0" bIns="0" rtlCol="0">
            <a:spAutoFit/>
          </a:bodyPr>
          <a:lstStyle/>
          <a:p>
            <a:pPr algn="ctr"/>
            <a:r>
              <a:rPr lang="en-US" sz="1500">
                <a:solidFill>
                  <a:schemeClr val="bg1">
                    <a:lumMod val="50000"/>
                  </a:schemeClr>
                </a:solidFill>
                <a:latin typeface="Avenir Light" panose="020B0402020203020204" pitchFamily="34" charset="0"/>
              </a:rPr>
              <a:t>2</a:t>
            </a:r>
          </a:p>
        </p:txBody>
      </p:sp>
      <p:sp>
        <p:nvSpPr>
          <p:cNvPr id="74" name="Rectangle 73">
            <a:extLst>
              <a:ext uri="{FF2B5EF4-FFF2-40B4-BE49-F238E27FC236}">
                <a16:creationId xmlns:a16="http://schemas.microsoft.com/office/drawing/2014/main" id="{37CA7F62-1AF2-4E86-09C5-CF3A0699F8E0}"/>
              </a:ext>
            </a:extLst>
          </p:cNvPr>
          <p:cNvSpPr/>
          <p:nvPr/>
        </p:nvSpPr>
        <p:spPr>
          <a:xfrm>
            <a:off x="9974696" y="3020289"/>
            <a:ext cx="521760" cy="183114"/>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74">
            <a:extLst>
              <a:ext uri="{FF2B5EF4-FFF2-40B4-BE49-F238E27FC236}">
                <a16:creationId xmlns:a16="http://schemas.microsoft.com/office/drawing/2014/main" id="{43BD3B21-3668-5DA7-A504-E27237CF0FD8}"/>
              </a:ext>
            </a:extLst>
          </p:cNvPr>
          <p:cNvSpPr/>
          <p:nvPr/>
        </p:nvSpPr>
        <p:spPr>
          <a:xfrm>
            <a:off x="9974696" y="3290859"/>
            <a:ext cx="519602" cy="183114"/>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75">
            <a:extLst>
              <a:ext uri="{FF2B5EF4-FFF2-40B4-BE49-F238E27FC236}">
                <a16:creationId xmlns:a16="http://schemas.microsoft.com/office/drawing/2014/main" id="{7A40C0F4-554C-BEBF-0D0B-8B93A9BDCFFB}"/>
              </a:ext>
            </a:extLst>
          </p:cNvPr>
          <p:cNvSpPr/>
          <p:nvPr/>
        </p:nvSpPr>
        <p:spPr>
          <a:xfrm>
            <a:off x="9974696" y="3561429"/>
            <a:ext cx="516005" cy="18311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Rectangle 76">
            <a:extLst>
              <a:ext uri="{FF2B5EF4-FFF2-40B4-BE49-F238E27FC236}">
                <a16:creationId xmlns:a16="http://schemas.microsoft.com/office/drawing/2014/main" id="{B07AE58E-46A7-552E-92E3-22DABC4A8B70}"/>
              </a:ext>
            </a:extLst>
          </p:cNvPr>
          <p:cNvSpPr/>
          <p:nvPr/>
        </p:nvSpPr>
        <p:spPr>
          <a:xfrm>
            <a:off x="9974696" y="3831999"/>
            <a:ext cx="487980" cy="18311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Rectangle 77">
            <a:extLst>
              <a:ext uri="{FF2B5EF4-FFF2-40B4-BE49-F238E27FC236}">
                <a16:creationId xmlns:a16="http://schemas.microsoft.com/office/drawing/2014/main" id="{21BB0736-1065-1D1E-EBCF-D9267CA31B1A}"/>
              </a:ext>
            </a:extLst>
          </p:cNvPr>
          <p:cNvSpPr/>
          <p:nvPr/>
        </p:nvSpPr>
        <p:spPr>
          <a:xfrm>
            <a:off x="9974696" y="4102569"/>
            <a:ext cx="480436" cy="18311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2B4E3FDD-C5EB-358C-BCB2-6A3F36A027C4}"/>
              </a:ext>
            </a:extLst>
          </p:cNvPr>
          <p:cNvSpPr/>
          <p:nvPr/>
        </p:nvSpPr>
        <p:spPr>
          <a:xfrm>
            <a:off x="9974696" y="4373139"/>
            <a:ext cx="474007" cy="18311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82">
            <a:extLst>
              <a:ext uri="{FF2B5EF4-FFF2-40B4-BE49-F238E27FC236}">
                <a16:creationId xmlns:a16="http://schemas.microsoft.com/office/drawing/2014/main" id="{886BA65F-C1F7-7B1E-2403-6B7180E73A16}"/>
              </a:ext>
            </a:extLst>
          </p:cNvPr>
          <p:cNvSpPr/>
          <p:nvPr/>
        </p:nvSpPr>
        <p:spPr>
          <a:xfrm>
            <a:off x="9420426" y="4643709"/>
            <a:ext cx="554270" cy="183114"/>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Rectangle 83">
            <a:extLst>
              <a:ext uri="{FF2B5EF4-FFF2-40B4-BE49-F238E27FC236}">
                <a16:creationId xmlns:a16="http://schemas.microsoft.com/office/drawing/2014/main" id="{B77236DA-FD76-57A7-EC33-4EE27C319A9C}"/>
              </a:ext>
            </a:extLst>
          </p:cNvPr>
          <p:cNvSpPr/>
          <p:nvPr/>
        </p:nvSpPr>
        <p:spPr>
          <a:xfrm>
            <a:off x="9392504" y="4914279"/>
            <a:ext cx="582192" cy="183114"/>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Rectangle 84">
            <a:extLst>
              <a:ext uri="{FF2B5EF4-FFF2-40B4-BE49-F238E27FC236}">
                <a16:creationId xmlns:a16="http://schemas.microsoft.com/office/drawing/2014/main" id="{9E37FED9-1E6D-57F9-4356-9520C2859D6D}"/>
              </a:ext>
            </a:extLst>
          </p:cNvPr>
          <p:cNvSpPr/>
          <p:nvPr/>
        </p:nvSpPr>
        <p:spPr>
          <a:xfrm>
            <a:off x="9330837" y="5184848"/>
            <a:ext cx="643859" cy="183114"/>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TextBox 87">
            <a:extLst>
              <a:ext uri="{FF2B5EF4-FFF2-40B4-BE49-F238E27FC236}">
                <a16:creationId xmlns:a16="http://schemas.microsoft.com/office/drawing/2014/main" id="{A1A2AC43-3F9F-1D5D-F8FC-BFD9FAABCD6D}"/>
              </a:ext>
            </a:extLst>
          </p:cNvPr>
          <p:cNvSpPr txBox="1"/>
          <p:nvPr/>
        </p:nvSpPr>
        <p:spPr>
          <a:xfrm>
            <a:off x="8917811" y="5919170"/>
            <a:ext cx="1897314" cy="184666"/>
          </a:xfrm>
          <a:prstGeom prst="rect">
            <a:avLst/>
          </a:prstGeom>
          <a:noFill/>
        </p:spPr>
        <p:txBody>
          <a:bodyPr wrap="none" lIns="0" tIns="0" rIns="0" bIns="0" rtlCol="0">
            <a:spAutoFit/>
          </a:bodyPr>
          <a:lstStyle/>
          <a:p>
            <a:pPr algn="ctr"/>
            <a:r>
              <a:rPr lang="en-US" sz="1200" spc="-40">
                <a:solidFill>
                  <a:schemeClr val="bg1">
                    <a:lumMod val="50000"/>
                  </a:schemeClr>
                </a:solidFill>
                <a:latin typeface="Avenir Light" panose="020B0402020203020204" pitchFamily="34" charset="0"/>
              </a:rPr>
              <a:t>Normalized Enrichment Score</a:t>
            </a:r>
          </a:p>
        </p:txBody>
      </p:sp>
      <p:cxnSp>
        <p:nvCxnSpPr>
          <p:cNvPr id="87" name="Straight Connector 86">
            <a:extLst>
              <a:ext uri="{FF2B5EF4-FFF2-40B4-BE49-F238E27FC236}">
                <a16:creationId xmlns:a16="http://schemas.microsoft.com/office/drawing/2014/main" id="{C33B6B33-9215-8AB4-D69A-1ADC9E0F6441}"/>
              </a:ext>
            </a:extLst>
          </p:cNvPr>
          <p:cNvCxnSpPr>
            <a:cxnSpLocks/>
          </p:cNvCxnSpPr>
          <p:nvPr/>
        </p:nvCxnSpPr>
        <p:spPr>
          <a:xfrm>
            <a:off x="9974696" y="2319748"/>
            <a:ext cx="0" cy="3108960"/>
          </a:xfrm>
          <a:prstGeom prst="line">
            <a:avLst/>
          </a:prstGeom>
          <a:ln w="12700">
            <a:solidFill>
              <a:schemeClr val="accent5"/>
            </a:solidFill>
          </a:ln>
        </p:spPr>
        <p:style>
          <a:lnRef idx="1">
            <a:schemeClr val="accent1"/>
          </a:lnRef>
          <a:fillRef idx="0">
            <a:schemeClr val="accent1"/>
          </a:fillRef>
          <a:effectRef idx="0">
            <a:schemeClr val="accent1"/>
          </a:effectRef>
          <a:fontRef idx="minor">
            <a:schemeClr val="tx1"/>
          </a:fontRef>
        </p:style>
      </p:cxnSp>
      <p:pic>
        <p:nvPicPr>
          <p:cNvPr id="1026" name="Picture 2" descr="Media Kit - Tempus">
            <a:extLst>
              <a:ext uri="{FF2B5EF4-FFF2-40B4-BE49-F238E27FC236}">
                <a16:creationId xmlns:a16="http://schemas.microsoft.com/office/drawing/2014/main" id="{8F9678E7-2AF1-6168-B23B-391E7674DD2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7231" y="1673784"/>
            <a:ext cx="2407710" cy="347989"/>
          </a:xfrm>
          <a:prstGeom prst="rect">
            <a:avLst/>
          </a:prstGeom>
          <a:noFill/>
          <a:extLst>
            <a:ext uri="{909E8E84-426E-40DD-AFC4-6F175D3DCCD1}">
              <a14:hiddenFill xmlns:a14="http://schemas.microsoft.com/office/drawing/2010/main">
                <a:solidFill>
                  <a:srgbClr val="FFFFFF"/>
                </a:solidFill>
              </a14:hiddenFill>
            </a:ext>
          </a:extLst>
        </p:spPr>
      </p:pic>
      <p:grpSp>
        <p:nvGrpSpPr>
          <p:cNvPr id="108" name="Group 107">
            <a:extLst>
              <a:ext uri="{FF2B5EF4-FFF2-40B4-BE49-F238E27FC236}">
                <a16:creationId xmlns:a16="http://schemas.microsoft.com/office/drawing/2014/main" id="{93B22416-9480-A6D4-08D8-8E85778E1C65}"/>
              </a:ext>
            </a:extLst>
          </p:cNvPr>
          <p:cNvGrpSpPr/>
          <p:nvPr/>
        </p:nvGrpSpPr>
        <p:grpSpPr>
          <a:xfrm>
            <a:off x="8082932" y="3225297"/>
            <a:ext cx="795670" cy="300730"/>
            <a:chOff x="7937093" y="3051706"/>
            <a:chExt cx="795670" cy="300730"/>
          </a:xfrm>
        </p:grpSpPr>
        <p:sp>
          <p:nvSpPr>
            <p:cNvPr id="39" name="TextBox 38">
              <a:extLst>
                <a:ext uri="{FF2B5EF4-FFF2-40B4-BE49-F238E27FC236}">
                  <a16:creationId xmlns:a16="http://schemas.microsoft.com/office/drawing/2014/main" id="{C90FEF33-D676-84ED-F296-47B589037CC9}"/>
                </a:ext>
              </a:extLst>
            </p:cNvPr>
            <p:cNvSpPr txBox="1"/>
            <p:nvPr/>
          </p:nvSpPr>
          <p:spPr>
            <a:xfrm>
              <a:off x="8000511" y="3051706"/>
              <a:ext cx="732252" cy="184666"/>
            </a:xfrm>
            <a:prstGeom prst="rect">
              <a:avLst/>
            </a:prstGeom>
            <a:noFill/>
          </p:spPr>
          <p:txBody>
            <a:bodyPr wrap="none" lIns="0" tIns="0" rIns="0" bIns="0" rtlCol="0">
              <a:spAutoFit/>
            </a:bodyPr>
            <a:lstStyle/>
            <a:p>
              <a:pPr algn="r"/>
              <a:r>
                <a:rPr lang="en-US" sz="1200" spc="-40">
                  <a:solidFill>
                    <a:schemeClr val="bg1">
                      <a:lumMod val="50000"/>
                    </a:schemeClr>
                  </a:solidFill>
                  <a:latin typeface="Avenir Light" panose="020B0402020203020204" pitchFamily="34" charset="0"/>
                </a:rPr>
                <a:t>Cholesterol</a:t>
              </a:r>
            </a:p>
          </p:txBody>
        </p:sp>
        <p:sp>
          <p:nvSpPr>
            <p:cNvPr id="107" name="TextBox 106">
              <a:extLst>
                <a:ext uri="{FF2B5EF4-FFF2-40B4-BE49-F238E27FC236}">
                  <a16:creationId xmlns:a16="http://schemas.microsoft.com/office/drawing/2014/main" id="{8C46797A-D782-2128-6D95-B00CA908F717}"/>
                </a:ext>
              </a:extLst>
            </p:cNvPr>
            <p:cNvSpPr txBox="1"/>
            <p:nvPr/>
          </p:nvSpPr>
          <p:spPr>
            <a:xfrm>
              <a:off x="7937093" y="3167770"/>
              <a:ext cx="793166" cy="184666"/>
            </a:xfrm>
            <a:prstGeom prst="rect">
              <a:avLst/>
            </a:prstGeom>
            <a:noFill/>
          </p:spPr>
          <p:txBody>
            <a:bodyPr wrap="none" lIns="0" tIns="0" rIns="0" bIns="0" rtlCol="0">
              <a:spAutoFit/>
            </a:bodyPr>
            <a:lstStyle/>
            <a:p>
              <a:pPr algn="r"/>
              <a:r>
                <a:rPr lang="en-US" sz="1200" spc="-40">
                  <a:solidFill>
                    <a:schemeClr val="bg1">
                      <a:lumMod val="50000"/>
                    </a:schemeClr>
                  </a:solidFill>
                  <a:latin typeface="Avenir Light" panose="020B0402020203020204" pitchFamily="34" charset="0"/>
                </a:rPr>
                <a:t>homeostasis</a:t>
              </a:r>
            </a:p>
          </p:txBody>
        </p:sp>
      </p:grpSp>
      <p:cxnSp>
        <p:nvCxnSpPr>
          <p:cNvPr id="47" name="Straight Connector 46">
            <a:extLst>
              <a:ext uri="{FF2B5EF4-FFF2-40B4-BE49-F238E27FC236}">
                <a16:creationId xmlns:a16="http://schemas.microsoft.com/office/drawing/2014/main" id="{29AF883A-3124-22E6-EE01-0570084375B2}"/>
              </a:ext>
            </a:extLst>
          </p:cNvPr>
          <p:cNvCxnSpPr>
            <a:cxnSpLocks/>
          </p:cNvCxnSpPr>
          <p:nvPr/>
        </p:nvCxnSpPr>
        <p:spPr>
          <a:xfrm>
            <a:off x="9974696" y="2529408"/>
            <a:ext cx="1596850" cy="0"/>
          </a:xfrm>
          <a:prstGeom prst="line">
            <a:avLst/>
          </a:prstGeom>
          <a:noFill/>
          <a:ln w="9525">
            <a:solidFill>
              <a:schemeClr val="accent1"/>
            </a:solidFill>
            <a:headEnd type="none" w="med" len="med"/>
            <a:tailEnd type="triangle" w="med" len="med"/>
          </a:ln>
          <a:effectLst/>
        </p:spPr>
        <p:style>
          <a:lnRef idx="1">
            <a:schemeClr val="accent1"/>
          </a:lnRef>
          <a:fillRef idx="0">
            <a:schemeClr val="accent1"/>
          </a:fillRef>
          <a:effectRef idx="0">
            <a:schemeClr val="accent1"/>
          </a:effectRef>
          <a:fontRef idx="minor">
            <a:schemeClr val="tx1"/>
          </a:fontRef>
        </p:style>
      </p:cxnSp>
      <p:sp>
        <p:nvSpPr>
          <p:cNvPr id="82" name="TextBox 81">
            <a:extLst>
              <a:ext uri="{FF2B5EF4-FFF2-40B4-BE49-F238E27FC236}">
                <a16:creationId xmlns:a16="http://schemas.microsoft.com/office/drawing/2014/main" id="{EDD066BC-7557-9529-3404-0E8C82C2E9CF}"/>
              </a:ext>
            </a:extLst>
          </p:cNvPr>
          <p:cNvSpPr txBox="1"/>
          <p:nvPr/>
        </p:nvSpPr>
        <p:spPr>
          <a:xfrm>
            <a:off x="7362023" y="1977597"/>
            <a:ext cx="1858293" cy="430887"/>
          </a:xfrm>
          <a:prstGeom prst="rect">
            <a:avLst/>
          </a:prstGeom>
          <a:noFill/>
        </p:spPr>
        <p:txBody>
          <a:bodyPr wrap="square" lIns="0" tIns="0" rIns="0" bIns="0" rtlCol="0">
            <a:spAutoFit/>
          </a:bodyPr>
          <a:lstStyle/>
          <a:p>
            <a:pPr algn="l"/>
            <a:r>
              <a:rPr lang="en-US" sz="1400">
                <a:solidFill>
                  <a:schemeClr val="accent1"/>
                </a:solidFill>
                <a:latin typeface="Avenir Book" panose="02000503020000020003" pitchFamily="2" charset="0"/>
              </a:rPr>
              <a:t>Gene Sets Identified as Hallmarks of Cancer</a:t>
            </a:r>
          </a:p>
        </p:txBody>
      </p:sp>
      <p:sp>
        <p:nvSpPr>
          <p:cNvPr id="91" name="Left Brace 90">
            <a:extLst>
              <a:ext uri="{FF2B5EF4-FFF2-40B4-BE49-F238E27FC236}">
                <a16:creationId xmlns:a16="http://schemas.microsoft.com/office/drawing/2014/main" id="{DE7769A1-9005-5D98-15DD-7DF28A08C856}"/>
              </a:ext>
            </a:extLst>
          </p:cNvPr>
          <p:cNvSpPr/>
          <p:nvPr/>
        </p:nvSpPr>
        <p:spPr>
          <a:xfrm rot="5400000" flipV="1">
            <a:off x="8203648" y="1864550"/>
            <a:ext cx="158315" cy="1420951"/>
          </a:xfrm>
          <a:prstGeom prst="leftBrace">
            <a:avLst>
              <a:gd name="adj1" fmla="val 56852"/>
              <a:gd name="adj2" fmla="val 50000"/>
            </a:avLst>
          </a:prstGeom>
          <a:ln w="63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 name="Rectangle 3">
            <a:hlinkClick r:id="rId3" action="ppaction://hlinksldjump"/>
            <a:extLst>
              <a:ext uri="{FF2B5EF4-FFF2-40B4-BE49-F238E27FC236}">
                <a16:creationId xmlns:a16="http://schemas.microsoft.com/office/drawing/2014/main" id="{3B3403F6-B367-2706-CAAA-519C0877615B}"/>
              </a:ext>
            </a:extLst>
          </p:cNvPr>
          <p:cNvSpPr/>
          <p:nvPr/>
        </p:nvSpPr>
        <p:spPr>
          <a:xfrm>
            <a:off x="11096625" y="6191250"/>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
        <p:nvSpPr>
          <p:cNvPr id="5" name="TextBox 4">
            <a:extLst>
              <a:ext uri="{FF2B5EF4-FFF2-40B4-BE49-F238E27FC236}">
                <a16:creationId xmlns:a16="http://schemas.microsoft.com/office/drawing/2014/main" id="{60B3BF1E-13C5-14AC-E9F3-DC56F7E70CB6}"/>
              </a:ext>
            </a:extLst>
          </p:cNvPr>
          <p:cNvSpPr txBox="1"/>
          <p:nvPr/>
        </p:nvSpPr>
        <p:spPr>
          <a:xfrm>
            <a:off x="381189" y="2899668"/>
            <a:ext cx="2981136" cy="369332"/>
          </a:xfrm>
          <a:prstGeom prst="rect">
            <a:avLst/>
          </a:prstGeom>
          <a:noFill/>
        </p:spPr>
        <p:txBody>
          <a:bodyPr wrap="square" lIns="0" tIns="0" rIns="0" bIns="0" rtlCol="0" anchor="t">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chemeClr val="accent1"/>
                </a:solidFill>
                <a:effectLst/>
                <a:uLnTx/>
                <a:uFillTx/>
                <a:latin typeface="Roboto Slab" pitchFamily="2" charset="0"/>
                <a:ea typeface="Roboto Slab" pitchFamily="2" charset="0"/>
              </a:rPr>
              <a:t>135 biopsies:</a:t>
            </a:r>
          </a:p>
        </p:txBody>
      </p:sp>
      <p:sp>
        <p:nvSpPr>
          <p:cNvPr id="6" name="TextBox 5">
            <a:extLst>
              <a:ext uri="{FF2B5EF4-FFF2-40B4-BE49-F238E27FC236}">
                <a16:creationId xmlns:a16="http://schemas.microsoft.com/office/drawing/2014/main" id="{8074C5C5-8761-1A87-066D-0926987CE69C}"/>
              </a:ext>
            </a:extLst>
          </p:cNvPr>
          <p:cNvSpPr txBox="1"/>
          <p:nvPr/>
        </p:nvSpPr>
        <p:spPr>
          <a:xfrm>
            <a:off x="381189" y="3397762"/>
            <a:ext cx="2079412" cy="1384995"/>
          </a:xfrm>
          <a:prstGeom prst="rect">
            <a:avLst/>
          </a:prstGeom>
          <a:noFill/>
        </p:spPr>
        <p:txBody>
          <a:bodyPr wrap="square" lIns="0" tIns="0" rIns="0" bIns="0" rtlCol="0" anchor="t">
            <a:spAutoFit/>
          </a:bodyPr>
          <a:lstStyle/>
          <a:p>
            <a:pPr marL="0" marR="0" lvl="0" indent="0" defTabSz="914400" rtl="0" eaLnBrk="1" fontAlgn="auto" latinLnBrk="0" hangingPunct="1">
              <a:lnSpc>
                <a:spcPct val="100000"/>
              </a:lnSpc>
              <a:spcBef>
                <a:spcPts val="600"/>
              </a:spcBef>
              <a:spcAft>
                <a:spcPts val="0"/>
              </a:spcAft>
              <a:buClrTx/>
              <a:buSzTx/>
              <a:buFontTx/>
              <a:buNone/>
              <a:tabLst/>
              <a:defRPr/>
            </a:pPr>
            <a:r>
              <a:rPr kumimoji="0" lang="en-US" b="0" i="0" u="none" strike="noStrike" kern="1200" cap="none" spc="0" normalizeH="0" baseline="0" noProof="0">
                <a:ln>
                  <a:noFill/>
                </a:ln>
                <a:solidFill>
                  <a:schemeClr val="bg1">
                    <a:lumMod val="50000"/>
                  </a:schemeClr>
                </a:solidFill>
                <a:effectLst/>
                <a:uLnTx/>
                <a:uFillTx/>
                <a:latin typeface="Avenir Book" panose="02000503020000020003" pitchFamily="2" charset="0"/>
                <a:ea typeface="Roboto Slab" pitchFamily="2" charset="0"/>
              </a:rPr>
              <a:t>All from KRAS-mut mCRC patients after</a:t>
            </a:r>
            <a:r>
              <a:rPr lang="en-US">
                <a:solidFill>
                  <a:schemeClr val="bg1">
                    <a:lumMod val="50000"/>
                  </a:schemeClr>
                </a:solidFill>
                <a:latin typeface="Avenir Book" panose="02000503020000020003" pitchFamily="2" charset="0"/>
                <a:ea typeface="Roboto Slab" pitchFamily="2" charset="0"/>
              </a:rPr>
              <a:t> completing first-line therapy (prior to second-line)</a:t>
            </a:r>
            <a:endParaRPr kumimoji="0" lang="en-US" b="0" i="0" u="none" strike="noStrike" kern="1200" cap="none" spc="0" normalizeH="0" baseline="0" noProof="0">
              <a:ln>
                <a:noFill/>
              </a:ln>
              <a:solidFill>
                <a:schemeClr val="bg1">
                  <a:lumMod val="50000"/>
                </a:schemeClr>
              </a:solidFill>
              <a:effectLst/>
              <a:uLnTx/>
              <a:uFillTx/>
              <a:latin typeface="Avenir Book" panose="02000503020000020003" pitchFamily="2" charset="0"/>
              <a:ea typeface="Roboto Slab" pitchFamily="2" charset="0"/>
            </a:endParaRPr>
          </a:p>
        </p:txBody>
      </p:sp>
      <p:sp>
        <p:nvSpPr>
          <p:cNvPr id="7" name="TextBox 6">
            <a:extLst>
              <a:ext uri="{FF2B5EF4-FFF2-40B4-BE49-F238E27FC236}">
                <a16:creationId xmlns:a16="http://schemas.microsoft.com/office/drawing/2014/main" id="{4C04DF4B-D62D-2A5B-944A-AE5FF7FE4AD1}"/>
              </a:ext>
            </a:extLst>
          </p:cNvPr>
          <p:cNvSpPr txBox="1"/>
          <p:nvPr/>
        </p:nvSpPr>
        <p:spPr>
          <a:xfrm>
            <a:off x="2798117" y="3376875"/>
            <a:ext cx="1708802" cy="669414"/>
          </a:xfrm>
          <a:prstGeom prst="rect">
            <a:avLst/>
          </a:prstGeom>
          <a:noFill/>
        </p:spPr>
        <p:txBody>
          <a:bodyPr wrap="none" lIns="0" tIns="0" rIns="0" bIns="0" rtlCol="0" anchor="t">
            <a:spAutoFit/>
          </a:bodyPr>
          <a:lstStyle/>
          <a:p>
            <a:pPr algn="ctr">
              <a:spcBef>
                <a:spcPts val="300"/>
              </a:spcBef>
            </a:pPr>
            <a:r>
              <a:rPr lang="en-US">
                <a:solidFill>
                  <a:schemeClr val="accent1"/>
                </a:solidFill>
                <a:latin typeface="Avenir Book" panose="02000503020000020003" pitchFamily="2" charset="0"/>
              </a:rPr>
              <a:t>1</a:t>
            </a:r>
            <a:r>
              <a:rPr lang="en-US" baseline="30000">
                <a:solidFill>
                  <a:schemeClr val="accent1"/>
                </a:solidFill>
                <a:latin typeface="Avenir Book" panose="02000503020000020003" pitchFamily="2" charset="0"/>
              </a:rPr>
              <a:t>st</a:t>
            </a:r>
            <a:r>
              <a:rPr lang="en-US">
                <a:solidFill>
                  <a:schemeClr val="accent1"/>
                </a:solidFill>
                <a:latin typeface="Avenir Book" panose="02000503020000020003" pitchFamily="2" charset="0"/>
              </a:rPr>
              <a:t> line: FOLFOX</a:t>
            </a:r>
          </a:p>
          <a:p>
            <a:pPr algn="ctr">
              <a:spcBef>
                <a:spcPts val="900"/>
              </a:spcBef>
            </a:pPr>
            <a:r>
              <a:rPr lang="en-US">
                <a:solidFill>
                  <a:schemeClr val="accent1"/>
                </a:solidFill>
                <a:latin typeface="Avenir Book" panose="02000503020000020003" pitchFamily="2" charset="0"/>
              </a:rPr>
              <a:t>n=71</a:t>
            </a:r>
          </a:p>
        </p:txBody>
      </p:sp>
      <p:sp>
        <p:nvSpPr>
          <p:cNvPr id="9" name="TextBox 8">
            <a:extLst>
              <a:ext uri="{FF2B5EF4-FFF2-40B4-BE49-F238E27FC236}">
                <a16:creationId xmlns:a16="http://schemas.microsoft.com/office/drawing/2014/main" id="{2E96C6CA-8987-1983-F665-9D4F7C6296EB}"/>
              </a:ext>
            </a:extLst>
          </p:cNvPr>
          <p:cNvSpPr txBox="1"/>
          <p:nvPr/>
        </p:nvSpPr>
        <p:spPr>
          <a:xfrm>
            <a:off x="4959014" y="3376875"/>
            <a:ext cx="2242602" cy="669414"/>
          </a:xfrm>
          <a:prstGeom prst="rect">
            <a:avLst/>
          </a:prstGeom>
          <a:noFill/>
        </p:spPr>
        <p:txBody>
          <a:bodyPr wrap="none" lIns="0" tIns="0" rIns="0" bIns="0" rtlCol="0" anchor="t">
            <a:spAutoFit/>
          </a:bodyPr>
          <a:lstStyle/>
          <a:p>
            <a:pPr algn="ctr">
              <a:spcBef>
                <a:spcPts val="300"/>
              </a:spcBef>
            </a:pPr>
            <a:r>
              <a:rPr lang="en-US">
                <a:solidFill>
                  <a:schemeClr val="accent1"/>
                </a:solidFill>
                <a:latin typeface="Avenir Book" panose="02000503020000020003" pitchFamily="2" charset="0"/>
              </a:rPr>
              <a:t>1</a:t>
            </a:r>
            <a:r>
              <a:rPr lang="en-US" baseline="30000">
                <a:solidFill>
                  <a:schemeClr val="accent1"/>
                </a:solidFill>
                <a:latin typeface="Avenir Book" panose="02000503020000020003" pitchFamily="2" charset="0"/>
              </a:rPr>
              <a:t>st</a:t>
            </a:r>
            <a:r>
              <a:rPr lang="en-US">
                <a:solidFill>
                  <a:schemeClr val="accent1"/>
                </a:solidFill>
                <a:latin typeface="Avenir Book" panose="02000503020000020003" pitchFamily="2" charset="0"/>
              </a:rPr>
              <a:t> line: </a:t>
            </a:r>
            <a:r>
              <a:rPr lang="en-US" err="1">
                <a:solidFill>
                  <a:schemeClr val="accent1"/>
                </a:solidFill>
                <a:latin typeface="Avenir Book" panose="02000503020000020003" pitchFamily="2" charset="0"/>
              </a:rPr>
              <a:t>FOLFOX+bev</a:t>
            </a:r>
            <a:endParaRPr lang="en-US">
              <a:solidFill>
                <a:schemeClr val="accent1"/>
              </a:solidFill>
              <a:latin typeface="Avenir Book" panose="02000503020000020003" pitchFamily="2" charset="0"/>
            </a:endParaRPr>
          </a:p>
          <a:p>
            <a:pPr algn="ctr">
              <a:spcBef>
                <a:spcPts val="900"/>
              </a:spcBef>
            </a:pPr>
            <a:r>
              <a:rPr lang="en-US">
                <a:solidFill>
                  <a:schemeClr val="accent1"/>
                </a:solidFill>
                <a:latin typeface="Avenir Book" panose="02000503020000020003" pitchFamily="2" charset="0"/>
              </a:rPr>
              <a:t>n=64</a:t>
            </a:r>
          </a:p>
        </p:txBody>
      </p:sp>
      <p:sp>
        <p:nvSpPr>
          <p:cNvPr id="13" name="TextBox 12">
            <a:extLst>
              <a:ext uri="{FF2B5EF4-FFF2-40B4-BE49-F238E27FC236}">
                <a16:creationId xmlns:a16="http://schemas.microsoft.com/office/drawing/2014/main" id="{8F128BE7-0476-507F-FF1E-4B021545361D}"/>
              </a:ext>
            </a:extLst>
          </p:cNvPr>
          <p:cNvSpPr txBox="1"/>
          <p:nvPr/>
        </p:nvSpPr>
        <p:spPr>
          <a:xfrm>
            <a:off x="2846211" y="2899668"/>
            <a:ext cx="1612615" cy="369332"/>
          </a:xfrm>
          <a:prstGeom prst="rect">
            <a:avLst/>
          </a:prstGeom>
          <a:noFill/>
        </p:spPr>
        <p:txBody>
          <a:bodyPr wrap="squar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400">
                <a:solidFill>
                  <a:schemeClr val="accent1"/>
                </a:solidFill>
                <a:latin typeface="Roboto Slab" pitchFamily="2" charset="0"/>
                <a:ea typeface="Roboto Slab" pitchFamily="2" charset="0"/>
              </a:rPr>
              <a:t>B</a:t>
            </a:r>
            <a:r>
              <a:rPr kumimoji="0" lang="en-US" sz="2400" b="0" i="0" u="none" strike="noStrike" kern="1200" cap="none" spc="0" normalizeH="0" baseline="0" noProof="0" err="1">
                <a:ln>
                  <a:noFill/>
                </a:ln>
                <a:solidFill>
                  <a:schemeClr val="accent1"/>
                </a:solidFill>
                <a:effectLst/>
                <a:uLnTx/>
                <a:uFillTx/>
                <a:latin typeface="Roboto Slab" pitchFamily="2" charset="0"/>
                <a:ea typeface="Roboto Slab" pitchFamily="2" charset="0"/>
              </a:rPr>
              <a:t>ev</a:t>
            </a:r>
            <a:r>
              <a:rPr kumimoji="0" lang="en-US" sz="2400" b="0" i="0" u="none" strike="noStrike" kern="1200" cap="none" spc="0" normalizeH="0" baseline="0" noProof="0">
                <a:ln>
                  <a:noFill/>
                </a:ln>
                <a:solidFill>
                  <a:schemeClr val="accent1"/>
                </a:solidFill>
                <a:effectLst/>
                <a:uLnTx/>
                <a:uFillTx/>
                <a:latin typeface="Roboto Slab" pitchFamily="2" charset="0"/>
                <a:ea typeface="Roboto Slab" pitchFamily="2" charset="0"/>
              </a:rPr>
              <a:t> naïve</a:t>
            </a:r>
          </a:p>
        </p:txBody>
      </p:sp>
      <p:sp>
        <p:nvSpPr>
          <p:cNvPr id="14" name="TextBox 13">
            <a:extLst>
              <a:ext uri="{FF2B5EF4-FFF2-40B4-BE49-F238E27FC236}">
                <a16:creationId xmlns:a16="http://schemas.microsoft.com/office/drawing/2014/main" id="{AD24F66F-792C-E8E5-B2CF-9E31F55CCE19}"/>
              </a:ext>
            </a:extLst>
          </p:cNvPr>
          <p:cNvSpPr txBox="1"/>
          <p:nvPr/>
        </p:nvSpPr>
        <p:spPr>
          <a:xfrm>
            <a:off x="5152977" y="2899668"/>
            <a:ext cx="1854677" cy="369332"/>
          </a:xfrm>
          <a:prstGeom prst="rect">
            <a:avLst/>
          </a:prstGeom>
          <a:noFill/>
        </p:spPr>
        <p:txBody>
          <a:bodyPr wrap="squar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chemeClr val="accent1"/>
                </a:solidFill>
                <a:effectLst/>
                <a:uLnTx/>
                <a:uFillTx/>
                <a:latin typeface="Roboto Slab" pitchFamily="2" charset="0"/>
                <a:ea typeface="Roboto Slab" pitchFamily="2" charset="0"/>
              </a:rPr>
              <a:t>Bev exposed</a:t>
            </a:r>
          </a:p>
        </p:txBody>
      </p:sp>
      <p:sp>
        <p:nvSpPr>
          <p:cNvPr id="15" name="TextBox 14">
            <a:extLst>
              <a:ext uri="{FF2B5EF4-FFF2-40B4-BE49-F238E27FC236}">
                <a16:creationId xmlns:a16="http://schemas.microsoft.com/office/drawing/2014/main" id="{4D2A1E8E-1AFB-8C28-67B2-8AE001170312}"/>
              </a:ext>
            </a:extLst>
          </p:cNvPr>
          <p:cNvSpPr txBox="1"/>
          <p:nvPr/>
        </p:nvSpPr>
        <p:spPr>
          <a:xfrm>
            <a:off x="2948581" y="4552931"/>
            <a:ext cx="4086062" cy="830997"/>
          </a:xfrm>
          <a:prstGeom prst="rect">
            <a:avLst/>
          </a:prstGeom>
          <a:noFill/>
        </p:spPr>
        <p:txBody>
          <a:bodyPr wrap="square" lIns="0" tIns="0" rIns="0" bIns="0" rtlCol="0" anchor="t">
            <a:spAutoFit/>
          </a:bodyPr>
          <a:lstStyle/>
          <a:p>
            <a:pPr marL="0" marR="0" lvl="0" indent="0" defTabSz="914400" rtl="0" eaLnBrk="1" fontAlgn="auto" latinLnBrk="0" hangingPunct="1">
              <a:lnSpc>
                <a:spcPct val="100000"/>
              </a:lnSpc>
              <a:spcBef>
                <a:spcPts val="600"/>
              </a:spcBef>
              <a:spcAft>
                <a:spcPts val="0"/>
              </a:spcAft>
              <a:buClrTx/>
              <a:buSzTx/>
              <a:buFontTx/>
              <a:buNone/>
              <a:tabLst/>
              <a:defRPr/>
            </a:pPr>
            <a:r>
              <a:rPr kumimoji="0" lang="en-US" b="0" i="0" u="none" strike="noStrike" kern="1200" cap="none" spc="0" normalizeH="0" baseline="0" noProof="0">
                <a:ln>
                  <a:noFill/>
                </a:ln>
                <a:solidFill>
                  <a:schemeClr val="bg1">
                    <a:lumMod val="50000"/>
                  </a:schemeClr>
                </a:solidFill>
                <a:effectLst/>
                <a:uLnTx/>
                <a:uFillTx/>
                <a:latin typeface="Avenir Book" panose="02000503020000020003" pitchFamily="2" charset="0"/>
                <a:ea typeface="Roboto Slab" pitchFamily="2" charset="0"/>
              </a:rPr>
              <a:t>Performed RNA sequencing to see changes in tumor biology after 1</a:t>
            </a:r>
            <a:r>
              <a:rPr kumimoji="0" lang="en-US" b="0" i="0" u="none" strike="noStrike" kern="1200" cap="none" spc="0" normalizeH="0" baseline="30000" noProof="0">
                <a:ln>
                  <a:noFill/>
                </a:ln>
                <a:solidFill>
                  <a:schemeClr val="bg1">
                    <a:lumMod val="50000"/>
                  </a:schemeClr>
                </a:solidFill>
                <a:effectLst/>
                <a:uLnTx/>
                <a:uFillTx/>
                <a:latin typeface="Avenir Book" panose="02000503020000020003" pitchFamily="2" charset="0"/>
                <a:ea typeface="Roboto Slab" pitchFamily="2" charset="0"/>
              </a:rPr>
              <a:t>st</a:t>
            </a:r>
            <a:r>
              <a:rPr kumimoji="0" lang="en-US" b="0" i="0" u="none" strike="noStrike" kern="1200" cap="none" spc="0" normalizeH="0" baseline="0" noProof="0">
                <a:ln>
                  <a:noFill/>
                </a:ln>
                <a:solidFill>
                  <a:schemeClr val="bg1">
                    <a:lumMod val="50000"/>
                  </a:schemeClr>
                </a:solidFill>
                <a:effectLst/>
                <a:uLnTx/>
                <a:uFillTx/>
                <a:latin typeface="Avenir Book" panose="02000503020000020003" pitchFamily="2" charset="0"/>
                <a:ea typeface="Roboto Slab" pitchFamily="2" charset="0"/>
              </a:rPr>
              <a:t> line treatment +/- </a:t>
            </a:r>
            <a:r>
              <a:rPr kumimoji="0" lang="en-US" b="0" i="0" u="none" strike="noStrike" kern="1200" cap="none" spc="0" normalizeH="0" baseline="0" noProof="0" err="1">
                <a:ln>
                  <a:noFill/>
                </a:ln>
                <a:solidFill>
                  <a:schemeClr val="bg1">
                    <a:lumMod val="50000"/>
                  </a:schemeClr>
                </a:solidFill>
                <a:effectLst/>
                <a:uLnTx/>
                <a:uFillTx/>
                <a:latin typeface="Avenir Book" panose="02000503020000020003" pitchFamily="2" charset="0"/>
                <a:ea typeface="Roboto Slab" pitchFamily="2" charset="0"/>
              </a:rPr>
              <a:t>bev</a:t>
            </a:r>
            <a:r>
              <a:rPr kumimoji="0" lang="en-US" b="0" i="0" u="none" strike="noStrike" kern="1200" cap="none" spc="0" normalizeH="0" baseline="0" noProof="0">
                <a:ln>
                  <a:noFill/>
                </a:ln>
                <a:solidFill>
                  <a:schemeClr val="bg1">
                    <a:lumMod val="50000"/>
                  </a:schemeClr>
                </a:solidFill>
                <a:effectLst/>
                <a:uLnTx/>
                <a:uFillTx/>
                <a:latin typeface="Avenir Book" panose="02000503020000020003" pitchFamily="2" charset="0"/>
                <a:ea typeface="Roboto Slab" pitchFamily="2" charset="0"/>
              </a:rPr>
              <a:t> </a:t>
            </a:r>
          </a:p>
        </p:txBody>
      </p:sp>
      <p:grpSp>
        <p:nvGrpSpPr>
          <p:cNvPr id="17" name="Group 16">
            <a:extLst>
              <a:ext uri="{FF2B5EF4-FFF2-40B4-BE49-F238E27FC236}">
                <a16:creationId xmlns:a16="http://schemas.microsoft.com/office/drawing/2014/main" id="{84686A86-E4CD-26EB-66E0-274F86BE413C}"/>
              </a:ext>
            </a:extLst>
          </p:cNvPr>
          <p:cNvGrpSpPr/>
          <p:nvPr/>
        </p:nvGrpSpPr>
        <p:grpSpPr>
          <a:xfrm>
            <a:off x="2744941" y="4420965"/>
            <a:ext cx="4498338" cy="1094930"/>
            <a:chOff x="3302031" y="4270134"/>
            <a:chExt cx="3542253" cy="1094930"/>
          </a:xfrm>
        </p:grpSpPr>
        <p:cxnSp>
          <p:nvCxnSpPr>
            <p:cNvPr id="19" name="Straight Connector 18">
              <a:extLst>
                <a:ext uri="{FF2B5EF4-FFF2-40B4-BE49-F238E27FC236}">
                  <a16:creationId xmlns:a16="http://schemas.microsoft.com/office/drawing/2014/main" id="{BA3FE88B-481D-2FC8-6EA7-23A811B4292F}"/>
                </a:ext>
              </a:extLst>
            </p:cNvPr>
            <p:cNvCxnSpPr>
              <a:cxnSpLocks/>
            </p:cNvCxnSpPr>
            <p:nvPr/>
          </p:nvCxnSpPr>
          <p:spPr>
            <a:xfrm>
              <a:off x="3302031" y="4270134"/>
              <a:ext cx="354225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B03D7B6D-E368-9687-0474-4C5EA1624F45}"/>
                </a:ext>
              </a:extLst>
            </p:cNvPr>
            <p:cNvCxnSpPr>
              <a:cxnSpLocks/>
            </p:cNvCxnSpPr>
            <p:nvPr/>
          </p:nvCxnSpPr>
          <p:spPr>
            <a:xfrm>
              <a:off x="3302031" y="5365064"/>
              <a:ext cx="354225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1" name="TextBox 10">
            <a:extLst>
              <a:ext uri="{FF2B5EF4-FFF2-40B4-BE49-F238E27FC236}">
                <a16:creationId xmlns:a16="http://schemas.microsoft.com/office/drawing/2014/main" id="{643D108B-3836-E42C-4E3B-5BD589530D62}"/>
              </a:ext>
            </a:extLst>
          </p:cNvPr>
          <p:cNvSpPr txBox="1"/>
          <p:nvPr/>
        </p:nvSpPr>
        <p:spPr>
          <a:xfrm>
            <a:off x="4605880" y="2993415"/>
            <a:ext cx="272510" cy="276999"/>
          </a:xfrm>
          <a:prstGeom prst="rect">
            <a:avLst/>
          </a:prstGeom>
          <a:noFill/>
        </p:spPr>
        <p:txBody>
          <a:bodyPr wrap="none" lIns="0" tIns="0" rIns="0" bIns="0" rtlCol="0">
            <a:spAutoFit/>
          </a:bodyPr>
          <a:lstStyle/>
          <a:p>
            <a:pPr algn="l"/>
            <a:r>
              <a:rPr lang="en-US">
                <a:solidFill>
                  <a:schemeClr val="accent1"/>
                </a:solidFill>
                <a:latin typeface="Avenir Book" panose="02000503020000020003" pitchFamily="2" charset="0"/>
              </a:rPr>
              <a:t>vs.</a:t>
            </a:r>
          </a:p>
        </p:txBody>
      </p:sp>
    </p:spTree>
    <p:extLst>
      <p:ext uri="{BB962C8B-B14F-4D97-AF65-F5344CB8AC3E}">
        <p14:creationId xmlns:p14="http://schemas.microsoft.com/office/powerpoint/2010/main" val="991095412"/>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E701F36-85A3-62EC-4E7F-2B31EED975EF}"/>
            </a:ext>
          </a:extLst>
        </p:cNvPr>
        <p:cNvGrpSpPr/>
        <p:nvPr/>
      </p:nvGrpSpPr>
      <p:grpSpPr>
        <a:xfrm>
          <a:off x="0" y="0"/>
          <a:ext cx="0" cy="0"/>
          <a:chOff x="0" y="0"/>
          <a:chExt cx="0" cy="0"/>
        </a:xfrm>
      </p:grpSpPr>
      <p:pic>
        <p:nvPicPr>
          <p:cNvPr id="21" name="Picture 20" descr="Icon&#10;&#10;Description automatically generated">
            <a:extLst>
              <a:ext uri="{FF2B5EF4-FFF2-40B4-BE49-F238E27FC236}">
                <a16:creationId xmlns:a16="http://schemas.microsoft.com/office/drawing/2014/main" id="{8B593540-9175-77A1-8BBF-1FC7B8BD4392}"/>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759365" y="5188543"/>
            <a:ext cx="1755321" cy="1560285"/>
          </a:xfrm>
          <a:prstGeom prst="rect">
            <a:avLst/>
          </a:prstGeom>
        </p:spPr>
      </p:pic>
      <p:cxnSp>
        <p:nvCxnSpPr>
          <p:cNvPr id="25" name="Straight Connector 24">
            <a:extLst>
              <a:ext uri="{FF2B5EF4-FFF2-40B4-BE49-F238E27FC236}">
                <a16:creationId xmlns:a16="http://schemas.microsoft.com/office/drawing/2014/main" id="{004EC7D6-8BE7-28BC-3820-1F535F83EFDC}"/>
              </a:ext>
            </a:extLst>
          </p:cNvPr>
          <p:cNvCxnSpPr/>
          <p:nvPr/>
        </p:nvCxnSpPr>
        <p:spPr>
          <a:xfrm flipH="1">
            <a:off x="4775200" y="3902850"/>
            <a:ext cx="690880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9F5C8165-FD22-4AD3-6B95-C9AF6BBC1DB2}"/>
              </a:ext>
            </a:extLst>
          </p:cNvPr>
          <p:cNvCxnSpPr/>
          <p:nvPr/>
        </p:nvCxnSpPr>
        <p:spPr>
          <a:xfrm flipH="1">
            <a:off x="4775200" y="4719883"/>
            <a:ext cx="690880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5DEEC4DA-549D-8862-3268-5B5F1EFB153A}"/>
              </a:ext>
            </a:extLst>
          </p:cNvPr>
          <p:cNvCxnSpPr/>
          <p:nvPr/>
        </p:nvCxnSpPr>
        <p:spPr>
          <a:xfrm flipH="1">
            <a:off x="4775200" y="5536916"/>
            <a:ext cx="6908800"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0F0A04FB-2BFB-E9CE-E05D-4E1C7B38A586}"/>
              </a:ext>
            </a:extLst>
          </p:cNvPr>
          <p:cNvCxnSpPr/>
          <p:nvPr/>
        </p:nvCxnSpPr>
        <p:spPr>
          <a:xfrm flipH="1">
            <a:off x="4775200" y="6353950"/>
            <a:ext cx="6908800"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Rectangle 14">
            <a:hlinkClick r:id="" action="ppaction://noaction"/>
            <a:extLst>
              <a:ext uri="{FF2B5EF4-FFF2-40B4-BE49-F238E27FC236}">
                <a16:creationId xmlns:a16="http://schemas.microsoft.com/office/drawing/2014/main" id="{51F4B2BC-A26A-9D2B-CF0D-D6345B5AB8E6}"/>
              </a:ext>
            </a:extLst>
          </p:cNvPr>
          <p:cNvSpPr/>
          <p:nvPr/>
        </p:nvSpPr>
        <p:spPr>
          <a:xfrm>
            <a:off x="11064720" y="6178165"/>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2" name="TextBox 1">
            <a:extLst>
              <a:ext uri="{FF2B5EF4-FFF2-40B4-BE49-F238E27FC236}">
                <a16:creationId xmlns:a16="http://schemas.microsoft.com/office/drawing/2014/main" id="{77A850CF-6C83-5874-27D4-71A78F0D1F30}"/>
              </a:ext>
            </a:extLst>
          </p:cNvPr>
          <p:cNvSpPr txBox="1"/>
          <p:nvPr/>
        </p:nvSpPr>
        <p:spPr>
          <a:xfrm>
            <a:off x="4923484" y="4101085"/>
            <a:ext cx="6229269" cy="430887"/>
          </a:xfrm>
          <a:prstGeom prst="rect">
            <a:avLst/>
          </a:prstGeom>
          <a:noFill/>
        </p:spPr>
        <p:txBody>
          <a:bodyPr wrap="none" lIns="0" tIns="0" rIns="0" bIns="0" rtlCol="0" anchor="ctr">
            <a:spAutoFit/>
          </a:bodyPr>
          <a:lstStyle>
            <a:defPPr>
              <a:defRPr lang="en-UG"/>
            </a:defPPr>
            <a:lvl1pPr>
              <a:defRPr sz="2800">
                <a:solidFill>
                  <a:schemeClr val="accent6">
                    <a:lumMod val="90000"/>
                  </a:schemeClr>
                </a:solidFill>
                <a:latin typeface="Roboto Slab" pitchFamily="2" charset="0"/>
                <a:ea typeface="Roboto Slab" pitchFamily="2" charset="0"/>
              </a:defRPr>
            </a:lvl1pPr>
          </a:lstStyle>
          <a:p>
            <a:r>
              <a:rPr lang="en-US"/>
              <a:t>The strength of our 1</a:t>
            </a:r>
            <a:r>
              <a:rPr lang="en-US" baseline="30000"/>
              <a:t>st</a:t>
            </a:r>
            <a:r>
              <a:rPr lang="en-US"/>
              <a:t>-line program</a:t>
            </a:r>
          </a:p>
        </p:txBody>
      </p:sp>
      <p:sp>
        <p:nvSpPr>
          <p:cNvPr id="3" name="TextBox 2">
            <a:extLst>
              <a:ext uri="{FF2B5EF4-FFF2-40B4-BE49-F238E27FC236}">
                <a16:creationId xmlns:a16="http://schemas.microsoft.com/office/drawing/2014/main" id="{35B3DFD4-6813-1D52-A8DD-BB0BAD0DA4B1}"/>
              </a:ext>
            </a:extLst>
          </p:cNvPr>
          <p:cNvSpPr txBox="1"/>
          <p:nvPr/>
        </p:nvSpPr>
        <p:spPr>
          <a:xfrm>
            <a:off x="4923484" y="4912956"/>
            <a:ext cx="6884898" cy="430887"/>
          </a:xfrm>
          <a:prstGeom prst="rect">
            <a:avLst/>
          </a:prstGeom>
          <a:noFill/>
        </p:spPr>
        <p:txBody>
          <a:bodyPr wrap="none" lIns="0" tIns="0" rIns="0" bIns="0" rtlCol="0" anchor="ctr">
            <a:spAutoFit/>
          </a:bodyPr>
          <a:lstStyle>
            <a:defPPr>
              <a:defRPr lang="en-UG"/>
            </a:defPPr>
            <a:lvl1pPr>
              <a:defRPr sz="2800">
                <a:solidFill>
                  <a:schemeClr val="accent6">
                    <a:lumMod val="90000"/>
                  </a:schemeClr>
                </a:solidFill>
                <a:latin typeface="Roboto Slab" pitchFamily="2" charset="0"/>
                <a:ea typeface="Roboto Slab" pitchFamily="2" charset="0"/>
              </a:defRPr>
            </a:lvl1pPr>
          </a:lstStyle>
          <a:p>
            <a:r>
              <a:rPr lang="en-US"/>
              <a:t>The rationale for our shift from 2</a:t>
            </a:r>
            <a:r>
              <a:rPr lang="en-US" baseline="30000"/>
              <a:t>nd</a:t>
            </a:r>
            <a:r>
              <a:rPr lang="en-US"/>
              <a:t>-line</a:t>
            </a:r>
          </a:p>
        </p:txBody>
      </p:sp>
      <p:sp>
        <p:nvSpPr>
          <p:cNvPr id="4" name="TextBox 3">
            <a:extLst>
              <a:ext uri="{FF2B5EF4-FFF2-40B4-BE49-F238E27FC236}">
                <a16:creationId xmlns:a16="http://schemas.microsoft.com/office/drawing/2014/main" id="{A98EF3E0-7379-7FE7-CBA8-352B06F902F3}"/>
              </a:ext>
            </a:extLst>
          </p:cNvPr>
          <p:cNvSpPr txBox="1"/>
          <p:nvPr/>
        </p:nvSpPr>
        <p:spPr>
          <a:xfrm>
            <a:off x="4923484" y="5734193"/>
            <a:ext cx="4970913" cy="430887"/>
          </a:xfrm>
          <a:prstGeom prst="rect">
            <a:avLst/>
          </a:prstGeom>
          <a:noFill/>
        </p:spPr>
        <p:txBody>
          <a:bodyPr wrap="none" lIns="0" tIns="0" rIns="0" bIns="0" rtlCol="0" anchor="ctr">
            <a:spAutoFit/>
          </a:bodyPr>
          <a:lstStyle>
            <a:defPPr>
              <a:defRPr lang="en-UG"/>
            </a:defPPr>
            <a:lvl1pPr>
              <a:defRPr sz="2800">
                <a:solidFill>
                  <a:schemeClr val="accent2"/>
                </a:solidFill>
                <a:latin typeface="Roboto Slab" pitchFamily="2" charset="0"/>
                <a:ea typeface="Roboto Slab" pitchFamily="2" charset="0"/>
              </a:defRPr>
            </a:lvl1pPr>
          </a:lstStyle>
          <a:p>
            <a:r>
              <a:rPr lang="en-US"/>
              <a:t>The coming catalysts in 2025</a:t>
            </a:r>
          </a:p>
        </p:txBody>
      </p:sp>
      <p:sp>
        <p:nvSpPr>
          <p:cNvPr id="5" name="Rectangle 4">
            <a:hlinkClick r:id="rId4" action="ppaction://hlinksldjump"/>
            <a:extLst>
              <a:ext uri="{FF2B5EF4-FFF2-40B4-BE49-F238E27FC236}">
                <a16:creationId xmlns:a16="http://schemas.microsoft.com/office/drawing/2014/main" id="{A4E85C83-8C8E-865C-6328-56D4CD1DE5C3}"/>
              </a:ext>
            </a:extLst>
          </p:cNvPr>
          <p:cNvSpPr/>
          <p:nvPr/>
        </p:nvSpPr>
        <p:spPr>
          <a:xfrm>
            <a:off x="11096625" y="6191250"/>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
        <p:nvSpPr>
          <p:cNvPr id="7" name="TextBox 6">
            <a:extLst>
              <a:ext uri="{FF2B5EF4-FFF2-40B4-BE49-F238E27FC236}">
                <a16:creationId xmlns:a16="http://schemas.microsoft.com/office/drawing/2014/main" id="{BE15073D-164A-3121-2A20-53F6AB04B759}"/>
              </a:ext>
            </a:extLst>
          </p:cNvPr>
          <p:cNvSpPr txBox="1"/>
          <p:nvPr/>
        </p:nvSpPr>
        <p:spPr>
          <a:xfrm>
            <a:off x="4923484" y="2496443"/>
            <a:ext cx="4159793" cy="1200329"/>
          </a:xfrm>
          <a:prstGeom prst="rect">
            <a:avLst/>
          </a:prstGeom>
          <a:noFill/>
          <a:effectLst/>
        </p:spPr>
        <p:txBody>
          <a:bodyPr wrap="none" lIns="0" tIns="0" rIns="0" bIns="0" rtlCol="0" anchor="b">
            <a:spAutoFit/>
          </a:bodyPr>
          <a:lstStyle/>
          <a:p>
            <a:pPr algn="l">
              <a:spcBef>
                <a:spcPts val="1200"/>
              </a:spcBef>
            </a:pPr>
            <a:r>
              <a:rPr lang="en-US" sz="6000">
                <a:solidFill>
                  <a:schemeClr val="accent1"/>
                </a:solidFill>
                <a:latin typeface="Roboto Slab" pitchFamily="2" charset="0"/>
                <a:ea typeface="Roboto Slab" pitchFamily="2" charset="0"/>
              </a:rPr>
              <a:t>OUR SHIFT</a:t>
            </a:r>
            <a:br>
              <a:rPr lang="en-US" sz="3600">
                <a:solidFill>
                  <a:schemeClr val="accent1"/>
                </a:solidFill>
                <a:latin typeface="Roboto Slab" pitchFamily="2" charset="0"/>
                <a:ea typeface="Roboto Slab" pitchFamily="2" charset="0"/>
              </a:rPr>
            </a:br>
            <a:r>
              <a:rPr lang="en-US" sz="1750">
                <a:solidFill>
                  <a:schemeClr val="accent1"/>
                </a:solidFill>
                <a:latin typeface="Roboto Slab" pitchFamily="2" charset="0"/>
                <a:ea typeface="Roboto Slab" pitchFamily="2" charset="0"/>
              </a:rPr>
              <a:t>TO FIRST-LINE RAS-MUTATED mCRC</a:t>
            </a:r>
          </a:p>
        </p:txBody>
      </p:sp>
      <p:sp>
        <p:nvSpPr>
          <p:cNvPr id="6" name="Rectangle 5">
            <a:hlinkClick r:id="rId5" action="ppaction://hlinksldjump"/>
            <a:extLst>
              <a:ext uri="{FF2B5EF4-FFF2-40B4-BE49-F238E27FC236}">
                <a16:creationId xmlns:a16="http://schemas.microsoft.com/office/drawing/2014/main" id="{7AD23355-C9CF-8301-43AD-45FE5339A23D}"/>
              </a:ext>
            </a:extLst>
          </p:cNvPr>
          <p:cNvSpPr/>
          <p:nvPr/>
        </p:nvSpPr>
        <p:spPr>
          <a:xfrm>
            <a:off x="4888991" y="4732969"/>
            <a:ext cx="6730296" cy="792624"/>
          </a:xfrm>
          <a:prstGeom prst="rect">
            <a:avLst/>
          </a:prstGeom>
          <a:solidFill>
            <a:schemeClr val="bg2">
              <a:alpha val="0"/>
            </a:schemeClr>
          </a:solidFill>
          <a:ln w="2857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8" name="Rectangle 7">
            <a:hlinkClick r:id="rId6" action="ppaction://hlinksldjump"/>
            <a:extLst>
              <a:ext uri="{FF2B5EF4-FFF2-40B4-BE49-F238E27FC236}">
                <a16:creationId xmlns:a16="http://schemas.microsoft.com/office/drawing/2014/main" id="{74B14C1F-F613-2A6F-2E42-B522B2D7C28A}"/>
              </a:ext>
            </a:extLst>
          </p:cNvPr>
          <p:cNvSpPr/>
          <p:nvPr/>
        </p:nvSpPr>
        <p:spPr>
          <a:xfrm>
            <a:off x="4775200" y="3920615"/>
            <a:ext cx="6289520" cy="779995"/>
          </a:xfrm>
          <a:prstGeom prst="rect">
            <a:avLst/>
          </a:prstGeom>
          <a:solidFill>
            <a:schemeClr val="bg2">
              <a:alpha val="0"/>
            </a:schemeClr>
          </a:solidFill>
          <a:ln w="2857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Tree>
    <p:extLst>
      <p:ext uri="{BB962C8B-B14F-4D97-AF65-F5344CB8AC3E}">
        <p14:creationId xmlns:p14="http://schemas.microsoft.com/office/powerpoint/2010/main" val="795326919"/>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250"/>
                                        <p:tgtEl>
                                          <p:spTgt spid="21"/>
                                        </p:tgtEl>
                                      </p:cBhvr>
                                    </p:animEffect>
                                    <p:anim calcmode="lin" valueType="num">
                                      <p:cBhvr>
                                        <p:cTn id="8" dur="250" fill="hold"/>
                                        <p:tgtEl>
                                          <p:spTgt spid="21"/>
                                        </p:tgtEl>
                                        <p:attrNameLst>
                                          <p:attrName>ppt_x</p:attrName>
                                        </p:attrNameLst>
                                      </p:cBhvr>
                                      <p:tavLst>
                                        <p:tav tm="0">
                                          <p:val>
                                            <p:strVal val="#ppt_x"/>
                                          </p:val>
                                        </p:tav>
                                        <p:tav tm="100000">
                                          <p:val>
                                            <p:strVal val="#ppt_x"/>
                                          </p:val>
                                        </p:tav>
                                      </p:tavLst>
                                    </p:anim>
                                    <p:anim calcmode="lin" valueType="num">
                                      <p:cBhvr>
                                        <p:cTn id="9" dur="25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B0EEFA9-DF66-F1DC-942B-5113DC3A540A}"/>
            </a:ext>
          </a:extLst>
        </p:cNvPr>
        <p:cNvGrpSpPr/>
        <p:nvPr/>
      </p:nvGrpSpPr>
      <p:grpSpPr>
        <a:xfrm>
          <a:off x="0" y="0"/>
          <a:ext cx="0" cy="0"/>
          <a:chOff x="0" y="0"/>
          <a:chExt cx="0" cy="0"/>
        </a:xfrm>
      </p:grpSpPr>
      <p:grpSp>
        <p:nvGrpSpPr>
          <p:cNvPr id="39" name="Group 38">
            <a:extLst>
              <a:ext uri="{FF2B5EF4-FFF2-40B4-BE49-F238E27FC236}">
                <a16:creationId xmlns:a16="http://schemas.microsoft.com/office/drawing/2014/main" id="{28D19300-37BD-4F79-479F-BF341F9572B2}"/>
              </a:ext>
            </a:extLst>
          </p:cNvPr>
          <p:cNvGrpSpPr/>
          <p:nvPr/>
        </p:nvGrpSpPr>
        <p:grpSpPr>
          <a:xfrm>
            <a:off x="7634275" y="1557972"/>
            <a:ext cx="2523251" cy="649828"/>
            <a:chOff x="250311" y="1560515"/>
            <a:chExt cx="2628621" cy="649828"/>
          </a:xfrm>
        </p:grpSpPr>
        <p:sp>
          <p:nvSpPr>
            <p:cNvPr id="40" name="Arrow: Pentagon 39">
              <a:extLst>
                <a:ext uri="{FF2B5EF4-FFF2-40B4-BE49-F238E27FC236}">
                  <a16:creationId xmlns:a16="http://schemas.microsoft.com/office/drawing/2014/main" id="{BC187612-BE88-1D68-9DEA-A017D4DB8757}"/>
                </a:ext>
              </a:extLst>
            </p:cNvPr>
            <p:cNvSpPr/>
            <p:nvPr/>
          </p:nvSpPr>
          <p:spPr>
            <a:xfrm>
              <a:off x="250311" y="1562173"/>
              <a:ext cx="2626240" cy="646512"/>
            </a:xfrm>
            <a:prstGeom prst="homePlate">
              <a:avLst>
                <a:gd name="adj" fmla="val 27532"/>
              </a:avLst>
            </a:prstGeom>
            <a:solidFill>
              <a:schemeClr val="accent2">
                <a:lumMod val="20000"/>
                <a:lumOff val="80000"/>
              </a:scheme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endParaRPr lang="en-US" sz="2000">
                <a:solidFill>
                  <a:schemeClr val="accent2">
                    <a:lumMod val="75000"/>
                  </a:schemeClr>
                </a:solidFill>
                <a:latin typeface="Roboto Slab" pitchFamily="2" charset="0"/>
                <a:ea typeface="Roboto Slab" pitchFamily="2" charset="0"/>
              </a:endParaRPr>
            </a:p>
          </p:txBody>
        </p:sp>
        <p:grpSp>
          <p:nvGrpSpPr>
            <p:cNvPr id="41" name="Group 40">
              <a:extLst>
                <a:ext uri="{FF2B5EF4-FFF2-40B4-BE49-F238E27FC236}">
                  <a16:creationId xmlns:a16="http://schemas.microsoft.com/office/drawing/2014/main" id="{0D4AE7E1-ED58-E117-A25D-15320C861D52}"/>
                </a:ext>
              </a:extLst>
            </p:cNvPr>
            <p:cNvGrpSpPr/>
            <p:nvPr/>
          </p:nvGrpSpPr>
          <p:grpSpPr>
            <a:xfrm>
              <a:off x="2693427" y="1560515"/>
              <a:ext cx="185505" cy="649828"/>
              <a:chOff x="2693427" y="1560515"/>
              <a:chExt cx="185505" cy="649828"/>
            </a:xfrm>
          </p:grpSpPr>
          <p:cxnSp>
            <p:nvCxnSpPr>
              <p:cNvPr id="42" name="Straight Connector 41">
                <a:extLst>
                  <a:ext uri="{FF2B5EF4-FFF2-40B4-BE49-F238E27FC236}">
                    <a16:creationId xmlns:a16="http://schemas.microsoft.com/office/drawing/2014/main" id="{029C2CD1-C71F-921E-C905-30F450BD5F76}"/>
                  </a:ext>
                </a:extLst>
              </p:cNvPr>
              <p:cNvCxnSpPr>
                <a:cxnSpLocks/>
              </p:cNvCxnSpPr>
              <p:nvPr/>
            </p:nvCxnSpPr>
            <p:spPr>
              <a:xfrm>
                <a:off x="2695808" y="1560515"/>
                <a:ext cx="183124" cy="327295"/>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7DE3092F-D99C-E466-A84C-63C93CDDD014}"/>
                  </a:ext>
                </a:extLst>
              </p:cNvPr>
              <p:cNvCxnSpPr>
                <a:cxnSpLocks/>
              </p:cNvCxnSpPr>
              <p:nvPr/>
            </p:nvCxnSpPr>
            <p:spPr>
              <a:xfrm flipH="1">
                <a:off x="2693427" y="1887087"/>
                <a:ext cx="183124" cy="323256"/>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grpSp>
      </p:grpSp>
      <p:grpSp>
        <p:nvGrpSpPr>
          <p:cNvPr id="44" name="Group 43">
            <a:extLst>
              <a:ext uri="{FF2B5EF4-FFF2-40B4-BE49-F238E27FC236}">
                <a16:creationId xmlns:a16="http://schemas.microsoft.com/office/drawing/2014/main" id="{B00094F7-4B80-A09B-2009-DEABC22DD20B}"/>
              </a:ext>
            </a:extLst>
          </p:cNvPr>
          <p:cNvGrpSpPr/>
          <p:nvPr/>
        </p:nvGrpSpPr>
        <p:grpSpPr>
          <a:xfrm>
            <a:off x="5190284" y="1557972"/>
            <a:ext cx="2523251" cy="649828"/>
            <a:chOff x="250311" y="1560515"/>
            <a:chExt cx="2628621" cy="649828"/>
          </a:xfrm>
        </p:grpSpPr>
        <p:sp>
          <p:nvSpPr>
            <p:cNvPr id="45" name="Arrow: Pentagon 44">
              <a:extLst>
                <a:ext uri="{FF2B5EF4-FFF2-40B4-BE49-F238E27FC236}">
                  <a16:creationId xmlns:a16="http://schemas.microsoft.com/office/drawing/2014/main" id="{97F26A61-2CC0-8FE1-9E79-572C95B123C1}"/>
                </a:ext>
              </a:extLst>
            </p:cNvPr>
            <p:cNvSpPr/>
            <p:nvPr/>
          </p:nvSpPr>
          <p:spPr>
            <a:xfrm>
              <a:off x="250311" y="1562173"/>
              <a:ext cx="2626240" cy="646512"/>
            </a:xfrm>
            <a:prstGeom prst="homePlate">
              <a:avLst>
                <a:gd name="adj" fmla="val 27532"/>
              </a:avLst>
            </a:prstGeom>
            <a:solidFill>
              <a:schemeClr val="accent2">
                <a:lumMod val="20000"/>
                <a:lumOff val="80000"/>
              </a:scheme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endParaRPr lang="en-US" sz="2000">
                <a:solidFill>
                  <a:schemeClr val="accent2">
                    <a:lumMod val="75000"/>
                  </a:schemeClr>
                </a:solidFill>
                <a:latin typeface="Roboto Slab" pitchFamily="2" charset="0"/>
                <a:ea typeface="Roboto Slab" pitchFamily="2" charset="0"/>
              </a:endParaRPr>
            </a:p>
          </p:txBody>
        </p:sp>
        <p:grpSp>
          <p:nvGrpSpPr>
            <p:cNvPr id="46" name="Group 45">
              <a:extLst>
                <a:ext uri="{FF2B5EF4-FFF2-40B4-BE49-F238E27FC236}">
                  <a16:creationId xmlns:a16="http://schemas.microsoft.com/office/drawing/2014/main" id="{2EB5FE49-E648-5F02-68FD-B87FB3F8C45C}"/>
                </a:ext>
              </a:extLst>
            </p:cNvPr>
            <p:cNvGrpSpPr/>
            <p:nvPr/>
          </p:nvGrpSpPr>
          <p:grpSpPr>
            <a:xfrm>
              <a:off x="2693427" y="1560515"/>
              <a:ext cx="185505" cy="649828"/>
              <a:chOff x="2693427" y="1560515"/>
              <a:chExt cx="185505" cy="649828"/>
            </a:xfrm>
          </p:grpSpPr>
          <p:cxnSp>
            <p:nvCxnSpPr>
              <p:cNvPr id="47" name="Straight Connector 46">
                <a:extLst>
                  <a:ext uri="{FF2B5EF4-FFF2-40B4-BE49-F238E27FC236}">
                    <a16:creationId xmlns:a16="http://schemas.microsoft.com/office/drawing/2014/main" id="{FA09801C-886E-90D3-73F0-C51FD6E2C29D}"/>
                  </a:ext>
                </a:extLst>
              </p:cNvPr>
              <p:cNvCxnSpPr>
                <a:cxnSpLocks/>
              </p:cNvCxnSpPr>
              <p:nvPr/>
            </p:nvCxnSpPr>
            <p:spPr>
              <a:xfrm>
                <a:off x="2695808" y="1560515"/>
                <a:ext cx="183124" cy="327295"/>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36D02D26-C3EE-5819-632D-6326999489D0}"/>
                  </a:ext>
                </a:extLst>
              </p:cNvPr>
              <p:cNvCxnSpPr>
                <a:cxnSpLocks/>
              </p:cNvCxnSpPr>
              <p:nvPr/>
            </p:nvCxnSpPr>
            <p:spPr>
              <a:xfrm flipH="1">
                <a:off x="2693427" y="1887087"/>
                <a:ext cx="183124" cy="323256"/>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grpSp>
      </p:grpSp>
      <p:grpSp>
        <p:nvGrpSpPr>
          <p:cNvPr id="34" name="Group 33">
            <a:extLst>
              <a:ext uri="{FF2B5EF4-FFF2-40B4-BE49-F238E27FC236}">
                <a16:creationId xmlns:a16="http://schemas.microsoft.com/office/drawing/2014/main" id="{E9EBDA1C-4734-4F55-2A0F-AD27FF1D3929}"/>
              </a:ext>
            </a:extLst>
          </p:cNvPr>
          <p:cNvGrpSpPr/>
          <p:nvPr/>
        </p:nvGrpSpPr>
        <p:grpSpPr>
          <a:xfrm>
            <a:off x="2746293" y="1557972"/>
            <a:ext cx="2523251" cy="649828"/>
            <a:chOff x="250311" y="1560515"/>
            <a:chExt cx="2628621" cy="649828"/>
          </a:xfrm>
        </p:grpSpPr>
        <p:sp>
          <p:nvSpPr>
            <p:cNvPr id="35" name="Arrow: Pentagon 34">
              <a:extLst>
                <a:ext uri="{FF2B5EF4-FFF2-40B4-BE49-F238E27FC236}">
                  <a16:creationId xmlns:a16="http://schemas.microsoft.com/office/drawing/2014/main" id="{87351AE8-7120-EE1A-36B1-70E350B47D0E}"/>
                </a:ext>
              </a:extLst>
            </p:cNvPr>
            <p:cNvSpPr/>
            <p:nvPr/>
          </p:nvSpPr>
          <p:spPr>
            <a:xfrm>
              <a:off x="250311" y="1562173"/>
              <a:ext cx="2626240" cy="646512"/>
            </a:xfrm>
            <a:prstGeom prst="homePlate">
              <a:avLst>
                <a:gd name="adj" fmla="val 27532"/>
              </a:avLst>
            </a:prstGeom>
            <a:solidFill>
              <a:schemeClr val="accent2">
                <a:lumMod val="20000"/>
                <a:lumOff val="80000"/>
              </a:scheme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endParaRPr lang="en-US" sz="2000">
                <a:solidFill>
                  <a:schemeClr val="accent2">
                    <a:lumMod val="75000"/>
                  </a:schemeClr>
                </a:solidFill>
                <a:latin typeface="Roboto Slab" pitchFamily="2" charset="0"/>
                <a:ea typeface="Roboto Slab" pitchFamily="2" charset="0"/>
              </a:endParaRPr>
            </a:p>
          </p:txBody>
        </p:sp>
        <p:grpSp>
          <p:nvGrpSpPr>
            <p:cNvPr id="36" name="Group 35">
              <a:extLst>
                <a:ext uri="{FF2B5EF4-FFF2-40B4-BE49-F238E27FC236}">
                  <a16:creationId xmlns:a16="http://schemas.microsoft.com/office/drawing/2014/main" id="{DB0E7558-E195-12F0-BD68-3C139FEFFD84}"/>
                </a:ext>
              </a:extLst>
            </p:cNvPr>
            <p:cNvGrpSpPr/>
            <p:nvPr/>
          </p:nvGrpSpPr>
          <p:grpSpPr>
            <a:xfrm>
              <a:off x="2693427" y="1560515"/>
              <a:ext cx="185505" cy="649828"/>
              <a:chOff x="2693427" y="1560515"/>
              <a:chExt cx="185505" cy="649828"/>
            </a:xfrm>
          </p:grpSpPr>
          <p:cxnSp>
            <p:nvCxnSpPr>
              <p:cNvPr id="37" name="Straight Connector 36">
                <a:extLst>
                  <a:ext uri="{FF2B5EF4-FFF2-40B4-BE49-F238E27FC236}">
                    <a16:creationId xmlns:a16="http://schemas.microsoft.com/office/drawing/2014/main" id="{266C1C48-3766-AB84-B8FB-DC8A3E14E0D4}"/>
                  </a:ext>
                </a:extLst>
              </p:cNvPr>
              <p:cNvCxnSpPr>
                <a:cxnSpLocks/>
              </p:cNvCxnSpPr>
              <p:nvPr/>
            </p:nvCxnSpPr>
            <p:spPr>
              <a:xfrm>
                <a:off x="2695808" y="1560515"/>
                <a:ext cx="183124" cy="327295"/>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B4685045-5103-A805-6D9E-9C62894EA9B2}"/>
                  </a:ext>
                </a:extLst>
              </p:cNvPr>
              <p:cNvCxnSpPr>
                <a:cxnSpLocks/>
              </p:cNvCxnSpPr>
              <p:nvPr/>
            </p:nvCxnSpPr>
            <p:spPr>
              <a:xfrm flipH="1">
                <a:off x="2693427" y="1887087"/>
                <a:ext cx="183124" cy="323256"/>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grpSp>
      </p:grpSp>
      <p:grpSp>
        <p:nvGrpSpPr>
          <p:cNvPr id="33" name="Group 32">
            <a:extLst>
              <a:ext uri="{FF2B5EF4-FFF2-40B4-BE49-F238E27FC236}">
                <a16:creationId xmlns:a16="http://schemas.microsoft.com/office/drawing/2014/main" id="{9E6B8914-0180-8833-DCB7-17B026D5B500}"/>
              </a:ext>
            </a:extLst>
          </p:cNvPr>
          <p:cNvGrpSpPr/>
          <p:nvPr/>
        </p:nvGrpSpPr>
        <p:grpSpPr>
          <a:xfrm>
            <a:off x="302303" y="1557972"/>
            <a:ext cx="2523251" cy="649828"/>
            <a:chOff x="250311" y="1560515"/>
            <a:chExt cx="2628621" cy="649828"/>
          </a:xfrm>
        </p:grpSpPr>
        <p:sp>
          <p:nvSpPr>
            <p:cNvPr id="26" name="Arrow: Pentagon 25">
              <a:extLst>
                <a:ext uri="{FF2B5EF4-FFF2-40B4-BE49-F238E27FC236}">
                  <a16:creationId xmlns:a16="http://schemas.microsoft.com/office/drawing/2014/main" id="{0622E44E-A245-3603-8183-90296973C68C}"/>
                </a:ext>
              </a:extLst>
            </p:cNvPr>
            <p:cNvSpPr/>
            <p:nvPr/>
          </p:nvSpPr>
          <p:spPr>
            <a:xfrm>
              <a:off x="250311" y="1562173"/>
              <a:ext cx="2626240" cy="646512"/>
            </a:xfrm>
            <a:prstGeom prst="homePlate">
              <a:avLst>
                <a:gd name="adj" fmla="val 27532"/>
              </a:avLst>
            </a:prstGeom>
            <a:solidFill>
              <a:schemeClr val="accent2">
                <a:lumMod val="20000"/>
                <a:lumOff val="80000"/>
              </a:scheme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endParaRPr lang="en-US" sz="2000">
                <a:solidFill>
                  <a:schemeClr val="accent2">
                    <a:lumMod val="75000"/>
                  </a:schemeClr>
                </a:solidFill>
                <a:latin typeface="Roboto Slab" pitchFamily="2" charset="0"/>
                <a:ea typeface="Roboto Slab" pitchFamily="2" charset="0"/>
              </a:endParaRPr>
            </a:p>
          </p:txBody>
        </p:sp>
        <p:grpSp>
          <p:nvGrpSpPr>
            <p:cNvPr id="32" name="Group 31">
              <a:extLst>
                <a:ext uri="{FF2B5EF4-FFF2-40B4-BE49-F238E27FC236}">
                  <a16:creationId xmlns:a16="http://schemas.microsoft.com/office/drawing/2014/main" id="{410BA7E3-A1F4-DA8B-6D50-26172D8EAF2D}"/>
                </a:ext>
              </a:extLst>
            </p:cNvPr>
            <p:cNvGrpSpPr/>
            <p:nvPr/>
          </p:nvGrpSpPr>
          <p:grpSpPr>
            <a:xfrm>
              <a:off x="2693427" y="1560515"/>
              <a:ext cx="185505" cy="649828"/>
              <a:chOff x="2693427" y="1560515"/>
              <a:chExt cx="185505" cy="649828"/>
            </a:xfrm>
          </p:grpSpPr>
          <p:cxnSp>
            <p:nvCxnSpPr>
              <p:cNvPr id="5" name="Straight Connector 4">
                <a:extLst>
                  <a:ext uri="{FF2B5EF4-FFF2-40B4-BE49-F238E27FC236}">
                    <a16:creationId xmlns:a16="http://schemas.microsoft.com/office/drawing/2014/main" id="{CF672436-38D1-9217-2F3F-71CC61C30149}"/>
                  </a:ext>
                </a:extLst>
              </p:cNvPr>
              <p:cNvCxnSpPr>
                <a:cxnSpLocks/>
              </p:cNvCxnSpPr>
              <p:nvPr/>
            </p:nvCxnSpPr>
            <p:spPr>
              <a:xfrm>
                <a:off x="2695808" y="1560515"/>
                <a:ext cx="183124" cy="327295"/>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B9BA29E6-FFD5-A32B-78E6-D3B02401E597}"/>
                  </a:ext>
                </a:extLst>
              </p:cNvPr>
              <p:cNvCxnSpPr>
                <a:cxnSpLocks/>
              </p:cNvCxnSpPr>
              <p:nvPr/>
            </p:nvCxnSpPr>
            <p:spPr>
              <a:xfrm flipH="1">
                <a:off x="2693427" y="1887087"/>
                <a:ext cx="183124" cy="323256"/>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grpSp>
      </p:grpSp>
      <p:sp>
        <p:nvSpPr>
          <p:cNvPr id="7" name="Rectangle 6">
            <a:extLst>
              <a:ext uri="{FF2B5EF4-FFF2-40B4-BE49-F238E27FC236}">
                <a16:creationId xmlns:a16="http://schemas.microsoft.com/office/drawing/2014/main" id="{38D45C09-66DB-70DF-0504-B64F02850C3B}"/>
              </a:ext>
            </a:extLst>
          </p:cNvPr>
          <p:cNvSpPr/>
          <p:nvPr/>
        </p:nvSpPr>
        <p:spPr>
          <a:xfrm>
            <a:off x="302302" y="2201940"/>
            <a:ext cx="2345183" cy="2610572"/>
          </a:xfrm>
          <a:prstGeom prst="rect">
            <a:avLst/>
          </a:prstGeom>
          <a:noFill/>
          <a:ln w="31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11" name="Rectangle 10">
            <a:extLst>
              <a:ext uri="{FF2B5EF4-FFF2-40B4-BE49-F238E27FC236}">
                <a16:creationId xmlns:a16="http://schemas.microsoft.com/office/drawing/2014/main" id="{F95B8918-1A48-427F-AF4B-915D87BD1565}"/>
              </a:ext>
            </a:extLst>
          </p:cNvPr>
          <p:cNvSpPr/>
          <p:nvPr/>
        </p:nvSpPr>
        <p:spPr>
          <a:xfrm>
            <a:off x="5190284" y="2197739"/>
            <a:ext cx="2345183" cy="2610572"/>
          </a:xfrm>
          <a:prstGeom prst="rect">
            <a:avLst/>
          </a:prstGeom>
          <a:noFill/>
          <a:ln w="31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15" name="Rectangle 14">
            <a:extLst>
              <a:ext uri="{FF2B5EF4-FFF2-40B4-BE49-F238E27FC236}">
                <a16:creationId xmlns:a16="http://schemas.microsoft.com/office/drawing/2014/main" id="{A20AE5BF-0997-8F9D-1670-C3B4A8D3DD95}"/>
              </a:ext>
            </a:extLst>
          </p:cNvPr>
          <p:cNvSpPr/>
          <p:nvPr/>
        </p:nvSpPr>
        <p:spPr>
          <a:xfrm>
            <a:off x="2746293" y="2201940"/>
            <a:ext cx="2345183" cy="2610572"/>
          </a:xfrm>
          <a:prstGeom prst="rect">
            <a:avLst/>
          </a:prstGeom>
          <a:noFill/>
          <a:ln w="31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20" name="Rectangle 19">
            <a:extLst>
              <a:ext uri="{FF2B5EF4-FFF2-40B4-BE49-F238E27FC236}">
                <a16:creationId xmlns:a16="http://schemas.microsoft.com/office/drawing/2014/main" id="{A6F9F784-0E51-15B4-EE35-9D6A804375DD}"/>
              </a:ext>
            </a:extLst>
          </p:cNvPr>
          <p:cNvSpPr/>
          <p:nvPr/>
        </p:nvSpPr>
        <p:spPr>
          <a:xfrm>
            <a:off x="7634275" y="2197739"/>
            <a:ext cx="2345183" cy="2610572"/>
          </a:xfrm>
          <a:prstGeom prst="rect">
            <a:avLst/>
          </a:prstGeom>
          <a:noFill/>
          <a:ln w="31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2" name="Title 1">
            <a:extLst>
              <a:ext uri="{FF2B5EF4-FFF2-40B4-BE49-F238E27FC236}">
                <a16:creationId xmlns:a16="http://schemas.microsoft.com/office/drawing/2014/main" id="{C6899FEA-D981-08A0-BB60-BF7A106B61BD}"/>
              </a:ext>
            </a:extLst>
          </p:cNvPr>
          <p:cNvSpPr>
            <a:spLocks noGrp="1"/>
          </p:cNvSpPr>
          <p:nvPr>
            <p:ph type="title"/>
          </p:nvPr>
        </p:nvSpPr>
        <p:spPr>
          <a:xfrm>
            <a:off x="90535" y="180807"/>
            <a:ext cx="12101463" cy="1000832"/>
          </a:xfrm>
        </p:spPr>
        <p:txBody>
          <a:bodyPr>
            <a:noAutofit/>
          </a:bodyPr>
          <a:lstStyle/>
          <a:p>
            <a:pPr>
              <a:spcBef>
                <a:spcPts val="1200"/>
              </a:spcBef>
            </a:pPr>
            <a:r>
              <a:rPr lang="en-US"/>
              <a:t>Cardiff Oncology: Positioned to improve 1</a:t>
            </a:r>
            <a:r>
              <a:rPr lang="en-US" baseline="30000"/>
              <a:t>st</a:t>
            </a:r>
            <a:r>
              <a:rPr lang="en-US"/>
              <a:t> line RAS-mut mCRC treatment</a:t>
            </a:r>
          </a:p>
        </p:txBody>
      </p:sp>
      <p:sp>
        <p:nvSpPr>
          <p:cNvPr id="19" name="Rectangle 18">
            <a:hlinkClick r:id="" action="ppaction://noaction"/>
            <a:extLst>
              <a:ext uri="{FF2B5EF4-FFF2-40B4-BE49-F238E27FC236}">
                <a16:creationId xmlns:a16="http://schemas.microsoft.com/office/drawing/2014/main" id="{50338EE3-D7CF-2220-0036-ED0F569797BB}"/>
              </a:ext>
            </a:extLst>
          </p:cNvPr>
          <p:cNvSpPr/>
          <p:nvPr/>
        </p:nvSpPr>
        <p:spPr>
          <a:xfrm>
            <a:off x="11096625" y="6191250"/>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
        <p:nvSpPr>
          <p:cNvPr id="22" name="TextBox 21">
            <a:extLst>
              <a:ext uri="{FF2B5EF4-FFF2-40B4-BE49-F238E27FC236}">
                <a16:creationId xmlns:a16="http://schemas.microsoft.com/office/drawing/2014/main" id="{5F927399-D5D9-5358-8501-70CE166DC019}"/>
              </a:ext>
            </a:extLst>
          </p:cNvPr>
          <p:cNvSpPr txBox="1"/>
          <p:nvPr/>
        </p:nvSpPr>
        <p:spPr>
          <a:xfrm>
            <a:off x="462928" y="1612469"/>
            <a:ext cx="2086972" cy="553998"/>
          </a:xfrm>
          <a:prstGeom prst="rect">
            <a:avLst/>
          </a:prstGeom>
          <a:noFill/>
        </p:spPr>
        <p:txBody>
          <a:bodyPr wrap="square" lIns="0" tIns="0" rIns="0" bIns="0" rtlCol="0" anchor="ctr">
            <a:spAutoFit/>
          </a:bodyPr>
          <a:lstStyle/>
          <a:p>
            <a:pPr>
              <a:spcAft>
                <a:spcPts val="600"/>
              </a:spcAft>
            </a:pPr>
            <a:r>
              <a:rPr lang="en-US" b="1">
                <a:solidFill>
                  <a:schemeClr val="accent1"/>
                </a:solidFill>
                <a:latin typeface="Roboto Slab" pitchFamily="2" charset="0"/>
                <a:ea typeface="Roboto Slab" pitchFamily="2" charset="0"/>
              </a:rPr>
              <a:t>First-in-Class </a:t>
            </a:r>
            <a:br>
              <a:rPr lang="en-US" b="1">
                <a:solidFill>
                  <a:schemeClr val="accent1"/>
                </a:solidFill>
                <a:latin typeface="Roboto Slab" pitchFamily="2" charset="0"/>
                <a:ea typeface="Roboto Slab" pitchFamily="2" charset="0"/>
              </a:rPr>
            </a:br>
            <a:r>
              <a:rPr lang="en-US" b="1">
                <a:solidFill>
                  <a:schemeClr val="accent1"/>
                </a:solidFill>
                <a:latin typeface="Roboto Slab" pitchFamily="2" charset="0"/>
                <a:ea typeface="Roboto Slab" pitchFamily="2" charset="0"/>
              </a:rPr>
              <a:t>PLK1 inhibitor</a:t>
            </a:r>
          </a:p>
        </p:txBody>
      </p:sp>
      <p:sp>
        <p:nvSpPr>
          <p:cNvPr id="27" name="TextBox 26">
            <a:extLst>
              <a:ext uri="{FF2B5EF4-FFF2-40B4-BE49-F238E27FC236}">
                <a16:creationId xmlns:a16="http://schemas.microsoft.com/office/drawing/2014/main" id="{3F22EEE2-92BF-9F04-5AB7-C9C360AFB332}"/>
              </a:ext>
            </a:extLst>
          </p:cNvPr>
          <p:cNvSpPr txBox="1"/>
          <p:nvPr/>
        </p:nvSpPr>
        <p:spPr>
          <a:xfrm>
            <a:off x="462927" y="2398608"/>
            <a:ext cx="2013120" cy="1092607"/>
          </a:xfrm>
          <a:prstGeom prst="rect">
            <a:avLst/>
          </a:prstGeom>
          <a:noFill/>
        </p:spPr>
        <p:txBody>
          <a:bodyPr wrap="square" lIns="0" tIns="0" rIns="0" bIns="0" rtlCol="0" anchor="t">
            <a:spAutoFit/>
          </a:bodyPr>
          <a:lstStyle/>
          <a:p>
            <a:pPr marL="57150" lvl="1">
              <a:spcAft>
                <a:spcPts val="600"/>
              </a:spcAft>
            </a:pPr>
            <a:r>
              <a:rPr lang="en-US">
                <a:solidFill>
                  <a:schemeClr val="accent2"/>
                </a:solidFill>
                <a:latin typeface="Avenir Heavy" panose="020B0703020203020204" pitchFamily="34" charset="0"/>
                <a:ea typeface="Roboto Slab Black" pitchFamily="2" charset="0"/>
              </a:rPr>
              <a:t>Onvansertib</a:t>
            </a:r>
          </a:p>
          <a:p>
            <a:pPr marL="0" lvl="1">
              <a:spcAft>
                <a:spcPts val="600"/>
              </a:spcAft>
            </a:pPr>
            <a:r>
              <a:rPr lang="en-US" sz="1600">
                <a:solidFill>
                  <a:schemeClr val="accent1"/>
                </a:solidFill>
                <a:latin typeface="Avenir" panose="020B0503020203020204" pitchFamily="34" charset="0"/>
                <a:ea typeface="Roboto Slab Black" pitchFamily="2" charset="0"/>
              </a:rPr>
              <a:t>First well-tolerated PLK1-selective inhibitor</a:t>
            </a:r>
          </a:p>
        </p:txBody>
      </p:sp>
      <p:sp>
        <p:nvSpPr>
          <p:cNvPr id="12" name="TextBox 11">
            <a:extLst>
              <a:ext uri="{FF2B5EF4-FFF2-40B4-BE49-F238E27FC236}">
                <a16:creationId xmlns:a16="http://schemas.microsoft.com/office/drawing/2014/main" id="{90A8AC7D-FF1D-F6E3-FEA0-BB2657FBDCA9}"/>
              </a:ext>
            </a:extLst>
          </p:cNvPr>
          <p:cNvSpPr txBox="1"/>
          <p:nvPr/>
        </p:nvSpPr>
        <p:spPr>
          <a:xfrm>
            <a:off x="5495460" y="1746767"/>
            <a:ext cx="1866507" cy="276999"/>
          </a:xfrm>
          <a:prstGeom prst="rect">
            <a:avLst/>
          </a:prstGeom>
          <a:noFill/>
        </p:spPr>
        <p:txBody>
          <a:bodyPr wrap="square" lIns="0" tIns="0" rIns="0" bIns="0" rtlCol="0" anchor="ctr">
            <a:spAutoFit/>
          </a:bodyPr>
          <a:lstStyle>
            <a:defPPr>
              <a:defRPr lang="en-UG"/>
            </a:defPPr>
            <a:lvl1pPr>
              <a:spcAft>
                <a:spcPts val="600"/>
              </a:spcAft>
              <a:defRPr>
                <a:solidFill>
                  <a:schemeClr val="accent1"/>
                </a:solidFill>
                <a:latin typeface="Roboto Slab" pitchFamily="2" charset="0"/>
                <a:ea typeface="Roboto Slab" pitchFamily="2" charset="0"/>
              </a:defRPr>
            </a:lvl1pPr>
          </a:lstStyle>
          <a:p>
            <a:r>
              <a:rPr lang="en-US" b="1"/>
              <a:t>Shift to 1</a:t>
            </a:r>
            <a:r>
              <a:rPr lang="en-US" b="1" baseline="30000"/>
              <a:t>st</a:t>
            </a:r>
            <a:r>
              <a:rPr lang="en-US" b="1"/>
              <a:t> line</a:t>
            </a:r>
          </a:p>
        </p:txBody>
      </p:sp>
      <p:sp>
        <p:nvSpPr>
          <p:cNvPr id="13" name="TextBox 12">
            <a:extLst>
              <a:ext uri="{FF2B5EF4-FFF2-40B4-BE49-F238E27FC236}">
                <a16:creationId xmlns:a16="http://schemas.microsoft.com/office/drawing/2014/main" id="{31870ADB-1CDD-1A7C-F6DD-BADA0C7FD952}"/>
              </a:ext>
            </a:extLst>
          </p:cNvPr>
          <p:cNvSpPr txBox="1"/>
          <p:nvPr/>
        </p:nvSpPr>
        <p:spPr>
          <a:xfrm>
            <a:off x="5317080" y="2398608"/>
            <a:ext cx="2044888" cy="2231380"/>
          </a:xfrm>
          <a:prstGeom prst="rect">
            <a:avLst/>
          </a:prstGeom>
          <a:noFill/>
        </p:spPr>
        <p:txBody>
          <a:bodyPr wrap="square" lIns="0" tIns="0" rIns="0" bIns="0" rtlCol="0" anchor="t">
            <a:spAutoFit/>
          </a:bodyPr>
          <a:lstStyle/>
          <a:p>
            <a:pPr marL="57150" lvl="1">
              <a:spcAft>
                <a:spcPts val="600"/>
              </a:spcAft>
            </a:pPr>
            <a:r>
              <a:rPr lang="en-US">
                <a:solidFill>
                  <a:schemeClr val="accent2"/>
                </a:solidFill>
                <a:latin typeface="Avenir Heavy" panose="020B0703020203020204" pitchFamily="34" charset="0"/>
                <a:ea typeface="Roboto Slab Black" pitchFamily="2" charset="0"/>
              </a:rPr>
              <a:t>Strong support</a:t>
            </a:r>
          </a:p>
          <a:p>
            <a:pPr marL="227013" lvl="1" indent="-227013">
              <a:spcAft>
                <a:spcPts val="600"/>
              </a:spcAft>
              <a:buFont typeface="Arial" panose="020B0604020202020204" pitchFamily="34" charset="0"/>
              <a:buChar char="•"/>
            </a:pPr>
            <a:r>
              <a:rPr lang="en-US" sz="1600">
                <a:solidFill>
                  <a:schemeClr val="accent1"/>
                </a:solidFill>
                <a:latin typeface="Avenir" panose="020B0503020203020204" pitchFamily="34" charset="0"/>
                <a:ea typeface="Roboto Slab Black" pitchFamily="2" charset="0"/>
              </a:rPr>
              <a:t>2</a:t>
            </a:r>
            <a:r>
              <a:rPr lang="en-US" sz="1600" baseline="30000">
                <a:solidFill>
                  <a:schemeClr val="accent1"/>
                </a:solidFill>
                <a:latin typeface="Avenir" panose="020B0503020203020204" pitchFamily="34" charset="0"/>
                <a:ea typeface="Roboto Slab Black" pitchFamily="2" charset="0"/>
              </a:rPr>
              <a:t>nd</a:t>
            </a:r>
            <a:r>
              <a:rPr lang="en-US" sz="1600">
                <a:solidFill>
                  <a:schemeClr val="accent1"/>
                </a:solidFill>
                <a:latin typeface="Avenir" panose="020B0503020203020204" pitchFamily="34" charset="0"/>
                <a:ea typeface="Roboto Slab Black" pitchFamily="2" charset="0"/>
              </a:rPr>
              <a:t> line data</a:t>
            </a:r>
          </a:p>
          <a:p>
            <a:pPr marL="227013" lvl="1" indent="-227013">
              <a:spcAft>
                <a:spcPts val="600"/>
              </a:spcAft>
              <a:buFont typeface="Arial" panose="020B0604020202020204" pitchFamily="34" charset="0"/>
              <a:buChar char="•"/>
            </a:pPr>
            <a:r>
              <a:rPr lang="en-US" sz="1600">
                <a:solidFill>
                  <a:schemeClr val="accent1"/>
                </a:solidFill>
                <a:latin typeface="Avenir" panose="020B0503020203020204" pitchFamily="34" charset="0"/>
                <a:ea typeface="Roboto Slab Black" pitchFamily="2" charset="0"/>
              </a:rPr>
              <a:t>FDA agreed path to 1</a:t>
            </a:r>
            <a:r>
              <a:rPr lang="en-US" sz="1600" baseline="30000">
                <a:solidFill>
                  <a:schemeClr val="accent1"/>
                </a:solidFill>
                <a:latin typeface="Avenir" panose="020B0503020203020204" pitchFamily="34" charset="0"/>
                <a:ea typeface="Roboto Slab Black" pitchFamily="2" charset="0"/>
              </a:rPr>
              <a:t>st</a:t>
            </a:r>
            <a:r>
              <a:rPr lang="en-US" sz="1600">
                <a:solidFill>
                  <a:schemeClr val="accent1"/>
                </a:solidFill>
                <a:latin typeface="Avenir" panose="020B0503020203020204" pitchFamily="34" charset="0"/>
                <a:ea typeface="Roboto Slab Black" pitchFamily="2" charset="0"/>
              </a:rPr>
              <a:t> line accelerated approval</a:t>
            </a:r>
          </a:p>
          <a:p>
            <a:pPr marL="227013" lvl="1" indent="-227013">
              <a:spcAft>
                <a:spcPts val="600"/>
              </a:spcAft>
              <a:buFont typeface="Arial" panose="020B0604020202020204" pitchFamily="34" charset="0"/>
              <a:buChar char="•"/>
            </a:pPr>
            <a:r>
              <a:rPr lang="en-US" sz="1600">
                <a:solidFill>
                  <a:schemeClr val="accent1"/>
                </a:solidFill>
                <a:latin typeface="Avenir" panose="020B0503020203020204" pitchFamily="34" charset="0"/>
                <a:ea typeface="Roboto Slab Black" pitchFamily="2" charset="0"/>
              </a:rPr>
              <a:t>Pfizer: clinical execution in 1</a:t>
            </a:r>
            <a:r>
              <a:rPr lang="en-US" sz="1600" baseline="30000">
                <a:solidFill>
                  <a:schemeClr val="accent1"/>
                </a:solidFill>
                <a:latin typeface="Avenir" panose="020B0503020203020204" pitchFamily="34" charset="0"/>
                <a:ea typeface="Roboto Slab Black" pitchFamily="2" charset="0"/>
              </a:rPr>
              <a:t>st</a:t>
            </a:r>
            <a:r>
              <a:rPr lang="en-US" sz="1600">
                <a:solidFill>
                  <a:schemeClr val="accent1"/>
                </a:solidFill>
                <a:latin typeface="Avenir" panose="020B0503020203020204" pitchFamily="34" charset="0"/>
                <a:ea typeface="Roboto Slab Black" pitchFamily="2" charset="0"/>
              </a:rPr>
              <a:t> line</a:t>
            </a:r>
          </a:p>
        </p:txBody>
      </p:sp>
      <p:sp>
        <p:nvSpPr>
          <p:cNvPr id="16" name="TextBox 15">
            <a:extLst>
              <a:ext uri="{FF2B5EF4-FFF2-40B4-BE49-F238E27FC236}">
                <a16:creationId xmlns:a16="http://schemas.microsoft.com/office/drawing/2014/main" id="{8F934703-CC04-9222-B588-C5291E974217}"/>
              </a:ext>
            </a:extLst>
          </p:cNvPr>
          <p:cNvSpPr txBox="1"/>
          <p:nvPr/>
        </p:nvSpPr>
        <p:spPr>
          <a:xfrm>
            <a:off x="2948467" y="1612469"/>
            <a:ext cx="2140722" cy="553998"/>
          </a:xfrm>
          <a:prstGeom prst="rect">
            <a:avLst/>
          </a:prstGeom>
          <a:noFill/>
        </p:spPr>
        <p:txBody>
          <a:bodyPr wrap="square" lIns="0" tIns="0" rIns="0" bIns="0" rtlCol="0" anchor="ctr">
            <a:spAutoFit/>
          </a:bodyPr>
          <a:lstStyle>
            <a:defPPr>
              <a:defRPr lang="en-UG"/>
            </a:defPPr>
            <a:lvl1pPr>
              <a:spcAft>
                <a:spcPts val="600"/>
              </a:spcAft>
              <a:defRPr>
                <a:solidFill>
                  <a:schemeClr val="accent1"/>
                </a:solidFill>
                <a:latin typeface="Roboto Slab" pitchFamily="2" charset="0"/>
                <a:ea typeface="Roboto Slab" pitchFamily="2" charset="0"/>
              </a:defRPr>
            </a:lvl1pPr>
          </a:lstStyle>
          <a:p>
            <a:r>
              <a:rPr lang="en-US" b="1"/>
              <a:t>2</a:t>
            </a:r>
            <a:r>
              <a:rPr lang="en-US" b="1" baseline="30000"/>
              <a:t>nd</a:t>
            </a:r>
            <a:r>
              <a:rPr lang="en-US" b="1"/>
              <a:t> line KRAS-mut.</a:t>
            </a:r>
            <a:br>
              <a:rPr lang="en-US" b="1"/>
            </a:br>
            <a:r>
              <a:rPr lang="en-US" b="1"/>
              <a:t>mCRC program</a:t>
            </a:r>
          </a:p>
        </p:txBody>
      </p:sp>
      <p:sp>
        <p:nvSpPr>
          <p:cNvPr id="17" name="TextBox 16">
            <a:extLst>
              <a:ext uri="{FF2B5EF4-FFF2-40B4-BE49-F238E27FC236}">
                <a16:creationId xmlns:a16="http://schemas.microsoft.com/office/drawing/2014/main" id="{12FAB3D7-550C-35A0-4F4C-C2E2D7C439AE}"/>
              </a:ext>
            </a:extLst>
          </p:cNvPr>
          <p:cNvSpPr txBox="1"/>
          <p:nvPr/>
        </p:nvSpPr>
        <p:spPr>
          <a:xfrm>
            <a:off x="2948466" y="2398608"/>
            <a:ext cx="1964311" cy="846386"/>
          </a:xfrm>
          <a:prstGeom prst="rect">
            <a:avLst/>
          </a:prstGeom>
          <a:noFill/>
        </p:spPr>
        <p:txBody>
          <a:bodyPr wrap="square" lIns="0" tIns="0" rIns="0" bIns="0" rtlCol="0" anchor="t">
            <a:spAutoFit/>
          </a:bodyPr>
          <a:lstStyle/>
          <a:p>
            <a:pPr marL="57150" lvl="1">
              <a:spcAft>
                <a:spcPts val="600"/>
              </a:spcAft>
            </a:pPr>
            <a:r>
              <a:rPr lang="en-US">
                <a:solidFill>
                  <a:schemeClr val="accent2"/>
                </a:solidFill>
                <a:latin typeface="Avenir Heavy" panose="020B0703020203020204" pitchFamily="34" charset="0"/>
                <a:ea typeface="Roboto Slab Black" pitchFamily="2" charset="0"/>
              </a:rPr>
              <a:t>Ph 1b/2 data</a:t>
            </a:r>
          </a:p>
          <a:p>
            <a:pPr marL="0" lvl="1">
              <a:spcAft>
                <a:spcPts val="600"/>
              </a:spcAft>
            </a:pPr>
            <a:r>
              <a:rPr lang="en-US" sz="1600">
                <a:solidFill>
                  <a:schemeClr val="accent1"/>
                </a:solidFill>
                <a:latin typeface="Avenir" panose="020B0503020203020204" pitchFamily="34" charset="0"/>
                <a:ea typeface="Roboto Slab Black" pitchFamily="2" charset="0"/>
              </a:rPr>
              <a:t>High efficacy in </a:t>
            </a:r>
            <a:br>
              <a:rPr lang="en-US" sz="1600">
                <a:solidFill>
                  <a:schemeClr val="accent1"/>
                </a:solidFill>
                <a:latin typeface="Avenir" panose="020B0503020203020204" pitchFamily="34" charset="0"/>
                <a:ea typeface="Roboto Slab Black" pitchFamily="2" charset="0"/>
              </a:rPr>
            </a:br>
            <a:r>
              <a:rPr lang="en-US" sz="1600" err="1">
                <a:solidFill>
                  <a:schemeClr val="accent1"/>
                </a:solidFill>
                <a:latin typeface="Avenir" panose="020B0503020203020204" pitchFamily="34" charset="0"/>
                <a:ea typeface="Roboto Slab Black" pitchFamily="2" charset="0"/>
              </a:rPr>
              <a:t>bev</a:t>
            </a:r>
            <a:r>
              <a:rPr lang="en-US" sz="1600">
                <a:solidFill>
                  <a:schemeClr val="accent1"/>
                </a:solidFill>
                <a:latin typeface="Avenir" panose="020B0503020203020204" pitchFamily="34" charset="0"/>
                <a:ea typeface="Roboto Slab Black" pitchFamily="2" charset="0"/>
              </a:rPr>
              <a:t> naïve patients</a:t>
            </a:r>
          </a:p>
        </p:txBody>
      </p:sp>
      <p:sp>
        <p:nvSpPr>
          <p:cNvPr id="23" name="TextBox 22">
            <a:extLst>
              <a:ext uri="{FF2B5EF4-FFF2-40B4-BE49-F238E27FC236}">
                <a16:creationId xmlns:a16="http://schemas.microsoft.com/office/drawing/2014/main" id="{1432C405-3487-8A37-8831-1B65F7FAEB3A}"/>
              </a:ext>
            </a:extLst>
          </p:cNvPr>
          <p:cNvSpPr txBox="1"/>
          <p:nvPr/>
        </p:nvSpPr>
        <p:spPr>
          <a:xfrm>
            <a:off x="7763182" y="1608268"/>
            <a:ext cx="2352122" cy="553998"/>
          </a:xfrm>
          <a:prstGeom prst="rect">
            <a:avLst/>
          </a:prstGeom>
          <a:noFill/>
        </p:spPr>
        <p:txBody>
          <a:bodyPr wrap="square" lIns="0" tIns="0" rIns="0" bIns="0" rtlCol="0" anchor="ctr">
            <a:spAutoFit/>
          </a:bodyPr>
          <a:lstStyle>
            <a:defPPr>
              <a:defRPr lang="en-UG"/>
            </a:defPPr>
            <a:lvl1pPr>
              <a:spcAft>
                <a:spcPts val="600"/>
              </a:spcAft>
              <a:defRPr>
                <a:solidFill>
                  <a:schemeClr val="accent1"/>
                </a:solidFill>
                <a:latin typeface="Roboto Slab" pitchFamily="2" charset="0"/>
                <a:ea typeface="Roboto Slab" pitchFamily="2" charset="0"/>
              </a:defRPr>
            </a:lvl1pPr>
          </a:lstStyle>
          <a:p>
            <a:r>
              <a:rPr lang="en-US" b="1"/>
              <a:t>Clinical signal from CRDF-004 1</a:t>
            </a:r>
            <a:r>
              <a:rPr lang="en-US" b="1" baseline="30000"/>
              <a:t>st</a:t>
            </a:r>
            <a:r>
              <a:rPr lang="en-US" b="1"/>
              <a:t> trial</a:t>
            </a:r>
          </a:p>
        </p:txBody>
      </p:sp>
      <p:sp>
        <p:nvSpPr>
          <p:cNvPr id="24" name="TextBox 23">
            <a:extLst>
              <a:ext uri="{FF2B5EF4-FFF2-40B4-BE49-F238E27FC236}">
                <a16:creationId xmlns:a16="http://schemas.microsoft.com/office/drawing/2014/main" id="{B0ADE79C-04E7-C749-7ECF-0B2D14A47758}"/>
              </a:ext>
            </a:extLst>
          </p:cNvPr>
          <p:cNvSpPr txBox="1"/>
          <p:nvPr/>
        </p:nvSpPr>
        <p:spPr>
          <a:xfrm>
            <a:off x="7812342" y="2398608"/>
            <a:ext cx="1901496" cy="1938992"/>
          </a:xfrm>
          <a:prstGeom prst="rect">
            <a:avLst/>
          </a:prstGeom>
          <a:noFill/>
        </p:spPr>
        <p:txBody>
          <a:bodyPr wrap="square" lIns="0" tIns="0" rIns="0" bIns="0" rtlCol="0" anchor="t">
            <a:spAutoFit/>
          </a:bodyPr>
          <a:lstStyle/>
          <a:p>
            <a:pPr marL="57150" lvl="1">
              <a:spcAft>
                <a:spcPts val="600"/>
              </a:spcAft>
            </a:pPr>
            <a:r>
              <a:rPr lang="en-US">
                <a:solidFill>
                  <a:schemeClr val="accent2"/>
                </a:solidFill>
                <a:latin typeface="Avenir Heavy" panose="020B0703020203020204" pitchFamily="34" charset="0"/>
                <a:ea typeface="Roboto Slab Black" pitchFamily="2" charset="0"/>
              </a:rPr>
              <a:t>Encouraging </a:t>
            </a:r>
            <a:br>
              <a:rPr lang="en-US">
                <a:solidFill>
                  <a:schemeClr val="accent2"/>
                </a:solidFill>
                <a:latin typeface="Avenir Heavy" panose="020B0703020203020204" pitchFamily="34" charset="0"/>
                <a:ea typeface="Roboto Slab Black" pitchFamily="2" charset="0"/>
              </a:rPr>
            </a:br>
            <a:r>
              <a:rPr lang="en-US">
                <a:solidFill>
                  <a:schemeClr val="accent2"/>
                </a:solidFill>
                <a:latin typeface="Avenir Heavy" panose="020B0703020203020204" pitchFamily="34" charset="0"/>
                <a:ea typeface="Roboto Slab Black" pitchFamily="2" charset="0"/>
              </a:rPr>
              <a:t>initial data</a:t>
            </a:r>
          </a:p>
          <a:p>
            <a:pPr marL="227013" lvl="1" indent="-227013">
              <a:spcAft>
                <a:spcPts val="600"/>
              </a:spcAft>
              <a:buFont typeface="Arial" panose="020B0604020202020204" pitchFamily="34" charset="0"/>
              <a:buChar char="•"/>
            </a:pPr>
            <a:r>
              <a:rPr lang="en-US" sz="1600">
                <a:solidFill>
                  <a:schemeClr val="accent1"/>
                </a:solidFill>
                <a:latin typeface="Avenir" panose="020B0503020203020204" pitchFamily="34" charset="0"/>
                <a:ea typeface="Roboto Slab Black" pitchFamily="2" charset="0"/>
              </a:rPr>
              <a:t>64% response rate for 30 mg </a:t>
            </a:r>
            <a:r>
              <a:rPr lang="en-US" sz="1600" err="1">
                <a:solidFill>
                  <a:schemeClr val="accent1"/>
                </a:solidFill>
                <a:latin typeface="Avenir" panose="020B0503020203020204" pitchFamily="34" charset="0"/>
                <a:ea typeface="Roboto Slab Black" pitchFamily="2" charset="0"/>
              </a:rPr>
              <a:t>onv</a:t>
            </a:r>
            <a:r>
              <a:rPr lang="en-US" sz="1600">
                <a:solidFill>
                  <a:schemeClr val="accent1"/>
                </a:solidFill>
                <a:latin typeface="Avenir" panose="020B0503020203020204" pitchFamily="34" charset="0"/>
                <a:ea typeface="Roboto Slab Black" pitchFamily="2" charset="0"/>
              </a:rPr>
              <a:t> + SoC </a:t>
            </a:r>
          </a:p>
          <a:p>
            <a:pPr marL="227013" lvl="1" indent="-227013">
              <a:spcAft>
                <a:spcPts val="600"/>
              </a:spcAft>
              <a:buFont typeface="Arial" panose="020B0604020202020204" pitchFamily="34" charset="0"/>
              <a:buChar char="•"/>
            </a:pPr>
            <a:r>
              <a:rPr lang="en-US" sz="1600">
                <a:solidFill>
                  <a:schemeClr val="accent1"/>
                </a:solidFill>
                <a:latin typeface="Avenir" panose="020B0503020203020204" pitchFamily="34" charset="0"/>
                <a:ea typeface="Roboto Slab Black" pitchFamily="2" charset="0"/>
              </a:rPr>
              <a:t>33% response rate for SoC alone</a:t>
            </a:r>
          </a:p>
        </p:txBody>
      </p:sp>
      <p:sp>
        <p:nvSpPr>
          <p:cNvPr id="6" name="Rectangle 5">
            <a:hlinkClick r:id="rId3" action="ppaction://hlinksldjump"/>
            <a:extLst>
              <a:ext uri="{FF2B5EF4-FFF2-40B4-BE49-F238E27FC236}">
                <a16:creationId xmlns:a16="http://schemas.microsoft.com/office/drawing/2014/main" id="{684BCCEC-435E-7E60-34DB-F00F0B913356}"/>
              </a:ext>
            </a:extLst>
          </p:cNvPr>
          <p:cNvSpPr/>
          <p:nvPr/>
        </p:nvSpPr>
        <p:spPr>
          <a:xfrm>
            <a:off x="11096622" y="6182781"/>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
        <p:nvSpPr>
          <p:cNvPr id="8" name="TextBox 7">
            <a:extLst>
              <a:ext uri="{FF2B5EF4-FFF2-40B4-BE49-F238E27FC236}">
                <a16:creationId xmlns:a16="http://schemas.microsoft.com/office/drawing/2014/main" id="{C1C53A59-6C30-8B2A-A9B5-99DF668D01C4}"/>
              </a:ext>
            </a:extLst>
          </p:cNvPr>
          <p:cNvSpPr txBox="1"/>
          <p:nvPr/>
        </p:nvSpPr>
        <p:spPr>
          <a:xfrm>
            <a:off x="815410" y="4812512"/>
            <a:ext cx="10473052" cy="307777"/>
          </a:xfrm>
          <a:prstGeom prst="rect">
            <a:avLst/>
          </a:prstGeom>
          <a:noFill/>
        </p:spPr>
        <p:txBody>
          <a:bodyPr wrap="square" lIns="0" tIns="0" rIns="0" bIns="0" rtlCol="0" anchor="t">
            <a:spAutoFit/>
          </a:bodyPr>
          <a:lstStyle>
            <a:defPPr>
              <a:defRPr lang="en-US"/>
            </a:defPPr>
            <a:lvl1pPr>
              <a:defRPr>
                <a:solidFill>
                  <a:schemeClr val="accent1"/>
                </a:solidFill>
                <a:latin typeface="Roboto Slab Black" pitchFamily="2" charset="0"/>
                <a:ea typeface="Roboto Slab Black" pitchFamily="2" charset="0"/>
              </a:defRPr>
            </a:lvl1pPr>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US" sz="2000" b="0" i="0" u="none" strike="noStrike" kern="1200" cap="none" spc="0" normalizeH="0" baseline="0" noProof="0">
                <a:ln>
                  <a:noFill/>
                </a:ln>
                <a:solidFill>
                  <a:schemeClr val="bg1"/>
                </a:solidFill>
                <a:effectLst/>
                <a:uLnTx/>
                <a:uFillTx/>
                <a:latin typeface="Roboto Slab" pitchFamily="2" charset="0"/>
                <a:ea typeface="Roboto Slab" pitchFamily="2" charset="0"/>
              </a:rPr>
              <a:t>We expect additional </a:t>
            </a:r>
            <a:r>
              <a:rPr lang="en-US" sz="2000">
                <a:solidFill>
                  <a:schemeClr val="bg1"/>
                </a:solidFill>
                <a:latin typeface="Roboto Slab" pitchFamily="2" charset="0"/>
                <a:ea typeface="Roboto Slab" pitchFamily="2" charset="0"/>
              </a:rPr>
              <a:t>clinical data from our 1st line RAS-mutated mCRC trial in H1 2025</a:t>
            </a:r>
          </a:p>
        </p:txBody>
      </p:sp>
      <p:sp>
        <p:nvSpPr>
          <p:cNvPr id="21" name="Text Placeholder 57">
            <a:extLst>
              <a:ext uri="{FF2B5EF4-FFF2-40B4-BE49-F238E27FC236}">
                <a16:creationId xmlns:a16="http://schemas.microsoft.com/office/drawing/2014/main" id="{D65690DE-559D-C1DC-76D2-FBD67EFAC772}"/>
              </a:ext>
            </a:extLst>
          </p:cNvPr>
          <p:cNvSpPr txBox="1">
            <a:spLocks/>
          </p:cNvSpPr>
          <p:nvPr/>
        </p:nvSpPr>
        <p:spPr>
          <a:xfrm>
            <a:off x="309214" y="6412876"/>
            <a:ext cx="10979247" cy="295567"/>
          </a:xfrm>
          <a:prstGeom prst="rect">
            <a:avLst/>
          </a:prstGeom>
        </p:spPr>
        <p:txBody>
          <a:bodyPr vert="horz" lIns="0" tIns="0" rIns="0" bIns="0" rtlCol="0">
            <a:noAutofit/>
          </a:bodyPr>
          <a:lstStyle>
            <a:lvl1pPr marL="0" indent="0" algn="l" defTabSz="914400" rtl="0" eaLnBrk="1" latinLnBrk="0" hangingPunct="1">
              <a:lnSpc>
                <a:spcPct val="90000"/>
              </a:lnSpc>
              <a:spcBef>
                <a:spcPts val="0"/>
              </a:spcBef>
              <a:spcAft>
                <a:spcPts val="200"/>
              </a:spcAft>
              <a:buClrTx/>
              <a:buFont typeface="Arial" panose="020B0604020202020204" pitchFamily="34" charset="0"/>
              <a:buNone/>
              <a:defRPr sz="1000" kern="1200">
                <a:solidFill>
                  <a:schemeClr val="accent6">
                    <a:lumMod val="75000"/>
                  </a:schemeClr>
                </a:solidFill>
                <a:latin typeface="Avenir Book" panose="02000503020000020003" pitchFamily="2" charset="0"/>
                <a:ea typeface="+mn-ea"/>
                <a:cs typeface="+mn-cs"/>
              </a:defRPr>
            </a:lvl1pPr>
            <a:lvl2pPr marL="577850" indent="-228600" algn="l" defTabSz="914400" rtl="0" eaLnBrk="1" latinLnBrk="0" hangingPunct="1">
              <a:lnSpc>
                <a:spcPct val="90000"/>
              </a:lnSpc>
              <a:spcBef>
                <a:spcPts val="500"/>
              </a:spcBef>
              <a:buClr>
                <a:srgbClr val="186295"/>
              </a:buClr>
              <a:buFont typeface="System Font Regular"/>
              <a:buChar char="–"/>
              <a:tabLst/>
              <a:defRPr sz="1800" kern="1200">
                <a:solidFill>
                  <a:schemeClr val="accent5"/>
                </a:solidFill>
                <a:latin typeface="Avenir Book" panose="02000503020000020003" pitchFamily="2" charset="0"/>
                <a:ea typeface="+mn-ea"/>
                <a:cs typeface="+mn-cs"/>
              </a:defRPr>
            </a:lvl2pPr>
            <a:lvl3pPr marL="971550" indent="-228600" algn="l" defTabSz="914400" rtl="0" eaLnBrk="1" latinLnBrk="0" hangingPunct="1">
              <a:lnSpc>
                <a:spcPct val="90000"/>
              </a:lnSpc>
              <a:spcBef>
                <a:spcPts val="500"/>
              </a:spcBef>
              <a:buClrTx/>
              <a:buFont typeface="Arial" panose="020B0604020202020204" pitchFamily="34" charset="0"/>
              <a:buChar char="•"/>
              <a:tabLst/>
              <a:defRPr sz="1400" kern="1200">
                <a:solidFill>
                  <a:schemeClr val="accent5"/>
                </a:solidFill>
                <a:latin typeface="Avenir Book" panose="02000503020000020003" pitchFamily="2" charset="0"/>
                <a:ea typeface="+mn-ea"/>
                <a:cs typeface="+mn-cs"/>
              </a:defRPr>
            </a:lvl3pPr>
            <a:lvl4pPr marL="1374775" indent="-228600" algn="l" defTabSz="914400" rtl="0" eaLnBrk="1" latinLnBrk="0" hangingPunct="1">
              <a:lnSpc>
                <a:spcPct val="90000"/>
              </a:lnSpc>
              <a:spcBef>
                <a:spcPts val="500"/>
              </a:spcBef>
              <a:buClr>
                <a:srgbClr val="186295"/>
              </a:buClr>
              <a:buFont typeface="System Font Regular"/>
              <a:buChar char="–"/>
              <a:tabLst/>
              <a:defRPr sz="1400" kern="1200">
                <a:solidFill>
                  <a:schemeClr val="tx1"/>
                </a:solidFill>
                <a:latin typeface="Avenir" panose="020B0503020203020204" pitchFamily="34" charset="0"/>
                <a:ea typeface="+mn-ea"/>
                <a:cs typeface="+mn-cs"/>
              </a:defRPr>
            </a:lvl4pPr>
            <a:lvl5pPr marL="1835150" indent="-285750" algn="l" defTabSz="914400" rtl="0" eaLnBrk="1" latinLnBrk="0" hangingPunct="1">
              <a:lnSpc>
                <a:spcPct val="90000"/>
              </a:lnSpc>
              <a:spcBef>
                <a:spcPts val="500"/>
              </a:spcBef>
              <a:buClr>
                <a:srgbClr val="186295"/>
              </a:buClr>
              <a:buFont typeface="Apple Symbols" panose="02000000000000000000" pitchFamily="2" charset="-79"/>
              <a:buChar char="≫"/>
              <a:tabLst>
                <a:tab pos="1365250" algn="l"/>
              </a:tabLst>
              <a:defRPr lang="en-US" sz="1400" kern="1200" dirty="0">
                <a:solidFill>
                  <a:schemeClr val="tx1"/>
                </a:solidFill>
                <a:latin typeface="Avenir" panose="020B0503020203020204" pitchFamily="34" charset="0"/>
                <a:ea typeface="Helvetica Neue" panose="02000503000000020004" pitchFamily="2" charset="0"/>
                <a:cs typeface="Helvetica Neue" panose="02000503000000020004"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14300" indent="-114300"/>
            <a:r>
              <a:rPr lang="en-US"/>
              <a:t>*	Financial information above is derived from our unaudited financials in Form 10Q filed on 11/7/24. Pro forma cash includes reported cash and short-term investments as of 9/30/24 of $57.7M; net proceeds of $6.8M from ATM sales from 10/1/24 through 11/4/2024</a:t>
            </a:r>
            <a:r>
              <a:rPr kumimoji="0" lang="en-US" sz="1000" b="0" i="0" u="none" strike="noStrike" kern="1200" cap="none" spc="0" normalizeH="0" baseline="0" noProof="0">
                <a:ln>
                  <a:noFill/>
                </a:ln>
                <a:solidFill>
                  <a:srgbClr val="D1D3D4">
                    <a:lumMod val="75000"/>
                  </a:srgbClr>
                </a:solidFill>
                <a:effectLst/>
                <a:uLnTx/>
                <a:uFillTx/>
                <a:latin typeface="Avenir Book" panose="02000503020000020003" pitchFamily="2" charset="0"/>
                <a:ea typeface="+mn-ea"/>
                <a:cs typeface="+mn-cs"/>
              </a:rPr>
              <a:t> disclosed as subsequent event in Form 10Q filed on 11/7/24</a:t>
            </a:r>
            <a:r>
              <a:rPr lang="en-US"/>
              <a:t>; and $37.6M net proceeds from a common stock offering disclosed in our prospectus supplement filed 12/11/24.</a:t>
            </a:r>
          </a:p>
        </p:txBody>
      </p:sp>
      <p:sp>
        <p:nvSpPr>
          <p:cNvPr id="49" name="TextBox 48">
            <a:extLst>
              <a:ext uri="{FF2B5EF4-FFF2-40B4-BE49-F238E27FC236}">
                <a16:creationId xmlns:a16="http://schemas.microsoft.com/office/drawing/2014/main" id="{775F1359-E323-46E7-D28B-4B426B85F159}"/>
              </a:ext>
            </a:extLst>
          </p:cNvPr>
          <p:cNvSpPr txBox="1"/>
          <p:nvPr/>
        </p:nvSpPr>
        <p:spPr>
          <a:xfrm>
            <a:off x="10100964" y="2398608"/>
            <a:ext cx="1946492" cy="1615827"/>
          </a:xfrm>
          <a:prstGeom prst="rect">
            <a:avLst/>
          </a:prstGeom>
          <a:noFill/>
        </p:spPr>
        <p:txBody>
          <a:bodyPr wrap="square" lIns="0" tIns="0" rIns="0" bIns="0" rtlCol="0" anchor="t">
            <a:spAutoFit/>
          </a:bodyPr>
          <a:lstStyle>
            <a:defPPr>
              <a:defRPr lang="en-US"/>
            </a:defPPr>
            <a:lvl1pPr>
              <a:defRPr>
                <a:solidFill>
                  <a:schemeClr val="accent1"/>
                </a:solidFill>
                <a:latin typeface="Roboto Slab Black" pitchFamily="2" charset="0"/>
                <a:ea typeface="Roboto Slab Black" pitchFamily="2" charset="0"/>
              </a:defRPr>
            </a:lvl1pPr>
          </a:lstStyle>
          <a:p>
            <a:pPr marL="0" marR="0" lvl="0" indent="0" defTabSz="914400" rtl="0" eaLnBrk="1" fontAlgn="auto" latinLnBrk="0" hangingPunct="1">
              <a:lnSpc>
                <a:spcPct val="100000"/>
              </a:lnSpc>
              <a:spcBef>
                <a:spcPts val="0"/>
              </a:spcBef>
              <a:spcAft>
                <a:spcPts val="600"/>
              </a:spcAft>
              <a:buClrTx/>
              <a:buSzTx/>
              <a:buFontTx/>
              <a:buNone/>
              <a:tabLst/>
              <a:defRPr/>
            </a:pPr>
            <a:r>
              <a:rPr kumimoji="0" lang="en-US" b="0" i="0" u="none" strike="noStrike" kern="1200" cap="none" spc="0" normalizeH="0" baseline="0" noProof="0">
                <a:ln>
                  <a:noFill/>
                </a:ln>
                <a:solidFill>
                  <a:schemeClr val="accent2"/>
                </a:solidFill>
                <a:effectLst/>
                <a:uLnTx/>
                <a:uFillTx/>
                <a:latin typeface="Avenir Heavy" panose="020B0703020203020204" pitchFamily="34" charset="0"/>
                <a:ea typeface="Roboto Slab" pitchFamily="2" charset="0"/>
              </a:rPr>
              <a:t>Additional </a:t>
            </a:r>
            <a:br>
              <a:rPr kumimoji="0" lang="en-US" b="0" i="0" u="none" strike="noStrike" kern="1200" cap="none" spc="0" normalizeH="0" baseline="0" noProof="0">
                <a:ln>
                  <a:noFill/>
                </a:ln>
                <a:solidFill>
                  <a:schemeClr val="accent2"/>
                </a:solidFill>
                <a:effectLst/>
                <a:uLnTx/>
                <a:uFillTx/>
                <a:latin typeface="Avenir Heavy" panose="020B0703020203020204" pitchFamily="34" charset="0"/>
                <a:ea typeface="Roboto Slab" pitchFamily="2" charset="0"/>
              </a:rPr>
            </a:br>
            <a:r>
              <a:rPr lang="en-US">
                <a:solidFill>
                  <a:schemeClr val="accent2"/>
                </a:solidFill>
                <a:latin typeface="Avenir Heavy" panose="020B0703020203020204" pitchFamily="34" charset="0"/>
                <a:ea typeface="Roboto Slab" pitchFamily="2" charset="0"/>
              </a:rPr>
              <a:t>clinical data</a:t>
            </a:r>
          </a:p>
          <a:p>
            <a:pPr marL="0" marR="0" lvl="1" fontAlgn="auto">
              <a:lnSpc>
                <a:spcPct val="100000"/>
              </a:lnSpc>
              <a:spcBef>
                <a:spcPts val="0"/>
              </a:spcBef>
              <a:spcAft>
                <a:spcPts val="600"/>
              </a:spcAft>
              <a:buClrTx/>
              <a:buSzTx/>
              <a:tabLst/>
              <a:defRPr/>
            </a:pPr>
            <a:r>
              <a:rPr lang="en-US" sz="1600">
                <a:solidFill>
                  <a:schemeClr val="accent1"/>
                </a:solidFill>
                <a:latin typeface="Avenir" panose="020B0503020203020204" pitchFamily="34" charset="0"/>
                <a:ea typeface="Roboto Slab Black" pitchFamily="2" charset="0"/>
              </a:rPr>
              <a:t>from our 1</a:t>
            </a:r>
            <a:r>
              <a:rPr lang="en-US" sz="1600" baseline="30000">
                <a:solidFill>
                  <a:schemeClr val="accent1"/>
                </a:solidFill>
                <a:latin typeface="Avenir" panose="020B0503020203020204" pitchFamily="34" charset="0"/>
                <a:ea typeface="Roboto Slab Black" pitchFamily="2" charset="0"/>
              </a:rPr>
              <a:t>st</a:t>
            </a:r>
            <a:r>
              <a:rPr lang="en-US" sz="1600">
                <a:solidFill>
                  <a:schemeClr val="accent1"/>
                </a:solidFill>
                <a:latin typeface="Avenir" panose="020B0503020203020204" pitchFamily="34" charset="0"/>
                <a:ea typeface="Roboto Slab Black" pitchFamily="2" charset="0"/>
              </a:rPr>
              <a:t> line RAS-mutated </a:t>
            </a:r>
            <a:br>
              <a:rPr lang="en-US" sz="1600">
                <a:solidFill>
                  <a:schemeClr val="accent1"/>
                </a:solidFill>
                <a:latin typeface="Avenir" panose="020B0503020203020204" pitchFamily="34" charset="0"/>
                <a:ea typeface="Roboto Slab Black" pitchFamily="2" charset="0"/>
              </a:rPr>
            </a:br>
            <a:r>
              <a:rPr lang="en-US" sz="1600">
                <a:solidFill>
                  <a:schemeClr val="accent1"/>
                </a:solidFill>
                <a:latin typeface="Avenir" panose="020B0503020203020204" pitchFamily="34" charset="0"/>
                <a:ea typeface="Roboto Slab Black" pitchFamily="2" charset="0"/>
              </a:rPr>
              <a:t>mCRC trial is expected in H1 2025</a:t>
            </a:r>
          </a:p>
        </p:txBody>
      </p:sp>
      <p:sp>
        <p:nvSpPr>
          <p:cNvPr id="51" name="TextBox 50">
            <a:extLst>
              <a:ext uri="{FF2B5EF4-FFF2-40B4-BE49-F238E27FC236}">
                <a16:creationId xmlns:a16="http://schemas.microsoft.com/office/drawing/2014/main" id="{73D0D35A-EE55-5161-C5E1-AAD1F1D27C44}"/>
              </a:ext>
            </a:extLst>
          </p:cNvPr>
          <p:cNvSpPr txBox="1"/>
          <p:nvPr/>
        </p:nvSpPr>
        <p:spPr>
          <a:xfrm>
            <a:off x="5013519" y="4922112"/>
            <a:ext cx="4964396" cy="492443"/>
          </a:xfrm>
          <a:prstGeom prst="rect">
            <a:avLst/>
          </a:prstGeom>
          <a:noFill/>
          <a:effectLst/>
        </p:spPr>
        <p:txBody>
          <a:bodyPr wrap="square" lIns="0" tIns="0" rIns="0" bIns="0" rtlCol="0" anchor="ctr">
            <a:spAutoFit/>
          </a:bodyPr>
          <a:lstStyle/>
          <a:p>
            <a:pPr algn="r">
              <a:spcBef>
                <a:spcPts val="1200"/>
              </a:spcBef>
            </a:pPr>
            <a:r>
              <a:rPr lang="en-US" sz="1800" b="0">
                <a:solidFill>
                  <a:schemeClr val="accent5"/>
                </a:solidFill>
                <a:latin typeface="Avenir Book" panose="02000503020000020003" pitchFamily="2" charset="0"/>
              </a:rPr>
              <a:t>September 30, 2024 cash and investments</a:t>
            </a:r>
            <a:br>
              <a:rPr lang="en-US" sz="1800" b="0">
                <a:solidFill>
                  <a:schemeClr val="accent5"/>
                </a:solidFill>
                <a:latin typeface="Avenir Book" panose="02000503020000020003" pitchFamily="2" charset="0"/>
              </a:rPr>
            </a:br>
            <a:r>
              <a:rPr lang="en-US" sz="1400">
                <a:solidFill>
                  <a:schemeClr val="accent5"/>
                </a:solidFill>
                <a:latin typeface="Avenir Book" panose="02000503020000020003" pitchFamily="2" charset="0"/>
              </a:rPr>
              <a:t>(pro forma for capital raised after September 30, 2024)* </a:t>
            </a:r>
          </a:p>
        </p:txBody>
      </p:sp>
      <p:sp>
        <p:nvSpPr>
          <p:cNvPr id="52" name="TextBox 51">
            <a:extLst>
              <a:ext uri="{FF2B5EF4-FFF2-40B4-BE49-F238E27FC236}">
                <a16:creationId xmlns:a16="http://schemas.microsoft.com/office/drawing/2014/main" id="{57D798D4-E5F7-8D3A-E00F-EABF3B419801}"/>
              </a:ext>
            </a:extLst>
          </p:cNvPr>
          <p:cNvSpPr txBox="1"/>
          <p:nvPr/>
        </p:nvSpPr>
        <p:spPr>
          <a:xfrm>
            <a:off x="5013519" y="5637165"/>
            <a:ext cx="4964396" cy="492443"/>
          </a:xfrm>
          <a:prstGeom prst="rect">
            <a:avLst/>
          </a:prstGeom>
          <a:noFill/>
          <a:effectLst/>
        </p:spPr>
        <p:txBody>
          <a:bodyPr wrap="squar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1800" b="0">
                <a:solidFill>
                  <a:schemeClr val="accent5"/>
                </a:solidFill>
                <a:latin typeface="Avenir Book" panose="02000503020000020003" pitchFamily="2" charset="0"/>
              </a:rPr>
              <a:t>6-month net cash used in Operating Activities* </a:t>
            </a:r>
            <a:br>
              <a:rPr lang="en-US" sz="1800" b="0">
                <a:solidFill>
                  <a:schemeClr val="accent5"/>
                </a:solidFill>
                <a:latin typeface="Avenir Book" panose="02000503020000020003" pitchFamily="2" charset="0"/>
              </a:rPr>
            </a:br>
            <a:r>
              <a:rPr lang="en-US" sz="1400" b="0">
                <a:solidFill>
                  <a:schemeClr val="accent5"/>
                </a:solidFill>
                <a:latin typeface="Avenir Book" panose="02000503020000020003" pitchFamily="2" charset="0"/>
              </a:rPr>
              <a:t>(Two-quarter period ending September 30, 2024)</a:t>
            </a:r>
            <a:endParaRPr lang="en-US" sz="1600" b="0">
              <a:solidFill>
                <a:schemeClr val="accent5"/>
              </a:solidFill>
              <a:latin typeface="Avenir Book" panose="02000503020000020003" pitchFamily="2" charset="0"/>
            </a:endParaRPr>
          </a:p>
        </p:txBody>
      </p:sp>
      <p:sp>
        <p:nvSpPr>
          <p:cNvPr id="53" name="TextBox 52">
            <a:extLst>
              <a:ext uri="{FF2B5EF4-FFF2-40B4-BE49-F238E27FC236}">
                <a16:creationId xmlns:a16="http://schemas.microsoft.com/office/drawing/2014/main" id="{A85B6581-B48A-B8D7-BB5B-F38DFD381397}"/>
              </a:ext>
            </a:extLst>
          </p:cNvPr>
          <p:cNvSpPr txBox="1"/>
          <p:nvPr/>
        </p:nvSpPr>
        <p:spPr>
          <a:xfrm>
            <a:off x="10164464" y="4952890"/>
            <a:ext cx="1469794" cy="430887"/>
          </a:xfrm>
          <a:prstGeom prst="rect">
            <a:avLst/>
          </a:prstGeom>
          <a:noFill/>
          <a:effectLst/>
        </p:spPr>
        <p:txBody>
          <a:bodyPr wrap="square" lIns="0" tIns="0" rIns="0" bIns="0" rtlCol="0" anchor="ctr">
            <a:spAutoFit/>
          </a:bodyPr>
          <a:lstStyle/>
          <a:p>
            <a:pPr>
              <a:spcBef>
                <a:spcPts val="1200"/>
              </a:spcBef>
            </a:pPr>
            <a:r>
              <a:rPr lang="en-US" sz="2800" b="0">
                <a:solidFill>
                  <a:schemeClr val="accent5"/>
                </a:solidFill>
                <a:latin typeface="Avenir Book" panose="02000503020000020003" pitchFamily="2" charset="0"/>
              </a:rPr>
              <a:t>$102.1M</a:t>
            </a:r>
          </a:p>
        </p:txBody>
      </p:sp>
      <p:sp>
        <p:nvSpPr>
          <p:cNvPr id="54" name="TextBox 53">
            <a:extLst>
              <a:ext uri="{FF2B5EF4-FFF2-40B4-BE49-F238E27FC236}">
                <a16:creationId xmlns:a16="http://schemas.microsoft.com/office/drawing/2014/main" id="{A10F8500-644E-135E-1F10-DFADDA72EDCD}"/>
              </a:ext>
            </a:extLst>
          </p:cNvPr>
          <p:cNvSpPr txBox="1"/>
          <p:nvPr/>
        </p:nvSpPr>
        <p:spPr>
          <a:xfrm>
            <a:off x="10164464" y="5672935"/>
            <a:ext cx="1469794" cy="430887"/>
          </a:xfrm>
          <a:prstGeom prst="rect">
            <a:avLst/>
          </a:prstGeom>
          <a:noFill/>
          <a:effectLst/>
        </p:spPr>
        <p:txBody>
          <a:bodyPr wrap="square" lIns="0" tIns="0" rIns="0" bIns="0" rtlCol="0" anchor="ctr">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lang="en-US" sz="2800" b="0">
                <a:solidFill>
                  <a:schemeClr val="accent5"/>
                </a:solidFill>
                <a:latin typeface="Avenir Book" panose="02000503020000020003" pitchFamily="2" charset="0"/>
              </a:rPr>
              <a:t>$19.7M</a:t>
            </a:r>
            <a:endParaRPr lang="en-US" sz="2400" b="0">
              <a:solidFill>
                <a:schemeClr val="accent5"/>
              </a:solidFill>
              <a:latin typeface="Avenir Book" panose="02000503020000020003" pitchFamily="2" charset="0"/>
            </a:endParaRPr>
          </a:p>
        </p:txBody>
      </p:sp>
      <p:cxnSp>
        <p:nvCxnSpPr>
          <p:cNvPr id="56" name="Straight Connector 55">
            <a:extLst>
              <a:ext uri="{FF2B5EF4-FFF2-40B4-BE49-F238E27FC236}">
                <a16:creationId xmlns:a16="http://schemas.microsoft.com/office/drawing/2014/main" id="{9B3C8521-C031-0AC9-16E4-74361D51BC77}"/>
              </a:ext>
            </a:extLst>
          </p:cNvPr>
          <p:cNvCxnSpPr/>
          <p:nvPr/>
        </p:nvCxnSpPr>
        <p:spPr>
          <a:xfrm>
            <a:off x="5190284" y="6248400"/>
            <a:ext cx="4789173" cy="0"/>
          </a:xfrm>
          <a:prstGeom prst="line">
            <a:avLst/>
          </a:prstGeom>
          <a:ln w="31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C26806B2-42F4-142D-FD52-F55D4D0A12E8}"/>
              </a:ext>
            </a:extLst>
          </p:cNvPr>
          <p:cNvCxnSpPr>
            <a:cxnSpLocks/>
          </p:cNvCxnSpPr>
          <p:nvPr/>
        </p:nvCxnSpPr>
        <p:spPr>
          <a:xfrm>
            <a:off x="5190284" y="5528356"/>
            <a:ext cx="4789173" cy="0"/>
          </a:xfrm>
          <a:prstGeom prst="line">
            <a:avLst/>
          </a:prstGeom>
          <a:ln w="31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0E9944C0-5E9B-F6F9-112F-49B054632ECD}"/>
              </a:ext>
            </a:extLst>
          </p:cNvPr>
          <p:cNvCxnSpPr/>
          <p:nvPr/>
        </p:nvCxnSpPr>
        <p:spPr>
          <a:xfrm>
            <a:off x="10100964" y="6248400"/>
            <a:ext cx="1885093" cy="0"/>
          </a:xfrm>
          <a:prstGeom prst="line">
            <a:avLst/>
          </a:prstGeom>
          <a:ln w="31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4FC42884-F2F5-D242-9FAD-13A049B346CB}"/>
              </a:ext>
            </a:extLst>
          </p:cNvPr>
          <p:cNvCxnSpPr>
            <a:cxnSpLocks/>
          </p:cNvCxnSpPr>
          <p:nvPr/>
        </p:nvCxnSpPr>
        <p:spPr>
          <a:xfrm>
            <a:off x="10100964" y="5528356"/>
            <a:ext cx="1885093" cy="0"/>
          </a:xfrm>
          <a:prstGeom prst="line">
            <a:avLst/>
          </a:prstGeom>
          <a:ln w="31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FE48A7F8-3057-5795-8475-1095C953E305}"/>
              </a:ext>
            </a:extLst>
          </p:cNvPr>
          <p:cNvCxnSpPr/>
          <p:nvPr/>
        </p:nvCxnSpPr>
        <p:spPr>
          <a:xfrm>
            <a:off x="10100964" y="4808311"/>
            <a:ext cx="1885093" cy="0"/>
          </a:xfrm>
          <a:prstGeom prst="line">
            <a:avLst/>
          </a:prstGeom>
          <a:ln w="3175">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43054180"/>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4CAE6C50-1E28-46C9-9E85-37463E296563}"/>
              </a:ext>
            </a:extLst>
          </p:cNvPr>
          <p:cNvSpPr>
            <a:spLocks noGrp="1"/>
          </p:cNvSpPr>
          <p:nvPr>
            <p:ph type="title"/>
          </p:nvPr>
        </p:nvSpPr>
        <p:spPr/>
        <p:txBody>
          <a:bodyPr>
            <a:normAutofit/>
          </a:bodyPr>
          <a:lstStyle/>
          <a:p>
            <a:r>
              <a:rPr lang="en-US"/>
              <a:t>Our pipeline opens many attractive opportunities for onvansertib</a:t>
            </a:r>
          </a:p>
        </p:txBody>
      </p:sp>
      <p:sp>
        <p:nvSpPr>
          <p:cNvPr id="25" name="Text Placeholder 24">
            <a:extLst>
              <a:ext uri="{FF2B5EF4-FFF2-40B4-BE49-F238E27FC236}">
                <a16:creationId xmlns:a16="http://schemas.microsoft.com/office/drawing/2014/main" id="{7F416C21-3D48-A0D3-854E-90ED2185708B}"/>
              </a:ext>
            </a:extLst>
          </p:cNvPr>
          <p:cNvSpPr>
            <a:spLocks noGrp="1"/>
          </p:cNvSpPr>
          <p:nvPr>
            <p:ph type="body" sz="quarter" idx="10"/>
          </p:nvPr>
        </p:nvSpPr>
        <p:spPr>
          <a:xfrm>
            <a:off x="304799" y="6477000"/>
            <a:ext cx="10652097" cy="269875"/>
          </a:xfrm>
        </p:spPr>
        <p:txBody>
          <a:bodyPr/>
          <a:lstStyle/>
          <a:p>
            <a:pPr marL="174625" indent="-174625"/>
            <a:r>
              <a:rPr lang="en-US"/>
              <a:t>*	For investigator-initiated trials (IITs) only, the investigator’s institution is provided. The planned first-line </a:t>
            </a:r>
            <a:r>
              <a:rPr lang="en-US" err="1"/>
              <a:t>mPDAC</a:t>
            </a:r>
            <a:r>
              <a:rPr lang="en-US"/>
              <a:t> trial will be conducted by an investigator to be named.</a:t>
            </a:r>
          </a:p>
          <a:p>
            <a:pPr marL="174625" indent="-174625"/>
            <a:r>
              <a:rPr lang="en-US"/>
              <a:t>	</a:t>
            </a:r>
            <a:r>
              <a:rPr lang="en-US" err="1"/>
              <a:t>mPDAC</a:t>
            </a:r>
            <a:r>
              <a:rPr lang="en-US"/>
              <a:t> = metastatic pancreatic ductal adenocarcinoma; SCLC = small-cell lung cancer; TNBC = triple-negative breast cancer; </a:t>
            </a:r>
            <a:r>
              <a:rPr lang="en-US" err="1"/>
              <a:t>bev</a:t>
            </a:r>
            <a:r>
              <a:rPr lang="en-US"/>
              <a:t>= bevacizumab.</a:t>
            </a:r>
            <a:endParaRPr lang="en-US" baseline="30000"/>
          </a:p>
        </p:txBody>
      </p:sp>
      <p:cxnSp>
        <p:nvCxnSpPr>
          <p:cNvPr id="89" name="Straight Connector 88">
            <a:extLst>
              <a:ext uri="{FF2B5EF4-FFF2-40B4-BE49-F238E27FC236}">
                <a16:creationId xmlns:a16="http://schemas.microsoft.com/office/drawing/2014/main" id="{F99268B8-9BC6-6D12-583C-301CF69544EE}"/>
              </a:ext>
            </a:extLst>
          </p:cNvPr>
          <p:cNvCxnSpPr>
            <a:cxnSpLocks/>
          </p:cNvCxnSpPr>
          <p:nvPr/>
        </p:nvCxnSpPr>
        <p:spPr>
          <a:xfrm>
            <a:off x="304800" y="2107148"/>
            <a:ext cx="11612880" cy="0"/>
          </a:xfrm>
          <a:prstGeom prst="line">
            <a:avLst/>
          </a:prstGeom>
          <a:ln w="63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EF702734-5B18-B4EC-1249-A439485FC588}"/>
              </a:ext>
            </a:extLst>
          </p:cNvPr>
          <p:cNvCxnSpPr>
            <a:cxnSpLocks/>
          </p:cNvCxnSpPr>
          <p:nvPr/>
        </p:nvCxnSpPr>
        <p:spPr>
          <a:xfrm>
            <a:off x="304800" y="5393273"/>
            <a:ext cx="11612880" cy="0"/>
          </a:xfrm>
          <a:prstGeom prst="line">
            <a:avLst/>
          </a:prstGeom>
          <a:ln w="63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FD29E896-4113-B21B-E3C9-B0DB49CA9193}"/>
              </a:ext>
            </a:extLst>
          </p:cNvPr>
          <p:cNvCxnSpPr>
            <a:cxnSpLocks/>
          </p:cNvCxnSpPr>
          <p:nvPr/>
        </p:nvCxnSpPr>
        <p:spPr>
          <a:xfrm>
            <a:off x="304800" y="4844633"/>
            <a:ext cx="11612880" cy="0"/>
          </a:xfrm>
          <a:prstGeom prst="line">
            <a:avLst/>
          </a:prstGeom>
          <a:ln w="63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sp>
        <p:nvSpPr>
          <p:cNvPr id="99" name="TextBox 98">
            <a:extLst>
              <a:ext uri="{FF2B5EF4-FFF2-40B4-BE49-F238E27FC236}">
                <a16:creationId xmlns:a16="http://schemas.microsoft.com/office/drawing/2014/main" id="{F7127047-8094-B206-62C7-A04A3A9A6D9F}"/>
              </a:ext>
            </a:extLst>
          </p:cNvPr>
          <p:cNvSpPr txBox="1"/>
          <p:nvPr/>
        </p:nvSpPr>
        <p:spPr>
          <a:xfrm>
            <a:off x="1819910" y="1795313"/>
            <a:ext cx="1721626" cy="276999"/>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Roboto Slab" pitchFamily="2" charset="0"/>
                <a:ea typeface="Roboto Slab" pitchFamily="2" charset="0"/>
                <a:cs typeface="+mn-cs"/>
              </a:rPr>
              <a:t>Line of Therapy</a:t>
            </a:r>
          </a:p>
        </p:txBody>
      </p:sp>
      <p:sp>
        <p:nvSpPr>
          <p:cNvPr id="100" name="TextBox 99">
            <a:extLst>
              <a:ext uri="{FF2B5EF4-FFF2-40B4-BE49-F238E27FC236}">
                <a16:creationId xmlns:a16="http://schemas.microsoft.com/office/drawing/2014/main" id="{8FA63668-07BF-EAD8-DEE6-E073202478B4}"/>
              </a:ext>
            </a:extLst>
          </p:cNvPr>
          <p:cNvSpPr txBox="1"/>
          <p:nvPr/>
        </p:nvSpPr>
        <p:spPr>
          <a:xfrm>
            <a:off x="7537577" y="1795313"/>
            <a:ext cx="421589" cy="276999"/>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Roboto Slab" pitchFamily="2" charset="0"/>
                <a:ea typeface="Roboto Slab" pitchFamily="2" charset="0"/>
                <a:cs typeface="+mn-cs"/>
              </a:rPr>
              <a:t>Ph2</a:t>
            </a:r>
          </a:p>
        </p:txBody>
      </p:sp>
      <p:sp>
        <p:nvSpPr>
          <p:cNvPr id="101" name="TextBox 100">
            <a:extLst>
              <a:ext uri="{FF2B5EF4-FFF2-40B4-BE49-F238E27FC236}">
                <a16:creationId xmlns:a16="http://schemas.microsoft.com/office/drawing/2014/main" id="{3AB45D8C-C4B1-B850-05FB-D734E61ADC27}"/>
              </a:ext>
            </a:extLst>
          </p:cNvPr>
          <p:cNvSpPr txBox="1"/>
          <p:nvPr/>
        </p:nvSpPr>
        <p:spPr>
          <a:xfrm>
            <a:off x="8724367" y="1795313"/>
            <a:ext cx="418383" cy="276999"/>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Roboto Slab" pitchFamily="2" charset="0"/>
                <a:ea typeface="Roboto Slab" pitchFamily="2" charset="0"/>
                <a:cs typeface="+mn-cs"/>
              </a:rPr>
              <a:t>Ph3</a:t>
            </a:r>
          </a:p>
        </p:txBody>
      </p:sp>
      <p:sp>
        <p:nvSpPr>
          <p:cNvPr id="102" name="TextBox 101">
            <a:extLst>
              <a:ext uri="{FF2B5EF4-FFF2-40B4-BE49-F238E27FC236}">
                <a16:creationId xmlns:a16="http://schemas.microsoft.com/office/drawing/2014/main" id="{7A832C8A-5304-A3CC-23D6-0770632BBA0F}"/>
              </a:ext>
            </a:extLst>
          </p:cNvPr>
          <p:cNvSpPr txBox="1"/>
          <p:nvPr/>
        </p:nvSpPr>
        <p:spPr>
          <a:xfrm>
            <a:off x="609600" y="3876420"/>
            <a:ext cx="841577" cy="276999"/>
          </a:xfrm>
          <a:prstGeom prst="rect">
            <a:avLst/>
          </a:prstGeom>
          <a:noFill/>
        </p:spPr>
        <p:txBody>
          <a:bodyPr wrap="non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err="1">
                <a:ln>
                  <a:noFill/>
                </a:ln>
                <a:solidFill>
                  <a:srgbClr val="58595B"/>
                </a:solidFill>
                <a:effectLst/>
                <a:uLnTx/>
                <a:uFillTx/>
                <a:latin typeface="Avenir Medium" panose="02000603020000020003" pitchFamily="2" charset="0"/>
              </a:rPr>
              <a:t>mPDAC</a:t>
            </a:r>
            <a:endParaRPr kumimoji="0" lang="en-US" sz="1800" b="0" i="0" u="none" strike="noStrike" kern="1200" cap="none" spc="0" normalizeH="0" baseline="0" noProof="0">
              <a:ln>
                <a:noFill/>
              </a:ln>
              <a:solidFill>
                <a:srgbClr val="58595B"/>
              </a:solidFill>
              <a:effectLst/>
              <a:uLnTx/>
              <a:uFillTx/>
              <a:latin typeface="Avenir Medium" panose="02000603020000020003" pitchFamily="2" charset="0"/>
            </a:endParaRPr>
          </a:p>
        </p:txBody>
      </p:sp>
      <p:sp>
        <p:nvSpPr>
          <p:cNvPr id="103" name="TextBox 102">
            <a:extLst>
              <a:ext uri="{FF2B5EF4-FFF2-40B4-BE49-F238E27FC236}">
                <a16:creationId xmlns:a16="http://schemas.microsoft.com/office/drawing/2014/main" id="{8F664E69-660C-3605-26B9-8AD55ECDF0C1}"/>
              </a:ext>
            </a:extLst>
          </p:cNvPr>
          <p:cNvSpPr txBox="1"/>
          <p:nvPr/>
        </p:nvSpPr>
        <p:spPr>
          <a:xfrm>
            <a:off x="609600" y="5542775"/>
            <a:ext cx="620363" cy="276999"/>
          </a:xfrm>
          <a:prstGeom prst="rect">
            <a:avLst/>
          </a:prstGeom>
          <a:noFill/>
        </p:spPr>
        <p:txBody>
          <a:bodyPr wrap="non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Medium" panose="02000603020000020003" pitchFamily="2" charset="0"/>
              </a:rPr>
              <a:t>TNBC</a:t>
            </a:r>
          </a:p>
        </p:txBody>
      </p:sp>
      <p:sp>
        <p:nvSpPr>
          <p:cNvPr id="104" name="TextBox 103">
            <a:extLst>
              <a:ext uri="{FF2B5EF4-FFF2-40B4-BE49-F238E27FC236}">
                <a16:creationId xmlns:a16="http://schemas.microsoft.com/office/drawing/2014/main" id="{7807B48E-B30C-E5DA-EB52-787083AC4F20}"/>
              </a:ext>
            </a:extLst>
          </p:cNvPr>
          <p:cNvSpPr txBox="1"/>
          <p:nvPr/>
        </p:nvSpPr>
        <p:spPr>
          <a:xfrm>
            <a:off x="609600" y="4986157"/>
            <a:ext cx="567463" cy="276999"/>
          </a:xfrm>
          <a:prstGeom prst="rect">
            <a:avLst/>
          </a:prstGeom>
          <a:noFill/>
        </p:spPr>
        <p:txBody>
          <a:bodyPr wrap="non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Medium" panose="02000603020000020003" pitchFamily="2" charset="0"/>
              </a:rPr>
              <a:t>SCLC</a:t>
            </a:r>
          </a:p>
        </p:txBody>
      </p:sp>
      <p:sp>
        <p:nvSpPr>
          <p:cNvPr id="108" name="TextBox 107">
            <a:extLst>
              <a:ext uri="{FF2B5EF4-FFF2-40B4-BE49-F238E27FC236}">
                <a16:creationId xmlns:a16="http://schemas.microsoft.com/office/drawing/2014/main" id="{DF70E311-4B0E-A3F4-CD98-B48422EBC215}"/>
              </a:ext>
            </a:extLst>
          </p:cNvPr>
          <p:cNvSpPr txBox="1"/>
          <p:nvPr/>
        </p:nvSpPr>
        <p:spPr>
          <a:xfrm>
            <a:off x="609600" y="2222225"/>
            <a:ext cx="907300" cy="1031051"/>
          </a:xfrm>
          <a:prstGeom prst="rect">
            <a:avLst/>
          </a:prstGeom>
          <a:noFill/>
        </p:spPr>
        <p:txBody>
          <a:bodyPr wrap="none" lIns="0" tIns="0" rIns="0" bIns="0" rtlCol="0" anchor="t">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lang="en-US">
                <a:solidFill>
                  <a:srgbClr val="58595B"/>
                </a:solidFill>
                <a:latin typeface="Avenir Medium" panose="02000603020000020003" pitchFamily="2" charset="0"/>
              </a:rPr>
              <a:t>mCRC</a:t>
            </a:r>
          </a:p>
          <a:p>
            <a:pPr marL="0" marR="0" lvl="0" indent="0" algn="l" defTabSz="914400" rtl="0" eaLnBrk="1" fontAlgn="auto" latinLnBrk="0" hangingPunct="1">
              <a:lnSpc>
                <a:spcPct val="100000"/>
              </a:lnSpc>
              <a:spcBef>
                <a:spcPts val="0"/>
              </a:spcBef>
              <a:spcAft>
                <a:spcPts val="600"/>
              </a:spcAft>
              <a:buClrTx/>
              <a:buSzTx/>
              <a:buFontTx/>
              <a:buNone/>
              <a:tabLst/>
              <a:defRPr/>
            </a:pPr>
            <a:r>
              <a:rPr lang="en-US" sz="1600">
                <a:solidFill>
                  <a:schemeClr val="accent5">
                    <a:lumMod val="60000"/>
                    <a:lumOff val="40000"/>
                  </a:schemeClr>
                </a:solidFill>
                <a:latin typeface="Avenir Book" panose="02000503020000020003" pitchFamily="2" charset="0"/>
              </a:rPr>
              <a:t>(RAS-mut)</a:t>
            </a:r>
            <a:endParaRPr kumimoji="0" lang="en-US" sz="1800" b="0" i="0" u="none" strike="noStrike" kern="1200" cap="none" spc="0" normalizeH="0" baseline="0" noProof="0">
              <a:ln>
                <a:noFill/>
              </a:ln>
              <a:solidFill>
                <a:schemeClr val="accent5">
                  <a:lumMod val="60000"/>
                  <a:lumOff val="40000"/>
                </a:schemeClr>
              </a:solidFill>
              <a:effectLst/>
              <a:uLnTx/>
              <a:uFillTx/>
              <a:latin typeface="Avenir Book" panose="02000503020000020003" pitchFamily="2" charset="0"/>
              <a:ea typeface="+mn-ea"/>
              <a:cs typeface="+mn-cs"/>
            </a:endParaRPr>
          </a:p>
          <a:p>
            <a:pPr marL="0" marR="0" lvl="0" indent="0" algn="l" defTabSz="914400" rtl="0" eaLnBrk="1" fontAlgn="auto" latinLnBrk="0" hangingPunct="1">
              <a:lnSpc>
                <a:spcPct val="100000"/>
              </a:lnSpc>
              <a:spcBef>
                <a:spcPts val="600"/>
              </a:spcBef>
              <a:spcAft>
                <a:spcPts val="60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endParaRPr>
          </a:p>
        </p:txBody>
      </p:sp>
      <p:sp>
        <p:nvSpPr>
          <p:cNvPr id="110" name="TextBox 109">
            <a:extLst>
              <a:ext uri="{FF2B5EF4-FFF2-40B4-BE49-F238E27FC236}">
                <a16:creationId xmlns:a16="http://schemas.microsoft.com/office/drawing/2014/main" id="{A6E7296E-4D6C-FF02-0426-11791B94B435}"/>
              </a:ext>
            </a:extLst>
          </p:cNvPr>
          <p:cNvSpPr txBox="1"/>
          <p:nvPr/>
        </p:nvSpPr>
        <p:spPr>
          <a:xfrm>
            <a:off x="9882587" y="4307854"/>
            <a:ext cx="1928413" cy="553998"/>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err="1">
                <a:ln>
                  <a:noFill/>
                </a:ln>
                <a:solidFill>
                  <a:srgbClr val="58595B"/>
                </a:solidFill>
                <a:effectLst/>
                <a:uLnTx/>
                <a:uFillTx/>
                <a:latin typeface="Avenir Book" panose="02000503020000020003" pitchFamily="2" charset="0"/>
                <a:ea typeface="+mn-ea"/>
                <a:cs typeface="+mn-cs"/>
              </a:rPr>
              <a:t>Nal</a:t>
            </a: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-IRI/leucovorin/</a:t>
            </a:r>
            <a:b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b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5-FU</a:t>
            </a:r>
          </a:p>
        </p:txBody>
      </p:sp>
      <p:sp>
        <p:nvSpPr>
          <p:cNvPr id="111" name="TextBox 110">
            <a:extLst>
              <a:ext uri="{FF2B5EF4-FFF2-40B4-BE49-F238E27FC236}">
                <a16:creationId xmlns:a16="http://schemas.microsoft.com/office/drawing/2014/main" id="{EA9BFCE3-F9E8-A97D-1D4E-B8A83EE2A680}"/>
              </a:ext>
            </a:extLst>
          </p:cNvPr>
          <p:cNvSpPr txBox="1"/>
          <p:nvPr/>
        </p:nvSpPr>
        <p:spPr>
          <a:xfrm>
            <a:off x="10842786" y="5542775"/>
            <a:ext cx="968214" cy="276999"/>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Paclitaxel</a:t>
            </a:r>
          </a:p>
        </p:txBody>
      </p:sp>
      <p:sp>
        <p:nvSpPr>
          <p:cNvPr id="112" name="TextBox 111">
            <a:extLst>
              <a:ext uri="{FF2B5EF4-FFF2-40B4-BE49-F238E27FC236}">
                <a16:creationId xmlns:a16="http://schemas.microsoft.com/office/drawing/2014/main" id="{325E3E46-BA03-B9A8-6137-209874A49F90}"/>
              </a:ext>
            </a:extLst>
          </p:cNvPr>
          <p:cNvSpPr txBox="1"/>
          <p:nvPr/>
        </p:nvSpPr>
        <p:spPr>
          <a:xfrm>
            <a:off x="10012431" y="4986157"/>
            <a:ext cx="1798569" cy="276999"/>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None </a:t>
            </a:r>
            <a:r>
              <a:rPr kumimoji="0" lang="en-US" sz="14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(monotherapy)</a:t>
            </a:r>
          </a:p>
        </p:txBody>
      </p:sp>
      <p:sp>
        <p:nvSpPr>
          <p:cNvPr id="116" name="TextBox 115">
            <a:extLst>
              <a:ext uri="{FF2B5EF4-FFF2-40B4-BE49-F238E27FC236}">
                <a16:creationId xmlns:a16="http://schemas.microsoft.com/office/drawing/2014/main" id="{8F3FEF1E-80C2-00A8-334D-876447D6779A}"/>
              </a:ext>
            </a:extLst>
          </p:cNvPr>
          <p:cNvSpPr txBox="1"/>
          <p:nvPr/>
        </p:nvSpPr>
        <p:spPr>
          <a:xfrm>
            <a:off x="10119031" y="2808502"/>
            <a:ext cx="1691969" cy="276999"/>
          </a:xfrm>
          <a:prstGeom prst="rect">
            <a:avLst/>
          </a:prstGeom>
          <a:noFill/>
        </p:spPr>
        <p:txBody>
          <a:bodyPr wrap="squar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FOLFIRI/</a:t>
            </a:r>
            <a:r>
              <a:rPr kumimoji="0" lang="en-US" sz="1800" b="0" i="0" u="none" strike="noStrike" kern="1200" cap="none" spc="0" normalizeH="0" baseline="0" noProof="0" err="1">
                <a:ln>
                  <a:noFill/>
                </a:ln>
                <a:solidFill>
                  <a:srgbClr val="58595B"/>
                </a:solidFill>
                <a:effectLst/>
                <a:uLnTx/>
                <a:uFillTx/>
                <a:latin typeface="Avenir Book" panose="02000503020000020003" pitchFamily="2" charset="0"/>
                <a:ea typeface="+mn-ea"/>
                <a:cs typeface="+mn-cs"/>
              </a:rPr>
              <a:t>bev</a:t>
            </a:r>
            <a:endPar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endParaRPr>
          </a:p>
        </p:txBody>
      </p:sp>
      <p:cxnSp>
        <p:nvCxnSpPr>
          <p:cNvPr id="118" name="Straight Connector 117">
            <a:extLst>
              <a:ext uri="{FF2B5EF4-FFF2-40B4-BE49-F238E27FC236}">
                <a16:creationId xmlns:a16="http://schemas.microsoft.com/office/drawing/2014/main" id="{4B941F10-63FD-B1FE-A306-F45917E99151}"/>
              </a:ext>
            </a:extLst>
          </p:cNvPr>
          <p:cNvCxnSpPr>
            <a:cxnSpLocks/>
          </p:cNvCxnSpPr>
          <p:nvPr/>
        </p:nvCxnSpPr>
        <p:spPr>
          <a:xfrm>
            <a:off x="3584711" y="2107148"/>
            <a:ext cx="0" cy="3840480"/>
          </a:xfrm>
          <a:prstGeom prst="line">
            <a:avLst/>
          </a:prstGeom>
          <a:ln w="3175">
            <a:solidFill>
              <a:schemeClr val="accent5">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6598C41D-8EFA-5BB7-A4C3-BC8271FE9608}"/>
              </a:ext>
            </a:extLst>
          </p:cNvPr>
          <p:cNvCxnSpPr>
            <a:cxnSpLocks/>
          </p:cNvCxnSpPr>
          <p:nvPr/>
        </p:nvCxnSpPr>
        <p:spPr>
          <a:xfrm>
            <a:off x="1767840" y="2107148"/>
            <a:ext cx="0" cy="3840480"/>
          </a:xfrm>
          <a:prstGeom prst="line">
            <a:avLst/>
          </a:prstGeom>
          <a:ln w="3175">
            <a:solidFill>
              <a:schemeClr val="accent5">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13033E4D-0BCB-DBB9-2AF9-86716497F5A0}"/>
              </a:ext>
            </a:extLst>
          </p:cNvPr>
          <p:cNvCxnSpPr>
            <a:cxnSpLocks/>
          </p:cNvCxnSpPr>
          <p:nvPr/>
        </p:nvCxnSpPr>
        <p:spPr>
          <a:xfrm>
            <a:off x="8327494" y="2107148"/>
            <a:ext cx="0" cy="3840480"/>
          </a:xfrm>
          <a:prstGeom prst="line">
            <a:avLst/>
          </a:prstGeom>
          <a:ln w="3175">
            <a:solidFill>
              <a:schemeClr val="accent5">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6674216C-42A0-2401-458C-A1127A012344}"/>
              </a:ext>
            </a:extLst>
          </p:cNvPr>
          <p:cNvCxnSpPr>
            <a:cxnSpLocks/>
          </p:cNvCxnSpPr>
          <p:nvPr/>
        </p:nvCxnSpPr>
        <p:spPr>
          <a:xfrm>
            <a:off x="7138774" y="2107148"/>
            <a:ext cx="0" cy="3840480"/>
          </a:xfrm>
          <a:prstGeom prst="line">
            <a:avLst/>
          </a:prstGeom>
          <a:ln w="3175">
            <a:solidFill>
              <a:schemeClr val="accent5">
                <a:lumMod val="20000"/>
                <a:lumOff val="80000"/>
              </a:schemeClr>
            </a:solidFill>
          </a:ln>
        </p:spPr>
        <p:style>
          <a:lnRef idx="1">
            <a:schemeClr val="accent1"/>
          </a:lnRef>
          <a:fillRef idx="0">
            <a:schemeClr val="accent1"/>
          </a:fillRef>
          <a:effectRef idx="0">
            <a:schemeClr val="accent1"/>
          </a:effectRef>
          <a:fontRef idx="minor">
            <a:schemeClr val="tx1"/>
          </a:fontRef>
        </p:style>
      </p:cxnSp>
      <p:sp>
        <p:nvSpPr>
          <p:cNvPr id="152" name="TextBox 151">
            <a:extLst>
              <a:ext uri="{FF2B5EF4-FFF2-40B4-BE49-F238E27FC236}">
                <a16:creationId xmlns:a16="http://schemas.microsoft.com/office/drawing/2014/main" id="{29D50D3A-F017-67A2-1519-F439F1D29216}"/>
              </a:ext>
            </a:extLst>
          </p:cNvPr>
          <p:cNvSpPr txBox="1"/>
          <p:nvPr/>
        </p:nvSpPr>
        <p:spPr>
          <a:xfrm>
            <a:off x="9788010" y="1795313"/>
            <a:ext cx="2022990" cy="276999"/>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Roboto Slab" pitchFamily="2" charset="0"/>
                <a:ea typeface="Roboto Slab" pitchFamily="2" charset="0"/>
                <a:cs typeface="+mn-cs"/>
              </a:rPr>
              <a:t>Combination with:</a:t>
            </a:r>
          </a:p>
        </p:txBody>
      </p:sp>
      <p:cxnSp>
        <p:nvCxnSpPr>
          <p:cNvPr id="19" name="Straight Connector 18">
            <a:extLst>
              <a:ext uri="{FF2B5EF4-FFF2-40B4-BE49-F238E27FC236}">
                <a16:creationId xmlns:a16="http://schemas.microsoft.com/office/drawing/2014/main" id="{0BCDC76B-DB49-A037-015B-4887CD4F9444}"/>
              </a:ext>
            </a:extLst>
          </p:cNvPr>
          <p:cNvCxnSpPr>
            <a:cxnSpLocks/>
          </p:cNvCxnSpPr>
          <p:nvPr/>
        </p:nvCxnSpPr>
        <p:spPr>
          <a:xfrm>
            <a:off x="304800" y="5947628"/>
            <a:ext cx="11612880" cy="0"/>
          </a:xfrm>
          <a:prstGeom prst="line">
            <a:avLst/>
          </a:prstGeom>
          <a:ln w="63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pic>
        <p:nvPicPr>
          <p:cNvPr id="1028" name="Picture 4" descr="Dana-Farber's New Visual Identity - Dana-Farber Cancer Institute | Boston,  MA">
            <a:extLst>
              <a:ext uri="{FF2B5EF4-FFF2-40B4-BE49-F238E27FC236}">
                <a16:creationId xmlns:a16="http://schemas.microsoft.com/office/drawing/2014/main" id="{FE73CD7E-E7E8-828F-2A21-BD8DFFF1BBE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471427" y="5511818"/>
            <a:ext cx="1356561" cy="332389"/>
          </a:xfrm>
          <a:prstGeom prst="rect">
            <a:avLst/>
          </a:prstGeom>
          <a:noFill/>
          <a:extLst>
            <a:ext uri="{909E8E84-426E-40DD-AFC4-6F175D3DCCD1}">
              <a14:hiddenFill xmlns:a14="http://schemas.microsoft.com/office/drawing/2010/main">
                <a:solidFill>
                  <a:srgbClr val="FFFFFF"/>
                </a:solidFill>
              </a14:hiddenFill>
            </a:ext>
          </a:extLst>
        </p:spPr>
      </p:pic>
      <p:sp>
        <p:nvSpPr>
          <p:cNvPr id="42" name="TextBox 41">
            <a:extLst>
              <a:ext uri="{FF2B5EF4-FFF2-40B4-BE49-F238E27FC236}">
                <a16:creationId xmlns:a16="http://schemas.microsoft.com/office/drawing/2014/main" id="{BD22E658-799B-8FBF-103E-1F513A4F69CC}"/>
              </a:ext>
            </a:extLst>
          </p:cNvPr>
          <p:cNvSpPr txBox="1"/>
          <p:nvPr/>
        </p:nvSpPr>
        <p:spPr>
          <a:xfrm>
            <a:off x="2379359" y="2260915"/>
            <a:ext cx="602729" cy="276999"/>
          </a:xfrm>
          <a:prstGeom prst="rect">
            <a:avLst/>
          </a:prstGeom>
          <a:noFill/>
        </p:spPr>
        <p:txBody>
          <a:bodyPr wrap="none"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1</a:t>
            </a:r>
            <a:r>
              <a:rPr kumimoji="0" lang="en-US" sz="1800" b="0" i="0" u="none" strike="noStrike" kern="1200" cap="none" spc="0" normalizeH="0" baseline="30000" noProof="0">
                <a:ln>
                  <a:noFill/>
                </a:ln>
                <a:solidFill>
                  <a:srgbClr val="58595B"/>
                </a:solidFill>
                <a:effectLst/>
                <a:uLnTx/>
                <a:uFillTx/>
                <a:latin typeface="Avenir Book" panose="02000503020000020003" pitchFamily="2" charset="0"/>
                <a:ea typeface="+mn-ea"/>
                <a:cs typeface="+mn-cs"/>
              </a:rPr>
              <a:t>st</a:t>
            </a: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 line</a:t>
            </a:r>
          </a:p>
        </p:txBody>
      </p:sp>
      <p:sp>
        <p:nvSpPr>
          <p:cNvPr id="43" name="TextBox 42">
            <a:extLst>
              <a:ext uri="{FF2B5EF4-FFF2-40B4-BE49-F238E27FC236}">
                <a16:creationId xmlns:a16="http://schemas.microsoft.com/office/drawing/2014/main" id="{62D0BCBB-239B-470B-3DBD-9A6E7FE9500A}"/>
              </a:ext>
            </a:extLst>
          </p:cNvPr>
          <p:cNvSpPr txBox="1"/>
          <p:nvPr/>
        </p:nvSpPr>
        <p:spPr>
          <a:xfrm>
            <a:off x="2341688" y="3884378"/>
            <a:ext cx="678071" cy="276999"/>
          </a:xfrm>
          <a:prstGeom prst="rect">
            <a:avLst/>
          </a:prstGeom>
          <a:noFill/>
        </p:spPr>
        <p:txBody>
          <a:bodyPr wrap="none"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solidFill>
                  <a:srgbClr val="58595B"/>
                </a:solidFill>
                <a:latin typeface="Avenir Book" panose="02000503020000020003" pitchFamily="2" charset="0"/>
              </a:rPr>
              <a:t>1</a:t>
            </a:r>
            <a:r>
              <a:rPr lang="en-US" baseline="30000">
                <a:solidFill>
                  <a:srgbClr val="58595B"/>
                </a:solidFill>
                <a:latin typeface="Avenir Book" panose="02000503020000020003" pitchFamily="2" charset="0"/>
              </a:rPr>
              <a:t>st</a:t>
            </a:r>
            <a:r>
              <a:rPr lang="en-US">
                <a:solidFill>
                  <a:srgbClr val="58595B"/>
                </a:solidFill>
                <a:latin typeface="Avenir Book" panose="02000503020000020003" pitchFamily="2" charset="0"/>
              </a:rPr>
              <a:t> </a:t>
            </a: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line</a:t>
            </a:r>
          </a:p>
        </p:txBody>
      </p:sp>
      <p:sp>
        <p:nvSpPr>
          <p:cNvPr id="44" name="TextBox 43">
            <a:extLst>
              <a:ext uri="{FF2B5EF4-FFF2-40B4-BE49-F238E27FC236}">
                <a16:creationId xmlns:a16="http://schemas.microsoft.com/office/drawing/2014/main" id="{568D545F-C350-F511-7AC6-745A58461136}"/>
              </a:ext>
            </a:extLst>
          </p:cNvPr>
          <p:cNvSpPr txBox="1"/>
          <p:nvPr/>
        </p:nvSpPr>
        <p:spPr>
          <a:xfrm>
            <a:off x="2310430" y="5542775"/>
            <a:ext cx="740587" cy="276999"/>
          </a:xfrm>
          <a:prstGeom prst="rect">
            <a:avLst/>
          </a:prstGeom>
          <a:noFill/>
        </p:spPr>
        <p:txBody>
          <a:bodyPr wrap="none"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2</a:t>
            </a:r>
            <a:r>
              <a:rPr kumimoji="0" lang="en-US" sz="1800" b="0" i="0" u="none" strike="noStrike" kern="1200" cap="none" spc="0" normalizeH="0" baseline="30000" noProof="0">
                <a:ln>
                  <a:noFill/>
                </a:ln>
                <a:solidFill>
                  <a:srgbClr val="58595B"/>
                </a:solidFill>
                <a:effectLst/>
                <a:uLnTx/>
                <a:uFillTx/>
                <a:latin typeface="Avenir Book" panose="02000503020000020003" pitchFamily="2" charset="0"/>
                <a:ea typeface="+mn-ea"/>
                <a:cs typeface="+mn-cs"/>
              </a:rPr>
              <a:t>nd</a:t>
            </a: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 line</a:t>
            </a:r>
          </a:p>
        </p:txBody>
      </p:sp>
      <p:sp>
        <p:nvSpPr>
          <p:cNvPr id="45" name="TextBox 44">
            <a:extLst>
              <a:ext uri="{FF2B5EF4-FFF2-40B4-BE49-F238E27FC236}">
                <a16:creationId xmlns:a16="http://schemas.microsoft.com/office/drawing/2014/main" id="{1C46D9E3-C78D-330B-BA4A-859F4501BA20}"/>
              </a:ext>
            </a:extLst>
          </p:cNvPr>
          <p:cNvSpPr txBox="1"/>
          <p:nvPr/>
        </p:nvSpPr>
        <p:spPr>
          <a:xfrm>
            <a:off x="2310430" y="4986157"/>
            <a:ext cx="740587" cy="276999"/>
          </a:xfrm>
          <a:prstGeom prst="rect">
            <a:avLst/>
          </a:prstGeom>
          <a:noFill/>
        </p:spPr>
        <p:txBody>
          <a:bodyPr wrap="none"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2</a:t>
            </a:r>
            <a:r>
              <a:rPr kumimoji="0" lang="en-US" sz="1800" b="0" i="0" u="none" strike="noStrike" kern="1200" cap="none" spc="0" normalizeH="0" baseline="30000" noProof="0">
                <a:ln>
                  <a:noFill/>
                </a:ln>
                <a:solidFill>
                  <a:srgbClr val="58595B"/>
                </a:solidFill>
                <a:effectLst/>
                <a:uLnTx/>
                <a:uFillTx/>
                <a:latin typeface="Avenir Book" panose="02000503020000020003" pitchFamily="2" charset="0"/>
                <a:ea typeface="+mn-ea"/>
                <a:cs typeface="+mn-cs"/>
              </a:rPr>
              <a:t>nd</a:t>
            </a: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 line</a:t>
            </a:r>
          </a:p>
        </p:txBody>
      </p:sp>
      <p:cxnSp>
        <p:nvCxnSpPr>
          <p:cNvPr id="3" name="Straight Connector 2">
            <a:extLst>
              <a:ext uri="{FF2B5EF4-FFF2-40B4-BE49-F238E27FC236}">
                <a16:creationId xmlns:a16="http://schemas.microsoft.com/office/drawing/2014/main" id="{0511A1C4-86F6-EF12-6842-9A4D3CD94D24}"/>
              </a:ext>
            </a:extLst>
          </p:cNvPr>
          <p:cNvCxnSpPr>
            <a:cxnSpLocks/>
          </p:cNvCxnSpPr>
          <p:nvPr/>
        </p:nvCxnSpPr>
        <p:spPr>
          <a:xfrm>
            <a:off x="1767840" y="2653883"/>
            <a:ext cx="10149840" cy="0"/>
          </a:xfrm>
          <a:prstGeom prst="line">
            <a:avLst/>
          </a:prstGeom>
          <a:ln w="3175">
            <a:solidFill>
              <a:schemeClr val="accent5">
                <a:lumMod val="20000"/>
                <a:lumOff val="80000"/>
              </a:schemeClr>
            </a:solidFill>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869A32E9-3ABC-CC02-B769-1AA494149CAF}"/>
              </a:ext>
            </a:extLst>
          </p:cNvPr>
          <p:cNvSpPr txBox="1"/>
          <p:nvPr/>
        </p:nvSpPr>
        <p:spPr>
          <a:xfrm>
            <a:off x="4046550" y="2808502"/>
            <a:ext cx="775853" cy="276999"/>
          </a:xfrm>
          <a:prstGeom prst="rect">
            <a:avLst/>
          </a:prstGeom>
          <a:noFill/>
        </p:spPr>
        <p:txBody>
          <a:bodyPr wrap="none" lIns="0" tIns="0" rIns="0" b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Ph 1b/2</a:t>
            </a:r>
          </a:p>
        </p:txBody>
      </p:sp>
      <p:sp>
        <p:nvSpPr>
          <p:cNvPr id="24" name="TextBox 23">
            <a:extLst>
              <a:ext uri="{FF2B5EF4-FFF2-40B4-BE49-F238E27FC236}">
                <a16:creationId xmlns:a16="http://schemas.microsoft.com/office/drawing/2014/main" id="{BEFE0B0D-F4B8-8588-B028-8CFC8D2C292A}"/>
              </a:ext>
            </a:extLst>
          </p:cNvPr>
          <p:cNvSpPr txBox="1"/>
          <p:nvPr/>
        </p:nvSpPr>
        <p:spPr>
          <a:xfrm>
            <a:off x="4046550" y="2260915"/>
            <a:ext cx="2013372" cy="276999"/>
          </a:xfrm>
          <a:prstGeom prst="rect">
            <a:avLst/>
          </a:prstGeom>
          <a:noFill/>
        </p:spPr>
        <p:txBody>
          <a:bodyPr wrap="none" lIns="0" tIns="0" rIns="0" b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CRDF-004  </a:t>
            </a:r>
            <a:r>
              <a:rPr kumimoji="0" lang="en-US" sz="1600" b="0" i="0" u="none" strike="noStrike" kern="1200" cap="none" spc="0" normalizeH="0" baseline="0" noProof="0">
                <a:ln>
                  <a:noFill/>
                </a:ln>
                <a:solidFill>
                  <a:schemeClr val="accent6">
                    <a:lumMod val="50000"/>
                  </a:schemeClr>
                </a:solidFill>
                <a:effectLst/>
                <a:uLnTx/>
                <a:uFillTx/>
                <a:latin typeface="Avenir Book" panose="02000503020000020003" pitchFamily="2" charset="0"/>
                <a:ea typeface="+mn-ea"/>
                <a:cs typeface="+mn-cs"/>
              </a:rPr>
              <a:t>(w/Pfizer)</a:t>
            </a:r>
          </a:p>
        </p:txBody>
      </p:sp>
      <p:cxnSp>
        <p:nvCxnSpPr>
          <p:cNvPr id="27" name="Straight Connector 26">
            <a:extLst>
              <a:ext uri="{FF2B5EF4-FFF2-40B4-BE49-F238E27FC236}">
                <a16:creationId xmlns:a16="http://schemas.microsoft.com/office/drawing/2014/main" id="{24F1DD64-2A78-393D-9EAB-F53B9858403A}"/>
              </a:ext>
            </a:extLst>
          </p:cNvPr>
          <p:cNvCxnSpPr>
            <a:cxnSpLocks/>
          </p:cNvCxnSpPr>
          <p:nvPr/>
        </p:nvCxnSpPr>
        <p:spPr>
          <a:xfrm>
            <a:off x="304800" y="3747353"/>
            <a:ext cx="11612880" cy="0"/>
          </a:xfrm>
          <a:prstGeom prst="line">
            <a:avLst/>
          </a:prstGeom>
          <a:ln w="63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93E6289B-9F0B-75E3-27A6-6D37EA7693D6}"/>
              </a:ext>
            </a:extLst>
          </p:cNvPr>
          <p:cNvSpPr txBox="1"/>
          <p:nvPr/>
        </p:nvSpPr>
        <p:spPr>
          <a:xfrm>
            <a:off x="4046550" y="3884378"/>
            <a:ext cx="453650" cy="276999"/>
          </a:xfrm>
          <a:prstGeom prst="rect">
            <a:avLst/>
          </a:prstGeom>
          <a:noFill/>
        </p:spPr>
        <p:txBody>
          <a:bodyPr wrap="none" lIns="0" tIns="0" rIns="0" b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Ph 2</a:t>
            </a:r>
            <a:endParaRPr kumimoji="0" lang="en-US" sz="1800" b="0" i="0" u="none" strike="noStrike" kern="1200" cap="none" spc="0" normalizeH="0" baseline="0" noProof="0">
              <a:ln>
                <a:noFill/>
              </a:ln>
              <a:solidFill>
                <a:srgbClr val="D1D3D4">
                  <a:lumMod val="75000"/>
                </a:srgbClr>
              </a:solidFill>
              <a:effectLst/>
              <a:uLnTx/>
              <a:uFillTx/>
              <a:latin typeface="Avenir Book" panose="02000503020000020003" pitchFamily="2" charset="0"/>
              <a:ea typeface="+mn-ea"/>
              <a:cs typeface="+mn-cs"/>
            </a:endParaRPr>
          </a:p>
        </p:txBody>
      </p:sp>
      <p:sp>
        <p:nvSpPr>
          <p:cNvPr id="29" name="TextBox 28">
            <a:extLst>
              <a:ext uri="{FF2B5EF4-FFF2-40B4-BE49-F238E27FC236}">
                <a16:creationId xmlns:a16="http://schemas.microsoft.com/office/drawing/2014/main" id="{2C27C170-97E9-8DCC-5AA0-1564B5D6CC93}"/>
              </a:ext>
            </a:extLst>
          </p:cNvPr>
          <p:cNvSpPr txBox="1"/>
          <p:nvPr/>
        </p:nvSpPr>
        <p:spPr>
          <a:xfrm>
            <a:off x="4078354" y="1795313"/>
            <a:ext cx="530594" cy="276999"/>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Roboto Slab" pitchFamily="2" charset="0"/>
                <a:ea typeface="Roboto Slab" pitchFamily="2" charset="0"/>
                <a:cs typeface="+mn-cs"/>
              </a:rPr>
              <a:t>Trial</a:t>
            </a:r>
          </a:p>
        </p:txBody>
      </p:sp>
      <p:cxnSp>
        <p:nvCxnSpPr>
          <p:cNvPr id="33" name="Straight Connector 32">
            <a:extLst>
              <a:ext uri="{FF2B5EF4-FFF2-40B4-BE49-F238E27FC236}">
                <a16:creationId xmlns:a16="http://schemas.microsoft.com/office/drawing/2014/main" id="{F2C8F8CF-3F4D-F2B4-CE44-232FB734BE36}"/>
              </a:ext>
            </a:extLst>
          </p:cNvPr>
          <p:cNvCxnSpPr>
            <a:cxnSpLocks/>
          </p:cNvCxnSpPr>
          <p:nvPr/>
        </p:nvCxnSpPr>
        <p:spPr>
          <a:xfrm>
            <a:off x="7138774" y="5641073"/>
            <a:ext cx="594360" cy="0"/>
          </a:xfrm>
          <a:prstGeom prst="line">
            <a:avLst/>
          </a:prstGeom>
          <a:ln w="28575">
            <a:solidFill>
              <a:schemeClr val="accent4"/>
            </a:solidFill>
            <a:tailEnd type="oval" w="med" len="med"/>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696F9425-1168-54D5-AC45-7EDCF31D7FC0}"/>
              </a:ext>
            </a:extLst>
          </p:cNvPr>
          <p:cNvSpPr txBox="1"/>
          <p:nvPr/>
        </p:nvSpPr>
        <p:spPr>
          <a:xfrm>
            <a:off x="4046550" y="5542775"/>
            <a:ext cx="453650" cy="276999"/>
          </a:xfrm>
          <a:prstGeom prst="rect">
            <a:avLst/>
          </a:prstGeom>
          <a:noFill/>
        </p:spPr>
        <p:txBody>
          <a:bodyPr wrap="none" lIns="0" tIns="0" rIns="0" b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Ph 2</a:t>
            </a:r>
            <a:endParaRPr kumimoji="0" lang="en-US" sz="1800" b="0" i="0" u="none" strike="noStrike" kern="1200" cap="none" spc="0" normalizeH="0" baseline="0" noProof="0">
              <a:ln>
                <a:noFill/>
              </a:ln>
              <a:solidFill>
                <a:srgbClr val="D1D3D4">
                  <a:lumMod val="75000"/>
                </a:srgbClr>
              </a:solidFill>
              <a:effectLst/>
              <a:uLnTx/>
              <a:uFillTx/>
              <a:latin typeface="Avenir Book" panose="02000503020000020003" pitchFamily="2" charset="0"/>
              <a:ea typeface="+mn-ea"/>
              <a:cs typeface="+mn-cs"/>
            </a:endParaRPr>
          </a:p>
        </p:txBody>
      </p:sp>
      <p:sp>
        <p:nvSpPr>
          <p:cNvPr id="49" name="TextBox 48">
            <a:extLst>
              <a:ext uri="{FF2B5EF4-FFF2-40B4-BE49-F238E27FC236}">
                <a16:creationId xmlns:a16="http://schemas.microsoft.com/office/drawing/2014/main" id="{26D091F9-1341-52B4-7D98-E584715E0876}"/>
              </a:ext>
            </a:extLst>
          </p:cNvPr>
          <p:cNvSpPr txBox="1"/>
          <p:nvPr/>
        </p:nvSpPr>
        <p:spPr>
          <a:xfrm>
            <a:off x="4046550" y="4986157"/>
            <a:ext cx="453650" cy="276999"/>
          </a:xfrm>
          <a:prstGeom prst="rect">
            <a:avLst/>
          </a:prstGeom>
          <a:noFill/>
        </p:spPr>
        <p:txBody>
          <a:bodyPr wrap="none" lIns="0" tIns="0" rIns="0" b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Ph 2</a:t>
            </a:r>
            <a:endParaRPr kumimoji="0" lang="en-US" sz="1800" b="0" i="0" u="none" strike="noStrike" kern="1200" cap="none" spc="0" normalizeH="0" baseline="0" noProof="0">
              <a:ln>
                <a:noFill/>
              </a:ln>
              <a:solidFill>
                <a:srgbClr val="D1D3D4">
                  <a:lumMod val="75000"/>
                </a:srgbClr>
              </a:solidFill>
              <a:effectLst/>
              <a:uLnTx/>
              <a:uFillTx/>
              <a:latin typeface="Avenir Book" panose="02000503020000020003" pitchFamily="2" charset="0"/>
              <a:ea typeface="+mn-ea"/>
              <a:cs typeface="+mn-cs"/>
            </a:endParaRPr>
          </a:p>
        </p:txBody>
      </p:sp>
      <p:cxnSp>
        <p:nvCxnSpPr>
          <p:cNvPr id="6" name="Straight Connector 5">
            <a:extLst>
              <a:ext uri="{FF2B5EF4-FFF2-40B4-BE49-F238E27FC236}">
                <a16:creationId xmlns:a16="http://schemas.microsoft.com/office/drawing/2014/main" id="{D27C58D0-E21D-BCAE-0552-C4A152704903}"/>
              </a:ext>
            </a:extLst>
          </p:cNvPr>
          <p:cNvCxnSpPr>
            <a:cxnSpLocks/>
          </p:cNvCxnSpPr>
          <p:nvPr/>
        </p:nvCxnSpPr>
        <p:spPr>
          <a:xfrm>
            <a:off x="7138774" y="2392094"/>
            <a:ext cx="594360" cy="0"/>
          </a:xfrm>
          <a:prstGeom prst="line">
            <a:avLst/>
          </a:prstGeom>
          <a:ln w="28575">
            <a:solidFill>
              <a:schemeClr val="accent4"/>
            </a:solidFill>
            <a:tailEnd type="oval" w="med" len="med"/>
          </a:ln>
        </p:spPr>
        <p:style>
          <a:lnRef idx="1">
            <a:schemeClr val="accent1"/>
          </a:lnRef>
          <a:fillRef idx="0">
            <a:schemeClr val="accent1"/>
          </a:fillRef>
          <a:effectRef idx="0">
            <a:schemeClr val="accent1"/>
          </a:effectRef>
          <a:fontRef idx="minor">
            <a:schemeClr val="tx1"/>
          </a:fontRef>
        </p:style>
      </p:cxnSp>
      <p:sp>
        <p:nvSpPr>
          <p:cNvPr id="46" name="TextBox 45">
            <a:extLst>
              <a:ext uri="{FF2B5EF4-FFF2-40B4-BE49-F238E27FC236}">
                <a16:creationId xmlns:a16="http://schemas.microsoft.com/office/drawing/2014/main" id="{CE228D39-4127-8A26-9670-A15E3621915E}"/>
              </a:ext>
            </a:extLst>
          </p:cNvPr>
          <p:cNvSpPr txBox="1"/>
          <p:nvPr/>
        </p:nvSpPr>
        <p:spPr>
          <a:xfrm>
            <a:off x="7239645" y="2436409"/>
            <a:ext cx="955390" cy="215444"/>
          </a:xfrm>
          <a:prstGeom prst="rect">
            <a:avLst/>
          </a:prstGeom>
          <a:noFill/>
        </p:spPr>
        <p:txBody>
          <a:bodyPr wrap="none" lIns="0" tIns="0" rIns="0" bIns="0"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a:ln>
                  <a:noFill/>
                </a:ln>
                <a:solidFill>
                  <a:srgbClr val="E88562"/>
                </a:solidFill>
                <a:effectLst/>
                <a:uLnTx/>
                <a:uFillTx/>
                <a:latin typeface="Avenir Light" panose="020B0402020203020204" pitchFamily="34" charset="0"/>
                <a:ea typeface="+mn-ea"/>
                <a:cs typeface="+mn-cs"/>
              </a:rPr>
              <a:t>randomized</a:t>
            </a:r>
          </a:p>
        </p:txBody>
      </p:sp>
      <p:sp>
        <p:nvSpPr>
          <p:cNvPr id="41" name="TextBox 40">
            <a:extLst>
              <a:ext uri="{FF2B5EF4-FFF2-40B4-BE49-F238E27FC236}">
                <a16:creationId xmlns:a16="http://schemas.microsoft.com/office/drawing/2014/main" id="{336FF6EF-A8DD-769F-B64F-E8308043A572}"/>
              </a:ext>
            </a:extLst>
          </p:cNvPr>
          <p:cNvSpPr txBox="1"/>
          <p:nvPr/>
        </p:nvSpPr>
        <p:spPr>
          <a:xfrm>
            <a:off x="2341688" y="2808502"/>
            <a:ext cx="678071" cy="276999"/>
          </a:xfrm>
          <a:prstGeom prst="rect">
            <a:avLst/>
          </a:prstGeom>
          <a:noFill/>
        </p:spPr>
        <p:txBody>
          <a:bodyPr wrap="none"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2</a:t>
            </a:r>
            <a:r>
              <a:rPr kumimoji="0" lang="en-US" sz="1800" b="0" i="0" u="none" strike="noStrike" kern="1200" cap="none" spc="0" normalizeH="0" baseline="30000" noProof="0">
                <a:ln>
                  <a:noFill/>
                </a:ln>
                <a:solidFill>
                  <a:srgbClr val="58595B"/>
                </a:solidFill>
                <a:effectLst/>
                <a:uLnTx/>
                <a:uFillTx/>
                <a:latin typeface="Avenir Book" panose="02000503020000020003" pitchFamily="2" charset="0"/>
                <a:ea typeface="+mn-ea"/>
                <a:cs typeface="+mn-cs"/>
              </a:rPr>
              <a:t>nd</a:t>
            </a: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 line</a:t>
            </a:r>
          </a:p>
        </p:txBody>
      </p:sp>
      <p:sp>
        <p:nvSpPr>
          <p:cNvPr id="36" name="TextBox 35">
            <a:extLst>
              <a:ext uri="{FF2B5EF4-FFF2-40B4-BE49-F238E27FC236}">
                <a16:creationId xmlns:a16="http://schemas.microsoft.com/office/drawing/2014/main" id="{1A301970-1998-D86B-956C-5FCC8371758A}"/>
              </a:ext>
            </a:extLst>
          </p:cNvPr>
          <p:cNvSpPr txBox="1"/>
          <p:nvPr/>
        </p:nvSpPr>
        <p:spPr>
          <a:xfrm>
            <a:off x="9989988" y="2119227"/>
            <a:ext cx="1821012" cy="553998"/>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FOLFIRI/</a:t>
            </a:r>
            <a:r>
              <a:rPr kumimoji="0" lang="en-US" sz="1800" b="0" i="0" u="none" strike="noStrike" kern="1200" cap="none" spc="0" normalizeH="0" baseline="0" noProof="0" err="1">
                <a:ln>
                  <a:noFill/>
                </a:ln>
                <a:solidFill>
                  <a:srgbClr val="58595B"/>
                </a:solidFill>
                <a:effectLst/>
                <a:uLnTx/>
                <a:uFillTx/>
                <a:latin typeface="Avenir Book" panose="02000503020000020003" pitchFamily="2" charset="0"/>
                <a:ea typeface="+mn-ea"/>
                <a:cs typeface="+mn-cs"/>
              </a:rPr>
              <a:t>bev</a:t>
            </a:r>
            <a:b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b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and FOLFOX/</a:t>
            </a:r>
            <a:r>
              <a:rPr kumimoji="0" lang="en-US" sz="1800" b="0" i="0" u="none" strike="noStrike" kern="1200" cap="none" spc="0" normalizeH="0" baseline="0" noProof="0" err="1">
                <a:ln>
                  <a:noFill/>
                </a:ln>
                <a:solidFill>
                  <a:srgbClr val="58595B"/>
                </a:solidFill>
                <a:effectLst/>
                <a:uLnTx/>
                <a:uFillTx/>
                <a:latin typeface="Avenir Book" panose="02000503020000020003" pitchFamily="2" charset="0"/>
                <a:ea typeface="+mn-ea"/>
                <a:cs typeface="+mn-cs"/>
              </a:rPr>
              <a:t>bev</a:t>
            </a:r>
            <a:endPar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endParaRPr>
          </a:p>
        </p:txBody>
      </p:sp>
      <p:sp>
        <p:nvSpPr>
          <p:cNvPr id="40" name="TextBox 39">
            <a:extLst>
              <a:ext uri="{FF2B5EF4-FFF2-40B4-BE49-F238E27FC236}">
                <a16:creationId xmlns:a16="http://schemas.microsoft.com/office/drawing/2014/main" id="{BA9956CD-C0E9-9A86-0A7C-8F8840D69511}"/>
              </a:ext>
            </a:extLst>
          </p:cNvPr>
          <p:cNvSpPr txBox="1"/>
          <p:nvPr/>
        </p:nvSpPr>
        <p:spPr>
          <a:xfrm>
            <a:off x="7239645" y="2969999"/>
            <a:ext cx="865622" cy="215444"/>
          </a:xfrm>
          <a:prstGeom prst="rect">
            <a:avLst/>
          </a:prstGeom>
          <a:noFill/>
        </p:spPr>
        <p:txBody>
          <a:bodyPr wrap="none" lIns="0" tIns="0" rIns="0" bIns="0"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a:ln>
                  <a:noFill/>
                </a:ln>
                <a:solidFill>
                  <a:schemeClr val="bg1">
                    <a:lumMod val="65000"/>
                  </a:schemeClr>
                </a:solidFill>
                <a:effectLst/>
                <a:uLnTx/>
                <a:uFillTx/>
                <a:latin typeface="Avenir Light" panose="020B0402020203020204" pitchFamily="34" charset="0"/>
                <a:ea typeface="+mn-ea"/>
                <a:cs typeface="+mn-cs"/>
              </a:rPr>
              <a:t>completed</a:t>
            </a:r>
          </a:p>
        </p:txBody>
      </p:sp>
      <p:cxnSp>
        <p:nvCxnSpPr>
          <p:cNvPr id="47" name="Straight Connector 46">
            <a:extLst>
              <a:ext uri="{FF2B5EF4-FFF2-40B4-BE49-F238E27FC236}">
                <a16:creationId xmlns:a16="http://schemas.microsoft.com/office/drawing/2014/main" id="{946A6F54-8647-F23C-3CA5-27712064AE0E}"/>
              </a:ext>
            </a:extLst>
          </p:cNvPr>
          <p:cNvCxnSpPr>
            <a:cxnSpLocks/>
          </p:cNvCxnSpPr>
          <p:nvPr/>
        </p:nvCxnSpPr>
        <p:spPr>
          <a:xfrm>
            <a:off x="9516214" y="2107148"/>
            <a:ext cx="0" cy="3840480"/>
          </a:xfrm>
          <a:prstGeom prst="line">
            <a:avLst/>
          </a:prstGeom>
          <a:ln w="3175">
            <a:solidFill>
              <a:schemeClr val="accent5">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6EC1A640-E97B-C3ED-5615-BD5718209A34}"/>
              </a:ext>
            </a:extLst>
          </p:cNvPr>
          <p:cNvCxnSpPr>
            <a:cxnSpLocks/>
          </p:cNvCxnSpPr>
          <p:nvPr/>
        </p:nvCxnSpPr>
        <p:spPr>
          <a:xfrm>
            <a:off x="7138774" y="2933382"/>
            <a:ext cx="1188720" cy="0"/>
          </a:xfrm>
          <a:prstGeom prst="line">
            <a:avLst/>
          </a:prstGeom>
          <a:ln w="28575">
            <a:solidFill>
              <a:schemeClr val="bg1">
                <a:lumMod val="75000"/>
              </a:schemeClr>
            </a:solidFill>
            <a:tailEnd type="oval" w="med" len="med"/>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556B3400-DEE1-F805-5824-DEAD5F611AEE}"/>
              </a:ext>
            </a:extLst>
          </p:cNvPr>
          <p:cNvCxnSpPr>
            <a:cxnSpLocks/>
          </p:cNvCxnSpPr>
          <p:nvPr/>
        </p:nvCxnSpPr>
        <p:spPr>
          <a:xfrm>
            <a:off x="1767840" y="4295993"/>
            <a:ext cx="10149840" cy="0"/>
          </a:xfrm>
          <a:prstGeom prst="line">
            <a:avLst/>
          </a:prstGeom>
          <a:ln w="3175">
            <a:solidFill>
              <a:schemeClr val="accent5">
                <a:lumMod val="20000"/>
                <a:lumOff val="80000"/>
              </a:schemeClr>
            </a:solidFill>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DDE5B532-26F6-6F49-028E-934B2DEE3A14}"/>
              </a:ext>
            </a:extLst>
          </p:cNvPr>
          <p:cNvSpPr txBox="1"/>
          <p:nvPr/>
        </p:nvSpPr>
        <p:spPr>
          <a:xfrm>
            <a:off x="2310433" y="4446799"/>
            <a:ext cx="740587" cy="276999"/>
          </a:xfrm>
          <a:prstGeom prst="rect">
            <a:avLst/>
          </a:prstGeom>
          <a:noFill/>
        </p:spPr>
        <p:txBody>
          <a:bodyPr wrap="none"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solidFill>
                  <a:srgbClr val="58595B"/>
                </a:solidFill>
                <a:latin typeface="Avenir Book" panose="02000503020000020003" pitchFamily="2" charset="0"/>
              </a:rPr>
              <a:t>2</a:t>
            </a:r>
            <a:r>
              <a:rPr lang="en-US" baseline="30000">
                <a:solidFill>
                  <a:srgbClr val="58595B"/>
                </a:solidFill>
                <a:latin typeface="Avenir Book" panose="02000503020000020003" pitchFamily="2" charset="0"/>
              </a:rPr>
              <a:t>nd</a:t>
            </a:r>
            <a:r>
              <a:rPr lang="en-US">
                <a:solidFill>
                  <a:srgbClr val="58595B"/>
                </a:solidFill>
                <a:latin typeface="Avenir Book" panose="02000503020000020003" pitchFamily="2" charset="0"/>
              </a:rPr>
              <a:t> </a:t>
            </a: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line</a:t>
            </a:r>
          </a:p>
        </p:txBody>
      </p:sp>
      <p:sp>
        <p:nvSpPr>
          <p:cNvPr id="18" name="TextBox 17">
            <a:extLst>
              <a:ext uri="{FF2B5EF4-FFF2-40B4-BE49-F238E27FC236}">
                <a16:creationId xmlns:a16="http://schemas.microsoft.com/office/drawing/2014/main" id="{3C9F1F72-5D37-E7B5-6F2A-E5EF7DC77CD1}"/>
              </a:ext>
            </a:extLst>
          </p:cNvPr>
          <p:cNvSpPr txBox="1"/>
          <p:nvPr/>
        </p:nvSpPr>
        <p:spPr>
          <a:xfrm>
            <a:off x="4046550" y="4446799"/>
            <a:ext cx="453650" cy="276999"/>
          </a:xfrm>
          <a:prstGeom prst="rect">
            <a:avLst/>
          </a:prstGeom>
          <a:noFill/>
        </p:spPr>
        <p:txBody>
          <a:bodyPr wrap="none" lIns="0" tIns="0" rIns="0" b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Ph 2</a:t>
            </a:r>
            <a:endParaRPr kumimoji="0" lang="en-US" sz="1800" b="0" i="0" u="none" strike="noStrike" kern="1200" cap="none" spc="0" normalizeH="0" baseline="0" noProof="0">
              <a:ln>
                <a:noFill/>
              </a:ln>
              <a:solidFill>
                <a:srgbClr val="D1D3D4">
                  <a:lumMod val="75000"/>
                </a:srgbClr>
              </a:solidFill>
              <a:effectLst/>
              <a:uLnTx/>
              <a:uFillTx/>
              <a:latin typeface="Avenir Book" panose="02000503020000020003" pitchFamily="2" charset="0"/>
              <a:ea typeface="+mn-ea"/>
              <a:cs typeface="+mn-cs"/>
            </a:endParaRPr>
          </a:p>
        </p:txBody>
      </p:sp>
      <p:sp>
        <p:nvSpPr>
          <p:cNvPr id="20" name="TextBox 19">
            <a:extLst>
              <a:ext uri="{FF2B5EF4-FFF2-40B4-BE49-F238E27FC236}">
                <a16:creationId xmlns:a16="http://schemas.microsoft.com/office/drawing/2014/main" id="{CDA63CBE-CB4F-9471-BAE0-2645E72A5046}"/>
              </a:ext>
            </a:extLst>
          </p:cNvPr>
          <p:cNvSpPr txBox="1"/>
          <p:nvPr/>
        </p:nvSpPr>
        <p:spPr>
          <a:xfrm>
            <a:off x="6051603" y="1795313"/>
            <a:ext cx="419987" cy="276999"/>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Roboto Slab" pitchFamily="2" charset="0"/>
                <a:ea typeface="Roboto Slab" pitchFamily="2" charset="0"/>
                <a:cs typeface="+mn-cs"/>
              </a:rPr>
              <a:t>IIT*</a:t>
            </a:r>
          </a:p>
        </p:txBody>
      </p:sp>
      <p:sp>
        <p:nvSpPr>
          <p:cNvPr id="22" name="TextBox 21">
            <a:extLst>
              <a:ext uri="{FF2B5EF4-FFF2-40B4-BE49-F238E27FC236}">
                <a16:creationId xmlns:a16="http://schemas.microsoft.com/office/drawing/2014/main" id="{969C949C-90D5-EEA8-4DCD-82077DE6232E}"/>
              </a:ext>
            </a:extLst>
          </p:cNvPr>
          <p:cNvSpPr txBox="1"/>
          <p:nvPr/>
        </p:nvSpPr>
        <p:spPr>
          <a:xfrm>
            <a:off x="10632792" y="3896856"/>
            <a:ext cx="1178208" cy="276999"/>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NALIRIFOX</a:t>
            </a:r>
          </a:p>
        </p:txBody>
      </p:sp>
      <p:cxnSp>
        <p:nvCxnSpPr>
          <p:cNvPr id="10" name="Straight Connector 9">
            <a:extLst>
              <a:ext uri="{FF2B5EF4-FFF2-40B4-BE49-F238E27FC236}">
                <a16:creationId xmlns:a16="http://schemas.microsoft.com/office/drawing/2014/main" id="{47DE7D73-2C30-4747-FFCD-AB10E291878D}"/>
              </a:ext>
            </a:extLst>
          </p:cNvPr>
          <p:cNvCxnSpPr>
            <a:cxnSpLocks/>
          </p:cNvCxnSpPr>
          <p:nvPr/>
        </p:nvCxnSpPr>
        <p:spPr>
          <a:xfrm>
            <a:off x="1767840" y="3200618"/>
            <a:ext cx="10149840" cy="0"/>
          </a:xfrm>
          <a:prstGeom prst="line">
            <a:avLst/>
          </a:prstGeom>
          <a:ln w="3175">
            <a:solidFill>
              <a:schemeClr val="accent5">
                <a:lumMod val="20000"/>
                <a:lumOff val="80000"/>
              </a:schemeClr>
            </a:solidFill>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F38EAE28-1A4A-ACAA-ADC1-50FF373763E0}"/>
              </a:ext>
            </a:extLst>
          </p:cNvPr>
          <p:cNvSpPr txBox="1"/>
          <p:nvPr/>
        </p:nvSpPr>
        <p:spPr>
          <a:xfrm>
            <a:off x="10119031" y="3351427"/>
            <a:ext cx="1691969" cy="276999"/>
          </a:xfrm>
          <a:prstGeom prst="rect">
            <a:avLst/>
          </a:prstGeom>
          <a:noFill/>
        </p:spPr>
        <p:txBody>
          <a:bodyPr wrap="squar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FOLFIRI/</a:t>
            </a:r>
            <a:r>
              <a:rPr kumimoji="0" lang="en-US" sz="1800" b="0" i="0" u="none" strike="noStrike" kern="1200" cap="none" spc="0" normalizeH="0" baseline="0" noProof="0" err="1">
                <a:ln>
                  <a:noFill/>
                </a:ln>
                <a:solidFill>
                  <a:srgbClr val="58595B"/>
                </a:solidFill>
                <a:effectLst/>
                <a:uLnTx/>
                <a:uFillTx/>
                <a:latin typeface="Avenir Book" panose="02000503020000020003" pitchFamily="2" charset="0"/>
                <a:ea typeface="+mn-ea"/>
                <a:cs typeface="+mn-cs"/>
              </a:rPr>
              <a:t>bev</a:t>
            </a:r>
            <a:endPar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endParaRPr>
          </a:p>
        </p:txBody>
      </p:sp>
      <p:sp>
        <p:nvSpPr>
          <p:cNvPr id="13" name="TextBox 12">
            <a:extLst>
              <a:ext uri="{FF2B5EF4-FFF2-40B4-BE49-F238E27FC236}">
                <a16:creationId xmlns:a16="http://schemas.microsoft.com/office/drawing/2014/main" id="{7562E5C7-2F54-C4BF-3A88-39EB937F8C4A}"/>
              </a:ext>
            </a:extLst>
          </p:cNvPr>
          <p:cNvSpPr txBox="1"/>
          <p:nvPr/>
        </p:nvSpPr>
        <p:spPr>
          <a:xfrm>
            <a:off x="4046550" y="3351427"/>
            <a:ext cx="2481449" cy="276999"/>
          </a:xfrm>
          <a:prstGeom prst="rect">
            <a:avLst/>
          </a:prstGeom>
          <a:noFill/>
        </p:spPr>
        <p:txBody>
          <a:bodyPr wrap="none" lIns="0" tIns="0" rIns="0" b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CRDF-003 (ONSEMBLE)</a:t>
            </a:r>
          </a:p>
        </p:txBody>
      </p:sp>
      <p:sp>
        <p:nvSpPr>
          <p:cNvPr id="14" name="TextBox 13">
            <a:extLst>
              <a:ext uri="{FF2B5EF4-FFF2-40B4-BE49-F238E27FC236}">
                <a16:creationId xmlns:a16="http://schemas.microsoft.com/office/drawing/2014/main" id="{DEB90194-7750-5648-C6B4-6B958DDFC5A0}"/>
              </a:ext>
            </a:extLst>
          </p:cNvPr>
          <p:cNvSpPr txBox="1"/>
          <p:nvPr/>
        </p:nvSpPr>
        <p:spPr>
          <a:xfrm>
            <a:off x="2341688" y="3351427"/>
            <a:ext cx="678071" cy="276999"/>
          </a:xfrm>
          <a:prstGeom prst="rect">
            <a:avLst/>
          </a:prstGeom>
          <a:noFill/>
        </p:spPr>
        <p:txBody>
          <a:bodyPr wrap="none"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2</a:t>
            </a:r>
            <a:r>
              <a:rPr kumimoji="0" lang="en-US" sz="1800" b="0" i="0" u="none" strike="noStrike" kern="1200" cap="none" spc="0" normalizeH="0" baseline="30000" noProof="0">
                <a:ln>
                  <a:noFill/>
                </a:ln>
                <a:solidFill>
                  <a:srgbClr val="58595B"/>
                </a:solidFill>
                <a:effectLst/>
                <a:uLnTx/>
                <a:uFillTx/>
                <a:latin typeface="Avenir Book" panose="02000503020000020003" pitchFamily="2" charset="0"/>
                <a:ea typeface="+mn-ea"/>
                <a:cs typeface="+mn-cs"/>
              </a:rPr>
              <a:t>nd</a:t>
            </a: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 line</a:t>
            </a:r>
          </a:p>
        </p:txBody>
      </p:sp>
      <p:cxnSp>
        <p:nvCxnSpPr>
          <p:cNvPr id="17" name="Straight Connector 16">
            <a:extLst>
              <a:ext uri="{FF2B5EF4-FFF2-40B4-BE49-F238E27FC236}">
                <a16:creationId xmlns:a16="http://schemas.microsoft.com/office/drawing/2014/main" id="{714C0342-F46C-749C-597E-67187531E32C}"/>
              </a:ext>
            </a:extLst>
          </p:cNvPr>
          <p:cNvCxnSpPr>
            <a:cxnSpLocks/>
          </p:cNvCxnSpPr>
          <p:nvPr/>
        </p:nvCxnSpPr>
        <p:spPr>
          <a:xfrm>
            <a:off x="7138774" y="3476307"/>
            <a:ext cx="1188720" cy="0"/>
          </a:xfrm>
          <a:prstGeom prst="line">
            <a:avLst/>
          </a:prstGeom>
          <a:ln w="28575">
            <a:solidFill>
              <a:schemeClr val="bg1">
                <a:lumMod val="75000"/>
              </a:schemeClr>
            </a:solidFill>
            <a:tailEnd type="oval" w="med" len="med"/>
          </a:ln>
        </p:spPr>
        <p:style>
          <a:lnRef idx="1">
            <a:schemeClr val="accent1"/>
          </a:lnRef>
          <a:fillRef idx="0">
            <a:schemeClr val="accent1"/>
          </a:fillRef>
          <a:effectRef idx="0">
            <a:schemeClr val="accent1"/>
          </a:effectRef>
          <a:fontRef idx="minor">
            <a:schemeClr val="tx1"/>
          </a:fontRef>
        </p:style>
      </p:cxnSp>
      <p:sp>
        <p:nvSpPr>
          <p:cNvPr id="2" name="TextBox 1">
            <a:extLst>
              <a:ext uri="{FF2B5EF4-FFF2-40B4-BE49-F238E27FC236}">
                <a16:creationId xmlns:a16="http://schemas.microsoft.com/office/drawing/2014/main" id="{26C61D47-B101-E88D-0BE3-DD993E2A4E7D}"/>
              </a:ext>
            </a:extLst>
          </p:cNvPr>
          <p:cNvSpPr txBox="1"/>
          <p:nvPr/>
        </p:nvSpPr>
        <p:spPr>
          <a:xfrm>
            <a:off x="7239645" y="3511775"/>
            <a:ext cx="865622" cy="215444"/>
          </a:xfrm>
          <a:prstGeom prst="rect">
            <a:avLst/>
          </a:prstGeom>
          <a:noFill/>
        </p:spPr>
        <p:txBody>
          <a:bodyPr wrap="none" lIns="0" tIns="0" rIns="0" bIns="0"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lang="en-US" sz="1400" i="1">
                <a:solidFill>
                  <a:schemeClr val="bg1">
                    <a:lumMod val="65000"/>
                  </a:schemeClr>
                </a:solidFill>
                <a:latin typeface="Avenir Light" panose="020B0402020203020204" pitchFamily="34" charset="0"/>
              </a:rPr>
              <a:t>completed</a:t>
            </a:r>
          </a:p>
        </p:txBody>
      </p:sp>
      <p:sp>
        <p:nvSpPr>
          <p:cNvPr id="16" name="TextBox 15">
            <a:extLst>
              <a:ext uri="{FF2B5EF4-FFF2-40B4-BE49-F238E27FC236}">
                <a16:creationId xmlns:a16="http://schemas.microsoft.com/office/drawing/2014/main" id="{8A90BCEA-8308-F03A-3CD5-FC1BAD3AC044}"/>
              </a:ext>
            </a:extLst>
          </p:cNvPr>
          <p:cNvSpPr txBox="1"/>
          <p:nvPr/>
        </p:nvSpPr>
        <p:spPr>
          <a:xfrm>
            <a:off x="7239645" y="4078120"/>
            <a:ext cx="652423" cy="215444"/>
          </a:xfrm>
          <a:prstGeom prst="rect">
            <a:avLst/>
          </a:prstGeom>
          <a:noFill/>
        </p:spPr>
        <p:txBody>
          <a:bodyPr wrap="none" lIns="0" tIns="0" rIns="0" bIns="0"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lang="en-US" sz="1400" i="1">
                <a:solidFill>
                  <a:srgbClr val="E88562"/>
                </a:solidFill>
                <a:latin typeface="Avenir Light" panose="020B0402020203020204" pitchFamily="34" charset="0"/>
              </a:rPr>
              <a:t>planned</a:t>
            </a:r>
          </a:p>
        </p:txBody>
      </p:sp>
      <p:sp>
        <p:nvSpPr>
          <p:cNvPr id="31" name="Oval 30">
            <a:extLst>
              <a:ext uri="{FF2B5EF4-FFF2-40B4-BE49-F238E27FC236}">
                <a16:creationId xmlns:a16="http://schemas.microsoft.com/office/drawing/2014/main" id="{ACA8937B-7554-3869-92C7-5F1D5266AF9E}"/>
              </a:ext>
            </a:extLst>
          </p:cNvPr>
          <p:cNvSpPr/>
          <p:nvPr/>
        </p:nvSpPr>
        <p:spPr>
          <a:xfrm>
            <a:off x="7104959" y="4010056"/>
            <a:ext cx="73152" cy="73152"/>
          </a:xfrm>
          <a:prstGeom prst="ellipse">
            <a:avLst/>
          </a:prstGeom>
          <a:solidFill>
            <a:schemeClr val="accent4"/>
          </a:solidFill>
          <a:ln w="9525">
            <a:solidFill>
              <a:schemeClr val="accent4"/>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8" name="TextBox 7">
            <a:extLst>
              <a:ext uri="{FF2B5EF4-FFF2-40B4-BE49-F238E27FC236}">
                <a16:creationId xmlns:a16="http://schemas.microsoft.com/office/drawing/2014/main" id="{F2E6BC0A-821B-9D16-192C-F6E61ADEA243}"/>
              </a:ext>
            </a:extLst>
          </p:cNvPr>
          <p:cNvSpPr txBox="1"/>
          <p:nvPr/>
        </p:nvSpPr>
        <p:spPr>
          <a:xfrm>
            <a:off x="7239645" y="4610660"/>
            <a:ext cx="865622" cy="215444"/>
          </a:xfrm>
          <a:prstGeom prst="rect">
            <a:avLst/>
          </a:prstGeom>
          <a:noFill/>
        </p:spPr>
        <p:txBody>
          <a:bodyPr wrap="none" lIns="0" tIns="0" rIns="0" bIns="0"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a:ln>
                  <a:noFill/>
                </a:ln>
                <a:solidFill>
                  <a:schemeClr val="bg1">
                    <a:lumMod val="65000"/>
                  </a:schemeClr>
                </a:solidFill>
                <a:effectLst/>
                <a:uLnTx/>
                <a:uFillTx/>
                <a:latin typeface="Avenir Light" panose="020B0402020203020204" pitchFamily="34" charset="0"/>
                <a:ea typeface="+mn-ea"/>
                <a:cs typeface="+mn-cs"/>
              </a:rPr>
              <a:t>completed</a:t>
            </a:r>
          </a:p>
        </p:txBody>
      </p:sp>
      <p:cxnSp>
        <p:nvCxnSpPr>
          <p:cNvPr id="9" name="Straight Connector 8">
            <a:extLst>
              <a:ext uri="{FF2B5EF4-FFF2-40B4-BE49-F238E27FC236}">
                <a16:creationId xmlns:a16="http://schemas.microsoft.com/office/drawing/2014/main" id="{0B5B0505-6842-2EED-789A-043DF7156751}"/>
              </a:ext>
            </a:extLst>
          </p:cNvPr>
          <p:cNvCxnSpPr>
            <a:cxnSpLocks/>
          </p:cNvCxnSpPr>
          <p:nvPr/>
        </p:nvCxnSpPr>
        <p:spPr>
          <a:xfrm>
            <a:off x="7138774" y="4574043"/>
            <a:ext cx="1188720" cy="0"/>
          </a:xfrm>
          <a:prstGeom prst="line">
            <a:avLst/>
          </a:prstGeom>
          <a:ln w="28575">
            <a:solidFill>
              <a:schemeClr val="bg1">
                <a:lumMod val="75000"/>
              </a:schemeClr>
            </a:solidFill>
            <a:tailEnd type="oval" w="med" len="med"/>
          </a:ln>
        </p:spPr>
        <p:style>
          <a:lnRef idx="1">
            <a:schemeClr val="accent1"/>
          </a:lnRef>
          <a:fillRef idx="0">
            <a:schemeClr val="accent1"/>
          </a:fillRef>
          <a:effectRef idx="0">
            <a:schemeClr val="accent1"/>
          </a:effectRef>
          <a:fontRef idx="minor">
            <a:schemeClr val="tx1"/>
          </a:fontRef>
        </p:style>
      </p:cxnSp>
      <p:pic>
        <p:nvPicPr>
          <p:cNvPr id="30" name="Picture 4" descr="Big Ten Cancer Research Consortium The ...">
            <a:extLst>
              <a:ext uri="{FF2B5EF4-FFF2-40B4-BE49-F238E27FC236}">
                <a16:creationId xmlns:a16="http://schemas.microsoft.com/office/drawing/2014/main" id="{47CEFFF5-BA23-C289-93FC-F3EE222B8C36}"/>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083" t="10488" r="4157" b="12633"/>
          <a:stretch/>
        </p:blipFill>
        <p:spPr bwMode="auto">
          <a:xfrm>
            <a:off x="5464782" y="4902260"/>
            <a:ext cx="1554480" cy="416200"/>
          </a:xfrm>
          <a:prstGeom prst="rect">
            <a:avLst/>
          </a:prstGeom>
          <a:noFill/>
          <a:extLst>
            <a:ext uri="{909E8E84-426E-40DD-AFC4-6F175D3DCCD1}">
              <a14:hiddenFill xmlns:a14="http://schemas.microsoft.com/office/drawing/2010/main">
                <a:solidFill>
                  <a:srgbClr val="FFFFFF"/>
                </a:solidFill>
              </a14:hiddenFill>
            </a:ext>
          </a:extLst>
        </p:spPr>
      </p:pic>
      <p:cxnSp>
        <p:nvCxnSpPr>
          <p:cNvPr id="21" name="Straight Connector 20">
            <a:extLst>
              <a:ext uri="{FF2B5EF4-FFF2-40B4-BE49-F238E27FC236}">
                <a16:creationId xmlns:a16="http://schemas.microsoft.com/office/drawing/2014/main" id="{76802ACC-3651-E363-464C-026127CA31FB}"/>
              </a:ext>
            </a:extLst>
          </p:cNvPr>
          <p:cNvCxnSpPr>
            <a:cxnSpLocks/>
          </p:cNvCxnSpPr>
          <p:nvPr/>
        </p:nvCxnSpPr>
        <p:spPr>
          <a:xfrm>
            <a:off x="7138774" y="5118058"/>
            <a:ext cx="594360" cy="0"/>
          </a:xfrm>
          <a:prstGeom prst="line">
            <a:avLst/>
          </a:prstGeom>
          <a:ln w="28575">
            <a:solidFill>
              <a:schemeClr val="accent4"/>
            </a:solidFill>
            <a:tailEnd type="oval" w="med" len="med"/>
          </a:ln>
        </p:spPr>
        <p:style>
          <a:lnRef idx="1">
            <a:schemeClr val="accent1"/>
          </a:lnRef>
          <a:fillRef idx="0">
            <a:schemeClr val="accent1"/>
          </a:fillRef>
          <a:effectRef idx="0">
            <a:schemeClr val="accent1"/>
          </a:effectRef>
          <a:fontRef idx="minor">
            <a:schemeClr val="tx1"/>
          </a:fontRef>
        </p:style>
      </p:cxnSp>
      <p:sp>
        <p:nvSpPr>
          <p:cNvPr id="32" name="Rectangle 31">
            <a:hlinkClick r:id="rId5" action="ppaction://hlinksldjump"/>
            <a:extLst>
              <a:ext uri="{FF2B5EF4-FFF2-40B4-BE49-F238E27FC236}">
                <a16:creationId xmlns:a16="http://schemas.microsoft.com/office/drawing/2014/main" id="{AC66CBF3-B20D-D67E-E666-A394867248FE}"/>
              </a:ext>
            </a:extLst>
          </p:cNvPr>
          <p:cNvSpPr/>
          <p:nvPr/>
        </p:nvSpPr>
        <p:spPr>
          <a:xfrm>
            <a:off x="11088156" y="6182781"/>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pic>
        <p:nvPicPr>
          <p:cNvPr id="38" name="Picture 37" descr="A close-up of a logo&#10;&#10;Description automatically generated">
            <a:extLst>
              <a:ext uri="{FF2B5EF4-FFF2-40B4-BE49-F238E27FC236}">
                <a16:creationId xmlns:a16="http://schemas.microsoft.com/office/drawing/2014/main" id="{F8E1C50E-DCA5-1B82-2D0E-421AD043F611}"/>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475761" y="3821434"/>
            <a:ext cx="1505678" cy="426094"/>
          </a:xfrm>
          <a:prstGeom prst="rect">
            <a:avLst/>
          </a:prstGeom>
        </p:spPr>
      </p:pic>
    </p:spTree>
    <p:extLst>
      <p:ext uri="{BB962C8B-B14F-4D97-AF65-F5344CB8AC3E}">
        <p14:creationId xmlns:p14="http://schemas.microsoft.com/office/powerpoint/2010/main" val="1409644932"/>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D67C612-886B-49E8-8576-1D9E1F5A8CAB}"/>
              </a:ext>
            </a:extLst>
          </p:cNvPr>
          <p:cNvSpPr>
            <a:spLocks noGrp="1"/>
          </p:cNvSpPr>
          <p:nvPr>
            <p:ph type="title"/>
          </p:nvPr>
        </p:nvSpPr>
        <p:spPr/>
        <p:txBody>
          <a:bodyPr/>
          <a:lstStyle/>
          <a:p>
            <a:r>
              <a:rPr lang="en-US"/>
              <a:t>Pfizer supports clinical execution of CRDF-004, our first-line mCRC trial </a:t>
            </a:r>
          </a:p>
        </p:txBody>
      </p:sp>
      <p:sp>
        <p:nvSpPr>
          <p:cNvPr id="26" name="Rectangle 25">
            <a:hlinkClick r:id="" action="ppaction://noaction"/>
            <a:extLst>
              <a:ext uri="{FF2B5EF4-FFF2-40B4-BE49-F238E27FC236}">
                <a16:creationId xmlns:a16="http://schemas.microsoft.com/office/drawing/2014/main" id="{9EFBD780-0B9A-43A5-9C54-C5295D647BB5}"/>
              </a:ext>
            </a:extLst>
          </p:cNvPr>
          <p:cNvSpPr/>
          <p:nvPr/>
        </p:nvSpPr>
        <p:spPr>
          <a:xfrm>
            <a:off x="11096625" y="6191250"/>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8" name="TextBox 7">
            <a:extLst>
              <a:ext uri="{FF2B5EF4-FFF2-40B4-BE49-F238E27FC236}">
                <a16:creationId xmlns:a16="http://schemas.microsoft.com/office/drawing/2014/main" id="{A2C16642-D9A3-47DA-978E-85ECE27AC6CC}"/>
              </a:ext>
            </a:extLst>
          </p:cNvPr>
          <p:cNvSpPr txBox="1"/>
          <p:nvPr/>
        </p:nvSpPr>
        <p:spPr>
          <a:xfrm>
            <a:off x="2761580" y="1826869"/>
            <a:ext cx="2596105" cy="609590"/>
          </a:xfrm>
          <a:prstGeom prst="rect">
            <a:avLst/>
          </a:prstGeom>
          <a:noFill/>
          <a:effectLst/>
        </p:spPr>
        <p:txBody>
          <a:bodyPr wrap="square" lIns="0" tIns="0" rIns="0" bIns="0" rtlCol="0" anchor="b">
            <a:spAutoFit/>
          </a:bodyPr>
          <a:lstStyle/>
          <a:p>
            <a:pPr>
              <a:lnSpc>
                <a:spcPct val="114000"/>
              </a:lnSpc>
              <a:spcBef>
                <a:spcPts val="1500"/>
              </a:spcBef>
            </a:pPr>
            <a:r>
              <a:rPr lang="en-US">
                <a:solidFill>
                  <a:schemeClr val="accent1"/>
                </a:solidFill>
                <a:latin typeface="Roboto Slab" pitchFamily="2" charset="0"/>
                <a:ea typeface="Roboto Slab" pitchFamily="2" charset="0"/>
              </a:rPr>
              <a:t>BREAKTHROUGH GROWTH INITIATIVE</a:t>
            </a:r>
          </a:p>
        </p:txBody>
      </p:sp>
      <p:sp>
        <p:nvSpPr>
          <p:cNvPr id="39" name="Text Placeholder 1">
            <a:extLst>
              <a:ext uri="{FF2B5EF4-FFF2-40B4-BE49-F238E27FC236}">
                <a16:creationId xmlns:a16="http://schemas.microsoft.com/office/drawing/2014/main" id="{10452D04-3270-488B-AD80-36A66DD614ED}"/>
              </a:ext>
            </a:extLst>
          </p:cNvPr>
          <p:cNvSpPr txBox="1">
            <a:spLocks/>
          </p:cNvSpPr>
          <p:nvPr/>
        </p:nvSpPr>
        <p:spPr>
          <a:xfrm>
            <a:off x="201129" y="2770001"/>
            <a:ext cx="5049598" cy="3323987"/>
          </a:xfrm>
          <a:prstGeom prst="rect">
            <a:avLst/>
          </a:prstGeom>
        </p:spPr>
        <p:txBody>
          <a:bodyPr wrap="square" anchor="t">
            <a:spAutoFit/>
          </a:bodyPr>
          <a:lstStyle>
            <a:lvl1pPr marL="228600" indent="-228600" algn="l" defTabSz="914400" rtl="0" eaLnBrk="1" latinLnBrk="0" hangingPunct="1">
              <a:lnSpc>
                <a:spcPct val="90000"/>
              </a:lnSpc>
              <a:spcBef>
                <a:spcPts val="1000"/>
              </a:spcBef>
              <a:buClrTx/>
              <a:buFont typeface="Arial" panose="020B0604020202020204" pitchFamily="34" charset="0"/>
              <a:buChar char="•"/>
              <a:defRPr sz="2000" kern="1200">
                <a:solidFill>
                  <a:schemeClr val="accent5"/>
                </a:solidFill>
                <a:latin typeface="Avenir Book" panose="02000503020000020003" pitchFamily="2" charset="0"/>
                <a:ea typeface="+mn-ea"/>
                <a:cs typeface="+mn-cs"/>
              </a:defRPr>
            </a:lvl1pPr>
            <a:lvl2pPr marL="577850" indent="-228600" algn="l" defTabSz="914400" rtl="0" eaLnBrk="1" latinLnBrk="0" hangingPunct="1">
              <a:lnSpc>
                <a:spcPct val="90000"/>
              </a:lnSpc>
              <a:spcBef>
                <a:spcPts val="500"/>
              </a:spcBef>
              <a:buClr>
                <a:srgbClr val="186295"/>
              </a:buClr>
              <a:buFont typeface="System Font Regular"/>
              <a:buChar char="–"/>
              <a:tabLst/>
              <a:defRPr sz="1800" kern="1200">
                <a:solidFill>
                  <a:schemeClr val="accent5"/>
                </a:solidFill>
                <a:latin typeface="Avenir Book" panose="02000503020000020003" pitchFamily="2" charset="0"/>
                <a:ea typeface="+mn-ea"/>
                <a:cs typeface="+mn-cs"/>
              </a:defRPr>
            </a:lvl2pPr>
            <a:lvl3pPr marL="971550" indent="-228600" algn="l" defTabSz="914400" rtl="0" eaLnBrk="1" latinLnBrk="0" hangingPunct="1">
              <a:lnSpc>
                <a:spcPct val="90000"/>
              </a:lnSpc>
              <a:spcBef>
                <a:spcPts val="500"/>
              </a:spcBef>
              <a:buClrTx/>
              <a:buFont typeface="Arial" panose="020B0604020202020204" pitchFamily="34" charset="0"/>
              <a:buChar char="•"/>
              <a:tabLst/>
              <a:defRPr sz="1400" kern="1200">
                <a:solidFill>
                  <a:schemeClr val="accent5"/>
                </a:solidFill>
                <a:latin typeface="Avenir Book" panose="02000503020000020003" pitchFamily="2" charset="0"/>
                <a:ea typeface="+mn-ea"/>
                <a:cs typeface="+mn-cs"/>
              </a:defRPr>
            </a:lvl3pPr>
            <a:lvl4pPr marL="1374775" indent="-228600" algn="l" defTabSz="914400" rtl="0" eaLnBrk="1" latinLnBrk="0" hangingPunct="1">
              <a:lnSpc>
                <a:spcPct val="90000"/>
              </a:lnSpc>
              <a:spcBef>
                <a:spcPts val="500"/>
              </a:spcBef>
              <a:buClr>
                <a:srgbClr val="186295"/>
              </a:buClr>
              <a:buFont typeface="System Font Regular"/>
              <a:buChar char="–"/>
              <a:tabLst/>
              <a:defRPr sz="1400" kern="1200">
                <a:solidFill>
                  <a:schemeClr val="tx1"/>
                </a:solidFill>
                <a:latin typeface="Avenir" panose="020B0503020203020204" pitchFamily="34" charset="0"/>
                <a:ea typeface="+mn-ea"/>
                <a:cs typeface="+mn-cs"/>
              </a:defRPr>
            </a:lvl4pPr>
            <a:lvl5pPr marL="1835150" indent="-285750" algn="l" defTabSz="914400" rtl="0" eaLnBrk="1" latinLnBrk="0" hangingPunct="1">
              <a:lnSpc>
                <a:spcPct val="90000"/>
              </a:lnSpc>
              <a:spcBef>
                <a:spcPts val="500"/>
              </a:spcBef>
              <a:buClr>
                <a:srgbClr val="186295"/>
              </a:buClr>
              <a:buFont typeface="Apple Symbols" panose="02000000000000000000" pitchFamily="2" charset="-79"/>
              <a:buChar char="≫"/>
              <a:tabLst>
                <a:tab pos="1365250" algn="l"/>
              </a:tabLst>
              <a:defRPr lang="en-US" sz="1400" kern="1200" dirty="0">
                <a:solidFill>
                  <a:schemeClr val="tx1"/>
                </a:solidFill>
                <a:latin typeface="Avenir" panose="020B0503020203020204" pitchFamily="34" charset="0"/>
                <a:ea typeface="Helvetica Neue" panose="02000503000000020004" pitchFamily="2" charset="0"/>
                <a:cs typeface="Helvetica Neue" panose="02000503000000020004"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spcBef>
                <a:spcPts val="800"/>
              </a:spcBef>
              <a:spcAft>
                <a:spcPts val="1200"/>
              </a:spcAft>
              <a:buNone/>
            </a:pPr>
            <a:r>
              <a:rPr lang="en-US"/>
              <a:t>November 2021</a:t>
            </a:r>
          </a:p>
          <a:p>
            <a:pPr marL="285750" indent="-285750">
              <a:lnSpc>
                <a:spcPct val="100000"/>
              </a:lnSpc>
              <a:spcBef>
                <a:spcPts val="800"/>
              </a:spcBef>
              <a:spcAft>
                <a:spcPts val="1200"/>
              </a:spcAft>
            </a:pPr>
            <a:r>
              <a:rPr lang="en-US"/>
              <a:t>$15M investment</a:t>
            </a:r>
          </a:p>
          <a:p>
            <a:pPr marL="285750" indent="-285750">
              <a:lnSpc>
                <a:spcPct val="100000"/>
              </a:lnSpc>
              <a:spcBef>
                <a:spcPts val="800"/>
              </a:spcBef>
              <a:spcAft>
                <a:spcPts val="1200"/>
              </a:spcAft>
            </a:pPr>
            <a:r>
              <a:rPr lang="en-US"/>
              <a:t>Nicholas Choong, MD (Vice President of Clinical Development and Therapeutic Area Head for GI cancers, Gynecologic cancers and Melanoma at Pfizer) serves on Scientific Advisory Board</a:t>
            </a:r>
          </a:p>
          <a:p>
            <a:pPr marL="285750" indent="-285750">
              <a:lnSpc>
                <a:spcPct val="100000"/>
              </a:lnSpc>
              <a:spcBef>
                <a:spcPts val="800"/>
              </a:spcBef>
              <a:spcAft>
                <a:spcPts val="1200"/>
              </a:spcAft>
            </a:pPr>
            <a:r>
              <a:rPr lang="en-US"/>
              <a:t>Right of first access to data</a:t>
            </a:r>
          </a:p>
        </p:txBody>
      </p:sp>
      <p:sp>
        <p:nvSpPr>
          <p:cNvPr id="11" name="TextBox 10">
            <a:extLst>
              <a:ext uri="{FF2B5EF4-FFF2-40B4-BE49-F238E27FC236}">
                <a16:creationId xmlns:a16="http://schemas.microsoft.com/office/drawing/2014/main" id="{9F956CF8-9EC3-47D7-BA2B-30F7A6ED79B5}"/>
              </a:ext>
            </a:extLst>
          </p:cNvPr>
          <p:cNvSpPr txBox="1"/>
          <p:nvPr/>
        </p:nvSpPr>
        <p:spPr>
          <a:xfrm>
            <a:off x="153967" y="1716776"/>
            <a:ext cx="2524601" cy="830997"/>
          </a:xfrm>
          <a:prstGeom prst="rect">
            <a:avLst/>
          </a:prstGeom>
          <a:noFill/>
          <a:effectLst/>
        </p:spPr>
        <p:txBody>
          <a:bodyPr wrap="square" lIns="0" tIns="0" rIns="0" bIns="0" rtlCol="0" anchor="b">
            <a:spAutoFit/>
          </a:bodyPr>
          <a:lstStyle/>
          <a:p>
            <a:pPr algn="r">
              <a:spcBef>
                <a:spcPts val="1200"/>
              </a:spcBef>
            </a:pPr>
            <a:r>
              <a:rPr lang="en-US" sz="5400">
                <a:solidFill>
                  <a:schemeClr val="accent1"/>
                </a:solidFill>
                <a:latin typeface="Roboto Slab" pitchFamily="2" charset="0"/>
                <a:ea typeface="Roboto Slab" pitchFamily="2" charset="0"/>
              </a:rPr>
              <a:t>PFIZER</a:t>
            </a:r>
            <a:endParaRPr lang="en-US" sz="6000">
              <a:solidFill>
                <a:schemeClr val="accent1"/>
              </a:solidFill>
              <a:latin typeface="Roboto Slab" pitchFamily="2" charset="0"/>
              <a:ea typeface="Roboto Slab" pitchFamily="2" charset="0"/>
            </a:endParaRPr>
          </a:p>
        </p:txBody>
      </p:sp>
      <p:sp>
        <p:nvSpPr>
          <p:cNvPr id="58" name="TextBox 57">
            <a:extLst>
              <a:ext uri="{FF2B5EF4-FFF2-40B4-BE49-F238E27FC236}">
                <a16:creationId xmlns:a16="http://schemas.microsoft.com/office/drawing/2014/main" id="{D89C70A3-E886-4401-BFBF-49442E6EEC98}"/>
              </a:ext>
            </a:extLst>
          </p:cNvPr>
          <p:cNvSpPr txBox="1"/>
          <p:nvPr/>
        </p:nvSpPr>
        <p:spPr>
          <a:xfrm>
            <a:off x="6664631" y="1716776"/>
            <a:ext cx="5112385" cy="830997"/>
          </a:xfrm>
          <a:prstGeom prst="rect">
            <a:avLst/>
          </a:prstGeom>
          <a:noFill/>
        </p:spPr>
        <p:txBody>
          <a:bodyPr wrap="square" lIns="0" tIns="0" rIns="0" bIns="0" rtlCol="0" anchor="t">
            <a:spAutoFit/>
          </a:bodyPr>
          <a:lstStyle/>
          <a:p>
            <a:r>
              <a:rPr lang="en-US" sz="5400">
                <a:solidFill>
                  <a:schemeClr val="accent1"/>
                </a:solidFill>
                <a:latin typeface="Roboto Slab" pitchFamily="2" charset="0"/>
                <a:ea typeface="Roboto Slab" pitchFamily="2" charset="0"/>
              </a:rPr>
              <a:t>PFIZER Ignite</a:t>
            </a:r>
          </a:p>
        </p:txBody>
      </p:sp>
      <p:sp>
        <p:nvSpPr>
          <p:cNvPr id="9" name="Text Placeholder 1">
            <a:extLst>
              <a:ext uri="{FF2B5EF4-FFF2-40B4-BE49-F238E27FC236}">
                <a16:creationId xmlns:a16="http://schemas.microsoft.com/office/drawing/2014/main" id="{91E5F73D-F471-5E76-D3AA-12949A9EE161}"/>
              </a:ext>
            </a:extLst>
          </p:cNvPr>
          <p:cNvSpPr txBox="1">
            <a:spLocks/>
          </p:cNvSpPr>
          <p:nvPr/>
        </p:nvSpPr>
        <p:spPr>
          <a:xfrm>
            <a:off x="6664631" y="2770001"/>
            <a:ext cx="5356812" cy="2759730"/>
          </a:xfrm>
          <a:prstGeom prst="rect">
            <a:avLst/>
          </a:prstGeom>
        </p:spPr>
        <p:txBody>
          <a:bodyPr wrap="square" anchor="t">
            <a:spAutoFit/>
          </a:bodyPr>
          <a:lstStyle>
            <a:lvl1pPr marL="228600" indent="-228600" algn="l" defTabSz="914400" rtl="0" eaLnBrk="1" latinLnBrk="0" hangingPunct="1">
              <a:lnSpc>
                <a:spcPct val="90000"/>
              </a:lnSpc>
              <a:spcBef>
                <a:spcPts val="1000"/>
              </a:spcBef>
              <a:buClrTx/>
              <a:buFont typeface="Arial" panose="020B0604020202020204" pitchFamily="34" charset="0"/>
              <a:buChar char="•"/>
              <a:defRPr sz="2000" kern="1200">
                <a:solidFill>
                  <a:schemeClr val="accent5"/>
                </a:solidFill>
                <a:latin typeface="Avenir Book" panose="02000503020000020003" pitchFamily="2" charset="0"/>
                <a:ea typeface="+mn-ea"/>
                <a:cs typeface="+mn-cs"/>
              </a:defRPr>
            </a:lvl1pPr>
            <a:lvl2pPr marL="577850" indent="-228600" algn="l" defTabSz="914400" rtl="0" eaLnBrk="1" latinLnBrk="0" hangingPunct="1">
              <a:lnSpc>
                <a:spcPct val="90000"/>
              </a:lnSpc>
              <a:spcBef>
                <a:spcPts val="500"/>
              </a:spcBef>
              <a:buClr>
                <a:srgbClr val="186295"/>
              </a:buClr>
              <a:buFont typeface="System Font Regular"/>
              <a:buChar char="–"/>
              <a:tabLst/>
              <a:defRPr sz="1800" kern="1200">
                <a:solidFill>
                  <a:schemeClr val="accent5"/>
                </a:solidFill>
                <a:latin typeface="Avenir Book" panose="02000503020000020003" pitchFamily="2" charset="0"/>
                <a:ea typeface="+mn-ea"/>
                <a:cs typeface="+mn-cs"/>
              </a:defRPr>
            </a:lvl2pPr>
            <a:lvl3pPr marL="971550" indent="-228600" algn="l" defTabSz="914400" rtl="0" eaLnBrk="1" latinLnBrk="0" hangingPunct="1">
              <a:lnSpc>
                <a:spcPct val="90000"/>
              </a:lnSpc>
              <a:spcBef>
                <a:spcPts val="500"/>
              </a:spcBef>
              <a:buClrTx/>
              <a:buFont typeface="Arial" panose="020B0604020202020204" pitchFamily="34" charset="0"/>
              <a:buChar char="•"/>
              <a:tabLst/>
              <a:defRPr sz="1400" kern="1200">
                <a:solidFill>
                  <a:schemeClr val="accent5"/>
                </a:solidFill>
                <a:latin typeface="Avenir Book" panose="02000503020000020003" pitchFamily="2" charset="0"/>
                <a:ea typeface="+mn-ea"/>
                <a:cs typeface="+mn-cs"/>
              </a:defRPr>
            </a:lvl3pPr>
            <a:lvl4pPr marL="1374775" indent="-228600" algn="l" defTabSz="914400" rtl="0" eaLnBrk="1" latinLnBrk="0" hangingPunct="1">
              <a:lnSpc>
                <a:spcPct val="90000"/>
              </a:lnSpc>
              <a:spcBef>
                <a:spcPts val="500"/>
              </a:spcBef>
              <a:buClr>
                <a:srgbClr val="186295"/>
              </a:buClr>
              <a:buFont typeface="System Font Regular"/>
              <a:buChar char="–"/>
              <a:tabLst/>
              <a:defRPr sz="1400" kern="1200">
                <a:solidFill>
                  <a:schemeClr val="tx1"/>
                </a:solidFill>
                <a:latin typeface="Avenir" panose="020B0503020203020204" pitchFamily="34" charset="0"/>
                <a:ea typeface="+mn-ea"/>
                <a:cs typeface="+mn-cs"/>
              </a:defRPr>
            </a:lvl4pPr>
            <a:lvl5pPr marL="1835150" indent="-285750" algn="l" defTabSz="914400" rtl="0" eaLnBrk="1" latinLnBrk="0" hangingPunct="1">
              <a:lnSpc>
                <a:spcPct val="90000"/>
              </a:lnSpc>
              <a:spcBef>
                <a:spcPts val="500"/>
              </a:spcBef>
              <a:buClr>
                <a:srgbClr val="186295"/>
              </a:buClr>
              <a:buFont typeface="Apple Symbols" panose="02000000000000000000" pitchFamily="2" charset="-79"/>
              <a:buChar char="≫"/>
              <a:tabLst>
                <a:tab pos="1365250" algn="l"/>
              </a:tabLst>
              <a:defRPr lang="en-US" sz="1400" kern="1200" dirty="0">
                <a:solidFill>
                  <a:schemeClr val="tx1"/>
                </a:solidFill>
                <a:latin typeface="Avenir" panose="020B0503020203020204" pitchFamily="34" charset="0"/>
                <a:ea typeface="Helvetica Neue" panose="02000503000000020004" pitchFamily="2" charset="0"/>
                <a:cs typeface="Helvetica Neue" panose="02000503000000020004"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spcBef>
                <a:spcPts val="800"/>
              </a:spcBef>
              <a:spcAft>
                <a:spcPts val="1200"/>
              </a:spcAft>
              <a:buNone/>
            </a:pPr>
            <a:r>
              <a:rPr lang="en-US"/>
              <a:t>August 2023</a:t>
            </a:r>
          </a:p>
          <a:p>
            <a:pPr marL="285750" indent="-285750">
              <a:lnSpc>
                <a:spcPct val="100000"/>
              </a:lnSpc>
              <a:spcBef>
                <a:spcPts val="800"/>
              </a:spcBef>
              <a:spcAft>
                <a:spcPts val="1200"/>
              </a:spcAft>
            </a:pPr>
            <a:r>
              <a:rPr lang="en-US"/>
              <a:t>Pfizer Ignite is responsible for the clinical execution of 1</a:t>
            </a:r>
            <a:r>
              <a:rPr lang="en-US" baseline="30000"/>
              <a:t>st</a:t>
            </a:r>
            <a:r>
              <a:rPr lang="en-US"/>
              <a:t> line mCRC trial (CRDF-004), including development capabilities, scale and expertise</a:t>
            </a:r>
          </a:p>
          <a:p>
            <a:pPr marL="285750" indent="-285750">
              <a:lnSpc>
                <a:spcPct val="100000"/>
              </a:lnSpc>
              <a:spcBef>
                <a:spcPts val="800"/>
              </a:spcBef>
              <a:spcAft>
                <a:spcPts val="1200"/>
              </a:spcAft>
            </a:pPr>
            <a:r>
              <a:rPr lang="en-US"/>
              <a:t>Cardiff Oncology retains full economic ownership and control of onvansertib</a:t>
            </a:r>
          </a:p>
        </p:txBody>
      </p:sp>
      <p:sp>
        <p:nvSpPr>
          <p:cNvPr id="4" name="Rectangle 3">
            <a:hlinkClick r:id="rId3" action="ppaction://hlinksldjump"/>
            <a:extLst>
              <a:ext uri="{FF2B5EF4-FFF2-40B4-BE49-F238E27FC236}">
                <a16:creationId xmlns:a16="http://schemas.microsoft.com/office/drawing/2014/main" id="{F64E1B9E-5C7F-4458-8751-A9252E0765F3}"/>
              </a:ext>
            </a:extLst>
          </p:cNvPr>
          <p:cNvSpPr/>
          <p:nvPr/>
        </p:nvSpPr>
        <p:spPr>
          <a:xfrm>
            <a:off x="11086600" y="6175207"/>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Tree>
    <p:extLst>
      <p:ext uri="{BB962C8B-B14F-4D97-AF65-F5344CB8AC3E}">
        <p14:creationId xmlns:p14="http://schemas.microsoft.com/office/powerpoint/2010/main" val="1661202126"/>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CC0E1738-2FD7-AA32-7444-35C4482681CB}"/>
              </a:ext>
            </a:extLst>
          </p:cNvPr>
          <p:cNvSpPr txBox="1"/>
          <p:nvPr/>
        </p:nvSpPr>
        <p:spPr>
          <a:xfrm>
            <a:off x="3890536" y="4107263"/>
            <a:ext cx="8301464" cy="1015663"/>
          </a:xfrm>
          <a:prstGeom prst="rect">
            <a:avLst/>
          </a:prstGeom>
          <a:noFill/>
          <a:effectLst/>
        </p:spPr>
        <p:txBody>
          <a:bodyPr wrap="square" lIns="0" tIns="0" rIns="0" bIns="0" rtlCol="0">
            <a:spAutoFit/>
          </a:bodyPr>
          <a:lstStyle/>
          <a:p>
            <a:pPr algn="l">
              <a:spcBef>
                <a:spcPts val="1200"/>
              </a:spcBef>
            </a:pPr>
            <a:r>
              <a:rPr lang="en-US" sz="2800">
                <a:solidFill>
                  <a:schemeClr val="accent5"/>
                </a:solidFill>
                <a:latin typeface="Roboto Slab" pitchFamily="2" charset="0"/>
                <a:ea typeface="Roboto Slab" pitchFamily="2" charset="0"/>
              </a:rPr>
              <a:t>Appendix</a:t>
            </a:r>
          </a:p>
          <a:p>
            <a:pPr algn="l">
              <a:spcBef>
                <a:spcPts val="1200"/>
              </a:spcBef>
            </a:pPr>
            <a:r>
              <a:rPr lang="en-US" sz="2800">
                <a:solidFill>
                  <a:schemeClr val="accent5"/>
                </a:solidFill>
                <a:latin typeface="Roboto Slab" pitchFamily="2" charset="0"/>
                <a:ea typeface="Roboto Slab" pitchFamily="2" charset="0"/>
              </a:rPr>
              <a:t>Breakwater Trial</a:t>
            </a:r>
          </a:p>
        </p:txBody>
      </p:sp>
      <p:pic>
        <p:nvPicPr>
          <p:cNvPr id="3" name="Picture 2" descr="A picture containing shape&#10;&#10;Description automatically generated">
            <a:extLst>
              <a:ext uri="{FF2B5EF4-FFF2-40B4-BE49-F238E27FC236}">
                <a16:creationId xmlns:a16="http://schemas.microsoft.com/office/drawing/2014/main" id="{66CDCEA8-984D-31A9-B563-3715C58C32D8}"/>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389940" y="3867292"/>
            <a:ext cx="1272615" cy="910829"/>
          </a:xfrm>
          <a:prstGeom prst="rect">
            <a:avLst/>
          </a:prstGeom>
        </p:spPr>
      </p:pic>
      <p:sp>
        <p:nvSpPr>
          <p:cNvPr id="5" name="Rectangle 4">
            <a:hlinkClick r:id="rId4" action="ppaction://hlinksldjump"/>
            <a:extLst>
              <a:ext uri="{FF2B5EF4-FFF2-40B4-BE49-F238E27FC236}">
                <a16:creationId xmlns:a16="http://schemas.microsoft.com/office/drawing/2014/main" id="{01B6500E-BF7A-C981-2C1A-533FB3FC279D}"/>
              </a:ext>
            </a:extLst>
          </p:cNvPr>
          <p:cNvSpPr/>
          <p:nvPr/>
        </p:nvSpPr>
        <p:spPr>
          <a:xfrm>
            <a:off x="11096625" y="6191250"/>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Tree>
    <p:extLst>
      <p:ext uri="{BB962C8B-B14F-4D97-AF65-F5344CB8AC3E}">
        <p14:creationId xmlns:p14="http://schemas.microsoft.com/office/powerpoint/2010/main" val="751883477"/>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595DC4B-4DF0-6256-43E4-A2AB4BBC803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33BD8FE1-E3EB-1B19-2CB4-355ECE3C8EF0}"/>
              </a:ext>
            </a:extLst>
          </p:cNvPr>
          <p:cNvSpPr>
            <a:spLocks noGrp="1"/>
          </p:cNvSpPr>
          <p:nvPr>
            <p:ph type="title"/>
          </p:nvPr>
        </p:nvSpPr>
        <p:spPr/>
        <p:txBody>
          <a:bodyPr/>
          <a:lstStyle/>
          <a:p>
            <a:r>
              <a:rPr lang="en-US"/>
              <a:t>Pfizer Breakwater trial: relevant roadmap for approval in 1L mCRC</a:t>
            </a:r>
          </a:p>
        </p:txBody>
      </p:sp>
      <p:sp>
        <p:nvSpPr>
          <p:cNvPr id="5" name="Content Placeholder 4">
            <a:extLst>
              <a:ext uri="{FF2B5EF4-FFF2-40B4-BE49-F238E27FC236}">
                <a16:creationId xmlns:a16="http://schemas.microsoft.com/office/drawing/2014/main" id="{0BC61374-5D7B-A997-3379-F0B6ECC7C6C2}"/>
              </a:ext>
            </a:extLst>
          </p:cNvPr>
          <p:cNvSpPr>
            <a:spLocks noGrp="1"/>
          </p:cNvSpPr>
          <p:nvPr>
            <p:ph sz="quarter" idx="11"/>
          </p:nvPr>
        </p:nvSpPr>
        <p:spPr>
          <a:xfrm>
            <a:off x="304799" y="1447800"/>
            <a:ext cx="11538858" cy="4530725"/>
          </a:xfrm>
        </p:spPr>
        <p:txBody>
          <a:bodyPr/>
          <a:lstStyle/>
          <a:p>
            <a:r>
              <a:rPr lang="en-US"/>
              <a:t>BRAF V600E mutations occur in 8 – 12% of mCRC</a:t>
            </a:r>
          </a:p>
          <a:p>
            <a:r>
              <a:rPr lang="en-US"/>
              <a:t>Breakwater Phase 3 Trial: 2-arm trial evaluated </a:t>
            </a:r>
            <a:r>
              <a:rPr lang="en-US" err="1"/>
              <a:t>encorafenib</a:t>
            </a:r>
            <a:r>
              <a:rPr lang="en-US"/>
              <a:t>, cetuximab and mFOLFOX6 vs SOC chemotherapy for BRAF V600E-mutant mCRC</a:t>
            </a:r>
          </a:p>
          <a:p>
            <a:pPr lvl="1"/>
            <a:r>
              <a:rPr lang="en-US"/>
              <a:t>SOC was investigator’s choice of chemotherapy (mFOLFOX6; irinotecan, oxaliplatin, leucovorin and 5-FU (FOLFOXIRI) or oxaliplatin and capecitabine (CAPOX) with or without bevacizumab</a:t>
            </a:r>
          </a:p>
          <a:p>
            <a:r>
              <a:rPr lang="en-US"/>
              <a:t>Breakwater Design &amp; Assumption</a:t>
            </a:r>
          </a:p>
          <a:p>
            <a:pPr lvl="1"/>
            <a:r>
              <a:rPr lang="en-US"/>
              <a:t>Seamless one trial for both accelerated and full approval</a:t>
            </a:r>
          </a:p>
          <a:p>
            <a:pPr lvl="1"/>
            <a:r>
              <a:rPr lang="en-US"/>
              <a:t>Dual primary endpoints of ORR for accelerated approval and PFS, OS trend for full approval (PFS assumptions are driving the number of patients in the trial)</a:t>
            </a:r>
          </a:p>
          <a:p>
            <a:pPr lvl="2"/>
            <a:r>
              <a:rPr lang="en-US"/>
              <a:t>For full approval: The sample size of 235 participants per arm with assumption of a hazard ratio of 0.67 with median PFS of 7 months on the control arm and 10.4 months on experimental arm</a:t>
            </a:r>
          </a:p>
          <a:p>
            <a:pPr lvl="2"/>
            <a:r>
              <a:rPr lang="en-US"/>
              <a:t>For accelerated approval: The sample size of 110 per arm will provide 90% power of 65% vs 35% at p=0.001 </a:t>
            </a:r>
          </a:p>
          <a:p>
            <a:r>
              <a:rPr lang="en-US"/>
              <a:t>Results</a:t>
            </a:r>
          </a:p>
          <a:p>
            <a:pPr lvl="1"/>
            <a:r>
              <a:rPr lang="en-US"/>
              <a:t>Dec 2024 announced accelerated approval from ORR: 61% vs 40% in </a:t>
            </a:r>
            <a:r>
              <a:rPr lang="en-US" err="1"/>
              <a:t>encorafenib</a:t>
            </a:r>
            <a:r>
              <a:rPr lang="en-US"/>
              <a:t>, cetuximab and mFOLFOX6 vs SOC chemotherapy </a:t>
            </a:r>
          </a:p>
          <a:p>
            <a:pPr lvl="1"/>
            <a:r>
              <a:rPr lang="en-US"/>
              <a:t>Feb 2025 announced PFS/OS reached statistical significance, details to be disclosed later in 2025</a:t>
            </a:r>
          </a:p>
        </p:txBody>
      </p:sp>
      <p:sp>
        <p:nvSpPr>
          <p:cNvPr id="3" name="TextBox 2">
            <a:extLst>
              <a:ext uri="{FF2B5EF4-FFF2-40B4-BE49-F238E27FC236}">
                <a16:creationId xmlns:a16="http://schemas.microsoft.com/office/drawing/2014/main" id="{63D62F35-5199-4A7A-42F7-8DD17EB09C5A}"/>
              </a:ext>
            </a:extLst>
          </p:cNvPr>
          <p:cNvSpPr txBox="1"/>
          <p:nvPr/>
        </p:nvSpPr>
        <p:spPr>
          <a:xfrm>
            <a:off x="10844392" y="25940"/>
            <a:ext cx="1304844" cy="215444"/>
          </a:xfrm>
          <a:prstGeom prst="rect">
            <a:avLst/>
          </a:prstGeom>
          <a:noFill/>
          <a:effectLst/>
        </p:spPr>
        <p:txBody>
          <a:bodyPr wrap="none" lIns="0" tIns="0" rIns="0" bIns="0" rtlCol="0">
            <a:spAutoFit/>
          </a:bodyPr>
          <a:lstStyle/>
          <a:p>
            <a:pPr algn="l">
              <a:spcBef>
                <a:spcPts val="1200"/>
              </a:spcBef>
            </a:pPr>
            <a:r>
              <a:rPr lang="en-US" sz="1400">
                <a:solidFill>
                  <a:srgbClr val="FF0000"/>
                </a:solidFill>
                <a:latin typeface="Avenir Book" panose="02000503020000020003" pitchFamily="2" charset="0"/>
              </a:rPr>
              <a:t>CONFIDENTIAL</a:t>
            </a:r>
          </a:p>
        </p:txBody>
      </p:sp>
      <p:sp>
        <p:nvSpPr>
          <p:cNvPr id="4" name="Rectangle 3">
            <a:hlinkClick r:id="rId2" action="ppaction://hlinksldjump"/>
            <a:extLst>
              <a:ext uri="{FF2B5EF4-FFF2-40B4-BE49-F238E27FC236}">
                <a16:creationId xmlns:a16="http://schemas.microsoft.com/office/drawing/2014/main" id="{1D69F7CC-6B87-BA35-F70E-3F971E7BBB22}"/>
              </a:ext>
            </a:extLst>
          </p:cNvPr>
          <p:cNvSpPr/>
          <p:nvPr/>
        </p:nvSpPr>
        <p:spPr>
          <a:xfrm>
            <a:off x="11086600" y="6175207"/>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Tree>
    <p:extLst>
      <p:ext uri="{BB962C8B-B14F-4D97-AF65-F5344CB8AC3E}">
        <p14:creationId xmlns:p14="http://schemas.microsoft.com/office/powerpoint/2010/main" val="2333675618"/>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A9C6FE3-2094-A876-31FC-900159A4FC67}"/>
            </a:ext>
          </a:extLst>
        </p:cNvPr>
        <p:cNvGrpSpPr/>
        <p:nvPr/>
      </p:nvGrpSpPr>
      <p:grpSpPr>
        <a:xfrm>
          <a:off x="0" y="0"/>
          <a:ext cx="0" cy="0"/>
          <a:chOff x="0" y="0"/>
          <a:chExt cx="0" cy="0"/>
        </a:xfrm>
      </p:grpSpPr>
      <p:sp>
        <p:nvSpPr>
          <p:cNvPr id="2" name="TextBox 1">
            <a:extLst>
              <a:ext uri="{FF2B5EF4-FFF2-40B4-BE49-F238E27FC236}">
                <a16:creationId xmlns:a16="http://schemas.microsoft.com/office/drawing/2014/main" id="{C81AF52E-8E94-AF25-44B1-B733BEB4D8C9}"/>
              </a:ext>
            </a:extLst>
          </p:cNvPr>
          <p:cNvSpPr txBox="1"/>
          <p:nvPr/>
        </p:nvSpPr>
        <p:spPr>
          <a:xfrm>
            <a:off x="3890536" y="4107263"/>
            <a:ext cx="8301464" cy="1015663"/>
          </a:xfrm>
          <a:prstGeom prst="rect">
            <a:avLst/>
          </a:prstGeom>
          <a:noFill/>
          <a:effectLst/>
        </p:spPr>
        <p:txBody>
          <a:bodyPr wrap="square" lIns="0" tIns="0" rIns="0" bIns="0" rtlCol="0">
            <a:spAutoFit/>
          </a:bodyPr>
          <a:lstStyle/>
          <a:p>
            <a:pPr algn="l">
              <a:spcBef>
                <a:spcPts val="1200"/>
              </a:spcBef>
            </a:pPr>
            <a:r>
              <a:rPr lang="en-US" sz="2800">
                <a:solidFill>
                  <a:schemeClr val="accent5"/>
                </a:solidFill>
                <a:latin typeface="Roboto Slab" pitchFamily="2" charset="0"/>
                <a:ea typeface="Roboto Slab" pitchFamily="2" charset="0"/>
              </a:rPr>
              <a:t>Appendix</a:t>
            </a:r>
          </a:p>
          <a:p>
            <a:pPr algn="l">
              <a:spcBef>
                <a:spcPts val="1200"/>
              </a:spcBef>
            </a:pPr>
            <a:r>
              <a:rPr lang="en-US" sz="2800">
                <a:solidFill>
                  <a:schemeClr val="accent5"/>
                </a:solidFill>
                <a:latin typeface="Roboto Slab" pitchFamily="2" charset="0"/>
                <a:ea typeface="Roboto Slab" pitchFamily="2" charset="0"/>
              </a:rPr>
              <a:t>Additional mCRC Data</a:t>
            </a:r>
          </a:p>
        </p:txBody>
      </p:sp>
      <p:pic>
        <p:nvPicPr>
          <p:cNvPr id="3" name="Picture 2" descr="A picture containing shape&#10;&#10;Description automatically generated">
            <a:extLst>
              <a:ext uri="{FF2B5EF4-FFF2-40B4-BE49-F238E27FC236}">
                <a16:creationId xmlns:a16="http://schemas.microsoft.com/office/drawing/2014/main" id="{30B5449E-AEF9-2427-E2E5-F6A14FC2C71D}"/>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389940" y="3867292"/>
            <a:ext cx="1272615" cy="910829"/>
          </a:xfrm>
          <a:prstGeom prst="rect">
            <a:avLst/>
          </a:prstGeom>
        </p:spPr>
      </p:pic>
      <p:sp>
        <p:nvSpPr>
          <p:cNvPr id="5" name="Rectangle 4">
            <a:hlinkClick r:id="rId4" action="ppaction://hlinksldjump"/>
            <a:extLst>
              <a:ext uri="{FF2B5EF4-FFF2-40B4-BE49-F238E27FC236}">
                <a16:creationId xmlns:a16="http://schemas.microsoft.com/office/drawing/2014/main" id="{836F6876-28E7-BED8-C361-4365A58D9BCD}"/>
              </a:ext>
            </a:extLst>
          </p:cNvPr>
          <p:cNvSpPr/>
          <p:nvPr/>
        </p:nvSpPr>
        <p:spPr>
          <a:xfrm>
            <a:off x="11096625" y="6191250"/>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Tree>
    <p:extLst>
      <p:ext uri="{BB962C8B-B14F-4D97-AF65-F5344CB8AC3E}">
        <p14:creationId xmlns:p14="http://schemas.microsoft.com/office/powerpoint/2010/main" val="1952600146"/>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2DD0E7B-BCA2-232A-DBD6-56E7BD82B11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1A33D95-C7C2-36D0-EE7D-7635B7A8BA98}"/>
              </a:ext>
            </a:extLst>
          </p:cNvPr>
          <p:cNvSpPr>
            <a:spLocks noGrp="1"/>
          </p:cNvSpPr>
          <p:nvPr>
            <p:ph type="title" idx="4294967295"/>
          </p:nvPr>
        </p:nvSpPr>
        <p:spPr>
          <a:xfrm>
            <a:off x="186634" y="40581"/>
            <a:ext cx="11596688" cy="318996"/>
          </a:xfrm>
        </p:spPr>
        <p:txBody>
          <a:bodyPr/>
          <a:lstStyle/>
          <a:p>
            <a:r>
              <a:rPr lang="en-US" sz="2000"/>
              <a:t>CRDF-004 FOLFIRI/Bev Treatment Emergent Adverse Effects (TEAEs)</a:t>
            </a:r>
          </a:p>
        </p:txBody>
      </p:sp>
      <p:sp>
        <p:nvSpPr>
          <p:cNvPr id="8" name="TextBox 7">
            <a:extLst>
              <a:ext uri="{FF2B5EF4-FFF2-40B4-BE49-F238E27FC236}">
                <a16:creationId xmlns:a16="http://schemas.microsoft.com/office/drawing/2014/main" id="{C1F829FC-3CC6-5361-07BA-424A803A4307}"/>
              </a:ext>
            </a:extLst>
          </p:cNvPr>
          <p:cNvSpPr txBox="1"/>
          <p:nvPr/>
        </p:nvSpPr>
        <p:spPr>
          <a:xfrm>
            <a:off x="8671563" y="2458777"/>
            <a:ext cx="3193473" cy="246221"/>
          </a:xfrm>
          <a:prstGeom prst="rect">
            <a:avLst/>
          </a:prstGeom>
          <a:noFill/>
        </p:spPr>
        <p:txBody>
          <a:bodyPr wrap="square" lIns="0" tIns="0" rIns="0" bIns="0" rtlCol="0">
            <a:spAutoFit/>
          </a:bodyPr>
          <a:lstStyle/>
          <a:p>
            <a:pPr marL="285750" marR="0" lvl="0" indent="-285750" algn="l" defTabSz="914354" rtl="0" eaLnBrk="1" fontAlgn="auto" latinLnBrk="0" hangingPunct="1">
              <a:lnSpc>
                <a:spcPct val="100000"/>
              </a:lnSpc>
              <a:spcBef>
                <a:spcPts val="0"/>
              </a:spcBef>
              <a:spcAft>
                <a:spcPts val="1200"/>
              </a:spcAft>
              <a:buClr>
                <a:srgbClr val="D1D3D4">
                  <a:lumMod val="50000"/>
                </a:srgbClr>
              </a:buClr>
              <a:buSzTx/>
              <a:buFont typeface="Arial" panose="020B0604020202020204" pitchFamily="34" charset="0"/>
              <a:buChar char="•"/>
              <a:tabLst/>
              <a:defRPr/>
            </a:pPr>
            <a:r>
              <a:rPr kumimoji="0" lang="en-US" sz="1600" b="0" i="0" u="none" strike="noStrike" kern="1200" cap="none" spc="0" normalizeH="0" baseline="0" noProof="0">
                <a:ln>
                  <a:noFill/>
                </a:ln>
                <a:solidFill>
                  <a:srgbClr val="FFFFFF">
                    <a:lumMod val="50000"/>
                  </a:srgbClr>
                </a:solidFill>
                <a:effectLst/>
                <a:uLnTx/>
                <a:uFillTx/>
                <a:latin typeface="Avenir Book" panose="02000503020000020003" pitchFamily="2" charset="0"/>
                <a:ea typeface="+mn-ea"/>
                <a:cs typeface="+mn-cs"/>
              </a:rPr>
              <a:t>Patients received </a:t>
            </a:r>
            <a:r>
              <a:rPr kumimoji="0" lang="en-US" sz="1600" b="0" i="0" u="none" strike="noStrike" kern="1200" cap="none" spc="0" normalizeH="0" baseline="0" noProof="0" err="1">
                <a:ln>
                  <a:noFill/>
                </a:ln>
                <a:solidFill>
                  <a:srgbClr val="FFFFFF">
                    <a:lumMod val="50000"/>
                  </a:srgbClr>
                </a:solidFill>
                <a:effectLst/>
                <a:uLnTx/>
                <a:uFillTx/>
                <a:latin typeface="Avenir Book" panose="02000503020000020003" pitchFamily="2" charset="0"/>
                <a:ea typeface="+mn-ea"/>
                <a:cs typeface="+mn-cs"/>
              </a:rPr>
              <a:t>FOLFIRI+Bev</a:t>
            </a:r>
            <a:endParaRPr kumimoji="0" lang="en-US" sz="1600" b="0" i="0" u="none" strike="noStrike" kern="1200" cap="none" spc="0" normalizeH="0" baseline="0" noProof="0">
              <a:ln>
                <a:noFill/>
              </a:ln>
              <a:solidFill>
                <a:srgbClr val="FFFFFF">
                  <a:lumMod val="50000"/>
                </a:srgbClr>
              </a:solidFill>
              <a:effectLst/>
              <a:uLnTx/>
              <a:uFillTx/>
              <a:latin typeface="Avenir Book" panose="02000503020000020003" pitchFamily="2" charset="0"/>
              <a:ea typeface="+mn-ea"/>
              <a:cs typeface="+mn-cs"/>
            </a:endParaRPr>
          </a:p>
        </p:txBody>
      </p:sp>
      <p:sp>
        <p:nvSpPr>
          <p:cNvPr id="9" name="TextBox 8">
            <a:extLst>
              <a:ext uri="{FF2B5EF4-FFF2-40B4-BE49-F238E27FC236}">
                <a16:creationId xmlns:a16="http://schemas.microsoft.com/office/drawing/2014/main" id="{7BF11882-2BBC-1602-60AC-C44A2CE0CB7D}"/>
              </a:ext>
            </a:extLst>
          </p:cNvPr>
          <p:cNvSpPr txBox="1"/>
          <p:nvPr/>
        </p:nvSpPr>
        <p:spPr>
          <a:xfrm>
            <a:off x="8970264" y="914400"/>
            <a:ext cx="1763303" cy="615553"/>
          </a:xfrm>
          <a:prstGeom prst="rect">
            <a:avLst/>
          </a:prstGeom>
          <a:noFill/>
          <a:effectLst/>
        </p:spPr>
        <p:txBody>
          <a:bodyPr wrap="none" lIns="0" tIns="0" rIns="0" bIns="0" rtlCol="0" anchor="ctr">
            <a:spAutoFit/>
          </a:bodyPr>
          <a:lstStyle>
            <a:defPPr>
              <a:defRPr lang="en-UG"/>
            </a:defPPr>
            <a:lvl1pPr algn="r">
              <a:spcBef>
                <a:spcPts val="1200"/>
              </a:spcBef>
              <a:defRPr sz="2400">
                <a:solidFill>
                  <a:schemeClr val="bg1">
                    <a:lumMod val="65000"/>
                  </a:schemeClr>
                </a:solidFill>
                <a:latin typeface="Avenir Medium" panose="02000603020000020003" pitchFamily="2" charset="0"/>
                <a:ea typeface="Roboto Slab" pitchFamily="2" charset="0"/>
              </a:defRPr>
            </a:lvl1pPr>
          </a:lstStyle>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sz="2400" b="0" i="0" u="none" strike="noStrike" kern="1200" cap="none" spc="0" normalizeH="0" baseline="0" noProof="0">
                <a:ln>
                  <a:noFill/>
                </a:ln>
                <a:solidFill>
                  <a:srgbClr val="FFFFFF">
                    <a:lumMod val="50000"/>
                  </a:srgbClr>
                </a:solidFill>
                <a:effectLst/>
                <a:uLnTx/>
                <a:uFillTx/>
                <a:latin typeface="Roboto Slab" pitchFamily="2" charset="0"/>
                <a:ea typeface="Roboto Slab" pitchFamily="2" charset="0"/>
                <a:cs typeface="+mn-cs"/>
              </a:rPr>
              <a:t>Control arm</a:t>
            </a:r>
            <a:br>
              <a:rPr kumimoji="0" lang="en-US" sz="2400" b="0" i="0" u="none" strike="noStrike" kern="1200" cap="none" spc="0" normalizeH="0" baseline="0" noProof="0">
                <a:ln>
                  <a:noFill/>
                </a:ln>
                <a:solidFill>
                  <a:srgbClr val="FFFFFF">
                    <a:lumMod val="50000"/>
                  </a:srgbClr>
                </a:solidFill>
                <a:effectLst/>
                <a:uLnTx/>
                <a:uFillTx/>
                <a:latin typeface="Avenir Medium" panose="02000603020000020003" pitchFamily="2" charset="0"/>
                <a:ea typeface="Roboto Slab" pitchFamily="2" charset="0"/>
                <a:cs typeface="+mn-cs"/>
              </a:rPr>
            </a:br>
            <a:r>
              <a:rPr kumimoji="0" lang="en-US" sz="1600" b="0" i="0" u="none" strike="noStrike" kern="1200" cap="none" spc="0" normalizeH="0" baseline="0" noProof="0">
                <a:ln>
                  <a:noFill/>
                </a:ln>
                <a:solidFill>
                  <a:srgbClr val="FFFFFF">
                    <a:lumMod val="50000"/>
                  </a:srgbClr>
                </a:solidFill>
                <a:effectLst/>
                <a:uLnTx/>
                <a:uFillTx/>
                <a:latin typeface="Avenir Medium" panose="02000603020000020003" pitchFamily="2" charset="0"/>
                <a:ea typeface="Roboto Slab" pitchFamily="2" charset="0"/>
                <a:cs typeface="+mn-cs"/>
              </a:rPr>
              <a:t>FOLFIRI/Bev (N=</a:t>
            </a:r>
            <a:r>
              <a:rPr lang="en-US" sz="1600">
                <a:solidFill>
                  <a:srgbClr val="FFFFFF">
                    <a:lumMod val="50000"/>
                  </a:srgbClr>
                </a:solidFill>
              </a:rPr>
              <a:t>4</a:t>
            </a:r>
            <a:r>
              <a:rPr kumimoji="0" lang="en-US" sz="1600" b="0" i="0" u="none" strike="noStrike" kern="1200" cap="none" spc="0" normalizeH="0" baseline="0" noProof="0">
                <a:ln>
                  <a:noFill/>
                </a:ln>
                <a:solidFill>
                  <a:srgbClr val="FFFFFF">
                    <a:lumMod val="50000"/>
                  </a:srgbClr>
                </a:solidFill>
                <a:effectLst/>
                <a:uLnTx/>
                <a:uFillTx/>
                <a:latin typeface="Avenir Medium" panose="02000603020000020003" pitchFamily="2" charset="0"/>
                <a:ea typeface="Roboto Slab" pitchFamily="2" charset="0"/>
                <a:cs typeface="+mn-cs"/>
              </a:rPr>
              <a:t>)</a:t>
            </a:r>
            <a:endParaRPr kumimoji="0" lang="en-US" sz="2400" b="0" i="0" u="none" strike="noStrike" kern="1200" cap="none" spc="0" normalizeH="0" baseline="0" noProof="0">
              <a:ln>
                <a:noFill/>
              </a:ln>
              <a:solidFill>
                <a:srgbClr val="FFFFFF">
                  <a:lumMod val="50000"/>
                </a:srgbClr>
              </a:solidFill>
              <a:effectLst/>
              <a:uLnTx/>
              <a:uFillTx/>
              <a:latin typeface="Avenir Medium" panose="02000603020000020003" pitchFamily="2" charset="0"/>
              <a:ea typeface="Roboto Slab" pitchFamily="2" charset="0"/>
              <a:cs typeface="+mn-cs"/>
            </a:endParaRPr>
          </a:p>
        </p:txBody>
      </p:sp>
      <p:graphicFrame>
        <p:nvGraphicFramePr>
          <p:cNvPr id="6" name="Table 5">
            <a:extLst>
              <a:ext uri="{FF2B5EF4-FFF2-40B4-BE49-F238E27FC236}">
                <a16:creationId xmlns:a16="http://schemas.microsoft.com/office/drawing/2014/main" id="{FAEE18E8-5963-1FDF-363E-BE05F3D5691E}"/>
              </a:ext>
            </a:extLst>
          </p:cNvPr>
          <p:cNvGraphicFramePr>
            <a:graphicFrameLocks noGrp="1"/>
          </p:cNvGraphicFramePr>
          <p:nvPr/>
        </p:nvGraphicFramePr>
        <p:xfrm>
          <a:off x="19611" y="390794"/>
          <a:ext cx="8570311" cy="6426625"/>
        </p:xfrm>
        <a:graphic>
          <a:graphicData uri="http://schemas.openxmlformats.org/drawingml/2006/table">
            <a:tbl>
              <a:tblPr firstRow="1">
                <a:tableStyleId>{5C22544A-7EE6-4342-B048-85BDC9FD1C3A}</a:tableStyleId>
              </a:tblPr>
              <a:tblGrid>
                <a:gridCol w="3109311">
                  <a:extLst>
                    <a:ext uri="{9D8B030D-6E8A-4147-A177-3AD203B41FA5}">
                      <a16:colId xmlns:a16="http://schemas.microsoft.com/office/drawing/2014/main" val="2312513103"/>
                    </a:ext>
                  </a:extLst>
                </a:gridCol>
                <a:gridCol w="1092200">
                  <a:extLst>
                    <a:ext uri="{9D8B030D-6E8A-4147-A177-3AD203B41FA5}">
                      <a16:colId xmlns:a16="http://schemas.microsoft.com/office/drawing/2014/main" val="483629773"/>
                    </a:ext>
                  </a:extLst>
                </a:gridCol>
                <a:gridCol w="1092200">
                  <a:extLst>
                    <a:ext uri="{9D8B030D-6E8A-4147-A177-3AD203B41FA5}">
                      <a16:colId xmlns:a16="http://schemas.microsoft.com/office/drawing/2014/main" val="1468010317"/>
                    </a:ext>
                  </a:extLst>
                </a:gridCol>
                <a:gridCol w="1092200">
                  <a:extLst>
                    <a:ext uri="{9D8B030D-6E8A-4147-A177-3AD203B41FA5}">
                      <a16:colId xmlns:a16="http://schemas.microsoft.com/office/drawing/2014/main" val="3068781641"/>
                    </a:ext>
                  </a:extLst>
                </a:gridCol>
                <a:gridCol w="1092200">
                  <a:extLst>
                    <a:ext uri="{9D8B030D-6E8A-4147-A177-3AD203B41FA5}">
                      <a16:colId xmlns:a16="http://schemas.microsoft.com/office/drawing/2014/main" val="3454617560"/>
                    </a:ext>
                  </a:extLst>
                </a:gridCol>
                <a:gridCol w="1092200">
                  <a:extLst>
                    <a:ext uri="{9D8B030D-6E8A-4147-A177-3AD203B41FA5}">
                      <a16:colId xmlns:a16="http://schemas.microsoft.com/office/drawing/2014/main" val="2732525635"/>
                    </a:ext>
                  </a:extLst>
                </a:gridCol>
              </a:tblGrid>
              <a:tr h="296391">
                <a:tc>
                  <a:txBody>
                    <a:bodyPr/>
                    <a:lstStyle/>
                    <a:p>
                      <a:pPr marL="0" marR="0" algn="ctr" defTabSz="914400" rtl="0" eaLnBrk="1" latinLnBrk="0" hangingPunct="1">
                        <a:lnSpc>
                          <a:spcPct val="115000"/>
                        </a:lnSpc>
                        <a:spcBef>
                          <a:spcPts val="0"/>
                        </a:spcBef>
                        <a:spcAft>
                          <a:spcPts val="0"/>
                        </a:spcAft>
                      </a:pPr>
                      <a:r>
                        <a:rPr lang="en-US" sz="9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N (% of total)  </a:t>
                      </a:r>
                    </a:p>
                  </a:txBody>
                  <a:tcPr marL="0" marR="0" marT="0" marB="0" anchor="ctr">
                    <a:lnL w="12700" cmpd="sng">
                      <a:noFill/>
                    </a:lnL>
                    <a:lnR w="12700" cmpd="sng">
                      <a:noFill/>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defTabSz="914400" rtl="0" eaLnBrk="1" latinLnBrk="0" hangingPunct="1">
                        <a:lnSpc>
                          <a:spcPct val="115000"/>
                        </a:lnSpc>
                        <a:spcBef>
                          <a:spcPts val="0"/>
                        </a:spcBef>
                        <a:spcAft>
                          <a:spcPts val="0"/>
                        </a:spcAft>
                      </a:pPr>
                      <a:r>
                        <a:rPr lang="en-US" sz="9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Grade 1</a:t>
                      </a:r>
                    </a:p>
                  </a:txBody>
                  <a:tcPr marL="0" marR="0" marT="0" marB="0" anchor="ctr">
                    <a:lnL w="12700" cmpd="sng">
                      <a:noFill/>
                    </a:lnL>
                    <a:lnR w="12700" cmpd="sng">
                      <a:noFill/>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defTabSz="914400" rtl="0" eaLnBrk="1" latinLnBrk="0" hangingPunct="1">
                        <a:lnSpc>
                          <a:spcPct val="115000"/>
                        </a:lnSpc>
                        <a:spcBef>
                          <a:spcPts val="0"/>
                        </a:spcBef>
                        <a:spcAft>
                          <a:spcPts val="0"/>
                        </a:spcAft>
                      </a:pPr>
                      <a:r>
                        <a:rPr lang="en-US" sz="9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Grade 2</a:t>
                      </a:r>
                    </a:p>
                  </a:txBody>
                  <a:tcPr marL="0" marR="0" marT="0" marB="0" anchor="ctr">
                    <a:lnL w="12700" cmpd="sng">
                      <a:noFill/>
                    </a:lnL>
                    <a:lnR w="12700" cmpd="sng">
                      <a:noFill/>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defTabSz="914400" rtl="0" eaLnBrk="1" latinLnBrk="0" hangingPunct="1">
                        <a:lnSpc>
                          <a:spcPct val="115000"/>
                        </a:lnSpc>
                        <a:spcBef>
                          <a:spcPts val="0"/>
                        </a:spcBef>
                        <a:spcAft>
                          <a:spcPts val="0"/>
                        </a:spcAft>
                      </a:pPr>
                      <a:r>
                        <a:rPr lang="en-US" sz="9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Grade 3</a:t>
                      </a:r>
                    </a:p>
                  </a:txBody>
                  <a:tcPr marL="0" marR="0" marT="0" marB="0" anchor="ctr">
                    <a:lnL w="12700" cmpd="sng">
                      <a:noFill/>
                    </a:lnL>
                    <a:lnR w="12700" cmpd="sng">
                      <a:noFill/>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defTabSz="914400" rtl="0" eaLnBrk="1" latinLnBrk="0" hangingPunct="1">
                        <a:lnSpc>
                          <a:spcPct val="115000"/>
                        </a:lnSpc>
                        <a:spcBef>
                          <a:spcPts val="0"/>
                        </a:spcBef>
                        <a:spcAft>
                          <a:spcPts val="0"/>
                        </a:spcAft>
                      </a:pPr>
                      <a:r>
                        <a:rPr lang="en-US" sz="900" b="1" kern="100">
                          <a:solidFill>
                            <a:schemeClr val="accent2">
                              <a:lumMod val="75000"/>
                            </a:schemeClr>
                          </a:solidFill>
                          <a:effectLst/>
                          <a:latin typeface="Avenir Light" panose="020B0402020203020204" pitchFamily="34" charset="0"/>
                          <a:ea typeface="Calibri" panose="020F0502020204030204" pitchFamily="34" charset="0"/>
                          <a:cs typeface="Calibri" panose="020F0502020204030204" pitchFamily="34" charset="0"/>
                        </a:rPr>
                        <a:t>Grade 4</a:t>
                      </a:r>
                    </a:p>
                  </a:txBody>
                  <a:tcPr marL="0" marR="0" marT="0" marB="0" anchor="ctr">
                    <a:lnL w="12700" cmpd="sng">
                      <a:noFill/>
                    </a:lnL>
                    <a:lnR w="12700" cmpd="sng">
                      <a:noFill/>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marL="0" marR="0" algn="ctr" defTabSz="914400" rtl="0" eaLnBrk="1" latinLnBrk="0" hangingPunct="1">
                        <a:lnSpc>
                          <a:spcPct val="115000"/>
                        </a:lnSpc>
                        <a:spcBef>
                          <a:spcPts val="0"/>
                        </a:spcBef>
                        <a:spcAft>
                          <a:spcPts val="0"/>
                        </a:spcAft>
                      </a:pPr>
                      <a:r>
                        <a:rPr lang="en-US" sz="9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Total</a:t>
                      </a:r>
                    </a:p>
                  </a:txBody>
                  <a:tcPr marL="0" marR="0" marT="0" marB="0" anchor="ctr">
                    <a:lnL w="12700" cmpd="sng">
                      <a:noFill/>
                    </a:lnL>
                    <a:lnR w="12700" cmpd="sng">
                      <a:noFill/>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85198884"/>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Any Adverse Events</a:t>
                      </a:r>
                    </a:p>
                  </a:txBody>
                  <a:tcPr marL="9525" marR="9525" marT="9525" marB="0" anchor="ctr">
                    <a:lnT w="12700" cap="flat" cmpd="sng" algn="ctr">
                      <a:solidFill>
                        <a:schemeClr val="bg2">
                          <a:lumMod val="75000"/>
                        </a:schemeClr>
                      </a:solidFill>
                      <a:prstDash val="solid"/>
                      <a:round/>
                      <a:headEnd type="none" w="med" len="med"/>
                      <a:tailEnd type="none" w="med" len="med"/>
                    </a:lnT>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4 (100.0)</a:t>
                      </a:r>
                    </a:p>
                  </a:txBody>
                  <a:tcPr marL="9525" marR="9525" marT="9525" marB="0" anchor="ctr">
                    <a:lnT w="12700" cap="flat" cmpd="sng" algn="ctr">
                      <a:solidFill>
                        <a:schemeClr val="bg2">
                          <a:lumMod val="75000"/>
                        </a:schemeClr>
                      </a:solidFill>
                      <a:prstDash val="solid"/>
                      <a:round/>
                      <a:headEnd type="none" w="med" len="med"/>
                      <a:tailEnd type="none" w="med" len="med"/>
                    </a:lnT>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2 ( 50.0)</a:t>
                      </a:r>
                    </a:p>
                  </a:txBody>
                  <a:tcPr marL="9525" marR="9525" marT="9525" marB="0" anchor="ctr">
                    <a:lnT w="12700" cap="flat" cmpd="sng" algn="ctr">
                      <a:solidFill>
                        <a:schemeClr val="bg2">
                          <a:lumMod val="75000"/>
                        </a:schemeClr>
                      </a:solidFill>
                      <a:prstDash val="solid"/>
                      <a:round/>
                      <a:headEnd type="none" w="med" len="med"/>
                      <a:tailEnd type="none" w="med" len="med"/>
                    </a:lnT>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2 ( 50.0)</a:t>
                      </a:r>
                    </a:p>
                  </a:txBody>
                  <a:tcPr marL="9525" marR="9525" marT="9525" marB="0" anchor="ctr">
                    <a:lnT w="12700" cap="flat" cmpd="sng" algn="ctr">
                      <a:solidFill>
                        <a:schemeClr val="bg2">
                          <a:lumMod val="75000"/>
                        </a:schemeClr>
                      </a:solidFill>
                      <a:prstDash val="solid"/>
                      <a:round/>
                      <a:headEnd type="none" w="med" len="med"/>
                      <a:tailEnd type="none" w="med" len="med"/>
                    </a:lnT>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T w="12700" cap="flat" cmpd="sng" algn="ctr">
                      <a:solidFill>
                        <a:schemeClr val="bg2">
                          <a:lumMod val="75000"/>
                        </a:schemeClr>
                      </a:solidFill>
                      <a:prstDash val="solid"/>
                      <a:round/>
                      <a:headEnd type="none" w="med" len="med"/>
                      <a:tailEnd type="none" w="med" len="med"/>
                    </a:lnT>
                    <a:lnB w="12700" cmpd="sng">
                      <a:noFill/>
                    </a:lnB>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4 (100.0)</a:t>
                      </a:r>
                    </a:p>
                  </a:txBody>
                  <a:tcPr marL="9525" marR="9525" marT="9525" marB="0" anchor="ctr">
                    <a:lnT w="12700" cap="flat" cmpd="sng" algn="ctr">
                      <a:solidFill>
                        <a:schemeClr val="bg2">
                          <a:lumMod val="75000"/>
                        </a:schemeClr>
                      </a:solidFill>
                      <a:prstDash val="solid"/>
                      <a:round/>
                      <a:headEnd type="none" w="med" len="med"/>
                      <a:tailEnd type="none" w="med" len="med"/>
                    </a:lnT>
                    <a:noFill/>
                  </a:tcPr>
                </a:tc>
                <a:extLst>
                  <a:ext uri="{0D108BD9-81ED-4DB2-BD59-A6C34878D82A}">
                    <a16:rowId xmlns:a16="http://schemas.microsoft.com/office/drawing/2014/main" val="2112540635"/>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Fatigue</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( 25.0)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( 25.0)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2 ( 50.0)</a:t>
                      </a:r>
                    </a:p>
                  </a:txBody>
                  <a:tcPr marL="9525" marR="9525" marT="9525" marB="0" anchor="ctr">
                    <a:lnL w="12700" cmpd="sng">
                      <a:noFill/>
                    </a:lnL>
                    <a:noFill/>
                  </a:tcPr>
                </a:tc>
                <a:extLst>
                  <a:ext uri="{0D108BD9-81ED-4DB2-BD59-A6C34878D82A}">
                    <a16:rowId xmlns:a16="http://schemas.microsoft.com/office/drawing/2014/main" val="949249508"/>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Nausea</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2 ( 50.0)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2 ( 50.0)</a:t>
                      </a:r>
                    </a:p>
                  </a:txBody>
                  <a:tcPr marL="9525" marR="9525" marT="9525" marB="0" anchor="ctr">
                    <a:lnL w="12700" cmpd="sng">
                      <a:noFill/>
                    </a:lnL>
                    <a:noFill/>
                  </a:tcPr>
                </a:tc>
                <a:extLst>
                  <a:ext uri="{0D108BD9-81ED-4DB2-BD59-A6C34878D82A}">
                    <a16:rowId xmlns:a16="http://schemas.microsoft.com/office/drawing/2014/main" val="3629203111"/>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Neutrophil count decreased</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( 25.0)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2 ( 50.0)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( 25.0)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4 (100.0)</a:t>
                      </a:r>
                    </a:p>
                  </a:txBody>
                  <a:tcPr marL="9525" marR="9525" marT="9525" marB="0" anchor="ctr">
                    <a:lnL w="12700" cmpd="sng">
                      <a:noFill/>
                    </a:lnL>
                    <a:noFill/>
                  </a:tcPr>
                </a:tc>
                <a:extLst>
                  <a:ext uri="{0D108BD9-81ED-4DB2-BD59-A6C34878D82A}">
                    <a16:rowId xmlns:a16="http://schemas.microsoft.com/office/drawing/2014/main" val="2518616445"/>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Neutropenia</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L w="12700" cmpd="sng">
                      <a:noFill/>
                    </a:lnL>
                    <a:noFill/>
                  </a:tcPr>
                </a:tc>
                <a:extLst>
                  <a:ext uri="{0D108BD9-81ED-4DB2-BD59-A6C34878D82A}">
                    <a16:rowId xmlns:a16="http://schemas.microsoft.com/office/drawing/2014/main" val="1370597873"/>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Thrombocytopenia</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L w="12700" cmpd="sng">
                      <a:noFill/>
                    </a:lnL>
                    <a:noFill/>
                  </a:tcPr>
                </a:tc>
                <a:extLst>
                  <a:ext uri="{0D108BD9-81ED-4DB2-BD59-A6C34878D82A}">
                    <a16:rowId xmlns:a16="http://schemas.microsoft.com/office/drawing/2014/main" val="1798283294"/>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White blood cell count decreased</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( 25.0)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( 25.0)</a:t>
                      </a:r>
                    </a:p>
                  </a:txBody>
                  <a:tcPr marL="9525" marR="9525" marT="9525" marB="0" anchor="ctr">
                    <a:lnL w="12700" cmpd="sng">
                      <a:noFill/>
                    </a:lnL>
                    <a:noFill/>
                  </a:tcPr>
                </a:tc>
                <a:extLst>
                  <a:ext uri="{0D108BD9-81ED-4DB2-BD59-A6C34878D82A}">
                    <a16:rowId xmlns:a16="http://schemas.microsoft.com/office/drawing/2014/main" val="99707132"/>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Lymphocyte count decreased</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( 25.0)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( 25.0)</a:t>
                      </a:r>
                    </a:p>
                  </a:txBody>
                  <a:tcPr marL="9525" marR="9525" marT="9525" marB="0" anchor="ctr">
                    <a:lnL w="12700" cmpd="sng">
                      <a:noFill/>
                    </a:lnL>
                    <a:noFill/>
                  </a:tcPr>
                </a:tc>
                <a:extLst>
                  <a:ext uri="{0D108BD9-81ED-4DB2-BD59-A6C34878D82A}">
                    <a16:rowId xmlns:a16="http://schemas.microsoft.com/office/drawing/2014/main" val="1930357499"/>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Diarrhoea</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L w="12700" cmpd="sng">
                      <a:noFill/>
                    </a:lnL>
                    <a:noFill/>
                  </a:tcPr>
                </a:tc>
                <a:extLst>
                  <a:ext uri="{0D108BD9-81ED-4DB2-BD59-A6C34878D82A}">
                    <a16:rowId xmlns:a16="http://schemas.microsoft.com/office/drawing/2014/main" val="1425311689"/>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Abdominal pain</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( 25.0)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( 25.0)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2 ( 50.0)</a:t>
                      </a:r>
                    </a:p>
                  </a:txBody>
                  <a:tcPr marL="9525" marR="9525" marT="9525" marB="0" anchor="ctr">
                    <a:lnL w="12700" cmpd="sng">
                      <a:noFill/>
                    </a:lnL>
                    <a:noFill/>
                  </a:tcPr>
                </a:tc>
                <a:extLst>
                  <a:ext uri="{0D108BD9-81ED-4DB2-BD59-A6C34878D82A}">
                    <a16:rowId xmlns:a16="http://schemas.microsoft.com/office/drawing/2014/main" val="3903112970"/>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Vomiting</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( 25.0)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( 25.0)</a:t>
                      </a:r>
                    </a:p>
                  </a:txBody>
                  <a:tcPr marL="9525" marR="9525" marT="9525" marB="0" anchor="ctr">
                    <a:lnL w="12700" cmpd="sng">
                      <a:noFill/>
                    </a:lnL>
                    <a:noFill/>
                  </a:tcPr>
                </a:tc>
                <a:extLst>
                  <a:ext uri="{0D108BD9-81ED-4DB2-BD59-A6C34878D82A}">
                    <a16:rowId xmlns:a16="http://schemas.microsoft.com/office/drawing/2014/main" val="4160367830"/>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Alopecia</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( 25.0)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( 25.0)</a:t>
                      </a:r>
                    </a:p>
                  </a:txBody>
                  <a:tcPr marL="9525" marR="9525" marT="9525" marB="0" anchor="ctr">
                    <a:lnL w="12700" cmpd="sng">
                      <a:noFill/>
                    </a:lnL>
                    <a:noFill/>
                  </a:tcPr>
                </a:tc>
                <a:extLst>
                  <a:ext uri="{0D108BD9-81ED-4DB2-BD59-A6C34878D82A}">
                    <a16:rowId xmlns:a16="http://schemas.microsoft.com/office/drawing/2014/main" val="2936874612"/>
                  </a:ext>
                </a:extLst>
              </a:tr>
              <a:tr h="165682">
                <a:tc>
                  <a:txBody>
                    <a:bodyPr/>
                    <a:lstStyle/>
                    <a:p>
                      <a:pPr marL="91440" algn="l" defTabSz="914400" rtl="0" eaLnBrk="1" fontAlgn="ctr" latinLnBrk="0" hangingPunct="1"/>
                      <a:r>
                        <a:rPr lang="en-US" sz="900" u="none" strike="noStrike" kern="1200" err="1">
                          <a:solidFill>
                            <a:schemeClr val="bg2">
                              <a:lumMod val="50000"/>
                            </a:schemeClr>
                          </a:solidFill>
                          <a:effectLst/>
                          <a:latin typeface="Avenir Light" panose="020B0402020203020204" pitchFamily="34" charset="0"/>
                          <a:ea typeface="+mn-ea"/>
                          <a:cs typeface="+mn-cs"/>
                        </a:rPr>
                        <a:t>Anaemia</a:t>
                      </a:r>
                      <a:endParaRPr lang="en-US" sz="900" u="none" strike="noStrike" kern="1200">
                        <a:solidFill>
                          <a:schemeClr val="bg2">
                            <a:lumMod val="50000"/>
                          </a:schemeClr>
                        </a:solidFill>
                        <a:effectLst/>
                        <a:latin typeface="Avenir Light" panose="020B0402020203020204" pitchFamily="34" charset="0"/>
                        <a:ea typeface="+mn-ea"/>
                        <a:cs typeface="+mn-cs"/>
                      </a:endParaRP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( 25.0)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( 25.0)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2 ( 50.0)</a:t>
                      </a:r>
                    </a:p>
                  </a:txBody>
                  <a:tcPr marL="9525" marR="9525" marT="9525" marB="0" anchor="ctr">
                    <a:lnL w="12700" cmpd="sng">
                      <a:noFill/>
                    </a:lnL>
                    <a:noFill/>
                  </a:tcPr>
                </a:tc>
                <a:extLst>
                  <a:ext uri="{0D108BD9-81ED-4DB2-BD59-A6C34878D82A}">
                    <a16:rowId xmlns:a16="http://schemas.microsoft.com/office/drawing/2014/main" val="156750235"/>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Peripheral sensory neuropathy</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( 25.0)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( 25.0)</a:t>
                      </a:r>
                    </a:p>
                  </a:txBody>
                  <a:tcPr marL="9525" marR="9525" marT="9525" marB="0" anchor="ctr">
                    <a:lnL w="12700" cmpd="sng">
                      <a:noFill/>
                    </a:lnL>
                    <a:noFill/>
                  </a:tcPr>
                </a:tc>
                <a:extLst>
                  <a:ext uri="{0D108BD9-81ED-4DB2-BD59-A6C34878D82A}">
                    <a16:rowId xmlns:a16="http://schemas.microsoft.com/office/drawing/2014/main" val="2802601665"/>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Constipation</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L w="12700" cmpd="sng">
                      <a:noFill/>
                    </a:lnL>
                    <a:noFill/>
                  </a:tcPr>
                </a:tc>
                <a:extLst>
                  <a:ext uri="{0D108BD9-81ED-4DB2-BD59-A6C34878D82A}">
                    <a16:rowId xmlns:a16="http://schemas.microsoft.com/office/drawing/2014/main" val="696060480"/>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Decreased appetite</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L w="12700" cmpd="sng">
                      <a:noFill/>
                    </a:lnL>
                    <a:noFill/>
                  </a:tcPr>
                </a:tc>
                <a:extLst>
                  <a:ext uri="{0D108BD9-81ED-4DB2-BD59-A6C34878D82A}">
                    <a16:rowId xmlns:a16="http://schemas.microsoft.com/office/drawing/2014/main" val="2677330969"/>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Dizziness</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L w="12700" cmpd="sng">
                      <a:noFill/>
                    </a:lnL>
                    <a:noFill/>
                  </a:tcPr>
                </a:tc>
                <a:extLst>
                  <a:ext uri="{0D108BD9-81ED-4DB2-BD59-A6C34878D82A}">
                    <a16:rowId xmlns:a16="http://schemas.microsoft.com/office/drawing/2014/main" val="4113353976"/>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Dysgeusia</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L w="12700" cmpd="sng">
                      <a:noFill/>
                    </a:lnL>
                    <a:noFill/>
                  </a:tcPr>
                </a:tc>
                <a:extLst>
                  <a:ext uri="{0D108BD9-81ED-4DB2-BD59-A6C34878D82A}">
                    <a16:rowId xmlns:a16="http://schemas.microsoft.com/office/drawing/2014/main" val="1758888462"/>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Arthralgia</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( 25.0)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( 25.0)</a:t>
                      </a:r>
                    </a:p>
                  </a:txBody>
                  <a:tcPr marL="9525" marR="9525" marT="9525" marB="0" anchor="ctr">
                    <a:lnL w="12700" cmpd="sng">
                      <a:noFill/>
                    </a:lnL>
                    <a:noFill/>
                  </a:tcPr>
                </a:tc>
                <a:extLst>
                  <a:ext uri="{0D108BD9-81ED-4DB2-BD59-A6C34878D82A}">
                    <a16:rowId xmlns:a16="http://schemas.microsoft.com/office/drawing/2014/main" val="281733521"/>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Dyspepsia</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L w="12700" cmpd="sng">
                      <a:noFill/>
                    </a:lnL>
                    <a:noFill/>
                  </a:tcPr>
                </a:tc>
                <a:extLst>
                  <a:ext uri="{0D108BD9-81ED-4DB2-BD59-A6C34878D82A}">
                    <a16:rowId xmlns:a16="http://schemas.microsoft.com/office/drawing/2014/main" val="3180066168"/>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Headache</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( 25.0)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( 25.0)</a:t>
                      </a:r>
                    </a:p>
                  </a:txBody>
                  <a:tcPr marL="9525" marR="9525" marT="9525" marB="0" anchor="ctr">
                    <a:lnL w="12700" cmpd="sng">
                      <a:noFill/>
                    </a:lnL>
                    <a:noFill/>
                  </a:tcPr>
                </a:tc>
                <a:extLst>
                  <a:ext uri="{0D108BD9-81ED-4DB2-BD59-A6C34878D82A}">
                    <a16:rowId xmlns:a16="http://schemas.microsoft.com/office/drawing/2014/main" val="3062066788"/>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Insomnia</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L w="12700" cmpd="sng">
                      <a:noFill/>
                    </a:lnL>
                    <a:noFill/>
                  </a:tcPr>
                </a:tc>
                <a:extLst>
                  <a:ext uri="{0D108BD9-81ED-4DB2-BD59-A6C34878D82A}">
                    <a16:rowId xmlns:a16="http://schemas.microsoft.com/office/drawing/2014/main" val="1480312011"/>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Weight decreased</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L w="12700" cmpd="sng">
                      <a:noFill/>
                    </a:lnL>
                    <a:noFill/>
                  </a:tcPr>
                </a:tc>
                <a:extLst>
                  <a:ext uri="{0D108BD9-81ED-4DB2-BD59-A6C34878D82A}">
                    <a16:rowId xmlns:a16="http://schemas.microsoft.com/office/drawing/2014/main" val="3568176306"/>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Epistaxis</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L w="12700" cmpd="sng">
                      <a:noFill/>
                    </a:lnL>
                    <a:noFill/>
                  </a:tcPr>
                </a:tc>
                <a:extLst>
                  <a:ext uri="{0D108BD9-81ED-4DB2-BD59-A6C34878D82A}">
                    <a16:rowId xmlns:a16="http://schemas.microsoft.com/office/drawing/2014/main" val="402275914"/>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Hypertension</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L w="12700" cmpd="sng">
                      <a:noFill/>
                    </a:lnL>
                    <a:noFill/>
                  </a:tcPr>
                </a:tc>
                <a:extLst>
                  <a:ext uri="{0D108BD9-81ED-4DB2-BD59-A6C34878D82A}">
                    <a16:rowId xmlns:a16="http://schemas.microsoft.com/office/drawing/2014/main" val="3052972491"/>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Hypokalaemia</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L w="12700" cmpd="sng">
                      <a:noFill/>
                    </a:lnL>
                    <a:noFill/>
                  </a:tcPr>
                </a:tc>
                <a:extLst>
                  <a:ext uri="{0D108BD9-81ED-4DB2-BD59-A6C34878D82A}">
                    <a16:rowId xmlns:a16="http://schemas.microsoft.com/office/drawing/2014/main" val="796520870"/>
                  </a:ext>
                </a:extLst>
              </a:tr>
              <a:tr h="165682">
                <a:tc>
                  <a:txBody>
                    <a:bodyPr/>
                    <a:lstStyle/>
                    <a:p>
                      <a:pPr marL="91440" algn="l" defTabSz="914400" rtl="0" eaLnBrk="1" fontAlgn="ctr" latinLnBrk="0" hangingPunct="1"/>
                      <a:r>
                        <a:rPr lang="en-US" sz="900" u="none" strike="noStrike" kern="1200" err="1">
                          <a:solidFill>
                            <a:schemeClr val="bg2">
                              <a:lumMod val="50000"/>
                            </a:schemeClr>
                          </a:solidFill>
                          <a:effectLst/>
                          <a:latin typeface="Avenir Light" panose="020B0402020203020204" pitchFamily="34" charset="0"/>
                          <a:ea typeface="+mn-ea"/>
                          <a:cs typeface="+mn-cs"/>
                        </a:rPr>
                        <a:t>Paraesthesia</a:t>
                      </a:r>
                      <a:endParaRPr lang="en-US" sz="900" u="none" strike="noStrike" kern="1200">
                        <a:solidFill>
                          <a:schemeClr val="bg2">
                            <a:lumMod val="50000"/>
                          </a:schemeClr>
                        </a:solidFill>
                        <a:effectLst/>
                        <a:latin typeface="Avenir Light" panose="020B0402020203020204" pitchFamily="34" charset="0"/>
                        <a:ea typeface="+mn-ea"/>
                        <a:cs typeface="+mn-cs"/>
                      </a:endParaRP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L w="12700" cmpd="sng">
                      <a:noFill/>
                    </a:lnL>
                    <a:noFill/>
                  </a:tcPr>
                </a:tc>
                <a:extLst>
                  <a:ext uri="{0D108BD9-81ED-4DB2-BD59-A6C34878D82A}">
                    <a16:rowId xmlns:a16="http://schemas.microsoft.com/office/drawing/2014/main" val="2807264228"/>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Asthenia</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L w="12700" cmpd="sng">
                      <a:noFill/>
                    </a:lnL>
                    <a:noFill/>
                  </a:tcPr>
                </a:tc>
                <a:extLst>
                  <a:ext uri="{0D108BD9-81ED-4DB2-BD59-A6C34878D82A}">
                    <a16:rowId xmlns:a16="http://schemas.microsoft.com/office/drawing/2014/main" val="1036910792"/>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Cough</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( 25.0)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( 25.0)</a:t>
                      </a:r>
                    </a:p>
                  </a:txBody>
                  <a:tcPr marL="9525" marR="9525" marT="9525" marB="0" anchor="ctr">
                    <a:lnL w="12700" cmpd="sng">
                      <a:noFill/>
                    </a:lnL>
                    <a:noFill/>
                  </a:tcPr>
                </a:tc>
                <a:extLst>
                  <a:ext uri="{0D108BD9-81ED-4DB2-BD59-A6C34878D82A}">
                    <a16:rowId xmlns:a16="http://schemas.microsoft.com/office/drawing/2014/main" val="3884869467"/>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Flushing</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L w="12700" cmpd="sng">
                      <a:noFill/>
                    </a:lnL>
                    <a:noFill/>
                  </a:tcPr>
                </a:tc>
                <a:extLst>
                  <a:ext uri="{0D108BD9-81ED-4DB2-BD59-A6C34878D82A}">
                    <a16:rowId xmlns:a16="http://schemas.microsoft.com/office/drawing/2014/main" val="3973875680"/>
                  </a:ext>
                </a:extLst>
              </a:tr>
              <a:tr h="165682">
                <a:tc>
                  <a:txBody>
                    <a:bodyPr/>
                    <a:lstStyle/>
                    <a:p>
                      <a:pPr marL="91440" algn="l" defTabSz="914400" rtl="0" eaLnBrk="1" fontAlgn="ctr" latinLnBrk="0" hangingPunct="1"/>
                      <a:r>
                        <a:rPr lang="en-US" sz="900" u="none" strike="noStrike" kern="1200" err="1">
                          <a:solidFill>
                            <a:schemeClr val="bg2">
                              <a:lumMod val="50000"/>
                            </a:schemeClr>
                          </a:solidFill>
                          <a:effectLst/>
                          <a:latin typeface="Avenir Light" panose="020B0402020203020204" pitchFamily="34" charset="0"/>
                          <a:ea typeface="+mn-ea"/>
                          <a:cs typeface="+mn-cs"/>
                        </a:rPr>
                        <a:t>Haematochezia</a:t>
                      </a:r>
                      <a:endParaRPr lang="en-US" sz="900" u="none" strike="noStrike" kern="1200">
                        <a:solidFill>
                          <a:schemeClr val="bg2">
                            <a:lumMod val="50000"/>
                          </a:schemeClr>
                        </a:solidFill>
                        <a:effectLst/>
                        <a:latin typeface="Avenir Light" panose="020B0402020203020204" pitchFamily="34" charset="0"/>
                        <a:ea typeface="+mn-ea"/>
                        <a:cs typeface="+mn-cs"/>
                      </a:endParaRP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( 25.0)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( 25.0)</a:t>
                      </a:r>
                    </a:p>
                  </a:txBody>
                  <a:tcPr marL="9525" marR="9525" marT="9525" marB="0" anchor="ctr">
                    <a:lnL w="12700" cmpd="sng">
                      <a:noFill/>
                    </a:lnL>
                    <a:noFill/>
                  </a:tcPr>
                </a:tc>
                <a:extLst>
                  <a:ext uri="{0D108BD9-81ED-4DB2-BD59-A6C34878D82A}">
                    <a16:rowId xmlns:a16="http://schemas.microsoft.com/office/drawing/2014/main" val="751256941"/>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Influenza like illness</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( 25.0)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( 25.0)</a:t>
                      </a:r>
                    </a:p>
                  </a:txBody>
                  <a:tcPr marL="9525" marR="9525" marT="9525" marB="0" anchor="ctr">
                    <a:lnL w="12700" cmpd="sng">
                      <a:noFill/>
                    </a:lnL>
                    <a:noFill/>
                  </a:tcPr>
                </a:tc>
                <a:extLst>
                  <a:ext uri="{0D108BD9-81ED-4DB2-BD59-A6C34878D82A}">
                    <a16:rowId xmlns:a16="http://schemas.microsoft.com/office/drawing/2014/main" val="4099142425"/>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Infusion related reaction</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L w="12700" cmpd="sng">
                      <a:noFill/>
                    </a:lnL>
                    <a:noFill/>
                  </a:tcPr>
                </a:tc>
                <a:extLst>
                  <a:ext uri="{0D108BD9-81ED-4DB2-BD59-A6C34878D82A}">
                    <a16:rowId xmlns:a16="http://schemas.microsoft.com/office/drawing/2014/main" val="1274604334"/>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Neuropathy peripheral</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L w="12700" cmpd="sng">
                      <a:noFill/>
                    </a:lnL>
                    <a:noFill/>
                  </a:tcPr>
                </a:tc>
                <a:extLst>
                  <a:ext uri="{0D108BD9-81ED-4DB2-BD59-A6C34878D82A}">
                    <a16:rowId xmlns:a16="http://schemas.microsoft.com/office/drawing/2014/main" val="3746523341"/>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Oedema peripheral</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( 25.0)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( 25.0)</a:t>
                      </a:r>
                    </a:p>
                  </a:txBody>
                  <a:tcPr marL="9525" marR="9525" marT="9525" marB="0" anchor="ctr">
                    <a:lnL w="12700" cmpd="sng">
                      <a:noFill/>
                    </a:lnL>
                    <a:noFill/>
                  </a:tcPr>
                </a:tc>
                <a:extLst>
                  <a:ext uri="{0D108BD9-81ED-4DB2-BD59-A6C34878D82A}">
                    <a16:rowId xmlns:a16="http://schemas.microsoft.com/office/drawing/2014/main" val="435589266"/>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Proteinuria</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( 25.0)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( 25.0)</a:t>
                      </a:r>
                    </a:p>
                  </a:txBody>
                  <a:tcPr marL="9525" marR="9525" marT="9525" marB="0" anchor="ctr">
                    <a:lnL w="12700" cmpd="sng">
                      <a:noFill/>
                    </a:lnL>
                    <a:noFill/>
                  </a:tcPr>
                </a:tc>
                <a:extLst>
                  <a:ext uri="{0D108BD9-81ED-4DB2-BD59-A6C34878D82A}">
                    <a16:rowId xmlns:a16="http://schemas.microsoft.com/office/drawing/2014/main" val="2452538823"/>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Stomatitis</a:t>
                      </a:r>
                    </a:p>
                  </a:txBody>
                  <a:tcPr marL="9525" marR="9525" marT="9525" marB="0" anchor="ctr">
                    <a:lnB w="12700" cap="flat" cmpd="sng" algn="ctr">
                      <a:solidFill>
                        <a:schemeClr val="bg2">
                          <a:lumMod val="75000"/>
                        </a:schemeClr>
                      </a:solidFill>
                      <a:prstDash val="solid"/>
                      <a:round/>
                      <a:headEnd type="none" w="med" len="med"/>
                      <a:tailEnd type="none" w="med" len="med"/>
                    </a:lnB>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B w="12700" cap="flat" cmpd="sng" algn="ctr">
                      <a:solidFill>
                        <a:schemeClr val="bg2">
                          <a:lumMod val="75000"/>
                        </a:schemeClr>
                      </a:solidFill>
                      <a:prstDash val="solid"/>
                      <a:round/>
                      <a:headEnd type="none" w="med" len="med"/>
                      <a:tailEnd type="none" w="med" len="med"/>
                    </a:lnB>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B w="12700" cap="flat" cmpd="sng" algn="ctr">
                      <a:solidFill>
                        <a:schemeClr val="bg2">
                          <a:lumMod val="75000"/>
                        </a:schemeClr>
                      </a:solidFill>
                      <a:prstDash val="solid"/>
                      <a:round/>
                      <a:headEnd type="none" w="med" len="med"/>
                      <a:tailEnd type="none" w="med" len="med"/>
                    </a:lnB>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B w="12700" cap="flat" cmpd="sng" algn="ctr">
                      <a:solidFill>
                        <a:schemeClr val="bg2">
                          <a:lumMod val="75000"/>
                        </a:schemeClr>
                      </a:solidFill>
                      <a:prstDash val="solid"/>
                      <a:round/>
                      <a:headEnd type="none" w="med" len="med"/>
                      <a:tailEnd type="none" w="med" len="med"/>
                    </a:lnB>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T w="12700" cmpd="sng">
                      <a:noFill/>
                    </a:lnT>
                    <a:lnB w="12700" cap="flat" cmpd="sng" algn="ctr">
                      <a:solidFill>
                        <a:schemeClr val="bg2">
                          <a:lumMod val="75000"/>
                        </a:schemeClr>
                      </a:solidFill>
                      <a:prstDash val="solid"/>
                      <a:round/>
                      <a:headEnd type="none" w="med" len="med"/>
                      <a:tailEnd type="none" w="med" len="med"/>
                    </a:lnB>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B w="12700" cap="flat" cmpd="sng" algn="ctr">
                      <a:solidFill>
                        <a:schemeClr val="bg2">
                          <a:lumMod val="75000"/>
                        </a:schemeClr>
                      </a:solidFill>
                      <a:prstDash val="solid"/>
                      <a:round/>
                      <a:headEnd type="none" w="med" len="med"/>
                      <a:tailEnd type="none" w="med" len="med"/>
                    </a:lnB>
                    <a:noFill/>
                  </a:tcPr>
                </a:tc>
                <a:extLst>
                  <a:ext uri="{0D108BD9-81ED-4DB2-BD59-A6C34878D82A}">
                    <a16:rowId xmlns:a16="http://schemas.microsoft.com/office/drawing/2014/main" val="865806930"/>
                  </a:ext>
                </a:extLst>
              </a:tr>
            </a:tbl>
          </a:graphicData>
        </a:graphic>
      </p:graphicFrame>
      <p:sp>
        <p:nvSpPr>
          <p:cNvPr id="5" name="Text Placeholder 4">
            <a:extLst>
              <a:ext uri="{FF2B5EF4-FFF2-40B4-BE49-F238E27FC236}">
                <a16:creationId xmlns:a16="http://schemas.microsoft.com/office/drawing/2014/main" id="{0ED96FCA-F277-C04A-47C4-1E214AAE2001}"/>
              </a:ext>
            </a:extLst>
          </p:cNvPr>
          <p:cNvSpPr txBox="1">
            <a:spLocks/>
          </p:cNvSpPr>
          <p:nvPr/>
        </p:nvSpPr>
        <p:spPr>
          <a:xfrm>
            <a:off x="8775126" y="5658187"/>
            <a:ext cx="3193473" cy="1063113"/>
          </a:xfrm>
          <a:prstGeom prst="rect">
            <a:avLst/>
          </a:prstGeom>
        </p:spPr>
        <p:txBody>
          <a:bodyPr/>
          <a:lstStyle>
            <a:lvl1pPr marL="228600" indent="-228600" algn="l" defTabSz="914400" rtl="0" eaLnBrk="1" latinLnBrk="0" hangingPunct="1">
              <a:lnSpc>
                <a:spcPct val="90000"/>
              </a:lnSpc>
              <a:spcBef>
                <a:spcPts val="1000"/>
              </a:spcBef>
              <a:buClrTx/>
              <a:buFont typeface="Arial" panose="020B0604020202020204" pitchFamily="34" charset="0"/>
              <a:buChar char="•"/>
              <a:defRPr sz="2000" kern="1200">
                <a:solidFill>
                  <a:schemeClr val="accent5"/>
                </a:solidFill>
                <a:latin typeface="Avenir Book" panose="02000503020000020003" pitchFamily="2" charset="0"/>
                <a:ea typeface="+mn-ea"/>
                <a:cs typeface="+mn-cs"/>
              </a:defRPr>
            </a:lvl1pPr>
            <a:lvl2pPr marL="577850" indent="-228600" algn="l" defTabSz="914400" rtl="0" eaLnBrk="1" latinLnBrk="0" hangingPunct="1">
              <a:lnSpc>
                <a:spcPct val="90000"/>
              </a:lnSpc>
              <a:spcBef>
                <a:spcPts val="500"/>
              </a:spcBef>
              <a:buClr>
                <a:srgbClr val="186295"/>
              </a:buClr>
              <a:buFont typeface="System Font Regular"/>
              <a:buChar char="–"/>
              <a:tabLst/>
              <a:defRPr sz="1800" kern="1200">
                <a:solidFill>
                  <a:schemeClr val="accent5"/>
                </a:solidFill>
                <a:latin typeface="Avenir Book" panose="02000503020000020003" pitchFamily="2" charset="0"/>
                <a:ea typeface="+mn-ea"/>
                <a:cs typeface="+mn-cs"/>
              </a:defRPr>
            </a:lvl2pPr>
            <a:lvl3pPr marL="971550" indent="-228600" algn="l" defTabSz="914400" rtl="0" eaLnBrk="1" latinLnBrk="0" hangingPunct="1">
              <a:lnSpc>
                <a:spcPct val="90000"/>
              </a:lnSpc>
              <a:spcBef>
                <a:spcPts val="500"/>
              </a:spcBef>
              <a:buClrTx/>
              <a:buFont typeface="Arial" panose="020B0604020202020204" pitchFamily="34" charset="0"/>
              <a:buChar char="•"/>
              <a:tabLst/>
              <a:defRPr sz="1400" kern="1200">
                <a:solidFill>
                  <a:schemeClr val="accent5"/>
                </a:solidFill>
                <a:latin typeface="Avenir Book" panose="02000503020000020003" pitchFamily="2" charset="0"/>
                <a:ea typeface="+mn-ea"/>
                <a:cs typeface="+mn-cs"/>
              </a:defRPr>
            </a:lvl3pPr>
            <a:lvl4pPr marL="1374775" indent="-228600" algn="l" defTabSz="914400" rtl="0" eaLnBrk="1" latinLnBrk="0" hangingPunct="1">
              <a:lnSpc>
                <a:spcPct val="90000"/>
              </a:lnSpc>
              <a:spcBef>
                <a:spcPts val="500"/>
              </a:spcBef>
              <a:buClr>
                <a:srgbClr val="186295"/>
              </a:buClr>
              <a:buFont typeface="System Font Regular"/>
              <a:buChar char="–"/>
              <a:tabLst/>
              <a:defRPr sz="1400" kern="1200">
                <a:solidFill>
                  <a:schemeClr val="tx1"/>
                </a:solidFill>
                <a:latin typeface="Avenir" panose="020B0503020203020204" pitchFamily="34" charset="0"/>
                <a:ea typeface="+mn-ea"/>
                <a:cs typeface="+mn-cs"/>
              </a:defRPr>
            </a:lvl4pPr>
            <a:lvl5pPr marL="1835150" indent="-285750" algn="l" defTabSz="914400" rtl="0" eaLnBrk="1" latinLnBrk="0" hangingPunct="1">
              <a:lnSpc>
                <a:spcPct val="90000"/>
              </a:lnSpc>
              <a:spcBef>
                <a:spcPts val="500"/>
              </a:spcBef>
              <a:buClr>
                <a:srgbClr val="186295"/>
              </a:buClr>
              <a:buFont typeface="Apple Symbols" panose="02000000000000000000" pitchFamily="2" charset="-79"/>
              <a:buChar char="≫"/>
              <a:tabLst>
                <a:tab pos="1365250" algn="l"/>
              </a:tabLst>
              <a:defRPr lang="en-US" sz="1400" kern="1200" dirty="0">
                <a:solidFill>
                  <a:schemeClr val="tx1"/>
                </a:solidFill>
                <a:latin typeface="Avenir" panose="020B0503020203020204" pitchFamily="34" charset="0"/>
                <a:ea typeface="Helvetica Neue" panose="02000503000000020004" pitchFamily="2" charset="0"/>
                <a:cs typeface="Helvetica Neue" panose="02000503000000020004"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800">
                <a:solidFill>
                  <a:srgbClr val="D1D3D4">
                    <a:lumMod val="75000"/>
                  </a:srgbClr>
                </a:solidFill>
                <a:latin typeface="Avenir Light" panose="020B0402020203020204" pitchFamily="34" charset="0"/>
              </a:rPr>
              <a:t>Data consists of all adverse events entered into the EDC as of Nov 26, 2024, from an ongoing trial and unlocked EDC database. N: number of patients; events shown occurred in ≥10% of total patients; numbers indicate number of patients experiencing the event, (regardless of causality); each patient is only counted once and only for the highest grade of a given event. TEAEs: Treatment Emergent Adverse Events; Columns show the absolute # of patients and (%) of the population</a:t>
            </a:r>
            <a:endParaRPr lang="en-US" sz="800"/>
          </a:p>
        </p:txBody>
      </p:sp>
      <p:sp>
        <p:nvSpPr>
          <p:cNvPr id="4" name="Rectangle 3">
            <a:hlinkClick r:id="rId2" action="ppaction://hlinksldjump"/>
            <a:extLst>
              <a:ext uri="{FF2B5EF4-FFF2-40B4-BE49-F238E27FC236}">
                <a16:creationId xmlns:a16="http://schemas.microsoft.com/office/drawing/2014/main" id="{0AC92207-168C-42A5-BB26-C442054E9002}"/>
              </a:ext>
            </a:extLst>
          </p:cNvPr>
          <p:cNvSpPr/>
          <p:nvPr/>
        </p:nvSpPr>
        <p:spPr>
          <a:xfrm>
            <a:off x="11088156" y="6182781"/>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Tree>
    <p:extLst>
      <p:ext uri="{BB962C8B-B14F-4D97-AF65-F5344CB8AC3E}">
        <p14:creationId xmlns:p14="http://schemas.microsoft.com/office/powerpoint/2010/main" val="1350266086"/>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2DD0E7B-BCA2-232A-DBD6-56E7BD82B11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1A33D95-C7C2-36D0-EE7D-7635B7A8BA98}"/>
              </a:ext>
            </a:extLst>
          </p:cNvPr>
          <p:cNvSpPr>
            <a:spLocks noGrp="1"/>
          </p:cNvSpPr>
          <p:nvPr>
            <p:ph type="title" idx="4294967295"/>
          </p:nvPr>
        </p:nvSpPr>
        <p:spPr>
          <a:xfrm>
            <a:off x="182880" y="91440"/>
            <a:ext cx="11596688" cy="230188"/>
          </a:xfrm>
        </p:spPr>
        <p:txBody>
          <a:bodyPr vert="horz" lIns="0" tIns="0" rIns="0" bIns="0" rtlCol="0" anchor="ctr">
            <a:noAutofit/>
          </a:bodyPr>
          <a:lstStyle/>
          <a:p>
            <a:r>
              <a:rPr lang="en-US" sz="2000"/>
              <a:t>CRDF-004 FOLFIRI/Bev/Onvansertib 20mg Treatment Emergent Adverse Effects (TEAEs)</a:t>
            </a:r>
          </a:p>
        </p:txBody>
      </p:sp>
      <p:sp>
        <p:nvSpPr>
          <p:cNvPr id="8" name="TextBox 7">
            <a:extLst>
              <a:ext uri="{FF2B5EF4-FFF2-40B4-BE49-F238E27FC236}">
                <a16:creationId xmlns:a16="http://schemas.microsoft.com/office/drawing/2014/main" id="{C1F829FC-3CC6-5361-07BA-424A803A4307}"/>
              </a:ext>
            </a:extLst>
          </p:cNvPr>
          <p:cNvSpPr txBox="1"/>
          <p:nvPr/>
        </p:nvSpPr>
        <p:spPr>
          <a:xfrm>
            <a:off x="8939322" y="1774983"/>
            <a:ext cx="3193473" cy="738664"/>
          </a:xfrm>
          <a:prstGeom prst="rect">
            <a:avLst/>
          </a:prstGeom>
          <a:noFill/>
        </p:spPr>
        <p:txBody>
          <a:bodyPr wrap="square" lIns="0" tIns="0" rIns="0" bIns="0" rtlCol="0">
            <a:spAutoFit/>
          </a:bodyPr>
          <a:lstStyle/>
          <a:p>
            <a:pPr marL="285750" marR="0" lvl="0" indent="-285750" algn="l" defTabSz="914354" rtl="0" eaLnBrk="1" fontAlgn="auto" latinLnBrk="0" hangingPunct="1">
              <a:lnSpc>
                <a:spcPct val="100000"/>
              </a:lnSpc>
              <a:spcBef>
                <a:spcPts val="0"/>
              </a:spcBef>
              <a:spcAft>
                <a:spcPts val="1200"/>
              </a:spcAft>
              <a:buClr>
                <a:srgbClr val="D1D3D4">
                  <a:lumMod val="50000"/>
                </a:srgbClr>
              </a:buClr>
              <a:buSzTx/>
              <a:buFont typeface="Arial" panose="020B0604020202020204" pitchFamily="34" charset="0"/>
              <a:buChar char="•"/>
              <a:tabLst/>
              <a:defRPr/>
            </a:pPr>
            <a:r>
              <a:rPr kumimoji="0" lang="en-US" sz="1600" b="0" i="0" u="none" strike="noStrike" kern="1200" cap="none" spc="0" normalizeH="0" baseline="0" noProof="0">
                <a:ln>
                  <a:noFill/>
                </a:ln>
                <a:solidFill>
                  <a:srgbClr val="FFFFFF">
                    <a:lumMod val="50000"/>
                  </a:srgbClr>
                </a:solidFill>
                <a:effectLst/>
                <a:uLnTx/>
                <a:uFillTx/>
                <a:latin typeface="Avenir Book" panose="02000503020000020003" pitchFamily="2" charset="0"/>
                <a:ea typeface="+mn-ea"/>
                <a:cs typeface="+mn-cs"/>
              </a:rPr>
              <a:t>Patients received FOLFIRI + Bev +20 mg dose of onvansertib</a:t>
            </a:r>
          </a:p>
        </p:txBody>
      </p:sp>
      <p:sp>
        <p:nvSpPr>
          <p:cNvPr id="9" name="TextBox 8">
            <a:extLst>
              <a:ext uri="{FF2B5EF4-FFF2-40B4-BE49-F238E27FC236}">
                <a16:creationId xmlns:a16="http://schemas.microsoft.com/office/drawing/2014/main" id="{7BF11882-2BBC-1602-60AC-C44A2CE0CB7D}"/>
              </a:ext>
            </a:extLst>
          </p:cNvPr>
          <p:cNvSpPr txBox="1"/>
          <p:nvPr/>
        </p:nvSpPr>
        <p:spPr>
          <a:xfrm>
            <a:off x="8998527" y="914400"/>
            <a:ext cx="2814873" cy="615553"/>
          </a:xfrm>
          <a:prstGeom prst="rect">
            <a:avLst/>
          </a:prstGeom>
          <a:noFill/>
          <a:effectLst/>
        </p:spPr>
        <p:txBody>
          <a:bodyPr wrap="none" lIns="0" tIns="0" rIns="0" bIns="0" rtlCol="0" anchor="ctr">
            <a:spAutoFit/>
          </a:bodyPr>
          <a:lstStyle>
            <a:defPPr>
              <a:defRPr lang="en-UG"/>
            </a:defPPr>
            <a:lvl1pPr algn="r">
              <a:spcBef>
                <a:spcPts val="1200"/>
              </a:spcBef>
              <a:defRPr sz="2400">
                <a:solidFill>
                  <a:schemeClr val="bg1">
                    <a:lumMod val="65000"/>
                  </a:schemeClr>
                </a:solidFill>
                <a:latin typeface="Avenir Medium" panose="02000603020000020003" pitchFamily="2" charset="0"/>
                <a:ea typeface="Roboto Slab" pitchFamily="2" charset="0"/>
              </a:defRPr>
            </a:lvl1pPr>
          </a:lstStyle>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sz="2400" b="0" i="0" u="none" strike="noStrike" kern="1200" cap="none" spc="0" normalizeH="0" baseline="0" noProof="0">
                <a:ln>
                  <a:noFill/>
                </a:ln>
                <a:solidFill>
                  <a:srgbClr val="FFFFFF">
                    <a:lumMod val="50000"/>
                  </a:srgbClr>
                </a:solidFill>
                <a:effectLst/>
                <a:uLnTx/>
                <a:uFillTx/>
                <a:latin typeface="Roboto Slab" pitchFamily="2" charset="0"/>
                <a:ea typeface="Roboto Slab" pitchFamily="2" charset="0"/>
                <a:cs typeface="+mn-cs"/>
              </a:rPr>
              <a:t>Experimental arm</a:t>
            </a:r>
            <a:br>
              <a:rPr kumimoji="0" lang="en-US" sz="2400" b="0" i="0" u="none" strike="noStrike" kern="1200" cap="none" spc="0" normalizeH="0" baseline="0" noProof="0">
                <a:ln>
                  <a:noFill/>
                </a:ln>
                <a:solidFill>
                  <a:srgbClr val="FFFFFF">
                    <a:lumMod val="50000"/>
                  </a:srgbClr>
                </a:solidFill>
                <a:effectLst/>
                <a:uLnTx/>
                <a:uFillTx/>
                <a:latin typeface="Avenir Medium" panose="02000603020000020003" pitchFamily="2" charset="0"/>
                <a:ea typeface="Roboto Slab" pitchFamily="2" charset="0"/>
                <a:cs typeface="+mn-cs"/>
              </a:rPr>
            </a:br>
            <a:r>
              <a:rPr kumimoji="0" lang="en-US" sz="1600" b="0" i="0" u="none" strike="noStrike" kern="1200" cap="none" spc="0" normalizeH="0" baseline="0" noProof="0">
                <a:ln>
                  <a:noFill/>
                </a:ln>
                <a:solidFill>
                  <a:srgbClr val="FFFFFF">
                    <a:lumMod val="50000"/>
                  </a:srgbClr>
                </a:solidFill>
                <a:effectLst/>
                <a:uLnTx/>
                <a:uFillTx/>
                <a:latin typeface="Avenir Medium" panose="02000603020000020003" pitchFamily="2" charset="0"/>
                <a:ea typeface="Roboto Slab" pitchFamily="2" charset="0"/>
                <a:cs typeface="+mn-cs"/>
              </a:rPr>
              <a:t>FOLFIRI/Bev/</a:t>
            </a:r>
            <a:r>
              <a:rPr kumimoji="0" lang="en-US" sz="1600" b="0" i="0" u="none" strike="noStrike" kern="1200" cap="none" spc="0" normalizeH="0" baseline="0" noProof="0" err="1">
                <a:ln>
                  <a:noFill/>
                </a:ln>
                <a:solidFill>
                  <a:srgbClr val="FFFFFF">
                    <a:lumMod val="50000"/>
                  </a:srgbClr>
                </a:solidFill>
                <a:effectLst/>
                <a:uLnTx/>
                <a:uFillTx/>
                <a:latin typeface="Avenir Medium" panose="02000603020000020003" pitchFamily="2" charset="0"/>
                <a:ea typeface="Roboto Slab" pitchFamily="2" charset="0"/>
                <a:cs typeface="+mn-cs"/>
              </a:rPr>
              <a:t>Onv</a:t>
            </a:r>
            <a:r>
              <a:rPr kumimoji="0" lang="en-US" sz="1600" b="0" i="0" u="none" strike="noStrike" kern="1200" cap="none" spc="0" normalizeH="0" baseline="0" noProof="0">
                <a:ln>
                  <a:noFill/>
                </a:ln>
                <a:solidFill>
                  <a:srgbClr val="FFFFFF">
                    <a:lumMod val="50000"/>
                  </a:srgbClr>
                </a:solidFill>
                <a:effectLst/>
                <a:uLnTx/>
                <a:uFillTx/>
                <a:latin typeface="Avenir Medium" panose="02000603020000020003" pitchFamily="2" charset="0"/>
                <a:ea typeface="Roboto Slab" pitchFamily="2" charset="0"/>
                <a:cs typeface="+mn-cs"/>
              </a:rPr>
              <a:t> 20mg (N=6)</a:t>
            </a:r>
            <a:endParaRPr kumimoji="0" lang="en-US" sz="2400" b="0" i="0" u="none" strike="noStrike" kern="1200" cap="none" spc="0" normalizeH="0" baseline="0" noProof="0">
              <a:ln>
                <a:noFill/>
              </a:ln>
              <a:solidFill>
                <a:srgbClr val="FFFFFF">
                  <a:lumMod val="50000"/>
                </a:srgbClr>
              </a:solidFill>
              <a:effectLst/>
              <a:uLnTx/>
              <a:uFillTx/>
              <a:latin typeface="Avenir Medium" panose="02000603020000020003" pitchFamily="2" charset="0"/>
              <a:ea typeface="Roboto Slab" pitchFamily="2" charset="0"/>
              <a:cs typeface="+mn-cs"/>
            </a:endParaRPr>
          </a:p>
        </p:txBody>
      </p:sp>
      <p:graphicFrame>
        <p:nvGraphicFramePr>
          <p:cNvPr id="4" name="Table 3">
            <a:extLst>
              <a:ext uri="{FF2B5EF4-FFF2-40B4-BE49-F238E27FC236}">
                <a16:creationId xmlns:a16="http://schemas.microsoft.com/office/drawing/2014/main" id="{60E22379-00FC-8CD6-9C21-D91B0D783F16}"/>
              </a:ext>
            </a:extLst>
          </p:cNvPr>
          <p:cNvGraphicFramePr>
            <a:graphicFrameLocks noGrp="1"/>
          </p:cNvGraphicFramePr>
          <p:nvPr/>
        </p:nvGraphicFramePr>
        <p:xfrm>
          <a:off x="19611" y="390794"/>
          <a:ext cx="8570311" cy="6426625"/>
        </p:xfrm>
        <a:graphic>
          <a:graphicData uri="http://schemas.openxmlformats.org/drawingml/2006/table">
            <a:tbl>
              <a:tblPr firstRow="1">
                <a:tableStyleId>{5C22544A-7EE6-4342-B048-85BDC9FD1C3A}</a:tableStyleId>
              </a:tblPr>
              <a:tblGrid>
                <a:gridCol w="3109311">
                  <a:extLst>
                    <a:ext uri="{9D8B030D-6E8A-4147-A177-3AD203B41FA5}">
                      <a16:colId xmlns:a16="http://schemas.microsoft.com/office/drawing/2014/main" val="2312513103"/>
                    </a:ext>
                  </a:extLst>
                </a:gridCol>
                <a:gridCol w="1092200">
                  <a:extLst>
                    <a:ext uri="{9D8B030D-6E8A-4147-A177-3AD203B41FA5}">
                      <a16:colId xmlns:a16="http://schemas.microsoft.com/office/drawing/2014/main" val="483629773"/>
                    </a:ext>
                  </a:extLst>
                </a:gridCol>
                <a:gridCol w="1092200">
                  <a:extLst>
                    <a:ext uri="{9D8B030D-6E8A-4147-A177-3AD203B41FA5}">
                      <a16:colId xmlns:a16="http://schemas.microsoft.com/office/drawing/2014/main" val="1468010317"/>
                    </a:ext>
                  </a:extLst>
                </a:gridCol>
                <a:gridCol w="1092200">
                  <a:extLst>
                    <a:ext uri="{9D8B030D-6E8A-4147-A177-3AD203B41FA5}">
                      <a16:colId xmlns:a16="http://schemas.microsoft.com/office/drawing/2014/main" val="3068781641"/>
                    </a:ext>
                  </a:extLst>
                </a:gridCol>
                <a:gridCol w="1092200">
                  <a:extLst>
                    <a:ext uri="{9D8B030D-6E8A-4147-A177-3AD203B41FA5}">
                      <a16:colId xmlns:a16="http://schemas.microsoft.com/office/drawing/2014/main" val="3454617560"/>
                    </a:ext>
                  </a:extLst>
                </a:gridCol>
                <a:gridCol w="1092200">
                  <a:extLst>
                    <a:ext uri="{9D8B030D-6E8A-4147-A177-3AD203B41FA5}">
                      <a16:colId xmlns:a16="http://schemas.microsoft.com/office/drawing/2014/main" val="2732525635"/>
                    </a:ext>
                  </a:extLst>
                </a:gridCol>
              </a:tblGrid>
              <a:tr h="296391">
                <a:tc>
                  <a:txBody>
                    <a:bodyPr/>
                    <a:lstStyle/>
                    <a:p>
                      <a:pPr marL="0" marR="0" algn="ctr" defTabSz="914400" rtl="0" eaLnBrk="1" latinLnBrk="0" hangingPunct="1">
                        <a:lnSpc>
                          <a:spcPct val="115000"/>
                        </a:lnSpc>
                        <a:spcBef>
                          <a:spcPts val="0"/>
                        </a:spcBef>
                        <a:spcAft>
                          <a:spcPts val="0"/>
                        </a:spcAft>
                      </a:pPr>
                      <a:r>
                        <a:rPr lang="en-US" sz="9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N (% of total)  </a:t>
                      </a:r>
                    </a:p>
                  </a:txBody>
                  <a:tcPr marL="0" marR="0" marT="0" marB="0" anchor="ctr">
                    <a:lnL w="12700" cmpd="sng">
                      <a:noFill/>
                    </a:lnL>
                    <a:lnR w="12700" cmpd="sng">
                      <a:noFill/>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defTabSz="914400" rtl="0" eaLnBrk="1" latinLnBrk="0" hangingPunct="1">
                        <a:lnSpc>
                          <a:spcPct val="115000"/>
                        </a:lnSpc>
                        <a:spcBef>
                          <a:spcPts val="0"/>
                        </a:spcBef>
                        <a:spcAft>
                          <a:spcPts val="0"/>
                        </a:spcAft>
                      </a:pPr>
                      <a:r>
                        <a:rPr lang="en-US" sz="9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Grade 1</a:t>
                      </a:r>
                    </a:p>
                  </a:txBody>
                  <a:tcPr marL="0" marR="0" marT="0" marB="0" anchor="ctr">
                    <a:lnL w="12700" cmpd="sng">
                      <a:noFill/>
                    </a:lnL>
                    <a:lnR w="12700" cmpd="sng">
                      <a:noFill/>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defTabSz="914400" rtl="0" eaLnBrk="1" latinLnBrk="0" hangingPunct="1">
                        <a:lnSpc>
                          <a:spcPct val="115000"/>
                        </a:lnSpc>
                        <a:spcBef>
                          <a:spcPts val="0"/>
                        </a:spcBef>
                        <a:spcAft>
                          <a:spcPts val="0"/>
                        </a:spcAft>
                      </a:pPr>
                      <a:r>
                        <a:rPr lang="en-US" sz="9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Grade 2</a:t>
                      </a:r>
                    </a:p>
                  </a:txBody>
                  <a:tcPr marL="0" marR="0" marT="0" marB="0" anchor="ctr">
                    <a:lnL w="12700" cmpd="sng">
                      <a:noFill/>
                    </a:lnL>
                    <a:lnR w="12700" cmpd="sng">
                      <a:noFill/>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defTabSz="914400" rtl="0" eaLnBrk="1" latinLnBrk="0" hangingPunct="1">
                        <a:lnSpc>
                          <a:spcPct val="115000"/>
                        </a:lnSpc>
                        <a:spcBef>
                          <a:spcPts val="0"/>
                        </a:spcBef>
                        <a:spcAft>
                          <a:spcPts val="0"/>
                        </a:spcAft>
                      </a:pPr>
                      <a:r>
                        <a:rPr lang="en-US" sz="9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Grade 3</a:t>
                      </a:r>
                    </a:p>
                  </a:txBody>
                  <a:tcPr marL="0" marR="0" marT="0" marB="0" anchor="ctr">
                    <a:lnL w="12700" cmpd="sng">
                      <a:noFill/>
                    </a:lnL>
                    <a:lnR w="12700" cmpd="sng">
                      <a:noFill/>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defTabSz="914400" rtl="0" eaLnBrk="1" latinLnBrk="0" hangingPunct="1">
                        <a:lnSpc>
                          <a:spcPct val="115000"/>
                        </a:lnSpc>
                        <a:spcBef>
                          <a:spcPts val="0"/>
                        </a:spcBef>
                        <a:spcAft>
                          <a:spcPts val="0"/>
                        </a:spcAft>
                      </a:pPr>
                      <a:r>
                        <a:rPr lang="en-US" sz="900" b="1" kern="100">
                          <a:solidFill>
                            <a:schemeClr val="accent2">
                              <a:lumMod val="75000"/>
                            </a:schemeClr>
                          </a:solidFill>
                          <a:effectLst/>
                          <a:latin typeface="Avenir Light" panose="020B0402020203020204" pitchFamily="34" charset="0"/>
                          <a:ea typeface="Calibri" panose="020F0502020204030204" pitchFamily="34" charset="0"/>
                          <a:cs typeface="Calibri" panose="020F0502020204030204" pitchFamily="34" charset="0"/>
                        </a:rPr>
                        <a:t>Grade 4</a:t>
                      </a:r>
                    </a:p>
                  </a:txBody>
                  <a:tcPr marL="0" marR="0" marT="0" marB="0" anchor="ctr">
                    <a:lnL w="12700" cmpd="sng">
                      <a:noFill/>
                    </a:lnL>
                    <a:lnR w="12700" cmpd="sng">
                      <a:noFill/>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marL="0" marR="0" algn="ctr" defTabSz="914400" rtl="0" eaLnBrk="1" latinLnBrk="0" hangingPunct="1">
                        <a:lnSpc>
                          <a:spcPct val="115000"/>
                        </a:lnSpc>
                        <a:spcBef>
                          <a:spcPts val="0"/>
                        </a:spcBef>
                        <a:spcAft>
                          <a:spcPts val="0"/>
                        </a:spcAft>
                      </a:pPr>
                      <a:r>
                        <a:rPr lang="en-US" sz="9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Total</a:t>
                      </a:r>
                    </a:p>
                  </a:txBody>
                  <a:tcPr marL="0" marR="0" marT="0" marB="0" anchor="ctr">
                    <a:lnL w="12700" cmpd="sng">
                      <a:noFill/>
                    </a:lnL>
                    <a:lnR w="12700" cmpd="sng">
                      <a:noFill/>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85198884"/>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Any Adverse Events</a:t>
                      </a:r>
                    </a:p>
                  </a:txBody>
                  <a:tcPr marL="9525" marR="9525" marT="9525" marB="0" anchor="ctr">
                    <a:lnT w="12700" cap="flat" cmpd="sng" algn="ctr">
                      <a:solidFill>
                        <a:schemeClr val="bg2">
                          <a:lumMod val="75000"/>
                        </a:schemeClr>
                      </a:solidFill>
                      <a:prstDash val="solid"/>
                      <a:round/>
                      <a:headEnd type="none" w="med" len="med"/>
                      <a:tailEnd type="none" w="med" len="med"/>
                    </a:lnT>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6 (100.0)</a:t>
                      </a:r>
                    </a:p>
                  </a:txBody>
                  <a:tcPr marL="9525" marR="9525" marT="9525" marB="0" anchor="ctr">
                    <a:lnT w="12700" cap="flat" cmpd="sng" algn="ctr">
                      <a:solidFill>
                        <a:schemeClr val="bg2">
                          <a:lumMod val="75000"/>
                        </a:schemeClr>
                      </a:solidFill>
                      <a:prstDash val="solid"/>
                      <a:round/>
                      <a:headEnd type="none" w="med" len="med"/>
                      <a:tailEnd type="none" w="med" len="med"/>
                    </a:lnT>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6 (100.0)</a:t>
                      </a:r>
                    </a:p>
                  </a:txBody>
                  <a:tcPr marL="9525" marR="9525" marT="9525" marB="0" anchor="ctr">
                    <a:lnT w="12700" cap="flat" cmpd="sng" algn="ctr">
                      <a:solidFill>
                        <a:schemeClr val="bg2">
                          <a:lumMod val="75000"/>
                        </a:schemeClr>
                      </a:solidFill>
                      <a:prstDash val="solid"/>
                      <a:round/>
                      <a:headEnd type="none" w="med" len="med"/>
                      <a:tailEnd type="none" w="med" len="med"/>
                    </a:lnT>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4 ( 66.7)</a:t>
                      </a:r>
                    </a:p>
                  </a:txBody>
                  <a:tcPr marL="9525" marR="9525" marT="9525" marB="0" anchor="ctr">
                    <a:lnT w="12700" cap="flat" cmpd="sng" algn="ctr">
                      <a:solidFill>
                        <a:schemeClr val="bg2">
                          <a:lumMod val="75000"/>
                        </a:schemeClr>
                      </a:solidFill>
                      <a:prstDash val="solid"/>
                      <a:round/>
                      <a:headEnd type="none" w="med" len="med"/>
                      <a:tailEnd type="none" w="med" len="med"/>
                    </a:lnT>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T w="12700" cap="flat" cmpd="sng" algn="ctr">
                      <a:solidFill>
                        <a:schemeClr val="bg2">
                          <a:lumMod val="75000"/>
                        </a:schemeClr>
                      </a:solidFill>
                      <a:prstDash val="solid"/>
                      <a:round/>
                      <a:headEnd type="none" w="med" len="med"/>
                      <a:tailEnd type="none" w="med" len="med"/>
                    </a:lnT>
                    <a:lnB w="12700" cmpd="sng">
                      <a:noFill/>
                    </a:lnB>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6 (100.0)</a:t>
                      </a:r>
                    </a:p>
                  </a:txBody>
                  <a:tcPr marL="9525" marR="9525" marT="9525" marB="0" anchor="ctr">
                    <a:lnT w="12700" cap="flat" cmpd="sng" algn="ctr">
                      <a:solidFill>
                        <a:schemeClr val="bg2">
                          <a:lumMod val="75000"/>
                        </a:schemeClr>
                      </a:solidFill>
                      <a:prstDash val="solid"/>
                      <a:round/>
                      <a:headEnd type="none" w="med" len="med"/>
                      <a:tailEnd type="none" w="med" len="med"/>
                    </a:lnT>
                    <a:noFill/>
                  </a:tcPr>
                </a:tc>
                <a:extLst>
                  <a:ext uri="{0D108BD9-81ED-4DB2-BD59-A6C34878D82A}">
                    <a16:rowId xmlns:a16="http://schemas.microsoft.com/office/drawing/2014/main" val="2112540635"/>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Fatigue</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2 ( 33.3)</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( 16.7)</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3 ( 50.0)</a:t>
                      </a:r>
                    </a:p>
                  </a:txBody>
                  <a:tcPr marL="9525" marR="9525" marT="9525" marB="0" anchor="ctr">
                    <a:lnL w="12700" cmpd="sng">
                      <a:noFill/>
                    </a:lnL>
                    <a:noFill/>
                  </a:tcPr>
                </a:tc>
                <a:extLst>
                  <a:ext uri="{0D108BD9-81ED-4DB2-BD59-A6C34878D82A}">
                    <a16:rowId xmlns:a16="http://schemas.microsoft.com/office/drawing/2014/main" val="949249508"/>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Nausea</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2 ( 33.3)</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3 ( 50.0)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5 ( 83.3)</a:t>
                      </a:r>
                    </a:p>
                  </a:txBody>
                  <a:tcPr marL="9525" marR="9525" marT="9525" marB="0" anchor="ctr">
                    <a:lnL w="12700" cmpd="sng">
                      <a:noFill/>
                    </a:lnL>
                    <a:noFill/>
                  </a:tcPr>
                </a:tc>
                <a:extLst>
                  <a:ext uri="{0D108BD9-81ED-4DB2-BD59-A6C34878D82A}">
                    <a16:rowId xmlns:a16="http://schemas.microsoft.com/office/drawing/2014/main" val="3629203111"/>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Neutrophil count decreased</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( 16.7)</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( 16.7)</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2 ( 33.3)</a:t>
                      </a:r>
                    </a:p>
                  </a:txBody>
                  <a:tcPr marL="9525" marR="9525" marT="9525" marB="0" anchor="ctr">
                    <a:lnL w="12700" cmpd="sng">
                      <a:noFill/>
                    </a:lnL>
                    <a:noFill/>
                  </a:tcPr>
                </a:tc>
                <a:extLst>
                  <a:ext uri="{0D108BD9-81ED-4DB2-BD59-A6C34878D82A}">
                    <a16:rowId xmlns:a16="http://schemas.microsoft.com/office/drawing/2014/main" val="2518616445"/>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Neutropenia</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L w="12700" cmpd="sng">
                      <a:noFill/>
                    </a:lnL>
                    <a:noFill/>
                  </a:tcPr>
                </a:tc>
                <a:extLst>
                  <a:ext uri="{0D108BD9-81ED-4DB2-BD59-A6C34878D82A}">
                    <a16:rowId xmlns:a16="http://schemas.microsoft.com/office/drawing/2014/main" val="893554604"/>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Thrombocytopenia</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L w="12700" cmpd="sng">
                      <a:noFill/>
                    </a:lnL>
                    <a:noFill/>
                  </a:tcPr>
                </a:tc>
                <a:extLst>
                  <a:ext uri="{0D108BD9-81ED-4DB2-BD59-A6C34878D82A}">
                    <a16:rowId xmlns:a16="http://schemas.microsoft.com/office/drawing/2014/main" val="4079221251"/>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White blood cell count decreased</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( 16.7)</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( 16.7)</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2 ( 33.3)</a:t>
                      </a:r>
                    </a:p>
                  </a:txBody>
                  <a:tcPr marL="9525" marR="9525" marT="9525" marB="0" anchor="ctr">
                    <a:lnL w="12700" cmpd="sng">
                      <a:noFill/>
                    </a:lnL>
                    <a:noFill/>
                  </a:tcPr>
                </a:tc>
                <a:extLst>
                  <a:ext uri="{0D108BD9-81ED-4DB2-BD59-A6C34878D82A}">
                    <a16:rowId xmlns:a16="http://schemas.microsoft.com/office/drawing/2014/main" val="1475310959"/>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Lymphocyte count decreased</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( 16.7)</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( 16.7)</a:t>
                      </a:r>
                    </a:p>
                  </a:txBody>
                  <a:tcPr marL="9525" marR="9525" marT="9525" marB="0" anchor="ctr">
                    <a:lnL w="12700" cmpd="sng">
                      <a:noFill/>
                    </a:lnL>
                    <a:noFill/>
                  </a:tcPr>
                </a:tc>
                <a:extLst>
                  <a:ext uri="{0D108BD9-81ED-4DB2-BD59-A6C34878D82A}">
                    <a16:rowId xmlns:a16="http://schemas.microsoft.com/office/drawing/2014/main" val="455422202"/>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Diarrhoea</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( 16.7)</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( 16.7)</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( 16.7)</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3 ( 50.0)</a:t>
                      </a:r>
                    </a:p>
                  </a:txBody>
                  <a:tcPr marL="9525" marR="9525" marT="9525" marB="0" anchor="ctr">
                    <a:lnL w="12700" cmpd="sng">
                      <a:noFill/>
                    </a:lnL>
                    <a:noFill/>
                  </a:tcPr>
                </a:tc>
                <a:extLst>
                  <a:ext uri="{0D108BD9-81ED-4DB2-BD59-A6C34878D82A}">
                    <a16:rowId xmlns:a16="http://schemas.microsoft.com/office/drawing/2014/main" val="1425311689"/>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Abdominal pain</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( 16.7)</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( 16.7)</a:t>
                      </a:r>
                    </a:p>
                  </a:txBody>
                  <a:tcPr marL="9525" marR="9525" marT="9525" marB="0" anchor="ctr">
                    <a:lnL w="12700" cmpd="sng">
                      <a:noFill/>
                    </a:lnL>
                    <a:noFill/>
                  </a:tcPr>
                </a:tc>
                <a:extLst>
                  <a:ext uri="{0D108BD9-81ED-4DB2-BD59-A6C34878D82A}">
                    <a16:rowId xmlns:a16="http://schemas.microsoft.com/office/drawing/2014/main" val="3903112970"/>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Vomiting</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( 16.7)</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2 ( 33.3)</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3 ( 50.0)</a:t>
                      </a:r>
                    </a:p>
                  </a:txBody>
                  <a:tcPr marL="9525" marR="9525" marT="9525" marB="0" anchor="ctr">
                    <a:lnL w="12700" cmpd="sng">
                      <a:noFill/>
                    </a:lnL>
                    <a:noFill/>
                  </a:tcPr>
                </a:tc>
                <a:extLst>
                  <a:ext uri="{0D108BD9-81ED-4DB2-BD59-A6C34878D82A}">
                    <a16:rowId xmlns:a16="http://schemas.microsoft.com/office/drawing/2014/main" val="4160367830"/>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Alopecia</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( 16.7)</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( 16.7)</a:t>
                      </a:r>
                    </a:p>
                  </a:txBody>
                  <a:tcPr marL="9525" marR="9525" marT="9525" marB="0" anchor="ctr">
                    <a:lnL w="12700" cmpd="sng">
                      <a:noFill/>
                    </a:lnL>
                    <a:noFill/>
                  </a:tcPr>
                </a:tc>
                <a:extLst>
                  <a:ext uri="{0D108BD9-81ED-4DB2-BD59-A6C34878D82A}">
                    <a16:rowId xmlns:a16="http://schemas.microsoft.com/office/drawing/2014/main" val="2936874612"/>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Anaemia</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( 16.7)</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( 16.7)</a:t>
                      </a:r>
                    </a:p>
                  </a:txBody>
                  <a:tcPr marL="9525" marR="9525" marT="9525" marB="0" anchor="ctr">
                    <a:lnL w="12700" cmpd="sng">
                      <a:noFill/>
                    </a:lnL>
                    <a:noFill/>
                  </a:tcPr>
                </a:tc>
                <a:extLst>
                  <a:ext uri="{0D108BD9-81ED-4DB2-BD59-A6C34878D82A}">
                    <a16:rowId xmlns:a16="http://schemas.microsoft.com/office/drawing/2014/main" val="156750235"/>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Peripheral sensory neuropathy</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L w="12700" cmpd="sng">
                      <a:noFill/>
                    </a:lnL>
                    <a:noFill/>
                  </a:tcPr>
                </a:tc>
                <a:extLst>
                  <a:ext uri="{0D108BD9-81ED-4DB2-BD59-A6C34878D82A}">
                    <a16:rowId xmlns:a16="http://schemas.microsoft.com/office/drawing/2014/main" val="2802601665"/>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Constipation</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( 16.7)</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( 16.7)</a:t>
                      </a:r>
                    </a:p>
                  </a:txBody>
                  <a:tcPr marL="9525" marR="9525" marT="9525" marB="0" anchor="ctr">
                    <a:lnL w="12700" cmpd="sng">
                      <a:noFill/>
                    </a:lnL>
                    <a:noFill/>
                  </a:tcPr>
                </a:tc>
                <a:extLst>
                  <a:ext uri="{0D108BD9-81ED-4DB2-BD59-A6C34878D82A}">
                    <a16:rowId xmlns:a16="http://schemas.microsoft.com/office/drawing/2014/main" val="696060480"/>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Decreased appetite</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( 16.7)</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( 16.7)</a:t>
                      </a:r>
                    </a:p>
                  </a:txBody>
                  <a:tcPr marL="9525" marR="9525" marT="9525" marB="0" anchor="ctr">
                    <a:lnL w="12700" cmpd="sng">
                      <a:noFill/>
                    </a:lnL>
                    <a:noFill/>
                  </a:tcPr>
                </a:tc>
                <a:extLst>
                  <a:ext uri="{0D108BD9-81ED-4DB2-BD59-A6C34878D82A}">
                    <a16:rowId xmlns:a16="http://schemas.microsoft.com/office/drawing/2014/main" val="2677330969"/>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Dizziness</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( 16.7)</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( 16.7)</a:t>
                      </a:r>
                    </a:p>
                  </a:txBody>
                  <a:tcPr marL="9525" marR="9525" marT="9525" marB="0" anchor="ctr">
                    <a:lnL w="12700" cmpd="sng">
                      <a:noFill/>
                    </a:lnL>
                    <a:noFill/>
                  </a:tcPr>
                </a:tc>
                <a:extLst>
                  <a:ext uri="{0D108BD9-81ED-4DB2-BD59-A6C34878D82A}">
                    <a16:rowId xmlns:a16="http://schemas.microsoft.com/office/drawing/2014/main" val="4113353976"/>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Dysgeusia</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L w="12700" cmpd="sng">
                      <a:noFill/>
                    </a:lnL>
                    <a:noFill/>
                  </a:tcPr>
                </a:tc>
                <a:extLst>
                  <a:ext uri="{0D108BD9-81ED-4DB2-BD59-A6C34878D82A}">
                    <a16:rowId xmlns:a16="http://schemas.microsoft.com/office/drawing/2014/main" val="1758888462"/>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Arthralgia</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( 16.7)</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( 16.7)</a:t>
                      </a:r>
                    </a:p>
                  </a:txBody>
                  <a:tcPr marL="9525" marR="9525" marT="9525" marB="0" anchor="ctr">
                    <a:lnL w="12700" cmpd="sng">
                      <a:noFill/>
                    </a:lnL>
                    <a:noFill/>
                  </a:tcPr>
                </a:tc>
                <a:extLst>
                  <a:ext uri="{0D108BD9-81ED-4DB2-BD59-A6C34878D82A}">
                    <a16:rowId xmlns:a16="http://schemas.microsoft.com/office/drawing/2014/main" val="281733521"/>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Dyspepsia</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( 16.7)</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( 16.7)</a:t>
                      </a:r>
                    </a:p>
                  </a:txBody>
                  <a:tcPr marL="9525" marR="9525" marT="9525" marB="0" anchor="ctr">
                    <a:lnL w="12700" cmpd="sng">
                      <a:noFill/>
                    </a:lnL>
                    <a:noFill/>
                  </a:tcPr>
                </a:tc>
                <a:extLst>
                  <a:ext uri="{0D108BD9-81ED-4DB2-BD59-A6C34878D82A}">
                    <a16:rowId xmlns:a16="http://schemas.microsoft.com/office/drawing/2014/main" val="3180066168"/>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Headache</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( 16.7)</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( 16.7)</a:t>
                      </a:r>
                    </a:p>
                  </a:txBody>
                  <a:tcPr marL="9525" marR="9525" marT="9525" marB="0" anchor="ctr">
                    <a:lnL w="12700" cmpd="sng">
                      <a:noFill/>
                    </a:lnL>
                    <a:noFill/>
                  </a:tcPr>
                </a:tc>
                <a:extLst>
                  <a:ext uri="{0D108BD9-81ED-4DB2-BD59-A6C34878D82A}">
                    <a16:rowId xmlns:a16="http://schemas.microsoft.com/office/drawing/2014/main" val="3062066788"/>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Insomnia</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( 16.7)</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( 16.7)</a:t>
                      </a:r>
                    </a:p>
                  </a:txBody>
                  <a:tcPr marL="9525" marR="9525" marT="9525" marB="0" anchor="ctr">
                    <a:lnL w="12700" cmpd="sng">
                      <a:noFill/>
                    </a:lnL>
                    <a:noFill/>
                  </a:tcPr>
                </a:tc>
                <a:extLst>
                  <a:ext uri="{0D108BD9-81ED-4DB2-BD59-A6C34878D82A}">
                    <a16:rowId xmlns:a16="http://schemas.microsoft.com/office/drawing/2014/main" val="1480312011"/>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Weight decreased</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( 16.7)</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( 16.7)</a:t>
                      </a:r>
                    </a:p>
                  </a:txBody>
                  <a:tcPr marL="9525" marR="9525" marT="9525" marB="0" anchor="ctr">
                    <a:lnL w="12700" cmpd="sng">
                      <a:noFill/>
                    </a:lnL>
                    <a:noFill/>
                  </a:tcPr>
                </a:tc>
                <a:extLst>
                  <a:ext uri="{0D108BD9-81ED-4DB2-BD59-A6C34878D82A}">
                    <a16:rowId xmlns:a16="http://schemas.microsoft.com/office/drawing/2014/main" val="3568176306"/>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Epistaxis</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( 16.7)</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( 16.7)</a:t>
                      </a:r>
                    </a:p>
                  </a:txBody>
                  <a:tcPr marL="9525" marR="9525" marT="9525" marB="0" anchor="ctr">
                    <a:lnL w="12700" cmpd="sng">
                      <a:noFill/>
                    </a:lnL>
                    <a:noFill/>
                  </a:tcPr>
                </a:tc>
                <a:extLst>
                  <a:ext uri="{0D108BD9-81ED-4DB2-BD59-A6C34878D82A}">
                    <a16:rowId xmlns:a16="http://schemas.microsoft.com/office/drawing/2014/main" val="402275914"/>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Hypertension</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2 ( 33.3)</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2 ( 33.3)</a:t>
                      </a:r>
                    </a:p>
                  </a:txBody>
                  <a:tcPr marL="9525" marR="9525" marT="9525" marB="0" anchor="ctr">
                    <a:lnL w="12700" cmpd="sng">
                      <a:noFill/>
                    </a:lnL>
                    <a:noFill/>
                  </a:tcPr>
                </a:tc>
                <a:extLst>
                  <a:ext uri="{0D108BD9-81ED-4DB2-BD59-A6C34878D82A}">
                    <a16:rowId xmlns:a16="http://schemas.microsoft.com/office/drawing/2014/main" val="3052972491"/>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Hypokalaemia</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L w="12700" cmpd="sng">
                      <a:noFill/>
                    </a:lnL>
                    <a:noFill/>
                  </a:tcPr>
                </a:tc>
                <a:extLst>
                  <a:ext uri="{0D108BD9-81ED-4DB2-BD59-A6C34878D82A}">
                    <a16:rowId xmlns:a16="http://schemas.microsoft.com/office/drawing/2014/main" val="796520870"/>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Paraesthesia</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L w="12700" cmpd="sng">
                      <a:noFill/>
                    </a:lnL>
                    <a:noFill/>
                  </a:tcPr>
                </a:tc>
                <a:extLst>
                  <a:ext uri="{0D108BD9-81ED-4DB2-BD59-A6C34878D82A}">
                    <a16:rowId xmlns:a16="http://schemas.microsoft.com/office/drawing/2014/main" val="2807264228"/>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Asthenia</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L w="12700" cmpd="sng">
                      <a:noFill/>
                    </a:lnL>
                    <a:noFill/>
                  </a:tcPr>
                </a:tc>
                <a:extLst>
                  <a:ext uri="{0D108BD9-81ED-4DB2-BD59-A6C34878D82A}">
                    <a16:rowId xmlns:a16="http://schemas.microsoft.com/office/drawing/2014/main" val="1036910792"/>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Cough</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( 16.7)</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( 16.7)</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2 ( 33.3)</a:t>
                      </a:r>
                    </a:p>
                  </a:txBody>
                  <a:tcPr marL="9525" marR="9525" marT="9525" marB="0" anchor="ctr">
                    <a:lnL w="12700" cmpd="sng">
                      <a:noFill/>
                    </a:lnL>
                    <a:noFill/>
                  </a:tcPr>
                </a:tc>
                <a:extLst>
                  <a:ext uri="{0D108BD9-81ED-4DB2-BD59-A6C34878D82A}">
                    <a16:rowId xmlns:a16="http://schemas.microsoft.com/office/drawing/2014/main" val="3884869467"/>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Flushing</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( 16.7)</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( 16.7)</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2 ( 33.3)</a:t>
                      </a:r>
                    </a:p>
                  </a:txBody>
                  <a:tcPr marL="9525" marR="9525" marT="9525" marB="0" anchor="ctr">
                    <a:lnL w="12700" cmpd="sng">
                      <a:noFill/>
                    </a:lnL>
                    <a:noFill/>
                  </a:tcPr>
                </a:tc>
                <a:extLst>
                  <a:ext uri="{0D108BD9-81ED-4DB2-BD59-A6C34878D82A}">
                    <a16:rowId xmlns:a16="http://schemas.microsoft.com/office/drawing/2014/main" val="3973875680"/>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Haematochezia</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L w="12700" cmpd="sng">
                      <a:noFill/>
                    </a:lnL>
                    <a:noFill/>
                  </a:tcPr>
                </a:tc>
                <a:extLst>
                  <a:ext uri="{0D108BD9-81ED-4DB2-BD59-A6C34878D82A}">
                    <a16:rowId xmlns:a16="http://schemas.microsoft.com/office/drawing/2014/main" val="751256941"/>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Influenza like illness</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2 ( 33.3)</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2 ( 33.3)</a:t>
                      </a:r>
                    </a:p>
                  </a:txBody>
                  <a:tcPr marL="9525" marR="9525" marT="9525" marB="0" anchor="ctr">
                    <a:lnL w="12700" cmpd="sng">
                      <a:noFill/>
                    </a:lnL>
                    <a:noFill/>
                  </a:tcPr>
                </a:tc>
                <a:extLst>
                  <a:ext uri="{0D108BD9-81ED-4DB2-BD59-A6C34878D82A}">
                    <a16:rowId xmlns:a16="http://schemas.microsoft.com/office/drawing/2014/main" val="4099142425"/>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Infusion related reaction</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2 ( 33.3)</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2 ( 33.3)</a:t>
                      </a:r>
                    </a:p>
                  </a:txBody>
                  <a:tcPr marL="9525" marR="9525" marT="9525" marB="0" anchor="ctr">
                    <a:lnL w="12700" cmpd="sng">
                      <a:noFill/>
                    </a:lnL>
                    <a:noFill/>
                  </a:tcPr>
                </a:tc>
                <a:extLst>
                  <a:ext uri="{0D108BD9-81ED-4DB2-BD59-A6C34878D82A}">
                    <a16:rowId xmlns:a16="http://schemas.microsoft.com/office/drawing/2014/main" val="1274604334"/>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Neuropathy peripheral</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L w="12700" cmpd="sng">
                      <a:noFill/>
                    </a:lnL>
                    <a:noFill/>
                  </a:tcPr>
                </a:tc>
                <a:extLst>
                  <a:ext uri="{0D108BD9-81ED-4DB2-BD59-A6C34878D82A}">
                    <a16:rowId xmlns:a16="http://schemas.microsoft.com/office/drawing/2014/main" val="3746523341"/>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Oedema peripheral</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( 16.7)</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( 16.7)</a:t>
                      </a:r>
                    </a:p>
                  </a:txBody>
                  <a:tcPr marL="9525" marR="9525" marT="9525" marB="0" anchor="ctr">
                    <a:lnL w="12700" cmpd="sng">
                      <a:noFill/>
                    </a:lnL>
                    <a:noFill/>
                  </a:tcPr>
                </a:tc>
                <a:extLst>
                  <a:ext uri="{0D108BD9-81ED-4DB2-BD59-A6C34878D82A}">
                    <a16:rowId xmlns:a16="http://schemas.microsoft.com/office/drawing/2014/main" val="435589266"/>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Proteinuria</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R w="12700" cmpd="sng">
                      <a:noFill/>
                    </a:lnR>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L w="12700" cmpd="sng">
                      <a:noFill/>
                    </a:lnL>
                    <a:noFill/>
                  </a:tcPr>
                </a:tc>
                <a:extLst>
                  <a:ext uri="{0D108BD9-81ED-4DB2-BD59-A6C34878D82A}">
                    <a16:rowId xmlns:a16="http://schemas.microsoft.com/office/drawing/2014/main" val="2452538823"/>
                  </a:ext>
                </a:extLst>
              </a:tr>
              <a:tr h="165682">
                <a:tc>
                  <a:txBody>
                    <a:bodyPr/>
                    <a:lstStyle/>
                    <a:p>
                      <a:pPr marL="91440" algn="l" defTabSz="914400" rtl="0" eaLnBrk="1" fontAlgn="ctr" latinLnBrk="0" hangingPunct="1"/>
                      <a:r>
                        <a:rPr lang="en-US" sz="900" u="none" strike="noStrike" kern="1200">
                          <a:solidFill>
                            <a:schemeClr val="bg2">
                              <a:lumMod val="50000"/>
                            </a:schemeClr>
                          </a:solidFill>
                          <a:effectLst/>
                          <a:latin typeface="Avenir Light" panose="020B0402020203020204" pitchFamily="34" charset="0"/>
                          <a:ea typeface="+mn-ea"/>
                          <a:cs typeface="+mn-cs"/>
                        </a:rPr>
                        <a:t>Stomatitis</a:t>
                      </a:r>
                    </a:p>
                  </a:txBody>
                  <a:tcPr marL="9525" marR="9525" marT="9525" marB="0" anchor="ctr">
                    <a:lnB w="12700" cap="flat" cmpd="sng" algn="ctr">
                      <a:solidFill>
                        <a:schemeClr val="bg2">
                          <a:lumMod val="75000"/>
                        </a:schemeClr>
                      </a:solidFill>
                      <a:prstDash val="solid"/>
                      <a:round/>
                      <a:headEnd type="none" w="med" len="med"/>
                      <a:tailEnd type="none" w="med" len="med"/>
                    </a:lnB>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( 16.7)</a:t>
                      </a:r>
                    </a:p>
                  </a:txBody>
                  <a:tcPr marL="9525" marR="9525" marT="9525" marB="0" anchor="ctr">
                    <a:lnB w="12700" cap="flat" cmpd="sng" algn="ctr">
                      <a:solidFill>
                        <a:schemeClr val="bg2">
                          <a:lumMod val="75000"/>
                        </a:schemeClr>
                      </a:solidFill>
                      <a:prstDash val="solid"/>
                      <a:round/>
                      <a:headEnd type="none" w="med" len="med"/>
                      <a:tailEnd type="none" w="med" len="med"/>
                    </a:lnB>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1 ( 16.7)</a:t>
                      </a:r>
                    </a:p>
                  </a:txBody>
                  <a:tcPr marL="9525" marR="9525" marT="9525" marB="0" anchor="ctr">
                    <a:lnB w="12700" cap="flat" cmpd="sng" algn="ctr">
                      <a:solidFill>
                        <a:schemeClr val="bg2">
                          <a:lumMod val="75000"/>
                        </a:schemeClr>
                      </a:solidFill>
                      <a:prstDash val="solid"/>
                      <a:round/>
                      <a:headEnd type="none" w="med" len="med"/>
                      <a:tailEnd type="none" w="med" len="med"/>
                    </a:lnB>
                    <a:no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0 (  0.0)</a:t>
                      </a:r>
                    </a:p>
                  </a:txBody>
                  <a:tcPr marL="9525" marR="9525" marT="9525" marB="0" anchor="ctr">
                    <a:lnB w="12700" cap="flat" cmpd="sng" algn="ctr">
                      <a:solidFill>
                        <a:schemeClr val="bg2">
                          <a:lumMod val="75000"/>
                        </a:schemeClr>
                      </a:solidFill>
                      <a:prstDash val="solid"/>
                      <a:round/>
                      <a:headEnd type="none" w="med" len="med"/>
                      <a:tailEnd type="none" w="med" len="med"/>
                    </a:lnB>
                    <a:noFill/>
                  </a:tcPr>
                </a:tc>
                <a:tc>
                  <a:txBody>
                    <a:bodyPr/>
                    <a:lstStyle/>
                    <a:p>
                      <a:pPr algn="ctr" fontAlgn="ctr"/>
                      <a:r>
                        <a:rPr lang="en-US" sz="900" u="none" strike="noStrike" kern="1200">
                          <a:solidFill>
                            <a:schemeClr val="accent2">
                              <a:lumMod val="75000"/>
                            </a:schemeClr>
                          </a:solidFill>
                          <a:effectLst/>
                          <a:latin typeface="Avenir Light" panose="020B0402020203020204" pitchFamily="34" charset="0"/>
                          <a:ea typeface="+mn-ea"/>
                          <a:cs typeface="+mn-cs"/>
                        </a:rPr>
                        <a:t>  0 (  0.0)</a:t>
                      </a:r>
                    </a:p>
                  </a:txBody>
                  <a:tcPr marL="9525" marR="9525" marT="9525" marB="0" anchor="ctr">
                    <a:lnT w="12700" cmpd="sng">
                      <a:noFill/>
                    </a:lnT>
                    <a:lnB w="12700" cap="flat" cmpd="sng" algn="ctr">
                      <a:solidFill>
                        <a:schemeClr val="bg2">
                          <a:lumMod val="75000"/>
                        </a:schemeClr>
                      </a:solidFill>
                      <a:prstDash val="solid"/>
                      <a:round/>
                      <a:headEnd type="none" w="med" len="med"/>
                      <a:tailEnd type="none" w="med" len="med"/>
                    </a:lnB>
                    <a:solidFill>
                      <a:schemeClr val="accent2">
                        <a:lumMod val="20000"/>
                        <a:lumOff val="80000"/>
                      </a:schemeClr>
                    </a:solidFill>
                  </a:tcPr>
                </a:tc>
                <a:tc>
                  <a:txBody>
                    <a:bodyPr/>
                    <a:lstStyle/>
                    <a:p>
                      <a:pPr algn="ctr" fontAlgn="ctr"/>
                      <a:r>
                        <a:rPr lang="en-US" sz="900" u="none" strike="noStrike" kern="1200">
                          <a:solidFill>
                            <a:schemeClr val="bg2">
                              <a:lumMod val="50000"/>
                            </a:schemeClr>
                          </a:solidFill>
                          <a:effectLst/>
                          <a:latin typeface="Avenir Light" panose="020B0402020203020204" pitchFamily="34" charset="0"/>
                          <a:ea typeface="+mn-ea"/>
                          <a:cs typeface="+mn-cs"/>
                        </a:rPr>
                        <a:t>  2 ( 33.3)</a:t>
                      </a:r>
                    </a:p>
                  </a:txBody>
                  <a:tcPr marL="9525" marR="9525" marT="9525" marB="0" anchor="ctr">
                    <a:lnB w="12700" cap="flat" cmpd="sng" algn="ctr">
                      <a:solidFill>
                        <a:schemeClr val="bg2">
                          <a:lumMod val="75000"/>
                        </a:schemeClr>
                      </a:solidFill>
                      <a:prstDash val="solid"/>
                      <a:round/>
                      <a:headEnd type="none" w="med" len="med"/>
                      <a:tailEnd type="none" w="med" len="med"/>
                    </a:lnB>
                    <a:noFill/>
                  </a:tcPr>
                </a:tc>
                <a:extLst>
                  <a:ext uri="{0D108BD9-81ED-4DB2-BD59-A6C34878D82A}">
                    <a16:rowId xmlns:a16="http://schemas.microsoft.com/office/drawing/2014/main" val="865806930"/>
                  </a:ext>
                </a:extLst>
              </a:tr>
            </a:tbl>
          </a:graphicData>
        </a:graphic>
      </p:graphicFrame>
      <p:sp>
        <p:nvSpPr>
          <p:cNvPr id="11" name="Text Placeholder 4">
            <a:extLst>
              <a:ext uri="{FF2B5EF4-FFF2-40B4-BE49-F238E27FC236}">
                <a16:creationId xmlns:a16="http://schemas.microsoft.com/office/drawing/2014/main" id="{AB79647E-7298-30A7-B018-66AF74FFBDC2}"/>
              </a:ext>
            </a:extLst>
          </p:cNvPr>
          <p:cNvSpPr txBox="1">
            <a:spLocks/>
          </p:cNvSpPr>
          <p:nvPr/>
        </p:nvSpPr>
        <p:spPr>
          <a:xfrm>
            <a:off x="8775126" y="5658187"/>
            <a:ext cx="3193473" cy="1063113"/>
          </a:xfrm>
          <a:prstGeom prst="rect">
            <a:avLst/>
          </a:prstGeom>
        </p:spPr>
        <p:txBody>
          <a:bodyPr/>
          <a:lstStyle>
            <a:lvl1pPr marL="228600" indent="-228600" algn="l" defTabSz="914400" rtl="0" eaLnBrk="1" latinLnBrk="0" hangingPunct="1">
              <a:lnSpc>
                <a:spcPct val="90000"/>
              </a:lnSpc>
              <a:spcBef>
                <a:spcPts val="1000"/>
              </a:spcBef>
              <a:buClrTx/>
              <a:buFont typeface="Arial" panose="020B0604020202020204" pitchFamily="34" charset="0"/>
              <a:buChar char="•"/>
              <a:defRPr sz="2000" kern="1200">
                <a:solidFill>
                  <a:schemeClr val="accent5"/>
                </a:solidFill>
                <a:latin typeface="Avenir Book" panose="02000503020000020003" pitchFamily="2" charset="0"/>
                <a:ea typeface="+mn-ea"/>
                <a:cs typeface="+mn-cs"/>
              </a:defRPr>
            </a:lvl1pPr>
            <a:lvl2pPr marL="577850" indent="-228600" algn="l" defTabSz="914400" rtl="0" eaLnBrk="1" latinLnBrk="0" hangingPunct="1">
              <a:lnSpc>
                <a:spcPct val="90000"/>
              </a:lnSpc>
              <a:spcBef>
                <a:spcPts val="500"/>
              </a:spcBef>
              <a:buClr>
                <a:srgbClr val="186295"/>
              </a:buClr>
              <a:buFont typeface="System Font Regular"/>
              <a:buChar char="–"/>
              <a:tabLst/>
              <a:defRPr sz="1800" kern="1200">
                <a:solidFill>
                  <a:schemeClr val="accent5"/>
                </a:solidFill>
                <a:latin typeface="Avenir Book" panose="02000503020000020003" pitchFamily="2" charset="0"/>
                <a:ea typeface="+mn-ea"/>
                <a:cs typeface="+mn-cs"/>
              </a:defRPr>
            </a:lvl2pPr>
            <a:lvl3pPr marL="971550" indent="-228600" algn="l" defTabSz="914400" rtl="0" eaLnBrk="1" latinLnBrk="0" hangingPunct="1">
              <a:lnSpc>
                <a:spcPct val="90000"/>
              </a:lnSpc>
              <a:spcBef>
                <a:spcPts val="500"/>
              </a:spcBef>
              <a:buClrTx/>
              <a:buFont typeface="Arial" panose="020B0604020202020204" pitchFamily="34" charset="0"/>
              <a:buChar char="•"/>
              <a:tabLst/>
              <a:defRPr sz="1400" kern="1200">
                <a:solidFill>
                  <a:schemeClr val="accent5"/>
                </a:solidFill>
                <a:latin typeface="Avenir Book" panose="02000503020000020003" pitchFamily="2" charset="0"/>
                <a:ea typeface="+mn-ea"/>
                <a:cs typeface="+mn-cs"/>
              </a:defRPr>
            </a:lvl3pPr>
            <a:lvl4pPr marL="1374775" indent="-228600" algn="l" defTabSz="914400" rtl="0" eaLnBrk="1" latinLnBrk="0" hangingPunct="1">
              <a:lnSpc>
                <a:spcPct val="90000"/>
              </a:lnSpc>
              <a:spcBef>
                <a:spcPts val="500"/>
              </a:spcBef>
              <a:buClr>
                <a:srgbClr val="186295"/>
              </a:buClr>
              <a:buFont typeface="System Font Regular"/>
              <a:buChar char="–"/>
              <a:tabLst/>
              <a:defRPr sz="1400" kern="1200">
                <a:solidFill>
                  <a:schemeClr val="tx1"/>
                </a:solidFill>
                <a:latin typeface="Avenir" panose="020B0503020203020204" pitchFamily="34" charset="0"/>
                <a:ea typeface="+mn-ea"/>
                <a:cs typeface="+mn-cs"/>
              </a:defRPr>
            </a:lvl4pPr>
            <a:lvl5pPr marL="1835150" indent="-285750" algn="l" defTabSz="914400" rtl="0" eaLnBrk="1" latinLnBrk="0" hangingPunct="1">
              <a:lnSpc>
                <a:spcPct val="90000"/>
              </a:lnSpc>
              <a:spcBef>
                <a:spcPts val="500"/>
              </a:spcBef>
              <a:buClr>
                <a:srgbClr val="186295"/>
              </a:buClr>
              <a:buFont typeface="Apple Symbols" panose="02000000000000000000" pitchFamily="2" charset="-79"/>
              <a:buChar char="≫"/>
              <a:tabLst>
                <a:tab pos="1365250" algn="l"/>
              </a:tabLst>
              <a:defRPr lang="en-US" sz="1400" kern="1200" dirty="0">
                <a:solidFill>
                  <a:schemeClr val="tx1"/>
                </a:solidFill>
                <a:latin typeface="Avenir" panose="020B0503020203020204" pitchFamily="34" charset="0"/>
                <a:ea typeface="Helvetica Neue" panose="02000503000000020004" pitchFamily="2" charset="0"/>
                <a:cs typeface="Helvetica Neue" panose="02000503000000020004"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800">
                <a:solidFill>
                  <a:srgbClr val="D1D3D4">
                    <a:lumMod val="75000"/>
                  </a:srgbClr>
                </a:solidFill>
                <a:latin typeface="Avenir Light" panose="020B0402020203020204" pitchFamily="34" charset="0"/>
              </a:rPr>
              <a:t>Data consists of all adverse events entered into the EDC as of Nov 26, 2024, from an ongoing trial and unlocked EDC database. N: number of patients; events shown occurred in ≥10% of total patients; numbers indicate number of patients experiencing the event, (regardless of causality); each patient is only counted once and only for the highest grade of a given event. TEAEs: Treatment Emergent Adverse Events; Columns show the absolute # of patients and (%) of the population</a:t>
            </a:r>
            <a:endParaRPr lang="en-US" sz="800"/>
          </a:p>
        </p:txBody>
      </p:sp>
      <p:sp>
        <p:nvSpPr>
          <p:cNvPr id="5" name="Rectangle 4">
            <a:hlinkClick r:id="rId2" action="ppaction://hlinksldjump"/>
            <a:extLst>
              <a:ext uri="{FF2B5EF4-FFF2-40B4-BE49-F238E27FC236}">
                <a16:creationId xmlns:a16="http://schemas.microsoft.com/office/drawing/2014/main" id="{F1A3450E-1E26-F95C-C8D1-324123CFDE93}"/>
              </a:ext>
            </a:extLst>
          </p:cNvPr>
          <p:cNvSpPr/>
          <p:nvPr/>
        </p:nvSpPr>
        <p:spPr>
          <a:xfrm>
            <a:off x="11088156" y="6182781"/>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Tree>
    <p:extLst>
      <p:ext uri="{BB962C8B-B14F-4D97-AF65-F5344CB8AC3E}">
        <p14:creationId xmlns:p14="http://schemas.microsoft.com/office/powerpoint/2010/main" val="4209358044"/>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CA619DD-734D-DB8E-EAD2-CF08115F91C1}"/>
            </a:ext>
          </a:extLst>
        </p:cNvPr>
        <p:cNvGrpSpPr/>
        <p:nvPr/>
      </p:nvGrpSpPr>
      <p:grpSpPr>
        <a:xfrm>
          <a:off x="0" y="0"/>
          <a:ext cx="0" cy="0"/>
          <a:chOff x="0" y="0"/>
          <a:chExt cx="0" cy="0"/>
        </a:xfrm>
      </p:grpSpPr>
      <p:grpSp>
        <p:nvGrpSpPr>
          <p:cNvPr id="25" name="Group 24">
            <a:extLst>
              <a:ext uri="{FF2B5EF4-FFF2-40B4-BE49-F238E27FC236}">
                <a16:creationId xmlns:a16="http://schemas.microsoft.com/office/drawing/2014/main" id="{709B447A-9334-6D1D-696B-45F840B19948}"/>
              </a:ext>
            </a:extLst>
          </p:cNvPr>
          <p:cNvGrpSpPr/>
          <p:nvPr/>
        </p:nvGrpSpPr>
        <p:grpSpPr>
          <a:xfrm>
            <a:off x="5031198" y="4783427"/>
            <a:ext cx="6894102" cy="358196"/>
            <a:chOff x="5031198" y="4640552"/>
            <a:chExt cx="6894102" cy="358196"/>
          </a:xfrm>
        </p:grpSpPr>
        <p:cxnSp>
          <p:nvCxnSpPr>
            <p:cNvPr id="26" name="Straight Connector 25">
              <a:extLst>
                <a:ext uri="{FF2B5EF4-FFF2-40B4-BE49-F238E27FC236}">
                  <a16:creationId xmlns:a16="http://schemas.microsoft.com/office/drawing/2014/main" id="{0E3F7F59-02F5-B85C-24B8-61E259937315}"/>
                </a:ext>
              </a:extLst>
            </p:cNvPr>
            <p:cNvCxnSpPr>
              <a:cxnSpLocks/>
            </p:cNvCxnSpPr>
            <p:nvPr/>
          </p:nvCxnSpPr>
          <p:spPr>
            <a:xfrm>
              <a:off x="5031198" y="4819650"/>
              <a:ext cx="6894102" cy="0"/>
            </a:xfrm>
            <a:prstGeom prst="line">
              <a:avLst/>
            </a:prstGeom>
            <a:ln w="38100">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7D5FBF36-AA6A-5C77-EA92-C0874C56765E}"/>
                </a:ext>
              </a:extLst>
            </p:cNvPr>
            <p:cNvGrpSpPr/>
            <p:nvPr/>
          </p:nvGrpSpPr>
          <p:grpSpPr>
            <a:xfrm>
              <a:off x="6410017" y="4640552"/>
              <a:ext cx="2757642" cy="358196"/>
              <a:chOff x="561280" y="3468977"/>
              <a:chExt cx="2906515" cy="358196"/>
            </a:xfrm>
          </p:grpSpPr>
          <p:cxnSp>
            <p:nvCxnSpPr>
              <p:cNvPr id="54" name="Straight Connector 53">
                <a:extLst>
                  <a:ext uri="{FF2B5EF4-FFF2-40B4-BE49-F238E27FC236}">
                    <a16:creationId xmlns:a16="http://schemas.microsoft.com/office/drawing/2014/main" id="{CA2E8548-9C19-C449-B842-848CA1A1DEE8}"/>
                  </a:ext>
                </a:extLst>
              </p:cNvPr>
              <p:cNvCxnSpPr>
                <a:cxnSpLocks/>
              </p:cNvCxnSpPr>
              <p:nvPr/>
            </p:nvCxnSpPr>
            <p:spPr>
              <a:xfrm>
                <a:off x="561280" y="3468977"/>
                <a:ext cx="0" cy="358196"/>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5215C5BB-9115-9B55-0E22-7C106BF0E627}"/>
                  </a:ext>
                </a:extLst>
              </p:cNvPr>
              <p:cNvCxnSpPr>
                <a:cxnSpLocks/>
              </p:cNvCxnSpPr>
              <p:nvPr/>
            </p:nvCxnSpPr>
            <p:spPr>
              <a:xfrm>
                <a:off x="3467795" y="3468977"/>
                <a:ext cx="0" cy="358196"/>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E9F89CE3-9C6C-3DBC-414D-94C012C231A4}"/>
                  </a:ext>
                </a:extLst>
              </p:cNvPr>
              <p:cNvCxnSpPr>
                <a:cxnSpLocks/>
              </p:cNvCxnSpPr>
              <p:nvPr/>
            </p:nvCxnSpPr>
            <p:spPr>
              <a:xfrm>
                <a:off x="1287909" y="3648075"/>
                <a:ext cx="0" cy="179098"/>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41B124CB-6D89-1248-7F48-3985BEDB10CC}"/>
                  </a:ext>
                </a:extLst>
              </p:cNvPr>
              <p:cNvCxnSpPr>
                <a:cxnSpLocks/>
              </p:cNvCxnSpPr>
              <p:nvPr/>
            </p:nvCxnSpPr>
            <p:spPr>
              <a:xfrm>
                <a:off x="2014538" y="3648075"/>
                <a:ext cx="0" cy="179098"/>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B32FB708-F0A8-FC61-850E-282BA7A73C19}"/>
                  </a:ext>
                </a:extLst>
              </p:cNvPr>
              <p:cNvCxnSpPr>
                <a:cxnSpLocks/>
              </p:cNvCxnSpPr>
              <p:nvPr/>
            </p:nvCxnSpPr>
            <p:spPr>
              <a:xfrm>
                <a:off x="2741167" y="3648075"/>
                <a:ext cx="0" cy="179098"/>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28" name="Group 27">
              <a:extLst>
                <a:ext uri="{FF2B5EF4-FFF2-40B4-BE49-F238E27FC236}">
                  <a16:creationId xmlns:a16="http://schemas.microsoft.com/office/drawing/2014/main" id="{FC1AA7C7-ED02-D7BD-F4BE-67AF2BE122C9}"/>
                </a:ext>
              </a:extLst>
            </p:cNvPr>
            <p:cNvGrpSpPr/>
            <p:nvPr/>
          </p:nvGrpSpPr>
          <p:grpSpPr>
            <a:xfrm>
              <a:off x="9857069" y="4640552"/>
              <a:ext cx="2068231" cy="358196"/>
              <a:chOff x="1287909" y="3468977"/>
              <a:chExt cx="2179886" cy="358196"/>
            </a:xfrm>
          </p:grpSpPr>
          <p:cxnSp>
            <p:nvCxnSpPr>
              <p:cNvPr id="36" name="Straight Connector 35">
                <a:extLst>
                  <a:ext uri="{FF2B5EF4-FFF2-40B4-BE49-F238E27FC236}">
                    <a16:creationId xmlns:a16="http://schemas.microsoft.com/office/drawing/2014/main" id="{C646AF25-665B-DB22-93CA-9286F0442AEC}"/>
                  </a:ext>
                </a:extLst>
              </p:cNvPr>
              <p:cNvCxnSpPr>
                <a:cxnSpLocks/>
              </p:cNvCxnSpPr>
              <p:nvPr/>
            </p:nvCxnSpPr>
            <p:spPr>
              <a:xfrm>
                <a:off x="3467795" y="3468977"/>
                <a:ext cx="0" cy="358196"/>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A5F5346E-EF46-6459-35FA-838E8E1D7189}"/>
                  </a:ext>
                </a:extLst>
              </p:cNvPr>
              <p:cNvCxnSpPr>
                <a:cxnSpLocks/>
              </p:cNvCxnSpPr>
              <p:nvPr/>
            </p:nvCxnSpPr>
            <p:spPr>
              <a:xfrm>
                <a:off x="1287909" y="3648075"/>
                <a:ext cx="0" cy="179098"/>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36AD1478-E1B8-00DA-D077-A61614BF6917}"/>
                  </a:ext>
                </a:extLst>
              </p:cNvPr>
              <p:cNvCxnSpPr>
                <a:cxnSpLocks/>
              </p:cNvCxnSpPr>
              <p:nvPr/>
            </p:nvCxnSpPr>
            <p:spPr>
              <a:xfrm>
                <a:off x="2014538" y="3648075"/>
                <a:ext cx="0" cy="179098"/>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1A018A93-6AC3-44BB-D19B-74AC8BC31BCE}"/>
                  </a:ext>
                </a:extLst>
              </p:cNvPr>
              <p:cNvCxnSpPr>
                <a:cxnSpLocks/>
              </p:cNvCxnSpPr>
              <p:nvPr/>
            </p:nvCxnSpPr>
            <p:spPr>
              <a:xfrm>
                <a:off x="2741167" y="3648075"/>
                <a:ext cx="0" cy="179098"/>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grpSp>
        <p:cxnSp>
          <p:nvCxnSpPr>
            <p:cNvPr id="29" name="Straight Connector 28">
              <a:extLst>
                <a:ext uri="{FF2B5EF4-FFF2-40B4-BE49-F238E27FC236}">
                  <a16:creationId xmlns:a16="http://schemas.microsoft.com/office/drawing/2014/main" id="{EFA217B3-6602-9FE2-04DC-6EABEC7494D1}"/>
                </a:ext>
              </a:extLst>
            </p:cNvPr>
            <p:cNvCxnSpPr>
              <a:cxnSpLocks/>
            </p:cNvCxnSpPr>
            <p:nvPr/>
          </p:nvCxnSpPr>
          <p:spPr>
            <a:xfrm>
              <a:off x="5720608" y="4819650"/>
              <a:ext cx="0" cy="179098"/>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49FD71B2-EDF9-D869-01EE-CE5F53D5561C}"/>
                </a:ext>
              </a:extLst>
            </p:cNvPr>
            <p:cNvCxnSpPr>
              <a:cxnSpLocks/>
            </p:cNvCxnSpPr>
            <p:nvPr/>
          </p:nvCxnSpPr>
          <p:spPr>
            <a:xfrm>
              <a:off x="5720608" y="4819650"/>
              <a:ext cx="0" cy="179098"/>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BD7DDDF1-4197-E8FA-AE66-8744183A7B10}"/>
                </a:ext>
              </a:extLst>
            </p:cNvPr>
            <p:cNvCxnSpPr>
              <a:cxnSpLocks/>
            </p:cNvCxnSpPr>
            <p:nvPr/>
          </p:nvCxnSpPr>
          <p:spPr>
            <a:xfrm>
              <a:off x="5720608" y="4819650"/>
              <a:ext cx="0" cy="179098"/>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D464A19E-ED30-0F6E-15BF-2E6B35DE884E}"/>
                </a:ext>
              </a:extLst>
            </p:cNvPr>
            <p:cNvCxnSpPr>
              <a:cxnSpLocks/>
            </p:cNvCxnSpPr>
            <p:nvPr/>
          </p:nvCxnSpPr>
          <p:spPr>
            <a:xfrm>
              <a:off x="5031198" y="4819650"/>
              <a:ext cx="0" cy="179098"/>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79" name="Group 178">
            <a:extLst>
              <a:ext uri="{FF2B5EF4-FFF2-40B4-BE49-F238E27FC236}">
                <a16:creationId xmlns:a16="http://schemas.microsoft.com/office/drawing/2014/main" id="{9B0C0F2E-60E7-6C4C-A8D7-95E4F8D8DF63}"/>
              </a:ext>
            </a:extLst>
          </p:cNvPr>
          <p:cNvGrpSpPr/>
          <p:nvPr/>
        </p:nvGrpSpPr>
        <p:grpSpPr>
          <a:xfrm>
            <a:off x="7924800" y="2767150"/>
            <a:ext cx="2151074" cy="2245788"/>
            <a:chOff x="1833148" y="2767150"/>
            <a:chExt cx="1884738" cy="2245788"/>
          </a:xfrm>
        </p:grpSpPr>
        <p:sp>
          <p:nvSpPr>
            <p:cNvPr id="180" name="Oval 179">
              <a:extLst>
                <a:ext uri="{FF2B5EF4-FFF2-40B4-BE49-F238E27FC236}">
                  <a16:creationId xmlns:a16="http://schemas.microsoft.com/office/drawing/2014/main" id="{87A1CCCB-7160-0E1C-A01D-C1A2535E4307}"/>
                </a:ext>
              </a:extLst>
            </p:cNvPr>
            <p:cNvSpPr/>
            <p:nvPr/>
          </p:nvSpPr>
          <p:spPr>
            <a:xfrm>
              <a:off x="2723140" y="4912112"/>
              <a:ext cx="100584" cy="100826"/>
            </a:xfrm>
            <a:prstGeom prst="ellipse">
              <a:avLst/>
            </a:prstGeom>
            <a:solidFill>
              <a:schemeClr val="accent1"/>
            </a:solidFill>
            <a:ln w="9525">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cxnSp>
          <p:nvCxnSpPr>
            <p:cNvPr id="181" name="Straight Connector 180">
              <a:extLst>
                <a:ext uri="{FF2B5EF4-FFF2-40B4-BE49-F238E27FC236}">
                  <a16:creationId xmlns:a16="http://schemas.microsoft.com/office/drawing/2014/main" id="{6F6A9172-1F90-0DA1-677F-3DF3D139D1E2}"/>
                </a:ext>
              </a:extLst>
            </p:cNvPr>
            <p:cNvCxnSpPr>
              <a:cxnSpLocks/>
            </p:cNvCxnSpPr>
            <p:nvPr/>
          </p:nvCxnSpPr>
          <p:spPr>
            <a:xfrm flipH="1">
              <a:off x="1833148" y="2767150"/>
              <a:ext cx="1884738" cy="0"/>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82" name="Straight Connector 181">
              <a:extLst>
                <a:ext uri="{FF2B5EF4-FFF2-40B4-BE49-F238E27FC236}">
                  <a16:creationId xmlns:a16="http://schemas.microsoft.com/office/drawing/2014/main" id="{867805A9-38B7-6CE9-7F28-4DAF347BDC28}"/>
                </a:ext>
              </a:extLst>
            </p:cNvPr>
            <p:cNvCxnSpPr>
              <a:cxnSpLocks/>
              <a:endCxn id="180" idx="0"/>
            </p:cNvCxnSpPr>
            <p:nvPr/>
          </p:nvCxnSpPr>
          <p:spPr>
            <a:xfrm>
              <a:off x="2773432" y="2767150"/>
              <a:ext cx="0" cy="2144962"/>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60" name="!!Group 53">
            <a:extLst>
              <a:ext uri="{FF2B5EF4-FFF2-40B4-BE49-F238E27FC236}">
                <a16:creationId xmlns:a16="http://schemas.microsoft.com/office/drawing/2014/main" id="{98DD5332-6A35-416B-B180-C2A1B6E369F1}"/>
              </a:ext>
            </a:extLst>
          </p:cNvPr>
          <p:cNvGrpSpPr/>
          <p:nvPr/>
        </p:nvGrpSpPr>
        <p:grpSpPr>
          <a:xfrm>
            <a:off x="894735" y="5580027"/>
            <a:ext cx="4136463" cy="358196"/>
            <a:chOff x="894735" y="4640552"/>
            <a:chExt cx="4136463" cy="358196"/>
          </a:xfrm>
        </p:grpSpPr>
        <p:cxnSp>
          <p:nvCxnSpPr>
            <p:cNvPr id="61" name="Straight Connector 60">
              <a:extLst>
                <a:ext uri="{FF2B5EF4-FFF2-40B4-BE49-F238E27FC236}">
                  <a16:creationId xmlns:a16="http://schemas.microsoft.com/office/drawing/2014/main" id="{BF5A21B4-2347-B4CE-6A72-E622B1CCC273}"/>
                </a:ext>
              </a:extLst>
            </p:cNvPr>
            <p:cNvCxnSpPr>
              <a:cxnSpLocks/>
            </p:cNvCxnSpPr>
            <p:nvPr/>
          </p:nvCxnSpPr>
          <p:spPr>
            <a:xfrm>
              <a:off x="894736" y="4819650"/>
              <a:ext cx="4136462" cy="0"/>
            </a:xfrm>
            <a:prstGeom prst="line">
              <a:avLst/>
            </a:prstGeom>
            <a:ln w="38100">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grpSp>
          <p:nvGrpSpPr>
            <p:cNvPr id="62" name="Group 61">
              <a:extLst>
                <a:ext uri="{FF2B5EF4-FFF2-40B4-BE49-F238E27FC236}">
                  <a16:creationId xmlns:a16="http://schemas.microsoft.com/office/drawing/2014/main" id="{9F4ED2B3-4CE4-CB0E-46A1-840C58ACD738}"/>
                </a:ext>
              </a:extLst>
            </p:cNvPr>
            <p:cNvGrpSpPr/>
            <p:nvPr/>
          </p:nvGrpSpPr>
          <p:grpSpPr>
            <a:xfrm>
              <a:off x="894735" y="4640552"/>
              <a:ext cx="2757642" cy="358196"/>
              <a:chOff x="561280" y="3468977"/>
              <a:chExt cx="2906515" cy="358196"/>
            </a:xfrm>
          </p:grpSpPr>
          <p:cxnSp>
            <p:nvCxnSpPr>
              <p:cNvPr id="69" name="Straight Connector 68">
                <a:extLst>
                  <a:ext uri="{FF2B5EF4-FFF2-40B4-BE49-F238E27FC236}">
                    <a16:creationId xmlns:a16="http://schemas.microsoft.com/office/drawing/2014/main" id="{2948FE35-54E8-918C-1628-7BAFA72C5460}"/>
                  </a:ext>
                </a:extLst>
              </p:cNvPr>
              <p:cNvCxnSpPr>
                <a:cxnSpLocks/>
              </p:cNvCxnSpPr>
              <p:nvPr/>
            </p:nvCxnSpPr>
            <p:spPr>
              <a:xfrm>
                <a:off x="561280" y="3468977"/>
                <a:ext cx="0" cy="358196"/>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41E0F489-7016-9997-1AD9-8F4ACF8E05F8}"/>
                  </a:ext>
                </a:extLst>
              </p:cNvPr>
              <p:cNvCxnSpPr>
                <a:cxnSpLocks/>
              </p:cNvCxnSpPr>
              <p:nvPr/>
            </p:nvCxnSpPr>
            <p:spPr>
              <a:xfrm>
                <a:off x="3467795" y="3468977"/>
                <a:ext cx="0" cy="358196"/>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872F9F26-EC80-F613-C1B9-F76727321C6E}"/>
                  </a:ext>
                </a:extLst>
              </p:cNvPr>
              <p:cNvCxnSpPr>
                <a:cxnSpLocks/>
              </p:cNvCxnSpPr>
              <p:nvPr/>
            </p:nvCxnSpPr>
            <p:spPr>
              <a:xfrm>
                <a:off x="1287909" y="3648075"/>
                <a:ext cx="0" cy="17909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EA16D68D-2F03-75FA-8AD0-A4AB4AB43BE7}"/>
                  </a:ext>
                </a:extLst>
              </p:cNvPr>
              <p:cNvCxnSpPr>
                <a:cxnSpLocks/>
              </p:cNvCxnSpPr>
              <p:nvPr/>
            </p:nvCxnSpPr>
            <p:spPr>
              <a:xfrm>
                <a:off x="2014538" y="3648075"/>
                <a:ext cx="0" cy="17909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FCC36C3A-BACE-8EF7-FC7E-266AFDB20160}"/>
                  </a:ext>
                </a:extLst>
              </p:cNvPr>
              <p:cNvCxnSpPr>
                <a:cxnSpLocks/>
              </p:cNvCxnSpPr>
              <p:nvPr/>
            </p:nvCxnSpPr>
            <p:spPr>
              <a:xfrm>
                <a:off x="2741167" y="3648075"/>
                <a:ext cx="0" cy="17909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grpSp>
        <p:cxnSp>
          <p:nvCxnSpPr>
            <p:cNvPr id="63" name="Straight Connector 62">
              <a:extLst>
                <a:ext uri="{FF2B5EF4-FFF2-40B4-BE49-F238E27FC236}">
                  <a16:creationId xmlns:a16="http://schemas.microsoft.com/office/drawing/2014/main" id="{2C945648-7918-2621-F294-B90A00C8120D}"/>
                </a:ext>
              </a:extLst>
            </p:cNvPr>
            <p:cNvCxnSpPr>
              <a:cxnSpLocks/>
            </p:cNvCxnSpPr>
            <p:nvPr/>
          </p:nvCxnSpPr>
          <p:spPr>
            <a:xfrm>
              <a:off x="4341787" y="4819650"/>
              <a:ext cx="0" cy="17909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E5CB511D-7454-9439-0A10-DEA2B2F4EF9A}"/>
                </a:ext>
              </a:extLst>
            </p:cNvPr>
            <p:cNvCxnSpPr>
              <a:cxnSpLocks/>
            </p:cNvCxnSpPr>
            <p:nvPr/>
          </p:nvCxnSpPr>
          <p:spPr>
            <a:xfrm>
              <a:off x="5031198" y="4819650"/>
              <a:ext cx="0" cy="17909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grpSp>
      <p:sp>
        <p:nvSpPr>
          <p:cNvPr id="2" name="Title 1">
            <a:extLst>
              <a:ext uri="{FF2B5EF4-FFF2-40B4-BE49-F238E27FC236}">
                <a16:creationId xmlns:a16="http://schemas.microsoft.com/office/drawing/2014/main" id="{B1035584-F2F8-03C9-1B93-0A75330000EA}"/>
              </a:ext>
            </a:extLst>
          </p:cNvPr>
          <p:cNvSpPr>
            <a:spLocks noGrp="1"/>
          </p:cNvSpPr>
          <p:nvPr>
            <p:ph type="title"/>
          </p:nvPr>
        </p:nvSpPr>
        <p:spPr/>
        <p:txBody>
          <a:bodyPr/>
          <a:lstStyle/>
          <a:p>
            <a:r>
              <a:rPr lang="en-US"/>
              <a:t>We are encouraged by the initial clinical data from CRDF-004</a:t>
            </a:r>
          </a:p>
        </p:txBody>
      </p:sp>
      <p:sp>
        <p:nvSpPr>
          <p:cNvPr id="3" name="Text Placeholder 2">
            <a:extLst>
              <a:ext uri="{FF2B5EF4-FFF2-40B4-BE49-F238E27FC236}">
                <a16:creationId xmlns:a16="http://schemas.microsoft.com/office/drawing/2014/main" id="{E5ACEA20-EACC-710D-9190-B378C8D1FDB8}"/>
              </a:ext>
            </a:extLst>
          </p:cNvPr>
          <p:cNvSpPr>
            <a:spLocks noGrp="1"/>
          </p:cNvSpPr>
          <p:nvPr>
            <p:ph type="body" sz="quarter" idx="10"/>
          </p:nvPr>
        </p:nvSpPr>
        <p:spPr/>
        <p:txBody>
          <a:bodyPr/>
          <a:lstStyle/>
          <a:p>
            <a:endParaRPr lang="en-US"/>
          </a:p>
        </p:txBody>
      </p:sp>
      <p:sp>
        <p:nvSpPr>
          <p:cNvPr id="8" name="TextBox 7">
            <a:extLst>
              <a:ext uri="{FF2B5EF4-FFF2-40B4-BE49-F238E27FC236}">
                <a16:creationId xmlns:a16="http://schemas.microsoft.com/office/drawing/2014/main" id="{B634C955-8BF8-D43C-D1F2-5E27C54104C0}"/>
              </a:ext>
            </a:extLst>
          </p:cNvPr>
          <p:cNvSpPr txBox="1"/>
          <p:nvPr/>
        </p:nvSpPr>
        <p:spPr>
          <a:xfrm>
            <a:off x="638254" y="6045434"/>
            <a:ext cx="512961" cy="276999"/>
          </a:xfrm>
          <a:prstGeom prst="rect">
            <a:avLst/>
          </a:prstGeom>
          <a:noFill/>
          <a:effectLst/>
        </p:spPr>
        <p:txBody>
          <a:bodyPr wrap="none" lIns="0" tIns="0" rIns="0" bIns="0" rtlCol="0">
            <a:spAutoFit/>
          </a:bodyPr>
          <a:lstStyle/>
          <a:p>
            <a:pPr algn="ctr">
              <a:spcBef>
                <a:spcPts val="1200"/>
              </a:spcBef>
            </a:pPr>
            <a:r>
              <a:rPr lang="en-US">
                <a:solidFill>
                  <a:schemeClr val="accent5">
                    <a:lumMod val="40000"/>
                    <a:lumOff val="60000"/>
                  </a:schemeClr>
                </a:solidFill>
                <a:latin typeface="Avenir Book" panose="02000503020000020003" pitchFamily="2" charset="0"/>
              </a:rPr>
              <a:t>2022</a:t>
            </a:r>
          </a:p>
        </p:txBody>
      </p:sp>
      <p:sp>
        <p:nvSpPr>
          <p:cNvPr id="12" name="TextBox 11">
            <a:extLst>
              <a:ext uri="{FF2B5EF4-FFF2-40B4-BE49-F238E27FC236}">
                <a16:creationId xmlns:a16="http://schemas.microsoft.com/office/drawing/2014/main" id="{5FB166B7-73ED-8A0D-CE8F-1F9C2A18A955}"/>
              </a:ext>
            </a:extLst>
          </p:cNvPr>
          <p:cNvSpPr txBox="1"/>
          <p:nvPr/>
        </p:nvSpPr>
        <p:spPr>
          <a:xfrm>
            <a:off x="3395896" y="6045434"/>
            <a:ext cx="512962" cy="276999"/>
          </a:xfrm>
          <a:prstGeom prst="rect">
            <a:avLst/>
          </a:prstGeom>
          <a:noFill/>
          <a:effectLst/>
        </p:spPr>
        <p:txBody>
          <a:bodyPr wrap="none" lIns="0" tIns="0" rIns="0" bIns="0" rtlCol="0">
            <a:spAutoFit/>
          </a:bodyPr>
          <a:lstStyle/>
          <a:p>
            <a:pPr algn="ctr">
              <a:spcBef>
                <a:spcPts val="1200"/>
              </a:spcBef>
            </a:pPr>
            <a:r>
              <a:rPr lang="en-US">
                <a:solidFill>
                  <a:schemeClr val="accent5">
                    <a:lumMod val="40000"/>
                    <a:lumOff val="60000"/>
                  </a:schemeClr>
                </a:solidFill>
                <a:latin typeface="Avenir Book" panose="02000503020000020003" pitchFamily="2" charset="0"/>
              </a:rPr>
              <a:t>2023</a:t>
            </a:r>
          </a:p>
        </p:txBody>
      </p:sp>
      <p:sp>
        <p:nvSpPr>
          <p:cNvPr id="38" name="TextBox 37">
            <a:extLst>
              <a:ext uri="{FF2B5EF4-FFF2-40B4-BE49-F238E27FC236}">
                <a16:creationId xmlns:a16="http://schemas.microsoft.com/office/drawing/2014/main" id="{04A097BE-37AA-F984-07A4-9D9E8DCD4D47}"/>
              </a:ext>
            </a:extLst>
          </p:cNvPr>
          <p:cNvSpPr txBox="1"/>
          <p:nvPr/>
        </p:nvSpPr>
        <p:spPr>
          <a:xfrm>
            <a:off x="6153539" y="5246259"/>
            <a:ext cx="512962" cy="276999"/>
          </a:xfrm>
          <a:prstGeom prst="rect">
            <a:avLst/>
          </a:prstGeom>
          <a:noFill/>
          <a:effectLst/>
        </p:spPr>
        <p:txBody>
          <a:bodyPr wrap="none" lIns="0" tIns="0" rIns="0" bIns="0" rtlCol="0">
            <a:spAutoFit/>
          </a:bodyPr>
          <a:lstStyle/>
          <a:p>
            <a:pPr algn="ctr">
              <a:spcBef>
                <a:spcPts val="1200"/>
              </a:spcBef>
            </a:pPr>
            <a:r>
              <a:rPr lang="en-US">
                <a:solidFill>
                  <a:schemeClr val="accent5">
                    <a:lumMod val="60000"/>
                    <a:lumOff val="40000"/>
                  </a:schemeClr>
                </a:solidFill>
                <a:latin typeface="Avenir Book" panose="02000503020000020003" pitchFamily="2" charset="0"/>
              </a:rPr>
              <a:t>2024</a:t>
            </a:r>
          </a:p>
        </p:txBody>
      </p:sp>
      <p:sp>
        <p:nvSpPr>
          <p:cNvPr id="39" name="TextBox 38">
            <a:extLst>
              <a:ext uri="{FF2B5EF4-FFF2-40B4-BE49-F238E27FC236}">
                <a16:creationId xmlns:a16="http://schemas.microsoft.com/office/drawing/2014/main" id="{D1978802-3A92-50F8-1FE2-1B6972FCE30E}"/>
              </a:ext>
            </a:extLst>
          </p:cNvPr>
          <p:cNvSpPr txBox="1"/>
          <p:nvPr/>
        </p:nvSpPr>
        <p:spPr>
          <a:xfrm>
            <a:off x="8911178" y="5246259"/>
            <a:ext cx="512962" cy="276999"/>
          </a:xfrm>
          <a:prstGeom prst="rect">
            <a:avLst/>
          </a:prstGeom>
          <a:noFill/>
          <a:effectLst/>
        </p:spPr>
        <p:txBody>
          <a:bodyPr wrap="none" lIns="0" tIns="0" rIns="0" bIns="0" rtlCol="0">
            <a:spAutoFit/>
          </a:bodyPr>
          <a:lstStyle/>
          <a:p>
            <a:pPr algn="ctr">
              <a:spcBef>
                <a:spcPts val="1200"/>
              </a:spcBef>
            </a:pPr>
            <a:r>
              <a:rPr lang="en-US">
                <a:solidFill>
                  <a:schemeClr val="accent5">
                    <a:lumMod val="60000"/>
                    <a:lumOff val="40000"/>
                  </a:schemeClr>
                </a:solidFill>
                <a:latin typeface="Avenir Book" panose="02000503020000020003" pitchFamily="2" charset="0"/>
              </a:rPr>
              <a:t>2025</a:t>
            </a:r>
          </a:p>
        </p:txBody>
      </p:sp>
      <p:sp>
        <p:nvSpPr>
          <p:cNvPr id="22" name="TextBox 21">
            <a:extLst>
              <a:ext uri="{FF2B5EF4-FFF2-40B4-BE49-F238E27FC236}">
                <a16:creationId xmlns:a16="http://schemas.microsoft.com/office/drawing/2014/main" id="{31DE8037-199E-510B-B3F1-8F4FCF35AEF0}"/>
              </a:ext>
            </a:extLst>
          </p:cNvPr>
          <p:cNvSpPr txBox="1"/>
          <p:nvPr/>
        </p:nvSpPr>
        <p:spPr>
          <a:xfrm>
            <a:off x="3805083" y="1700996"/>
            <a:ext cx="3067665" cy="984885"/>
          </a:xfrm>
          <a:prstGeom prst="rect">
            <a:avLst/>
          </a:prstGeom>
          <a:noFill/>
          <a:effectLst/>
        </p:spPr>
        <p:txBody>
          <a:bodyPr wrap="square" lIns="0" tIns="0" rIns="0" bIns="0" rtlCol="0" anchor="b">
            <a:spAutoFit/>
          </a:bodyPr>
          <a:lstStyle/>
          <a:p>
            <a:pPr algn="ctr">
              <a:spcBef>
                <a:spcPts val="600"/>
              </a:spcBef>
            </a:pPr>
            <a:r>
              <a:rPr lang="en-US">
                <a:solidFill>
                  <a:schemeClr val="accent1"/>
                </a:solidFill>
                <a:latin typeface="Avenir Heavy" panose="020B0703020203020204" pitchFamily="34" charset="0"/>
              </a:rPr>
              <a:t>Announced shift </a:t>
            </a:r>
            <a:r>
              <a:rPr lang="en-US">
                <a:solidFill>
                  <a:schemeClr val="accent1"/>
                </a:solidFill>
                <a:latin typeface="Avenir Book" panose="02000503020000020003" pitchFamily="2" charset="0"/>
              </a:rPr>
              <a:t>from</a:t>
            </a:r>
            <a:br>
              <a:rPr lang="en-US">
                <a:solidFill>
                  <a:schemeClr val="accent1"/>
                </a:solidFill>
                <a:latin typeface="Avenir Book" panose="02000503020000020003" pitchFamily="2" charset="0"/>
              </a:rPr>
            </a:br>
            <a:r>
              <a:rPr lang="en-US">
                <a:solidFill>
                  <a:schemeClr val="accent1"/>
                </a:solidFill>
                <a:latin typeface="Avenir Book" panose="02000503020000020003" pitchFamily="2" charset="0"/>
              </a:rPr>
              <a:t>2</a:t>
            </a:r>
            <a:r>
              <a:rPr lang="en-US" baseline="30000">
                <a:solidFill>
                  <a:schemeClr val="accent1"/>
                </a:solidFill>
                <a:latin typeface="Avenir Book" panose="02000503020000020003" pitchFamily="2" charset="0"/>
              </a:rPr>
              <a:t>nd</a:t>
            </a:r>
            <a:r>
              <a:rPr lang="en-US">
                <a:solidFill>
                  <a:schemeClr val="accent1"/>
                </a:solidFill>
                <a:latin typeface="Avenir Book" panose="02000503020000020003" pitchFamily="2" charset="0"/>
              </a:rPr>
              <a:t> line to 1</a:t>
            </a:r>
            <a:r>
              <a:rPr lang="en-US" baseline="30000">
                <a:solidFill>
                  <a:schemeClr val="accent1"/>
                </a:solidFill>
                <a:latin typeface="Avenir Book" panose="02000503020000020003" pitchFamily="2" charset="0"/>
              </a:rPr>
              <a:t>st</a:t>
            </a:r>
            <a:r>
              <a:rPr lang="en-US">
                <a:solidFill>
                  <a:schemeClr val="accent1"/>
                </a:solidFill>
                <a:latin typeface="Avenir Book" panose="02000503020000020003" pitchFamily="2" charset="0"/>
              </a:rPr>
              <a:t> line (CRDF-004) </a:t>
            </a:r>
            <a:r>
              <a:rPr lang="en-US" sz="1400">
                <a:solidFill>
                  <a:schemeClr val="accent1"/>
                </a:solidFill>
                <a:latin typeface="Avenir Book" panose="02000503020000020003" pitchFamily="2" charset="0"/>
              </a:rPr>
              <a:t>supported by FDA</a:t>
            </a:r>
            <a:br>
              <a:rPr lang="en-US" sz="1400">
                <a:solidFill>
                  <a:schemeClr val="accent1"/>
                </a:solidFill>
                <a:latin typeface="Avenir Book" panose="02000503020000020003" pitchFamily="2" charset="0"/>
              </a:rPr>
            </a:br>
            <a:r>
              <a:rPr lang="en-US" sz="1400">
                <a:solidFill>
                  <a:schemeClr val="accent1"/>
                </a:solidFill>
                <a:latin typeface="Avenir Book" panose="02000503020000020003" pitchFamily="2" charset="0"/>
              </a:rPr>
              <a:t>and Pfizer Ignite</a:t>
            </a:r>
            <a:endParaRPr lang="en-US">
              <a:solidFill>
                <a:schemeClr val="accent1"/>
              </a:solidFill>
              <a:latin typeface="Avenir Book" panose="02000503020000020003" pitchFamily="2" charset="0"/>
            </a:endParaRPr>
          </a:p>
        </p:txBody>
      </p:sp>
      <p:sp>
        <p:nvSpPr>
          <p:cNvPr id="76" name="TextBox 75">
            <a:extLst>
              <a:ext uri="{FF2B5EF4-FFF2-40B4-BE49-F238E27FC236}">
                <a16:creationId xmlns:a16="http://schemas.microsoft.com/office/drawing/2014/main" id="{663FA7C7-6A3A-1008-C36F-4E251BEC83B1}"/>
              </a:ext>
            </a:extLst>
          </p:cNvPr>
          <p:cNvSpPr txBox="1"/>
          <p:nvPr/>
        </p:nvSpPr>
        <p:spPr>
          <a:xfrm>
            <a:off x="4560021" y="2856524"/>
            <a:ext cx="806311" cy="184666"/>
          </a:xfrm>
          <a:prstGeom prst="rect">
            <a:avLst/>
          </a:prstGeom>
          <a:noFill/>
          <a:effectLst/>
        </p:spPr>
        <p:txBody>
          <a:bodyPr wrap="none" lIns="0" tIns="0" rIns="0" bIns="0" rtlCol="0">
            <a:spAutoFit/>
          </a:bodyPr>
          <a:lstStyle/>
          <a:p>
            <a:pPr algn="r">
              <a:spcBef>
                <a:spcPts val="1200"/>
              </a:spcBef>
            </a:pPr>
            <a:r>
              <a:rPr lang="en-US" sz="1200" i="1">
                <a:solidFill>
                  <a:schemeClr val="accent1"/>
                </a:solidFill>
                <a:latin typeface="Avenir Light" panose="020B0402020203020204" pitchFamily="34" charset="0"/>
              </a:rPr>
              <a:t>Aug 7, 2023</a:t>
            </a:r>
          </a:p>
        </p:txBody>
      </p:sp>
      <p:sp>
        <p:nvSpPr>
          <p:cNvPr id="82" name="TextBox 81">
            <a:extLst>
              <a:ext uri="{FF2B5EF4-FFF2-40B4-BE49-F238E27FC236}">
                <a16:creationId xmlns:a16="http://schemas.microsoft.com/office/drawing/2014/main" id="{B05B972D-29AE-3BB7-3CB9-AB952E566014}"/>
              </a:ext>
            </a:extLst>
          </p:cNvPr>
          <p:cNvSpPr txBox="1"/>
          <p:nvPr/>
        </p:nvSpPr>
        <p:spPr>
          <a:xfrm>
            <a:off x="7688826" y="2131883"/>
            <a:ext cx="2621680" cy="553998"/>
          </a:xfrm>
          <a:prstGeom prst="rect">
            <a:avLst/>
          </a:prstGeom>
          <a:noFill/>
          <a:effectLst/>
        </p:spPr>
        <p:txBody>
          <a:bodyPr wrap="square" lIns="0" tIns="0" rIns="0" bIns="0" rtlCol="0" anchor="b">
            <a:spAutoFit/>
          </a:bodyPr>
          <a:lstStyle/>
          <a:p>
            <a:pPr algn="ctr">
              <a:spcBef>
                <a:spcPts val="600"/>
              </a:spcBef>
            </a:pPr>
            <a:r>
              <a:rPr lang="en-US">
                <a:solidFill>
                  <a:schemeClr val="accent1"/>
                </a:solidFill>
                <a:latin typeface="Avenir Heavy" panose="020B0703020203020204" pitchFamily="34" charset="0"/>
              </a:rPr>
              <a:t>CRDF-004: </a:t>
            </a:r>
            <a:br>
              <a:rPr lang="en-US">
                <a:solidFill>
                  <a:schemeClr val="accent1"/>
                </a:solidFill>
                <a:latin typeface="Avenir Book" panose="02000503020000020003" pitchFamily="2" charset="0"/>
              </a:rPr>
            </a:br>
            <a:r>
              <a:rPr lang="en-US">
                <a:solidFill>
                  <a:schemeClr val="accent1"/>
                </a:solidFill>
                <a:latin typeface="Avenir Book" panose="02000503020000020003" pitchFamily="2" charset="0"/>
              </a:rPr>
              <a:t>initial 1</a:t>
            </a:r>
            <a:r>
              <a:rPr lang="en-US" baseline="30000">
                <a:solidFill>
                  <a:schemeClr val="accent1"/>
                </a:solidFill>
                <a:latin typeface="Avenir Book" panose="02000503020000020003" pitchFamily="2" charset="0"/>
              </a:rPr>
              <a:t>st</a:t>
            </a:r>
            <a:r>
              <a:rPr lang="en-US">
                <a:solidFill>
                  <a:schemeClr val="accent1"/>
                </a:solidFill>
                <a:latin typeface="Avenir Book" panose="02000503020000020003" pitchFamily="2" charset="0"/>
              </a:rPr>
              <a:t> line data release</a:t>
            </a:r>
          </a:p>
        </p:txBody>
      </p:sp>
      <p:sp>
        <p:nvSpPr>
          <p:cNvPr id="91" name="TextBox 90">
            <a:extLst>
              <a:ext uri="{FF2B5EF4-FFF2-40B4-BE49-F238E27FC236}">
                <a16:creationId xmlns:a16="http://schemas.microsoft.com/office/drawing/2014/main" id="{BCF6F802-A556-AF99-364C-6ABA59EF9E37}"/>
              </a:ext>
            </a:extLst>
          </p:cNvPr>
          <p:cNvSpPr txBox="1"/>
          <p:nvPr/>
        </p:nvSpPr>
        <p:spPr>
          <a:xfrm>
            <a:off x="8046243" y="2856524"/>
            <a:ext cx="873637" cy="184666"/>
          </a:xfrm>
          <a:prstGeom prst="rect">
            <a:avLst/>
          </a:prstGeom>
          <a:noFill/>
          <a:effectLst/>
        </p:spPr>
        <p:txBody>
          <a:bodyPr wrap="none" lIns="0" tIns="0" rIns="0" bIns="0" rtlCol="0">
            <a:spAutoFit/>
          </a:bodyPr>
          <a:lstStyle/>
          <a:p>
            <a:pPr algn="r">
              <a:spcBef>
                <a:spcPts val="1200"/>
              </a:spcBef>
            </a:pPr>
            <a:r>
              <a:rPr lang="en-US" sz="1200" i="1">
                <a:solidFill>
                  <a:schemeClr val="accent1"/>
                </a:solidFill>
                <a:latin typeface="Avenir Light" panose="020B0402020203020204" pitchFamily="34" charset="0"/>
              </a:rPr>
              <a:t>Dec 10, 2024</a:t>
            </a:r>
          </a:p>
        </p:txBody>
      </p:sp>
      <p:sp>
        <p:nvSpPr>
          <p:cNvPr id="94" name="TextBox 93">
            <a:extLst>
              <a:ext uri="{FF2B5EF4-FFF2-40B4-BE49-F238E27FC236}">
                <a16:creationId xmlns:a16="http://schemas.microsoft.com/office/drawing/2014/main" id="{BE7AF6B3-2A55-7F09-948B-6E3939D04CC8}"/>
              </a:ext>
            </a:extLst>
          </p:cNvPr>
          <p:cNvSpPr txBox="1"/>
          <p:nvPr/>
        </p:nvSpPr>
        <p:spPr>
          <a:xfrm>
            <a:off x="865940" y="5270889"/>
            <a:ext cx="1543692" cy="276999"/>
          </a:xfrm>
          <a:prstGeom prst="rect">
            <a:avLst/>
          </a:prstGeom>
          <a:noFill/>
          <a:effectLst/>
        </p:spPr>
        <p:txBody>
          <a:bodyPr wrap="none" lIns="0" tIns="0" rIns="0" bIns="0" rtlCol="0" anchor="b">
            <a:spAutoFit/>
          </a:bodyPr>
          <a:lstStyle/>
          <a:p>
            <a:pPr algn="l">
              <a:spcBef>
                <a:spcPts val="1200"/>
              </a:spcBef>
            </a:pPr>
            <a:r>
              <a:rPr lang="en-US">
                <a:solidFill>
                  <a:schemeClr val="accent5">
                    <a:lumMod val="40000"/>
                    <a:lumOff val="60000"/>
                  </a:schemeClr>
                </a:solidFill>
                <a:latin typeface="Roboto Slab" pitchFamily="2" charset="0"/>
                <a:ea typeface="Roboto Slab" pitchFamily="2" charset="0"/>
              </a:rPr>
              <a:t>SECOND-LINE</a:t>
            </a:r>
          </a:p>
        </p:txBody>
      </p:sp>
      <p:sp>
        <p:nvSpPr>
          <p:cNvPr id="95" name="TextBox 94">
            <a:extLst>
              <a:ext uri="{FF2B5EF4-FFF2-40B4-BE49-F238E27FC236}">
                <a16:creationId xmlns:a16="http://schemas.microsoft.com/office/drawing/2014/main" id="{BF47C541-2EE7-B9F4-B0BE-1FCB65A14A16}"/>
              </a:ext>
            </a:extLst>
          </p:cNvPr>
          <p:cNvSpPr txBox="1"/>
          <p:nvPr/>
        </p:nvSpPr>
        <p:spPr>
          <a:xfrm>
            <a:off x="2922519" y="4615608"/>
            <a:ext cx="2019785" cy="430887"/>
          </a:xfrm>
          <a:prstGeom prst="rect">
            <a:avLst/>
          </a:prstGeom>
          <a:noFill/>
          <a:effectLst/>
        </p:spPr>
        <p:txBody>
          <a:bodyPr wrap="none" lIns="0" tIns="0" rIns="0" bIns="0" rtlCol="0" anchor="b">
            <a:spAutoFit/>
          </a:bodyPr>
          <a:lstStyle/>
          <a:p>
            <a:pPr algn="r">
              <a:spcBef>
                <a:spcPts val="1200"/>
              </a:spcBef>
            </a:pPr>
            <a:r>
              <a:rPr lang="en-US" sz="2800">
                <a:solidFill>
                  <a:schemeClr val="accent5">
                    <a:lumMod val="60000"/>
                    <a:lumOff val="40000"/>
                  </a:schemeClr>
                </a:solidFill>
                <a:latin typeface="Roboto Slab" pitchFamily="2" charset="0"/>
                <a:ea typeface="Roboto Slab" pitchFamily="2" charset="0"/>
              </a:rPr>
              <a:t>FIRST-LINE</a:t>
            </a:r>
          </a:p>
        </p:txBody>
      </p:sp>
      <p:grpSp>
        <p:nvGrpSpPr>
          <p:cNvPr id="175" name="!!Group 174">
            <a:extLst>
              <a:ext uri="{FF2B5EF4-FFF2-40B4-BE49-F238E27FC236}">
                <a16:creationId xmlns:a16="http://schemas.microsoft.com/office/drawing/2014/main" id="{149D7D85-0AF3-5A80-8EEE-019EE2DBD032}"/>
              </a:ext>
            </a:extLst>
          </p:cNvPr>
          <p:cNvGrpSpPr/>
          <p:nvPr/>
        </p:nvGrpSpPr>
        <p:grpSpPr>
          <a:xfrm>
            <a:off x="4403163" y="2767150"/>
            <a:ext cx="2079042" cy="2245788"/>
            <a:chOff x="1833148" y="2767150"/>
            <a:chExt cx="1884738" cy="2245788"/>
          </a:xfrm>
        </p:grpSpPr>
        <p:sp>
          <p:nvSpPr>
            <p:cNvPr id="176" name="Oval 175">
              <a:extLst>
                <a:ext uri="{FF2B5EF4-FFF2-40B4-BE49-F238E27FC236}">
                  <a16:creationId xmlns:a16="http://schemas.microsoft.com/office/drawing/2014/main" id="{F5BE4736-8BF3-C39F-0BF6-EB660D1565E4}"/>
                </a:ext>
              </a:extLst>
            </p:cNvPr>
            <p:cNvSpPr/>
            <p:nvPr/>
          </p:nvSpPr>
          <p:spPr>
            <a:xfrm>
              <a:off x="2723140" y="4912112"/>
              <a:ext cx="100584" cy="100826"/>
            </a:xfrm>
            <a:prstGeom prst="ellipse">
              <a:avLst/>
            </a:prstGeom>
            <a:solidFill>
              <a:schemeClr val="accent1"/>
            </a:solidFill>
            <a:ln w="9525">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cxnSp>
          <p:nvCxnSpPr>
            <p:cNvPr id="177" name="Straight Connector 176">
              <a:extLst>
                <a:ext uri="{FF2B5EF4-FFF2-40B4-BE49-F238E27FC236}">
                  <a16:creationId xmlns:a16="http://schemas.microsoft.com/office/drawing/2014/main" id="{808DA047-4568-41A5-3900-C06BD3429CF1}"/>
                </a:ext>
              </a:extLst>
            </p:cNvPr>
            <p:cNvCxnSpPr>
              <a:cxnSpLocks/>
            </p:cNvCxnSpPr>
            <p:nvPr/>
          </p:nvCxnSpPr>
          <p:spPr>
            <a:xfrm flipH="1">
              <a:off x="1833148" y="2767150"/>
              <a:ext cx="1884738" cy="0"/>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78" name="Straight Connector 177">
              <a:extLst>
                <a:ext uri="{FF2B5EF4-FFF2-40B4-BE49-F238E27FC236}">
                  <a16:creationId xmlns:a16="http://schemas.microsoft.com/office/drawing/2014/main" id="{4A5DAACB-B057-04A8-FE82-2D2622A255B2}"/>
                </a:ext>
              </a:extLst>
            </p:cNvPr>
            <p:cNvCxnSpPr>
              <a:cxnSpLocks/>
              <a:endCxn id="176" idx="0"/>
            </p:cNvCxnSpPr>
            <p:nvPr/>
          </p:nvCxnSpPr>
          <p:spPr>
            <a:xfrm>
              <a:off x="2773432" y="2767150"/>
              <a:ext cx="0" cy="2144962"/>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9" name="Group 8">
            <a:extLst>
              <a:ext uri="{FF2B5EF4-FFF2-40B4-BE49-F238E27FC236}">
                <a16:creationId xmlns:a16="http://schemas.microsoft.com/office/drawing/2014/main" id="{99BC13F5-EDE3-37B4-D51A-2BEBC077E153}"/>
              </a:ext>
            </a:extLst>
          </p:cNvPr>
          <p:cNvGrpSpPr/>
          <p:nvPr/>
        </p:nvGrpSpPr>
        <p:grpSpPr>
          <a:xfrm>
            <a:off x="3014555" y="1669765"/>
            <a:ext cx="628414" cy="628414"/>
            <a:chOff x="3594651" y="1645942"/>
            <a:chExt cx="628414" cy="628414"/>
          </a:xfrm>
        </p:grpSpPr>
        <p:sp>
          <p:nvSpPr>
            <p:cNvPr id="4" name="Oval 3">
              <a:extLst>
                <a:ext uri="{FF2B5EF4-FFF2-40B4-BE49-F238E27FC236}">
                  <a16:creationId xmlns:a16="http://schemas.microsoft.com/office/drawing/2014/main" id="{9CE175E8-8ED2-5123-C071-4DF7D813AFBF}"/>
                </a:ext>
              </a:extLst>
            </p:cNvPr>
            <p:cNvSpPr/>
            <p:nvPr/>
          </p:nvSpPr>
          <p:spPr>
            <a:xfrm>
              <a:off x="3594651" y="1645942"/>
              <a:ext cx="628414" cy="628414"/>
            </a:xfrm>
            <a:prstGeom prst="ellipse">
              <a:avLst/>
            </a:prstGeom>
            <a:solidFill>
              <a:schemeClr val="accent1"/>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chemeClr val="accent1"/>
                </a:solidFill>
                <a:latin typeface="Avenir Book" panose="02000503020000020003" pitchFamily="2" charset="0"/>
              </a:endParaRPr>
            </a:p>
          </p:txBody>
        </p:sp>
        <p:sp>
          <p:nvSpPr>
            <p:cNvPr id="5" name="TextBox 4">
              <a:extLst>
                <a:ext uri="{FF2B5EF4-FFF2-40B4-BE49-F238E27FC236}">
                  <a16:creationId xmlns:a16="http://schemas.microsoft.com/office/drawing/2014/main" id="{41E86CD6-BEED-8251-686A-D7BB288BDAC0}"/>
                </a:ext>
              </a:extLst>
            </p:cNvPr>
            <p:cNvSpPr txBox="1"/>
            <p:nvPr/>
          </p:nvSpPr>
          <p:spPr>
            <a:xfrm>
              <a:off x="3808083" y="1713928"/>
              <a:ext cx="221215" cy="492443"/>
            </a:xfrm>
            <a:prstGeom prst="rect">
              <a:avLst/>
            </a:prstGeom>
            <a:noFill/>
            <a:effectLst/>
          </p:spPr>
          <p:txBody>
            <a:bodyPr wrap="none" lIns="0" tIns="0" rIns="0" bIns="0" rtlCol="0">
              <a:spAutoFit/>
            </a:bodyPr>
            <a:lstStyle/>
            <a:p>
              <a:pPr algn="ctr">
                <a:spcBef>
                  <a:spcPts val="1200"/>
                </a:spcBef>
              </a:pPr>
              <a:r>
                <a:rPr lang="en-US" sz="3200">
                  <a:solidFill>
                    <a:schemeClr val="bg1"/>
                  </a:solidFill>
                  <a:latin typeface="Roboto Slab" pitchFamily="2" charset="0"/>
                  <a:ea typeface="Roboto Slab" pitchFamily="2" charset="0"/>
                </a:rPr>
                <a:t>3</a:t>
              </a:r>
            </a:p>
          </p:txBody>
        </p:sp>
      </p:grpSp>
      <p:sp>
        <p:nvSpPr>
          <p:cNvPr id="6" name="Oval 5">
            <a:extLst>
              <a:ext uri="{FF2B5EF4-FFF2-40B4-BE49-F238E27FC236}">
                <a16:creationId xmlns:a16="http://schemas.microsoft.com/office/drawing/2014/main" id="{A2066D19-12CF-0001-D61A-FF4C5C352AA6}"/>
              </a:ext>
            </a:extLst>
          </p:cNvPr>
          <p:cNvSpPr/>
          <p:nvPr/>
        </p:nvSpPr>
        <p:spPr>
          <a:xfrm>
            <a:off x="7573379" y="1669765"/>
            <a:ext cx="628414" cy="628414"/>
          </a:xfrm>
          <a:prstGeom prst="ellipse">
            <a:avLst/>
          </a:prstGeom>
          <a:solidFill>
            <a:schemeClr val="accent1"/>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chemeClr val="accent1"/>
              </a:solidFill>
              <a:latin typeface="Avenir Book" panose="02000503020000020003" pitchFamily="2" charset="0"/>
            </a:endParaRPr>
          </a:p>
        </p:txBody>
      </p:sp>
      <p:sp>
        <p:nvSpPr>
          <p:cNvPr id="7" name="TextBox 6">
            <a:extLst>
              <a:ext uri="{FF2B5EF4-FFF2-40B4-BE49-F238E27FC236}">
                <a16:creationId xmlns:a16="http://schemas.microsoft.com/office/drawing/2014/main" id="{CF4F4822-D5F8-C0CD-C832-9C687665CD59}"/>
              </a:ext>
            </a:extLst>
          </p:cNvPr>
          <p:cNvSpPr txBox="1"/>
          <p:nvPr/>
        </p:nvSpPr>
        <p:spPr>
          <a:xfrm>
            <a:off x="7759132" y="1737751"/>
            <a:ext cx="237244" cy="492443"/>
          </a:xfrm>
          <a:prstGeom prst="rect">
            <a:avLst/>
          </a:prstGeom>
          <a:noFill/>
          <a:effectLst/>
        </p:spPr>
        <p:txBody>
          <a:bodyPr wrap="none" lIns="0" tIns="0" rIns="0" bIns="0" rtlCol="0">
            <a:spAutoFit/>
          </a:bodyPr>
          <a:lstStyle/>
          <a:p>
            <a:pPr algn="ctr">
              <a:spcBef>
                <a:spcPts val="1200"/>
              </a:spcBef>
            </a:pPr>
            <a:r>
              <a:rPr lang="en-US" sz="3200">
                <a:solidFill>
                  <a:schemeClr val="bg1"/>
                </a:solidFill>
                <a:latin typeface="Roboto Slab" pitchFamily="2" charset="0"/>
                <a:ea typeface="Roboto Slab" pitchFamily="2" charset="0"/>
              </a:rPr>
              <a:t>4</a:t>
            </a:r>
          </a:p>
        </p:txBody>
      </p:sp>
      <p:sp>
        <p:nvSpPr>
          <p:cNvPr id="10" name="Rectangle 9">
            <a:hlinkClick r:id="rId2" action="ppaction://hlinksldjump"/>
            <a:extLst>
              <a:ext uri="{FF2B5EF4-FFF2-40B4-BE49-F238E27FC236}">
                <a16:creationId xmlns:a16="http://schemas.microsoft.com/office/drawing/2014/main" id="{AD12CCB6-4B87-B674-F04B-5A6F25D10215}"/>
              </a:ext>
            </a:extLst>
          </p:cNvPr>
          <p:cNvSpPr/>
          <p:nvPr/>
        </p:nvSpPr>
        <p:spPr>
          <a:xfrm>
            <a:off x="11096625" y="6191250"/>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Tree>
    <p:extLst>
      <p:ext uri="{BB962C8B-B14F-4D97-AF65-F5344CB8AC3E}">
        <p14:creationId xmlns:p14="http://schemas.microsoft.com/office/powerpoint/2010/main" val="2491711399"/>
      </p:ext>
    </p:extLst>
  </p:cSld>
  <p:clrMapOvr>
    <a:masterClrMapping/>
  </p:clrMapOvr>
  <mc:AlternateContent xmlns:mc="http://schemas.openxmlformats.org/markup-compatibility/2006">
    <mc:Choice xmlns:p159="http://schemas.microsoft.com/office/powerpoint/2015/09/main" Requires="p159">
      <p:transition spd="med">
        <p159:morph option="byObject"/>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79"/>
                                        </p:tgtEl>
                                        <p:attrNameLst>
                                          <p:attrName>style.visibility</p:attrName>
                                        </p:attrNameLst>
                                      </p:cBhvr>
                                      <p:to>
                                        <p:strVal val="visible"/>
                                      </p:to>
                                    </p:set>
                                    <p:animEffect transition="in" filter="wipe(down)">
                                      <p:cBhvr>
                                        <p:cTn id="7" dur="380"/>
                                        <p:tgtEl>
                                          <p:spTgt spid="179"/>
                                        </p:tgtEl>
                                      </p:cBhvr>
                                    </p:animEffect>
                                  </p:childTnLst>
                                </p:cTn>
                              </p:par>
                            </p:childTnLst>
                          </p:cTn>
                        </p:par>
                        <p:par>
                          <p:cTn id="8" fill="hold">
                            <p:stCondLst>
                              <p:cond delay="380"/>
                            </p:stCondLst>
                            <p:childTnLst>
                              <p:par>
                                <p:cTn id="9" presetID="1" presetClass="entr" presetSubtype="0" fill="hold" grpId="0" nodeType="afterEffect">
                                  <p:stCondLst>
                                    <p:cond delay="0"/>
                                  </p:stCondLst>
                                  <p:childTnLst>
                                    <p:set>
                                      <p:cBhvr>
                                        <p:cTn id="10" dur="1" fill="hold">
                                          <p:stCondLst>
                                            <p:cond delay="0"/>
                                          </p:stCondLst>
                                        </p:cTn>
                                        <p:tgtEl>
                                          <p:spTgt spid="91"/>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p:bldP spid="91" grpId="0"/>
      <p:bldP spid="6" grpId="0" animBg="1"/>
      <p:bldP spid="7"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2DD0E7B-BCA2-232A-DBD6-56E7BD82B11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1A33D95-C7C2-36D0-EE7D-7635B7A8BA98}"/>
              </a:ext>
            </a:extLst>
          </p:cNvPr>
          <p:cNvSpPr>
            <a:spLocks noGrp="1"/>
          </p:cNvSpPr>
          <p:nvPr>
            <p:ph type="title" idx="4294967295"/>
          </p:nvPr>
        </p:nvSpPr>
        <p:spPr>
          <a:xfrm>
            <a:off x="182880" y="87313"/>
            <a:ext cx="11596688" cy="284162"/>
          </a:xfrm>
        </p:spPr>
        <p:txBody>
          <a:bodyPr vert="horz" lIns="0" tIns="0" rIns="0" bIns="0" rtlCol="0" anchor="ctr" anchorCtr="0">
            <a:spAutoFit/>
          </a:bodyPr>
          <a:lstStyle/>
          <a:p>
            <a:r>
              <a:rPr lang="en-US" sz="2000"/>
              <a:t>CRDF-004 FOLFIRI/Bev/Onvansertib 30mg Treatment Emergent Adverse Effects (TEAEs)</a:t>
            </a:r>
          </a:p>
        </p:txBody>
      </p:sp>
      <p:sp>
        <p:nvSpPr>
          <p:cNvPr id="8" name="TextBox 7">
            <a:extLst>
              <a:ext uri="{FF2B5EF4-FFF2-40B4-BE49-F238E27FC236}">
                <a16:creationId xmlns:a16="http://schemas.microsoft.com/office/drawing/2014/main" id="{C1F829FC-3CC6-5361-07BA-424A803A4307}"/>
              </a:ext>
            </a:extLst>
          </p:cNvPr>
          <p:cNvSpPr txBox="1"/>
          <p:nvPr/>
        </p:nvSpPr>
        <p:spPr>
          <a:xfrm>
            <a:off x="8898301" y="2071077"/>
            <a:ext cx="3111989" cy="2769989"/>
          </a:xfrm>
          <a:prstGeom prst="rect">
            <a:avLst/>
          </a:prstGeom>
          <a:noFill/>
        </p:spPr>
        <p:txBody>
          <a:bodyPr wrap="square" lIns="0" tIns="0" rIns="0" bIns="0" rtlCol="0">
            <a:spAutoFit/>
          </a:bodyPr>
          <a:lstStyle/>
          <a:p>
            <a:pPr marL="285750" marR="0" lvl="0" indent="-285750" algn="l" defTabSz="914354" rtl="0" eaLnBrk="1" fontAlgn="auto" latinLnBrk="0" hangingPunct="1">
              <a:lnSpc>
                <a:spcPct val="100000"/>
              </a:lnSpc>
              <a:spcBef>
                <a:spcPts val="0"/>
              </a:spcBef>
              <a:spcAft>
                <a:spcPts val="1200"/>
              </a:spcAft>
              <a:buClr>
                <a:srgbClr val="D1D3D4">
                  <a:lumMod val="50000"/>
                </a:srgbClr>
              </a:buClr>
              <a:buSzTx/>
              <a:buFont typeface="Arial" panose="020B0604020202020204" pitchFamily="34" charset="0"/>
              <a:buChar char="•"/>
              <a:tabLst/>
              <a:defRPr/>
            </a:pPr>
            <a:r>
              <a:rPr kumimoji="0" lang="en-US" sz="1600" b="0" i="0" u="none" strike="noStrike" kern="1200" cap="none" spc="0" normalizeH="0" baseline="0" noProof="0">
                <a:ln>
                  <a:noFill/>
                </a:ln>
                <a:solidFill>
                  <a:srgbClr val="FFFFFF">
                    <a:lumMod val="50000"/>
                  </a:srgbClr>
                </a:solidFill>
                <a:effectLst/>
                <a:uLnTx/>
                <a:uFillTx/>
                <a:latin typeface="Avenir Book" panose="02000503020000020003" pitchFamily="2" charset="0"/>
                <a:ea typeface="+mn-ea"/>
                <a:cs typeface="+mn-cs"/>
              </a:rPr>
              <a:t>Patients received FOLFIRI + Bev + 30 mg dose of onvansertib</a:t>
            </a:r>
          </a:p>
          <a:p>
            <a:pPr marL="285750" marR="0" lvl="0" indent="-285750" algn="l" defTabSz="914354" rtl="0" eaLnBrk="1" fontAlgn="auto" latinLnBrk="0" hangingPunct="1">
              <a:lnSpc>
                <a:spcPct val="100000"/>
              </a:lnSpc>
              <a:spcBef>
                <a:spcPts val="0"/>
              </a:spcBef>
              <a:spcAft>
                <a:spcPts val="1200"/>
              </a:spcAft>
              <a:buClr>
                <a:srgbClr val="D1D3D4">
                  <a:lumMod val="50000"/>
                </a:srgbClr>
              </a:buClr>
              <a:buSzTx/>
              <a:buFont typeface="Arial" panose="020B0604020202020204" pitchFamily="34" charset="0"/>
              <a:buChar char="•"/>
              <a:tabLst/>
              <a:defRPr/>
            </a:pPr>
            <a:r>
              <a:rPr lang="en-US" sz="1600">
                <a:solidFill>
                  <a:srgbClr val="FFFFFF">
                    <a:lumMod val="50000"/>
                  </a:srgbClr>
                </a:solidFill>
                <a:latin typeface="Avenir Book" panose="02000503020000020003" pitchFamily="2" charset="0"/>
              </a:rPr>
              <a:t>Grade 4 neutropenia in both patients resolved in 9 and 16 days. Treatment was delayed by 7 and 15 days, respectively until the AE resolved. </a:t>
            </a:r>
          </a:p>
          <a:p>
            <a:pPr marL="285750" marR="0" lvl="0" indent="-285750" algn="l" defTabSz="914354" rtl="0" eaLnBrk="1" fontAlgn="auto" latinLnBrk="0" hangingPunct="1">
              <a:lnSpc>
                <a:spcPct val="100000"/>
              </a:lnSpc>
              <a:spcBef>
                <a:spcPts val="0"/>
              </a:spcBef>
              <a:spcAft>
                <a:spcPts val="1200"/>
              </a:spcAft>
              <a:buClr>
                <a:srgbClr val="D1D3D4">
                  <a:lumMod val="50000"/>
                </a:srgbClr>
              </a:buClr>
              <a:buSzTx/>
              <a:buFont typeface="Arial" panose="020B0604020202020204" pitchFamily="34" charset="0"/>
              <a:buChar char="•"/>
              <a:tabLst/>
              <a:defRPr/>
            </a:pPr>
            <a:r>
              <a:rPr kumimoji="0" lang="en-US" sz="1600" b="0" i="0" u="none" strike="noStrike" kern="1200" cap="none" spc="0" normalizeH="0" baseline="0" noProof="0">
                <a:ln>
                  <a:noFill/>
                </a:ln>
                <a:solidFill>
                  <a:srgbClr val="FFFFFF">
                    <a:lumMod val="50000"/>
                  </a:srgbClr>
                </a:solidFill>
                <a:effectLst/>
                <a:uLnTx/>
                <a:uFillTx/>
                <a:latin typeface="Avenir Book" panose="02000503020000020003" pitchFamily="2" charset="0"/>
                <a:ea typeface="+mn-ea"/>
                <a:cs typeface="+mn-cs"/>
              </a:rPr>
              <a:t>Both patients are </a:t>
            </a:r>
            <a:r>
              <a:rPr lang="en-US" sz="1600">
                <a:solidFill>
                  <a:srgbClr val="FFFFFF">
                    <a:lumMod val="50000"/>
                  </a:srgbClr>
                </a:solidFill>
                <a:latin typeface="Avenir Book" panose="02000503020000020003" pitchFamily="2" charset="0"/>
              </a:rPr>
              <a:t>still on study treatment.</a:t>
            </a:r>
            <a:endParaRPr kumimoji="0" lang="en-US" sz="1600" b="0" i="0" u="none" strike="noStrike" kern="1200" cap="none" spc="0" normalizeH="0" baseline="0" noProof="0">
              <a:ln>
                <a:noFill/>
              </a:ln>
              <a:solidFill>
                <a:srgbClr val="FFFFFF">
                  <a:lumMod val="50000"/>
                </a:srgbClr>
              </a:solidFill>
              <a:effectLst/>
              <a:uLnTx/>
              <a:uFillTx/>
              <a:latin typeface="Avenir Book" panose="02000503020000020003" pitchFamily="2" charset="0"/>
              <a:ea typeface="+mn-ea"/>
              <a:cs typeface="+mn-cs"/>
            </a:endParaRPr>
          </a:p>
        </p:txBody>
      </p:sp>
      <p:sp>
        <p:nvSpPr>
          <p:cNvPr id="9" name="TextBox 8">
            <a:extLst>
              <a:ext uri="{FF2B5EF4-FFF2-40B4-BE49-F238E27FC236}">
                <a16:creationId xmlns:a16="http://schemas.microsoft.com/office/drawing/2014/main" id="{7BF11882-2BBC-1602-60AC-C44A2CE0CB7D}"/>
              </a:ext>
            </a:extLst>
          </p:cNvPr>
          <p:cNvSpPr txBox="1"/>
          <p:nvPr/>
        </p:nvSpPr>
        <p:spPr>
          <a:xfrm>
            <a:off x="9166791" y="914400"/>
            <a:ext cx="2814873" cy="615553"/>
          </a:xfrm>
          <a:prstGeom prst="rect">
            <a:avLst/>
          </a:prstGeom>
          <a:noFill/>
          <a:effectLst/>
        </p:spPr>
        <p:txBody>
          <a:bodyPr wrap="none" lIns="0" tIns="0" rIns="0" bIns="0" rtlCol="0" anchor="ctr">
            <a:spAutoFit/>
          </a:bodyPr>
          <a:lstStyle>
            <a:defPPr>
              <a:defRPr lang="en-UG"/>
            </a:defPPr>
            <a:lvl1pPr algn="r">
              <a:spcBef>
                <a:spcPts val="1200"/>
              </a:spcBef>
              <a:defRPr sz="2400">
                <a:solidFill>
                  <a:schemeClr val="bg1">
                    <a:lumMod val="65000"/>
                  </a:schemeClr>
                </a:solidFill>
                <a:latin typeface="Avenir Medium" panose="02000603020000020003" pitchFamily="2" charset="0"/>
                <a:ea typeface="Roboto Slab" pitchFamily="2" charset="0"/>
              </a:defRPr>
            </a:lvl1pPr>
          </a:lstStyle>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sz="2400" b="0" i="0" u="none" strike="noStrike" kern="1200" cap="none" spc="0" normalizeH="0" baseline="0" noProof="0">
                <a:ln>
                  <a:noFill/>
                </a:ln>
                <a:solidFill>
                  <a:srgbClr val="FFFFFF">
                    <a:lumMod val="50000"/>
                  </a:srgbClr>
                </a:solidFill>
                <a:effectLst/>
                <a:uLnTx/>
                <a:uFillTx/>
                <a:latin typeface="Roboto Slab" pitchFamily="2" charset="0"/>
                <a:ea typeface="Roboto Slab" pitchFamily="2" charset="0"/>
                <a:cs typeface="+mn-cs"/>
              </a:rPr>
              <a:t>Experimental arm</a:t>
            </a:r>
            <a:br>
              <a:rPr kumimoji="0" lang="en-US" sz="2400" b="0" i="0" u="none" strike="noStrike" kern="1200" cap="none" spc="0" normalizeH="0" baseline="0" noProof="0">
                <a:ln>
                  <a:noFill/>
                </a:ln>
                <a:solidFill>
                  <a:srgbClr val="FFFFFF">
                    <a:lumMod val="50000"/>
                  </a:srgbClr>
                </a:solidFill>
                <a:effectLst/>
                <a:uLnTx/>
                <a:uFillTx/>
                <a:latin typeface="Avenir Medium" panose="02000603020000020003" pitchFamily="2" charset="0"/>
                <a:ea typeface="Roboto Slab" pitchFamily="2" charset="0"/>
                <a:cs typeface="+mn-cs"/>
              </a:rPr>
            </a:br>
            <a:r>
              <a:rPr kumimoji="0" lang="en-US" sz="1600" b="0" i="0" u="none" strike="noStrike" kern="1200" cap="none" spc="0" normalizeH="0" baseline="0" noProof="0">
                <a:ln>
                  <a:noFill/>
                </a:ln>
                <a:solidFill>
                  <a:srgbClr val="FFFFFF">
                    <a:lumMod val="50000"/>
                  </a:srgbClr>
                </a:solidFill>
                <a:effectLst/>
                <a:uLnTx/>
                <a:uFillTx/>
                <a:latin typeface="Avenir Medium" panose="02000603020000020003" pitchFamily="2" charset="0"/>
                <a:ea typeface="Roboto Slab" pitchFamily="2" charset="0"/>
                <a:cs typeface="+mn-cs"/>
              </a:rPr>
              <a:t>FOLFIRI/Bev/</a:t>
            </a:r>
            <a:r>
              <a:rPr kumimoji="0" lang="en-US" sz="1600" b="0" i="0" u="none" strike="noStrike" kern="1200" cap="none" spc="0" normalizeH="0" baseline="0" noProof="0" err="1">
                <a:ln>
                  <a:noFill/>
                </a:ln>
                <a:solidFill>
                  <a:srgbClr val="FFFFFF">
                    <a:lumMod val="50000"/>
                  </a:srgbClr>
                </a:solidFill>
                <a:effectLst/>
                <a:uLnTx/>
                <a:uFillTx/>
                <a:latin typeface="Avenir Medium" panose="02000603020000020003" pitchFamily="2" charset="0"/>
                <a:ea typeface="Roboto Slab" pitchFamily="2" charset="0"/>
                <a:cs typeface="+mn-cs"/>
              </a:rPr>
              <a:t>Onv</a:t>
            </a:r>
            <a:r>
              <a:rPr kumimoji="0" lang="en-US" sz="1600" b="0" i="0" u="none" strike="noStrike" kern="1200" cap="none" spc="0" normalizeH="0" baseline="0" noProof="0">
                <a:ln>
                  <a:noFill/>
                </a:ln>
                <a:solidFill>
                  <a:srgbClr val="FFFFFF">
                    <a:lumMod val="50000"/>
                  </a:srgbClr>
                </a:solidFill>
                <a:effectLst/>
                <a:uLnTx/>
                <a:uFillTx/>
                <a:latin typeface="Avenir Medium" panose="02000603020000020003" pitchFamily="2" charset="0"/>
                <a:ea typeface="Roboto Slab" pitchFamily="2" charset="0"/>
                <a:cs typeface="+mn-cs"/>
              </a:rPr>
              <a:t> 30mg (N=6)</a:t>
            </a:r>
            <a:endParaRPr kumimoji="0" lang="en-US" sz="2400" b="0" i="0" u="none" strike="noStrike" kern="1200" cap="none" spc="0" normalizeH="0" baseline="0" noProof="0">
              <a:ln>
                <a:noFill/>
              </a:ln>
              <a:solidFill>
                <a:srgbClr val="FFFFFF">
                  <a:lumMod val="50000"/>
                </a:srgbClr>
              </a:solidFill>
              <a:effectLst/>
              <a:uLnTx/>
              <a:uFillTx/>
              <a:latin typeface="Avenir Medium" panose="02000603020000020003" pitchFamily="2" charset="0"/>
              <a:ea typeface="Roboto Slab" pitchFamily="2" charset="0"/>
              <a:cs typeface="+mn-cs"/>
            </a:endParaRPr>
          </a:p>
        </p:txBody>
      </p:sp>
      <p:graphicFrame>
        <p:nvGraphicFramePr>
          <p:cNvPr id="4" name="Table 3">
            <a:extLst>
              <a:ext uri="{FF2B5EF4-FFF2-40B4-BE49-F238E27FC236}">
                <a16:creationId xmlns:a16="http://schemas.microsoft.com/office/drawing/2014/main" id="{05B5CE3B-0C46-5126-B6EB-49885AC840DB}"/>
              </a:ext>
            </a:extLst>
          </p:cNvPr>
          <p:cNvGraphicFramePr>
            <a:graphicFrameLocks noGrp="1"/>
          </p:cNvGraphicFramePr>
          <p:nvPr/>
        </p:nvGraphicFramePr>
        <p:xfrm>
          <a:off x="19611" y="390794"/>
          <a:ext cx="8570311" cy="6407628"/>
        </p:xfrm>
        <a:graphic>
          <a:graphicData uri="http://schemas.openxmlformats.org/drawingml/2006/table">
            <a:tbl>
              <a:tblPr firstRow="1">
                <a:tableStyleId>{5C22544A-7EE6-4342-B048-85BDC9FD1C3A}</a:tableStyleId>
              </a:tblPr>
              <a:tblGrid>
                <a:gridCol w="3109311">
                  <a:extLst>
                    <a:ext uri="{9D8B030D-6E8A-4147-A177-3AD203B41FA5}">
                      <a16:colId xmlns:a16="http://schemas.microsoft.com/office/drawing/2014/main" val="2312513103"/>
                    </a:ext>
                  </a:extLst>
                </a:gridCol>
                <a:gridCol w="1092200">
                  <a:extLst>
                    <a:ext uri="{9D8B030D-6E8A-4147-A177-3AD203B41FA5}">
                      <a16:colId xmlns:a16="http://schemas.microsoft.com/office/drawing/2014/main" val="483629773"/>
                    </a:ext>
                  </a:extLst>
                </a:gridCol>
                <a:gridCol w="1092200">
                  <a:extLst>
                    <a:ext uri="{9D8B030D-6E8A-4147-A177-3AD203B41FA5}">
                      <a16:colId xmlns:a16="http://schemas.microsoft.com/office/drawing/2014/main" val="1468010317"/>
                    </a:ext>
                  </a:extLst>
                </a:gridCol>
                <a:gridCol w="1092200">
                  <a:extLst>
                    <a:ext uri="{9D8B030D-6E8A-4147-A177-3AD203B41FA5}">
                      <a16:colId xmlns:a16="http://schemas.microsoft.com/office/drawing/2014/main" val="3068781641"/>
                    </a:ext>
                  </a:extLst>
                </a:gridCol>
                <a:gridCol w="1092200">
                  <a:extLst>
                    <a:ext uri="{9D8B030D-6E8A-4147-A177-3AD203B41FA5}">
                      <a16:colId xmlns:a16="http://schemas.microsoft.com/office/drawing/2014/main" val="3454617560"/>
                    </a:ext>
                  </a:extLst>
                </a:gridCol>
                <a:gridCol w="1092200">
                  <a:extLst>
                    <a:ext uri="{9D8B030D-6E8A-4147-A177-3AD203B41FA5}">
                      <a16:colId xmlns:a16="http://schemas.microsoft.com/office/drawing/2014/main" val="2732525635"/>
                    </a:ext>
                  </a:extLst>
                </a:gridCol>
              </a:tblGrid>
              <a:tr h="296391">
                <a:tc>
                  <a:txBody>
                    <a:bodyPr/>
                    <a:lstStyle/>
                    <a:p>
                      <a:pPr marL="0" marR="0" algn="ctr" defTabSz="914400" rtl="0" eaLnBrk="1" latinLnBrk="0" hangingPunct="1">
                        <a:lnSpc>
                          <a:spcPct val="115000"/>
                        </a:lnSpc>
                        <a:spcBef>
                          <a:spcPts val="0"/>
                        </a:spcBef>
                        <a:spcAft>
                          <a:spcPts val="0"/>
                        </a:spcAft>
                      </a:pPr>
                      <a:r>
                        <a:rPr lang="en-US" sz="9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N (% of total)  </a:t>
                      </a:r>
                    </a:p>
                  </a:txBody>
                  <a:tcPr marL="0" marR="0" marT="0" marB="0" anchor="ctr">
                    <a:lnL w="12700" cmpd="sng">
                      <a:noFill/>
                    </a:lnL>
                    <a:lnR w="12700" cmpd="sng">
                      <a:noFill/>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defTabSz="914400" rtl="0" eaLnBrk="1" latinLnBrk="0" hangingPunct="1">
                        <a:lnSpc>
                          <a:spcPct val="115000"/>
                        </a:lnSpc>
                        <a:spcBef>
                          <a:spcPts val="0"/>
                        </a:spcBef>
                        <a:spcAft>
                          <a:spcPts val="0"/>
                        </a:spcAft>
                      </a:pPr>
                      <a:r>
                        <a:rPr lang="en-US" sz="9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Grade 1</a:t>
                      </a:r>
                    </a:p>
                  </a:txBody>
                  <a:tcPr marL="0" marR="0" marT="0" marB="0" anchor="ctr">
                    <a:lnL w="12700" cmpd="sng">
                      <a:noFill/>
                    </a:lnL>
                    <a:lnR w="12700" cmpd="sng">
                      <a:noFill/>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defTabSz="914400" rtl="0" eaLnBrk="1" latinLnBrk="0" hangingPunct="1">
                        <a:lnSpc>
                          <a:spcPct val="115000"/>
                        </a:lnSpc>
                        <a:spcBef>
                          <a:spcPts val="0"/>
                        </a:spcBef>
                        <a:spcAft>
                          <a:spcPts val="0"/>
                        </a:spcAft>
                      </a:pPr>
                      <a:r>
                        <a:rPr lang="en-US" sz="9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Grade 2</a:t>
                      </a:r>
                    </a:p>
                  </a:txBody>
                  <a:tcPr marL="0" marR="0" marT="0" marB="0" anchor="ctr">
                    <a:lnL w="12700" cmpd="sng">
                      <a:noFill/>
                    </a:lnL>
                    <a:lnR w="12700" cmpd="sng">
                      <a:noFill/>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defTabSz="914400" rtl="0" eaLnBrk="1" latinLnBrk="0" hangingPunct="1">
                        <a:lnSpc>
                          <a:spcPct val="115000"/>
                        </a:lnSpc>
                        <a:spcBef>
                          <a:spcPts val="0"/>
                        </a:spcBef>
                        <a:spcAft>
                          <a:spcPts val="0"/>
                        </a:spcAft>
                      </a:pPr>
                      <a:r>
                        <a:rPr lang="en-US" sz="9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Grade 3</a:t>
                      </a:r>
                    </a:p>
                  </a:txBody>
                  <a:tcPr marL="0" marR="0" marT="0" marB="0" anchor="ctr">
                    <a:lnL w="12700" cmpd="sng">
                      <a:noFill/>
                    </a:lnL>
                    <a:lnR w="12700" cmpd="sng">
                      <a:noFill/>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defTabSz="914400" rtl="0" eaLnBrk="1" latinLnBrk="0" hangingPunct="1">
                        <a:lnSpc>
                          <a:spcPct val="115000"/>
                        </a:lnSpc>
                        <a:spcBef>
                          <a:spcPts val="0"/>
                        </a:spcBef>
                        <a:spcAft>
                          <a:spcPts val="0"/>
                        </a:spcAft>
                      </a:pPr>
                      <a:r>
                        <a:rPr lang="en-US" sz="900" b="1" kern="100">
                          <a:solidFill>
                            <a:schemeClr val="accent2">
                              <a:lumMod val="75000"/>
                            </a:schemeClr>
                          </a:solidFill>
                          <a:effectLst/>
                          <a:latin typeface="Avenir Light" panose="020B0402020203020204" pitchFamily="34" charset="0"/>
                          <a:ea typeface="Calibri" panose="020F0502020204030204" pitchFamily="34" charset="0"/>
                          <a:cs typeface="Calibri" panose="020F0502020204030204" pitchFamily="34" charset="0"/>
                        </a:rPr>
                        <a:t>Grade 4</a:t>
                      </a:r>
                    </a:p>
                  </a:txBody>
                  <a:tcPr marL="0" marR="0" marT="0" marB="0" anchor="ctr">
                    <a:lnL w="12700" cmpd="sng">
                      <a:noFill/>
                    </a:lnL>
                    <a:lnR w="12700" cmpd="sng">
                      <a:noFill/>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marL="0" marR="0" algn="ctr" defTabSz="914400" rtl="0" eaLnBrk="1" latinLnBrk="0" hangingPunct="1">
                        <a:lnSpc>
                          <a:spcPct val="115000"/>
                        </a:lnSpc>
                        <a:spcBef>
                          <a:spcPts val="0"/>
                        </a:spcBef>
                        <a:spcAft>
                          <a:spcPts val="0"/>
                        </a:spcAft>
                      </a:pPr>
                      <a:r>
                        <a:rPr lang="en-US" sz="9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Total</a:t>
                      </a:r>
                    </a:p>
                  </a:txBody>
                  <a:tcPr marL="0" marR="0" marT="0" marB="0" anchor="ctr">
                    <a:lnL w="12700" cmpd="sng">
                      <a:noFill/>
                    </a:lnL>
                    <a:lnR w="12700" cmpd="sng">
                      <a:noFill/>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85198884"/>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Any Adverse Events</a:t>
                      </a:r>
                    </a:p>
                  </a:txBody>
                  <a:tcPr marL="9525" marR="9525" marT="9525" marB="0" anchor="ctr">
                    <a:lnT w="12700" cap="flat" cmpd="sng" algn="ctr">
                      <a:solidFill>
                        <a:schemeClr val="bg2">
                          <a:lumMod val="75000"/>
                        </a:schemeClr>
                      </a:solidFill>
                      <a:prstDash val="solid"/>
                      <a:round/>
                      <a:headEnd type="none" w="med" len="med"/>
                      <a:tailEnd type="none" w="med" len="med"/>
                    </a:lnT>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6 (100.0)</a:t>
                      </a:r>
                    </a:p>
                  </a:txBody>
                  <a:tcPr marL="9525" marR="9525" marT="9525" marB="0" anchor="ctr">
                    <a:lnT w="12700" cap="flat" cmpd="sng" algn="ctr">
                      <a:solidFill>
                        <a:schemeClr val="bg2">
                          <a:lumMod val="75000"/>
                        </a:schemeClr>
                      </a:solidFill>
                      <a:prstDash val="solid"/>
                      <a:round/>
                      <a:headEnd type="none" w="med" len="med"/>
                      <a:tailEnd type="none" w="med" len="med"/>
                    </a:lnT>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5 ( 83.3)</a:t>
                      </a:r>
                    </a:p>
                  </a:txBody>
                  <a:tcPr marL="9525" marR="9525" marT="9525" marB="0" anchor="ctr">
                    <a:lnT w="12700" cap="flat" cmpd="sng" algn="ctr">
                      <a:solidFill>
                        <a:schemeClr val="bg2">
                          <a:lumMod val="75000"/>
                        </a:schemeClr>
                      </a:solidFill>
                      <a:prstDash val="solid"/>
                      <a:round/>
                      <a:headEnd type="none" w="med" len="med"/>
                      <a:tailEnd type="none" w="med" len="med"/>
                    </a:lnT>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5 ( 83.3)</a:t>
                      </a:r>
                    </a:p>
                  </a:txBody>
                  <a:tcPr marL="9525" marR="9525" marT="9525" marB="0" anchor="ctr">
                    <a:lnT w="12700" cap="flat" cmpd="sng" algn="ctr">
                      <a:solidFill>
                        <a:schemeClr val="bg2">
                          <a:lumMod val="75000"/>
                        </a:schemeClr>
                      </a:solidFill>
                      <a:prstDash val="solid"/>
                      <a:round/>
                      <a:headEnd type="none" w="med" len="med"/>
                      <a:tailEnd type="none" w="med" len="med"/>
                    </a:lnT>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2 ( 33.3)</a:t>
                      </a:r>
                    </a:p>
                  </a:txBody>
                  <a:tcPr marL="9525" marR="9525" marT="9525" marB="0" anchor="ctr">
                    <a:lnT w="12700" cap="flat" cmpd="sng" algn="ctr">
                      <a:solidFill>
                        <a:schemeClr val="bg2">
                          <a:lumMod val="75000"/>
                        </a:schemeClr>
                      </a:solidFill>
                      <a:prstDash val="solid"/>
                      <a:round/>
                      <a:headEnd type="none" w="med" len="med"/>
                      <a:tailEnd type="none" w="med" len="med"/>
                    </a:lnT>
                    <a:lnB w="12700" cmpd="sng">
                      <a:noFill/>
                    </a:lnB>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6 (100.0)</a:t>
                      </a:r>
                    </a:p>
                  </a:txBody>
                  <a:tcPr marL="9525" marR="9525" marT="9525" marB="0" anchor="ctr">
                    <a:lnT w="12700" cap="flat" cmpd="sng" algn="ctr">
                      <a:solidFill>
                        <a:schemeClr val="bg2">
                          <a:lumMod val="75000"/>
                        </a:schemeClr>
                      </a:solidFill>
                      <a:prstDash val="solid"/>
                      <a:round/>
                      <a:headEnd type="none" w="med" len="med"/>
                      <a:tailEnd type="none" w="med" len="med"/>
                    </a:lnT>
                    <a:noFill/>
                  </a:tcPr>
                </a:tc>
                <a:extLst>
                  <a:ext uri="{0D108BD9-81ED-4DB2-BD59-A6C34878D82A}">
                    <a16:rowId xmlns:a16="http://schemas.microsoft.com/office/drawing/2014/main" val="2112540635"/>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Fatigue</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3 ( 50.0)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3 ( 50.0)</a:t>
                      </a:r>
                    </a:p>
                  </a:txBody>
                  <a:tcPr marL="9525" marR="9525" marT="9525" marB="0" anchor="ctr">
                    <a:lnL w="12700" cmpd="sng">
                      <a:noFill/>
                    </a:lnL>
                    <a:noFill/>
                  </a:tcPr>
                </a:tc>
                <a:extLst>
                  <a:ext uri="{0D108BD9-81ED-4DB2-BD59-A6C34878D82A}">
                    <a16:rowId xmlns:a16="http://schemas.microsoft.com/office/drawing/2014/main" val="949249508"/>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Nausea</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2 ( 33.3)</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2 ( 33.3)</a:t>
                      </a:r>
                    </a:p>
                  </a:txBody>
                  <a:tcPr marL="9525" marR="9525" marT="9525" marB="0" anchor="ctr">
                    <a:lnL w="12700" cmpd="sng">
                      <a:noFill/>
                    </a:lnL>
                    <a:noFill/>
                  </a:tcPr>
                </a:tc>
                <a:extLst>
                  <a:ext uri="{0D108BD9-81ED-4DB2-BD59-A6C34878D82A}">
                    <a16:rowId xmlns:a16="http://schemas.microsoft.com/office/drawing/2014/main" val="3629203111"/>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Neutrophil count decreased</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( 16.7)</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( 16.7)</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2 ( 33.3)</a:t>
                      </a:r>
                    </a:p>
                  </a:txBody>
                  <a:tcPr marL="9525" marR="9525" marT="9525" marB="0" anchor="ctr">
                    <a:lnL w="12700" cmpd="sng">
                      <a:noFill/>
                    </a:lnL>
                    <a:noFill/>
                  </a:tcPr>
                </a:tc>
                <a:extLst>
                  <a:ext uri="{0D108BD9-81ED-4DB2-BD59-A6C34878D82A}">
                    <a16:rowId xmlns:a16="http://schemas.microsoft.com/office/drawing/2014/main" val="2518616445"/>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Neutropenia</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( 16.7)</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2 ( 33.3)</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3 ( 50.0)</a:t>
                      </a:r>
                    </a:p>
                  </a:txBody>
                  <a:tcPr marL="9525" marR="9525" marT="9525" marB="0" anchor="ctr">
                    <a:lnL w="12700" cmpd="sng">
                      <a:noFill/>
                    </a:lnL>
                    <a:noFill/>
                  </a:tcPr>
                </a:tc>
                <a:extLst>
                  <a:ext uri="{0D108BD9-81ED-4DB2-BD59-A6C34878D82A}">
                    <a16:rowId xmlns:a16="http://schemas.microsoft.com/office/drawing/2014/main" val="1214663829"/>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Thrombocytopenia</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( 16.7)</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( 16.7)</a:t>
                      </a:r>
                    </a:p>
                  </a:txBody>
                  <a:tcPr marL="9525" marR="9525" marT="9525" marB="0" anchor="ctr">
                    <a:lnL w="12700" cmpd="sng">
                      <a:noFill/>
                    </a:lnL>
                    <a:noFill/>
                  </a:tcPr>
                </a:tc>
                <a:extLst>
                  <a:ext uri="{0D108BD9-81ED-4DB2-BD59-A6C34878D82A}">
                    <a16:rowId xmlns:a16="http://schemas.microsoft.com/office/drawing/2014/main" val="2459138991"/>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White blood cell count decreased</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L w="12700" cmpd="sng">
                      <a:noFill/>
                    </a:lnL>
                    <a:noFill/>
                  </a:tcPr>
                </a:tc>
                <a:extLst>
                  <a:ext uri="{0D108BD9-81ED-4DB2-BD59-A6C34878D82A}">
                    <a16:rowId xmlns:a16="http://schemas.microsoft.com/office/drawing/2014/main" val="1470061294"/>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Lymphocyte count decreased</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L w="12700" cmpd="sng">
                      <a:noFill/>
                    </a:lnL>
                    <a:noFill/>
                  </a:tcPr>
                </a:tc>
                <a:extLst>
                  <a:ext uri="{0D108BD9-81ED-4DB2-BD59-A6C34878D82A}">
                    <a16:rowId xmlns:a16="http://schemas.microsoft.com/office/drawing/2014/main" val="714937304"/>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Diarrhoea</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5 ( 83.3)</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( 16.7)</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6 (100.0)</a:t>
                      </a:r>
                    </a:p>
                  </a:txBody>
                  <a:tcPr marL="9525" marR="9525" marT="9525" marB="0" anchor="ctr">
                    <a:lnL w="12700" cmpd="sng">
                      <a:noFill/>
                    </a:lnL>
                    <a:noFill/>
                  </a:tcPr>
                </a:tc>
                <a:extLst>
                  <a:ext uri="{0D108BD9-81ED-4DB2-BD59-A6C34878D82A}">
                    <a16:rowId xmlns:a16="http://schemas.microsoft.com/office/drawing/2014/main" val="1425311689"/>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Abdominal pain</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( 16.7)</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( 16.7)</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2 ( 33.3)</a:t>
                      </a:r>
                    </a:p>
                  </a:txBody>
                  <a:tcPr marL="9525" marR="9525" marT="9525" marB="0" anchor="ctr">
                    <a:lnL w="12700" cmpd="sng">
                      <a:noFill/>
                    </a:lnL>
                    <a:noFill/>
                  </a:tcPr>
                </a:tc>
                <a:extLst>
                  <a:ext uri="{0D108BD9-81ED-4DB2-BD59-A6C34878D82A}">
                    <a16:rowId xmlns:a16="http://schemas.microsoft.com/office/drawing/2014/main" val="3903112970"/>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Vomiting</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( 16.7)</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( 16.7)</a:t>
                      </a:r>
                    </a:p>
                  </a:txBody>
                  <a:tcPr marL="9525" marR="9525" marT="9525" marB="0" anchor="ctr">
                    <a:lnL w="12700" cmpd="sng">
                      <a:noFill/>
                    </a:lnL>
                    <a:noFill/>
                  </a:tcPr>
                </a:tc>
                <a:extLst>
                  <a:ext uri="{0D108BD9-81ED-4DB2-BD59-A6C34878D82A}">
                    <a16:rowId xmlns:a16="http://schemas.microsoft.com/office/drawing/2014/main" val="4160367830"/>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Alopecia</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3 ( 50.0)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3 ( 50.0)</a:t>
                      </a:r>
                    </a:p>
                  </a:txBody>
                  <a:tcPr marL="9525" marR="9525" marT="9525" marB="0" anchor="ctr">
                    <a:lnL w="12700" cmpd="sng">
                      <a:noFill/>
                    </a:lnL>
                    <a:noFill/>
                  </a:tcPr>
                </a:tc>
                <a:extLst>
                  <a:ext uri="{0D108BD9-81ED-4DB2-BD59-A6C34878D82A}">
                    <a16:rowId xmlns:a16="http://schemas.microsoft.com/office/drawing/2014/main" val="2936874612"/>
                  </a:ext>
                </a:extLst>
              </a:tr>
              <a:tr h="165682">
                <a:tc>
                  <a:txBody>
                    <a:bodyPr/>
                    <a:lstStyle/>
                    <a:p>
                      <a:pPr marL="91440" algn="l" fontAlgn="ctr"/>
                      <a:r>
                        <a:rPr lang="en-US" sz="900" b="0" i="0" u="none" strike="noStrike" err="1">
                          <a:solidFill>
                            <a:schemeClr val="bg2">
                              <a:lumMod val="50000"/>
                            </a:schemeClr>
                          </a:solidFill>
                          <a:effectLst/>
                          <a:latin typeface="Avenir Light" panose="020B0402020203020204" pitchFamily="34" charset="0"/>
                        </a:rPr>
                        <a:t>Anaemia</a:t>
                      </a:r>
                      <a:endParaRPr lang="en-US" sz="900" b="0" i="0" u="none" strike="noStrike">
                        <a:solidFill>
                          <a:schemeClr val="bg2">
                            <a:lumMod val="50000"/>
                          </a:schemeClr>
                        </a:solidFill>
                        <a:effectLst/>
                        <a:latin typeface="Avenir Light" panose="020B0402020203020204" pitchFamily="34" charset="0"/>
                      </a:endParaRP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L w="12700" cmpd="sng">
                      <a:noFill/>
                    </a:lnL>
                    <a:noFill/>
                  </a:tcPr>
                </a:tc>
                <a:extLst>
                  <a:ext uri="{0D108BD9-81ED-4DB2-BD59-A6C34878D82A}">
                    <a16:rowId xmlns:a16="http://schemas.microsoft.com/office/drawing/2014/main" val="156750235"/>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Peripheral sensory neuropathy</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( 16.7)</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( 16.7)</a:t>
                      </a:r>
                    </a:p>
                  </a:txBody>
                  <a:tcPr marL="9525" marR="9525" marT="9525" marB="0" anchor="ctr">
                    <a:lnL w="12700" cmpd="sng">
                      <a:noFill/>
                    </a:lnL>
                    <a:noFill/>
                  </a:tcPr>
                </a:tc>
                <a:extLst>
                  <a:ext uri="{0D108BD9-81ED-4DB2-BD59-A6C34878D82A}">
                    <a16:rowId xmlns:a16="http://schemas.microsoft.com/office/drawing/2014/main" val="2802601665"/>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Constipation</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( 16.7)</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2 ( 33.3)</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3 ( 50.0)</a:t>
                      </a:r>
                    </a:p>
                  </a:txBody>
                  <a:tcPr marL="9525" marR="9525" marT="9525" marB="0" anchor="ctr">
                    <a:lnL w="12700" cmpd="sng">
                      <a:noFill/>
                    </a:lnL>
                    <a:noFill/>
                  </a:tcPr>
                </a:tc>
                <a:extLst>
                  <a:ext uri="{0D108BD9-81ED-4DB2-BD59-A6C34878D82A}">
                    <a16:rowId xmlns:a16="http://schemas.microsoft.com/office/drawing/2014/main" val="696060480"/>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Decreased appetite</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2 ( 33.3)</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2 ( 33.3)</a:t>
                      </a:r>
                    </a:p>
                  </a:txBody>
                  <a:tcPr marL="9525" marR="9525" marT="9525" marB="0" anchor="ctr">
                    <a:lnL w="12700" cmpd="sng">
                      <a:noFill/>
                    </a:lnL>
                    <a:noFill/>
                  </a:tcPr>
                </a:tc>
                <a:extLst>
                  <a:ext uri="{0D108BD9-81ED-4DB2-BD59-A6C34878D82A}">
                    <a16:rowId xmlns:a16="http://schemas.microsoft.com/office/drawing/2014/main" val="2677330969"/>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Dizziness</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2 ( 33.3)</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2 ( 33.3)</a:t>
                      </a:r>
                    </a:p>
                  </a:txBody>
                  <a:tcPr marL="9525" marR="9525" marT="9525" marB="0" anchor="ctr">
                    <a:lnL w="12700" cmpd="sng">
                      <a:noFill/>
                    </a:lnL>
                    <a:noFill/>
                  </a:tcPr>
                </a:tc>
                <a:extLst>
                  <a:ext uri="{0D108BD9-81ED-4DB2-BD59-A6C34878D82A}">
                    <a16:rowId xmlns:a16="http://schemas.microsoft.com/office/drawing/2014/main" val="4113353976"/>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Dysgeusia</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2 ( 33.3)</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2 ( 33.3)</a:t>
                      </a:r>
                    </a:p>
                  </a:txBody>
                  <a:tcPr marL="9525" marR="9525" marT="9525" marB="0" anchor="ctr">
                    <a:lnL w="12700" cmpd="sng">
                      <a:noFill/>
                    </a:lnL>
                    <a:noFill/>
                  </a:tcPr>
                </a:tc>
                <a:extLst>
                  <a:ext uri="{0D108BD9-81ED-4DB2-BD59-A6C34878D82A}">
                    <a16:rowId xmlns:a16="http://schemas.microsoft.com/office/drawing/2014/main" val="1758888462"/>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Arthralgia</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L w="12700" cmpd="sng">
                      <a:noFill/>
                    </a:lnL>
                    <a:noFill/>
                  </a:tcPr>
                </a:tc>
                <a:extLst>
                  <a:ext uri="{0D108BD9-81ED-4DB2-BD59-A6C34878D82A}">
                    <a16:rowId xmlns:a16="http://schemas.microsoft.com/office/drawing/2014/main" val="281733521"/>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Dyspepsia</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( 16.7)</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( 16.7)</a:t>
                      </a:r>
                    </a:p>
                  </a:txBody>
                  <a:tcPr marL="9525" marR="9525" marT="9525" marB="0" anchor="ctr">
                    <a:lnL w="12700" cmpd="sng">
                      <a:noFill/>
                    </a:lnL>
                    <a:noFill/>
                  </a:tcPr>
                </a:tc>
                <a:extLst>
                  <a:ext uri="{0D108BD9-81ED-4DB2-BD59-A6C34878D82A}">
                    <a16:rowId xmlns:a16="http://schemas.microsoft.com/office/drawing/2014/main" val="3180066168"/>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Headache</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( 16.7)</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( 16.7)</a:t>
                      </a:r>
                    </a:p>
                  </a:txBody>
                  <a:tcPr marL="9525" marR="9525" marT="9525" marB="0" anchor="ctr">
                    <a:lnL w="12700" cmpd="sng">
                      <a:noFill/>
                    </a:lnL>
                    <a:noFill/>
                  </a:tcPr>
                </a:tc>
                <a:extLst>
                  <a:ext uri="{0D108BD9-81ED-4DB2-BD59-A6C34878D82A}">
                    <a16:rowId xmlns:a16="http://schemas.microsoft.com/office/drawing/2014/main" val="3062066788"/>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Insomnia</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( 16.7)</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( 16.7)</a:t>
                      </a:r>
                    </a:p>
                  </a:txBody>
                  <a:tcPr marL="9525" marR="9525" marT="9525" marB="0" anchor="ctr">
                    <a:lnL w="12700" cmpd="sng">
                      <a:noFill/>
                    </a:lnL>
                    <a:noFill/>
                  </a:tcPr>
                </a:tc>
                <a:extLst>
                  <a:ext uri="{0D108BD9-81ED-4DB2-BD59-A6C34878D82A}">
                    <a16:rowId xmlns:a16="http://schemas.microsoft.com/office/drawing/2014/main" val="1480312011"/>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Weight decreased</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( 16.7)</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( 16.7)</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2 ( 33.3)</a:t>
                      </a:r>
                    </a:p>
                  </a:txBody>
                  <a:tcPr marL="9525" marR="9525" marT="9525" marB="0" anchor="ctr">
                    <a:lnL w="12700" cmpd="sng">
                      <a:noFill/>
                    </a:lnL>
                    <a:noFill/>
                  </a:tcPr>
                </a:tc>
                <a:extLst>
                  <a:ext uri="{0D108BD9-81ED-4DB2-BD59-A6C34878D82A}">
                    <a16:rowId xmlns:a16="http://schemas.microsoft.com/office/drawing/2014/main" val="3568176306"/>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Epistaxis</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( 16.7)</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( 16.7)</a:t>
                      </a:r>
                    </a:p>
                  </a:txBody>
                  <a:tcPr marL="9525" marR="9525" marT="9525" marB="0" anchor="ctr">
                    <a:lnL w="12700" cmpd="sng">
                      <a:noFill/>
                    </a:lnL>
                    <a:noFill/>
                  </a:tcPr>
                </a:tc>
                <a:extLst>
                  <a:ext uri="{0D108BD9-81ED-4DB2-BD59-A6C34878D82A}">
                    <a16:rowId xmlns:a16="http://schemas.microsoft.com/office/drawing/2014/main" val="402275914"/>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Hypertension</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( 16.7)</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( 16.7)</a:t>
                      </a:r>
                    </a:p>
                  </a:txBody>
                  <a:tcPr marL="9525" marR="9525" marT="9525" marB="0" anchor="ctr">
                    <a:lnL w="12700" cmpd="sng">
                      <a:noFill/>
                    </a:lnL>
                    <a:noFill/>
                  </a:tcPr>
                </a:tc>
                <a:extLst>
                  <a:ext uri="{0D108BD9-81ED-4DB2-BD59-A6C34878D82A}">
                    <a16:rowId xmlns:a16="http://schemas.microsoft.com/office/drawing/2014/main" val="3052972491"/>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Hypokalaemia</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( 16.7)</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( 16.7)</a:t>
                      </a:r>
                    </a:p>
                  </a:txBody>
                  <a:tcPr marL="9525" marR="9525" marT="9525" marB="0" anchor="ctr">
                    <a:lnL w="12700" cmpd="sng">
                      <a:noFill/>
                    </a:lnL>
                    <a:noFill/>
                  </a:tcPr>
                </a:tc>
                <a:extLst>
                  <a:ext uri="{0D108BD9-81ED-4DB2-BD59-A6C34878D82A}">
                    <a16:rowId xmlns:a16="http://schemas.microsoft.com/office/drawing/2014/main" val="796520870"/>
                  </a:ext>
                </a:extLst>
              </a:tr>
              <a:tr h="165682">
                <a:tc>
                  <a:txBody>
                    <a:bodyPr/>
                    <a:lstStyle/>
                    <a:p>
                      <a:pPr marL="91440" algn="l" fontAlgn="ctr"/>
                      <a:r>
                        <a:rPr lang="en-US" sz="900" b="0" i="0" u="none" strike="noStrike" err="1">
                          <a:solidFill>
                            <a:schemeClr val="bg2">
                              <a:lumMod val="50000"/>
                            </a:schemeClr>
                          </a:solidFill>
                          <a:effectLst/>
                          <a:latin typeface="Avenir Light" panose="020B0402020203020204" pitchFamily="34" charset="0"/>
                        </a:rPr>
                        <a:t>Paraesthesia</a:t>
                      </a:r>
                      <a:endParaRPr lang="en-US" sz="900" b="0" i="0" u="none" strike="noStrike">
                        <a:solidFill>
                          <a:schemeClr val="bg2">
                            <a:lumMod val="50000"/>
                          </a:schemeClr>
                        </a:solidFill>
                        <a:effectLst/>
                        <a:latin typeface="Avenir Light" panose="020B0402020203020204" pitchFamily="34" charset="0"/>
                      </a:endParaRP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L w="12700" cmpd="sng">
                      <a:noFill/>
                    </a:lnL>
                    <a:noFill/>
                  </a:tcPr>
                </a:tc>
                <a:extLst>
                  <a:ext uri="{0D108BD9-81ED-4DB2-BD59-A6C34878D82A}">
                    <a16:rowId xmlns:a16="http://schemas.microsoft.com/office/drawing/2014/main" val="2807264228"/>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Asthenia</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( 16.7)</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( 16.7)</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2 ( 33.3)</a:t>
                      </a:r>
                    </a:p>
                  </a:txBody>
                  <a:tcPr marL="9525" marR="9525" marT="9525" marB="0" anchor="ctr">
                    <a:lnL w="12700" cmpd="sng">
                      <a:noFill/>
                    </a:lnL>
                    <a:noFill/>
                  </a:tcPr>
                </a:tc>
                <a:extLst>
                  <a:ext uri="{0D108BD9-81ED-4DB2-BD59-A6C34878D82A}">
                    <a16:rowId xmlns:a16="http://schemas.microsoft.com/office/drawing/2014/main" val="1036910792"/>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Cough</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L w="12700" cmpd="sng">
                      <a:noFill/>
                    </a:lnL>
                    <a:noFill/>
                  </a:tcPr>
                </a:tc>
                <a:extLst>
                  <a:ext uri="{0D108BD9-81ED-4DB2-BD59-A6C34878D82A}">
                    <a16:rowId xmlns:a16="http://schemas.microsoft.com/office/drawing/2014/main" val="3884869467"/>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Flushing</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L w="12700" cmpd="sng">
                      <a:noFill/>
                    </a:lnL>
                    <a:noFill/>
                  </a:tcPr>
                </a:tc>
                <a:extLst>
                  <a:ext uri="{0D108BD9-81ED-4DB2-BD59-A6C34878D82A}">
                    <a16:rowId xmlns:a16="http://schemas.microsoft.com/office/drawing/2014/main" val="3973875680"/>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Haematochezia</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2 ( 33.3)</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2 ( 33.3)</a:t>
                      </a:r>
                    </a:p>
                  </a:txBody>
                  <a:tcPr marL="9525" marR="9525" marT="9525" marB="0" anchor="ctr">
                    <a:lnL w="12700" cmpd="sng">
                      <a:noFill/>
                    </a:lnL>
                    <a:noFill/>
                  </a:tcPr>
                </a:tc>
                <a:extLst>
                  <a:ext uri="{0D108BD9-81ED-4DB2-BD59-A6C34878D82A}">
                    <a16:rowId xmlns:a16="http://schemas.microsoft.com/office/drawing/2014/main" val="751256941"/>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Influenza like illness</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L w="12700" cmpd="sng">
                      <a:noFill/>
                    </a:lnL>
                    <a:noFill/>
                  </a:tcPr>
                </a:tc>
                <a:extLst>
                  <a:ext uri="{0D108BD9-81ED-4DB2-BD59-A6C34878D82A}">
                    <a16:rowId xmlns:a16="http://schemas.microsoft.com/office/drawing/2014/main" val="4099142425"/>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Infusion related reaction</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L w="12700" cmpd="sng">
                      <a:noFill/>
                    </a:lnL>
                    <a:noFill/>
                  </a:tcPr>
                </a:tc>
                <a:extLst>
                  <a:ext uri="{0D108BD9-81ED-4DB2-BD59-A6C34878D82A}">
                    <a16:rowId xmlns:a16="http://schemas.microsoft.com/office/drawing/2014/main" val="1274604334"/>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Neuropathy peripheral</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L w="12700" cmpd="sng">
                      <a:noFill/>
                    </a:lnL>
                    <a:noFill/>
                  </a:tcPr>
                </a:tc>
                <a:extLst>
                  <a:ext uri="{0D108BD9-81ED-4DB2-BD59-A6C34878D82A}">
                    <a16:rowId xmlns:a16="http://schemas.microsoft.com/office/drawing/2014/main" val="3746523341"/>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Oedema peripheral</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L w="12700" cmpd="sng">
                      <a:noFill/>
                    </a:lnL>
                    <a:noFill/>
                  </a:tcPr>
                </a:tc>
                <a:extLst>
                  <a:ext uri="{0D108BD9-81ED-4DB2-BD59-A6C34878D82A}">
                    <a16:rowId xmlns:a16="http://schemas.microsoft.com/office/drawing/2014/main" val="435589266"/>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Proteinuria</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L w="12700" cmpd="sng">
                      <a:noFill/>
                    </a:lnL>
                    <a:noFill/>
                  </a:tcPr>
                </a:tc>
                <a:extLst>
                  <a:ext uri="{0D108BD9-81ED-4DB2-BD59-A6C34878D82A}">
                    <a16:rowId xmlns:a16="http://schemas.microsoft.com/office/drawing/2014/main" val="2452538823"/>
                  </a:ext>
                </a:extLst>
              </a:tr>
              <a:tr h="0">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Stomatitis</a:t>
                      </a:r>
                    </a:p>
                  </a:txBody>
                  <a:tcPr marL="9525" marR="9525" marT="9525" marB="0" anchor="ctr">
                    <a:lnB w="12700" cap="flat" cmpd="sng" algn="ctr">
                      <a:solidFill>
                        <a:schemeClr val="bg2">
                          <a:lumMod val="75000"/>
                        </a:schemeClr>
                      </a:solidFill>
                      <a:prstDash val="solid"/>
                      <a:round/>
                      <a:headEnd type="none" w="med" len="med"/>
                      <a:tailEnd type="none" w="med" len="med"/>
                    </a:lnB>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B w="12700" cap="flat" cmpd="sng" algn="ctr">
                      <a:solidFill>
                        <a:schemeClr val="bg2">
                          <a:lumMod val="75000"/>
                        </a:schemeClr>
                      </a:solidFill>
                      <a:prstDash val="solid"/>
                      <a:round/>
                      <a:headEnd type="none" w="med" len="med"/>
                      <a:tailEnd type="none" w="med" len="med"/>
                    </a:lnB>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B w="12700" cap="flat" cmpd="sng" algn="ctr">
                      <a:solidFill>
                        <a:schemeClr val="bg2">
                          <a:lumMod val="75000"/>
                        </a:schemeClr>
                      </a:solidFill>
                      <a:prstDash val="solid"/>
                      <a:round/>
                      <a:headEnd type="none" w="med" len="med"/>
                      <a:tailEnd type="none" w="med" len="med"/>
                    </a:lnB>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B w="12700" cap="flat" cmpd="sng" algn="ctr">
                      <a:solidFill>
                        <a:schemeClr val="bg2">
                          <a:lumMod val="75000"/>
                        </a:schemeClr>
                      </a:solidFill>
                      <a:prstDash val="solid"/>
                      <a:round/>
                      <a:headEnd type="none" w="med" len="med"/>
                      <a:tailEnd type="none" w="med" len="med"/>
                    </a:lnB>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T w="12700" cmpd="sng">
                      <a:noFill/>
                    </a:lnT>
                    <a:lnB w="12700" cap="flat" cmpd="sng" algn="ctr">
                      <a:solidFill>
                        <a:schemeClr val="bg2">
                          <a:lumMod val="75000"/>
                        </a:schemeClr>
                      </a:solidFill>
                      <a:prstDash val="solid"/>
                      <a:round/>
                      <a:headEnd type="none" w="med" len="med"/>
                      <a:tailEnd type="none" w="med" len="med"/>
                    </a:lnB>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B w="12700" cap="flat" cmpd="sng" algn="ctr">
                      <a:solidFill>
                        <a:schemeClr val="bg2">
                          <a:lumMod val="75000"/>
                        </a:schemeClr>
                      </a:solidFill>
                      <a:prstDash val="solid"/>
                      <a:round/>
                      <a:headEnd type="none" w="med" len="med"/>
                      <a:tailEnd type="none" w="med" len="med"/>
                    </a:lnB>
                    <a:noFill/>
                  </a:tcPr>
                </a:tc>
                <a:extLst>
                  <a:ext uri="{0D108BD9-81ED-4DB2-BD59-A6C34878D82A}">
                    <a16:rowId xmlns:a16="http://schemas.microsoft.com/office/drawing/2014/main" val="865806930"/>
                  </a:ext>
                </a:extLst>
              </a:tr>
            </a:tbl>
          </a:graphicData>
        </a:graphic>
      </p:graphicFrame>
      <p:sp>
        <p:nvSpPr>
          <p:cNvPr id="11" name="Text Placeholder 4">
            <a:extLst>
              <a:ext uri="{FF2B5EF4-FFF2-40B4-BE49-F238E27FC236}">
                <a16:creationId xmlns:a16="http://schemas.microsoft.com/office/drawing/2014/main" id="{75974360-7E71-151B-9E71-B7B17A0EDA67}"/>
              </a:ext>
            </a:extLst>
          </p:cNvPr>
          <p:cNvSpPr txBox="1">
            <a:spLocks/>
          </p:cNvSpPr>
          <p:nvPr/>
        </p:nvSpPr>
        <p:spPr>
          <a:xfrm>
            <a:off x="8775126" y="5658187"/>
            <a:ext cx="3193473" cy="1063113"/>
          </a:xfrm>
          <a:prstGeom prst="rect">
            <a:avLst/>
          </a:prstGeom>
        </p:spPr>
        <p:txBody>
          <a:bodyPr/>
          <a:lstStyle>
            <a:lvl1pPr marL="228600" indent="-228600" algn="l" defTabSz="914400" rtl="0" eaLnBrk="1" latinLnBrk="0" hangingPunct="1">
              <a:lnSpc>
                <a:spcPct val="90000"/>
              </a:lnSpc>
              <a:spcBef>
                <a:spcPts val="1000"/>
              </a:spcBef>
              <a:buClrTx/>
              <a:buFont typeface="Arial" panose="020B0604020202020204" pitchFamily="34" charset="0"/>
              <a:buChar char="•"/>
              <a:defRPr sz="2000" kern="1200">
                <a:solidFill>
                  <a:schemeClr val="accent5"/>
                </a:solidFill>
                <a:latin typeface="Avenir Book" panose="02000503020000020003" pitchFamily="2" charset="0"/>
                <a:ea typeface="+mn-ea"/>
                <a:cs typeface="+mn-cs"/>
              </a:defRPr>
            </a:lvl1pPr>
            <a:lvl2pPr marL="577850" indent="-228600" algn="l" defTabSz="914400" rtl="0" eaLnBrk="1" latinLnBrk="0" hangingPunct="1">
              <a:lnSpc>
                <a:spcPct val="90000"/>
              </a:lnSpc>
              <a:spcBef>
                <a:spcPts val="500"/>
              </a:spcBef>
              <a:buClr>
                <a:srgbClr val="186295"/>
              </a:buClr>
              <a:buFont typeface="System Font Regular"/>
              <a:buChar char="–"/>
              <a:tabLst/>
              <a:defRPr sz="1800" kern="1200">
                <a:solidFill>
                  <a:schemeClr val="accent5"/>
                </a:solidFill>
                <a:latin typeface="Avenir Book" panose="02000503020000020003" pitchFamily="2" charset="0"/>
                <a:ea typeface="+mn-ea"/>
                <a:cs typeface="+mn-cs"/>
              </a:defRPr>
            </a:lvl2pPr>
            <a:lvl3pPr marL="971550" indent="-228600" algn="l" defTabSz="914400" rtl="0" eaLnBrk="1" latinLnBrk="0" hangingPunct="1">
              <a:lnSpc>
                <a:spcPct val="90000"/>
              </a:lnSpc>
              <a:spcBef>
                <a:spcPts val="500"/>
              </a:spcBef>
              <a:buClrTx/>
              <a:buFont typeface="Arial" panose="020B0604020202020204" pitchFamily="34" charset="0"/>
              <a:buChar char="•"/>
              <a:tabLst/>
              <a:defRPr sz="1400" kern="1200">
                <a:solidFill>
                  <a:schemeClr val="accent5"/>
                </a:solidFill>
                <a:latin typeface="Avenir Book" panose="02000503020000020003" pitchFamily="2" charset="0"/>
                <a:ea typeface="+mn-ea"/>
                <a:cs typeface="+mn-cs"/>
              </a:defRPr>
            </a:lvl3pPr>
            <a:lvl4pPr marL="1374775" indent="-228600" algn="l" defTabSz="914400" rtl="0" eaLnBrk="1" latinLnBrk="0" hangingPunct="1">
              <a:lnSpc>
                <a:spcPct val="90000"/>
              </a:lnSpc>
              <a:spcBef>
                <a:spcPts val="500"/>
              </a:spcBef>
              <a:buClr>
                <a:srgbClr val="186295"/>
              </a:buClr>
              <a:buFont typeface="System Font Regular"/>
              <a:buChar char="–"/>
              <a:tabLst/>
              <a:defRPr sz="1400" kern="1200">
                <a:solidFill>
                  <a:schemeClr val="tx1"/>
                </a:solidFill>
                <a:latin typeface="Avenir" panose="020B0503020203020204" pitchFamily="34" charset="0"/>
                <a:ea typeface="+mn-ea"/>
                <a:cs typeface="+mn-cs"/>
              </a:defRPr>
            </a:lvl4pPr>
            <a:lvl5pPr marL="1835150" indent="-285750" algn="l" defTabSz="914400" rtl="0" eaLnBrk="1" latinLnBrk="0" hangingPunct="1">
              <a:lnSpc>
                <a:spcPct val="90000"/>
              </a:lnSpc>
              <a:spcBef>
                <a:spcPts val="500"/>
              </a:spcBef>
              <a:buClr>
                <a:srgbClr val="186295"/>
              </a:buClr>
              <a:buFont typeface="Apple Symbols" panose="02000000000000000000" pitchFamily="2" charset="-79"/>
              <a:buChar char="≫"/>
              <a:tabLst>
                <a:tab pos="1365250" algn="l"/>
              </a:tabLst>
              <a:defRPr lang="en-US" sz="1400" kern="1200" dirty="0">
                <a:solidFill>
                  <a:schemeClr val="tx1"/>
                </a:solidFill>
                <a:latin typeface="Avenir" panose="020B0503020203020204" pitchFamily="34" charset="0"/>
                <a:ea typeface="Helvetica Neue" panose="02000503000000020004" pitchFamily="2" charset="0"/>
                <a:cs typeface="Helvetica Neue" panose="02000503000000020004"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800">
                <a:solidFill>
                  <a:srgbClr val="D1D3D4">
                    <a:lumMod val="75000"/>
                  </a:srgbClr>
                </a:solidFill>
                <a:latin typeface="Avenir Light" panose="020B0402020203020204" pitchFamily="34" charset="0"/>
              </a:rPr>
              <a:t>Data consists of all adverse events entered into the EDC as of Nov 26, 2024, from an ongoing trial and unlocked EDC database. N: number of patients; events shown occurred in ≥10% of total patients; numbers indicate number of patients experiencing the event, (regardless of causality); each patient is only counted once and only for the highest grade of a given event. TEAEs: Treatment Emergent Adverse Events; Columns show the absolute # of patients and (%) of the population</a:t>
            </a:r>
            <a:endParaRPr lang="en-US" sz="800"/>
          </a:p>
        </p:txBody>
      </p:sp>
      <p:sp>
        <p:nvSpPr>
          <p:cNvPr id="5" name="Rectangle 4">
            <a:hlinkClick r:id="rId2" action="ppaction://hlinksldjump"/>
            <a:extLst>
              <a:ext uri="{FF2B5EF4-FFF2-40B4-BE49-F238E27FC236}">
                <a16:creationId xmlns:a16="http://schemas.microsoft.com/office/drawing/2014/main" id="{79278A8A-9B5D-3AB4-E8ED-473F5D4DE8C2}"/>
              </a:ext>
            </a:extLst>
          </p:cNvPr>
          <p:cNvSpPr/>
          <p:nvPr/>
        </p:nvSpPr>
        <p:spPr>
          <a:xfrm>
            <a:off x="11088156" y="6182781"/>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Tree>
    <p:extLst>
      <p:ext uri="{BB962C8B-B14F-4D97-AF65-F5344CB8AC3E}">
        <p14:creationId xmlns:p14="http://schemas.microsoft.com/office/powerpoint/2010/main" val="1249176605"/>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2DD0E7B-BCA2-232A-DBD6-56E7BD82B11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1A33D95-C7C2-36D0-EE7D-7635B7A8BA98}"/>
              </a:ext>
            </a:extLst>
          </p:cNvPr>
          <p:cNvSpPr>
            <a:spLocks noGrp="1"/>
          </p:cNvSpPr>
          <p:nvPr>
            <p:ph type="title" idx="4294967295"/>
          </p:nvPr>
        </p:nvSpPr>
        <p:spPr>
          <a:xfrm>
            <a:off x="182880" y="52611"/>
            <a:ext cx="11596687" cy="283219"/>
          </a:xfrm>
        </p:spPr>
        <p:txBody>
          <a:bodyPr vert="horz" lIns="0" tIns="0" rIns="0" bIns="0" rtlCol="0" anchor="ctr" anchorCtr="0">
            <a:spAutoFit/>
          </a:bodyPr>
          <a:lstStyle/>
          <a:p>
            <a:r>
              <a:rPr lang="en-US" sz="2000"/>
              <a:t>CRDF-004 FOLFOX/Bev Treatment Emergent Adverse Effects (TEAEs)</a:t>
            </a:r>
          </a:p>
        </p:txBody>
      </p:sp>
      <p:sp>
        <p:nvSpPr>
          <p:cNvPr id="8" name="TextBox 7">
            <a:extLst>
              <a:ext uri="{FF2B5EF4-FFF2-40B4-BE49-F238E27FC236}">
                <a16:creationId xmlns:a16="http://schemas.microsoft.com/office/drawing/2014/main" id="{C1F829FC-3CC6-5361-07BA-424A803A4307}"/>
              </a:ext>
            </a:extLst>
          </p:cNvPr>
          <p:cNvSpPr txBox="1"/>
          <p:nvPr/>
        </p:nvSpPr>
        <p:spPr>
          <a:xfrm>
            <a:off x="9097786" y="1741290"/>
            <a:ext cx="2957365" cy="2277547"/>
          </a:xfrm>
          <a:prstGeom prst="rect">
            <a:avLst/>
          </a:prstGeom>
          <a:noFill/>
        </p:spPr>
        <p:txBody>
          <a:bodyPr wrap="square" lIns="0" tIns="0" rIns="0" bIns="0" rtlCol="0">
            <a:spAutoFit/>
          </a:bodyPr>
          <a:lstStyle/>
          <a:p>
            <a:pPr marL="285750" marR="0" lvl="0" indent="-285750" algn="l" defTabSz="914354" rtl="0" eaLnBrk="1" fontAlgn="auto" latinLnBrk="0" hangingPunct="1">
              <a:lnSpc>
                <a:spcPct val="100000"/>
              </a:lnSpc>
              <a:spcBef>
                <a:spcPts val="0"/>
              </a:spcBef>
              <a:spcAft>
                <a:spcPts val="1200"/>
              </a:spcAft>
              <a:buClr>
                <a:srgbClr val="D1D3D4">
                  <a:lumMod val="50000"/>
                </a:srgbClr>
              </a:buClr>
              <a:buSzTx/>
              <a:buFont typeface="Arial" panose="020B0604020202020204" pitchFamily="34" charset="0"/>
              <a:buChar char="•"/>
              <a:tabLst/>
              <a:defRPr/>
            </a:pPr>
            <a:r>
              <a:rPr kumimoji="0" lang="en-US" sz="1600" b="0" i="0" u="none" strike="noStrike" kern="1200" cap="none" spc="0" normalizeH="0" baseline="0" noProof="0">
                <a:ln>
                  <a:noFill/>
                </a:ln>
                <a:solidFill>
                  <a:srgbClr val="FFFFFF">
                    <a:lumMod val="50000"/>
                  </a:srgbClr>
                </a:solidFill>
                <a:effectLst/>
                <a:uLnTx/>
                <a:uFillTx/>
                <a:latin typeface="Avenir Book" panose="02000503020000020003" pitchFamily="2" charset="0"/>
                <a:ea typeface="+mn-ea"/>
                <a:cs typeface="+mn-cs"/>
              </a:rPr>
              <a:t>Patients received FOLFOX+ Bev </a:t>
            </a:r>
          </a:p>
          <a:p>
            <a:pPr marL="285750" marR="0" lvl="0" indent="-285750" algn="l" defTabSz="914354" rtl="0" eaLnBrk="1" fontAlgn="auto" latinLnBrk="0" hangingPunct="1">
              <a:lnSpc>
                <a:spcPct val="100000"/>
              </a:lnSpc>
              <a:spcBef>
                <a:spcPts val="0"/>
              </a:spcBef>
              <a:spcAft>
                <a:spcPts val="1200"/>
              </a:spcAft>
              <a:buClr>
                <a:srgbClr val="D1D3D4">
                  <a:lumMod val="50000"/>
                </a:srgbClr>
              </a:buClr>
              <a:buSzTx/>
              <a:buFont typeface="Arial" panose="020B0604020202020204" pitchFamily="34" charset="0"/>
              <a:buChar char="•"/>
              <a:tabLst/>
              <a:defRPr/>
            </a:pPr>
            <a:r>
              <a:rPr lang="en-US" sz="1600">
                <a:solidFill>
                  <a:srgbClr val="FFFFFF">
                    <a:lumMod val="50000"/>
                  </a:srgbClr>
                </a:solidFill>
                <a:latin typeface="Avenir Book" panose="02000503020000020003" pitchFamily="2" charset="0"/>
              </a:rPr>
              <a:t>Grade 4 neutropenia resolved in 8 days.                                                              Treatment was delayed for 8 days until the AE resolved.</a:t>
            </a:r>
          </a:p>
          <a:p>
            <a:pPr marL="285750" marR="0" lvl="0" indent="-285750" algn="l" defTabSz="914354" rtl="0" eaLnBrk="1" fontAlgn="auto" latinLnBrk="0" hangingPunct="1">
              <a:lnSpc>
                <a:spcPct val="100000"/>
              </a:lnSpc>
              <a:spcBef>
                <a:spcPts val="0"/>
              </a:spcBef>
              <a:spcAft>
                <a:spcPts val="1200"/>
              </a:spcAft>
              <a:buClr>
                <a:srgbClr val="D1D3D4">
                  <a:lumMod val="50000"/>
                </a:srgbClr>
              </a:buClr>
              <a:buSzTx/>
              <a:buFont typeface="Arial" panose="020B0604020202020204" pitchFamily="34" charset="0"/>
              <a:buChar char="•"/>
              <a:tabLst/>
              <a:defRPr/>
            </a:pPr>
            <a:r>
              <a:rPr kumimoji="0" lang="en-US" sz="1600" b="0" i="0" u="none" strike="noStrike" kern="1200" cap="none" spc="0" normalizeH="0" baseline="0" noProof="0">
                <a:ln>
                  <a:noFill/>
                </a:ln>
                <a:solidFill>
                  <a:srgbClr val="FFFFFF">
                    <a:lumMod val="50000"/>
                  </a:srgbClr>
                </a:solidFill>
                <a:effectLst/>
                <a:uLnTx/>
                <a:uFillTx/>
                <a:latin typeface="Avenir Book" panose="02000503020000020003" pitchFamily="2" charset="0"/>
                <a:ea typeface="+mn-ea"/>
                <a:cs typeface="+mn-cs"/>
              </a:rPr>
              <a:t>Patient is still on study treatment.</a:t>
            </a:r>
          </a:p>
        </p:txBody>
      </p:sp>
      <p:sp>
        <p:nvSpPr>
          <p:cNvPr id="9" name="TextBox 8">
            <a:extLst>
              <a:ext uri="{FF2B5EF4-FFF2-40B4-BE49-F238E27FC236}">
                <a16:creationId xmlns:a16="http://schemas.microsoft.com/office/drawing/2014/main" id="{7BF11882-2BBC-1602-60AC-C44A2CE0CB7D}"/>
              </a:ext>
            </a:extLst>
          </p:cNvPr>
          <p:cNvSpPr txBox="1"/>
          <p:nvPr/>
        </p:nvSpPr>
        <p:spPr>
          <a:xfrm>
            <a:off x="9458951" y="914400"/>
            <a:ext cx="1825821" cy="615553"/>
          </a:xfrm>
          <a:prstGeom prst="rect">
            <a:avLst/>
          </a:prstGeom>
          <a:noFill/>
          <a:effectLst/>
        </p:spPr>
        <p:txBody>
          <a:bodyPr wrap="none" lIns="0" tIns="0" rIns="0" bIns="0" rtlCol="0" anchor="ctr">
            <a:spAutoFit/>
          </a:bodyPr>
          <a:lstStyle>
            <a:defPPr>
              <a:defRPr lang="en-UG"/>
            </a:defPPr>
            <a:lvl1pPr algn="r">
              <a:spcBef>
                <a:spcPts val="1200"/>
              </a:spcBef>
              <a:defRPr sz="2400">
                <a:solidFill>
                  <a:schemeClr val="bg1">
                    <a:lumMod val="65000"/>
                  </a:schemeClr>
                </a:solidFill>
                <a:latin typeface="Avenir Medium" panose="02000603020000020003" pitchFamily="2" charset="0"/>
                <a:ea typeface="Roboto Slab" pitchFamily="2" charset="0"/>
              </a:defRPr>
            </a:lvl1pPr>
          </a:lstStyle>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sz="2400" b="0" i="0" u="none" strike="noStrike" kern="1200" cap="none" spc="0" normalizeH="0" baseline="0" noProof="0">
                <a:ln>
                  <a:noFill/>
                </a:ln>
                <a:solidFill>
                  <a:srgbClr val="FFFFFF">
                    <a:lumMod val="50000"/>
                  </a:srgbClr>
                </a:solidFill>
                <a:effectLst/>
                <a:uLnTx/>
                <a:uFillTx/>
                <a:latin typeface="Roboto Slab" pitchFamily="2" charset="0"/>
                <a:ea typeface="Roboto Slab" pitchFamily="2" charset="0"/>
                <a:cs typeface="+mn-cs"/>
              </a:rPr>
              <a:t>Control arm</a:t>
            </a:r>
            <a:br>
              <a:rPr kumimoji="0" lang="en-US" sz="2400" b="0" i="0" u="none" strike="noStrike" kern="1200" cap="none" spc="0" normalizeH="0" baseline="0" noProof="0">
                <a:ln>
                  <a:noFill/>
                </a:ln>
                <a:solidFill>
                  <a:srgbClr val="FFFFFF">
                    <a:lumMod val="50000"/>
                  </a:srgbClr>
                </a:solidFill>
                <a:effectLst/>
                <a:uLnTx/>
                <a:uFillTx/>
                <a:latin typeface="Avenir Medium" panose="02000603020000020003" pitchFamily="2" charset="0"/>
                <a:ea typeface="Roboto Slab" pitchFamily="2" charset="0"/>
                <a:cs typeface="+mn-cs"/>
              </a:rPr>
            </a:br>
            <a:r>
              <a:rPr kumimoji="0" lang="en-US" sz="1600" b="0" i="0" u="none" strike="noStrike" kern="1200" cap="none" spc="0" normalizeH="0" baseline="0" noProof="0">
                <a:ln>
                  <a:noFill/>
                </a:ln>
                <a:solidFill>
                  <a:srgbClr val="FFFFFF">
                    <a:lumMod val="50000"/>
                  </a:srgbClr>
                </a:solidFill>
                <a:effectLst/>
                <a:uLnTx/>
                <a:uFillTx/>
                <a:latin typeface="Avenir Medium" panose="02000603020000020003" pitchFamily="2" charset="0"/>
                <a:ea typeface="Roboto Slab" pitchFamily="2" charset="0"/>
                <a:cs typeface="+mn-cs"/>
              </a:rPr>
              <a:t>FOLFOX/Bev (N=</a:t>
            </a:r>
            <a:r>
              <a:rPr lang="en-US" sz="1600">
                <a:solidFill>
                  <a:srgbClr val="FFFFFF">
                    <a:lumMod val="50000"/>
                  </a:srgbClr>
                </a:solidFill>
              </a:rPr>
              <a:t>5</a:t>
            </a:r>
            <a:r>
              <a:rPr kumimoji="0" lang="en-US" sz="1600" b="0" i="0" u="none" strike="noStrike" kern="1200" cap="none" spc="0" normalizeH="0" baseline="0" noProof="0">
                <a:ln>
                  <a:noFill/>
                </a:ln>
                <a:solidFill>
                  <a:srgbClr val="FFFFFF">
                    <a:lumMod val="50000"/>
                  </a:srgbClr>
                </a:solidFill>
                <a:effectLst/>
                <a:uLnTx/>
                <a:uFillTx/>
                <a:latin typeface="Avenir Medium" panose="02000603020000020003" pitchFamily="2" charset="0"/>
                <a:ea typeface="Roboto Slab" pitchFamily="2" charset="0"/>
                <a:cs typeface="+mn-cs"/>
              </a:rPr>
              <a:t>)</a:t>
            </a:r>
            <a:endParaRPr kumimoji="0" lang="en-US" sz="2400" b="0" i="0" u="none" strike="noStrike" kern="1200" cap="none" spc="0" normalizeH="0" baseline="0" noProof="0">
              <a:ln>
                <a:noFill/>
              </a:ln>
              <a:solidFill>
                <a:srgbClr val="FFFFFF">
                  <a:lumMod val="50000"/>
                </a:srgbClr>
              </a:solidFill>
              <a:effectLst/>
              <a:uLnTx/>
              <a:uFillTx/>
              <a:latin typeface="Avenir Medium" panose="02000603020000020003" pitchFamily="2" charset="0"/>
              <a:ea typeface="Roboto Slab" pitchFamily="2" charset="0"/>
              <a:cs typeface="+mn-cs"/>
            </a:endParaRPr>
          </a:p>
        </p:txBody>
      </p:sp>
      <p:graphicFrame>
        <p:nvGraphicFramePr>
          <p:cNvPr id="5" name="Table 4">
            <a:extLst>
              <a:ext uri="{FF2B5EF4-FFF2-40B4-BE49-F238E27FC236}">
                <a16:creationId xmlns:a16="http://schemas.microsoft.com/office/drawing/2014/main" id="{53E2722F-C04D-D7F3-BD4E-76F453397EF4}"/>
              </a:ext>
            </a:extLst>
          </p:cNvPr>
          <p:cNvGraphicFramePr>
            <a:graphicFrameLocks noGrp="1"/>
          </p:cNvGraphicFramePr>
          <p:nvPr/>
        </p:nvGraphicFramePr>
        <p:xfrm>
          <a:off x="19611" y="390794"/>
          <a:ext cx="8570311" cy="6407628"/>
        </p:xfrm>
        <a:graphic>
          <a:graphicData uri="http://schemas.openxmlformats.org/drawingml/2006/table">
            <a:tbl>
              <a:tblPr firstRow="1">
                <a:tableStyleId>{5C22544A-7EE6-4342-B048-85BDC9FD1C3A}</a:tableStyleId>
              </a:tblPr>
              <a:tblGrid>
                <a:gridCol w="3109311">
                  <a:extLst>
                    <a:ext uri="{9D8B030D-6E8A-4147-A177-3AD203B41FA5}">
                      <a16:colId xmlns:a16="http://schemas.microsoft.com/office/drawing/2014/main" val="2312513103"/>
                    </a:ext>
                  </a:extLst>
                </a:gridCol>
                <a:gridCol w="1092200">
                  <a:extLst>
                    <a:ext uri="{9D8B030D-6E8A-4147-A177-3AD203B41FA5}">
                      <a16:colId xmlns:a16="http://schemas.microsoft.com/office/drawing/2014/main" val="483629773"/>
                    </a:ext>
                  </a:extLst>
                </a:gridCol>
                <a:gridCol w="1092200">
                  <a:extLst>
                    <a:ext uri="{9D8B030D-6E8A-4147-A177-3AD203B41FA5}">
                      <a16:colId xmlns:a16="http://schemas.microsoft.com/office/drawing/2014/main" val="1468010317"/>
                    </a:ext>
                  </a:extLst>
                </a:gridCol>
                <a:gridCol w="1092200">
                  <a:extLst>
                    <a:ext uri="{9D8B030D-6E8A-4147-A177-3AD203B41FA5}">
                      <a16:colId xmlns:a16="http://schemas.microsoft.com/office/drawing/2014/main" val="3068781641"/>
                    </a:ext>
                  </a:extLst>
                </a:gridCol>
                <a:gridCol w="1092200">
                  <a:extLst>
                    <a:ext uri="{9D8B030D-6E8A-4147-A177-3AD203B41FA5}">
                      <a16:colId xmlns:a16="http://schemas.microsoft.com/office/drawing/2014/main" val="3454617560"/>
                    </a:ext>
                  </a:extLst>
                </a:gridCol>
                <a:gridCol w="1092200">
                  <a:extLst>
                    <a:ext uri="{9D8B030D-6E8A-4147-A177-3AD203B41FA5}">
                      <a16:colId xmlns:a16="http://schemas.microsoft.com/office/drawing/2014/main" val="2732525635"/>
                    </a:ext>
                  </a:extLst>
                </a:gridCol>
              </a:tblGrid>
              <a:tr h="296391">
                <a:tc>
                  <a:txBody>
                    <a:bodyPr/>
                    <a:lstStyle/>
                    <a:p>
                      <a:pPr marL="0" marR="0" algn="ctr" defTabSz="914400" rtl="0" eaLnBrk="1" latinLnBrk="0" hangingPunct="1">
                        <a:lnSpc>
                          <a:spcPct val="115000"/>
                        </a:lnSpc>
                        <a:spcBef>
                          <a:spcPts val="0"/>
                        </a:spcBef>
                        <a:spcAft>
                          <a:spcPts val="0"/>
                        </a:spcAft>
                      </a:pPr>
                      <a:r>
                        <a:rPr lang="en-US" sz="9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N (% of total)  </a:t>
                      </a:r>
                    </a:p>
                  </a:txBody>
                  <a:tcPr marL="0" marR="0" marT="0" marB="0" anchor="ctr">
                    <a:lnL w="12700" cmpd="sng">
                      <a:noFill/>
                    </a:lnL>
                    <a:lnR w="12700" cmpd="sng">
                      <a:noFill/>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defTabSz="914400" rtl="0" eaLnBrk="1" latinLnBrk="0" hangingPunct="1">
                        <a:lnSpc>
                          <a:spcPct val="115000"/>
                        </a:lnSpc>
                        <a:spcBef>
                          <a:spcPts val="0"/>
                        </a:spcBef>
                        <a:spcAft>
                          <a:spcPts val="0"/>
                        </a:spcAft>
                      </a:pPr>
                      <a:r>
                        <a:rPr lang="en-US" sz="9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Grade 1</a:t>
                      </a:r>
                    </a:p>
                  </a:txBody>
                  <a:tcPr marL="0" marR="0" marT="0" marB="0" anchor="ctr">
                    <a:lnL w="12700" cmpd="sng">
                      <a:noFill/>
                    </a:lnL>
                    <a:lnR w="12700" cmpd="sng">
                      <a:noFill/>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defTabSz="914400" rtl="0" eaLnBrk="1" latinLnBrk="0" hangingPunct="1">
                        <a:lnSpc>
                          <a:spcPct val="115000"/>
                        </a:lnSpc>
                        <a:spcBef>
                          <a:spcPts val="0"/>
                        </a:spcBef>
                        <a:spcAft>
                          <a:spcPts val="0"/>
                        </a:spcAft>
                      </a:pPr>
                      <a:r>
                        <a:rPr lang="en-US" sz="9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Grade 2</a:t>
                      </a:r>
                    </a:p>
                  </a:txBody>
                  <a:tcPr marL="0" marR="0" marT="0" marB="0" anchor="ctr">
                    <a:lnL w="12700" cmpd="sng">
                      <a:noFill/>
                    </a:lnL>
                    <a:lnR w="12700" cmpd="sng">
                      <a:noFill/>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defTabSz="914400" rtl="0" eaLnBrk="1" latinLnBrk="0" hangingPunct="1">
                        <a:lnSpc>
                          <a:spcPct val="115000"/>
                        </a:lnSpc>
                        <a:spcBef>
                          <a:spcPts val="0"/>
                        </a:spcBef>
                        <a:spcAft>
                          <a:spcPts val="0"/>
                        </a:spcAft>
                      </a:pPr>
                      <a:r>
                        <a:rPr lang="en-US" sz="9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Grade 3</a:t>
                      </a:r>
                    </a:p>
                  </a:txBody>
                  <a:tcPr marL="0" marR="0" marT="0" marB="0" anchor="ctr">
                    <a:lnL w="12700" cmpd="sng">
                      <a:noFill/>
                    </a:lnL>
                    <a:lnR w="12700" cmpd="sng">
                      <a:noFill/>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defTabSz="914400" rtl="0" eaLnBrk="1" latinLnBrk="0" hangingPunct="1">
                        <a:lnSpc>
                          <a:spcPct val="115000"/>
                        </a:lnSpc>
                        <a:spcBef>
                          <a:spcPts val="0"/>
                        </a:spcBef>
                        <a:spcAft>
                          <a:spcPts val="0"/>
                        </a:spcAft>
                      </a:pPr>
                      <a:r>
                        <a:rPr lang="en-US" sz="900" b="1" kern="100">
                          <a:solidFill>
                            <a:schemeClr val="accent2">
                              <a:lumMod val="75000"/>
                            </a:schemeClr>
                          </a:solidFill>
                          <a:effectLst/>
                          <a:latin typeface="Avenir Light" panose="020B0402020203020204" pitchFamily="34" charset="0"/>
                          <a:ea typeface="Calibri" panose="020F0502020204030204" pitchFamily="34" charset="0"/>
                          <a:cs typeface="Calibri" panose="020F0502020204030204" pitchFamily="34" charset="0"/>
                        </a:rPr>
                        <a:t>Grade 4</a:t>
                      </a:r>
                    </a:p>
                  </a:txBody>
                  <a:tcPr marL="0" marR="0" marT="0" marB="0" anchor="ctr">
                    <a:lnL w="12700" cmpd="sng">
                      <a:noFill/>
                    </a:lnL>
                    <a:lnR w="12700" cmpd="sng">
                      <a:noFill/>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marL="0" marR="0" algn="ctr" defTabSz="914400" rtl="0" eaLnBrk="1" latinLnBrk="0" hangingPunct="1">
                        <a:lnSpc>
                          <a:spcPct val="115000"/>
                        </a:lnSpc>
                        <a:spcBef>
                          <a:spcPts val="0"/>
                        </a:spcBef>
                        <a:spcAft>
                          <a:spcPts val="0"/>
                        </a:spcAft>
                      </a:pPr>
                      <a:r>
                        <a:rPr lang="en-US" sz="9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Total</a:t>
                      </a:r>
                    </a:p>
                  </a:txBody>
                  <a:tcPr marL="0" marR="0" marT="0" marB="0" anchor="ctr">
                    <a:lnL w="12700" cmpd="sng">
                      <a:noFill/>
                    </a:lnL>
                    <a:lnR w="12700" cmpd="sng">
                      <a:noFill/>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85198884"/>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Any Adverse Events</a:t>
                      </a:r>
                    </a:p>
                  </a:txBody>
                  <a:tcPr marL="9525" marR="9525" marT="9525" marB="0" anchor="ctr">
                    <a:lnT w="12700" cap="flat" cmpd="sng" algn="ctr">
                      <a:solidFill>
                        <a:schemeClr val="bg2">
                          <a:lumMod val="75000"/>
                        </a:schemeClr>
                      </a:solidFill>
                      <a:prstDash val="solid"/>
                      <a:round/>
                      <a:headEnd type="none" w="med" len="med"/>
                      <a:tailEnd type="none" w="med" len="med"/>
                    </a:lnT>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4 ( 80.0)</a:t>
                      </a:r>
                    </a:p>
                  </a:txBody>
                  <a:tcPr marL="9525" marR="9525" marT="9525" marB="0" anchor="ctr">
                    <a:lnT w="12700" cap="flat" cmpd="sng" algn="ctr">
                      <a:solidFill>
                        <a:schemeClr val="bg2">
                          <a:lumMod val="75000"/>
                        </a:schemeClr>
                      </a:solidFill>
                      <a:prstDash val="solid"/>
                      <a:round/>
                      <a:headEnd type="none" w="med" len="med"/>
                      <a:tailEnd type="none" w="med" len="med"/>
                    </a:lnT>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5 (100.0)</a:t>
                      </a:r>
                    </a:p>
                  </a:txBody>
                  <a:tcPr marL="9525" marR="9525" marT="9525" marB="0" anchor="ctr">
                    <a:lnT w="12700" cap="flat" cmpd="sng" algn="ctr">
                      <a:solidFill>
                        <a:schemeClr val="bg2">
                          <a:lumMod val="75000"/>
                        </a:schemeClr>
                      </a:solidFill>
                      <a:prstDash val="solid"/>
                      <a:round/>
                      <a:headEnd type="none" w="med" len="med"/>
                      <a:tailEnd type="none" w="med" len="med"/>
                    </a:lnT>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2 ( 40.0)</a:t>
                      </a:r>
                    </a:p>
                  </a:txBody>
                  <a:tcPr marL="9525" marR="9525" marT="9525" marB="0" anchor="ctr">
                    <a:lnT w="12700" cap="flat" cmpd="sng" algn="ctr">
                      <a:solidFill>
                        <a:schemeClr val="bg2">
                          <a:lumMod val="75000"/>
                        </a:schemeClr>
                      </a:solidFill>
                      <a:prstDash val="solid"/>
                      <a:round/>
                      <a:headEnd type="none" w="med" len="med"/>
                      <a:tailEnd type="none" w="med" len="med"/>
                    </a:lnT>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1 ( 20.0)</a:t>
                      </a:r>
                    </a:p>
                  </a:txBody>
                  <a:tcPr marL="9525" marR="9525" marT="9525" marB="0" anchor="ctr">
                    <a:lnT w="12700" cap="flat" cmpd="sng" algn="ctr">
                      <a:solidFill>
                        <a:schemeClr val="bg2">
                          <a:lumMod val="75000"/>
                        </a:schemeClr>
                      </a:solidFill>
                      <a:prstDash val="solid"/>
                      <a:round/>
                      <a:headEnd type="none" w="med" len="med"/>
                      <a:tailEnd type="none" w="med" len="med"/>
                    </a:lnT>
                    <a:lnB w="12700" cmpd="sng">
                      <a:noFill/>
                    </a:lnB>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5 (100.0)</a:t>
                      </a:r>
                    </a:p>
                  </a:txBody>
                  <a:tcPr marL="9525" marR="9525" marT="9525" marB="0" anchor="ctr">
                    <a:lnT w="12700" cap="flat" cmpd="sng" algn="ctr">
                      <a:solidFill>
                        <a:schemeClr val="bg2">
                          <a:lumMod val="75000"/>
                        </a:schemeClr>
                      </a:solidFill>
                      <a:prstDash val="solid"/>
                      <a:round/>
                      <a:headEnd type="none" w="med" len="med"/>
                      <a:tailEnd type="none" w="med" len="med"/>
                    </a:lnT>
                    <a:noFill/>
                  </a:tcPr>
                </a:tc>
                <a:extLst>
                  <a:ext uri="{0D108BD9-81ED-4DB2-BD59-A6C34878D82A}">
                    <a16:rowId xmlns:a16="http://schemas.microsoft.com/office/drawing/2014/main" val="2112540635"/>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Fatigue</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3 ( 60.0)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4 ( 80.0)</a:t>
                      </a:r>
                    </a:p>
                  </a:txBody>
                  <a:tcPr marL="9525" marR="9525" marT="9525" marB="0" anchor="ctr">
                    <a:lnL w="12700" cmpd="sng">
                      <a:noFill/>
                    </a:lnL>
                    <a:noFill/>
                  </a:tcPr>
                </a:tc>
                <a:extLst>
                  <a:ext uri="{0D108BD9-81ED-4DB2-BD59-A6C34878D82A}">
                    <a16:rowId xmlns:a16="http://schemas.microsoft.com/office/drawing/2014/main" val="949249508"/>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Nausea</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2 ( 40.0)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3 ( 60.0)</a:t>
                      </a:r>
                    </a:p>
                  </a:txBody>
                  <a:tcPr marL="9525" marR="9525" marT="9525" marB="0" anchor="ctr">
                    <a:lnL w="12700" cmpd="sng">
                      <a:noFill/>
                    </a:lnL>
                    <a:noFill/>
                  </a:tcPr>
                </a:tc>
                <a:extLst>
                  <a:ext uri="{0D108BD9-81ED-4DB2-BD59-A6C34878D82A}">
                    <a16:rowId xmlns:a16="http://schemas.microsoft.com/office/drawing/2014/main" val="3629203111"/>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Neutrophil count decreased</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1 ( 20.0)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2 ( 40.0)</a:t>
                      </a:r>
                    </a:p>
                  </a:txBody>
                  <a:tcPr marL="9525" marR="9525" marT="9525" marB="0" anchor="ctr">
                    <a:lnL w="12700" cmpd="sng">
                      <a:noFill/>
                    </a:lnL>
                    <a:noFill/>
                  </a:tcPr>
                </a:tc>
                <a:extLst>
                  <a:ext uri="{0D108BD9-81ED-4DB2-BD59-A6C34878D82A}">
                    <a16:rowId xmlns:a16="http://schemas.microsoft.com/office/drawing/2014/main" val="2518616445"/>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Neutropenia</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L w="12700" cmpd="sng">
                      <a:noFill/>
                    </a:lnL>
                    <a:noFill/>
                  </a:tcPr>
                </a:tc>
                <a:extLst>
                  <a:ext uri="{0D108BD9-81ED-4DB2-BD59-A6C34878D82A}">
                    <a16:rowId xmlns:a16="http://schemas.microsoft.com/office/drawing/2014/main" val="3479665573"/>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Thrombocytopenia</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L w="12700" cmpd="sng">
                      <a:noFill/>
                    </a:lnL>
                    <a:noFill/>
                  </a:tcPr>
                </a:tc>
                <a:extLst>
                  <a:ext uri="{0D108BD9-81ED-4DB2-BD59-A6C34878D82A}">
                    <a16:rowId xmlns:a16="http://schemas.microsoft.com/office/drawing/2014/main" val="3063308742"/>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White blood cell count decreased</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2 ( 40.0)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2 ( 40.0)</a:t>
                      </a:r>
                    </a:p>
                  </a:txBody>
                  <a:tcPr marL="9525" marR="9525" marT="9525" marB="0" anchor="ctr">
                    <a:lnL w="12700" cmpd="sng">
                      <a:noFill/>
                    </a:lnL>
                    <a:noFill/>
                  </a:tcPr>
                </a:tc>
                <a:extLst>
                  <a:ext uri="{0D108BD9-81ED-4DB2-BD59-A6C34878D82A}">
                    <a16:rowId xmlns:a16="http://schemas.microsoft.com/office/drawing/2014/main" val="3736976902"/>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Lymphocyte count decreased</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L w="12700" cmpd="sng">
                      <a:noFill/>
                    </a:lnL>
                    <a:noFill/>
                  </a:tcPr>
                </a:tc>
                <a:extLst>
                  <a:ext uri="{0D108BD9-81ED-4DB2-BD59-A6C34878D82A}">
                    <a16:rowId xmlns:a16="http://schemas.microsoft.com/office/drawing/2014/main" val="789279865"/>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Diarrhoea</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2 ( 40.0)</a:t>
                      </a:r>
                    </a:p>
                  </a:txBody>
                  <a:tcPr marL="9525" marR="9525" marT="9525" marB="0" anchor="ctr">
                    <a:lnL w="12700" cmpd="sng">
                      <a:noFill/>
                    </a:lnL>
                    <a:noFill/>
                  </a:tcPr>
                </a:tc>
                <a:extLst>
                  <a:ext uri="{0D108BD9-81ED-4DB2-BD59-A6C34878D82A}">
                    <a16:rowId xmlns:a16="http://schemas.microsoft.com/office/drawing/2014/main" val="1425311689"/>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Abdominal pain</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( 20.0)</a:t>
                      </a:r>
                    </a:p>
                  </a:txBody>
                  <a:tcPr marL="9525" marR="9525" marT="9525" marB="0" anchor="ctr">
                    <a:lnL w="12700" cmpd="sng">
                      <a:noFill/>
                    </a:lnL>
                    <a:noFill/>
                  </a:tcPr>
                </a:tc>
                <a:extLst>
                  <a:ext uri="{0D108BD9-81ED-4DB2-BD59-A6C34878D82A}">
                    <a16:rowId xmlns:a16="http://schemas.microsoft.com/office/drawing/2014/main" val="3903112970"/>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Vomiting</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L w="12700" cmpd="sng">
                      <a:noFill/>
                    </a:lnL>
                    <a:noFill/>
                  </a:tcPr>
                </a:tc>
                <a:extLst>
                  <a:ext uri="{0D108BD9-81ED-4DB2-BD59-A6C34878D82A}">
                    <a16:rowId xmlns:a16="http://schemas.microsoft.com/office/drawing/2014/main" val="4160367830"/>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Alopecia</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( 20.0)</a:t>
                      </a:r>
                    </a:p>
                  </a:txBody>
                  <a:tcPr marL="9525" marR="9525" marT="9525" marB="0" anchor="ctr">
                    <a:lnL w="12700" cmpd="sng">
                      <a:noFill/>
                    </a:lnL>
                    <a:noFill/>
                  </a:tcPr>
                </a:tc>
                <a:extLst>
                  <a:ext uri="{0D108BD9-81ED-4DB2-BD59-A6C34878D82A}">
                    <a16:rowId xmlns:a16="http://schemas.microsoft.com/office/drawing/2014/main" val="2936874612"/>
                  </a:ext>
                </a:extLst>
              </a:tr>
              <a:tr h="165682">
                <a:tc>
                  <a:txBody>
                    <a:bodyPr/>
                    <a:lstStyle/>
                    <a:p>
                      <a:pPr marL="91440" algn="l" fontAlgn="ctr"/>
                      <a:r>
                        <a:rPr lang="en-US" sz="900" b="0" i="0" u="none" strike="noStrike" err="1">
                          <a:solidFill>
                            <a:schemeClr val="bg2">
                              <a:lumMod val="50000"/>
                            </a:schemeClr>
                          </a:solidFill>
                          <a:effectLst/>
                          <a:latin typeface="Avenir Light" panose="020B0402020203020204" pitchFamily="34" charset="0"/>
                        </a:rPr>
                        <a:t>Anaemia</a:t>
                      </a:r>
                      <a:endParaRPr lang="en-US" sz="900" b="0" i="0" u="none" strike="noStrike">
                        <a:solidFill>
                          <a:schemeClr val="bg2">
                            <a:lumMod val="50000"/>
                          </a:schemeClr>
                        </a:solidFill>
                        <a:effectLst/>
                        <a:latin typeface="Avenir Light" panose="020B0402020203020204" pitchFamily="34" charset="0"/>
                      </a:endParaRP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( 20.0)</a:t>
                      </a:r>
                    </a:p>
                  </a:txBody>
                  <a:tcPr marL="9525" marR="9525" marT="9525" marB="0" anchor="ctr">
                    <a:lnL w="12700" cmpd="sng">
                      <a:noFill/>
                    </a:lnL>
                    <a:noFill/>
                  </a:tcPr>
                </a:tc>
                <a:extLst>
                  <a:ext uri="{0D108BD9-81ED-4DB2-BD59-A6C34878D82A}">
                    <a16:rowId xmlns:a16="http://schemas.microsoft.com/office/drawing/2014/main" val="156750235"/>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Peripheral sensory neuropathy</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( 20.0)</a:t>
                      </a:r>
                    </a:p>
                  </a:txBody>
                  <a:tcPr marL="9525" marR="9525" marT="9525" marB="0" anchor="ctr">
                    <a:lnL w="12700" cmpd="sng">
                      <a:noFill/>
                    </a:lnL>
                    <a:noFill/>
                  </a:tcPr>
                </a:tc>
                <a:extLst>
                  <a:ext uri="{0D108BD9-81ED-4DB2-BD59-A6C34878D82A}">
                    <a16:rowId xmlns:a16="http://schemas.microsoft.com/office/drawing/2014/main" val="2802601665"/>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Constipation</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L w="12700" cmpd="sng">
                      <a:noFill/>
                    </a:lnL>
                    <a:noFill/>
                  </a:tcPr>
                </a:tc>
                <a:extLst>
                  <a:ext uri="{0D108BD9-81ED-4DB2-BD59-A6C34878D82A}">
                    <a16:rowId xmlns:a16="http://schemas.microsoft.com/office/drawing/2014/main" val="696060480"/>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Decreased appetite</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L w="12700" cmpd="sng">
                      <a:noFill/>
                    </a:lnL>
                    <a:noFill/>
                  </a:tcPr>
                </a:tc>
                <a:extLst>
                  <a:ext uri="{0D108BD9-81ED-4DB2-BD59-A6C34878D82A}">
                    <a16:rowId xmlns:a16="http://schemas.microsoft.com/office/drawing/2014/main" val="2677330969"/>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Dizziness</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( 20.0)</a:t>
                      </a:r>
                    </a:p>
                  </a:txBody>
                  <a:tcPr marL="9525" marR="9525" marT="9525" marB="0" anchor="ctr">
                    <a:lnL w="12700" cmpd="sng">
                      <a:noFill/>
                    </a:lnL>
                    <a:noFill/>
                  </a:tcPr>
                </a:tc>
                <a:extLst>
                  <a:ext uri="{0D108BD9-81ED-4DB2-BD59-A6C34878D82A}">
                    <a16:rowId xmlns:a16="http://schemas.microsoft.com/office/drawing/2014/main" val="4113353976"/>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Dysgeusia</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( 20.0)</a:t>
                      </a:r>
                    </a:p>
                  </a:txBody>
                  <a:tcPr marL="9525" marR="9525" marT="9525" marB="0" anchor="ctr">
                    <a:lnL w="12700" cmpd="sng">
                      <a:noFill/>
                    </a:lnL>
                    <a:noFill/>
                  </a:tcPr>
                </a:tc>
                <a:extLst>
                  <a:ext uri="{0D108BD9-81ED-4DB2-BD59-A6C34878D82A}">
                    <a16:rowId xmlns:a16="http://schemas.microsoft.com/office/drawing/2014/main" val="1758888462"/>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Arthralgia</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L w="12700" cmpd="sng">
                      <a:noFill/>
                    </a:lnL>
                    <a:noFill/>
                  </a:tcPr>
                </a:tc>
                <a:extLst>
                  <a:ext uri="{0D108BD9-81ED-4DB2-BD59-A6C34878D82A}">
                    <a16:rowId xmlns:a16="http://schemas.microsoft.com/office/drawing/2014/main" val="281733521"/>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Dyspepsia</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( 20.0)</a:t>
                      </a:r>
                    </a:p>
                  </a:txBody>
                  <a:tcPr marL="9525" marR="9525" marT="9525" marB="0" anchor="ctr">
                    <a:lnL w="12700" cmpd="sng">
                      <a:noFill/>
                    </a:lnL>
                    <a:noFill/>
                  </a:tcPr>
                </a:tc>
                <a:extLst>
                  <a:ext uri="{0D108BD9-81ED-4DB2-BD59-A6C34878D82A}">
                    <a16:rowId xmlns:a16="http://schemas.microsoft.com/office/drawing/2014/main" val="3180066168"/>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Headache</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2 ( 40.0)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2 ( 40.0)</a:t>
                      </a:r>
                    </a:p>
                  </a:txBody>
                  <a:tcPr marL="9525" marR="9525" marT="9525" marB="0" anchor="ctr">
                    <a:lnL w="12700" cmpd="sng">
                      <a:noFill/>
                    </a:lnL>
                    <a:noFill/>
                  </a:tcPr>
                </a:tc>
                <a:extLst>
                  <a:ext uri="{0D108BD9-81ED-4DB2-BD59-A6C34878D82A}">
                    <a16:rowId xmlns:a16="http://schemas.microsoft.com/office/drawing/2014/main" val="3062066788"/>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Insomnia</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( 20.0)</a:t>
                      </a:r>
                    </a:p>
                  </a:txBody>
                  <a:tcPr marL="9525" marR="9525" marT="9525" marB="0" anchor="ctr">
                    <a:lnL w="12700" cmpd="sng">
                      <a:noFill/>
                    </a:lnL>
                    <a:noFill/>
                  </a:tcPr>
                </a:tc>
                <a:extLst>
                  <a:ext uri="{0D108BD9-81ED-4DB2-BD59-A6C34878D82A}">
                    <a16:rowId xmlns:a16="http://schemas.microsoft.com/office/drawing/2014/main" val="1480312011"/>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Weight decreased</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L w="12700" cmpd="sng">
                      <a:noFill/>
                    </a:lnL>
                    <a:noFill/>
                  </a:tcPr>
                </a:tc>
                <a:extLst>
                  <a:ext uri="{0D108BD9-81ED-4DB2-BD59-A6C34878D82A}">
                    <a16:rowId xmlns:a16="http://schemas.microsoft.com/office/drawing/2014/main" val="3568176306"/>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Epistaxis</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L w="12700" cmpd="sng">
                      <a:noFill/>
                    </a:lnL>
                    <a:noFill/>
                  </a:tcPr>
                </a:tc>
                <a:extLst>
                  <a:ext uri="{0D108BD9-81ED-4DB2-BD59-A6C34878D82A}">
                    <a16:rowId xmlns:a16="http://schemas.microsoft.com/office/drawing/2014/main" val="402275914"/>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Hypertension</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L w="12700" cmpd="sng">
                      <a:noFill/>
                    </a:lnL>
                    <a:noFill/>
                  </a:tcPr>
                </a:tc>
                <a:extLst>
                  <a:ext uri="{0D108BD9-81ED-4DB2-BD59-A6C34878D82A}">
                    <a16:rowId xmlns:a16="http://schemas.microsoft.com/office/drawing/2014/main" val="3052972491"/>
                  </a:ext>
                </a:extLst>
              </a:tr>
              <a:tr h="165682">
                <a:tc>
                  <a:txBody>
                    <a:bodyPr/>
                    <a:lstStyle/>
                    <a:p>
                      <a:pPr marL="91440" algn="l" fontAlgn="ctr"/>
                      <a:r>
                        <a:rPr lang="en-US" sz="900" b="0" i="0" u="none" strike="noStrike" err="1">
                          <a:solidFill>
                            <a:schemeClr val="bg2">
                              <a:lumMod val="50000"/>
                            </a:schemeClr>
                          </a:solidFill>
                          <a:effectLst/>
                          <a:latin typeface="Avenir Light" panose="020B0402020203020204" pitchFamily="34" charset="0"/>
                        </a:rPr>
                        <a:t>Hypokalaemia</a:t>
                      </a:r>
                      <a:endParaRPr lang="en-US" sz="900" b="0" i="0" u="none" strike="noStrike">
                        <a:solidFill>
                          <a:schemeClr val="bg2">
                            <a:lumMod val="50000"/>
                          </a:schemeClr>
                        </a:solidFill>
                        <a:effectLst/>
                        <a:latin typeface="Avenir Light" panose="020B0402020203020204" pitchFamily="34" charset="0"/>
                      </a:endParaRP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( 20.0)</a:t>
                      </a:r>
                    </a:p>
                  </a:txBody>
                  <a:tcPr marL="9525" marR="9525" marT="9525" marB="0" anchor="ctr">
                    <a:lnL w="12700" cmpd="sng">
                      <a:noFill/>
                    </a:lnL>
                    <a:noFill/>
                  </a:tcPr>
                </a:tc>
                <a:extLst>
                  <a:ext uri="{0D108BD9-81ED-4DB2-BD59-A6C34878D82A}">
                    <a16:rowId xmlns:a16="http://schemas.microsoft.com/office/drawing/2014/main" val="796520870"/>
                  </a:ext>
                </a:extLst>
              </a:tr>
              <a:tr h="165682">
                <a:tc>
                  <a:txBody>
                    <a:bodyPr/>
                    <a:lstStyle/>
                    <a:p>
                      <a:pPr marL="91440" algn="l" fontAlgn="ctr"/>
                      <a:r>
                        <a:rPr lang="en-US" sz="900" b="0" i="0" u="none" strike="noStrike" err="1">
                          <a:solidFill>
                            <a:schemeClr val="bg2">
                              <a:lumMod val="50000"/>
                            </a:schemeClr>
                          </a:solidFill>
                          <a:effectLst/>
                          <a:latin typeface="Avenir Light" panose="020B0402020203020204" pitchFamily="34" charset="0"/>
                        </a:rPr>
                        <a:t>Paraesthesia</a:t>
                      </a:r>
                      <a:endParaRPr lang="en-US" sz="900" b="0" i="0" u="none" strike="noStrike">
                        <a:solidFill>
                          <a:schemeClr val="bg2">
                            <a:lumMod val="50000"/>
                          </a:schemeClr>
                        </a:solidFill>
                        <a:effectLst/>
                        <a:latin typeface="Avenir Light" panose="020B0402020203020204" pitchFamily="34" charset="0"/>
                      </a:endParaRP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( 20.0)</a:t>
                      </a:r>
                    </a:p>
                  </a:txBody>
                  <a:tcPr marL="9525" marR="9525" marT="9525" marB="0" anchor="ctr">
                    <a:lnL w="12700" cmpd="sng">
                      <a:noFill/>
                    </a:lnL>
                    <a:noFill/>
                  </a:tcPr>
                </a:tc>
                <a:extLst>
                  <a:ext uri="{0D108BD9-81ED-4DB2-BD59-A6C34878D82A}">
                    <a16:rowId xmlns:a16="http://schemas.microsoft.com/office/drawing/2014/main" val="2807264228"/>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Asthenia</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( 20.0)</a:t>
                      </a:r>
                    </a:p>
                  </a:txBody>
                  <a:tcPr marL="9525" marR="9525" marT="9525" marB="0" anchor="ctr">
                    <a:lnL w="12700" cmpd="sng">
                      <a:noFill/>
                    </a:lnL>
                    <a:noFill/>
                  </a:tcPr>
                </a:tc>
                <a:extLst>
                  <a:ext uri="{0D108BD9-81ED-4DB2-BD59-A6C34878D82A}">
                    <a16:rowId xmlns:a16="http://schemas.microsoft.com/office/drawing/2014/main" val="1036910792"/>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Cough</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L w="12700" cmpd="sng">
                      <a:noFill/>
                    </a:lnL>
                    <a:noFill/>
                  </a:tcPr>
                </a:tc>
                <a:extLst>
                  <a:ext uri="{0D108BD9-81ED-4DB2-BD59-A6C34878D82A}">
                    <a16:rowId xmlns:a16="http://schemas.microsoft.com/office/drawing/2014/main" val="3884869467"/>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Flushing</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( 20.0)</a:t>
                      </a:r>
                    </a:p>
                  </a:txBody>
                  <a:tcPr marL="9525" marR="9525" marT="9525" marB="0" anchor="ctr">
                    <a:lnL w="12700" cmpd="sng">
                      <a:noFill/>
                    </a:lnL>
                    <a:noFill/>
                  </a:tcPr>
                </a:tc>
                <a:extLst>
                  <a:ext uri="{0D108BD9-81ED-4DB2-BD59-A6C34878D82A}">
                    <a16:rowId xmlns:a16="http://schemas.microsoft.com/office/drawing/2014/main" val="3973875680"/>
                  </a:ext>
                </a:extLst>
              </a:tr>
              <a:tr h="165682">
                <a:tc>
                  <a:txBody>
                    <a:bodyPr/>
                    <a:lstStyle/>
                    <a:p>
                      <a:pPr marL="91440" algn="l" fontAlgn="ctr"/>
                      <a:r>
                        <a:rPr lang="en-US" sz="900" b="0" i="0" u="none" strike="noStrike" err="1">
                          <a:solidFill>
                            <a:schemeClr val="bg2">
                              <a:lumMod val="50000"/>
                            </a:schemeClr>
                          </a:solidFill>
                          <a:effectLst/>
                          <a:latin typeface="Avenir Light" panose="020B0402020203020204" pitchFamily="34" charset="0"/>
                        </a:rPr>
                        <a:t>Haematochezia</a:t>
                      </a:r>
                      <a:endParaRPr lang="en-US" sz="900" b="0" i="0" u="none" strike="noStrike">
                        <a:solidFill>
                          <a:schemeClr val="bg2">
                            <a:lumMod val="50000"/>
                          </a:schemeClr>
                        </a:solidFill>
                        <a:effectLst/>
                        <a:latin typeface="Avenir Light" panose="020B0402020203020204" pitchFamily="34" charset="0"/>
                      </a:endParaRP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L w="12700" cmpd="sng">
                      <a:noFill/>
                    </a:lnL>
                    <a:noFill/>
                  </a:tcPr>
                </a:tc>
                <a:extLst>
                  <a:ext uri="{0D108BD9-81ED-4DB2-BD59-A6C34878D82A}">
                    <a16:rowId xmlns:a16="http://schemas.microsoft.com/office/drawing/2014/main" val="751256941"/>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Influenza like illness</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L w="12700" cmpd="sng">
                      <a:noFill/>
                    </a:lnL>
                    <a:noFill/>
                  </a:tcPr>
                </a:tc>
                <a:extLst>
                  <a:ext uri="{0D108BD9-81ED-4DB2-BD59-A6C34878D82A}">
                    <a16:rowId xmlns:a16="http://schemas.microsoft.com/office/drawing/2014/main" val="4099142425"/>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Infusion related reaction</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L w="12700" cmpd="sng">
                      <a:noFill/>
                    </a:lnL>
                    <a:noFill/>
                  </a:tcPr>
                </a:tc>
                <a:extLst>
                  <a:ext uri="{0D108BD9-81ED-4DB2-BD59-A6C34878D82A}">
                    <a16:rowId xmlns:a16="http://schemas.microsoft.com/office/drawing/2014/main" val="1274604334"/>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Neuropathy peripheral</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2 ( 40.0)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2 ( 40.0)</a:t>
                      </a:r>
                    </a:p>
                  </a:txBody>
                  <a:tcPr marL="9525" marR="9525" marT="9525" marB="0" anchor="ctr">
                    <a:lnL w="12700" cmpd="sng">
                      <a:noFill/>
                    </a:lnL>
                    <a:noFill/>
                  </a:tcPr>
                </a:tc>
                <a:extLst>
                  <a:ext uri="{0D108BD9-81ED-4DB2-BD59-A6C34878D82A}">
                    <a16:rowId xmlns:a16="http://schemas.microsoft.com/office/drawing/2014/main" val="3746523341"/>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Oedema peripheral</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( 20.0)</a:t>
                      </a:r>
                    </a:p>
                  </a:txBody>
                  <a:tcPr marL="9525" marR="9525" marT="9525" marB="0" anchor="ctr">
                    <a:lnL w="12700" cmpd="sng">
                      <a:noFill/>
                    </a:lnL>
                    <a:noFill/>
                  </a:tcPr>
                </a:tc>
                <a:extLst>
                  <a:ext uri="{0D108BD9-81ED-4DB2-BD59-A6C34878D82A}">
                    <a16:rowId xmlns:a16="http://schemas.microsoft.com/office/drawing/2014/main" val="435589266"/>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Proteinuria</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L w="12700" cmpd="sng">
                      <a:noFill/>
                    </a:lnL>
                    <a:noFill/>
                  </a:tcPr>
                </a:tc>
                <a:extLst>
                  <a:ext uri="{0D108BD9-81ED-4DB2-BD59-A6C34878D82A}">
                    <a16:rowId xmlns:a16="http://schemas.microsoft.com/office/drawing/2014/main" val="2452538823"/>
                  </a:ext>
                </a:extLst>
              </a:tr>
              <a:tr h="0">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Stomatitis</a:t>
                      </a:r>
                    </a:p>
                  </a:txBody>
                  <a:tcPr marL="9525" marR="9525" marT="9525" marB="0" anchor="ctr">
                    <a:lnB w="12700" cap="flat" cmpd="sng" algn="ctr">
                      <a:solidFill>
                        <a:schemeClr val="bg2">
                          <a:lumMod val="75000"/>
                        </a:schemeClr>
                      </a:solidFill>
                      <a:prstDash val="solid"/>
                      <a:round/>
                      <a:headEnd type="none" w="med" len="med"/>
                      <a:tailEnd type="none" w="med" len="med"/>
                    </a:lnB>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( 20.0)</a:t>
                      </a:r>
                    </a:p>
                  </a:txBody>
                  <a:tcPr marL="9525" marR="9525" marT="9525" marB="0" anchor="ctr">
                    <a:lnB w="12700" cap="flat" cmpd="sng" algn="ctr">
                      <a:solidFill>
                        <a:schemeClr val="bg2">
                          <a:lumMod val="75000"/>
                        </a:schemeClr>
                      </a:solidFill>
                      <a:prstDash val="solid"/>
                      <a:round/>
                      <a:headEnd type="none" w="med" len="med"/>
                      <a:tailEnd type="none" w="med" len="med"/>
                    </a:lnB>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B w="12700" cap="flat" cmpd="sng" algn="ctr">
                      <a:solidFill>
                        <a:schemeClr val="bg2">
                          <a:lumMod val="75000"/>
                        </a:schemeClr>
                      </a:solidFill>
                      <a:prstDash val="solid"/>
                      <a:round/>
                      <a:headEnd type="none" w="med" len="med"/>
                      <a:tailEnd type="none" w="med" len="med"/>
                    </a:lnB>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B w="12700" cap="flat" cmpd="sng" algn="ctr">
                      <a:solidFill>
                        <a:schemeClr val="bg2">
                          <a:lumMod val="75000"/>
                        </a:schemeClr>
                      </a:solidFill>
                      <a:prstDash val="solid"/>
                      <a:round/>
                      <a:headEnd type="none" w="med" len="med"/>
                      <a:tailEnd type="none" w="med" len="med"/>
                    </a:lnB>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T w="12700" cmpd="sng">
                      <a:noFill/>
                    </a:lnT>
                    <a:lnB w="12700" cap="flat" cmpd="sng" algn="ctr">
                      <a:solidFill>
                        <a:schemeClr val="bg2">
                          <a:lumMod val="75000"/>
                        </a:schemeClr>
                      </a:solidFill>
                      <a:prstDash val="solid"/>
                      <a:round/>
                      <a:headEnd type="none" w="med" len="med"/>
                      <a:tailEnd type="none" w="med" len="med"/>
                    </a:lnB>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( 20.0)</a:t>
                      </a:r>
                    </a:p>
                  </a:txBody>
                  <a:tcPr marL="9525" marR="9525" marT="9525" marB="0" anchor="ctr">
                    <a:lnB w="12700" cap="flat" cmpd="sng" algn="ctr">
                      <a:solidFill>
                        <a:schemeClr val="bg2">
                          <a:lumMod val="75000"/>
                        </a:schemeClr>
                      </a:solidFill>
                      <a:prstDash val="solid"/>
                      <a:round/>
                      <a:headEnd type="none" w="med" len="med"/>
                      <a:tailEnd type="none" w="med" len="med"/>
                    </a:lnB>
                    <a:noFill/>
                  </a:tcPr>
                </a:tc>
                <a:extLst>
                  <a:ext uri="{0D108BD9-81ED-4DB2-BD59-A6C34878D82A}">
                    <a16:rowId xmlns:a16="http://schemas.microsoft.com/office/drawing/2014/main" val="865806930"/>
                  </a:ext>
                </a:extLst>
              </a:tr>
            </a:tbl>
          </a:graphicData>
        </a:graphic>
      </p:graphicFrame>
      <p:sp>
        <p:nvSpPr>
          <p:cNvPr id="7" name="Text Placeholder 4">
            <a:extLst>
              <a:ext uri="{FF2B5EF4-FFF2-40B4-BE49-F238E27FC236}">
                <a16:creationId xmlns:a16="http://schemas.microsoft.com/office/drawing/2014/main" id="{D6E0299B-A7EB-F934-7D93-F624377DD69E}"/>
              </a:ext>
            </a:extLst>
          </p:cNvPr>
          <p:cNvSpPr txBox="1">
            <a:spLocks/>
          </p:cNvSpPr>
          <p:nvPr/>
        </p:nvSpPr>
        <p:spPr>
          <a:xfrm>
            <a:off x="8775126" y="5658187"/>
            <a:ext cx="3193473" cy="1063113"/>
          </a:xfrm>
          <a:prstGeom prst="rect">
            <a:avLst/>
          </a:prstGeom>
        </p:spPr>
        <p:txBody>
          <a:bodyPr/>
          <a:lstStyle>
            <a:lvl1pPr marL="228600" indent="-228600" algn="l" defTabSz="914400" rtl="0" eaLnBrk="1" latinLnBrk="0" hangingPunct="1">
              <a:lnSpc>
                <a:spcPct val="90000"/>
              </a:lnSpc>
              <a:spcBef>
                <a:spcPts val="1000"/>
              </a:spcBef>
              <a:buClrTx/>
              <a:buFont typeface="Arial" panose="020B0604020202020204" pitchFamily="34" charset="0"/>
              <a:buChar char="•"/>
              <a:defRPr sz="2000" kern="1200">
                <a:solidFill>
                  <a:schemeClr val="accent5"/>
                </a:solidFill>
                <a:latin typeface="Avenir Book" panose="02000503020000020003" pitchFamily="2" charset="0"/>
                <a:ea typeface="+mn-ea"/>
                <a:cs typeface="+mn-cs"/>
              </a:defRPr>
            </a:lvl1pPr>
            <a:lvl2pPr marL="577850" indent="-228600" algn="l" defTabSz="914400" rtl="0" eaLnBrk="1" latinLnBrk="0" hangingPunct="1">
              <a:lnSpc>
                <a:spcPct val="90000"/>
              </a:lnSpc>
              <a:spcBef>
                <a:spcPts val="500"/>
              </a:spcBef>
              <a:buClr>
                <a:srgbClr val="186295"/>
              </a:buClr>
              <a:buFont typeface="System Font Regular"/>
              <a:buChar char="–"/>
              <a:tabLst/>
              <a:defRPr sz="1800" kern="1200">
                <a:solidFill>
                  <a:schemeClr val="accent5"/>
                </a:solidFill>
                <a:latin typeface="Avenir Book" panose="02000503020000020003" pitchFamily="2" charset="0"/>
                <a:ea typeface="+mn-ea"/>
                <a:cs typeface="+mn-cs"/>
              </a:defRPr>
            </a:lvl2pPr>
            <a:lvl3pPr marL="971550" indent="-228600" algn="l" defTabSz="914400" rtl="0" eaLnBrk="1" latinLnBrk="0" hangingPunct="1">
              <a:lnSpc>
                <a:spcPct val="90000"/>
              </a:lnSpc>
              <a:spcBef>
                <a:spcPts val="500"/>
              </a:spcBef>
              <a:buClrTx/>
              <a:buFont typeface="Arial" panose="020B0604020202020204" pitchFamily="34" charset="0"/>
              <a:buChar char="•"/>
              <a:tabLst/>
              <a:defRPr sz="1400" kern="1200">
                <a:solidFill>
                  <a:schemeClr val="accent5"/>
                </a:solidFill>
                <a:latin typeface="Avenir Book" panose="02000503020000020003" pitchFamily="2" charset="0"/>
                <a:ea typeface="+mn-ea"/>
                <a:cs typeface="+mn-cs"/>
              </a:defRPr>
            </a:lvl3pPr>
            <a:lvl4pPr marL="1374775" indent="-228600" algn="l" defTabSz="914400" rtl="0" eaLnBrk="1" latinLnBrk="0" hangingPunct="1">
              <a:lnSpc>
                <a:spcPct val="90000"/>
              </a:lnSpc>
              <a:spcBef>
                <a:spcPts val="500"/>
              </a:spcBef>
              <a:buClr>
                <a:srgbClr val="186295"/>
              </a:buClr>
              <a:buFont typeface="System Font Regular"/>
              <a:buChar char="–"/>
              <a:tabLst/>
              <a:defRPr sz="1400" kern="1200">
                <a:solidFill>
                  <a:schemeClr val="tx1"/>
                </a:solidFill>
                <a:latin typeface="Avenir" panose="020B0503020203020204" pitchFamily="34" charset="0"/>
                <a:ea typeface="+mn-ea"/>
                <a:cs typeface="+mn-cs"/>
              </a:defRPr>
            </a:lvl4pPr>
            <a:lvl5pPr marL="1835150" indent="-285750" algn="l" defTabSz="914400" rtl="0" eaLnBrk="1" latinLnBrk="0" hangingPunct="1">
              <a:lnSpc>
                <a:spcPct val="90000"/>
              </a:lnSpc>
              <a:spcBef>
                <a:spcPts val="500"/>
              </a:spcBef>
              <a:buClr>
                <a:srgbClr val="186295"/>
              </a:buClr>
              <a:buFont typeface="Apple Symbols" panose="02000000000000000000" pitchFamily="2" charset="-79"/>
              <a:buChar char="≫"/>
              <a:tabLst>
                <a:tab pos="1365250" algn="l"/>
              </a:tabLst>
              <a:defRPr lang="en-US" sz="1400" kern="1200" dirty="0">
                <a:solidFill>
                  <a:schemeClr val="tx1"/>
                </a:solidFill>
                <a:latin typeface="Avenir" panose="020B0503020203020204" pitchFamily="34" charset="0"/>
                <a:ea typeface="Helvetica Neue" panose="02000503000000020004" pitchFamily="2" charset="0"/>
                <a:cs typeface="Helvetica Neue" panose="02000503000000020004"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800">
                <a:solidFill>
                  <a:srgbClr val="D1D3D4">
                    <a:lumMod val="75000"/>
                  </a:srgbClr>
                </a:solidFill>
                <a:latin typeface="Avenir Light" panose="020B0402020203020204" pitchFamily="34" charset="0"/>
              </a:rPr>
              <a:t>Data consists of all adverse events entered into the EDC as of Nov 26, 2024, from an ongoing trial and unlocked EDC database. N: number of patients; events shown occurred in ≥10% of total patients; numbers indicate number of patients experiencing the event, (regardless of causality); each patient is only counted once and only for the highest grade of a given event. TEAEs: Treatment Emergent Adverse Events; Columns show the absolute # of patients and (%) of the population</a:t>
            </a:r>
            <a:endParaRPr lang="en-US" sz="800"/>
          </a:p>
        </p:txBody>
      </p:sp>
      <p:sp>
        <p:nvSpPr>
          <p:cNvPr id="4" name="Rectangle 3">
            <a:hlinkClick r:id="rId2" action="ppaction://hlinksldjump"/>
            <a:extLst>
              <a:ext uri="{FF2B5EF4-FFF2-40B4-BE49-F238E27FC236}">
                <a16:creationId xmlns:a16="http://schemas.microsoft.com/office/drawing/2014/main" id="{8996C34B-89F5-E6FE-C130-FC03DA23DB00}"/>
              </a:ext>
            </a:extLst>
          </p:cNvPr>
          <p:cNvSpPr/>
          <p:nvPr/>
        </p:nvSpPr>
        <p:spPr>
          <a:xfrm>
            <a:off x="11088156" y="6182781"/>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Tree>
    <p:extLst>
      <p:ext uri="{BB962C8B-B14F-4D97-AF65-F5344CB8AC3E}">
        <p14:creationId xmlns:p14="http://schemas.microsoft.com/office/powerpoint/2010/main" val="178602948"/>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2DD0E7B-BCA2-232A-DBD6-56E7BD82B11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1A33D95-C7C2-36D0-EE7D-7635B7A8BA98}"/>
              </a:ext>
            </a:extLst>
          </p:cNvPr>
          <p:cNvSpPr>
            <a:spLocks noGrp="1"/>
          </p:cNvSpPr>
          <p:nvPr>
            <p:ph type="title" idx="4294967295"/>
          </p:nvPr>
        </p:nvSpPr>
        <p:spPr>
          <a:xfrm>
            <a:off x="182880" y="44602"/>
            <a:ext cx="11596687" cy="283219"/>
          </a:xfrm>
        </p:spPr>
        <p:txBody>
          <a:bodyPr vert="horz" lIns="0" tIns="0" rIns="0" bIns="0" rtlCol="0" anchor="ctr" anchorCtr="0">
            <a:spAutoFit/>
          </a:bodyPr>
          <a:lstStyle/>
          <a:p>
            <a:r>
              <a:rPr lang="en-US" sz="2000"/>
              <a:t>CRDF-004 FOLFOX/Bev/Onvansertib 20mg Treatment Emergent Adverse Effects (TEAEs)</a:t>
            </a:r>
          </a:p>
        </p:txBody>
      </p:sp>
      <p:sp>
        <p:nvSpPr>
          <p:cNvPr id="8" name="TextBox 7">
            <a:extLst>
              <a:ext uri="{FF2B5EF4-FFF2-40B4-BE49-F238E27FC236}">
                <a16:creationId xmlns:a16="http://schemas.microsoft.com/office/drawing/2014/main" id="{C1F829FC-3CC6-5361-07BA-424A803A4307}"/>
              </a:ext>
            </a:extLst>
          </p:cNvPr>
          <p:cNvSpPr txBox="1"/>
          <p:nvPr/>
        </p:nvSpPr>
        <p:spPr>
          <a:xfrm>
            <a:off x="8870179" y="1798571"/>
            <a:ext cx="3042445" cy="738664"/>
          </a:xfrm>
          <a:prstGeom prst="rect">
            <a:avLst/>
          </a:prstGeom>
          <a:noFill/>
        </p:spPr>
        <p:txBody>
          <a:bodyPr wrap="square" lIns="0" tIns="0" rIns="0" bIns="0" rtlCol="0">
            <a:spAutoFit/>
          </a:bodyPr>
          <a:lstStyle/>
          <a:p>
            <a:pPr marL="285750" marR="0" lvl="0" indent="-285750" algn="l" defTabSz="914354" rtl="0" eaLnBrk="1" fontAlgn="auto" latinLnBrk="0" hangingPunct="1">
              <a:lnSpc>
                <a:spcPct val="100000"/>
              </a:lnSpc>
              <a:spcBef>
                <a:spcPts val="0"/>
              </a:spcBef>
              <a:spcAft>
                <a:spcPts val="1200"/>
              </a:spcAft>
              <a:buClr>
                <a:srgbClr val="D1D3D4">
                  <a:lumMod val="50000"/>
                </a:srgbClr>
              </a:buClr>
              <a:buSzTx/>
              <a:buFont typeface="Arial" panose="020B0604020202020204" pitchFamily="34" charset="0"/>
              <a:buChar char="•"/>
              <a:tabLst/>
              <a:defRPr/>
            </a:pPr>
            <a:r>
              <a:rPr kumimoji="0" lang="en-US" sz="1600" b="0" i="0" u="none" strike="noStrike" kern="1200" cap="none" spc="0" normalizeH="0" baseline="0" noProof="0">
                <a:ln>
                  <a:noFill/>
                </a:ln>
                <a:solidFill>
                  <a:srgbClr val="FFFFFF">
                    <a:lumMod val="50000"/>
                  </a:srgbClr>
                </a:solidFill>
                <a:effectLst/>
                <a:uLnTx/>
                <a:uFillTx/>
                <a:latin typeface="Avenir Book" panose="02000503020000020003" pitchFamily="2" charset="0"/>
                <a:ea typeface="+mn-ea"/>
                <a:cs typeface="+mn-cs"/>
              </a:rPr>
              <a:t>Patients received FOLFOX+</a:t>
            </a:r>
            <a:r>
              <a:rPr lang="en-US" sz="1600">
                <a:solidFill>
                  <a:srgbClr val="FFFFFF">
                    <a:lumMod val="50000"/>
                  </a:srgbClr>
                </a:solidFill>
                <a:latin typeface="Avenir Book" panose="02000503020000020003" pitchFamily="2" charset="0"/>
              </a:rPr>
              <a:t> B</a:t>
            </a:r>
            <a:r>
              <a:rPr kumimoji="0" lang="en-US" sz="1600" b="0" i="0" u="none" strike="noStrike" kern="1200" cap="none" spc="0" normalizeH="0" baseline="0" noProof="0" err="1">
                <a:ln>
                  <a:noFill/>
                </a:ln>
                <a:solidFill>
                  <a:srgbClr val="FFFFFF">
                    <a:lumMod val="50000"/>
                  </a:srgbClr>
                </a:solidFill>
                <a:effectLst/>
                <a:uLnTx/>
                <a:uFillTx/>
                <a:latin typeface="Avenir Book" panose="02000503020000020003" pitchFamily="2" charset="0"/>
                <a:ea typeface="+mn-ea"/>
                <a:cs typeface="+mn-cs"/>
              </a:rPr>
              <a:t>ev</a:t>
            </a:r>
            <a:r>
              <a:rPr kumimoji="0" lang="en-US" sz="1600" b="0" i="0" u="none" strike="noStrike" kern="1200" cap="none" spc="0" normalizeH="0" baseline="0" noProof="0">
                <a:ln>
                  <a:noFill/>
                </a:ln>
                <a:solidFill>
                  <a:srgbClr val="FFFFFF">
                    <a:lumMod val="50000"/>
                  </a:srgbClr>
                </a:solidFill>
                <a:effectLst/>
                <a:uLnTx/>
                <a:uFillTx/>
                <a:latin typeface="Avenir Book" panose="02000503020000020003" pitchFamily="2" charset="0"/>
                <a:ea typeface="+mn-ea"/>
                <a:cs typeface="+mn-cs"/>
              </a:rPr>
              <a:t> +20 mg dose of onvansertib</a:t>
            </a:r>
          </a:p>
        </p:txBody>
      </p:sp>
      <p:sp>
        <p:nvSpPr>
          <p:cNvPr id="9" name="TextBox 8">
            <a:extLst>
              <a:ext uri="{FF2B5EF4-FFF2-40B4-BE49-F238E27FC236}">
                <a16:creationId xmlns:a16="http://schemas.microsoft.com/office/drawing/2014/main" id="{7BF11882-2BBC-1602-60AC-C44A2CE0CB7D}"/>
              </a:ext>
            </a:extLst>
          </p:cNvPr>
          <p:cNvSpPr txBox="1"/>
          <p:nvPr/>
        </p:nvSpPr>
        <p:spPr>
          <a:xfrm>
            <a:off x="8926154" y="914400"/>
            <a:ext cx="2877391" cy="615553"/>
          </a:xfrm>
          <a:prstGeom prst="rect">
            <a:avLst/>
          </a:prstGeom>
          <a:noFill/>
          <a:effectLst/>
        </p:spPr>
        <p:txBody>
          <a:bodyPr wrap="none" lIns="0" tIns="0" rIns="0" bIns="0" rtlCol="0" anchor="ctr">
            <a:spAutoFit/>
          </a:bodyPr>
          <a:lstStyle>
            <a:defPPr>
              <a:defRPr lang="en-UG"/>
            </a:defPPr>
            <a:lvl1pPr algn="r">
              <a:spcBef>
                <a:spcPts val="1200"/>
              </a:spcBef>
              <a:defRPr sz="2400">
                <a:solidFill>
                  <a:schemeClr val="bg1">
                    <a:lumMod val="65000"/>
                  </a:schemeClr>
                </a:solidFill>
                <a:latin typeface="Avenir Medium" panose="02000603020000020003" pitchFamily="2" charset="0"/>
                <a:ea typeface="Roboto Slab" pitchFamily="2" charset="0"/>
              </a:defRPr>
            </a:lvl1pPr>
          </a:lstStyle>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sz="2400" b="0" i="0" u="none" strike="noStrike" kern="1200" cap="none" spc="0" normalizeH="0" baseline="0" noProof="0">
                <a:ln>
                  <a:noFill/>
                </a:ln>
                <a:solidFill>
                  <a:srgbClr val="FFFFFF">
                    <a:lumMod val="50000"/>
                  </a:srgbClr>
                </a:solidFill>
                <a:effectLst/>
                <a:uLnTx/>
                <a:uFillTx/>
                <a:latin typeface="Roboto Slab" pitchFamily="2" charset="0"/>
                <a:ea typeface="Roboto Slab" pitchFamily="2" charset="0"/>
                <a:cs typeface="+mn-cs"/>
              </a:rPr>
              <a:t>Experimental arm</a:t>
            </a:r>
            <a:br>
              <a:rPr kumimoji="0" lang="en-US" sz="2400" b="0" i="0" u="none" strike="noStrike" kern="1200" cap="none" spc="0" normalizeH="0" baseline="0" noProof="0">
                <a:ln>
                  <a:noFill/>
                </a:ln>
                <a:solidFill>
                  <a:srgbClr val="FFFFFF">
                    <a:lumMod val="50000"/>
                  </a:srgbClr>
                </a:solidFill>
                <a:effectLst/>
                <a:uLnTx/>
                <a:uFillTx/>
                <a:latin typeface="Avenir Medium" panose="02000603020000020003" pitchFamily="2" charset="0"/>
                <a:ea typeface="Roboto Slab" pitchFamily="2" charset="0"/>
                <a:cs typeface="+mn-cs"/>
              </a:rPr>
            </a:br>
            <a:r>
              <a:rPr kumimoji="0" lang="en-US" sz="1600" b="0" i="0" u="none" strike="noStrike" kern="1200" cap="none" spc="0" normalizeH="0" baseline="0" noProof="0">
                <a:ln>
                  <a:noFill/>
                </a:ln>
                <a:solidFill>
                  <a:srgbClr val="FFFFFF">
                    <a:lumMod val="50000"/>
                  </a:srgbClr>
                </a:solidFill>
                <a:effectLst/>
                <a:uLnTx/>
                <a:uFillTx/>
                <a:latin typeface="Avenir Medium" panose="02000603020000020003" pitchFamily="2" charset="0"/>
                <a:ea typeface="Roboto Slab" pitchFamily="2" charset="0"/>
                <a:cs typeface="+mn-cs"/>
              </a:rPr>
              <a:t>FOLFOX/Bev/</a:t>
            </a:r>
            <a:r>
              <a:rPr kumimoji="0" lang="en-US" sz="1600" b="0" i="0" u="none" strike="noStrike" kern="1200" cap="none" spc="0" normalizeH="0" baseline="0" noProof="0" err="1">
                <a:ln>
                  <a:noFill/>
                </a:ln>
                <a:solidFill>
                  <a:srgbClr val="FFFFFF">
                    <a:lumMod val="50000"/>
                  </a:srgbClr>
                </a:solidFill>
                <a:effectLst/>
                <a:uLnTx/>
                <a:uFillTx/>
                <a:latin typeface="Avenir Medium" panose="02000603020000020003" pitchFamily="2" charset="0"/>
                <a:ea typeface="Roboto Slab" pitchFamily="2" charset="0"/>
                <a:cs typeface="+mn-cs"/>
              </a:rPr>
              <a:t>Onv</a:t>
            </a:r>
            <a:r>
              <a:rPr kumimoji="0" lang="en-US" sz="1600" b="0" i="0" u="none" strike="noStrike" kern="1200" cap="none" spc="0" normalizeH="0" baseline="0" noProof="0">
                <a:ln>
                  <a:noFill/>
                </a:ln>
                <a:solidFill>
                  <a:srgbClr val="FFFFFF">
                    <a:lumMod val="50000"/>
                  </a:srgbClr>
                </a:solidFill>
                <a:effectLst/>
                <a:uLnTx/>
                <a:uFillTx/>
                <a:latin typeface="Avenir Medium" panose="02000603020000020003" pitchFamily="2" charset="0"/>
                <a:ea typeface="Roboto Slab" pitchFamily="2" charset="0"/>
                <a:cs typeface="+mn-cs"/>
              </a:rPr>
              <a:t> 20mg (N=4)</a:t>
            </a:r>
            <a:endParaRPr kumimoji="0" lang="en-US" sz="2400" b="0" i="0" u="none" strike="noStrike" kern="1200" cap="none" spc="0" normalizeH="0" baseline="0" noProof="0">
              <a:ln>
                <a:noFill/>
              </a:ln>
              <a:solidFill>
                <a:srgbClr val="FFFFFF">
                  <a:lumMod val="50000"/>
                </a:srgbClr>
              </a:solidFill>
              <a:effectLst/>
              <a:uLnTx/>
              <a:uFillTx/>
              <a:latin typeface="Avenir Medium" panose="02000603020000020003" pitchFamily="2" charset="0"/>
              <a:ea typeface="Roboto Slab" pitchFamily="2" charset="0"/>
              <a:cs typeface="+mn-cs"/>
            </a:endParaRPr>
          </a:p>
        </p:txBody>
      </p:sp>
      <p:graphicFrame>
        <p:nvGraphicFramePr>
          <p:cNvPr id="5" name="Table 4">
            <a:extLst>
              <a:ext uri="{FF2B5EF4-FFF2-40B4-BE49-F238E27FC236}">
                <a16:creationId xmlns:a16="http://schemas.microsoft.com/office/drawing/2014/main" id="{1F454169-F4AE-1563-BACE-19EAA16CAF9D}"/>
              </a:ext>
            </a:extLst>
          </p:cNvPr>
          <p:cNvGraphicFramePr>
            <a:graphicFrameLocks noGrp="1"/>
          </p:cNvGraphicFramePr>
          <p:nvPr/>
        </p:nvGraphicFramePr>
        <p:xfrm>
          <a:off x="19611" y="390794"/>
          <a:ext cx="8570311" cy="6407628"/>
        </p:xfrm>
        <a:graphic>
          <a:graphicData uri="http://schemas.openxmlformats.org/drawingml/2006/table">
            <a:tbl>
              <a:tblPr firstRow="1">
                <a:tableStyleId>{5C22544A-7EE6-4342-B048-85BDC9FD1C3A}</a:tableStyleId>
              </a:tblPr>
              <a:tblGrid>
                <a:gridCol w="3109311">
                  <a:extLst>
                    <a:ext uri="{9D8B030D-6E8A-4147-A177-3AD203B41FA5}">
                      <a16:colId xmlns:a16="http://schemas.microsoft.com/office/drawing/2014/main" val="2312513103"/>
                    </a:ext>
                  </a:extLst>
                </a:gridCol>
                <a:gridCol w="1092200">
                  <a:extLst>
                    <a:ext uri="{9D8B030D-6E8A-4147-A177-3AD203B41FA5}">
                      <a16:colId xmlns:a16="http://schemas.microsoft.com/office/drawing/2014/main" val="483629773"/>
                    </a:ext>
                  </a:extLst>
                </a:gridCol>
                <a:gridCol w="1092200">
                  <a:extLst>
                    <a:ext uri="{9D8B030D-6E8A-4147-A177-3AD203B41FA5}">
                      <a16:colId xmlns:a16="http://schemas.microsoft.com/office/drawing/2014/main" val="1468010317"/>
                    </a:ext>
                  </a:extLst>
                </a:gridCol>
                <a:gridCol w="1092200">
                  <a:extLst>
                    <a:ext uri="{9D8B030D-6E8A-4147-A177-3AD203B41FA5}">
                      <a16:colId xmlns:a16="http://schemas.microsoft.com/office/drawing/2014/main" val="3068781641"/>
                    </a:ext>
                  </a:extLst>
                </a:gridCol>
                <a:gridCol w="1092200">
                  <a:extLst>
                    <a:ext uri="{9D8B030D-6E8A-4147-A177-3AD203B41FA5}">
                      <a16:colId xmlns:a16="http://schemas.microsoft.com/office/drawing/2014/main" val="3454617560"/>
                    </a:ext>
                  </a:extLst>
                </a:gridCol>
                <a:gridCol w="1092200">
                  <a:extLst>
                    <a:ext uri="{9D8B030D-6E8A-4147-A177-3AD203B41FA5}">
                      <a16:colId xmlns:a16="http://schemas.microsoft.com/office/drawing/2014/main" val="2732525635"/>
                    </a:ext>
                  </a:extLst>
                </a:gridCol>
              </a:tblGrid>
              <a:tr h="296391">
                <a:tc>
                  <a:txBody>
                    <a:bodyPr/>
                    <a:lstStyle/>
                    <a:p>
                      <a:pPr marL="0" marR="0" algn="ctr" defTabSz="914400" rtl="0" eaLnBrk="1" latinLnBrk="0" hangingPunct="1">
                        <a:lnSpc>
                          <a:spcPct val="115000"/>
                        </a:lnSpc>
                        <a:spcBef>
                          <a:spcPts val="0"/>
                        </a:spcBef>
                        <a:spcAft>
                          <a:spcPts val="0"/>
                        </a:spcAft>
                      </a:pPr>
                      <a:r>
                        <a:rPr lang="en-US" sz="9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N (% of total)  </a:t>
                      </a:r>
                    </a:p>
                  </a:txBody>
                  <a:tcPr marL="0" marR="0" marT="0" marB="0" anchor="ctr">
                    <a:lnL w="12700" cmpd="sng">
                      <a:noFill/>
                    </a:lnL>
                    <a:lnR w="12700" cmpd="sng">
                      <a:noFill/>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defTabSz="914400" rtl="0" eaLnBrk="1" latinLnBrk="0" hangingPunct="1">
                        <a:lnSpc>
                          <a:spcPct val="115000"/>
                        </a:lnSpc>
                        <a:spcBef>
                          <a:spcPts val="0"/>
                        </a:spcBef>
                        <a:spcAft>
                          <a:spcPts val="0"/>
                        </a:spcAft>
                      </a:pPr>
                      <a:r>
                        <a:rPr lang="en-US" sz="9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Grade 1</a:t>
                      </a:r>
                    </a:p>
                  </a:txBody>
                  <a:tcPr marL="0" marR="0" marT="0" marB="0" anchor="ctr">
                    <a:lnL w="12700" cmpd="sng">
                      <a:noFill/>
                    </a:lnL>
                    <a:lnR w="12700" cmpd="sng">
                      <a:noFill/>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defTabSz="914400" rtl="0" eaLnBrk="1" latinLnBrk="0" hangingPunct="1">
                        <a:lnSpc>
                          <a:spcPct val="115000"/>
                        </a:lnSpc>
                        <a:spcBef>
                          <a:spcPts val="0"/>
                        </a:spcBef>
                        <a:spcAft>
                          <a:spcPts val="0"/>
                        </a:spcAft>
                      </a:pPr>
                      <a:r>
                        <a:rPr lang="en-US" sz="9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Grade 2</a:t>
                      </a:r>
                    </a:p>
                  </a:txBody>
                  <a:tcPr marL="0" marR="0" marT="0" marB="0" anchor="ctr">
                    <a:lnL w="12700" cmpd="sng">
                      <a:noFill/>
                    </a:lnL>
                    <a:lnR w="12700" cmpd="sng">
                      <a:noFill/>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defTabSz="914400" rtl="0" eaLnBrk="1" latinLnBrk="0" hangingPunct="1">
                        <a:lnSpc>
                          <a:spcPct val="115000"/>
                        </a:lnSpc>
                        <a:spcBef>
                          <a:spcPts val="0"/>
                        </a:spcBef>
                        <a:spcAft>
                          <a:spcPts val="0"/>
                        </a:spcAft>
                      </a:pPr>
                      <a:r>
                        <a:rPr lang="en-US" sz="9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Grade 3</a:t>
                      </a:r>
                    </a:p>
                  </a:txBody>
                  <a:tcPr marL="0" marR="0" marT="0" marB="0" anchor="ctr">
                    <a:lnL w="12700" cmpd="sng">
                      <a:noFill/>
                    </a:lnL>
                    <a:lnR w="12700" cmpd="sng">
                      <a:noFill/>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defTabSz="914400" rtl="0" eaLnBrk="1" latinLnBrk="0" hangingPunct="1">
                        <a:lnSpc>
                          <a:spcPct val="115000"/>
                        </a:lnSpc>
                        <a:spcBef>
                          <a:spcPts val="0"/>
                        </a:spcBef>
                        <a:spcAft>
                          <a:spcPts val="0"/>
                        </a:spcAft>
                      </a:pPr>
                      <a:r>
                        <a:rPr lang="en-US" sz="900" b="1" kern="100">
                          <a:solidFill>
                            <a:schemeClr val="accent2">
                              <a:lumMod val="75000"/>
                            </a:schemeClr>
                          </a:solidFill>
                          <a:effectLst/>
                          <a:latin typeface="Avenir Light" panose="020B0402020203020204" pitchFamily="34" charset="0"/>
                          <a:ea typeface="Calibri" panose="020F0502020204030204" pitchFamily="34" charset="0"/>
                          <a:cs typeface="Calibri" panose="020F0502020204030204" pitchFamily="34" charset="0"/>
                        </a:rPr>
                        <a:t>Grade 4</a:t>
                      </a:r>
                    </a:p>
                  </a:txBody>
                  <a:tcPr marL="0" marR="0" marT="0" marB="0" anchor="ctr">
                    <a:lnL w="12700" cmpd="sng">
                      <a:noFill/>
                    </a:lnL>
                    <a:lnR w="12700" cmpd="sng">
                      <a:noFill/>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marL="0" marR="0" algn="ctr" defTabSz="914400" rtl="0" eaLnBrk="1" latinLnBrk="0" hangingPunct="1">
                        <a:lnSpc>
                          <a:spcPct val="115000"/>
                        </a:lnSpc>
                        <a:spcBef>
                          <a:spcPts val="0"/>
                        </a:spcBef>
                        <a:spcAft>
                          <a:spcPts val="0"/>
                        </a:spcAft>
                      </a:pPr>
                      <a:r>
                        <a:rPr lang="en-US" sz="9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Total</a:t>
                      </a:r>
                    </a:p>
                  </a:txBody>
                  <a:tcPr marL="0" marR="0" marT="0" marB="0" anchor="ctr">
                    <a:lnL w="12700" cmpd="sng">
                      <a:noFill/>
                    </a:lnL>
                    <a:lnR w="12700" cmpd="sng">
                      <a:noFill/>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85198884"/>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Any Adverse Events</a:t>
                      </a:r>
                    </a:p>
                  </a:txBody>
                  <a:tcPr marL="9525" marR="9525" marT="9525" marB="0" anchor="ctr">
                    <a:lnT w="12700" cap="flat" cmpd="sng" algn="ctr">
                      <a:solidFill>
                        <a:schemeClr val="bg2">
                          <a:lumMod val="75000"/>
                        </a:schemeClr>
                      </a:solidFill>
                      <a:prstDash val="solid"/>
                      <a:round/>
                      <a:headEnd type="none" w="med" len="med"/>
                      <a:tailEnd type="none" w="med" len="med"/>
                    </a:lnT>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4 (100.0)</a:t>
                      </a:r>
                    </a:p>
                  </a:txBody>
                  <a:tcPr marL="9525" marR="9525" marT="9525" marB="0" anchor="ctr">
                    <a:lnT w="12700" cap="flat" cmpd="sng" algn="ctr">
                      <a:solidFill>
                        <a:schemeClr val="bg2">
                          <a:lumMod val="75000"/>
                        </a:schemeClr>
                      </a:solidFill>
                      <a:prstDash val="solid"/>
                      <a:round/>
                      <a:headEnd type="none" w="med" len="med"/>
                      <a:tailEnd type="none" w="med" len="med"/>
                    </a:lnT>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4 (100.0)</a:t>
                      </a:r>
                    </a:p>
                  </a:txBody>
                  <a:tcPr marL="9525" marR="9525" marT="9525" marB="0" anchor="ctr">
                    <a:lnT w="12700" cap="flat" cmpd="sng" algn="ctr">
                      <a:solidFill>
                        <a:schemeClr val="bg2">
                          <a:lumMod val="75000"/>
                        </a:schemeClr>
                      </a:solidFill>
                      <a:prstDash val="solid"/>
                      <a:round/>
                      <a:headEnd type="none" w="med" len="med"/>
                      <a:tailEnd type="none" w="med" len="med"/>
                    </a:lnT>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3 ( 75.0)</a:t>
                      </a:r>
                    </a:p>
                  </a:txBody>
                  <a:tcPr marL="9525" marR="9525" marT="9525" marB="0" anchor="ctr">
                    <a:lnT w="12700" cap="flat" cmpd="sng" algn="ctr">
                      <a:solidFill>
                        <a:schemeClr val="bg2">
                          <a:lumMod val="75000"/>
                        </a:schemeClr>
                      </a:solidFill>
                      <a:prstDash val="solid"/>
                      <a:round/>
                      <a:headEnd type="none" w="med" len="med"/>
                      <a:tailEnd type="none" w="med" len="med"/>
                    </a:lnT>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T w="12700" cap="flat" cmpd="sng" algn="ctr">
                      <a:solidFill>
                        <a:schemeClr val="bg2">
                          <a:lumMod val="75000"/>
                        </a:schemeClr>
                      </a:solidFill>
                      <a:prstDash val="solid"/>
                      <a:round/>
                      <a:headEnd type="none" w="med" len="med"/>
                      <a:tailEnd type="none" w="med" len="med"/>
                    </a:lnT>
                    <a:lnB w="12700" cmpd="sng">
                      <a:noFill/>
                    </a:lnB>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4 (100.0)</a:t>
                      </a:r>
                    </a:p>
                  </a:txBody>
                  <a:tcPr marL="9525" marR="9525" marT="9525" marB="0" anchor="ctr">
                    <a:lnT w="12700" cap="flat" cmpd="sng" algn="ctr">
                      <a:solidFill>
                        <a:schemeClr val="bg2">
                          <a:lumMod val="75000"/>
                        </a:schemeClr>
                      </a:solidFill>
                      <a:prstDash val="solid"/>
                      <a:round/>
                      <a:headEnd type="none" w="med" len="med"/>
                      <a:tailEnd type="none" w="med" len="med"/>
                    </a:lnT>
                    <a:noFill/>
                  </a:tcPr>
                </a:tc>
                <a:extLst>
                  <a:ext uri="{0D108BD9-81ED-4DB2-BD59-A6C34878D82A}">
                    <a16:rowId xmlns:a16="http://schemas.microsoft.com/office/drawing/2014/main" val="2112540635"/>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Fatigue</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2 ( 50.0)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( 25.0)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3 ( 75.0)</a:t>
                      </a:r>
                    </a:p>
                  </a:txBody>
                  <a:tcPr marL="9525" marR="9525" marT="9525" marB="0" anchor="ctr">
                    <a:lnL w="12700" cmpd="sng">
                      <a:noFill/>
                    </a:lnL>
                    <a:noFill/>
                  </a:tcPr>
                </a:tc>
                <a:extLst>
                  <a:ext uri="{0D108BD9-81ED-4DB2-BD59-A6C34878D82A}">
                    <a16:rowId xmlns:a16="http://schemas.microsoft.com/office/drawing/2014/main" val="949249508"/>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Nausea</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2 ( 50.0)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2 ( 50.0)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4 (100.0)</a:t>
                      </a:r>
                    </a:p>
                  </a:txBody>
                  <a:tcPr marL="9525" marR="9525" marT="9525" marB="0" anchor="ctr">
                    <a:lnL w="12700" cmpd="sng">
                      <a:noFill/>
                    </a:lnL>
                    <a:noFill/>
                  </a:tcPr>
                </a:tc>
                <a:extLst>
                  <a:ext uri="{0D108BD9-81ED-4DB2-BD59-A6C34878D82A}">
                    <a16:rowId xmlns:a16="http://schemas.microsoft.com/office/drawing/2014/main" val="3629203111"/>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Neutrophil count decreased</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2 ( 50.0)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( 25.0)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3 ( 75.0)</a:t>
                      </a:r>
                    </a:p>
                  </a:txBody>
                  <a:tcPr marL="9525" marR="9525" marT="9525" marB="0" anchor="ctr">
                    <a:lnL w="12700" cmpd="sng">
                      <a:noFill/>
                    </a:lnL>
                    <a:noFill/>
                  </a:tcPr>
                </a:tc>
                <a:extLst>
                  <a:ext uri="{0D108BD9-81ED-4DB2-BD59-A6C34878D82A}">
                    <a16:rowId xmlns:a16="http://schemas.microsoft.com/office/drawing/2014/main" val="2518616445"/>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Neutropenia</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L w="12700" cmpd="sng">
                      <a:noFill/>
                    </a:lnL>
                    <a:noFill/>
                  </a:tcPr>
                </a:tc>
                <a:extLst>
                  <a:ext uri="{0D108BD9-81ED-4DB2-BD59-A6C34878D82A}">
                    <a16:rowId xmlns:a16="http://schemas.microsoft.com/office/drawing/2014/main" val="2479832369"/>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Thrombocytopenia</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( 25.0)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( 25.0)</a:t>
                      </a:r>
                    </a:p>
                  </a:txBody>
                  <a:tcPr marL="9525" marR="9525" marT="9525" marB="0" anchor="ctr">
                    <a:lnL w="12700" cmpd="sng">
                      <a:noFill/>
                    </a:lnL>
                    <a:noFill/>
                  </a:tcPr>
                </a:tc>
                <a:extLst>
                  <a:ext uri="{0D108BD9-81ED-4DB2-BD59-A6C34878D82A}">
                    <a16:rowId xmlns:a16="http://schemas.microsoft.com/office/drawing/2014/main" val="515493903"/>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White blood cell count decreased</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L w="12700" cmpd="sng">
                      <a:noFill/>
                    </a:lnL>
                    <a:noFill/>
                  </a:tcPr>
                </a:tc>
                <a:extLst>
                  <a:ext uri="{0D108BD9-81ED-4DB2-BD59-A6C34878D82A}">
                    <a16:rowId xmlns:a16="http://schemas.microsoft.com/office/drawing/2014/main" val="2586803276"/>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Lymphocyte count decreased</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L w="12700" cmpd="sng">
                      <a:noFill/>
                    </a:lnL>
                    <a:noFill/>
                  </a:tcPr>
                </a:tc>
                <a:extLst>
                  <a:ext uri="{0D108BD9-81ED-4DB2-BD59-A6C34878D82A}">
                    <a16:rowId xmlns:a16="http://schemas.microsoft.com/office/drawing/2014/main" val="2453392505"/>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Diarrhoea</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L w="12700" cmpd="sng">
                      <a:noFill/>
                    </a:lnL>
                    <a:noFill/>
                  </a:tcPr>
                </a:tc>
                <a:extLst>
                  <a:ext uri="{0D108BD9-81ED-4DB2-BD59-A6C34878D82A}">
                    <a16:rowId xmlns:a16="http://schemas.microsoft.com/office/drawing/2014/main" val="1425311689"/>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Abdominal pain</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( 25.0)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( 25.0)</a:t>
                      </a:r>
                    </a:p>
                  </a:txBody>
                  <a:tcPr marL="9525" marR="9525" marT="9525" marB="0" anchor="ctr">
                    <a:lnL w="12700" cmpd="sng">
                      <a:noFill/>
                    </a:lnL>
                    <a:noFill/>
                  </a:tcPr>
                </a:tc>
                <a:extLst>
                  <a:ext uri="{0D108BD9-81ED-4DB2-BD59-A6C34878D82A}">
                    <a16:rowId xmlns:a16="http://schemas.microsoft.com/office/drawing/2014/main" val="3903112970"/>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Vomiting</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2 ( 50.0)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2 ( 50.0)</a:t>
                      </a:r>
                    </a:p>
                  </a:txBody>
                  <a:tcPr marL="9525" marR="9525" marT="9525" marB="0" anchor="ctr">
                    <a:lnL w="12700" cmpd="sng">
                      <a:noFill/>
                    </a:lnL>
                    <a:noFill/>
                  </a:tcPr>
                </a:tc>
                <a:extLst>
                  <a:ext uri="{0D108BD9-81ED-4DB2-BD59-A6C34878D82A}">
                    <a16:rowId xmlns:a16="http://schemas.microsoft.com/office/drawing/2014/main" val="4160367830"/>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Alopecia</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( 25.0)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( 25.0)</a:t>
                      </a:r>
                    </a:p>
                  </a:txBody>
                  <a:tcPr marL="9525" marR="9525" marT="9525" marB="0" anchor="ctr">
                    <a:lnL w="12700" cmpd="sng">
                      <a:noFill/>
                    </a:lnL>
                    <a:noFill/>
                  </a:tcPr>
                </a:tc>
                <a:extLst>
                  <a:ext uri="{0D108BD9-81ED-4DB2-BD59-A6C34878D82A}">
                    <a16:rowId xmlns:a16="http://schemas.microsoft.com/office/drawing/2014/main" val="2936874612"/>
                  </a:ext>
                </a:extLst>
              </a:tr>
              <a:tr h="165682">
                <a:tc>
                  <a:txBody>
                    <a:bodyPr/>
                    <a:lstStyle/>
                    <a:p>
                      <a:pPr marL="91440" algn="l" fontAlgn="ctr"/>
                      <a:r>
                        <a:rPr lang="en-US" sz="900" b="0" i="0" u="none" strike="noStrike" err="1">
                          <a:solidFill>
                            <a:schemeClr val="bg2">
                              <a:lumMod val="50000"/>
                            </a:schemeClr>
                          </a:solidFill>
                          <a:effectLst/>
                          <a:latin typeface="Avenir Light" panose="020B0402020203020204" pitchFamily="34" charset="0"/>
                        </a:rPr>
                        <a:t>Anaemia</a:t>
                      </a:r>
                      <a:endParaRPr lang="en-US" sz="900" b="0" i="0" u="none" strike="noStrike">
                        <a:solidFill>
                          <a:schemeClr val="bg2">
                            <a:lumMod val="50000"/>
                          </a:schemeClr>
                        </a:solidFill>
                        <a:effectLst/>
                        <a:latin typeface="Avenir Light" panose="020B0402020203020204" pitchFamily="34" charset="0"/>
                      </a:endParaRP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2 ( 50.0)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2 ( 50.0)</a:t>
                      </a:r>
                    </a:p>
                  </a:txBody>
                  <a:tcPr marL="9525" marR="9525" marT="9525" marB="0" anchor="ctr">
                    <a:lnL w="12700" cmpd="sng">
                      <a:noFill/>
                    </a:lnL>
                    <a:noFill/>
                  </a:tcPr>
                </a:tc>
                <a:extLst>
                  <a:ext uri="{0D108BD9-81ED-4DB2-BD59-A6C34878D82A}">
                    <a16:rowId xmlns:a16="http://schemas.microsoft.com/office/drawing/2014/main" val="156750235"/>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Peripheral sensory neuropathy</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L w="12700" cmpd="sng">
                      <a:noFill/>
                    </a:lnL>
                    <a:noFill/>
                  </a:tcPr>
                </a:tc>
                <a:extLst>
                  <a:ext uri="{0D108BD9-81ED-4DB2-BD59-A6C34878D82A}">
                    <a16:rowId xmlns:a16="http://schemas.microsoft.com/office/drawing/2014/main" val="2802601665"/>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Constipation</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( 25.0)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( 25.0)</a:t>
                      </a:r>
                    </a:p>
                  </a:txBody>
                  <a:tcPr marL="9525" marR="9525" marT="9525" marB="0" anchor="ctr">
                    <a:lnL w="12700" cmpd="sng">
                      <a:noFill/>
                    </a:lnL>
                    <a:noFill/>
                  </a:tcPr>
                </a:tc>
                <a:extLst>
                  <a:ext uri="{0D108BD9-81ED-4DB2-BD59-A6C34878D82A}">
                    <a16:rowId xmlns:a16="http://schemas.microsoft.com/office/drawing/2014/main" val="696060480"/>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Decreased appetite</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( 25.0)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( 25.0)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2 ( 50.0)</a:t>
                      </a:r>
                    </a:p>
                  </a:txBody>
                  <a:tcPr marL="9525" marR="9525" marT="9525" marB="0" anchor="ctr">
                    <a:lnL w="12700" cmpd="sng">
                      <a:noFill/>
                    </a:lnL>
                    <a:noFill/>
                  </a:tcPr>
                </a:tc>
                <a:extLst>
                  <a:ext uri="{0D108BD9-81ED-4DB2-BD59-A6C34878D82A}">
                    <a16:rowId xmlns:a16="http://schemas.microsoft.com/office/drawing/2014/main" val="2677330969"/>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Dizziness</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L w="12700" cmpd="sng">
                      <a:noFill/>
                    </a:lnL>
                    <a:noFill/>
                  </a:tcPr>
                </a:tc>
                <a:extLst>
                  <a:ext uri="{0D108BD9-81ED-4DB2-BD59-A6C34878D82A}">
                    <a16:rowId xmlns:a16="http://schemas.microsoft.com/office/drawing/2014/main" val="4113353976"/>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Dysgeusia</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2 ( 50.0)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2 ( 50.0)</a:t>
                      </a:r>
                    </a:p>
                  </a:txBody>
                  <a:tcPr marL="9525" marR="9525" marT="9525" marB="0" anchor="ctr">
                    <a:lnL w="12700" cmpd="sng">
                      <a:noFill/>
                    </a:lnL>
                    <a:noFill/>
                  </a:tcPr>
                </a:tc>
                <a:extLst>
                  <a:ext uri="{0D108BD9-81ED-4DB2-BD59-A6C34878D82A}">
                    <a16:rowId xmlns:a16="http://schemas.microsoft.com/office/drawing/2014/main" val="1758888462"/>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Arthralgia</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( 25.0)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( 25.0)</a:t>
                      </a:r>
                    </a:p>
                  </a:txBody>
                  <a:tcPr marL="9525" marR="9525" marT="9525" marB="0" anchor="ctr">
                    <a:lnL w="12700" cmpd="sng">
                      <a:noFill/>
                    </a:lnL>
                    <a:noFill/>
                  </a:tcPr>
                </a:tc>
                <a:extLst>
                  <a:ext uri="{0D108BD9-81ED-4DB2-BD59-A6C34878D82A}">
                    <a16:rowId xmlns:a16="http://schemas.microsoft.com/office/drawing/2014/main" val="281733521"/>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Dyspepsia</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L w="12700" cmpd="sng">
                      <a:noFill/>
                    </a:lnL>
                    <a:noFill/>
                  </a:tcPr>
                </a:tc>
                <a:extLst>
                  <a:ext uri="{0D108BD9-81ED-4DB2-BD59-A6C34878D82A}">
                    <a16:rowId xmlns:a16="http://schemas.microsoft.com/office/drawing/2014/main" val="3180066168"/>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Headache</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L w="12700" cmpd="sng">
                      <a:noFill/>
                    </a:lnL>
                    <a:noFill/>
                  </a:tcPr>
                </a:tc>
                <a:extLst>
                  <a:ext uri="{0D108BD9-81ED-4DB2-BD59-A6C34878D82A}">
                    <a16:rowId xmlns:a16="http://schemas.microsoft.com/office/drawing/2014/main" val="3062066788"/>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Insomnia</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L w="12700" cmpd="sng">
                      <a:noFill/>
                    </a:lnL>
                    <a:noFill/>
                  </a:tcPr>
                </a:tc>
                <a:extLst>
                  <a:ext uri="{0D108BD9-81ED-4DB2-BD59-A6C34878D82A}">
                    <a16:rowId xmlns:a16="http://schemas.microsoft.com/office/drawing/2014/main" val="1480312011"/>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Weight decreased</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( 25.0)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( 25.0)</a:t>
                      </a:r>
                    </a:p>
                  </a:txBody>
                  <a:tcPr marL="9525" marR="9525" marT="9525" marB="0" anchor="ctr">
                    <a:lnL w="12700" cmpd="sng">
                      <a:noFill/>
                    </a:lnL>
                    <a:noFill/>
                  </a:tcPr>
                </a:tc>
                <a:extLst>
                  <a:ext uri="{0D108BD9-81ED-4DB2-BD59-A6C34878D82A}">
                    <a16:rowId xmlns:a16="http://schemas.microsoft.com/office/drawing/2014/main" val="3568176306"/>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Epistaxis</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( 25.0)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( 25.0)</a:t>
                      </a:r>
                    </a:p>
                  </a:txBody>
                  <a:tcPr marL="9525" marR="9525" marT="9525" marB="0" anchor="ctr">
                    <a:lnL w="12700" cmpd="sng">
                      <a:noFill/>
                    </a:lnL>
                    <a:noFill/>
                  </a:tcPr>
                </a:tc>
                <a:extLst>
                  <a:ext uri="{0D108BD9-81ED-4DB2-BD59-A6C34878D82A}">
                    <a16:rowId xmlns:a16="http://schemas.microsoft.com/office/drawing/2014/main" val="402275914"/>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Hypertension</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( 25.0)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( 25.0)</a:t>
                      </a:r>
                    </a:p>
                  </a:txBody>
                  <a:tcPr marL="9525" marR="9525" marT="9525" marB="0" anchor="ctr">
                    <a:lnL w="12700" cmpd="sng">
                      <a:noFill/>
                    </a:lnL>
                    <a:noFill/>
                  </a:tcPr>
                </a:tc>
                <a:extLst>
                  <a:ext uri="{0D108BD9-81ED-4DB2-BD59-A6C34878D82A}">
                    <a16:rowId xmlns:a16="http://schemas.microsoft.com/office/drawing/2014/main" val="3052972491"/>
                  </a:ext>
                </a:extLst>
              </a:tr>
              <a:tr h="165682">
                <a:tc>
                  <a:txBody>
                    <a:bodyPr/>
                    <a:lstStyle/>
                    <a:p>
                      <a:pPr marL="91440" algn="l" fontAlgn="ctr"/>
                      <a:r>
                        <a:rPr lang="en-US" sz="900" b="0" i="0" u="none" strike="noStrike" err="1">
                          <a:solidFill>
                            <a:schemeClr val="bg2">
                              <a:lumMod val="50000"/>
                            </a:schemeClr>
                          </a:solidFill>
                          <a:effectLst/>
                          <a:latin typeface="Avenir Light" panose="020B0402020203020204" pitchFamily="34" charset="0"/>
                        </a:rPr>
                        <a:t>Hypokalaemia</a:t>
                      </a:r>
                      <a:endParaRPr lang="en-US" sz="900" b="0" i="0" u="none" strike="noStrike">
                        <a:solidFill>
                          <a:schemeClr val="bg2">
                            <a:lumMod val="50000"/>
                          </a:schemeClr>
                        </a:solidFill>
                        <a:effectLst/>
                        <a:latin typeface="Avenir Light" panose="020B0402020203020204" pitchFamily="34" charset="0"/>
                      </a:endParaRP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L w="12700" cmpd="sng">
                      <a:noFill/>
                    </a:lnL>
                    <a:noFill/>
                  </a:tcPr>
                </a:tc>
                <a:extLst>
                  <a:ext uri="{0D108BD9-81ED-4DB2-BD59-A6C34878D82A}">
                    <a16:rowId xmlns:a16="http://schemas.microsoft.com/office/drawing/2014/main" val="796520870"/>
                  </a:ext>
                </a:extLst>
              </a:tr>
              <a:tr h="165682">
                <a:tc>
                  <a:txBody>
                    <a:bodyPr/>
                    <a:lstStyle/>
                    <a:p>
                      <a:pPr marL="91440" algn="l" fontAlgn="ctr"/>
                      <a:r>
                        <a:rPr lang="en-US" sz="900" b="0" i="0" u="none" strike="noStrike" err="1">
                          <a:solidFill>
                            <a:schemeClr val="bg2">
                              <a:lumMod val="50000"/>
                            </a:schemeClr>
                          </a:solidFill>
                          <a:effectLst/>
                          <a:latin typeface="Avenir Light" panose="020B0402020203020204" pitchFamily="34" charset="0"/>
                        </a:rPr>
                        <a:t>Paraesthesia</a:t>
                      </a:r>
                      <a:endParaRPr lang="en-US" sz="900" b="0" i="0" u="none" strike="noStrike">
                        <a:solidFill>
                          <a:schemeClr val="bg2">
                            <a:lumMod val="50000"/>
                          </a:schemeClr>
                        </a:solidFill>
                        <a:effectLst/>
                        <a:latin typeface="Avenir Light" panose="020B0402020203020204" pitchFamily="34" charset="0"/>
                      </a:endParaRP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L w="12700" cmpd="sng">
                      <a:noFill/>
                    </a:lnL>
                    <a:noFill/>
                  </a:tcPr>
                </a:tc>
                <a:extLst>
                  <a:ext uri="{0D108BD9-81ED-4DB2-BD59-A6C34878D82A}">
                    <a16:rowId xmlns:a16="http://schemas.microsoft.com/office/drawing/2014/main" val="2807264228"/>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Asthenia</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L w="12700" cmpd="sng">
                      <a:noFill/>
                    </a:lnL>
                    <a:noFill/>
                  </a:tcPr>
                </a:tc>
                <a:extLst>
                  <a:ext uri="{0D108BD9-81ED-4DB2-BD59-A6C34878D82A}">
                    <a16:rowId xmlns:a16="http://schemas.microsoft.com/office/drawing/2014/main" val="1036910792"/>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Cough</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L w="12700" cmpd="sng">
                      <a:noFill/>
                    </a:lnL>
                    <a:noFill/>
                  </a:tcPr>
                </a:tc>
                <a:extLst>
                  <a:ext uri="{0D108BD9-81ED-4DB2-BD59-A6C34878D82A}">
                    <a16:rowId xmlns:a16="http://schemas.microsoft.com/office/drawing/2014/main" val="3884869467"/>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Flushing</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L w="12700" cmpd="sng">
                      <a:noFill/>
                    </a:lnL>
                    <a:noFill/>
                  </a:tcPr>
                </a:tc>
                <a:extLst>
                  <a:ext uri="{0D108BD9-81ED-4DB2-BD59-A6C34878D82A}">
                    <a16:rowId xmlns:a16="http://schemas.microsoft.com/office/drawing/2014/main" val="3973875680"/>
                  </a:ext>
                </a:extLst>
              </a:tr>
              <a:tr h="165682">
                <a:tc>
                  <a:txBody>
                    <a:bodyPr/>
                    <a:lstStyle/>
                    <a:p>
                      <a:pPr marL="91440" algn="l" fontAlgn="ctr"/>
                      <a:r>
                        <a:rPr lang="en-US" sz="900" b="0" i="0" u="none" strike="noStrike" err="1">
                          <a:solidFill>
                            <a:schemeClr val="bg2">
                              <a:lumMod val="50000"/>
                            </a:schemeClr>
                          </a:solidFill>
                          <a:effectLst/>
                          <a:latin typeface="Avenir Light" panose="020B0402020203020204" pitchFamily="34" charset="0"/>
                        </a:rPr>
                        <a:t>Haematochezia</a:t>
                      </a:r>
                      <a:endParaRPr lang="en-US" sz="900" b="0" i="0" u="none" strike="noStrike">
                        <a:solidFill>
                          <a:schemeClr val="bg2">
                            <a:lumMod val="50000"/>
                          </a:schemeClr>
                        </a:solidFill>
                        <a:effectLst/>
                        <a:latin typeface="Avenir Light" panose="020B0402020203020204" pitchFamily="34" charset="0"/>
                      </a:endParaRP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L w="12700" cmpd="sng">
                      <a:noFill/>
                    </a:lnL>
                    <a:noFill/>
                  </a:tcPr>
                </a:tc>
                <a:extLst>
                  <a:ext uri="{0D108BD9-81ED-4DB2-BD59-A6C34878D82A}">
                    <a16:rowId xmlns:a16="http://schemas.microsoft.com/office/drawing/2014/main" val="751256941"/>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Influenza like illness</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L w="12700" cmpd="sng">
                      <a:noFill/>
                    </a:lnL>
                    <a:noFill/>
                  </a:tcPr>
                </a:tc>
                <a:extLst>
                  <a:ext uri="{0D108BD9-81ED-4DB2-BD59-A6C34878D82A}">
                    <a16:rowId xmlns:a16="http://schemas.microsoft.com/office/drawing/2014/main" val="4099142425"/>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Infusion related reaction</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( 25.0)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( 25.0)</a:t>
                      </a:r>
                    </a:p>
                  </a:txBody>
                  <a:tcPr marL="9525" marR="9525" marT="9525" marB="0" anchor="ctr">
                    <a:lnL w="12700" cmpd="sng">
                      <a:noFill/>
                    </a:lnL>
                    <a:noFill/>
                  </a:tcPr>
                </a:tc>
                <a:extLst>
                  <a:ext uri="{0D108BD9-81ED-4DB2-BD59-A6C34878D82A}">
                    <a16:rowId xmlns:a16="http://schemas.microsoft.com/office/drawing/2014/main" val="1274604334"/>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Neuropathy peripheral</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( 25.0)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( 25.0)</a:t>
                      </a:r>
                    </a:p>
                  </a:txBody>
                  <a:tcPr marL="9525" marR="9525" marT="9525" marB="0" anchor="ctr">
                    <a:lnL w="12700" cmpd="sng">
                      <a:noFill/>
                    </a:lnL>
                    <a:noFill/>
                  </a:tcPr>
                </a:tc>
                <a:extLst>
                  <a:ext uri="{0D108BD9-81ED-4DB2-BD59-A6C34878D82A}">
                    <a16:rowId xmlns:a16="http://schemas.microsoft.com/office/drawing/2014/main" val="3746523341"/>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Oedema peripheral</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L w="12700" cmpd="sng">
                      <a:noFill/>
                    </a:lnL>
                    <a:noFill/>
                  </a:tcPr>
                </a:tc>
                <a:extLst>
                  <a:ext uri="{0D108BD9-81ED-4DB2-BD59-A6C34878D82A}">
                    <a16:rowId xmlns:a16="http://schemas.microsoft.com/office/drawing/2014/main" val="435589266"/>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Proteinuria</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( 25.0)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( 25.0)</a:t>
                      </a:r>
                    </a:p>
                  </a:txBody>
                  <a:tcPr marL="9525" marR="9525" marT="9525" marB="0" anchor="ctr">
                    <a:lnL w="12700" cmpd="sng">
                      <a:noFill/>
                    </a:lnL>
                    <a:noFill/>
                  </a:tcPr>
                </a:tc>
                <a:extLst>
                  <a:ext uri="{0D108BD9-81ED-4DB2-BD59-A6C34878D82A}">
                    <a16:rowId xmlns:a16="http://schemas.microsoft.com/office/drawing/2014/main" val="2452538823"/>
                  </a:ext>
                </a:extLst>
              </a:tr>
              <a:tr h="0">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Stomatitis</a:t>
                      </a:r>
                    </a:p>
                  </a:txBody>
                  <a:tcPr marL="9525" marR="9525" marT="9525" marB="0" anchor="ctr">
                    <a:lnB w="12700" cap="flat" cmpd="sng" algn="ctr">
                      <a:solidFill>
                        <a:schemeClr val="bg2">
                          <a:lumMod val="75000"/>
                        </a:schemeClr>
                      </a:solidFill>
                      <a:prstDash val="solid"/>
                      <a:round/>
                      <a:headEnd type="none" w="med" len="med"/>
                      <a:tailEnd type="none" w="med" len="med"/>
                    </a:lnB>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B w="12700" cap="flat" cmpd="sng" algn="ctr">
                      <a:solidFill>
                        <a:schemeClr val="bg2">
                          <a:lumMod val="75000"/>
                        </a:schemeClr>
                      </a:solidFill>
                      <a:prstDash val="solid"/>
                      <a:round/>
                      <a:headEnd type="none" w="med" len="med"/>
                      <a:tailEnd type="none" w="med" len="med"/>
                    </a:lnB>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B w="12700" cap="flat" cmpd="sng" algn="ctr">
                      <a:solidFill>
                        <a:schemeClr val="bg2">
                          <a:lumMod val="75000"/>
                        </a:schemeClr>
                      </a:solidFill>
                      <a:prstDash val="solid"/>
                      <a:round/>
                      <a:headEnd type="none" w="med" len="med"/>
                      <a:tailEnd type="none" w="med" len="med"/>
                    </a:lnB>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B w="12700" cap="flat" cmpd="sng" algn="ctr">
                      <a:solidFill>
                        <a:schemeClr val="bg2">
                          <a:lumMod val="75000"/>
                        </a:schemeClr>
                      </a:solidFill>
                      <a:prstDash val="solid"/>
                      <a:round/>
                      <a:headEnd type="none" w="med" len="med"/>
                      <a:tailEnd type="none" w="med" len="med"/>
                    </a:lnB>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T w="12700" cmpd="sng">
                      <a:noFill/>
                    </a:lnT>
                    <a:lnB w="12700" cap="flat" cmpd="sng" algn="ctr">
                      <a:solidFill>
                        <a:schemeClr val="bg2">
                          <a:lumMod val="75000"/>
                        </a:schemeClr>
                      </a:solidFill>
                      <a:prstDash val="solid"/>
                      <a:round/>
                      <a:headEnd type="none" w="med" len="med"/>
                      <a:tailEnd type="none" w="med" len="med"/>
                    </a:lnB>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B w="12700" cap="flat" cmpd="sng" algn="ctr">
                      <a:solidFill>
                        <a:schemeClr val="bg2">
                          <a:lumMod val="75000"/>
                        </a:schemeClr>
                      </a:solidFill>
                      <a:prstDash val="solid"/>
                      <a:round/>
                      <a:headEnd type="none" w="med" len="med"/>
                      <a:tailEnd type="none" w="med" len="med"/>
                    </a:lnB>
                    <a:noFill/>
                  </a:tcPr>
                </a:tc>
                <a:extLst>
                  <a:ext uri="{0D108BD9-81ED-4DB2-BD59-A6C34878D82A}">
                    <a16:rowId xmlns:a16="http://schemas.microsoft.com/office/drawing/2014/main" val="865806930"/>
                  </a:ext>
                </a:extLst>
              </a:tr>
            </a:tbl>
          </a:graphicData>
        </a:graphic>
      </p:graphicFrame>
      <p:sp>
        <p:nvSpPr>
          <p:cNvPr id="7" name="Text Placeholder 4">
            <a:extLst>
              <a:ext uri="{FF2B5EF4-FFF2-40B4-BE49-F238E27FC236}">
                <a16:creationId xmlns:a16="http://schemas.microsoft.com/office/drawing/2014/main" id="{65AD44EB-3135-B8BE-B0CD-BC5ABEA4D738}"/>
              </a:ext>
            </a:extLst>
          </p:cNvPr>
          <p:cNvSpPr txBox="1">
            <a:spLocks/>
          </p:cNvSpPr>
          <p:nvPr/>
        </p:nvSpPr>
        <p:spPr>
          <a:xfrm>
            <a:off x="8775126" y="5658187"/>
            <a:ext cx="3193473" cy="1063113"/>
          </a:xfrm>
          <a:prstGeom prst="rect">
            <a:avLst/>
          </a:prstGeom>
        </p:spPr>
        <p:txBody>
          <a:bodyPr/>
          <a:lstStyle>
            <a:lvl1pPr marL="228600" indent="-228600" algn="l" defTabSz="914400" rtl="0" eaLnBrk="1" latinLnBrk="0" hangingPunct="1">
              <a:lnSpc>
                <a:spcPct val="90000"/>
              </a:lnSpc>
              <a:spcBef>
                <a:spcPts val="1000"/>
              </a:spcBef>
              <a:buClrTx/>
              <a:buFont typeface="Arial" panose="020B0604020202020204" pitchFamily="34" charset="0"/>
              <a:buChar char="•"/>
              <a:defRPr sz="2000" kern="1200">
                <a:solidFill>
                  <a:schemeClr val="accent5"/>
                </a:solidFill>
                <a:latin typeface="Avenir Book" panose="02000503020000020003" pitchFamily="2" charset="0"/>
                <a:ea typeface="+mn-ea"/>
                <a:cs typeface="+mn-cs"/>
              </a:defRPr>
            </a:lvl1pPr>
            <a:lvl2pPr marL="577850" indent="-228600" algn="l" defTabSz="914400" rtl="0" eaLnBrk="1" latinLnBrk="0" hangingPunct="1">
              <a:lnSpc>
                <a:spcPct val="90000"/>
              </a:lnSpc>
              <a:spcBef>
                <a:spcPts val="500"/>
              </a:spcBef>
              <a:buClr>
                <a:srgbClr val="186295"/>
              </a:buClr>
              <a:buFont typeface="System Font Regular"/>
              <a:buChar char="–"/>
              <a:tabLst/>
              <a:defRPr sz="1800" kern="1200">
                <a:solidFill>
                  <a:schemeClr val="accent5"/>
                </a:solidFill>
                <a:latin typeface="Avenir Book" panose="02000503020000020003" pitchFamily="2" charset="0"/>
                <a:ea typeface="+mn-ea"/>
                <a:cs typeface="+mn-cs"/>
              </a:defRPr>
            </a:lvl2pPr>
            <a:lvl3pPr marL="971550" indent="-228600" algn="l" defTabSz="914400" rtl="0" eaLnBrk="1" latinLnBrk="0" hangingPunct="1">
              <a:lnSpc>
                <a:spcPct val="90000"/>
              </a:lnSpc>
              <a:spcBef>
                <a:spcPts val="500"/>
              </a:spcBef>
              <a:buClrTx/>
              <a:buFont typeface="Arial" panose="020B0604020202020204" pitchFamily="34" charset="0"/>
              <a:buChar char="•"/>
              <a:tabLst/>
              <a:defRPr sz="1400" kern="1200">
                <a:solidFill>
                  <a:schemeClr val="accent5"/>
                </a:solidFill>
                <a:latin typeface="Avenir Book" panose="02000503020000020003" pitchFamily="2" charset="0"/>
                <a:ea typeface="+mn-ea"/>
                <a:cs typeface="+mn-cs"/>
              </a:defRPr>
            </a:lvl3pPr>
            <a:lvl4pPr marL="1374775" indent="-228600" algn="l" defTabSz="914400" rtl="0" eaLnBrk="1" latinLnBrk="0" hangingPunct="1">
              <a:lnSpc>
                <a:spcPct val="90000"/>
              </a:lnSpc>
              <a:spcBef>
                <a:spcPts val="500"/>
              </a:spcBef>
              <a:buClr>
                <a:srgbClr val="186295"/>
              </a:buClr>
              <a:buFont typeface="System Font Regular"/>
              <a:buChar char="–"/>
              <a:tabLst/>
              <a:defRPr sz="1400" kern="1200">
                <a:solidFill>
                  <a:schemeClr val="tx1"/>
                </a:solidFill>
                <a:latin typeface="Avenir" panose="020B0503020203020204" pitchFamily="34" charset="0"/>
                <a:ea typeface="+mn-ea"/>
                <a:cs typeface="+mn-cs"/>
              </a:defRPr>
            </a:lvl4pPr>
            <a:lvl5pPr marL="1835150" indent="-285750" algn="l" defTabSz="914400" rtl="0" eaLnBrk="1" latinLnBrk="0" hangingPunct="1">
              <a:lnSpc>
                <a:spcPct val="90000"/>
              </a:lnSpc>
              <a:spcBef>
                <a:spcPts val="500"/>
              </a:spcBef>
              <a:buClr>
                <a:srgbClr val="186295"/>
              </a:buClr>
              <a:buFont typeface="Apple Symbols" panose="02000000000000000000" pitchFamily="2" charset="-79"/>
              <a:buChar char="≫"/>
              <a:tabLst>
                <a:tab pos="1365250" algn="l"/>
              </a:tabLst>
              <a:defRPr lang="en-US" sz="1400" kern="1200" dirty="0">
                <a:solidFill>
                  <a:schemeClr val="tx1"/>
                </a:solidFill>
                <a:latin typeface="Avenir" panose="020B0503020203020204" pitchFamily="34" charset="0"/>
                <a:ea typeface="Helvetica Neue" panose="02000503000000020004" pitchFamily="2" charset="0"/>
                <a:cs typeface="Helvetica Neue" panose="02000503000000020004"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800">
                <a:solidFill>
                  <a:srgbClr val="D1D3D4">
                    <a:lumMod val="75000"/>
                  </a:srgbClr>
                </a:solidFill>
                <a:latin typeface="Avenir Light" panose="020B0402020203020204" pitchFamily="34" charset="0"/>
              </a:rPr>
              <a:t>Data consists of all adverse events entered into the EDC as of Nov 26, 2024, from an ongoing trial and unlocked EDC database. N: number of patients; events shown occurred in ≥10% of total patients; numbers indicate number of patients experiencing the event, (regardless of causality); each patient is only counted once and only for the highest grade of a given event. TEAEs: Treatment Emergent Adverse Events; Columns show the absolute # of patients and (%) of the population</a:t>
            </a:r>
            <a:endParaRPr lang="en-US" sz="800"/>
          </a:p>
        </p:txBody>
      </p:sp>
      <p:sp>
        <p:nvSpPr>
          <p:cNvPr id="4" name="Rectangle 3">
            <a:hlinkClick r:id="rId2" action="ppaction://hlinksldjump"/>
            <a:extLst>
              <a:ext uri="{FF2B5EF4-FFF2-40B4-BE49-F238E27FC236}">
                <a16:creationId xmlns:a16="http://schemas.microsoft.com/office/drawing/2014/main" id="{324BD852-31C4-8428-329C-9E52FDEDB1B0}"/>
              </a:ext>
            </a:extLst>
          </p:cNvPr>
          <p:cNvSpPr/>
          <p:nvPr/>
        </p:nvSpPr>
        <p:spPr>
          <a:xfrm>
            <a:off x="11088156" y="6182781"/>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Tree>
    <p:extLst>
      <p:ext uri="{BB962C8B-B14F-4D97-AF65-F5344CB8AC3E}">
        <p14:creationId xmlns:p14="http://schemas.microsoft.com/office/powerpoint/2010/main" val="3501336460"/>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2DD0E7B-BCA2-232A-DBD6-56E7BD82B11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1A33D95-C7C2-36D0-EE7D-7635B7A8BA98}"/>
              </a:ext>
            </a:extLst>
          </p:cNvPr>
          <p:cNvSpPr>
            <a:spLocks noGrp="1"/>
          </p:cNvSpPr>
          <p:nvPr>
            <p:ph type="title" idx="4294967295"/>
          </p:nvPr>
        </p:nvSpPr>
        <p:spPr>
          <a:xfrm>
            <a:off x="182880" y="62684"/>
            <a:ext cx="11596687" cy="283219"/>
          </a:xfrm>
        </p:spPr>
        <p:txBody>
          <a:bodyPr vert="horz" lIns="0" tIns="0" rIns="0" bIns="0" rtlCol="0" anchor="ctr" anchorCtr="0">
            <a:spAutoFit/>
          </a:bodyPr>
          <a:lstStyle/>
          <a:p>
            <a:r>
              <a:rPr lang="en-US" sz="2000"/>
              <a:t>CRDF-004 FOLFOX/Bev/Onvansertib 30mg Treatment Emergent Adverse Effects (TEAEs)</a:t>
            </a:r>
          </a:p>
        </p:txBody>
      </p:sp>
      <p:sp>
        <p:nvSpPr>
          <p:cNvPr id="8" name="TextBox 7">
            <a:extLst>
              <a:ext uri="{FF2B5EF4-FFF2-40B4-BE49-F238E27FC236}">
                <a16:creationId xmlns:a16="http://schemas.microsoft.com/office/drawing/2014/main" id="{C1F829FC-3CC6-5361-07BA-424A803A4307}"/>
              </a:ext>
            </a:extLst>
          </p:cNvPr>
          <p:cNvSpPr txBox="1"/>
          <p:nvPr/>
        </p:nvSpPr>
        <p:spPr>
          <a:xfrm>
            <a:off x="8775126" y="1956747"/>
            <a:ext cx="3266831" cy="492443"/>
          </a:xfrm>
          <a:prstGeom prst="rect">
            <a:avLst/>
          </a:prstGeom>
          <a:noFill/>
        </p:spPr>
        <p:txBody>
          <a:bodyPr wrap="square" lIns="0" tIns="0" rIns="0" bIns="0" rtlCol="0">
            <a:spAutoFit/>
          </a:bodyPr>
          <a:lstStyle/>
          <a:p>
            <a:pPr marL="285750" marR="0" lvl="0" indent="-285750" algn="l" defTabSz="914354" rtl="0" eaLnBrk="1" fontAlgn="auto" latinLnBrk="0" hangingPunct="1">
              <a:lnSpc>
                <a:spcPct val="100000"/>
              </a:lnSpc>
              <a:spcBef>
                <a:spcPts val="0"/>
              </a:spcBef>
              <a:spcAft>
                <a:spcPts val="1200"/>
              </a:spcAft>
              <a:buClr>
                <a:srgbClr val="D1D3D4">
                  <a:lumMod val="50000"/>
                </a:srgbClr>
              </a:buClr>
              <a:buSzTx/>
              <a:buFont typeface="Arial" panose="020B0604020202020204" pitchFamily="34" charset="0"/>
              <a:buChar char="•"/>
              <a:tabLst/>
              <a:defRPr/>
            </a:pPr>
            <a:r>
              <a:rPr kumimoji="0" lang="en-US" sz="1600" b="0" i="0" u="none" strike="noStrike" kern="1200" cap="none" spc="0" normalizeH="0" baseline="0" noProof="0">
                <a:ln>
                  <a:noFill/>
                </a:ln>
                <a:solidFill>
                  <a:srgbClr val="FFFFFF">
                    <a:lumMod val="50000"/>
                  </a:srgbClr>
                </a:solidFill>
                <a:effectLst/>
                <a:uLnTx/>
                <a:uFillTx/>
                <a:latin typeface="Avenir Book" panose="02000503020000020003" pitchFamily="2" charset="0"/>
                <a:ea typeface="+mn-ea"/>
                <a:cs typeface="+mn-cs"/>
              </a:rPr>
              <a:t>Patients received FOLFOX+</a:t>
            </a:r>
            <a:r>
              <a:rPr lang="en-US" sz="1600">
                <a:solidFill>
                  <a:srgbClr val="FFFFFF">
                    <a:lumMod val="50000"/>
                  </a:srgbClr>
                </a:solidFill>
                <a:latin typeface="Avenir Book" panose="02000503020000020003" pitchFamily="2" charset="0"/>
              </a:rPr>
              <a:t> B</a:t>
            </a:r>
            <a:r>
              <a:rPr kumimoji="0" lang="en-US" sz="1600" b="0" i="0" u="none" strike="noStrike" kern="1200" cap="none" spc="0" normalizeH="0" baseline="0" noProof="0" err="1">
                <a:ln>
                  <a:noFill/>
                </a:ln>
                <a:solidFill>
                  <a:srgbClr val="FFFFFF">
                    <a:lumMod val="50000"/>
                  </a:srgbClr>
                </a:solidFill>
                <a:effectLst/>
                <a:uLnTx/>
                <a:uFillTx/>
                <a:latin typeface="Avenir Book" panose="02000503020000020003" pitchFamily="2" charset="0"/>
                <a:ea typeface="+mn-ea"/>
                <a:cs typeface="+mn-cs"/>
              </a:rPr>
              <a:t>ev</a:t>
            </a:r>
            <a:r>
              <a:rPr kumimoji="0" lang="en-US" sz="1600" b="0" i="0" u="none" strike="noStrike" kern="1200" cap="none" spc="0" normalizeH="0" baseline="0" noProof="0">
                <a:ln>
                  <a:noFill/>
                </a:ln>
                <a:solidFill>
                  <a:srgbClr val="FFFFFF">
                    <a:lumMod val="50000"/>
                  </a:srgbClr>
                </a:solidFill>
                <a:effectLst/>
                <a:uLnTx/>
                <a:uFillTx/>
                <a:latin typeface="Avenir Book" panose="02000503020000020003" pitchFamily="2" charset="0"/>
                <a:ea typeface="+mn-ea"/>
                <a:cs typeface="+mn-cs"/>
              </a:rPr>
              <a:t> + 30 mg dose of onvansertib</a:t>
            </a:r>
          </a:p>
        </p:txBody>
      </p:sp>
      <p:sp>
        <p:nvSpPr>
          <p:cNvPr id="9" name="TextBox 8">
            <a:extLst>
              <a:ext uri="{FF2B5EF4-FFF2-40B4-BE49-F238E27FC236}">
                <a16:creationId xmlns:a16="http://schemas.microsoft.com/office/drawing/2014/main" id="{7BF11882-2BBC-1602-60AC-C44A2CE0CB7D}"/>
              </a:ext>
            </a:extLst>
          </p:cNvPr>
          <p:cNvSpPr txBox="1"/>
          <p:nvPr/>
        </p:nvSpPr>
        <p:spPr>
          <a:xfrm>
            <a:off x="8959610" y="914400"/>
            <a:ext cx="2877391" cy="615553"/>
          </a:xfrm>
          <a:prstGeom prst="rect">
            <a:avLst/>
          </a:prstGeom>
          <a:noFill/>
          <a:effectLst/>
        </p:spPr>
        <p:txBody>
          <a:bodyPr wrap="none" lIns="0" tIns="0" rIns="0" bIns="0" rtlCol="0" anchor="ctr">
            <a:spAutoFit/>
          </a:bodyPr>
          <a:lstStyle>
            <a:defPPr>
              <a:defRPr lang="en-UG"/>
            </a:defPPr>
            <a:lvl1pPr algn="r">
              <a:spcBef>
                <a:spcPts val="1200"/>
              </a:spcBef>
              <a:defRPr sz="2400">
                <a:solidFill>
                  <a:schemeClr val="bg1">
                    <a:lumMod val="65000"/>
                  </a:schemeClr>
                </a:solidFill>
                <a:latin typeface="Avenir Medium" panose="02000603020000020003" pitchFamily="2" charset="0"/>
                <a:ea typeface="Roboto Slab" pitchFamily="2" charset="0"/>
              </a:defRPr>
            </a:lvl1pPr>
          </a:lstStyle>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sz="2400" b="0" i="0" u="none" strike="noStrike" kern="1200" cap="none" spc="0" normalizeH="0" baseline="0" noProof="0">
                <a:ln>
                  <a:noFill/>
                </a:ln>
                <a:solidFill>
                  <a:srgbClr val="FFFFFF">
                    <a:lumMod val="50000"/>
                  </a:srgbClr>
                </a:solidFill>
                <a:effectLst/>
                <a:uLnTx/>
                <a:uFillTx/>
                <a:latin typeface="Roboto Slab" pitchFamily="2" charset="0"/>
                <a:ea typeface="Roboto Slab" pitchFamily="2" charset="0"/>
                <a:cs typeface="+mn-cs"/>
              </a:rPr>
              <a:t>Experimental arm</a:t>
            </a:r>
            <a:br>
              <a:rPr kumimoji="0" lang="en-US" sz="2400" b="0" i="0" u="none" strike="noStrike" kern="1200" cap="none" spc="0" normalizeH="0" baseline="0" noProof="0">
                <a:ln>
                  <a:noFill/>
                </a:ln>
                <a:solidFill>
                  <a:srgbClr val="FFFFFF">
                    <a:lumMod val="50000"/>
                  </a:srgbClr>
                </a:solidFill>
                <a:effectLst/>
                <a:uLnTx/>
                <a:uFillTx/>
                <a:latin typeface="Avenir Medium" panose="02000603020000020003" pitchFamily="2" charset="0"/>
                <a:ea typeface="Roboto Slab" pitchFamily="2" charset="0"/>
                <a:cs typeface="+mn-cs"/>
              </a:rPr>
            </a:br>
            <a:r>
              <a:rPr kumimoji="0" lang="en-US" sz="1600" b="0" i="0" u="none" strike="noStrike" kern="1200" cap="none" spc="0" normalizeH="0" baseline="0" noProof="0">
                <a:ln>
                  <a:noFill/>
                </a:ln>
                <a:solidFill>
                  <a:srgbClr val="FFFFFF">
                    <a:lumMod val="50000"/>
                  </a:srgbClr>
                </a:solidFill>
                <a:effectLst/>
                <a:uLnTx/>
                <a:uFillTx/>
                <a:latin typeface="Avenir Medium" panose="02000603020000020003" pitchFamily="2" charset="0"/>
                <a:ea typeface="Roboto Slab" pitchFamily="2" charset="0"/>
                <a:cs typeface="+mn-cs"/>
              </a:rPr>
              <a:t>FOLFOX/Bev/</a:t>
            </a:r>
            <a:r>
              <a:rPr kumimoji="0" lang="en-US" sz="1600" b="0" i="0" u="none" strike="noStrike" kern="1200" cap="none" spc="0" normalizeH="0" baseline="0" noProof="0" err="1">
                <a:ln>
                  <a:noFill/>
                </a:ln>
                <a:solidFill>
                  <a:srgbClr val="FFFFFF">
                    <a:lumMod val="50000"/>
                  </a:srgbClr>
                </a:solidFill>
                <a:effectLst/>
                <a:uLnTx/>
                <a:uFillTx/>
                <a:latin typeface="Avenir Medium" panose="02000603020000020003" pitchFamily="2" charset="0"/>
                <a:ea typeface="Roboto Slab" pitchFamily="2" charset="0"/>
                <a:cs typeface="+mn-cs"/>
              </a:rPr>
              <a:t>Onv</a:t>
            </a:r>
            <a:r>
              <a:rPr kumimoji="0" lang="en-US" sz="1600" b="0" i="0" u="none" strike="noStrike" kern="1200" cap="none" spc="0" normalizeH="0" baseline="0" noProof="0">
                <a:ln>
                  <a:noFill/>
                </a:ln>
                <a:solidFill>
                  <a:srgbClr val="FFFFFF">
                    <a:lumMod val="50000"/>
                  </a:srgbClr>
                </a:solidFill>
                <a:effectLst/>
                <a:uLnTx/>
                <a:uFillTx/>
                <a:latin typeface="Avenir Medium" panose="02000603020000020003" pitchFamily="2" charset="0"/>
                <a:ea typeface="Roboto Slab" pitchFamily="2" charset="0"/>
                <a:cs typeface="+mn-cs"/>
              </a:rPr>
              <a:t> 30mg (N=5)</a:t>
            </a:r>
            <a:endParaRPr kumimoji="0" lang="en-US" sz="2400" b="0" i="0" u="none" strike="noStrike" kern="1200" cap="none" spc="0" normalizeH="0" baseline="0" noProof="0">
              <a:ln>
                <a:noFill/>
              </a:ln>
              <a:solidFill>
                <a:srgbClr val="FFFFFF">
                  <a:lumMod val="50000"/>
                </a:srgbClr>
              </a:solidFill>
              <a:effectLst/>
              <a:uLnTx/>
              <a:uFillTx/>
              <a:latin typeface="Avenir Medium" panose="02000603020000020003" pitchFamily="2" charset="0"/>
              <a:ea typeface="Roboto Slab" pitchFamily="2" charset="0"/>
              <a:cs typeface="+mn-cs"/>
            </a:endParaRPr>
          </a:p>
        </p:txBody>
      </p:sp>
      <p:graphicFrame>
        <p:nvGraphicFramePr>
          <p:cNvPr id="5" name="Table 4">
            <a:extLst>
              <a:ext uri="{FF2B5EF4-FFF2-40B4-BE49-F238E27FC236}">
                <a16:creationId xmlns:a16="http://schemas.microsoft.com/office/drawing/2014/main" id="{BAC7949D-F7D0-D07D-88AB-B68E1F5881A9}"/>
              </a:ext>
            </a:extLst>
          </p:cNvPr>
          <p:cNvGraphicFramePr>
            <a:graphicFrameLocks noGrp="1"/>
          </p:cNvGraphicFramePr>
          <p:nvPr/>
        </p:nvGraphicFramePr>
        <p:xfrm>
          <a:off x="45177" y="392858"/>
          <a:ext cx="8570311" cy="6407628"/>
        </p:xfrm>
        <a:graphic>
          <a:graphicData uri="http://schemas.openxmlformats.org/drawingml/2006/table">
            <a:tbl>
              <a:tblPr firstRow="1">
                <a:tableStyleId>{5C22544A-7EE6-4342-B048-85BDC9FD1C3A}</a:tableStyleId>
              </a:tblPr>
              <a:tblGrid>
                <a:gridCol w="3109311">
                  <a:extLst>
                    <a:ext uri="{9D8B030D-6E8A-4147-A177-3AD203B41FA5}">
                      <a16:colId xmlns:a16="http://schemas.microsoft.com/office/drawing/2014/main" val="2312513103"/>
                    </a:ext>
                  </a:extLst>
                </a:gridCol>
                <a:gridCol w="1092200">
                  <a:extLst>
                    <a:ext uri="{9D8B030D-6E8A-4147-A177-3AD203B41FA5}">
                      <a16:colId xmlns:a16="http://schemas.microsoft.com/office/drawing/2014/main" val="483629773"/>
                    </a:ext>
                  </a:extLst>
                </a:gridCol>
                <a:gridCol w="1092200">
                  <a:extLst>
                    <a:ext uri="{9D8B030D-6E8A-4147-A177-3AD203B41FA5}">
                      <a16:colId xmlns:a16="http://schemas.microsoft.com/office/drawing/2014/main" val="1468010317"/>
                    </a:ext>
                  </a:extLst>
                </a:gridCol>
                <a:gridCol w="1092200">
                  <a:extLst>
                    <a:ext uri="{9D8B030D-6E8A-4147-A177-3AD203B41FA5}">
                      <a16:colId xmlns:a16="http://schemas.microsoft.com/office/drawing/2014/main" val="3068781641"/>
                    </a:ext>
                  </a:extLst>
                </a:gridCol>
                <a:gridCol w="1092200">
                  <a:extLst>
                    <a:ext uri="{9D8B030D-6E8A-4147-A177-3AD203B41FA5}">
                      <a16:colId xmlns:a16="http://schemas.microsoft.com/office/drawing/2014/main" val="3454617560"/>
                    </a:ext>
                  </a:extLst>
                </a:gridCol>
                <a:gridCol w="1092200">
                  <a:extLst>
                    <a:ext uri="{9D8B030D-6E8A-4147-A177-3AD203B41FA5}">
                      <a16:colId xmlns:a16="http://schemas.microsoft.com/office/drawing/2014/main" val="2732525635"/>
                    </a:ext>
                  </a:extLst>
                </a:gridCol>
              </a:tblGrid>
              <a:tr h="296391">
                <a:tc>
                  <a:txBody>
                    <a:bodyPr/>
                    <a:lstStyle/>
                    <a:p>
                      <a:pPr marL="0" marR="0" algn="ctr" defTabSz="914400" rtl="0" eaLnBrk="1" latinLnBrk="0" hangingPunct="1">
                        <a:lnSpc>
                          <a:spcPct val="115000"/>
                        </a:lnSpc>
                        <a:spcBef>
                          <a:spcPts val="0"/>
                        </a:spcBef>
                        <a:spcAft>
                          <a:spcPts val="0"/>
                        </a:spcAft>
                      </a:pPr>
                      <a:r>
                        <a:rPr lang="en-US" sz="9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N (% of total)  </a:t>
                      </a:r>
                    </a:p>
                  </a:txBody>
                  <a:tcPr marL="0" marR="0" marT="0" marB="0" anchor="ctr">
                    <a:lnL w="12700" cmpd="sng">
                      <a:noFill/>
                    </a:lnL>
                    <a:lnR w="12700" cmpd="sng">
                      <a:noFill/>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defTabSz="914400" rtl="0" eaLnBrk="1" latinLnBrk="0" hangingPunct="1">
                        <a:lnSpc>
                          <a:spcPct val="115000"/>
                        </a:lnSpc>
                        <a:spcBef>
                          <a:spcPts val="0"/>
                        </a:spcBef>
                        <a:spcAft>
                          <a:spcPts val="0"/>
                        </a:spcAft>
                      </a:pPr>
                      <a:r>
                        <a:rPr lang="en-US" sz="9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Grade 1</a:t>
                      </a:r>
                    </a:p>
                  </a:txBody>
                  <a:tcPr marL="0" marR="0" marT="0" marB="0" anchor="ctr">
                    <a:lnL w="12700" cmpd="sng">
                      <a:noFill/>
                    </a:lnL>
                    <a:lnR w="12700" cmpd="sng">
                      <a:noFill/>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defTabSz="914400" rtl="0" eaLnBrk="1" latinLnBrk="0" hangingPunct="1">
                        <a:lnSpc>
                          <a:spcPct val="115000"/>
                        </a:lnSpc>
                        <a:spcBef>
                          <a:spcPts val="0"/>
                        </a:spcBef>
                        <a:spcAft>
                          <a:spcPts val="0"/>
                        </a:spcAft>
                      </a:pPr>
                      <a:r>
                        <a:rPr lang="en-US" sz="9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Grade 2</a:t>
                      </a:r>
                    </a:p>
                  </a:txBody>
                  <a:tcPr marL="0" marR="0" marT="0" marB="0" anchor="ctr">
                    <a:lnL w="12700" cmpd="sng">
                      <a:noFill/>
                    </a:lnL>
                    <a:lnR w="12700" cmpd="sng">
                      <a:noFill/>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defTabSz="914400" rtl="0" eaLnBrk="1" latinLnBrk="0" hangingPunct="1">
                        <a:lnSpc>
                          <a:spcPct val="115000"/>
                        </a:lnSpc>
                        <a:spcBef>
                          <a:spcPts val="0"/>
                        </a:spcBef>
                        <a:spcAft>
                          <a:spcPts val="0"/>
                        </a:spcAft>
                      </a:pPr>
                      <a:r>
                        <a:rPr lang="en-US" sz="9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Grade 3</a:t>
                      </a:r>
                    </a:p>
                  </a:txBody>
                  <a:tcPr marL="0" marR="0" marT="0" marB="0" anchor="ctr">
                    <a:lnL w="12700" cmpd="sng">
                      <a:noFill/>
                    </a:lnL>
                    <a:lnR w="12700" cmpd="sng">
                      <a:noFill/>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defTabSz="914400" rtl="0" eaLnBrk="1" latinLnBrk="0" hangingPunct="1">
                        <a:lnSpc>
                          <a:spcPct val="115000"/>
                        </a:lnSpc>
                        <a:spcBef>
                          <a:spcPts val="0"/>
                        </a:spcBef>
                        <a:spcAft>
                          <a:spcPts val="0"/>
                        </a:spcAft>
                      </a:pPr>
                      <a:r>
                        <a:rPr lang="en-US" sz="900" b="1" kern="100">
                          <a:solidFill>
                            <a:schemeClr val="accent2">
                              <a:lumMod val="75000"/>
                            </a:schemeClr>
                          </a:solidFill>
                          <a:effectLst/>
                          <a:latin typeface="Avenir Light" panose="020B0402020203020204" pitchFamily="34" charset="0"/>
                          <a:ea typeface="Calibri" panose="020F0502020204030204" pitchFamily="34" charset="0"/>
                          <a:cs typeface="Calibri" panose="020F0502020204030204" pitchFamily="34" charset="0"/>
                        </a:rPr>
                        <a:t>Grade 4</a:t>
                      </a:r>
                    </a:p>
                  </a:txBody>
                  <a:tcPr marL="0" marR="0" marT="0" marB="0" anchor="ctr">
                    <a:lnL w="12700" cmpd="sng">
                      <a:noFill/>
                    </a:lnL>
                    <a:lnR w="12700" cmpd="sng">
                      <a:noFill/>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marL="0" marR="0" algn="ctr" defTabSz="914400" rtl="0" eaLnBrk="1" latinLnBrk="0" hangingPunct="1">
                        <a:lnSpc>
                          <a:spcPct val="115000"/>
                        </a:lnSpc>
                        <a:spcBef>
                          <a:spcPts val="0"/>
                        </a:spcBef>
                        <a:spcAft>
                          <a:spcPts val="0"/>
                        </a:spcAft>
                      </a:pPr>
                      <a:r>
                        <a:rPr lang="en-US" sz="9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Total</a:t>
                      </a:r>
                    </a:p>
                  </a:txBody>
                  <a:tcPr marL="0" marR="0" marT="0" marB="0" anchor="ctr">
                    <a:lnL w="12700" cmpd="sng">
                      <a:noFill/>
                    </a:lnL>
                    <a:lnR w="12700" cmpd="sng">
                      <a:noFill/>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85198884"/>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Any Adverse Events</a:t>
                      </a:r>
                    </a:p>
                  </a:txBody>
                  <a:tcPr marL="9525" marR="9525" marT="9525" marB="0" anchor="ctr">
                    <a:lnT w="12700" cap="flat" cmpd="sng" algn="ctr">
                      <a:solidFill>
                        <a:schemeClr val="bg2">
                          <a:lumMod val="75000"/>
                        </a:schemeClr>
                      </a:solidFill>
                      <a:prstDash val="solid"/>
                      <a:round/>
                      <a:headEnd type="none" w="med" len="med"/>
                      <a:tailEnd type="none" w="med" len="med"/>
                    </a:lnT>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5 (100.0)</a:t>
                      </a:r>
                    </a:p>
                  </a:txBody>
                  <a:tcPr marL="9525" marR="9525" marT="9525" marB="0" anchor="ctr">
                    <a:lnT w="12700" cap="flat" cmpd="sng" algn="ctr">
                      <a:solidFill>
                        <a:schemeClr val="bg2">
                          <a:lumMod val="75000"/>
                        </a:schemeClr>
                      </a:solidFill>
                      <a:prstDash val="solid"/>
                      <a:round/>
                      <a:headEnd type="none" w="med" len="med"/>
                      <a:tailEnd type="none" w="med" len="med"/>
                    </a:lnT>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4 ( 80.0)</a:t>
                      </a:r>
                    </a:p>
                  </a:txBody>
                  <a:tcPr marL="9525" marR="9525" marT="9525" marB="0" anchor="ctr">
                    <a:lnT w="12700" cap="flat" cmpd="sng" algn="ctr">
                      <a:solidFill>
                        <a:schemeClr val="bg2">
                          <a:lumMod val="75000"/>
                        </a:schemeClr>
                      </a:solidFill>
                      <a:prstDash val="solid"/>
                      <a:round/>
                      <a:headEnd type="none" w="med" len="med"/>
                      <a:tailEnd type="none" w="med" len="med"/>
                    </a:lnT>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3 ( 60.0)</a:t>
                      </a:r>
                    </a:p>
                  </a:txBody>
                  <a:tcPr marL="9525" marR="9525" marT="9525" marB="0" anchor="ctr">
                    <a:lnT w="12700" cap="flat" cmpd="sng" algn="ctr">
                      <a:solidFill>
                        <a:schemeClr val="bg2">
                          <a:lumMod val="75000"/>
                        </a:schemeClr>
                      </a:solidFill>
                      <a:prstDash val="solid"/>
                      <a:round/>
                      <a:headEnd type="none" w="med" len="med"/>
                      <a:tailEnd type="none" w="med" len="med"/>
                    </a:lnT>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T w="12700" cap="flat" cmpd="sng" algn="ctr">
                      <a:solidFill>
                        <a:schemeClr val="bg2">
                          <a:lumMod val="75000"/>
                        </a:schemeClr>
                      </a:solidFill>
                      <a:prstDash val="solid"/>
                      <a:round/>
                      <a:headEnd type="none" w="med" len="med"/>
                      <a:tailEnd type="none" w="med" len="med"/>
                    </a:lnT>
                    <a:lnB w="12700" cmpd="sng">
                      <a:noFill/>
                    </a:lnB>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5 (100.0)</a:t>
                      </a:r>
                    </a:p>
                  </a:txBody>
                  <a:tcPr marL="9525" marR="9525" marT="9525" marB="0" anchor="ctr">
                    <a:lnT w="12700" cap="flat" cmpd="sng" algn="ctr">
                      <a:solidFill>
                        <a:schemeClr val="bg2">
                          <a:lumMod val="75000"/>
                        </a:schemeClr>
                      </a:solidFill>
                      <a:prstDash val="solid"/>
                      <a:round/>
                      <a:headEnd type="none" w="med" len="med"/>
                      <a:tailEnd type="none" w="med" len="med"/>
                    </a:lnT>
                    <a:noFill/>
                  </a:tcPr>
                </a:tc>
                <a:extLst>
                  <a:ext uri="{0D108BD9-81ED-4DB2-BD59-A6C34878D82A}">
                    <a16:rowId xmlns:a16="http://schemas.microsoft.com/office/drawing/2014/main" val="2112540635"/>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Fatigue</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3 ( 60.0)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3 ( 60.0)</a:t>
                      </a:r>
                    </a:p>
                  </a:txBody>
                  <a:tcPr marL="9525" marR="9525" marT="9525" marB="0" anchor="ctr">
                    <a:lnL w="12700" cmpd="sng">
                      <a:noFill/>
                    </a:lnL>
                    <a:noFill/>
                  </a:tcPr>
                </a:tc>
                <a:extLst>
                  <a:ext uri="{0D108BD9-81ED-4DB2-BD59-A6C34878D82A}">
                    <a16:rowId xmlns:a16="http://schemas.microsoft.com/office/drawing/2014/main" val="949249508"/>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Nausea</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2 ( 40.0)</a:t>
                      </a:r>
                    </a:p>
                  </a:txBody>
                  <a:tcPr marL="9525" marR="9525" marT="9525" marB="0" anchor="ctr">
                    <a:lnL w="12700" cmpd="sng">
                      <a:noFill/>
                    </a:lnL>
                    <a:noFill/>
                  </a:tcPr>
                </a:tc>
                <a:extLst>
                  <a:ext uri="{0D108BD9-81ED-4DB2-BD59-A6C34878D82A}">
                    <a16:rowId xmlns:a16="http://schemas.microsoft.com/office/drawing/2014/main" val="3629203111"/>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Neutrophil count decreased</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( 20.0)</a:t>
                      </a:r>
                    </a:p>
                  </a:txBody>
                  <a:tcPr marL="9525" marR="9525" marT="9525" marB="0" anchor="ctr">
                    <a:lnL w="12700" cmpd="sng">
                      <a:noFill/>
                    </a:lnL>
                    <a:noFill/>
                  </a:tcPr>
                </a:tc>
                <a:extLst>
                  <a:ext uri="{0D108BD9-81ED-4DB2-BD59-A6C34878D82A}">
                    <a16:rowId xmlns:a16="http://schemas.microsoft.com/office/drawing/2014/main" val="2518616445"/>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Neutropenia</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L w="12700" cmpd="sng">
                      <a:noFill/>
                    </a:lnL>
                    <a:noFill/>
                  </a:tcPr>
                </a:tc>
                <a:extLst>
                  <a:ext uri="{0D108BD9-81ED-4DB2-BD59-A6C34878D82A}">
                    <a16:rowId xmlns:a16="http://schemas.microsoft.com/office/drawing/2014/main" val="628195271"/>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Thrombocytopenia</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2 ( 40.0)</a:t>
                      </a:r>
                    </a:p>
                  </a:txBody>
                  <a:tcPr marL="9525" marR="9525" marT="9525" marB="0" anchor="ctr">
                    <a:lnL w="12700" cmpd="sng">
                      <a:noFill/>
                    </a:lnL>
                    <a:noFill/>
                  </a:tcPr>
                </a:tc>
                <a:extLst>
                  <a:ext uri="{0D108BD9-81ED-4DB2-BD59-A6C34878D82A}">
                    <a16:rowId xmlns:a16="http://schemas.microsoft.com/office/drawing/2014/main" val="2584078232"/>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White blood cell count decreased</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L w="12700" cmpd="sng">
                      <a:noFill/>
                    </a:lnL>
                    <a:noFill/>
                  </a:tcPr>
                </a:tc>
                <a:extLst>
                  <a:ext uri="{0D108BD9-81ED-4DB2-BD59-A6C34878D82A}">
                    <a16:rowId xmlns:a16="http://schemas.microsoft.com/office/drawing/2014/main" val="1979734707"/>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Lymphocyte count decreased</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( 20.0)</a:t>
                      </a:r>
                    </a:p>
                  </a:txBody>
                  <a:tcPr marL="9525" marR="9525" marT="9525" marB="0" anchor="ctr">
                    <a:lnL w="12700" cmpd="sng">
                      <a:noFill/>
                    </a:lnL>
                    <a:noFill/>
                  </a:tcPr>
                </a:tc>
                <a:extLst>
                  <a:ext uri="{0D108BD9-81ED-4DB2-BD59-A6C34878D82A}">
                    <a16:rowId xmlns:a16="http://schemas.microsoft.com/office/drawing/2014/main" val="2098792405"/>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Diarrhoea</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2 ( 40.0)</a:t>
                      </a:r>
                    </a:p>
                  </a:txBody>
                  <a:tcPr marL="9525" marR="9525" marT="9525" marB="0" anchor="ctr">
                    <a:lnL w="12700" cmpd="sng">
                      <a:noFill/>
                    </a:lnL>
                    <a:noFill/>
                  </a:tcPr>
                </a:tc>
                <a:extLst>
                  <a:ext uri="{0D108BD9-81ED-4DB2-BD59-A6C34878D82A}">
                    <a16:rowId xmlns:a16="http://schemas.microsoft.com/office/drawing/2014/main" val="1425311689"/>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Abdominal pain</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2 ( 40.0)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2 ( 40.0)</a:t>
                      </a:r>
                    </a:p>
                  </a:txBody>
                  <a:tcPr marL="9525" marR="9525" marT="9525" marB="0" anchor="ctr">
                    <a:lnL w="12700" cmpd="sng">
                      <a:noFill/>
                    </a:lnL>
                    <a:noFill/>
                  </a:tcPr>
                </a:tc>
                <a:extLst>
                  <a:ext uri="{0D108BD9-81ED-4DB2-BD59-A6C34878D82A}">
                    <a16:rowId xmlns:a16="http://schemas.microsoft.com/office/drawing/2014/main" val="3903112970"/>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Vomiting</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( 20.0)</a:t>
                      </a:r>
                    </a:p>
                  </a:txBody>
                  <a:tcPr marL="9525" marR="9525" marT="9525" marB="0" anchor="ctr">
                    <a:lnL w="12700" cmpd="sng">
                      <a:noFill/>
                    </a:lnL>
                    <a:noFill/>
                  </a:tcPr>
                </a:tc>
                <a:extLst>
                  <a:ext uri="{0D108BD9-81ED-4DB2-BD59-A6C34878D82A}">
                    <a16:rowId xmlns:a16="http://schemas.microsoft.com/office/drawing/2014/main" val="4160367830"/>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Alopecia</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L w="12700" cmpd="sng">
                      <a:noFill/>
                    </a:lnL>
                    <a:noFill/>
                  </a:tcPr>
                </a:tc>
                <a:extLst>
                  <a:ext uri="{0D108BD9-81ED-4DB2-BD59-A6C34878D82A}">
                    <a16:rowId xmlns:a16="http://schemas.microsoft.com/office/drawing/2014/main" val="2936874612"/>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Anaemia</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( 20.0)</a:t>
                      </a:r>
                    </a:p>
                  </a:txBody>
                  <a:tcPr marL="9525" marR="9525" marT="9525" marB="0" anchor="ctr">
                    <a:lnL w="12700" cmpd="sng">
                      <a:noFill/>
                    </a:lnL>
                    <a:noFill/>
                  </a:tcPr>
                </a:tc>
                <a:extLst>
                  <a:ext uri="{0D108BD9-81ED-4DB2-BD59-A6C34878D82A}">
                    <a16:rowId xmlns:a16="http://schemas.microsoft.com/office/drawing/2014/main" val="156750235"/>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Peripheral sensory neuropathy</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3 ( 60.0)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4 ( 80.0)</a:t>
                      </a:r>
                    </a:p>
                  </a:txBody>
                  <a:tcPr marL="9525" marR="9525" marT="9525" marB="0" anchor="ctr">
                    <a:lnL w="12700" cmpd="sng">
                      <a:noFill/>
                    </a:lnL>
                    <a:noFill/>
                  </a:tcPr>
                </a:tc>
                <a:extLst>
                  <a:ext uri="{0D108BD9-81ED-4DB2-BD59-A6C34878D82A}">
                    <a16:rowId xmlns:a16="http://schemas.microsoft.com/office/drawing/2014/main" val="2802601665"/>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Constipation</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( 20.0)</a:t>
                      </a:r>
                    </a:p>
                  </a:txBody>
                  <a:tcPr marL="9525" marR="9525" marT="9525" marB="0" anchor="ctr">
                    <a:lnL w="12700" cmpd="sng">
                      <a:noFill/>
                    </a:lnL>
                    <a:noFill/>
                  </a:tcPr>
                </a:tc>
                <a:extLst>
                  <a:ext uri="{0D108BD9-81ED-4DB2-BD59-A6C34878D82A}">
                    <a16:rowId xmlns:a16="http://schemas.microsoft.com/office/drawing/2014/main" val="696060480"/>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Decreased appetite</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( 20.0)</a:t>
                      </a:r>
                    </a:p>
                  </a:txBody>
                  <a:tcPr marL="9525" marR="9525" marT="9525" marB="0" anchor="ctr">
                    <a:lnL w="12700" cmpd="sng">
                      <a:noFill/>
                    </a:lnL>
                    <a:noFill/>
                  </a:tcPr>
                </a:tc>
                <a:extLst>
                  <a:ext uri="{0D108BD9-81ED-4DB2-BD59-A6C34878D82A}">
                    <a16:rowId xmlns:a16="http://schemas.microsoft.com/office/drawing/2014/main" val="2677330969"/>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Dizziness</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2 ( 40.0)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2 ( 40.0)</a:t>
                      </a:r>
                    </a:p>
                  </a:txBody>
                  <a:tcPr marL="9525" marR="9525" marT="9525" marB="0" anchor="ctr">
                    <a:lnL w="12700" cmpd="sng">
                      <a:noFill/>
                    </a:lnL>
                    <a:noFill/>
                  </a:tcPr>
                </a:tc>
                <a:extLst>
                  <a:ext uri="{0D108BD9-81ED-4DB2-BD59-A6C34878D82A}">
                    <a16:rowId xmlns:a16="http://schemas.microsoft.com/office/drawing/2014/main" val="4113353976"/>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Dysgeusia</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( 20.0)</a:t>
                      </a:r>
                    </a:p>
                  </a:txBody>
                  <a:tcPr marL="9525" marR="9525" marT="9525" marB="0" anchor="ctr">
                    <a:lnL w="12700" cmpd="sng">
                      <a:noFill/>
                    </a:lnL>
                    <a:noFill/>
                  </a:tcPr>
                </a:tc>
                <a:extLst>
                  <a:ext uri="{0D108BD9-81ED-4DB2-BD59-A6C34878D82A}">
                    <a16:rowId xmlns:a16="http://schemas.microsoft.com/office/drawing/2014/main" val="1758888462"/>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Arthralgia</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2 ( 40.0)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2 ( 40.0)</a:t>
                      </a:r>
                    </a:p>
                  </a:txBody>
                  <a:tcPr marL="9525" marR="9525" marT="9525" marB="0" anchor="ctr">
                    <a:lnL w="12700" cmpd="sng">
                      <a:noFill/>
                    </a:lnL>
                    <a:noFill/>
                  </a:tcPr>
                </a:tc>
                <a:extLst>
                  <a:ext uri="{0D108BD9-81ED-4DB2-BD59-A6C34878D82A}">
                    <a16:rowId xmlns:a16="http://schemas.microsoft.com/office/drawing/2014/main" val="281733521"/>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Dyspepsia</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2 ( 40.0)</a:t>
                      </a:r>
                    </a:p>
                  </a:txBody>
                  <a:tcPr marL="9525" marR="9525" marT="9525" marB="0" anchor="ctr">
                    <a:lnL w="12700" cmpd="sng">
                      <a:noFill/>
                    </a:lnL>
                    <a:noFill/>
                  </a:tcPr>
                </a:tc>
                <a:extLst>
                  <a:ext uri="{0D108BD9-81ED-4DB2-BD59-A6C34878D82A}">
                    <a16:rowId xmlns:a16="http://schemas.microsoft.com/office/drawing/2014/main" val="3180066168"/>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Headache</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L w="12700" cmpd="sng">
                      <a:noFill/>
                    </a:lnL>
                    <a:noFill/>
                  </a:tcPr>
                </a:tc>
                <a:extLst>
                  <a:ext uri="{0D108BD9-81ED-4DB2-BD59-A6C34878D82A}">
                    <a16:rowId xmlns:a16="http://schemas.microsoft.com/office/drawing/2014/main" val="3062066788"/>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Insomnia</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2 ( 40.0)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2 ( 40.0)</a:t>
                      </a:r>
                    </a:p>
                  </a:txBody>
                  <a:tcPr marL="9525" marR="9525" marT="9525" marB="0" anchor="ctr">
                    <a:lnL w="12700" cmpd="sng">
                      <a:noFill/>
                    </a:lnL>
                    <a:noFill/>
                  </a:tcPr>
                </a:tc>
                <a:extLst>
                  <a:ext uri="{0D108BD9-81ED-4DB2-BD59-A6C34878D82A}">
                    <a16:rowId xmlns:a16="http://schemas.microsoft.com/office/drawing/2014/main" val="1480312011"/>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Weight decreased</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( 20.0)</a:t>
                      </a:r>
                    </a:p>
                  </a:txBody>
                  <a:tcPr marL="9525" marR="9525" marT="9525" marB="0" anchor="ctr">
                    <a:lnL w="12700" cmpd="sng">
                      <a:noFill/>
                    </a:lnL>
                    <a:noFill/>
                  </a:tcPr>
                </a:tc>
                <a:extLst>
                  <a:ext uri="{0D108BD9-81ED-4DB2-BD59-A6C34878D82A}">
                    <a16:rowId xmlns:a16="http://schemas.microsoft.com/office/drawing/2014/main" val="3568176306"/>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Epistaxis</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( 20.0)</a:t>
                      </a:r>
                    </a:p>
                  </a:txBody>
                  <a:tcPr marL="9525" marR="9525" marT="9525" marB="0" anchor="ctr">
                    <a:lnL w="12700" cmpd="sng">
                      <a:noFill/>
                    </a:lnL>
                    <a:noFill/>
                  </a:tcPr>
                </a:tc>
                <a:extLst>
                  <a:ext uri="{0D108BD9-81ED-4DB2-BD59-A6C34878D82A}">
                    <a16:rowId xmlns:a16="http://schemas.microsoft.com/office/drawing/2014/main" val="402275914"/>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Hypertension</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L w="12700" cmpd="sng">
                      <a:noFill/>
                    </a:lnL>
                    <a:noFill/>
                  </a:tcPr>
                </a:tc>
                <a:extLst>
                  <a:ext uri="{0D108BD9-81ED-4DB2-BD59-A6C34878D82A}">
                    <a16:rowId xmlns:a16="http://schemas.microsoft.com/office/drawing/2014/main" val="3052972491"/>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Hypokalaemia</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2 ( 40.0)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2 ( 40.0)</a:t>
                      </a:r>
                    </a:p>
                  </a:txBody>
                  <a:tcPr marL="9525" marR="9525" marT="9525" marB="0" anchor="ctr">
                    <a:lnL w="12700" cmpd="sng">
                      <a:noFill/>
                    </a:lnL>
                    <a:noFill/>
                  </a:tcPr>
                </a:tc>
                <a:extLst>
                  <a:ext uri="{0D108BD9-81ED-4DB2-BD59-A6C34878D82A}">
                    <a16:rowId xmlns:a16="http://schemas.microsoft.com/office/drawing/2014/main" val="796520870"/>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Paraesthesia</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3 ( 60.0)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3 ( 60.0)</a:t>
                      </a:r>
                    </a:p>
                  </a:txBody>
                  <a:tcPr marL="9525" marR="9525" marT="9525" marB="0" anchor="ctr">
                    <a:lnL w="12700" cmpd="sng">
                      <a:noFill/>
                    </a:lnL>
                    <a:noFill/>
                  </a:tcPr>
                </a:tc>
                <a:extLst>
                  <a:ext uri="{0D108BD9-81ED-4DB2-BD59-A6C34878D82A}">
                    <a16:rowId xmlns:a16="http://schemas.microsoft.com/office/drawing/2014/main" val="2807264228"/>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Asthenia</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L w="12700" cmpd="sng">
                      <a:noFill/>
                    </a:lnL>
                    <a:noFill/>
                  </a:tcPr>
                </a:tc>
                <a:extLst>
                  <a:ext uri="{0D108BD9-81ED-4DB2-BD59-A6C34878D82A}">
                    <a16:rowId xmlns:a16="http://schemas.microsoft.com/office/drawing/2014/main" val="1036910792"/>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Cough</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L w="12700" cmpd="sng">
                      <a:noFill/>
                    </a:lnL>
                    <a:noFill/>
                  </a:tcPr>
                </a:tc>
                <a:extLst>
                  <a:ext uri="{0D108BD9-81ED-4DB2-BD59-A6C34878D82A}">
                    <a16:rowId xmlns:a16="http://schemas.microsoft.com/office/drawing/2014/main" val="3884869467"/>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Flushing</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L w="12700" cmpd="sng">
                      <a:noFill/>
                    </a:lnL>
                    <a:noFill/>
                  </a:tcPr>
                </a:tc>
                <a:extLst>
                  <a:ext uri="{0D108BD9-81ED-4DB2-BD59-A6C34878D82A}">
                    <a16:rowId xmlns:a16="http://schemas.microsoft.com/office/drawing/2014/main" val="3973875680"/>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Haematochezia</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L w="12700" cmpd="sng">
                      <a:noFill/>
                    </a:lnL>
                    <a:noFill/>
                  </a:tcPr>
                </a:tc>
                <a:extLst>
                  <a:ext uri="{0D108BD9-81ED-4DB2-BD59-A6C34878D82A}">
                    <a16:rowId xmlns:a16="http://schemas.microsoft.com/office/drawing/2014/main" val="751256941"/>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Influenza like illness</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L w="12700" cmpd="sng">
                      <a:noFill/>
                    </a:lnL>
                    <a:noFill/>
                  </a:tcPr>
                </a:tc>
                <a:extLst>
                  <a:ext uri="{0D108BD9-81ED-4DB2-BD59-A6C34878D82A}">
                    <a16:rowId xmlns:a16="http://schemas.microsoft.com/office/drawing/2014/main" val="4099142425"/>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Infusion related reaction</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L w="12700" cmpd="sng">
                      <a:noFill/>
                    </a:lnL>
                    <a:noFill/>
                  </a:tcPr>
                </a:tc>
                <a:extLst>
                  <a:ext uri="{0D108BD9-81ED-4DB2-BD59-A6C34878D82A}">
                    <a16:rowId xmlns:a16="http://schemas.microsoft.com/office/drawing/2014/main" val="1274604334"/>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Neuropathy peripheral</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L w="12700" cmpd="sng">
                      <a:noFill/>
                    </a:lnL>
                    <a:noFill/>
                  </a:tcPr>
                </a:tc>
                <a:extLst>
                  <a:ext uri="{0D108BD9-81ED-4DB2-BD59-A6C34878D82A}">
                    <a16:rowId xmlns:a16="http://schemas.microsoft.com/office/drawing/2014/main" val="3746523341"/>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Oedema peripheral</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L w="12700" cmpd="sng">
                      <a:noFill/>
                    </a:lnL>
                    <a:noFill/>
                  </a:tcPr>
                </a:tc>
                <a:extLst>
                  <a:ext uri="{0D108BD9-81ED-4DB2-BD59-A6C34878D82A}">
                    <a16:rowId xmlns:a16="http://schemas.microsoft.com/office/drawing/2014/main" val="435589266"/>
                  </a:ext>
                </a:extLst>
              </a:tr>
              <a:tr h="165682">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Proteinuria</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R w="12700" cmpd="sng">
                      <a:noFill/>
                    </a:lnR>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1 ( 20.0)</a:t>
                      </a:r>
                    </a:p>
                  </a:txBody>
                  <a:tcPr marL="9525" marR="9525" marT="9525" marB="0" anchor="ctr">
                    <a:lnL w="12700" cmpd="sng">
                      <a:noFill/>
                    </a:lnL>
                    <a:noFill/>
                  </a:tcPr>
                </a:tc>
                <a:extLst>
                  <a:ext uri="{0D108BD9-81ED-4DB2-BD59-A6C34878D82A}">
                    <a16:rowId xmlns:a16="http://schemas.microsoft.com/office/drawing/2014/main" val="2452538823"/>
                  </a:ext>
                </a:extLst>
              </a:tr>
              <a:tr h="0">
                <a:tc>
                  <a:txBody>
                    <a:bodyPr/>
                    <a:lstStyle/>
                    <a:p>
                      <a:pPr marL="91440" algn="l" fontAlgn="ctr"/>
                      <a:r>
                        <a:rPr lang="en-US" sz="900" b="0" i="0" u="none" strike="noStrike">
                          <a:solidFill>
                            <a:schemeClr val="bg2">
                              <a:lumMod val="50000"/>
                            </a:schemeClr>
                          </a:solidFill>
                          <a:effectLst/>
                          <a:latin typeface="Avenir Light" panose="020B0402020203020204" pitchFamily="34" charset="0"/>
                        </a:rPr>
                        <a:t>Stomatitis</a:t>
                      </a:r>
                    </a:p>
                  </a:txBody>
                  <a:tcPr marL="9525" marR="9525" marT="9525" marB="0" anchor="ctr">
                    <a:lnB w="12700" cap="flat" cmpd="sng" algn="ctr">
                      <a:solidFill>
                        <a:schemeClr val="bg2">
                          <a:lumMod val="75000"/>
                        </a:schemeClr>
                      </a:solidFill>
                      <a:prstDash val="solid"/>
                      <a:round/>
                      <a:headEnd type="none" w="med" len="med"/>
                      <a:tailEnd type="none" w="med" len="med"/>
                    </a:lnB>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B w="12700" cap="flat" cmpd="sng" algn="ctr">
                      <a:solidFill>
                        <a:schemeClr val="bg2">
                          <a:lumMod val="75000"/>
                        </a:schemeClr>
                      </a:solidFill>
                      <a:prstDash val="solid"/>
                      <a:round/>
                      <a:headEnd type="none" w="med" len="med"/>
                      <a:tailEnd type="none" w="med" len="med"/>
                    </a:lnB>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B w="12700" cap="flat" cmpd="sng" algn="ctr">
                      <a:solidFill>
                        <a:schemeClr val="bg2">
                          <a:lumMod val="75000"/>
                        </a:schemeClr>
                      </a:solidFill>
                      <a:prstDash val="solid"/>
                      <a:round/>
                      <a:headEnd type="none" w="med" len="med"/>
                      <a:tailEnd type="none" w="med" len="med"/>
                    </a:lnB>
                    <a:no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B w="12700" cap="flat" cmpd="sng" algn="ctr">
                      <a:solidFill>
                        <a:schemeClr val="bg2">
                          <a:lumMod val="75000"/>
                        </a:schemeClr>
                      </a:solidFill>
                      <a:prstDash val="solid"/>
                      <a:round/>
                      <a:headEnd type="none" w="med" len="med"/>
                      <a:tailEnd type="none" w="med" len="med"/>
                    </a:lnB>
                    <a:noFill/>
                  </a:tcPr>
                </a:tc>
                <a:tc>
                  <a:txBody>
                    <a:bodyPr/>
                    <a:lstStyle/>
                    <a:p>
                      <a:pPr algn="ctr" fontAlgn="ctr"/>
                      <a:r>
                        <a:rPr lang="en-US" sz="900" b="0" i="0" u="none" strike="noStrike">
                          <a:solidFill>
                            <a:schemeClr val="accent2">
                              <a:lumMod val="75000"/>
                            </a:schemeClr>
                          </a:solidFill>
                          <a:effectLst/>
                          <a:latin typeface="Avenir Light" panose="020B0402020203020204" pitchFamily="34" charset="0"/>
                        </a:rPr>
                        <a:t>  0 (  0.0)</a:t>
                      </a:r>
                    </a:p>
                  </a:txBody>
                  <a:tcPr marL="9525" marR="9525" marT="9525" marB="0" anchor="ctr">
                    <a:lnT w="12700" cmpd="sng">
                      <a:noFill/>
                    </a:lnT>
                    <a:lnB w="12700" cap="flat" cmpd="sng" algn="ctr">
                      <a:solidFill>
                        <a:schemeClr val="bg2">
                          <a:lumMod val="75000"/>
                        </a:schemeClr>
                      </a:solidFill>
                      <a:prstDash val="solid"/>
                      <a:round/>
                      <a:headEnd type="none" w="med" len="med"/>
                      <a:tailEnd type="none" w="med" len="med"/>
                    </a:lnB>
                    <a:solidFill>
                      <a:schemeClr val="accent2">
                        <a:lumMod val="20000"/>
                        <a:lumOff val="80000"/>
                      </a:schemeClr>
                    </a:solidFill>
                  </a:tcPr>
                </a:tc>
                <a:tc>
                  <a:txBody>
                    <a:bodyPr/>
                    <a:lstStyle/>
                    <a:p>
                      <a:pPr algn="ctr" fontAlgn="ctr"/>
                      <a:r>
                        <a:rPr lang="en-US" sz="900" b="0" i="0" u="none" strike="noStrike">
                          <a:solidFill>
                            <a:schemeClr val="bg2">
                              <a:lumMod val="50000"/>
                            </a:schemeClr>
                          </a:solidFill>
                          <a:effectLst/>
                          <a:latin typeface="Avenir Light" panose="020B0402020203020204" pitchFamily="34" charset="0"/>
                        </a:rPr>
                        <a:t>  0 (  0.0)</a:t>
                      </a:r>
                    </a:p>
                  </a:txBody>
                  <a:tcPr marL="9525" marR="9525" marT="9525" marB="0" anchor="ctr">
                    <a:lnB w="12700" cap="flat" cmpd="sng" algn="ctr">
                      <a:solidFill>
                        <a:schemeClr val="bg2">
                          <a:lumMod val="75000"/>
                        </a:schemeClr>
                      </a:solidFill>
                      <a:prstDash val="solid"/>
                      <a:round/>
                      <a:headEnd type="none" w="med" len="med"/>
                      <a:tailEnd type="none" w="med" len="med"/>
                    </a:lnB>
                    <a:noFill/>
                  </a:tcPr>
                </a:tc>
                <a:extLst>
                  <a:ext uri="{0D108BD9-81ED-4DB2-BD59-A6C34878D82A}">
                    <a16:rowId xmlns:a16="http://schemas.microsoft.com/office/drawing/2014/main" val="865806930"/>
                  </a:ext>
                </a:extLst>
              </a:tr>
            </a:tbl>
          </a:graphicData>
        </a:graphic>
      </p:graphicFrame>
      <p:sp>
        <p:nvSpPr>
          <p:cNvPr id="7" name="Text Placeholder 4">
            <a:extLst>
              <a:ext uri="{FF2B5EF4-FFF2-40B4-BE49-F238E27FC236}">
                <a16:creationId xmlns:a16="http://schemas.microsoft.com/office/drawing/2014/main" id="{DBCB706D-D99D-3842-B0D6-E8BDDB351B68}"/>
              </a:ext>
            </a:extLst>
          </p:cNvPr>
          <p:cNvSpPr txBox="1">
            <a:spLocks/>
          </p:cNvSpPr>
          <p:nvPr/>
        </p:nvSpPr>
        <p:spPr>
          <a:xfrm>
            <a:off x="8775126" y="5658187"/>
            <a:ext cx="3193473" cy="1063113"/>
          </a:xfrm>
          <a:prstGeom prst="rect">
            <a:avLst/>
          </a:prstGeom>
        </p:spPr>
        <p:txBody>
          <a:bodyPr/>
          <a:lstStyle>
            <a:lvl1pPr marL="228600" indent="-228600" algn="l" defTabSz="914400" rtl="0" eaLnBrk="1" latinLnBrk="0" hangingPunct="1">
              <a:lnSpc>
                <a:spcPct val="90000"/>
              </a:lnSpc>
              <a:spcBef>
                <a:spcPts val="1000"/>
              </a:spcBef>
              <a:buClrTx/>
              <a:buFont typeface="Arial" panose="020B0604020202020204" pitchFamily="34" charset="0"/>
              <a:buChar char="•"/>
              <a:defRPr sz="2000" kern="1200">
                <a:solidFill>
                  <a:schemeClr val="accent5"/>
                </a:solidFill>
                <a:latin typeface="Avenir Book" panose="02000503020000020003" pitchFamily="2" charset="0"/>
                <a:ea typeface="+mn-ea"/>
                <a:cs typeface="+mn-cs"/>
              </a:defRPr>
            </a:lvl1pPr>
            <a:lvl2pPr marL="577850" indent="-228600" algn="l" defTabSz="914400" rtl="0" eaLnBrk="1" latinLnBrk="0" hangingPunct="1">
              <a:lnSpc>
                <a:spcPct val="90000"/>
              </a:lnSpc>
              <a:spcBef>
                <a:spcPts val="500"/>
              </a:spcBef>
              <a:buClr>
                <a:srgbClr val="186295"/>
              </a:buClr>
              <a:buFont typeface="System Font Regular"/>
              <a:buChar char="–"/>
              <a:tabLst/>
              <a:defRPr sz="1800" kern="1200">
                <a:solidFill>
                  <a:schemeClr val="accent5"/>
                </a:solidFill>
                <a:latin typeface="Avenir Book" panose="02000503020000020003" pitchFamily="2" charset="0"/>
                <a:ea typeface="+mn-ea"/>
                <a:cs typeface="+mn-cs"/>
              </a:defRPr>
            </a:lvl2pPr>
            <a:lvl3pPr marL="971550" indent="-228600" algn="l" defTabSz="914400" rtl="0" eaLnBrk="1" latinLnBrk="0" hangingPunct="1">
              <a:lnSpc>
                <a:spcPct val="90000"/>
              </a:lnSpc>
              <a:spcBef>
                <a:spcPts val="500"/>
              </a:spcBef>
              <a:buClrTx/>
              <a:buFont typeface="Arial" panose="020B0604020202020204" pitchFamily="34" charset="0"/>
              <a:buChar char="•"/>
              <a:tabLst/>
              <a:defRPr sz="1400" kern="1200">
                <a:solidFill>
                  <a:schemeClr val="accent5"/>
                </a:solidFill>
                <a:latin typeface="Avenir Book" panose="02000503020000020003" pitchFamily="2" charset="0"/>
                <a:ea typeface="+mn-ea"/>
                <a:cs typeface="+mn-cs"/>
              </a:defRPr>
            </a:lvl3pPr>
            <a:lvl4pPr marL="1374775" indent="-228600" algn="l" defTabSz="914400" rtl="0" eaLnBrk="1" latinLnBrk="0" hangingPunct="1">
              <a:lnSpc>
                <a:spcPct val="90000"/>
              </a:lnSpc>
              <a:spcBef>
                <a:spcPts val="500"/>
              </a:spcBef>
              <a:buClr>
                <a:srgbClr val="186295"/>
              </a:buClr>
              <a:buFont typeface="System Font Regular"/>
              <a:buChar char="–"/>
              <a:tabLst/>
              <a:defRPr sz="1400" kern="1200">
                <a:solidFill>
                  <a:schemeClr val="tx1"/>
                </a:solidFill>
                <a:latin typeface="Avenir" panose="020B0503020203020204" pitchFamily="34" charset="0"/>
                <a:ea typeface="+mn-ea"/>
                <a:cs typeface="+mn-cs"/>
              </a:defRPr>
            </a:lvl4pPr>
            <a:lvl5pPr marL="1835150" indent="-285750" algn="l" defTabSz="914400" rtl="0" eaLnBrk="1" latinLnBrk="0" hangingPunct="1">
              <a:lnSpc>
                <a:spcPct val="90000"/>
              </a:lnSpc>
              <a:spcBef>
                <a:spcPts val="500"/>
              </a:spcBef>
              <a:buClr>
                <a:srgbClr val="186295"/>
              </a:buClr>
              <a:buFont typeface="Apple Symbols" panose="02000000000000000000" pitchFamily="2" charset="-79"/>
              <a:buChar char="≫"/>
              <a:tabLst>
                <a:tab pos="1365250" algn="l"/>
              </a:tabLst>
              <a:defRPr lang="en-US" sz="1400" kern="1200" dirty="0">
                <a:solidFill>
                  <a:schemeClr val="tx1"/>
                </a:solidFill>
                <a:latin typeface="Avenir" panose="020B0503020203020204" pitchFamily="34" charset="0"/>
                <a:ea typeface="Helvetica Neue" panose="02000503000000020004" pitchFamily="2" charset="0"/>
                <a:cs typeface="Helvetica Neue" panose="02000503000000020004"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800">
                <a:solidFill>
                  <a:srgbClr val="D1D3D4">
                    <a:lumMod val="75000"/>
                  </a:srgbClr>
                </a:solidFill>
                <a:latin typeface="Avenir Light" panose="020B0402020203020204" pitchFamily="34" charset="0"/>
              </a:rPr>
              <a:t>Data consists of all adverse events entered into the EDC as of Nov 26, 2024, from an ongoing trial and unlocked EDC database. N: number of patients; events shown occurred in ≥10% of total patients; numbers indicate number of patients experiencing the event, (regardless of causality); each patient is only counted once and only for the highest grade of a given event. TEAEs: Treatment Emergent Adverse Events; Columns show the absolute # of patients and (%) of the population</a:t>
            </a:r>
            <a:endParaRPr lang="en-US" sz="800"/>
          </a:p>
        </p:txBody>
      </p:sp>
      <p:sp>
        <p:nvSpPr>
          <p:cNvPr id="4" name="Rectangle 3">
            <a:hlinkClick r:id="rId2" action="ppaction://hlinksldjump"/>
            <a:extLst>
              <a:ext uri="{FF2B5EF4-FFF2-40B4-BE49-F238E27FC236}">
                <a16:creationId xmlns:a16="http://schemas.microsoft.com/office/drawing/2014/main" id="{12A8263D-C22D-9DEA-581B-85024C0F47EF}"/>
              </a:ext>
            </a:extLst>
          </p:cNvPr>
          <p:cNvSpPr/>
          <p:nvPr/>
        </p:nvSpPr>
        <p:spPr>
          <a:xfrm>
            <a:off x="11088156" y="6182781"/>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Tree>
    <p:extLst>
      <p:ext uri="{BB962C8B-B14F-4D97-AF65-F5344CB8AC3E}">
        <p14:creationId xmlns:p14="http://schemas.microsoft.com/office/powerpoint/2010/main" val="214248821"/>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C3D4542-5A3C-4A2B-B1FA-0A7DABB9D08E}"/>
              </a:ext>
            </a:extLst>
          </p:cNvPr>
          <p:cNvSpPr>
            <a:spLocks noGrp="1"/>
          </p:cNvSpPr>
          <p:nvPr>
            <p:ph type="title"/>
          </p:nvPr>
        </p:nvSpPr>
        <p:spPr>
          <a:xfrm>
            <a:off x="318656" y="97654"/>
            <a:ext cx="11873344" cy="1005840"/>
          </a:xfrm>
        </p:spPr>
        <p:txBody>
          <a:bodyPr/>
          <a:lstStyle/>
          <a:p>
            <a:r>
              <a:rPr lang="en-US"/>
              <a:t>Ph 1b/2 trial’s patient demographics reflect 2</a:t>
            </a:r>
            <a:r>
              <a:rPr lang="en-US" baseline="30000"/>
              <a:t>nd</a:t>
            </a:r>
            <a:r>
              <a:rPr lang="en-US"/>
              <a:t> line mCRC population</a:t>
            </a:r>
          </a:p>
        </p:txBody>
      </p:sp>
      <p:sp>
        <p:nvSpPr>
          <p:cNvPr id="7" name="Rectangle 6">
            <a:hlinkClick r:id="rId3" action="ppaction://hlinksldjump"/>
            <a:extLst>
              <a:ext uri="{FF2B5EF4-FFF2-40B4-BE49-F238E27FC236}">
                <a16:creationId xmlns:a16="http://schemas.microsoft.com/office/drawing/2014/main" id="{23D96B48-FAE9-2C31-56B3-C370B42CFAF6}"/>
              </a:ext>
            </a:extLst>
          </p:cNvPr>
          <p:cNvSpPr/>
          <p:nvPr/>
        </p:nvSpPr>
        <p:spPr>
          <a:xfrm>
            <a:off x="11096625" y="6191250"/>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
        <p:nvSpPr>
          <p:cNvPr id="11" name="Text Placeholder 2">
            <a:extLst>
              <a:ext uri="{FF2B5EF4-FFF2-40B4-BE49-F238E27FC236}">
                <a16:creationId xmlns:a16="http://schemas.microsoft.com/office/drawing/2014/main" id="{DECD8292-3DD4-2C8B-6D8F-5A6BB89C10F2}"/>
              </a:ext>
            </a:extLst>
          </p:cNvPr>
          <p:cNvSpPr>
            <a:spLocks noGrp="1"/>
          </p:cNvSpPr>
          <p:nvPr>
            <p:ph type="body" sz="quarter" idx="10"/>
          </p:nvPr>
        </p:nvSpPr>
        <p:spPr>
          <a:xfrm>
            <a:off x="304800" y="6477000"/>
            <a:ext cx="10652502" cy="269875"/>
          </a:xfrm>
        </p:spPr>
        <p:txBody>
          <a:bodyPr/>
          <a:lstStyle/>
          <a:p>
            <a:pPr marL="174625" indent="-174625"/>
            <a:r>
              <a:rPr lang="en-US"/>
              <a:t>*	Data are interim as of June 16, 2023 from an ongoing trial and unlocked EDC database. </a:t>
            </a:r>
          </a:p>
        </p:txBody>
      </p:sp>
      <p:graphicFrame>
        <p:nvGraphicFramePr>
          <p:cNvPr id="12" name="Table 11">
            <a:extLst>
              <a:ext uri="{FF2B5EF4-FFF2-40B4-BE49-F238E27FC236}">
                <a16:creationId xmlns:a16="http://schemas.microsoft.com/office/drawing/2014/main" id="{0A9F036F-CB1F-4E9F-1EE7-0064DE5BBC4A}"/>
              </a:ext>
            </a:extLst>
          </p:cNvPr>
          <p:cNvGraphicFramePr>
            <a:graphicFrameLocks noGrp="1"/>
          </p:cNvGraphicFramePr>
          <p:nvPr>
            <p:extLst>
              <p:ext uri="{D42A27DB-BD31-4B8C-83A1-F6EECF244321}">
                <p14:modId xmlns:p14="http://schemas.microsoft.com/office/powerpoint/2010/main" val="2234763981"/>
              </p:ext>
            </p:extLst>
          </p:nvPr>
        </p:nvGraphicFramePr>
        <p:xfrm>
          <a:off x="306067" y="1728971"/>
          <a:ext cx="11510007" cy="810896"/>
        </p:xfrm>
        <a:graphic>
          <a:graphicData uri="http://schemas.openxmlformats.org/drawingml/2006/table">
            <a:tbl>
              <a:tblPr firstRow="1" firstCol="1" bandRow="1">
                <a:tableStyleId>{68D230F3-CF80-4859-8CE7-A43EE81993B5}</a:tableStyleId>
              </a:tblPr>
              <a:tblGrid>
                <a:gridCol w="1757864">
                  <a:extLst>
                    <a:ext uri="{9D8B030D-6E8A-4147-A177-3AD203B41FA5}">
                      <a16:colId xmlns:a16="http://schemas.microsoft.com/office/drawing/2014/main" val="20000"/>
                    </a:ext>
                  </a:extLst>
                </a:gridCol>
                <a:gridCol w="2085703">
                  <a:extLst>
                    <a:ext uri="{9D8B030D-6E8A-4147-A177-3AD203B41FA5}">
                      <a16:colId xmlns:a16="http://schemas.microsoft.com/office/drawing/2014/main" val="20001"/>
                    </a:ext>
                  </a:extLst>
                </a:gridCol>
                <a:gridCol w="2085703">
                  <a:extLst>
                    <a:ext uri="{9D8B030D-6E8A-4147-A177-3AD203B41FA5}">
                      <a16:colId xmlns:a16="http://schemas.microsoft.com/office/drawing/2014/main" val="20002"/>
                    </a:ext>
                  </a:extLst>
                </a:gridCol>
                <a:gridCol w="2085703">
                  <a:extLst>
                    <a:ext uri="{9D8B030D-6E8A-4147-A177-3AD203B41FA5}">
                      <a16:colId xmlns:a16="http://schemas.microsoft.com/office/drawing/2014/main" val="20003"/>
                    </a:ext>
                  </a:extLst>
                </a:gridCol>
                <a:gridCol w="2085703">
                  <a:extLst>
                    <a:ext uri="{9D8B030D-6E8A-4147-A177-3AD203B41FA5}">
                      <a16:colId xmlns:a16="http://schemas.microsoft.com/office/drawing/2014/main" val="1901199613"/>
                    </a:ext>
                  </a:extLst>
                </a:gridCol>
                <a:gridCol w="1409331">
                  <a:extLst>
                    <a:ext uri="{9D8B030D-6E8A-4147-A177-3AD203B41FA5}">
                      <a16:colId xmlns:a16="http://schemas.microsoft.com/office/drawing/2014/main" val="4172615693"/>
                    </a:ext>
                  </a:extLst>
                </a:gridCol>
              </a:tblGrid>
              <a:tr h="336952">
                <a:tc>
                  <a:txBody>
                    <a:bodyPr/>
                    <a:lstStyle/>
                    <a:p>
                      <a:pPr marL="0" marR="0" algn="l">
                        <a:lnSpc>
                          <a:spcPct val="114000"/>
                        </a:lnSpc>
                        <a:spcBef>
                          <a:spcPts val="0"/>
                        </a:spcBef>
                        <a:spcAft>
                          <a:spcPts val="0"/>
                        </a:spcAft>
                      </a:pPr>
                      <a:r>
                        <a:rPr lang="en-US" sz="1250" b="0">
                          <a:solidFill>
                            <a:schemeClr val="bg2">
                              <a:lumMod val="50000"/>
                            </a:schemeClr>
                          </a:solidFill>
                          <a:effectLst/>
                          <a:latin typeface="Avenir Book" panose="02000503020000020003" pitchFamily="2" charset="0"/>
                        </a:rPr>
                        <a:t>Number of Patients (N)</a:t>
                      </a:r>
                      <a:endParaRPr lang="en-US" sz="1250" b="0">
                        <a:solidFill>
                          <a:schemeClr val="bg2">
                            <a:lumMod val="50000"/>
                          </a:schemeClr>
                        </a:solidFill>
                        <a:effectLst/>
                        <a:latin typeface="Avenir Book" panose="02000503020000020003" pitchFamily="2" charset="0"/>
                        <a:ea typeface="Times New Roman" panose="02020603050405020304" pitchFamily="18" charset="0"/>
                      </a:endParaRPr>
                    </a:p>
                  </a:txBody>
                  <a:tcPr marL="45720" marR="45720" anchor="ctr"/>
                </a:tc>
                <a:tc>
                  <a:txBody>
                    <a:bodyPr/>
                    <a:lstStyle/>
                    <a:p>
                      <a:pPr marL="0" marR="0" algn="ctr">
                        <a:lnSpc>
                          <a:spcPct val="114000"/>
                        </a:lnSpc>
                        <a:spcBef>
                          <a:spcPts val="0"/>
                        </a:spcBef>
                        <a:spcAft>
                          <a:spcPts val="0"/>
                        </a:spcAft>
                      </a:pPr>
                      <a:r>
                        <a:rPr lang="en-US" sz="1250" b="0">
                          <a:solidFill>
                            <a:schemeClr val="bg2">
                              <a:lumMod val="50000"/>
                            </a:schemeClr>
                          </a:solidFill>
                          <a:effectLst/>
                          <a:latin typeface="Avenir Book" panose="02000503020000020003" pitchFamily="2" charset="0"/>
                        </a:rPr>
                        <a:t>Phase 1b, Dose Level 0 </a:t>
                      </a:r>
                      <a:br>
                        <a:rPr lang="en-US" sz="1250" b="0">
                          <a:solidFill>
                            <a:schemeClr val="bg2">
                              <a:lumMod val="50000"/>
                            </a:schemeClr>
                          </a:solidFill>
                          <a:effectLst/>
                          <a:latin typeface="Avenir Book" panose="02000503020000020003" pitchFamily="2" charset="0"/>
                        </a:rPr>
                      </a:br>
                      <a:r>
                        <a:rPr lang="en-US" sz="1250" b="0" err="1">
                          <a:solidFill>
                            <a:schemeClr val="bg2">
                              <a:lumMod val="50000"/>
                            </a:schemeClr>
                          </a:solidFill>
                          <a:effectLst/>
                          <a:latin typeface="Avenir Book" panose="02000503020000020003" pitchFamily="2" charset="0"/>
                        </a:rPr>
                        <a:t>Onvansertib</a:t>
                      </a:r>
                      <a:r>
                        <a:rPr lang="en-US" sz="1250" b="0">
                          <a:solidFill>
                            <a:schemeClr val="bg2">
                              <a:lumMod val="50000"/>
                            </a:schemeClr>
                          </a:solidFill>
                          <a:effectLst/>
                          <a:latin typeface="Avenir Book" panose="02000503020000020003" pitchFamily="2" charset="0"/>
                        </a:rPr>
                        <a:t> 12 mg/m</a:t>
                      </a:r>
                      <a:r>
                        <a:rPr lang="en-US" sz="1250" b="0" baseline="30000">
                          <a:solidFill>
                            <a:schemeClr val="bg2">
                              <a:lumMod val="50000"/>
                            </a:schemeClr>
                          </a:solidFill>
                          <a:effectLst/>
                          <a:latin typeface="Avenir Book" panose="02000503020000020003" pitchFamily="2" charset="0"/>
                        </a:rPr>
                        <a:t>2</a:t>
                      </a:r>
                      <a:endParaRPr lang="en-US" sz="1250" b="0">
                        <a:solidFill>
                          <a:schemeClr val="bg2">
                            <a:lumMod val="50000"/>
                          </a:schemeClr>
                        </a:solidFill>
                        <a:effectLst/>
                        <a:latin typeface="Avenir Book" panose="02000503020000020003" pitchFamily="2" charset="0"/>
                        <a:ea typeface="Times New Roman" panose="02020603050405020304" pitchFamily="18" charset="0"/>
                      </a:endParaRPr>
                    </a:p>
                  </a:txBody>
                  <a:tcPr marL="45720" marR="45720" anchor="ctr"/>
                </a:tc>
                <a:tc>
                  <a:txBody>
                    <a:bodyPr/>
                    <a:lstStyle/>
                    <a:p>
                      <a:pPr marL="0" marR="0" lvl="0" indent="0" algn="ctr" defTabSz="914400" rtl="0" eaLnBrk="1" fontAlgn="auto" latinLnBrk="0" hangingPunct="1">
                        <a:lnSpc>
                          <a:spcPct val="114000"/>
                        </a:lnSpc>
                        <a:spcBef>
                          <a:spcPts val="0"/>
                        </a:spcBef>
                        <a:spcAft>
                          <a:spcPts val="0"/>
                        </a:spcAft>
                        <a:buClrTx/>
                        <a:buSzTx/>
                        <a:buFontTx/>
                        <a:buNone/>
                        <a:tabLst/>
                        <a:defRPr/>
                      </a:pPr>
                      <a:r>
                        <a:rPr lang="en-US" sz="1250" b="0">
                          <a:solidFill>
                            <a:schemeClr val="bg2">
                              <a:lumMod val="50000"/>
                            </a:schemeClr>
                          </a:solidFill>
                          <a:effectLst/>
                          <a:latin typeface="Avenir Book" panose="02000503020000020003" pitchFamily="2" charset="0"/>
                        </a:rPr>
                        <a:t>Phase 1b, Dose Level +1</a:t>
                      </a:r>
                    </a:p>
                    <a:p>
                      <a:pPr marL="0" marR="0" algn="ctr">
                        <a:lnSpc>
                          <a:spcPct val="114000"/>
                        </a:lnSpc>
                        <a:spcBef>
                          <a:spcPts val="0"/>
                        </a:spcBef>
                        <a:spcAft>
                          <a:spcPts val="0"/>
                        </a:spcAft>
                      </a:pPr>
                      <a:r>
                        <a:rPr lang="en-US" sz="1250" b="0" err="1">
                          <a:solidFill>
                            <a:schemeClr val="bg2">
                              <a:lumMod val="50000"/>
                            </a:schemeClr>
                          </a:solidFill>
                          <a:effectLst/>
                          <a:latin typeface="Avenir Book" panose="02000503020000020003" pitchFamily="2" charset="0"/>
                        </a:rPr>
                        <a:t>Onvansertib</a:t>
                      </a:r>
                      <a:r>
                        <a:rPr lang="en-US" sz="1250" b="0">
                          <a:solidFill>
                            <a:schemeClr val="bg2">
                              <a:lumMod val="50000"/>
                            </a:schemeClr>
                          </a:solidFill>
                          <a:effectLst/>
                          <a:latin typeface="Avenir Book" panose="02000503020000020003" pitchFamily="2" charset="0"/>
                        </a:rPr>
                        <a:t>  15 mg/m</a:t>
                      </a:r>
                      <a:r>
                        <a:rPr lang="en-US" sz="1250" b="0" baseline="30000">
                          <a:solidFill>
                            <a:schemeClr val="bg2">
                              <a:lumMod val="50000"/>
                            </a:schemeClr>
                          </a:solidFill>
                          <a:effectLst/>
                          <a:latin typeface="Avenir Book" panose="02000503020000020003" pitchFamily="2" charset="0"/>
                        </a:rPr>
                        <a:t>2</a:t>
                      </a:r>
                      <a:endParaRPr lang="en-US" sz="1250" b="0">
                        <a:solidFill>
                          <a:schemeClr val="bg2">
                            <a:lumMod val="50000"/>
                          </a:schemeClr>
                        </a:solidFill>
                        <a:effectLst/>
                        <a:latin typeface="Avenir Book" panose="02000503020000020003" pitchFamily="2" charset="0"/>
                        <a:ea typeface="Times New Roman" panose="02020603050405020304" pitchFamily="18" charset="0"/>
                      </a:endParaRPr>
                    </a:p>
                  </a:txBody>
                  <a:tcPr marL="45720" marR="45720" anchor="ctr"/>
                </a:tc>
                <a:tc>
                  <a:txBody>
                    <a:bodyPr/>
                    <a:lstStyle/>
                    <a:p>
                      <a:pPr marL="0" marR="0" lvl="0" indent="0" algn="ctr" defTabSz="914400" rtl="0" eaLnBrk="1" fontAlgn="auto" latinLnBrk="0" hangingPunct="1">
                        <a:lnSpc>
                          <a:spcPct val="114000"/>
                        </a:lnSpc>
                        <a:spcBef>
                          <a:spcPts val="0"/>
                        </a:spcBef>
                        <a:spcAft>
                          <a:spcPts val="0"/>
                        </a:spcAft>
                        <a:buClrTx/>
                        <a:buSzTx/>
                        <a:buFontTx/>
                        <a:buNone/>
                        <a:tabLst/>
                        <a:defRPr/>
                      </a:pPr>
                      <a:r>
                        <a:rPr lang="en-US" sz="1250" b="0">
                          <a:solidFill>
                            <a:schemeClr val="bg2">
                              <a:lumMod val="50000"/>
                            </a:schemeClr>
                          </a:solidFill>
                          <a:effectLst/>
                          <a:latin typeface="Avenir Book" panose="02000503020000020003" pitchFamily="2" charset="0"/>
                        </a:rPr>
                        <a:t>Phase 1b, Dose Level +2</a:t>
                      </a:r>
                    </a:p>
                    <a:p>
                      <a:pPr marL="0" marR="0" algn="ctr">
                        <a:lnSpc>
                          <a:spcPct val="114000"/>
                        </a:lnSpc>
                        <a:spcBef>
                          <a:spcPts val="0"/>
                        </a:spcBef>
                        <a:spcAft>
                          <a:spcPts val="0"/>
                        </a:spcAft>
                      </a:pPr>
                      <a:r>
                        <a:rPr lang="en-US" sz="1250" b="0" err="1">
                          <a:solidFill>
                            <a:schemeClr val="bg2">
                              <a:lumMod val="50000"/>
                            </a:schemeClr>
                          </a:solidFill>
                          <a:effectLst/>
                          <a:latin typeface="Avenir Book" panose="02000503020000020003" pitchFamily="2" charset="0"/>
                        </a:rPr>
                        <a:t>Onvansertib</a:t>
                      </a:r>
                      <a:r>
                        <a:rPr lang="en-US" sz="1250" b="0">
                          <a:solidFill>
                            <a:schemeClr val="bg2">
                              <a:lumMod val="50000"/>
                            </a:schemeClr>
                          </a:solidFill>
                          <a:effectLst/>
                          <a:latin typeface="Avenir Book" panose="02000503020000020003" pitchFamily="2" charset="0"/>
                        </a:rPr>
                        <a:t> 18</a:t>
                      </a:r>
                      <a:r>
                        <a:rPr lang="en-US" sz="1250" b="0" baseline="0">
                          <a:solidFill>
                            <a:schemeClr val="bg2">
                              <a:lumMod val="50000"/>
                            </a:schemeClr>
                          </a:solidFill>
                          <a:effectLst/>
                          <a:latin typeface="Avenir Book" panose="02000503020000020003" pitchFamily="2" charset="0"/>
                        </a:rPr>
                        <a:t> </a:t>
                      </a:r>
                      <a:r>
                        <a:rPr lang="en-US" sz="1250" b="0">
                          <a:solidFill>
                            <a:schemeClr val="bg2">
                              <a:lumMod val="50000"/>
                            </a:schemeClr>
                          </a:solidFill>
                          <a:effectLst/>
                          <a:latin typeface="Avenir Book" panose="02000503020000020003" pitchFamily="2" charset="0"/>
                        </a:rPr>
                        <a:t>mg/m</a:t>
                      </a:r>
                      <a:r>
                        <a:rPr lang="en-US" sz="1250" b="0" baseline="30000">
                          <a:solidFill>
                            <a:schemeClr val="bg2">
                              <a:lumMod val="50000"/>
                            </a:schemeClr>
                          </a:solidFill>
                          <a:effectLst/>
                          <a:latin typeface="Avenir Book" panose="02000503020000020003" pitchFamily="2" charset="0"/>
                        </a:rPr>
                        <a:t>2</a:t>
                      </a:r>
                      <a:endParaRPr lang="en-US" sz="1250" b="0">
                        <a:solidFill>
                          <a:schemeClr val="bg2">
                            <a:lumMod val="50000"/>
                          </a:schemeClr>
                        </a:solidFill>
                        <a:effectLst/>
                        <a:latin typeface="Avenir Book" panose="02000503020000020003" pitchFamily="2" charset="0"/>
                        <a:ea typeface="Times New Roman" panose="02020603050405020304" pitchFamily="18" charset="0"/>
                      </a:endParaRPr>
                    </a:p>
                  </a:txBody>
                  <a:tcPr marL="45720" marR="45720" anchor="ctr"/>
                </a:tc>
                <a:tc>
                  <a:txBody>
                    <a:bodyPr/>
                    <a:lstStyle/>
                    <a:p>
                      <a:pPr marL="0" marR="0" algn="ctr">
                        <a:lnSpc>
                          <a:spcPct val="114000"/>
                        </a:lnSpc>
                        <a:spcBef>
                          <a:spcPts val="0"/>
                        </a:spcBef>
                        <a:spcAft>
                          <a:spcPts val="0"/>
                        </a:spcAft>
                      </a:pPr>
                      <a:r>
                        <a:rPr lang="en-US" sz="1250" b="0" kern="1200">
                          <a:solidFill>
                            <a:schemeClr val="bg2">
                              <a:lumMod val="50000"/>
                            </a:schemeClr>
                          </a:solidFill>
                          <a:effectLst/>
                          <a:latin typeface="Avenir Book" panose="02000503020000020003" pitchFamily="2" charset="0"/>
                        </a:rPr>
                        <a:t>Phase 2 RP2D</a:t>
                      </a:r>
                    </a:p>
                    <a:p>
                      <a:pPr marL="0" marR="0" algn="ctr">
                        <a:lnSpc>
                          <a:spcPct val="114000"/>
                        </a:lnSpc>
                        <a:spcBef>
                          <a:spcPts val="0"/>
                        </a:spcBef>
                        <a:spcAft>
                          <a:spcPts val="0"/>
                        </a:spcAft>
                      </a:pPr>
                      <a:r>
                        <a:rPr lang="en-US" sz="1250" b="0" kern="1200" err="1">
                          <a:solidFill>
                            <a:schemeClr val="bg2">
                              <a:lumMod val="50000"/>
                            </a:schemeClr>
                          </a:solidFill>
                          <a:effectLst/>
                          <a:latin typeface="Avenir Book" panose="02000503020000020003" pitchFamily="2" charset="0"/>
                        </a:rPr>
                        <a:t>Onvansertib</a:t>
                      </a:r>
                      <a:r>
                        <a:rPr lang="en-US" sz="1250" b="0" kern="1200">
                          <a:solidFill>
                            <a:schemeClr val="bg2">
                              <a:lumMod val="50000"/>
                            </a:schemeClr>
                          </a:solidFill>
                          <a:effectLst/>
                          <a:latin typeface="Avenir Book" panose="02000503020000020003" pitchFamily="2" charset="0"/>
                        </a:rPr>
                        <a:t> </a:t>
                      </a:r>
                      <a:r>
                        <a:rPr lang="en-US" sz="1250" b="0">
                          <a:solidFill>
                            <a:schemeClr val="bg2">
                              <a:lumMod val="50000"/>
                            </a:schemeClr>
                          </a:solidFill>
                          <a:effectLst/>
                          <a:latin typeface="Avenir Book" panose="02000503020000020003" pitchFamily="2" charset="0"/>
                        </a:rPr>
                        <a:t>15 mg/m</a:t>
                      </a:r>
                      <a:r>
                        <a:rPr lang="en-US" sz="1250" b="0" baseline="30000">
                          <a:solidFill>
                            <a:schemeClr val="bg2">
                              <a:lumMod val="50000"/>
                            </a:schemeClr>
                          </a:solidFill>
                          <a:effectLst/>
                          <a:latin typeface="Avenir Book" panose="02000503020000020003" pitchFamily="2" charset="0"/>
                        </a:rPr>
                        <a:t>2</a:t>
                      </a:r>
                      <a:endParaRPr lang="en-US" sz="1250" b="0">
                        <a:solidFill>
                          <a:schemeClr val="bg2">
                            <a:lumMod val="50000"/>
                          </a:schemeClr>
                        </a:solidFill>
                        <a:effectLst/>
                        <a:latin typeface="Avenir Book" panose="02000503020000020003" pitchFamily="2" charset="0"/>
                        <a:ea typeface="Times New Roman" panose="02020603050405020304" pitchFamily="18" charset="0"/>
                      </a:endParaRPr>
                    </a:p>
                  </a:txBody>
                  <a:tcPr marL="45720" marR="45720" anchor="ctr"/>
                </a:tc>
                <a:tc>
                  <a:txBody>
                    <a:bodyPr/>
                    <a:lstStyle/>
                    <a:p>
                      <a:pPr marL="0" marR="0" algn="ctr">
                        <a:lnSpc>
                          <a:spcPct val="114000"/>
                        </a:lnSpc>
                        <a:spcBef>
                          <a:spcPts val="0"/>
                        </a:spcBef>
                        <a:spcAft>
                          <a:spcPts val="0"/>
                        </a:spcAft>
                      </a:pPr>
                      <a:r>
                        <a:rPr lang="en-US" sz="1250" b="0">
                          <a:solidFill>
                            <a:schemeClr val="bg2">
                              <a:lumMod val="50000"/>
                            </a:schemeClr>
                          </a:solidFill>
                          <a:effectLst/>
                          <a:latin typeface="Avenir Book" panose="02000503020000020003" pitchFamily="2" charset="0"/>
                          <a:ea typeface="Times New Roman" panose="02020603050405020304" pitchFamily="18" charset="0"/>
                        </a:rPr>
                        <a:t>Total Patients </a:t>
                      </a:r>
                      <a:br>
                        <a:rPr lang="en-US" sz="1250" b="0">
                          <a:solidFill>
                            <a:schemeClr val="bg2">
                              <a:lumMod val="50000"/>
                            </a:schemeClr>
                          </a:solidFill>
                          <a:effectLst/>
                          <a:latin typeface="Avenir Book" panose="02000503020000020003" pitchFamily="2" charset="0"/>
                          <a:ea typeface="Times New Roman" panose="02020603050405020304" pitchFamily="18" charset="0"/>
                        </a:rPr>
                      </a:br>
                      <a:r>
                        <a:rPr lang="en-US" sz="1250" b="0">
                          <a:solidFill>
                            <a:schemeClr val="bg2">
                              <a:lumMod val="50000"/>
                            </a:schemeClr>
                          </a:solidFill>
                          <a:effectLst/>
                          <a:latin typeface="Avenir Book" panose="02000503020000020003" pitchFamily="2" charset="0"/>
                          <a:ea typeface="Times New Roman" panose="02020603050405020304" pitchFamily="18" charset="0"/>
                        </a:rPr>
                        <a:t>All Doses</a:t>
                      </a:r>
                    </a:p>
                  </a:txBody>
                  <a:tcPr marL="45720" marR="45720" anchor="ctr"/>
                </a:tc>
                <a:extLst>
                  <a:ext uri="{0D108BD9-81ED-4DB2-BD59-A6C34878D82A}">
                    <a16:rowId xmlns:a16="http://schemas.microsoft.com/office/drawing/2014/main" val="10000"/>
                  </a:ext>
                </a:extLst>
              </a:tr>
              <a:tr h="211207">
                <a:tc>
                  <a:txBody>
                    <a:bodyPr/>
                    <a:lstStyle/>
                    <a:p>
                      <a:pPr marL="0" marR="0" algn="l">
                        <a:lnSpc>
                          <a:spcPct val="114000"/>
                        </a:lnSpc>
                        <a:spcBef>
                          <a:spcPts val="0"/>
                        </a:spcBef>
                        <a:spcAft>
                          <a:spcPts val="1200"/>
                        </a:spcAft>
                      </a:pPr>
                      <a:r>
                        <a:rPr lang="en-US" sz="1200" b="0" kern="1200">
                          <a:solidFill>
                            <a:schemeClr val="bg2">
                              <a:lumMod val="50000"/>
                            </a:schemeClr>
                          </a:solidFill>
                          <a:effectLst/>
                          <a:latin typeface="Avenir Book" panose="02000503020000020003" pitchFamily="2" charset="0"/>
                        </a:rPr>
                        <a:t>Treated</a:t>
                      </a:r>
                      <a:endParaRPr lang="en-US" sz="1200" b="0" kern="1200">
                        <a:solidFill>
                          <a:schemeClr val="bg2">
                            <a:lumMod val="50000"/>
                          </a:schemeClr>
                        </a:solidFill>
                        <a:effectLst/>
                        <a:latin typeface="Avenir Book" panose="02000503020000020003" pitchFamily="2" charset="0"/>
                        <a:ea typeface="+mn-ea"/>
                        <a:cs typeface="+mn-cs"/>
                      </a:endParaRPr>
                    </a:p>
                  </a:txBody>
                  <a:tcPr marL="45720" marR="45720" anchor="ctr"/>
                </a:tc>
                <a:tc>
                  <a:txBody>
                    <a:bodyPr/>
                    <a:lstStyle/>
                    <a:p>
                      <a:pPr marL="0" marR="0" algn="ctr">
                        <a:lnSpc>
                          <a:spcPct val="114000"/>
                        </a:lnSpc>
                        <a:spcBef>
                          <a:spcPts val="0"/>
                        </a:spcBef>
                        <a:spcAft>
                          <a:spcPts val="1200"/>
                        </a:spcAft>
                      </a:pPr>
                      <a:r>
                        <a:rPr lang="en-US" sz="1200" b="0">
                          <a:solidFill>
                            <a:schemeClr val="bg2">
                              <a:lumMod val="50000"/>
                            </a:schemeClr>
                          </a:solidFill>
                          <a:effectLst/>
                          <a:latin typeface="Avenir Book" panose="02000503020000020003" pitchFamily="2" charset="0"/>
                        </a:rPr>
                        <a:t>6</a:t>
                      </a:r>
                      <a:endParaRPr lang="en-US" sz="1200" b="0">
                        <a:solidFill>
                          <a:schemeClr val="bg2">
                            <a:lumMod val="50000"/>
                          </a:schemeClr>
                        </a:solidFill>
                        <a:effectLst/>
                        <a:latin typeface="Avenir Book" panose="02000503020000020003" pitchFamily="2" charset="0"/>
                        <a:ea typeface="Times New Roman" panose="02020603050405020304" pitchFamily="18" charset="0"/>
                      </a:endParaRPr>
                    </a:p>
                  </a:txBody>
                  <a:tcPr marL="45720" marR="45720" anchor="ctr"/>
                </a:tc>
                <a:tc>
                  <a:txBody>
                    <a:bodyPr/>
                    <a:lstStyle/>
                    <a:p>
                      <a:pPr marL="0" marR="0" algn="ctr">
                        <a:lnSpc>
                          <a:spcPct val="114000"/>
                        </a:lnSpc>
                        <a:spcBef>
                          <a:spcPts val="0"/>
                        </a:spcBef>
                        <a:spcAft>
                          <a:spcPts val="1200"/>
                        </a:spcAft>
                      </a:pPr>
                      <a:r>
                        <a:rPr lang="en-US" sz="1200" b="0">
                          <a:solidFill>
                            <a:schemeClr val="bg2">
                              <a:lumMod val="50000"/>
                            </a:schemeClr>
                          </a:solidFill>
                          <a:effectLst/>
                          <a:latin typeface="Avenir Book" panose="02000503020000020003" pitchFamily="2" charset="0"/>
                        </a:rPr>
                        <a:t>6</a:t>
                      </a:r>
                      <a:endParaRPr lang="en-US" sz="1200" b="0">
                        <a:solidFill>
                          <a:schemeClr val="bg2">
                            <a:lumMod val="50000"/>
                          </a:schemeClr>
                        </a:solidFill>
                        <a:effectLst/>
                        <a:latin typeface="Avenir Book" panose="02000503020000020003" pitchFamily="2" charset="0"/>
                        <a:ea typeface="Times New Roman" panose="02020603050405020304" pitchFamily="18" charset="0"/>
                      </a:endParaRPr>
                    </a:p>
                  </a:txBody>
                  <a:tcPr marL="45720" marR="45720" anchor="ctr"/>
                </a:tc>
                <a:tc>
                  <a:txBody>
                    <a:bodyPr/>
                    <a:lstStyle/>
                    <a:p>
                      <a:pPr marL="0" marR="0" algn="ctr">
                        <a:lnSpc>
                          <a:spcPct val="114000"/>
                        </a:lnSpc>
                        <a:spcBef>
                          <a:spcPts val="0"/>
                        </a:spcBef>
                        <a:spcAft>
                          <a:spcPts val="1200"/>
                        </a:spcAft>
                      </a:pPr>
                      <a:r>
                        <a:rPr lang="en-US" sz="1200" b="0">
                          <a:solidFill>
                            <a:schemeClr val="bg2">
                              <a:lumMod val="50000"/>
                            </a:schemeClr>
                          </a:solidFill>
                          <a:effectLst/>
                          <a:latin typeface="Avenir Book" panose="02000503020000020003" pitchFamily="2" charset="0"/>
                        </a:rPr>
                        <a:t>6</a:t>
                      </a:r>
                      <a:endParaRPr lang="en-US" sz="1200" b="0">
                        <a:solidFill>
                          <a:schemeClr val="bg2">
                            <a:lumMod val="50000"/>
                          </a:schemeClr>
                        </a:solidFill>
                        <a:effectLst/>
                        <a:latin typeface="Avenir Book" panose="02000503020000020003" pitchFamily="2" charset="0"/>
                        <a:ea typeface="Times New Roman" panose="02020603050405020304" pitchFamily="18" charset="0"/>
                      </a:endParaRPr>
                    </a:p>
                  </a:txBody>
                  <a:tcPr marL="45720" marR="45720" anchor="ctr"/>
                </a:tc>
                <a:tc>
                  <a:txBody>
                    <a:bodyPr/>
                    <a:lstStyle/>
                    <a:p>
                      <a:pPr marL="0" marR="0" algn="ctr">
                        <a:lnSpc>
                          <a:spcPct val="114000"/>
                        </a:lnSpc>
                        <a:spcBef>
                          <a:spcPts val="0"/>
                        </a:spcBef>
                        <a:spcAft>
                          <a:spcPts val="1200"/>
                        </a:spcAft>
                      </a:pPr>
                      <a:r>
                        <a:rPr lang="en-US" sz="1200" b="0">
                          <a:solidFill>
                            <a:schemeClr val="bg2">
                              <a:lumMod val="50000"/>
                            </a:schemeClr>
                          </a:solidFill>
                          <a:effectLst/>
                          <a:latin typeface="Avenir Book" panose="02000503020000020003" pitchFamily="2" charset="0"/>
                        </a:rPr>
                        <a:t>50</a:t>
                      </a:r>
                      <a:endParaRPr lang="en-US" sz="1200" b="0">
                        <a:solidFill>
                          <a:schemeClr val="bg2">
                            <a:lumMod val="50000"/>
                          </a:schemeClr>
                        </a:solidFill>
                        <a:effectLst/>
                        <a:latin typeface="Avenir Book" panose="02000503020000020003" pitchFamily="2" charset="0"/>
                        <a:ea typeface="Times New Roman" panose="02020603050405020304" pitchFamily="18" charset="0"/>
                      </a:endParaRPr>
                    </a:p>
                  </a:txBody>
                  <a:tcPr marL="45720" marR="45720" anchor="ctr"/>
                </a:tc>
                <a:tc>
                  <a:txBody>
                    <a:bodyPr/>
                    <a:lstStyle/>
                    <a:p>
                      <a:pPr marL="0" marR="0" algn="ctr">
                        <a:lnSpc>
                          <a:spcPct val="114000"/>
                        </a:lnSpc>
                        <a:spcBef>
                          <a:spcPts val="0"/>
                        </a:spcBef>
                        <a:spcAft>
                          <a:spcPts val="1200"/>
                        </a:spcAft>
                      </a:pPr>
                      <a:r>
                        <a:rPr lang="en-US" sz="1200" b="0">
                          <a:solidFill>
                            <a:schemeClr val="bg2">
                              <a:lumMod val="50000"/>
                            </a:schemeClr>
                          </a:solidFill>
                          <a:effectLst/>
                          <a:latin typeface="Avenir Book" panose="02000503020000020003" pitchFamily="2" charset="0"/>
                          <a:ea typeface="Times New Roman" panose="02020603050405020304" pitchFamily="18" charset="0"/>
                        </a:rPr>
                        <a:t>68</a:t>
                      </a:r>
                    </a:p>
                  </a:txBody>
                  <a:tcPr marL="45720" marR="45720" anchor="ctr"/>
                </a:tc>
                <a:extLst>
                  <a:ext uri="{0D108BD9-81ED-4DB2-BD59-A6C34878D82A}">
                    <a16:rowId xmlns:a16="http://schemas.microsoft.com/office/drawing/2014/main" val="863926051"/>
                  </a:ext>
                </a:extLst>
              </a:tr>
            </a:tbl>
          </a:graphicData>
        </a:graphic>
      </p:graphicFrame>
      <p:graphicFrame>
        <p:nvGraphicFramePr>
          <p:cNvPr id="13" name="Table 12">
            <a:extLst>
              <a:ext uri="{FF2B5EF4-FFF2-40B4-BE49-F238E27FC236}">
                <a16:creationId xmlns:a16="http://schemas.microsoft.com/office/drawing/2014/main" id="{52D7B359-91C7-551B-1BF3-AED050C65803}"/>
              </a:ext>
            </a:extLst>
          </p:cNvPr>
          <p:cNvGraphicFramePr>
            <a:graphicFrameLocks noGrp="1"/>
          </p:cNvGraphicFramePr>
          <p:nvPr>
            <p:extLst>
              <p:ext uri="{D42A27DB-BD31-4B8C-83A1-F6EECF244321}">
                <p14:modId xmlns:p14="http://schemas.microsoft.com/office/powerpoint/2010/main" val="3116618673"/>
              </p:ext>
            </p:extLst>
          </p:nvPr>
        </p:nvGraphicFramePr>
        <p:xfrm>
          <a:off x="306069" y="2940417"/>
          <a:ext cx="5576571" cy="3041133"/>
        </p:xfrm>
        <a:graphic>
          <a:graphicData uri="http://schemas.openxmlformats.org/drawingml/2006/table">
            <a:tbl>
              <a:tblPr firstRow="1" bandRow="1">
                <a:tableStyleId>{68D230F3-CF80-4859-8CE7-A43EE81993B5}</a:tableStyleId>
              </a:tblPr>
              <a:tblGrid>
                <a:gridCol w="3091713">
                  <a:extLst>
                    <a:ext uri="{9D8B030D-6E8A-4147-A177-3AD203B41FA5}">
                      <a16:colId xmlns:a16="http://schemas.microsoft.com/office/drawing/2014/main" val="20000"/>
                    </a:ext>
                  </a:extLst>
                </a:gridCol>
                <a:gridCol w="2484858">
                  <a:extLst>
                    <a:ext uri="{9D8B030D-6E8A-4147-A177-3AD203B41FA5}">
                      <a16:colId xmlns:a16="http://schemas.microsoft.com/office/drawing/2014/main" val="20001"/>
                    </a:ext>
                  </a:extLst>
                </a:gridCol>
              </a:tblGrid>
              <a:tr h="280221">
                <a:tc>
                  <a:txBody>
                    <a:bodyPr/>
                    <a:lstStyle/>
                    <a:p>
                      <a:pPr algn="l" fontAlgn="ctr"/>
                      <a:r>
                        <a:rPr lang="en-US" sz="1250" b="0" u="none" strike="noStrike">
                          <a:solidFill>
                            <a:schemeClr val="bg2">
                              <a:lumMod val="50000"/>
                            </a:schemeClr>
                          </a:solidFill>
                          <a:effectLst/>
                          <a:latin typeface="Avenir Book" panose="02000503020000020003" pitchFamily="2" charset="0"/>
                        </a:rPr>
                        <a:t>Total Patients N=68</a:t>
                      </a:r>
                      <a:endParaRPr lang="en-US" sz="1250" b="0" i="0" u="none" strike="noStrike">
                        <a:solidFill>
                          <a:schemeClr val="bg2">
                            <a:lumMod val="50000"/>
                          </a:schemeClr>
                        </a:solidFill>
                        <a:effectLst/>
                        <a:latin typeface="Avenir Book" panose="02000503020000020003" pitchFamily="2" charset="0"/>
                      </a:endParaRPr>
                    </a:p>
                  </a:txBody>
                  <a:tcPr marR="0" marT="0" marB="0" anchor="ctr"/>
                </a:tc>
                <a:tc>
                  <a:txBody>
                    <a:bodyPr/>
                    <a:lstStyle/>
                    <a:p>
                      <a:pPr algn="ctr" fontAlgn="ctr"/>
                      <a:r>
                        <a:rPr lang="en-US" sz="1250" b="0" u="none" strike="noStrike">
                          <a:solidFill>
                            <a:schemeClr val="bg2">
                              <a:lumMod val="50000"/>
                            </a:schemeClr>
                          </a:solidFill>
                          <a:effectLst/>
                          <a:latin typeface="Avenir Book" panose="02000503020000020003" pitchFamily="2" charset="0"/>
                        </a:rPr>
                        <a:t>Median [range] or n (%)</a:t>
                      </a:r>
                      <a:endParaRPr lang="en-US" sz="1250" b="0" i="0" u="none" strike="noStrike">
                        <a:solidFill>
                          <a:schemeClr val="bg2">
                            <a:lumMod val="50000"/>
                          </a:schemeClr>
                        </a:solidFill>
                        <a:effectLst/>
                        <a:latin typeface="Avenir Book" panose="02000503020000020003" pitchFamily="2" charset="0"/>
                      </a:endParaRPr>
                    </a:p>
                  </a:txBody>
                  <a:tcPr marR="0" marT="0" marB="0" anchor="ctr"/>
                </a:tc>
                <a:extLst>
                  <a:ext uri="{0D108BD9-81ED-4DB2-BD59-A6C34878D82A}">
                    <a16:rowId xmlns:a16="http://schemas.microsoft.com/office/drawing/2014/main" val="10000"/>
                  </a:ext>
                </a:extLst>
              </a:tr>
              <a:tr h="250992">
                <a:tc>
                  <a:txBody>
                    <a:bodyPr/>
                    <a:lstStyle/>
                    <a:p>
                      <a:pPr marL="91440" algn="l" fontAlgn="b"/>
                      <a:r>
                        <a:rPr lang="en-US" sz="1200" b="0" u="none" strike="noStrike">
                          <a:solidFill>
                            <a:schemeClr val="bg2">
                              <a:lumMod val="50000"/>
                            </a:schemeClr>
                          </a:solidFill>
                          <a:effectLst/>
                          <a:latin typeface="Avenir Book" panose="02000503020000020003" pitchFamily="2" charset="0"/>
                        </a:rPr>
                        <a:t>Age (years)</a:t>
                      </a:r>
                      <a:endParaRPr lang="en-US" sz="1200" b="0" i="0" u="none" strike="noStrike">
                        <a:solidFill>
                          <a:schemeClr val="bg2">
                            <a:lumMod val="50000"/>
                          </a:schemeClr>
                        </a:solidFill>
                        <a:effectLst/>
                        <a:latin typeface="Avenir Book" panose="02000503020000020003" pitchFamily="2" charset="0"/>
                      </a:endParaRPr>
                    </a:p>
                  </a:txBody>
                  <a:tcPr marL="45720" marR="45720" marT="18288" marB="18288" anchor="b"/>
                </a:tc>
                <a:tc>
                  <a:txBody>
                    <a:bodyPr/>
                    <a:lstStyle/>
                    <a:p>
                      <a:pPr algn="ctr" fontAlgn="b"/>
                      <a:r>
                        <a:rPr lang="en-US" sz="1250" b="0" u="none" strike="noStrike" kern="1200">
                          <a:solidFill>
                            <a:schemeClr val="bg2">
                              <a:lumMod val="50000"/>
                            </a:schemeClr>
                          </a:solidFill>
                          <a:effectLst/>
                          <a:latin typeface="Avenir Book" panose="02000503020000020003" pitchFamily="2" charset="0"/>
                          <a:ea typeface="+mn-ea"/>
                          <a:cs typeface="+mn-cs"/>
                        </a:rPr>
                        <a:t>56 [34-83]</a:t>
                      </a:r>
                    </a:p>
                  </a:txBody>
                  <a:tcPr marL="182880" marR="9525" marT="9525" marB="0" anchor="ctr"/>
                </a:tc>
                <a:extLst>
                  <a:ext uri="{0D108BD9-81ED-4DB2-BD59-A6C34878D82A}">
                    <a16:rowId xmlns:a16="http://schemas.microsoft.com/office/drawing/2014/main" val="10001"/>
                  </a:ext>
                </a:extLst>
              </a:tr>
              <a:tr h="250992">
                <a:tc>
                  <a:txBody>
                    <a:bodyPr/>
                    <a:lstStyle/>
                    <a:p>
                      <a:pPr marL="91440" algn="l" fontAlgn="b"/>
                      <a:r>
                        <a:rPr lang="en-US" sz="1200" b="0" u="none" strike="noStrike">
                          <a:solidFill>
                            <a:schemeClr val="bg2">
                              <a:lumMod val="50000"/>
                            </a:schemeClr>
                          </a:solidFill>
                          <a:effectLst/>
                          <a:latin typeface="Avenir Book" panose="02000503020000020003" pitchFamily="2" charset="0"/>
                        </a:rPr>
                        <a:t>Sex</a:t>
                      </a:r>
                      <a:endParaRPr lang="en-US" sz="1200" b="0" i="0" u="none" strike="noStrike">
                        <a:solidFill>
                          <a:schemeClr val="bg2">
                            <a:lumMod val="50000"/>
                          </a:schemeClr>
                        </a:solidFill>
                        <a:effectLst/>
                        <a:latin typeface="Avenir Book" panose="02000503020000020003" pitchFamily="2" charset="0"/>
                      </a:endParaRPr>
                    </a:p>
                  </a:txBody>
                  <a:tcPr marL="45720" marR="45720" marT="18288" marB="18288" anchor="b"/>
                </a:tc>
                <a:tc>
                  <a:txBody>
                    <a:bodyPr/>
                    <a:lstStyle/>
                    <a:p>
                      <a:pPr algn="ctr" fontAlgn="b"/>
                      <a:endParaRPr lang="en-US" sz="1250" b="0" u="none" strike="noStrike" kern="1200">
                        <a:solidFill>
                          <a:schemeClr val="bg2">
                            <a:lumMod val="50000"/>
                          </a:schemeClr>
                        </a:solidFill>
                        <a:effectLst/>
                        <a:latin typeface="Avenir Book" panose="02000503020000020003" pitchFamily="2" charset="0"/>
                        <a:ea typeface="+mn-ea"/>
                        <a:cs typeface="+mn-cs"/>
                      </a:endParaRPr>
                    </a:p>
                  </a:txBody>
                  <a:tcPr marL="182880" marR="9525" marT="9525" marB="0" anchor="ctr"/>
                </a:tc>
                <a:extLst>
                  <a:ext uri="{0D108BD9-81ED-4DB2-BD59-A6C34878D82A}">
                    <a16:rowId xmlns:a16="http://schemas.microsoft.com/office/drawing/2014/main" val="10002"/>
                  </a:ext>
                </a:extLst>
              </a:tr>
              <a:tr h="250992">
                <a:tc>
                  <a:txBody>
                    <a:bodyPr/>
                    <a:lstStyle/>
                    <a:p>
                      <a:pPr marL="90488" indent="249238" algn="l" fontAlgn="b"/>
                      <a:r>
                        <a:rPr lang="en-US" sz="1200" b="0" u="none" strike="noStrike">
                          <a:solidFill>
                            <a:schemeClr val="bg2">
                              <a:lumMod val="50000"/>
                            </a:schemeClr>
                          </a:solidFill>
                          <a:effectLst/>
                          <a:latin typeface="Avenir Book" panose="02000503020000020003" pitchFamily="2" charset="0"/>
                        </a:rPr>
                        <a:t>Male</a:t>
                      </a:r>
                      <a:endParaRPr lang="en-US" sz="1200" b="0" i="0" u="none" strike="noStrike">
                        <a:solidFill>
                          <a:schemeClr val="bg2">
                            <a:lumMod val="50000"/>
                          </a:schemeClr>
                        </a:solidFill>
                        <a:effectLst/>
                        <a:latin typeface="Avenir Book" panose="02000503020000020003" pitchFamily="2" charset="0"/>
                      </a:endParaRPr>
                    </a:p>
                  </a:txBody>
                  <a:tcPr marL="45720" marR="45720" marT="18288" marB="18288" anchor="b"/>
                </a:tc>
                <a:tc>
                  <a:txBody>
                    <a:bodyPr/>
                    <a:lstStyle/>
                    <a:p>
                      <a:pPr algn="ctr" fontAlgn="b"/>
                      <a:r>
                        <a:rPr lang="en-US" sz="1250" b="0" u="none" strike="noStrike" kern="1200">
                          <a:solidFill>
                            <a:schemeClr val="bg2">
                              <a:lumMod val="50000"/>
                            </a:schemeClr>
                          </a:solidFill>
                          <a:effectLst/>
                          <a:latin typeface="Avenir Book" panose="02000503020000020003" pitchFamily="2" charset="0"/>
                          <a:ea typeface="+mn-ea"/>
                          <a:cs typeface="+mn-cs"/>
                        </a:rPr>
                        <a:t>37 (54%)</a:t>
                      </a:r>
                    </a:p>
                  </a:txBody>
                  <a:tcPr marL="182880" marR="9525" marT="9525" marB="0" anchor="ctr"/>
                </a:tc>
                <a:extLst>
                  <a:ext uri="{0D108BD9-81ED-4DB2-BD59-A6C34878D82A}">
                    <a16:rowId xmlns:a16="http://schemas.microsoft.com/office/drawing/2014/main" val="10003"/>
                  </a:ext>
                </a:extLst>
              </a:tr>
              <a:tr h="250992">
                <a:tc>
                  <a:txBody>
                    <a:bodyPr/>
                    <a:lstStyle/>
                    <a:p>
                      <a:pPr marL="90488" indent="249238" algn="l" fontAlgn="b"/>
                      <a:r>
                        <a:rPr lang="en-US" sz="1200" b="0" u="none" strike="noStrike">
                          <a:solidFill>
                            <a:schemeClr val="bg2">
                              <a:lumMod val="50000"/>
                            </a:schemeClr>
                          </a:solidFill>
                          <a:effectLst/>
                          <a:latin typeface="Avenir Book" panose="02000503020000020003" pitchFamily="2" charset="0"/>
                        </a:rPr>
                        <a:t>Female</a:t>
                      </a:r>
                      <a:endParaRPr lang="en-US" sz="1200" b="0" i="0" u="none" strike="noStrike">
                        <a:solidFill>
                          <a:schemeClr val="bg2">
                            <a:lumMod val="50000"/>
                          </a:schemeClr>
                        </a:solidFill>
                        <a:effectLst/>
                        <a:latin typeface="Avenir Book" panose="02000503020000020003" pitchFamily="2" charset="0"/>
                      </a:endParaRPr>
                    </a:p>
                  </a:txBody>
                  <a:tcPr marL="45720" marR="45720" marT="18288" marB="18288" anchor="b"/>
                </a:tc>
                <a:tc>
                  <a:txBody>
                    <a:bodyPr/>
                    <a:lstStyle/>
                    <a:p>
                      <a:pPr algn="ctr" fontAlgn="b"/>
                      <a:r>
                        <a:rPr lang="en-US" sz="1250" b="0" u="none" strike="noStrike" kern="1200">
                          <a:solidFill>
                            <a:schemeClr val="bg2">
                              <a:lumMod val="50000"/>
                            </a:schemeClr>
                          </a:solidFill>
                          <a:effectLst/>
                          <a:latin typeface="Avenir Book" panose="02000503020000020003" pitchFamily="2" charset="0"/>
                          <a:ea typeface="+mn-ea"/>
                          <a:cs typeface="+mn-cs"/>
                        </a:rPr>
                        <a:t>31 (46%)</a:t>
                      </a:r>
                    </a:p>
                  </a:txBody>
                  <a:tcPr marL="182880" marR="9525" marT="9525" marB="0" anchor="ctr"/>
                </a:tc>
                <a:extLst>
                  <a:ext uri="{0D108BD9-81ED-4DB2-BD59-A6C34878D82A}">
                    <a16:rowId xmlns:a16="http://schemas.microsoft.com/office/drawing/2014/main" val="10004"/>
                  </a:ext>
                </a:extLst>
              </a:tr>
              <a:tr h="250992">
                <a:tc>
                  <a:txBody>
                    <a:bodyPr/>
                    <a:lstStyle/>
                    <a:p>
                      <a:pPr marL="91440" algn="l" fontAlgn="b"/>
                      <a:r>
                        <a:rPr lang="en-US" sz="1200" b="0" u="none" strike="noStrike">
                          <a:solidFill>
                            <a:schemeClr val="bg2">
                              <a:lumMod val="50000"/>
                            </a:schemeClr>
                          </a:solidFill>
                          <a:effectLst/>
                          <a:latin typeface="Avenir Book" panose="02000503020000020003" pitchFamily="2" charset="0"/>
                        </a:rPr>
                        <a:t>ECOG</a:t>
                      </a:r>
                      <a:endParaRPr lang="en-US" sz="1200" b="0" i="0" u="none" strike="noStrike" baseline="30000">
                        <a:solidFill>
                          <a:schemeClr val="bg2">
                            <a:lumMod val="50000"/>
                          </a:schemeClr>
                        </a:solidFill>
                        <a:effectLst/>
                        <a:latin typeface="Avenir Book" panose="02000503020000020003" pitchFamily="2" charset="0"/>
                      </a:endParaRPr>
                    </a:p>
                  </a:txBody>
                  <a:tcPr marL="45720" marR="45720" marT="18288" marB="18288" anchor="b"/>
                </a:tc>
                <a:tc>
                  <a:txBody>
                    <a:bodyPr/>
                    <a:lstStyle/>
                    <a:p>
                      <a:pPr algn="ctr" fontAlgn="b"/>
                      <a:endParaRPr lang="en-US" sz="1250" b="0" u="none" strike="noStrike" kern="1200">
                        <a:solidFill>
                          <a:schemeClr val="bg2">
                            <a:lumMod val="50000"/>
                          </a:schemeClr>
                        </a:solidFill>
                        <a:effectLst/>
                        <a:latin typeface="Avenir Book" panose="02000503020000020003" pitchFamily="2" charset="0"/>
                        <a:ea typeface="+mn-ea"/>
                        <a:cs typeface="+mn-cs"/>
                      </a:endParaRPr>
                    </a:p>
                  </a:txBody>
                  <a:tcPr marL="182880" marR="9525" marT="9525" marB="0" anchor="ctr"/>
                </a:tc>
                <a:extLst>
                  <a:ext uri="{0D108BD9-81ED-4DB2-BD59-A6C34878D82A}">
                    <a16:rowId xmlns:a16="http://schemas.microsoft.com/office/drawing/2014/main" val="10005"/>
                  </a:ext>
                </a:extLst>
              </a:tr>
              <a:tr h="250992">
                <a:tc>
                  <a:txBody>
                    <a:bodyPr/>
                    <a:lstStyle/>
                    <a:p>
                      <a:pPr marL="90488" indent="249238" algn="l" fontAlgn="b"/>
                      <a:r>
                        <a:rPr lang="en-US" sz="1200" b="0" u="none" strike="noStrike">
                          <a:solidFill>
                            <a:schemeClr val="bg2">
                              <a:lumMod val="50000"/>
                            </a:schemeClr>
                          </a:solidFill>
                          <a:effectLst/>
                          <a:latin typeface="Avenir Book" panose="02000503020000020003" pitchFamily="2" charset="0"/>
                        </a:rPr>
                        <a:t>0</a:t>
                      </a:r>
                      <a:endParaRPr lang="en-US" sz="1200" b="0" i="0" u="none" strike="noStrike">
                        <a:solidFill>
                          <a:schemeClr val="bg2">
                            <a:lumMod val="50000"/>
                          </a:schemeClr>
                        </a:solidFill>
                        <a:effectLst/>
                        <a:latin typeface="Avenir Book" panose="02000503020000020003" pitchFamily="2" charset="0"/>
                      </a:endParaRPr>
                    </a:p>
                  </a:txBody>
                  <a:tcPr marL="45720" marR="45720" marT="18288" marB="18288" anchor="b"/>
                </a:tc>
                <a:tc>
                  <a:txBody>
                    <a:bodyPr/>
                    <a:lstStyle/>
                    <a:p>
                      <a:pPr algn="ctr" fontAlgn="b"/>
                      <a:r>
                        <a:rPr lang="en-US" sz="1250" b="0" u="none" strike="noStrike" kern="1200">
                          <a:solidFill>
                            <a:schemeClr val="bg2">
                              <a:lumMod val="50000"/>
                            </a:schemeClr>
                          </a:solidFill>
                          <a:effectLst/>
                          <a:latin typeface="Avenir Book" panose="02000503020000020003" pitchFamily="2" charset="0"/>
                          <a:ea typeface="+mn-ea"/>
                          <a:cs typeface="+mn-cs"/>
                        </a:rPr>
                        <a:t>36 (53%)</a:t>
                      </a:r>
                    </a:p>
                  </a:txBody>
                  <a:tcPr marL="182880" marR="9525" marT="9525" marB="0" anchor="ctr"/>
                </a:tc>
                <a:extLst>
                  <a:ext uri="{0D108BD9-81ED-4DB2-BD59-A6C34878D82A}">
                    <a16:rowId xmlns:a16="http://schemas.microsoft.com/office/drawing/2014/main" val="10006"/>
                  </a:ext>
                </a:extLst>
              </a:tr>
              <a:tr h="250992">
                <a:tc>
                  <a:txBody>
                    <a:bodyPr/>
                    <a:lstStyle/>
                    <a:p>
                      <a:pPr marL="90488" indent="249238" algn="l" fontAlgn="b"/>
                      <a:r>
                        <a:rPr lang="en-US" sz="1200" b="0" u="none" strike="noStrike">
                          <a:solidFill>
                            <a:schemeClr val="bg2">
                              <a:lumMod val="50000"/>
                            </a:schemeClr>
                          </a:solidFill>
                          <a:effectLst/>
                          <a:latin typeface="Avenir Book" panose="02000503020000020003" pitchFamily="2" charset="0"/>
                        </a:rPr>
                        <a:t>1</a:t>
                      </a:r>
                      <a:endParaRPr lang="en-US" sz="1200" b="0" i="0" u="none" strike="noStrike">
                        <a:solidFill>
                          <a:schemeClr val="bg2">
                            <a:lumMod val="50000"/>
                          </a:schemeClr>
                        </a:solidFill>
                        <a:effectLst/>
                        <a:latin typeface="Avenir Book" panose="02000503020000020003" pitchFamily="2" charset="0"/>
                      </a:endParaRPr>
                    </a:p>
                  </a:txBody>
                  <a:tcPr marL="45720" marR="45720" marT="18288" marB="18288" anchor="b"/>
                </a:tc>
                <a:tc>
                  <a:txBody>
                    <a:bodyPr/>
                    <a:lstStyle/>
                    <a:p>
                      <a:pPr algn="ctr" fontAlgn="b"/>
                      <a:r>
                        <a:rPr lang="en-US" sz="1250" b="0" u="none" strike="noStrike" kern="1200">
                          <a:solidFill>
                            <a:schemeClr val="bg2">
                              <a:lumMod val="50000"/>
                            </a:schemeClr>
                          </a:solidFill>
                          <a:effectLst/>
                          <a:latin typeface="Avenir Book" panose="02000503020000020003" pitchFamily="2" charset="0"/>
                          <a:ea typeface="+mn-ea"/>
                          <a:cs typeface="+mn-cs"/>
                        </a:rPr>
                        <a:t>32 (47%)</a:t>
                      </a:r>
                    </a:p>
                  </a:txBody>
                  <a:tcPr marL="182880" marR="9525" marT="9525" marB="0" anchor="ctr"/>
                </a:tc>
                <a:extLst>
                  <a:ext uri="{0D108BD9-81ED-4DB2-BD59-A6C34878D82A}">
                    <a16:rowId xmlns:a16="http://schemas.microsoft.com/office/drawing/2014/main" val="10007"/>
                  </a:ext>
                </a:extLst>
              </a:tr>
              <a:tr h="250992">
                <a:tc>
                  <a:txBody>
                    <a:bodyPr/>
                    <a:lstStyle/>
                    <a:p>
                      <a:pPr marL="91440" algn="l" fontAlgn="b"/>
                      <a:r>
                        <a:rPr lang="en-US" sz="1200" b="0" u="none" strike="noStrike" kern="1200">
                          <a:solidFill>
                            <a:schemeClr val="bg2">
                              <a:lumMod val="50000"/>
                            </a:schemeClr>
                          </a:solidFill>
                          <a:effectLst/>
                          <a:latin typeface="Avenir Book" panose="02000503020000020003" pitchFamily="2" charset="0"/>
                        </a:rPr>
                        <a:t>Primary tumor site</a:t>
                      </a:r>
                      <a:endParaRPr lang="en-US" sz="1200" b="0" i="0" u="none" strike="noStrike" kern="1200" baseline="30000">
                        <a:solidFill>
                          <a:schemeClr val="bg2">
                            <a:lumMod val="50000"/>
                          </a:schemeClr>
                        </a:solidFill>
                        <a:effectLst/>
                        <a:latin typeface="Avenir Book" panose="02000503020000020003" pitchFamily="2" charset="0"/>
                        <a:ea typeface="+mn-ea"/>
                        <a:cs typeface="+mn-cs"/>
                      </a:endParaRPr>
                    </a:p>
                  </a:txBody>
                  <a:tcPr marL="45720" marR="45720" marT="18288" marB="18288" anchor="b"/>
                </a:tc>
                <a:tc>
                  <a:txBody>
                    <a:bodyPr/>
                    <a:lstStyle/>
                    <a:p>
                      <a:pPr algn="ctr" fontAlgn="b"/>
                      <a:endParaRPr lang="en-US" sz="1250" b="0" u="none" strike="noStrike" kern="1200">
                        <a:solidFill>
                          <a:schemeClr val="bg2">
                            <a:lumMod val="50000"/>
                          </a:schemeClr>
                        </a:solidFill>
                        <a:effectLst/>
                        <a:latin typeface="Avenir Book" panose="02000503020000020003" pitchFamily="2" charset="0"/>
                        <a:ea typeface="+mn-ea"/>
                        <a:cs typeface="+mn-cs"/>
                      </a:endParaRPr>
                    </a:p>
                  </a:txBody>
                  <a:tcPr marL="182880" marR="9525" marT="9525" marB="0" anchor="ctr"/>
                </a:tc>
                <a:extLst>
                  <a:ext uri="{0D108BD9-81ED-4DB2-BD59-A6C34878D82A}">
                    <a16:rowId xmlns:a16="http://schemas.microsoft.com/office/drawing/2014/main" val="10008"/>
                  </a:ext>
                </a:extLst>
              </a:tr>
              <a:tr h="250992">
                <a:tc>
                  <a:txBody>
                    <a:bodyPr/>
                    <a:lstStyle/>
                    <a:p>
                      <a:pPr marL="90488" indent="249238" algn="l" fontAlgn="b"/>
                      <a:r>
                        <a:rPr lang="en-US" sz="1200" b="0" u="none" strike="noStrike" kern="1200">
                          <a:solidFill>
                            <a:schemeClr val="bg2">
                              <a:lumMod val="50000"/>
                            </a:schemeClr>
                          </a:solidFill>
                          <a:effectLst/>
                          <a:latin typeface="Avenir Book" panose="02000503020000020003" pitchFamily="2" charset="0"/>
                        </a:rPr>
                        <a:t>Colon</a:t>
                      </a:r>
                      <a:endParaRPr lang="en-US" sz="1200" b="0" i="0" u="none" strike="noStrike" kern="1200">
                        <a:solidFill>
                          <a:schemeClr val="bg2">
                            <a:lumMod val="50000"/>
                          </a:schemeClr>
                        </a:solidFill>
                        <a:effectLst/>
                        <a:latin typeface="Avenir Book" panose="02000503020000020003" pitchFamily="2" charset="0"/>
                        <a:ea typeface="+mn-ea"/>
                        <a:cs typeface="+mn-cs"/>
                      </a:endParaRPr>
                    </a:p>
                  </a:txBody>
                  <a:tcPr marL="45720" marR="45720" marT="18288" marB="18288" anchor="b"/>
                </a:tc>
                <a:tc>
                  <a:txBody>
                    <a:bodyPr/>
                    <a:lstStyle/>
                    <a:p>
                      <a:pPr algn="ctr" fontAlgn="b"/>
                      <a:r>
                        <a:rPr lang="en-US" sz="1250" b="0" u="none" strike="noStrike" kern="1200">
                          <a:solidFill>
                            <a:schemeClr val="bg2">
                              <a:lumMod val="50000"/>
                            </a:schemeClr>
                          </a:solidFill>
                          <a:effectLst/>
                          <a:latin typeface="Avenir Book" panose="02000503020000020003" pitchFamily="2" charset="0"/>
                          <a:ea typeface="+mn-ea"/>
                          <a:cs typeface="+mn-cs"/>
                        </a:rPr>
                        <a:t>44 (65%)</a:t>
                      </a:r>
                    </a:p>
                  </a:txBody>
                  <a:tcPr marL="182880" marR="9525" marT="9525" marB="0" anchor="ctr"/>
                </a:tc>
                <a:extLst>
                  <a:ext uri="{0D108BD9-81ED-4DB2-BD59-A6C34878D82A}">
                    <a16:rowId xmlns:a16="http://schemas.microsoft.com/office/drawing/2014/main" val="4293790082"/>
                  </a:ext>
                </a:extLst>
              </a:tr>
              <a:tr h="250992">
                <a:tc>
                  <a:txBody>
                    <a:bodyPr/>
                    <a:lstStyle/>
                    <a:p>
                      <a:pPr marL="90488" indent="249238" algn="l" fontAlgn="b"/>
                      <a:r>
                        <a:rPr lang="en-US" sz="1200" b="0" u="none" strike="noStrike" kern="1200">
                          <a:solidFill>
                            <a:schemeClr val="bg2">
                              <a:lumMod val="50000"/>
                            </a:schemeClr>
                          </a:solidFill>
                          <a:effectLst/>
                          <a:latin typeface="Avenir Book" panose="02000503020000020003" pitchFamily="2" charset="0"/>
                        </a:rPr>
                        <a:t>Rectum</a:t>
                      </a:r>
                      <a:endParaRPr lang="en-US" sz="1200" b="0" i="0" u="none" strike="noStrike" kern="1200">
                        <a:solidFill>
                          <a:schemeClr val="bg2">
                            <a:lumMod val="50000"/>
                          </a:schemeClr>
                        </a:solidFill>
                        <a:effectLst/>
                        <a:latin typeface="Avenir Book" panose="02000503020000020003" pitchFamily="2" charset="0"/>
                        <a:ea typeface="+mn-ea"/>
                        <a:cs typeface="+mn-cs"/>
                      </a:endParaRPr>
                    </a:p>
                  </a:txBody>
                  <a:tcPr marL="45720" marR="45720" marT="18288" marB="18288" anchor="b"/>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US" sz="1250" b="0" u="none" strike="noStrike" kern="1200">
                          <a:solidFill>
                            <a:schemeClr val="bg2">
                              <a:lumMod val="50000"/>
                            </a:schemeClr>
                          </a:solidFill>
                          <a:effectLst/>
                          <a:latin typeface="Avenir Book" panose="02000503020000020003" pitchFamily="2" charset="0"/>
                          <a:ea typeface="+mn-ea"/>
                          <a:cs typeface="+mn-cs"/>
                        </a:rPr>
                        <a:t>22 (32%)</a:t>
                      </a:r>
                    </a:p>
                  </a:txBody>
                  <a:tcPr marL="182880" marR="9525" marT="9525" marB="0" anchor="ctr"/>
                </a:tc>
                <a:extLst>
                  <a:ext uri="{0D108BD9-81ED-4DB2-BD59-A6C34878D82A}">
                    <a16:rowId xmlns:a16="http://schemas.microsoft.com/office/drawing/2014/main" val="10010"/>
                  </a:ext>
                </a:extLst>
              </a:tr>
              <a:tr h="250992">
                <a:tc>
                  <a:txBody>
                    <a:bodyPr/>
                    <a:lstStyle/>
                    <a:p>
                      <a:pPr marL="90488" indent="249238" algn="l" fontAlgn="b"/>
                      <a:r>
                        <a:rPr lang="en-US" sz="1200" b="0" u="none" strike="noStrike" kern="1200">
                          <a:solidFill>
                            <a:schemeClr val="bg2">
                              <a:lumMod val="50000"/>
                            </a:schemeClr>
                          </a:solidFill>
                          <a:effectLst/>
                          <a:latin typeface="Avenir Book" panose="02000503020000020003" pitchFamily="2" charset="0"/>
                        </a:rPr>
                        <a:t>Other</a:t>
                      </a:r>
                      <a:endParaRPr lang="en-US" sz="1200" b="0" i="0" u="none" strike="noStrike" kern="1200">
                        <a:solidFill>
                          <a:schemeClr val="bg2">
                            <a:lumMod val="50000"/>
                          </a:schemeClr>
                        </a:solidFill>
                        <a:effectLst/>
                        <a:latin typeface="Avenir Book" panose="02000503020000020003" pitchFamily="2" charset="0"/>
                        <a:ea typeface="+mn-ea"/>
                        <a:cs typeface="+mn-cs"/>
                      </a:endParaRPr>
                    </a:p>
                  </a:txBody>
                  <a:tcPr marL="45720" marR="45720" marT="18288" marB="18288" anchor="b"/>
                </a:tc>
                <a:tc>
                  <a:txBody>
                    <a:bodyPr/>
                    <a:lstStyle/>
                    <a:p>
                      <a:pPr algn="ctr" fontAlgn="b"/>
                      <a:r>
                        <a:rPr lang="en-US" sz="1250" b="0" u="none" strike="noStrike" kern="1200">
                          <a:solidFill>
                            <a:schemeClr val="bg2">
                              <a:lumMod val="50000"/>
                            </a:schemeClr>
                          </a:solidFill>
                          <a:effectLst/>
                          <a:latin typeface="Avenir Book" panose="02000503020000020003" pitchFamily="2" charset="0"/>
                          <a:ea typeface="+mn-ea"/>
                          <a:cs typeface="+mn-cs"/>
                        </a:rPr>
                        <a:t>2 (3%)</a:t>
                      </a:r>
                    </a:p>
                  </a:txBody>
                  <a:tcPr marL="182880" marR="9525" marT="9525" marB="0" anchor="ctr"/>
                </a:tc>
                <a:extLst>
                  <a:ext uri="{0D108BD9-81ED-4DB2-BD59-A6C34878D82A}">
                    <a16:rowId xmlns:a16="http://schemas.microsoft.com/office/drawing/2014/main" val="10011"/>
                  </a:ext>
                </a:extLst>
              </a:tr>
            </a:tbl>
          </a:graphicData>
        </a:graphic>
      </p:graphicFrame>
      <p:sp>
        <p:nvSpPr>
          <p:cNvPr id="15" name="TextBox 14">
            <a:extLst>
              <a:ext uri="{FF2B5EF4-FFF2-40B4-BE49-F238E27FC236}">
                <a16:creationId xmlns:a16="http://schemas.microsoft.com/office/drawing/2014/main" id="{7054F4F2-A899-2A13-E4BB-C5C6215892DE}"/>
              </a:ext>
            </a:extLst>
          </p:cNvPr>
          <p:cNvSpPr txBox="1"/>
          <p:nvPr/>
        </p:nvSpPr>
        <p:spPr>
          <a:xfrm>
            <a:off x="304800" y="1385766"/>
            <a:ext cx="1800173" cy="369332"/>
          </a:xfrm>
          <a:prstGeom prst="rect">
            <a:avLst/>
          </a:prstGeom>
          <a:noFill/>
          <a:effectLst/>
        </p:spPr>
        <p:txBody>
          <a:bodyPr wrap="none" lIns="0" tIns="0" rIns="0" bIns="0" rtlCol="0">
            <a:spAutoFit/>
          </a:bodyPr>
          <a:lstStyle/>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sz="2400" b="0" i="0" u="none" strike="noStrike" kern="1200" cap="none" spc="0" normalizeH="0" baseline="0" noProof="0">
                <a:ln>
                  <a:noFill/>
                </a:ln>
                <a:solidFill>
                  <a:srgbClr val="58595B"/>
                </a:solidFill>
                <a:effectLst/>
                <a:uLnTx/>
                <a:uFillTx/>
                <a:latin typeface="Roboto Slab" pitchFamily="2" charset="0"/>
                <a:ea typeface="Roboto Slab" pitchFamily="2" charset="0"/>
                <a:cs typeface="+mn-cs"/>
              </a:rPr>
              <a:t>Enrollment*</a:t>
            </a:r>
            <a:endParaRPr kumimoji="0" lang="en-US" sz="1600" b="0" i="0" u="none" strike="noStrike" kern="1200" cap="none" spc="0" normalizeH="0" baseline="0" noProof="0">
              <a:ln>
                <a:noFill/>
              </a:ln>
              <a:solidFill>
                <a:srgbClr val="58595B"/>
              </a:solidFill>
              <a:effectLst/>
              <a:uLnTx/>
              <a:uFillTx/>
              <a:latin typeface="Roboto Slab" pitchFamily="2" charset="0"/>
              <a:ea typeface="Roboto Slab" pitchFamily="2" charset="0"/>
              <a:cs typeface="+mn-cs"/>
            </a:endParaRPr>
          </a:p>
        </p:txBody>
      </p:sp>
      <p:graphicFrame>
        <p:nvGraphicFramePr>
          <p:cNvPr id="3" name="Table 2">
            <a:extLst>
              <a:ext uri="{FF2B5EF4-FFF2-40B4-BE49-F238E27FC236}">
                <a16:creationId xmlns:a16="http://schemas.microsoft.com/office/drawing/2014/main" id="{71E2F1C1-8E37-4D88-854B-B03C61DBCA0C}"/>
              </a:ext>
            </a:extLst>
          </p:cNvPr>
          <p:cNvGraphicFramePr>
            <a:graphicFrameLocks noGrp="1"/>
          </p:cNvGraphicFramePr>
          <p:nvPr>
            <p:extLst>
              <p:ext uri="{D42A27DB-BD31-4B8C-83A1-F6EECF244321}">
                <p14:modId xmlns:p14="http://schemas.microsoft.com/office/powerpoint/2010/main" val="4280312714"/>
              </p:ext>
            </p:extLst>
          </p:nvPr>
        </p:nvGraphicFramePr>
        <p:xfrm>
          <a:off x="6239504" y="2940417"/>
          <a:ext cx="5576571" cy="3041133"/>
        </p:xfrm>
        <a:graphic>
          <a:graphicData uri="http://schemas.openxmlformats.org/drawingml/2006/table">
            <a:tbl>
              <a:tblPr firstRow="1" bandRow="1">
                <a:tableStyleId>{68D230F3-CF80-4859-8CE7-A43EE81993B5}</a:tableStyleId>
              </a:tblPr>
              <a:tblGrid>
                <a:gridCol w="3091713">
                  <a:extLst>
                    <a:ext uri="{9D8B030D-6E8A-4147-A177-3AD203B41FA5}">
                      <a16:colId xmlns:a16="http://schemas.microsoft.com/office/drawing/2014/main" val="20000"/>
                    </a:ext>
                  </a:extLst>
                </a:gridCol>
                <a:gridCol w="2484858">
                  <a:extLst>
                    <a:ext uri="{9D8B030D-6E8A-4147-A177-3AD203B41FA5}">
                      <a16:colId xmlns:a16="http://schemas.microsoft.com/office/drawing/2014/main" val="20001"/>
                    </a:ext>
                  </a:extLst>
                </a:gridCol>
              </a:tblGrid>
              <a:tr h="280221">
                <a:tc>
                  <a:txBody>
                    <a:bodyPr/>
                    <a:lstStyle/>
                    <a:p>
                      <a:pPr algn="l" fontAlgn="ctr"/>
                      <a:r>
                        <a:rPr lang="en-US" sz="1250" b="0" u="none" strike="noStrike">
                          <a:solidFill>
                            <a:schemeClr val="bg2">
                              <a:lumMod val="50000"/>
                            </a:schemeClr>
                          </a:solidFill>
                          <a:effectLst/>
                          <a:latin typeface="Avenir Book" panose="02000503020000020003" pitchFamily="2" charset="0"/>
                        </a:rPr>
                        <a:t>Total Patients N=68</a:t>
                      </a:r>
                      <a:endParaRPr lang="en-US" sz="1250" b="0" i="0" u="none" strike="noStrike">
                        <a:solidFill>
                          <a:schemeClr val="bg2">
                            <a:lumMod val="50000"/>
                          </a:schemeClr>
                        </a:solidFill>
                        <a:effectLst/>
                        <a:latin typeface="Avenir Book" panose="02000503020000020003" pitchFamily="2" charset="0"/>
                      </a:endParaRPr>
                    </a:p>
                  </a:txBody>
                  <a:tcPr marR="0" marT="0" marB="0" anchor="ctr"/>
                </a:tc>
                <a:tc>
                  <a:txBody>
                    <a:bodyPr/>
                    <a:lstStyle/>
                    <a:p>
                      <a:pPr algn="ctr" fontAlgn="ctr"/>
                      <a:r>
                        <a:rPr lang="en-US" sz="1250" b="0" u="none" strike="noStrike">
                          <a:solidFill>
                            <a:schemeClr val="bg2">
                              <a:lumMod val="50000"/>
                            </a:schemeClr>
                          </a:solidFill>
                          <a:effectLst/>
                          <a:latin typeface="Avenir Book" panose="02000503020000020003" pitchFamily="2" charset="0"/>
                        </a:rPr>
                        <a:t>Median n (%)</a:t>
                      </a:r>
                      <a:endParaRPr lang="en-US" sz="1250" b="0" i="0" u="none" strike="noStrike">
                        <a:solidFill>
                          <a:schemeClr val="bg2">
                            <a:lumMod val="50000"/>
                          </a:schemeClr>
                        </a:solidFill>
                        <a:effectLst/>
                        <a:latin typeface="Avenir Book" panose="02000503020000020003" pitchFamily="2" charset="0"/>
                      </a:endParaRPr>
                    </a:p>
                  </a:txBody>
                  <a:tcPr marR="0" marT="0" marB="0" anchor="ctr"/>
                </a:tc>
                <a:extLst>
                  <a:ext uri="{0D108BD9-81ED-4DB2-BD59-A6C34878D82A}">
                    <a16:rowId xmlns:a16="http://schemas.microsoft.com/office/drawing/2014/main" val="10000"/>
                  </a:ext>
                </a:extLst>
              </a:tr>
              <a:tr h="250992">
                <a:tc>
                  <a:txBody>
                    <a:bodyPr/>
                    <a:lstStyle/>
                    <a:p>
                      <a:pPr marL="91440" algn="l" fontAlgn="b"/>
                      <a:r>
                        <a:rPr lang="en-US" sz="1200" b="0" u="none" strike="noStrike">
                          <a:solidFill>
                            <a:schemeClr val="bg2">
                              <a:lumMod val="50000"/>
                            </a:schemeClr>
                          </a:solidFill>
                          <a:effectLst/>
                          <a:latin typeface="Avenir Book" panose="02000503020000020003" pitchFamily="2" charset="0"/>
                        </a:rPr>
                        <a:t>Liver metastasis</a:t>
                      </a:r>
                      <a:endParaRPr lang="en-US" sz="1200" b="0" i="0" u="none" strike="noStrike" baseline="30000">
                        <a:solidFill>
                          <a:schemeClr val="bg2">
                            <a:lumMod val="50000"/>
                          </a:schemeClr>
                        </a:solidFill>
                        <a:effectLst/>
                        <a:latin typeface="Avenir Book" panose="02000503020000020003" pitchFamily="2" charset="0"/>
                      </a:endParaRPr>
                    </a:p>
                  </a:txBody>
                  <a:tcPr marL="45720" marR="45720" marT="18288" marB="18288" anchor="b"/>
                </a:tc>
                <a:tc>
                  <a:txBody>
                    <a:bodyPr/>
                    <a:lstStyle/>
                    <a:p>
                      <a:pPr algn="ctr" fontAlgn="b"/>
                      <a:endParaRPr lang="en-US" sz="1200" b="0" i="0" u="none" strike="noStrike">
                        <a:solidFill>
                          <a:schemeClr val="bg2">
                            <a:lumMod val="50000"/>
                          </a:schemeClr>
                        </a:solidFill>
                        <a:effectLst/>
                        <a:latin typeface="Avenir Book" panose="02000503020000020003" pitchFamily="2" charset="0"/>
                      </a:endParaRPr>
                    </a:p>
                  </a:txBody>
                  <a:tcPr marL="45720" marR="45720" marT="18288" marB="18288" anchor="b"/>
                </a:tc>
                <a:extLst>
                  <a:ext uri="{0D108BD9-81ED-4DB2-BD59-A6C34878D82A}">
                    <a16:rowId xmlns:a16="http://schemas.microsoft.com/office/drawing/2014/main" val="10001"/>
                  </a:ext>
                </a:extLst>
              </a:tr>
              <a:tr h="250992">
                <a:tc>
                  <a:txBody>
                    <a:bodyPr/>
                    <a:lstStyle/>
                    <a:p>
                      <a:pPr marL="91440" algn="l" fontAlgn="b"/>
                      <a:r>
                        <a:rPr lang="en-US" sz="1250" b="0" u="none" strike="noStrike">
                          <a:solidFill>
                            <a:schemeClr val="bg2">
                              <a:lumMod val="50000"/>
                            </a:schemeClr>
                          </a:solidFill>
                          <a:effectLst/>
                          <a:latin typeface="Avenir Book" panose="02000503020000020003" pitchFamily="2" charset="0"/>
                        </a:rPr>
                        <a:t>   None</a:t>
                      </a:r>
                      <a:endParaRPr lang="en-US" sz="1250" b="0" i="0" u="none" strike="noStrike">
                        <a:solidFill>
                          <a:schemeClr val="bg2">
                            <a:lumMod val="50000"/>
                          </a:schemeClr>
                        </a:solidFill>
                        <a:effectLst/>
                        <a:latin typeface="Avenir Book" panose="02000503020000020003" pitchFamily="2" charset="0"/>
                      </a:endParaRPr>
                    </a:p>
                  </a:txBody>
                  <a:tcPr marL="45720" marR="45720" marT="18288" marB="18288" anchor="b"/>
                </a:tc>
                <a:tc>
                  <a:txBody>
                    <a:bodyPr/>
                    <a:lstStyle/>
                    <a:p>
                      <a:pPr algn="ctr" fontAlgn="b"/>
                      <a:r>
                        <a:rPr lang="en-US" sz="1250" b="0" u="none" strike="noStrike" kern="1200">
                          <a:solidFill>
                            <a:schemeClr val="bg2">
                              <a:lumMod val="50000"/>
                            </a:schemeClr>
                          </a:solidFill>
                          <a:effectLst/>
                          <a:latin typeface="Avenir Book" panose="02000503020000020003" pitchFamily="2" charset="0"/>
                          <a:ea typeface="+mn-ea"/>
                          <a:cs typeface="+mn-cs"/>
                        </a:rPr>
                        <a:t>20 (29%)</a:t>
                      </a:r>
                    </a:p>
                  </a:txBody>
                  <a:tcPr marL="182880" marR="9525" marT="9525" marB="0" anchor="ctr"/>
                </a:tc>
                <a:extLst>
                  <a:ext uri="{0D108BD9-81ED-4DB2-BD59-A6C34878D82A}">
                    <a16:rowId xmlns:a16="http://schemas.microsoft.com/office/drawing/2014/main" val="10002"/>
                  </a:ext>
                </a:extLst>
              </a:tr>
              <a:tr h="250992">
                <a:tc>
                  <a:txBody>
                    <a:bodyPr/>
                    <a:lstStyle/>
                    <a:p>
                      <a:pPr marL="91440" algn="l" fontAlgn="b"/>
                      <a:r>
                        <a:rPr lang="en-US" sz="1250" b="0" u="none" strike="noStrike">
                          <a:solidFill>
                            <a:schemeClr val="bg2">
                              <a:lumMod val="50000"/>
                            </a:schemeClr>
                          </a:solidFill>
                          <a:effectLst/>
                          <a:latin typeface="Avenir Book" panose="02000503020000020003" pitchFamily="2" charset="0"/>
                        </a:rPr>
                        <a:t>   Liver and other</a:t>
                      </a:r>
                      <a:endParaRPr lang="en-US" sz="1250" b="0" i="0" u="none" strike="noStrike">
                        <a:solidFill>
                          <a:schemeClr val="bg2">
                            <a:lumMod val="50000"/>
                          </a:schemeClr>
                        </a:solidFill>
                        <a:effectLst/>
                        <a:latin typeface="Avenir Book" panose="02000503020000020003" pitchFamily="2" charset="0"/>
                      </a:endParaRPr>
                    </a:p>
                  </a:txBody>
                  <a:tcPr marL="45720" marR="45720" marT="18288" marB="18288" anchor="b"/>
                </a:tc>
                <a:tc>
                  <a:txBody>
                    <a:bodyPr/>
                    <a:lstStyle/>
                    <a:p>
                      <a:pPr algn="ctr" fontAlgn="b"/>
                      <a:r>
                        <a:rPr lang="en-US" sz="1250" b="0" u="none" strike="noStrike" kern="1200">
                          <a:solidFill>
                            <a:schemeClr val="bg2">
                              <a:lumMod val="50000"/>
                            </a:schemeClr>
                          </a:solidFill>
                          <a:effectLst/>
                          <a:latin typeface="Avenir Book" panose="02000503020000020003" pitchFamily="2" charset="0"/>
                          <a:ea typeface="+mn-ea"/>
                          <a:cs typeface="+mn-cs"/>
                        </a:rPr>
                        <a:t>36 (53%)</a:t>
                      </a:r>
                    </a:p>
                  </a:txBody>
                  <a:tcPr marL="182880" marR="9525" marT="9525" marB="0" anchor="ctr"/>
                </a:tc>
                <a:extLst>
                  <a:ext uri="{0D108BD9-81ED-4DB2-BD59-A6C34878D82A}">
                    <a16:rowId xmlns:a16="http://schemas.microsoft.com/office/drawing/2014/main" val="10003"/>
                  </a:ext>
                </a:extLst>
              </a:tr>
              <a:tr h="250992">
                <a:tc>
                  <a:txBody>
                    <a:bodyPr/>
                    <a:lstStyle/>
                    <a:p>
                      <a:pPr marL="91440" algn="l" fontAlgn="b"/>
                      <a:r>
                        <a:rPr lang="en-US" sz="1250" b="0" u="none" strike="noStrike">
                          <a:solidFill>
                            <a:schemeClr val="bg2">
                              <a:lumMod val="50000"/>
                            </a:schemeClr>
                          </a:solidFill>
                          <a:effectLst/>
                          <a:latin typeface="Avenir Book" panose="02000503020000020003" pitchFamily="2" charset="0"/>
                        </a:rPr>
                        <a:t>   Liver only</a:t>
                      </a:r>
                      <a:endParaRPr lang="en-US" sz="1250" b="0" i="0" u="none" strike="noStrike">
                        <a:solidFill>
                          <a:schemeClr val="bg2">
                            <a:lumMod val="50000"/>
                          </a:schemeClr>
                        </a:solidFill>
                        <a:effectLst/>
                        <a:latin typeface="Avenir Book" panose="02000503020000020003" pitchFamily="2" charset="0"/>
                      </a:endParaRPr>
                    </a:p>
                  </a:txBody>
                  <a:tcPr marL="45720" marR="45720" marT="18288" marB="18288" anchor="b"/>
                </a:tc>
                <a:tc>
                  <a:txBody>
                    <a:bodyPr/>
                    <a:lstStyle/>
                    <a:p>
                      <a:pPr algn="ctr" fontAlgn="b"/>
                      <a:r>
                        <a:rPr lang="en-US" sz="1250" b="0" u="none" strike="noStrike" kern="1200">
                          <a:solidFill>
                            <a:schemeClr val="bg2">
                              <a:lumMod val="50000"/>
                            </a:schemeClr>
                          </a:solidFill>
                          <a:effectLst/>
                          <a:latin typeface="Avenir Book" panose="02000503020000020003" pitchFamily="2" charset="0"/>
                          <a:ea typeface="+mn-ea"/>
                          <a:cs typeface="+mn-cs"/>
                        </a:rPr>
                        <a:t>12 (18%)</a:t>
                      </a:r>
                    </a:p>
                  </a:txBody>
                  <a:tcPr marL="182880" marR="9525" marT="9525" marB="0" anchor="ctr"/>
                </a:tc>
                <a:extLst>
                  <a:ext uri="{0D108BD9-81ED-4DB2-BD59-A6C34878D82A}">
                    <a16:rowId xmlns:a16="http://schemas.microsoft.com/office/drawing/2014/main" val="10004"/>
                  </a:ext>
                </a:extLst>
              </a:tr>
              <a:tr h="250992">
                <a:tc>
                  <a:txBody>
                    <a:bodyPr/>
                    <a:lstStyle/>
                    <a:p>
                      <a:pPr marL="91440" algn="l" fontAlgn="ctr"/>
                      <a:r>
                        <a:rPr lang="en-US" sz="1250" b="0" u="none" strike="noStrike">
                          <a:solidFill>
                            <a:schemeClr val="bg2">
                              <a:lumMod val="50000"/>
                            </a:schemeClr>
                          </a:solidFill>
                          <a:effectLst/>
                          <a:latin typeface="Avenir Book" panose="02000503020000020003" pitchFamily="2" charset="0"/>
                        </a:rPr>
                        <a:t>Number of metastatic organs</a:t>
                      </a:r>
                      <a:endParaRPr lang="en-US" sz="1250" b="0" i="0" u="none" strike="noStrike" baseline="30000">
                        <a:solidFill>
                          <a:schemeClr val="bg2">
                            <a:lumMod val="50000"/>
                          </a:schemeClr>
                        </a:solidFill>
                        <a:effectLst/>
                        <a:latin typeface="Avenir Book" panose="02000503020000020003" pitchFamily="2" charset="0"/>
                      </a:endParaRPr>
                    </a:p>
                  </a:txBody>
                  <a:tcPr marL="45720" marR="45720" marT="18288" marB="18288" anchor="ctr"/>
                </a:tc>
                <a:tc>
                  <a:txBody>
                    <a:bodyPr/>
                    <a:lstStyle/>
                    <a:p>
                      <a:pPr algn="ctr" fontAlgn="b"/>
                      <a:endParaRPr lang="en-US" sz="1250" b="0" u="none" strike="noStrike" kern="1200">
                        <a:solidFill>
                          <a:schemeClr val="bg2">
                            <a:lumMod val="50000"/>
                          </a:schemeClr>
                        </a:solidFill>
                        <a:effectLst/>
                        <a:latin typeface="Avenir Book" panose="02000503020000020003" pitchFamily="2" charset="0"/>
                        <a:ea typeface="+mn-ea"/>
                        <a:cs typeface="+mn-cs"/>
                      </a:endParaRPr>
                    </a:p>
                  </a:txBody>
                  <a:tcPr marL="182880" marR="9525" marT="9525" marB="0" anchor="ctr"/>
                </a:tc>
                <a:extLst>
                  <a:ext uri="{0D108BD9-81ED-4DB2-BD59-A6C34878D82A}">
                    <a16:rowId xmlns:a16="http://schemas.microsoft.com/office/drawing/2014/main" val="10005"/>
                  </a:ext>
                </a:extLst>
              </a:tr>
              <a:tr h="250992">
                <a:tc>
                  <a:txBody>
                    <a:bodyPr/>
                    <a:lstStyle/>
                    <a:p>
                      <a:pPr marL="91440" algn="l" fontAlgn="ctr"/>
                      <a:r>
                        <a:rPr lang="en-US" sz="1250" b="0" i="0" u="none" strike="noStrike" kern="1200">
                          <a:solidFill>
                            <a:schemeClr val="bg2">
                              <a:lumMod val="50000"/>
                            </a:schemeClr>
                          </a:solidFill>
                          <a:effectLst/>
                          <a:latin typeface="Avenir Book" panose="02000503020000020003" pitchFamily="2" charset="0"/>
                          <a:ea typeface="+mn-ea"/>
                          <a:cs typeface="+mn-cs"/>
                        </a:rPr>
                        <a:t>   </a:t>
                      </a:r>
                      <a:r>
                        <a:rPr lang="en-US" sz="1250" b="0" i="0" u="none" strike="noStrike">
                          <a:solidFill>
                            <a:schemeClr val="bg2">
                              <a:lumMod val="50000"/>
                            </a:schemeClr>
                          </a:solidFill>
                          <a:effectLst/>
                          <a:latin typeface="Avenir Book" panose="02000503020000020003" pitchFamily="2" charset="0"/>
                        </a:rPr>
                        <a:t>None</a:t>
                      </a:r>
                    </a:p>
                  </a:txBody>
                  <a:tcPr marL="45720" marR="45720" marT="18288" marB="18288" anchor="ctr"/>
                </a:tc>
                <a:tc>
                  <a:txBody>
                    <a:bodyPr/>
                    <a:lstStyle/>
                    <a:p>
                      <a:pPr algn="ctr" fontAlgn="b"/>
                      <a:r>
                        <a:rPr lang="en-US" sz="1250" b="0" u="none" strike="noStrike" kern="1200">
                          <a:solidFill>
                            <a:schemeClr val="bg2">
                              <a:lumMod val="50000"/>
                            </a:schemeClr>
                          </a:solidFill>
                          <a:effectLst/>
                          <a:latin typeface="Avenir Book" panose="02000503020000020003" pitchFamily="2" charset="0"/>
                          <a:ea typeface="+mn-ea"/>
                          <a:cs typeface="+mn-cs"/>
                        </a:rPr>
                        <a:t>1 (1.5%)</a:t>
                      </a:r>
                    </a:p>
                  </a:txBody>
                  <a:tcPr marL="182880" marR="9525" marT="9525" marB="0" anchor="ctr"/>
                </a:tc>
                <a:extLst>
                  <a:ext uri="{0D108BD9-81ED-4DB2-BD59-A6C34878D82A}">
                    <a16:rowId xmlns:a16="http://schemas.microsoft.com/office/drawing/2014/main" val="3984827746"/>
                  </a:ext>
                </a:extLst>
              </a:tr>
              <a:tr h="250992">
                <a:tc>
                  <a:txBody>
                    <a:bodyPr/>
                    <a:lstStyle/>
                    <a:p>
                      <a:pPr marL="91440" algn="l" fontAlgn="ctr"/>
                      <a:r>
                        <a:rPr lang="en-US" sz="1250" b="0" u="none" strike="noStrike">
                          <a:solidFill>
                            <a:schemeClr val="bg2">
                              <a:lumMod val="50000"/>
                            </a:schemeClr>
                          </a:solidFill>
                          <a:effectLst/>
                          <a:latin typeface="Avenir Book" panose="02000503020000020003" pitchFamily="2" charset="0"/>
                        </a:rPr>
                        <a:t>   1</a:t>
                      </a:r>
                      <a:endParaRPr lang="en-US" sz="1250" b="0" i="0" u="none" strike="noStrike">
                        <a:solidFill>
                          <a:schemeClr val="bg2">
                            <a:lumMod val="50000"/>
                          </a:schemeClr>
                        </a:solidFill>
                        <a:effectLst/>
                        <a:latin typeface="Avenir Book" panose="02000503020000020003" pitchFamily="2" charset="0"/>
                      </a:endParaRPr>
                    </a:p>
                  </a:txBody>
                  <a:tcPr marL="45720" marR="45720" marT="18288" marB="18288" anchor="ctr"/>
                </a:tc>
                <a:tc>
                  <a:txBody>
                    <a:bodyPr/>
                    <a:lstStyle/>
                    <a:p>
                      <a:pPr algn="ctr" fontAlgn="b"/>
                      <a:r>
                        <a:rPr lang="en-US" sz="1250" b="0" u="none" strike="noStrike" kern="1200">
                          <a:solidFill>
                            <a:schemeClr val="bg2">
                              <a:lumMod val="50000"/>
                            </a:schemeClr>
                          </a:solidFill>
                          <a:effectLst/>
                          <a:latin typeface="Avenir Book" panose="02000503020000020003" pitchFamily="2" charset="0"/>
                          <a:ea typeface="+mn-ea"/>
                          <a:cs typeface="+mn-cs"/>
                        </a:rPr>
                        <a:t>4 (6%)</a:t>
                      </a:r>
                    </a:p>
                  </a:txBody>
                  <a:tcPr marL="182880" marR="9525" marT="9525" marB="0" anchor="ctr"/>
                </a:tc>
                <a:extLst>
                  <a:ext uri="{0D108BD9-81ED-4DB2-BD59-A6C34878D82A}">
                    <a16:rowId xmlns:a16="http://schemas.microsoft.com/office/drawing/2014/main" val="10006"/>
                  </a:ext>
                </a:extLst>
              </a:tr>
              <a:tr h="250992">
                <a:tc>
                  <a:txBody>
                    <a:bodyPr/>
                    <a:lstStyle/>
                    <a:p>
                      <a:pPr marL="91440" algn="l" fontAlgn="ctr"/>
                      <a:r>
                        <a:rPr lang="en-US" sz="1250" b="0" u="none" strike="noStrike">
                          <a:solidFill>
                            <a:schemeClr val="bg2">
                              <a:lumMod val="50000"/>
                            </a:schemeClr>
                          </a:solidFill>
                          <a:effectLst/>
                          <a:latin typeface="Avenir Book" panose="02000503020000020003" pitchFamily="2" charset="0"/>
                        </a:rPr>
                        <a:t>   ≥2</a:t>
                      </a:r>
                      <a:endParaRPr lang="en-US" sz="1250" b="0" i="0" u="none" strike="noStrike">
                        <a:solidFill>
                          <a:schemeClr val="bg2">
                            <a:lumMod val="50000"/>
                          </a:schemeClr>
                        </a:solidFill>
                        <a:effectLst/>
                        <a:latin typeface="Avenir Book" panose="02000503020000020003" pitchFamily="2" charset="0"/>
                      </a:endParaRPr>
                    </a:p>
                  </a:txBody>
                  <a:tcPr marL="45720" marR="45720" marT="18288" marB="18288" anchor="ctr"/>
                </a:tc>
                <a:tc>
                  <a:txBody>
                    <a:bodyPr/>
                    <a:lstStyle/>
                    <a:p>
                      <a:pPr algn="ctr" fontAlgn="b"/>
                      <a:r>
                        <a:rPr lang="en-US" sz="1250" b="0" u="none" strike="noStrike" kern="1200">
                          <a:solidFill>
                            <a:schemeClr val="bg2">
                              <a:lumMod val="50000"/>
                            </a:schemeClr>
                          </a:solidFill>
                          <a:effectLst/>
                          <a:latin typeface="Avenir Book" panose="02000503020000020003" pitchFamily="2" charset="0"/>
                          <a:ea typeface="+mn-ea"/>
                          <a:cs typeface="+mn-cs"/>
                        </a:rPr>
                        <a:t>63 (92.5%)</a:t>
                      </a:r>
                    </a:p>
                  </a:txBody>
                  <a:tcPr marL="182880" marR="9525" marT="9525" marB="0" anchor="ctr"/>
                </a:tc>
                <a:extLst>
                  <a:ext uri="{0D108BD9-81ED-4DB2-BD59-A6C34878D82A}">
                    <a16:rowId xmlns:a16="http://schemas.microsoft.com/office/drawing/2014/main" val="10007"/>
                  </a:ext>
                </a:extLst>
              </a:tr>
              <a:tr h="250992">
                <a:tc>
                  <a:txBody>
                    <a:bodyPr/>
                    <a:lstStyle/>
                    <a:p>
                      <a:pPr marL="91440" algn="l" fontAlgn="b"/>
                      <a:r>
                        <a:rPr lang="en-US" sz="1250" b="0" u="none" strike="noStrike" kern="1200">
                          <a:solidFill>
                            <a:schemeClr val="bg2">
                              <a:lumMod val="50000"/>
                            </a:schemeClr>
                          </a:solidFill>
                          <a:effectLst/>
                          <a:latin typeface="Avenir Book" panose="02000503020000020003" pitchFamily="2" charset="0"/>
                          <a:ea typeface="+mn-ea"/>
                          <a:cs typeface="+mn-cs"/>
                        </a:rPr>
                        <a:t>Prior bevacizumab treatment</a:t>
                      </a:r>
                    </a:p>
                  </a:txBody>
                  <a:tcPr marL="45720" marR="45720" marT="18288" marB="18288" anchor="b"/>
                </a:tc>
                <a:tc>
                  <a:txBody>
                    <a:bodyPr/>
                    <a:lstStyle/>
                    <a:p>
                      <a:pPr algn="ctr" fontAlgn="b"/>
                      <a:endParaRPr lang="en-US" sz="1250" b="0" u="none" strike="noStrike" kern="1200">
                        <a:solidFill>
                          <a:schemeClr val="accent1">
                            <a:lumMod val="75000"/>
                          </a:schemeClr>
                        </a:solidFill>
                        <a:effectLst/>
                        <a:latin typeface="Avenir Heavy" panose="020B0703020203020204" pitchFamily="34" charset="0"/>
                        <a:ea typeface="+mn-ea"/>
                        <a:cs typeface="+mn-cs"/>
                      </a:endParaRPr>
                    </a:p>
                  </a:txBody>
                  <a:tcPr marL="182880" marR="9525" marT="9525" marB="0" anchor="ctr"/>
                </a:tc>
                <a:extLst>
                  <a:ext uri="{0D108BD9-81ED-4DB2-BD59-A6C34878D82A}">
                    <a16:rowId xmlns:a16="http://schemas.microsoft.com/office/drawing/2014/main" val="10008"/>
                  </a:ext>
                </a:extLst>
              </a:tr>
              <a:tr h="250992">
                <a:tc>
                  <a:txBody>
                    <a:bodyPr/>
                    <a:lstStyle/>
                    <a:p>
                      <a:pPr marL="91440" algn="l" fontAlgn="b"/>
                      <a:r>
                        <a:rPr lang="en-US" sz="1250" b="0" i="0" u="none" strike="noStrike" kern="1200">
                          <a:solidFill>
                            <a:schemeClr val="bg2">
                              <a:lumMod val="50000"/>
                            </a:schemeClr>
                          </a:solidFill>
                          <a:effectLst/>
                          <a:latin typeface="Avenir Book" panose="02000503020000020003" pitchFamily="2" charset="0"/>
                          <a:ea typeface="+mn-ea"/>
                          <a:cs typeface="+mn-cs"/>
                        </a:rPr>
                        <a:t>   Yes</a:t>
                      </a:r>
                    </a:p>
                  </a:txBody>
                  <a:tcPr marL="45720" marR="45720" marT="18288" marB="18288" anchor="b"/>
                </a:tc>
                <a:tc>
                  <a:txBody>
                    <a:bodyPr/>
                    <a:lstStyle/>
                    <a:p>
                      <a:pPr algn="ctr" fontAlgn="b"/>
                      <a:r>
                        <a:rPr lang="en-US" sz="1250" b="0" u="none" strike="noStrike" kern="1200">
                          <a:solidFill>
                            <a:schemeClr val="bg2">
                              <a:lumMod val="50000"/>
                            </a:schemeClr>
                          </a:solidFill>
                          <a:effectLst/>
                          <a:latin typeface="Avenir Book" panose="02000503020000020003" pitchFamily="2" charset="0"/>
                          <a:ea typeface="+mn-ea"/>
                          <a:cs typeface="+mn-cs"/>
                        </a:rPr>
                        <a:t>51 (75%)</a:t>
                      </a:r>
                    </a:p>
                  </a:txBody>
                  <a:tcPr marL="182880" marR="9525" marT="9525" marB="0" anchor="ctr"/>
                </a:tc>
                <a:extLst>
                  <a:ext uri="{0D108BD9-81ED-4DB2-BD59-A6C34878D82A}">
                    <a16:rowId xmlns:a16="http://schemas.microsoft.com/office/drawing/2014/main" val="10009"/>
                  </a:ext>
                </a:extLst>
              </a:tr>
              <a:tr h="250992">
                <a:tc>
                  <a:txBody>
                    <a:bodyPr/>
                    <a:lstStyle/>
                    <a:p>
                      <a:pPr marL="91440" algn="l" fontAlgn="b"/>
                      <a:r>
                        <a:rPr lang="en-US" sz="1250" b="0" i="0" u="none" strike="noStrike" kern="1200">
                          <a:solidFill>
                            <a:schemeClr val="bg2">
                              <a:lumMod val="50000"/>
                            </a:schemeClr>
                          </a:solidFill>
                          <a:effectLst/>
                          <a:latin typeface="Avenir Book" panose="02000503020000020003" pitchFamily="2" charset="0"/>
                          <a:ea typeface="+mn-ea"/>
                          <a:cs typeface="+mn-cs"/>
                        </a:rPr>
                        <a:t>   No</a:t>
                      </a:r>
                    </a:p>
                  </a:txBody>
                  <a:tcPr marL="45720" marR="45720" marT="18288" marB="18288" anchor="b"/>
                </a:tc>
                <a:tc>
                  <a:txBody>
                    <a:bodyPr/>
                    <a:lstStyle/>
                    <a:p>
                      <a:pPr algn="ctr" fontAlgn="b"/>
                      <a:r>
                        <a:rPr lang="en-US" sz="1250" b="0" u="none" strike="noStrike" kern="1200">
                          <a:solidFill>
                            <a:schemeClr val="bg2">
                              <a:lumMod val="50000"/>
                            </a:schemeClr>
                          </a:solidFill>
                          <a:effectLst/>
                          <a:latin typeface="Avenir Book" panose="02000503020000020003" pitchFamily="2" charset="0"/>
                          <a:ea typeface="+mn-ea"/>
                          <a:cs typeface="+mn-cs"/>
                        </a:rPr>
                        <a:t>17 (25%)</a:t>
                      </a:r>
                    </a:p>
                  </a:txBody>
                  <a:tcPr marL="182880" marR="9525" marT="9525" marB="0" anchor="ctr"/>
                </a:tc>
                <a:extLst>
                  <a:ext uri="{0D108BD9-81ED-4DB2-BD59-A6C34878D82A}">
                    <a16:rowId xmlns:a16="http://schemas.microsoft.com/office/drawing/2014/main" val="10010"/>
                  </a:ext>
                </a:extLst>
              </a:tr>
            </a:tbl>
          </a:graphicData>
        </a:graphic>
      </p:graphicFrame>
    </p:spTree>
    <p:extLst>
      <p:ext uri="{BB962C8B-B14F-4D97-AF65-F5344CB8AC3E}">
        <p14:creationId xmlns:p14="http://schemas.microsoft.com/office/powerpoint/2010/main" val="860033111"/>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Picture 4">
            <a:extLst>
              <a:ext uri="{FF2B5EF4-FFF2-40B4-BE49-F238E27FC236}">
                <a16:creationId xmlns:a16="http://schemas.microsoft.com/office/drawing/2014/main" id="{006286F1-67DA-1161-B39B-693F18AE284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173" t="10694" r="4687" b="3668"/>
          <a:stretch/>
        </p:blipFill>
        <p:spPr bwMode="auto">
          <a:xfrm>
            <a:off x="3450172" y="2730783"/>
            <a:ext cx="8408854" cy="2732159"/>
          </a:xfrm>
          <a:prstGeom prst="rect">
            <a:avLst/>
          </a:prstGeom>
          <a:noFill/>
          <a:extLst>
            <a:ext uri="{909E8E84-426E-40DD-AFC4-6F175D3DCCD1}">
              <a14:hiddenFill xmlns:a14="http://schemas.microsoft.com/office/drawing/2010/main">
                <a:solidFill>
                  <a:srgbClr val="FFFFFF"/>
                </a:solidFill>
              </a14:hiddenFill>
            </a:ext>
          </a:extLst>
        </p:spPr>
      </p:pic>
      <p:sp>
        <p:nvSpPr>
          <p:cNvPr id="7" name="Title 6">
            <a:extLst>
              <a:ext uri="{FF2B5EF4-FFF2-40B4-BE49-F238E27FC236}">
                <a16:creationId xmlns:a16="http://schemas.microsoft.com/office/drawing/2014/main" id="{B1912A67-0A36-43EE-B434-C70188A1490D}"/>
              </a:ext>
            </a:extLst>
          </p:cNvPr>
          <p:cNvSpPr>
            <a:spLocks noGrp="1"/>
          </p:cNvSpPr>
          <p:nvPr>
            <p:ph type="title"/>
          </p:nvPr>
        </p:nvSpPr>
        <p:spPr/>
        <p:txBody>
          <a:bodyPr/>
          <a:lstStyle/>
          <a:p>
            <a:r>
              <a:rPr lang="en-US"/>
              <a:t>Ph 1b/2 trial patients achieved responses across KRAS mutations</a:t>
            </a:r>
          </a:p>
        </p:txBody>
      </p:sp>
      <p:sp>
        <p:nvSpPr>
          <p:cNvPr id="21" name="TextBox 20">
            <a:extLst>
              <a:ext uri="{FF2B5EF4-FFF2-40B4-BE49-F238E27FC236}">
                <a16:creationId xmlns:a16="http://schemas.microsoft.com/office/drawing/2014/main" id="{776B11B3-CA64-4AD9-9C44-7293D23B9E7A}"/>
              </a:ext>
            </a:extLst>
          </p:cNvPr>
          <p:cNvSpPr txBox="1"/>
          <p:nvPr/>
        </p:nvSpPr>
        <p:spPr>
          <a:xfrm>
            <a:off x="299610" y="1475566"/>
            <a:ext cx="10760959" cy="276999"/>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Black" panose="020B0803020203020204" pitchFamily="34" charset="0"/>
                <a:ea typeface="+mn-ea"/>
                <a:cs typeface="+mn-cs"/>
              </a:rPr>
              <a:t>Best Radiographic Response and Duration of Response* </a:t>
            </a: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 </a:t>
            </a:r>
            <a:r>
              <a:rPr lang="en-US">
                <a:solidFill>
                  <a:srgbClr val="58595B"/>
                </a:solidFill>
                <a:latin typeface="Avenir Book" panose="02000503020000020003" pitchFamily="2" charset="0"/>
              </a:rPr>
              <a:t>66</a:t>
            </a: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 evaluable patients (as of </a:t>
            </a:r>
            <a:r>
              <a:rPr lang="en-US">
                <a:solidFill>
                  <a:srgbClr val="58595B"/>
                </a:solidFill>
                <a:latin typeface="Avenir Book" panose="02000503020000020003" pitchFamily="2" charset="0"/>
              </a:rPr>
              <a:t>June 16</a:t>
            </a: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 2023)</a:t>
            </a:r>
          </a:p>
        </p:txBody>
      </p:sp>
      <p:pic>
        <p:nvPicPr>
          <p:cNvPr id="48" name="Picture 47">
            <a:extLst>
              <a:ext uri="{FF2B5EF4-FFF2-40B4-BE49-F238E27FC236}">
                <a16:creationId xmlns:a16="http://schemas.microsoft.com/office/drawing/2014/main" id="{478100F3-A027-073B-293F-F6418BBE94A2}"/>
              </a:ext>
            </a:extLst>
          </p:cNvPr>
          <p:cNvPicPr>
            <a:picLocks noChangeAspect="1"/>
          </p:cNvPicPr>
          <p:nvPr/>
        </p:nvPicPr>
        <p:blipFill rotWithShape="1">
          <a:blip r:embed="rId4"/>
          <a:srcRect l="17036" b="70478"/>
          <a:stretch/>
        </p:blipFill>
        <p:spPr>
          <a:xfrm>
            <a:off x="6314077" y="2761070"/>
            <a:ext cx="4746492" cy="779523"/>
          </a:xfrm>
          <a:prstGeom prst="rect">
            <a:avLst/>
          </a:prstGeom>
        </p:spPr>
      </p:pic>
      <p:sp>
        <p:nvSpPr>
          <p:cNvPr id="45" name="TextBox 44">
            <a:extLst>
              <a:ext uri="{FF2B5EF4-FFF2-40B4-BE49-F238E27FC236}">
                <a16:creationId xmlns:a16="http://schemas.microsoft.com/office/drawing/2014/main" id="{600A6134-81DB-F984-B17D-A6AE63909DF2}"/>
              </a:ext>
            </a:extLst>
          </p:cNvPr>
          <p:cNvSpPr txBox="1"/>
          <p:nvPr/>
        </p:nvSpPr>
        <p:spPr>
          <a:xfrm>
            <a:off x="6608718" y="4137906"/>
            <a:ext cx="1449115" cy="184666"/>
          </a:xfrm>
          <a:prstGeom prst="rect">
            <a:avLst/>
          </a:prstGeom>
          <a:solidFill>
            <a:schemeClr val="bg1"/>
          </a:solidFill>
          <a:effectLst/>
        </p:spPr>
        <p:txBody>
          <a:bodyPr wrap="none" lIns="0" tIns="0" rIns="0" bIns="0" rtlCol="0">
            <a:spAutoFit/>
          </a:bodyPr>
          <a:lstStyle/>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sz="1200" b="0" i="0" u="none" strike="noStrike" kern="1200" cap="none" spc="0" normalizeH="0" baseline="0" noProof="0">
                <a:ln>
                  <a:noFill/>
                </a:ln>
                <a:solidFill>
                  <a:srgbClr val="D1D3D4">
                    <a:lumMod val="75000"/>
                  </a:srgbClr>
                </a:solidFill>
                <a:effectLst/>
                <a:uLnTx/>
                <a:uFillTx/>
                <a:latin typeface="Avenir Book" panose="02000503020000020003" pitchFamily="2" charset="0"/>
                <a:ea typeface="+mn-ea"/>
                <a:cs typeface="+mn-cs"/>
              </a:rPr>
              <a:t>30% tumor reduction</a:t>
            </a:r>
          </a:p>
        </p:txBody>
      </p:sp>
      <p:grpSp>
        <p:nvGrpSpPr>
          <p:cNvPr id="17" name="Group 16">
            <a:extLst>
              <a:ext uri="{FF2B5EF4-FFF2-40B4-BE49-F238E27FC236}">
                <a16:creationId xmlns:a16="http://schemas.microsoft.com/office/drawing/2014/main" id="{BF6B40C7-1278-73F8-A5E3-E063F3B60371}"/>
              </a:ext>
            </a:extLst>
          </p:cNvPr>
          <p:cNvGrpSpPr/>
          <p:nvPr/>
        </p:nvGrpSpPr>
        <p:grpSpPr>
          <a:xfrm>
            <a:off x="5384800" y="5166992"/>
            <a:ext cx="73152" cy="73152"/>
            <a:chOff x="8096958" y="5548838"/>
            <a:chExt cx="84522" cy="84522"/>
          </a:xfrm>
        </p:grpSpPr>
        <p:grpSp>
          <p:nvGrpSpPr>
            <p:cNvPr id="13" name="Group 12">
              <a:extLst>
                <a:ext uri="{FF2B5EF4-FFF2-40B4-BE49-F238E27FC236}">
                  <a16:creationId xmlns:a16="http://schemas.microsoft.com/office/drawing/2014/main" id="{7D68E6FD-BDE5-B675-BCD0-0E72F14BCF72}"/>
                </a:ext>
              </a:extLst>
            </p:cNvPr>
            <p:cNvGrpSpPr/>
            <p:nvPr/>
          </p:nvGrpSpPr>
          <p:grpSpPr>
            <a:xfrm>
              <a:off x="8096958" y="5548838"/>
              <a:ext cx="82296" cy="82296"/>
              <a:chOff x="8096958" y="5548838"/>
              <a:chExt cx="82296" cy="82296"/>
            </a:xfrm>
          </p:grpSpPr>
          <p:cxnSp>
            <p:nvCxnSpPr>
              <p:cNvPr id="10" name="Straight Connector 9">
                <a:extLst>
                  <a:ext uri="{FF2B5EF4-FFF2-40B4-BE49-F238E27FC236}">
                    <a16:creationId xmlns:a16="http://schemas.microsoft.com/office/drawing/2014/main" id="{507A8A6B-15C3-17FF-3A58-E1E8030A2619}"/>
                  </a:ext>
                </a:extLst>
              </p:cNvPr>
              <p:cNvCxnSpPr>
                <a:cxnSpLocks/>
              </p:cNvCxnSpPr>
              <p:nvPr/>
            </p:nvCxnSpPr>
            <p:spPr>
              <a:xfrm>
                <a:off x="8138106" y="5548838"/>
                <a:ext cx="0" cy="82296"/>
              </a:xfrm>
              <a:prstGeom prst="line">
                <a:avLst/>
              </a:prstGeom>
              <a:ln w="63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E6C86A68-D571-E7CF-2EB2-12DA24BDBD93}"/>
                  </a:ext>
                </a:extLst>
              </p:cNvPr>
              <p:cNvCxnSpPr>
                <a:cxnSpLocks/>
              </p:cNvCxnSpPr>
              <p:nvPr/>
            </p:nvCxnSpPr>
            <p:spPr>
              <a:xfrm rot="5400000">
                <a:off x="8138106" y="5548838"/>
                <a:ext cx="0" cy="82296"/>
              </a:xfrm>
              <a:prstGeom prst="line">
                <a:avLst/>
              </a:prstGeom>
              <a:ln w="63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4" name="Group 13">
              <a:extLst>
                <a:ext uri="{FF2B5EF4-FFF2-40B4-BE49-F238E27FC236}">
                  <a16:creationId xmlns:a16="http://schemas.microsoft.com/office/drawing/2014/main" id="{08E74EF6-1514-2D28-3A81-35F707BB4D23}"/>
                </a:ext>
              </a:extLst>
            </p:cNvPr>
            <p:cNvGrpSpPr/>
            <p:nvPr/>
          </p:nvGrpSpPr>
          <p:grpSpPr>
            <a:xfrm rot="18900000">
              <a:off x="8099184" y="5551064"/>
              <a:ext cx="82296" cy="82296"/>
              <a:chOff x="8096958" y="5548838"/>
              <a:chExt cx="82296" cy="82296"/>
            </a:xfrm>
          </p:grpSpPr>
          <p:cxnSp>
            <p:nvCxnSpPr>
              <p:cNvPr id="15" name="Straight Connector 14">
                <a:extLst>
                  <a:ext uri="{FF2B5EF4-FFF2-40B4-BE49-F238E27FC236}">
                    <a16:creationId xmlns:a16="http://schemas.microsoft.com/office/drawing/2014/main" id="{6FBC3B4E-BE35-6F13-583E-AE0F1E86508F}"/>
                  </a:ext>
                </a:extLst>
              </p:cNvPr>
              <p:cNvCxnSpPr>
                <a:cxnSpLocks/>
              </p:cNvCxnSpPr>
              <p:nvPr/>
            </p:nvCxnSpPr>
            <p:spPr>
              <a:xfrm>
                <a:off x="8138106" y="5548838"/>
                <a:ext cx="0" cy="82296"/>
              </a:xfrm>
              <a:prstGeom prst="line">
                <a:avLst/>
              </a:prstGeom>
              <a:ln w="63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B11ADC63-34F6-0C21-9917-79D6727990CD}"/>
                  </a:ext>
                </a:extLst>
              </p:cNvPr>
              <p:cNvCxnSpPr>
                <a:cxnSpLocks/>
              </p:cNvCxnSpPr>
              <p:nvPr/>
            </p:nvCxnSpPr>
            <p:spPr>
              <a:xfrm rot="5400000">
                <a:off x="8138106" y="5548838"/>
                <a:ext cx="0" cy="82296"/>
              </a:xfrm>
              <a:prstGeom prst="line">
                <a:avLst/>
              </a:prstGeom>
              <a:ln w="63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sp>
        <p:nvSpPr>
          <p:cNvPr id="24" name="TextBox 23">
            <a:extLst>
              <a:ext uri="{FF2B5EF4-FFF2-40B4-BE49-F238E27FC236}">
                <a16:creationId xmlns:a16="http://schemas.microsoft.com/office/drawing/2014/main" id="{BD448150-0F3A-D591-93A7-83EA08B25A5A}"/>
              </a:ext>
            </a:extLst>
          </p:cNvPr>
          <p:cNvSpPr txBox="1"/>
          <p:nvPr/>
        </p:nvSpPr>
        <p:spPr>
          <a:xfrm rot="16200000">
            <a:off x="2115148" y="3871534"/>
            <a:ext cx="2542363" cy="169277"/>
          </a:xfrm>
          <a:prstGeom prst="rect">
            <a:avLst/>
          </a:prstGeom>
          <a:noFill/>
          <a:effectLst/>
        </p:spPr>
        <p:txBody>
          <a:bodyPr wrap="none" lIns="0" tIns="0" rIns="0" bIns="0" rtlCol="0">
            <a:spAutoFit/>
          </a:bodyPr>
          <a:lstStyle/>
          <a:p>
            <a:pPr algn="l">
              <a:spcBef>
                <a:spcPts val="1200"/>
              </a:spcBef>
            </a:pPr>
            <a:r>
              <a:rPr lang="en-US" sz="1100">
                <a:solidFill>
                  <a:schemeClr val="accent5"/>
                </a:solidFill>
                <a:latin typeface="Avenir Book" panose="02000503020000020003" pitchFamily="2" charset="0"/>
              </a:rPr>
              <a:t>% change in target lesions from baseline</a:t>
            </a:r>
          </a:p>
        </p:txBody>
      </p:sp>
      <p:sp>
        <p:nvSpPr>
          <p:cNvPr id="25" name="Rectangle 24">
            <a:extLst>
              <a:ext uri="{FF2B5EF4-FFF2-40B4-BE49-F238E27FC236}">
                <a16:creationId xmlns:a16="http://schemas.microsoft.com/office/drawing/2014/main" id="{C80D9D6F-0910-7BF8-5157-EC234D027E30}"/>
              </a:ext>
            </a:extLst>
          </p:cNvPr>
          <p:cNvSpPr/>
          <p:nvPr/>
        </p:nvSpPr>
        <p:spPr>
          <a:xfrm>
            <a:off x="5523571" y="2119603"/>
            <a:ext cx="6335456" cy="323450"/>
          </a:xfrm>
          <a:prstGeom prst="rect">
            <a:avLst/>
          </a:prstGeom>
          <a:solidFill>
            <a:schemeClr val="bg2"/>
          </a:solidFill>
          <a:ln w="9525">
            <a:solidFill>
              <a:schemeClr val="accent6">
                <a:lumMod val="9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26" name="TextBox 25">
            <a:extLst>
              <a:ext uri="{FF2B5EF4-FFF2-40B4-BE49-F238E27FC236}">
                <a16:creationId xmlns:a16="http://schemas.microsoft.com/office/drawing/2014/main" id="{DA67F6D8-2DC3-B142-2881-E17C9BDF1DCB}"/>
              </a:ext>
            </a:extLst>
          </p:cNvPr>
          <p:cNvSpPr txBox="1"/>
          <p:nvPr/>
        </p:nvSpPr>
        <p:spPr>
          <a:xfrm>
            <a:off x="8097386" y="2188995"/>
            <a:ext cx="1187826" cy="246221"/>
          </a:xfrm>
          <a:prstGeom prst="rect">
            <a:avLst/>
          </a:prstGeom>
          <a:noFill/>
          <a:effectLst/>
        </p:spPr>
        <p:txBody>
          <a:bodyPr wrap="none" lIns="0" tIns="0" rIns="0" bIns="0" rtlCol="0">
            <a:spAutoFit/>
          </a:bodyPr>
          <a:lstStyle/>
          <a:p>
            <a:pPr algn="ctr">
              <a:spcBef>
                <a:spcPts val="1200"/>
              </a:spcBef>
            </a:pPr>
            <a:r>
              <a:rPr lang="en-US" sz="1600">
                <a:solidFill>
                  <a:schemeClr val="accent5"/>
                </a:solidFill>
                <a:latin typeface="Avenir Book" panose="02000503020000020003" pitchFamily="2" charset="0"/>
              </a:rPr>
              <a:t>Bev exposed</a:t>
            </a:r>
          </a:p>
        </p:txBody>
      </p:sp>
      <p:sp>
        <p:nvSpPr>
          <p:cNvPr id="19" name="Rectangle 18">
            <a:extLst>
              <a:ext uri="{FF2B5EF4-FFF2-40B4-BE49-F238E27FC236}">
                <a16:creationId xmlns:a16="http://schemas.microsoft.com/office/drawing/2014/main" id="{2E259261-EFCE-E040-690B-145AFAB74914}"/>
              </a:ext>
            </a:extLst>
          </p:cNvPr>
          <p:cNvSpPr/>
          <p:nvPr/>
        </p:nvSpPr>
        <p:spPr>
          <a:xfrm>
            <a:off x="3623225" y="2119603"/>
            <a:ext cx="1873405" cy="323450"/>
          </a:xfrm>
          <a:prstGeom prst="rect">
            <a:avLst/>
          </a:prstGeom>
          <a:solidFill>
            <a:schemeClr val="bg2"/>
          </a:solidFill>
          <a:ln w="9525">
            <a:solidFill>
              <a:schemeClr val="accent6">
                <a:lumMod val="9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8" name="TextBox 7">
            <a:extLst>
              <a:ext uri="{FF2B5EF4-FFF2-40B4-BE49-F238E27FC236}">
                <a16:creationId xmlns:a16="http://schemas.microsoft.com/office/drawing/2014/main" id="{8904DC03-3C42-A42C-6000-31FA4450D40C}"/>
              </a:ext>
            </a:extLst>
          </p:cNvPr>
          <p:cNvSpPr txBox="1"/>
          <p:nvPr/>
        </p:nvSpPr>
        <p:spPr>
          <a:xfrm>
            <a:off x="4118300" y="2188995"/>
            <a:ext cx="883255" cy="246221"/>
          </a:xfrm>
          <a:prstGeom prst="rect">
            <a:avLst/>
          </a:prstGeom>
          <a:noFill/>
          <a:effectLst/>
        </p:spPr>
        <p:txBody>
          <a:bodyPr wrap="none" lIns="0" tIns="0" rIns="0" bIns="0" rtlCol="0">
            <a:spAutoFit/>
          </a:bodyPr>
          <a:lstStyle/>
          <a:p>
            <a:pPr algn="ctr">
              <a:spcBef>
                <a:spcPts val="1200"/>
              </a:spcBef>
            </a:pPr>
            <a:r>
              <a:rPr lang="en-US" sz="1600">
                <a:solidFill>
                  <a:schemeClr val="accent5"/>
                </a:solidFill>
                <a:latin typeface="Avenir Book" panose="02000503020000020003" pitchFamily="2" charset="0"/>
              </a:rPr>
              <a:t>Bev naïve</a:t>
            </a:r>
          </a:p>
        </p:txBody>
      </p:sp>
      <p:sp>
        <p:nvSpPr>
          <p:cNvPr id="3" name="Rectangle 2">
            <a:extLst>
              <a:ext uri="{FF2B5EF4-FFF2-40B4-BE49-F238E27FC236}">
                <a16:creationId xmlns:a16="http://schemas.microsoft.com/office/drawing/2014/main" id="{3A47061A-3D7F-CCAC-85D9-F6991C48494F}"/>
              </a:ext>
            </a:extLst>
          </p:cNvPr>
          <p:cNvSpPr/>
          <p:nvPr/>
        </p:nvSpPr>
        <p:spPr>
          <a:xfrm>
            <a:off x="302039" y="2121702"/>
            <a:ext cx="2828518" cy="334123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cxnSp>
        <p:nvCxnSpPr>
          <p:cNvPr id="5" name="Straight Connector 4">
            <a:extLst>
              <a:ext uri="{FF2B5EF4-FFF2-40B4-BE49-F238E27FC236}">
                <a16:creationId xmlns:a16="http://schemas.microsoft.com/office/drawing/2014/main" id="{14B6A6F9-57F8-16A2-7041-0FD9600EC254}"/>
              </a:ext>
            </a:extLst>
          </p:cNvPr>
          <p:cNvCxnSpPr>
            <a:cxnSpLocks/>
          </p:cNvCxnSpPr>
          <p:nvPr/>
        </p:nvCxnSpPr>
        <p:spPr>
          <a:xfrm>
            <a:off x="320624" y="2891128"/>
            <a:ext cx="278892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8712A7A8-2BE6-5199-555B-30142EB959DD}"/>
              </a:ext>
            </a:extLst>
          </p:cNvPr>
          <p:cNvCxnSpPr>
            <a:cxnSpLocks/>
          </p:cNvCxnSpPr>
          <p:nvPr/>
        </p:nvCxnSpPr>
        <p:spPr>
          <a:xfrm>
            <a:off x="320624" y="2540684"/>
            <a:ext cx="278892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4954A5F1-AF08-1F8C-406D-8C043317553B}"/>
              </a:ext>
            </a:extLst>
          </p:cNvPr>
          <p:cNvCxnSpPr>
            <a:cxnSpLocks/>
          </p:cNvCxnSpPr>
          <p:nvPr/>
        </p:nvCxnSpPr>
        <p:spPr>
          <a:xfrm>
            <a:off x="320624" y="3602124"/>
            <a:ext cx="278892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A830E84B-0FE3-DEA4-B287-D9F65076405F}"/>
              </a:ext>
            </a:extLst>
          </p:cNvPr>
          <p:cNvSpPr txBox="1"/>
          <p:nvPr/>
        </p:nvSpPr>
        <p:spPr>
          <a:xfrm>
            <a:off x="1071930" y="2164063"/>
            <a:ext cx="549830" cy="369332"/>
          </a:xfrm>
          <a:prstGeom prst="rect">
            <a:avLst/>
          </a:prstGeom>
          <a:noFill/>
          <a:effectLst/>
        </p:spPr>
        <p:txBody>
          <a:bodyPr wrap="none" lIns="0" tIns="0" rIns="0" bIns="0" rtlCol="0">
            <a:spAutoFit/>
          </a:bodyPr>
          <a:lstStyle/>
          <a:p>
            <a:pPr algn="ctr">
              <a:spcBef>
                <a:spcPts val="1200"/>
              </a:spcBef>
            </a:pPr>
            <a:r>
              <a:rPr lang="en-US" sz="1200">
                <a:solidFill>
                  <a:schemeClr val="accent5"/>
                </a:solidFill>
                <a:latin typeface="Avenir Book" panose="02000503020000020003" pitchFamily="2" charset="0"/>
              </a:rPr>
              <a:t>All</a:t>
            </a:r>
            <a:br>
              <a:rPr lang="en-US" sz="1200">
                <a:solidFill>
                  <a:schemeClr val="accent5"/>
                </a:solidFill>
                <a:latin typeface="Avenir Book" panose="02000503020000020003" pitchFamily="2" charset="0"/>
              </a:rPr>
            </a:br>
            <a:r>
              <a:rPr lang="en-US" sz="1200">
                <a:solidFill>
                  <a:schemeClr val="accent5"/>
                </a:solidFill>
                <a:latin typeface="Avenir Book" panose="02000503020000020003" pitchFamily="2" charset="0"/>
              </a:rPr>
              <a:t>patients</a:t>
            </a:r>
          </a:p>
        </p:txBody>
      </p:sp>
      <p:sp>
        <p:nvSpPr>
          <p:cNvPr id="49" name="TextBox 48">
            <a:extLst>
              <a:ext uri="{FF2B5EF4-FFF2-40B4-BE49-F238E27FC236}">
                <a16:creationId xmlns:a16="http://schemas.microsoft.com/office/drawing/2014/main" id="{464CB976-6F8E-721D-FF81-DF447C5274FC}"/>
              </a:ext>
            </a:extLst>
          </p:cNvPr>
          <p:cNvSpPr txBox="1"/>
          <p:nvPr/>
        </p:nvSpPr>
        <p:spPr>
          <a:xfrm>
            <a:off x="1883253" y="2164063"/>
            <a:ext cx="360676" cy="369332"/>
          </a:xfrm>
          <a:prstGeom prst="rect">
            <a:avLst/>
          </a:prstGeom>
          <a:noFill/>
          <a:effectLst/>
        </p:spPr>
        <p:txBody>
          <a:bodyPr wrap="none" lIns="0" tIns="0" rIns="0" bIns="0" rtlCol="0">
            <a:spAutoFit/>
          </a:bodyPr>
          <a:lstStyle/>
          <a:p>
            <a:pPr algn="ctr">
              <a:spcBef>
                <a:spcPts val="1200"/>
              </a:spcBef>
            </a:pPr>
            <a:r>
              <a:rPr lang="en-US" sz="1200">
                <a:solidFill>
                  <a:schemeClr val="accent5"/>
                </a:solidFill>
                <a:latin typeface="Avenir Book" panose="02000503020000020003" pitchFamily="2" charset="0"/>
              </a:rPr>
              <a:t>Bev</a:t>
            </a:r>
            <a:br>
              <a:rPr lang="en-US" sz="1200">
                <a:solidFill>
                  <a:schemeClr val="accent5"/>
                </a:solidFill>
                <a:latin typeface="Avenir Book" panose="02000503020000020003" pitchFamily="2" charset="0"/>
              </a:rPr>
            </a:br>
            <a:r>
              <a:rPr lang="en-US" sz="1200">
                <a:solidFill>
                  <a:schemeClr val="accent5"/>
                </a:solidFill>
                <a:latin typeface="Avenir Book" panose="02000503020000020003" pitchFamily="2" charset="0"/>
              </a:rPr>
              <a:t>naïve</a:t>
            </a:r>
          </a:p>
        </p:txBody>
      </p:sp>
      <p:sp>
        <p:nvSpPr>
          <p:cNvPr id="50" name="TextBox 49">
            <a:extLst>
              <a:ext uri="{FF2B5EF4-FFF2-40B4-BE49-F238E27FC236}">
                <a16:creationId xmlns:a16="http://schemas.microsoft.com/office/drawing/2014/main" id="{C797A072-F0EA-F447-59A2-5F4FBBFA21BE}"/>
              </a:ext>
            </a:extLst>
          </p:cNvPr>
          <p:cNvSpPr txBox="1"/>
          <p:nvPr/>
        </p:nvSpPr>
        <p:spPr>
          <a:xfrm>
            <a:off x="2474944" y="2164063"/>
            <a:ext cx="589905" cy="369332"/>
          </a:xfrm>
          <a:prstGeom prst="rect">
            <a:avLst/>
          </a:prstGeom>
          <a:noFill/>
          <a:effectLst/>
        </p:spPr>
        <p:txBody>
          <a:bodyPr wrap="none" lIns="0" tIns="0" rIns="0" bIns="0" rtlCol="0">
            <a:spAutoFit/>
          </a:bodyPr>
          <a:lstStyle/>
          <a:p>
            <a:pPr algn="ctr">
              <a:spcBef>
                <a:spcPts val="1200"/>
              </a:spcBef>
            </a:pPr>
            <a:r>
              <a:rPr lang="en-US" sz="1200">
                <a:solidFill>
                  <a:schemeClr val="accent5"/>
                </a:solidFill>
                <a:latin typeface="Avenir Book" panose="02000503020000020003" pitchFamily="2" charset="0"/>
              </a:rPr>
              <a:t>Bev</a:t>
            </a:r>
            <a:br>
              <a:rPr lang="en-US" sz="1200">
                <a:solidFill>
                  <a:schemeClr val="accent5"/>
                </a:solidFill>
                <a:latin typeface="Avenir Book" panose="02000503020000020003" pitchFamily="2" charset="0"/>
              </a:rPr>
            </a:br>
            <a:r>
              <a:rPr lang="en-US" sz="1200">
                <a:solidFill>
                  <a:schemeClr val="accent5"/>
                </a:solidFill>
                <a:latin typeface="Avenir Book" panose="02000503020000020003" pitchFamily="2" charset="0"/>
              </a:rPr>
              <a:t>exposed</a:t>
            </a:r>
          </a:p>
        </p:txBody>
      </p:sp>
      <p:sp>
        <p:nvSpPr>
          <p:cNvPr id="51" name="TextBox 50">
            <a:extLst>
              <a:ext uri="{FF2B5EF4-FFF2-40B4-BE49-F238E27FC236}">
                <a16:creationId xmlns:a16="http://schemas.microsoft.com/office/drawing/2014/main" id="{C44B02B5-CCAD-85E4-7F2E-FED131120D8B}"/>
              </a:ext>
            </a:extLst>
          </p:cNvPr>
          <p:cNvSpPr txBox="1"/>
          <p:nvPr/>
        </p:nvSpPr>
        <p:spPr>
          <a:xfrm>
            <a:off x="366013" y="2652052"/>
            <a:ext cx="120226" cy="184666"/>
          </a:xfrm>
          <a:prstGeom prst="rect">
            <a:avLst/>
          </a:prstGeom>
          <a:noFill/>
          <a:effectLst/>
        </p:spPr>
        <p:txBody>
          <a:bodyPr wrap="none" lIns="0" tIns="0" rIns="0" bIns="0" rtlCol="0">
            <a:spAutoFit/>
          </a:bodyPr>
          <a:lstStyle/>
          <a:p>
            <a:pPr>
              <a:spcBef>
                <a:spcPts val="1200"/>
              </a:spcBef>
            </a:pPr>
            <a:r>
              <a:rPr lang="en-US" sz="1200" b="0">
                <a:solidFill>
                  <a:schemeClr val="accent5"/>
                </a:solidFill>
                <a:latin typeface="Avenir Book" panose="02000503020000020003" pitchFamily="2" charset="0"/>
              </a:rPr>
              <a:t>N</a:t>
            </a:r>
          </a:p>
        </p:txBody>
      </p:sp>
      <p:sp>
        <p:nvSpPr>
          <p:cNvPr id="52" name="TextBox 51">
            <a:extLst>
              <a:ext uri="{FF2B5EF4-FFF2-40B4-BE49-F238E27FC236}">
                <a16:creationId xmlns:a16="http://schemas.microsoft.com/office/drawing/2014/main" id="{9FC4282E-A6BF-4AED-CF27-13D7952B775A}"/>
              </a:ext>
            </a:extLst>
          </p:cNvPr>
          <p:cNvSpPr txBox="1"/>
          <p:nvPr/>
        </p:nvSpPr>
        <p:spPr>
          <a:xfrm>
            <a:off x="366013" y="3057546"/>
            <a:ext cx="320601" cy="184666"/>
          </a:xfrm>
          <a:prstGeom prst="rect">
            <a:avLst/>
          </a:prstGeom>
          <a:noFill/>
          <a:effectLst/>
        </p:spPr>
        <p:txBody>
          <a:bodyPr wrap="none" lIns="0" tIns="0" rIns="0" bIns="0" rtlCol="0">
            <a:spAutoFit/>
          </a:bodyPr>
          <a:lstStyle/>
          <a:p>
            <a:pPr>
              <a:spcBef>
                <a:spcPts val="1200"/>
              </a:spcBef>
            </a:pPr>
            <a:r>
              <a:rPr lang="en-US" sz="1200" b="0">
                <a:solidFill>
                  <a:schemeClr val="accent5"/>
                </a:solidFill>
                <a:latin typeface="Avenir Heavy" panose="020B0703020203020204" pitchFamily="34" charset="0"/>
              </a:rPr>
              <a:t>ORR</a:t>
            </a:r>
          </a:p>
        </p:txBody>
      </p:sp>
      <p:sp>
        <p:nvSpPr>
          <p:cNvPr id="53" name="TextBox 52">
            <a:extLst>
              <a:ext uri="{FF2B5EF4-FFF2-40B4-BE49-F238E27FC236}">
                <a16:creationId xmlns:a16="http://schemas.microsoft.com/office/drawing/2014/main" id="{448A3700-4C11-55A7-0B99-FF8AB4E3FD0E}"/>
              </a:ext>
            </a:extLst>
          </p:cNvPr>
          <p:cNvSpPr txBox="1"/>
          <p:nvPr/>
        </p:nvSpPr>
        <p:spPr>
          <a:xfrm>
            <a:off x="440353" y="3313934"/>
            <a:ext cx="490519" cy="184666"/>
          </a:xfrm>
          <a:prstGeom prst="rect">
            <a:avLst/>
          </a:prstGeom>
          <a:noFill/>
          <a:effectLst/>
        </p:spPr>
        <p:txBody>
          <a:bodyPr wrap="none" lIns="0" tIns="0" rIns="0" bIns="0" rtlCol="0">
            <a:spAutoFit/>
          </a:bodyPr>
          <a:lstStyle/>
          <a:p>
            <a:pPr>
              <a:spcBef>
                <a:spcPts val="1200"/>
              </a:spcBef>
            </a:pPr>
            <a:r>
              <a:rPr lang="en-US" sz="1200" b="0">
                <a:solidFill>
                  <a:schemeClr val="accent6">
                    <a:lumMod val="75000"/>
                  </a:schemeClr>
                </a:solidFill>
                <a:latin typeface="Avenir Book" panose="02000503020000020003" pitchFamily="2" charset="0"/>
              </a:rPr>
              <a:t>95% CI</a:t>
            </a:r>
          </a:p>
        </p:txBody>
      </p:sp>
      <p:sp>
        <p:nvSpPr>
          <p:cNvPr id="54" name="TextBox 53">
            <a:extLst>
              <a:ext uri="{FF2B5EF4-FFF2-40B4-BE49-F238E27FC236}">
                <a16:creationId xmlns:a16="http://schemas.microsoft.com/office/drawing/2014/main" id="{83AC03D5-07D5-BC76-D978-A1C673A9972C}"/>
              </a:ext>
            </a:extLst>
          </p:cNvPr>
          <p:cNvSpPr txBox="1"/>
          <p:nvPr/>
        </p:nvSpPr>
        <p:spPr>
          <a:xfrm>
            <a:off x="1261886" y="2652052"/>
            <a:ext cx="169918" cy="184666"/>
          </a:xfrm>
          <a:prstGeom prst="rect">
            <a:avLst/>
          </a:prstGeom>
          <a:noFill/>
          <a:effectLst/>
        </p:spPr>
        <p:txBody>
          <a:bodyPr wrap="none" lIns="0" tIns="0" rIns="0" bIns="0" rtlCol="0">
            <a:spAutoFit/>
          </a:bodyPr>
          <a:lstStyle/>
          <a:p>
            <a:pPr algn="ctr">
              <a:spcBef>
                <a:spcPts val="1200"/>
              </a:spcBef>
            </a:pPr>
            <a:r>
              <a:rPr lang="en-US" sz="1200" b="0">
                <a:solidFill>
                  <a:schemeClr val="accent5"/>
                </a:solidFill>
                <a:latin typeface="Avenir Book" panose="02000503020000020003" pitchFamily="2" charset="0"/>
              </a:rPr>
              <a:t>66</a:t>
            </a:r>
          </a:p>
        </p:txBody>
      </p:sp>
      <p:sp>
        <p:nvSpPr>
          <p:cNvPr id="57" name="TextBox 56">
            <a:extLst>
              <a:ext uri="{FF2B5EF4-FFF2-40B4-BE49-F238E27FC236}">
                <a16:creationId xmlns:a16="http://schemas.microsoft.com/office/drawing/2014/main" id="{711B23FA-6BDC-19E0-EA57-E004D266941A}"/>
              </a:ext>
            </a:extLst>
          </p:cNvPr>
          <p:cNvSpPr txBox="1"/>
          <p:nvPr/>
        </p:nvSpPr>
        <p:spPr>
          <a:xfrm>
            <a:off x="1049489" y="3057546"/>
            <a:ext cx="594714" cy="184666"/>
          </a:xfrm>
          <a:prstGeom prst="rect">
            <a:avLst/>
          </a:prstGeom>
          <a:noFill/>
          <a:effectLst/>
        </p:spPr>
        <p:txBody>
          <a:bodyPr wrap="none" lIns="0" tIns="0" rIns="0" bIns="0" rtlCol="0">
            <a:spAutoFit/>
          </a:bodyPr>
          <a:lstStyle/>
          <a:p>
            <a:pPr algn="ctr">
              <a:spcBef>
                <a:spcPts val="1200"/>
              </a:spcBef>
            </a:pPr>
            <a:r>
              <a:rPr lang="en-US" sz="1200" b="0">
                <a:solidFill>
                  <a:schemeClr val="accent5"/>
                </a:solidFill>
                <a:latin typeface="Avenir Heavy" panose="020B0703020203020204" pitchFamily="34" charset="0"/>
              </a:rPr>
              <a:t>29%</a:t>
            </a:r>
            <a:r>
              <a:rPr lang="en-US" sz="1100" b="0">
                <a:solidFill>
                  <a:schemeClr val="accent6">
                    <a:lumMod val="75000"/>
                  </a:schemeClr>
                </a:solidFill>
                <a:latin typeface="Avenir Heavy" panose="020B0703020203020204" pitchFamily="34" charset="0"/>
              </a:rPr>
              <a:t> </a:t>
            </a:r>
            <a:r>
              <a:rPr lang="en-US" sz="1100">
                <a:solidFill>
                  <a:schemeClr val="accent6">
                    <a:lumMod val="50000"/>
                  </a:schemeClr>
                </a:solidFill>
                <a:latin typeface="Avenir Book" panose="02000503020000020003" pitchFamily="2" charset="0"/>
              </a:rPr>
              <a:t>(19)</a:t>
            </a:r>
            <a:endParaRPr lang="en-US" sz="1200">
              <a:solidFill>
                <a:schemeClr val="accent6">
                  <a:lumMod val="50000"/>
                </a:schemeClr>
              </a:solidFill>
              <a:latin typeface="Avenir Book" panose="02000503020000020003" pitchFamily="2" charset="0"/>
            </a:endParaRPr>
          </a:p>
        </p:txBody>
      </p:sp>
      <p:cxnSp>
        <p:nvCxnSpPr>
          <p:cNvPr id="63" name="Straight Connector 62">
            <a:extLst>
              <a:ext uri="{FF2B5EF4-FFF2-40B4-BE49-F238E27FC236}">
                <a16:creationId xmlns:a16="http://schemas.microsoft.com/office/drawing/2014/main" id="{D23671E0-47E2-D67C-ABF7-E4223ECFD13F}"/>
              </a:ext>
            </a:extLst>
          </p:cNvPr>
          <p:cNvCxnSpPr>
            <a:cxnSpLocks/>
          </p:cNvCxnSpPr>
          <p:nvPr/>
        </p:nvCxnSpPr>
        <p:spPr>
          <a:xfrm>
            <a:off x="999680" y="2132685"/>
            <a:ext cx="0" cy="283464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67" name="TextBox 66">
            <a:extLst>
              <a:ext uri="{FF2B5EF4-FFF2-40B4-BE49-F238E27FC236}">
                <a16:creationId xmlns:a16="http://schemas.microsoft.com/office/drawing/2014/main" id="{9C7F3556-EB71-A08A-5F5A-CA01975903C6}"/>
              </a:ext>
            </a:extLst>
          </p:cNvPr>
          <p:cNvSpPr txBox="1"/>
          <p:nvPr/>
        </p:nvSpPr>
        <p:spPr>
          <a:xfrm>
            <a:off x="366013" y="3762971"/>
            <a:ext cx="431208" cy="184666"/>
          </a:xfrm>
          <a:prstGeom prst="rect">
            <a:avLst/>
          </a:prstGeom>
          <a:noFill/>
          <a:effectLst/>
        </p:spPr>
        <p:txBody>
          <a:bodyPr wrap="none" lIns="0" tIns="0" rIns="0" bIns="0" rtlCol="0">
            <a:spAutoFit/>
          </a:bodyPr>
          <a:lstStyle/>
          <a:p>
            <a:pPr>
              <a:spcBef>
                <a:spcPts val="1200"/>
              </a:spcBef>
            </a:pPr>
            <a:r>
              <a:rPr lang="en-US" sz="1200" err="1">
                <a:solidFill>
                  <a:schemeClr val="accent5"/>
                </a:solidFill>
                <a:latin typeface="Avenir Medium" panose="02000603020000020003" pitchFamily="2" charset="0"/>
              </a:rPr>
              <a:t>mDoR</a:t>
            </a:r>
            <a:endParaRPr lang="en-US" sz="1200" b="0">
              <a:solidFill>
                <a:schemeClr val="accent5"/>
              </a:solidFill>
              <a:latin typeface="Avenir Medium" panose="02000603020000020003" pitchFamily="2" charset="0"/>
            </a:endParaRPr>
          </a:p>
        </p:txBody>
      </p:sp>
      <p:sp>
        <p:nvSpPr>
          <p:cNvPr id="71" name="TextBox 70">
            <a:extLst>
              <a:ext uri="{FF2B5EF4-FFF2-40B4-BE49-F238E27FC236}">
                <a16:creationId xmlns:a16="http://schemas.microsoft.com/office/drawing/2014/main" id="{E30BF3E5-BDDF-477E-B10C-4D402693CB15}"/>
              </a:ext>
            </a:extLst>
          </p:cNvPr>
          <p:cNvSpPr txBox="1"/>
          <p:nvPr/>
        </p:nvSpPr>
        <p:spPr>
          <a:xfrm>
            <a:off x="440353" y="3994136"/>
            <a:ext cx="490519" cy="184666"/>
          </a:xfrm>
          <a:prstGeom prst="rect">
            <a:avLst/>
          </a:prstGeom>
          <a:noFill/>
          <a:effectLst/>
        </p:spPr>
        <p:txBody>
          <a:bodyPr wrap="none" lIns="0" tIns="0" rIns="0" bIns="0" rtlCol="0">
            <a:spAutoFit/>
          </a:bodyPr>
          <a:lstStyle/>
          <a:p>
            <a:pPr>
              <a:spcBef>
                <a:spcPts val="1200"/>
              </a:spcBef>
            </a:pPr>
            <a:r>
              <a:rPr lang="en-US" sz="1200" b="0">
                <a:solidFill>
                  <a:schemeClr val="accent6">
                    <a:lumMod val="75000"/>
                  </a:schemeClr>
                </a:solidFill>
                <a:latin typeface="Avenir Book" panose="02000503020000020003" pitchFamily="2" charset="0"/>
              </a:rPr>
              <a:t>95% CI</a:t>
            </a:r>
          </a:p>
        </p:txBody>
      </p:sp>
      <p:cxnSp>
        <p:nvCxnSpPr>
          <p:cNvPr id="76" name="Straight Connector 75">
            <a:extLst>
              <a:ext uri="{FF2B5EF4-FFF2-40B4-BE49-F238E27FC236}">
                <a16:creationId xmlns:a16="http://schemas.microsoft.com/office/drawing/2014/main" id="{BB2408E8-E3D9-2070-F987-E79C93790A3E}"/>
              </a:ext>
            </a:extLst>
          </p:cNvPr>
          <p:cNvCxnSpPr>
            <a:cxnSpLocks/>
          </p:cNvCxnSpPr>
          <p:nvPr/>
        </p:nvCxnSpPr>
        <p:spPr>
          <a:xfrm>
            <a:off x="1704683" y="2132686"/>
            <a:ext cx="0" cy="329184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7750DB7A-8910-2E33-23F2-1F4F4830D043}"/>
              </a:ext>
            </a:extLst>
          </p:cNvPr>
          <p:cNvCxnSpPr>
            <a:cxnSpLocks/>
          </p:cNvCxnSpPr>
          <p:nvPr/>
        </p:nvCxnSpPr>
        <p:spPr>
          <a:xfrm>
            <a:off x="2409686" y="2132686"/>
            <a:ext cx="0" cy="329184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80" name="TextBox 79">
            <a:extLst>
              <a:ext uri="{FF2B5EF4-FFF2-40B4-BE49-F238E27FC236}">
                <a16:creationId xmlns:a16="http://schemas.microsoft.com/office/drawing/2014/main" id="{890FC4DF-55C7-9CA0-512A-62DD047FB8DB}"/>
              </a:ext>
            </a:extLst>
          </p:cNvPr>
          <p:cNvSpPr txBox="1"/>
          <p:nvPr/>
        </p:nvSpPr>
        <p:spPr>
          <a:xfrm>
            <a:off x="1047084" y="3313934"/>
            <a:ext cx="599523" cy="184666"/>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chemeClr val="accent6">
                    <a:lumMod val="75000"/>
                  </a:schemeClr>
                </a:solidFill>
                <a:effectLst/>
                <a:uLnTx/>
                <a:uFillTx/>
                <a:latin typeface="Avenir Book" panose="02000503020000020003" pitchFamily="2" charset="0"/>
                <a:ea typeface="+mn-ea"/>
                <a:cs typeface="+mn-cs"/>
              </a:rPr>
              <a:t>(18-41%)</a:t>
            </a:r>
          </a:p>
        </p:txBody>
      </p:sp>
      <p:sp>
        <p:nvSpPr>
          <p:cNvPr id="83" name="TextBox 82">
            <a:extLst>
              <a:ext uri="{FF2B5EF4-FFF2-40B4-BE49-F238E27FC236}">
                <a16:creationId xmlns:a16="http://schemas.microsoft.com/office/drawing/2014/main" id="{91291F56-3804-4463-CA6C-70DF5822E4FD}"/>
              </a:ext>
            </a:extLst>
          </p:cNvPr>
          <p:cNvSpPr txBox="1"/>
          <p:nvPr/>
        </p:nvSpPr>
        <p:spPr>
          <a:xfrm>
            <a:off x="1767838" y="3057546"/>
            <a:ext cx="591509" cy="184666"/>
          </a:xfrm>
          <a:prstGeom prst="rect">
            <a:avLst/>
          </a:prstGeom>
          <a:noFill/>
          <a:effectLst/>
        </p:spPr>
        <p:txBody>
          <a:bodyPr wrap="none" lIns="0" tIns="0" rIns="0" bIns="0" rtlCol="0">
            <a:spAutoFit/>
          </a:bodyPr>
          <a:lstStyle/>
          <a:p>
            <a:pPr algn="ctr">
              <a:spcBef>
                <a:spcPts val="1200"/>
              </a:spcBef>
            </a:pPr>
            <a:r>
              <a:rPr lang="en-US" sz="1200">
                <a:solidFill>
                  <a:schemeClr val="accent5"/>
                </a:solidFill>
                <a:latin typeface="Avenir Heavy" panose="020B0703020203020204" pitchFamily="34" charset="0"/>
              </a:rPr>
              <a:t>73%</a:t>
            </a:r>
            <a:r>
              <a:rPr lang="en-US" sz="1100">
                <a:solidFill>
                  <a:schemeClr val="accent6">
                    <a:lumMod val="50000"/>
                  </a:schemeClr>
                </a:solidFill>
                <a:latin typeface="Avenir Book" panose="02000503020000020003" pitchFamily="2" charset="0"/>
              </a:rPr>
              <a:t> (11)</a:t>
            </a:r>
          </a:p>
        </p:txBody>
      </p:sp>
      <p:sp>
        <p:nvSpPr>
          <p:cNvPr id="84" name="TextBox 83">
            <a:extLst>
              <a:ext uri="{FF2B5EF4-FFF2-40B4-BE49-F238E27FC236}">
                <a16:creationId xmlns:a16="http://schemas.microsoft.com/office/drawing/2014/main" id="{9FF07039-2754-616B-0946-4F7174EDEEF0}"/>
              </a:ext>
            </a:extLst>
          </p:cNvPr>
          <p:cNvSpPr txBox="1"/>
          <p:nvPr/>
        </p:nvSpPr>
        <p:spPr>
          <a:xfrm>
            <a:off x="1763829" y="3313934"/>
            <a:ext cx="599524" cy="184666"/>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chemeClr val="accent6">
                    <a:lumMod val="75000"/>
                  </a:schemeClr>
                </a:solidFill>
                <a:effectLst/>
                <a:uLnTx/>
                <a:uFillTx/>
                <a:latin typeface="Avenir Book" panose="02000503020000020003" pitchFamily="2" charset="0"/>
                <a:ea typeface="+mn-ea"/>
                <a:cs typeface="+mn-cs"/>
              </a:rPr>
              <a:t>(45-92%)</a:t>
            </a:r>
          </a:p>
        </p:txBody>
      </p:sp>
      <p:sp>
        <p:nvSpPr>
          <p:cNvPr id="85" name="TextBox 84">
            <a:extLst>
              <a:ext uri="{FF2B5EF4-FFF2-40B4-BE49-F238E27FC236}">
                <a16:creationId xmlns:a16="http://schemas.microsoft.com/office/drawing/2014/main" id="{19F370EC-495B-5081-DB1D-CC923B1934B7}"/>
              </a:ext>
            </a:extLst>
          </p:cNvPr>
          <p:cNvSpPr txBox="1"/>
          <p:nvPr/>
        </p:nvSpPr>
        <p:spPr>
          <a:xfrm>
            <a:off x="2510211" y="3057546"/>
            <a:ext cx="519373" cy="184666"/>
          </a:xfrm>
          <a:prstGeom prst="rect">
            <a:avLst/>
          </a:prstGeom>
          <a:noFill/>
          <a:effectLst/>
        </p:spPr>
        <p:txBody>
          <a:bodyPr wrap="none" lIns="0" tIns="0" rIns="0" bIns="0" rtlCol="0">
            <a:spAutoFit/>
          </a:bodyPr>
          <a:lstStyle/>
          <a:p>
            <a:pPr algn="ctr">
              <a:spcBef>
                <a:spcPts val="1200"/>
              </a:spcBef>
            </a:pPr>
            <a:r>
              <a:rPr lang="en-US" sz="1200">
                <a:solidFill>
                  <a:schemeClr val="accent5"/>
                </a:solidFill>
                <a:latin typeface="Avenir Heavy" panose="020B0703020203020204" pitchFamily="34" charset="0"/>
              </a:rPr>
              <a:t>16% </a:t>
            </a:r>
            <a:r>
              <a:rPr lang="en-US" sz="1100">
                <a:solidFill>
                  <a:schemeClr val="accent6">
                    <a:lumMod val="50000"/>
                  </a:schemeClr>
                </a:solidFill>
                <a:latin typeface="Avenir Book" panose="02000503020000020003" pitchFamily="2" charset="0"/>
              </a:rPr>
              <a:t>(8)</a:t>
            </a:r>
          </a:p>
        </p:txBody>
      </p:sp>
      <p:sp>
        <p:nvSpPr>
          <p:cNvPr id="86" name="TextBox 85">
            <a:extLst>
              <a:ext uri="{FF2B5EF4-FFF2-40B4-BE49-F238E27FC236}">
                <a16:creationId xmlns:a16="http://schemas.microsoft.com/office/drawing/2014/main" id="{85363AEA-AAD5-8768-D5A8-299831F7D5F8}"/>
              </a:ext>
            </a:extLst>
          </p:cNvPr>
          <p:cNvSpPr txBox="1"/>
          <p:nvPr/>
        </p:nvSpPr>
        <p:spPr>
          <a:xfrm>
            <a:off x="2512614" y="3313934"/>
            <a:ext cx="514564" cy="184666"/>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chemeClr val="accent6">
                    <a:lumMod val="75000"/>
                  </a:schemeClr>
                </a:solidFill>
                <a:effectLst/>
                <a:uLnTx/>
                <a:uFillTx/>
                <a:latin typeface="Avenir Book" panose="02000503020000020003" pitchFamily="2" charset="0"/>
                <a:ea typeface="+mn-ea"/>
                <a:cs typeface="+mn-cs"/>
              </a:rPr>
              <a:t>(7-29%)</a:t>
            </a:r>
          </a:p>
        </p:txBody>
      </p:sp>
      <p:sp>
        <p:nvSpPr>
          <p:cNvPr id="37" name="TextBox 36">
            <a:extLst>
              <a:ext uri="{FF2B5EF4-FFF2-40B4-BE49-F238E27FC236}">
                <a16:creationId xmlns:a16="http://schemas.microsoft.com/office/drawing/2014/main" id="{1AF845BA-3FAC-8978-EC68-917BC7886DE1}"/>
              </a:ext>
            </a:extLst>
          </p:cNvPr>
          <p:cNvSpPr txBox="1"/>
          <p:nvPr/>
        </p:nvSpPr>
        <p:spPr>
          <a:xfrm>
            <a:off x="1803103" y="3762971"/>
            <a:ext cx="520976" cy="184666"/>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solidFill>
                  <a:schemeClr val="accent6">
                    <a:lumMod val="50000"/>
                  </a:schemeClr>
                </a:solidFill>
                <a:latin typeface="Avenir Medium" panose="02000603020000020003" pitchFamily="2" charset="0"/>
              </a:rPr>
              <a:t>13.0</a:t>
            </a:r>
            <a:r>
              <a:rPr kumimoji="0" lang="en-US" sz="1200" b="0" i="0" u="none" strike="noStrike" kern="1200" cap="none" spc="0" normalizeH="0" baseline="0" noProof="0" err="1">
                <a:ln>
                  <a:noFill/>
                </a:ln>
                <a:solidFill>
                  <a:schemeClr val="accent6">
                    <a:lumMod val="50000"/>
                  </a:schemeClr>
                </a:solidFill>
                <a:effectLst/>
                <a:uLnTx/>
                <a:uFillTx/>
                <a:latin typeface="Avenir Medium" panose="02000603020000020003" pitchFamily="2" charset="0"/>
              </a:rPr>
              <a:t>mo</a:t>
            </a:r>
            <a:endParaRPr kumimoji="0" lang="en-US" sz="1200" b="0" i="0" u="none" strike="noStrike" kern="1200" cap="none" spc="0" normalizeH="0" baseline="0" noProof="0">
              <a:ln>
                <a:noFill/>
              </a:ln>
              <a:solidFill>
                <a:schemeClr val="accent6">
                  <a:lumMod val="50000"/>
                </a:schemeClr>
              </a:solidFill>
              <a:effectLst/>
              <a:uLnTx/>
              <a:uFillTx/>
              <a:latin typeface="Avenir Medium" panose="02000603020000020003" pitchFamily="2" charset="0"/>
            </a:endParaRPr>
          </a:p>
        </p:txBody>
      </p:sp>
      <p:sp>
        <p:nvSpPr>
          <p:cNvPr id="41" name="TextBox 40">
            <a:extLst>
              <a:ext uri="{FF2B5EF4-FFF2-40B4-BE49-F238E27FC236}">
                <a16:creationId xmlns:a16="http://schemas.microsoft.com/office/drawing/2014/main" id="{3442BF7D-C01C-0283-C235-F23AEF352F3B}"/>
              </a:ext>
            </a:extLst>
          </p:cNvPr>
          <p:cNvSpPr txBox="1"/>
          <p:nvPr/>
        </p:nvSpPr>
        <p:spPr>
          <a:xfrm>
            <a:off x="1792683" y="3994136"/>
            <a:ext cx="541816" cy="184666"/>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chemeClr val="accent6">
                    <a:lumMod val="75000"/>
                  </a:schemeClr>
                </a:solidFill>
                <a:effectLst/>
                <a:uLnTx/>
                <a:uFillTx/>
                <a:latin typeface="Avenir Book" panose="02000503020000020003" pitchFamily="2" charset="0"/>
                <a:ea typeface="+mn-ea"/>
                <a:cs typeface="+mn-cs"/>
              </a:rPr>
              <a:t>(12.0, –)</a:t>
            </a:r>
          </a:p>
        </p:txBody>
      </p:sp>
      <p:sp>
        <p:nvSpPr>
          <p:cNvPr id="30" name="TextBox 29">
            <a:extLst>
              <a:ext uri="{FF2B5EF4-FFF2-40B4-BE49-F238E27FC236}">
                <a16:creationId xmlns:a16="http://schemas.microsoft.com/office/drawing/2014/main" id="{49627812-6511-FAE9-8EC5-874BD9A43016}"/>
              </a:ext>
            </a:extLst>
          </p:cNvPr>
          <p:cNvSpPr txBox="1"/>
          <p:nvPr/>
        </p:nvSpPr>
        <p:spPr>
          <a:xfrm>
            <a:off x="2684937" y="2652052"/>
            <a:ext cx="169919" cy="184666"/>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chemeClr val="accent6">
                    <a:lumMod val="50000"/>
                  </a:schemeClr>
                </a:solidFill>
                <a:effectLst/>
                <a:uLnTx/>
                <a:uFillTx/>
                <a:latin typeface="Avenir Book" panose="02000503020000020003" pitchFamily="2" charset="0"/>
                <a:ea typeface="+mn-ea"/>
                <a:cs typeface="+mn-cs"/>
              </a:rPr>
              <a:t>51</a:t>
            </a:r>
          </a:p>
        </p:txBody>
      </p:sp>
      <p:sp>
        <p:nvSpPr>
          <p:cNvPr id="82" name="TextBox 81">
            <a:extLst>
              <a:ext uri="{FF2B5EF4-FFF2-40B4-BE49-F238E27FC236}">
                <a16:creationId xmlns:a16="http://schemas.microsoft.com/office/drawing/2014/main" id="{98148ABA-DDEC-0521-317B-86E0B37964AE}"/>
              </a:ext>
            </a:extLst>
          </p:cNvPr>
          <p:cNvSpPr txBox="1"/>
          <p:nvPr/>
        </p:nvSpPr>
        <p:spPr>
          <a:xfrm>
            <a:off x="1978632" y="2652052"/>
            <a:ext cx="169918" cy="184666"/>
          </a:xfrm>
          <a:prstGeom prst="rect">
            <a:avLst/>
          </a:prstGeom>
          <a:noFill/>
          <a:effectLst/>
        </p:spPr>
        <p:txBody>
          <a:bodyPr wrap="none" lIns="0" tIns="0" rIns="0" bIns="0" rtlCol="0">
            <a:spAutoFit/>
          </a:bodyPr>
          <a:lstStyle/>
          <a:p>
            <a:pPr algn="ctr">
              <a:spcBef>
                <a:spcPts val="1200"/>
              </a:spcBef>
            </a:pPr>
            <a:r>
              <a:rPr lang="en-US" sz="1200" b="0">
                <a:solidFill>
                  <a:schemeClr val="accent5"/>
                </a:solidFill>
                <a:latin typeface="Avenir Book" panose="02000503020000020003" pitchFamily="2" charset="0"/>
              </a:rPr>
              <a:t>15</a:t>
            </a:r>
          </a:p>
        </p:txBody>
      </p:sp>
      <p:sp>
        <p:nvSpPr>
          <p:cNvPr id="20" name="TextBox 19">
            <a:extLst>
              <a:ext uri="{FF2B5EF4-FFF2-40B4-BE49-F238E27FC236}">
                <a16:creationId xmlns:a16="http://schemas.microsoft.com/office/drawing/2014/main" id="{9ED4EB73-C427-91E2-E0E9-AE5F48CD56C6}"/>
              </a:ext>
            </a:extLst>
          </p:cNvPr>
          <p:cNvSpPr txBox="1"/>
          <p:nvPr/>
        </p:nvSpPr>
        <p:spPr>
          <a:xfrm>
            <a:off x="2551887" y="3762971"/>
            <a:ext cx="436018" cy="184666"/>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chemeClr val="accent6">
                    <a:lumMod val="50000"/>
                  </a:schemeClr>
                </a:solidFill>
                <a:effectLst/>
                <a:uLnTx/>
                <a:uFillTx/>
                <a:latin typeface="Avenir Medium" panose="02000603020000020003" pitchFamily="2" charset="0"/>
              </a:rPr>
              <a:t>8.9mo</a:t>
            </a:r>
          </a:p>
        </p:txBody>
      </p:sp>
      <p:sp>
        <p:nvSpPr>
          <p:cNvPr id="29" name="TextBox 28">
            <a:extLst>
              <a:ext uri="{FF2B5EF4-FFF2-40B4-BE49-F238E27FC236}">
                <a16:creationId xmlns:a16="http://schemas.microsoft.com/office/drawing/2014/main" id="{5BE2B368-97CA-E99B-B008-248AEAEC32D1}"/>
              </a:ext>
            </a:extLst>
          </p:cNvPr>
          <p:cNvSpPr txBox="1"/>
          <p:nvPr/>
        </p:nvSpPr>
        <p:spPr>
          <a:xfrm>
            <a:off x="2541468" y="3994136"/>
            <a:ext cx="456856" cy="184666"/>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chemeClr val="accent6">
                    <a:lumMod val="75000"/>
                  </a:schemeClr>
                </a:solidFill>
                <a:effectLst/>
                <a:uLnTx/>
                <a:uFillTx/>
                <a:latin typeface="Avenir Book" panose="02000503020000020003" pitchFamily="2" charset="0"/>
                <a:ea typeface="+mn-ea"/>
                <a:cs typeface="+mn-cs"/>
              </a:rPr>
              <a:t>(3.9, –)</a:t>
            </a:r>
          </a:p>
        </p:txBody>
      </p:sp>
      <p:sp>
        <p:nvSpPr>
          <p:cNvPr id="87" name="TextBox 86">
            <a:extLst>
              <a:ext uri="{FF2B5EF4-FFF2-40B4-BE49-F238E27FC236}">
                <a16:creationId xmlns:a16="http://schemas.microsoft.com/office/drawing/2014/main" id="{FE8EAA3F-2A2C-EFF4-540D-49374C4CFAB3}"/>
              </a:ext>
            </a:extLst>
          </p:cNvPr>
          <p:cNvSpPr txBox="1"/>
          <p:nvPr/>
        </p:nvSpPr>
        <p:spPr>
          <a:xfrm>
            <a:off x="1086357" y="3762971"/>
            <a:ext cx="520976" cy="184666"/>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solidFill>
                  <a:schemeClr val="accent6">
                    <a:lumMod val="50000"/>
                  </a:schemeClr>
                </a:solidFill>
                <a:latin typeface="Avenir Medium" panose="02000603020000020003" pitchFamily="2" charset="0"/>
              </a:rPr>
              <a:t>12.0</a:t>
            </a:r>
            <a:r>
              <a:rPr kumimoji="0" lang="en-US" sz="1200" b="0" i="0" u="none" strike="noStrike" kern="1200" cap="none" spc="0" normalizeH="0" baseline="0" noProof="0" err="1">
                <a:ln>
                  <a:noFill/>
                </a:ln>
                <a:solidFill>
                  <a:schemeClr val="accent6">
                    <a:lumMod val="50000"/>
                  </a:schemeClr>
                </a:solidFill>
                <a:effectLst/>
                <a:uLnTx/>
                <a:uFillTx/>
                <a:latin typeface="Avenir Medium" panose="02000603020000020003" pitchFamily="2" charset="0"/>
              </a:rPr>
              <a:t>mo</a:t>
            </a:r>
            <a:endParaRPr kumimoji="0" lang="en-US" sz="1200" b="0" i="0" u="none" strike="noStrike" kern="1200" cap="none" spc="0" normalizeH="0" baseline="0" noProof="0">
              <a:ln>
                <a:noFill/>
              </a:ln>
              <a:solidFill>
                <a:schemeClr val="accent6">
                  <a:lumMod val="50000"/>
                </a:schemeClr>
              </a:solidFill>
              <a:effectLst/>
              <a:uLnTx/>
              <a:uFillTx/>
              <a:latin typeface="Avenir Medium" panose="02000603020000020003" pitchFamily="2" charset="0"/>
            </a:endParaRPr>
          </a:p>
        </p:txBody>
      </p:sp>
      <p:sp>
        <p:nvSpPr>
          <p:cNvPr id="88" name="TextBox 87">
            <a:extLst>
              <a:ext uri="{FF2B5EF4-FFF2-40B4-BE49-F238E27FC236}">
                <a16:creationId xmlns:a16="http://schemas.microsoft.com/office/drawing/2014/main" id="{D72895D2-3532-A4F9-0EC6-7CC113042697}"/>
              </a:ext>
            </a:extLst>
          </p:cNvPr>
          <p:cNvSpPr txBox="1"/>
          <p:nvPr/>
        </p:nvSpPr>
        <p:spPr>
          <a:xfrm>
            <a:off x="1118417" y="3994136"/>
            <a:ext cx="456856" cy="184666"/>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chemeClr val="accent6">
                    <a:lumMod val="75000"/>
                  </a:schemeClr>
                </a:solidFill>
                <a:effectLst/>
                <a:uLnTx/>
                <a:uFillTx/>
                <a:latin typeface="Avenir Book" panose="02000503020000020003" pitchFamily="2" charset="0"/>
                <a:ea typeface="+mn-ea"/>
                <a:cs typeface="+mn-cs"/>
              </a:rPr>
              <a:t>(8.9, –)</a:t>
            </a:r>
          </a:p>
        </p:txBody>
      </p:sp>
      <p:sp>
        <p:nvSpPr>
          <p:cNvPr id="6" name="TextBox 5">
            <a:extLst>
              <a:ext uri="{FF2B5EF4-FFF2-40B4-BE49-F238E27FC236}">
                <a16:creationId xmlns:a16="http://schemas.microsoft.com/office/drawing/2014/main" id="{E71FD20D-8201-F2DB-1429-91E20C722E5C}"/>
              </a:ext>
            </a:extLst>
          </p:cNvPr>
          <p:cNvSpPr txBox="1"/>
          <p:nvPr/>
        </p:nvSpPr>
        <p:spPr>
          <a:xfrm>
            <a:off x="366013" y="5239512"/>
            <a:ext cx="317395" cy="184666"/>
          </a:xfrm>
          <a:prstGeom prst="rect">
            <a:avLst/>
          </a:prstGeom>
          <a:noFill/>
          <a:effectLst/>
        </p:spPr>
        <p:txBody>
          <a:bodyPr wrap="none" lIns="0" tIns="0" rIns="0" bIns="0" rtlCol="0">
            <a:spAutoFit/>
          </a:bodyPr>
          <a:lstStyle/>
          <a:p>
            <a:pPr>
              <a:spcBef>
                <a:spcPts val="1200"/>
              </a:spcBef>
            </a:pPr>
            <a:r>
              <a:rPr lang="en-US" sz="1200" b="0">
                <a:solidFill>
                  <a:schemeClr val="accent5"/>
                </a:solidFill>
                <a:latin typeface="Avenir Medium" panose="02000603020000020003" pitchFamily="2" charset="0"/>
              </a:rPr>
              <a:t>ORR</a:t>
            </a:r>
          </a:p>
        </p:txBody>
      </p:sp>
      <p:sp>
        <p:nvSpPr>
          <p:cNvPr id="22" name="TextBox 21">
            <a:extLst>
              <a:ext uri="{FF2B5EF4-FFF2-40B4-BE49-F238E27FC236}">
                <a16:creationId xmlns:a16="http://schemas.microsoft.com/office/drawing/2014/main" id="{1409B710-1843-59EF-D3BA-44101FF890FD}"/>
              </a:ext>
            </a:extLst>
          </p:cNvPr>
          <p:cNvSpPr txBox="1"/>
          <p:nvPr/>
        </p:nvSpPr>
        <p:spPr>
          <a:xfrm>
            <a:off x="1807715" y="5239512"/>
            <a:ext cx="519374" cy="184666"/>
          </a:xfrm>
          <a:prstGeom prst="rect">
            <a:avLst/>
          </a:prstGeom>
          <a:noFill/>
          <a:effectLst/>
        </p:spPr>
        <p:txBody>
          <a:bodyPr wrap="none" lIns="0" tIns="0" rIns="0" bIns="0" rtlCol="0">
            <a:spAutoFit/>
          </a:bodyPr>
          <a:lstStyle/>
          <a:p>
            <a:pPr algn="ctr">
              <a:spcBef>
                <a:spcPts val="1200"/>
              </a:spcBef>
            </a:pPr>
            <a:r>
              <a:rPr lang="en-US" sz="1200" b="0">
                <a:solidFill>
                  <a:schemeClr val="accent5"/>
                </a:solidFill>
                <a:latin typeface="Avenir Medium" panose="02000603020000020003" pitchFamily="2" charset="0"/>
              </a:rPr>
              <a:t>23-26%</a:t>
            </a:r>
          </a:p>
        </p:txBody>
      </p:sp>
      <p:sp>
        <p:nvSpPr>
          <p:cNvPr id="23" name="TextBox 22">
            <a:extLst>
              <a:ext uri="{FF2B5EF4-FFF2-40B4-BE49-F238E27FC236}">
                <a16:creationId xmlns:a16="http://schemas.microsoft.com/office/drawing/2014/main" id="{4CB0965E-B83E-AF01-4002-93AAFEF645B7}"/>
              </a:ext>
            </a:extLst>
          </p:cNvPr>
          <p:cNvSpPr txBox="1"/>
          <p:nvPr/>
        </p:nvSpPr>
        <p:spPr>
          <a:xfrm>
            <a:off x="2556500" y="5239512"/>
            <a:ext cx="434414" cy="184666"/>
          </a:xfrm>
          <a:prstGeom prst="rect">
            <a:avLst/>
          </a:prstGeom>
          <a:noFill/>
          <a:effectLst/>
        </p:spPr>
        <p:txBody>
          <a:bodyPr wrap="none" lIns="0" tIns="0" rIns="0" bIns="0" rtlCol="0">
            <a:spAutoFit/>
          </a:bodyPr>
          <a:lstStyle/>
          <a:p>
            <a:pPr algn="ctr">
              <a:spcBef>
                <a:spcPts val="1200"/>
              </a:spcBef>
            </a:pPr>
            <a:r>
              <a:rPr lang="en-US" sz="1200">
                <a:solidFill>
                  <a:schemeClr val="accent5"/>
                </a:solidFill>
                <a:latin typeface="Avenir Medium" panose="02000603020000020003" pitchFamily="2" charset="0"/>
              </a:rPr>
              <a:t>5-13%</a:t>
            </a:r>
            <a:endParaRPr lang="en-US" sz="1200" b="0">
              <a:solidFill>
                <a:schemeClr val="accent5"/>
              </a:solidFill>
              <a:latin typeface="Avenir Medium" panose="02000603020000020003" pitchFamily="2" charset="0"/>
            </a:endParaRPr>
          </a:p>
        </p:txBody>
      </p:sp>
      <p:sp>
        <p:nvSpPr>
          <p:cNvPr id="33" name="Rectangle 32">
            <a:extLst>
              <a:ext uri="{FF2B5EF4-FFF2-40B4-BE49-F238E27FC236}">
                <a16:creationId xmlns:a16="http://schemas.microsoft.com/office/drawing/2014/main" id="{E0C81E03-CEB0-6361-80B4-CC1797B65444}"/>
              </a:ext>
            </a:extLst>
          </p:cNvPr>
          <p:cNvSpPr/>
          <p:nvPr/>
        </p:nvSpPr>
        <p:spPr>
          <a:xfrm>
            <a:off x="205740" y="4853601"/>
            <a:ext cx="2971797" cy="317790"/>
          </a:xfrm>
          <a:prstGeom prst="rect">
            <a:avLst/>
          </a:prstGeom>
          <a:solidFill>
            <a:schemeClr val="bg1"/>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28" name="TextBox 27">
            <a:extLst>
              <a:ext uri="{FF2B5EF4-FFF2-40B4-BE49-F238E27FC236}">
                <a16:creationId xmlns:a16="http://schemas.microsoft.com/office/drawing/2014/main" id="{F96528A8-49BF-CA57-97EC-B92BCAE1C253}"/>
              </a:ext>
            </a:extLst>
          </p:cNvPr>
          <p:cNvSpPr txBox="1"/>
          <p:nvPr/>
        </p:nvSpPr>
        <p:spPr>
          <a:xfrm>
            <a:off x="366013" y="4969002"/>
            <a:ext cx="1404231" cy="184666"/>
          </a:xfrm>
          <a:prstGeom prst="rect">
            <a:avLst/>
          </a:prstGeom>
          <a:noFill/>
          <a:effectLst/>
        </p:spPr>
        <p:txBody>
          <a:bodyPr wrap="none" lIns="0" tIns="0" rIns="0" bIns="0" rtlCol="0">
            <a:spAutoFit/>
          </a:bodyPr>
          <a:lstStyle/>
          <a:p>
            <a:pPr>
              <a:spcBef>
                <a:spcPts val="1200"/>
              </a:spcBef>
            </a:pPr>
            <a:r>
              <a:rPr lang="en-US" sz="1200" b="0">
                <a:solidFill>
                  <a:schemeClr val="accent5"/>
                </a:solidFill>
                <a:latin typeface="Avenir Book" panose="02000503020000020003" pitchFamily="2" charset="0"/>
              </a:rPr>
              <a:t>Historical controls**</a:t>
            </a:r>
          </a:p>
        </p:txBody>
      </p:sp>
      <p:cxnSp>
        <p:nvCxnSpPr>
          <p:cNvPr id="34" name="Straight Connector 33">
            <a:extLst>
              <a:ext uri="{FF2B5EF4-FFF2-40B4-BE49-F238E27FC236}">
                <a16:creationId xmlns:a16="http://schemas.microsoft.com/office/drawing/2014/main" id="{E5A7E959-D15D-F7D3-10CD-DA684A31C15C}"/>
              </a:ext>
            </a:extLst>
          </p:cNvPr>
          <p:cNvCxnSpPr>
            <a:cxnSpLocks/>
          </p:cNvCxnSpPr>
          <p:nvPr/>
        </p:nvCxnSpPr>
        <p:spPr>
          <a:xfrm>
            <a:off x="320624" y="4287258"/>
            <a:ext cx="278892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6" name="TextBox 35">
            <a:extLst>
              <a:ext uri="{FF2B5EF4-FFF2-40B4-BE49-F238E27FC236}">
                <a16:creationId xmlns:a16="http://schemas.microsoft.com/office/drawing/2014/main" id="{418B8B72-1157-8224-C38C-6859B3E39B4F}"/>
              </a:ext>
            </a:extLst>
          </p:cNvPr>
          <p:cNvSpPr txBox="1"/>
          <p:nvPr/>
        </p:nvSpPr>
        <p:spPr>
          <a:xfrm>
            <a:off x="1197490" y="4474203"/>
            <a:ext cx="301365" cy="184666"/>
          </a:xfrm>
          <a:prstGeom prst="rect">
            <a:avLst/>
          </a:prstGeom>
          <a:noFill/>
          <a:effectLst/>
        </p:spPr>
        <p:txBody>
          <a:bodyPr wrap="none" lIns="0" tIns="0" rIns="0" bIns="0" rtlCol="0">
            <a:spAutoFit/>
          </a:bodyPr>
          <a:lstStyle/>
          <a:p>
            <a:pPr algn="ctr">
              <a:spcBef>
                <a:spcPts val="1200"/>
              </a:spcBef>
            </a:pPr>
            <a:r>
              <a:rPr lang="en-US" sz="1200" b="0">
                <a:solidFill>
                  <a:schemeClr val="accent5"/>
                </a:solidFill>
                <a:latin typeface="Avenir Medium" panose="02000603020000020003" pitchFamily="2" charset="0"/>
              </a:rPr>
              <a:t>91%</a:t>
            </a:r>
          </a:p>
        </p:txBody>
      </p:sp>
      <p:sp>
        <p:nvSpPr>
          <p:cNvPr id="38" name="TextBox 37">
            <a:extLst>
              <a:ext uri="{FF2B5EF4-FFF2-40B4-BE49-F238E27FC236}">
                <a16:creationId xmlns:a16="http://schemas.microsoft.com/office/drawing/2014/main" id="{C78DEAE5-FA69-81EA-27AE-8F5795254A5E}"/>
              </a:ext>
            </a:extLst>
          </p:cNvPr>
          <p:cNvSpPr txBox="1"/>
          <p:nvPr/>
        </p:nvSpPr>
        <p:spPr>
          <a:xfrm>
            <a:off x="1871758" y="4474203"/>
            <a:ext cx="386323" cy="184666"/>
          </a:xfrm>
          <a:prstGeom prst="rect">
            <a:avLst/>
          </a:prstGeom>
          <a:noFill/>
          <a:effectLst/>
        </p:spPr>
        <p:txBody>
          <a:bodyPr wrap="none" lIns="0" tIns="0" rIns="0" bIns="0" rtlCol="0">
            <a:spAutoFit/>
          </a:bodyPr>
          <a:lstStyle/>
          <a:p>
            <a:pPr algn="ctr">
              <a:spcBef>
                <a:spcPts val="1200"/>
              </a:spcBef>
            </a:pPr>
            <a:r>
              <a:rPr lang="en-US" sz="1200">
                <a:solidFill>
                  <a:schemeClr val="accent5"/>
                </a:solidFill>
                <a:latin typeface="Avenir Medium" panose="02000603020000020003" pitchFamily="2" charset="0"/>
              </a:rPr>
              <a:t>100</a:t>
            </a:r>
            <a:r>
              <a:rPr lang="en-US" sz="1200" b="0">
                <a:solidFill>
                  <a:schemeClr val="accent5"/>
                </a:solidFill>
                <a:latin typeface="Avenir Medium" panose="02000603020000020003" pitchFamily="2" charset="0"/>
              </a:rPr>
              <a:t>%</a:t>
            </a:r>
          </a:p>
        </p:txBody>
      </p:sp>
      <p:sp>
        <p:nvSpPr>
          <p:cNvPr id="39" name="TextBox 38">
            <a:extLst>
              <a:ext uri="{FF2B5EF4-FFF2-40B4-BE49-F238E27FC236}">
                <a16:creationId xmlns:a16="http://schemas.microsoft.com/office/drawing/2014/main" id="{DF149843-55F3-FF82-694E-5A646E4C13D6}"/>
              </a:ext>
            </a:extLst>
          </p:cNvPr>
          <p:cNvSpPr txBox="1"/>
          <p:nvPr/>
        </p:nvSpPr>
        <p:spPr>
          <a:xfrm>
            <a:off x="2620541" y="4474203"/>
            <a:ext cx="301365" cy="184666"/>
          </a:xfrm>
          <a:prstGeom prst="rect">
            <a:avLst/>
          </a:prstGeom>
          <a:noFill/>
          <a:effectLst/>
        </p:spPr>
        <p:txBody>
          <a:bodyPr wrap="none" lIns="0" tIns="0" rIns="0" bIns="0" rtlCol="0">
            <a:spAutoFit/>
          </a:bodyPr>
          <a:lstStyle/>
          <a:p>
            <a:pPr algn="ctr">
              <a:spcBef>
                <a:spcPts val="1200"/>
              </a:spcBef>
            </a:pPr>
            <a:r>
              <a:rPr lang="en-US" sz="1200">
                <a:solidFill>
                  <a:schemeClr val="accent5"/>
                </a:solidFill>
                <a:latin typeface="Avenir Medium" panose="02000603020000020003" pitchFamily="2" charset="0"/>
              </a:rPr>
              <a:t>88%</a:t>
            </a:r>
            <a:endParaRPr lang="en-US" sz="1200" b="0">
              <a:solidFill>
                <a:schemeClr val="accent5"/>
              </a:solidFill>
              <a:latin typeface="Avenir Medium" panose="02000603020000020003" pitchFamily="2" charset="0"/>
            </a:endParaRPr>
          </a:p>
        </p:txBody>
      </p:sp>
      <p:grpSp>
        <p:nvGrpSpPr>
          <p:cNvPr id="43" name="Group 42">
            <a:extLst>
              <a:ext uri="{FF2B5EF4-FFF2-40B4-BE49-F238E27FC236}">
                <a16:creationId xmlns:a16="http://schemas.microsoft.com/office/drawing/2014/main" id="{B7C60FCC-E046-E04E-D52B-D72F67364409}"/>
              </a:ext>
            </a:extLst>
          </p:cNvPr>
          <p:cNvGrpSpPr/>
          <p:nvPr/>
        </p:nvGrpSpPr>
        <p:grpSpPr>
          <a:xfrm>
            <a:off x="367340" y="4339034"/>
            <a:ext cx="554639" cy="465613"/>
            <a:chOff x="367340" y="4199307"/>
            <a:chExt cx="554639" cy="465613"/>
          </a:xfrm>
        </p:grpSpPr>
        <p:sp>
          <p:nvSpPr>
            <p:cNvPr id="35" name="TextBox 34">
              <a:extLst>
                <a:ext uri="{FF2B5EF4-FFF2-40B4-BE49-F238E27FC236}">
                  <a16:creationId xmlns:a16="http://schemas.microsoft.com/office/drawing/2014/main" id="{F0607108-11FF-5300-33F1-690AE7A91D4E}"/>
                </a:ext>
              </a:extLst>
            </p:cNvPr>
            <p:cNvSpPr txBox="1"/>
            <p:nvPr/>
          </p:nvSpPr>
          <p:spPr>
            <a:xfrm>
              <a:off x="367340" y="4199307"/>
              <a:ext cx="554639" cy="184666"/>
            </a:xfrm>
            <a:prstGeom prst="rect">
              <a:avLst/>
            </a:prstGeom>
            <a:noFill/>
            <a:effectLst/>
          </p:spPr>
          <p:txBody>
            <a:bodyPr wrap="none" lIns="0" tIns="0" rIns="0" bIns="0" rtlCol="0">
              <a:spAutoFit/>
            </a:bodyPr>
            <a:lstStyle/>
            <a:p>
              <a:r>
                <a:rPr lang="en-US" sz="1200">
                  <a:solidFill>
                    <a:schemeClr val="accent5"/>
                  </a:solidFill>
                  <a:latin typeface="Avenir Medium" panose="02000603020000020003" pitchFamily="2" charset="0"/>
                </a:rPr>
                <a:t>Disease</a:t>
              </a:r>
              <a:endParaRPr lang="en-US" sz="1200" b="0">
                <a:solidFill>
                  <a:schemeClr val="accent5"/>
                </a:solidFill>
                <a:latin typeface="Avenir Medium" panose="02000603020000020003" pitchFamily="2" charset="0"/>
              </a:endParaRPr>
            </a:p>
          </p:txBody>
        </p:sp>
        <p:sp>
          <p:nvSpPr>
            <p:cNvPr id="40" name="TextBox 39">
              <a:extLst>
                <a:ext uri="{FF2B5EF4-FFF2-40B4-BE49-F238E27FC236}">
                  <a16:creationId xmlns:a16="http://schemas.microsoft.com/office/drawing/2014/main" id="{6A57045E-2ED6-94D1-C569-77B2AADA7EDE}"/>
                </a:ext>
              </a:extLst>
            </p:cNvPr>
            <p:cNvSpPr txBox="1"/>
            <p:nvPr/>
          </p:nvSpPr>
          <p:spPr>
            <a:xfrm>
              <a:off x="367340" y="4339780"/>
              <a:ext cx="541815" cy="184666"/>
            </a:xfrm>
            <a:prstGeom prst="rect">
              <a:avLst/>
            </a:prstGeom>
            <a:noFill/>
            <a:effectLst/>
          </p:spPr>
          <p:txBody>
            <a:bodyPr wrap="none" lIns="0" tIns="0" rIns="0" bIns="0" rtlCol="0">
              <a:spAutoFit/>
            </a:bodyPr>
            <a:lstStyle/>
            <a:p>
              <a:r>
                <a:rPr lang="en-US" sz="1200">
                  <a:solidFill>
                    <a:schemeClr val="accent5"/>
                  </a:solidFill>
                  <a:latin typeface="Avenir Medium" panose="02000603020000020003" pitchFamily="2" charset="0"/>
                </a:rPr>
                <a:t>Control</a:t>
              </a:r>
              <a:endParaRPr lang="en-US" sz="1200" b="0">
                <a:solidFill>
                  <a:schemeClr val="accent5"/>
                </a:solidFill>
                <a:latin typeface="Avenir Medium" panose="02000603020000020003" pitchFamily="2" charset="0"/>
              </a:endParaRPr>
            </a:p>
          </p:txBody>
        </p:sp>
        <p:sp>
          <p:nvSpPr>
            <p:cNvPr id="42" name="TextBox 41">
              <a:extLst>
                <a:ext uri="{FF2B5EF4-FFF2-40B4-BE49-F238E27FC236}">
                  <a16:creationId xmlns:a16="http://schemas.microsoft.com/office/drawing/2014/main" id="{8AB19332-09D1-3460-1424-28B0B26F0044}"/>
                </a:ext>
              </a:extLst>
            </p:cNvPr>
            <p:cNvSpPr txBox="1"/>
            <p:nvPr/>
          </p:nvSpPr>
          <p:spPr>
            <a:xfrm>
              <a:off x="367340" y="4480254"/>
              <a:ext cx="327013" cy="184666"/>
            </a:xfrm>
            <a:prstGeom prst="rect">
              <a:avLst/>
            </a:prstGeom>
            <a:noFill/>
            <a:effectLst/>
          </p:spPr>
          <p:txBody>
            <a:bodyPr wrap="none" lIns="0" tIns="0" rIns="0" bIns="0" rtlCol="0">
              <a:spAutoFit/>
            </a:bodyPr>
            <a:lstStyle/>
            <a:p>
              <a:r>
                <a:rPr lang="en-US" sz="1200">
                  <a:solidFill>
                    <a:schemeClr val="accent5"/>
                  </a:solidFill>
                  <a:latin typeface="Avenir Medium" panose="02000603020000020003" pitchFamily="2" charset="0"/>
                </a:rPr>
                <a:t>Rate</a:t>
              </a:r>
              <a:endParaRPr lang="en-US" sz="1200" b="0">
                <a:solidFill>
                  <a:schemeClr val="accent5"/>
                </a:solidFill>
                <a:latin typeface="Avenir Medium" panose="02000603020000020003" pitchFamily="2" charset="0"/>
              </a:endParaRPr>
            </a:p>
          </p:txBody>
        </p:sp>
      </p:grpSp>
      <p:sp>
        <p:nvSpPr>
          <p:cNvPr id="4" name="Rectangle 3">
            <a:extLst>
              <a:ext uri="{FF2B5EF4-FFF2-40B4-BE49-F238E27FC236}">
                <a16:creationId xmlns:a16="http://schemas.microsoft.com/office/drawing/2014/main" id="{0DC6F771-76D5-A339-93F9-567A385D758A}"/>
              </a:ext>
            </a:extLst>
          </p:cNvPr>
          <p:cNvSpPr/>
          <p:nvPr/>
        </p:nvSpPr>
        <p:spPr>
          <a:xfrm>
            <a:off x="241204" y="1324370"/>
            <a:ext cx="11745056" cy="5187748"/>
          </a:xfrm>
          <a:prstGeom prst="rect">
            <a:avLst/>
          </a:prstGeom>
          <a:solidFill>
            <a:srgbClr val="FFFFFF">
              <a:alpha val="85098"/>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
        <p:nvSpPr>
          <p:cNvPr id="2" name="Rectangle 1">
            <a:hlinkClick r:id="rId5" action="ppaction://hlinksldjump"/>
            <a:extLst>
              <a:ext uri="{FF2B5EF4-FFF2-40B4-BE49-F238E27FC236}">
                <a16:creationId xmlns:a16="http://schemas.microsoft.com/office/drawing/2014/main" id="{CB3B5F7A-9669-585A-D22E-23B8F8E05863}"/>
              </a:ext>
            </a:extLst>
          </p:cNvPr>
          <p:cNvSpPr/>
          <p:nvPr/>
        </p:nvSpPr>
        <p:spPr>
          <a:xfrm>
            <a:off x="11096625" y="6191250"/>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
        <p:nvSpPr>
          <p:cNvPr id="58" name="TextBox 57">
            <a:extLst>
              <a:ext uri="{FF2B5EF4-FFF2-40B4-BE49-F238E27FC236}">
                <a16:creationId xmlns:a16="http://schemas.microsoft.com/office/drawing/2014/main" id="{81D969BD-9538-55D5-ABE8-1D5DA19664AB}"/>
              </a:ext>
            </a:extLst>
          </p:cNvPr>
          <p:cNvSpPr txBox="1"/>
          <p:nvPr/>
        </p:nvSpPr>
        <p:spPr>
          <a:xfrm>
            <a:off x="6981245" y="1497871"/>
            <a:ext cx="4944054" cy="276999"/>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Black" panose="020B0803020203020204" pitchFamily="34" charset="0"/>
                <a:ea typeface="+mn-ea"/>
                <a:cs typeface="+mn-cs"/>
              </a:rPr>
              <a:t>Swimmer plot* </a:t>
            </a: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 all doses (as of July 25, 2022)</a:t>
            </a:r>
          </a:p>
        </p:txBody>
      </p:sp>
      <p:sp>
        <p:nvSpPr>
          <p:cNvPr id="59" name="Rectangle 58">
            <a:extLst>
              <a:ext uri="{FF2B5EF4-FFF2-40B4-BE49-F238E27FC236}">
                <a16:creationId xmlns:a16="http://schemas.microsoft.com/office/drawing/2014/main" id="{10F406C1-506E-58EB-E82D-5498671B762D}"/>
              </a:ext>
            </a:extLst>
          </p:cNvPr>
          <p:cNvSpPr/>
          <p:nvPr/>
        </p:nvSpPr>
        <p:spPr>
          <a:xfrm>
            <a:off x="4342907" y="1447800"/>
            <a:ext cx="7582393" cy="4800600"/>
          </a:xfrm>
          <a:prstGeom prst="rect">
            <a:avLst/>
          </a:prstGeom>
          <a:solidFill>
            <a:schemeClr val="bg2"/>
          </a:solidFill>
          <a:ln w="9525">
            <a:noFill/>
          </a:ln>
          <a:effectLst>
            <a:outerShdw blurRad="254000" sx="102000" sy="102000" algn="ctr" rotWithShape="0">
              <a:prstClr val="black">
                <a:alpha val="3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graphicFrame>
        <p:nvGraphicFramePr>
          <p:cNvPr id="60" name="Table 59">
            <a:extLst>
              <a:ext uri="{FF2B5EF4-FFF2-40B4-BE49-F238E27FC236}">
                <a16:creationId xmlns:a16="http://schemas.microsoft.com/office/drawing/2014/main" id="{623C9AC2-517A-6F70-6FD7-A8D1F3312A8E}"/>
              </a:ext>
            </a:extLst>
          </p:cNvPr>
          <p:cNvGraphicFramePr>
            <a:graphicFrameLocks noGrp="1"/>
          </p:cNvGraphicFramePr>
          <p:nvPr/>
        </p:nvGraphicFramePr>
        <p:xfrm>
          <a:off x="4366078" y="2040878"/>
          <a:ext cx="7489022" cy="4158650"/>
        </p:xfrm>
        <a:graphic>
          <a:graphicData uri="http://schemas.openxmlformats.org/drawingml/2006/table">
            <a:tbl>
              <a:tblPr/>
              <a:tblGrid>
                <a:gridCol w="913588">
                  <a:extLst>
                    <a:ext uri="{9D8B030D-6E8A-4147-A177-3AD203B41FA5}">
                      <a16:colId xmlns:a16="http://schemas.microsoft.com/office/drawing/2014/main" val="1090663568"/>
                    </a:ext>
                  </a:extLst>
                </a:gridCol>
                <a:gridCol w="975261">
                  <a:extLst>
                    <a:ext uri="{9D8B030D-6E8A-4147-A177-3AD203B41FA5}">
                      <a16:colId xmlns:a16="http://schemas.microsoft.com/office/drawing/2014/main" val="987884781"/>
                    </a:ext>
                  </a:extLst>
                </a:gridCol>
                <a:gridCol w="975261">
                  <a:extLst>
                    <a:ext uri="{9D8B030D-6E8A-4147-A177-3AD203B41FA5}">
                      <a16:colId xmlns:a16="http://schemas.microsoft.com/office/drawing/2014/main" val="560774853"/>
                    </a:ext>
                  </a:extLst>
                </a:gridCol>
                <a:gridCol w="975261">
                  <a:extLst>
                    <a:ext uri="{9D8B030D-6E8A-4147-A177-3AD203B41FA5}">
                      <a16:colId xmlns:a16="http://schemas.microsoft.com/office/drawing/2014/main" val="667641234"/>
                    </a:ext>
                  </a:extLst>
                </a:gridCol>
                <a:gridCol w="975261">
                  <a:extLst>
                    <a:ext uri="{9D8B030D-6E8A-4147-A177-3AD203B41FA5}">
                      <a16:colId xmlns:a16="http://schemas.microsoft.com/office/drawing/2014/main" val="3706019922"/>
                    </a:ext>
                  </a:extLst>
                </a:gridCol>
                <a:gridCol w="975261">
                  <a:extLst>
                    <a:ext uri="{9D8B030D-6E8A-4147-A177-3AD203B41FA5}">
                      <a16:colId xmlns:a16="http://schemas.microsoft.com/office/drawing/2014/main" val="3357556782"/>
                    </a:ext>
                  </a:extLst>
                </a:gridCol>
                <a:gridCol w="975261">
                  <a:extLst>
                    <a:ext uri="{9D8B030D-6E8A-4147-A177-3AD203B41FA5}">
                      <a16:colId xmlns:a16="http://schemas.microsoft.com/office/drawing/2014/main" val="2522269781"/>
                    </a:ext>
                  </a:extLst>
                </a:gridCol>
                <a:gridCol w="723868">
                  <a:extLst>
                    <a:ext uri="{9D8B030D-6E8A-4147-A177-3AD203B41FA5}">
                      <a16:colId xmlns:a16="http://schemas.microsoft.com/office/drawing/2014/main" val="58610170"/>
                    </a:ext>
                  </a:extLst>
                </a:gridCol>
              </a:tblGrid>
              <a:tr h="473842">
                <a:tc>
                  <a:txBody>
                    <a:bodyPr/>
                    <a:lstStyle/>
                    <a:p>
                      <a:pPr algn="ctr"/>
                      <a:r>
                        <a:rPr lang="en-US" sz="1600" b="0">
                          <a:solidFill>
                            <a:schemeClr val="accent5">
                              <a:lumMod val="60000"/>
                              <a:lumOff val="40000"/>
                            </a:schemeClr>
                          </a:solidFill>
                          <a:effectLst/>
                          <a:latin typeface="Roboto Slab" pitchFamily="2" charset="0"/>
                          <a:ea typeface="Roboto Slab" pitchFamily="2" charset="0"/>
                        </a:rPr>
                        <a:t>KRAS Variant</a:t>
                      </a:r>
                    </a:p>
                  </a:txBody>
                  <a:tcPr marL="42022" marR="42022" marT="0" marB="0" anchor="b">
                    <a:lnL w="7620" cap="flat" cmpd="sng" algn="ctr">
                      <a:noFill/>
                      <a:prstDash val="solid"/>
                      <a:round/>
                      <a:headEnd type="none" w="med" len="med"/>
                      <a:tailEnd type="none" w="med" len="med"/>
                    </a:lnL>
                    <a:lnR w="9525" cap="flat" cmpd="sng" algn="ctr">
                      <a:noFill/>
                      <a:prstDash val="solid"/>
                      <a:round/>
                      <a:headEnd type="none" w="med" len="med"/>
                      <a:tailEnd type="none" w="med" len="med"/>
                    </a:lnR>
                    <a:lnT w="7620" cap="flat" cmpd="sng" algn="ctr">
                      <a:noFill/>
                      <a:prstDash val="solid"/>
                      <a:round/>
                      <a:headEnd type="none" w="med" len="med"/>
                      <a:tailEnd type="none" w="med" len="med"/>
                    </a:lnT>
                    <a:lnB w="6350"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600" b="0">
                          <a:solidFill>
                            <a:schemeClr val="accent5">
                              <a:lumMod val="60000"/>
                              <a:lumOff val="40000"/>
                            </a:schemeClr>
                          </a:solidFill>
                          <a:effectLst/>
                          <a:latin typeface="Roboto Slab" pitchFamily="2" charset="0"/>
                          <a:ea typeface="Roboto Slab" pitchFamily="2" charset="0"/>
                        </a:rPr>
                        <a:t>CR+PR</a:t>
                      </a:r>
                    </a:p>
                  </a:txBody>
                  <a:tcPr marL="42022" marR="42022" marT="0" marB="0" anchor="b">
                    <a:lnL w="9525" cap="flat" cmpd="sng" algn="ctr">
                      <a:noFill/>
                      <a:prstDash val="solid"/>
                      <a:round/>
                      <a:headEnd type="none" w="med" len="med"/>
                      <a:tailEnd type="none" w="med" len="med"/>
                    </a:lnL>
                    <a:lnR w="9525" cap="flat" cmpd="sng" algn="ctr">
                      <a:noFill/>
                      <a:prstDash val="solid"/>
                      <a:round/>
                      <a:headEnd type="none" w="med" len="med"/>
                      <a:tailEnd type="none" w="med" len="med"/>
                    </a:lnR>
                    <a:lnT w="7620" cap="flat" cmpd="sng" algn="ctr">
                      <a:noFill/>
                      <a:prstDash val="solid"/>
                      <a:round/>
                      <a:headEnd type="none" w="med" len="med"/>
                      <a:tailEnd type="none" w="med" len="med"/>
                    </a:lnT>
                    <a:lnB w="6350"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600" b="0">
                          <a:solidFill>
                            <a:schemeClr val="accent5">
                              <a:lumMod val="60000"/>
                              <a:lumOff val="40000"/>
                            </a:schemeClr>
                          </a:solidFill>
                          <a:effectLst/>
                          <a:latin typeface="Roboto Slab" pitchFamily="2" charset="0"/>
                          <a:ea typeface="Roboto Slab" pitchFamily="2" charset="0"/>
                        </a:rPr>
                        <a:t>SD</a:t>
                      </a:r>
                    </a:p>
                  </a:txBody>
                  <a:tcPr marL="42022" marR="42022" marT="0" marB="0" anchor="b">
                    <a:lnL w="9525" cap="flat" cmpd="sng" algn="ctr">
                      <a:noFill/>
                      <a:prstDash val="solid"/>
                      <a:round/>
                      <a:headEnd type="none" w="med" len="med"/>
                      <a:tailEnd type="none" w="med" len="med"/>
                    </a:lnL>
                    <a:lnR w="9525" cap="flat" cmpd="sng" algn="ctr">
                      <a:noFill/>
                      <a:prstDash val="solid"/>
                      <a:round/>
                      <a:headEnd type="none" w="med" len="med"/>
                      <a:tailEnd type="none" w="med" len="med"/>
                    </a:lnR>
                    <a:lnT w="7620" cap="flat" cmpd="sng" algn="ctr">
                      <a:noFill/>
                      <a:prstDash val="solid"/>
                      <a:round/>
                      <a:headEnd type="none" w="med" len="med"/>
                      <a:tailEnd type="none" w="med" len="med"/>
                    </a:lnT>
                    <a:lnB w="6350"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600" b="0">
                          <a:solidFill>
                            <a:schemeClr val="accent5">
                              <a:lumMod val="60000"/>
                              <a:lumOff val="40000"/>
                            </a:schemeClr>
                          </a:solidFill>
                          <a:effectLst/>
                          <a:latin typeface="Roboto Slab" pitchFamily="2" charset="0"/>
                          <a:ea typeface="Roboto Slab" pitchFamily="2" charset="0"/>
                        </a:rPr>
                        <a:t>PD</a:t>
                      </a:r>
                    </a:p>
                  </a:txBody>
                  <a:tcPr marL="42022" marR="42022" marT="0" marB="0" anchor="b">
                    <a:lnL w="9525" cap="flat" cmpd="sng" algn="ctr">
                      <a:noFill/>
                      <a:prstDash val="solid"/>
                      <a:round/>
                      <a:headEnd type="none" w="med" len="med"/>
                      <a:tailEnd type="none" w="med" len="med"/>
                    </a:lnL>
                    <a:lnR w="9525" cap="flat" cmpd="sng" algn="ctr">
                      <a:noFill/>
                      <a:prstDash val="solid"/>
                      <a:round/>
                      <a:headEnd type="none" w="med" len="med"/>
                      <a:tailEnd type="none" w="med" len="med"/>
                    </a:lnR>
                    <a:lnT w="7620" cap="flat" cmpd="sng" algn="ctr">
                      <a:noFill/>
                      <a:prstDash val="solid"/>
                      <a:round/>
                      <a:headEnd type="none" w="med" len="med"/>
                      <a:tailEnd type="none" w="med" len="med"/>
                    </a:lnT>
                    <a:lnB w="6350"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600" b="0">
                          <a:solidFill>
                            <a:schemeClr val="accent5">
                              <a:lumMod val="60000"/>
                              <a:lumOff val="40000"/>
                            </a:schemeClr>
                          </a:solidFill>
                          <a:effectLst/>
                          <a:latin typeface="Roboto Slab" pitchFamily="2" charset="0"/>
                          <a:ea typeface="Roboto Slab" pitchFamily="2" charset="0"/>
                        </a:rPr>
                        <a:t>PR</a:t>
                      </a:r>
                    </a:p>
                  </a:txBody>
                  <a:tcPr marL="42022" marR="42022" marT="0" marB="0" anchor="b">
                    <a:lnL w="9525" cap="flat" cmpd="sng" algn="ctr">
                      <a:noFill/>
                      <a:prstDash val="solid"/>
                      <a:round/>
                      <a:headEnd type="none" w="med" len="med"/>
                      <a:tailEnd type="none" w="med" len="med"/>
                    </a:lnL>
                    <a:lnR w="9525" cap="flat" cmpd="sng" algn="ctr">
                      <a:noFill/>
                      <a:prstDash val="solid"/>
                      <a:round/>
                      <a:headEnd type="none" w="med" len="med"/>
                      <a:tailEnd type="none" w="med" len="med"/>
                    </a:lnR>
                    <a:lnT w="7620" cap="flat" cmpd="sng" algn="ctr">
                      <a:noFill/>
                      <a:prstDash val="solid"/>
                      <a:round/>
                      <a:headEnd type="none" w="med" len="med"/>
                      <a:tailEnd type="none" w="med" len="med"/>
                    </a:lnT>
                    <a:lnB w="6350"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600" b="0">
                          <a:solidFill>
                            <a:schemeClr val="accent5">
                              <a:lumMod val="60000"/>
                              <a:lumOff val="40000"/>
                            </a:schemeClr>
                          </a:solidFill>
                          <a:effectLst/>
                          <a:latin typeface="Roboto Slab" pitchFamily="2" charset="0"/>
                          <a:ea typeface="Roboto Slab" pitchFamily="2" charset="0"/>
                        </a:rPr>
                        <a:t>SD</a:t>
                      </a:r>
                    </a:p>
                  </a:txBody>
                  <a:tcPr marL="42022" marR="42022" marT="0" marB="0" anchor="b">
                    <a:lnL w="9525" cap="flat" cmpd="sng" algn="ctr">
                      <a:noFill/>
                      <a:prstDash val="solid"/>
                      <a:round/>
                      <a:headEnd type="none" w="med" len="med"/>
                      <a:tailEnd type="none" w="med" len="med"/>
                    </a:lnL>
                    <a:lnR w="9525" cap="flat" cmpd="sng" algn="ctr">
                      <a:noFill/>
                      <a:prstDash val="solid"/>
                      <a:round/>
                      <a:headEnd type="none" w="med" len="med"/>
                      <a:tailEnd type="none" w="med" len="med"/>
                    </a:lnR>
                    <a:lnT w="7620" cap="flat" cmpd="sng" algn="ctr">
                      <a:noFill/>
                      <a:prstDash val="solid"/>
                      <a:round/>
                      <a:headEnd type="none" w="med" len="med"/>
                      <a:tailEnd type="none" w="med" len="med"/>
                    </a:lnT>
                    <a:lnB w="6350"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600" b="0">
                          <a:solidFill>
                            <a:schemeClr val="accent5">
                              <a:lumMod val="60000"/>
                              <a:lumOff val="40000"/>
                            </a:schemeClr>
                          </a:solidFill>
                          <a:effectLst/>
                          <a:latin typeface="Roboto Slab" pitchFamily="2" charset="0"/>
                          <a:ea typeface="Roboto Slab" pitchFamily="2" charset="0"/>
                        </a:rPr>
                        <a:t>PD</a:t>
                      </a:r>
                    </a:p>
                  </a:txBody>
                  <a:tcPr marL="42022" marR="42022" marT="0" marB="0" anchor="b">
                    <a:lnL w="9525" cap="flat" cmpd="sng" algn="ctr">
                      <a:noFill/>
                      <a:prstDash val="solid"/>
                      <a:round/>
                      <a:headEnd type="none" w="med" len="med"/>
                      <a:tailEnd type="none" w="med" len="med"/>
                    </a:lnL>
                    <a:lnR w="9525" cap="flat" cmpd="sng" algn="ctr">
                      <a:noFill/>
                      <a:prstDash val="solid"/>
                      <a:round/>
                      <a:headEnd type="none" w="med" len="med"/>
                      <a:tailEnd type="none" w="med" len="med"/>
                    </a:lnR>
                    <a:lnT w="7620" cap="flat" cmpd="sng" algn="ctr">
                      <a:noFill/>
                      <a:prstDash val="solid"/>
                      <a:round/>
                      <a:headEnd type="none" w="med" len="med"/>
                      <a:tailEnd type="none" w="med" len="med"/>
                    </a:lnT>
                    <a:lnB w="6350"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600" b="0">
                          <a:solidFill>
                            <a:schemeClr val="accent5">
                              <a:lumMod val="60000"/>
                              <a:lumOff val="40000"/>
                            </a:schemeClr>
                          </a:solidFill>
                          <a:effectLst/>
                          <a:latin typeface="Roboto Slab" pitchFamily="2" charset="0"/>
                          <a:ea typeface="Roboto Slab" pitchFamily="2" charset="0"/>
                        </a:rPr>
                        <a:t>Total</a:t>
                      </a:r>
                    </a:p>
                  </a:txBody>
                  <a:tcPr marL="42022" marR="42022" marT="0" marB="0" anchor="b">
                    <a:lnL w="9525" cap="flat" cmpd="sng" algn="ctr">
                      <a:noFill/>
                      <a:prstDash val="solid"/>
                      <a:round/>
                      <a:headEnd type="none" w="med" len="med"/>
                      <a:tailEnd type="none" w="med" len="med"/>
                    </a:lnL>
                    <a:lnR w="7620" cap="flat" cmpd="sng" algn="ctr">
                      <a:noFill/>
                      <a:prstDash val="solid"/>
                      <a:round/>
                      <a:headEnd type="none" w="med" len="med"/>
                      <a:tailEnd type="none" w="med" len="med"/>
                    </a:lnR>
                    <a:lnT w="7620" cap="flat" cmpd="sng" algn="ctr">
                      <a:noFill/>
                      <a:prstDash val="solid"/>
                      <a:round/>
                      <a:headEnd type="none" w="med" len="med"/>
                      <a:tailEnd type="none" w="med" len="med"/>
                    </a:lnT>
                    <a:lnB w="6350"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27394229"/>
                  </a:ext>
                </a:extLst>
              </a:tr>
              <a:tr h="338328">
                <a:tc>
                  <a:txBody>
                    <a:bodyPr/>
                    <a:lstStyle/>
                    <a:p>
                      <a:pPr algn="ctr" fontAlgn="b"/>
                      <a:r>
                        <a:rPr lang="en-US" sz="1400" b="0" kern="1200">
                          <a:solidFill>
                            <a:schemeClr val="accent5"/>
                          </a:solidFill>
                          <a:effectLst/>
                          <a:latin typeface="Avenir Book" panose="02000503020000020003" pitchFamily="2" charset="0"/>
                          <a:ea typeface="+mn-ea"/>
                          <a:cs typeface="+mn-cs"/>
                        </a:rPr>
                        <a:t>G12D </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0" kern="1200">
                          <a:solidFill>
                            <a:schemeClr val="accent5"/>
                          </a:solidFill>
                          <a:effectLst/>
                          <a:latin typeface="Avenir Book" panose="02000503020000020003" pitchFamily="2" charset="0"/>
                          <a:ea typeface="+mn-ea"/>
                          <a:cs typeface="+mn-cs"/>
                        </a:rPr>
                        <a:t>3</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0" kern="1200">
                          <a:solidFill>
                            <a:schemeClr val="accent5"/>
                          </a:solidFill>
                          <a:effectLst/>
                          <a:latin typeface="Avenir Book" panose="02000503020000020003" pitchFamily="2" charset="0"/>
                          <a:ea typeface="+mn-ea"/>
                          <a:cs typeface="+mn-cs"/>
                        </a:rPr>
                        <a:t>1</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1400" b="0" kern="1200">
                        <a:solidFill>
                          <a:schemeClr val="accent5"/>
                        </a:solidFill>
                        <a:effectLst/>
                        <a:latin typeface="Avenir Book" panose="02000503020000020003" pitchFamily="2" charset="0"/>
                        <a:ea typeface="+mn-ea"/>
                        <a:cs typeface="+mn-cs"/>
                      </a:endParaRP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0" kern="1200">
                          <a:solidFill>
                            <a:schemeClr val="accent5"/>
                          </a:solidFill>
                          <a:effectLst/>
                          <a:latin typeface="Avenir Book" panose="02000503020000020003" pitchFamily="2" charset="0"/>
                          <a:ea typeface="+mn-ea"/>
                          <a:cs typeface="+mn-cs"/>
                        </a:rPr>
                        <a:t>4</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0" kern="1200">
                          <a:solidFill>
                            <a:schemeClr val="accent5"/>
                          </a:solidFill>
                          <a:effectLst/>
                          <a:latin typeface="Avenir Book" panose="02000503020000020003" pitchFamily="2" charset="0"/>
                          <a:ea typeface="+mn-ea"/>
                          <a:cs typeface="+mn-cs"/>
                        </a:rPr>
                        <a:t>12</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0" kern="1200">
                          <a:solidFill>
                            <a:schemeClr val="accent5"/>
                          </a:solidFill>
                          <a:effectLst/>
                          <a:latin typeface="Avenir Book" panose="02000503020000020003" pitchFamily="2" charset="0"/>
                          <a:ea typeface="+mn-ea"/>
                          <a:cs typeface="+mn-cs"/>
                        </a:rPr>
                        <a:t>1</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0" kern="1200">
                          <a:solidFill>
                            <a:schemeClr val="accent5"/>
                          </a:solidFill>
                          <a:effectLst/>
                          <a:latin typeface="Avenir Book" panose="02000503020000020003" pitchFamily="2" charset="0"/>
                          <a:ea typeface="+mn-ea"/>
                          <a:cs typeface="+mn-cs"/>
                        </a:rPr>
                        <a:t>21</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686176636"/>
                  </a:ext>
                </a:extLst>
              </a:tr>
              <a:tr h="338328">
                <a:tc>
                  <a:txBody>
                    <a:bodyPr/>
                    <a:lstStyle/>
                    <a:p>
                      <a:pPr algn="ctr" fontAlgn="b"/>
                      <a:r>
                        <a:rPr lang="en-US" sz="1400" b="0" kern="1200">
                          <a:solidFill>
                            <a:schemeClr val="accent5"/>
                          </a:solidFill>
                          <a:effectLst/>
                          <a:latin typeface="Avenir Book" panose="02000503020000020003" pitchFamily="2" charset="0"/>
                          <a:ea typeface="+mn-ea"/>
                          <a:cs typeface="+mn-cs"/>
                        </a:rPr>
                        <a:t>G12V </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0" kern="1200">
                          <a:solidFill>
                            <a:schemeClr val="accent5"/>
                          </a:solidFill>
                          <a:effectLst/>
                          <a:latin typeface="Avenir Book" panose="02000503020000020003" pitchFamily="2" charset="0"/>
                          <a:ea typeface="+mn-ea"/>
                          <a:cs typeface="+mn-cs"/>
                        </a:rPr>
                        <a:t>1</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1400" b="0" kern="1200">
                        <a:solidFill>
                          <a:schemeClr val="accent5"/>
                        </a:solidFill>
                        <a:effectLst/>
                        <a:latin typeface="Avenir Book" panose="02000503020000020003" pitchFamily="2" charset="0"/>
                        <a:ea typeface="+mn-ea"/>
                        <a:cs typeface="+mn-cs"/>
                      </a:endParaRP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1400" b="0" kern="1200">
                        <a:solidFill>
                          <a:schemeClr val="accent5"/>
                        </a:solidFill>
                        <a:effectLst/>
                        <a:latin typeface="Avenir Book" panose="02000503020000020003" pitchFamily="2" charset="0"/>
                        <a:ea typeface="+mn-ea"/>
                        <a:cs typeface="+mn-cs"/>
                      </a:endParaRP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0" kern="1200">
                          <a:solidFill>
                            <a:schemeClr val="accent5"/>
                          </a:solidFill>
                          <a:effectLst/>
                          <a:latin typeface="Avenir Book" panose="02000503020000020003" pitchFamily="2" charset="0"/>
                          <a:ea typeface="+mn-ea"/>
                          <a:cs typeface="+mn-cs"/>
                        </a:rPr>
                        <a:t> </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0" kern="1200">
                          <a:solidFill>
                            <a:schemeClr val="accent5"/>
                          </a:solidFill>
                          <a:effectLst/>
                          <a:latin typeface="Avenir Book" panose="02000503020000020003" pitchFamily="2" charset="0"/>
                          <a:ea typeface="+mn-ea"/>
                          <a:cs typeface="+mn-cs"/>
                        </a:rPr>
                        <a:t>10</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0" kern="1200">
                          <a:solidFill>
                            <a:schemeClr val="accent5"/>
                          </a:solidFill>
                          <a:effectLst/>
                          <a:latin typeface="Avenir Book" panose="02000503020000020003" pitchFamily="2" charset="0"/>
                          <a:ea typeface="+mn-ea"/>
                          <a:cs typeface="+mn-cs"/>
                        </a:rPr>
                        <a:t>2</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0" kern="1200">
                          <a:solidFill>
                            <a:schemeClr val="accent5"/>
                          </a:solidFill>
                          <a:effectLst/>
                          <a:latin typeface="Avenir Book" panose="02000503020000020003" pitchFamily="2" charset="0"/>
                          <a:ea typeface="+mn-ea"/>
                          <a:cs typeface="+mn-cs"/>
                        </a:rPr>
                        <a:t>13</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556684385"/>
                  </a:ext>
                </a:extLst>
              </a:tr>
              <a:tr h="338328">
                <a:tc>
                  <a:txBody>
                    <a:bodyPr/>
                    <a:lstStyle/>
                    <a:p>
                      <a:pPr algn="ctr" fontAlgn="b"/>
                      <a:r>
                        <a:rPr lang="en-US" sz="1400" b="0" kern="1200">
                          <a:solidFill>
                            <a:schemeClr val="accent5"/>
                          </a:solidFill>
                          <a:effectLst/>
                          <a:latin typeface="Avenir Book" panose="02000503020000020003" pitchFamily="2" charset="0"/>
                          <a:ea typeface="+mn-ea"/>
                          <a:cs typeface="+mn-cs"/>
                        </a:rPr>
                        <a:t>G13D </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0" kern="1200">
                          <a:solidFill>
                            <a:schemeClr val="accent5"/>
                          </a:solidFill>
                          <a:effectLst/>
                          <a:latin typeface="Avenir Book" panose="02000503020000020003" pitchFamily="2" charset="0"/>
                          <a:ea typeface="+mn-ea"/>
                          <a:cs typeface="+mn-cs"/>
                        </a:rPr>
                        <a:t>2</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1400" b="0" kern="1200">
                        <a:solidFill>
                          <a:schemeClr val="accent5"/>
                        </a:solidFill>
                        <a:effectLst/>
                        <a:latin typeface="Avenir Book" panose="02000503020000020003" pitchFamily="2" charset="0"/>
                        <a:ea typeface="+mn-ea"/>
                        <a:cs typeface="+mn-cs"/>
                      </a:endParaRP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1400" b="0" kern="1200">
                        <a:solidFill>
                          <a:schemeClr val="accent5"/>
                        </a:solidFill>
                        <a:effectLst/>
                        <a:latin typeface="Avenir Book" panose="02000503020000020003" pitchFamily="2" charset="0"/>
                        <a:ea typeface="+mn-ea"/>
                        <a:cs typeface="+mn-cs"/>
                      </a:endParaRP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0" kern="1200">
                          <a:solidFill>
                            <a:schemeClr val="accent5"/>
                          </a:solidFill>
                          <a:effectLst/>
                          <a:latin typeface="Avenir Book" panose="02000503020000020003" pitchFamily="2" charset="0"/>
                          <a:ea typeface="+mn-ea"/>
                          <a:cs typeface="+mn-cs"/>
                        </a:rPr>
                        <a:t>2</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0" kern="1200">
                          <a:solidFill>
                            <a:schemeClr val="accent5"/>
                          </a:solidFill>
                          <a:effectLst/>
                          <a:latin typeface="Avenir Book" panose="02000503020000020003" pitchFamily="2" charset="0"/>
                          <a:ea typeface="+mn-ea"/>
                          <a:cs typeface="+mn-cs"/>
                        </a:rPr>
                        <a:t>4</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1400" b="0" kern="1200">
                        <a:solidFill>
                          <a:schemeClr val="accent5"/>
                        </a:solidFill>
                        <a:effectLst/>
                        <a:latin typeface="Avenir Book" panose="02000503020000020003" pitchFamily="2" charset="0"/>
                        <a:ea typeface="+mn-ea"/>
                        <a:cs typeface="+mn-cs"/>
                      </a:endParaRP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0" kern="1200">
                          <a:solidFill>
                            <a:schemeClr val="accent5"/>
                          </a:solidFill>
                          <a:effectLst/>
                          <a:latin typeface="Avenir Book" panose="02000503020000020003" pitchFamily="2" charset="0"/>
                          <a:ea typeface="+mn-ea"/>
                          <a:cs typeface="+mn-cs"/>
                        </a:rPr>
                        <a:t>8</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871247668"/>
                  </a:ext>
                </a:extLst>
              </a:tr>
              <a:tr h="338328">
                <a:tc>
                  <a:txBody>
                    <a:bodyPr/>
                    <a:lstStyle/>
                    <a:p>
                      <a:pPr algn="ctr" fontAlgn="b"/>
                      <a:r>
                        <a:rPr lang="en-US" sz="1400" b="0" kern="1200">
                          <a:solidFill>
                            <a:schemeClr val="accent5"/>
                          </a:solidFill>
                          <a:effectLst/>
                          <a:latin typeface="Avenir Book" panose="02000503020000020003" pitchFamily="2" charset="0"/>
                          <a:ea typeface="+mn-ea"/>
                          <a:cs typeface="+mn-cs"/>
                        </a:rPr>
                        <a:t>G12A </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0" kern="1200">
                          <a:solidFill>
                            <a:schemeClr val="accent5"/>
                          </a:solidFill>
                          <a:effectLst/>
                          <a:latin typeface="Avenir Book" panose="02000503020000020003" pitchFamily="2" charset="0"/>
                          <a:ea typeface="+mn-ea"/>
                          <a:cs typeface="+mn-cs"/>
                        </a:rPr>
                        <a:t>3</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0" kern="1200">
                          <a:solidFill>
                            <a:schemeClr val="accent5"/>
                          </a:solidFill>
                          <a:effectLst/>
                          <a:latin typeface="Avenir Book" panose="02000503020000020003" pitchFamily="2" charset="0"/>
                          <a:ea typeface="+mn-ea"/>
                          <a:cs typeface="+mn-cs"/>
                        </a:rPr>
                        <a:t>1</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1400" b="0" kern="1200">
                        <a:solidFill>
                          <a:schemeClr val="accent5"/>
                        </a:solidFill>
                        <a:effectLst/>
                        <a:latin typeface="Avenir Book" panose="02000503020000020003" pitchFamily="2" charset="0"/>
                        <a:ea typeface="+mn-ea"/>
                        <a:cs typeface="+mn-cs"/>
                      </a:endParaRP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0" kern="1200">
                          <a:solidFill>
                            <a:schemeClr val="accent5"/>
                          </a:solidFill>
                          <a:effectLst/>
                          <a:latin typeface="Avenir Book" panose="02000503020000020003" pitchFamily="2" charset="0"/>
                          <a:ea typeface="+mn-ea"/>
                          <a:cs typeface="+mn-cs"/>
                        </a:rPr>
                        <a:t>1</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0" kern="1200">
                          <a:solidFill>
                            <a:schemeClr val="accent5"/>
                          </a:solidFill>
                          <a:effectLst/>
                          <a:latin typeface="Avenir Book" panose="02000503020000020003" pitchFamily="2" charset="0"/>
                          <a:ea typeface="+mn-ea"/>
                          <a:cs typeface="+mn-cs"/>
                        </a:rPr>
                        <a:t>2</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1400" b="0" kern="1200">
                        <a:solidFill>
                          <a:schemeClr val="accent5"/>
                        </a:solidFill>
                        <a:effectLst/>
                        <a:latin typeface="Avenir Book" panose="02000503020000020003" pitchFamily="2" charset="0"/>
                        <a:ea typeface="+mn-ea"/>
                        <a:cs typeface="+mn-cs"/>
                      </a:endParaRP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0" kern="1200">
                          <a:solidFill>
                            <a:schemeClr val="accent5"/>
                          </a:solidFill>
                          <a:effectLst/>
                          <a:latin typeface="Avenir Book" panose="02000503020000020003" pitchFamily="2" charset="0"/>
                          <a:ea typeface="+mn-ea"/>
                          <a:cs typeface="+mn-cs"/>
                        </a:rPr>
                        <a:t>7</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777160373"/>
                  </a:ext>
                </a:extLst>
              </a:tr>
              <a:tr h="338328">
                <a:tc>
                  <a:txBody>
                    <a:bodyPr/>
                    <a:lstStyle/>
                    <a:p>
                      <a:pPr algn="ctr" fontAlgn="b"/>
                      <a:r>
                        <a:rPr lang="en-US" sz="1400" b="0" kern="1200">
                          <a:solidFill>
                            <a:schemeClr val="accent5"/>
                          </a:solidFill>
                          <a:effectLst/>
                          <a:latin typeface="Avenir Book" panose="02000503020000020003" pitchFamily="2" charset="0"/>
                          <a:ea typeface="+mn-ea"/>
                          <a:cs typeface="+mn-cs"/>
                        </a:rPr>
                        <a:t>G12C </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0" kern="1200">
                          <a:solidFill>
                            <a:schemeClr val="accent5"/>
                          </a:solidFill>
                          <a:effectLst/>
                          <a:latin typeface="Avenir Book" panose="02000503020000020003" pitchFamily="2" charset="0"/>
                          <a:ea typeface="+mn-ea"/>
                          <a:cs typeface="+mn-cs"/>
                        </a:rPr>
                        <a:t>1</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1400" b="0" kern="1200">
                        <a:solidFill>
                          <a:schemeClr val="accent5"/>
                        </a:solidFill>
                        <a:effectLst/>
                        <a:latin typeface="Avenir Book" panose="02000503020000020003" pitchFamily="2" charset="0"/>
                        <a:ea typeface="+mn-ea"/>
                        <a:cs typeface="+mn-cs"/>
                      </a:endParaRP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1400" b="0" kern="1200">
                        <a:solidFill>
                          <a:schemeClr val="accent5"/>
                        </a:solidFill>
                        <a:effectLst/>
                        <a:latin typeface="Avenir Book" panose="02000503020000020003" pitchFamily="2" charset="0"/>
                        <a:ea typeface="+mn-ea"/>
                        <a:cs typeface="+mn-cs"/>
                      </a:endParaRP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0" kern="1200">
                          <a:solidFill>
                            <a:schemeClr val="accent5"/>
                          </a:solidFill>
                          <a:effectLst/>
                          <a:latin typeface="Avenir Book" panose="02000503020000020003" pitchFamily="2" charset="0"/>
                          <a:ea typeface="+mn-ea"/>
                          <a:cs typeface="+mn-cs"/>
                        </a:rPr>
                        <a:t> </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0" kern="1200">
                          <a:solidFill>
                            <a:schemeClr val="accent5"/>
                          </a:solidFill>
                          <a:effectLst/>
                          <a:latin typeface="Avenir Book" panose="02000503020000020003" pitchFamily="2" charset="0"/>
                          <a:ea typeface="+mn-ea"/>
                          <a:cs typeface="+mn-cs"/>
                        </a:rPr>
                        <a:t>2</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0" kern="1200">
                          <a:solidFill>
                            <a:schemeClr val="accent5"/>
                          </a:solidFill>
                          <a:effectLst/>
                          <a:latin typeface="Avenir Book" panose="02000503020000020003" pitchFamily="2" charset="0"/>
                          <a:ea typeface="+mn-ea"/>
                          <a:cs typeface="+mn-cs"/>
                        </a:rPr>
                        <a:t>1</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0" kern="1200">
                          <a:solidFill>
                            <a:schemeClr val="accent5"/>
                          </a:solidFill>
                          <a:effectLst/>
                          <a:latin typeface="Avenir Book" panose="02000503020000020003" pitchFamily="2" charset="0"/>
                          <a:ea typeface="+mn-ea"/>
                          <a:cs typeface="+mn-cs"/>
                        </a:rPr>
                        <a:t>4</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165284878"/>
                  </a:ext>
                </a:extLst>
              </a:tr>
              <a:tr h="338328">
                <a:tc>
                  <a:txBody>
                    <a:bodyPr/>
                    <a:lstStyle/>
                    <a:p>
                      <a:pPr algn="ctr" fontAlgn="b"/>
                      <a:r>
                        <a:rPr lang="en-US" sz="1400" b="0" kern="1200">
                          <a:solidFill>
                            <a:schemeClr val="accent5"/>
                          </a:solidFill>
                          <a:effectLst/>
                          <a:latin typeface="Avenir Book" panose="02000503020000020003" pitchFamily="2" charset="0"/>
                          <a:ea typeface="+mn-ea"/>
                          <a:cs typeface="+mn-cs"/>
                        </a:rPr>
                        <a:t>G12S </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0" kern="1200">
                          <a:solidFill>
                            <a:schemeClr val="accent5"/>
                          </a:solidFill>
                          <a:effectLst/>
                          <a:latin typeface="Avenir Book" panose="02000503020000020003" pitchFamily="2" charset="0"/>
                          <a:ea typeface="+mn-ea"/>
                          <a:cs typeface="+mn-cs"/>
                        </a:rPr>
                        <a:t> </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0" kern="1200">
                          <a:solidFill>
                            <a:schemeClr val="accent5"/>
                          </a:solidFill>
                          <a:effectLst/>
                          <a:latin typeface="Avenir Book" panose="02000503020000020003" pitchFamily="2" charset="0"/>
                          <a:ea typeface="+mn-ea"/>
                          <a:cs typeface="+mn-cs"/>
                        </a:rPr>
                        <a:t>1</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1400" b="0" kern="1200">
                        <a:solidFill>
                          <a:schemeClr val="accent5"/>
                        </a:solidFill>
                        <a:effectLst/>
                        <a:latin typeface="Avenir Book" panose="02000503020000020003" pitchFamily="2" charset="0"/>
                        <a:ea typeface="+mn-ea"/>
                        <a:cs typeface="+mn-cs"/>
                      </a:endParaRP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0" kern="1200">
                          <a:solidFill>
                            <a:schemeClr val="accent5"/>
                          </a:solidFill>
                          <a:effectLst/>
                          <a:latin typeface="Avenir Book" panose="02000503020000020003" pitchFamily="2" charset="0"/>
                          <a:ea typeface="+mn-ea"/>
                          <a:cs typeface="+mn-cs"/>
                        </a:rPr>
                        <a:t> </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0" kern="1200">
                          <a:solidFill>
                            <a:schemeClr val="accent5"/>
                          </a:solidFill>
                          <a:effectLst/>
                          <a:latin typeface="Avenir Book" panose="02000503020000020003" pitchFamily="2" charset="0"/>
                          <a:ea typeface="+mn-ea"/>
                          <a:cs typeface="+mn-cs"/>
                        </a:rPr>
                        <a:t>2</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0" kern="1200">
                          <a:solidFill>
                            <a:schemeClr val="accent5"/>
                          </a:solidFill>
                          <a:effectLst/>
                          <a:latin typeface="Avenir Book" panose="02000503020000020003" pitchFamily="2" charset="0"/>
                          <a:ea typeface="+mn-ea"/>
                          <a:cs typeface="+mn-cs"/>
                        </a:rPr>
                        <a:t>1</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0" kern="1200">
                          <a:solidFill>
                            <a:schemeClr val="accent5"/>
                          </a:solidFill>
                          <a:effectLst/>
                          <a:latin typeface="Avenir Book" panose="02000503020000020003" pitchFamily="2" charset="0"/>
                          <a:ea typeface="+mn-ea"/>
                          <a:cs typeface="+mn-cs"/>
                        </a:rPr>
                        <a:t>4</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802184562"/>
                  </a:ext>
                </a:extLst>
              </a:tr>
              <a:tr h="338328">
                <a:tc>
                  <a:txBody>
                    <a:bodyPr/>
                    <a:lstStyle/>
                    <a:p>
                      <a:pPr algn="ctr" fontAlgn="b"/>
                      <a:r>
                        <a:rPr lang="en-US" sz="1400" b="0" kern="1200">
                          <a:solidFill>
                            <a:schemeClr val="accent5"/>
                          </a:solidFill>
                          <a:effectLst/>
                          <a:latin typeface="Avenir Book" panose="02000503020000020003" pitchFamily="2" charset="0"/>
                          <a:ea typeface="+mn-ea"/>
                          <a:cs typeface="+mn-cs"/>
                        </a:rPr>
                        <a:t>A146T </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0" kern="1200">
                          <a:solidFill>
                            <a:schemeClr val="accent5"/>
                          </a:solidFill>
                          <a:effectLst/>
                          <a:latin typeface="Avenir Book" panose="02000503020000020003" pitchFamily="2" charset="0"/>
                          <a:ea typeface="+mn-ea"/>
                          <a:cs typeface="+mn-cs"/>
                        </a:rPr>
                        <a:t> </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1400" b="0" kern="1200">
                        <a:solidFill>
                          <a:schemeClr val="accent5"/>
                        </a:solidFill>
                        <a:effectLst/>
                        <a:latin typeface="Avenir Book" panose="02000503020000020003" pitchFamily="2" charset="0"/>
                        <a:ea typeface="+mn-ea"/>
                        <a:cs typeface="+mn-cs"/>
                      </a:endParaRP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1400" b="0" kern="1200">
                        <a:solidFill>
                          <a:schemeClr val="accent5"/>
                        </a:solidFill>
                        <a:effectLst/>
                        <a:latin typeface="Avenir Book" panose="02000503020000020003" pitchFamily="2" charset="0"/>
                        <a:ea typeface="+mn-ea"/>
                        <a:cs typeface="+mn-cs"/>
                      </a:endParaRP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0" kern="1200">
                          <a:solidFill>
                            <a:schemeClr val="accent5"/>
                          </a:solidFill>
                          <a:effectLst/>
                          <a:latin typeface="Avenir Book" panose="02000503020000020003" pitchFamily="2" charset="0"/>
                          <a:ea typeface="+mn-ea"/>
                          <a:cs typeface="+mn-cs"/>
                        </a:rPr>
                        <a:t>1</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0" kern="1200">
                          <a:solidFill>
                            <a:schemeClr val="accent5"/>
                          </a:solidFill>
                          <a:effectLst/>
                          <a:latin typeface="Avenir Book" panose="02000503020000020003" pitchFamily="2" charset="0"/>
                          <a:ea typeface="+mn-ea"/>
                          <a:cs typeface="+mn-cs"/>
                        </a:rPr>
                        <a:t>2</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1400" b="0" kern="1200">
                        <a:solidFill>
                          <a:schemeClr val="accent5"/>
                        </a:solidFill>
                        <a:effectLst/>
                        <a:latin typeface="Avenir Book" panose="02000503020000020003" pitchFamily="2" charset="0"/>
                        <a:ea typeface="+mn-ea"/>
                        <a:cs typeface="+mn-cs"/>
                      </a:endParaRP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0" kern="1200">
                          <a:solidFill>
                            <a:schemeClr val="accent5"/>
                          </a:solidFill>
                          <a:effectLst/>
                          <a:latin typeface="Avenir Book" panose="02000503020000020003" pitchFamily="2" charset="0"/>
                          <a:ea typeface="+mn-ea"/>
                          <a:cs typeface="+mn-cs"/>
                        </a:rPr>
                        <a:t>3</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598086580"/>
                  </a:ext>
                </a:extLst>
              </a:tr>
              <a:tr h="338328">
                <a:tc>
                  <a:txBody>
                    <a:bodyPr/>
                    <a:lstStyle/>
                    <a:p>
                      <a:pPr algn="ctr" fontAlgn="b"/>
                      <a:r>
                        <a:rPr lang="en-US" sz="1400" b="0" kern="1200">
                          <a:solidFill>
                            <a:schemeClr val="accent5"/>
                          </a:solidFill>
                          <a:effectLst/>
                          <a:latin typeface="Avenir Book" panose="02000503020000020003" pitchFamily="2" charset="0"/>
                          <a:ea typeface="+mn-ea"/>
                          <a:cs typeface="+mn-cs"/>
                        </a:rPr>
                        <a:t>Q61H </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0" kern="1200">
                          <a:solidFill>
                            <a:schemeClr val="accent5"/>
                          </a:solidFill>
                          <a:effectLst/>
                          <a:latin typeface="Avenir Book" panose="02000503020000020003" pitchFamily="2" charset="0"/>
                          <a:ea typeface="+mn-ea"/>
                          <a:cs typeface="+mn-cs"/>
                        </a:rPr>
                        <a:t>1</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0" kern="1200">
                          <a:solidFill>
                            <a:schemeClr val="accent5"/>
                          </a:solidFill>
                          <a:effectLst/>
                          <a:latin typeface="Avenir Book" panose="02000503020000020003" pitchFamily="2" charset="0"/>
                          <a:ea typeface="+mn-ea"/>
                          <a:cs typeface="+mn-cs"/>
                        </a:rPr>
                        <a:t>1</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0" kern="1200">
                          <a:solidFill>
                            <a:schemeClr val="accent5"/>
                          </a:solidFill>
                          <a:effectLst/>
                          <a:latin typeface="Avenir Book" panose="02000503020000020003" pitchFamily="2" charset="0"/>
                          <a:ea typeface="+mn-ea"/>
                          <a:cs typeface="+mn-cs"/>
                        </a:rPr>
                        <a:t> </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0" kern="1200">
                          <a:solidFill>
                            <a:schemeClr val="accent5"/>
                          </a:solidFill>
                          <a:effectLst/>
                          <a:latin typeface="Avenir Book" panose="02000503020000020003" pitchFamily="2" charset="0"/>
                          <a:ea typeface="+mn-ea"/>
                          <a:cs typeface="+mn-cs"/>
                        </a:rPr>
                        <a:t> </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0" kern="1200">
                          <a:solidFill>
                            <a:schemeClr val="accent5"/>
                          </a:solidFill>
                          <a:effectLst/>
                          <a:latin typeface="Avenir Book" panose="02000503020000020003" pitchFamily="2" charset="0"/>
                          <a:ea typeface="+mn-ea"/>
                          <a:cs typeface="+mn-cs"/>
                        </a:rPr>
                        <a:t>1</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0" kern="1200">
                          <a:solidFill>
                            <a:schemeClr val="accent5"/>
                          </a:solidFill>
                          <a:effectLst/>
                          <a:latin typeface="Avenir Book" panose="02000503020000020003" pitchFamily="2" charset="0"/>
                          <a:ea typeface="+mn-ea"/>
                          <a:cs typeface="+mn-cs"/>
                        </a:rPr>
                        <a:t> </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0" kern="1200">
                          <a:solidFill>
                            <a:schemeClr val="accent5"/>
                          </a:solidFill>
                          <a:effectLst/>
                          <a:latin typeface="Avenir Book" panose="02000503020000020003" pitchFamily="2" charset="0"/>
                          <a:ea typeface="+mn-ea"/>
                          <a:cs typeface="+mn-cs"/>
                        </a:rPr>
                        <a:t>3</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410769249"/>
                  </a:ext>
                </a:extLst>
              </a:tr>
              <a:tr h="338328">
                <a:tc>
                  <a:txBody>
                    <a:bodyPr/>
                    <a:lstStyle/>
                    <a:p>
                      <a:pPr algn="ctr" fontAlgn="b"/>
                      <a:r>
                        <a:rPr lang="en-US" sz="1400" b="0" kern="1200">
                          <a:solidFill>
                            <a:schemeClr val="accent5"/>
                          </a:solidFill>
                          <a:effectLst/>
                          <a:latin typeface="Avenir Book" panose="02000503020000020003" pitchFamily="2" charset="0"/>
                          <a:ea typeface="+mn-ea"/>
                          <a:cs typeface="+mn-cs"/>
                        </a:rPr>
                        <a:t>K117N </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0" kern="1200">
                          <a:solidFill>
                            <a:schemeClr val="accent5"/>
                          </a:solidFill>
                          <a:effectLst/>
                          <a:latin typeface="Avenir Book" panose="02000503020000020003" pitchFamily="2" charset="0"/>
                          <a:ea typeface="+mn-ea"/>
                          <a:cs typeface="+mn-cs"/>
                        </a:rPr>
                        <a:t> </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1400" b="0" kern="1200">
                        <a:solidFill>
                          <a:schemeClr val="accent5"/>
                        </a:solidFill>
                        <a:effectLst/>
                        <a:latin typeface="Avenir Book" panose="02000503020000020003" pitchFamily="2" charset="0"/>
                        <a:ea typeface="+mn-ea"/>
                        <a:cs typeface="+mn-cs"/>
                      </a:endParaRP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1400" b="0" kern="1200">
                        <a:solidFill>
                          <a:schemeClr val="accent5"/>
                        </a:solidFill>
                        <a:effectLst/>
                        <a:latin typeface="Avenir Book" panose="02000503020000020003" pitchFamily="2" charset="0"/>
                        <a:ea typeface="+mn-ea"/>
                        <a:cs typeface="+mn-cs"/>
                      </a:endParaRP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0" kern="1200">
                          <a:solidFill>
                            <a:schemeClr val="accent5"/>
                          </a:solidFill>
                          <a:effectLst/>
                          <a:latin typeface="Avenir Book" panose="02000503020000020003" pitchFamily="2" charset="0"/>
                          <a:ea typeface="+mn-ea"/>
                          <a:cs typeface="+mn-cs"/>
                        </a:rPr>
                        <a:t> </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0" kern="1200">
                          <a:solidFill>
                            <a:schemeClr val="accent5"/>
                          </a:solidFill>
                          <a:effectLst/>
                          <a:latin typeface="Avenir Book" panose="02000503020000020003" pitchFamily="2" charset="0"/>
                          <a:ea typeface="+mn-ea"/>
                          <a:cs typeface="+mn-cs"/>
                        </a:rPr>
                        <a:t>1</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0" kern="1200">
                          <a:solidFill>
                            <a:schemeClr val="accent5"/>
                          </a:solidFill>
                          <a:effectLst/>
                          <a:latin typeface="Avenir Book" panose="02000503020000020003" pitchFamily="2" charset="0"/>
                          <a:ea typeface="+mn-ea"/>
                          <a:cs typeface="+mn-cs"/>
                        </a:rPr>
                        <a:t>1</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0" kern="1200">
                          <a:solidFill>
                            <a:schemeClr val="accent5"/>
                          </a:solidFill>
                          <a:effectLst/>
                          <a:latin typeface="Avenir Book" panose="02000503020000020003" pitchFamily="2" charset="0"/>
                          <a:ea typeface="+mn-ea"/>
                          <a:cs typeface="+mn-cs"/>
                        </a:rPr>
                        <a:t>2</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000019053"/>
                  </a:ext>
                </a:extLst>
              </a:tr>
              <a:tr h="338328">
                <a:tc>
                  <a:txBody>
                    <a:bodyPr/>
                    <a:lstStyle/>
                    <a:p>
                      <a:pPr algn="ctr" fontAlgn="b"/>
                      <a:r>
                        <a:rPr lang="en-US" sz="1400" b="0" kern="1200">
                          <a:solidFill>
                            <a:schemeClr val="accent5"/>
                          </a:solidFill>
                          <a:effectLst/>
                          <a:latin typeface="Avenir Book" panose="02000503020000020003" pitchFamily="2" charset="0"/>
                          <a:ea typeface="+mn-ea"/>
                          <a:cs typeface="+mn-cs"/>
                        </a:rPr>
                        <a:t>G12R </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0" kern="1200">
                          <a:solidFill>
                            <a:schemeClr val="accent5"/>
                          </a:solidFill>
                          <a:effectLst/>
                          <a:latin typeface="Avenir Book" panose="02000503020000020003" pitchFamily="2" charset="0"/>
                          <a:ea typeface="+mn-ea"/>
                          <a:cs typeface="+mn-cs"/>
                        </a:rPr>
                        <a:t> </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1400" b="0" kern="1200">
                        <a:solidFill>
                          <a:schemeClr val="accent5"/>
                        </a:solidFill>
                        <a:effectLst/>
                        <a:latin typeface="Avenir Book" panose="02000503020000020003" pitchFamily="2" charset="0"/>
                        <a:ea typeface="+mn-ea"/>
                        <a:cs typeface="+mn-cs"/>
                      </a:endParaRP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1400" b="0" kern="1200">
                        <a:solidFill>
                          <a:schemeClr val="accent5"/>
                        </a:solidFill>
                        <a:effectLst/>
                        <a:latin typeface="Avenir Book" panose="02000503020000020003" pitchFamily="2" charset="0"/>
                        <a:ea typeface="+mn-ea"/>
                        <a:cs typeface="+mn-cs"/>
                      </a:endParaRP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0" kern="1200">
                          <a:solidFill>
                            <a:schemeClr val="accent5"/>
                          </a:solidFill>
                          <a:effectLst/>
                          <a:latin typeface="Avenir Book" panose="02000503020000020003" pitchFamily="2" charset="0"/>
                          <a:ea typeface="+mn-ea"/>
                          <a:cs typeface="+mn-cs"/>
                        </a:rPr>
                        <a:t> </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0" kern="1200">
                          <a:solidFill>
                            <a:schemeClr val="accent5"/>
                          </a:solidFill>
                          <a:effectLst/>
                          <a:latin typeface="Avenir Book" panose="02000503020000020003" pitchFamily="2" charset="0"/>
                          <a:ea typeface="+mn-ea"/>
                          <a:cs typeface="+mn-cs"/>
                        </a:rPr>
                        <a:t>1</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1400" b="0" kern="1200">
                        <a:solidFill>
                          <a:schemeClr val="accent5"/>
                        </a:solidFill>
                        <a:effectLst/>
                        <a:latin typeface="Avenir Book" panose="02000503020000020003" pitchFamily="2" charset="0"/>
                        <a:ea typeface="+mn-ea"/>
                        <a:cs typeface="+mn-cs"/>
                      </a:endParaRP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0" kern="1200">
                          <a:solidFill>
                            <a:schemeClr val="accent5"/>
                          </a:solidFill>
                          <a:effectLst/>
                          <a:latin typeface="Avenir Book" panose="02000503020000020003" pitchFamily="2" charset="0"/>
                          <a:ea typeface="+mn-ea"/>
                          <a:cs typeface="+mn-cs"/>
                        </a:rPr>
                        <a:t>1</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3175" cap="flat" cmpd="sng" algn="ctr">
                      <a:solidFill>
                        <a:schemeClr val="accent6">
                          <a:lumMod val="9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292121930"/>
                  </a:ext>
                </a:extLst>
              </a:tr>
              <a:tr h="287690">
                <a:tc>
                  <a:txBody>
                    <a:bodyPr/>
                    <a:lstStyle/>
                    <a:p>
                      <a:pPr algn="ctr"/>
                      <a:r>
                        <a:rPr lang="en-US" sz="1400" b="0" kern="1200">
                          <a:solidFill>
                            <a:schemeClr val="accent5"/>
                          </a:solidFill>
                          <a:effectLst/>
                          <a:latin typeface="Avenir Book" panose="02000503020000020003" pitchFamily="2" charset="0"/>
                          <a:ea typeface="+mn-ea"/>
                          <a:cs typeface="+mn-cs"/>
                        </a:rPr>
                        <a:t>Total</a:t>
                      </a:r>
                    </a:p>
                  </a:txBody>
                  <a:tcPr marL="42022" marR="4202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0" kern="1200">
                          <a:solidFill>
                            <a:schemeClr val="accent5"/>
                          </a:solidFill>
                          <a:effectLst/>
                          <a:latin typeface="Avenir Book" panose="02000503020000020003" pitchFamily="2" charset="0"/>
                          <a:ea typeface="+mn-ea"/>
                          <a:cs typeface="+mn-cs"/>
                        </a:rPr>
                        <a:t>11</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0" kern="1200">
                          <a:solidFill>
                            <a:schemeClr val="accent5"/>
                          </a:solidFill>
                          <a:effectLst/>
                          <a:latin typeface="Avenir Book" panose="02000503020000020003" pitchFamily="2" charset="0"/>
                          <a:ea typeface="+mn-ea"/>
                          <a:cs typeface="+mn-cs"/>
                        </a:rPr>
                        <a:t>4</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0" kern="1200">
                          <a:solidFill>
                            <a:schemeClr val="accent5"/>
                          </a:solidFill>
                          <a:effectLst/>
                          <a:latin typeface="Avenir Book" panose="02000503020000020003" pitchFamily="2" charset="0"/>
                          <a:ea typeface="+mn-ea"/>
                          <a:cs typeface="+mn-cs"/>
                        </a:rPr>
                        <a:t>0</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0" kern="1200">
                          <a:solidFill>
                            <a:schemeClr val="accent5"/>
                          </a:solidFill>
                          <a:effectLst/>
                          <a:latin typeface="Avenir Book" panose="02000503020000020003" pitchFamily="2" charset="0"/>
                          <a:ea typeface="+mn-ea"/>
                          <a:cs typeface="+mn-cs"/>
                        </a:rPr>
                        <a:t>8</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0" kern="1200">
                          <a:solidFill>
                            <a:schemeClr val="accent5"/>
                          </a:solidFill>
                          <a:effectLst/>
                          <a:latin typeface="Avenir Book" panose="02000503020000020003" pitchFamily="2" charset="0"/>
                          <a:ea typeface="+mn-ea"/>
                          <a:cs typeface="+mn-cs"/>
                        </a:rPr>
                        <a:t>37</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0" kern="1200">
                          <a:solidFill>
                            <a:schemeClr val="accent5"/>
                          </a:solidFill>
                          <a:effectLst/>
                          <a:latin typeface="Avenir Book" panose="02000503020000020003" pitchFamily="2" charset="0"/>
                          <a:ea typeface="+mn-ea"/>
                          <a:cs typeface="+mn-cs"/>
                        </a:rPr>
                        <a:t>6</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0" kern="1200">
                          <a:solidFill>
                            <a:schemeClr val="accent5"/>
                          </a:solidFill>
                          <a:effectLst/>
                          <a:latin typeface="Avenir Book" panose="02000503020000020003" pitchFamily="2" charset="0"/>
                          <a:ea typeface="+mn-ea"/>
                          <a:cs typeface="+mn-cs"/>
                        </a:rPr>
                        <a:t>66</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accent6">
                          <a:lumMod val="9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488710259"/>
                  </a:ext>
                </a:extLst>
              </a:tr>
            </a:tbl>
          </a:graphicData>
        </a:graphic>
      </p:graphicFrame>
      <p:sp>
        <p:nvSpPr>
          <p:cNvPr id="61" name="TextBox 60">
            <a:extLst>
              <a:ext uri="{FF2B5EF4-FFF2-40B4-BE49-F238E27FC236}">
                <a16:creationId xmlns:a16="http://schemas.microsoft.com/office/drawing/2014/main" id="{4C33C216-D4EA-B52A-D987-56E57B4DA255}"/>
              </a:ext>
            </a:extLst>
          </p:cNvPr>
          <p:cNvSpPr txBox="1"/>
          <p:nvPr/>
        </p:nvSpPr>
        <p:spPr>
          <a:xfrm>
            <a:off x="4476584" y="1524772"/>
            <a:ext cx="7267741" cy="276999"/>
          </a:xfrm>
          <a:prstGeom prst="rect">
            <a:avLst/>
          </a:prstGeom>
          <a:noFill/>
          <a:effectLst/>
        </p:spPr>
        <p:txBody>
          <a:bodyPr wrap="square" lIns="0" tIns="0" rIns="0" bIns="0" rtlCol="0">
            <a:spAutoFit/>
          </a:bodyPr>
          <a:lstStyle/>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Onvansertib responses across KRAS mutations </a:t>
            </a:r>
            <a:r>
              <a:rPr kumimoji="0" lang="en-US" sz="16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(as of June 16, 2023)</a:t>
            </a:r>
            <a:r>
              <a:rPr lang="en-US" baseline="30000">
                <a:solidFill>
                  <a:srgbClr val="58595B"/>
                </a:solidFill>
                <a:latin typeface="Avenir Book"/>
              </a:rPr>
              <a:t>2</a:t>
            </a:r>
            <a:endPar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endParaRPr>
          </a:p>
        </p:txBody>
      </p:sp>
      <p:sp>
        <p:nvSpPr>
          <p:cNvPr id="62" name="Rectangle 61">
            <a:extLst>
              <a:ext uri="{FF2B5EF4-FFF2-40B4-BE49-F238E27FC236}">
                <a16:creationId xmlns:a16="http://schemas.microsoft.com/office/drawing/2014/main" id="{3D0109FD-96BA-D4D3-557C-D4C1271E4C83}"/>
              </a:ext>
            </a:extLst>
          </p:cNvPr>
          <p:cNvSpPr/>
          <p:nvPr/>
        </p:nvSpPr>
        <p:spPr>
          <a:xfrm>
            <a:off x="1160986" y="1447800"/>
            <a:ext cx="2976093" cy="4800600"/>
          </a:xfrm>
          <a:prstGeom prst="rect">
            <a:avLst/>
          </a:prstGeom>
          <a:solidFill>
            <a:schemeClr val="bg2"/>
          </a:solidFill>
          <a:ln w="9525">
            <a:noFill/>
          </a:ln>
          <a:effectLst>
            <a:outerShdw blurRad="254000" sx="102000" sy="102000" algn="ctr" rotWithShape="0">
              <a:prstClr val="black">
                <a:alpha val="3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
        <p:nvSpPr>
          <p:cNvPr id="64" name="TextBox 63">
            <a:extLst>
              <a:ext uri="{FF2B5EF4-FFF2-40B4-BE49-F238E27FC236}">
                <a16:creationId xmlns:a16="http://schemas.microsoft.com/office/drawing/2014/main" id="{4D97BC76-B662-F0A2-4D7A-5160AEA17804}"/>
              </a:ext>
            </a:extLst>
          </p:cNvPr>
          <p:cNvSpPr txBox="1"/>
          <p:nvPr/>
        </p:nvSpPr>
        <p:spPr>
          <a:xfrm>
            <a:off x="1275181" y="1524772"/>
            <a:ext cx="2769630" cy="492443"/>
          </a:xfrm>
          <a:prstGeom prst="rect">
            <a:avLst/>
          </a:prstGeom>
          <a:noFill/>
          <a:effectLst/>
        </p:spPr>
        <p:txBody>
          <a:bodyPr wrap="square" lIns="0" tIns="0" rIns="0" bIns="0" rtlCol="0" anchor="t">
            <a:spAutoFit/>
          </a:bodyPr>
          <a:lstStyle/>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sz="1600" b="0" i="0" u="none" strike="noStrike" kern="1200" cap="none" spc="0" normalizeH="0" baseline="0" noProof="0">
                <a:ln>
                  <a:noFill/>
                </a:ln>
                <a:solidFill>
                  <a:srgbClr val="58595B"/>
                </a:solidFill>
                <a:effectLst/>
                <a:uLnTx/>
                <a:uFillTx/>
                <a:latin typeface="Avenir Book"/>
                <a:ea typeface="+mn-ea"/>
                <a:cs typeface="+mn-cs"/>
              </a:rPr>
              <a:t>Frequency of Common KRAS Mutations in mCRC</a:t>
            </a:r>
            <a:r>
              <a:rPr kumimoji="0" lang="en-US" sz="1600" b="0" i="0" u="none" strike="noStrike" kern="1200" cap="none" spc="0" normalizeH="0" baseline="30000" noProof="0">
                <a:ln>
                  <a:noFill/>
                </a:ln>
                <a:solidFill>
                  <a:srgbClr val="58595B"/>
                </a:solidFill>
                <a:effectLst/>
                <a:uLnTx/>
                <a:uFillTx/>
                <a:latin typeface="Avenir Book"/>
                <a:ea typeface="+mn-ea"/>
                <a:cs typeface="+mn-cs"/>
              </a:rPr>
              <a:t>1</a:t>
            </a:r>
          </a:p>
        </p:txBody>
      </p:sp>
      <p:graphicFrame>
        <p:nvGraphicFramePr>
          <p:cNvPr id="65" name="Chart 64">
            <a:extLst>
              <a:ext uri="{FF2B5EF4-FFF2-40B4-BE49-F238E27FC236}">
                <a16:creationId xmlns:a16="http://schemas.microsoft.com/office/drawing/2014/main" id="{6D2019E3-BA8C-FA2C-B609-3060ACE860C5}"/>
              </a:ext>
            </a:extLst>
          </p:cNvPr>
          <p:cNvGraphicFramePr>
            <a:graphicFrameLocks/>
          </p:cNvGraphicFramePr>
          <p:nvPr/>
        </p:nvGraphicFramePr>
        <p:xfrm>
          <a:off x="-1009264" y="2140952"/>
          <a:ext cx="5602471" cy="3946266"/>
        </p:xfrm>
        <a:graphic>
          <a:graphicData uri="http://schemas.openxmlformats.org/drawingml/2006/chart">
            <c:chart xmlns:c="http://schemas.openxmlformats.org/drawingml/2006/chart" xmlns:r="http://schemas.openxmlformats.org/officeDocument/2006/relationships" r:id="rId6"/>
          </a:graphicData>
        </a:graphic>
      </p:graphicFrame>
      <p:sp>
        <p:nvSpPr>
          <p:cNvPr id="66" name="Text Placeholder 6">
            <a:extLst>
              <a:ext uri="{FF2B5EF4-FFF2-40B4-BE49-F238E27FC236}">
                <a16:creationId xmlns:a16="http://schemas.microsoft.com/office/drawing/2014/main" id="{2DD6191B-197D-2A6D-6117-D8042438C0D2}"/>
              </a:ext>
            </a:extLst>
          </p:cNvPr>
          <p:cNvSpPr txBox="1">
            <a:spLocks/>
          </p:cNvSpPr>
          <p:nvPr/>
        </p:nvSpPr>
        <p:spPr>
          <a:xfrm>
            <a:off x="179637" y="6463407"/>
            <a:ext cx="6300676" cy="269875"/>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2000" kern="1200">
                <a:solidFill>
                  <a:schemeClr val="accent5"/>
                </a:solidFill>
                <a:latin typeface="+mj-lt"/>
                <a:ea typeface="+mn-ea"/>
                <a:cs typeface="+mn-cs"/>
              </a:defRPr>
            </a:lvl1pPr>
            <a:lvl2pPr marL="573088" indent="-219075" algn="l" defTabSz="914400" rtl="0" eaLnBrk="1" latinLnBrk="0" hangingPunct="1">
              <a:lnSpc>
                <a:spcPct val="90000"/>
              </a:lnSpc>
              <a:spcBef>
                <a:spcPts val="500"/>
              </a:spcBef>
              <a:buFont typeface="System Font Regular"/>
              <a:buChar char="–"/>
              <a:tabLst/>
              <a:defRPr sz="1800" kern="1200">
                <a:solidFill>
                  <a:schemeClr val="accent5"/>
                </a:solidFill>
                <a:latin typeface="+mj-lt"/>
                <a:ea typeface="+mn-ea"/>
                <a:cs typeface="+mn-cs"/>
              </a:defRPr>
            </a:lvl2pPr>
            <a:lvl3pPr marL="863600" indent="-222250" algn="l" defTabSz="914400" rtl="0" eaLnBrk="1" latinLnBrk="0" hangingPunct="1">
              <a:lnSpc>
                <a:spcPct val="90000"/>
              </a:lnSpc>
              <a:spcBef>
                <a:spcPts val="500"/>
              </a:spcBef>
              <a:buFont typeface="Arial" panose="020B0604020202020204" pitchFamily="34" charset="0"/>
              <a:buChar char="•"/>
              <a:tabLst/>
              <a:defRPr sz="1600" kern="1200">
                <a:solidFill>
                  <a:schemeClr val="accent5"/>
                </a:solidFill>
                <a:latin typeface="+mj-lt"/>
                <a:ea typeface="+mn-ea"/>
                <a:cs typeface="+mn-cs"/>
              </a:defRPr>
            </a:lvl3pPr>
            <a:lvl4pPr marL="1200150" indent="-284163" algn="l" defTabSz="914400" rtl="0" eaLnBrk="1" latinLnBrk="0" hangingPunct="1">
              <a:lnSpc>
                <a:spcPct val="90000"/>
              </a:lnSpc>
              <a:spcBef>
                <a:spcPts val="500"/>
              </a:spcBef>
              <a:buFont typeface="Courier New" panose="02070309020205020404" pitchFamily="49" charset="0"/>
              <a:buChar char="o"/>
              <a:tabLst/>
              <a:defRPr sz="1400" kern="1200">
                <a:solidFill>
                  <a:schemeClr val="accent5"/>
                </a:solidFill>
                <a:latin typeface="+mj-lt"/>
                <a:ea typeface="+mn-ea"/>
                <a:cs typeface="+mn-cs"/>
              </a:defRPr>
            </a:lvl4pPr>
            <a:lvl5pPr marL="1377950" indent="-177800" algn="l" defTabSz="914400" rtl="0" eaLnBrk="1" latinLnBrk="0" hangingPunct="1">
              <a:lnSpc>
                <a:spcPct val="90000"/>
              </a:lnSpc>
              <a:spcBef>
                <a:spcPts val="500"/>
              </a:spcBef>
              <a:buFont typeface="Arial" panose="020B0604020202020204" pitchFamily="34" charset="0"/>
              <a:buChar char="•"/>
              <a:tabLst/>
              <a:defRPr sz="1400" kern="1200">
                <a:solidFill>
                  <a:schemeClr val="accent5"/>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74625" marR="0" lvl="4" indent="-174625" algn="l" defTabSz="914400" rtl="0" eaLnBrk="1" fontAlgn="auto" latinLnBrk="0" hangingPunct="1">
              <a:lnSpc>
                <a:spcPct val="90000"/>
              </a:lnSpc>
              <a:spcBef>
                <a:spcPts val="200"/>
              </a:spcBef>
              <a:spcAft>
                <a:spcPts val="0"/>
              </a:spcAft>
              <a:buClrTx/>
              <a:buSzTx/>
              <a:buFont typeface="Arial" panose="020B0604020202020204" pitchFamily="34" charset="0"/>
              <a:buAutoNum type="arabicPeriod"/>
              <a:tabLst/>
              <a:defRPr/>
            </a:pPr>
            <a:r>
              <a:rPr lang="en-US" sz="800">
                <a:solidFill>
                  <a:schemeClr val="accent6">
                    <a:lumMod val="75000"/>
                  </a:schemeClr>
                </a:solidFill>
                <a:latin typeface="Avenir Light" panose="020B0402020203020204" pitchFamily="34" charset="0"/>
              </a:rPr>
              <a:t>Jones R et al. Br J Cancer. 2017 Mar 28;116(7):923-929.</a:t>
            </a:r>
          </a:p>
          <a:p>
            <a:pPr marL="174625" marR="0" lvl="4" indent="-174625" algn="l" defTabSz="914400" rtl="0" eaLnBrk="1" fontAlgn="auto" latinLnBrk="0" hangingPunct="1">
              <a:lnSpc>
                <a:spcPct val="90000"/>
              </a:lnSpc>
              <a:spcBef>
                <a:spcPts val="200"/>
              </a:spcBef>
              <a:spcAft>
                <a:spcPts val="0"/>
              </a:spcAft>
              <a:buClrTx/>
              <a:buSzTx/>
              <a:buFont typeface="Arial" panose="020B0604020202020204" pitchFamily="34" charset="0"/>
              <a:buAutoNum type="arabicPeriod"/>
              <a:tabLst/>
              <a:defRPr/>
            </a:pPr>
            <a:r>
              <a:rPr lang="en-US" sz="800">
                <a:solidFill>
                  <a:schemeClr val="accent6">
                    <a:lumMod val="75000"/>
                  </a:schemeClr>
                </a:solidFill>
                <a:latin typeface="Avenir Light" panose="020B0402020203020204" pitchFamily="34" charset="0"/>
              </a:rPr>
              <a:t>One patient that was categorized as G12A in the August 2023 data release has now been updated as G12R.</a:t>
            </a:r>
          </a:p>
        </p:txBody>
      </p:sp>
      <p:sp>
        <p:nvSpPr>
          <p:cNvPr id="68" name="Rectangle 67">
            <a:extLst>
              <a:ext uri="{FF2B5EF4-FFF2-40B4-BE49-F238E27FC236}">
                <a16:creationId xmlns:a16="http://schemas.microsoft.com/office/drawing/2014/main" id="{EE295B9B-F6AB-6026-A04B-E77E3F1C32D7}"/>
              </a:ext>
            </a:extLst>
          </p:cNvPr>
          <p:cNvSpPr/>
          <p:nvPr/>
        </p:nvSpPr>
        <p:spPr>
          <a:xfrm>
            <a:off x="8198735" y="1866489"/>
            <a:ext cx="2834640" cy="323450"/>
          </a:xfrm>
          <a:prstGeom prst="rect">
            <a:avLst/>
          </a:prstGeom>
          <a:solidFill>
            <a:schemeClr val="bg2"/>
          </a:solidFill>
          <a:ln w="9525">
            <a:solidFill>
              <a:schemeClr val="accent6">
                <a:lumMod val="9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69" name="TextBox 68">
            <a:extLst>
              <a:ext uri="{FF2B5EF4-FFF2-40B4-BE49-F238E27FC236}">
                <a16:creationId xmlns:a16="http://schemas.microsoft.com/office/drawing/2014/main" id="{5E91367A-2F1E-0ACC-A529-6E7228B6DE6C}"/>
              </a:ext>
            </a:extLst>
          </p:cNvPr>
          <p:cNvSpPr txBox="1"/>
          <p:nvPr/>
        </p:nvSpPr>
        <p:spPr>
          <a:xfrm>
            <a:off x="9022142" y="1935881"/>
            <a:ext cx="1187826" cy="246221"/>
          </a:xfrm>
          <a:prstGeom prst="rect">
            <a:avLst/>
          </a:prstGeom>
          <a:noFill/>
          <a:effectLst/>
        </p:spPr>
        <p:txBody>
          <a:bodyPr wrap="none" lIns="0" tIns="0" rIns="0" bIns="0" rtlCol="0">
            <a:spAutoFit/>
          </a:bodyPr>
          <a:lstStyle/>
          <a:p>
            <a:pPr algn="ctr">
              <a:spcBef>
                <a:spcPts val="1200"/>
              </a:spcBef>
            </a:pPr>
            <a:r>
              <a:rPr lang="en-US" sz="1600">
                <a:solidFill>
                  <a:schemeClr val="accent5"/>
                </a:solidFill>
                <a:latin typeface="Avenir Book" panose="02000503020000020003" pitchFamily="2" charset="0"/>
              </a:rPr>
              <a:t>Bev exposed</a:t>
            </a:r>
          </a:p>
        </p:txBody>
      </p:sp>
      <p:sp>
        <p:nvSpPr>
          <p:cNvPr id="70" name="Rectangle 69">
            <a:extLst>
              <a:ext uri="{FF2B5EF4-FFF2-40B4-BE49-F238E27FC236}">
                <a16:creationId xmlns:a16="http://schemas.microsoft.com/office/drawing/2014/main" id="{F7EAA0DD-6BAD-4E0C-B1BA-258248486FE4}"/>
              </a:ext>
            </a:extLst>
          </p:cNvPr>
          <p:cNvSpPr/>
          <p:nvPr/>
        </p:nvSpPr>
        <p:spPr>
          <a:xfrm>
            <a:off x="5326123" y="1866489"/>
            <a:ext cx="2834640" cy="323450"/>
          </a:xfrm>
          <a:prstGeom prst="rect">
            <a:avLst/>
          </a:prstGeom>
          <a:solidFill>
            <a:schemeClr val="bg2"/>
          </a:solidFill>
          <a:ln w="9525">
            <a:solidFill>
              <a:schemeClr val="accent6">
                <a:lumMod val="9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72" name="TextBox 71">
            <a:extLst>
              <a:ext uri="{FF2B5EF4-FFF2-40B4-BE49-F238E27FC236}">
                <a16:creationId xmlns:a16="http://schemas.microsoft.com/office/drawing/2014/main" id="{F164E281-4641-C923-FA3B-3A6D30DA39C1}"/>
              </a:ext>
            </a:extLst>
          </p:cNvPr>
          <p:cNvSpPr txBox="1"/>
          <p:nvPr/>
        </p:nvSpPr>
        <p:spPr>
          <a:xfrm>
            <a:off x="6301816" y="1935881"/>
            <a:ext cx="883255" cy="246221"/>
          </a:xfrm>
          <a:prstGeom prst="rect">
            <a:avLst/>
          </a:prstGeom>
          <a:noFill/>
          <a:effectLst/>
        </p:spPr>
        <p:txBody>
          <a:bodyPr wrap="none" lIns="0" tIns="0" rIns="0" bIns="0" rtlCol="0">
            <a:spAutoFit/>
          </a:bodyPr>
          <a:lstStyle/>
          <a:p>
            <a:pPr algn="ctr">
              <a:spcBef>
                <a:spcPts val="1200"/>
              </a:spcBef>
            </a:pPr>
            <a:r>
              <a:rPr lang="en-US" sz="1600">
                <a:solidFill>
                  <a:schemeClr val="accent5"/>
                </a:solidFill>
                <a:latin typeface="Avenir Book" panose="02000503020000020003" pitchFamily="2" charset="0"/>
              </a:rPr>
              <a:t>Bev naïve</a:t>
            </a:r>
          </a:p>
        </p:txBody>
      </p:sp>
      <p:cxnSp>
        <p:nvCxnSpPr>
          <p:cNvPr id="74" name="Straight Connector 73">
            <a:extLst>
              <a:ext uri="{FF2B5EF4-FFF2-40B4-BE49-F238E27FC236}">
                <a16:creationId xmlns:a16="http://schemas.microsoft.com/office/drawing/2014/main" id="{20D9D24F-C419-0071-0C49-2711C8F525D0}"/>
              </a:ext>
            </a:extLst>
          </p:cNvPr>
          <p:cNvCxnSpPr/>
          <p:nvPr/>
        </p:nvCxnSpPr>
        <p:spPr>
          <a:xfrm>
            <a:off x="8182833" y="2188995"/>
            <a:ext cx="0" cy="4023360"/>
          </a:xfrm>
          <a:prstGeom prst="line">
            <a:avLst/>
          </a:prstGeom>
          <a:ln w="31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43757408"/>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 name="Picture 2">
            <a:extLst>
              <a:ext uri="{FF2B5EF4-FFF2-40B4-BE49-F238E27FC236}">
                <a16:creationId xmlns:a16="http://schemas.microsoft.com/office/drawing/2014/main" id="{F71AB4A3-9868-1DA0-2BEF-7AE88E3EE173}"/>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27902"/>
          <a:stretch/>
        </p:blipFill>
        <p:spPr bwMode="auto">
          <a:xfrm>
            <a:off x="956349" y="3965253"/>
            <a:ext cx="4671202" cy="2753043"/>
          </a:xfrm>
          <a:prstGeom prst="rect">
            <a:avLst/>
          </a:prstGeom>
          <a:noFill/>
          <a:extLst>
            <a:ext uri="{909E8E84-426E-40DD-AFC4-6F175D3DCCD1}">
              <a14:hiddenFill xmlns:a14="http://schemas.microsoft.com/office/drawing/2010/main">
                <a:solidFill>
                  <a:srgbClr val="FFFFFF"/>
                </a:solidFill>
              </a14:hiddenFill>
            </a:ext>
          </a:extLst>
        </p:spPr>
      </p:pic>
      <p:sp>
        <p:nvSpPr>
          <p:cNvPr id="23" name="Title 22">
            <a:extLst>
              <a:ext uri="{FF2B5EF4-FFF2-40B4-BE49-F238E27FC236}">
                <a16:creationId xmlns:a16="http://schemas.microsoft.com/office/drawing/2014/main" id="{37441794-810D-4B06-99DF-C5AC89E665DE}"/>
              </a:ext>
            </a:extLst>
          </p:cNvPr>
          <p:cNvSpPr>
            <a:spLocks noGrp="1"/>
          </p:cNvSpPr>
          <p:nvPr>
            <p:ph type="title"/>
          </p:nvPr>
        </p:nvSpPr>
        <p:spPr/>
        <p:txBody>
          <a:bodyPr/>
          <a:lstStyle/>
          <a:p>
            <a:r>
              <a:rPr lang="en-US"/>
              <a:t>Ph 1b/2 trial </a:t>
            </a:r>
            <a:r>
              <a:rPr lang="en-US" err="1"/>
              <a:t>bev</a:t>
            </a:r>
            <a:r>
              <a:rPr lang="en-US"/>
              <a:t> naïve patients experienced more durable responses</a:t>
            </a:r>
            <a:endParaRPr lang="en-US">
              <a:highlight>
                <a:srgbClr val="FFFF00"/>
              </a:highlight>
              <a:latin typeface="Avenir Medium"/>
            </a:endParaRPr>
          </a:p>
        </p:txBody>
      </p:sp>
      <p:sp>
        <p:nvSpPr>
          <p:cNvPr id="24" name="Text Placeholder 23">
            <a:extLst>
              <a:ext uri="{FF2B5EF4-FFF2-40B4-BE49-F238E27FC236}">
                <a16:creationId xmlns:a16="http://schemas.microsoft.com/office/drawing/2014/main" id="{C581C45E-EF5B-4CA5-BCC1-67960D979F47}"/>
              </a:ext>
            </a:extLst>
          </p:cNvPr>
          <p:cNvSpPr>
            <a:spLocks noGrp="1"/>
          </p:cNvSpPr>
          <p:nvPr>
            <p:ph type="body" sz="quarter" idx="10"/>
          </p:nvPr>
        </p:nvSpPr>
        <p:spPr>
          <a:xfrm>
            <a:off x="304799" y="6650665"/>
            <a:ext cx="11216641" cy="99130"/>
          </a:xfrm>
          <a:prstGeom prst="rect">
            <a:avLst/>
          </a:prstGeom>
        </p:spPr>
        <p:txBody>
          <a:bodyPr wrap="square">
            <a:spAutoFit/>
          </a:bodyPr>
          <a:lstStyle/>
          <a:p>
            <a:pPr marL="225425" indent="-225425">
              <a:buNone/>
            </a:pPr>
            <a:r>
              <a:rPr lang="en-US" sz="700">
                <a:latin typeface="Avenir Light" panose="020B0402020203020204" pitchFamily="34" charset="0"/>
              </a:rPr>
              <a:t>*	Swimmer plot / table reflect interim data as of June 16, 2023 from an ongoing trial and unlocked EDC database. After external review of the tumor measurements completed May 12, 2023, it was determined that patients 02-028 and 04-038 were confirmed PRs.</a:t>
            </a:r>
          </a:p>
        </p:txBody>
      </p:sp>
      <p:sp>
        <p:nvSpPr>
          <p:cNvPr id="19" name="TextBox 18">
            <a:extLst>
              <a:ext uri="{FF2B5EF4-FFF2-40B4-BE49-F238E27FC236}">
                <a16:creationId xmlns:a16="http://schemas.microsoft.com/office/drawing/2014/main" id="{5F1504F9-0C3E-4042-87CC-C98DE62E0678}"/>
              </a:ext>
            </a:extLst>
          </p:cNvPr>
          <p:cNvSpPr txBox="1"/>
          <p:nvPr/>
        </p:nvSpPr>
        <p:spPr>
          <a:xfrm>
            <a:off x="413910" y="1475566"/>
            <a:ext cx="7085030" cy="276999"/>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Black" panose="020B0803020203020204" pitchFamily="34" charset="0"/>
                <a:ea typeface="+mn-ea"/>
                <a:cs typeface="+mn-cs"/>
              </a:rPr>
              <a:t>Swimmer plot* </a:t>
            </a: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 </a:t>
            </a:r>
            <a:r>
              <a:rPr lang="en-US">
                <a:solidFill>
                  <a:srgbClr val="58595B"/>
                </a:solidFill>
                <a:latin typeface="Avenir Book" panose="02000503020000020003" pitchFamily="2" charset="0"/>
              </a:rPr>
              <a:t>66</a:t>
            </a: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 evaluable patients (as of June 16, 2023)</a:t>
            </a:r>
          </a:p>
        </p:txBody>
      </p:sp>
      <p:sp>
        <p:nvSpPr>
          <p:cNvPr id="2" name="Rectangle 1">
            <a:extLst>
              <a:ext uri="{FF2B5EF4-FFF2-40B4-BE49-F238E27FC236}">
                <a16:creationId xmlns:a16="http://schemas.microsoft.com/office/drawing/2014/main" id="{B33FC4D1-6F14-5263-E58F-D2471BF57B5F}"/>
              </a:ext>
            </a:extLst>
          </p:cNvPr>
          <p:cNvSpPr/>
          <p:nvPr/>
        </p:nvSpPr>
        <p:spPr>
          <a:xfrm>
            <a:off x="606840" y="1934518"/>
            <a:ext cx="5390039" cy="18288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cxnSp>
        <p:nvCxnSpPr>
          <p:cNvPr id="4" name="Straight Connector 3">
            <a:extLst>
              <a:ext uri="{FF2B5EF4-FFF2-40B4-BE49-F238E27FC236}">
                <a16:creationId xmlns:a16="http://schemas.microsoft.com/office/drawing/2014/main" id="{BE96CE62-2C06-FCF9-1D83-8B733FDF5994}"/>
              </a:ext>
            </a:extLst>
          </p:cNvPr>
          <p:cNvCxnSpPr>
            <a:cxnSpLocks/>
          </p:cNvCxnSpPr>
          <p:nvPr/>
        </p:nvCxnSpPr>
        <p:spPr>
          <a:xfrm>
            <a:off x="647727" y="2940346"/>
            <a:ext cx="493776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C88CCE79-85DE-E3A7-8A34-1F1DAB5C1021}"/>
              </a:ext>
            </a:extLst>
          </p:cNvPr>
          <p:cNvCxnSpPr>
            <a:cxnSpLocks/>
          </p:cNvCxnSpPr>
          <p:nvPr/>
        </p:nvCxnSpPr>
        <p:spPr>
          <a:xfrm>
            <a:off x="647727" y="2554220"/>
            <a:ext cx="530352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581F01B6-62B4-9BF3-B12D-54C1C4D9E19E}"/>
              </a:ext>
            </a:extLst>
          </p:cNvPr>
          <p:cNvCxnSpPr>
            <a:cxnSpLocks/>
          </p:cNvCxnSpPr>
          <p:nvPr/>
        </p:nvCxnSpPr>
        <p:spPr>
          <a:xfrm>
            <a:off x="647727" y="3326472"/>
            <a:ext cx="530352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3F8DA295-E4DA-A5FF-2762-871F3A137CBD}"/>
              </a:ext>
            </a:extLst>
          </p:cNvPr>
          <p:cNvSpPr txBox="1"/>
          <p:nvPr/>
        </p:nvSpPr>
        <p:spPr>
          <a:xfrm>
            <a:off x="3256952" y="1976879"/>
            <a:ext cx="730970" cy="492443"/>
          </a:xfrm>
          <a:prstGeom prst="rect">
            <a:avLst/>
          </a:prstGeom>
          <a:noFill/>
          <a:effectLst/>
        </p:spPr>
        <p:txBody>
          <a:bodyPr wrap="none" lIns="0" tIns="0" rIns="0" bIns="0" rtlCol="0">
            <a:spAutoFit/>
          </a:bodyPr>
          <a:lstStyle/>
          <a:p>
            <a:pPr algn="ctr">
              <a:spcBef>
                <a:spcPts val="1200"/>
              </a:spcBef>
            </a:pPr>
            <a:r>
              <a:rPr lang="en-US" sz="1600">
                <a:solidFill>
                  <a:schemeClr val="accent5"/>
                </a:solidFill>
                <a:latin typeface="Avenir Book" panose="02000503020000020003" pitchFamily="2" charset="0"/>
              </a:rPr>
              <a:t>All</a:t>
            </a:r>
            <a:br>
              <a:rPr lang="en-US" sz="1600">
                <a:solidFill>
                  <a:schemeClr val="accent5"/>
                </a:solidFill>
                <a:latin typeface="Avenir Book" panose="02000503020000020003" pitchFamily="2" charset="0"/>
              </a:rPr>
            </a:br>
            <a:r>
              <a:rPr lang="en-US" sz="1600">
                <a:solidFill>
                  <a:schemeClr val="accent5"/>
                </a:solidFill>
                <a:latin typeface="Avenir Book" panose="02000503020000020003" pitchFamily="2" charset="0"/>
              </a:rPr>
              <a:t>patients</a:t>
            </a:r>
          </a:p>
        </p:txBody>
      </p:sp>
      <p:sp>
        <p:nvSpPr>
          <p:cNvPr id="14" name="TextBox 13">
            <a:extLst>
              <a:ext uri="{FF2B5EF4-FFF2-40B4-BE49-F238E27FC236}">
                <a16:creationId xmlns:a16="http://schemas.microsoft.com/office/drawing/2014/main" id="{2395F32A-585F-F45B-F4D6-3726470B4228}"/>
              </a:ext>
            </a:extLst>
          </p:cNvPr>
          <p:cNvSpPr txBox="1"/>
          <p:nvPr/>
        </p:nvSpPr>
        <p:spPr>
          <a:xfrm>
            <a:off x="4324254" y="1976879"/>
            <a:ext cx="482504" cy="492443"/>
          </a:xfrm>
          <a:prstGeom prst="rect">
            <a:avLst/>
          </a:prstGeom>
          <a:noFill/>
          <a:effectLst/>
        </p:spPr>
        <p:txBody>
          <a:bodyPr wrap="none" lIns="0" tIns="0" rIns="0" bIns="0" rtlCol="0">
            <a:spAutoFit/>
          </a:bodyPr>
          <a:lstStyle/>
          <a:p>
            <a:pPr algn="ctr">
              <a:spcBef>
                <a:spcPts val="1200"/>
              </a:spcBef>
            </a:pPr>
            <a:r>
              <a:rPr lang="en-US" sz="1600">
                <a:solidFill>
                  <a:schemeClr val="accent5"/>
                </a:solidFill>
                <a:latin typeface="Avenir Book" panose="02000503020000020003" pitchFamily="2" charset="0"/>
              </a:rPr>
              <a:t>Bev</a:t>
            </a:r>
            <a:br>
              <a:rPr lang="en-US" sz="1600">
                <a:solidFill>
                  <a:schemeClr val="accent5"/>
                </a:solidFill>
                <a:latin typeface="Avenir Book" panose="02000503020000020003" pitchFamily="2" charset="0"/>
              </a:rPr>
            </a:br>
            <a:r>
              <a:rPr lang="en-US" sz="1600">
                <a:solidFill>
                  <a:schemeClr val="accent5"/>
                </a:solidFill>
                <a:latin typeface="Avenir Book" panose="02000503020000020003" pitchFamily="2" charset="0"/>
              </a:rPr>
              <a:t>naïve</a:t>
            </a:r>
          </a:p>
        </p:txBody>
      </p:sp>
      <p:sp>
        <p:nvSpPr>
          <p:cNvPr id="16" name="TextBox 15">
            <a:extLst>
              <a:ext uri="{FF2B5EF4-FFF2-40B4-BE49-F238E27FC236}">
                <a16:creationId xmlns:a16="http://schemas.microsoft.com/office/drawing/2014/main" id="{748021E7-EC6B-82C5-73FA-5B0E3DA7F8C5}"/>
              </a:ext>
            </a:extLst>
          </p:cNvPr>
          <p:cNvSpPr txBox="1"/>
          <p:nvPr/>
        </p:nvSpPr>
        <p:spPr>
          <a:xfrm>
            <a:off x="5138048" y="1976879"/>
            <a:ext cx="787075" cy="492443"/>
          </a:xfrm>
          <a:prstGeom prst="rect">
            <a:avLst/>
          </a:prstGeom>
          <a:noFill/>
          <a:effectLst/>
        </p:spPr>
        <p:txBody>
          <a:bodyPr wrap="none" lIns="0" tIns="0" rIns="0" bIns="0" rtlCol="0">
            <a:spAutoFit/>
          </a:bodyPr>
          <a:lstStyle/>
          <a:p>
            <a:pPr algn="ctr">
              <a:spcBef>
                <a:spcPts val="1200"/>
              </a:spcBef>
            </a:pPr>
            <a:r>
              <a:rPr lang="en-US" sz="1600">
                <a:solidFill>
                  <a:schemeClr val="accent5"/>
                </a:solidFill>
                <a:latin typeface="Avenir Book" panose="02000503020000020003" pitchFamily="2" charset="0"/>
              </a:rPr>
              <a:t>Bev</a:t>
            </a:r>
            <a:br>
              <a:rPr lang="en-US" sz="1600">
                <a:solidFill>
                  <a:schemeClr val="accent5"/>
                </a:solidFill>
                <a:latin typeface="Avenir Book" panose="02000503020000020003" pitchFamily="2" charset="0"/>
              </a:rPr>
            </a:br>
            <a:r>
              <a:rPr lang="en-US" sz="1600">
                <a:solidFill>
                  <a:schemeClr val="accent5"/>
                </a:solidFill>
                <a:latin typeface="Avenir Book" panose="02000503020000020003" pitchFamily="2" charset="0"/>
              </a:rPr>
              <a:t>exposed</a:t>
            </a:r>
          </a:p>
        </p:txBody>
      </p:sp>
      <p:sp>
        <p:nvSpPr>
          <p:cNvPr id="21" name="TextBox 20">
            <a:extLst>
              <a:ext uri="{FF2B5EF4-FFF2-40B4-BE49-F238E27FC236}">
                <a16:creationId xmlns:a16="http://schemas.microsoft.com/office/drawing/2014/main" id="{0E482512-F0C9-486A-EB41-C9C847DDFB7D}"/>
              </a:ext>
            </a:extLst>
          </p:cNvPr>
          <p:cNvSpPr txBox="1"/>
          <p:nvPr/>
        </p:nvSpPr>
        <p:spPr>
          <a:xfrm>
            <a:off x="670814" y="3021312"/>
            <a:ext cx="2186496" cy="246221"/>
          </a:xfrm>
          <a:prstGeom prst="rect">
            <a:avLst/>
          </a:prstGeom>
          <a:noFill/>
          <a:effectLst/>
        </p:spPr>
        <p:txBody>
          <a:bodyPr wrap="none" lIns="0" tIns="0" rIns="0" bIns="0" rtlCol="0">
            <a:spAutoFit/>
          </a:bodyPr>
          <a:lstStyle/>
          <a:p>
            <a:pPr>
              <a:spcBef>
                <a:spcPts val="1200"/>
              </a:spcBef>
            </a:pPr>
            <a:r>
              <a:rPr lang="en-US" sz="1600" b="0">
                <a:solidFill>
                  <a:schemeClr val="accent5"/>
                </a:solidFill>
                <a:latin typeface="Avenir Book" panose="02000503020000020003" pitchFamily="2" charset="0"/>
              </a:rPr>
              <a:t>Initial PR at 8 week scan</a:t>
            </a:r>
          </a:p>
        </p:txBody>
      </p:sp>
      <p:sp>
        <p:nvSpPr>
          <p:cNvPr id="26" name="TextBox 25">
            <a:extLst>
              <a:ext uri="{FF2B5EF4-FFF2-40B4-BE49-F238E27FC236}">
                <a16:creationId xmlns:a16="http://schemas.microsoft.com/office/drawing/2014/main" id="{F29C8472-5E60-98B1-1966-9492EB8C9E8E}"/>
              </a:ext>
            </a:extLst>
          </p:cNvPr>
          <p:cNvSpPr txBox="1"/>
          <p:nvPr/>
        </p:nvSpPr>
        <p:spPr>
          <a:xfrm>
            <a:off x="670814" y="3407438"/>
            <a:ext cx="2436564" cy="246221"/>
          </a:xfrm>
          <a:prstGeom prst="rect">
            <a:avLst/>
          </a:prstGeom>
          <a:noFill/>
          <a:effectLst/>
        </p:spPr>
        <p:txBody>
          <a:bodyPr wrap="none" lIns="0" tIns="0" rIns="0" bIns="0" rtlCol="0">
            <a:spAutoFit/>
          </a:bodyPr>
          <a:lstStyle/>
          <a:p>
            <a:pPr>
              <a:spcBef>
                <a:spcPts val="1200"/>
              </a:spcBef>
            </a:pPr>
            <a:r>
              <a:rPr lang="en-US" sz="1600" b="0">
                <a:solidFill>
                  <a:schemeClr val="accent5"/>
                </a:solidFill>
                <a:latin typeface="Avenir Book" panose="02000503020000020003" pitchFamily="2" charset="0"/>
              </a:rPr>
              <a:t>Initial PR at 16+ week scan</a:t>
            </a:r>
          </a:p>
        </p:txBody>
      </p:sp>
      <p:sp>
        <p:nvSpPr>
          <p:cNvPr id="27" name="TextBox 26">
            <a:extLst>
              <a:ext uri="{FF2B5EF4-FFF2-40B4-BE49-F238E27FC236}">
                <a16:creationId xmlns:a16="http://schemas.microsoft.com/office/drawing/2014/main" id="{5C8F1429-4C39-6064-81D5-8F32BE9AE63E}"/>
              </a:ext>
            </a:extLst>
          </p:cNvPr>
          <p:cNvSpPr txBox="1"/>
          <p:nvPr/>
        </p:nvSpPr>
        <p:spPr>
          <a:xfrm>
            <a:off x="670814" y="2641277"/>
            <a:ext cx="2401298" cy="246221"/>
          </a:xfrm>
          <a:prstGeom prst="rect">
            <a:avLst/>
          </a:prstGeom>
          <a:noFill/>
          <a:effectLst/>
        </p:spPr>
        <p:txBody>
          <a:bodyPr wrap="none" lIns="0" tIns="0" rIns="0" bIns="0" rtlCol="0">
            <a:spAutoFit/>
          </a:bodyPr>
          <a:lstStyle/>
          <a:p>
            <a:pPr>
              <a:spcBef>
                <a:spcPts val="1200"/>
              </a:spcBef>
            </a:pPr>
            <a:r>
              <a:rPr lang="en-US" sz="1600" b="0">
                <a:solidFill>
                  <a:schemeClr val="accent5"/>
                </a:solidFill>
                <a:latin typeface="Avenir Book" panose="02000503020000020003" pitchFamily="2" charset="0"/>
              </a:rPr>
              <a:t>Pursued surgery / ablation</a:t>
            </a:r>
          </a:p>
        </p:txBody>
      </p:sp>
      <p:sp>
        <p:nvSpPr>
          <p:cNvPr id="29" name="TextBox 28">
            <a:extLst>
              <a:ext uri="{FF2B5EF4-FFF2-40B4-BE49-F238E27FC236}">
                <a16:creationId xmlns:a16="http://schemas.microsoft.com/office/drawing/2014/main" id="{00589E64-3F70-B5C1-7FDE-4ACD53EBF67C}"/>
              </a:ext>
            </a:extLst>
          </p:cNvPr>
          <p:cNvSpPr txBox="1"/>
          <p:nvPr/>
        </p:nvSpPr>
        <p:spPr>
          <a:xfrm>
            <a:off x="3565528" y="3021312"/>
            <a:ext cx="113814" cy="246221"/>
          </a:xfrm>
          <a:prstGeom prst="rect">
            <a:avLst/>
          </a:prstGeom>
          <a:noFill/>
          <a:effectLst/>
        </p:spPr>
        <p:txBody>
          <a:bodyPr wrap="none" lIns="0" tIns="0" rIns="0" bIns="0" rtlCol="0">
            <a:spAutoFit/>
          </a:bodyPr>
          <a:lstStyle/>
          <a:p>
            <a:pPr algn="ctr">
              <a:spcBef>
                <a:spcPts val="1200"/>
              </a:spcBef>
            </a:pPr>
            <a:r>
              <a:rPr lang="en-US" sz="1600" b="0">
                <a:solidFill>
                  <a:schemeClr val="accent5"/>
                </a:solidFill>
                <a:latin typeface="Avenir Book" panose="02000503020000020003" pitchFamily="2" charset="0"/>
              </a:rPr>
              <a:t>9</a:t>
            </a:r>
          </a:p>
        </p:txBody>
      </p:sp>
      <p:sp>
        <p:nvSpPr>
          <p:cNvPr id="30" name="TextBox 29">
            <a:extLst>
              <a:ext uri="{FF2B5EF4-FFF2-40B4-BE49-F238E27FC236}">
                <a16:creationId xmlns:a16="http://schemas.microsoft.com/office/drawing/2014/main" id="{A3FEC1E8-C56F-F403-5C60-141504C4E380}"/>
              </a:ext>
            </a:extLst>
          </p:cNvPr>
          <p:cNvSpPr txBox="1"/>
          <p:nvPr/>
        </p:nvSpPr>
        <p:spPr>
          <a:xfrm>
            <a:off x="3508622" y="3407438"/>
            <a:ext cx="227627" cy="246221"/>
          </a:xfrm>
          <a:prstGeom prst="rect">
            <a:avLst/>
          </a:prstGeom>
          <a:noFill/>
          <a:effectLst/>
        </p:spPr>
        <p:txBody>
          <a:bodyPr wrap="none" lIns="0" tIns="0" rIns="0" bIns="0" rtlCol="0">
            <a:spAutoFit/>
          </a:bodyPr>
          <a:lstStyle/>
          <a:p>
            <a:pPr algn="ctr">
              <a:spcBef>
                <a:spcPts val="1200"/>
              </a:spcBef>
            </a:pPr>
            <a:r>
              <a:rPr lang="en-US" sz="1600">
                <a:solidFill>
                  <a:schemeClr val="accent5"/>
                </a:solidFill>
                <a:latin typeface="Avenir Book" panose="02000503020000020003" pitchFamily="2" charset="0"/>
              </a:rPr>
              <a:t>10</a:t>
            </a:r>
            <a:endParaRPr lang="en-US" sz="1600" b="0">
              <a:solidFill>
                <a:schemeClr val="accent5"/>
              </a:solidFill>
              <a:latin typeface="Avenir Book" panose="02000503020000020003" pitchFamily="2" charset="0"/>
            </a:endParaRPr>
          </a:p>
        </p:txBody>
      </p:sp>
      <p:sp>
        <p:nvSpPr>
          <p:cNvPr id="31" name="TextBox 30">
            <a:extLst>
              <a:ext uri="{FF2B5EF4-FFF2-40B4-BE49-F238E27FC236}">
                <a16:creationId xmlns:a16="http://schemas.microsoft.com/office/drawing/2014/main" id="{9FE05BB5-DAED-1328-B3BE-3F876F384113}"/>
              </a:ext>
            </a:extLst>
          </p:cNvPr>
          <p:cNvSpPr txBox="1"/>
          <p:nvPr/>
        </p:nvSpPr>
        <p:spPr>
          <a:xfrm>
            <a:off x="3178569" y="2641277"/>
            <a:ext cx="878446" cy="246221"/>
          </a:xfrm>
          <a:prstGeom prst="rect">
            <a:avLst/>
          </a:prstGeom>
          <a:noFill/>
          <a:effectLst/>
        </p:spPr>
        <p:txBody>
          <a:bodyPr wrap="none" lIns="0" tIns="0" rIns="0" bIns="0" rtlCol="0">
            <a:spAutoFit/>
          </a:bodyPr>
          <a:lstStyle/>
          <a:p>
            <a:pPr algn="ctr">
              <a:spcBef>
                <a:spcPts val="1200"/>
              </a:spcBef>
            </a:pPr>
            <a:r>
              <a:rPr lang="en-US" sz="1600">
                <a:solidFill>
                  <a:schemeClr val="accent5"/>
                </a:solidFill>
                <a:latin typeface="Avenir Book" panose="02000503020000020003" pitchFamily="2" charset="0"/>
              </a:rPr>
              <a:t>18%</a:t>
            </a:r>
            <a:r>
              <a:rPr lang="en-US" sz="800">
                <a:solidFill>
                  <a:schemeClr val="accent5"/>
                </a:solidFill>
                <a:latin typeface="Avenir Book" panose="02000503020000020003" pitchFamily="2" charset="0"/>
              </a:rPr>
              <a:t> </a:t>
            </a:r>
            <a:r>
              <a:rPr lang="en-US" sz="1050">
                <a:solidFill>
                  <a:schemeClr val="accent5">
                    <a:lumMod val="60000"/>
                    <a:lumOff val="40000"/>
                  </a:schemeClr>
                </a:solidFill>
                <a:latin typeface="Avenir Book" panose="02000503020000020003" pitchFamily="2" charset="0"/>
              </a:rPr>
              <a:t>(12/66)</a:t>
            </a:r>
          </a:p>
        </p:txBody>
      </p:sp>
      <p:sp>
        <p:nvSpPr>
          <p:cNvPr id="33" name="TextBox 32">
            <a:extLst>
              <a:ext uri="{FF2B5EF4-FFF2-40B4-BE49-F238E27FC236}">
                <a16:creationId xmlns:a16="http://schemas.microsoft.com/office/drawing/2014/main" id="{4DF05015-CBC3-172C-D4F3-09E274F8FD36}"/>
              </a:ext>
            </a:extLst>
          </p:cNvPr>
          <p:cNvSpPr txBox="1"/>
          <p:nvPr/>
        </p:nvSpPr>
        <p:spPr>
          <a:xfrm>
            <a:off x="4508599" y="3021312"/>
            <a:ext cx="113814" cy="246221"/>
          </a:xfrm>
          <a:prstGeom prst="rect">
            <a:avLst/>
          </a:prstGeom>
          <a:noFill/>
          <a:effectLst/>
        </p:spPr>
        <p:txBody>
          <a:bodyPr wrap="none" lIns="0" tIns="0" rIns="0" bIns="0" rtlCol="0">
            <a:spAutoFit/>
          </a:bodyPr>
          <a:lstStyle/>
          <a:p>
            <a:pPr algn="ctr">
              <a:spcBef>
                <a:spcPts val="1200"/>
              </a:spcBef>
            </a:pPr>
            <a:r>
              <a:rPr lang="en-US" sz="1600" b="0">
                <a:solidFill>
                  <a:schemeClr val="accent5"/>
                </a:solidFill>
                <a:latin typeface="Avenir Book" panose="02000503020000020003" pitchFamily="2" charset="0"/>
              </a:rPr>
              <a:t>8</a:t>
            </a:r>
          </a:p>
        </p:txBody>
      </p:sp>
      <p:sp>
        <p:nvSpPr>
          <p:cNvPr id="34" name="TextBox 33">
            <a:extLst>
              <a:ext uri="{FF2B5EF4-FFF2-40B4-BE49-F238E27FC236}">
                <a16:creationId xmlns:a16="http://schemas.microsoft.com/office/drawing/2014/main" id="{E9355396-39EB-FA92-6914-2ECC56AD9AD8}"/>
              </a:ext>
            </a:extLst>
          </p:cNvPr>
          <p:cNvSpPr txBox="1"/>
          <p:nvPr/>
        </p:nvSpPr>
        <p:spPr>
          <a:xfrm>
            <a:off x="4508599" y="3407438"/>
            <a:ext cx="113814" cy="246221"/>
          </a:xfrm>
          <a:prstGeom prst="rect">
            <a:avLst/>
          </a:prstGeom>
          <a:noFill/>
          <a:effectLst/>
        </p:spPr>
        <p:txBody>
          <a:bodyPr wrap="none" lIns="0" tIns="0" rIns="0" bIns="0" rtlCol="0">
            <a:spAutoFit/>
          </a:bodyPr>
          <a:lstStyle/>
          <a:p>
            <a:pPr algn="ctr">
              <a:spcBef>
                <a:spcPts val="1200"/>
              </a:spcBef>
            </a:pPr>
            <a:r>
              <a:rPr lang="en-US" sz="1600">
                <a:solidFill>
                  <a:schemeClr val="accent5"/>
                </a:solidFill>
                <a:latin typeface="Avenir Book" panose="02000503020000020003" pitchFamily="2" charset="0"/>
              </a:rPr>
              <a:t>3</a:t>
            </a:r>
            <a:endParaRPr lang="en-US" sz="1600" b="0">
              <a:solidFill>
                <a:schemeClr val="accent5"/>
              </a:solidFill>
              <a:latin typeface="Avenir Book" panose="02000503020000020003" pitchFamily="2" charset="0"/>
            </a:endParaRPr>
          </a:p>
        </p:txBody>
      </p:sp>
      <p:sp>
        <p:nvSpPr>
          <p:cNvPr id="35" name="TextBox 34">
            <a:extLst>
              <a:ext uri="{FF2B5EF4-FFF2-40B4-BE49-F238E27FC236}">
                <a16:creationId xmlns:a16="http://schemas.microsoft.com/office/drawing/2014/main" id="{6BA643F4-7AD3-756F-AC55-E2E9AC36365C}"/>
              </a:ext>
            </a:extLst>
          </p:cNvPr>
          <p:cNvSpPr txBox="1"/>
          <p:nvPr/>
        </p:nvSpPr>
        <p:spPr>
          <a:xfrm>
            <a:off x="4185630" y="2641277"/>
            <a:ext cx="782266" cy="246221"/>
          </a:xfrm>
          <a:prstGeom prst="rect">
            <a:avLst/>
          </a:prstGeom>
          <a:noFill/>
          <a:effectLst/>
        </p:spPr>
        <p:txBody>
          <a:bodyPr wrap="none" lIns="0" tIns="0" rIns="0" bIns="0" rtlCol="0">
            <a:spAutoFit/>
          </a:bodyPr>
          <a:lstStyle/>
          <a:p>
            <a:pPr algn="ctr">
              <a:spcBef>
                <a:spcPts val="1200"/>
              </a:spcBef>
            </a:pPr>
            <a:r>
              <a:rPr lang="en-US" sz="1600" b="0">
                <a:solidFill>
                  <a:schemeClr val="accent5"/>
                </a:solidFill>
                <a:latin typeface="Avenir Book" panose="02000503020000020003" pitchFamily="2" charset="0"/>
              </a:rPr>
              <a:t>53%</a:t>
            </a:r>
            <a:r>
              <a:rPr lang="en-US" sz="800">
                <a:solidFill>
                  <a:schemeClr val="accent5">
                    <a:lumMod val="60000"/>
                    <a:lumOff val="40000"/>
                  </a:schemeClr>
                </a:solidFill>
                <a:latin typeface="Avenir Book" panose="02000503020000020003" pitchFamily="2" charset="0"/>
              </a:rPr>
              <a:t> </a:t>
            </a:r>
            <a:r>
              <a:rPr lang="en-US" sz="1050">
                <a:solidFill>
                  <a:schemeClr val="accent5">
                    <a:lumMod val="60000"/>
                    <a:lumOff val="40000"/>
                  </a:schemeClr>
                </a:solidFill>
                <a:latin typeface="Avenir Book" panose="02000503020000020003" pitchFamily="2" charset="0"/>
              </a:rPr>
              <a:t>(8/15</a:t>
            </a:r>
            <a:r>
              <a:rPr lang="en-US" sz="1050" b="0">
                <a:solidFill>
                  <a:schemeClr val="accent5">
                    <a:lumMod val="60000"/>
                    <a:lumOff val="40000"/>
                  </a:schemeClr>
                </a:solidFill>
                <a:latin typeface="Avenir Book" panose="02000503020000020003" pitchFamily="2" charset="0"/>
              </a:rPr>
              <a:t>)</a:t>
            </a:r>
            <a:endParaRPr lang="en-US" sz="1600" b="0">
              <a:solidFill>
                <a:schemeClr val="accent5">
                  <a:lumMod val="60000"/>
                  <a:lumOff val="40000"/>
                </a:schemeClr>
              </a:solidFill>
              <a:latin typeface="Avenir Book" panose="02000503020000020003" pitchFamily="2" charset="0"/>
            </a:endParaRPr>
          </a:p>
        </p:txBody>
      </p:sp>
      <p:sp>
        <p:nvSpPr>
          <p:cNvPr id="36" name="TextBox 35">
            <a:extLst>
              <a:ext uri="{FF2B5EF4-FFF2-40B4-BE49-F238E27FC236}">
                <a16:creationId xmlns:a16="http://schemas.microsoft.com/office/drawing/2014/main" id="{3A281832-6838-9838-8B50-4EF407A471E1}"/>
              </a:ext>
            </a:extLst>
          </p:cNvPr>
          <p:cNvSpPr txBox="1"/>
          <p:nvPr/>
        </p:nvSpPr>
        <p:spPr>
          <a:xfrm>
            <a:off x="5474678" y="3021312"/>
            <a:ext cx="113814" cy="246221"/>
          </a:xfrm>
          <a:prstGeom prst="rect">
            <a:avLst/>
          </a:prstGeom>
          <a:noFill/>
          <a:effectLst/>
        </p:spPr>
        <p:txBody>
          <a:bodyPr wrap="none" lIns="0" tIns="0" rIns="0" bIns="0" rtlCol="0">
            <a:spAutoFit/>
          </a:bodyPr>
          <a:lstStyle/>
          <a:p>
            <a:pPr algn="ctr">
              <a:spcBef>
                <a:spcPts val="1200"/>
              </a:spcBef>
            </a:pPr>
            <a:r>
              <a:rPr lang="en-US" sz="1600" b="0">
                <a:solidFill>
                  <a:schemeClr val="accent5"/>
                </a:solidFill>
                <a:latin typeface="Avenir Book" panose="02000503020000020003" pitchFamily="2" charset="0"/>
              </a:rPr>
              <a:t>1</a:t>
            </a:r>
          </a:p>
        </p:txBody>
      </p:sp>
      <p:sp>
        <p:nvSpPr>
          <p:cNvPr id="37" name="TextBox 36">
            <a:extLst>
              <a:ext uri="{FF2B5EF4-FFF2-40B4-BE49-F238E27FC236}">
                <a16:creationId xmlns:a16="http://schemas.microsoft.com/office/drawing/2014/main" id="{9AF2F337-B5D3-F848-91B0-14658878297E}"/>
              </a:ext>
            </a:extLst>
          </p:cNvPr>
          <p:cNvSpPr txBox="1"/>
          <p:nvPr/>
        </p:nvSpPr>
        <p:spPr>
          <a:xfrm>
            <a:off x="5474678" y="3407438"/>
            <a:ext cx="113814" cy="246221"/>
          </a:xfrm>
          <a:prstGeom prst="rect">
            <a:avLst/>
          </a:prstGeom>
          <a:noFill/>
          <a:effectLst/>
        </p:spPr>
        <p:txBody>
          <a:bodyPr wrap="none" lIns="0" tIns="0" rIns="0" bIns="0" rtlCol="0">
            <a:spAutoFit/>
          </a:bodyPr>
          <a:lstStyle/>
          <a:p>
            <a:pPr algn="ctr">
              <a:spcBef>
                <a:spcPts val="1200"/>
              </a:spcBef>
            </a:pPr>
            <a:r>
              <a:rPr lang="en-US" sz="1600">
                <a:solidFill>
                  <a:schemeClr val="accent5"/>
                </a:solidFill>
                <a:latin typeface="Avenir Book" panose="02000503020000020003" pitchFamily="2" charset="0"/>
              </a:rPr>
              <a:t>7</a:t>
            </a:r>
            <a:endParaRPr lang="en-US" sz="1600" b="0">
              <a:solidFill>
                <a:schemeClr val="accent5"/>
              </a:solidFill>
              <a:latin typeface="Avenir Book" panose="02000503020000020003" pitchFamily="2" charset="0"/>
            </a:endParaRPr>
          </a:p>
        </p:txBody>
      </p:sp>
      <p:sp>
        <p:nvSpPr>
          <p:cNvPr id="38" name="TextBox 37">
            <a:extLst>
              <a:ext uri="{FF2B5EF4-FFF2-40B4-BE49-F238E27FC236}">
                <a16:creationId xmlns:a16="http://schemas.microsoft.com/office/drawing/2014/main" id="{C6337F0A-A496-E006-F10E-91F7D87A6751}"/>
              </a:ext>
            </a:extLst>
          </p:cNvPr>
          <p:cNvSpPr txBox="1"/>
          <p:nvPr/>
        </p:nvSpPr>
        <p:spPr>
          <a:xfrm>
            <a:off x="5197359" y="2641277"/>
            <a:ext cx="668453" cy="246221"/>
          </a:xfrm>
          <a:prstGeom prst="rect">
            <a:avLst/>
          </a:prstGeom>
          <a:noFill/>
          <a:effectLst/>
        </p:spPr>
        <p:txBody>
          <a:bodyPr wrap="none" lIns="0" tIns="0" rIns="0" bIns="0" rtlCol="0">
            <a:spAutoFit/>
          </a:bodyPr>
          <a:lstStyle/>
          <a:p>
            <a:pPr algn="ctr">
              <a:spcBef>
                <a:spcPts val="1200"/>
              </a:spcBef>
            </a:pPr>
            <a:r>
              <a:rPr lang="en-US" sz="1600">
                <a:solidFill>
                  <a:schemeClr val="accent5"/>
                </a:solidFill>
                <a:latin typeface="Avenir Book" panose="02000503020000020003" pitchFamily="2" charset="0"/>
              </a:rPr>
              <a:t>8%</a:t>
            </a:r>
            <a:r>
              <a:rPr lang="en-US" sz="800">
                <a:solidFill>
                  <a:schemeClr val="accent5">
                    <a:lumMod val="60000"/>
                    <a:lumOff val="40000"/>
                  </a:schemeClr>
                </a:solidFill>
                <a:latin typeface="Avenir Book" panose="02000503020000020003" pitchFamily="2" charset="0"/>
              </a:rPr>
              <a:t> </a:t>
            </a:r>
            <a:r>
              <a:rPr lang="en-US" sz="1050">
                <a:solidFill>
                  <a:schemeClr val="accent5">
                    <a:lumMod val="60000"/>
                    <a:lumOff val="40000"/>
                  </a:schemeClr>
                </a:solidFill>
                <a:latin typeface="Avenir Book" panose="02000503020000020003" pitchFamily="2" charset="0"/>
              </a:rPr>
              <a:t>(4/51)</a:t>
            </a:r>
          </a:p>
        </p:txBody>
      </p:sp>
      <p:cxnSp>
        <p:nvCxnSpPr>
          <p:cNvPr id="40" name="Straight Connector 39">
            <a:extLst>
              <a:ext uri="{FF2B5EF4-FFF2-40B4-BE49-F238E27FC236}">
                <a16:creationId xmlns:a16="http://schemas.microsoft.com/office/drawing/2014/main" id="{21C60AF2-4B31-64E1-4BA7-A4456908D3C6}"/>
              </a:ext>
            </a:extLst>
          </p:cNvPr>
          <p:cNvCxnSpPr>
            <a:cxnSpLocks/>
          </p:cNvCxnSpPr>
          <p:nvPr/>
        </p:nvCxnSpPr>
        <p:spPr>
          <a:xfrm>
            <a:off x="3140705" y="1975238"/>
            <a:ext cx="0" cy="173736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BEF68C1C-FA5E-1BBA-693C-F1A49EF22423}"/>
              </a:ext>
            </a:extLst>
          </p:cNvPr>
          <p:cNvCxnSpPr>
            <a:cxnSpLocks/>
          </p:cNvCxnSpPr>
          <p:nvPr/>
        </p:nvCxnSpPr>
        <p:spPr>
          <a:xfrm>
            <a:off x="4092763" y="1975238"/>
            <a:ext cx="0" cy="173736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4AE97857-11F4-0019-CF83-5ED521716567}"/>
              </a:ext>
            </a:extLst>
          </p:cNvPr>
          <p:cNvCxnSpPr>
            <a:cxnSpLocks/>
          </p:cNvCxnSpPr>
          <p:nvPr/>
        </p:nvCxnSpPr>
        <p:spPr>
          <a:xfrm>
            <a:off x="5044821" y="1975238"/>
            <a:ext cx="0" cy="173736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pic>
        <p:nvPicPr>
          <p:cNvPr id="49" name="Picture 4">
            <a:extLst>
              <a:ext uri="{FF2B5EF4-FFF2-40B4-BE49-F238E27FC236}">
                <a16:creationId xmlns:a16="http://schemas.microsoft.com/office/drawing/2014/main" id="{48389072-3704-13B7-4946-9F014AEF390A}"/>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1" t="3000" r="26580" b="3720"/>
          <a:stretch/>
        </p:blipFill>
        <p:spPr bwMode="auto">
          <a:xfrm>
            <a:off x="7243042" y="1210358"/>
            <a:ext cx="4278211" cy="5212080"/>
          </a:xfrm>
          <a:prstGeom prst="rect">
            <a:avLst/>
          </a:prstGeom>
          <a:noFill/>
          <a:extLst>
            <a:ext uri="{909E8E84-426E-40DD-AFC4-6F175D3DCCD1}">
              <a14:hiddenFill xmlns:a14="http://schemas.microsoft.com/office/drawing/2010/main">
                <a:solidFill>
                  <a:srgbClr val="FFFFFF"/>
                </a:solidFill>
              </a14:hiddenFill>
            </a:ext>
          </a:extLst>
        </p:spPr>
      </p:pic>
      <p:sp>
        <p:nvSpPr>
          <p:cNvPr id="55" name="Rectangle 54">
            <a:extLst>
              <a:ext uri="{FF2B5EF4-FFF2-40B4-BE49-F238E27FC236}">
                <a16:creationId xmlns:a16="http://schemas.microsoft.com/office/drawing/2014/main" id="{58EF8751-6189-3E05-8C05-DCA312CE9B72}"/>
              </a:ext>
            </a:extLst>
          </p:cNvPr>
          <p:cNvSpPr/>
          <p:nvPr/>
        </p:nvSpPr>
        <p:spPr>
          <a:xfrm rot="16200000">
            <a:off x="-182522" y="4970772"/>
            <a:ext cx="2011680" cy="323450"/>
          </a:xfrm>
          <a:prstGeom prst="rect">
            <a:avLst/>
          </a:prstGeom>
          <a:solidFill>
            <a:schemeClr val="bg2"/>
          </a:solidFill>
          <a:ln w="9525">
            <a:solidFill>
              <a:schemeClr val="accent6">
                <a:lumMod val="9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56" name="TextBox 55">
            <a:extLst>
              <a:ext uri="{FF2B5EF4-FFF2-40B4-BE49-F238E27FC236}">
                <a16:creationId xmlns:a16="http://schemas.microsoft.com/office/drawing/2014/main" id="{7E57F254-0E6B-E691-EDD4-41132AF8B707}"/>
              </a:ext>
            </a:extLst>
          </p:cNvPr>
          <p:cNvSpPr txBox="1"/>
          <p:nvPr/>
        </p:nvSpPr>
        <p:spPr>
          <a:xfrm rot="16200000">
            <a:off x="381691" y="5009387"/>
            <a:ext cx="883255" cy="246221"/>
          </a:xfrm>
          <a:prstGeom prst="rect">
            <a:avLst/>
          </a:prstGeom>
          <a:noFill/>
          <a:effectLst/>
        </p:spPr>
        <p:txBody>
          <a:bodyPr wrap="none" lIns="0" tIns="0" rIns="0" bIns="0" rtlCol="0">
            <a:spAutoFit/>
          </a:bodyPr>
          <a:lstStyle/>
          <a:p>
            <a:pPr algn="ctr">
              <a:spcBef>
                <a:spcPts val="1200"/>
              </a:spcBef>
            </a:pPr>
            <a:r>
              <a:rPr lang="en-US" sz="1600">
                <a:solidFill>
                  <a:schemeClr val="accent5"/>
                </a:solidFill>
                <a:latin typeface="Avenir Book" panose="02000503020000020003" pitchFamily="2" charset="0"/>
              </a:rPr>
              <a:t>Bev naïve</a:t>
            </a:r>
          </a:p>
        </p:txBody>
      </p:sp>
      <p:sp>
        <p:nvSpPr>
          <p:cNvPr id="57" name="Rectangle 56">
            <a:extLst>
              <a:ext uri="{FF2B5EF4-FFF2-40B4-BE49-F238E27FC236}">
                <a16:creationId xmlns:a16="http://schemas.microsoft.com/office/drawing/2014/main" id="{5F9E3D3F-48A2-E768-88BE-CD4B8B3E9645}"/>
              </a:ext>
            </a:extLst>
          </p:cNvPr>
          <p:cNvSpPr/>
          <p:nvPr/>
        </p:nvSpPr>
        <p:spPr>
          <a:xfrm rot="16200000">
            <a:off x="4638343" y="3560897"/>
            <a:ext cx="4937760" cy="323450"/>
          </a:xfrm>
          <a:prstGeom prst="rect">
            <a:avLst/>
          </a:prstGeom>
          <a:solidFill>
            <a:schemeClr val="bg2"/>
          </a:solidFill>
          <a:ln w="9525">
            <a:solidFill>
              <a:schemeClr val="accent6">
                <a:lumMod val="9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58" name="TextBox 57">
            <a:extLst>
              <a:ext uri="{FF2B5EF4-FFF2-40B4-BE49-F238E27FC236}">
                <a16:creationId xmlns:a16="http://schemas.microsoft.com/office/drawing/2014/main" id="{8BEBE01A-E6D6-90F6-55FF-C1079768BE7D}"/>
              </a:ext>
            </a:extLst>
          </p:cNvPr>
          <p:cNvSpPr txBox="1"/>
          <p:nvPr/>
        </p:nvSpPr>
        <p:spPr>
          <a:xfrm rot="16200000">
            <a:off x="6513310" y="3599512"/>
            <a:ext cx="1187826" cy="246221"/>
          </a:xfrm>
          <a:prstGeom prst="rect">
            <a:avLst/>
          </a:prstGeom>
          <a:noFill/>
          <a:effectLst/>
        </p:spPr>
        <p:txBody>
          <a:bodyPr wrap="none" lIns="0" tIns="0" rIns="0" bIns="0" rtlCol="0">
            <a:spAutoFit/>
          </a:bodyPr>
          <a:lstStyle/>
          <a:p>
            <a:pPr algn="ctr">
              <a:spcBef>
                <a:spcPts val="1200"/>
              </a:spcBef>
            </a:pPr>
            <a:r>
              <a:rPr lang="en-US" sz="1600">
                <a:solidFill>
                  <a:schemeClr val="accent5"/>
                </a:solidFill>
                <a:latin typeface="Avenir Book" panose="02000503020000020003" pitchFamily="2" charset="0"/>
              </a:rPr>
              <a:t>Bev exposed</a:t>
            </a:r>
          </a:p>
        </p:txBody>
      </p:sp>
      <p:grpSp>
        <p:nvGrpSpPr>
          <p:cNvPr id="17" name="Group 16">
            <a:extLst>
              <a:ext uri="{FF2B5EF4-FFF2-40B4-BE49-F238E27FC236}">
                <a16:creationId xmlns:a16="http://schemas.microsoft.com/office/drawing/2014/main" id="{820B79CE-8683-ACD2-BE71-0C04910963C3}"/>
              </a:ext>
            </a:extLst>
          </p:cNvPr>
          <p:cNvGrpSpPr/>
          <p:nvPr/>
        </p:nvGrpSpPr>
        <p:grpSpPr>
          <a:xfrm>
            <a:off x="10018737" y="5632375"/>
            <a:ext cx="1677546" cy="114597"/>
            <a:chOff x="4488991" y="2463542"/>
            <a:chExt cx="1677546" cy="114597"/>
          </a:xfrm>
        </p:grpSpPr>
        <p:sp>
          <p:nvSpPr>
            <p:cNvPr id="18" name="Rectangle 17">
              <a:extLst>
                <a:ext uri="{FF2B5EF4-FFF2-40B4-BE49-F238E27FC236}">
                  <a16:creationId xmlns:a16="http://schemas.microsoft.com/office/drawing/2014/main" id="{E6ED2AEE-FA95-9EC8-AD7F-D2AAC15FBB8D}"/>
                </a:ext>
              </a:extLst>
            </p:cNvPr>
            <p:cNvSpPr/>
            <p:nvPr/>
          </p:nvSpPr>
          <p:spPr>
            <a:xfrm>
              <a:off x="4488991" y="2463542"/>
              <a:ext cx="838773" cy="107722"/>
            </a:xfrm>
            <a:prstGeom prst="rect">
              <a:avLst/>
            </a:prstGeom>
            <a:solidFill>
              <a:schemeClr val="bg2"/>
            </a:solidFill>
            <a:ln w="9525">
              <a:solidFill>
                <a:schemeClr val="accent6">
                  <a:lumMod val="9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
          <p:nvSpPr>
            <p:cNvPr id="20" name="TextBox 19">
              <a:extLst>
                <a:ext uri="{FF2B5EF4-FFF2-40B4-BE49-F238E27FC236}">
                  <a16:creationId xmlns:a16="http://schemas.microsoft.com/office/drawing/2014/main" id="{A93A7C82-81EA-EECA-EB0E-EA5CBBF26635}"/>
                </a:ext>
              </a:extLst>
            </p:cNvPr>
            <p:cNvSpPr txBox="1"/>
            <p:nvPr/>
          </p:nvSpPr>
          <p:spPr>
            <a:xfrm>
              <a:off x="4746473" y="2470417"/>
              <a:ext cx="323807" cy="107722"/>
            </a:xfrm>
            <a:prstGeom prst="rect">
              <a:avLst/>
            </a:prstGeom>
            <a:noFill/>
            <a:effectLst/>
          </p:spPr>
          <p:txBody>
            <a:bodyPr wrap="none" lIns="0" tIns="0" rIns="0" bIns="0" rtlCol="0">
              <a:spAutoFit/>
            </a:bodyPr>
            <a:lstStyle/>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sz="700" b="0" i="0" u="none" strike="noStrike" kern="1200" cap="none" spc="0" normalizeH="0" baseline="0" noProof="0">
                  <a:ln>
                    <a:noFill/>
                  </a:ln>
                  <a:solidFill>
                    <a:srgbClr val="F1F2F2">
                      <a:lumMod val="10000"/>
                    </a:srgbClr>
                  </a:solidFill>
                  <a:effectLst/>
                  <a:uLnTx/>
                  <a:uFillTx/>
                  <a:latin typeface="Avenir Medium" panose="02000503020000020003" pitchFamily="2" charset="0"/>
                  <a:ea typeface="+mn-ea"/>
                  <a:cs typeface="+mn-cs"/>
                </a:rPr>
                <a:t>On Trial</a:t>
              </a:r>
            </a:p>
          </p:txBody>
        </p:sp>
        <p:sp>
          <p:nvSpPr>
            <p:cNvPr id="22" name="Rectangle 21">
              <a:extLst>
                <a:ext uri="{FF2B5EF4-FFF2-40B4-BE49-F238E27FC236}">
                  <a16:creationId xmlns:a16="http://schemas.microsoft.com/office/drawing/2014/main" id="{25A8DAC8-F89E-4E8E-9D97-FED179DDE4E2}"/>
                </a:ext>
              </a:extLst>
            </p:cNvPr>
            <p:cNvSpPr/>
            <p:nvPr/>
          </p:nvSpPr>
          <p:spPr>
            <a:xfrm>
              <a:off x="5327764" y="2463542"/>
              <a:ext cx="838773" cy="107722"/>
            </a:xfrm>
            <a:prstGeom prst="rect">
              <a:avLst/>
            </a:prstGeom>
            <a:solidFill>
              <a:schemeClr val="bg1"/>
            </a:solidFill>
            <a:ln w="9525">
              <a:solidFill>
                <a:schemeClr val="accent6">
                  <a:lumMod val="9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
          <p:nvSpPr>
            <p:cNvPr id="25" name="TextBox 24">
              <a:extLst>
                <a:ext uri="{FF2B5EF4-FFF2-40B4-BE49-F238E27FC236}">
                  <a16:creationId xmlns:a16="http://schemas.microsoft.com/office/drawing/2014/main" id="{15DBD811-5BCF-7880-CBAD-B1C6012897B5}"/>
                </a:ext>
              </a:extLst>
            </p:cNvPr>
            <p:cNvSpPr txBox="1"/>
            <p:nvPr/>
          </p:nvSpPr>
          <p:spPr>
            <a:xfrm>
              <a:off x="5485860" y="2470417"/>
              <a:ext cx="561051" cy="107722"/>
            </a:xfrm>
            <a:prstGeom prst="rect">
              <a:avLst/>
            </a:prstGeom>
            <a:noFill/>
            <a:effectLst/>
          </p:spPr>
          <p:txBody>
            <a:bodyPr wrap="none" lIns="0" tIns="0" rIns="0" bIns="0" rtlCol="0">
              <a:spAutoFit/>
            </a:bodyPr>
            <a:lstStyle/>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sz="700" b="0" i="0" u="none" strike="noStrike" kern="1200" cap="none" spc="0" normalizeH="0" baseline="0" noProof="0">
                  <a:ln>
                    <a:noFill/>
                  </a:ln>
                  <a:solidFill>
                    <a:srgbClr val="F1F2F2">
                      <a:lumMod val="10000"/>
                    </a:srgbClr>
                  </a:solidFill>
                  <a:effectLst/>
                  <a:uLnTx/>
                  <a:uFillTx/>
                  <a:latin typeface="Avenir Medium" panose="02000503020000020003" pitchFamily="2" charset="0"/>
                  <a:ea typeface="+mn-ea"/>
                  <a:cs typeface="+mn-cs"/>
                </a:rPr>
                <a:t>On Follow Up</a:t>
              </a:r>
            </a:p>
          </p:txBody>
        </p:sp>
      </p:grpSp>
      <p:pic>
        <p:nvPicPr>
          <p:cNvPr id="59" name="Picture 58">
            <a:extLst>
              <a:ext uri="{FF2B5EF4-FFF2-40B4-BE49-F238E27FC236}">
                <a16:creationId xmlns:a16="http://schemas.microsoft.com/office/drawing/2014/main" id="{CB5E122C-5626-95F4-235C-39A0D967B1C1}"/>
              </a:ext>
            </a:extLst>
          </p:cNvPr>
          <p:cNvPicPr>
            <a:picLocks noChangeAspect="1"/>
          </p:cNvPicPr>
          <p:nvPr/>
        </p:nvPicPr>
        <p:blipFill>
          <a:blip r:embed="rId5"/>
          <a:stretch>
            <a:fillRect/>
          </a:stretch>
        </p:blipFill>
        <p:spPr>
          <a:xfrm>
            <a:off x="9990301" y="3372685"/>
            <a:ext cx="1586355" cy="1827086"/>
          </a:xfrm>
          <a:prstGeom prst="rect">
            <a:avLst/>
          </a:prstGeom>
        </p:spPr>
      </p:pic>
      <p:pic>
        <p:nvPicPr>
          <p:cNvPr id="60" name="Picture 59">
            <a:extLst>
              <a:ext uri="{FF2B5EF4-FFF2-40B4-BE49-F238E27FC236}">
                <a16:creationId xmlns:a16="http://schemas.microsoft.com/office/drawing/2014/main" id="{38D1F468-D090-C097-303D-05A42B6374EB}"/>
              </a:ext>
            </a:extLst>
          </p:cNvPr>
          <p:cNvPicPr>
            <a:picLocks noChangeAspect="1"/>
          </p:cNvPicPr>
          <p:nvPr/>
        </p:nvPicPr>
        <p:blipFill>
          <a:blip r:embed="rId6"/>
          <a:stretch>
            <a:fillRect/>
          </a:stretch>
        </p:blipFill>
        <p:spPr>
          <a:xfrm>
            <a:off x="9990302" y="5348291"/>
            <a:ext cx="965200" cy="222250"/>
          </a:xfrm>
          <a:prstGeom prst="rect">
            <a:avLst/>
          </a:prstGeom>
        </p:spPr>
      </p:pic>
      <p:cxnSp>
        <p:nvCxnSpPr>
          <p:cNvPr id="9" name="Straight Connector 8">
            <a:extLst>
              <a:ext uri="{FF2B5EF4-FFF2-40B4-BE49-F238E27FC236}">
                <a16:creationId xmlns:a16="http://schemas.microsoft.com/office/drawing/2014/main" id="{FA7317B1-6906-DFF6-D3C2-AAF3BBD796FF}"/>
              </a:ext>
            </a:extLst>
          </p:cNvPr>
          <p:cNvCxnSpPr>
            <a:cxnSpLocks/>
          </p:cNvCxnSpPr>
          <p:nvPr/>
        </p:nvCxnSpPr>
        <p:spPr>
          <a:xfrm>
            <a:off x="413657" y="2939450"/>
            <a:ext cx="5750076" cy="0"/>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TextBox 6">
            <a:extLst>
              <a:ext uri="{FF2B5EF4-FFF2-40B4-BE49-F238E27FC236}">
                <a16:creationId xmlns:a16="http://schemas.microsoft.com/office/drawing/2014/main" id="{5965EB75-5095-29C3-4D77-943F3F6C1BAA}"/>
              </a:ext>
            </a:extLst>
          </p:cNvPr>
          <p:cNvSpPr txBox="1"/>
          <p:nvPr/>
        </p:nvSpPr>
        <p:spPr>
          <a:xfrm>
            <a:off x="10222427" y="5158138"/>
            <a:ext cx="1463542" cy="123111"/>
          </a:xfrm>
          <a:prstGeom prst="rect">
            <a:avLst/>
          </a:prstGeom>
          <a:noFill/>
          <a:effectLst/>
        </p:spPr>
        <p:txBody>
          <a:bodyPr wrap="none" lIns="0" tIns="0" rIns="0" bIns="0" rtlCol="0">
            <a:spAutoFit/>
          </a:bodyPr>
          <a:lstStyle/>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sz="800" b="0" i="0" u="none" strike="noStrike" kern="1200" cap="none" spc="0" normalizeH="0" baseline="0" noProof="0">
                <a:ln>
                  <a:noFill/>
                </a:ln>
                <a:solidFill>
                  <a:schemeClr val="accent5"/>
                </a:solidFill>
                <a:effectLst/>
                <a:uLnTx/>
                <a:uFillTx/>
                <a:latin typeface="Avenir Medium" panose="02000503020000020003" pitchFamily="2" charset="0"/>
                <a:ea typeface="+mn-ea"/>
                <a:cs typeface="+mn-cs"/>
              </a:rPr>
              <a:t>Confirmed Complete Response</a:t>
            </a:r>
          </a:p>
        </p:txBody>
      </p:sp>
      <p:sp>
        <p:nvSpPr>
          <p:cNvPr id="10" name="Oval 9">
            <a:extLst>
              <a:ext uri="{FF2B5EF4-FFF2-40B4-BE49-F238E27FC236}">
                <a16:creationId xmlns:a16="http://schemas.microsoft.com/office/drawing/2014/main" id="{C7994800-FAD4-F432-3387-9363AD84D614}"/>
              </a:ext>
            </a:extLst>
          </p:cNvPr>
          <p:cNvSpPr/>
          <p:nvPr/>
        </p:nvSpPr>
        <p:spPr>
          <a:xfrm>
            <a:off x="10052960" y="5167983"/>
            <a:ext cx="92528" cy="92528"/>
          </a:xfrm>
          <a:prstGeom prst="ellipse">
            <a:avLst/>
          </a:prstGeom>
          <a:solidFill>
            <a:schemeClr val="accent1"/>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3" name="Rectangle 2">
            <a:hlinkClick r:id="rId7" action="ppaction://hlinksldjump"/>
            <a:extLst>
              <a:ext uri="{FF2B5EF4-FFF2-40B4-BE49-F238E27FC236}">
                <a16:creationId xmlns:a16="http://schemas.microsoft.com/office/drawing/2014/main" id="{851C6652-5A4A-3C95-C843-2370B7FBC3B8}"/>
              </a:ext>
            </a:extLst>
          </p:cNvPr>
          <p:cNvSpPr/>
          <p:nvPr/>
        </p:nvSpPr>
        <p:spPr>
          <a:xfrm>
            <a:off x="11096625" y="6191250"/>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Tree>
    <p:extLst>
      <p:ext uri="{BB962C8B-B14F-4D97-AF65-F5344CB8AC3E}">
        <p14:creationId xmlns:p14="http://schemas.microsoft.com/office/powerpoint/2010/main" val="2224212656"/>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0D1369A-5C9A-495C-B4B2-87428C807078}"/>
              </a:ext>
            </a:extLst>
          </p:cNvPr>
          <p:cNvSpPr>
            <a:spLocks noGrp="1"/>
          </p:cNvSpPr>
          <p:nvPr>
            <p:ph type="title"/>
          </p:nvPr>
        </p:nvSpPr>
        <p:spPr/>
        <p:txBody>
          <a:bodyPr>
            <a:normAutofit/>
          </a:bodyPr>
          <a:lstStyle/>
          <a:p>
            <a:r>
              <a:rPr lang="en-US" sz="2600"/>
              <a:t>Ph 1b/2 trial: onvansertib in combination with FOLFIRI-</a:t>
            </a:r>
            <a:r>
              <a:rPr lang="en-US" sz="2600" err="1"/>
              <a:t>bev</a:t>
            </a:r>
            <a:r>
              <a:rPr lang="en-US" sz="2600"/>
              <a:t> is well-tolerated</a:t>
            </a:r>
            <a:r>
              <a:rPr lang="en-US" sz="2000"/>
              <a:t>*</a:t>
            </a:r>
            <a:endParaRPr lang="en-US"/>
          </a:p>
        </p:txBody>
      </p:sp>
      <p:sp>
        <p:nvSpPr>
          <p:cNvPr id="10" name="Text Placeholder 9">
            <a:extLst>
              <a:ext uri="{FF2B5EF4-FFF2-40B4-BE49-F238E27FC236}">
                <a16:creationId xmlns:a16="http://schemas.microsoft.com/office/drawing/2014/main" id="{D8BBBF44-5F20-4786-BA35-EF49C322796D}"/>
              </a:ext>
            </a:extLst>
          </p:cNvPr>
          <p:cNvSpPr>
            <a:spLocks noGrp="1"/>
          </p:cNvSpPr>
          <p:nvPr>
            <p:ph type="body" sz="quarter" idx="10"/>
          </p:nvPr>
        </p:nvSpPr>
        <p:spPr>
          <a:xfrm>
            <a:off x="304800" y="6461503"/>
            <a:ext cx="10884976" cy="369332"/>
          </a:xfrm>
        </p:spPr>
        <p:txBody>
          <a:bodyPr>
            <a:normAutofit/>
          </a:bodyPr>
          <a:lstStyle/>
          <a:p>
            <a:pPr marL="168266" indent="-168266"/>
            <a:r>
              <a:rPr lang="en-US" sz="700"/>
              <a:t>*	Data consists of all adverse events entered into the EDC as of June 13, 2023, from an ongoing trial and unlocked EDC database. N: number of patients (total N=68); events shown occurred in ≥10% of patients; numbers indicate number of patients experiencing the event, (regardless of causality); each patient is only counted once and only for the highest grade of a given event. TEAEs: Treatment Emergent Adverse Events; TOTAL shows the absolute # of patients and (%) of the population. COVID, as an AE, is not included as that data is still under review and being tabulated.</a:t>
            </a:r>
          </a:p>
        </p:txBody>
      </p:sp>
      <p:graphicFrame>
        <p:nvGraphicFramePr>
          <p:cNvPr id="4" name="Table 3">
            <a:extLst>
              <a:ext uri="{FF2B5EF4-FFF2-40B4-BE49-F238E27FC236}">
                <a16:creationId xmlns:a16="http://schemas.microsoft.com/office/drawing/2014/main" id="{08D1532A-E796-7962-A619-22E2A27C91A1}"/>
              </a:ext>
            </a:extLst>
          </p:cNvPr>
          <p:cNvGraphicFramePr>
            <a:graphicFrameLocks noGrp="1"/>
          </p:cNvGraphicFramePr>
          <p:nvPr/>
        </p:nvGraphicFramePr>
        <p:xfrm>
          <a:off x="3354248" y="1391367"/>
          <a:ext cx="8579117" cy="4835826"/>
        </p:xfrm>
        <a:graphic>
          <a:graphicData uri="http://schemas.openxmlformats.org/drawingml/2006/table">
            <a:tbl>
              <a:tblPr/>
              <a:tblGrid>
                <a:gridCol w="1693541">
                  <a:extLst>
                    <a:ext uri="{9D8B030D-6E8A-4147-A177-3AD203B41FA5}">
                      <a16:colId xmlns:a16="http://schemas.microsoft.com/office/drawing/2014/main" val="154419172"/>
                    </a:ext>
                  </a:extLst>
                </a:gridCol>
                <a:gridCol w="414471">
                  <a:extLst>
                    <a:ext uri="{9D8B030D-6E8A-4147-A177-3AD203B41FA5}">
                      <a16:colId xmlns:a16="http://schemas.microsoft.com/office/drawing/2014/main" val="84702844"/>
                    </a:ext>
                  </a:extLst>
                </a:gridCol>
                <a:gridCol w="414471">
                  <a:extLst>
                    <a:ext uri="{9D8B030D-6E8A-4147-A177-3AD203B41FA5}">
                      <a16:colId xmlns:a16="http://schemas.microsoft.com/office/drawing/2014/main" val="2358934067"/>
                    </a:ext>
                  </a:extLst>
                </a:gridCol>
                <a:gridCol w="414471">
                  <a:extLst>
                    <a:ext uri="{9D8B030D-6E8A-4147-A177-3AD203B41FA5}">
                      <a16:colId xmlns:a16="http://schemas.microsoft.com/office/drawing/2014/main" val="587740632"/>
                    </a:ext>
                  </a:extLst>
                </a:gridCol>
                <a:gridCol w="414471">
                  <a:extLst>
                    <a:ext uri="{9D8B030D-6E8A-4147-A177-3AD203B41FA5}">
                      <a16:colId xmlns:a16="http://schemas.microsoft.com/office/drawing/2014/main" val="1777581450"/>
                    </a:ext>
                  </a:extLst>
                </a:gridCol>
                <a:gridCol w="802204">
                  <a:extLst>
                    <a:ext uri="{9D8B030D-6E8A-4147-A177-3AD203B41FA5}">
                      <a16:colId xmlns:a16="http://schemas.microsoft.com/office/drawing/2014/main" val="1960047555"/>
                    </a:ext>
                  </a:extLst>
                </a:gridCol>
                <a:gridCol w="1965400">
                  <a:extLst>
                    <a:ext uri="{9D8B030D-6E8A-4147-A177-3AD203B41FA5}">
                      <a16:colId xmlns:a16="http://schemas.microsoft.com/office/drawing/2014/main" val="725809807"/>
                    </a:ext>
                  </a:extLst>
                </a:gridCol>
                <a:gridCol w="414471">
                  <a:extLst>
                    <a:ext uri="{9D8B030D-6E8A-4147-A177-3AD203B41FA5}">
                      <a16:colId xmlns:a16="http://schemas.microsoft.com/office/drawing/2014/main" val="1570088881"/>
                    </a:ext>
                  </a:extLst>
                </a:gridCol>
                <a:gridCol w="414471">
                  <a:extLst>
                    <a:ext uri="{9D8B030D-6E8A-4147-A177-3AD203B41FA5}">
                      <a16:colId xmlns:a16="http://schemas.microsoft.com/office/drawing/2014/main" val="658638422"/>
                    </a:ext>
                  </a:extLst>
                </a:gridCol>
                <a:gridCol w="414471">
                  <a:extLst>
                    <a:ext uri="{9D8B030D-6E8A-4147-A177-3AD203B41FA5}">
                      <a16:colId xmlns:a16="http://schemas.microsoft.com/office/drawing/2014/main" val="4119488110"/>
                    </a:ext>
                  </a:extLst>
                </a:gridCol>
                <a:gridCol w="414471">
                  <a:extLst>
                    <a:ext uri="{9D8B030D-6E8A-4147-A177-3AD203B41FA5}">
                      <a16:colId xmlns:a16="http://schemas.microsoft.com/office/drawing/2014/main" val="376635318"/>
                    </a:ext>
                  </a:extLst>
                </a:gridCol>
                <a:gridCol w="802204">
                  <a:extLst>
                    <a:ext uri="{9D8B030D-6E8A-4147-A177-3AD203B41FA5}">
                      <a16:colId xmlns:a16="http://schemas.microsoft.com/office/drawing/2014/main" val="502757394"/>
                    </a:ext>
                  </a:extLst>
                </a:gridCol>
              </a:tblGrid>
              <a:tr h="268657">
                <a:tc>
                  <a:txBody>
                    <a:bodyPr/>
                    <a:lstStyle/>
                    <a:p>
                      <a:pPr algn="l" fontAlgn="b"/>
                      <a:r>
                        <a:rPr lang="en-US" sz="1600" b="1" i="0" u="none" strike="noStrike">
                          <a:solidFill>
                            <a:schemeClr val="accent5"/>
                          </a:solidFill>
                          <a:effectLst/>
                          <a:latin typeface="Calibri" panose="020F0502020204030204" pitchFamily="34" charset="0"/>
                        </a:rPr>
                        <a:t>TEAE</a:t>
                      </a:r>
                    </a:p>
                  </a:txBody>
                  <a:tcPr marL="13433" marR="13433" marT="13433" marB="0" anchor="b">
                    <a:lnL>
                      <a:noFill/>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l" fontAlgn="b"/>
                      <a:r>
                        <a:rPr lang="en-US" sz="1600" b="1" i="0" u="none" strike="noStrike">
                          <a:solidFill>
                            <a:schemeClr val="accent5"/>
                          </a:solidFill>
                          <a:effectLst/>
                          <a:latin typeface="Calibri" panose="020F0502020204030204" pitchFamily="34" charset="0"/>
                        </a:rPr>
                        <a:t>GR1</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l" fontAlgn="b"/>
                      <a:r>
                        <a:rPr lang="en-US" sz="1600" b="1" i="0" u="none" strike="noStrike">
                          <a:solidFill>
                            <a:schemeClr val="accent5"/>
                          </a:solidFill>
                          <a:effectLst/>
                          <a:latin typeface="Calibri" panose="020F0502020204030204" pitchFamily="34" charset="0"/>
                        </a:rPr>
                        <a:t>GR2</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l" fontAlgn="b"/>
                      <a:r>
                        <a:rPr lang="en-US" sz="1600" b="1" i="0" u="none" strike="noStrike">
                          <a:solidFill>
                            <a:schemeClr val="accent5"/>
                          </a:solidFill>
                          <a:effectLst/>
                          <a:latin typeface="Calibri" panose="020F0502020204030204" pitchFamily="34" charset="0"/>
                        </a:rPr>
                        <a:t>GR3</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l" fontAlgn="b"/>
                      <a:r>
                        <a:rPr lang="en-US" sz="1600" b="1" i="0" u="none" strike="noStrike">
                          <a:solidFill>
                            <a:schemeClr val="accent5"/>
                          </a:solidFill>
                          <a:effectLst/>
                          <a:latin typeface="Calibri" panose="020F0502020204030204" pitchFamily="34" charset="0"/>
                        </a:rPr>
                        <a:t>GR4</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en-US" sz="1600" b="1" i="0" u="none" strike="noStrike">
                          <a:solidFill>
                            <a:schemeClr val="accent5"/>
                          </a:solidFill>
                          <a:effectLst/>
                          <a:latin typeface="Calibri" panose="020F0502020204030204" pitchFamily="34" charset="0"/>
                        </a:rPr>
                        <a:t>TOTAL</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l" fontAlgn="b"/>
                      <a:r>
                        <a:rPr lang="en-US" sz="1600" b="1" i="0" u="none" strike="noStrike">
                          <a:solidFill>
                            <a:schemeClr val="accent5"/>
                          </a:solidFill>
                          <a:effectLst/>
                          <a:latin typeface="Calibri" panose="020F0502020204030204" pitchFamily="34" charset="0"/>
                        </a:rPr>
                        <a:t>TEAE</a:t>
                      </a:r>
                    </a:p>
                  </a:txBody>
                  <a:tcPr marL="13433" marR="13433" marT="13433" marB="0" anchor="b">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l" fontAlgn="b"/>
                      <a:r>
                        <a:rPr lang="en-US" sz="1600" b="1" i="0" u="none" strike="noStrike">
                          <a:solidFill>
                            <a:schemeClr val="accent5"/>
                          </a:solidFill>
                          <a:effectLst/>
                          <a:latin typeface="Calibri" panose="020F0502020204030204" pitchFamily="34" charset="0"/>
                        </a:rPr>
                        <a:t>GR1</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l" fontAlgn="b"/>
                      <a:r>
                        <a:rPr lang="en-US" sz="1600" b="1" i="0" u="none" strike="noStrike">
                          <a:solidFill>
                            <a:schemeClr val="accent5"/>
                          </a:solidFill>
                          <a:effectLst/>
                          <a:latin typeface="Calibri" panose="020F0502020204030204" pitchFamily="34" charset="0"/>
                        </a:rPr>
                        <a:t>GR2</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l" fontAlgn="b"/>
                      <a:r>
                        <a:rPr lang="en-US" sz="1600" b="1" i="0" u="none" strike="noStrike">
                          <a:solidFill>
                            <a:schemeClr val="accent5"/>
                          </a:solidFill>
                          <a:effectLst/>
                          <a:latin typeface="Calibri" panose="020F0502020204030204" pitchFamily="34" charset="0"/>
                        </a:rPr>
                        <a:t>GR3</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l" fontAlgn="b"/>
                      <a:r>
                        <a:rPr lang="en-US" sz="1600" b="1" i="0" u="none" strike="noStrike">
                          <a:solidFill>
                            <a:schemeClr val="accent5"/>
                          </a:solidFill>
                          <a:effectLst/>
                          <a:latin typeface="Calibri" panose="020F0502020204030204" pitchFamily="34" charset="0"/>
                        </a:rPr>
                        <a:t>GR4</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en-US" sz="1600" b="1" i="0" u="none" strike="noStrike">
                          <a:solidFill>
                            <a:schemeClr val="accent5"/>
                          </a:solidFill>
                          <a:effectLst/>
                          <a:latin typeface="Calibri" panose="020F0502020204030204" pitchFamily="34" charset="0"/>
                        </a:rPr>
                        <a:t>TOTAL</a:t>
                      </a:r>
                    </a:p>
                  </a:txBody>
                  <a:tcPr marL="13433" marR="13433" marT="13433" marB="0" anchor="b">
                    <a:lnL w="6350" cap="flat" cmpd="sng" algn="ctr">
                      <a:solidFill>
                        <a:srgbClr val="000000"/>
                      </a:solidFill>
                      <a:prstDash val="dot"/>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13205389"/>
                  </a:ext>
                </a:extLst>
              </a:tr>
              <a:tr h="268657">
                <a:tc>
                  <a:txBody>
                    <a:bodyPr/>
                    <a:lstStyle/>
                    <a:p>
                      <a:pPr algn="l" fontAlgn="b"/>
                      <a:r>
                        <a:rPr lang="en-US" sz="1600" b="0" i="0" u="none" strike="noStrike">
                          <a:solidFill>
                            <a:schemeClr val="accent5"/>
                          </a:solidFill>
                          <a:effectLst/>
                          <a:latin typeface="Calibri" panose="020F0502020204030204" pitchFamily="34" charset="0"/>
                        </a:rPr>
                        <a:t>Fatigue</a:t>
                      </a:r>
                    </a:p>
                  </a:txBody>
                  <a:tcPr marL="13433" marR="13433" marT="13433" marB="0" anchor="b">
                    <a:lnL>
                      <a:noFill/>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24</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22</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7</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0</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600" b="0" i="0" u="none" strike="noStrike">
                          <a:solidFill>
                            <a:schemeClr val="accent5"/>
                          </a:solidFill>
                          <a:effectLst/>
                          <a:latin typeface="Calibri" panose="020F0502020204030204" pitchFamily="34" charset="0"/>
                        </a:rPr>
                        <a:t>53   78%</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600" b="0" i="0" u="none" strike="noStrike">
                          <a:solidFill>
                            <a:schemeClr val="accent5"/>
                          </a:solidFill>
                          <a:effectLst/>
                          <a:latin typeface="Calibri" panose="020F0502020204030204" pitchFamily="34" charset="0"/>
                        </a:rPr>
                        <a:t>Cough</a:t>
                      </a:r>
                    </a:p>
                  </a:txBody>
                  <a:tcPr marL="13433" marR="13433" marT="13433" marB="0" anchor="b">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11</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0</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0</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0</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600" b="0" i="0" u="none" strike="noStrike">
                          <a:solidFill>
                            <a:schemeClr val="accent5"/>
                          </a:solidFill>
                          <a:effectLst/>
                          <a:latin typeface="Calibri" panose="020F0502020204030204" pitchFamily="34" charset="0"/>
                        </a:rPr>
                        <a:t>11   16%</a:t>
                      </a:r>
                    </a:p>
                  </a:txBody>
                  <a:tcPr marL="13433" marR="13433" marT="13433" marB="0" anchor="b">
                    <a:lnL w="6350" cap="flat" cmpd="sng" algn="ctr">
                      <a:solidFill>
                        <a:srgbClr val="000000"/>
                      </a:solidFill>
                      <a:prstDash val="dot"/>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917728306"/>
                  </a:ext>
                </a:extLst>
              </a:tr>
              <a:tr h="268657">
                <a:tc>
                  <a:txBody>
                    <a:bodyPr/>
                    <a:lstStyle/>
                    <a:p>
                      <a:pPr algn="l" fontAlgn="b"/>
                      <a:r>
                        <a:rPr lang="en-US" sz="1600" b="0" i="0" u="none" strike="noStrike">
                          <a:solidFill>
                            <a:schemeClr val="accent5"/>
                          </a:solidFill>
                          <a:effectLst/>
                          <a:latin typeface="Calibri" panose="020F0502020204030204" pitchFamily="34" charset="0"/>
                        </a:rPr>
                        <a:t>Neutropenia</a:t>
                      </a:r>
                    </a:p>
                  </a:txBody>
                  <a:tcPr marL="13433" marR="13433" marT="13433" marB="0" anchor="b">
                    <a:lnL>
                      <a:noFill/>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1</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18</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23</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7</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600" b="0" i="0" u="none" strike="noStrike">
                          <a:solidFill>
                            <a:schemeClr val="accent5"/>
                          </a:solidFill>
                          <a:effectLst/>
                          <a:latin typeface="Calibri" panose="020F0502020204030204" pitchFamily="34" charset="0"/>
                        </a:rPr>
                        <a:t>49   72%</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600" b="0" i="0" u="none" strike="noStrike">
                          <a:solidFill>
                            <a:schemeClr val="accent5"/>
                          </a:solidFill>
                          <a:effectLst/>
                          <a:latin typeface="Calibri" panose="020F0502020204030204" pitchFamily="34" charset="0"/>
                        </a:rPr>
                        <a:t>Pyrexia</a:t>
                      </a:r>
                    </a:p>
                  </a:txBody>
                  <a:tcPr marL="13433" marR="13433" marT="13433" marB="0" anchor="b">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8</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1</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1</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0</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600" b="0" i="0" u="none" strike="noStrike">
                          <a:solidFill>
                            <a:schemeClr val="accent5"/>
                          </a:solidFill>
                          <a:effectLst/>
                          <a:latin typeface="Calibri" panose="020F0502020204030204" pitchFamily="34" charset="0"/>
                        </a:rPr>
                        <a:t>10   15%</a:t>
                      </a:r>
                    </a:p>
                  </a:txBody>
                  <a:tcPr marL="13433" marR="13433" marT="13433" marB="0" anchor="b">
                    <a:lnL w="6350" cap="flat" cmpd="sng" algn="ctr">
                      <a:solidFill>
                        <a:srgbClr val="000000"/>
                      </a:solidFill>
                      <a:prstDash val="dot"/>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12882834"/>
                  </a:ext>
                </a:extLst>
              </a:tr>
              <a:tr h="268657">
                <a:tc>
                  <a:txBody>
                    <a:bodyPr/>
                    <a:lstStyle/>
                    <a:p>
                      <a:pPr algn="l" fontAlgn="b"/>
                      <a:r>
                        <a:rPr lang="en-US" sz="1600" b="0" i="0" u="none" strike="noStrike">
                          <a:solidFill>
                            <a:schemeClr val="accent5"/>
                          </a:solidFill>
                          <a:effectLst/>
                          <a:latin typeface="Calibri" panose="020F0502020204030204" pitchFamily="34" charset="0"/>
                        </a:rPr>
                        <a:t>Nausea</a:t>
                      </a:r>
                    </a:p>
                  </a:txBody>
                  <a:tcPr marL="13433" marR="13433" marT="13433" marB="0" anchor="b">
                    <a:lnL>
                      <a:noFill/>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29</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13</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4</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0</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600" b="0" i="0" u="none" strike="noStrike">
                          <a:solidFill>
                            <a:schemeClr val="accent5"/>
                          </a:solidFill>
                          <a:effectLst/>
                          <a:latin typeface="Calibri" panose="020F0502020204030204" pitchFamily="34" charset="0"/>
                        </a:rPr>
                        <a:t>46   68%</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600" b="0" i="0" u="none" strike="noStrike">
                          <a:solidFill>
                            <a:schemeClr val="accent5"/>
                          </a:solidFill>
                          <a:effectLst/>
                          <a:latin typeface="Calibri" panose="020F0502020204030204" pitchFamily="34" charset="0"/>
                        </a:rPr>
                        <a:t>Dyspnea</a:t>
                      </a:r>
                    </a:p>
                  </a:txBody>
                  <a:tcPr marL="13433" marR="13433" marT="13433" marB="0" anchor="b">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7</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3</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0</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0</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600" b="0" i="0" u="none" strike="noStrike">
                          <a:solidFill>
                            <a:schemeClr val="accent5"/>
                          </a:solidFill>
                          <a:effectLst/>
                          <a:latin typeface="Calibri" panose="020F0502020204030204" pitchFamily="34" charset="0"/>
                        </a:rPr>
                        <a:t>10   15%</a:t>
                      </a:r>
                    </a:p>
                  </a:txBody>
                  <a:tcPr marL="13433" marR="13433" marT="13433" marB="0" anchor="b">
                    <a:lnL w="6350" cap="flat" cmpd="sng" algn="ctr">
                      <a:solidFill>
                        <a:srgbClr val="000000"/>
                      </a:solidFill>
                      <a:prstDash val="dot"/>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884893274"/>
                  </a:ext>
                </a:extLst>
              </a:tr>
              <a:tr h="268657">
                <a:tc>
                  <a:txBody>
                    <a:bodyPr/>
                    <a:lstStyle/>
                    <a:p>
                      <a:pPr algn="l" fontAlgn="b"/>
                      <a:r>
                        <a:rPr lang="en-US" sz="1600" b="0" i="0" u="none" strike="noStrike">
                          <a:solidFill>
                            <a:schemeClr val="accent5"/>
                          </a:solidFill>
                          <a:effectLst/>
                          <a:latin typeface="Calibri" panose="020F0502020204030204" pitchFamily="34" charset="0"/>
                        </a:rPr>
                        <a:t>Diarrhea</a:t>
                      </a:r>
                    </a:p>
                  </a:txBody>
                  <a:tcPr marL="13433" marR="13433" marT="13433" marB="0" anchor="b">
                    <a:lnL>
                      <a:noFill/>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21</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13</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4</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0</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600" b="0" i="0" u="none" strike="noStrike">
                          <a:solidFill>
                            <a:schemeClr val="accent5"/>
                          </a:solidFill>
                          <a:effectLst/>
                          <a:latin typeface="Calibri" panose="020F0502020204030204" pitchFamily="34" charset="0"/>
                        </a:rPr>
                        <a:t>38   56%</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600" b="0" i="0" u="none" strike="noStrike">
                          <a:solidFill>
                            <a:schemeClr val="accent5"/>
                          </a:solidFill>
                          <a:effectLst/>
                          <a:latin typeface="Calibri" panose="020F0502020204030204" pitchFamily="34" charset="0"/>
                        </a:rPr>
                        <a:t>AST Increase</a:t>
                      </a:r>
                    </a:p>
                  </a:txBody>
                  <a:tcPr marL="13433" marR="13433" marT="13433" marB="0" anchor="b">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7</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2</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1</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0</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600" b="0" i="0" u="none" strike="noStrike">
                          <a:solidFill>
                            <a:schemeClr val="accent5"/>
                          </a:solidFill>
                          <a:effectLst/>
                          <a:latin typeface="Calibri" panose="020F0502020204030204" pitchFamily="34" charset="0"/>
                        </a:rPr>
                        <a:t>10   15%</a:t>
                      </a:r>
                    </a:p>
                  </a:txBody>
                  <a:tcPr marL="13433" marR="13433" marT="13433" marB="0" anchor="b">
                    <a:lnL w="6350" cap="flat" cmpd="sng" algn="ctr">
                      <a:solidFill>
                        <a:srgbClr val="000000"/>
                      </a:solidFill>
                      <a:prstDash val="dot"/>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10829168"/>
                  </a:ext>
                </a:extLst>
              </a:tr>
              <a:tr h="268657">
                <a:tc>
                  <a:txBody>
                    <a:bodyPr/>
                    <a:lstStyle/>
                    <a:p>
                      <a:pPr algn="l" fontAlgn="b"/>
                      <a:r>
                        <a:rPr lang="en-US" sz="1600" b="0" i="0" u="none" strike="noStrike">
                          <a:solidFill>
                            <a:schemeClr val="accent5"/>
                          </a:solidFill>
                          <a:effectLst/>
                          <a:latin typeface="Calibri" panose="020F0502020204030204" pitchFamily="34" charset="0"/>
                        </a:rPr>
                        <a:t>Leukopenia</a:t>
                      </a:r>
                    </a:p>
                  </a:txBody>
                  <a:tcPr marL="13433" marR="13433" marT="13433" marB="0" anchor="b">
                    <a:lnL>
                      <a:noFill/>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9</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14</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5</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1</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600" b="0" i="0" u="none" strike="noStrike">
                          <a:solidFill>
                            <a:schemeClr val="accent5"/>
                          </a:solidFill>
                          <a:effectLst/>
                          <a:latin typeface="Calibri" panose="020F0502020204030204" pitchFamily="34" charset="0"/>
                        </a:rPr>
                        <a:t>29   43%</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600" b="0" i="0" u="none" strike="noStrike">
                          <a:solidFill>
                            <a:schemeClr val="accent5"/>
                          </a:solidFill>
                          <a:effectLst/>
                          <a:latin typeface="Calibri" panose="020F0502020204030204" pitchFamily="34" charset="0"/>
                        </a:rPr>
                        <a:t>Lymphocytopenia</a:t>
                      </a:r>
                    </a:p>
                  </a:txBody>
                  <a:tcPr marL="13433" marR="13433" marT="13433" marB="0" anchor="b">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2</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7</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0</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0</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600" b="0" i="0" u="none" strike="noStrike">
                          <a:solidFill>
                            <a:schemeClr val="accent5"/>
                          </a:solidFill>
                          <a:effectLst/>
                          <a:latin typeface="Calibri" panose="020F0502020204030204" pitchFamily="34" charset="0"/>
                        </a:rPr>
                        <a:t>  9   13%</a:t>
                      </a:r>
                    </a:p>
                  </a:txBody>
                  <a:tcPr marL="13433" marR="13433" marT="13433" marB="0" anchor="b">
                    <a:lnL w="6350" cap="flat" cmpd="sng" algn="ctr">
                      <a:solidFill>
                        <a:srgbClr val="000000"/>
                      </a:solidFill>
                      <a:prstDash val="dot"/>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67515182"/>
                  </a:ext>
                </a:extLst>
              </a:tr>
              <a:tr h="268657">
                <a:tc>
                  <a:txBody>
                    <a:bodyPr/>
                    <a:lstStyle/>
                    <a:p>
                      <a:pPr algn="l" fontAlgn="b"/>
                      <a:r>
                        <a:rPr lang="en-US" sz="1600" b="0" i="0" u="none" strike="noStrike">
                          <a:solidFill>
                            <a:schemeClr val="accent5"/>
                          </a:solidFill>
                          <a:effectLst/>
                          <a:latin typeface="Calibri" panose="020F0502020204030204" pitchFamily="34" charset="0"/>
                        </a:rPr>
                        <a:t>Anemia</a:t>
                      </a:r>
                    </a:p>
                  </a:txBody>
                  <a:tcPr marL="13433" marR="13433" marT="13433" marB="0" anchor="b">
                    <a:lnL>
                      <a:noFill/>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22</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5</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2</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0</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600" b="0" i="0" u="none" strike="noStrike">
                          <a:solidFill>
                            <a:schemeClr val="accent5"/>
                          </a:solidFill>
                          <a:effectLst/>
                          <a:latin typeface="Calibri" panose="020F0502020204030204" pitchFamily="34" charset="0"/>
                        </a:rPr>
                        <a:t>29   43%</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600" b="0" i="0" u="none" strike="noStrike">
                          <a:solidFill>
                            <a:schemeClr val="accent5"/>
                          </a:solidFill>
                          <a:effectLst/>
                          <a:latin typeface="Calibri" panose="020F0502020204030204" pitchFamily="34" charset="0"/>
                        </a:rPr>
                        <a:t>Dyspepsia</a:t>
                      </a:r>
                    </a:p>
                  </a:txBody>
                  <a:tcPr marL="13433" marR="13433" marT="13433" marB="0" anchor="b">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9</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0</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0</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0</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600" b="0" i="0" u="none" strike="noStrike">
                          <a:solidFill>
                            <a:schemeClr val="accent5"/>
                          </a:solidFill>
                          <a:effectLst/>
                          <a:latin typeface="Calibri" panose="020F0502020204030204" pitchFamily="34" charset="0"/>
                        </a:rPr>
                        <a:t>  9   13%</a:t>
                      </a:r>
                    </a:p>
                  </a:txBody>
                  <a:tcPr marL="13433" marR="13433" marT="13433" marB="0" anchor="b">
                    <a:lnL w="6350" cap="flat" cmpd="sng" algn="ctr">
                      <a:solidFill>
                        <a:srgbClr val="000000"/>
                      </a:solidFill>
                      <a:prstDash val="dot"/>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98851479"/>
                  </a:ext>
                </a:extLst>
              </a:tr>
              <a:tr h="268657">
                <a:tc>
                  <a:txBody>
                    <a:bodyPr/>
                    <a:lstStyle/>
                    <a:p>
                      <a:pPr algn="l" fontAlgn="b"/>
                      <a:r>
                        <a:rPr lang="en-US" sz="1600" b="0" i="0" u="none" strike="noStrike">
                          <a:solidFill>
                            <a:schemeClr val="accent5"/>
                          </a:solidFill>
                          <a:effectLst/>
                          <a:latin typeface="Calibri" panose="020F0502020204030204" pitchFamily="34" charset="0"/>
                        </a:rPr>
                        <a:t>Alopecia</a:t>
                      </a:r>
                    </a:p>
                  </a:txBody>
                  <a:tcPr marL="13433" marR="13433" marT="13433" marB="0" anchor="b">
                    <a:lnL>
                      <a:noFill/>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20</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5</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0</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0</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600" b="0" i="0" u="none" strike="noStrike">
                          <a:solidFill>
                            <a:schemeClr val="accent5"/>
                          </a:solidFill>
                          <a:effectLst/>
                          <a:latin typeface="Calibri" panose="020F0502020204030204" pitchFamily="34" charset="0"/>
                        </a:rPr>
                        <a:t>25   37%</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600" b="0" i="0" u="none" strike="noStrike">
                          <a:solidFill>
                            <a:schemeClr val="accent5"/>
                          </a:solidFill>
                          <a:effectLst/>
                          <a:latin typeface="Calibri" panose="020F0502020204030204" pitchFamily="34" charset="0"/>
                        </a:rPr>
                        <a:t>ALT Increase</a:t>
                      </a:r>
                    </a:p>
                  </a:txBody>
                  <a:tcPr marL="13433" marR="13433" marT="13433" marB="0" anchor="b">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8</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0</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1</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0</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600" b="0" i="0" u="none" strike="noStrike">
                          <a:solidFill>
                            <a:schemeClr val="accent5"/>
                          </a:solidFill>
                          <a:effectLst/>
                          <a:latin typeface="Calibri" panose="020F0502020204030204" pitchFamily="34" charset="0"/>
                        </a:rPr>
                        <a:t>  9   13%</a:t>
                      </a:r>
                    </a:p>
                  </a:txBody>
                  <a:tcPr marL="13433" marR="13433" marT="13433" marB="0" anchor="b">
                    <a:lnL w="6350" cap="flat" cmpd="sng" algn="ctr">
                      <a:solidFill>
                        <a:srgbClr val="000000"/>
                      </a:solidFill>
                      <a:prstDash val="dot"/>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9404103"/>
                  </a:ext>
                </a:extLst>
              </a:tr>
              <a:tr h="268657">
                <a:tc>
                  <a:txBody>
                    <a:bodyPr/>
                    <a:lstStyle/>
                    <a:p>
                      <a:pPr algn="l" fontAlgn="b"/>
                      <a:r>
                        <a:rPr lang="en-US" sz="1600" b="0" i="0" u="none" strike="noStrike">
                          <a:solidFill>
                            <a:schemeClr val="accent5"/>
                          </a:solidFill>
                          <a:effectLst/>
                          <a:latin typeface="Calibri" panose="020F0502020204030204" pitchFamily="34" charset="0"/>
                        </a:rPr>
                        <a:t>Abdominal Pain</a:t>
                      </a:r>
                    </a:p>
                  </a:txBody>
                  <a:tcPr marL="13433" marR="13433" marT="13433" marB="0" anchor="b">
                    <a:lnL>
                      <a:noFill/>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14</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8</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3</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0</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600" b="0" i="0" u="none" strike="noStrike">
                          <a:solidFill>
                            <a:schemeClr val="accent5"/>
                          </a:solidFill>
                          <a:effectLst/>
                          <a:latin typeface="Calibri" panose="020F0502020204030204" pitchFamily="34" charset="0"/>
                        </a:rPr>
                        <a:t>25   37%</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600" b="0" i="0" u="none" strike="noStrike">
                          <a:solidFill>
                            <a:schemeClr val="accent5"/>
                          </a:solidFill>
                          <a:effectLst/>
                          <a:latin typeface="Calibri" panose="020F0502020204030204" pitchFamily="34" charset="0"/>
                        </a:rPr>
                        <a:t>Hypocalcemia</a:t>
                      </a:r>
                    </a:p>
                  </a:txBody>
                  <a:tcPr marL="13433" marR="13433" marT="13433" marB="0" anchor="b">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9</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0</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0</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0</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600" b="0" i="0" u="none" strike="noStrike">
                          <a:solidFill>
                            <a:schemeClr val="accent5"/>
                          </a:solidFill>
                          <a:effectLst/>
                          <a:latin typeface="Calibri" panose="020F0502020204030204" pitchFamily="34" charset="0"/>
                        </a:rPr>
                        <a:t>  9   13%</a:t>
                      </a:r>
                    </a:p>
                  </a:txBody>
                  <a:tcPr marL="13433" marR="13433" marT="13433" marB="0" anchor="b">
                    <a:lnL w="6350" cap="flat" cmpd="sng" algn="ctr">
                      <a:solidFill>
                        <a:srgbClr val="000000"/>
                      </a:solidFill>
                      <a:prstDash val="dot"/>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86544519"/>
                  </a:ext>
                </a:extLst>
              </a:tr>
              <a:tr h="268657">
                <a:tc>
                  <a:txBody>
                    <a:bodyPr/>
                    <a:lstStyle/>
                    <a:p>
                      <a:pPr algn="l" fontAlgn="b"/>
                      <a:r>
                        <a:rPr lang="en-US" sz="1600" b="0" i="0" u="none" strike="noStrike">
                          <a:solidFill>
                            <a:schemeClr val="accent5"/>
                          </a:solidFill>
                          <a:effectLst/>
                          <a:latin typeface="Calibri" panose="020F0502020204030204" pitchFamily="34" charset="0"/>
                        </a:rPr>
                        <a:t>Stomatitis</a:t>
                      </a:r>
                    </a:p>
                  </a:txBody>
                  <a:tcPr marL="13433" marR="13433" marT="13433" marB="0" anchor="b">
                    <a:lnL>
                      <a:noFill/>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15</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6</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3</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0</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600" b="0" i="0" u="none" strike="noStrike">
                          <a:solidFill>
                            <a:schemeClr val="accent5"/>
                          </a:solidFill>
                          <a:effectLst/>
                          <a:latin typeface="Calibri" panose="020F0502020204030204" pitchFamily="34" charset="0"/>
                        </a:rPr>
                        <a:t>24   35%</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600" b="0" i="0" u="none" strike="noStrike">
                          <a:solidFill>
                            <a:schemeClr val="accent5"/>
                          </a:solidFill>
                          <a:effectLst/>
                          <a:latin typeface="Calibri" panose="020F0502020204030204" pitchFamily="34" charset="0"/>
                        </a:rPr>
                        <a:t>Insomnia</a:t>
                      </a:r>
                    </a:p>
                  </a:txBody>
                  <a:tcPr marL="13433" marR="13433" marT="13433" marB="0" anchor="b">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9</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0</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0</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0</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600" b="0" i="0" u="none" strike="noStrike">
                          <a:solidFill>
                            <a:schemeClr val="accent5"/>
                          </a:solidFill>
                          <a:effectLst/>
                          <a:latin typeface="Calibri" panose="020F0502020204030204" pitchFamily="34" charset="0"/>
                        </a:rPr>
                        <a:t>  9   13%</a:t>
                      </a:r>
                    </a:p>
                  </a:txBody>
                  <a:tcPr marL="13433" marR="13433" marT="13433" marB="0" anchor="b">
                    <a:lnL w="6350" cap="flat" cmpd="sng" algn="ctr">
                      <a:solidFill>
                        <a:srgbClr val="000000"/>
                      </a:solidFill>
                      <a:prstDash val="dot"/>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204264111"/>
                  </a:ext>
                </a:extLst>
              </a:tr>
              <a:tr h="268657">
                <a:tc>
                  <a:txBody>
                    <a:bodyPr/>
                    <a:lstStyle/>
                    <a:p>
                      <a:pPr algn="l" fontAlgn="b"/>
                      <a:r>
                        <a:rPr lang="en-US" sz="1600" b="0" i="0" u="none" strike="noStrike">
                          <a:solidFill>
                            <a:schemeClr val="accent5"/>
                          </a:solidFill>
                          <a:effectLst/>
                          <a:latin typeface="Calibri" panose="020F0502020204030204" pitchFamily="34" charset="0"/>
                        </a:rPr>
                        <a:t>Hypertension</a:t>
                      </a:r>
                    </a:p>
                  </a:txBody>
                  <a:tcPr marL="13433" marR="13433" marT="13433" marB="0" anchor="b">
                    <a:lnL>
                      <a:noFill/>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4</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10</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9</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0</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600" b="0" i="0" u="none" strike="noStrike">
                          <a:solidFill>
                            <a:schemeClr val="accent5"/>
                          </a:solidFill>
                          <a:effectLst/>
                          <a:latin typeface="Calibri" panose="020F0502020204030204" pitchFamily="34" charset="0"/>
                        </a:rPr>
                        <a:t>23   34%</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600" b="0" i="0" u="none" strike="noStrike">
                          <a:solidFill>
                            <a:schemeClr val="accent5"/>
                          </a:solidFill>
                          <a:effectLst/>
                          <a:latin typeface="Calibri" panose="020F0502020204030204" pitchFamily="34" charset="0"/>
                        </a:rPr>
                        <a:t>Dehydration</a:t>
                      </a:r>
                    </a:p>
                  </a:txBody>
                  <a:tcPr marL="13433" marR="13433" marT="13433" marB="0" anchor="b">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1</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5</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2</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0</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600" b="0" i="0" u="none" strike="noStrike">
                          <a:solidFill>
                            <a:schemeClr val="accent5"/>
                          </a:solidFill>
                          <a:effectLst/>
                          <a:latin typeface="Calibri" panose="020F0502020204030204" pitchFamily="34" charset="0"/>
                        </a:rPr>
                        <a:t>  8   12%</a:t>
                      </a:r>
                    </a:p>
                  </a:txBody>
                  <a:tcPr marL="13433" marR="13433" marT="13433" marB="0" anchor="b">
                    <a:lnL w="6350" cap="flat" cmpd="sng" algn="ctr">
                      <a:solidFill>
                        <a:srgbClr val="000000"/>
                      </a:solidFill>
                      <a:prstDash val="dot"/>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886163918"/>
                  </a:ext>
                </a:extLst>
              </a:tr>
              <a:tr h="268657">
                <a:tc>
                  <a:txBody>
                    <a:bodyPr/>
                    <a:lstStyle/>
                    <a:p>
                      <a:pPr algn="l" fontAlgn="b"/>
                      <a:r>
                        <a:rPr lang="en-US" sz="1600" b="0" i="0" u="none" strike="noStrike">
                          <a:solidFill>
                            <a:schemeClr val="accent5"/>
                          </a:solidFill>
                          <a:effectLst/>
                          <a:latin typeface="Calibri" panose="020F0502020204030204" pitchFamily="34" charset="0"/>
                        </a:rPr>
                        <a:t>Thrombocytopenia</a:t>
                      </a:r>
                    </a:p>
                  </a:txBody>
                  <a:tcPr marL="13433" marR="13433" marT="13433" marB="0" anchor="b">
                    <a:lnL>
                      <a:noFill/>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17</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5</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1</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0</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600" b="0" i="0" u="none" strike="noStrike">
                          <a:solidFill>
                            <a:schemeClr val="accent5"/>
                          </a:solidFill>
                          <a:effectLst/>
                          <a:latin typeface="Calibri" panose="020F0502020204030204" pitchFamily="34" charset="0"/>
                        </a:rPr>
                        <a:t>23   34%</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600" b="0" i="0" u="none" strike="noStrike">
                          <a:solidFill>
                            <a:schemeClr val="accent5"/>
                          </a:solidFill>
                          <a:effectLst/>
                          <a:latin typeface="Calibri" panose="020F0502020204030204" pitchFamily="34" charset="0"/>
                        </a:rPr>
                        <a:t>Hypokalemia</a:t>
                      </a:r>
                    </a:p>
                  </a:txBody>
                  <a:tcPr marL="13433" marR="13433" marT="13433" marB="0" anchor="b">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6</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2</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0</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0</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600" b="0" i="0" u="none" strike="noStrike">
                          <a:solidFill>
                            <a:schemeClr val="accent5"/>
                          </a:solidFill>
                          <a:effectLst/>
                          <a:latin typeface="Calibri" panose="020F0502020204030204" pitchFamily="34" charset="0"/>
                        </a:rPr>
                        <a:t>  8   12%</a:t>
                      </a:r>
                    </a:p>
                  </a:txBody>
                  <a:tcPr marL="13433" marR="13433" marT="13433" marB="0" anchor="b">
                    <a:lnL w="6350" cap="flat" cmpd="sng" algn="ctr">
                      <a:solidFill>
                        <a:srgbClr val="000000"/>
                      </a:solidFill>
                      <a:prstDash val="dot"/>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802986658"/>
                  </a:ext>
                </a:extLst>
              </a:tr>
              <a:tr h="268657">
                <a:tc>
                  <a:txBody>
                    <a:bodyPr/>
                    <a:lstStyle/>
                    <a:p>
                      <a:pPr algn="l" fontAlgn="b"/>
                      <a:r>
                        <a:rPr lang="en-US" sz="1600" b="0" i="0" u="none" strike="noStrike">
                          <a:solidFill>
                            <a:schemeClr val="accent5"/>
                          </a:solidFill>
                          <a:effectLst/>
                          <a:latin typeface="Calibri" panose="020F0502020204030204" pitchFamily="34" charset="0"/>
                        </a:rPr>
                        <a:t>Constipation</a:t>
                      </a:r>
                    </a:p>
                  </a:txBody>
                  <a:tcPr marL="13433" marR="13433" marT="13433" marB="0" anchor="b">
                    <a:lnL>
                      <a:noFill/>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17</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2</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1</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0</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600" b="0" i="0" u="none" strike="noStrike">
                          <a:solidFill>
                            <a:schemeClr val="accent5"/>
                          </a:solidFill>
                          <a:effectLst/>
                          <a:latin typeface="Calibri" panose="020F0502020204030204" pitchFamily="34" charset="0"/>
                        </a:rPr>
                        <a:t>20   29%</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600" b="0" i="0" u="none" strike="noStrike">
                          <a:solidFill>
                            <a:schemeClr val="accent5"/>
                          </a:solidFill>
                          <a:effectLst/>
                          <a:latin typeface="Calibri" panose="020F0502020204030204" pitchFamily="34" charset="0"/>
                        </a:rPr>
                        <a:t>Arthralgia</a:t>
                      </a:r>
                    </a:p>
                  </a:txBody>
                  <a:tcPr marL="13433" marR="13433" marT="13433" marB="0" anchor="b">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6</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2</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0</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0</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600" b="0" i="0" u="none" strike="noStrike">
                          <a:solidFill>
                            <a:schemeClr val="accent5"/>
                          </a:solidFill>
                          <a:effectLst/>
                          <a:latin typeface="Calibri" panose="020F0502020204030204" pitchFamily="34" charset="0"/>
                        </a:rPr>
                        <a:t>  8   12%</a:t>
                      </a:r>
                    </a:p>
                  </a:txBody>
                  <a:tcPr marL="13433" marR="13433" marT="13433" marB="0" anchor="b">
                    <a:lnL w="6350" cap="flat" cmpd="sng" algn="ctr">
                      <a:solidFill>
                        <a:srgbClr val="000000"/>
                      </a:solidFill>
                      <a:prstDash val="dot"/>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7063282"/>
                  </a:ext>
                </a:extLst>
              </a:tr>
              <a:tr h="268657">
                <a:tc>
                  <a:txBody>
                    <a:bodyPr/>
                    <a:lstStyle/>
                    <a:p>
                      <a:pPr algn="l" fontAlgn="b"/>
                      <a:r>
                        <a:rPr lang="en-US" sz="1600" b="0" i="0" u="none" strike="noStrike">
                          <a:solidFill>
                            <a:schemeClr val="accent5"/>
                          </a:solidFill>
                          <a:effectLst/>
                          <a:latin typeface="Calibri" panose="020F0502020204030204" pitchFamily="34" charset="0"/>
                        </a:rPr>
                        <a:t>Vomiting</a:t>
                      </a:r>
                    </a:p>
                  </a:txBody>
                  <a:tcPr marL="13433" marR="13433" marT="13433" marB="0" anchor="b">
                    <a:lnL>
                      <a:noFill/>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11</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6</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3</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0</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600" b="0" i="0" u="none" strike="noStrike">
                          <a:solidFill>
                            <a:schemeClr val="accent5"/>
                          </a:solidFill>
                          <a:effectLst/>
                          <a:latin typeface="Calibri" panose="020F0502020204030204" pitchFamily="34" charset="0"/>
                        </a:rPr>
                        <a:t>20   29%</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600" b="0" i="0" u="none" strike="noStrike">
                          <a:solidFill>
                            <a:schemeClr val="accent5"/>
                          </a:solidFill>
                          <a:effectLst/>
                          <a:latin typeface="Calibri" panose="020F0502020204030204" pitchFamily="34" charset="0"/>
                        </a:rPr>
                        <a:t>Hand / Foot Syndrome</a:t>
                      </a:r>
                    </a:p>
                  </a:txBody>
                  <a:tcPr marL="13433" marR="13433" marT="13433" marB="0" anchor="b">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5</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2</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0</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0</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600" b="0" i="0" u="none" strike="noStrike">
                          <a:solidFill>
                            <a:schemeClr val="accent5"/>
                          </a:solidFill>
                          <a:effectLst/>
                          <a:latin typeface="Calibri" panose="020F0502020204030204" pitchFamily="34" charset="0"/>
                        </a:rPr>
                        <a:t>  7   10%</a:t>
                      </a:r>
                    </a:p>
                  </a:txBody>
                  <a:tcPr marL="13433" marR="13433" marT="13433" marB="0" anchor="b">
                    <a:lnL w="6350" cap="flat" cmpd="sng" algn="ctr">
                      <a:solidFill>
                        <a:srgbClr val="000000"/>
                      </a:solidFill>
                      <a:prstDash val="dot"/>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74435942"/>
                  </a:ext>
                </a:extLst>
              </a:tr>
              <a:tr h="268657">
                <a:tc>
                  <a:txBody>
                    <a:bodyPr/>
                    <a:lstStyle/>
                    <a:p>
                      <a:pPr algn="l" fontAlgn="b"/>
                      <a:r>
                        <a:rPr lang="en-US" sz="1600" b="0" i="0" u="none" strike="noStrike">
                          <a:solidFill>
                            <a:schemeClr val="accent5"/>
                          </a:solidFill>
                          <a:effectLst/>
                          <a:latin typeface="Calibri" panose="020F0502020204030204" pitchFamily="34" charset="0"/>
                        </a:rPr>
                        <a:t>Epistaxis</a:t>
                      </a:r>
                    </a:p>
                  </a:txBody>
                  <a:tcPr marL="13433" marR="13433" marT="13433" marB="0" anchor="b">
                    <a:lnL>
                      <a:noFill/>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15</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0</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0</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0</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600" b="0" i="0" u="none" strike="noStrike">
                          <a:solidFill>
                            <a:schemeClr val="accent5"/>
                          </a:solidFill>
                          <a:effectLst/>
                          <a:latin typeface="Calibri" panose="020F0502020204030204" pitchFamily="34" charset="0"/>
                        </a:rPr>
                        <a:t>15   22%</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600" b="0" i="0" u="none" strike="noStrike">
                          <a:solidFill>
                            <a:schemeClr val="accent5"/>
                          </a:solidFill>
                          <a:effectLst/>
                          <a:latin typeface="Calibri" panose="020F0502020204030204" pitchFamily="34" charset="0"/>
                        </a:rPr>
                        <a:t>Hemorrhoids</a:t>
                      </a:r>
                    </a:p>
                  </a:txBody>
                  <a:tcPr marL="13433" marR="13433" marT="13433" marB="0" anchor="b">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5</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2</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0</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0</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600" b="0" i="0" u="none" strike="noStrike">
                          <a:solidFill>
                            <a:schemeClr val="accent5"/>
                          </a:solidFill>
                          <a:effectLst/>
                          <a:latin typeface="Calibri" panose="020F0502020204030204" pitchFamily="34" charset="0"/>
                        </a:rPr>
                        <a:t>  7   10%</a:t>
                      </a:r>
                    </a:p>
                  </a:txBody>
                  <a:tcPr marL="13433" marR="13433" marT="13433" marB="0" anchor="b">
                    <a:lnL w="6350" cap="flat" cmpd="sng" algn="ctr">
                      <a:solidFill>
                        <a:srgbClr val="000000"/>
                      </a:solidFill>
                      <a:prstDash val="dot"/>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867070922"/>
                  </a:ext>
                </a:extLst>
              </a:tr>
              <a:tr h="268657">
                <a:tc>
                  <a:txBody>
                    <a:bodyPr/>
                    <a:lstStyle/>
                    <a:p>
                      <a:pPr algn="l" fontAlgn="b"/>
                      <a:r>
                        <a:rPr lang="en-US" sz="1600" b="0" i="0" u="none" strike="noStrike">
                          <a:solidFill>
                            <a:schemeClr val="accent5"/>
                          </a:solidFill>
                          <a:effectLst/>
                          <a:latin typeface="Calibri" panose="020F0502020204030204" pitchFamily="34" charset="0"/>
                        </a:rPr>
                        <a:t>Headache</a:t>
                      </a:r>
                    </a:p>
                  </a:txBody>
                  <a:tcPr marL="13433" marR="13433" marT="13433" marB="0" anchor="b">
                    <a:lnL>
                      <a:noFill/>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13</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0</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0</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0</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600" b="0" i="0" u="none" strike="noStrike">
                          <a:solidFill>
                            <a:schemeClr val="accent5"/>
                          </a:solidFill>
                          <a:effectLst/>
                          <a:latin typeface="Calibri" panose="020F0502020204030204" pitchFamily="34" charset="0"/>
                        </a:rPr>
                        <a:t>13   19%</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600" b="0" i="0" u="none" strike="noStrike">
                          <a:solidFill>
                            <a:schemeClr val="accent5"/>
                          </a:solidFill>
                          <a:effectLst/>
                          <a:latin typeface="Calibri" panose="020F0502020204030204" pitchFamily="34" charset="0"/>
                        </a:rPr>
                        <a:t>Non-Cardiac Chest Pain</a:t>
                      </a:r>
                    </a:p>
                  </a:txBody>
                  <a:tcPr marL="13433" marR="13433" marT="13433" marB="0" anchor="b">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6</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1</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0</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0</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600" b="0" i="0" u="none" strike="noStrike">
                          <a:solidFill>
                            <a:schemeClr val="accent5"/>
                          </a:solidFill>
                          <a:effectLst/>
                          <a:latin typeface="Calibri" panose="020F0502020204030204" pitchFamily="34" charset="0"/>
                        </a:rPr>
                        <a:t>  7   10%</a:t>
                      </a:r>
                    </a:p>
                  </a:txBody>
                  <a:tcPr marL="13433" marR="13433" marT="13433" marB="0" anchor="b">
                    <a:lnL w="6350" cap="flat" cmpd="sng" algn="ctr">
                      <a:solidFill>
                        <a:srgbClr val="000000"/>
                      </a:solidFill>
                      <a:prstDash val="dot"/>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572494844"/>
                  </a:ext>
                </a:extLst>
              </a:tr>
              <a:tr h="268657">
                <a:tc>
                  <a:txBody>
                    <a:bodyPr/>
                    <a:lstStyle/>
                    <a:p>
                      <a:pPr algn="l" fontAlgn="b"/>
                      <a:r>
                        <a:rPr lang="en-US" sz="1600" b="0" i="0" u="none" strike="noStrike">
                          <a:solidFill>
                            <a:schemeClr val="accent5"/>
                          </a:solidFill>
                          <a:effectLst/>
                          <a:latin typeface="Calibri" panose="020F0502020204030204" pitchFamily="34" charset="0"/>
                        </a:rPr>
                        <a:t>Decreased Appetite</a:t>
                      </a:r>
                    </a:p>
                  </a:txBody>
                  <a:tcPr marL="13433" marR="13433" marT="13433" marB="0" anchor="b">
                    <a:lnL>
                      <a:noFill/>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4</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6</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2</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0</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600" b="0" i="0" u="none" strike="noStrike">
                          <a:solidFill>
                            <a:schemeClr val="accent5"/>
                          </a:solidFill>
                          <a:effectLst/>
                          <a:latin typeface="Calibri" panose="020F0502020204030204" pitchFamily="34" charset="0"/>
                        </a:rPr>
                        <a:t>12   18%</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600" b="0" i="0" u="none" strike="noStrike">
                          <a:solidFill>
                            <a:schemeClr val="accent5"/>
                          </a:solidFill>
                          <a:effectLst/>
                          <a:latin typeface="Calibri" panose="020F0502020204030204" pitchFamily="34" charset="0"/>
                        </a:rPr>
                        <a:t>ALP Increase</a:t>
                      </a:r>
                    </a:p>
                  </a:txBody>
                  <a:tcPr marL="13433" marR="13433" marT="13433" marB="0" anchor="b">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5</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1</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1</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chemeClr val="accent5"/>
                          </a:solidFill>
                          <a:effectLst/>
                          <a:latin typeface="Calibri" panose="020F0502020204030204" pitchFamily="34" charset="0"/>
                        </a:rPr>
                        <a:t>0</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600" b="0" i="0" u="none" strike="noStrike">
                          <a:solidFill>
                            <a:schemeClr val="accent5"/>
                          </a:solidFill>
                          <a:effectLst/>
                          <a:latin typeface="Calibri" panose="020F0502020204030204" pitchFamily="34" charset="0"/>
                        </a:rPr>
                        <a:t>  7   10%</a:t>
                      </a:r>
                    </a:p>
                  </a:txBody>
                  <a:tcPr marL="13433" marR="13433" marT="13433" marB="0" anchor="b">
                    <a:lnL w="6350" cap="flat" cmpd="sng" algn="ctr">
                      <a:solidFill>
                        <a:srgbClr val="000000"/>
                      </a:solidFill>
                      <a:prstDash val="dot"/>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68198501"/>
                  </a:ext>
                </a:extLst>
              </a:tr>
              <a:tr h="268657">
                <a:tc>
                  <a:txBody>
                    <a:bodyPr/>
                    <a:lstStyle/>
                    <a:p>
                      <a:pPr algn="l" fontAlgn="b"/>
                      <a:r>
                        <a:rPr lang="en-US" sz="1600" b="0" i="0" u="none" strike="noStrike">
                          <a:solidFill>
                            <a:schemeClr val="accent5"/>
                          </a:solidFill>
                          <a:effectLst/>
                          <a:latin typeface="Calibri" panose="020F0502020204030204" pitchFamily="34" charset="0"/>
                        </a:rPr>
                        <a:t>Back Pain</a:t>
                      </a:r>
                    </a:p>
                  </a:txBody>
                  <a:tcPr marL="13433" marR="13433" marT="13433" marB="0" anchor="b">
                    <a:lnL>
                      <a:noFill/>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en-US" sz="1600" b="0" i="0" u="none" strike="noStrike">
                          <a:solidFill>
                            <a:schemeClr val="accent5"/>
                          </a:solidFill>
                          <a:effectLst/>
                          <a:latin typeface="Calibri" panose="020F0502020204030204" pitchFamily="34" charset="0"/>
                        </a:rPr>
                        <a:t>10</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en-US" sz="1600" b="0" i="0" u="none" strike="noStrike">
                          <a:solidFill>
                            <a:schemeClr val="accent5"/>
                          </a:solidFill>
                          <a:effectLst/>
                          <a:latin typeface="Calibri" panose="020F0502020204030204" pitchFamily="34" charset="0"/>
                        </a:rPr>
                        <a:t>2</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en-US" sz="1600" b="0" i="0" u="none" strike="noStrike">
                          <a:solidFill>
                            <a:schemeClr val="accent5"/>
                          </a:solidFill>
                          <a:effectLst/>
                          <a:latin typeface="Calibri" panose="020F0502020204030204" pitchFamily="34" charset="0"/>
                        </a:rPr>
                        <a:t>0</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en-US" sz="1600" b="0" i="0" u="none" strike="noStrike">
                          <a:solidFill>
                            <a:schemeClr val="accent5"/>
                          </a:solidFill>
                          <a:effectLst/>
                          <a:latin typeface="Calibri" panose="020F0502020204030204" pitchFamily="34" charset="0"/>
                        </a:rPr>
                        <a:t>0</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l" fontAlgn="b"/>
                      <a:r>
                        <a:rPr lang="en-US" sz="1600" b="0" i="0" u="none" strike="noStrike">
                          <a:solidFill>
                            <a:schemeClr val="accent5"/>
                          </a:solidFill>
                          <a:effectLst/>
                          <a:latin typeface="Calibri" panose="020F0502020204030204" pitchFamily="34" charset="0"/>
                        </a:rPr>
                        <a:t>12   18%</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l" fontAlgn="b"/>
                      <a:r>
                        <a:rPr lang="en-US" sz="1600" b="0" i="0" u="none" strike="noStrike">
                          <a:solidFill>
                            <a:schemeClr val="accent5"/>
                          </a:solidFill>
                          <a:effectLst/>
                          <a:latin typeface="Calibri" panose="020F0502020204030204" pitchFamily="34" charset="0"/>
                        </a:rPr>
                        <a:t> </a:t>
                      </a:r>
                    </a:p>
                  </a:txBody>
                  <a:tcPr marL="13433" marR="13433" marT="13433" marB="0" anchor="b">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l" fontAlgn="b"/>
                      <a:r>
                        <a:rPr lang="en-US" sz="1600" b="0" i="0" u="none" strike="noStrike">
                          <a:solidFill>
                            <a:schemeClr val="accent5"/>
                          </a:solidFill>
                          <a:effectLst/>
                          <a:latin typeface="Calibri" panose="020F0502020204030204" pitchFamily="34" charset="0"/>
                        </a:rPr>
                        <a:t> </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l" fontAlgn="b"/>
                      <a:r>
                        <a:rPr lang="en-US" sz="1600" b="0" i="0" u="none" strike="noStrike">
                          <a:solidFill>
                            <a:schemeClr val="accent5"/>
                          </a:solidFill>
                          <a:effectLst/>
                          <a:latin typeface="Calibri" panose="020F0502020204030204" pitchFamily="34" charset="0"/>
                        </a:rPr>
                        <a:t> </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l" fontAlgn="b"/>
                      <a:r>
                        <a:rPr lang="en-US" sz="1600" b="0" i="0" u="none" strike="noStrike">
                          <a:solidFill>
                            <a:schemeClr val="accent5"/>
                          </a:solidFill>
                          <a:effectLst/>
                          <a:latin typeface="Calibri" panose="020F0502020204030204" pitchFamily="34" charset="0"/>
                        </a:rPr>
                        <a:t> </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l" fontAlgn="b"/>
                      <a:r>
                        <a:rPr lang="en-US" sz="1600" b="0" i="0" u="none" strike="noStrike">
                          <a:solidFill>
                            <a:schemeClr val="accent5"/>
                          </a:solidFill>
                          <a:effectLst/>
                          <a:latin typeface="Calibri" panose="020F0502020204030204" pitchFamily="34" charset="0"/>
                        </a:rPr>
                        <a:t> </a:t>
                      </a:r>
                    </a:p>
                  </a:txBody>
                  <a:tcPr marL="13433" marR="13433" marT="13433"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l" fontAlgn="b"/>
                      <a:r>
                        <a:rPr lang="en-US" sz="1600" b="0" i="0" u="none" strike="noStrike">
                          <a:solidFill>
                            <a:schemeClr val="accent5"/>
                          </a:solidFill>
                          <a:effectLst/>
                          <a:latin typeface="Calibri" panose="020F0502020204030204" pitchFamily="34" charset="0"/>
                        </a:rPr>
                        <a:t> </a:t>
                      </a:r>
                    </a:p>
                  </a:txBody>
                  <a:tcPr marL="13433" marR="13433" marT="13433" marB="0" anchor="b">
                    <a:lnL w="6350" cap="flat" cmpd="sng" algn="ctr">
                      <a:solidFill>
                        <a:srgbClr val="000000"/>
                      </a:solidFill>
                      <a:prstDash val="dot"/>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619530122"/>
                  </a:ext>
                </a:extLst>
              </a:tr>
            </a:tbl>
          </a:graphicData>
        </a:graphic>
      </p:graphicFrame>
      <p:sp>
        <p:nvSpPr>
          <p:cNvPr id="5" name="Rectangle 4">
            <a:hlinkClick r:id="rId3" action="ppaction://hlinksldjump"/>
            <a:extLst>
              <a:ext uri="{FF2B5EF4-FFF2-40B4-BE49-F238E27FC236}">
                <a16:creationId xmlns:a16="http://schemas.microsoft.com/office/drawing/2014/main" id="{0F3D7432-A44E-4E14-9A7A-B9562B3EA789}"/>
              </a:ext>
            </a:extLst>
          </p:cNvPr>
          <p:cNvSpPr/>
          <p:nvPr/>
        </p:nvSpPr>
        <p:spPr>
          <a:xfrm>
            <a:off x="11096625" y="6191250"/>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
        <p:nvSpPr>
          <p:cNvPr id="3" name="TextBox 2">
            <a:extLst>
              <a:ext uri="{FF2B5EF4-FFF2-40B4-BE49-F238E27FC236}">
                <a16:creationId xmlns:a16="http://schemas.microsoft.com/office/drawing/2014/main" id="{49F83E76-F762-48F7-C3C6-29ADDB796D76}"/>
              </a:ext>
            </a:extLst>
          </p:cNvPr>
          <p:cNvSpPr txBox="1"/>
          <p:nvPr/>
        </p:nvSpPr>
        <p:spPr>
          <a:xfrm>
            <a:off x="304802" y="1484851"/>
            <a:ext cx="2801135" cy="4216539"/>
          </a:xfrm>
          <a:prstGeom prst="rect">
            <a:avLst/>
          </a:prstGeom>
          <a:noFill/>
        </p:spPr>
        <p:txBody>
          <a:bodyPr wrap="square" lIns="0" tIns="0" rIns="0" bIns="0" rtlCol="0">
            <a:spAutoFit/>
          </a:bodyPr>
          <a:lstStyle/>
          <a:p>
            <a:pPr marL="174617" indent="-174617" defTabSz="914354">
              <a:spcAft>
                <a:spcPts val="1200"/>
              </a:spcAft>
              <a:buClr>
                <a:srgbClr val="D1D3D4">
                  <a:lumMod val="50000"/>
                </a:srgbClr>
              </a:buClr>
              <a:buFont typeface="Arial" panose="020B0604020202020204" pitchFamily="34" charset="0"/>
              <a:buChar char="•"/>
              <a:defRPr/>
            </a:pPr>
            <a:r>
              <a:rPr lang="en-US" sz="1400">
                <a:solidFill>
                  <a:srgbClr val="58595B"/>
                </a:solidFill>
                <a:latin typeface="Avenir Book" panose="02000503020000020003" pitchFamily="2" charset="0"/>
              </a:rPr>
              <a:t>All treated patients (N=68)</a:t>
            </a:r>
          </a:p>
          <a:p>
            <a:pPr marL="460375" lvl="1" indent="-173038" defTabSz="914354">
              <a:spcAft>
                <a:spcPts val="1200"/>
              </a:spcAft>
              <a:buClr>
                <a:srgbClr val="D1D3D4">
                  <a:lumMod val="50000"/>
                </a:srgbClr>
              </a:buClr>
              <a:buFont typeface="Arial" panose="020B0604020202020204" pitchFamily="34" charset="0"/>
              <a:buChar char="•"/>
              <a:defRPr/>
            </a:pPr>
            <a:r>
              <a:rPr lang="en-US" sz="1400">
                <a:solidFill>
                  <a:srgbClr val="58595B"/>
                </a:solidFill>
                <a:latin typeface="Avenir Book" panose="02000503020000020003" pitchFamily="2" charset="0"/>
              </a:rPr>
              <a:t>All dose levels (12mg/m</a:t>
            </a:r>
            <a:r>
              <a:rPr lang="en-US" sz="1400" baseline="30000">
                <a:solidFill>
                  <a:srgbClr val="58595B"/>
                </a:solidFill>
                <a:latin typeface="Avenir Book" panose="02000503020000020003" pitchFamily="2" charset="0"/>
              </a:rPr>
              <a:t>2</a:t>
            </a:r>
            <a:r>
              <a:rPr lang="en-US" sz="1400">
                <a:solidFill>
                  <a:srgbClr val="58595B"/>
                </a:solidFill>
                <a:latin typeface="Avenir Book" panose="02000503020000020003" pitchFamily="2" charset="0"/>
              </a:rPr>
              <a:t>, 15mg/m</a:t>
            </a:r>
            <a:r>
              <a:rPr lang="en-US" sz="1400" baseline="30000">
                <a:solidFill>
                  <a:srgbClr val="58595B"/>
                </a:solidFill>
                <a:latin typeface="Avenir Book" panose="02000503020000020003" pitchFamily="2" charset="0"/>
              </a:rPr>
              <a:t>2</a:t>
            </a:r>
            <a:r>
              <a:rPr lang="en-US" sz="1400">
                <a:solidFill>
                  <a:srgbClr val="58595B"/>
                </a:solidFill>
                <a:latin typeface="Avenir Book" panose="02000503020000020003" pitchFamily="2" charset="0"/>
              </a:rPr>
              <a:t>, 18mg/m</a:t>
            </a:r>
            <a:r>
              <a:rPr lang="en-US" sz="1400" baseline="30000">
                <a:solidFill>
                  <a:srgbClr val="58595B"/>
                </a:solidFill>
                <a:latin typeface="Avenir Book" panose="02000503020000020003" pitchFamily="2" charset="0"/>
              </a:rPr>
              <a:t>2</a:t>
            </a:r>
            <a:r>
              <a:rPr lang="en-US" sz="1400">
                <a:solidFill>
                  <a:srgbClr val="58595B"/>
                </a:solidFill>
                <a:latin typeface="Avenir Book" panose="02000503020000020003" pitchFamily="2" charset="0"/>
              </a:rPr>
              <a:t>)</a:t>
            </a:r>
          </a:p>
          <a:p>
            <a:pPr marL="174617" indent="-174617" defTabSz="914354">
              <a:spcAft>
                <a:spcPts val="1200"/>
              </a:spcAft>
              <a:buClr>
                <a:srgbClr val="D1D3D4">
                  <a:lumMod val="50000"/>
                </a:srgbClr>
              </a:buClr>
              <a:buFont typeface="Arial" panose="020B0604020202020204" pitchFamily="34" charset="0"/>
              <a:buChar char="•"/>
              <a:defRPr/>
            </a:pPr>
            <a:r>
              <a:rPr lang="en-US" sz="1400">
                <a:solidFill>
                  <a:srgbClr val="58595B"/>
                </a:solidFill>
                <a:latin typeface="Avenir Book" panose="02000503020000020003" pitchFamily="2" charset="0"/>
              </a:rPr>
              <a:t>No major / unexpected toxicities are seen as compared to FOLFIRI / </a:t>
            </a:r>
            <a:r>
              <a:rPr lang="en-US" sz="1400" err="1">
                <a:solidFill>
                  <a:srgbClr val="58595B"/>
                </a:solidFill>
                <a:latin typeface="Avenir Book" panose="02000503020000020003" pitchFamily="2" charset="0"/>
              </a:rPr>
              <a:t>bev</a:t>
            </a:r>
            <a:endParaRPr lang="en-US" sz="1400">
              <a:solidFill>
                <a:srgbClr val="58595B"/>
              </a:solidFill>
              <a:latin typeface="Avenir Book" panose="02000503020000020003" pitchFamily="2" charset="0"/>
            </a:endParaRPr>
          </a:p>
          <a:p>
            <a:pPr marL="174617" indent="-174617" defTabSz="914354">
              <a:spcAft>
                <a:spcPts val="1200"/>
              </a:spcAft>
              <a:buClr>
                <a:srgbClr val="D1D3D4">
                  <a:lumMod val="50000"/>
                </a:srgbClr>
              </a:buClr>
              <a:buFont typeface="Arial" panose="020B0604020202020204" pitchFamily="34" charset="0"/>
              <a:buChar char="•"/>
              <a:defRPr/>
            </a:pPr>
            <a:r>
              <a:rPr lang="en-US" sz="1400">
                <a:solidFill>
                  <a:srgbClr val="58595B"/>
                </a:solidFill>
                <a:latin typeface="Avenir Book" panose="02000503020000020003" pitchFamily="2" charset="0"/>
              </a:rPr>
              <a:t>8 G4 hematologic AEs occurred</a:t>
            </a:r>
          </a:p>
          <a:p>
            <a:pPr marL="460375" lvl="1" indent="-173038" defTabSz="914354">
              <a:spcAft>
                <a:spcPts val="1200"/>
              </a:spcAft>
              <a:buClr>
                <a:srgbClr val="D1D3D4">
                  <a:lumMod val="50000"/>
                </a:srgbClr>
              </a:buClr>
              <a:buFont typeface="Arial" panose="020B0604020202020204" pitchFamily="34" charset="0"/>
              <a:buChar char="•"/>
              <a:defRPr/>
            </a:pPr>
            <a:r>
              <a:rPr lang="en-US" sz="1400">
                <a:solidFill>
                  <a:srgbClr val="58595B"/>
                </a:solidFill>
                <a:latin typeface="Avenir Book" panose="02000503020000020003" pitchFamily="2" charset="0"/>
              </a:rPr>
              <a:t>All resolved without issue through dose holds, including the removal of the 5-FU bolus (as per NCCN Guidelines), and/or growth factor support</a:t>
            </a:r>
          </a:p>
          <a:p>
            <a:pPr marL="460375" lvl="1" indent="-173038" defTabSz="914354">
              <a:spcAft>
                <a:spcPts val="1200"/>
              </a:spcAft>
              <a:buClr>
                <a:srgbClr val="D1D3D4">
                  <a:lumMod val="50000"/>
                </a:srgbClr>
              </a:buClr>
              <a:buFont typeface="Arial" panose="020B0604020202020204" pitchFamily="34" charset="0"/>
              <a:buChar char="•"/>
              <a:defRPr/>
            </a:pPr>
            <a:r>
              <a:rPr lang="en-US" sz="1400">
                <a:solidFill>
                  <a:srgbClr val="58595B"/>
                </a:solidFill>
                <a:latin typeface="Avenir Book" panose="02000503020000020003" pitchFamily="2" charset="0"/>
              </a:rPr>
              <a:t>None of the 8 patients discontinued treatment due to these AEs</a:t>
            </a:r>
          </a:p>
        </p:txBody>
      </p:sp>
    </p:spTree>
    <p:extLst>
      <p:ext uri="{BB962C8B-B14F-4D97-AF65-F5344CB8AC3E}">
        <p14:creationId xmlns:p14="http://schemas.microsoft.com/office/powerpoint/2010/main" val="1191856496"/>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BCA6337-419F-09A3-4B00-A231FEC56345}"/>
            </a:ext>
          </a:extLst>
        </p:cNvPr>
        <p:cNvGrpSpPr/>
        <p:nvPr/>
      </p:nvGrpSpPr>
      <p:grpSpPr>
        <a:xfrm>
          <a:off x="0" y="0"/>
          <a:ext cx="0" cy="0"/>
          <a:chOff x="0" y="0"/>
          <a:chExt cx="0" cy="0"/>
        </a:xfrm>
      </p:grpSpPr>
      <p:grpSp>
        <p:nvGrpSpPr>
          <p:cNvPr id="178" name="Group 177">
            <a:extLst>
              <a:ext uri="{FF2B5EF4-FFF2-40B4-BE49-F238E27FC236}">
                <a16:creationId xmlns:a16="http://schemas.microsoft.com/office/drawing/2014/main" id="{C3FC3CB6-2D53-D81F-1AA8-1BEE64CE22C7}"/>
              </a:ext>
            </a:extLst>
          </p:cNvPr>
          <p:cNvGrpSpPr/>
          <p:nvPr/>
        </p:nvGrpSpPr>
        <p:grpSpPr>
          <a:xfrm>
            <a:off x="7886223" y="2083599"/>
            <a:ext cx="3719662" cy="3719662"/>
            <a:chOff x="7886223" y="2083599"/>
            <a:chExt cx="3719662" cy="3719662"/>
          </a:xfrm>
        </p:grpSpPr>
        <p:sp>
          <p:nvSpPr>
            <p:cNvPr id="8" name="Oval 7">
              <a:extLst>
                <a:ext uri="{FF2B5EF4-FFF2-40B4-BE49-F238E27FC236}">
                  <a16:creationId xmlns:a16="http://schemas.microsoft.com/office/drawing/2014/main" id="{E7FCC001-14C4-D02E-22AC-B21F68446B04}"/>
                </a:ext>
              </a:extLst>
            </p:cNvPr>
            <p:cNvSpPr/>
            <p:nvPr/>
          </p:nvSpPr>
          <p:spPr>
            <a:xfrm>
              <a:off x="7886223" y="2083599"/>
              <a:ext cx="3719662" cy="3719662"/>
            </a:xfrm>
            <a:prstGeom prst="ellipse">
              <a:avLst/>
            </a:prstGeom>
            <a:noFill/>
            <a:ln w="635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pic>
          <p:nvPicPr>
            <p:cNvPr id="97" name="Picture 96" descr="Icon&#10;&#10;Description automatically generated">
              <a:extLst>
                <a:ext uri="{FF2B5EF4-FFF2-40B4-BE49-F238E27FC236}">
                  <a16:creationId xmlns:a16="http://schemas.microsoft.com/office/drawing/2014/main" id="{49C60FF6-85E4-DD7B-E29A-5095A8849A52}"/>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584186" y="2411447"/>
              <a:ext cx="323737" cy="471010"/>
            </a:xfrm>
            <a:prstGeom prst="rect">
              <a:avLst/>
            </a:prstGeom>
          </p:spPr>
        </p:pic>
        <p:sp>
          <p:nvSpPr>
            <p:cNvPr id="98" name="TextBox 97">
              <a:extLst>
                <a:ext uri="{FF2B5EF4-FFF2-40B4-BE49-F238E27FC236}">
                  <a16:creationId xmlns:a16="http://schemas.microsoft.com/office/drawing/2014/main" id="{4B623FB8-5EBD-EB7A-BD3C-37E7AC4EF58F}"/>
                </a:ext>
              </a:extLst>
            </p:cNvPr>
            <p:cNvSpPr txBox="1"/>
            <p:nvPr/>
          </p:nvSpPr>
          <p:spPr>
            <a:xfrm>
              <a:off x="8715531" y="2914882"/>
              <a:ext cx="2061048" cy="430887"/>
            </a:xfrm>
            <a:prstGeom prst="rect">
              <a:avLst/>
            </a:prstGeom>
            <a:noFill/>
          </p:spPr>
          <p:txBody>
            <a:bodyPr wrap="square"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50A3A5"/>
                  </a:solidFill>
                  <a:effectLst/>
                  <a:uLnTx/>
                  <a:uFillTx/>
                  <a:latin typeface="Avenir Book" panose="02000503020000020003" pitchFamily="2" charset="0"/>
                  <a:ea typeface="+mn-ea"/>
                  <a:cs typeface="+mn-cs"/>
                </a:rPr>
                <a:t>Second-line SoC: </a:t>
              </a:r>
              <a:br>
                <a:rPr kumimoji="0" lang="en-US" sz="1400" b="0" i="0" u="none" strike="noStrike" kern="1200" cap="none" spc="0" normalizeH="0" baseline="0" noProof="0">
                  <a:ln>
                    <a:noFill/>
                  </a:ln>
                  <a:solidFill>
                    <a:srgbClr val="50A3A5"/>
                  </a:solidFill>
                  <a:effectLst/>
                  <a:uLnTx/>
                  <a:uFillTx/>
                  <a:latin typeface="Avenir Book" panose="02000503020000020003" pitchFamily="2" charset="0"/>
                  <a:ea typeface="+mn-ea"/>
                  <a:cs typeface="+mn-cs"/>
                </a:rPr>
              </a:br>
              <a:r>
                <a:rPr kumimoji="0" lang="en-US" sz="1400" b="0" i="0" u="none" strike="noStrike" kern="1200" cap="none" spc="0" normalizeH="0" baseline="0" noProof="0">
                  <a:ln>
                    <a:noFill/>
                  </a:ln>
                  <a:solidFill>
                    <a:srgbClr val="50A3A5"/>
                  </a:solidFill>
                  <a:effectLst/>
                  <a:uLnTx/>
                  <a:uFillTx/>
                  <a:latin typeface="Avenir Book" panose="02000503020000020003" pitchFamily="2" charset="0"/>
                  <a:ea typeface="+mn-ea"/>
                  <a:cs typeface="+mn-cs"/>
                </a:rPr>
                <a:t>FOLFIRI + bevacizumab</a:t>
              </a:r>
            </a:p>
          </p:txBody>
        </p:sp>
        <p:sp>
          <p:nvSpPr>
            <p:cNvPr id="112" name="Isosceles Triangle 111">
              <a:extLst>
                <a:ext uri="{FF2B5EF4-FFF2-40B4-BE49-F238E27FC236}">
                  <a16:creationId xmlns:a16="http://schemas.microsoft.com/office/drawing/2014/main" id="{182F1FA1-6144-C5C5-54D7-3FE2C7AB7831}"/>
                </a:ext>
              </a:extLst>
            </p:cNvPr>
            <p:cNvSpPr/>
            <p:nvPr/>
          </p:nvSpPr>
          <p:spPr>
            <a:xfrm>
              <a:off x="9699497" y="2292659"/>
              <a:ext cx="93114" cy="80270"/>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pic>
          <p:nvPicPr>
            <p:cNvPr id="117" name="Picture 116" descr="Icon&#10;&#10;Description automatically generated">
              <a:extLst>
                <a:ext uri="{FF2B5EF4-FFF2-40B4-BE49-F238E27FC236}">
                  <a16:creationId xmlns:a16="http://schemas.microsoft.com/office/drawing/2014/main" id="{664CFEA7-62C6-705C-78BA-00423FE053F1}"/>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584186" y="5007433"/>
              <a:ext cx="323737" cy="471010"/>
            </a:xfrm>
            <a:prstGeom prst="rect">
              <a:avLst/>
            </a:prstGeom>
          </p:spPr>
        </p:pic>
        <p:sp>
          <p:nvSpPr>
            <p:cNvPr id="119" name="Isosceles Triangle 118">
              <a:extLst>
                <a:ext uri="{FF2B5EF4-FFF2-40B4-BE49-F238E27FC236}">
                  <a16:creationId xmlns:a16="http://schemas.microsoft.com/office/drawing/2014/main" id="{767D3B5D-90B2-C3D3-B546-CA33EE1D0174}"/>
                </a:ext>
              </a:extLst>
            </p:cNvPr>
            <p:cNvSpPr/>
            <p:nvPr/>
          </p:nvSpPr>
          <p:spPr>
            <a:xfrm flipV="1">
              <a:off x="9699497" y="5525472"/>
              <a:ext cx="93114" cy="80270"/>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120" name="TextBox 119">
              <a:extLst>
                <a:ext uri="{FF2B5EF4-FFF2-40B4-BE49-F238E27FC236}">
                  <a16:creationId xmlns:a16="http://schemas.microsoft.com/office/drawing/2014/main" id="{B3D9F264-92BD-E3C4-7DA8-CDB335A8E16B}"/>
                </a:ext>
              </a:extLst>
            </p:cNvPr>
            <p:cNvSpPr txBox="1"/>
            <p:nvPr/>
          </p:nvSpPr>
          <p:spPr>
            <a:xfrm>
              <a:off x="8715531" y="4535510"/>
              <a:ext cx="2061048" cy="430887"/>
            </a:xfrm>
            <a:prstGeom prst="rect">
              <a:avLst/>
            </a:prstGeom>
            <a:noFill/>
          </p:spPr>
          <p:txBody>
            <a:bodyPr wrap="square"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50A3A5"/>
                  </a:solidFill>
                  <a:effectLst/>
                  <a:uLnTx/>
                  <a:uFillTx/>
                  <a:latin typeface="Avenir Book" panose="02000503020000020003" pitchFamily="2" charset="0"/>
                  <a:ea typeface="+mn-ea"/>
                  <a:cs typeface="+mn-cs"/>
                </a:rPr>
                <a:t>Second-line SoC: </a:t>
              </a:r>
              <a:br>
                <a:rPr kumimoji="0" lang="en-US" sz="1400" b="0" i="0" u="none" strike="noStrike" kern="1200" cap="none" spc="0" normalizeH="0" baseline="0" noProof="0">
                  <a:ln>
                    <a:noFill/>
                  </a:ln>
                  <a:solidFill>
                    <a:srgbClr val="50A3A5"/>
                  </a:solidFill>
                  <a:effectLst/>
                  <a:uLnTx/>
                  <a:uFillTx/>
                  <a:latin typeface="Avenir Book" panose="02000503020000020003" pitchFamily="2" charset="0"/>
                  <a:ea typeface="+mn-ea"/>
                  <a:cs typeface="+mn-cs"/>
                </a:rPr>
              </a:br>
              <a:r>
                <a:rPr kumimoji="0" lang="en-US" sz="1400" b="0" i="0" u="none" strike="noStrike" kern="1200" cap="none" spc="0" normalizeH="0" baseline="0" noProof="0">
                  <a:ln>
                    <a:noFill/>
                  </a:ln>
                  <a:solidFill>
                    <a:srgbClr val="50A3A5"/>
                  </a:solidFill>
                  <a:effectLst/>
                  <a:uLnTx/>
                  <a:uFillTx/>
                  <a:latin typeface="Avenir Book" panose="02000503020000020003" pitchFamily="2" charset="0"/>
                  <a:ea typeface="+mn-ea"/>
                  <a:cs typeface="+mn-cs"/>
                </a:rPr>
                <a:t>FOLFIRI + bevacizumab</a:t>
              </a:r>
            </a:p>
          </p:txBody>
        </p:sp>
        <p:sp>
          <p:nvSpPr>
            <p:cNvPr id="123" name="TextBox 122">
              <a:extLst>
                <a:ext uri="{FF2B5EF4-FFF2-40B4-BE49-F238E27FC236}">
                  <a16:creationId xmlns:a16="http://schemas.microsoft.com/office/drawing/2014/main" id="{F628A9B3-8E92-EE55-2B26-8A6B8559B925}"/>
                </a:ext>
              </a:extLst>
            </p:cNvPr>
            <p:cNvSpPr txBox="1"/>
            <p:nvPr/>
          </p:nvSpPr>
          <p:spPr>
            <a:xfrm>
              <a:off x="8501323" y="3727988"/>
              <a:ext cx="2489464" cy="430887"/>
            </a:xfrm>
            <a:prstGeom prst="rect">
              <a:avLst/>
            </a:prstGeom>
            <a:noFill/>
          </p:spPr>
          <p:txBody>
            <a:bodyPr wrap="none"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9B9FA1">
                      <a:lumMod val="40000"/>
                      <a:lumOff val="60000"/>
                    </a:srgbClr>
                  </a:solidFill>
                  <a:effectLst/>
                  <a:uLnTx/>
                  <a:uFillTx/>
                  <a:latin typeface="Roboto Slab Medium" pitchFamily="2" charset="0"/>
                  <a:ea typeface="Roboto Slab Medium" pitchFamily="2" charset="0"/>
                  <a:cs typeface="+mn-cs"/>
                </a:rPr>
                <a:t>28 DAY CYCLE</a:t>
              </a:r>
            </a:p>
          </p:txBody>
        </p:sp>
      </p:grpSp>
      <p:sp>
        <p:nvSpPr>
          <p:cNvPr id="2" name="Title 1">
            <a:extLst>
              <a:ext uri="{FF2B5EF4-FFF2-40B4-BE49-F238E27FC236}">
                <a16:creationId xmlns:a16="http://schemas.microsoft.com/office/drawing/2014/main" id="{2D2EB7A7-FB6D-B59E-4B2B-0848553D10A0}"/>
              </a:ext>
            </a:extLst>
          </p:cNvPr>
          <p:cNvSpPr>
            <a:spLocks noGrp="1"/>
          </p:cNvSpPr>
          <p:nvPr>
            <p:ph type="title"/>
          </p:nvPr>
        </p:nvSpPr>
        <p:spPr/>
        <p:txBody>
          <a:bodyPr/>
          <a:lstStyle/>
          <a:p>
            <a:r>
              <a:rPr lang="en-US"/>
              <a:t>ONSEMBLE Ph 2 trial was designed to generate randomized data</a:t>
            </a:r>
          </a:p>
        </p:txBody>
      </p:sp>
      <p:sp>
        <p:nvSpPr>
          <p:cNvPr id="18" name="Text Placeholder 17">
            <a:extLst>
              <a:ext uri="{FF2B5EF4-FFF2-40B4-BE49-F238E27FC236}">
                <a16:creationId xmlns:a16="http://schemas.microsoft.com/office/drawing/2014/main" id="{FF7E71EB-AE9D-2CDA-5926-49DAABFD8AE1}"/>
              </a:ext>
            </a:extLst>
          </p:cNvPr>
          <p:cNvSpPr>
            <a:spLocks noGrp="1"/>
          </p:cNvSpPr>
          <p:nvPr>
            <p:ph type="body" sz="quarter" idx="10"/>
          </p:nvPr>
        </p:nvSpPr>
        <p:spPr/>
        <p:txBody>
          <a:bodyPr/>
          <a:lstStyle/>
          <a:p>
            <a:endParaRPr lang="en-US"/>
          </a:p>
        </p:txBody>
      </p:sp>
      <p:grpSp>
        <p:nvGrpSpPr>
          <p:cNvPr id="179" name="Group 178">
            <a:extLst>
              <a:ext uri="{FF2B5EF4-FFF2-40B4-BE49-F238E27FC236}">
                <a16:creationId xmlns:a16="http://schemas.microsoft.com/office/drawing/2014/main" id="{749C3E85-2D39-1972-2AEE-73B7CEE64D4E}"/>
              </a:ext>
            </a:extLst>
          </p:cNvPr>
          <p:cNvGrpSpPr/>
          <p:nvPr/>
        </p:nvGrpSpPr>
        <p:grpSpPr>
          <a:xfrm>
            <a:off x="7479019" y="1676400"/>
            <a:ext cx="4534072" cy="4534062"/>
            <a:chOff x="7479019" y="1676400"/>
            <a:chExt cx="4534072" cy="4534062"/>
          </a:xfrm>
        </p:grpSpPr>
        <p:grpSp>
          <p:nvGrpSpPr>
            <p:cNvPr id="25" name="Group 24">
              <a:extLst>
                <a:ext uri="{FF2B5EF4-FFF2-40B4-BE49-F238E27FC236}">
                  <a16:creationId xmlns:a16="http://schemas.microsoft.com/office/drawing/2014/main" id="{B505EB7E-024D-0D2A-FD0C-F1C205B2E053}"/>
                </a:ext>
              </a:extLst>
            </p:cNvPr>
            <p:cNvGrpSpPr/>
            <p:nvPr/>
          </p:nvGrpSpPr>
          <p:grpSpPr>
            <a:xfrm>
              <a:off x="8139965" y="4971593"/>
              <a:ext cx="306769" cy="280966"/>
              <a:chOff x="1217616" y="2740938"/>
              <a:chExt cx="306769" cy="280966"/>
            </a:xfrm>
          </p:grpSpPr>
          <p:sp>
            <p:nvSpPr>
              <p:cNvPr id="27" name="Hexagon 3">
                <a:extLst>
                  <a:ext uri="{FF2B5EF4-FFF2-40B4-BE49-F238E27FC236}">
                    <a16:creationId xmlns:a16="http://schemas.microsoft.com/office/drawing/2014/main" id="{8D5B08D1-C3F2-E3AA-EC31-DEC56D01CC2D}"/>
                  </a:ext>
                </a:extLst>
              </p:cNvPr>
              <p:cNvSpPr>
                <a:spLocks noChangeAspect="1"/>
              </p:cNvSpPr>
              <p:nvPr/>
            </p:nvSpPr>
            <p:spPr>
              <a:xfrm rot="12600000">
                <a:off x="1217616" y="2740938"/>
                <a:ext cx="306769" cy="280966"/>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30" name="Picture 29" descr="Shape&#10;&#10;Description automatically generated with low confidence">
                <a:extLst>
                  <a:ext uri="{FF2B5EF4-FFF2-40B4-BE49-F238E27FC236}">
                    <a16:creationId xmlns:a16="http://schemas.microsoft.com/office/drawing/2014/main" id="{6C0CCF0C-3151-D05B-D419-C3E60BAFFF7E}"/>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094" t="13133" r="7094" b="13133"/>
              <a:stretch/>
            </p:blipFill>
            <p:spPr>
              <a:xfrm>
                <a:off x="1253106" y="2789368"/>
                <a:ext cx="218338" cy="187606"/>
              </a:xfrm>
              <a:prstGeom prst="rect">
                <a:avLst/>
              </a:prstGeom>
            </p:spPr>
          </p:pic>
        </p:grpSp>
        <p:grpSp>
          <p:nvGrpSpPr>
            <p:cNvPr id="32" name="Group 31">
              <a:extLst>
                <a:ext uri="{FF2B5EF4-FFF2-40B4-BE49-F238E27FC236}">
                  <a16:creationId xmlns:a16="http://schemas.microsoft.com/office/drawing/2014/main" id="{3BC30DCF-755A-3E95-F6E2-7720B7B374A2}"/>
                </a:ext>
              </a:extLst>
            </p:cNvPr>
            <p:cNvGrpSpPr/>
            <p:nvPr/>
          </p:nvGrpSpPr>
          <p:grpSpPr>
            <a:xfrm>
              <a:off x="8428516" y="5277067"/>
              <a:ext cx="306769" cy="280966"/>
              <a:chOff x="1506167" y="3046412"/>
              <a:chExt cx="306769" cy="280966"/>
            </a:xfrm>
          </p:grpSpPr>
          <p:sp>
            <p:nvSpPr>
              <p:cNvPr id="33" name="Hexagon 3">
                <a:extLst>
                  <a:ext uri="{FF2B5EF4-FFF2-40B4-BE49-F238E27FC236}">
                    <a16:creationId xmlns:a16="http://schemas.microsoft.com/office/drawing/2014/main" id="{979EFE77-F926-32D8-A68E-604D2E7CAE3F}"/>
                  </a:ext>
                </a:extLst>
              </p:cNvPr>
              <p:cNvSpPr>
                <a:spLocks noChangeAspect="1"/>
              </p:cNvSpPr>
              <p:nvPr/>
            </p:nvSpPr>
            <p:spPr>
              <a:xfrm rot="12600000">
                <a:off x="1506167" y="3046412"/>
                <a:ext cx="306769" cy="280966"/>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34" name="Picture 33" descr="Shape&#10;&#10;Description automatically generated with low confidence">
                <a:extLst>
                  <a:ext uri="{FF2B5EF4-FFF2-40B4-BE49-F238E27FC236}">
                    <a16:creationId xmlns:a16="http://schemas.microsoft.com/office/drawing/2014/main" id="{D59BFC62-0426-829B-E4CD-9633C4927732}"/>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094" t="13133" r="7094" b="13133"/>
              <a:stretch/>
            </p:blipFill>
            <p:spPr>
              <a:xfrm>
                <a:off x="1541657" y="3094842"/>
                <a:ext cx="218338" cy="187606"/>
              </a:xfrm>
              <a:prstGeom prst="rect">
                <a:avLst/>
              </a:prstGeom>
            </p:spPr>
          </p:pic>
        </p:grpSp>
        <p:grpSp>
          <p:nvGrpSpPr>
            <p:cNvPr id="35" name="Group 34">
              <a:extLst>
                <a:ext uri="{FF2B5EF4-FFF2-40B4-BE49-F238E27FC236}">
                  <a16:creationId xmlns:a16="http://schemas.microsoft.com/office/drawing/2014/main" id="{02C207B9-A17F-62EF-7BCD-CE322A883EB0}"/>
                </a:ext>
              </a:extLst>
            </p:cNvPr>
            <p:cNvGrpSpPr/>
            <p:nvPr/>
          </p:nvGrpSpPr>
          <p:grpSpPr>
            <a:xfrm>
              <a:off x="8779771" y="5495795"/>
              <a:ext cx="306769" cy="280966"/>
              <a:chOff x="1857422" y="3265140"/>
              <a:chExt cx="306769" cy="280966"/>
            </a:xfrm>
          </p:grpSpPr>
          <p:sp>
            <p:nvSpPr>
              <p:cNvPr id="44" name="Hexagon 3">
                <a:extLst>
                  <a:ext uri="{FF2B5EF4-FFF2-40B4-BE49-F238E27FC236}">
                    <a16:creationId xmlns:a16="http://schemas.microsoft.com/office/drawing/2014/main" id="{1BEEADE1-B013-386E-7F56-7AF6D7FC8B48}"/>
                  </a:ext>
                </a:extLst>
              </p:cNvPr>
              <p:cNvSpPr>
                <a:spLocks noChangeAspect="1"/>
              </p:cNvSpPr>
              <p:nvPr/>
            </p:nvSpPr>
            <p:spPr>
              <a:xfrm rot="12600000">
                <a:off x="1857422" y="3265140"/>
                <a:ext cx="306769" cy="280966"/>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45" name="Picture 44" descr="Shape&#10;&#10;Description automatically generated with low confidence">
                <a:extLst>
                  <a:ext uri="{FF2B5EF4-FFF2-40B4-BE49-F238E27FC236}">
                    <a16:creationId xmlns:a16="http://schemas.microsoft.com/office/drawing/2014/main" id="{E6CA90F4-923F-E883-08CD-F7B24C142606}"/>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094" t="13133" r="7094" b="13133"/>
              <a:stretch/>
            </p:blipFill>
            <p:spPr>
              <a:xfrm>
                <a:off x="1892912" y="3313570"/>
                <a:ext cx="218338" cy="187606"/>
              </a:xfrm>
              <a:prstGeom prst="rect">
                <a:avLst/>
              </a:prstGeom>
            </p:spPr>
          </p:pic>
        </p:grpSp>
        <p:grpSp>
          <p:nvGrpSpPr>
            <p:cNvPr id="46" name="Group 45">
              <a:extLst>
                <a:ext uri="{FF2B5EF4-FFF2-40B4-BE49-F238E27FC236}">
                  <a16:creationId xmlns:a16="http://schemas.microsoft.com/office/drawing/2014/main" id="{4BAD85DA-FCE3-F8C1-2E35-7E96B44ADA5B}"/>
                </a:ext>
              </a:extLst>
            </p:cNvPr>
            <p:cNvGrpSpPr/>
            <p:nvPr/>
          </p:nvGrpSpPr>
          <p:grpSpPr>
            <a:xfrm>
              <a:off x="9163267" y="5639424"/>
              <a:ext cx="306769" cy="280966"/>
              <a:chOff x="2240918" y="3408769"/>
              <a:chExt cx="306769" cy="280966"/>
            </a:xfrm>
          </p:grpSpPr>
          <p:sp>
            <p:nvSpPr>
              <p:cNvPr id="47" name="Hexagon 3">
                <a:extLst>
                  <a:ext uri="{FF2B5EF4-FFF2-40B4-BE49-F238E27FC236}">
                    <a16:creationId xmlns:a16="http://schemas.microsoft.com/office/drawing/2014/main" id="{4E6C2EC6-7A65-8C6F-03B2-E9912C948492}"/>
                  </a:ext>
                </a:extLst>
              </p:cNvPr>
              <p:cNvSpPr>
                <a:spLocks noChangeAspect="1"/>
              </p:cNvSpPr>
              <p:nvPr/>
            </p:nvSpPr>
            <p:spPr>
              <a:xfrm rot="12600000">
                <a:off x="2240918" y="3408769"/>
                <a:ext cx="306769" cy="280966"/>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49" name="Picture 48" descr="Shape&#10;&#10;Description automatically generated with low confidence">
                <a:extLst>
                  <a:ext uri="{FF2B5EF4-FFF2-40B4-BE49-F238E27FC236}">
                    <a16:creationId xmlns:a16="http://schemas.microsoft.com/office/drawing/2014/main" id="{4AF0CBD0-91DC-8A49-5153-E53F48967B4E}"/>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094" t="13133" r="7094" b="13133"/>
              <a:stretch/>
            </p:blipFill>
            <p:spPr>
              <a:xfrm>
                <a:off x="2276408" y="3457199"/>
                <a:ext cx="218338" cy="187606"/>
              </a:xfrm>
              <a:prstGeom prst="rect">
                <a:avLst/>
              </a:prstGeom>
            </p:spPr>
          </p:pic>
        </p:grpSp>
        <p:grpSp>
          <p:nvGrpSpPr>
            <p:cNvPr id="50" name="Group 49">
              <a:extLst>
                <a:ext uri="{FF2B5EF4-FFF2-40B4-BE49-F238E27FC236}">
                  <a16:creationId xmlns:a16="http://schemas.microsoft.com/office/drawing/2014/main" id="{3646F53A-B681-EAFF-3C87-DBADD5D873E1}"/>
                </a:ext>
              </a:extLst>
            </p:cNvPr>
            <p:cNvGrpSpPr/>
            <p:nvPr/>
          </p:nvGrpSpPr>
          <p:grpSpPr>
            <a:xfrm>
              <a:off x="9596455" y="5697295"/>
              <a:ext cx="306769" cy="280966"/>
              <a:chOff x="2674106" y="3466640"/>
              <a:chExt cx="306769" cy="280966"/>
            </a:xfrm>
          </p:grpSpPr>
          <p:sp>
            <p:nvSpPr>
              <p:cNvPr id="52" name="Hexagon 3">
                <a:extLst>
                  <a:ext uri="{FF2B5EF4-FFF2-40B4-BE49-F238E27FC236}">
                    <a16:creationId xmlns:a16="http://schemas.microsoft.com/office/drawing/2014/main" id="{7F8A16DA-9415-6F33-A50C-F450B01B93C2}"/>
                  </a:ext>
                </a:extLst>
              </p:cNvPr>
              <p:cNvSpPr>
                <a:spLocks noChangeAspect="1"/>
              </p:cNvSpPr>
              <p:nvPr/>
            </p:nvSpPr>
            <p:spPr>
              <a:xfrm rot="12600000">
                <a:off x="2674106" y="3466640"/>
                <a:ext cx="306769" cy="280966"/>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53" name="Picture 52" descr="Shape&#10;&#10;Description automatically generated with low confidence">
                <a:extLst>
                  <a:ext uri="{FF2B5EF4-FFF2-40B4-BE49-F238E27FC236}">
                    <a16:creationId xmlns:a16="http://schemas.microsoft.com/office/drawing/2014/main" id="{62606F2A-16E7-D370-4534-A08963989488}"/>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094" t="13133" r="7094" b="13133"/>
              <a:stretch/>
            </p:blipFill>
            <p:spPr>
              <a:xfrm>
                <a:off x="2709596" y="3515070"/>
                <a:ext cx="218338" cy="187606"/>
              </a:xfrm>
              <a:prstGeom prst="rect">
                <a:avLst/>
              </a:prstGeom>
            </p:spPr>
          </p:pic>
        </p:grpSp>
        <p:grpSp>
          <p:nvGrpSpPr>
            <p:cNvPr id="54" name="Group 53">
              <a:extLst>
                <a:ext uri="{FF2B5EF4-FFF2-40B4-BE49-F238E27FC236}">
                  <a16:creationId xmlns:a16="http://schemas.microsoft.com/office/drawing/2014/main" id="{96F85E8F-ACB6-675D-0657-C531BC246A59}"/>
                </a:ext>
              </a:extLst>
            </p:cNvPr>
            <p:cNvGrpSpPr/>
            <p:nvPr/>
          </p:nvGrpSpPr>
          <p:grpSpPr>
            <a:xfrm>
              <a:off x="11040525" y="2643827"/>
              <a:ext cx="306769" cy="280966"/>
              <a:chOff x="9753382" y="2668499"/>
              <a:chExt cx="449524" cy="411715"/>
            </a:xfrm>
          </p:grpSpPr>
          <p:sp>
            <p:nvSpPr>
              <p:cNvPr id="55" name="Hexagon 3">
                <a:extLst>
                  <a:ext uri="{FF2B5EF4-FFF2-40B4-BE49-F238E27FC236}">
                    <a16:creationId xmlns:a16="http://schemas.microsoft.com/office/drawing/2014/main" id="{EE88BDD6-A1BB-D4E7-9F84-5D7ED9659049}"/>
                  </a:ext>
                </a:extLst>
              </p:cNvPr>
              <p:cNvSpPr>
                <a:spLocks noChangeAspect="1"/>
              </p:cNvSpPr>
              <p:nvPr/>
            </p:nvSpPr>
            <p:spPr>
              <a:xfrm rot="1800000">
                <a:off x="9753382" y="2668499"/>
                <a:ext cx="449524" cy="411715"/>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64" name="Picture 63" descr="Shape&#10;&#10;Description automatically generated with low confidence">
                <a:extLst>
                  <a:ext uri="{FF2B5EF4-FFF2-40B4-BE49-F238E27FC236}">
                    <a16:creationId xmlns:a16="http://schemas.microsoft.com/office/drawing/2014/main" id="{E4A44224-E16E-E689-25E1-3A5D8D19C523}"/>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094" t="13133" r="7094" b="13133"/>
              <a:stretch/>
            </p:blipFill>
            <p:spPr>
              <a:xfrm>
                <a:off x="9830959" y="2734338"/>
                <a:ext cx="319942" cy="274909"/>
              </a:xfrm>
              <a:prstGeom prst="rect">
                <a:avLst/>
              </a:prstGeom>
            </p:spPr>
          </p:pic>
        </p:grpSp>
        <p:grpSp>
          <p:nvGrpSpPr>
            <p:cNvPr id="65" name="Group 64">
              <a:extLst>
                <a:ext uri="{FF2B5EF4-FFF2-40B4-BE49-F238E27FC236}">
                  <a16:creationId xmlns:a16="http://schemas.microsoft.com/office/drawing/2014/main" id="{DFCEE733-BA06-1B02-9436-21C61A5CD139}"/>
                </a:ext>
              </a:extLst>
            </p:cNvPr>
            <p:cNvGrpSpPr/>
            <p:nvPr/>
          </p:nvGrpSpPr>
          <p:grpSpPr>
            <a:xfrm>
              <a:off x="10751974" y="2338353"/>
              <a:ext cx="306769" cy="280966"/>
              <a:chOff x="9260685" y="2668499"/>
              <a:chExt cx="449524" cy="411715"/>
            </a:xfrm>
          </p:grpSpPr>
          <p:sp>
            <p:nvSpPr>
              <p:cNvPr id="66" name="Hexagon 3">
                <a:extLst>
                  <a:ext uri="{FF2B5EF4-FFF2-40B4-BE49-F238E27FC236}">
                    <a16:creationId xmlns:a16="http://schemas.microsoft.com/office/drawing/2014/main" id="{0C460220-4800-2603-37DF-81719180EAFF}"/>
                  </a:ext>
                </a:extLst>
              </p:cNvPr>
              <p:cNvSpPr>
                <a:spLocks noChangeAspect="1"/>
              </p:cNvSpPr>
              <p:nvPr/>
            </p:nvSpPr>
            <p:spPr>
              <a:xfrm rot="1800000">
                <a:off x="9260685" y="2668499"/>
                <a:ext cx="449524" cy="411715"/>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67" name="Picture 66" descr="Shape&#10;&#10;Description automatically generated with low confidence">
                <a:extLst>
                  <a:ext uri="{FF2B5EF4-FFF2-40B4-BE49-F238E27FC236}">
                    <a16:creationId xmlns:a16="http://schemas.microsoft.com/office/drawing/2014/main" id="{AE61F3D6-FC35-4C14-80A8-2EE6839BB446}"/>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094" t="13133" r="7094" b="13133"/>
              <a:stretch/>
            </p:blipFill>
            <p:spPr>
              <a:xfrm>
                <a:off x="9338262" y="2734338"/>
                <a:ext cx="319942" cy="274909"/>
              </a:xfrm>
              <a:prstGeom prst="rect">
                <a:avLst/>
              </a:prstGeom>
            </p:spPr>
          </p:pic>
        </p:grpSp>
        <p:grpSp>
          <p:nvGrpSpPr>
            <p:cNvPr id="68" name="Group 67">
              <a:extLst>
                <a:ext uri="{FF2B5EF4-FFF2-40B4-BE49-F238E27FC236}">
                  <a16:creationId xmlns:a16="http://schemas.microsoft.com/office/drawing/2014/main" id="{11E1DF36-AE10-33DF-9420-BF0AD60FF591}"/>
                </a:ext>
              </a:extLst>
            </p:cNvPr>
            <p:cNvGrpSpPr/>
            <p:nvPr/>
          </p:nvGrpSpPr>
          <p:grpSpPr>
            <a:xfrm>
              <a:off x="10400719" y="2119625"/>
              <a:ext cx="306769" cy="280966"/>
              <a:chOff x="8767987" y="2668499"/>
              <a:chExt cx="449524" cy="411715"/>
            </a:xfrm>
          </p:grpSpPr>
          <p:sp>
            <p:nvSpPr>
              <p:cNvPr id="71" name="Hexagon 3">
                <a:extLst>
                  <a:ext uri="{FF2B5EF4-FFF2-40B4-BE49-F238E27FC236}">
                    <a16:creationId xmlns:a16="http://schemas.microsoft.com/office/drawing/2014/main" id="{CDEB9A26-C246-88EA-D7C5-7327A6821A09}"/>
                  </a:ext>
                </a:extLst>
              </p:cNvPr>
              <p:cNvSpPr>
                <a:spLocks noChangeAspect="1"/>
              </p:cNvSpPr>
              <p:nvPr/>
            </p:nvSpPr>
            <p:spPr>
              <a:xfrm rot="1800000">
                <a:off x="8767987" y="2668499"/>
                <a:ext cx="449524" cy="411715"/>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72" name="Picture 71" descr="Shape&#10;&#10;Description automatically generated with low confidence">
                <a:extLst>
                  <a:ext uri="{FF2B5EF4-FFF2-40B4-BE49-F238E27FC236}">
                    <a16:creationId xmlns:a16="http://schemas.microsoft.com/office/drawing/2014/main" id="{299A9C5F-8708-EAE0-94EF-D0E9D7A10B3A}"/>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094" t="13133" r="7094" b="13133"/>
              <a:stretch/>
            </p:blipFill>
            <p:spPr>
              <a:xfrm>
                <a:off x="8845564" y="2734338"/>
                <a:ext cx="319942" cy="274909"/>
              </a:xfrm>
              <a:prstGeom prst="rect">
                <a:avLst/>
              </a:prstGeom>
            </p:spPr>
          </p:pic>
        </p:grpSp>
        <p:grpSp>
          <p:nvGrpSpPr>
            <p:cNvPr id="73" name="Group 72">
              <a:extLst>
                <a:ext uri="{FF2B5EF4-FFF2-40B4-BE49-F238E27FC236}">
                  <a16:creationId xmlns:a16="http://schemas.microsoft.com/office/drawing/2014/main" id="{713C2278-FCD9-49DF-88B9-916400079782}"/>
                </a:ext>
              </a:extLst>
            </p:cNvPr>
            <p:cNvGrpSpPr/>
            <p:nvPr/>
          </p:nvGrpSpPr>
          <p:grpSpPr>
            <a:xfrm>
              <a:off x="10017223" y="1975996"/>
              <a:ext cx="306769" cy="280966"/>
              <a:chOff x="8275289" y="2668499"/>
              <a:chExt cx="449524" cy="411715"/>
            </a:xfrm>
          </p:grpSpPr>
          <p:sp>
            <p:nvSpPr>
              <p:cNvPr id="75" name="Hexagon 3">
                <a:extLst>
                  <a:ext uri="{FF2B5EF4-FFF2-40B4-BE49-F238E27FC236}">
                    <a16:creationId xmlns:a16="http://schemas.microsoft.com/office/drawing/2014/main" id="{9011DB8F-BEE1-A6A3-3C46-1867C5DB8A54}"/>
                  </a:ext>
                </a:extLst>
              </p:cNvPr>
              <p:cNvSpPr>
                <a:spLocks noChangeAspect="1"/>
              </p:cNvSpPr>
              <p:nvPr/>
            </p:nvSpPr>
            <p:spPr>
              <a:xfrm rot="1800000">
                <a:off x="8275289" y="2668499"/>
                <a:ext cx="449524" cy="411715"/>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78" name="Picture 77" descr="Shape&#10;&#10;Description automatically generated with low confidence">
                <a:extLst>
                  <a:ext uri="{FF2B5EF4-FFF2-40B4-BE49-F238E27FC236}">
                    <a16:creationId xmlns:a16="http://schemas.microsoft.com/office/drawing/2014/main" id="{7DE2ADDF-E4D5-5AE3-B782-3A0ADE0022D4}"/>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094" t="13133" r="7094" b="13133"/>
              <a:stretch/>
            </p:blipFill>
            <p:spPr>
              <a:xfrm>
                <a:off x="8352866" y="2734338"/>
                <a:ext cx="319942" cy="274909"/>
              </a:xfrm>
              <a:prstGeom prst="rect">
                <a:avLst/>
              </a:prstGeom>
            </p:spPr>
          </p:pic>
        </p:grpSp>
        <p:grpSp>
          <p:nvGrpSpPr>
            <p:cNvPr id="81" name="Group 80">
              <a:extLst>
                <a:ext uri="{FF2B5EF4-FFF2-40B4-BE49-F238E27FC236}">
                  <a16:creationId xmlns:a16="http://schemas.microsoft.com/office/drawing/2014/main" id="{D7BBF980-64C4-4A89-40AE-38FCAE91B9EA}"/>
                </a:ext>
              </a:extLst>
            </p:cNvPr>
            <p:cNvGrpSpPr/>
            <p:nvPr/>
          </p:nvGrpSpPr>
          <p:grpSpPr>
            <a:xfrm>
              <a:off x="9584035" y="1918125"/>
              <a:ext cx="306769" cy="280966"/>
              <a:chOff x="7782591" y="2668499"/>
              <a:chExt cx="449524" cy="411715"/>
            </a:xfrm>
          </p:grpSpPr>
          <p:sp>
            <p:nvSpPr>
              <p:cNvPr id="84" name="Hexagon 3">
                <a:extLst>
                  <a:ext uri="{FF2B5EF4-FFF2-40B4-BE49-F238E27FC236}">
                    <a16:creationId xmlns:a16="http://schemas.microsoft.com/office/drawing/2014/main" id="{A403FE6A-9F86-EF7A-95D5-1F2FC94472BA}"/>
                  </a:ext>
                </a:extLst>
              </p:cNvPr>
              <p:cNvSpPr>
                <a:spLocks noChangeAspect="1"/>
              </p:cNvSpPr>
              <p:nvPr/>
            </p:nvSpPr>
            <p:spPr>
              <a:xfrm rot="1800000">
                <a:off x="7782591" y="2668499"/>
                <a:ext cx="449524" cy="411715"/>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87" name="Picture 86" descr="Shape&#10;&#10;Description automatically generated with low confidence">
                <a:extLst>
                  <a:ext uri="{FF2B5EF4-FFF2-40B4-BE49-F238E27FC236}">
                    <a16:creationId xmlns:a16="http://schemas.microsoft.com/office/drawing/2014/main" id="{AE29A0CB-73D3-DD08-EA78-4FAAC3C6813E}"/>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094" t="13133" r="7094" b="13133"/>
              <a:stretch/>
            </p:blipFill>
            <p:spPr>
              <a:xfrm>
                <a:off x="7860168" y="2734338"/>
                <a:ext cx="319942" cy="274909"/>
              </a:xfrm>
              <a:prstGeom prst="rect">
                <a:avLst/>
              </a:prstGeom>
            </p:spPr>
          </p:pic>
        </p:grpSp>
        <p:sp>
          <p:nvSpPr>
            <p:cNvPr id="88" name="Rectangle: Rounded Corners 87">
              <a:extLst>
                <a:ext uri="{FF2B5EF4-FFF2-40B4-BE49-F238E27FC236}">
                  <a16:creationId xmlns:a16="http://schemas.microsoft.com/office/drawing/2014/main" id="{FE7C2B02-F37F-ABE0-C8AF-AA711D778B69}"/>
                </a:ext>
              </a:extLst>
            </p:cNvPr>
            <p:cNvSpPr/>
            <p:nvPr/>
          </p:nvSpPr>
          <p:spPr>
            <a:xfrm>
              <a:off x="11313105" y="3019305"/>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6</a:t>
              </a:r>
            </a:p>
          </p:txBody>
        </p:sp>
        <p:sp>
          <p:nvSpPr>
            <p:cNvPr id="89" name="Rectangle: Rounded Corners 88">
              <a:extLst>
                <a:ext uri="{FF2B5EF4-FFF2-40B4-BE49-F238E27FC236}">
                  <a16:creationId xmlns:a16="http://schemas.microsoft.com/office/drawing/2014/main" id="{0523F327-2CC7-6198-600F-864653981878}"/>
                </a:ext>
              </a:extLst>
            </p:cNvPr>
            <p:cNvSpPr/>
            <p:nvPr/>
          </p:nvSpPr>
          <p:spPr>
            <a:xfrm>
              <a:off x="11452874" y="3402194"/>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7</a:t>
              </a:r>
            </a:p>
          </p:txBody>
        </p:sp>
        <p:sp>
          <p:nvSpPr>
            <p:cNvPr id="90" name="Rectangle: Rounded Corners 89">
              <a:extLst>
                <a:ext uri="{FF2B5EF4-FFF2-40B4-BE49-F238E27FC236}">
                  <a16:creationId xmlns:a16="http://schemas.microsoft.com/office/drawing/2014/main" id="{DF642E04-B985-4F17-CDA1-B2E24459FE18}"/>
                </a:ext>
              </a:extLst>
            </p:cNvPr>
            <p:cNvSpPr/>
            <p:nvPr/>
          </p:nvSpPr>
          <p:spPr>
            <a:xfrm>
              <a:off x="11491955" y="3816701"/>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8</a:t>
              </a:r>
            </a:p>
          </p:txBody>
        </p:sp>
        <p:sp>
          <p:nvSpPr>
            <p:cNvPr id="91" name="Rectangle: Rounded Corners 90">
              <a:extLst>
                <a:ext uri="{FF2B5EF4-FFF2-40B4-BE49-F238E27FC236}">
                  <a16:creationId xmlns:a16="http://schemas.microsoft.com/office/drawing/2014/main" id="{F6CFC8D2-08F4-855B-D2A2-CAC5D834C614}"/>
                </a:ext>
              </a:extLst>
            </p:cNvPr>
            <p:cNvSpPr/>
            <p:nvPr/>
          </p:nvSpPr>
          <p:spPr>
            <a:xfrm>
              <a:off x="11452971" y="4228473"/>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9</a:t>
              </a:r>
            </a:p>
          </p:txBody>
        </p:sp>
        <p:sp>
          <p:nvSpPr>
            <p:cNvPr id="92" name="Rectangle: Rounded Corners 91">
              <a:extLst>
                <a:ext uri="{FF2B5EF4-FFF2-40B4-BE49-F238E27FC236}">
                  <a16:creationId xmlns:a16="http://schemas.microsoft.com/office/drawing/2014/main" id="{90E93A45-0369-D71D-32DE-78D37A322CE2}"/>
                </a:ext>
              </a:extLst>
            </p:cNvPr>
            <p:cNvSpPr/>
            <p:nvPr/>
          </p:nvSpPr>
          <p:spPr>
            <a:xfrm>
              <a:off x="11338139" y="4634345"/>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10</a:t>
              </a:r>
            </a:p>
          </p:txBody>
        </p:sp>
        <p:sp>
          <p:nvSpPr>
            <p:cNvPr id="93" name="Rectangle: Rounded Corners 92">
              <a:extLst>
                <a:ext uri="{FF2B5EF4-FFF2-40B4-BE49-F238E27FC236}">
                  <a16:creationId xmlns:a16="http://schemas.microsoft.com/office/drawing/2014/main" id="{847A8901-9FB8-F1A8-5B6C-69B959345FCB}"/>
                </a:ext>
              </a:extLst>
            </p:cNvPr>
            <p:cNvSpPr/>
            <p:nvPr/>
          </p:nvSpPr>
          <p:spPr>
            <a:xfrm>
              <a:off x="11106092" y="4986653"/>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11</a:t>
              </a:r>
            </a:p>
          </p:txBody>
        </p:sp>
        <p:sp>
          <p:nvSpPr>
            <p:cNvPr id="94" name="Rectangle: Rounded Corners 93">
              <a:extLst>
                <a:ext uri="{FF2B5EF4-FFF2-40B4-BE49-F238E27FC236}">
                  <a16:creationId xmlns:a16="http://schemas.microsoft.com/office/drawing/2014/main" id="{5A138154-CCEA-1316-9EA0-5104A96FEF9A}"/>
                </a:ext>
              </a:extLst>
            </p:cNvPr>
            <p:cNvSpPr/>
            <p:nvPr/>
          </p:nvSpPr>
          <p:spPr>
            <a:xfrm>
              <a:off x="10797499" y="5263062"/>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12</a:t>
              </a:r>
            </a:p>
          </p:txBody>
        </p:sp>
        <p:sp>
          <p:nvSpPr>
            <p:cNvPr id="95" name="Rectangle: Rounded Corners 94">
              <a:extLst>
                <a:ext uri="{FF2B5EF4-FFF2-40B4-BE49-F238E27FC236}">
                  <a16:creationId xmlns:a16="http://schemas.microsoft.com/office/drawing/2014/main" id="{DD394405-AA17-964C-5C2A-68A92E31A7E9}"/>
                </a:ext>
              </a:extLst>
            </p:cNvPr>
            <p:cNvSpPr/>
            <p:nvPr/>
          </p:nvSpPr>
          <p:spPr>
            <a:xfrm>
              <a:off x="10430632" y="5495814"/>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13</a:t>
              </a:r>
            </a:p>
          </p:txBody>
        </p:sp>
        <p:sp>
          <p:nvSpPr>
            <p:cNvPr id="96" name="Rectangle: Rounded Corners 95">
              <a:extLst>
                <a:ext uri="{FF2B5EF4-FFF2-40B4-BE49-F238E27FC236}">
                  <a16:creationId xmlns:a16="http://schemas.microsoft.com/office/drawing/2014/main" id="{09EC237F-C8E5-AD39-BC5D-AD9CE1BAE9EB}"/>
                </a:ext>
              </a:extLst>
            </p:cNvPr>
            <p:cNvSpPr/>
            <p:nvPr/>
          </p:nvSpPr>
          <p:spPr>
            <a:xfrm>
              <a:off x="10031812" y="5664349"/>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14</a:t>
              </a:r>
            </a:p>
          </p:txBody>
        </p:sp>
        <p:sp>
          <p:nvSpPr>
            <p:cNvPr id="99" name="Rectangle: Rounded Corners 98">
              <a:extLst>
                <a:ext uri="{FF2B5EF4-FFF2-40B4-BE49-F238E27FC236}">
                  <a16:creationId xmlns:a16="http://schemas.microsoft.com/office/drawing/2014/main" id="{AD762AFF-54D0-5E0C-DD82-306E5E2518F3}"/>
                </a:ext>
              </a:extLst>
            </p:cNvPr>
            <p:cNvSpPr/>
            <p:nvPr/>
          </p:nvSpPr>
          <p:spPr>
            <a:xfrm>
              <a:off x="7903675" y="4620171"/>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20</a:t>
              </a:r>
            </a:p>
          </p:txBody>
        </p:sp>
        <p:sp>
          <p:nvSpPr>
            <p:cNvPr id="100" name="Rectangle: Rounded Corners 99">
              <a:extLst>
                <a:ext uri="{FF2B5EF4-FFF2-40B4-BE49-F238E27FC236}">
                  <a16:creationId xmlns:a16="http://schemas.microsoft.com/office/drawing/2014/main" id="{03F174A9-532B-7AD4-5D4F-BD2040513BEF}"/>
                </a:ext>
              </a:extLst>
            </p:cNvPr>
            <p:cNvSpPr/>
            <p:nvPr/>
          </p:nvSpPr>
          <p:spPr>
            <a:xfrm>
              <a:off x="7763906" y="4237282"/>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21</a:t>
              </a:r>
            </a:p>
          </p:txBody>
        </p:sp>
        <p:sp>
          <p:nvSpPr>
            <p:cNvPr id="101" name="Rectangle: Rounded Corners 100">
              <a:extLst>
                <a:ext uri="{FF2B5EF4-FFF2-40B4-BE49-F238E27FC236}">
                  <a16:creationId xmlns:a16="http://schemas.microsoft.com/office/drawing/2014/main" id="{34EE6508-ECF3-37B6-5E77-17A84A9C04A3}"/>
                </a:ext>
              </a:extLst>
            </p:cNvPr>
            <p:cNvSpPr/>
            <p:nvPr/>
          </p:nvSpPr>
          <p:spPr>
            <a:xfrm>
              <a:off x="7724825" y="3822775"/>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22</a:t>
              </a:r>
            </a:p>
          </p:txBody>
        </p:sp>
        <p:sp>
          <p:nvSpPr>
            <p:cNvPr id="102" name="Rectangle: Rounded Corners 101">
              <a:extLst>
                <a:ext uri="{FF2B5EF4-FFF2-40B4-BE49-F238E27FC236}">
                  <a16:creationId xmlns:a16="http://schemas.microsoft.com/office/drawing/2014/main" id="{5A259273-58EE-CF83-66F2-7240FE6D2B77}"/>
                </a:ext>
              </a:extLst>
            </p:cNvPr>
            <p:cNvSpPr/>
            <p:nvPr/>
          </p:nvSpPr>
          <p:spPr>
            <a:xfrm>
              <a:off x="7763809" y="3411003"/>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23</a:t>
              </a:r>
            </a:p>
          </p:txBody>
        </p:sp>
        <p:sp>
          <p:nvSpPr>
            <p:cNvPr id="106" name="Rectangle: Rounded Corners 105">
              <a:extLst>
                <a:ext uri="{FF2B5EF4-FFF2-40B4-BE49-F238E27FC236}">
                  <a16:creationId xmlns:a16="http://schemas.microsoft.com/office/drawing/2014/main" id="{B97B650F-48AE-60EB-22A2-D519CEB68B3B}"/>
                </a:ext>
              </a:extLst>
            </p:cNvPr>
            <p:cNvSpPr/>
            <p:nvPr/>
          </p:nvSpPr>
          <p:spPr>
            <a:xfrm>
              <a:off x="7878641" y="3005131"/>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24</a:t>
              </a:r>
            </a:p>
          </p:txBody>
        </p:sp>
        <p:sp>
          <p:nvSpPr>
            <p:cNvPr id="107" name="Rectangle: Rounded Corners 106">
              <a:extLst>
                <a:ext uri="{FF2B5EF4-FFF2-40B4-BE49-F238E27FC236}">
                  <a16:creationId xmlns:a16="http://schemas.microsoft.com/office/drawing/2014/main" id="{7BE14187-5920-320E-0F79-EC00C6FE6427}"/>
                </a:ext>
              </a:extLst>
            </p:cNvPr>
            <p:cNvSpPr/>
            <p:nvPr/>
          </p:nvSpPr>
          <p:spPr>
            <a:xfrm>
              <a:off x="8110688" y="2652823"/>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25</a:t>
              </a:r>
            </a:p>
          </p:txBody>
        </p:sp>
        <p:sp>
          <p:nvSpPr>
            <p:cNvPr id="108" name="Rectangle: Rounded Corners 107">
              <a:extLst>
                <a:ext uri="{FF2B5EF4-FFF2-40B4-BE49-F238E27FC236}">
                  <a16:creationId xmlns:a16="http://schemas.microsoft.com/office/drawing/2014/main" id="{DBF704DA-1600-274D-27D0-2BCBCE774BD2}"/>
                </a:ext>
              </a:extLst>
            </p:cNvPr>
            <p:cNvSpPr/>
            <p:nvPr/>
          </p:nvSpPr>
          <p:spPr>
            <a:xfrm>
              <a:off x="8419281" y="2376414"/>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26</a:t>
              </a:r>
            </a:p>
          </p:txBody>
        </p:sp>
        <p:sp>
          <p:nvSpPr>
            <p:cNvPr id="109" name="Rectangle: Rounded Corners 108">
              <a:extLst>
                <a:ext uri="{FF2B5EF4-FFF2-40B4-BE49-F238E27FC236}">
                  <a16:creationId xmlns:a16="http://schemas.microsoft.com/office/drawing/2014/main" id="{8457AB30-AC7C-94B0-2FDB-DC35DFC3BA1C}"/>
                </a:ext>
              </a:extLst>
            </p:cNvPr>
            <p:cNvSpPr/>
            <p:nvPr/>
          </p:nvSpPr>
          <p:spPr>
            <a:xfrm>
              <a:off x="8786148" y="2143662"/>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27</a:t>
              </a:r>
            </a:p>
          </p:txBody>
        </p:sp>
        <p:sp>
          <p:nvSpPr>
            <p:cNvPr id="110" name="Rectangle: Rounded Corners 109">
              <a:extLst>
                <a:ext uri="{FF2B5EF4-FFF2-40B4-BE49-F238E27FC236}">
                  <a16:creationId xmlns:a16="http://schemas.microsoft.com/office/drawing/2014/main" id="{23CC167C-0A26-FE8C-5265-11B3E381ACF6}"/>
                </a:ext>
              </a:extLst>
            </p:cNvPr>
            <p:cNvSpPr/>
            <p:nvPr/>
          </p:nvSpPr>
          <p:spPr>
            <a:xfrm>
              <a:off x="9184968" y="1975127"/>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28</a:t>
              </a:r>
            </a:p>
          </p:txBody>
        </p:sp>
        <p:sp>
          <p:nvSpPr>
            <p:cNvPr id="113" name="Arc 112">
              <a:extLst>
                <a:ext uri="{FF2B5EF4-FFF2-40B4-BE49-F238E27FC236}">
                  <a16:creationId xmlns:a16="http://schemas.microsoft.com/office/drawing/2014/main" id="{6866F399-25ED-C95C-7E8E-C38376AA735D}"/>
                </a:ext>
              </a:extLst>
            </p:cNvPr>
            <p:cNvSpPr/>
            <p:nvPr/>
          </p:nvSpPr>
          <p:spPr>
            <a:xfrm>
              <a:off x="7479019" y="1676400"/>
              <a:ext cx="4534072" cy="4534062"/>
            </a:xfrm>
            <a:prstGeom prst="arc">
              <a:avLst>
                <a:gd name="adj1" fmla="val 16200000"/>
                <a:gd name="adj2" fmla="val 19391567"/>
              </a:avLst>
            </a:prstGeom>
            <a:ln>
              <a:solidFill>
                <a:schemeClr val="accent3">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9B9FA1"/>
                </a:solidFill>
                <a:effectLst/>
                <a:uLnTx/>
                <a:uFillTx/>
                <a:latin typeface="Avenir"/>
                <a:ea typeface="+mn-ea"/>
                <a:cs typeface="+mn-cs"/>
              </a:endParaRPr>
            </a:p>
          </p:txBody>
        </p:sp>
        <p:sp>
          <p:nvSpPr>
            <p:cNvPr id="114" name="TextBox 113">
              <a:extLst>
                <a:ext uri="{FF2B5EF4-FFF2-40B4-BE49-F238E27FC236}">
                  <a16:creationId xmlns:a16="http://schemas.microsoft.com/office/drawing/2014/main" id="{EEAC7B2B-AB5A-0340-4C8F-223B3EE34716}"/>
                </a:ext>
              </a:extLst>
            </p:cNvPr>
            <p:cNvSpPr txBox="1"/>
            <p:nvPr/>
          </p:nvSpPr>
          <p:spPr>
            <a:xfrm>
              <a:off x="10286771" y="1796387"/>
              <a:ext cx="1659109" cy="215444"/>
            </a:xfrm>
            <a:prstGeom prst="rect">
              <a:avLst/>
            </a:prstGeom>
            <a:solidFill>
              <a:schemeClr val="bg1"/>
            </a:solidFill>
          </p:spPr>
          <p:txBody>
            <a:bodyPr wrap="non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a:ln>
                    <a:noFill/>
                  </a:ln>
                  <a:solidFill>
                    <a:srgbClr val="F4B251">
                      <a:lumMod val="75000"/>
                    </a:srgbClr>
                  </a:solidFill>
                  <a:effectLst/>
                  <a:uLnTx/>
                  <a:uFillTx/>
                  <a:latin typeface="Avenir Book" panose="02000503020000020003" pitchFamily="2" charset="0"/>
                  <a:ea typeface="+mn-ea"/>
                  <a:cs typeface="+mn-cs"/>
                </a:rPr>
                <a:t>ONVANSERTIB</a:t>
              </a:r>
            </a:p>
          </p:txBody>
        </p:sp>
        <p:sp>
          <p:nvSpPr>
            <p:cNvPr id="115" name="Arc 114">
              <a:extLst>
                <a:ext uri="{FF2B5EF4-FFF2-40B4-BE49-F238E27FC236}">
                  <a16:creationId xmlns:a16="http://schemas.microsoft.com/office/drawing/2014/main" id="{0DCF8950-CBAC-AB97-E6EB-205AC3C7236F}"/>
                </a:ext>
              </a:extLst>
            </p:cNvPr>
            <p:cNvSpPr/>
            <p:nvPr/>
          </p:nvSpPr>
          <p:spPr>
            <a:xfrm>
              <a:off x="7479019" y="1676400"/>
              <a:ext cx="4534072" cy="4534062"/>
            </a:xfrm>
            <a:prstGeom prst="arc">
              <a:avLst>
                <a:gd name="adj1" fmla="val 5361589"/>
                <a:gd name="adj2" fmla="val 8565192"/>
              </a:avLst>
            </a:prstGeom>
            <a:ln>
              <a:solidFill>
                <a:schemeClr val="accent3">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9B9FA1"/>
                </a:solidFill>
                <a:effectLst/>
                <a:uLnTx/>
                <a:uFillTx/>
                <a:latin typeface="Avenir"/>
                <a:ea typeface="+mn-ea"/>
                <a:cs typeface="+mn-cs"/>
              </a:endParaRPr>
            </a:p>
          </p:txBody>
        </p:sp>
        <p:sp>
          <p:nvSpPr>
            <p:cNvPr id="116" name="TextBox 115">
              <a:extLst>
                <a:ext uri="{FF2B5EF4-FFF2-40B4-BE49-F238E27FC236}">
                  <a16:creationId xmlns:a16="http://schemas.microsoft.com/office/drawing/2014/main" id="{D969F3EC-D804-B3EE-2D84-D2A5776684AD}"/>
                </a:ext>
              </a:extLst>
            </p:cNvPr>
            <p:cNvSpPr txBox="1"/>
            <p:nvPr/>
          </p:nvSpPr>
          <p:spPr>
            <a:xfrm>
              <a:off x="7495608" y="5811410"/>
              <a:ext cx="1659109" cy="215444"/>
            </a:xfrm>
            <a:prstGeom prst="rect">
              <a:avLst/>
            </a:prstGeom>
            <a:solidFill>
              <a:schemeClr val="bg1"/>
            </a:solidFill>
          </p:spPr>
          <p:txBody>
            <a:bodyPr wrap="non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a:ln>
                    <a:noFill/>
                  </a:ln>
                  <a:solidFill>
                    <a:srgbClr val="F4B251">
                      <a:lumMod val="75000"/>
                    </a:srgbClr>
                  </a:solidFill>
                  <a:effectLst/>
                  <a:uLnTx/>
                  <a:uFillTx/>
                  <a:latin typeface="Avenir Book" panose="02000503020000020003" pitchFamily="2" charset="0"/>
                  <a:ea typeface="+mn-ea"/>
                  <a:cs typeface="+mn-cs"/>
                </a:rPr>
                <a:t>ONVANSERTIB</a:t>
              </a:r>
            </a:p>
          </p:txBody>
        </p:sp>
      </p:grpSp>
      <p:grpSp>
        <p:nvGrpSpPr>
          <p:cNvPr id="138" name="Group 137">
            <a:extLst>
              <a:ext uri="{FF2B5EF4-FFF2-40B4-BE49-F238E27FC236}">
                <a16:creationId xmlns:a16="http://schemas.microsoft.com/office/drawing/2014/main" id="{344E9168-B1E2-CC16-A3CE-CE98032044C8}"/>
              </a:ext>
            </a:extLst>
          </p:cNvPr>
          <p:cNvGrpSpPr/>
          <p:nvPr/>
        </p:nvGrpSpPr>
        <p:grpSpPr>
          <a:xfrm>
            <a:off x="3535557" y="2449757"/>
            <a:ext cx="633462" cy="1006894"/>
            <a:chOff x="3441629" y="4097277"/>
            <a:chExt cx="1433167" cy="1006894"/>
          </a:xfrm>
        </p:grpSpPr>
        <p:cxnSp>
          <p:nvCxnSpPr>
            <p:cNvPr id="134" name="Straight Connector 133">
              <a:extLst>
                <a:ext uri="{FF2B5EF4-FFF2-40B4-BE49-F238E27FC236}">
                  <a16:creationId xmlns:a16="http://schemas.microsoft.com/office/drawing/2014/main" id="{9CC67EDC-A453-9AFF-6B0F-44AB935452E7}"/>
                </a:ext>
              </a:extLst>
            </p:cNvPr>
            <p:cNvCxnSpPr>
              <a:cxnSpLocks/>
            </p:cNvCxnSpPr>
            <p:nvPr/>
          </p:nvCxnSpPr>
          <p:spPr>
            <a:xfrm>
              <a:off x="3441629" y="4599953"/>
              <a:ext cx="1416748" cy="0"/>
            </a:xfrm>
            <a:prstGeom prst="line">
              <a:avLst/>
            </a:prstGeom>
            <a:ln>
              <a:solidFill>
                <a:schemeClr val="accent2">
                  <a:lumMod val="75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nvGrpSpPr>
            <p:cNvPr id="135" name="Group 134">
              <a:extLst>
                <a:ext uri="{FF2B5EF4-FFF2-40B4-BE49-F238E27FC236}">
                  <a16:creationId xmlns:a16="http://schemas.microsoft.com/office/drawing/2014/main" id="{41F64C5E-378D-C8D0-0F34-8BF93F0F61D4}"/>
                </a:ext>
              </a:extLst>
            </p:cNvPr>
            <p:cNvGrpSpPr/>
            <p:nvPr/>
          </p:nvGrpSpPr>
          <p:grpSpPr>
            <a:xfrm>
              <a:off x="3449856" y="4097277"/>
              <a:ext cx="1424940" cy="1006894"/>
              <a:chOff x="7568908" y="2392680"/>
              <a:chExt cx="1424940" cy="1385299"/>
            </a:xfrm>
          </p:grpSpPr>
          <p:sp>
            <p:nvSpPr>
              <p:cNvPr id="136" name="Freeform: Shape 135">
                <a:extLst>
                  <a:ext uri="{FF2B5EF4-FFF2-40B4-BE49-F238E27FC236}">
                    <a16:creationId xmlns:a16="http://schemas.microsoft.com/office/drawing/2014/main" id="{8C1B80BB-1B63-51FC-A39F-A2AF447885FF}"/>
                  </a:ext>
                </a:extLst>
              </p:cNvPr>
              <p:cNvSpPr/>
              <p:nvPr/>
            </p:nvSpPr>
            <p:spPr>
              <a:xfrm>
                <a:off x="7568908" y="2392680"/>
                <a:ext cx="1424940" cy="693420"/>
              </a:xfrm>
              <a:custGeom>
                <a:avLst/>
                <a:gdLst>
                  <a:gd name="connsiteX0" fmla="*/ 1417320 w 1417320"/>
                  <a:gd name="connsiteY0" fmla="*/ 0 h 822960"/>
                  <a:gd name="connsiteX1" fmla="*/ 0 w 1417320"/>
                  <a:gd name="connsiteY1" fmla="*/ 822960 h 822960"/>
                  <a:gd name="connsiteX0" fmla="*/ 1417320 w 1417320"/>
                  <a:gd name="connsiteY0" fmla="*/ 0 h 822960"/>
                  <a:gd name="connsiteX1" fmla="*/ 0 w 1417320"/>
                  <a:gd name="connsiteY1" fmla="*/ 822960 h 822960"/>
                  <a:gd name="connsiteX0" fmla="*/ 1417320 w 1417320"/>
                  <a:gd name="connsiteY0" fmla="*/ 0 h 822960"/>
                  <a:gd name="connsiteX1" fmla="*/ 0 w 1417320"/>
                  <a:gd name="connsiteY1" fmla="*/ 822960 h 822960"/>
                  <a:gd name="connsiteX0" fmla="*/ 1424940 w 1424940"/>
                  <a:gd name="connsiteY0" fmla="*/ 0 h 693420"/>
                  <a:gd name="connsiteX1" fmla="*/ 0 w 1424940"/>
                  <a:gd name="connsiteY1" fmla="*/ 693420 h 693420"/>
                  <a:gd name="connsiteX0" fmla="*/ 1424940 w 1424940"/>
                  <a:gd name="connsiteY0" fmla="*/ 0 h 693420"/>
                  <a:gd name="connsiteX1" fmla="*/ 0 w 1424940"/>
                  <a:gd name="connsiteY1" fmla="*/ 693420 h 693420"/>
                  <a:gd name="connsiteX0" fmla="*/ 1424940 w 1424940"/>
                  <a:gd name="connsiteY0" fmla="*/ 0 h 693420"/>
                  <a:gd name="connsiteX1" fmla="*/ 0 w 1424940"/>
                  <a:gd name="connsiteY1" fmla="*/ 693420 h 693420"/>
                </a:gdLst>
                <a:ahLst/>
                <a:cxnLst>
                  <a:cxn ang="0">
                    <a:pos x="connsiteX0" y="connsiteY0"/>
                  </a:cxn>
                  <a:cxn ang="0">
                    <a:pos x="connsiteX1" y="connsiteY1"/>
                  </a:cxn>
                </a:cxnLst>
                <a:rect l="l" t="t" r="r" b="b"/>
                <a:pathLst>
                  <a:path w="1424940" h="693420">
                    <a:moveTo>
                      <a:pt x="1424940" y="0"/>
                    </a:moveTo>
                    <a:cubicBezTo>
                      <a:pt x="1127760" y="320040"/>
                      <a:pt x="426720" y="640080"/>
                      <a:pt x="0" y="693420"/>
                    </a:cubicBezTo>
                  </a:path>
                </a:pathLst>
              </a:custGeom>
              <a:ln>
                <a:solidFill>
                  <a:schemeClr val="accent2">
                    <a:lumMod val="75000"/>
                  </a:schemeClr>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9B9FA1"/>
                  </a:solidFill>
                  <a:effectLst/>
                  <a:uLnTx/>
                  <a:uFillTx/>
                  <a:latin typeface="Avenir"/>
                  <a:ea typeface="+mn-ea"/>
                  <a:cs typeface="+mn-cs"/>
                </a:endParaRPr>
              </a:p>
            </p:txBody>
          </p:sp>
          <p:sp>
            <p:nvSpPr>
              <p:cNvPr id="137" name="Freeform: Shape 136">
                <a:extLst>
                  <a:ext uri="{FF2B5EF4-FFF2-40B4-BE49-F238E27FC236}">
                    <a16:creationId xmlns:a16="http://schemas.microsoft.com/office/drawing/2014/main" id="{579DC138-B954-5578-9CED-2C8EFD7285BE}"/>
                  </a:ext>
                </a:extLst>
              </p:cNvPr>
              <p:cNvSpPr/>
              <p:nvPr/>
            </p:nvSpPr>
            <p:spPr>
              <a:xfrm flipV="1">
                <a:off x="7568908" y="3084559"/>
                <a:ext cx="1424940" cy="693420"/>
              </a:xfrm>
              <a:custGeom>
                <a:avLst/>
                <a:gdLst>
                  <a:gd name="connsiteX0" fmla="*/ 1417320 w 1417320"/>
                  <a:gd name="connsiteY0" fmla="*/ 0 h 822960"/>
                  <a:gd name="connsiteX1" fmla="*/ 0 w 1417320"/>
                  <a:gd name="connsiteY1" fmla="*/ 822960 h 822960"/>
                  <a:gd name="connsiteX0" fmla="*/ 1417320 w 1417320"/>
                  <a:gd name="connsiteY0" fmla="*/ 0 h 822960"/>
                  <a:gd name="connsiteX1" fmla="*/ 0 w 1417320"/>
                  <a:gd name="connsiteY1" fmla="*/ 822960 h 822960"/>
                  <a:gd name="connsiteX0" fmla="*/ 1417320 w 1417320"/>
                  <a:gd name="connsiteY0" fmla="*/ 0 h 822960"/>
                  <a:gd name="connsiteX1" fmla="*/ 0 w 1417320"/>
                  <a:gd name="connsiteY1" fmla="*/ 822960 h 822960"/>
                  <a:gd name="connsiteX0" fmla="*/ 1424940 w 1424940"/>
                  <a:gd name="connsiteY0" fmla="*/ 0 h 693420"/>
                  <a:gd name="connsiteX1" fmla="*/ 0 w 1424940"/>
                  <a:gd name="connsiteY1" fmla="*/ 693420 h 693420"/>
                  <a:gd name="connsiteX0" fmla="*/ 1424940 w 1424940"/>
                  <a:gd name="connsiteY0" fmla="*/ 0 h 693420"/>
                  <a:gd name="connsiteX1" fmla="*/ 0 w 1424940"/>
                  <a:gd name="connsiteY1" fmla="*/ 693420 h 693420"/>
                  <a:gd name="connsiteX0" fmla="*/ 1424940 w 1424940"/>
                  <a:gd name="connsiteY0" fmla="*/ 0 h 693420"/>
                  <a:gd name="connsiteX1" fmla="*/ 0 w 1424940"/>
                  <a:gd name="connsiteY1" fmla="*/ 693420 h 693420"/>
                </a:gdLst>
                <a:ahLst/>
                <a:cxnLst>
                  <a:cxn ang="0">
                    <a:pos x="connsiteX0" y="connsiteY0"/>
                  </a:cxn>
                  <a:cxn ang="0">
                    <a:pos x="connsiteX1" y="connsiteY1"/>
                  </a:cxn>
                </a:cxnLst>
                <a:rect l="l" t="t" r="r" b="b"/>
                <a:pathLst>
                  <a:path w="1424940" h="693420">
                    <a:moveTo>
                      <a:pt x="1424940" y="0"/>
                    </a:moveTo>
                    <a:cubicBezTo>
                      <a:pt x="1127760" y="320040"/>
                      <a:pt x="426720" y="640080"/>
                      <a:pt x="0" y="693420"/>
                    </a:cubicBezTo>
                  </a:path>
                </a:pathLst>
              </a:custGeom>
              <a:ln>
                <a:solidFill>
                  <a:schemeClr val="accent2">
                    <a:lumMod val="75000"/>
                  </a:schemeClr>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9B9FA1"/>
                  </a:solidFill>
                  <a:effectLst/>
                  <a:uLnTx/>
                  <a:uFillTx/>
                  <a:latin typeface="Avenir"/>
                  <a:ea typeface="+mn-ea"/>
                  <a:cs typeface="+mn-cs"/>
                </a:endParaRPr>
              </a:p>
            </p:txBody>
          </p:sp>
        </p:grpSp>
      </p:grpSp>
      <p:sp>
        <p:nvSpPr>
          <p:cNvPr id="145" name="Rectangle 144">
            <a:extLst>
              <a:ext uri="{FF2B5EF4-FFF2-40B4-BE49-F238E27FC236}">
                <a16:creationId xmlns:a16="http://schemas.microsoft.com/office/drawing/2014/main" id="{BF9C3280-BB90-DCD1-B0CC-CE5F5244BDE0}"/>
              </a:ext>
            </a:extLst>
          </p:cNvPr>
          <p:cNvSpPr/>
          <p:nvPr/>
        </p:nvSpPr>
        <p:spPr>
          <a:xfrm>
            <a:off x="306726" y="2158293"/>
            <a:ext cx="3228258" cy="1731867"/>
          </a:xfrm>
          <a:prstGeom prst="rect">
            <a:avLst/>
          </a:prstGeom>
          <a:solidFill>
            <a:srgbClr val="E1EA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cxnSp>
        <p:nvCxnSpPr>
          <p:cNvPr id="146" name="Straight Connector 145">
            <a:extLst>
              <a:ext uri="{FF2B5EF4-FFF2-40B4-BE49-F238E27FC236}">
                <a16:creationId xmlns:a16="http://schemas.microsoft.com/office/drawing/2014/main" id="{B864B3EC-642C-2CF4-46EB-B76F9DAE0833}"/>
              </a:ext>
            </a:extLst>
          </p:cNvPr>
          <p:cNvCxnSpPr>
            <a:cxnSpLocks/>
          </p:cNvCxnSpPr>
          <p:nvPr/>
        </p:nvCxnSpPr>
        <p:spPr>
          <a:xfrm>
            <a:off x="306726" y="2160848"/>
            <a:ext cx="3228258" cy="0"/>
          </a:xfrm>
          <a:prstGeom prst="line">
            <a:avLst/>
          </a:prstGeom>
          <a:ln>
            <a:solidFill>
              <a:schemeClr val="accent1">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147" name="TextBox 146">
            <a:extLst>
              <a:ext uri="{FF2B5EF4-FFF2-40B4-BE49-F238E27FC236}">
                <a16:creationId xmlns:a16="http://schemas.microsoft.com/office/drawing/2014/main" id="{466C13AA-98CC-58ED-1112-D750E8CD8B7A}"/>
              </a:ext>
            </a:extLst>
          </p:cNvPr>
          <p:cNvSpPr txBox="1"/>
          <p:nvPr/>
        </p:nvSpPr>
        <p:spPr>
          <a:xfrm>
            <a:off x="471459" y="2757629"/>
            <a:ext cx="1778051" cy="369332"/>
          </a:xfrm>
          <a:prstGeom prst="rect">
            <a:avLst/>
          </a:prstGeom>
          <a:noFill/>
        </p:spPr>
        <p:txBody>
          <a:bodyPr wrap="non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Medium" panose="02000603020000020003" pitchFamily="2" charset="0"/>
                <a:ea typeface="+mn-ea"/>
                <a:cs typeface="+mn-cs"/>
              </a:rPr>
              <a:t>KRAS+/NRAS+</a:t>
            </a:r>
          </a:p>
        </p:txBody>
      </p:sp>
      <p:sp>
        <p:nvSpPr>
          <p:cNvPr id="148" name="TextBox 147">
            <a:extLst>
              <a:ext uri="{FF2B5EF4-FFF2-40B4-BE49-F238E27FC236}">
                <a16:creationId xmlns:a16="http://schemas.microsoft.com/office/drawing/2014/main" id="{172788AF-AB52-AEFB-2225-10A3A1BD0C82}"/>
              </a:ext>
            </a:extLst>
          </p:cNvPr>
          <p:cNvSpPr txBox="1"/>
          <p:nvPr/>
        </p:nvSpPr>
        <p:spPr>
          <a:xfrm>
            <a:off x="471459" y="3189027"/>
            <a:ext cx="1560042" cy="369332"/>
          </a:xfrm>
          <a:prstGeom prst="rect">
            <a:avLst/>
          </a:prstGeom>
          <a:noFill/>
        </p:spPr>
        <p:txBody>
          <a:bodyPr wrap="non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Medium" panose="02000603020000020003" pitchFamily="2" charset="0"/>
                <a:ea typeface="+mn-ea"/>
                <a:cs typeface="+mn-cs"/>
              </a:rPr>
              <a:t>Unresectable</a:t>
            </a:r>
          </a:p>
        </p:txBody>
      </p:sp>
      <p:sp>
        <p:nvSpPr>
          <p:cNvPr id="149" name="TextBox 148">
            <a:extLst>
              <a:ext uri="{FF2B5EF4-FFF2-40B4-BE49-F238E27FC236}">
                <a16:creationId xmlns:a16="http://schemas.microsoft.com/office/drawing/2014/main" id="{4A2BB699-1D0C-F063-7B12-8AA9B07EF70A}"/>
              </a:ext>
            </a:extLst>
          </p:cNvPr>
          <p:cNvSpPr txBox="1"/>
          <p:nvPr/>
        </p:nvSpPr>
        <p:spPr>
          <a:xfrm>
            <a:off x="471459" y="2326231"/>
            <a:ext cx="1651414" cy="369332"/>
          </a:xfrm>
          <a:prstGeom prst="rect">
            <a:avLst/>
          </a:prstGeom>
          <a:noFill/>
        </p:spPr>
        <p:txBody>
          <a:bodyPr wrap="non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Medium" panose="02000603020000020003" pitchFamily="2" charset="0"/>
                <a:ea typeface="+mn-ea"/>
                <a:cs typeface="+mn-cs"/>
              </a:rPr>
              <a:t>2</a:t>
            </a:r>
            <a:r>
              <a:rPr kumimoji="0" lang="en-US" sz="1800" b="0" i="0" u="none" strike="noStrike" kern="1200" cap="none" spc="0" normalizeH="0" baseline="30000" noProof="0">
                <a:ln>
                  <a:noFill/>
                </a:ln>
                <a:solidFill>
                  <a:srgbClr val="58595B"/>
                </a:solidFill>
                <a:effectLst/>
                <a:uLnTx/>
                <a:uFillTx/>
                <a:latin typeface="Avenir Medium" panose="02000603020000020003" pitchFamily="2" charset="0"/>
                <a:ea typeface="+mn-ea"/>
                <a:cs typeface="+mn-cs"/>
              </a:rPr>
              <a:t>nd</a:t>
            </a:r>
            <a:r>
              <a:rPr kumimoji="0" lang="en-US" sz="1800" b="0" i="0" u="none" strike="noStrike" kern="1200" cap="none" spc="0" normalizeH="0" baseline="0" noProof="0">
                <a:ln>
                  <a:noFill/>
                </a:ln>
                <a:solidFill>
                  <a:srgbClr val="58595B"/>
                </a:solidFill>
                <a:effectLst/>
                <a:uLnTx/>
                <a:uFillTx/>
                <a:latin typeface="Avenir Medium" panose="02000603020000020003" pitchFamily="2" charset="0"/>
                <a:ea typeface="+mn-ea"/>
                <a:cs typeface="+mn-cs"/>
              </a:rPr>
              <a:t> line mCRC</a:t>
            </a:r>
          </a:p>
        </p:txBody>
      </p:sp>
      <p:grpSp>
        <p:nvGrpSpPr>
          <p:cNvPr id="150" name="Group 149">
            <a:extLst>
              <a:ext uri="{FF2B5EF4-FFF2-40B4-BE49-F238E27FC236}">
                <a16:creationId xmlns:a16="http://schemas.microsoft.com/office/drawing/2014/main" id="{F021DF04-4FDB-95D1-AB1C-742A98D4E314}"/>
              </a:ext>
            </a:extLst>
          </p:cNvPr>
          <p:cNvGrpSpPr/>
          <p:nvPr/>
        </p:nvGrpSpPr>
        <p:grpSpPr>
          <a:xfrm>
            <a:off x="2303031" y="2339347"/>
            <a:ext cx="1224943" cy="1227715"/>
            <a:chOff x="3867924" y="3434323"/>
            <a:chExt cx="1224943" cy="1227715"/>
          </a:xfrm>
        </p:grpSpPr>
        <p:sp>
          <p:nvSpPr>
            <p:cNvPr id="151" name="Oval 150">
              <a:extLst>
                <a:ext uri="{FF2B5EF4-FFF2-40B4-BE49-F238E27FC236}">
                  <a16:creationId xmlns:a16="http://schemas.microsoft.com/office/drawing/2014/main" id="{CE075635-A4F0-932B-B8A0-9F190395DC6E}"/>
                </a:ext>
              </a:extLst>
            </p:cNvPr>
            <p:cNvSpPr/>
            <p:nvPr/>
          </p:nvSpPr>
          <p:spPr>
            <a:xfrm>
              <a:off x="3867924" y="3434323"/>
              <a:ext cx="1224943" cy="1224943"/>
            </a:xfrm>
            <a:prstGeom prst="ellipse">
              <a:avLst/>
            </a:prstGeom>
            <a:solidFill>
              <a:schemeClr val="bg1"/>
            </a:solidFill>
            <a:ln>
              <a:noFill/>
            </a:ln>
            <a:effectLst>
              <a:outerShdw blurRad="1270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167" name="TextBox 166">
              <a:extLst>
                <a:ext uri="{FF2B5EF4-FFF2-40B4-BE49-F238E27FC236}">
                  <a16:creationId xmlns:a16="http://schemas.microsoft.com/office/drawing/2014/main" id="{0F50D2CE-628B-1BAA-0046-568CC9C855B9}"/>
                </a:ext>
              </a:extLst>
            </p:cNvPr>
            <p:cNvSpPr txBox="1"/>
            <p:nvPr/>
          </p:nvSpPr>
          <p:spPr>
            <a:xfrm>
              <a:off x="4157230" y="4164324"/>
              <a:ext cx="646332" cy="307777"/>
            </a:xfrm>
            <a:prstGeom prst="rect">
              <a:avLst/>
            </a:prstGeom>
            <a:noFill/>
          </p:spPr>
          <p:txBody>
            <a:bodyPr wrap="non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345366">
                      <a:lumMod val="60000"/>
                      <a:lumOff val="40000"/>
                    </a:srgbClr>
                  </a:solidFill>
                  <a:effectLst/>
                  <a:uLnTx/>
                  <a:uFillTx/>
                  <a:latin typeface="Avenir Medium" panose="02000603020000020003" pitchFamily="2" charset="0"/>
                  <a:ea typeface="+mn-ea"/>
                  <a:cs typeface="+mn-cs"/>
                </a:rPr>
                <a:t>N=23</a:t>
              </a:r>
            </a:p>
          </p:txBody>
        </p:sp>
        <p:sp>
          <p:nvSpPr>
            <p:cNvPr id="168" name="TextBox 167">
              <a:extLst>
                <a:ext uri="{FF2B5EF4-FFF2-40B4-BE49-F238E27FC236}">
                  <a16:creationId xmlns:a16="http://schemas.microsoft.com/office/drawing/2014/main" id="{9D6868FC-75AF-F7C5-0BE0-ABEBD6AF02C6}"/>
                </a:ext>
              </a:extLst>
            </p:cNvPr>
            <p:cNvSpPr txBox="1"/>
            <p:nvPr/>
          </p:nvSpPr>
          <p:spPr>
            <a:xfrm>
              <a:off x="4189290" y="4354261"/>
              <a:ext cx="582211" cy="307777"/>
            </a:xfrm>
            <a:prstGeom prst="rect">
              <a:avLst/>
            </a:prstGeom>
            <a:noFill/>
          </p:spPr>
          <p:txBody>
            <a:bodyPr wrap="non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345366">
                      <a:lumMod val="60000"/>
                      <a:lumOff val="40000"/>
                    </a:srgbClr>
                  </a:solidFill>
                  <a:effectLst/>
                  <a:uLnTx/>
                  <a:uFillTx/>
                  <a:latin typeface="Avenir Medium" panose="02000603020000020003" pitchFamily="2" charset="0"/>
                  <a:ea typeface="+mn-ea"/>
                  <a:cs typeface="+mn-cs"/>
                </a:rPr>
                <a:t>1:1:1</a:t>
              </a:r>
            </a:p>
          </p:txBody>
        </p:sp>
        <p:sp>
          <p:nvSpPr>
            <p:cNvPr id="169" name="TextBox 168">
              <a:extLst>
                <a:ext uri="{FF2B5EF4-FFF2-40B4-BE49-F238E27FC236}">
                  <a16:creationId xmlns:a16="http://schemas.microsoft.com/office/drawing/2014/main" id="{4C62A2C4-F178-BC38-5DC1-3FB92DFE4118}"/>
                </a:ext>
              </a:extLst>
            </p:cNvPr>
            <p:cNvSpPr txBox="1"/>
            <p:nvPr/>
          </p:nvSpPr>
          <p:spPr>
            <a:xfrm>
              <a:off x="4205320" y="3590134"/>
              <a:ext cx="550151" cy="769441"/>
            </a:xfrm>
            <a:prstGeom prst="rect">
              <a:avLst/>
            </a:prstGeom>
            <a:noFill/>
          </p:spPr>
          <p:txBody>
            <a:bodyPr wrap="non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a:ln>
                    <a:noFill/>
                  </a:ln>
                  <a:solidFill>
                    <a:srgbClr val="50A3A5">
                      <a:lumMod val="75000"/>
                    </a:srgbClr>
                  </a:solidFill>
                  <a:effectLst/>
                  <a:uLnTx/>
                  <a:uFillTx/>
                  <a:latin typeface="Avenir Black" panose="020B0803020203020204" pitchFamily="34" charset="0"/>
                  <a:ea typeface="+mn-ea"/>
                  <a:cs typeface="+mn-cs"/>
                </a:rPr>
                <a:t>R</a:t>
              </a:r>
            </a:p>
          </p:txBody>
        </p:sp>
      </p:grpSp>
      <p:sp>
        <p:nvSpPr>
          <p:cNvPr id="177" name="TextBox 176">
            <a:extLst>
              <a:ext uri="{FF2B5EF4-FFF2-40B4-BE49-F238E27FC236}">
                <a16:creationId xmlns:a16="http://schemas.microsoft.com/office/drawing/2014/main" id="{E27DA1C6-3D45-EEE0-7EEF-9C8FAAC51465}"/>
              </a:ext>
            </a:extLst>
          </p:cNvPr>
          <p:cNvSpPr txBox="1"/>
          <p:nvPr/>
        </p:nvSpPr>
        <p:spPr>
          <a:xfrm>
            <a:off x="306726" y="1824551"/>
            <a:ext cx="2803575" cy="276999"/>
          </a:xfrm>
          <a:prstGeom prst="rect">
            <a:avLst/>
          </a:prstGeom>
          <a:noFill/>
        </p:spPr>
        <p:txBody>
          <a:bodyPr wrap="square" lIns="0" tIns="0" rIns="0" bIns="0" rtlCol="0" anchor="t">
            <a:spAutoFit/>
          </a:bodyPr>
          <a:lstStyle>
            <a:defPPr>
              <a:defRPr lang="en-US"/>
            </a:defPPr>
            <a:lvl1pPr>
              <a:defRPr>
                <a:solidFill>
                  <a:schemeClr val="accent1"/>
                </a:solidFill>
                <a:latin typeface="Roboto Slab Black" pitchFamily="2" charset="0"/>
                <a:ea typeface="Roboto Slab Black" pitchFamily="2"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Roboto Slab Black" pitchFamily="2" charset="0"/>
                <a:ea typeface="Roboto Slab Black" pitchFamily="2" charset="0"/>
                <a:cs typeface="+mn-cs"/>
              </a:rPr>
              <a:t>ENROLLMENT CRITERIA</a:t>
            </a:r>
          </a:p>
        </p:txBody>
      </p:sp>
      <p:pic>
        <p:nvPicPr>
          <p:cNvPr id="10" name="Picture 9" descr="A picture containing invertebrate&#10;&#10;Description automatically generated">
            <a:extLst>
              <a:ext uri="{FF2B5EF4-FFF2-40B4-BE49-F238E27FC236}">
                <a16:creationId xmlns:a16="http://schemas.microsoft.com/office/drawing/2014/main" id="{8DF27F3B-9A09-A80D-CC9C-53B854102DBE}"/>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t="42600" b="5820"/>
          <a:stretch/>
        </p:blipFill>
        <p:spPr>
          <a:xfrm>
            <a:off x="306726" y="3890162"/>
            <a:ext cx="3228258" cy="2358237"/>
          </a:xfrm>
          <a:prstGeom prst="rect">
            <a:avLst/>
          </a:prstGeom>
        </p:spPr>
      </p:pic>
      <p:sp>
        <p:nvSpPr>
          <p:cNvPr id="11" name="Rectangle 10">
            <a:extLst>
              <a:ext uri="{FF2B5EF4-FFF2-40B4-BE49-F238E27FC236}">
                <a16:creationId xmlns:a16="http://schemas.microsoft.com/office/drawing/2014/main" id="{68330316-3347-8CD9-41EB-D196325C95AA}"/>
              </a:ext>
            </a:extLst>
          </p:cNvPr>
          <p:cNvSpPr/>
          <p:nvPr/>
        </p:nvSpPr>
        <p:spPr>
          <a:xfrm>
            <a:off x="306726" y="3902753"/>
            <a:ext cx="3228258" cy="1463183"/>
          </a:xfrm>
          <a:prstGeom prst="rect">
            <a:avLst/>
          </a:prstGeom>
          <a:gradFill flip="none" rotWithShape="1">
            <a:gsLst>
              <a:gs pos="0">
                <a:srgbClr val="000000">
                  <a:alpha val="50000"/>
                </a:srgbClr>
              </a:gs>
              <a:gs pos="48000">
                <a:srgbClr val="000000">
                  <a:alpha val="40000"/>
                </a:srgbClr>
              </a:gs>
              <a:gs pos="100000">
                <a:schemeClr val="bg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12" name="TextBox 11">
            <a:extLst>
              <a:ext uri="{FF2B5EF4-FFF2-40B4-BE49-F238E27FC236}">
                <a16:creationId xmlns:a16="http://schemas.microsoft.com/office/drawing/2014/main" id="{CFD500C8-DC30-9FC6-B85C-0AE9CA280672}"/>
              </a:ext>
            </a:extLst>
          </p:cNvPr>
          <p:cNvSpPr txBox="1"/>
          <p:nvPr/>
        </p:nvSpPr>
        <p:spPr>
          <a:xfrm>
            <a:off x="1249197" y="4123955"/>
            <a:ext cx="1343316" cy="553998"/>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a:ln>
                  <a:noFill/>
                </a:ln>
                <a:solidFill>
                  <a:srgbClr val="FFFFFF">
                    <a:alpha val="50000"/>
                  </a:srgbClr>
                </a:solidFill>
                <a:effectLst/>
                <a:uLnTx/>
                <a:uFillTx/>
                <a:latin typeface="Roboto Slab Medium" pitchFamily="2" charset="0"/>
                <a:ea typeface="Roboto Slab Medium" pitchFamily="2" charset="0"/>
                <a:cs typeface="+mn-cs"/>
              </a:rPr>
              <a:t>mCRC</a:t>
            </a:r>
          </a:p>
        </p:txBody>
      </p:sp>
      <p:sp>
        <p:nvSpPr>
          <p:cNvPr id="3" name="Rectangle 2">
            <a:hlinkClick r:id="" action="ppaction://noaction"/>
            <a:extLst>
              <a:ext uri="{FF2B5EF4-FFF2-40B4-BE49-F238E27FC236}">
                <a16:creationId xmlns:a16="http://schemas.microsoft.com/office/drawing/2014/main" id="{7B210C88-F06A-B40D-3D22-343F350918F3}"/>
              </a:ext>
            </a:extLst>
          </p:cNvPr>
          <p:cNvSpPr/>
          <p:nvPr/>
        </p:nvSpPr>
        <p:spPr>
          <a:xfrm>
            <a:off x="11096625" y="6191250"/>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4" name="TextBox 3">
            <a:extLst>
              <a:ext uri="{FF2B5EF4-FFF2-40B4-BE49-F238E27FC236}">
                <a16:creationId xmlns:a16="http://schemas.microsoft.com/office/drawing/2014/main" id="{6A708340-5FCC-2ED2-C7F4-4CCB8FF728BC}"/>
              </a:ext>
            </a:extLst>
          </p:cNvPr>
          <p:cNvSpPr txBox="1"/>
          <p:nvPr/>
        </p:nvSpPr>
        <p:spPr>
          <a:xfrm>
            <a:off x="4370007" y="4607071"/>
            <a:ext cx="2598788" cy="276999"/>
          </a:xfrm>
          <a:prstGeom prst="rect">
            <a:avLst/>
          </a:prstGeom>
          <a:noFill/>
        </p:spPr>
        <p:txBody>
          <a:bodyPr wrap="square" lIns="0" tIns="0" rIns="0" bIns="0" rtlCol="0" anchor="t">
            <a:spAutoFit/>
          </a:bodyPr>
          <a:lstStyle>
            <a:defPPr>
              <a:defRPr lang="en-UG"/>
            </a:defPPr>
            <a:lvl1pPr marR="0" lvl="0" indent="0" fontAlgn="auto">
              <a:lnSpc>
                <a:spcPct val="100000"/>
              </a:lnSpc>
              <a:spcBef>
                <a:spcPts val="0"/>
              </a:spcBef>
              <a:spcAft>
                <a:spcPts val="0"/>
              </a:spcAft>
              <a:buClrTx/>
              <a:buSzTx/>
              <a:buFontTx/>
              <a:buNone/>
              <a:tabLst/>
              <a:defRPr kumimoji="0" b="0" i="0" u="none" strike="noStrike" cap="none" spc="0" normalizeH="0" baseline="0">
                <a:ln>
                  <a:noFill/>
                </a:ln>
                <a:solidFill>
                  <a:srgbClr val="345366"/>
                </a:solidFill>
                <a:effectLst/>
                <a:uLnTx/>
                <a:uFillTx/>
                <a:latin typeface="Roboto Slab Black" pitchFamily="2" charset="0"/>
                <a:ea typeface="Roboto Slab Black" pitchFamily="2" charset="0"/>
              </a:defRPr>
            </a:lvl1pPr>
          </a:lstStyle>
          <a:p>
            <a:r>
              <a:rPr lang="en-US"/>
              <a:t>PRIMARY ENDPOINT</a:t>
            </a:r>
          </a:p>
        </p:txBody>
      </p:sp>
      <p:sp>
        <p:nvSpPr>
          <p:cNvPr id="6" name="TextBox 5">
            <a:extLst>
              <a:ext uri="{FF2B5EF4-FFF2-40B4-BE49-F238E27FC236}">
                <a16:creationId xmlns:a16="http://schemas.microsoft.com/office/drawing/2014/main" id="{6AD71E1F-2BEB-7480-1398-C7BD6556CC08}"/>
              </a:ext>
            </a:extLst>
          </p:cNvPr>
          <p:cNvSpPr txBox="1"/>
          <p:nvPr/>
        </p:nvSpPr>
        <p:spPr>
          <a:xfrm>
            <a:off x="4265947" y="4898091"/>
            <a:ext cx="2515432" cy="338554"/>
          </a:xfrm>
          <a:prstGeom prst="rect">
            <a:avLst/>
          </a:prstGeom>
          <a:noFill/>
        </p:spPr>
        <p:txBody>
          <a:bodyPr wrap="none" rtlCol="0">
            <a:spAutoFit/>
          </a:bodyPr>
          <a:lstStyle>
            <a:defPPr>
              <a:defRPr lang="en-UG"/>
            </a:defPPr>
            <a:lvl1pPr marR="0" lvl="0" indent="0" fontAlgn="auto">
              <a:lnSpc>
                <a:spcPct val="100000"/>
              </a:lnSpc>
              <a:spcBef>
                <a:spcPts val="0"/>
              </a:spcBef>
              <a:spcAft>
                <a:spcPts val="0"/>
              </a:spcAft>
              <a:buClrTx/>
              <a:buSzTx/>
              <a:buFontTx/>
              <a:buNone/>
              <a:tabLst/>
              <a:defRPr kumimoji="0" b="0" i="0" u="none" strike="noStrike" cap="none" spc="0" normalizeH="0" baseline="0">
                <a:ln>
                  <a:noFill/>
                </a:ln>
                <a:solidFill>
                  <a:srgbClr val="50A3A5">
                    <a:lumMod val="75000"/>
                  </a:srgbClr>
                </a:solidFill>
                <a:effectLst/>
                <a:uLnTx/>
                <a:uFillTx/>
                <a:latin typeface="Avenir Medium" panose="02000603020000020003" pitchFamily="2" charset="0"/>
              </a:defRPr>
            </a:lvl1pPr>
          </a:lstStyle>
          <a:p>
            <a:r>
              <a:rPr lang="en-US" sz="1600">
                <a:solidFill>
                  <a:schemeClr val="accent5"/>
                </a:solidFill>
              </a:rPr>
              <a:t>Objective Response Rate</a:t>
            </a:r>
          </a:p>
        </p:txBody>
      </p:sp>
      <p:cxnSp>
        <p:nvCxnSpPr>
          <p:cNvPr id="5" name="Straight Connector 4">
            <a:extLst>
              <a:ext uri="{FF2B5EF4-FFF2-40B4-BE49-F238E27FC236}">
                <a16:creationId xmlns:a16="http://schemas.microsoft.com/office/drawing/2014/main" id="{C0DA2188-23BF-0E73-1FA6-669BB145F579}"/>
              </a:ext>
            </a:extLst>
          </p:cNvPr>
          <p:cNvCxnSpPr>
            <a:cxnSpLocks/>
          </p:cNvCxnSpPr>
          <p:nvPr/>
        </p:nvCxnSpPr>
        <p:spPr>
          <a:xfrm>
            <a:off x="4265947" y="4462473"/>
            <a:ext cx="2882861" cy="0"/>
          </a:xfrm>
          <a:prstGeom prst="line">
            <a:avLst/>
          </a:prstGeom>
          <a:ln>
            <a:solidFill>
              <a:schemeClr val="accent1">
                <a:lumMod val="40000"/>
                <a:lumOff val="60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FDF196C3-F0DD-0EA5-3A32-1D0608520DD3}"/>
              </a:ext>
            </a:extLst>
          </p:cNvPr>
          <p:cNvCxnSpPr>
            <a:cxnSpLocks/>
          </p:cNvCxnSpPr>
          <p:nvPr/>
        </p:nvCxnSpPr>
        <p:spPr>
          <a:xfrm>
            <a:off x="4265947" y="5325171"/>
            <a:ext cx="2882861" cy="0"/>
          </a:xfrm>
          <a:prstGeom prst="line">
            <a:avLst/>
          </a:prstGeom>
          <a:ln>
            <a:solidFill>
              <a:schemeClr val="accent1">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473939F1-1E17-D014-8E26-54A8E894B96C}"/>
              </a:ext>
            </a:extLst>
          </p:cNvPr>
          <p:cNvCxnSpPr>
            <a:cxnSpLocks/>
          </p:cNvCxnSpPr>
          <p:nvPr/>
        </p:nvCxnSpPr>
        <p:spPr>
          <a:xfrm>
            <a:off x="306726" y="3890162"/>
            <a:ext cx="3228831"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Rectangle 20">
            <a:hlinkClick r:id="rId5" action="ppaction://hlinksldjump"/>
            <a:extLst>
              <a:ext uri="{FF2B5EF4-FFF2-40B4-BE49-F238E27FC236}">
                <a16:creationId xmlns:a16="http://schemas.microsoft.com/office/drawing/2014/main" id="{AA7E18F5-820D-CDD1-66D3-99FC368DCF15}"/>
              </a:ext>
            </a:extLst>
          </p:cNvPr>
          <p:cNvSpPr/>
          <p:nvPr/>
        </p:nvSpPr>
        <p:spPr>
          <a:xfrm>
            <a:off x="11077014" y="6189744"/>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
        <p:nvSpPr>
          <p:cNvPr id="26" name="Rectangle 25">
            <a:extLst>
              <a:ext uri="{FF2B5EF4-FFF2-40B4-BE49-F238E27FC236}">
                <a16:creationId xmlns:a16="http://schemas.microsoft.com/office/drawing/2014/main" id="{C54592E1-3B56-9F47-8538-33C2A46363A5}"/>
              </a:ext>
            </a:extLst>
          </p:cNvPr>
          <p:cNvSpPr/>
          <p:nvPr/>
        </p:nvSpPr>
        <p:spPr>
          <a:xfrm>
            <a:off x="4355539" y="3473600"/>
            <a:ext cx="2468880" cy="709928"/>
          </a:xfrm>
          <a:prstGeom prst="rect">
            <a:avLst/>
          </a:prstGeom>
          <a:no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1028700" indent="-1028700"/>
            <a:r>
              <a:rPr lang="en-US" sz="1400" err="1">
                <a:solidFill>
                  <a:schemeClr val="accent1"/>
                </a:solidFill>
                <a:latin typeface="Avenir Book" panose="02000503020000020003" pitchFamily="2" charset="0"/>
              </a:rPr>
              <a:t>Onv</a:t>
            </a:r>
            <a:r>
              <a:rPr lang="en-US" sz="1400">
                <a:solidFill>
                  <a:schemeClr val="accent1"/>
                </a:solidFill>
                <a:latin typeface="Avenir Book" panose="02000503020000020003" pitchFamily="2" charset="0"/>
              </a:rPr>
              <a:t> 30mg +	FOLFIRI/</a:t>
            </a:r>
            <a:r>
              <a:rPr lang="en-US" sz="1400" err="1">
                <a:solidFill>
                  <a:schemeClr val="accent1"/>
                </a:solidFill>
                <a:latin typeface="Avenir Book" panose="02000503020000020003" pitchFamily="2" charset="0"/>
              </a:rPr>
              <a:t>bev</a:t>
            </a:r>
            <a:endParaRPr lang="en-US" sz="1400">
              <a:solidFill>
                <a:schemeClr val="accent1"/>
              </a:solidFill>
              <a:latin typeface="Avenir Book" panose="02000503020000020003" pitchFamily="2" charset="0"/>
            </a:endParaRPr>
          </a:p>
        </p:txBody>
      </p:sp>
      <p:sp>
        <p:nvSpPr>
          <p:cNvPr id="29" name="Rectangle 28">
            <a:extLst>
              <a:ext uri="{FF2B5EF4-FFF2-40B4-BE49-F238E27FC236}">
                <a16:creationId xmlns:a16="http://schemas.microsoft.com/office/drawing/2014/main" id="{7687B6E6-F2F3-9B35-DB55-6CC08C375174}"/>
              </a:ext>
            </a:extLst>
          </p:cNvPr>
          <p:cNvSpPr/>
          <p:nvPr/>
        </p:nvSpPr>
        <p:spPr>
          <a:xfrm>
            <a:off x="4355539" y="2638358"/>
            <a:ext cx="2468880" cy="709928"/>
          </a:xfrm>
          <a:prstGeom prst="rect">
            <a:avLst/>
          </a:prstGeom>
          <a:no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1028700" indent="-1028700"/>
            <a:r>
              <a:rPr lang="en-US" sz="1400" err="1">
                <a:solidFill>
                  <a:schemeClr val="accent1"/>
                </a:solidFill>
                <a:latin typeface="Avenir Book" panose="02000503020000020003" pitchFamily="2" charset="0"/>
              </a:rPr>
              <a:t>Onv</a:t>
            </a:r>
            <a:r>
              <a:rPr lang="en-US" sz="1400">
                <a:solidFill>
                  <a:schemeClr val="accent1"/>
                </a:solidFill>
                <a:latin typeface="Avenir Book" panose="02000503020000020003" pitchFamily="2" charset="0"/>
              </a:rPr>
              <a:t> 20mg +	FOLFIRI/</a:t>
            </a:r>
            <a:r>
              <a:rPr lang="en-US" sz="1400" err="1">
                <a:solidFill>
                  <a:schemeClr val="accent1"/>
                </a:solidFill>
                <a:latin typeface="Avenir Book" panose="02000503020000020003" pitchFamily="2" charset="0"/>
              </a:rPr>
              <a:t>bev</a:t>
            </a:r>
            <a:endParaRPr lang="en-US" sz="1400">
              <a:solidFill>
                <a:schemeClr val="accent1"/>
              </a:solidFill>
              <a:latin typeface="Avenir Book" panose="02000503020000020003" pitchFamily="2" charset="0"/>
            </a:endParaRPr>
          </a:p>
        </p:txBody>
      </p:sp>
      <p:sp>
        <p:nvSpPr>
          <p:cNvPr id="31" name="Rectangle 30">
            <a:extLst>
              <a:ext uri="{FF2B5EF4-FFF2-40B4-BE49-F238E27FC236}">
                <a16:creationId xmlns:a16="http://schemas.microsoft.com/office/drawing/2014/main" id="{C1BF714F-39AD-3964-CD6B-E048451A932F}"/>
              </a:ext>
            </a:extLst>
          </p:cNvPr>
          <p:cNvSpPr/>
          <p:nvPr/>
        </p:nvSpPr>
        <p:spPr>
          <a:xfrm>
            <a:off x="4355539" y="1789030"/>
            <a:ext cx="2468880" cy="709928"/>
          </a:xfrm>
          <a:prstGeom prst="rect">
            <a:avLst/>
          </a:prstGeom>
          <a:no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1028700" indent="-1028700"/>
            <a:r>
              <a:rPr lang="en-US" sz="1400">
                <a:solidFill>
                  <a:schemeClr val="accent1"/>
                </a:solidFill>
                <a:latin typeface="Avenir Book" panose="02000503020000020003" pitchFamily="2" charset="0"/>
              </a:rPr>
              <a:t>SoC:	FOLFIRI/</a:t>
            </a:r>
            <a:r>
              <a:rPr lang="en-US" sz="1400" err="1">
                <a:solidFill>
                  <a:schemeClr val="accent1"/>
                </a:solidFill>
                <a:latin typeface="Avenir Book" panose="02000503020000020003" pitchFamily="2" charset="0"/>
              </a:rPr>
              <a:t>bev</a:t>
            </a:r>
            <a:endParaRPr lang="en-US" sz="1400">
              <a:solidFill>
                <a:schemeClr val="accent1"/>
              </a:solidFill>
              <a:latin typeface="Avenir Book" panose="02000503020000020003" pitchFamily="2" charset="0"/>
            </a:endParaRPr>
          </a:p>
        </p:txBody>
      </p:sp>
      <p:sp>
        <p:nvSpPr>
          <p:cNvPr id="36" name="Rectangle: Rounded Corners 35">
            <a:extLst>
              <a:ext uri="{FF2B5EF4-FFF2-40B4-BE49-F238E27FC236}">
                <a16:creationId xmlns:a16="http://schemas.microsoft.com/office/drawing/2014/main" id="{FC48E8A2-62B5-67BD-24E8-697A50DB3169}"/>
              </a:ext>
            </a:extLst>
          </p:cNvPr>
          <p:cNvSpPr/>
          <p:nvPr/>
        </p:nvSpPr>
        <p:spPr>
          <a:xfrm>
            <a:off x="4256479" y="2608024"/>
            <a:ext cx="2651760" cy="731520"/>
          </a:xfrm>
          <a:prstGeom prst="roundRect">
            <a:avLst/>
          </a:prstGeom>
          <a:noFill/>
          <a:ln>
            <a:solidFill>
              <a:schemeClr val="accent2">
                <a:lumMod val="60000"/>
                <a:lumOff val="40000"/>
              </a:schemeClr>
            </a:solidFill>
          </a:ln>
        </p:spPr>
        <p:style>
          <a:lnRef idx="2">
            <a:schemeClr val="accent2"/>
          </a:lnRef>
          <a:fillRef idx="1">
            <a:schemeClr val="lt1"/>
          </a:fillRef>
          <a:effectRef idx="0">
            <a:schemeClr val="accent2"/>
          </a:effectRef>
          <a:fontRef idx="minor">
            <a:schemeClr val="dk1"/>
          </a:fontRef>
        </p:style>
        <p:txBody>
          <a:bodyPr rtlCol="0" anchor="ctr"/>
          <a:lstStyle/>
          <a:p>
            <a:pPr algn="ctr"/>
            <a:endParaRPr lang="en-US">
              <a:solidFill>
                <a:schemeClr val="accent1"/>
              </a:solidFill>
              <a:latin typeface="Avenir Book" panose="02000503020000020003" pitchFamily="2" charset="0"/>
            </a:endParaRPr>
          </a:p>
        </p:txBody>
      </p:sp>
      <p:sp>
        <p:nvSpPr>
          <p:cNvPr id="37" name="Rectangle: Rounded Corners 36">
            <a:extLst>
              <a:ext uri="{FF2B5EF4-FFF2-40B4-BE49-F238E27FC236}">
                <a16:creationId xmlns:a16="http://schemas.microsoft.com/office/drawing/2014/main" id="{E4733A2E-ACFA-2523-B7E3-BD595F849786}"/>
              </a:ext>
            </a:extLst>
          </p:cNvPr>
          <p:cNvSpPr/>
          <p:nvPr/>
        </p:nvSpPr>
        <p:spPr>
          <a:xfrm>
            <a:off x="4256479" y="3453844"/>
            <a:ext cx="2651760" cy="731520"/>
          </a:xfrm>
          <a:prstGeom prst="roundRect">
            <a:avLst/>
          </a:prstGeom>
          <a:noFill/>
          <a:ln>
            <a:solidFill>
              <a:schemeClr val="accent2">
                <a:lumMod val="60000"/>
                <a:lumOff val="40000"/>
              </a:schemeClr>
            </a:solidFill>
          </a:ln>
        </p:spPr>
        <p:style>
          <a:lnRef idx="2">
            <a:schemeClr val="accent2"/>
          </a:lnRef>
          <a:fillRef idx="1">
            <a:schemeClr val="lt1"/>
          </a:fillRef>
          <a:effectRef idx="0">
            <a:schemeClr val="accent2"/>
          </a:effectRef>
          <a:fontRef idx="minor">
            <a:schemeClr val="dk1"/>
          </a:fontRef>
        </p:style>
        <p:txBody>
          <a:bodyPr rtlCol="0" anchor="ctr"/>
          <a:lstStyle/>
          <a:p>
            <a:pPr algn="ctr"/>
            <a:endParaRPr lang="en-US">
              <a:solidFill>
                <a:schemeClr val="accent1"/>
              </a:solidFill>
              <a:latin typeface="Avenir Book" panose="02000503020000020003" pitchFamily="2" charset="0"/>
            </a:endParaRPr>
          </a:p>
        </p:txBody>
      </p:sp>
      <p:sp>
        <p:nvSpPr>
          <p:cNvPr id="38" name="Rectangle: Rounded Corners 37">
            <a:extLst>
              <a:ext uri="{FF2B5EF4-FFF2-40B4-BE49-F238E27FC236}">
                <a16:creationId xmlns:a16="http://schemas.microsoft.com/office/drawing/2014/main" id="{810A9C47-1F6B-4BCB-FEA7-DD5D8D870453}"/>
              </a:ext>
            </a:extLst>
          </p:cNvPr>
          <p:cNvSpPr/>
          <p:nvPr/>
        </p:nvSpPr>
        <p:spPr>
          <a:xfrm>
            <a:off x="4256479" y="1766558"/>
            <a:ext cx="2651760" cy="731520"/>
          </a:xfrm>
          <a:prstGeom prst="roundRect">
            <a:avLst/>
          </a:prstGeom>
          <a:noFill/>
          <a:ln>
            <a:solidFill>
              <a:schemeClr val="accent2">
                <a:lumMod val="60000"/>
                <a:lumOff val="40000"/>
              </a:schemeClr>
            </a:solidFill>
          </a:ln>
        </p:spPr>
        <p:style>
          <a:lnRef idx="2">
            <a:schemeClr val="accent2"/>
          </a:lnRef>
          <a:fillRef idx="1">
            <a:schemeClr val="lt1"/>
          </a:fillRef>
          <a:effectRef idx="0">
            <a:schemeClr val="accent2"/>
          </a:effectRef>
          <a:fontRef idx="minor">
            <a:schemeClr val="dk1"/>
          </a:fontRef>
        </p:style>
        <p:txBody>
          <a:bodyPr rtlCol="0" anchor="ctr"/>
          <a:lstStyle/>
          <a:p>
            <a:pPr algn="ctr"/>
            <a:endParaRPr lang="en-US">
              <a:solidFill>
                <a:schemeClr val="accent1"/>
              </a:solidFill>
              <a:latin typeface="Avenir Book" panose="02000503020000020003" pitchFamily="2" charset="0"/>
            </a:endParaRPr>
          </a:p>
        </p:txBody>
      </p:sp>
    </p:spTree>
    <p:extLst>
      <p:ext uri="{BB962C8B-B14F-4D97-AF65-F5344CB8AC3E}">
        <p14:creationId xmlns:p14="http://schemas.microsoft.com/office/powerpoint/2010/main" val="1486795631"/>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4DF232B-7936-A160-703F-11FE8AE6F54A}"/>
            </a:ext>
          </a:extLst>
        </p:cNvPr>
        <p:cNvGrpSpPr/>
        <p:nvPr/>
      </p:nvGrpSpPr>
      <p:grpSpPr>
        <a:xfrm>
          <a:off x="0" y="0"/>
          <a:ext cx="0" cy="0"/>
          <a:chOff x="0" y="0"/>
          <a:chExt cx="0" cy="0"/>
        </a:xfrm>
      </p:grpSpPr>
      <p:pic>
        <p:nvPicPr>
          <p:cNvPr id="50" name="Picture 4">
            <a:extLst>
              <a:ext uri="{FF2B5EF4-FFF2-40B4-BE49-F238E27FC236}">
                <a16:creationId xmlns:a16="http://schemas.microsoft.com/office/drawing/2014/main" id="{8CA04B6E-04DD-9B11-B174-0A1FD54E854B}"/>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4517" t="14430" r="66337" b="5013"/>
          <a:stretch/>
        </p:blipFill>
        <p:spPr bwMode="auto">
          <a:xfrm>
            <a:off x="778346" y="3110068"/>
            <a:ext cx="3573078" cy="3291839"/>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4">
            <a:extLst>
              <a:ext uri="{FF2B5EF4-FFF2-40B4-BE49-F238E27FC236}">
                <a16:creationId xmlns:a16="http://schemas.microsoft.com/office/drawing/2014/main" id="{D3072368-BC5F-515A-4555-D0748DA8030C}"/>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34061" t="21510" r="9464" b="4831"/>
          <a:stretch/>
        </p:blipFill>
        <p:spPr bwMode="auto">
          <a:xfrm>
            <a:off x="4921782" y="3398038"/>
            <a:ext cx="6940018" cy="3017292"/>
          </a:xfrm>
          <a:prstGeom prst="rect">
            <a:avLst/>
          </a:prstGeom>
          <a:noFill/>
          <a:extLst>
            <a:ext uri="{909E8E84-426E-40DD-AFC4-6F175D3DCCD1}">
              <a14:hiddenFill xmlns:a14="http://schemas.microsoft.com/office/drawing/2010/main">
                <a:solidFill>
                  <a:srgbClr val="FFFFFF"/>
                </a:solidFill>
              </a14:hiddenFill>
            </a:ext>
          </a:extLst>
        </p:spPr>
      </p:pic>
      <p:sp>
        <p:nvSpPr>
          <p:cNvPr id="17" name="Title 16">
            <a:extLst>
              <a:ext uri="{FF2B5EF4-FFF2-40B4-BE49-F238E27FC236}">
                <a16:creationId xmlns:a16="http://schemas.microsoft.com/office/drawing/2014/main" id="{AAC5BA8C-AEFE-398A-951C-7EA649D6F176}"/>
              </a:ext>
            </a:extLst>
          </p:cNvPr>
          <p:cNvSpPr>
            <a:spLocks noGrp="1"/>
          </p:cNvSpPr>
          <p:nvPr>
            <p:ph type="title"/>
          </p:nvPr>
        </p:nvSpPr>
        <p:spPr/>
        <p:txBody>
          <a:bodyPr/>
          <a:lstStyle/>
          <a:p>
            <a:r>
              <a:rPr lang="en-US"/>
              <a:t>ONSEMBLE </a:t>
            </a:r>
            <a:r>
              <a:rPr lang="en-US" err="1"/>
              <a:t>bev</a:t>
            </a:r>
            <a:r>
              <a:rPr lang="en-US"/>
              <a:t> naïve patients treated with onvansertib + SoC achieved deeper responses than SoC alone</a:t>
            </a:r>
            <a:endParaRPr lang="en-US">
              <a:solidFill>
                <a:srgbClr val="FF00FF"/>
              </a:solidFill>
            </a:endParaRPr>
          </a:p>
        </p:txBody>
      </p:sp>
      <p:sp>
        <p:nvSpPr>
          <p:cNvPr id="9" name="Text Placeholder 8">
            <a:extLst>
              <a:ext uri="{FF2B5EF4-FFF2-40B4-BE49-F238E27FC236}">
                <a16:creationId xmlns:a16="http://schemas.microsoft.com/office/drawing/2014/main" id="{2FF494FE-7196-7B49-EF70-7C77BA42CE44}"/>
              </a:ext>
            </a:extLst>
          </p:cNvPr>
          <p:cNvSpPr>
            <a:spLocks noGrp="1"/>
          </p:cNvSpPr>
          <p:nvPr>
            <p:ph type="body" sz="quarter" idx="10"/>
          </p:nvPr>
        </p:nvSpPr>
        <p:spPr>
          <a:xfrm>
            <a:off x="304800" y="6558479"/>
            <a:ext cx="9529182" cy="269875"/>
          </a:xfrm>
        </p:spPr>
        <p:txBody>
          <a:bodyPr/>
          <a:lstStyle/>
          <a:p>
            <a:pPr marL="117475" indent="-117475"/>
            <a:r>
              <a:rPr lang="en-US" sz="900"/>
              <a:t>*	Radiographic response determined per RECIST 1.1. Waterfall plot reflects interim data as of February 26, 2024 from an ongoing, discontinued trial and unlocked EDC database.</a:t>
            </a:r>
          </a:p>
        </p:txBody>
      </p:sp>
      <p:sp>
        <p:nvSpPr>
          <p:cNvPr id="21" name="TextBox 20">
            <a:extLst>
              <a:ext uri="{FF2B5EF4-FFF2-40B4-BE49-F238E27FC236}">
                <a16:creationId xmlns:a16="http://schemas.microsoft.com/office/drawing/2014/main" id="{125597C1-9E1B-0C64-4090-763AEC5B5196}"/>
              </a:ext>
            </a:extLst>
          </p:cNvPr>
          <p:cNvSpPr txBox="1"/>
          <p:nvPr/>
        </p:nvSpPr>
        <p:spPr>
          <a:xfrm>
            <a:off x="705400" y="1773070"/>
            <a:ext cx="3398366" cy="276999"/>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tab pos="5087938" algn="l"/>
              </a:tabLst>
              <a:defRPr/>
            </a:pPr>
            <a:r>
              <a:rPr kumimoji="0" lang="en-US" sz="1800" b="0" i="0" u="none" strike="noStrike" kern="1200" cap="none" spc="0" normalizeH="0" baseline="0" noProof="0">
                <a:ln>
                  <a:noFill/>
                </a:ln>
                <a:solidFill>
                  <a:srgbClr val="58595B"/>
                </a:solidFill>
                <a:effectLst/>
                <a:uLnTx/>
                <a:uFillTx/>
                <a:latin typeface="Avenir Black" panose="020B0803020203020204" pitchFamily="34" charset="0"/>
                <a:ea typeface="+mn-ea"/>
                <a:cs typeface="+mn-cs"/>
              </a:rPr>
              <a:t>Best Radiographic Response* </a:t>
            </a: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a:t>
            </a:r>
          </a:p>
        </p:txBody>
      </p:sp>
      <p:sp>
        <p:nvSpPr>
          <p:cNvPr id="24" name="TextBox 23">
            <a:extLst>
              <a:ext uri="{FF2B5EF4-FFF2-40B4-BE49-F238E27FC236}">
                <a16:creationId xmlns:a16="http://schemas.microsoft.com/office/drawing/2014/main" id="{B62430A3-4851-0885-892F-1B4CF9787B93}"/>
              </a:ext>
            </a:extLst>
          </p:cNvPr>
          <p:cNvSpPr txBox="1"/>
          <p:nvPr/>
        </p:nvSpPr>
        <p:spPr>
          <a:xfrm rot="16200000">
            <a:off x="-931716" y="4474956"/>
            <a:ext cx="2542363" cy="169277"/>
          </a:xfrm>
          <a:prstGeom prst="rect">
            <a:avLst/>
          </a:prstGeom>
          <a:noFill/>
          <a:effectLst/>
        </p:spPr>
        <p:txBody>
          <a:bodyPr wrap="none" lIns="0" tIns="0" rIns="0" bIns="0" rtlCol="0">
            <a:spAutoFit/>
          </a:bodyPr>
          <a:lstStyle/>
          <a:p>
            <a:pPr algn="l">
              <a:spcBef>
                <a:spcPts val="1200"/>
              </a:spcBef>
            </a:pPr>
            <a:r>
              <a:rPr lang="en-US" sz="1100">
                <a:solidFill>
                  <a:schemeClr val="accent6">
                    <a:lumMod val="50000"/>
                  </a:schemeClr>
                </a:solidFill>
                <a:latin typeface="Avenir Book" panose="02000503020000020003" pitchFamily="2" charset="0"/>
              </a:rPr>
              <a:t>% change in target lesions from baseline</a:t>
            </a:r>
          </a:p>
        </p:txBody>
      </p:sp>
      <p:pic>
        <p:nvPicPr>
          <p:cNvPr id="48" name="Picture 47">
            <a:extLst>
              <a:ext uri="{FF2B5EF4-FFF2-40B4-BE49-F238E27FC236}">
                <a16:creationId xmlns:a16="http://schemas.microsoft.com/office/drawing/2014/main" id="{30251C52-87D8-4A3B-908B-D6E12D255B82}"/>
              </a:ext>
            </a:extLst>
          </p:cNvPr>
          <p:cNvPicPr>
            <a:picLocks noChangeAspect="1"/>
          </p:cNvPicPr>
          <p:nvPr/>
        </p:nvPicPr>
        <p:blipFill rotWithShape="1">
          <a:blip r:embed="rId5"/>
          <a:srcRect l="44793" t="1" b="79081"/>
          <a:stretch/>
        </p:blipFill>
        <p:spPr>
          <a:xfrm>
            <a:off x="8884762" y="3302118"/>
            <a:ext cx="3158489" cy="552331"/>
          </a:xfrm>
          <a:prstGeom prst="rect">
            <a:avLst/>
          </a:prstGeom>
        </p:spPr>
      </p:pic>
      <p:sp>
        <p:nvSpPr>
          <p:cNvPr id="6" name="TextBox 5">
            <a:extLst>
              <a:ext uri="{FF2B5EF4-FFF2-40B4-BE49-F238E27FC236}">
                <a16:creationId xmlns:a16="http://schemas.microsoft.com/office/drawing/2014/main" id="{B62BD325-159D-8B19-0F91-3E3A24386681}"/>
              </a:ext>
            </a:extLst>
          </p:cNvPr>
          <p:cNvSpPr txBox="1"/>
          <p:nvPr/>
        </p:nvSpPr>
        <p:spPr>
          <a:xfrm>
            <a:off x="2319374" y="5184463"/>
            <a:ext cx="307778" cy="161583"/>
          </a:xfrm>
          <a:prstGeom prst="rect">
            <a:avLst/>
          </a:prstGeom>
          <a:noFill/>
          <a:effectLst/>
        </p:spPr>
        <p:txBody>
          <a:bodyPr wrap="none" lIns="0" tIns="0" rIns="0" bIns="0" rtlCol="0">
            <a:spAutoFit/>
          </a:bodyPr>
          <a:lstStyle/>
          <a:p>
            <a:pPr algn="ctr">
              <a:spcBef>
                <a:spcPts val="1200"/>
              </a:spcBef>
            </a:pPr>
            <a:r>
              <a:rPr lang="en-US" sz="1050">
                <a:solidFill>
                  <a:schemeClr val="accent5"/>
                </a:solidFill>
                <a:latin typeface="Avenir Book" panose="02000503020000020003" pitchFamily="2" charset="0"/>
              </a:rPr>
              <a:t>-44%</a:t>
            </a:r>
          </a:p>
        </p:txBody>
      </p:sp>
      <p:sp>
        <p:nvSpPr>
          <p:cNvPr id="10" name="TextBox 9">
            <a:extLst>
              <a:ext uri="{FF2B5EF4-FFF2-40B4-BE49-F238E27FC236}">
                <a16:creationId xmlns:a16="http://schemas.microsoft.com/office/drawing/2014/main" id="{BDE76A1F-67FA-A074-6F0D-027A9298ED2B}"/>
              </a:ext>
            </a:extLst>
          </p:cNvPr>
          <p:cNvSpPr txBox="1"/>
          <p:nvPr/>
        </p:nvSpPr>
        <p:spPr>
          <a:xfrm>
            <a:off x="1816879" y="5155002"/>
            <a:ext cx="307778" cy="161583"/>
          </a:xfrm>
          <a:prstGeom prst="rect">
            <a:avLst/>
          </a:prstGeom>
          <a:noFill/>
          <a:effectLst/>
        </p:spPr>
        <p:txBody>
          <a:bodyPr wrap="none" lIns="0" tIns="0" rIns="0" bIns="0" rtlCol="0">
            <a:spAutoFit/>
          </a:bodyPr>
          <a:lstStyle/>
          <a:p>
            <a:pPr algn="ctr">
              <a:spcBef>
                <a:spcPts val="1200"/>
              </a:spcBef>
            </a:pPr>
            <a:r>
              <a:rPr lang="en-US" sz="1050">
                <a:solidFill>
                  <a:schemeClr val="accent5"/>
                </a:solidFill>
                <a:latin typeface="Avenir Book" panose="02000503020000020003" pitchFamily="2" charset="0"/>
              </a:rPr>
              <a:t>-43%</a:t>
            </a:r>
          </a:p>
        </p:txBody>
      </p:sp>
      <p:sp>
        <p:nvSpPr>
          <p:cNvPr id="11" name="TextBox 10">
            <a:extLst>
              <a:ext uri="{FF2B5EF4-FFF2-40B4-BE49-F238E27FC236}">
                <a16:creationId xmlns:a16="http://schemas.microsoft.com/office/drawing/2014/main" id="{E9278F8D-CBD6-70BE-FEFA-4D346A79E006}"/>
              </a:ext>
            </a:extLst>
          </p:cNvPr>
          <p:cNvSpPr txBox="1"/>
          <p:nvPr/>
        </p:nvSpPr>
        <p:spPr>
          <a:xfrm>
            <a:off x="1326223" y="4990403"/>
            <a:ext cx="307778" cy="161583"/>
          </a:xfrm>
          <a:prstGeom prst="rect">
            <a:avLst/>
          </a:prstGeom>
          <a:noFill/>
          <a:effectLst/>
        </p:spPr>
        <p:txBody>
          <a:bodyPr wrap="none" lIns="0" tIns="0" rIns="0" bIns="0" rtlCol="0">
            <a:spAutoFit/>
          </a:bodyPr>
          <a:lstStyle/>
          <a:p>
            <a:pPr algn="ctr">
              <a:spcBef>
                <a:spcPts val="1200"/>
              </a:spcBef>
            </a:pPr>
            <a:r>
              <a:rPr lang="en-US" sz="1050">
                <a:solidFill>
                  <a:schemeClr val="accent5"/>
                </a:solidFill>
                <a:latin typeface="Avenir Book" panose="02000503020000020003" pitchFamily="2" charset="0"/>
              </a:rPr>
              <a:t>-27%</a:t>
            </a:r>
          </a:p>
        </p:txBody>
      </p:sp>
      <p:sp>
        <p:nvSpPr>
          <p:cNvPr id="13" name="TextBox 12">
            <a:extLst>
              <a:ext uri="{FF2B5EF4-FFF2-40B4-BE49-F238E27FC236}">
                <a16:creationId xmlns:a16="http://schemas.microsoft.com/office/drawing/2014/main" id="{7309E8E5-2158-0A7F-84AC-DCCE9B854F21}"/>
              </a:ext>
            </a:extLst>
          </p:cNvPr>
          <p:cNvSpPr txBox="1"/>
          <p:nvPr/>
        </p:nvSpPr>
        <p:spPr>
          <a:xfrm>
            <a:off x="2852024" y="4219523"/>
            <a:ext cx="426399" cy="161583"/>
          </a:xfrm>
          <a:prstGeom prst="rect">
            <a:avLst/>
          </a:prstGeom>
          <a:noFill/>
          <a:effectLst/>
        </p:spPr>
        <p:txBody>
          <a:bodyPr wrap="none" lIns="0" tIns="0" rIns="0" bIns="0" rtlCol="0">
            <a:spAutoFit/>
          </a:bodyPr>
          <a:lstStyle/>
          <a:p>
            <a:pPr algn="ctr">
              <a:spcBef>
                <a:spcPts val="1200"/>
              </a:spcBef>
            </a:pPr>
            <a:r>
              <a:rPr lang="en-US" sz="1050">
                <a:solidFill>
                  <a:schemeClr val="accent5"/>
                </a:solidFill>
                <a:latin typeface="Avenir Book" panose="02000503020000020003" pitchFamily="2" charset="0"/>
              </a:rPr>
              <a:t> +13% </a:t>
            </a:r>
          </a:p>
        </p:txBody>
      </p:sp>
      <p:sp>
        <p:nvSpPr>
          <p:cNvPr id="14" name="TextBox 13">
            <a:extLst>
              <a:ext uri="{FF2B5EF4-FFF2-40B4-BE49-F238E27FC236}">
                <a16:creationId xmlns:a16="http://schemas.microsoft.com/office/drawing/2014/main" id="{AB49D2A9-BC79-EBD9-021B-14429E54E6D5}"/>
              </a:ext>
            </a:extLst>
          </p:cNvPr>
          <p:cNvSpPr txBox="1"/>
          <p:nvPr/>
        </p:nvSpPr>
        <p:spPr>
          <a:xfrm>
            <a:off x="3396239" y="4723528"/>
            <a:ext cx="307778" cy="161583"/>
          </a:xfrm>
          <a:prstGeom prst="rect">
            <a:avLst/>
          </a:prstGeom>
          <a:noFill/>
          <a:effectLst/>
        </p:spPr>
        <p:txBody>
          <a:bodyPr wrap="none" lIns="0" tIns="0" rIns="0" bIns="0" rtlCol="0">
            <a:spAutoFit/>
          </a:bodyPr>
          <a:lstStyle/>
          <a:p>
            <a:pPr algn="ctr">
              <a:spcBef>
                <a:spcPts val="1200"/>
              </a:spcBef>
            </a:pPr>
            <a:r>
              <a:rPr lang="en-US" sz="1050">
                <a:solidFill>
                  <a:schemeClr val="accent5"/>
                </a:solidFill>
                <a:latin typeface="Avenir Book" panose="02000503020000020003" pitchFamily="2" charset="0"/>
              </a:rPr>
              <a:t>-10%</a:t>
            </a:r>
          </a:p>
        </p:txBody>
      </p:sp>
      <p:sp>
        <p:nvSpPr>
          <p:cNvPr id="15" name="TextBox 14">
            <a:extLst>
              <a:ext uri="{FF2B5EF4-FFF2-40B4-BE49-F238E27FC236}">
                <a16:creationId xmlns:a16="http://schemas.microsoft.com/office/drawing/2014/main" id="{CBF37188-E93F-2815-6CC6-9F1A9FE2FDB9}"/>
              </a:ext>
            </a:extLst>
          </p:cNvPr>
          <p:cNvSpPr txBox="1"/>
          <p:nvPr/>
        </p:nvSpPr>
        <p:spPr>
          <a:xfrm>
            <a:off x="3871681" y="4791175"/>
            <a:ext cx="307778" cy="161583"/>
          </a:xfrm>
          <a:prstGeom prst="rect">
            <a:avLst/>
          </a:prstGeom>
          <a:noFill/>
          <a:effectLst/>
        </p:spPr>
        <p:txBody>
          <a:bodyPr wrap="none" lIns="0" tIns="0" rIns="0" bIns="0" rtlCol="0">
            <a:spAutoFit/>
          </a:bodyPr>
          <a:lstStyle/>
          <a:p>
            <a:pPr algn="ctr">
              <a:spcBef>
                <a:spcPts val="1200"/>
              </a:spcBef>
            </a:pPr>
            <a:r>
              <a:rPr lang="en-US" sz="1050">
                <a:solidFill>
                  <a:schemeClr val="accent5"/>
                </a:solidFill>
                <a:latin typeface="Avenir Book" panose="02000503020000020003" pitchFamily="2" charset="0"/>
              </a:rPr>
              <a:t>-16%</a:t>
            </a:r>
          </a:p>
        </p:txBody>
      </p:sp>
      <p:pic>
        <p:nvPicPr>
          <p:cNvPr id="16" name="Picture 15" descr="A black and blue logo&#10;&#10;Description automatically generated">
            <a:extLst>
              <a:ext uri="{FF2B5EF4-FFF2-40B4-BE49-F238E27FC236}">
                <a16:creationId xmlns:a16="http://schemas.microsoft.com/office/drawing/2014/main" id="{7E3F8F3C-0E75-6F7B-1D6C-F90A7703E580}"/>
              </a:ext>
            </a:extLst>
          </p:cNvPr>
          <p:cNvPicPr>
            <a:picLocks noChangeAspect="1"/>
          </p:cNvPicPr>
          <p:nvPr/>
        </p:nvPicPr>
        <p:blipFill rotWithShape="1">
          <a:blip r:embed="rId6">
            <a:extLst>
              <a:ext uri="{28A0092B-C50C-407E-A947-70E740481C1C}">
                <a14:useLocalDpi xmlns:a14="http://schemas.microsoft.com/office/drawing/2010/main" val="0"/>
              </a:ext>
            </a:extLst>
          </a:blip>
          <a:srcRect l="3116" t="24747" b="25592"/>
          <a:stretch/>
        </p:blipFill>
        <p:spPr>
          <a:xfrm>
            <a:off x="4147186" y="1750354"/>
            <a:ext cx="1645920" cy="373825"/>
          </a:xfrm>
          <a:prstGeom prst="rect">
            <a:avLst/>
          </a:prstGeom>
        </p:spPr>
      </p:pic>
      <p:pic>
        <p:nvPicPr>
          <p:cNvPr id="34" name="Picture 4">
            <a:extLst>
              <a:ext uri="{FF2B5EF4-FFF2-40B4-BE49-F238E27FC236}">
                <a16:creationId xmlns:a16="http://schemas.microsoft.com/office/drawing/2014/main" id="{2E7696B6-7667-3E7B-4D35-F7CF33169B99}"/>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l="1579" t="14569" r="95748" b="4892"/>
          <a:stretch/>
        </p:blipFill>
        <p:spPr bwMode="auto">
          <a:xfrm>
            <a:off x="4638359" y="3117514"/>
            <a:ext cx="327763" cy="3291840"/>
          </a:xfrm>
          <a:prstGeom prst="rect">
            <a:avLst/>
          </a:prstGeom>
          <a:noFill/>
          <a:extLst>
            <a:ext uri="{909E8E84-426E-40DD-AFC4-6F175D3DCCD1}">
              <a14:hiddenFill xmlns:a14="http://schemas.microsoft.com/office/drawing/2010/main">
                <a:solidFill>
                  <a:srgbClr val="FFFFFF"/>
                </a:solidFill>
              </a14:hiddenFill>
            </a:ext>
          </a:extLst>
        </p:spPr>
      </p:pic>
      <p:sp>
        <p:nvSpPr>
          <p:cNvPr id="35" name="TextBox 34">
            <a:extLst>
              <a:ext uri="{FF2B5EF4-FFF2-40B4-BE49-F238E27FC236}">
                <a16:creationId xmlns:a16="http://schemas.microsoft.com/office/drawing/2014/main" id="{2D728B53-2DDA-B4B0-44ED-2696A0EC2FA2}"/>
              </a:ext>
            </a:extLst>
          </p:cNvPr>
          <p:cNvSpPr txBox="1"/>
          <p:nvPr/>
        </p:nvSpPr>
        <p:spPr>
          <a:xfrm>
            <a:off x="872541" y="5467737"/>
            <a:ext cx="1037143" cy="169277"/>
          </a:xfrm>
          <a:prstGeom prst="rect">
            <a:avLst/>
          </a:prstGeom>
          <a:noFill/>
          <a:effectLst/>
        </p:spPr>
        <p:txBody>
          <a:bodyPr wrap="none" lIns="0" tIns="0" rIns="0" bIns="0" rtlCol="0">
            <a:spAutoFit/>
          </a:bodyPr>
          <a:lstStyle>
            <a:defPPr>
              <a:defRPr lang="en-UG"/>
            </a:defPPr>
            <a:lvl1pPr>
              <a:spcBef>
                <a:spcPts val="1200"/>
              </a:spcBef>
              <a:defRPr sz="1100">
                <a:solidFill>
                  <a:schemeClr val="accent6">
                    <a:lumMod val="50000"/>
                  </a:schemeClr>
                </a:solidFill>
                <a:latin typeface="Avenir Book" panose="02000503020000020003" pitchFamily="2" charset="0"/>
              </a:defRPr>
            </a:lvl1pPr>
          </a:lstStyle>
          <a:p>
            <a:r>
              <a:rPr lang="en-US"/>
              <a:t>Patients by dose</a:t>
            </a:r>
          </a:p>
        </p:txBody>
      </p:sp>
      <p:sp>
        <p:nvSpPr>
          <p:cNvPr id="36" name="TextBox 35">
            <a:extLst>
              <a:ext uri="{FF2B5EF4-FFF2-40B4-BE49-F238E27FC236}">
                <a16:creationId xmlns:a16="http://schemas.microsoft.com/office/drawing/2014/main" id="{ADF5EFCF-FC87-276E-882E-ED26AAE86775}"/>
              </a:ext>
            </a:extLst>
          </p:cNvPr>
          <p:cNvSpPr txBox="1"/>
          <p:nvPr/>
        </p:nvSpPr>
        <p:spPr>
          <a:xfrm>
            <a:off x="5087985" y="5467737"/>
            <a:ext cx="1037143" cy="169277"/>
          </a:xfrm>
          <a:prstGeom prst="rect">
            <a:avLst/>
          </a:prstGeom>
          <a:noFill/>
          <a:effectLst/>
        </p:spPr>
        <p:txBody>
          <a:bodyPr wrap="none" lIns="0" tIns="0" rIns="0" bIns="0" rtlCol="0">
            <a:spAutoFit/>
          </a:bodyPr>
          <a:lstStyle>
            <a:defPPr>
              <a:defRPr lang="en-UG"/>
            </a:defPPr>
            <a:lvl1pPr>
              <a:spcBef>
                <a:spcPts val="1200"/>
              </a:spcBef>
              <a:defRPr sz="1100">
                <a:solidFill>
                  <a:schemeClr val="accent6">
                    <a:lumMod val="50000"/>
                  </a:schemeClr>
                </a:solidFill>
                <a:latin typeface="Avenir Book" panose="02000503020000020003" pitchFamily="2" charset="0"/>
              </a:defRPr>
            </a:lvl1pPr>
          </a:lstStyle>
          <a:p>
            <a:r>
              <a:rPr lang="en-US"/>
              <a:t>Patients by dose</a:t>
            </a:r>
          </a:p>
        </p:txBody>
      </p:sp>
      <p:sp>
        <p:nvSpPr>
          <p:cNvPr id="45" name="TextBox 44">
            <a:extLst>
              <a:ext uri="{FF2B5EF4-FFF2-40B4-BE49-F238E27FC236}">
                <a16:creationId xmlns:a16="http://schemas.microsoft.com/office/drawing/2014/main" id="{3BC1C63E-A8F5-CE1F-F926-18A38E7149DE}"/>
              </a:ext>
            </a:extLst>
          </p:cNvPr>
          <p:cNvSpPr txBox="1"/>
          <p:nvPr/>
        </p:nvSpPr>
        <p:spPr>
          <a:xfrm>
            <a:off x="5400570" y="4892376"/>
            <a:ext cx="1449115" cy="184666"/>
          </a:xfrm>
          <a:prstGeom prst="rect">
            <a:avLst/>
          </a:prstGeom>
          <a:solidFill>
            <a:schemeClr val="bg1"/>
          </a:solidFill>
          <a:effectLst/>
        </p:spPr>
        <p:txBody>
          <a:bodyPr wrap="none" lIns="0" tIns="0" rIns="0" bIns="0" rtlCol="0">
            <a:spAutoFit/>
          </a:bodyPr>
          <a:lstStyle/>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sz="1200" b="0" i="0" u="none" strike="noStrike" kern="1200" cap="none" spc="0" normalizeH="0" baseline="0" noProof="0">
                <a:ln>
                  <a:noFill/>
                </a:ln>
                <a:solidFill>
                  <a:schemeClr val="bg1">
                    <a:lumMod val="50000"/>
                  </a:schemeClr>
                </a:solidFill>
                <a:effectLst/>
                <a:uLnTx/>
                <a:uFillTx/>
                <a:latin typeface="Avenir Book" panose="02000503020000020003" pitchFamily="2" charset="0"/>
                <a:ea typeface="+mn-ea"/>
                <a:cs typeface="+mn-cs"/>
              </a:rPr>
              <a:t>30% tumor reduction</a:t>
            </a:r>
          </a:p>
        </p:txBody>
      </p:sp>
      <p:sp>
        <p:nvSpPr>
          <p:cNvPr id="25" name="Rectangle 24">
            <a:extLst>
              <a:ext uri="{FF2B5EF4-FFF2-40B4-BE49-F238E27FC236}">
                <a16:creationId xmlns:a16="http://schemas.microsoft.com/office/drawing/2014/main" id="{7BB4DB9D-3015-73DD-3FD4-8D84FFA7662E}"/>
              </a:ext>
            </a:extLst>
          </p:cNvPr>
          <p:cNvSpPr/>
          <p:nvPr/>
        </p:nvSpPr>
        <p:spPr>
          <a:xfrm>
            <a:off x="4638360" y="2207162"/>
            <a:ext cx="7280496" cy="351496"/>
          </a:xfrm>
          <a:prstGeom prst="rect">
            <a:avLst/>
          </a:prstGeom>
          <a:solidFill>
            <a:schemeClr val="bg1">
              <a:lumMod val="95000"/>
            </a:scheme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26" name="TextBox 25">
            <a:extLst>
              <a:ext uri="{FF2B5EF4-FFF2-40B4-BE49-F238E27FC236}">
                <a16:creationId xmlns:a16="http://schemas.microsoft.com/office/drawing/2014/main" id="{79E5F077-A68E-2AB1-7501-AB80C086F1A0}"/>
              </a:ext>
            </a:extLst>
          </p:cNvPr>
          <p:cNvSpPr txBox="1"/>
          <p:nvPr/>
        </p:nvSpPr>
        <p:spPr>
          <a:xfrm>
            <a:off x="7595729" y="2244410"/>
            <a:ext cx="1365758" cy="276999"/>
          </a:xfrm>
          <a:prstGeom prst="rect">
            <a:avLst/>
          </a:prstGeom>
          <a:noFill/>
          <a:effectLst/>
        </p:spPr>
        <p:txBody>
          <a:bodyPr wrap="none" lIns="0" tIns="0" rIns="0" bIns="0" rtlCol="0" anchor="ctr">
            <a:spAutoFit/>
          </a:bodyPr>
          <a:lstStyle/>
          <a:p>
            <a:pPr>
              <a:spcBef>
                <a:spcPts val="1200"/>
              </a:spcBef>
            </a:pPr>
            <a:r>
              <a:rPr lang="en-US">
                <a:solidFill>
                  <a:schemeClr val="accent5"/>
                </a:solidFill>
                <a:latin typeface="Avenir Medium" panose="02000603020000020003" pitchFamily="2" charset="0"/>
              </a:rPr>
              <a:t>Bev Exposed</a:t>
            </a:r>
          </a:p>
        </p:txBody>
      </p:sp>
      <p:sp>
        <p:nvSpPr>
          <p:cNvPr id="19" name="Rectangle 18">
            <a:extLst>
              <a:ext uri="{FF2B5EF4-FFF2-40B4-BE49-F238E27FC236}">
                <a16:creationId xmlns:a16="http://schemas.microsoft.com/office/drawing/2014/main" id="{BF7A6471-ED8A-FED0-3587-F6918C50ECC6}"/>
              </a:ext>
            </a:extLst>
          </p:cNvPr>
          <p:cNvSpPr/>
          <p:nvPr/>
        </p:nvSpPr>
        <p:spPr>
          <a:xfrm>
            <a:off x="524638" y="2207162"/>
            <a:ext cx="3840480" cy="351496"/>
          </a:xfrm>
          <a:prstGeom prst="rect">
            <a:avLst/>
          </a:prstGeom>
          <a:solidFill>
            <a:schemeClr val="bg1">
              <a:lumMod val="95000"/>
            </a:scheme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8" name="TextBox 7">
            <a:extLst>
              <a:ext uri="{FF2B5EF4-FFF2-40B4-BE49-F238E27FC236}">
                <a16:creationId xmlns:a16="http://schemas.microsoft.com/office/drawing/2014/main" id="{2A65829E-3E37-E303-C149-A42A9F6B05C6}"/>
              </a:ext>
            </a:extLst>
          </p:cNvPr>
          <p:cNvSpPr txBox="1"/>
          <p:nvPr/>
        </p:nvSpPr>
        <p:spPr>
          <a:xfrm>
            <a:off x="1915887" y="2244410"/>
            <a:ext cx="1057982" cy="276999"/>
          </a:xfrm>
          <a:prstGeom prst="rect">
            <a:avLst/>
          </a:prstGeom>
          <a:noFill/>
          <a:effectLst/>
        </p:spPr>
        <p:txBody>
          <a:bodyPr wrap="none" lIns="0" tIns="0" rIns="0" bIns="0" rtlCol="0" anchor="ctr">
            <a:spAutoFit/>
          </a:bodyPr>
          <a:lstStyle/>
          <a:p>
            <a:pPr>
              <a:spcBef>
                <a:spcPts val="1200"/>
              </a:spcBef>
            </a:pPr>
            <a:r>
              <a:rPr lang="en-US">
                <a:solidFill>
                  <a:schemeClr val="accent5"/>
                </a:solidFill>
                <a:latin typeface="Avenir Medium" panose="02000603020000020003" pitchFamily="2" charset="0"/>
              </a:rPr>
              <a:t>Bev Naïve</a:t>
            </a:r>
          </a:p>
        </p:txBody>
      </p:sp>
      <p:grpSp>
        <p:nvGrpSpPr>
          <p:cNvPr id="41" name="Group 40">
            <a:extLst>
              <a:ext uri="{FF2B5EF4-FFF2-40B4-BE49-F238E27FC236}">
                <a16:creationId xmlns:a16="http://schemas.microsoft.com/office/drawing/2014/main" id="{77BCB82E-C998-E7BB-9E33-210589315AD1}"/>
              </a:ext>
            </a:extLst>
          </p:cNvPr>
          <p:cNvGrpSpPr/>
          <p:nvPr/>
        </p:nvGrpSpPr>
        <p:grpSpPr>
          <a:xfrm>
            <a:off x="8881806" y="3008214"/>
            <a:ext cx="2893571" cy="885315"/>
            <a:chOff x="8881806" y="3175185"/>
            <a:chExt cx="2893571" cy="885315"/>
          </a:xfrm>
        </p:grpSpPr>
        <p:sp>
          <p:nvSpPr>
            <p:cNvPr id="40" name="Rectangle 39">
              <a:extLst>
                <a:ext uri="{FF2B5EF4-FFF2-40B4-BE49-F238E27FC236}">
                  <a16:creationId xmlns:a16="http://schemas.microsoft.com/office/drawing/2014/main" id="{90B74CC7-BA4C-E614-EB72-A6626BAAA6E2}"/>
                </a:ext>
              </a:extLst>
            </p:cNvPr>
            <p:cNvSpPr/>
            <p:nvPr/>
          </p:nvSpPr>
          <p:spPr>
            <a:xfrm>
              <a:off x="8881806" y="3175185"/>
              <a:ext cx="2893571" cy="544097"/>
            </a:xfrm>
            <a:prstGeom prst="rect">
              <a:avLst/>
            </a:prstGeom>
            <a:solidFill>
              <a:schemeClr val="bg1"/>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pic>
          <p:nvPicPr>
            <p:cNvPr id="39" name="Picture 38">
              <a:extLst>
                <a:ext uri="{FF2B5EF4-FFF2-40B4-BE49-F238E27FC236}">
                  <a16:creationId xmlns:a16="http://schemas.microsoft.com/office/drawing/2014/main" id="{FD36264F-FDC2-3046-02AF-8DF7A8678294}"/>
                </a:ext>
              </a:extLst>
            </p:cNvPr>
            <p:cNvPicPr>
              <a:picLocks noChangeAspect="1"/>
            </p:cNvPicPr>
            <p:nvPr/>
          </p:nvPicPr>
          <p:blipFill>
            <a:blip r:embed="rId8"/>
            <a:stretch>
              <a:fillRect/>
            </a:stretch>
          </p:blipFill>
          <p:spPr>
            <a:xfrm>
              <a:off x="8881806" y="3473261"/>
              <a:ext cx="2893571" cy="587239"/>
            </a:xfrm>
            <a:prstGeom prst="rect">
              <a:avLst/>
            </a:prstGeom>
          </p:spPr>
        </p:pic>
      </p:grpSp>
      <p:sp>
        <p:nvSpPr>
          <p:cNvPr id="37" name="Left Brace 36">
            <a:extLst>
              <a:ext uri="{FF2B5EF4-FFF2-40B4-BE49-F238E27FC236}">
                <a16:creationId xmlns:a16="http://schemas.microsoft.com/office/drawing/2014/main" id="{3E0D79D5-27CA-1E4D-6F53-989651C7CDCD}"/>
              </a:ext>
            </a:extLst>
          </p:cNvPr>
          <p:cNvSpPr/>
          <p:nvPr/>
        </p:nvSpPr>
        <p:spPr>
          <a:xfrm rot="5400000" flipV="1">
            <a:off x="7529846" y="599510"/>
            <a:ext cx="158313" cy="5203597"/>
          </a:xfrm>
          <a:prstGeom prst="leftBrace">
            <a:avLst>
              <a:gd name="adj1" fmla="val 56852"/>
              <a:gd name="adj2" fmla="val 50000"/>
            </a:avLst>
          </a:prstGeom>
          <a:ln w="63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 name="Left Brace 41">
            <a:extLst>
              <a:ext uri="{FF2B5EF4-FFF2-40B4-BE49-F238E27FC236}">
                <a16:creationId xmlns:a16="http://schemas.microsoft.com/office/drawing/2014/main" id="{9FFC3A4D-1886-5183-9EDC-5525879387DB}"/>
              </a:ext>
            </a:extLst>
          </p:cNvPr>
          <p:cNvSpPr/>
          <p:nvPr/>
        </p:nvSpPr>
        <p:spPr>
          <a:xfrm rot="5400000" flipV="1">
            <a:off x="11090194" y="2445360"/>
            <a:ext cx="158313" cy="1511900"/>
          </a:xfrm>
          <a:prstGeom prst="leftBrace">
            <a:avLst>
              <a:gd name="adj1" fmla="val 56852"/>
              <a:gd name="adj2" fmla="val 50000"/>
            </a:avLst>
          </a:prstGeom>
          <a:ln w="63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pic>
        <p:nvPicPr>
          <p:cNvPr id="43" name="Picture 4">
            <a:extLst>
              <a:ext uri="{FF2B5EF4-FFF2-40B4-BE49-F238E27FC236}">
                <a16:creationId xmlns:a16="http://schemas.microsoft.com/office/drawing/2014/main" id="{C3D3EA7E-1008-287C-2D2D-8803916C0B2A}"/>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l="1579" t="14569" r="95748" b="4892"/>
          <a:stretch/>
        </p:blipFill>
        <p:spPr bwMode="auto">
          <a:xfrm>
            <a:off x="452294" y="3117514"/>
            <a:ext cx="327763" cy="3291840"/>
          </a:xfrm>
          <a:prstGeom prst="rect">
            <a:avLst/>
          </a:prstGeom>
          <a:noFill/>
          <a:extLst>
            <a:ext uri="{909E8E84-426E-40DD-AFC4-6F175D3DCCD1}">
              <a14:hiddenFill xmlns:a14="http://schemas.microsoft.com/office/drawing/2010/main">
                <a:solidFill>
                  <a:srgbClr val="FFFFFF"/>
                </a:solidFill>
              </a14:hiddenFill>
            </a:ext>
          </a:extLst>
        </p:spPr>
      </p:pic>
      <p:sp>
        <p:nvSpPr>
          <p:cNvPr id="27" name="TextBox 26">
            <a:extLst>
              <a:ext uri="{FF2B5EF4-FFF2-40B4-BE49-F238E27FC236}">
                <a16:creationId xmlns:a16="http://schemas.microsoft.com/office/drawing/2014/main" id="{495E2CFF-FA6B-F30D-6283-35522356AB9C}"/>
              </a:ext>
            </a:extLst>
          </p:cNvPr>
          <p:cNvSpPr txBox="1"/>
          <p:nvPr/>
        </p:nvSpPr>
        <p:spPr>
          <a:xfrm>
            <a:off x="809385" y="3457523"/>
            <a:ext cx="426399" cy="161583"/>
          </a:xfrm>
          <a:prstGeom prst="rect">
            <a:avLst/>
          </a:prstGeom>
          <a:noFill/>
          <a:effectLst/>
        </p:spPr>
        <p:txBody>
          <a:bodyPr wrap="none" lIns="0" tIns="0" rIns="0" bIns="0" rtlCol="0">
            <a:spAutoFit/>
          </a:bodyPr>
          <a:lstStyle/>
          <a:p>
            <a:pPr algn="ctr">
              <a:spcBef>
                <a:spcPts val="1200"/>
              </a:spcBef>
            </a:pPr>
            <a:r>
              <a:rPr lang="en-US" sz="1050">
                <a:solidFill>
                  <a:schemeClr val="accent5"/>
                </a:solidFill>
                <a:latin typeface="Avenir Book" panose="02000503020000020003" pitchFamily="2" charset="0"/>
              </a:rPr>
              <a:t> +68% </a:t>
            </a:r>
          </a:p>
        </p:txBody>
      </p:sp>
      <p:sp>
        <p:nvSpPr>
          <p:cNvPr id="28" name="Rectangle 27">
            <a:extLst>
              <a:ext uri="{FF2B5EF4-FFF2-40B4-BE49-F238E27FC236}">
                <a16:creationId xmlns:a16="http://schemas.microsoft.com/office/drawing/2014/main" id="{361B181A-28A3-9CBB-7C85-63BC4298A4FD}"/>
              </a:ext>
            </a:extLst>
          </p:cNvPr>
          <p:cNvSpPr/>
          <p:nvPr/>
        </p:nvSpPr>
        <p:spPr>
          <a:xfrm>
            <a:off x="758793" y="2992416"/>
            <a:ext cx="3573078" cy="295997"/>
          </a:xfrm>
          <a:prstGeom prst="rect">
            <a:avLst/>
          </a:prstGeom>
          <a:solidFill>
            <a:schemeClr val="bg1"/>
          </a:solidFill>
          <a:ln w="9525">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55" name="TextBox 54">
            <a:extLst>
              <a:ext uri="{FF2B5EF4-FFF2-40B4-BE49-F238E27FC236}">
                <a16:creationId xmlns:a16="http://schemas.microsoft.com/office/drawing/2014/main" id="{96ED89E7-6079-A9D7-D311-AE68452812C5}"/>
              </a:ext>
            </a:extLst>
          </p:cNvPr>
          <p:cNvSpPr txBox="1"/>
          <p:nvPr/>
        </p:nvSpPr>
        <p:spPr>
          <a:xfrm>
            <a:off x="1180858" y="2682318"/>
            <a:ext cx="1144545" cy="430887"/>
          </a:xfrm>
          <a:prstGeom prst="rect">
            <a:avLst/>
          </a:prstGeom>
          <a:noFill/>
          <a:effectLst/>
        </p:spPr>
        <p:txBody>
          <a:bodyPr wrap="none" lIns="0" tIns="0" rIns="0" bIns="0" rtlCol="0">
            <a:spAutoFit/>
          </a:bodyPr>
          <a:lstStyle/>
          <a:p>
            <a:pPr algn="ctr">
              <a:spcBef>
                <a:spcPts val="1200"/>
              </a:spcBef>
            </a:pPr>
            <a:r>
              <a:rPr lang="en-US" sz="1400">
                <a:solidFill>
                  <a:schemeClr val="accent5"/>
                </a:solidFill>
                <a:latin typeface="Avenir Book" panose="02000503020000020003" pitchFamily="2" charset="0"/>
              </a:rPr>
              <a:t>Onvansertib +</a:t>
            </a:r>
            <a:br>
              <a:rPr lang="en-US" sz="1400">
                <a:solidFill>
                  <a:schemeClr val="accent5"/>
                </a:solidFill>
                <a:latin typeface="Avenir Book" panose="02000503020000020003" pitchFamily="2" charset="0"/>
              </a:rPr>
            </a:br>
            <a:r>
              <a:rPr lang="en-US" sz="1400">
                <a:solidFill>
                  <a:schemeClr val="accent5"/>
                </a:solidFill>
                <a:latin typeface="Avenir Book" panose="02000503020000020003" pitchFamily="2" charset="0"/>
              </a:rPr>
              <a:t>FOLFIRI / </a:t>
            </a:r>
            <a:r>
              <a:rPr lang="en-US" sz="1400" err="1">
                <a:solidFill>
                  <a:schemeClr val="accent5"/>
                </a:solidFill>
                <a:latin typeface="Avenir Book" panose="02000503020000020003" pitchFamily="2" charset="0"/>
              </a:rPr>
              <a:t>bev</a:t>
            </a:r>
            <a:endParaRPr lang="en-US" sz="1400">
              <a:solidFill>
                <a:schemeClr val="accent5"/>
              </a:solidFill>
              <a:latin typeface="Avenir Book" panose="02000503020000020003" pitchFamily="2" charset="0"/>
            </a:endParaRPr>
          </a:p>
        </p:txBody>
      </p:sp>
      <p:sp>
        <p:nvSpPr>
          <p:cNvPr id="44" name="Left Brace 43">
            <a:extLst>
              <a:ext uri="{FF2B5EF4-FFF2-40B4-BE49-F238E27FC236}">
                <a16:creationId xmlns:a16="http://schemas.microsoft.com/office/drawing/2014/main" id="{D9929E84-521C-213F-499D-54211B3848B5}"/>
              </a:ext>
            </a:extLst>
          </p:cNvPr>
          <p:cNvSpPr/>
          <p:nvPr/>
        </p:nvSpPr>
        <p:spPr>
          <a:xfrm rot="5400000" flipV="1">
            <a:off x="1671396" y="2248594"/>
            <a:ext cx="158315" cy="1907515"/>
          </a:xfrm>
          <a:prstGeom prst="leftBrace">
            <a:avLst>
              <a:gd name="adj1" fmla="val 56852"/>
              <a:gd name="adj2" fmla="val 50000"/>
            </a:avLst>
          </a:prstGeom>
          <a:ln w="63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 name="Left Brace 45">
            <a:extLst>
              <a:ext uri="{FF2B5EF4-FFF2-40B4-BE49-F238E27FC236}">
                <a16:creationId xmlns:a16="http://schemas.microsoft.com/office/drawing/2014/main" id="{B5140189-1420-B1ED-8AC5-1757E47525D4}"/>
              </a:ext>
            </a:extLst>
          </p:cNvPr>
          <p:cNvSpPr/>
          <p:nvPr/>
        </p:nvSpPr>
        <p:spPr>
          <a:xfrm rot="5400000" flipV="1">
            <a:off x="3464755" y="2491877"/>
            <a:ext cx="158315" cy="1420951"/>
          </a:xfrm>
          <a:prstGeom prst="leftBrace">
            <a:avLst>
              <a:gd name="adj1" fmla="val 56852"/>
              <a:gd name="adj2" fmla="val 50000"/>
            </a:avLst>
          </a:prstGeom>
          <a:ln w="63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 name="TextBox 3">
            <a:extLst>
              <a:ext uri="{FF2B5EF4-FFF2-40B4-BE49-F238E27FC236}">
                <a16:creationId xmlns:a16="http://schemas.microsoft.com/office/drawing/2014/main" id="{942A0CD0-AB3E-5D0E-EA87-24E90E40D124}"/>
              </a:ext>
            </a:extLst>
          </p:cNvPr>
          <p:cNvSpPr txBox="1"/>
          <p:nvPr/>
        </p:nvSpPr>
        <p:spPr>
          <a:xfrm>
            <a:off x="4954170" y="3608428"/>
            <a:ext cx="426399" cy="161583"/>
          </a:xfrm>
          <a:prstGeom prst="rect">
            <a:avLst/>
          </a:prstGeom>
          <a:noFill/>
          <a:effectLst/>
        </p:spPr>
        <p:txBody>
          <a:bodyPr wrap="none" lIns="0" tIns="0" rIns="0" bIns="0" rtlCol="0">
            <a:spAutoFit/>
          </a:bodyPr>
          <a:lstStyle/>
          <a:p>
            <a:pPr algn="ctr">
              <a:spcBef>
                <a:spcPts val="1200"/>
              </a:spcBef>
            </a:pPr>
            <a:r>
              <a:rPr lang="en-US" sz="1050">
                <a:solidFill>
                  <a:schemeClr val="accent5"/>
                </a:solidFill>
                <a:latin typeface="Avenir Book" panose="02000503020000020003" pitchFamily="2" charset="0"/>
              </a:rPr>
              <a:t> +57% </a:t>
            </a:r>
          </a:p>
        </p:txBody>
      </p:sp>
      <p:sp>
        <p:nvSpPr>
          <p:cNvPr id="5" name="TextBox 4">
            <a:extLst>
              <a:ext uri="{FF2B5EF4-FFF2-40B4-BE49-F238E27FC236}">
                <a16:creationId xmlns:a16="http://schemas.microsoft.com/office/drawing/2014/main" id="{E5C1277C-4F0C-68A8-5BA8-EBB50A7B57DC}"/>
              </a:ext>
            </a:extLst>
          </p:cNvPr>
          <p:cNvSpPr txBox="1"/>
          <p:nvPr/>
        </p:nvSpPr>
        <p:spPr>
          <a:xfrm>
            <a:off x="5432374" y="3988082"/>
            <a:ext cx="426399" cy="161583"/>
          </a:xfrm>
          <a:prstGeom prst="rect">
            <a:avLst/>
          </a:prstGeom>
          <a:noFill/>
          <a:effectLst/>
        </p:spPr>
        <p:txBody>
          <a:bodyPr wrap="none" lIns="0" tIns="0" rIns="0" bIns="0" rtlCol="0">
            <a:spAutoFit/>
          </a:bodyPr>
          <a:lstStyle/>
          <a:p>
            <a:pPr algn="ctr">
              <a:spcBef>
                <a:spcPts val="1200"/>
              </a:spcBef>
            </a:pPr>
            <a:r>
              <a:rPr lang="en-US" sz="1050">
                <a:solidFill>
                  <a:schemeClr val="accent5"/>
                </a:solidFill>
                <a:latin typeface="Avenir Book" panose="02000503020000020003" pitchFamily="2" charset="0"/>
              </a:rPr>
              <a:t> +29% </a:t>
            </a:r>
          </a:p>
        </p:txBody>
      </p:sp>
      <p:sp>
        <p:nvSpPr>
          <p:cNvPr id="7" name="TextBox 6">
            <a:extLst>
              <a:ext uri="{FF2B5EF4-FFF2-40B4-BE49-F238E27FC236}">
                <a16:creationId xmlns:a16="http://schemas.microsoft.com/office/drawing/2014/main" id="{1D95D12D-5B32-E298-3ABC-AD215BB6C249}"/>
              </a:ext>
            </a:extLst>
          </p:cNvPr>
          <p:cNvSpPr txBox="1"/>
          <p:nvPr/>
        </p:nvSpPr>
        <p:spPr>
          <a:xfrm>
            <a:off x="5956399" y="4283605"/>
            <a:ext cx="351058" cy="161583"/>
          </a:xfrm>
          <a:prstGeom prst="rect">
            <a:avLst/>
          </a:prstGeom>
          <a:noFill/>
          <a:effectLst/>
        </p:spPr>
        <p:txBody>
          <a:bodyPr wrap="none" lIns="0" tIns="0" rIns="0" bIns="0" rtlCol="0">
            <a:spAutoFit/>
          </a:bodyPr>
          <a:lstStyle/>
          <a:p>
            <a:pPr algn="ctr">
              <a:spcBef>
                <a:spcPts val="1200"/>
              </a:spcBef>
            </a:pPr>
            <a:r>
              <a:rPr lang="en-US" sz="1050">
                <a:solidFill>
                  <a:schemeClr val="accent5"/>
                </a:solidFill>
                <a:latin typeface="Avenir Book" panose="02000503020000020003" pitchFamily="2" charset="0"/>
              </a:rPr>
              <a:t> +8% </a:t>
            </a:r>
          </a:p>
        </p:txBody>
      </p:sp>
      <p:sp>
        <p:nvSpPr>
          <p:cNvPr id="12" name="TextBox 11">
            <a:extLst>
              <a:ext uri="{FF2B5EF4-FFF2-40B4-BE49-F238E27FC236}">
                <a16:creationId xmlns:a16="http://schemas.microsoft.com/office/drawing/2014/main" id="{B073C318-6F6A-7435-4A4F-6C46520ECBB3}"/>
              </a:ext>
            </a:extLst>
          </p:cNvPr>
          <p:cNvSpPr txBox="1"/>
          <p:nvPr/>
        </p:nvSpPr>
        <p:spPr>
          <a:xfrm>
            <a:off x="6443900" y="4283128"/>
            <a:ext cx="351058" cy="161583"/>
          </a:xfrm>
          <a:prstGeom prst="rect">
            <a:avLst/>
          </a:prstGeom>
          <a:noFill/>
          <a:effectLst/>
        </p:spPr>
        <p:txBody>
          <a:bodyPr wrap="none" lIns="0" tIns="0" rIns="0" bIns="0" rtlCol="0">
            <a:spAutoFit/>
          </a:bodyPr>
          <a:lstStyle/>
          <a:p>
            <a:pPr algn="ctr">
              <a:spcBef>
                <a:spcPts val="1200"/>
              </a:spcBef>
            </a:pPr>
            <a:r>
              <a:rPr lang="en-US" sz="1050">
                <a:solidFill>
                  <a:schemeClr val="accent5"/>
                </a:solidFill>
                <a:latin typeface="Avenir Book" panose="02000503020000020003" pitchFamily="2" charset="0"/>
              </a:rPr>
              <a:t> +7% </a:t>
            </a:r>
          </a:p>
        </p:txBody>
      </p:sp>
      <p:sp>
        <p:nvSpPr>
          <p:cNvPr id="18" name="TextBox 17">
            <a:extLst>
              <a:ext uri="{FF2B5EF4-FFF2-40B4-BE49-F238E27FC236}">
                <a16:creationId xmlns:a16="http://schemas.microsoft.com/office/drawing/2014/main" id="{6051A184-1C23-166E-36A0-2110B7F1E8E6}"/>
              </a:ext>
            </a:extLst>
          </p:cNvPr>
          <p:cNvSpPr txBox="1"/>
          <p:nvPr/>
        </p:nvSpPr>
        <p:spPr>
          <a:xfrm>
            <a:off x="6927110" y="4308187"/>
            <a:ext cx="351058" cy="161583"/>
          </a:xfrm>
          <a:prstGeom prst="rect">
            <a:avLst/>
          </a:prstGeom>
          <a:noFill/>
          <a:effectLst/>
        </p:spPr>
        <p:txBody>
          <a:bodyPr wrap="none" lIns="0" tIns="0" rIns="0" bIns="0" rtlCol="0">
            <a:spAutoFit/>
          </a:bodyPr>
          <a:lstStyle/>
          <a:p>
            <a:pPr algn="ctr">
              <a:spcBef>
                <a:spcPts val="1200"/>
              </a:spcBef>
            </a:pPr>
            <a:r>
              <a:rPr lang="en-US" sz="1050">
                <a:solidFill>
                  <a:schemeClr val="accent5"/>
                </a:solidFill>
                <a:latin typeface="Avenir Book" panose="02000503020000020003" pitchFamily="2" charset="0"/>
              </a:rPr>
              <a:t> +7% </a:t>
            </a:r>
          </a:p>
        </p:txBody>
      </p:sp>
      <p:sp>
        <p:nvSpPr>
          <p:cNvPr id="22" name="TextBox 21">
            <a:extLst>
              <a:ext uri="{FF2B5EF4-FFF2-40B4-BE49-F238E27FC236}">
                <a16:creationId xmlns:a16="http://schemas.microsoft.com/office/drawing/2014/main" id="{8D2091CB-E00A-9858-86A4-5BCCBB6EB685}"/>
              </a:ext>
            </a:extLst>
          </p:cNvPr>
          <p:cNvSpPr txBox="1"/>
          <p:nvPr/>
        </p:nvSpPr>
        <p:spPr>
          <a:xfrm>
            <a:off x="7421415" y="4365172"/>
            <a:ext cx="351058" cy="161583"/>
          </a:xfrm>
          <a:prstGeom prst="rect">
            <a:avLst/>
          </a:prstGeom>
          <a:noFill/>
          <a:effectLst/>
        </p:spPr>
        <p:txBody>
          <a:bodyPr wrap="none" lIns="0" tIns="0" rIns="0" bIns="0" rtlCol="0">
            <a:spAutoFit/>
          </a:bodyPr>
          <a:lstStyle/>
          <a:p>
            <a:pPr algn="ctr">
              <a:spcBef>
                <a:spcPts val="1200"/>
              </a:spcBef>
            </a:pPr>
            <a:r>
              <a:rPr lang="en-US" sz="1050">
                <a:solidFill>
                  <a:schemeClr val="accent5"/>
                </a:solidFill>
                <a:latin typeface="Avenir Book" panose="02000503020000020003" pitchFamily="2" charset="0"/>
              </a:rPr>
              <a:t> +2% </a:t>
            </a:r>
          </a:p>
        </p:txBody>
      </p:sp>
      <p:sp>
        <p:nvSpPr>
          <p:cNvPr id="23" name="TextBox 22">
            <a:extLst>
              <a:ext uri="{FF2B5EF4-FFF2-40B4-BE49-F238E27FC236}">
                <a16:creationId xmlns:a16="http://schemas.microsoft.com/office/drawing/2014/main" id="{25A9A9EA-4F44-7747-07E7-6102E00BC0B5}"/>
              </a:ext>
            </a:extLst>
          </p:cNvPr>
          <p:cNvSpPr txBox="1"/>
          <p:nvPr/>
        </p:nvSpPr>
        <p:spPr>
          <a:xfrm>
            <a:off x="7898494" y="4365172"/>
            <a:ext cx="351058" cy="161583"/>
          </a:xfrm>
          <a:prstGeom prst="rect">
            <a:avLst/>
          </a:prstGeom>
          <a:noFill/>
          <a:effectLst/>
        </p:spPr>
        <p:txBody>
          <a:bodyPr wrap="none" lIns="0" tIns="0" rIns="0" bIns="0" rtlCol="0">
            <a:spAutoFit/>
          </a:bodyPr>
          <a:lstStyle/>
          <a:p>
            <a:pPr algn="ctr">
              <a:spcBef>
                <a:spcPts val="1200"/>
              </a:spcBef>
            </a:pPr>
            <a:r>
              <a:rPr lang="en-US" sz="1050">
                <a:solidFill>
                  <a:schemeClr val="accent5"/>
                </a:solidFill>
                <a:latin typeface="Avenir Book" panose="02000503020000020003" pitchFamily="2" charset="0"/>
              </a:rPr>
              <a:t> +2% </a:t>
            </a:r>
          </a:p>
        </p:txBody>
      </p:sp>
      <p:sp>
        <p:nvSpPr>
          <p:cNvPr id="29" name="TextBox 28">
            <a:extLst>
              <a:ext uri="{FF2B5EF4-FFF2-40B4-BE49-F238E27FC236}">
                <a16:creationId xmlns:a16="http://schemas.microsoft.com/office/drawing/2014/main" id="{12D13853-D8F6-49F8-CA05-7B3B59FD48BD}"/>
              </a:ext>
            </a:extLst>
          </p:cNvPr>
          <p:cNvSpPr txBox="1"/>
          <p:nvPr/>
        </p:nvSpPr>
        <p:spPr>
          <a:xfrm>
            <a:off x="8415240" y="4684550"/>
            <a:ext cx="306174" cy="161583"/>
          </a:xfrm>
          <a:prstGeom prst="rect">
            <a:avLst/>
          </a:prstGeom>
          <a:noFill/>
          <a:effectLst/>
        </p:spPr>
        <p:txBody>
          <a:bodyPr wrap="none" lIns="0" tIns="0" rIns="0" bIns="0" rtlCol="0">
            <a:spAutoFit/>
          </a:bodyPr>
          <a:lstStyle/>
          <a:p>
            <a:pPr algn="ctr">
              <a:spcBef>
                <a:spcPts val="1200"/>
              </a:spcBef>
            </a:pPr>
            <a:r>
              <a:rPr lang="en-US" sz="1050">
                <a:solidFill>
                  <a:schemeClr val="accent5"/>
                </a:solidFill>
                <a:latin typeface="Avenir Book" panose="02000503020000020003" pitchFamily="2" charset="0"/>
              </a:rPr>
              <a:t> -8% </a:t>
            </a:r>
          </a:p>
        </p:txBody>
      </p:sp>
      <p:sp>
        <p:nvSpPr>
          <p:cNvPr id="30" name="TextBox 29">
            <a:extLst>
              <a:ext uri="{FF2B5EF4-FFF2-40B4-BE49-F238E27FC236}">
                <a16:creationId xmlns:a16="http://schemas.microsoft.com/office/drawing/2014/main" id="{910A9119-DDBC-E9EA-50FC-5BBA006A314F}"/>
              </a:ext>
            </a:extLst>
          </p:cNvPr>
          <p:cNvSpPr txBox="1"/>
          <p:nvPr/>
        </p:nvSpPr>
        <p:spPr>
          <a:xfrm>
            <a:off x="8852086" y="4751326"/>
            <a:ext cx="381516" cy="161583"/>
          </a:xfrm>
          <a:prstGeom prst="rect">
            <a:avLst/>
          </a:prstGeom>
          <a:noFill/>
          <a:effectLst/>
        </p:spPr>
        <p:txBody>
          <a:bodyPr wrap="none" lIns="0" tIns="0" rIns="0" bIns="0" rtlCol="0">
            <a:spAutoFit/>
          </a:bodyPr>
          <a:lstStyle/>
          <a:p>
            <a:pPr algn="ctr">
              <a:spcBef>
                <a:spcPts val="1200"/>
              </a:spcBef>
            </a:pPr>
            <a:r>
              <a:rPr lang="en-US" sz="1050">
                <a:solidFill>
                  <a:schemeClr val="accent5"/>
                </a:solidFill>
                <a:latin typeface="Avenir Book" panose="02000503020000020003" pitchFamily="2" charset="0"/>
              </a:rPr>
              <a:t> -13% </a:t>
            </a:r>
          </a:p>
        </p:txBody>
      </p:sp>
      <p:sp>
        <p:nvSpPr>
          <p:cNvPr id="31" name="TextBox 30">
            <a:extLst>
              <a:ext uri="{FF2B5EF4-FFF2-40B4-BE49-F238E27FC236}">
                <a16:creationId xmlns:a16="http://schemas.microsoft.com/office/drawing/2014/main" id="{6951BB5D-EA82-8271-1685-44E3D98F0BC3}"/>
              </a:ext>
            </a:extLst>
          </p:cNvPr>
          <p:cNvSpPr txBox="1"/>
          <p:nvPr/>
        </p:nvSpPr>
        <p:spPr>
          <a:xfrm>
            <a:off x="9333051" y="4781293"/>
            <a:ext cx="381516" cy="161583"/>
          </a:xfrm>
          <a:prstGeom prst="rect">
            <a:avLst/>
          </a:prstGeom>
          <a:noFill/>
          <a:effectLst/>
        </p:spPr>
        <p:txBody>
          <a:bodyPr wrap="none" lIns="0" tIns="0" rIns="0" bIns="0" rtlCol="0">
            <a:spAutoFit/>
          </a:bodyPr>
          <a:lstStyle/>
          <a:p>
            <a:pPr algn="ctr">
              <a:spcBef>
                <a:spcPts val="1200"/>
              </a:spcBef>
            </a:pPr>
            <a:r>
              <a:rPr lang="en-US" sz="1050">
                <a:solidFill>
                  <a:schemeClr val="accent5"/>
                </a:solidFill>
                <a:latin typeface="Avenir Book" panose="02000503020000020003" pitchFamily="2" charset="0"/>
              </a:rPr>
              <a:t> -15% </a:t>
            </a:r>
          </a:p>
        </p:txBody>
      </p:sp>
      <p:sp>
        <p:nvSpPr>
          <p:cNvPr id="32" name="TextBox 31">
            <a:extLst>
              <a:ext uri="{FF2B5EF4-FFF2-40B4-BE49-F238E27FC236}">
                <a16:creationId xmlns:a16="http://schemas.microsoft.com/office/drawing/2014/main" id="{6419374C-9325-565D-3840-D48CA220C2FD}"/>
              </a:ext>
            </a:extLst>
          </p:cNvPr>
          <p:cNvSpPr txBox="1"/>
          <p:nvPr/>
        </p:nvSpPr>
        <p:spPr>
          <a:xfrm>
            <a:off x="9833982" y="4781293"/>
            <a:ext cx="381516" cy="161583"/>
          </a:xfrm>
          <a:prstGeom prst="rect">
            <a:avLst/>
          </a:prstGeom>
          <a:noFill/>
          <a:effectLst/>
        </p:spPr>
        <p:txBody>
          <a:bodyPr wrap="none" lIns="0" tIns="0" rIns="0" bIns="0" rtlCol="0">
            <a:spAutoFit/>
          </a:bodyPr>
          <a:lstStyle/>
          <a:p>
            <a:pPr algn="ctr">
              <a:spcBef>
                <a:spcPts val="1200"/>
              </a:spcBef>
            </a:pPr>
            <a:r>
              <a:rPr lang="en-US" sz="1050">
                <a:solidFill>
                  <a:schemeClr val="accent5"/>
                </a:solidFill>
                <a:latin typeface="Avenir Book" panose="02000503020000020003" pitchFamily="2" charset="0"/>
              </a:rPr>
              <a:t> -16% </a:t>
            </a:r>
          </a:p>
        </p:txBody>
      </p:sp>
      <p:sp>
        <p:nvSpPr>
          <p:cNvPr id="33" name="TextBox 32">
            <a:extLst>
              <a:ext uri="{FF2B5EF4-FFF2-40B4-BE49-F238E27FC236}">
                <a16:creationId xmlns:a16="http://schemas.microsoft.com/office/drawing/2014/main" id="{1ECEE31B-67C3-69DA-E8F1-D53F680B0D1E}"/>
              </a:ext>
            </a:extLst>
          </p:cNvPr>
          <p:cNvSpPr txBox="1"/>
          <p:nvPr/>
        </p:nvSpPr>
        <p:spPr>
          <a:xfrm>
            <a:off x="10469328" y="4623593"/>
            <a:ext cx="306174" cy="161583"/>
          </a:xfrm>
          <a:prstGeom prst="rect">
            <a:avLst/>
          </a:prstGeom>
          <a:noFill/>
          <a:effectLst/>
        </p:spPr>
        <p:txBody>
          <a:bodyPr wrap="none" lIns="0" tIns="0" rIns="0" bIns="0" rtlCol="0">
            <a:spAutoFit/>
          </a:bodyPr>
          <a:lstStyle/>
          <a:p>
            <a:pPr algn="ctr">
              <a:spcBef>
                <a:spcPts val="1200"/>
              </a:spcBef>
            </a:pPr>
            <a:r>
              <a:rPr lang="en-US" sz="1050">
                <a:solidFill>
                  <a:schemeClr val="accent5"/>
                </a:solidFill>
                <a:latin typeface="Avenir Book" panose="02000503020000020003" pitchFamily="2" charset="0"/>
              </a:rPr>
              <a:t> -4% </a:t>
            </a:r>
          </a:p>
        </p:txBody>
      </p:sp>
      <p:sp>
        <p:nvSpPr>
          <p:cNvPr id="38" name="TextBox 37">
            <a:extLst>
              <a:ext uri="{FF2B5EF4-FFF2-40B4-BE49-F238E27FC236}">
                <a16:creationId xmlns:a16="http://schemas.microsoft.com/office/drawing/2014/main" id="{87537F9B-8A2C-98F6-D9B9-A2B4034715F3}"/>
              </a:ext>
            </a:extLst>
          </p:cNvPr>
          <p:cNvSpPr txBox="1"/>
          <p:nvPr/>
        </p:nvSpPr>
        <p:spPr>
          <a:xfrm>
            <a:off x="10955683" y="4656723"/>
            <a:ext cx="306174" cy="161583"/>
          </a:xfrm>
          <a:prstGeom prst="rect">
            <a:avLst/>
          </a:prstGeom>
          <a:noFill/>
          <a:effectLst/>
        </p:spPr>
        <p:txBody>
          <a:bodyPr wrap="none" lIns="0" tIns="0" rIns="0" bIns="0" rtlCol="0">
            <a:spAutoFit/>
          </a:bodyPr>
          <a:lstStyle/>
          <a:p>
            <a:pPr algn="ctr">
              <a:spcBef>
                <a:spcPts val="1200"/>
              </a:spcBef>
            </a:pPr>
            <a:r>
              <a:rPr lang="en-US" sz="1050">
                <a:solidFill>
                  <a:schemeClr val="accent5"/>
                </a:solidFill>
                <a:latin typeface="Avenir Book" panose="02000503020000020003" pitchFamily="2" charset="0"/>
              </a:rPr>
              <a:t> -7% </a:t>
            </a:r>
          </a:p>
        </p:txBody>
      </p:sp>
      <p:sp>
        <p:nvSpPr>
          <p:cNvPr id="47" name="TextBox 46">
            <a:extLst>
              <a:ext uri="{FF2B5EF4-FFF2-40B4-BE49-F238E27FC236}">
                <a16:creationId xmlns:a16="http://schemas.microsoft.com/office/drawing/2014/main" id="{37AC2785-2957-380F-0F04-60B3708ADEFD}"/>
              </a:ext>
            </a:extLst>
          </p:cNvPr>
          <p:cNvSpPr txBox="1"/>
          <p:nvPr/>
        </p:nvSpPr>
        <p:spPr>
          <a:xfrm>
            <a:off x="11403046" y="4799846"/>
            <a:ext cx="381516" cy="161583"/>
          </a:xfrm>
          <a:prstGeom prst="rect">
            <a:avLst/>
          </a:prstGeom>
          <a:noFill/>
          <a:effectLst/>
        </p:spPr>
        <p:txBody>
          <a:bodyPr wrap="none" lIns="0" tIns="0" rIns="0" bIns="0" rtlCol="0">
            <a:spAutoFit/>
          </a:bodyPr>
          <a:lstStyle/>
          <a:p>
            <a:pPr algn="ctr">
              <a:spcBef>
                <a:spcPts val="1200"/>
              </a:spcBef>
            </a:pPr>
            <a:r>
              <a:rPr lang="en-US" sz="1050">
                <a:solidFill>
                  <a:schemeClr val="accent5"/>
                </a:solidFill>
                <a:latin typeface="Avenir Book" panose="02000503020000020003" pitchFamily="2" charset="0"/>
              </a:rPr>
              <a:t> -18% </a:t>
            </a:r>
          </a:p>
        </p:txBody>
      </p:sp>
      <p:sp>
        <p:nvSpPr>
          <p:cNvPr id="49" name="TextBox 48">
            <a:extLst>
              <a:ext uri="{FF2B5EF4-FFF2-40B4-BE49-F238E27FC236}">
                <a16:creationId xmlns:a16="http://schemas.microsoft.com/office/drawing/2014/main" id="{7CD6E193-609D-8B81-FB60-6E81C4EDFB54}"/>
              </a:ext>
            </a:extLst>
          </p:cNvPr>
          <p:cNvSpPr txBox="1"/>
          <p:nvPr/>
        </p:nvSpPr>
        <p:spPr>
          <a:xfrm>
            <a:off x="9003161" y="4209628"/>
            <a:ext cx="1357744" cy="184666"/>
          </a:xfrm>
          <a:prstGeom prst="rect">
            <a:avLst/>
          </a:prstGeom>
          <a:solidFill>
            <a:schemeClr val="bg1"/>
          </a:solidFill>
          <a:effectLst/>
        </p:spPr>
        <p:txBody>
          <a:bodyPr wrap="none" lIns="0" tIns="0" rIns="0" bIns="0" rtlCol="0">
            <a:spAutoFit/>
          </a:bodyPr>
          <a:lstStyle/>
          <a:p>
            <a:pPr marL="0" marR="0" lvl="0" indent="0" algn="l" defTabSz="914400" rtl="0" eaLnBrk="1" fontAlgn="auto" latinLnBrk="0" hangingPunct="1">
              <a:lnSpc>
                <a:spcPct val="100000"/>
              </a:lnSpc>
              <a:spcBef>
                <a:spcPts val="1200"/>
              </a:spcBef>
              <a:spcAft>
                <a:spcPts val="0"/>
              </a:spcAft>
              <a:buClrTx/>
              <a:buSzTx/>
              <a:buFontTx/>
              <a:buNone/>
              <a:tabLst/>
              <a:defRPr/>
            </a:pPr>
            <a:r>
              <a:rPr lang="en-US" sz="1200">
                <a:solidFill>
                  <a:schemeClr val="bg1">
                    <a:lumMod val="50000"/>
                  </a:schemeClr>
                </a:solidFill>
                <a:latin typeface="Avenir Book" panose="02000503020000020003" pitchFamily="2" charset="0"/>
              </a:rPr>
              <a:t>2</a:t>
            </a:r>
            <a:r>
              <a:rPr kumimoji="0" lang="en-US" sz="1200" b="0" i="0" u="none" strike="noStrike" kern="1200" cap="none" spc="0" normalizeH="0" baseline="0" noProof="0">
                <a:ln>
                  <a:noFill/>
                </a:ln>
                <a:solidFill>
                  <a:schemeClr val="bg1">
                    <a:lumMod val="50000"/>
                  </a:schemeClr>
                </a:solidFill>
                <a:effectLst/>
                <a:uLnTx/>
                <a:uFillTx/>
                <a:latin typeface="Avenir Book" panose="02000503020000020003" pitchFamily="2" charset="0"/>
                <a:ea typeface="+mn-ea"/>
                <a:cs typeface="+mn-cs"/>
              </a:rPr>
              <a:t>0% tumor increase</a:t>
            </a:r>
          </a:p>
        </p:txBody>
      </p:sp>
      <p:sp>
        <p:nvSpPr>
          <p:cNvPr id="52" name="Rectangle 51">
            <a:extLst>
              <a:ext uri="{FF2B5EF4-FFF2-40B4-BE49-F238E27FC236}">
                <a16:creationId xmlns:a16="http://schemas.microsoft.com/office/drawing/2014/main" id="{79313B23-DBB7-250F-4CDE-9259C5D83DB1}"/>
              </a:ext>
            </a:extLst>
          </p:cNvPr>
          <p:cNvSpPr/>
          <p:nvPr/>
        </p:nvSpPr>
        <p:spPr>
          <a:xfrm>
            <a:off x="4943118" y="3084693"/>
            <a:ext cx="85422" cy="103091"/>
          </a:xfrm>
          <a:prstGeom prst="rect">
            <a:avLst/>
          </a:prstGeom>
          <a:solidFill>
            <a:schemeClr val="bg1"/>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3" name="Rectangle 2">
            <a:extLst>
              <a:ext uri="{FF2B5EF4-FFF2-40B4-BE49-F238E27FC236}">
                <a16:creationId xmlns:a16="http://schemas.microsoft.com/office/drawing/2014/main" id="{9D7B0942-5844-DC0B-3D68-D94436E199F3}"/>
              </a:ext>
            </a:extLst>
          </p:cNvPr>
          <p:cNvSpPr/>
          <p:nvPr/>
        </p:nvSpPr>
        <p:spPr>
          <a:xfrm>
            <a:off x="2723793" y="4513443"/>
            <a:ext cx="85422" cy="103091"/>
          </a:xfrm>
          <a:prstGeom prst="rect">
            <a:avLst/>
          </a:prstGeom>
          <a:solidFill>
            <a:schemeClr val="bg1"/>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51" name="Rectangle 50">
            <a:extLst>
              <a:ext uri="{FF2B5EF4-FFF2-40B4-BE49-F238E27FC236}">
                <a16:creationId xmlns:a16="http://schemas.microsoft.com/office/drawing/2014/main" id="{0458D87A-9F71-8D3F-81A0-7C4DA3E6611F}"/>
              </a:ext>
            </a:extLst>
          </p:cNvPr>
          <p:cNvSpPr/>
          <p:nvPr/>
        </p:nvSpPr>
        <p:spPr>
          <a:xfrm>
            <a:off x="10277118" y="4503918"/>
            <a:ext cx="85422" cy="103091"/>
          </a:xfrm>
          <a:prstGeom prst="rect">
            <a:avLst/>
          </a:prstGeom>
          <a:solidFill>
            <a:schemeClr val="bg1"/>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56" name="TextBox 55">
            <a:extLst>
              <a:ext uri="{FF2B5EF4-FFF2-40B4-BE49-F238E27FC236}">
                <a16:creationId xmlns:a16="http://schemas.microsoft.com/office/drawing/2014/main" id="{3F89D8A3-E17D-FD08-3AB1-9D89D833E295}"/>
              </a:ext>
            </a:extLst>
          </p:cNvPr>
          <p:cNvSpPr txBox="1"/>
          <p:nvPr/>
        </p:nvSpPr>
        <p:spPr>
          <a:xfrm>
            <a:off x="2995854" y="2682318"/>
            <a:ext cx="1099660" cy="430887"/>
          </a:xfrm>
          <a:prstGeom prst="rect">
            <a:avLst/>
          </a:prstGeom>
          <a:noFill/>
          <a:effectLst/>
        </p:spPr>
        <p:txBody>
          <a:bodyPr wrap="none" lIns="0" tIns="0" rIns="0" bIns="0" rtlCol="0">
            <a:spAutoFit/>
          </a:bodyPr>
          <a:lstStyle/>
          <a:p>
            <a:pPr algn="ctr">
              <a:spcBef>
                <a:spcPts val="1200"/>
              </a:spcBef>
            </a:pPr>
            <a:r>
              <a:rPr lang="en-US" sz="1400">
                <a:solidFill>
                  <a:schemeClr val="accent5"/>
                </a:solidFill>
                <a:latin typeface="Avenir Book" panose="02000503020000020003" pitchFamily="2" charset="0"/>
              </a:rPr>
              <a:t>FOLFIRI / </a:t>
            </a:r>
            <a:r>
              <a:rPr lang="en-US" sz="1400" err="1">
                <a:solidFill>
                  <a:schemeClr val="accent5"/>
                </a:solidFill>
                <a:latin typeface="Avenir Book" panose="02000503020000020003" pitchFamily="2" charset="0"/>
              </a:rPr>
              <a:t>bev</a:t>
            </a:r>
            <a:br>
              <a:rPr lang="en-US" sz="1400">
                <a:solidFill>
                  <a:schemeClr val="accent5"/>
                </a:solidFill>
                <a:latin typeface="Avenir Book" panose="02000503020000020003" pitchFamily="2" charset="0"/>
              </a:rPr>
            </a:br>
            <a:r>
              <a:rPr lang="en-US" sz="1400">
                <a:solidFill>
                  <a:schemeClr val="accent5"/>
                </a:solidFill>
                <a:latin typeface="Avenir Book" panose="02000503020000020003" pitchFamily="2" charset="0"/>
              </a:rPr>
              <a:t>alone</a:t>
            </a:r>
          </a:p>
        </p:txBody>
      </p:sp>
      <p:sp>
        <p:nvSpPr>
          <p:cNvPr id="57" name="TextBox 56">
            <a:extLst>
              <a:ext uri="{FF2B5EF4-FFF2-40B4-BE49-F238E27FC236}">
                <a16:creationId xmlns:a16="http://schemas.microsoft.com/office/drawing/2014/main" id="{D9C484AA-1E5E-C7B3-E302-D7C5DA0A26B0}"/>
              </a:ext>
            </a:extLst>
          </p:cNvPr>
          <p:cNvSpPr txBox="1"/>
          <p:nvPr/>
        </p:nvSpPr>
        <p:spPr>
          <a:xfrm>
            <a:off x="7049380" y="2682318"/>
            <a:ext cx="1144545" cy="430887"/>
          </a:xfrm>
          <a:prstGeom prst="rect">
            <a:avLst/>
          </a:prstGeom>
          <a:noFill/>
          <a:effectLst/>
        </p:spPr>
        <p:txBody>
          <a:bodyPr wrap="none" lIns="0" tIns="0" rIns="0" bIns="0" rtlCol="0">
            <a:spAutoFit/>
          </a:bodyPr>
          <a:lstStyle/>
          <a:p>
            <a:pPr algn="ctr">
              <a:spcBef>
                <a:spcPts val="1200"/>
              </a:spcBef>
            </a:pPr>
            <a:r>
              <a:rPr lang="en-US" sz="1400">
                <a:solidFill>
                  <a:schemeClr val="accent5"/>
                </a:solidFill>
                <a:latin typeface="Avenir Book" panose="02000503020000020003" pitchFamily="2" charset="0"/>
              </a:rPr>
              <a:t>Onvansertib +</a:t>
            </a:r>
            <a:br>
              <a:rPr lang="en-US" sz="1400">
                <a:solidFill>
                  <a:schemeClr val="accent5"/>
                </a:solidFill>
                <a:latin typeface="Avenir Book" panose="02000503020000020003" pitchFamily="2" charset="0"/>
              </a:rPr>
            </a:br>
            <a:r>
              <a:rPr lang="en-US" sz="1400">
                <a:solidFill>
                  <a:schemeClr val="accent5"/>
                </a:solidFill>
                <a:latin typeface="Avenir Book" panose="02000503020000020003" pitchFamily="2" charset="0"/>
              </a:rPr>
              <a:t>FOLFIRI / </a:t>
            </a:r>
            <a:r>
              <a:rPr lang="en-US" sz="1400" err="1">
                <a:solidFill>
                  <a:schemeClr val="accent5"/>
                </a:solidFill>
                <a:latin typeface="Avenir Book" panose="02000503020000020003" pitchFamily="2" charset="0"/>
              </a:rPr>
              <a:t>bev</a:t>
            </a:r>
            <a:endParaRPr lang="en-US" sz="1400">
              <a:solidFill>
                <a:schemeClr val="accent5"/>
              </a:solidFill>
              <a:latin typeface="Avenir Book" panose="02000503020000020003" pitchFamily="2" charset="0"/>
            </a:endParaRPr>
          </a:p>
        </p:txBody>
      </p:sp>
      <p:sp>
        <p:nvSpPr>
          <p:cNvPr id="59" name="TextBox 58">
            <a:extLst>
              <a:ext uri="{FF2B5EF4-FFF2-40B4-BE49-F238E27FC236}">
                <a16:creationId xmlns:a16="http://schemas.microsoft.com/office/drawing/2014/main" id="{B342EF95-AC1D-55CB-F045-1BC8D45CAE0F}"/>
              </a:ext>
            </a:extLst>
          </p:cNvPr>
          <p:cNvSpPr txBox="1"/>
          <p:nvPr/>
        </p:nvSpPr>
        <p:spPr>
          <a:xfrm>
            <a:off x="10637519" y="2682318"/>
            <a:ext cx="1099660" cy="430887"/>
          </a:xfrm>
          <a:prstGeom prst="rect">
            <a:avLst/>
          </a:prstGeom>
          <a:noFill/>
          <a:effectLst/>
        </p:spPr>
        <p:txBody>
          <a:bodyPr wrap="none" lIns="0" tIns="0" rIns="0" bIns="0" rtlCol="0">
            <a:spAutoFit/>
          </a:bodyPr>
          <a:lstStyle/>
          <a:p>
            <a:pPr algn="ctr">
              <a:spcBef>
                <a:spcPts val="1200"/>
              </a:spcBef>
            </a:pPr>
            <a:r>
              <a:rPr lang="en-US" sz="1400">
                <a:solidFill>
                  <a:schemeClr val="accent5"/>
                </a:solidFill>
                <a:latin typeface="Avenir Book" panose="02000503020000020003" pitchFamily="2" charset="0"/>
              </a:rPr>
              <a:t>FOLFIRI / </a:t>
            </a:r>
            <a:r>
              <a:rPr lang="en-US" sz="1400" err="1">
                <a:solidFill>
                  <a:schemeClr val="accent5"/>
                </a:solidFill>
                <a:latin typeface="Avenir Book" panose="02000503020000020003" pitchFamily="2" charset="0"/>
              </a:rPr>
              <a:t>bev</a:t>
            </a:r>
            <a:br>
              <a:rPr lang="en-US" sz="1400">
                <a:solidFill>
                  <a:schemeClr val="accent5"/>
                </a:solidFill>
                <a:latin typeface="Avenir Book" panose="02000503020000020003" pitchFamily="2" charset="0"/>
              </a:rPr>
            </a:br>
            <a:r>
              <a:rPr lang="en-US" sz="1400">
                <a:solidFill>
                  <a:schemeClr val="accent5"/>
                </a:solidFill>
                <a:latin typeface="Avenir Book" panose="02000503020000020003" pitchFamily="2" charset="0"/>
              </a:rPr>
              <a:t>alone</a:t>
            </a:r>
          </a:p>
        </p:txBody>
      </p:sp>
      <p:sp>
        <p:nvSpPr>
          <p:cNvPr id="53" name="TextBox 52">
            <a:extLst>
              <a:ext uri="{FF2B5EF4-FFF2-40B4-BE49-F238E27FC236}">
                <a16:creationId xmlns:a16="http://schemas.microsoft.com/office/drawing/2014/main" id="{3CAC6197-81E9-2A60-8375-3A073B1DB9F8}"/>
              </a:ext>
            </a:extLst>
          </p:cNvPr>
          <p:cNvSpPr txBox="1"/>
          <p:nvPr/>
        </p:nvSpPr>
        <p:spPr>
          <a:xfrm>
            <a:off x="5795556" y="1773070"/>
            <a:ext cx="3432030" cy="276999"/>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tab pos="5087938" algn="l"/>
              </a:tabLst>
              <a:defRPr/>
            </a:pP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patients (as of February 26, 2024)</a:t>
            </a:r>
          </a:p>
        </p:txBody>
      </p:sp>
      <p:sp>
        <p:nvSpPr>
          <p:cNvPr id="58" name="Rectangle 57">
            <a:hlinkClick r:id="rId9" action="ppaction://hlinksldjump"/>
            <a:extLst>
              <a:ext uri="{FF2B5EF4-FFF2-40B4-BE49-F238E27FC236}">
                <a16:creationId xmlns:a16="http://schemas.microsoft.com/office/drawing/2014/main" id="{258D746A-5B45-F0DC-2658-63E7244FA728}"/>
              </a:ext>
            </a:extLst>
          </p:cNvPr>
          <p:cNvSpPr/>
          <p:nvPr/>
        </p:nvSpPr>
        <p:spPr>
          <a:xfrm>
            <a:off x="11077014" y="6189744"/>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Tree>
    <p:extLst>
      <p:ext uri="{BB962C8B-B14F-4D97-AF65-F5344CB8AC3E}">
        <p14:creationId xmlns:p14="http://schemas.microsoft.com/office/powerpoint/2010/main" val="4225232432"/>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C780C2B-C020-3A55-A71B-56336D9BFBC3}"/>
            </a:ext>
          </a:extLst>
        </p:cNvPr>
        <p:cNvGrpSpPr/>
        <p:nvPr/>
      </p:nvGrpSpPr>
      <p:grpSpPr>
        <a:xfrm>
          <a:off x="0" y="0"/>
          <a:ext cx="0" cy="0"/>
          <a:chOff x="0" y="0"/>
          <a:chExt cx="0" cy="0"/>
        </a:xfrm>
      </p:grpSpPr>
      <p:pic>
        <p:nvPicPr>
          <p:cNvPr id="21" name="Picture 20" descr="Icon&#10;&#10;Description automatically generated">
            <a:extLst>
              <a:ext uri="{FF2B5EF4-FFF2-40B4-BE49-F238E27FC236}">
                <a16:creationId xmlns:a16="http://schemas.microsoft.com/office/drawing/2014/main" id="{4B2AC4B4-6F74-22EC-FB25-D4AB616F3CE2}"/>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759365" y="3553013"/>
            <a:ext cx="1755321" cy="1560285"/>
          </a:xfrm>
          <a:prstGeom prst="rect">
            <a:avLst/>
          </a:prstGeom>
        </p:spPr>
      </p:pic>
      <p:cxnSp>
        <p:nvCxnSpPr>
          <p:cNvPr id="25" name="Straight Connector 24">
            <a:extLst>
              <a:ext uri="{FF2B5EF4-FFF2-40B4-BE49-F238E27FC236}">
                <a16:creationId xmlns:a16="http://schemas.microsoft.com/office/drawing/2014/main" id="{F0BF7510-0A2C-BF21-B1F6-02CEF732384E}"/>
              </a:ext>
            </a:extLst>
          </p:cNvPr>
          <p:cNvCxnSpPr/>
          <p:nvPr/>
        </p:nvCxnSpPr>
        <p:spPr>
          <a:xfrm flipH="1">
            <a:off x="4775200" y="3902850"/>
            <a:ext cx="6908800"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C2931D35-D8FB-A270-6C3D-36F5FFD10E36}"/>
              </a:ext>
            </a:extLst>
          </p:cNvPr>
          <p:cNvCxnSpPr/>
          <p:nvPr/>
        </p:nvCxnSpPr>
        <p:spPr>
          <a:xfrm flipH="1">
            <a:off x="4775200" y="4719883"/>
            <a:ext cx="6908800"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7FF2B427-3ECA-CAB0-74B7-4AA59BFB0094}"/>
              </a:ext>
            </a:extLst>
          </p:cNvPr>
          <p:cNvCxnSpPr/>
          <p:nvPr/>
        </p:nvCxnSpPr>
        <p:spPr>
          <a:xfrm flipH="1">
            <a:off x="4775200" y="5536916"/>
            <a:ext cx="690880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87A0293D-78FD-61EB-2706-BE09AFF23269}"/>
              </a:ext>
            </a:extLst>
          </p:cNvPr>
          <p:cNvCxnSpPr/>
          <p:nvPr/>
        </p:nvCxnSpPr>
        <p:spPr>
          <a:xfrm flipH="1">
            <a:off x="4775200" y="6353950"/>
            <a:ext cx="690880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15" name="Rectangle 14">
            <a:hlinkClick r:id="" action="ppaction://noaction"/>
            <a:extLst>
              <a:ext uri="{FF2B5EF4-FFF2-40B4-BE49-F238E27FC236}">
                <a16:creationId xmlns:a16="http://schemas.microsoft.com/office/drawing/2014/main" id="{45346019-1BC3-E75B-CF44-DFCD3DB7B720}"/>
              </a:ext>
            </a:extLst>
          </p:cNvPr>
          <p:cNvSpPr/>
          <p:nvPr/>
        </p:nvSpPr>
        <p:spPr>
          <a:xfrm>
            <a:off x="11064720" y="6178165"/>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2" name="TextBox 1">
            <a:extLst>
              <a:ext uri="{FF2B5EF4-FFF2-40B4-BE49-F238E27FC236}">
                <a16:creationId xmlns:a16="http://schemas.microsoft.com/office/drawing/2014/main" id="{FD52C2DE-5F3B-3CC0-868E-2C70793678F4}"/>
              </a:ext>
            </a:extLst>
          </p:cNvPr>
          <p:cNvSpPr txBox="1"/>
          <p:nvPr/>
        </p:nvSpPr>
        <p:spPr>
          <a:xfrm>
            <a:off x="4923484" y="4101085"/>
            <a:ext cx="6036909" cy="430887"/>
          </a:xfrm>
          <a:prstGeom prst="rect">
            <a:avLst/>
          </a:prstGeom>
          <a:noFill/>
        </p:spPr>
        <p:txBody>
          <a:bodyPr wrap="none" lIns="0" tIns="0" rIns="0" bIns="0" rtlCol="0" anchor="ctr">
            <a:spAutoFit/>
          </a:bodyPr>
          <a:lstStyle>
            <a:defPPr>
              <a:defRPr lang="en-US"/>
            </a:defPPr>
            <a:lvl1pPr algn="r">
              <a:defRPr sz="2800">
                <a:solidFill>
                  <a:schemeClr val="accent2"/>
                </a:solidFill>
                <a:latin typeface="Roboto Slab Black" pitchFamily="2" charset="0"/>
                <a:ea typeface="Roboto Slab Black" pitchFamily="2" charset="0"/>
              </a:defRPr>
            </a:lvl1pPr>
          </a:lstStyle>
          <a:p>
            <a:pPr algn="l"/>
            <a:r>
              <a:rPr lang="en-US">
                <a:latin typeface="Roboto Slab" pitchFamily="2" charset="0"/>
                <a:ea typeface="Roboto Slab" pitchFamily="2" charset="0"/>
              </a:rPr>
              <a:t>The strength of our 1</a:t>
            </a:r>
            <a:r>
              <a:rPr lang="en-US" baseline="30000">
                <a:latin typeface="Roboto Slab" pitchFamily="2" charset="0"/>
                <a:ea typeface="Roboto Slab" pitchFamily="2" charset="0"/>
              </a:rPr>
              <a:t>st</a:t>
            </a:r>
            <a:r>
              <a:rPr lang="en-US">
                <a:latin typeface="Roboto Slab" pitchFamily="2" charset="0"/>
                <a:ea typeface="Roboto Slab" pitchFamily="2" charset="0"/>
              </a:rPr>
              <a:t>-line program</a:t>
            </a:r>
          </a:p>
        </p:txBody>
      </p:sp>
      <p:sp>
        <p:nvSpPr>
          <p:cNvPr id="3" name="TextBox 2">
            <a:extLst>
              <a:ext uri="{FF2B5EF4-FFF2-40B4-BE49-F238E27FC236}">
                <a16:creationId xmlns:a16="http://schemas.microsoft.com/office/drawing/2014/main" id="{62B62DEA-1F01-381F-6045-5C28DFB44F7C}"/>
              </a:ext>
            </a:extLst>
          </p:cNvPr>
          <p:cNvSpPr txBox="1"/>
          <p:nvPr/>
        </p:nvSpPr>
        <p:spPr>
          <a:xfrm>
            <a:off x="4923484" y="4912956"/>
            <a:ext cx="6884898" cy="430887"/>
          </a:xfrm>
          <a:prstGeom prst="rect">
            <a:avLst/>
          </a:prstGeom>
          <a:noFill/>
        </p:spPr>
        <p:txBody>
          <a:bodyPr wrap="none" lIns="0" tIns="0" rIns="0" bIns="0" rtlCol="0" anchor="ctr">
            <a:spAutoFit/>
          </a:bodyPr>
          <a:lstStyle/>
          <a:p>
            <a:r>
              <a:rPr lang="en-US" sz="2800">
                <a:solidFill>
                  <a:schemeClr val="accent6">
                    <a:lumMod val="90000"/>
                  </a:schemeClr>
                </a:solidFill>
                <a:latin typeface="Roboto Slab" pitchFamily="2" charset="0"/>
                <a:ea typeface="Roboto Slab" pitchFamily="2" charset="0"/>
              </a:rPr>
              <a:t>The rationale for our shift from 2</a:t>
            </a:r>
            <a:r>
              <a:rPr lang="en-US" sz="2800" baseline="30000">
                <a:solidFill>
                  <a:schemeClr val="accent6">
                    <a:lumMod val="90000"/>
                  </a:schemeClr>
                </a:solidFill>
                <a:latin typeface="Roboto Slab" pitchFamily="2" charset="0"/>
                <a:ea typeface="Roboto Slab" pitchFamily="2" charset="0"/>
              </a:rPr>
              <a:t>nd</a:t>
            </a:r>
            <a:r>
              <a:rPr lang="en-US" sz="2800">
                <a:solidFill>
                  <a:schemeClr val="accent6">
                    <a:lumMod val="90000"/>
                  </a:schemeClr>
                </a:solidFill>
                <a:latin typeface="Roboto Slab" pitchFamily="2" charset="0"/>
                <a:ea typeface="Roboto Slab" pitchFamily="2" charset="0"/>
              </a:rPr>
              <a:t>-line</a:t>
            </a:r>
          </a:p>
        </p:txBody>
      </p:sp>
      <p:sp>
        <p:nvSpPr>
          <p:cNvPr id="4" name="TextBox 3">
            <a:extLst>
              <a:ext uri="{FF2B5EF4-FFF2-40B4-BE49-F238E27FC236}">
                <a16:creationId xmlns:a16="http://schemas.microsoft.com/office/drawing/2014/main" id="{AC99B84B-E669-F889-ED3F-A674E3227930}"/>
              </a:ext>
            </a:extLst>
          </p:cNvPr>
          <p:cNvSpPr txBox="1"/>
          <p:nvPr/>
        </p:nvSpPr>
        <p:spPr>
          <a:xfrm>
            <a:off x="4923484" y="5734193"/>
            <a:ext cx="4970913" cy="430887"/>
          </a:xfrm>
          <a:prstGeom prst="rect">
            <a:avLst/>
          </a:prstGeom>
          <a:noFill/>
        </p:spPr>
        <p:txBody>
          <a:bodyPr wrap="none" lIns="0" tIns="0" rIns="0" bIns="0" rtlCol="0" anchor="ctr">
            <a:spAutoFit/>
          </a:bodyPr>
          <a:lstStyle/>
          <a:p>
            <a:r>
              <a:rPr lang="en-US" sz="2800">
                <a:solidFill>
                  <a:schemeClr val="accent6">
                    <a:lumMod val="90000"/>
                  </a:schemeClr>
                </a:solidFill>
                <a:latin typeface="Roboto Slab" pitchFamily="2" charset="0"/>
                <a:ea typeface="Roboto Slab" pitchFamily="2" charset="0"/>
              </a:rPr>
              <a:t>The coming catalysts in 2025</a:t>
            </a:r>
          </a:p>
        </p:txBody>
      </p:sp>
      <p:sp>
        <p:nvSpPr>
          <p:cNvPr id="5" name="Rectangle 4">
            <a:hlinkClick r:id="rId4" action="ppaction://hlinksldjump"/>
            <a:extLst>
              <a:ext uri="{FF2B5EF4-FFF2-40B4-BE49-F238E27FC236}">
                <a16:creationId xmlns:a16="http://schemas.microsoft.com/office/drawing/2014/main" id="{37EDE6DA-D0D0-9089-74C1-5E8B450EA009}"/>
              </a:ext>
            </a:extLst>
          </p:cNvPr>
          <p:cNvSpPr/>
          <p:nvPr/>
        </p:nvSpPr>
        <p:spPr>
          <a:xfrm>
            <a:off x="11096625" y="6191250"/>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
        <p:nvSpPr>
          <p:cNvPr id="7" name="TextBox 6">
            <a:extLst>
              <a:ext uri="{FF2B5EF4-FFF2-40B4-BE49-F238E27FC236}">
                <a16:creationId xmlns:a16="http://schemas.microsoft.com/office/drawing/2014/main" id="{4CF13480-A4D6-348D-BC32-9D8EB67EE1E4}"/>
              </a:ext>
            </a:extLst>
          </p:cNvPr>
          <p:cNvSpPr txBox="1"/>
          <p:nvPr/>
        </p:nvSpPr>
        <p:spPr>
          <a:xfrm>
            <a:off x="4923484" y="2496443"/>
            <a:ext cx="4159793" cy="1200329"/>
          </a:xfrm>
          <a:prstGeom prst="rect">
            <a:avLst/>
          </a:prstGeom>
          <a:noFill/>
          <a:effectLst/>
        </p:spPr>
        <p:txBody>
          <a:bodyPr wrap="none" lIns="0" tIns="0" rIns="0" bIns="0" rtlCol="0" anchor="b">
            <a:spAutoFit/>
          </a:bodyPr>
          <a:lstStyle/>
          <a:p>
            <a:pPr algn="l">
              <a:spcBef>
                <a:spcPts val="1200"/>
              </a:spcBef>
            </a:pPr>
            <a:r>
              <a:rPr lang="en-US" sz="6000">
                <a:solidFill>
                  <a:schemeClr val="accent1"/>
                </a:solidFill>
                <a:latin typeface="Roboto Slab" pitchFamily="2" charset="0"/>
                <a:ea typeface="Roboto Slab" pitchFamily="2" charset="0"/>
              </a:rPr>
              <a:t>OUR SHIFT</a:t>
            </a:r>
            <a:br>
              <a:rPr lang="en-US" sz="3600">
                <a:solidFill>
                  <a:schemeClr val="accent1"/>
                </a:solidFill>
                <a:latin typeface="Roboto Slab" pitchFamily="2" charset="0"/>
                <a:ea typeface="Roboto Slab" pitchFamily="2" charset="0"/>
              </a:rPr>
            </a:br>
            <a:r>
              <a:rPr lang="en-US" sz="1750">
                <a:solidFill>
                  <a:schemeClr val="accent1"/>
                </a:solidFill>
                <a:latin typeface="Roboto Slab" pitchFamily="2" charset="0"/>
                <a:ea typeface="Roboto Slab" pitchFamily="2" charset="0"/>
              </a:rPr>
              <a:t>TO FIRST-LINE RAS-MUTATED mCRC</a:t>
            </a:r>
          </a:p>
        </p:txBody>
      </p:sp>
      <p:sp>
        <p:nvSpPr>
          <p:cNvPr id="6" name="Rectangle 5">
            <a:hlinkClick r:id="rId5" action="ppaction://hlinksldjump"/>
            <a:extLst>
              <a:ext uri="{FF2B5EF4-FFF2-40B4-BE49-F238E27FC236}">
                <a16:creationId xmlns:a16="http://schemas.microsoft.com/office/drawing/2014/main" id="{185BFE17-6AB7-E394-6D54-2213D145CB97}"/>
              </a:ext>
            </a:extLst>
          </p:cNvPr>
          <p:cNvSpPr/>
          <p:nvPr/>
        </p:nvSpPr>
        <p:spPr>
          <a:xfrm>
            <a:off x="4888991" y="5534537"/>
            <a:ext cx="5815895" cy="819403"/>
          </a:xfrm>
          <a:prstGeom prst="rect">
            <a:avLst/>
          </a:prstGeom>
          <a:solidFill>
            <a:schemeClr val="bg2">
              <a:alpha val="0"/>
            </a:schemeClr>
          </a:solidFill>
          <a:ln w="2857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8" name="Rectangle 7">
            <a:hlinkClick r:id="rId6" action="ppaction://hlinksldjump"/>
            <a:extLst>
              <a:ext uri="{FF2B5EF4-FFF2-40B4-BE49-F238E27FC236}">
                <a16:creationId xmlns:a16="http://schemas.microsoft.com/office/drawing/2014/main" id="{A3D08164-AEEC-03D6-DD0D-3C4DB57ADCB9}"/>
              </a:ext>
            </a:extLst>
          </p:cNvPr>
          <p:cNvSpPr/>
          <p:nvPr/>
        </p:nvSpPr>
        <p:spPr>
          <a:xfrm>
            <a:off x="4888991" y="4732969"/>
            <a:ext cx="6730296" cy="792624"/>
          </a:xfrm>
          <a:prstGeom prst="rect">
            <a:avLst/>
          </a:prstGeom>
          <a:solidFill>
            <a:schemeClr val="bg2">
              <a:alpha val="0"/>
            </a:schemeClr>
          </a:solidFill>
          <a:ln w="2857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Tree>
    <p:extLst>
      <p:ext uri="{BB962C8B-B14F-4D97-AF65-F5344CB8AC3E}">
        <p14:creationId xmlns:p14="http://schemas.microsoft.com/office/powerpoint/2010/main" val="2761013759"/>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250"/>
                                        <p:tgtEl>
                                          <p:spTgt spid="21"/>
                                        </p:tgtEl>
                                      </p:cBhvr>
                                    </p:animEffect>
                                    <p:anim calcmode="lin" valueType="num">
                                      <p:cBhvr>
                                        <p:cTn id="8" dur="250" fill="hold"/>
                                        <p:tgtEl>
                                          <p:spTgt spid="21"/>
                                        </p:tgtEl>
                                        <p:attrNameLst>
                                          <p:attrName>ppt_x</p:attrName>
                                        </p:attrNameLst>
                                      </p:cBhvr>
                                      <p:tavLst>
                                        <p:tav tm="0">
                                          <p:val>
                                            <p:strVal val="#ppt_x"/>
                                          </p:val>
                                        </p:tav>
                                        <p:tav tm="100000">
                                          <p:val>
                                            <p:strVal val="#ppt_x"/>
                                          </p:val>
                                        </p:tav>
                                      </p:tavLst>
                                    </p:anim>
                                    <p:anim calcmode="lin" valueType="num">
                                      <p:cBhvr>
                                        <p:cTn id="9" dur="25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A8937F0-34DF-3D79-5F1C-2F0E5C2AB46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6B49EAA-E470-F3E3-6E56-6050A58E481E}"/>
              </a:ext>
            </a:extLst>
          </p:cNvPr>
          <p:cNvSpPr>
            <a:spLocks noGrp="1"/>
          </p:cNvSpPr>
          <p:nvPr>
            <p:ph type="title"/>
          </p:nvPr>
        </p:nvSpPr>
        <p:spPr/>
        <p:txBody>
          <a:bodyPr/>
          <a:lstStyle/>
          <a:p>
            <a:r>
              <a:rPr lang="en-US"/>
              <a:t>ONSEMBLE </a:t>
            </a:r>
            <a:r>
              <a:rPr lang="en-US" err="1"/>
              <a:t>bev</a:t>
            </a:r>
            <a:r>
              <a:rPr lang="en-US"/>
              <a:t> naïve patients treated with onvansertib + SoC achieved deeper responses than SoC alone</a:t>
            </a:r>
            <a:endParaRPr lang="en-US">
              <a:solidFill>
                <a:srgbClr val="FF00FF"/>
              </a:solidFill>
            </a:endParaRPr>
          </a:p>
        </p:txBody>
      </p:sp>
      <p:sp>
        <p:nvSpPr>
          <p:cNvPr id="3" name="Text Placeholder 2">
            <a:extLst>
              <a:ext uri="{FF2B5EF4-FFF2-40B4-BE49-F238E27FC236}">
                <a16:creationId xmlns:a16="http://schemas.microsoft.com/office/drawing/2014/main" id="{E0EC27D9-14F0-6BE2-898A-961D74A98495}"/>
              </a:ext>
            </a:extLst>
          </p:cNvPr>
          <p:cNvSpPr>
            <a:spLocks noGrp="1"/>
          </p:cNvSpPr>
          <p:nvPr>
            <p:ph type="body" sz="quarter" idx="10"/>
          </p:nvPr>
        </p:nvSpPr>
        <p:spPr>
          <a:xfrm>
            <a:off x="304800" y="6522265"/>
            <a:ext cx="7620000" cy="269875"/>
          </a:xfrm>
        </p:spPr>
        <p:txBody>
          <a:bodyPr/>
          <a:lstStyle/>
          <a:p>
            <a:pPr marL="117475" indent="-117475"/>
            <a:r>
              <a:rPr lang="en-US" sz="900">
                <a:latin typeface="Avenir Light" panose="020B0402020203020204" pitchFamily="34" charset="0"/>
              </a:rPr>
              <a:t>*	Spider plots reflect interim data as of February 26, 2024 from an ongoing, discontinued trial and unlocked EDC database.</a:t>
            </a:r>
          </a:p>
        </p:txBody>
      </p:sp>
      <p:sp>
        <p:nvSpPr>
          <p:cNvPr id="5" name="TextBox 4">
            <a:extLst>
              <a:ext uri="{FF2B5EF4-FFF2-40B4-BE49-F238E27FC236}">
                <a16:creationId xmlns:a16="http://schemas.microsoft.com/office/drawing/2014/main" id="{5A4E9D60-8516-2510-843A-E14AFBC240C6}"/>
              </a:ext>
            </a:extLst>
          </p:cNvPr>
          <p:cNvSpPr txBox="1"/>
          <p:nvPr/>
        </p:nvSpPr>
        <p:spPr>
          <a:xfrm>
            <a:off x="705400" y="1773070"/>
            <a:ext cx="4153381" cy="276999"/>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Black" panose="020B0803020203020204" pitchFamily="34" charset="0"/>
                <a:ea typeface="+mn-ea"/>
                <a:cs typeface="+mn-cs"/>
              </a:rPr>
              <a:t>Change in tumor size from baseline* </a:t>
            </a: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a:t>
            </a:r>
          </a:p>
        </p:txBody>
      </p:sp>
      <p:sp>
        <p:nvSpPr>
          <p:cNvPr id="21" name="TextBox 20">
            <a:extLst>
              <a:ext uri="{FF2B5EF4-FFF2-40B4-BE49-F238E27FC236}">
                <a16:creationId xmlns:a16="http://schemas.microsoft.com/office/drawing/2014/main" id="{34CB2912-9DC0-FB63-CED3-C46FC676B92B}"/>
              </a:ext>
            </a:extLst>
          </p:cNvPr>
          <p:cNvSpPr txBox="1"/>
          <p:nvPr/>
        </p:nvSpPr>
        <p:spPr>
          <a:xfrm rot="16200000">
            <a:off x="-375166" y="4189664"/>
            <a:ext cx="2542364" cy="169277"/>
          </a:xfrm>
          <a:prstGeom prst="rect">
            <a:avLst/>
          </a:prstGeom>
          <a:noFill/>
          <a:effectLst/>
        </p:spPr>
        <p:txBody>
          <a:bodyPr wrap="none" lIns="0" tIns="0" rIns="0" bIns="0" rtlCol="0">
            <a:spAutoFit/>
          </a:bodyPr>
          <a:lstStyle/>
          <a:p>
            <a:pPr algn="ctr">
              <a:spcBef>
                <a:spcPts val="1200"/>
              </a:spcBef>
            </a:pPr>
            <a:r>
              <a:rPr lang="en-US" sz="1100">
                <a:solidFill>
                  <a:schemeClr val="accent6">
                    <a:lumMod val="50000"/>
                  </a:schemeClr>
                </a:solidFill>
                <a:latin typeface="Avenir Book" panose="02000503020000020003" pitchFamily="2" charset="0"/>
              </a:rPr>
              <a:t>% change in target lesions from baseline</a:t>
            </a:r>
          </a:p>
        </p:txBody>
      </p:sp>
      <p:pic>
        <p:nvPicPr>
          <p:cNvPr id="16" name="Picture 15" descr="A black and blue logo&#10;&#10;Description automatically generated">
            <a:extLst>
              <a:ext uri="{FF2B5EF4-FFF2-40B4-BE49-F238E27FC236}">
                <a16:creationId xmlns:a16="http://schemas.microsoft.com/office/drawing/2014/main" id="{3113E7DD-834B-914D-BF48-C1ABDF913EC7}"/>
              </a:ext>
            </a:extLst>
          </p:cNvPr>
          <p:cNvPicPr>
            <a:picLocks noChangeAspect="1"/>
          </p:cNvPicPr>
          <p:nvPr/>
        </p:nvPicPr>
        <p:blipFill rotWithShape="1">
          <a:blip r:embed="rId2">
            <a:extLst>
              <a:ext uri="{28A0092B-C50C-407E-A947-70E740481C1C}">
                <a14:useLocalDpi xmlns:a14="http://schemas.microsoft.com/office/drawing/2010/main" val="0"/>
              </a:ext>
            </a:extLst>
          </a:blip>
          <a:srcRect l="3116" t="24747" b="25592"/>
          <a:stretch/>
        </p:blipFill>
        <p:spPr>
          <a:xfrm>
            <a:off x="4881190" y="1742181"/>
            <a:ext cx="1645920" cy="373825"/>
          </a:xfrm>
          <a:prstGeom prst="rect">
            <a:avLst/>
          </a:prstGeom>
        </p:spPr>
      </p:pic>
      <p:cxnSp>
        <p:nvCxnSpPr>
          <p:cNvPr id="42" name="Straight Connector 41">
            <a:extLst>
              <a:ext uri="{FF2B5EF4-FFF2-40B4-BE49-F238E27FC236}">
                <a16:creationId xmlns:a16="http://schemas.microsoft.com/office/drawing/2014/main" id="{CDB83814-3824-3533-19D7-2B812ADDD3A3}"/>
              </a:ext>
            </a:extLst>
          </p:cNvPr>
          <p:cNvCxnSpPr>
            <a:cxnSpLocks/>
          </p:cNvCxnSpPr>
          <p:nvPr/>
        </p:nvCxnSpPr>
        <p:spPr>
          <a:xfrm>
            <a:off x="4627572" y="2824242"/>
            <a:ext cx="0" cy="128016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DF29554-BAB2-3336-8D52-35734AA35892}"/>
              </a:ext>
            </a:extLst>
          </p:cNvPr>
          <p:cNvCxnSpPr>
            <a:cxnSpLocks/>
          </p:cNvCxnSpPr>
          <p:nvPr/>
        </p:nvCxnSpPr>
        <p:spPr>
          <a:xfrm>
            <a:off x="4627572" y="4175588"/>
            <a:ext cx="0" cy="73152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B3C7D76D-C0D1-F58F-91A0-11D50180702D}"/>
              </a:ext>
            </a:extLst>
          </p:cNvPr>
          <p:cNvCxnSpPr>
            <a:cxnSpLocks/>
          </p:cNvCxnSpPr>
          <p:nvPr/>
        </p:nvCxnSpPr>
        <p:spPr>
          <a:xfrm>
            <a:off x="4627572" y="4994591"/>
            <a:ext cx="0" cy="109728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89833F61-CB23-A58D-B21A-B0F5222608A3}"/>
              </a:ext>
            </a:extLst>
          </p:cNvPr>
          <p:cNvSpPr txBox="1"/>
          <p:nvPr/>
        </p:nvSpPr>
        <p:spPr>
          <a:xfrm>
            <a:off x="5479342" y="3218101"/>
            <a:ext cx="1082027" cy="492443"/>
          </a:xfrm>
          <a:prstGeom prst="rect">
            <a:avLst/>
          </a:prstGeom>
          <a:noFill/>
          <a:effectLst/>
        </p:spPr>
        <p:txBody>
          <a:bodyPr wrap="none" lIns="0" tIns="0" rIns="0" bIns="0" rtlCol="0" anchor="ctr">
            <a:spAutoFit/>
          </a:bodyPr>
          <a:lstStyle/>
          <a:p>
            <a:pPr algn="ctr">
              <a:spcBef>
                <a:spcPts val="1200"/>
              </a:spcBef>
            </a:pPr>
            <a:r>
              <a:rPr lang="en-US" sz="1600">
                <a:solidFill>
                  <a:schemeClr val="accent4"/>
                </a:solidFill>
                <a:latin typeface="Avenir Medium" panose="02000603020000020003" pitchFamily="2" charset="0"/>
              </a:rPr>
              <a:t>Progressive</a:t>
            </a:r>
            <a:br>
              <a:rPr lang="en-US" sz="1600">
                <a:solidFill>
                  <a:schemeClr val="accent4"/>
                </a:solidFill>
                <a:latin typeface="Avenir Medium" panose="02000603020000020003" pitchFamily="2" charset="0"/>
              </a:rPr>
            </a:br>
            <a:r>
              <a:rPr lang="en-US" sz="1600">
                <a:solidFill>
                  <a:schemeClr val="accent4"/>
                </a:solidFill>
                <a:latin typeface="Avenir Medium" panose="02000603020000020003" pitchFamily="2" charset="0"/>
              </a:rPr>
              <a:t>disease</a:t>
            </a:r>
          </a:p>
        </p:txBody>
      </p:sp>
      <p:sp>
        <p:nvSpPr>
          <p:cNvPr id="46" name="TextBox 45">
            <a:extLst>
              <a:ext uri="{FF2B5EF4-FFF2-40B4-BE49-F238E27FC236}">
                <a16:creationId xmlns:a16="http://schemas.microsoft.com/office/drawing/2014/main" id="{632AD66E-CCD8-FEB0-3612-E247ABB2097E}"/>
              </a:ext>
            </a:extLst>
          </p:cNvPr>
          <p:cNvSpPr txBox="1"/>
          <p:nvPr/>
        </p:nvSpPr>
        <p:spPr>
          <a:xfrm>
            <a:off x="5678114" y="4295127"/>
            <a:ext cx="684483" cy="492443"/>
          </a:xfrm>
          <a:prstGeom prst="rect">
            <a:avLst/>
          </a:prstGeom>
          <a:noFill/>
          <a:effectLst/>
        </p:spPr>
        <p:txBody>
          <a:bodyPr wrap="none" lIns="0" tIns="0" rIns="0" bIns="0" rtlCol="0" anchor="ctr">
            <a:spAutoFit/>
          </a:bodyPr>
          <a:lstStyle/>
          <a:p>
            <a:pPr algn="ctr">
              <a:spcBef>
                <a:spcPts val="1200"/>
              </a:spcBef>
            </a:pPr>
            <a:r>
              <a:rPr lang="en-US" sz="1600">
                <a:solidFill>
                  <a:schemeClr val="accent3">
                    <a:lumMod val="75000"/>
                  </a:schemeClr>
                </a:solidFill>
                <a:latin typeface="Avenir Medium" panose="02000603020000020003" pitchFamily="2" charset="0"/>
              </a:rPr>
              <a:t>Stable </a:t>
            </a:r>
            <a:br>
              <a:rPr lang="en-US" sz="1600">
                <a:solidFill>
                  <a:schemeClr val="accent3">
                    <a:lumMod val="75000"/>
                  </a:schemeClr>
                </a:solidFill>
                <a:latin typeface="Avenir Medium" panose="02000603020000020003" pitchFamily="2" charset="0"/>
              </a:rPr>
            </a:br>
            <a:r>
              <a:rPr lang="en-US" sz="1600">
                <a:solidFill>
                  <a:schemeClr val="accent3">
                    <a:lumMod val="75000"/>
                  </a:schemeClr>
                </a:solidFill>
                <a:latin typeface="Avenir Medium" panose="02000603020000020003" pitchFamily="2" charset="0"/>
              </a:rPr>
              <a:t>disease</a:t>
            </a:r>
          </a:p>
        </p:txBody>
      </p:sp>
      <p:sp>
        <p:nvSpPr>
          <p:cNvPr id="47" name="TextBox 46">
            <a:extLst>
              <a:ext uri="{FF2B5EF4-FFF2-40B4-BE49-F238E27FC236}">
                <a16:creationId xmlns:a16="http://schemas.microsoft.com/office/drawing/2014/main" id="{DB6F8727-E459-4042-2749-D46322DF8811}"/>
              </a:ext>
            </a:extLst>
          </p:cNvPr>
          <p:cNvSpPr txBox="1"/>
          <p:nvPr/>
        </p:nvSpPr>
        <p:spPr>
          <a:xfrm>
            <a:off x="5597163" y="5297010"/>
            <a:ext cx="846386" cy="492443"/>
          </a:xfrm>
          <a:prstGeom prst="rect">
            <a:avLst/>
          </a:prstGeom>
          <a:noFill/>
          <a:effectLst/>
        </p:spPr>
        <p:txBody>
          <a:bodyPr wrap="none" lIns="0" tIns="0" rIns="0" bIns="0" rtlCol="0" anchor="ctr">
            <a:spAutoFit/>
          </a:bodyPr>
          <a:lstStyle/>
          <a:p>
            <a:pPr algn="ctr">
              <a:spcBef>
                <a:spcPts val="1200"/>
              </a:spcBef>
            </a:pPr>
            <a:r>
              <a:rPr lang="en-US" sz="1600">
                <a:solidFill>
                  <a:schemeClr val="accent2"/>
                </a:solidFill>
                <a:latin typeface="Avenir Medium" panose="02000603020000020003" pitchFamily="2" charset="0"/>
              </a:rPr>
              <a:t>Partial </a:t>
            </a:r>
            <a:br>
              <a:rPr lang="en-US" sz="1600">
                <a:solidFill>
                  <a:schemeClr val="accent2"/>
                </a:solidFill>
                <a:latin typeface="Avenir Medium" panose="02000603020000020003" pitchFamily="2" charset="0"/>
              </a:rPr>
            </a:br>
            <a:r>
              <a:rPr lang="en-US" sz="1600">
                <a:solidFill>
                  <a:schemeClr val="accent2"/>
                </a:solidFill>
                <a:latin typeface="Avenir Medium" panose="02000603020000020003" pitchFamily="2" charset="0"/>
              </a:rPr>
              <a:t>response</a:t>
            </a:r>
          </a:p>
        </p:txBody>
      </p:sp>
      <p:cxnSp>
        <p:nvCxnSpPr>
          <p:cNvPr id="48" name="Straight Connector 47">
            <a:extLst>
              <a:ext uri="{FF2B5EF4-FFF2-40B4-BE49-F238E27FC236}">
                <a16:creationId xmlns:a16="http://schemas.microsoft.com/office/drawing/2014/main" id="{19FAC668-12AF-8A0B-6F51-6B0E989E183D}"/>
              </a:ext>
            </a:extLst>
          </p:cNvPr>
          <p:cNvCxnSpPr>
            <a:cxnSpLocks/>
          </p:cNvCxnSpPr>
          <p:nvPr/>
        </p:nvCxnSpPr>
        <p:spPr>
          <a:xfrm>
            <a:off x="4651551" y="4952054"/>
            <a:ext cx="2834640" cy="0"/>
          </a:xfrm>
          <a:prstGeom prst="line">
            <a:avLst/>
          </a:prstGeom>
          <a:ln w="12700">
            <a:solidFill>
              <a:schemeClr val="bg1">
                <a:lumMod val="65000"/>
              </a:schemeClr>
            </a:solidFill>
            <a:prstDash val="dash"/>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54DB8AD5-4CF8-963E-7B0F-2E0D716F20A1}"/>
              </a:ext>
            </a:extLst>
          </p:cNvPr>
          <p:cNvCxnSpPr>
            <a:cxnSpLocks/>
          </p:cNvCxnSpPr>
          <p:nvPr/>
        </p:nvCxnSpPr>
        <p:spPr>
          <a:xfrm>
            <a:off x="7498103" y="2824242"/>
            <a:ext cx="0" cy="128016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9D884F02-7EF8-4A39-114B-F3D54B54267A}"/>
              </a:ext>
            </a:extLst>
          </p:cNvPr>
          <p:cNvCxnSpPr>
            <a:cxnSpLocks/>
          </p:cNvCxnSpPr>
          <p:nvPr/>
        </p:nvCxnSpPr>
        <p:spPr>
          <a:xfrm>
            <a:off x="7498103" y="4175588"/>
            <a:ext cx="0" cy="73152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59BAD711-9C33-67BE-59E7-F934A61081DC}"/>
              </a:ext>
            </a:extLst>
          </p:cNvPr>
          <p:cNvCxnSpPr>
            <a:cxnSpLocks/>
          </p:cNvCxnSpPr>
          <p:nvPr/>
        </p:nvCxnSpPr>
        <p:spPr>
          <a:xfrm>
            <a:off x="7498103" y="4994591"/>
            <a:ext cx="0" cy="109728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C1158A3B-8E17-0F96-706A-F2BC72E7F573}"/>
              </a:ext>
            </a:extLst>
          </p:cNvPr>
          <p:cNvSpPr txBox="1"/>
          <p:nvPr/>
        </p:nvSpPr>
        <p:spPr>
          <a:xfrm>
            <a:off x="5286654" y="4873606"/>
            <a:ext cx="1449115" cy="184666"/>
          </a:xfrm>
          <a:prstGeom prst="rect">
            <a:avLst/>
          </a:prstGeom>
          <a:solidFill>
            <a:schemeClr val="bg1"/>
          </a:solidFill>
          <a:effectLst/>
        </p:spPr>
        <p:txBody>
          <a:bodyPr wrap="none" lIns="0" tIns="0" rIns="0" bIns="0" rtlCol="0">
            <a:spAutoFit/>
          </a:bodyPr>
          <a:lstStyle/>
          <a:p>
            <a:pPr marL="0" marR="0" lvl="0" indent="0" algn="ctr" defTabSz="914400" rtl="0" eaLnBrk="1" fontAlgn="auto" latinLnBrk="0" hangingPunct="1">
              <a:lnSpc>
                <a:spcPct val="100000"/>
              </a:lnSpc>
              <a:spcBef>
                <a:spcPts val="1200"/>
              </a:spcBef>
              <a:spcAft>
                <a:spcPts val="0"/>
              </a:spcAft>
              <a:buClrTx/>
              <a:buSzTx/>
              <a:buFontTx/>
              <a:buNone/>
              <a:tabLst/>
              <a:defRPr/>
            </a:pPr>
            <a:r>
              <a:rPr kumimoji="0" lang="en-US" sz="1200" b="0" i="0" u="none" strike="noStrike" kern="1200" cap="none" spc="0" normalizeH="0" baseline="0" noProof="0">
                <a:ln>
                  <a:noFill/>
                </a:ln>
                <a:solidFill>
                  <a:schemeClr val="bg1">
                    <a:lumMod val="50000"/>
                  </a:schemeClr>
                </a:solidFill>
                <a:effectLst/>
                <a:uLnTx/>
                <a:uFillTx/>
                <a:latin typeface="Avenir Book" panose="02000503020000020003" pitchFamily="2" charset="0"/>
                <a:ea typeface="+mn-ea"/>
                <a:cs typeface="+mn-cs"/>
              </a:rPr>
              <a:t>30% tumor reduction</a:t>
            </a:r>
          </a:p>
        </p:txBody>
      </p:sp>
      <p:pic>
        <p:nvPicPr>
          <p:cNvPr id="4" name="Picture 4">
            <a:extLst>
              <a:ext uri="{FF2B5EF4-FFF2-40B4-BE49-F238E27FC236}">
                <a16:creationId xmlns:a16="http://schemas.microsoft.com/office/drawing/2014/main" id="{49DDC61C-EB76-AF60-AB68-6B6AA0617A2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3512" r="42792" b="5385"/>
          <a:stretch/>
        </p:blipFill>
        <p:spPr bwMode="auto">
          <a:xfrm>
            <a:off x="1019089" y="2700872"/>
            <a:ext cx="3332680" cy="3624031"/>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4">
            <a:extLst>
              <a:ext uri="{FF2B5EF4-FFF2-40B4-BE49-F238E27FC236}">
                <a16:creationId xmlns:a16="http://schemas.microsoft.com/office/drawing/2014/main" id="{20822059-0DDD-5946-F76E-074D0633156C}"/>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4001" r="40809" b="5293"/>
          <a:stretch/>
        </p:blipFill>
        <p:spPr bwMode="auto">
          <a:xfrm>
            <a:off x="7625610" y="2706458"/>
            <a:ext cx="3421992" cy="3624031"/>
          </a:xfrm>
          <a:prstGeom prst="rect">
            <a:avLst/>
          </a:prstGeom>
          <a:noFill/>
          <a:extLst>
            <a:ext uri="{909E8E84-426E-40DD-AFC4-6F175D3DCCD1}">
              <a14:hiddenFill xmlns:a14="http://schemas.microsoft.com/office/drawing/2010/main">
                <a:solidFill>
                  <a:srgbClr val="FFFFFF"/>
                </a:solidFill>
              </a14:hiddenFill>
            </a:ext>
          </a:extLst>
        </p:spPr>
      </p:pic>
      <p:sp>
        <p:nvSpPr>
          <p:cNvPr id="56" name="Rectangle 55">
            <a:extLst>
              <a:ext uri="{FF2B5EF4-FFF2-40B4-BE49-F238E27FC236}">
                <a16:creationId xmlns:a16="http://schemas.microsoft.com/office/drawing/2014/main" id="{EDE5C3A5-D50E-196F-80A0-2136B7291D5C}"/>
              </a:ext>
            </a:extLst>
          </p:cNvPr>
          <p:cNvSpPr/>
          <p:nvPr/>
        </p:nvSpPr>
        <p:spPr>
          <a:xfrm>
            <a:off x="586131" y="2308363"/>
            <a:ext cx="4572000" cy="366926"/>
          </a:xfrm>
          <a:prstGeom prst="rect">
            <a:avLst/>
          </a:prstGeom>
          <a:solidFill>
            <a:schemeClr val="bg1">
              <a:lumMod val="95000"/>
            </a:scheme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26" name="TextBox 25">
            <a:extLst>
              <a:ext uri="{FF2B5EF4-FFF2-40B4-BE49-F238E27FC236}">
                <a16:creationId xmlns:a16="http://schemas.microsoft.com/office/drawing/2014/main" id="{1B847AC5-4874-9519-0D72-2F2728A30D69}"/>
              </a:ext>
            </a:extLst>
          </p:cNvPr>
          <p:cNvSpPr txBox="1"/>
          <p:nvPr/>
        </p:nvSpPr>
        <p:spPr>
          <a:xfrm>
            <a:off x="657582" y="2353327"/>
            <a:ext cx="4429098" cy="276999"/>
          </a:xfrm>
          <a:prstGeom prst="rect">
            <a:avLst/>
          </a:prstGeom>
          <a:noFill/>
          <a:effectLst/>
        </p:spPr>
        <p:txBody>
          <a:bodyPr wrap="none" lIns="0" tIns="0" rIns="0" bIns="0" rtlCol="0" anchor="ctr">
            <a:spAutoFit/>
          </a:bodyPr>
          <a:lstStyle/>
          <a:p>
            <a:pPr algn="ctr">
              <a:spcBef>
                <a:spcPts val="1200"/>
              </a:spcBef>
            </a:pPr>
            <a:r>
              <a:rPr lang="en-US">
                <a:solidFill>
                  <a:schemeClr val="accent5"/>
                </a:solidFill>
                <a:latin typeface="Avenir Medium" panose="02000603020000020003" pitchFamily="2" charset="0"/>
              </a:rPr>
              <a:t>Bev naïve: onvansertib + FOLFIRI/</a:t>
            </a:r>
            <a:r>
              <a:rPr lang="en-US" err="1">
                <a:solidFill>
                  <a:schemeClr val="accent5"/>
                </a:solidFill>
                <a:latin typeface="Avenir Medium" panose="02000603020000020003" pitchFamily="2" charset="0"/>
              </a:rPr>
              <a:t>bev</a:t>
            </a:r>
            <a:r>
              <a:rPr lang="en-US">
                <a:solidFill>
                  <a:schemeClr val="accent5"/>
                </a:solidFill>
                <a:latin typeface="Avenir Medium" panose="02000603020000020003" pitchFamily="2" charset="0"/>
              </a:rPr>
              <a:t> arm</a:t>
            </a:r>
          </a:p>
        </p:txBody>
      </p:sp>
      <p:sp>
        <p:nvSpPr>
          <p:cNvPr id="20" name="TextBox 19">
            <a:extLst>
              <a:ext uri="{FF2B5EF4-FFF2-40B4-BE49-F238E27FC236}">
                <a16:creationId xmlns:a16="http://schemas.microsoft.com/office/drawing/2014/main" id="{DDFF77CD-9675-F813-F0EF-8C813C943BAE}"/>
              </a:ext>
            </a:extLst>
          </p:cNvPr>
          <p:cNvSpPr txBox="1"/>
          <p:nvPr/>
        </p:nvSpPr>
        <p:spPr>
          <a:xfrm>
            <a:off x="2345104" y="5900213"/>
            <a:ext cx="1325684" cy="169277"/>
          </a:xfrm>
          <a:prstGeom prst="rect">
            <a:avLst/>
          </a:prstGeom>
          <a:noFill/>
          <a:effectLst/>
        </p:spPr>
        <p:txBody>
          <a:bodyPr wrap="none" lIns="0" tIns="0" rIns="0" bIns="0" rtlCol="0">
            <a:spAutoFit/>
          </a:bodyPr>
          <a:lstStyle/>
          <a:p>
            <a:pPr algn="ctr">
              <a:spcBef>
                <a:spcPts val="1200"/>
              </a:spcBef>
            </a:pPr>
            <a:r>
              <a:rPr lang="en-US" sz="1100">
                <a:solidFill>
                  <a:schemeClr val="bg1">
                    <a:lumMod val="50000"/>
                  </a:schemeClr>
                </a:solidFill>
                <a:latin typeface="Avenir Book" panose="02000503020000020003" pitchFamily="2" charset="0"/>
              </a:rPr>
              <a:t>Months on treatment</a:t>
            </a:r>
          </a:p>
        </p:txBody>
      </p:sp>
      <p:sp>
        <p:nvSpPr>
          <p:cNvPr id="17" name="TextBox 16">
            <a:extLst>
              <a:ext uri="{FF2B5EF4-FFF2-40B4-BE49-F238E27FC236}">
                <a16:creationId xmlns:a16="http://schemas.microsoft.com/office/drawing/2014/main" id="{8EBEEA14-E0CC-F949-16C4-26F7492516D8}"/>
              </a:ext>
            </a:extLst>
          </p:cNvPr>
          <p:cNvSpPr txBox="1"/>
          <p:nvPr/>
        </p:nvSpPr>
        <p:spPr>
          <a:xfrm>
            <a:off x="9005638" y="5904567"/>
            <a:ext cx="1325684" cy="169277"/>
          </a:xfrm>
          <a:prstGeom prst="rect">
            <a:avLst/>
          </a:prstGeom>
          <a:noFill/>
          <a:effectLst/>
        </p:spPr>
        <p:txBody>
          <a:bodyPr wrap="none" lIns="0" tIns="0" rIns="0" bIns="0" rtlCol="0">
            <a:spAutoFit/>
          </a:bodyPr>
          <a:lstStyle/>
          <a:p>
            <a:pPr algn="ctr">
              <a:spcBef>
                <a:spcPts val="1200"/>
              </a:spcBef>
            </a:pPr>
            <a:r>
              <a:rPr lang="en-US" sz="1100">
                <a:solidFill>
                  <a:schemeClr val="bg1">
                    <a:lumMod val="50000"/>
                  </a:schemeClr>
                </a:solidFill>
                <a:latin typeface="Avenir Book" panose="02000503020000020003" pitchFamily="2" charset="0"/>
              </a:rPr>
              <a:t>Months on treatment</a:t>
            </a:r>
          </a:p>
        </p:txBody>
      </p:sp>
      <p:sp>
        <p:nvSpPr>
          <p:cNvPr id="40" name="Rectangle 39">
            <a:extLst>
              <a:ext uri="{FF2B5EF4-FFF2-40B4-BE49-F238E27FC236}">
                <a16:creationId xmlns:a16="http://schemas.microsoft.com/office/drawing/2014/main" id="{6697CE03-6616-52C0-180E-333DDA5055BF}"/>
              </a:ext>
            </a:extLst>
          </p:cNvPr>
          <p:cNvSpPr/>
          <p:nvPr/>
        </p:nvSpPr>
        <p:spPr>
          <a:xfrm>
            <a:off x="7182969" y="2308363"/>
            <a:ext cx="4663440" cy="366926"/>
          </a:xfrm>
          <a:prstGeom prst="rect">
            <a:avLst/>
          </a:prstGeom>
          <a:solidFill>
            <a:schemeClr val="bg1">
              <a:lumMod val="95000"/>
            </a:scheme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41" name="TextBox 40">
            <a:extLst>
              <a:ext uri="{FF2B5EF4-FFF2-40B4-BE49-F238E27FC236}">
                <a16:creationId xmlns:a16="http://schemas.microsoft.com/office/drawing/2014/main" id="{395F8A0A-9EFE-A226-0F81-BEABAB4497DB}"/>
              </a:ext>
            </a:extLst>
          </p:cNvPr>
          <p:cNvSpPr txBox="1"/>
          <p:nvPr/>
        </p:nvSpPr>
        <p:spPr>
          <a:xfrm>
            <a:off x="7588681" y="2353327"/>
            <a:ext cx="3852017" cy="276999"/>
          </a:xfrm>
          <a:prstGeom prst="rect">
            <a:avLst/>
          </a:prstGeom>
          <a:noFill/>
          <a:effectLst/>
        </p:spPr>
        <p:txBody>
          <a:bodyPr wrap="none" lIns="0" tIns="0" rIns="0" bIns="0" rtlCol="0" anchor="ctr">
            <a:spAutoFit/>
          </a:bodyPr>
          <a:lstStyle/>
          <a:p>
            <a:pPr algn="ctr">
              <a:spcBef>
                <a:spcPts val="1200"/>
              </a:spcBef>
            </a:pPr>
            <a:r>
              <a:rPr lang="en-US">
                <a:solidFill>
                  <a:schemeClr val="accent5"/>
                </a:solidFill>
                <a:latin typeface="Avenir Medium" panose="02000603020000020003" pitchFamily="2" charset="0"/>
              </a:rPr>
              <a:t>Bev naïve: FOLFIRI/</a:t>
            </a:r>
            <a:r>
              <a:rPr lang="en-US" err="1">
                <a:solidFill>
                  <a:schemeClr val="accent5"/>
                </a:solidFill>
                <a:latin typeface="Avenir Medium" panose="02000603020000020003" pitchFamily="2" charset="0"/>
              </a:rPr>
              <a:t>bev</a:t>
            </a:r>
            <a:r>
              <a:rPr lang="en-US">
                <a:solidFill>
                  <a:schemeClr val="accent5"/>
                </a:solidFill>
                <a:latin typeface="Avenir Medium" panose="02000603020000020003" pitchFamily="2" charset="0"/>
              </a:rPr>
              <a:t> (control) arm</a:t>
            </a:r>
          </a:p>
        </p:txBody>
      </p:sp>
      <p:grpSp>
        <p:nvGrpSpPr>
          <p:cNvPr id="24" name="Group 23">
            <a:extLst>
              <a:ext uri="{FF2B5EF4-FFF2-40B4-BE49-F238E27FC236}">
                <a16:creationId xmlns:a16="http://schemas.microsoft.com/office/drawing/2014/main" id="{CAAC6CC0-AC51-82AA-4AB4-3FB69050CC2C}"/>
              </a:ext>
            </a:extLst>
          </p:cNvPr>
          <p:cNvGrpSpPr/>
          <p:nvPr/>
        </p:nvGrpSpPr>
        <p:grpSpPr>
          <a:xfrm>
            <a:off x="2319795" y="2913835"/>
            <a:ext cx="1025922" cy="615553"/>
            <a:chOff x="2319795" y="2671906"/>
            <a:chExt cx="1025922" cy="615553"/>
          </a:xfrm>
        </p:grpSpPr>
        <p:sp>
          <p:nvSpPr>
            <p:cNvPr id="27" name="TextBox 26">
              <a:extLst>
                <a:ext uri="{FF2B5EF4-FFF2-40B4-BE49-F238E27FC236}">
                  <a16:creationId xmlns:a16="http://schemas.microsoft.com/office/drawing/2014/main" id="{3BF37431-18A9-DE54-BD61-5C2A8E87940E}"/>
                </a:ext>
              </a:extLst>
            </p:cNvPr>
            <p:cNvSpPr txBox="1"/>
            <p:nvPr/>
          </p:nvSpPr>
          <p:spPr>
            <a:xfrm>
              <a:off x="2319795" y="2671906"/>
              <a:ext cx="1025922" cy="615553"/>
            </a:xfrm>
            <a:prstGeom prst="rect">
              <a:avLst/>
            </a:prstGeom>
            <a:noFill/>
          </p:spPr>
          <p:txBody>
            <a:bodyPr wrap="none" lIns="0" tIns="0" rIns="0" bIns="0" rtlCol="0">
              <a:spAutoFit/>
            </a:bodyPr>
            <a:lstStyle/>
            <a:p>
              <a:pPr algn="l"/>
              <a:r>
                <a:rPr lang="en-US" sz="1000">
                  <a:solidFill>
                    <a:schemeClr val="bg2">
                      <a:lumMod val="50000"/>
                    </a:schemeClr>
                  </a:solidFill>
                </a:rPr>
                <a:t>Best response of: </a:t>
              </a:r>
            </a:p>
            <a:p>
              <a:pPr marL="230188" indent="-230188" algn="l"/>
              <a:r>
                <a:rPr lang="en-US" sz="1000">
                  <a:solidFill>
                    <a:schemeClr val="bg2">
                      <a:lumMod val="50000"/>
                    </a:schemeClr>
                  </a:solidFill>
                </a:rPr>
                <a:t>	PR</a:t>
              </a:r>
            </a:p>
            <a:p>
              <a:pPr marL="230188" indent="-230188" algn="l"/>
              <a:r>
                <a:rPr lang="en-US" sz="1000">
                  <a:solidFill>
                    <a:schemeClr val="bg2">
                      <a:lumMod val="50000"/>
                    </a:schemeClr>
                  </a:solidFill>
                </a:rPr>
                <a:t>	SD</a:t>
              </a:r>
            </a:p>
            <a:p>
              <a:pPr marL="230188" indent="-230188" algn="l"/>
              <a:r>
                <a:rPr lang="en-US" sz="1000">
                  <a:solidFill>
                    <a:schemeClr val="bg2">
                      <a:lumMod val="50000"/>
                    </a:schemeClr>
                  </a:solidFill>
                </a:rPr>
                <a:t>	PD</a:t>
              </a:r>
            </a:p>
          </p:txBody>
        </p:sp>
        <p:sp>
          <p:nvSpPr>
            <p:cNvPr id="31" name="Rectangle 30">
              <a:extLst>
                <a:ext uri="{FF2B5EF4-FFF2-40B4-BE49-F238E27FC236}">
                  <a16:creationId xmlns:a16="http://schemas.microsoft.com/office/drawing/2014/main" id="{5C6E4671-2D55-8A5C-2C85-6AD9A388723F}"/>
                </a:ext>
              </a:extLst>
            </p:cNvPr>
            <p:cNvSpPr/>
            <p:nvPr/>
          </p:nvSpPr>
          <p:spPr>
            <a:xfrm>
              <a:off x="2325851" y="2883043"/>
              <a:ext cx="182880" cy="36576"/>
            </a:xfrm>
            <a:prstGeom prst="rect">
              <a:avLst/>
            </a:prstGeom>
            <a:solidFill>
              <a:schemeClr val="accent2"/>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37" name="Rectangle 36">
              <a:extLst>
                <a:ext uri="{FF2B5EF4-FFF2-40B4-BE49-F238E27FC236}">
                  <a16:creationId xmlns:a16="http://schemas.microsoft.com/office/drawing/2014/main" id="{4783CD3F-5270-65E6-2713-E0B339D63828}"/>
                </a:ext>
              </a:extLst>
            </p:cNvPr>
            <p:cNvSpPr/>
            <p:nvPr/>
          </p:nvSpPr>
          <p:spPr>
            <a:xfrm>
              <a:off x="2325851" y="3026184"/>
              <a:ext cx="182880" cy="36576"/>
            </a:xfrm>
            <a:prstGeom prst="rect">
              <a:avLst/>
            </a:prstGeom>
            <a:solidFill>
              <a:schemeClr val="accent3"/>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38" name="Rectangle 37">
              <a:extLst>
                <a:ext uri="{FF2B5EF4-FFF2-40B4-BE49-F238E27FC236}">
                  <a16:creationId xmlns:a16="http://schemas.microsoft.com/office/drawing/2014/main" id="{5531A8F7-39C3-6215-A404-79C9B40C20C2}"/>
                </a:ext>
              </a:extLst>
            </p:cNvPr>
            <p:cNvSpPr/>
            <p:nvPr/>
          </p:nvSpPr>
          <p:spPr>
            <a:xfrm>
              <a:off x="2325851" y="3184823"/>
              <a:ext cx="182880" cy="36576"/>
            </a:xfrm>
            <a:prstGeom prst="rect">
              <a:avLst/>
            </a:prstGeom>
            <a:solidFill>
              <a:schemeClr val="accent4"/>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grpSp>
      <p:sp>
        <p:nvSpPr>
          <p:cNvPr id="6" name="TextBox 5">
            <a:extLst>
              <a:ext uri="{FF2B5EF4-FFF2-40B4-BE49-F238E27FC236}">
                <a16:creationId xmlns:a16="http://schemas.microsoft.com/office/drawing/2014/main" id="{165AA921-E6AD-7D50-5A9F-C34173EB2246}"/>
              </a:ext>
            </a:extLst>
          </p:cNvPr>
          <p:cNvSpPr txBox="1"/>
          <p:nvPr/>
        </p:nvSpPr>
        <p:spPr>
          <a:xfrm>
            <a:off x="6560618" y="1773070"/>
            <a:ext cx="4483600" cy="276999"/>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err="1">
                <a:ln>
                  <a:noFill/>
                </a:ln>
                <a:solidFill>
                  <a:srgbClr val="58595B"/>
                </a:solidFill>
                <a:effectLst/>
                <a:uLnTx/>
                <a:uFillTx/>
                <a:latin typeface="Avenir Book" panose="02000503020000020003" pitchFamily="2" charset="0"/>
                <a:ea typeface="+mn-ea"/>
                <a:cs typeface="+mn-cs"/>
              </a:rPr>
              <a:t>bev</a:t>
            </a: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 naïve patients (as of February 26, 2024)</a:t>
            </a:r>
          </a:p>
        </p:txBody>
      </p:sp>
      <p:sp>
        <p:nvSpPr>
          <p:cNvPr id="8" name="Rectangle 7">
            <a:hlinkClick r:id="rId5" action="ppaction://hlinksldjump"/>
            <a:extLst>
              <a:ext uri="{FF2B5EF4-FFF2-40B4-BE49-F238E27FC236}">
                <a16:creationId xmlns:a16="http://schemas.microsoft.com/office/drawing/2014/main" id="{B7D9DF4B-6A5A-5E42-BFF1-928735D3BFE9}"/>
              </a:ext>
            </a:extLst>
          </p:cNvPr>
          <p:cNvSpPr/>
          <p:nvPr/>
        </p:nvSpPr>
        <p:spPr>
          <a:xfrm>
            <a:off x="11096625" y="6191250"/>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Tree>
    <p:extLst>
      <p:ext uri="{BB962C8B-B14F-4D97-AF65-F5344CB8AC3E}">
        <p14:creationId xmlns:p14="http://schemas.microsoft.com/office/powerpoint/2010/main" val="2950389075"/>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5005040-3A75-95C8-E15E-D69A4E1A6A09}"/>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4A89017-31BD-1C77-E40A-7FE2D2FE61B7}"/>
              </a:ext>
            </a:extLst>
          </p:cNvPr>
          <p:cNvSpPr>
            <a:spLocks noGrp="1"/>
          </p:cNvSpPr>
          <p:nvPr>
            <p:ph type="title"/>
          </p:nvPr>
        </p:nvSpPr>
        <p:spPr/>
        <p:txBody>
          <a:bodyPr/>
          <a:lstStyle/>
          <a:p>
            <a:r>
              <a:rPr lang="en-US"/>
              <a:t>ONSEMBLE </a:t>
            </a:r>
            <a:r>
              <a:rPr lang="en-US" err="1"/>
              <a:t>bev</a:t>
            </a:r>
            <a:r>
              <a:rPr lang="en-US"/>
              <a:t> naïve patients treated with onvansertib + SoC achieved deeper responses than SoC alone</a:t>
            </a:r>
            <a:endParaRPr lang="en-US">
              <a:solidFill>
                <a:srgbClr val="FF00FF"/>
              </a:solidFill>
            </a:endParaRPr>
          </a:p>
        </p:txBody>
      </p:sp>
      <p:sp>
        <p:nvSpPr>
          <p:cNvPr id="3" name="Text Placeholder 2">
            <a:extLst>
              <a:ext uri="{FF2B5EF4-FFF2-40B4-BE49-F238E27FC236}">
                <a16:creationId xmlns:a16="http://schemas.microsoft.com/office/drawing/2014/main" id="{C9F48259-53C0-E51C-9D21-8423077BBF41}"/>
              </a:ext>
            </a:extLst>
          </p:cNvPr>
          <p:cNvSpPr>
            <a:spLocks noGrp="1"/>
          </p:cNvSpPr>
          <p:nvPr>
            <p:ph type="body" sz="quarter" idx="10"/>
          </p:nvPr>
        </p:nvSpPr>
        <p:spPr>
          <a:xfrm>
            <a:off x="304800" y="6522265"/>
            <a:ext cx="7620000" cy="269875"/>
          </a:xfrm>
        </p:spPr>
        <p:txBody>
          <a:bodyPr/>
          <a:lstStyle/>
          <a:p>
            <a:pPr marL="117475" indent="-117475"/>
            <a:r>
              <a:rPr lang="en-US" sz="900">
                <a:latin typeface="Avenir Light" panose="020B0402020203020204" pitchFamily="34" charset="0"/>
              </a:rPr>
              <a:t>*	Spider plots reflect interim data as of February 26, 2024 from an ongoing, discontinued trial and unlocked EDC database.</a:t>
            </a:r>
          </a:p>
        </p:txBody>
      </p:sp>
      <p:sp>
        <p:nvSpPr>
          <p:cNvPr id="21" name="TextBox 20">
            <a:extLst>
              <a:ext uri="{FF2B5EF4-FFF2-40B4-BE49-F238E27FC236}">
                <a16:creationId xmlns:a16="http://schemas.microsoft.com/office/drawing/2014/main" id="{5CC21820-BB5C-AEC6-19DC-1D77467C85CE}"/>
              </a:ext>
            </a:extLst>
          </p:cNvPr>
          <p:cNvSpPr txBox="1"/>
          <p:nvPr/>
        </p:nvSpPr>
        <p:spPr>
          <a:xfrm rot="16200000">
            <a:off x="-375166" y="4189664"/>
            <a:ext cx="2542364" cy="169277"/>
          </a:xfrm>
          <a:prstGeom prst="rect">
            <a:avLst/>
          </a:prstGeom>
          <a:noFill/>
          <a:effectLst/>
        </p:spPr>
        <p:txBody>
          <a:bodyPr wrap="none" lIns="0" tIns="0" rIns="0" bIns="0" rtlCol="0">
            <a:spAutoFit/>
          </a:bodyPr>
          <a:lstStyle/>
          <a:p>
            <a:pPr algn="ctr">
              <a:spcBef>
                <a:spcPts val="1200"/>
              </a:spcBef>
            </a:pPr>
            <a:r>
              <a:rPr lang="en-US" sz="1100">
                <a:solidFill>
                  <a:schemeClr val="accent6">
                    <a:lumMod val="50000"/>
                  </a:schemeClr>
                </a:solidFill>
                <a:latin typeface="Avenir Book" panose="02000503020000020003" pitchFamily="2" charset="0"/>
              </a:rPr>
              <a:t>% change in target lesions from baseline</a:t>
            </a:r>
          </a:p>
        </p:txBody>
      </p:sp>
      <p:pic>
        <p:nvPicPr>
          <p:cNvPr id="4" name="Picture 4">
            <a:extLst>
              <a:ext uri="{FF2B5EF4-FFF2-40B4-BE49-F238E27FC236}">
                <a16:creationId xmlns:a16="http://schemas.microsoft.com/office/drawing/2014/main" id="{DA7A6656-ABC5-BF84-CB07-F89BDE9E4E80}"/>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3512" r="42792" b="5385"/>
          <a:stretch/>
        </p:blipFill>
        <p:spPr bwMode="auto">
          <a:xfrm>
            <a:off x="1019089" y="2700872"/>
            <a:ext cx="3332680" cy="3624031"/>
          </a:xfrm>
          <a:prstGeom prst="rect">
            <a:avLst/>
          </a:prstGeom>
          <a:noFill/>
          <a:extLst>
            <a:ext uri="{909E8E84-426E-40DD-AFC4-6F175D3DCCD1}">
              <a14:hiddenFill xmlns:a14="http://schemas.microsoft.com/office/drawing/2010/main">
                <a:solidFill>
                  <a:srgbClr val="FFFFFF"/>
                </a:solidFill>
              </a14:hiddenFill>
            </a:ext>
          </a:extLst>
        </p:spPr>
      </p:pic>
      <p:sp>
        <p:nvSpPr>
          <p:cNvPr id="20" name="TextBox 19">
            <a:extLst>
              <a:ext uri="{FF2B5EF4-FFF2-40B4-BE49-F238E27FC236}">
                <a16:creationId xmlns:a16="http://schemas.microsoft.com/office/drawing/2014/main" id="{9AE55EC9-61B4-1703-D92F-75504B641362}"/>
              </a:ext>
            </a:extLst>
          </p:cNvPr>
          <p:cNvSpPr txBox="1"/>
          <p:nvPr/>
        </p:nvSpPr>
        <p:spPr>
          <a:xfrm>
            <a:off x="2345104" y="5900213"/>
            <a:ext cx="1325684" cy="169277"/>
          </a:xfrm>
          <a:prstGeom prst="rect">
            <a:avLst/>
          </a:prstGeom>
          <a:noFill/>
          <a:effectLst/>
        </p:spPr>
        <p:txBody>
          <a:bodyPr wrap="none" lIns="0" tIns="0" rIns="0" bIns="0" rtlCol="0">
            <a:spAutoFit/>
          </a:bodyPr>
          <a:lstStyle/>
          <a:p>
            <a:pPr algn="ctr">
              <a:spcBef>
                <a:spcPts val="1200"/>
              </a:spcBef>
            </a:pPr>
            <a:r>
              <a:rPr lang="en-US" sz="1100">
                <a:solidFill>
                  <a:schemeClr val="bg1">
                    <a:lumMod val="50000"/>
                  </a:schemeClr>
                </a:solidFill>
                <a:latin typeface="Avenir Book" panose="02000503020000020003" pitchFamily="2" charset="0"/>
              </a:rPr>
              <a:t>Months on treatment</a:t>
            </a:r>
          </a:p>
        </p:txBody>
      </p:sp>
      <p:sp>
        <p:nvSpPr>
          <p:cNvPr id="7" name="Freeform: Shape 6">
            <a:extLst>
              <a:ext uri="{FF2B5EF4-FFF2-40B4-BE49-F238E27FC236}">
                <a16:creationId xmlns:a16="http://schemas.microsoft.com/office/drawing/2014/main" id="{345BA82A-1C38-943F-65D9-50944F710693}"/>
              </a:ext>
            </a:extLst>
          </p:cNvPr>
          <p:cNvSpPr/>
          <p:nvPr/>
        </p:nvSpPr>
        <p:spPr>
          <a:xfrm flipH="1">
            <a:off x="4010595" y="3601432"/>
            <a:ext cx="4712297" cy="2047394"/>
          </a:xfrm>
          <a:custGeom>
            <a:avLst/>
            <a:gdLst>
              <a:gd name="connsiteX0" fmla="*/ 226417 w 4590038"/>
              <a:gd name="connsiteY0" fmla="*/ 0 h 2113480"/>
              <a:gd name="connsiteX1" fmla="*/ 4073290 w 4590038"/>
              <a:gd name="connsiteY1" fmla="*/ 0 h 2113480"/>
              <a:gd name="connsiteX2" fmla="*/ 4299707 w 4590038"/>
              <a:gd name="connsiteY2" fmla="*/ 226417 h 2113480"/>
              <a:gd name="connsiteX3" fmla="*/ 4299707 w 4590038"/>
              <a:gd name="connsiteY3" fmla="*/ 888349 h 2113480"/>
              <a:gd name="connsiteX4" fmla="*/ 4590038 w 4590038"/>
              <a:gd name="connsiteY4" fmla="*/ 1056741 h 2113480"/>
              <a:gd name="connsiteX5" fmla="*/ 4299707 w 4590038"/>
              <a:gd name="connsiteY5" fmla="*/ 1225133 h 2113480"/>
              <a:gd name="connsiteX6" fmla="*/ 4299707 w 4590038"/>
              <a:gd name="connsiteY6" fmla="*/ 1887063 h 2113480"/>
              <a:gd name="connsiteX7" fmla="*/ 4073290 w 4590038"/>
              <a:gd name="connsiteY7" fmla="*/ 2113480 h 2113480"/>
              <a:gd name="connsiteX8" fmla="*/ 226417 w 4590038"/>
              <a:gd name="connsiteY8" fmla="*/ 2113480 h 2113480"/>
              <a:gd name="connsiteX9" fmla="*/ 0 w 4590038"/>
              <a:gd name="connsiteY9" fmla="*/ 1887063 h 2113480"/>
              <a:gd name="connsiteX10" fmla="*/ 0 w 4590038"/>
              <a:gd name="connsiteY10" fmla="*/ 226417 h 2113480"/>
              <a:gd name="connsiteX11" fmla="*/ 226417 w 4590038"/>
              <a:gd name="connsiteY11" fmla="*/ 0 h 2113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90038" h="2113480">
                <a:moveTo>
                  <a:pt x="226417" y="0"/>
                </a:moveTo>
                <a:lnTo>
                  <a:pt x="4073290" y="0"/>
                </a:lnTo>
                <a:cubicBezTo>
                  <a:pt x="4198337" y="0"/>
                  <a:pt x="4299707" y="101370"/>
                  <a:pt x="4299707" y="226417"/>
                </a:cubicBezTo>
                <a:lnTo>
                  <a:pt x="4299707" y="888349"/>
                </a:lnTo>
                <a:lnTo>
                  <a:pt x="4590038" y="1056741"/>
                </a:lnTo>
                <a:lnTo>
                  <a:pt x="4299707" y="1225133"/>
                </a:lnTo>
                <a:lnTo>
                  <a:pt x="4299707" y="1887063"/>
                </a:lnTo>
                <a:cubicBezTo>
                  <a:pt x="4299707" y="2012110"/>
                  <a:pt x="4198337" y="2113480"/>
                  <a:pt x="4073290" y="2113480"/>
                </a:cubicBezTo>
                <a:lnTo>
                  <a:pt x="226417" y="2113480"/>
                </a:lnTo>
                <a:cubicBezTo>
                  <a:pt x="101370" y="2113480"/>
                  <a:pt x="0" y="2012110"/>
                  <a:pt x="0" y="1887063"/>
                </a:cubicBezTo>
                <a:lnTo>
                  <a:pt x="0" y="226417"/>
                </a:lnTo>
                <a:cubicBezTo>
                  <a:pt x="0" y="101370"/>
                  <a:pt x="101370" y="0"/>
                  <a:pt x="226417" y="0"/>
                </a:cubicBezTo>
                <a:close/>
              </a:path>
            </a:pathLst>
          </a:custGeom>
          <a:solidFill>
            <a:schemeClr val="bg1"/>
          </a:solidFill>
          <a:ln w="9525">
            <a:solidFill>
              <a:schemeClr val="accent4"/>
            </a:solidFill>
          </a:ln>
          <a:effectLst>
            <a:outerShdw blurRad="254000" sx="102000" sy="102000" algn="ctr" rotWithShape="0">
              <a:prstClr val="black">
                <a:alpha val="30000"/>
              </a:prstClr>
            </a:outerShdw>
          </a:effectLst>
        </p:spPr>
        <p:style>
          <a:lnRef idx="1">
            <a:schemeClr val="accent1"/>
          </a:lnRef>
          <a:fillRef idx="0">
            <a:schemeClr val="accent1"/>
          </a:fillRef>
          <a:effectRef idx="0">
            <a:schemeClr val="accent1"/>
          </a:effectRef>
          <a:fontRef idx="minor">
            <a:schemeClr val="tx1"/>
          </a:fontRef>
        </p:style>
        <p:txBody>
          <a:bodyPr wrap="square" rtlCol="0" anchor="ctr">
            <a:noAutofit/>
          </a:bodyPr>
          <a:lstStyle/>
          <a:p>
            <a:pPr algn="ctr"/>
            <a:endParaRPr lang="en-US">
              <a:solidFill>
                <a:schemeClr val="accent1"/>
              </a:solidFill>
              <a:latin typeface="Avenir Book" panose="02000503020000020003" pitchFamily="2" charset="0"/>
            </a:endParaRPr>
          </a:p>
        </p:txBody>
      </p:sp>
      <p:sp>
        <p:nvSpPr>
          <p:cNvPr id="10" name="TextBox 9">
            <a:extLst>
              <a:ext uri="{FF2B5EF4-FFF2-40B4-BE49-F238E27FC236}">
                <a16:creationId xmlns:a16="http://schemas.microsoft.com/office/drawing/2014/main" id="{6D93AE07-EA36-097D-395F-6AB04A213E80}"/>
              </a:ext>
            </a:extLst>
          </p:cNvPr>
          <p:cNvSpPr txBox="1"/>
          <p:nvPr/>
        </p:nvSpPr>
        <p:spPr>
          <a:xfrm>
            <a:off x="4487058" y="3651773"/>
            <a:ext cx="4115515" cy="2031325"/>
          </a:xfrm>
          <a:prstGeom prst="rect">
            <a:avLst/>
          </a:prstGeom>
          <a:noFill/>
          <a:effectLst/>
        </p:spPr>
        <p:txBody>
          <a:bodyPr wrap="square">
            <a:spAutoFit/>
          </a:bodyPr>
          <a:lstStyle/>
          <a:p>
            <a:pPr algn="l">
              <a:spcBef>
                <a:spcPts val="1200"/>
              </a:spcBef>
            </a:pPr>
            <a:r>
              <a:rPr lang="en-US">
                <a:solidFill>
                  <a:schemeClr val="accent4"/>
                </a:solidFill>
                <a:latin typeface="Avenir Book" panose="02000503020000020003" pitchFamily="2" charset="0"/>
              </a:rPr>
              <a:t>Patient 006 discontinued onvansertib but remained on FOLFIRI/</a:t>
            </a:r>
            <a:r>
              <a:rPr lang="en-US" err="1">
                <a:solidFill>
                  <a:schemeClr val="accent4"/>
                </a:solidFill>
                <a:latin typeface="Avenir Book" panose="02000503020000020003" pitchFamily="2" charset="0"/>
              </a:rPr>
              <a:t>bev</a:t>
            </a:r>
            <a:r>
              <a:rPr lang="en-US">
                <a:solidFill>
                  <a:schemeClr val="accent4"/>
                </a:solidFill>
                <a:latin typeface="Avenir Book" panose="02000503020000020003" pitchFamily="2" charset="0"/>
              </a:rPr>
              <a:t> at their 6-month scan due to a suspicious new lung lesion.</a:t>
            </a:r>
            <a:br>
              <a:rPr lang="en-US">
                <a:solidFill>
                  <a:schemeClr val="accent4"/>
                </a:solidFill>
                <a:latin typeface="Avenir Book" panose="02000503020000020003" pitchFamily="2" charset="0"/>
              </a:rPr>
            </a:br>
            <a:r>
              <a:rPr lang="en-US">
                <a:solidFill>
                  <a:schemeClr val="accent4"/>
                </a:solidFill>
                <a:latin typeface="Avenir Book" panose="02000503020000020003" pitchFamily="2" charset="0"/>
              </a:rPr>
              <a:t>Lesion was later biopsy-confirmed as a Valley fever (fungal) infection, not a new tumor lesion</a:t>
            </a:r>
          </a:p>
        </p:txBody>
      </p:sp>
      <p:grpSp>
        <p:nvGrpSpPr>
          <p:cNvPr id="24" name="Group 23">
            <a:extLst>
              <a:ext uri="{FF2B5EF4-FFF2-40B4-BE49-F238E27FC236}">
                <a16:creationId xmlns:a16="http://schemas.microsoft.com/office/drawing/2014/main" id="{92049ABB-2D90-BC81-439C-63F471E07EC3}"/>
              </a:ext>
            </a:extLst>
          </p:cNvPr>
          <p:cNvGrpSpPr/>
          <p:nvPr/>
        </p:nvGrpSpPr>
        <p:grpSpPr>
          <a:xfrm>
            <a:off x="2319795" y="2913835"/>
            <a:ext cx="1025922" cy="615553"/>
            <a:chOff x="2319795" y="2671906"/>
            <a:chExt cx="1025922" cy="615553"/>
          </a:xfrm>
        </p:grpSpPr>
        <p:sp>
          <p:nvSpPr>
            <p:cNvPr id="27" name="TextBox 26">
              <a:extLst>
                <a:ext uri="{FF2B5EF4-FFF2-40B4-BE49-F238E27FC236}">
                  <a16:creationId xmlns:a16="http://schemas.microsoft.com/office/drawing/2014/main" id="{D385B891-F6A8-61BE-5A7B-BC41A6AA4418}"/>
                </a:ext>
              </a:extLst>
            </p:cNvPr>
            <p:cNvSpPr txBox="1"/>
            <p:nvPr/>
          </p:nvSpPr>
          <p:spPr>
            <a:xfrm>
              <a:off x="2319795" y="2671906"/>
              <a:ext cx="1025922" cy="615553"/>
            </a:xfrm>
            <a:prstGeom prst="rect">
              <a:avLst/>
            </a:prstGeom>
            <a:noFill/>
          </p:spPr>
          <p:txBody>
            <a:bodyPr wrap="none" lIns="0" tIns="0" rIns="0" bIns="0" rtlCol="0">
              <a:spAutoFit/>
            </a:bodyPr>
            <a:lstStyle/>
            <a:p>
              <a:pPr algn="l"/>
              <a:r>
                <a:rPr lang="en-US" sz="1000">
                  <a:solidFill>
                    <a:schemeClr val="bg2">
                      <a:lumMod val="50000"/>
                    </a:schemeClr>
                  </a:solidFill>
                </a:rPr>
                <a:t>Best response of: </a:t>
              </a:r>
            </a:p>
            <a:p>
              <a:pPr marL="230188" indent="-230188" algn="l"/>
              <a:r>
                <a:rPr lang="en-US" sz="1000">
                  <a:solidFill>
                    <a:schemeClr val="bg2">
                      <a:lumMod val="50000"/>
                    </a:schemeClr>
                  </a:solidFill>
                </a:rPr>
                <a:t>	PR</a:t>
              </a:r>
            </a:p>
            <a:p>
              <a:pPr marL="230188" indent="-230188" algn="l"/>
              <a:r>
                <a:rPr lang="en-US" sz="1000">
                  <a:solidFill>
                    <a:schemeClr val="bg2">
                      <a:lumMod val="50000"/>
                    </a:schemeClr>
                  </a:solidFill>
                </a:rPr>
                <a:t>	SD</a:t>
              </a:r>
            </a:p>
            <a:p>
              <a:pPr marL="230188" indent="-230188" algn="l"/>
              <a:r>
                <a:rPr lang="en-US" sz="1000">
                  <a:solidFill>
                    <a:schemeClr val="bg2">
                      <a:lumMod val="50000"/>
                    </a:schemeClr>
                  </a:solidFill>
                </a:rPr>
                <a:t>	PD</a:t>
              </a:r>
            </a:p>
          </p:txBody>
        </p:sp>
        <p:sp>
          <p:nvSpPr>
            <p:cNvPr id="31" name="Rectangle 30">
              <a:extLst>
                <a:ext uri="{FF2B5EF4-FFF2-40B4-BE49-F238E27FC236}">
                  <a16:creationId xmlns:a16="http://schemas.microsoft.com/office/drawing/2014/main" id="{16DF3FBC-2BB3-6330-C233-ABC63C4E20F1}"/>
                </a:ext>
              </a:extLst>
            </p:cNvPr>
            <p:cNvSpPr/>
            <p:nvPr/>
          </p:nvSpPr>
          <p:spPr>
            <a:xfrm>
              <a:off x="2325851" y="2883043"/>
              <a:ext cx="182880" cy="36576"/>
            </a:xfrm>
            <a:prstGeom prst="rect">
              <a:avLst/>
            </a:prstGeom>
            <a:solidFill>
              <a:schemeClr val="accent2"/>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37" name="Rectangle 36">
              <a:extLst>
                <a:ext uri="{FF2B5EF4-FFF2-40B4-BE49-F238E27FC236}">
                  <a16:creationId xmlns:a16="http://schemas.microsoft.com/office/drawing/2014/main" id="{F297FFCE-B9C3-3B64-86D6-C7DA72F46E6A}"/>
                </a:ext>
              </a:extLst>
            </p:cNvPr>
            <p:cNvSpPr/>
            <p:nvPr/>
          </p:nvSpPr>
          <p:spPr>
            <a:xfrm>
              <a:off x="2325851" y="3026184"/>
              <a:ext cx="182880" cy="36576"/>
            </a:xfrm>
            <a:prstGeom prst="rect">
              <a:avLst/>
            </a:prstGeom>
            <a:solidFill>
              <a:schemeClr val="accent3"/>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38" name="Rectangle 37">
              <a:extLst>
                <a:ext uri="{FF2B5EF4-FFF2-40B4-BE49-F238E27FC236}">
                  <a16:creationId xmlns:a16="http://schemas.microsoft.com/office/drawing/2014/main" id="{461DB33E-149C-9B84-CE63-D253DBA548D7}"/>
                </a:ext>
              </a:extLst>
            </p:cNvPr>
            <p:cNvSpPr/>
            <p:nvPr/>
          </p:nvSpPr>
          <p:spPr>
            <a:xfrm>
              <a:off x="2325851" y="3184823"/>
              <a:ext cx="182880" cy="36576"/>
            </a:xfrm>
            <a:prstGeom prst="rect">
              <a:avLst/>
            </a:prstGeom>
            <a:solidFill>
              <a:schemeClr val="accent4"/>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grpSp>
      <p:cxnSp>
        <p:nvCxnSpPr>
          <p:cNvPr id="11" name="Straight Arrow Connector 10">
            <a:extLst>
              <a:ext uri="{FF2B5EF4-FFF2-40B4-BE49-F238E27FC236}">
                <a16:creationId xmlns:a16="http://schemas.microsoft.com/office/drawing/2014/main" id="{F6F23EC8-6574-BA72-40FE-8A46B2DC5B94}"/>
              </a:ext>
            </a:extLst>
          </p:cNvPr>
          <p:cNvCxnSpPr/>
          <p:nvPr/>
        </p:nvCxnSpPr>
        <p:spPr>
          <a:xfrm>
            <a:off x="3214219" y="4437584"/>
            <a:ext cx="0" cy="446314"/>
          </a:xfrm>
          <a:prstGeom prst="straightConnector1">
            <a:avLst/>
          </a:prstGeom>
          <a:ln w="12700">
            <a:solidFill>
              <a:schemeClr val="accent4"/>
            </a:solidFill>
            <a:tailEnd type="triangle"/>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DF233A42-DC5A-C744-AC53-1BBB63080D28}"/>
              </a:ext>
            </a:extLst>
          </p:cNvPr>
          <p:cNvSpPr txBox="1"/>
          <p:nvPr/>
        </p:nvSpPr>
        <p:spPr>
          <a:xfrm>
            <a:off x="2594170" y="3677927"/>
            <a:ext cx="1250342" cy="738664"/>
          </a:xfrm>
          <a:prstGeom prst="rect">
            <a:avLst/>
          </a:prstGeom>
          <a:solidFill>
            <a:schemeClr val="bg1"/>
          </a:solidFill>
          <a:ln>
            <a:solidFill>
              <a:schemeClr val="bg1"/>
            </a:solidFill>
          </a:ln>
          <a:effectLst/>
        </p:spPr>
        <p:txBody>
          <a:bodyPr wrap="none" lIns="0" tIns="0" rIns="0" bIns="0" rtlCol="0" anchor="ctr">
            <a:spAutoFit/>
          </a:bodyPr>
          <a:lstStyle/>
          <a:p>
            <a:pPr algn="ctr">
              <a:spcBef>
                <a:spcPts val="1200"/>
              </a:spcBef>
            </a:pPr>
            <a:r>
              <a:rPr lang="en-US" sz="1600">
                <a:solidFill>
                  <a:schemeClr val="accent4"/>
                </a:solidFill>
                <a:latin typeface="Avenir Medium" panose="02000603020000020003" pitchFamily="2" charset="0"/>
              </a:rPr>
              <a:t>Patient</a:t>
            </a:r>
            <a:br>
              <a:rPr lang="en-US" sz="1600">
                <a:solidFill>
                  <a:schemeClr val="accent4"/>
                </a:solidFill>
                <a:latin typeface="Avenir Medium" panose="02000603020000020003" pitchFamily="2" charset="0"/>
              </a:rPr>
            </a:br>
            <a:r>
              <a:rPr lang="en-US" sz="1600">
                <a:solidFill>
                  <a:schemeClr val="accent4"/>
                </a:solidFill>
                <a:latin typeface="Avenir Medium" panose="02000603020000020003" pitchFamily="2" charset="0"/>
              </a:rPr>
              <a:t>discontinued </a:t>
            </a:r>
            <a:br>
              <a:rPr lang="en-US" sz="1600">
                <a:solidFill>
                  <a:schemeClr val="accent4"/>
                </a:solidFill>
                <a:latin typeface="Avenir Medium" panose="02000603020000020003" pitchFamily="2" charset="0"/>
              </a:rPr>
            </a:br>
            <a:r>
              <a:rPr lang="en-US" sz="1600">
                <a:solidFill>
                  <a:schemeClr val="accent4"/>
                </a:solidFill>
                <a:latin typeface="Avenir Medium" panose="02000603020000020003" pitchFamily="2" charset="0"/>
              </a:rPr>
              <a:t>onvansertib</a:t>
            </a:r>
          </a:p>
        </p:txBody>
      </p:sp>
      <p:sp>
        <p:nvSpPr>
          <p:cNvPr id="9" name="Rectangle 8">
            <a:extLst>
              <a:ext uri="{FF2B5EF4-FFF2-40B4-BE49-F238E27FC236}">
                <a16:creationId xmlns:a16="http://schemas.microsoft.com/office/drawing/2014/main" id="{5CD11C82-2DB2-5921-4A4F-9072C2EDD0F3}"/>
              </a:ext>
            </a:extLst>
          </p:cNvPr>
          <p:cNvSpPr/>
          <p:nvPr/>
        </p:nvSpPr>
        <p:spPr>
          <a:xfrm>
            <a:off x="586131" y="2308363"/>
            <a:ext cx="4572000" cy="366926"/>
          </a:xfrm>
          <a:prstGeom prst="rect">
            <a:avLst/>
          </a:prstGeom>
          <a:solidFill>
            <a:schemeClr val="bg1">
              <a:lumMod val="95000"/>
            </a:scheme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14" name="TextBox 13">
            <a:extLst>
              <a:ext uri="{FF2B5EF4-FFF2-40B4-BE49-F238E27FC236}">
                <a16:creationId xmlns:a16="http://schemas.microsoft.com/office/drawing/2014/main" id="{36ADA9BF-297B-AE71-FA26-7EB12A2E4447}"/>
              </a:ext>
            </a:extLst>
          </p:cNvPr>
          <p:cNvSpPr txBox="1"/>
          <p:nvPr/>
        </p:nvSpPr>
        <p:spPr>
          <a:xfrm>
            <a:off x="657582" y="2353327"/>
            <a:ext cx="4429098" cy="276999"/>
          </a:xfrm>
          <a:prstGeom prst="rect">
            <a:avLst/>
          </a:prstGeom>
          <a:noFill/>
          <a:effectLst/>
        </p:spPr>
        <p:txBody>
          <a:bodyPr wrap="none" lIns="0" tIns="0" rIns="0" bIns="0" rtlCol="0" anchor="ctr">
            <a:spAutoFit/>
          </a:bodyPr>
          <a:lstStyle/>
          <a:p>
            <a:pPr algn="ctr">
              <a:spcBef>
                <a:spcPts val="1200"/>
              </a:spcBef>
            </a:pPr>
            <a:r>
              <a:rPr lang="en-US">
                <a:solidFill>
                  <a:schemeClr val="accent5"/>
                </a:solidFill>
                <a:latin typeface="Avenir Medium" panose="02000603020000020003" pitchFamily="2" charset="0"/>
              </a:rPr>
              <a:t>Bev naïve: onvansertib + FOLFIRI/</a:t>
            </a:r>
            <a:r>
              <a:rPr lang="en-US" err="1">
                <a:solidFill>
                  <a:schemeClr val="accent5"/>
                </a:solidFill>
                <a:latin typeface="Avenir Medium" panose="02000603020000020003" pitchFamily="2" charset="0"/>
              </a:rPr>
              <a:t>bev</a:t>
            </a:r>
            <a:r>
              <a:rPr lang="en-US">
                <a:solidFill>
                  <a:schemeClr val="accent5"/>
                </a:solidFill>
                <a:latin typeface="Avenir Medium" panose="02000603020000020003" pitchFamily="2" charset="0"/>
              </a:rPr>
              <a:t> arm</a:t>
            </a:r>
          </a:p>
        </p:txBody>
      </p:sp>
      <p:sp>
        <p:nvSpPr>
          <p:cNvPr id="8" name="TextBox 7">
            <a:extLst>
              <a:ext uri="{FF2B5EF4-FFF2-40B4-BE49-F238E27FC236}">
                <a16:creationId xmlns:a16="http://schemas.microsoft.com/office/drawing/2014/main" id="{869C0BC7-349C-68FD-ED60-03A6A56CFDC1}"/>
              </a:ext>
            </a:extLst>
          </p:cNvPr>
          <p:cNvSpPr txBox="1"/>
          <p:nvPr/>
        </p:nvSpPr>
        <p:spPr>
          <a:xfrm>
            <a:off x="705400" y="1773070"/>
            <a:ext cx="4153381" cy="276999"/>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Black" panose="020B0803020203020204" pitchFamily="34" charset="0"/>
                <a:ea typeface="+mn-ea"/>
                <a:cs typeface="+mn-cs"/>
              </a:rPr>
              <a:t>Change in tumor size from baseline* </a:t>
            </a: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a:t>
            </a:r>
          </a:p>
        </p:txBody>
      </p:sp>
      <p:pic>
        <p:nvPicPr>
          <p:cNvPr id="16" name="Picture 15" descr="A black and blue logo&#10;&#10;Description automatically generated">
            <a:extLst>
              <a:ext uri="{FF2B5EF4-FFF2-40B4-BE49-F238E27FC236}">
                <a16:creationId xmlns:a16="http://schemas.microsoft.com/office/drawing/2014/main" id="{7F68D20E-BE40-E5FB-234A-88112A9C63D5}"/>
              </a:ext>
            </a:extLst>
          </p:cNvPr>
          <p:cNvPicPr>
            <a:picLocks noChangeAspect="1"/>
          </p:cNvPicPr>
          <p:nvPr/>
        </p:nvPicPr>
        <p:blipFill rotWithShape="1">
          <a:blip r:embed="rId3">
            <a:extLst>
              <a:ext uri="{28A0092B-C50C-407E-A947-70E740481C1C}">
                <a14:useLocalDpi xmlns:a14="http://schemas.microsoft.com/office/drawing/2010/main" val="0"/>
              </a:ext>
            </a:extLst>
          </a:blip>
          <a:srcRect l="3116" t="24747" b="25592"/>
          <a:stretch/>
        </p:blipFill>
        <p:spPr>
          <a:xfrm>
            <a:off x="4881190" y="1742181"/>
            <a:ext cx="1645920" cy="373825"/>
          </a:xfrm>
          <a:prstGeom prst="rect">
            <a:avLst/>
          </a:prstGeom>
        </p:spPr>
      </p:pic>
      <p:sp>
        <p:nvSpPr>
          <p:cNvPr id="17" name="TextBox 16">
            <a:extLst>
              <a:ext uri="{FF2B5EF4-FFF2-40B4-BE49-F238E27FC236}">
                <a16:creationId xmlns:a16="http://schemas.microsoft.com/office/drawing/2014/main" id="{3E5FB142-46BB-0B23-2913-09A2E53A0AAA}"/>
              </a:ext>
            </a:extLst>
          </p:cNvPr>
          <p:cNvSpPr txBox="1"/>
          <p:nvPr/>
        </p:nvSpPr>
        <p:spPr>
          <a:xfrm>
            <a:off x="6560618" y="1773070"/>
            <a:ext cx="4483600" cy="276999"/>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err="1">
                <a:ln>
                  <a:noFill/>
                </a:ln>
                <a:solidFill>
                  <a:srgbClr val="58595B"/>
                </a:solidFill>
                <a:effectLst/>
                <a:uLnTx/>
                <a:uFillTx/>
                <a:latin typeface="Avenir Book" panose="02000503020000020003" pitchFamily="2" charset="0"/>
                <a:ea typeface="+mn-ea"/>
                <a:cs typeface="+mn-cs"/>
              </a:rPr>
              <a:t>bev</a:t>
            </a: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 naïve patients (as of February 26, 2024)</a:t>
            </a:r>
          </a:p>
        </p:txBody>
      </p:sp>
      <p:sp>
        <p:nvSpPr>
          <p:cNvPr id="5" name="Rectangle 4">
            <a:hlinkClick r:id="rId4" action="ppaction://hlinksldjump"/>
            <a:extLst>
              <a:ext uri="{FF2B5EF4-FFF2-40B4-BE49-F238E27FC236}">
                <a16:creationId xmlns:a16="http://schemas.microsoft.com/office/drawing/2014/main" id="{A5380D96-272A-0537-51BA-FF7610FA6331}"/>
              </a:ext>
            </a:extLst>
          </p:cNvPr>
          <p:cNvSpPr/>
          <p:nvPr/>
        </p:nvSpPr>
        <p:spPr>
          <a:xfrm>
            <a:off x="11096625" y="6191250"/>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Tree>
    <p:extLst>
      <p:ext uri="{BB962C8B-B14F-4D97-AF65-F5344CB8AC3E}">
        <p14:creationId xmlns:p14="http://schemas.microsoft.com/office/powerpoint/2010/main" val="2566548214"/>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2996D76-F453-841A-0A6B-913000D4CED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3CB9C68-80A3-2A3B-3011-5C2AE6D2A524}"/>
              </a:ext>
            </a:extLst>
          </p:cNvPr>
          <p:cNvSpPr>
            <a:spLocks noGrp="1"/>
          </p:cNvSpPr>
          <p:nvPr>
            <p:ph type="title"/>
          </p:nvPr>
        </p:nvSpPr>
        <p:spPr/>
        <p:txBody>
          <a:bodyPr/>
          <a:lstStyle/>
          <a:p>
            <a:r>
              <a:rPr lang="en-US" sz="2700"/>
              <a:t>ONSEMBLE </a:t>
            </a:r>
            <a:r>
              <a:rPr lang="en-US" sz="2700" err="1"/>
              <a:t>bev</a:t>
            </a:r>
            <a:r>
              <a:rPr lang="en-US" sz="2700"/>
              <a:t> exposed patients, with or without onvansertib, showed no responses</a:t>
            </a:r>
          </a:p>
        </p:txBody>
      </p:sp>
      <p:sp>
        <p:nvSpPr>
          <p:cNvPr id="3" name="Text Placeholder 2">
            <a:extLst>
              <a:ext uri="{FF2B5EF4-FFF2-40B4-BE49-F238E27FC236}">
                <a16:creationId xmlns:a16="http://schemas.microsoft.com/office/drawing/2014/main" id="{D1021670-8ACA-0B8E-9CAF-D1787F7FD468}"/>
              </a:ext>
            </a:extLst>
          </p:cNvPr>
          <p:cNvSpPr>
            <a:spLocks noGrp="1"/>
          </p:cNvSpPr>
          <p:nvPr>
            <p:ph type="body" sz="quarter" idx="10"/>
          </p:nvPr>
        </p:nvSpPr>
        <p:spPr/>
        <p:txBody>
          <a:bodyPr/>
          <a:lstStyle/>
          <a:p>
            <a:pPr marL="114300" indent="-114300"/>
            <a:r>
              <a:rPr lang="en-US" sz="900">
                <a:latin typeface="Avenir Light" panose="020B0402020203020204" pitchFamily="34" charset="0"/>
              </a:rPr>
              <a:t>*	Spider plots reflect interim data as of February 26, 2024 from an ongoing, discontinued trial and unlocked EDC database.</a:t>
            </a:r>
          </a:p>
        </p:txBody>
      </p:sp>
      <p:sp>
        <p:nvSpPr>
          <p:cNvPr id="21" name="TextBox 20">
            <a:extLst>
              <a:ext uri="{FF2B5EF4-FFF2-40B4-BE49-F238E27FC236}">
                <a16:creationId xmlns:a16="http://schemas.microsoft.com/office/drawing/2014/main" id="{2D5D0630-3612-C585-166D-7079AE1D53E6}"/>
              </a:ext>
            </a:extLst>
          </p:cNvPr>
          <p:cNvSpPr txBox="1"/>
          <p:nvPr/>
        </p:nvSpPr>
        <p:spPr>
          <a:xfrm rot="16200000">
            <a:off x="-792059" y="4188176"/>
            <a:ext cx="2542364" cy="169277"/>
          </a:xfrm>
          <a:prstGeom prst="rect">
            <a:avLst/>
          </a:prstGeom>
          <a:noFill/>
          <a:effectLst/>
        </p:spPr>
        <p:txBody>
          <a:bodyPr wrap="none" lIns="0" tIns="0" rIns="0" bIns="0" rtlCol="0">
            <a:spAutoFit/>
          </a:bodyPr>
          <a:lstStyle/>
          <a:p>
            <a:pPr algn="ctr">
              <a:spcBef>
                <a:spcPts val="1200"/>
              </a:spcBef>
            </a:pPr>
            <a:r>
              <a:rPr lang="en-US" sz="1100">
                <a:solidFill>
                  <a:srgbClr val="84878A"/>
                </a:solidFill>
                <a:latin typeface="Avenir Book" panose="02000503020000020003" pitchFamily="2" charset="0"/>
              </a:rPr>
              <a:t>% change in target lesions from baseline</a:t>
            </a:r>
          </a:p>
        </p:txBody>
      </p:sp>
      <p:sp>
        <p:nvSpPr>
          <p:cNvPr id="8" name="Rectangle 7">
            <a:hlinkClick r:id="" action="ppaction://noaction"/>
            <a:extLst>
              <a:ext uri="{FF2B5EF4-FFF2-40B4-BE49-F238E27FC236}">
                <a16:creationId xmlns:a16="http://schemas.microsoft.com/office/drawing/2014/main" id="{4A5467EF-7FC2-BA38-1EA8-A726EEE49A8B}"/>
              </a:ext>
            </a:extLst>
          </p:cNvPr>
          <p:cNvSpPr/>
          <p:nvPr/>
        </p:nvSpPr>
        <p:spPr>
          <a:xfrm>
            <a:off x="11096625" y="6191250"/>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
        <p:nvSpPr>
          <p:cNvPr id="26" name="Rectangle 25">
            <a:extLst>
              <a:ext uri="{FF2B5EF4-FFF2-40B4-BE49-F238E27FC236}">
                <a16:creationId xmlns:a16="http://schemas.microsoft.com/office/drawing/2014/main" id="{04BAB12A-F91E-C7D3-6153-2585F6A19ED0}"/>
              </a:ext>
            </a:extLst>
          </p:cNvPr>
          <p:cNvSpPr/>
          <p:nvPr/>
        </p:nvSpPr>
        <p:spPr>
          <a:xfrm>
            <a:off x="6688177" y="2298838"/>
            <a:ext cx="5126167" cy="366926"/>
          </a:xfrm>
          <a:prstGeom prst="rect">
            <a:avLst/>
          </a:prstGeom>
          <a:solidFill>
            <a:schemeClr val="bg1">
              <a:lumMod val="95000"/>
            </a:scheme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64" name="TextBox 63">
            <a:extLst>
              <a:ext uri="{FF2B5EF4-FFF2-40B4-BE49-F238E27FC236}">
                <a16:creationId xmlns:a16="http://schemas.microsoft.com/office/drawing/2014/main" id="{C35804ED-ED77-79B4-468B-92C1902F7973}"/>
              </a:ext>
            </a:extLst>
          </p:cNvPr>
          <p:cNvSpPr txBox="1"/>
          <p:nvPr/>
        </p:nvSpPr>
        <p:spPr>
          <a:xfrm>
            <a:off x="438700" y="1849961"/>
            <a:ext cx="4153381" cy="276999"/>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Black" panose="020B0803020203020204" pitchFamily="34" charset="0"/>
                <a:ea typeface="+mn-ea"/>
                <a:cs typeface="+mn-cs"/>
              </a:rPr>
              <a:t>Change in tumor size from baseline* </a:t>
            </a: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a:t>
            </a:r>
          </a:p>
        </p:txBody>
      </p:sp>
      <p:pic>
        <p:nvPicPr>
          <p:cNvPr id="65" name="Picture 64" descr="A black and blue logo&#10;&#10;Description automatically generated">
            <a:extLst>
              <a:ext uri="{FF2B5EF4-FFF2-40B4-BE49-F238E27FC236}">
                <a16:creationId xmlns:a16="http://schemas.microsoft.com/office/drawing/2014/main" id="{AE4B4AB1-0C0A-AA9E-181E-7F35E5E4EEC4}"/>
              </a:ext>
            </a:extLst>
          </p:cNvPr>
          <p:cNvPicPr>
            <a:picLocks noChangeAspect="1"/>
          </p:cNvPicPr>
          <p:nvPr/>
        </p:nvPicPr>
        <p:blipFill rotWithShape="1">
          <a:blip r:embed="rId2">
            <a:extLst>
              <a:ext uri="{28A0092B-C50C-407E-A947-70E740481C1C}">
                <a14:useLocalDpi xmlns:a14="http://schemas.microsoft.com/office/drawing/2010/main" val="0"/>
              </a:ext>
            </a:extLst>
          </a:blip>
          <a:srcRect l="3116" t="24747" b="25592"/>
          <a:stretch/>
        </p:blipFill>
        <p:spPr>
          <a:xfrm>
            <a:off x="4618710" y="1827245"/>
            <a:ext cx="1645920" cy="373825"/>
          </a:xfrm>
          <a:prstGeom prst="rect">
            <a:avLst/>
          </a:prstGeom>
        </p:spPr>
      </p:pic>
      <p:pic>
        <p:nvPicPr>
          <p:cNvPr id="4" name="Picture 3">
            <a:extLst>
              <a:ext uri="{FF2B5EF4-FFF2-40B4-BE49-F238E27FC236}">
                <a16:creationId xmlns:a16="http://schemas.microsoft.com/office/drawing/2014/main" id="{1AA0FACE-2CDB-16A3-F8B2-5A35D61D30E7}"/>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3275" r="23174" b="5974"/>
          <a:stretch/>
        </p:blipFill>
        <p:spPr bwMode="auto">
          <a:xfrm>
            <a:off x="577772" y="2698060"/>
            <a:ext cx="4560523" cy="3597965"/>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4">
            <a:extLst>
              <a:ext uri="{FF2B5EF4-FFF2-40B4-BE49-F238E27FC236}">
                <a16:creationId xmlns:a16="http://schemas.microsoft.com/office/drawing/2014/main" id="{24DA13A0-A077-CAB8-6415-0C40CF628C5E}"/>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3509" r="19087" b="5975"/>
          <a:stretch/>
        </p:blipFill>
        <p:spPr bwMode="auto">
          <a:xfrm>
            <a:off x="7014917" y="2698060"/>
            <a:ext cx="4799431" cy="3597963"/>
          </a:xfrm>
          <a:prstGeom prst="rect">
            <a:avLst/>
          </a:prstGeom>
          <a:noFill/>
          <a:extLst>
            <a:ext uri="{909E8E84-426E-40DD-AFC4-6F175D3DCCD1}">
              <a14:hiddenFill xmlns:a14="http://schemas.microsoft.com/office/drawing/2010/main">
                <a:solidFill>
                  <a:srgbClr val="FFFFFF"/>
                </a:solidFill>
              </a14:hiddenFill>
            </a:ext>
          </a:extLst>
        </p:spPr>
      </p:pic>
      <p:grpSp>
        <p:nvGrpSpPr>
          <p:cNvPr id="33" name="Group 32">
            <a:extLst>
              <a:ext uri="{FF2B5EF4-FFF2-40B4-BE49-F238E27FC236}">
                <a16:creationId xmlns:a16="http://schemas.microsoft.com/office/drawing/2014/main" id="{16CFFC05-7194-2464-2519-FFF38B7FA370}"/>
              </a:ext>
            </a:extLst>
          </p:cNvPr>
          <p:cNvGrpSpPr/>
          <p:nvPr/>
        </p:nvGrpSpPr>
        <p:grpSpPr>
          <a:xfrm>
            <a:off x="1976895" y="2912347"/>
            <a:ext cx="1025922" cy="615553"/>
            <a:chOff x="2319795" y="2671906"/>
            <a:chExt cx="1025922" cy="615553"/>
          </a:xfrm>
        </p:grpSpPr>
        <p:sp>
          <p:nvSpPr>
            <p:cNvPr id="34" name="TextBox 33">
              <a:extLst>
                <a:ext uri="{FF2B5EF4-FFF2-40B4-BE49-F238E27FC236}">
                  <a16:creationId xmlns:a16="http://schemas.microsoft.com/office/drawing/2014/main" id="{23FF7AC1-7740-5742-D81F-C749188ABFA1}"/>
                </a:ext>
              </a:extLst>
            </p:cNvPr>
            <p:cNvSpPr txBox="1"/>
            <p:nvPr/>
          </p:nvSpPr>
          <p:spPr>
            <a:xfrm>
              <a:off x="2319795" y="2671906"/>
              <a:ext cx="1025922" cy="615553"/>
            </a:xfrm>
            <a:prstGeom prst="rect">
              <a:avLst/>
            </a:prstGeom>
            <a:noFill/>
          </p:spPr>
          <p:txBody>
            <a:bodyPr wrap="none" lIns="0" tIns="0" rIns="0" bIns="0" rtlCol="0">
              <a:spAutoFit/>
            </a:bodyPr>
            <a:lstStyle/>
            <a:p>
              <a:pPr algn="l"/>
              <a:r>
                <a:rPr lang="en-US" sz="1000">
                  <a:solidFill>
                    <a:schemeClr val="bg2">
                      <a:lumMod val="50000"/>
                    </a:schemeClr>
                  </a:solidFill>
                </a:rPr>
                <a:t>Best response of: </a:t>
              </a:r>
            </a:p>
            <a:p>
              <a:pPr marL="230188" indent="-230188" algn="l"/>
              <a:r>
                <a:rPr lang="en-US" sz="1000">
                  <a:solidFill>
                    <a:schemeClr val="bg2">
                      <a:lumMod val="50000"/>
                    </a:schemeClr>
                  </a:solidFill>
                </a:rPr>
                <a:t>	PR</a:t>
              </a:r>
            </a:p>
            <a:p>
              <a:pPr marL="230188" indent="-230188" algn="l"/>
              <a:r>
                <a:rPr lang="en-US" sz="1000">
                  <a:solidFill>
                    <a:schemeClr val="bg2">
                      <a:lumMod val="50000"/>
                    </a:schemeClr>
                  </a:solidFill>
                </a:rPr>
                <a:t>	SD</a:t>
              </a:r>
            </a:p>
            <a:p>
              <a:pPr marL="230188" indent="-230188" algn="l"/>
              <a:r>
                <a:rPr lang="en-US" sz="1000">
                  <a:solidFill>
                    <a:schemeClr val="bg2">
                      <a:lumMod val="50000"/>
                    </a:schemeClr>
                  </a:solidFill>
                </a:rPr>
                <a:t>	PD</a:t>
              </a:r>
            </a:p>
          </p:txBody>
        </p:sp>
        <p:sp>
          <p:nvSpPr>
            <p:cNvPr id="40" name="Rectangle 39">
              <a:extLst>
                <a:ext uri="{FF2B5EF4-FFF2-40B4-BE49-F238E27FC236}">
                  <a16:creationId xmlns:a16="http://schemas.microsoft.com/office/drawing/2014/main" id="{8E2818F3-BDAC-50BE-2AC3-9CECCBB2E0D9}"/>
                </a:ext>
              </a:extLst>
            </p:cNvPr>
            <p:cNvSpPr/>
            <p:nvPr/>
          </p:nvSpPr>
          <p:spPr>
            <a:xfrm>
              <a:off x="2325851" y="2883043"/>
              <a:ext cx="182880" cy="36576"/>
            </a:xfrm>
            <a:prstGeom prst="rect">
              <a:avLst/>
            </a:prstGeom>
            <a:solidFill>
              <a:schemeClr val="accent2"/>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41" name="Rectangle 40">
              <a:extLst>
                <a:ext uri="{FF2B5EF4-FFF2-40B4-BE49-F238E27FC236}">
                  <a16:creationId xmlns:a16="http://schemas.microsoft.com/office/drawing/2014/main" id="{FC77D5D2-6032-863A-309C-A6954BC3095E}"/>
                </a:ext>
              </a:extLst>
            </p:cNvPr>
            <p:cNvSpPr/>
            <p:nvPr/>
          </p:nvSpPr>
          <p:spPr>
            <a:xfrm>
              <a:off x="2325851" y="3026184"/>
              <a:ext cx="182880" cy="36576"/>
            </a:xfrm>
            <a:prstGeom prst="rect">
              <a:avLst/>
            </a:prstGeom>
            <a:solidFill>
              <a:schemeClr val="accent3"/>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42" name="Rectangle 41">
              <a:extLst>
                <a:ext uri="{FF2B5EF4-FFF2-40B4-BE49-F238E27FC236}">
                  <a16:creationId xmlns:a16="http://schemas.microsoft.com/office/drawing/2014/main" id="{D3C6ED0C-7D53-420C-565A-E1278766BD26}"/>
                </a:ext>
              </a:extLst>
            </p:cNvPr>
            <p:cNvSpPr/>
            <p:nvPr/>
          </p:nvSpPr>
          <p:spPr>
            <a:xfrm>
              <a:off x="2325851" y="3184823"/>
              <a:ext cx="182880" cy="36576"/>
            </a:xfrm>
            <a:prstGeom prst="rect">
              <a:avLst/>
            </a:prstGeom>
            <a:solidFill>
              <a:schemeClr val="accent4"/>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grpSp>
      <p:sp>
        <p:nvSpPr>
          <p:cNvPr id="49" name="TextBox 48">
            <a:extLst>
              <a:ext uri="{FF2B5EF4-FFF2-40B4-BE49-F238E27FC236}">
                <a16:creationId xmlns:a16="http://schemas.microsoft.com/office/drawing/2014/main" id="{4A717262-1890-DAAF-88C4-A1C701B04F2F}"/>
              </a:ext>
            </a:extLst>
          </p:cNvPr>
          <p:cNvSpPr txBox="1"/>
          <p:nvPr/>
        </p:nvSpPr>
        <p:spPr>
          <a:xfrm>
            <a:off x="2002204" y="5900213"/>
            <a:ext cx="1325684" cy="169277"/>
          </a:xfrm>
          <a:prstGeom prst="rect">
            <a:avLst/>
          </a:prstGeom>
          <a:noFill/>
          <a:effectLst/>
        </p:spPr>
        <p:txBody>
          <a:bodyPr wrap="none" lIns="0" tIns="0" rIns="0" bIns="0" rtlCol="0">
            <a:spAutoFit/>
          </a:bodyPr>
          <a:lstStyle/>
          <a:p>
            <a:pPr algn="ctr">
              <a:spcBef>
                <a:spcPts val="1200"/>
              </a:spcBef>
            </a:pPr>
            <a:r>
              <a:rPr lang="en-US" sz="1100">
                <a:solidFill>
                  <a:schemeClr val="bg1">
                    <a:lumMod val="50000"/>
                  </a:schemeClr>
                </a:solidFill>
                <a:latin typeface="Avenir Book" panose="02000503020000020003" pitchFamily="2" charset="0"/>
              </a:rPr>
              <a:t>Months on treatment</a:t>
            </a:r>
          </a:p>
        </p:txBody>
      </p:sp>
      <p:cxnSp>
        <p:nvCxnSpPr>
          <p:cNvPr id="58" name="Straight Connector 57">
            <a:extLst>
              <a:ext uri="{FF2B5EF4-FFF2-40B4-BE49-F238E27FC236}">
                <a16:creationId xmlns:a16="http://schemas.microsoft.com/office/drawing/2014/main" id="{D196E93F-C42B-7BC7-C6E8-E448C0AB6611}"/>
              </a:ext>
            </a:extLst>
          </p:cNvPr>
          <p:cNvCxnSpPr>
            <a:cxnSpLocks/>
          </p:cNvCxnSpPr>
          <p:nvPr/>
        </p:nvCxnSpPr>
        <p:spPr>
          <a:xfrm>
            <a:off x="6936128" y="2824242"/>
            <a:ext cx="0" cy="128016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F0650D1B-6C6E-16E8-F733-422B6C8D59B9}"/>
              </a:ext>
            </a:extLst>
          </p:cNvPr>
          <p:cNvCxnSpPr>
            <a:cxnSpLocks/>
          </p:cNvCxnSpPr>
          <p:nvPr/>
        </p:nvCxnSpPr>
        <p:spPr>
          <a:xfrm>
            <a:off x="6936128" y="4175588"/>
            <a:ext cx="0" cy="73152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6FAB418F-DF51-C57F-A642-90DB8C3AEEA0}"/>
              </a:ext>
            </a:extLst>
          </p:cNvPr>
          <p:cNvCxnSpPr>
            <a:cxnSpLocks/>
          </p:cNvCxnSpPr>
          <p:nvPr/>
        </p:nvCxnSpPr>
        <p:spPr>
          <a:xfrm>
            <a:off x="6936128" y="4994591"/>
            <a:ext cx="0" cy="109728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D37580B1-CD5A-806A-9061-007C201FD6DD}"/>
              </a:ext>
            </a:extLst>
          </p:cNvPr>
          <p:cNvCxnSpPr>
            <a:cxnSpLocks/>
          </p:cNvCxnSpPr>
          <p:nvPr/>
        </p:nvCxnSpPr>
        <p:spPr>
          <a:xfrm>
            <a:off x="5052768" y="2824242"/>
            <a:ext cx="0" cy="128016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161AD847-C2C9-06F8-0D81-EF8466C2CA66}"/>
              </a:ext>
            </a:extLst>
          </p:cNvPr>
          <p:cNvCxnSpPr>
            <a:cxnSpLocks/>
          </p:cNvCxnSpPr>
          <p:nvPr/>
        </p:nvCxnSpPr>
        <p:spPr>
          <a:xfrm>
            <a:off x="5052768" y="4175588"/>
            <a:ext cx="0" cy="73152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40FF645C-ED79-605D-E1A9-729639063916}"/>
              </a:ext>
            </a:extLst>
          </p:cNvPr>
          <p:cNvCxnSpPr>
            <a:cxnSpLocks/>
          </p:cNvCxnSpPr>
          <p:nvPr/>
        </p:nvCxnSpPr>
        <p:spPr>
          <a:xfrm>
            <a:off x="5052768" y="4994591"/>
            <a:ext cx="0" cy="109728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sp>
        <p:nvSpPr>
          <p:cNvPr id="54" name="TextBox 53">
            <a:extLst>
              <a:ext uri="{FF2B5EF4-FFF2-40B4-BE49-F238E27FC236}">
                <a16:creationId xmlns:a16="http://schemas.microsoft.com/office/drawing/2014/main" id="{D179A241-BC86-33B9-26E3-417ADD4A02AD}"/>
              </a:ext>
            </a:extLst>
          </p:cNvPr>
          <p:cNvSpPr txBox="1"/>
          <p:nvPr/>
        </p:nvSpPr>
        <p:spPr>
          <a:xfrm>
            <a:off x="5455850" y="3221745"/>
            <a:ext cx="1082027" cy="492443"/>
          </a:xfrm>
          <a:prstGeom prst="rect">
            <a:avLst/>
          </a:prstGeom>
          <a:noFill/>
          <a:effectLst/>
        </p:spPr>
        <p:txBody>
          <a:bodyPr wrap="none" lIns="0" tIns="0" rIns="0" bIns="0" rtlCol="0" anchor="ctr">
            <a:spAutoFit/>
          </a:bodyPr>
          <a:lstStyle/>
          <a:p>
            <a:pPr algn="ctr">
              <a:spcBef>
                <a:spcPts val="1200"/>
              </a:spcBef>
            </a:pPr>
            <a:r>
              <a:rPr lang="en-US" sz="1600">
                <a:solidFill>
                  <a:schemeClr val="accent4"/>
                </a:solidFill>
                <a:latin typeface="Avenir Medium" panose="02000603020000020003" pitchFamily="2" charset="0"/>
              </a:rPr>
              <a:t>Progressive</a:t>
            </a:r>
            <a:br>
              <a:rPr lang="en-US" sz="1600">
                <a:solidFill>
                  <a:schemeClr val="accent4"/>
                </a:solidFill>
                <a:latin typeface="Avenir Medium" panose="02000603020000020003" pitchFamily="2" charset="0"/>
              </a:rPr>
            </a:br>
            <a:r>
              <a:rPr lang="en-US" sz="1600">
                <a:solidFill>
                  <a:schemeClr val="accent4"/>
                </a:solidFill>
                <a:latin typeface="Avenir Medium" panose="02000603020000020003" pitchFamily="2" charset="0"/>
              </a:rPr>
              <a:t>disease</a:t>
            </a:r>
          </a:p>
        </p:txBody>
      </p:sp>
      <p:sp>
        <p:nvSpPr>
          <p:cNvPr id="55" name="TextBox 54">
            <a:extLst>
              <a:ext uri="{FF2B5EF4-FFF2-40B4-BE49-F238E27FC236}">
                <a16:creationId xmlns:a16="http://schemas.microsoft.com/office/drawing/2014/main" id="{3439F22E-6125-2BD0-A0CD-F89BB3A2FB5E}"/>
              </a:ext>
            </a:extLst>
          </p:cNvPr>
          <p:cNvSpPr txBox="1"/>
          <p:nvPr/>
        </p:nvSpPr>
        <p:spPr>
          <a:xfrm>
            <a:off x="5654622" y="4298771"/>
            <a:ext cx="684483" cy="492443"/>
          </a:xfrm>
          <a:prstGeom prst="rect">
            <a:avLst/>
          </a:prstGeom>
          <a:noFill/>
          <a:effectLst/>
        </p:spPr>
        <p:txBody>
          <a:bodyPr wrap="none" lIns="0" tIns="0" rIns="0" bIns="0" rtlCol="0" anchor="ctr">
            <a:spAutoFit/>
          </a:bodyPr>
          <a:lstStyle/>
          <a:p>
            <a:pPr algn="ctr">
              <a:spcBef>
                <a:spcPts val="1200"/>
              </a:spcBef>
            </a:pPr>
            <a:r>
              <a:rPr lang="en-US" sz="1600">
                <a:solidFill>
                  <a:schemeClr val="accent3">
                    <a:lumMod val="75000"/>
                  </a:schemeClr>
                </a:solidFill>
                <a:latin typeface="Avenir Medium" panose="02000603020000020003" pitchFamily="2" charset="0"/>
              </a:rPr>
              <a:t>Stable </a:t>
            </a:r>
            <a:br>
              <a:rPr lang="en-US" sz="1600">
                <a:solidFill>
                  <a:schemeClr val="accent3">
                    <a:lumMod val="75000"/>
                  </a:schemeClr>
                </a:solidFill>
                <a:latin typeface="Avenir Medium" panose="02000603020000020003" pitchFamily="2" charset="0"/>
              </a:rPr>
            </a:br>
            <a:r>
              <a:rPr lang="en-US" sz="1600">
                <a:solidFill>
                  <a:schemeClr val="accent3">
                    <a:lumMod val="75000"/>
                  </a:schemeClr>
                </a:solidFill>
                <a:latin typeface="Avenir Medium" panose="02000603020000020003" pitchFamily="2" charset="0"/>
              </a:rPr>
              <a:t>disease</a:t>
            </a:r>
          </a:p>
        </p:txBody>
      </p:sp>
      <p:sp>
        <p:nvSpPr>
          <p:cNvPr id="56" name="TextBox 55">
            <a:extLst>
              <a:ext uri="{FF2B5EF4-FFF2-40B4-BE49-F238E27FC236}">
                <a16:creationId xmlns:a16="http://schemas.microsoft.com/office/drawing/2014/main" id="{AD6CC358-D563-1D6C-B0B3-058578665F74}"/>
              </a:ext>
            </a:extLst>
          </p:cNvPr>
          <p:cNvSpPr txBox="1"/>
          <p:nvPr/>
        </p:nvSpPr>
        <p:spPr>
          <a:xfrm>
            <a:off x="5573670" y="5297010"/>
            <a:ext cx="846386" cy="492443"/>
          </a:xfrm>
          <a:prstGeom prst="rect">
            <a:avLst/>
          </a:prstGeom>
          <a:noFill/>
          <a:effectLst/>
        </p:spPr>
        <p:txBody>
          <a:bodyPr wrap="none" lIns="0" tIns="0" rIns="0" bIns="0" rtlCol="0" anchor="ctr">
            <a:spAutoFit/>
          </a:bodyPr>
          <a:lstStyle/>
          <a:p>
            <a:pPr algn="ctr">
              <a:spcBef>
                <a:spcPts val="1200"/>
              </a:spcBef>
            </a:pPr>
            <a:r>
              <a:rPr lang="en-US" sz="1600">
                <a:solidFill>
                  <a:schemeClr val="accent2"/>
                </a:solidFill>
                <a:latin typeface="Avenir Medium" panose="02000603020000020003" pitchFamily="2" charset="0"/>
              </a:rPr>
              <a:t>Partial </a:t>
            </a:r>
            <a:br>
              <a:rPr lang="en-US" sz="1600">
                <a:solidFill>
                  <a:schemeClr val="accent2"/>
                </a:solidFill>
                <a:latin typeface="Avenir Medium" panose="02000603020000020003" pitchFamily="2" charset="0"/>
              </a:rPr>
            </a:br>
            <a:r>
              <a:rPr lang="en-US" sz="1600">
                <a:solidFill>
                  <a:schemeClr val="accent2"/>
                </a:solidFill>
                <a:latin typeface="Avenir Medium" panose="02000603020000020003" pitchFamily="2" charset="0"/>
              </a:rPr>
              <a:t>response</a:t>
            </a:r>
          </a:p>
        </p:txBody>
      </p:sp>
      <p:sp>
        <p:nvSpPr>
          <p:cNvPr id="22" name="Rectangle 21">
            <a:extLst>
              <a:ext uri="{FF2B5EF4-FFF2-40B4-BE49-F238E27FC236}">
                <a16:creationId xmlns:a16="http://schemas.microsoft.com/office/drawing/2014/main" id="{80A5C802-4E4B-4CA5-61C6-758DB5A221C4}"/>
              </a:ext>
            </a:extLst>
          </p:cNvPr>
          <p:cNvSpPr/>
          <p:nvPr/>
        </p:nvSpPr>
        <p:spPr>
          <a:xfrm>
            <a:off x="362500" y="2298838"/>
            <a:ext cx="4909806" cy="366926"/>
          </a:xfrm>
          <a:prstGeom prst="rect">
            <a:avLst/>
          </a:prstGeom>
          <a:solidFill>
            <a:schemeClr val="bg1">
              <a:lumMod val="95000"/>
            </a:scheme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cxnSp>
        <p:nvCxnSpPr>
          <p:cNvPr id="57" name="Straight Connector 56">
            <a:extLst>
              <a:ext uri="{FF2B5EF4-FFF2-40B4-BE49-F238E27FC236}">
                <a16:creationId xmlns:a16="http://schemas.microsoft.com/office/drawing/2014/main" id="{AC69087A-11B8-6CD5-C9EF-20902BCCA967}"/>
              </a:ext>
            </a:extLst>
          </p:cNvPr>
          <p:cNvCxnSpPr>
            <a:cxnSpLocks/>
          </p:cNvCxnSpPr>
          <p:nvPr/>
        </p:nvCxnSpPr>
        <p:spPr>
          <a:xfrm>
            <a:off x="5082463" y="4952054"/>
            <a:ext cx="1828800" cy="0"/>
          </a:xfrm>
          <a:prstGeom prst="line">
            <a:avLst/>
          </a:prstGeom>
          <a:ln w="12700">
            <a:solidFill>
              <a:schemeClr val="bg1">
                <a:lumMod val="65000"/>
              </a:schemeClr>
            </a:solidFill>
            <a:prstDash val="dash"/>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61" name="TextBox 60">
            <a:extLst>
              <a:ext uri="{FF2B5EF4-FFF2-40B4-BE49-F238E27FC236}">
                <a16:creationId xmlns:a16="http://schemas.microsoft.com/office/drawing/2014/main" id="{AB72333B-109E-AAAA-5C11-758A92DF4FBC}"/>
              </a:ext>
            </a:extLst>
          </p:cNvPr>
          <p:cNvSpPr txBox="1"/>
          <p:nvPr/>
        </p:nvSpPr>
        <p:spPr>
          <a:xfrm>
            <a:off x="5272306" y="4854556"/>
            <a:ext cx="1449115" cy="184666"/>
          </a:xfrm>
          <a:prstGeom prst="rect">
            <a:avLst/>
          </a:prstGeom>
          <a:solidFill>
            <a:schemeClr val="bg1"/>
          </a:solidFill>
          <a:effectLst/>
        </p:spPr>
        <p:txBody>
          <a:bodyPr wrap="none" lIns="0" tIns="0" rIns="0" bIns="0" rtlCol="0">
            <a:spAutoFit/>
          </a:bodyPr>
          <a:lstStyle/>
          <a:p>
            <a:pPr marL="0" marR="0" lvl="0" indent="0" algn="ctr" defTabSz="914400" rtl="0" eaLnBrk="1" fontAlgn="auto" latinLnBrk="0" hangingPunct="1">
              <a:lnSpc>
                <a:spcPct val="100000"/>
              </a:lnSpc>
              <a:spcBef>
                <a:spcPts val="1200"/>
              </a:spcBef>
              <a:spcAft>
                <a:spcPts val="0"/>
              </a:spcAft>
              <a:buClrTx/>
              <a:buSzTx/>
              <a:buFontTx/>
              <a:buNone/>
              <a:tabLst/>
              <a:defRPr/>
            </a:pPr>
            <a:r>
              <a:rPr kumimoji="0" lang="en-US" sz="1200" b="0" i="0" u="none" strike="noStrike" kern="1200" cap="none" spc="0" normalizeH="0" baseline="0" noProof="0">
                <a:ln>
                  <a:noFill/>
                </a:ln>
                <a:solidFill>
                  <a:schemeClr val="bg1">
                    <a:lumMod val="50000"/>
                  </a:schemeClr>
                </a:solidFill>
                <a:effectLst/>
                <a:uLnTx/>
                <a:uFillTx/>
                <a:latin typeface="Avenir Book" panose="02000503020000020003" pitchFamily="2" charset="0"/>
                <a:ea typeface="+mn-ea"/>
                <a:cs typeface="+mn-cs"/>
              </a:rPr>
              <a:t>30% tumor reduction</a:t>
            </a:r>
          </a:p>
        </p:txBody>
      </p:sp>
      <p:sp>
        <p:nvSpPr>
          <p:cNvPr id="48" name="TextBox 47">
            <a:extLst>
              <a:ext uri="{FF2B5EF4-FFF2-40B4-BE49-F238E27FC236}">
                <a16:creationId xmlns:a16="http://schemas.microsoft.com/office/drawing/2014/main" id="{E3DCFC25-F2B1-C938-5B32-5F6B1F1CE8FB}"/>
              </a:ext>
            </a:extLst>
          </p:cNvPr>
          <p:cNvSpPr txBox="1"/>
          <p:nvPr/>
        </p:nvSpPr>
        <p:spPr>
          <a:xfrm>
            <a:off x="8703328" y="5904567"/>
            <a:ext cx="1325684" cy="169277"/>
          </a:xfrm>
          <a:prstGeom prst="rect">
            <a:avLst/>
          </a:prstGeom>
          <a:noFill/>
          <a:effectLst/>
        </p:spPr>
        <p:txBody>
          <a:bodyPr wrap="none" lIns="0" tIns="0" rIns="0" bIns="0" rtlCol="0">
            <a:spAutoFit/>
          </a:bodyPr>
          <a:lstStyle/>
          <a:p>
            <a:pPr algn="ctr">
              <a:spcBef>
                <a:spcPts val="1200"/>
              </a:spcBef>
            </a:pPr>
            <a:r>
              <a:rPr lang="en-US" sz="1100">
                <a:solidFill>
                  <a:schemeClr val="bg1">
                    <a:lumMod val="50000"/>
                  </a:schemeClr>
                </a:solidFill>
                <a:latin typeface="Avenir Book" panose="02000503020000020003" pitchFamily="2" charset="0"/>
              </a:rPr>
              <a:t>Months on treatment</a:t>
            </a:r>
          </a:p>
        </p:txBody>
      </p:sp>
      <p:sp>
        <p:nvSpPr>
          <p:cNvPr id="6" name="TextBox 5">
            <a:extLst>
              <a:ext uri="{FF2B5EF4-FFF2-40B4-BE49-F238E27FC236}">
                <a16:creationId xmlns:a16="http://schemas.microsoft.com/office/drawing/2014/main" id="{17596490-E15D-C89C-F237-9C7C80186DAD}"/>
              </a:ext>
            </a:extLst>
          </p:cNvPr>
          <p:cNvSpPr txBox="1"/>
          <p:nvPr/>
        </p:nvSpPr>
        <p:spPr>
          <a:xfrm>
            <a:off x="427327" y="2353327"/>
            <a:ext cx="4780155" cy="276999"/>
          </a:xfrm>
          <a:prstGeom prst="rect">
            <a:avLst/>
          </a:prstGeom>
          <a:noFill/>
          <a:effectLst/>
        </p:spPr>
        <p:txBody>
          <a:bodyPr wrap="none" lIns="0" tIns="0" rIns="0" bIns="0" rtlCol="0" anchor="ctr">
            <a:spAutoFit/>
          </a:bodyPr>
          <a:lstStyle/>
          <a:p>
            <a:pPr algn="ctr">
              <a:spcBef>
                <a:spcPts val="1200"/>
              </a:spcBef>
            </a:pPr>
            <a:r>
              <a:rPr lang="en-US">
                <a:solidFill>
                  <a:schemeClr val="accent5"/>
                </a:solidFill>
                <a:latin typeface="Avenir Medium" panose="02000603020000020003" pitchFamily="2" charset="0"/>
              </a:rPr>
              <a:t>Bev exposed: onvansertib + FOLFIRI/</a:t>
            </a:r>
            <a:r>
              <a:rPr lang="en-US" err="1">
                <a:solidFill>
                  <a:schemeClr val="accent5"/>
                </a:solidFill>
                <a:latin typeface="Avenir Medium" panose="02000603020000020003" pitchFamily="2" charset="0"/>
              </a:rPr>
              <a:t>bev</a:t>
            </a:r>
            <a:r>
              <a:rPr lang="en-US">
                <a:solidFill>
                  <a:schemeClr val="accent5"/>
                </a:solidFill>
                <a:latin typeface="Avenir Medium" panose="02000603020000020003" pitchFamily="2" charset="0"/>
              </a:rPr>
              <a:t> arm</a:t>
            </a:r>
          </a:p>
        </p:txBody>
      </p:sp>
      <p:sp>
        <p:nvSpPr>
          <p:cNvPr id="9" name="TextBox 8">
            <a:extLst>
              <a:ext uri="{FF2B5EF4-FFF2-40B4-BE49-F238E27FC236}">
                <a16:creationId xmlns:a16="http://schemas.microsoft.com/office/drawing/2014/main" id="{BC48D3FF-20FA-5BE5-3532-99BE8D2AB92F}"/>
              </a:ext>
            </a:extLst>
          </p:cNvPr>
          <p:cNvSpPr txBox="1"/>
          <p:nvPr/>
        </p:nvSpPr>
        <p:spPr>
          <a:xfrm>
            <a:off x="7149724" y="2353327"/>
            <a:ext cx="4203074" cy="276999"/>
          </a:xfrm>
          <a:prstGeom prst="rect">
            <a:avLst/>
          </a:prstGeom>
          <a:noFill/>
          <a:effectLst/>
        </p:spPr>
        <p:txBody>
          <a:bodyPr wrap="none" lIns="0" tIns="0" rIns="0" bIns="0" rtlCol="0" anchor="ctr">
            <a:spAutoFit/>
          </a:bodyPr>
          <a:lstStyle/>
          <a:p>
            <a:pPr algn="ctr">
              <a:spcBef>
                <a:spcPts val="1200"/>
              </a:spcBef>
            </a:pPr>
            <a:r>
              <a:rPr lang="en-US">
                <a:solidFill>
                  <a:schemeClr val="accent5"/>
                </a:solidFill>
                <a:latin typeface="Avenir Medium" panose="02000603020000020003" pitchFamily="2" charset="0"/>
              </a:rPr>
              <a:t>Bev exposed: FOLFIRI/</a:t>
            </a:r>
            <a:r>
              <a:rPr lang="en-US" err="1">
                <a:solidFill>
                  <a:schemeClr val="accent5"/>
                </a:solidFill>
                <a:latin typeface="Avenir Medium" panose="02000603020000020003" pitchFamily="2" charset="0"/>
              </a:rPr>
              <a:t>bev</a:t>
            </a:r>
            <a:r>
              <a:rPr lang="en-US">
                <a:solidFill>
                  <a:schemeClr val="accent5"/>
                </a:solidFill>
                <a:latin typeface="Avenir Medium" panose="02000603020000020003" pitchFamily="2" charset="0"/>
              </a:rPr>
              <a:t> (control) arm</a:t>
            </a:r>
          </a:p>
        </p:txBody>
      </p:sp>
      <p:sp>
        <p:nvSpPr>
          <p:cNvPr id="7" name="TextBox 6">
            <a:extLst>
              <a:ext uri="{FF2B5EF4-FFF2-40B4-BE49-F238E27FC236}">
                <a16:creationId xmlns:a16="http://schemas.microsoft.com/office/drawing/2014/main" id="{E786E8E0-4016-BCBD-1237-C96F133564B7}"/>
              </a:ext>
            </a:extLst>
          </p:cNvPr>
          <p:cNvSpPr txBox="1"/>
          <p:nvPr/>
        </p:nvSpPr>
        <p:spPr>
          <a:xfrm>
            <a:off x="6254395" y="1849961"/>
            <a:ext cx="4823436" cy="276999"/>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err="1">
                <a:ln>
                  <a:noFill/>
                </a:ln>
                <a:solidFill>
                  <a:srgbClr val="58595B"/>
                </a:solidFill>
                <a:effectLst/>
                <a:uLnTx/>
                <a:uFillTx/>
                <a:latin typeface="Avenir Book" panose="02000503020000020003" pitchFamily="2" charset="0"/>
                <a:ea typeface="+mn-ea"/>
                <a:cs typeface="+mn-cs"/>
              </a:rPr>
              <a:t>bev</a:t>
            </a: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 exposed patients (as of February 26, 2024)</a:t>
            </a:r>
          </a:p>
        </p:txBody>
      </p:sp>
      <p:sp>
        <p:nvSpPr>
          <p:cNvPr id="10" name="Rectangle 9">
            <a:hlinkClick r:id="rId5" action="ppaction://hlinksldjump"/>
            <a:extLst>
              <a:ext uri="{FF2B5EF4-FFF2-40B4-BE49-F238E27FC236}">
                <a16:creationId xmlns:a16="http://schemas.microsoft.com/office/drawing/2014/main" id="{C185C713-E021-441B-9E1C-9229893A1458}"/>
              </a:ext>
            </a:extLst>
          </p:cNvPr>
          <p:cNvSpPr/>
          <p:nvPr/>
        </p:nvSpPr>
        <p:spPr>
          <a:xfrm>
            <a:off x="11077014" y="6189744"/>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Tree>
    <p:extLst>
      <p:ext uri="{BB962C8B-B14F-4D97-AF65-F5344CB8AC3E}">
        <p14:creationId xmlns:p14="http://schemas.microsoft.com/office/powerpoint/2010/main" val="1237789575"/>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86D9818-09BD-D6D8-271C-B498E60CF7B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7674749F-B348-8812-FC90-38E0247D0AB3}"/>
              </a:ext>
            </a:extLst>
          </p:cNvPr>
          <p:cNvSpPr>
            <a:spLocks noGrp="1"/>
          </p:cNvSpPr>
          <p:nvPr>
            <p:ph type="title"/>
          </p:nvPr>
        </p:nvSpPr>
        <p:spPr/>
        <p:txBody>
          <a:bodyPr/>
          <a:lstStyle/>
          <a:p>
            <a:r>
              <a:rPr lang="en-US"/>
              <a:t>ONSEMBLE swimmer plot</a:t>
            </a:r>
          </a:p>
        </p:txBody>
      </p:sp>
      <p:sp>
        <p:nvSpPr>
          <p:cNvPr id="9" name="Text Placeholder 8">
            <a:extLst>
              <a:ext uri="{FF2B5EF4-FFF2-40B4-BE49-F238E27FC236}">
                <a16:creationId xmlns:a16="http://schemas.microsoft.com/office/drawing/2014/main" id="{823D2A4D-F317-03B0-EC65-5A028BA9407A}"/>
              </a:ext>
            </a:extLst>
          </p:cNvPr>
          <p:cNvSpPr>
            <a:spLocks noGrp="1"/>
          </p:cNvSpPr>
          <p:nvPr>
            <p:ph type="body" sz="quarter" idx="10"/>
          </p:nvPr>
        </p:nvSpPr>
        <p:spPr>
          <a:xfrm>
            <a:off x="304800" y="6449841"/>
            <a:ext cx="11066352" cy="269875"/>
          </a:xfrm>
        </p:spPr>
        <p:txBody>
          <a:bodyPr/>
          <a:lstStyle/>
          <a:p>
            <a:pPr marL="114300" indent="-114300"/>
            <a:r>
              <a:rPr lang="en-US" sz="900">
                <a:latin typeface="Avenir Light" panose="020B0402020203020204" pitchFamily="34" charset="0"/>
              </a:rPr>
              <a:t>*	Swimmer plot reflects interim data as of February 26, 2024 from an ongoing, discontinued trial and unlocked EDC database. Patient 001-006 discontinued onvansertib at their 6-month scan due to a suspicious new lung lesion, which was later biopsy-confirmed as a Valley fever (fungal) infection. Patient 011-002 continues on trial in the control arm despite progressive disease, as the treating physician believes the patient continues to have clinical benefit from second-line standard of care treatment..</a:t>
            </a:r>
          </a:p>
          <a:p>
            <a:pPr marL="114300" indent="-114300"/>
            <a:endParaRPr lang="en-US" sz="900">
              <a:latin typeface="Avenir Light" panose="020B0402020203020204" pitchFamily="34" charset="0"/>
            </a:endParaRPr>
          </a:p>
          <a:p>
            <a:pPr marL="114300" indent="-114300"/>
            <a:endParaRPr lang="en-US" sz="1050"/>
          </a:p>
        </p:txBody>
      </p:sp>
      <p:sp>
        <p:nvSpPr>
          <p:cNvPr id="5" name="TextBox 4">
            <a:extLst>
              <a:ext uri="{FF2B5EF4-FFF2-40B4-BE49-F238E27FC236}">
                <a16:creationId xmlns:a16="http://schemas.microsoft.com/office/drawing/2014/main" id="{0E761B9B-E047-D445-9B78-A3468A6E256E}"/>
              </a:ext>
            </a:extLst>
          </p:cNvPr>
          <p:cNvSpPr txBox="1"/>
          <p:nvPr/>
        </p:nvSpPr>
        <p:spPr>
          <a:xfrm>
            <a:off x="2407821" y="1733076"/>
            <a:ext cx="2235165" cy="276999"/>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tab pos="3598863" algn="l"/>
              </a:tabLst>
              <a:defRPr/>
            </a:pPr>
            <a:r>
              <a:rPr kumimoji="0" lang="en-US" sz="1800" b="0" i="0" u="none" strike="noStrike" kern="1200" cap="none" spc="0" normalizeH="0" baseline="0" noProof="0">
                <a:ln>
                  <a:noFill/>
                </a:ln>
                <a:solidFill>
                  <a:srgbClr val="58595B"/>
                </a:solidFill>
                <a:effectLst/>
                <a:uLnTx/>
                <a:uFillTx/>
                <a:latin typeface="Avenir Black" panose="020B0803020203020204" pitchFamily="34" charset="0"/>
                <a:ea typeface="+mn-ea"/>
                <a:cs typeface="+mn-cs"/>
              </a:rPr>
              <a:t>Swimmer plot* </a:t>
            </a: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a:t>
            </a:r>
          </a:p>
        </p:txBody>
      </p:sp>
      <p:grpSp>
        <p:nvGrpSpPr>
          <p:cNvPr id="41" name="Group 40">
            <a:extLst>
              <a:ext uri="{FF2B5EF4-FFF2-40B4-BE49-F238E27FC236}">
                <a16:creationId xmlns:a16="http://schemas.microsoft.com/office/drawing/2014/main" id="{F0F6C18F-E9CE-AEEA-3CA8-D0BEFBA08861}"/>
              </a:ext>
            </a:extLst>
          </p:cNvPr>
          <p:cNvGrpSpPr/>
          <p:nvPr/>
        </p:nvGrpSpPr>
        <p:grpSpPr>
          <a:xfrm>
            <a:off x="9243741" y="2201705"/>
            <a:ext cx="2665228" cy="3172144"/>
            <a:chOff x="8477284" y="1931628"/>
            <a:chExt cx="2665228" cy="3172144"/>
          </a:xfrm>
        </p:grpSpPr>
        <p:pic>
          <p:nvPicPr>
            <p:cNvPr id="42" name="Picture 6">
              <a:extLst>
                <a:ext uri="{FF2B5EF4-FFF2-40B4-BE49-F238E27FC236}">
                  <a16:creationId xmlns:a16="http://schemas.microsoft.com/office/drawing/2014/main" id="{C9656502-C5DE-6A4F-18EA-1A6BE9231230}"/>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80000" t="45911" r="291" b="39699"/>
            <a:stretch/>
          </p:blipFill>
          <p:spPr bwMode="auto">
            <a:xfrm>
              <a:off x="8477284" y="3935560"/>
              <a:ext cx="2402958" cy="813756"/>
            </a:xfrm>
            <a:prstGeom prst="rect">
              <a:avLst/>
            </a:prstGeom>
            <a:noFill/>
            <a:extLst>
              <a:ext uri="{909E8E84-426E-40DD-AFC4-6F175D3DCCD1}">
                <a14:hiddenFill xmlns:a14="http://schemas.microsoft.com/office/drawing/2010/main">
                  <a:solidFill>
                    <a:srgbClr val="FFFFFF"/>
                  </a:solidFill>
                </a14:hiddenFill>
              </a:ext>
            </a:extLst>
          </p:spPr>
        </p:pic>
        <p:pic>
          <p:nvPicPr>
            <p:cNvPr id="43" name="Picture 6">
              <a:extLst>
                <a:ext uri="{FF2B5EF4-FFF2-40B4-BE49-F238E27FC236}">
                  <a16:creationId xmlns:a16="http://schemas.microsoft.com/office/drawing/2014/main" id="{A573CC05-54D6-CBA4-ABDE-73EECC5B250C}"/>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80291" t="6157" b="74524"/>
            <a:stretch/>
          </p:blipFill>
          <p:spPr bwMode="auto">
            <a:xfrm>
              <a:off x="8739554" y="2818331"/>
              <a:ext cx="2402958" cy="1092426"/>
            </a:xfrm>
            <a:prstGeom prst="rect">
              <a:avLst/>
            </a:prstGeom>
            <a:noFill/>
            <a:extLst>
              <a:ext uri="{909E8E84-426E-40DD-AFC4-6F175D3DCCD1}">
                <a14:hiddenFill xmlns:a14="http://schemas.microsoft.com/office/drawing/2010/main">
                  <a:solidFill>
                    <a:srgbClr val="FFFFFF"/>
                  </a:solidFill>
                </a14:hiddenFill>
              </a:ext>
            </a:extLst>
          </p:spPr>
        </p:pic>
        <p:sp>
          <p:nvSpPr>
            <p:cNvPr id="45" name="TextBox 44">
              <a:extLst>
                <a:ext uri="{FF2B5EF4-FFF2-40B4-BE49-F238E27FC236}">
                  <a16:creationId xmlns:a16="http://schemas.microsoft.com/office/drawing/2014/main" id="{E19807E2-45B3-3F20-3B65-10286CE10956}"/>
                </a:ext>
              </a:extLst>
            </p:cNvPr>
            <p:cNvSpPr txBox="1"/>
            <p:nvPr/>
          </p:nvSpPr>
          <p:spPr>
            <a:xfrm>
              <a:off x="8931462" y="2313632"/>
              <a:ext cx="1407758" cy="253916"/>
            </a:xfrm>
            <a:prstGeom prst="rect">
              <a:avLst/>
            </a:prstGeom>
            <a:noFill/>
          </p:spPr>
          <p:txBody>
            <a:bodyPr wrap="none" rtlCol="0">
              <a:spAutoFit/>
            </a:bodyPr>
            <a:lstStyle/>
            <a:p>
              <a:r>
                <a:rPr lang="en-US" sz="1050">
                  <a:solidFill>
                    <a:schemeClr val="accent6">
                      <a:lumMod val="50000"/>
                    </a:schemeClr>
                  </a:solidFill>
                  <a:latin typeface="Avenir Medium" panose="02000603020000020003" pitchFamily="2" charset="0"/>
                </a:rPr>
                <a:t>Onvansertib 20 mg</a:t>
              </a:r>
              <a:endParaRPr lang="en-US" sz="1050" baseline="30000">
                <a:solidFill>
                  <a:schemeClr val="accent6">
                    <a:lumMod val="50000"/>
                  </a:schemeClr>
                </a:solidFill>
                <a:latin typeface="Avenir Medium" panose="02000603020000020003" pitchFamily="2" charset="0"/>
              </a:endParaRPr>
            </a:p>
          </p:txBody>
        </p:sp>
        <p:sp>
          <p:nvSpPr>
            <p:cNvPr id="46" name="Rounded Rectangle 6">
              <a:extLst>
                <a:ext uri="{FF2B5EF4-FFF2-40B4-BE49-F238E27FC236}">
                  <a16:creationId xmlns:a16="http://schemas.microsoft.com/office/drawing/2014/main" id="{B325D0F6-A45A-AEE6-94AD-963BC9FAC344}"/>
                </a:ext>
              </a:extLst>
            </p:cNvPr>
            <p:cNvSpPr/>
            <p:nvPr/>
          </p:nvSpPr>
          <p:spPr>
            <a:xfrm>
              <a:off x="8810438" y="2396810"/>
              <a:ext cx="152400" cy="64477"/>
            </a:xfrm>
            <a:prstGeom prst="roundRect">
              <a:avLst/>
            </a:prstGeom>
            <a:solidFill>
              <a:schemeClr val="accent1">
                <a:lumMod val="20000"/>
                <a:lumOff val="80000"/>
              </a:schemeClr>
            </a:solidFill>
            <a:ln>
              <a:noFill/>
            </a:ln>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p>
          </p:txBody>
        </p:sp>
        <p:sp>
          <p:nvSpPr>
            <p:cNvPr id="87" name="TextBox 86">
              <a:extLst>
                <a:ext uri="{FF2B5EF4-FFF2-40B4-BE49-F238E27FC236}">
                  <a16:creationId xmlns:a16="http://schemas.microsoft.com/office/drawing/2014/main" id="{E520B1D2-B847-D29B-F7C9-B6EC7953C5BB}"/>
                </a:ext>
              </a:extLst>
            </p:cNvPr>
            <p:cNvSpPr txBox="1"/>
            <p:nvPr/>
          </p:nvSpPr>
          <p:spPr>
            <a:xfrm>
              <a:off x="8931462" y="2512226"/>
              <a:ext cx="1407758" cy="253916"/>
            </a:xfrm>
            <a:prstGeom prst="rect">
              <a:avLst/>
            </a:prstGeom>
            <a:noFill/>
          </p:spPr>
          <p:txBody>
            <a:bodyPr wrap="none" rtlCol="0">
              <a:spAutoFit/>
            </a:bodyPr>
            <a:lstStyle/>
            <a:p>
              <a:r>
                <a:rPr lang="en-US" sz="1050">
                  <a:solidFill>
                    <a:schemeClr val="accent6">
                      <a:lumMod val="50000"/>
                    </a:schemeClr>
                  </a:solidFill>
                  <a:latin typeface="Avenir Medium" panose="02000603020000020003" pitchFamily="2" charset="0"/>
                </a:rPr>
                <a:t>Onvansertib 30 mg</a:t>
              </a:r>
              <a:endParaRPr lang="en-US" sz="1050" baseline="30000">
                <a:solidFill>
                  <a:schemeClr val="accent6">
                    <a:lumMod val="50000"/>
                  </a:schemeClr>
                </a:solidFill>
                <a:latin typeface="Avenir Medium" panose="02000603020000020003" pitchFamily="2" charset="0"/>
              </a:endParaRPr>
            </a:p>
          </p:txBody>
        </p:sp>
        <p:sp>
          <p:nvSpPr>
            <p:cNvPr id="88" name="Rounded Rectangle 8">
              <a:extLst>
                <a:ext uri="{FF2B5EF4-FFF2-40B4-BE49-F238E27FC236}">
                  <a16:creationId xmlns:a16="http://schemas.microsoft.com/office/drawing/2014/main" id="{D334D38D-EEEA-C7C6-42E4-8C13BFD5E43B}"/>
                </a:ext>
              </a:extLst>
            </p:cNvPr>
            <p:cNvSpPr/>
            <p:nvPr/>
          </p:nvSpPr>
          <p:spPr>
            <a:xfrm>
              <a:off x="8810438" y="2595404"/>
              <a:ext cx="152400" cy="64477"/>
            </a:xfrm>
            <a:prstGeom prst="roundRect">
              <a:avLst/>
            </a:prstGeom>
            <a:solidFill>
              <a:schemeClr val="accent1">
                <a:lumMod val="60000"/>
                <a:lumOff val="40000"/>
              </a:schemeClr>
            </a:solidFill>
            <a:ln>
              <a:noFill/>
            </a:ln>
          </p:spPr>
          <p:style>
            <a:lnRef idx="1">
              <a:schemeClr val="accent6"/>
            </a:lnRef>
            <a:fillRef idx="2">
              <a:schemeClr val="accent6"/>
            </a:fillRef>
            <a:effectRef idx="1">
              <a:schemeClr val="accent6"/>
            </a:effectRef>
            <a:fontRef idx="minor">
              <a:schemeClr val="dk1"/>
            </a:fontRef>
          </p:style>
          <p:txBody>
            <a:bodyPr rtlCol="0" anchor="ctr"/>
            <a:lstStyle/>
            <a:p>
              <a:pPr algn="ctr"/>
              <a:endParaRPr lang="en-US"/>
            </a:p>
          </p:txBody>
        </p:sp>
        <p:pic>
          <p:nvPicPr>
            <p:cNvPr id="89" name="Picture 6">
              <a:extLst>
                <a:ext uri="{FF2B5EF4-FFF2-40B4-BE49-F238E27FC236}">
                  <a16:creationId xmlns:a16="http://schemas.microsoft.com/office/drawing/2014/main" id="{E65F2C7C-402F-7A21-6332-7DF8860BEF9E}"/>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80465" t="78012" r="-174" b="15720"/>
            <a:stretch/>
          </p:blipFill>
          <p:spPr bwMode="auto">
            <a:xfrm>
              <a:off x="8533991" y="4749316"/>
              <a:ext cx="2402958" cy="354456"/>
            </a:xfrm>
            <a:prstGeom prst="rect">
              <a:avLst/>
            </a:prstGeom>
            <a:noFill/>
            <a:extLst>
              <a:ext uri="{909E8E84-426E-40DD-AFC4-6F175D3DCCD1}">
                <a14:hiddenFill xmlns:a14="http://schemas.microsoft.com/office/drawing/2010/main">
                  <a:solidFill>
                    <a:srgbClr val="FFFFFF"/>
                  </a:solidFill>
                </a14:hiddenFill>
              </a:ext>
            </a:extLst>
          </p:spPr>
        </p:pic>
        <p:sp>
          <p:nvSpPr>
            <p:cNvPr id="90" name="Rounded Rectangle 27">
              <a:extLst>
                <a:ext uri="{FF2B5EF4-FFF2-40B4-BE49-F238E27FC236}">
                  <a16:creationId xmlns:a16="http://schemas.microsoft.com/office/drawing/2014/main" id="{6FE30A16-D0F0-3E49-EC1C-AC7AE4E232FB}"/>
                </a:ext>
              </a:extLst>
            </p:cNvPr>
            <p:cNvSpPr/>
            <p:nvPr/>
          </p:nvSpPr>
          <p:spPr>
            <a:xfrm>
              <a:off x="8806428" y="2206120"/>
              <a:ext cx="152400" cy="64477"/>
            </a:xfrm>
            <a:prstGeom prst="roundRect">
              <a:avLst/>
            </a:prstGeom>
            <a:noFill/>
            <a:ln>
              <a:solidFill>
                <a:schemeClr val="accent5"/>
              </a:solidFill>
            </a:ln>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p>
          </p:txBody>
        </p:sp>
        <p:sp>
          <p:nvSpPr>
            <p:cNvPr id="91" name="TextBox 90">
              <a:extLst>
                <a:ext uri="{FF2B5EF4-FFF2-40B4-BE49-F238E27FC236}">
                  <a16:creationId xmlns:a16="http://schemas.microsoft.com/office/drawing/2014/main" id="{68C69A63-B215-B8D9-4E35-8131C50113EB}"/>
                </a:ext>
              </a:extLst>
            </p:cNvPr>
            <p:cNvSpPr txBox="1"/>
            <p:nvPr/>
          </p:nvSpPr>
          <p:spPr>
            <a:xfrm>
              <a:off x="8931462" y="2128754"/>
              <a:ext cx="646331" cy="253916"/>
            </a:xfrm>
            <a:prstGeom prst="rect">
              <a:avLst/>
            </a:prstGeom>
            <a:noFill/>
          </p:spPr>
          <p:txBody>
            <a:bodyPr wrap="none" rtlCol="0">
              <a:spAutoFit/>
            </a:bodyPr>
            <a:lstStyle/>
            <a:p>
              <a:r>
                <a:rPr lang="en-US" sz="1050">
                  <a:solidFill>
                    <a:schemeClr val="accent6">
                      <a:lumMod val="50000"/>
                    </a:schemeClr>
                  </a:solidFill>
                  <a:latin typeface="Avenir Medium" panose="02000603020000020003" pitchFamily="2" charset="0"/>
                </a:rPr>
                <a:t>Control</a:t>
              </a:r>
              <a:endParaRPr lang="en-US" sz="1050" baseline="30000">
                <a:solidFill>
                  <a:schemeClr val="accent6">
                    <a:lumMod val="50000"/>
                  </a:schemeClr>
                </a:solidFill>
                <a:latin typeface="Avenir Medium" panose="02000603020000020003" pitchFamily="2" charset="0"/>
              </a:endParaRPr>
            </a:p>
          </p:txBody>
        </p:sp>
        <p:sp>
          <p:nvSpPr>
            <p:cNvPr id="92" name="TextBox 91">
              <a:extLst>
                <a:ext uri="{FF2B5EF4-FFF2-40B4-BE49-F238E27FC236}">
                  <a16:creationId xmlns:a16="http://schemas.microsoft.com/office/drawing/2014/main" id="{4B4400A0-A816-D233-560A-D0283EB3F3F0}"/>
                </a:ext>
              </a:extLst>
            </p:cNvPr>
            <p:cNvSpPr txBox="1"/>
            <p:nvPr/>
          </p:nvSpPr>
          <p:spPr>
            <a:xfrm>
              <a:off x="8696146" y="1931628"/>
              <a:ext cx="1058303" cy="246221"/>
            </a:xfrm>
            <a:prstGeom prst="rect">
              <a:avLst/>
            </a:prstGeom>
            <a:noFill/>
          </p:spPr>
          <p:txBody>
            <a:bodyPr wrap="none" rtlCol="0">
              <a:spAutoFit/>
            </a:bodyPr>
            <a:lstStyle/>
            <a:p>
              <a:r>
                <a:rPr lang="en-US" sz="1000" b="1">
                  <a:solidFill>
                    <a:schemeClr val="bg2">
                      <a:lumMod val="25000"/>
                    </a:schemeClr>
                  </a:solidFill>
                  <a:latin typeface="Avenir Medium" panose="02000503020000020003" pitchFamily="2" charset="0"/>
                </a:rPr>
                <a:t>Treatment Arm</a:t>
              </a:r>
            </a:p>
          </p:txBody>
        </p:sp>
      </p:grpSp>
      <p:sp>
        <p:nvSpPr>
          <p:cNvPr id="31" name="TextBox 30">
            <a:extLst>
              <a:ext uri="{FF2B5EF4-FFF2-40B4-BE49-F238E27FC236}">
                <a16:creationId xmlns:a16="http://schemas.microsoft.com/office/drawing/2014/main" id="{AEABA8A1-0BF3-5E82-B9ED-CFF7330E1DE0}"/>
              </a:ext>
            </a:extLst>
          </p:cNvPr>
          <p:cNvSpPr txBox="1"/>
          <p:nvPr/>
        </p:nvSpPr>
        <p:spPr>
          <a:xfrm>
            <a:off x="690480" y="2176570"/>
            <a:ext cx="1461940" cy="369332"/>
          </a:xfrm>
          <a:prstGeom prst="rect">
            <a:avLst/>
          </a:prstGeom>
          <a:noFill/>
          <a:effectLst/>
        </p:spPr>
        <p:txBody>
          <a:bodyPr wrap="none" lIns="0" tIns="0" rIns="0" bIns="0" rtlCol="0" anchor="ctr">
            <a:spAutoFit/>
          </a:bodyPr>
          <a:lstStyle/>
          <a:p>
            <a:pPr algn="r">
              <a:spcBef>
                <a:spcPts val="1200"/>
              </a:spcBef>
            </a:pPr>
            <a:r>
              <a:rPr lang="en-US" sz="2400">
                <a:solidFill>
                  <a:schemeClr val="bg1">
                    <a:lumMod val="50000"/>
                  </a:schemeClr>
                </a:solidFill>
                <a:latin typeface="Roboto Slab" pitchFamily="2" charset="0"/>
                <a:ea typeface="Roboto Slab" pitchFamily="2" charset="0"/>
              </a:rPr>
              <a:t>Bev Naïve</a:t>
            </a:r>
          </a:p>
        </p:txBody>
      </p:sp>
      <p:sp>
        <p:nvSpPr>
          <p:cNvPr id="33" name="TextBox 32">
            <a:extLst>
              <a:ext uri="{FF2B5EF4-FFF2-40B4-BE49-F238E27FC236}">
                <a16:creationId xmlns:a16="http://schemas.microsoft.com/office/drawing/2014/main" id="{7D63E8E1-7633-C126-B18E-C6EA11CF63FB}"/>
              </a:ext>
            </a:extLst>
          </p:cNvPr>
          <p:cNvSpPr txBox="1"/>
          <p:nvPr/>
        </p:nvSpPr>
        <p:spPr>
          <a:xfrm>
            <a:off x="316981" y="3925932"/>
            <a:ext cx="1835439" cy="369332"/>
          </a:xfrm>
          <a:prstGeom prst="rect">
            <a:avLst/>
          </a:prstGeom>
          <a:noFill/>
          <a:effectLst/>
        </p:spPr>
        <p:txBody>
          <a:bodyPr wrap="none" lIns="0" tIns="0" rIns="0" bIns="0" rtlCol="0" anchor="ctr">
            <a:spAutoFit/>
          </a:bodyPr>
          <a:lstStyle/>
          <a:p>
            <a:pPr algn="r">
              <a:spcBef>
                <a:spcPts val="1200"/>
              </a:spcBef>
            </a:pPr>
            <a:r>
              <a:rPr lang="en-US" sz="2400">
                <a:solidFill>
                  <a:schemeClr val="bg1">
                    <a:lumMod val="50000"/>
                  </a:schemeClr>
                </a:solidFill>
                <a:latin typeface="Roboto Slab" pitchFamily="2" charset="0"/>
                <a:ea typeface="Roboto Slab" pitchFamily="2" charset="0"/>
              </a:rPr>
              <a:t>Bev Exposed</a:t>
            </a:r>
          </a:p>
        </p:txBody>
      </p:sp>
      <p:grpSp>
        <p:nvGrpSpPr>
          <p:cNvPr id="8" name="Group 7">
            <a:extLst>
              <a:ext uri="{FF2B5EF4-FFF2-40B4-BE49-F238E27FC236}">
                <a16:creationId xmlns:a16="http://schemas.microsoft.com/office/drawing/2014/main" id="{6AE3C4CA-29C5-5B72-9AE6-CDFB6C977F6F}"/>
              </a:ext>
            </a:extLst>
          </p:cNvPr>
          <p:cNvGrpSpPr/>
          <p:nvPr/>
        </p:nvGrpSpPr>
        <p:grpSpPr>
          <a:xfrm>
            <a:off x="2038251" y="1966859"/>
            <a:ext cx="6501069" cy="4477555"/>
            <a:chOff x="522819" y="1487806"/>
            <a:chExt cx="6934139" cy="4775828"/>
          </a:xfrm>
        </p:grpSpPr>
        <p:pic>
          <p:nvPicPr>
            <p:cNvPr id="10" name="Picture 2">
              <a:extLst>
                <a:ext uri="{FF2B5EF4-FFF2-40B4-BE49-F238E27FC236}">
                  <a16:creationId xmlns:a16="http://schemas.microsoft.com/office/drawing/2014/main" id="{3D5F6B6A-945B-6C77-C584-DE67CF31C5D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81143" r="18823"/>
            <a:stretch/>
          </p:blipFill>
          <p:spPr bwMode="auto">
            <a:xfrm>
              <a:off x="662966" y="5211485"/>
              <a:ext cx="6793992" cy="1052149"/>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a:extLst>
                <a:ext uri="{FF2B5EF4-FFF2-40B4-BE49-F238E27FC236}">
                  <a16:creationId xmlns:a16="http://schemas.microsoft.com/office/drawing/2014/main" id="{D7DC8543-1A72-8B6C-0680-AABACEC0A982}"/>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42244" r="18823" b="23881"/>
            <a:stretch/>
          </p:blipFill>
          <p:spPr bwMode="auto">
            <a:xfrm>
              <a:off x="662966" y="3444412"/>
              <a:ext cx="6791038" cy="1889289"/>
            </a:xfrm>
            <a:prstGeom prst="rect">
              <a:avLst/>
            </a:prstGeom>
            <a:noFill/>
            <a:extLst>
              <a:ext uri="{909E8E84-426E-40DD-AFC4-6F175D3DCCD1}">
                <a14:hiddenFill xmlns:a14="http://schemas.microsoft.com/office/drawing/2010/main">
                  <a:solidFill>
                    <a:srgbClr val="FFFFFF"/>
                  </a:solidFill>
                </a14:hiddenFill>
              </a:ext>
            </a:extLst>
          </p:spPr>
        </p:pic>
        <p:pic>
          <p:nvPicPr>
            <p:cNvPr id="47" name="Picture 2">
              <a:extLst>
                <a:ext uri="{FF2B5EF4-FFF2-40B4-BE49-F238E27FC236}">
                  <a16:creationId xmlns:a16="http://schemas.microsoft.com/office/drawing/2014/main" id="{B3526084-1D2B-F688-B0C1-297D7A2E9E9D}"/>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20999" r="18823" b="62045"/>
            <a:stretch/>
          </p:blipFill>
          <p:spPr bwMode="auto">
            <a:xfrm>
              <a:off x="662966" y="2362687"/>
              <a:ext cx="6793992" cy="946062"/>
            </a:xfrm>
            <a:prstGeom prst="rect">
              <a:avLst/>
            </a:prstGeom>
            <a:noFill/>
            <a:extLst>
              <a:ext uri="{909E8E84-426E-40DD-AFC4-6F175D3DCCD1}">
                <a14:hiddenFill xmlns:a14="http://schemas.microsoft.com/office/drawing/2010/main">
                  <a:solidFill>
                    <a:srgbClr val="FFFFFF"/>
                  </a:solidFill>
                </a14:hiddenFill>
              </a:ext>
            </a:extLst>
          </p:spPr>
        </p:pic>
        <p:pic>
          <p:nvPicPr>
            <p:cNvPr id="48" name="Picture 2">
              <a:extLst>
                <a:ext uri="{FF2B5EF4-FFF2-40B4-BE49-F238E27FC236}">
                  <a16:creationId xmlns:a16="http://schemas.microsoft.com/office/drawing/2014/main" id="{47A96A9B-EA05-E7E2-A003-AECA1D002C09}"/>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18823" b="83044"/>
            <a:stretch/>
          </p:blipFill>
          <p:spPr bwMode="auto">
            <a:xfrm>
              <a:off x="662966" y="1487806"/>
              <a:ext cx="6793992" cy="946062"/>
            </a:xfrm>
            <a:prstGeom prst="rect">
              <a:avLst/>
            </a:prstGeom>
            <a:noFill/>
            <a:extLst>
              <a:ext uri="{909E8E84-426E-40DD-AFC4-6F175D3DCCD1}">
                <a14:hiddenFill xmlns:a14="http://schemas.microsoft.com/office/drawing/2010/main">
                  <a:solidFill>
                    <a:srgbClr val="FFFFFF"/>
                  </a:solidFill>
                </a14:hiddenFill>
              </a:ext>
            </a:extLst>
          </p:spPr>
        </p:pic>
        <p:grpSp>
          <p:nvGrpSpPr>
            <p:cNvPr id="49" name="Group 48">
              <a:extLst>
                <a:ext uri="{FF2B5EF4-FFF2-40B4-BE49-F238E27FC236}">
                  <a16:creationId xmlns:a16="http://schemas.microsoft.com/office/drawing/2014/main" id="{BBA117C4-3DDD-CF13-0E81-C2E8608F60E6}"/>
                </a:ext>
              </a:extLst>
            </p:cNvPr>
            <p:cNvGrpSpPr/>
            <p:nvPr/>
          </p:nvGrpSpPr>
          <p:grpSpPr>
            <a:xfrm>
              <a:off x="1277599" y="1764481"/>
              <a:ext cx="179351" cy="3943430"/>
              <a:chOff x="1277599" y="1764481"/>
              <a:chExt cx="179351" cy="3943430"/>
            </a:xfrm>
          </p:grpSpPr>
          <p:sp>
            <p:nvSpPr>
              <p:cNvPr id="52" name="Rounded Rectangle 14">
                <a:extLst>
                  <a:ext uri="{FF2B5EF4-FFF2-40B4-BE49-F238E27FC236}">
                    <a16:creationId xmlns:a16="http://schemas.microsoft.com/office/drawing/2014/main" id="{9F1DC280-65D2-DF52-8FDA-C311F0C51230}"/>
                  </a:ext>
                </a:extLst>
              </p:cNvPr>
              <p:cNvSpPr/>
              <p:nvPr/>
            </p:nvSpPr>
            <p:spPr>
              <a:xfrm>
                <a:off x="1281336" y="1764481"/>
                <a:ext cx="175614" cy="74249"/>
              </a:xfrm>
              <a:prstGeom prst="roundRect">
                <a:avLst/>
              </a:prstGeom>
              <a:solidFill>
                <a:schemeClr val="accent1">
                  <a:lumMod val="60000"/>
                  <a:lumOff val="40000"/>
                </a:schemeClr>
              </a:solidFill>
              <a:ln>
                <a:noFill/>
              </a:ln>
            </p:spPr>
            <p:style>
              <a:lnRef idx="1">
                <a:schemeClr val="accent6"/>
              </a:lnRef>
              <a:fillRef idx="2">
                <a:schemeClr val="accent6"/>
              </a:fillRef>
              <a:effectRef idx="1">
                <a:schemeClr val="accent6"/>
              </a:effectRef>
              <a:fontRef idx="minor">
                <a:schemeClr val="dk1"/>
              </a:fontRef>
            </p:style>
            <p:txBody>
              <a:bodyPr rtlCol="0" anchor="ctr"/>
              <a:lstStyle/>
              <a:p>
                <a:pPr algn="ctr"/>
                <a:endParaRPr lang="en-US"/>
              </a:p>
            </p:txBody>
          </p:sp>
          <p:sp>
            <p:nvSpPr>
              <p:cNvPr id="53" name="Rounded Rectangle 15">
                <a:extLst>
                  <a:ext uri="{FF2B5EF4-FFF2-40B4-BE49-F238E27FC236}">
                    <a16:creationId xmlns:a16="http://schemas.microsoft.com/office/drawing/2014/main" id="{3208B8D9-8142-6F1A-358C-CFEB8E225C79}"/>
                  </a:ext>
                </a:extLst>
              </p:cNvPr>
              <p:cNvSpPr/>
              <p:nvPr/>
            </p:nvSpPr>
            <p:spPr>
              <a:xfrm>
                <a:off x="1281336" y="1901180"/>
                <a:ext cx="175614" cy="74249"/>
              </a:xfrm>
              <a:prstGeom prst="roundRect">
                <a:avLst/>
              </a:prstGeom>
              <a:solidFill>
                <a:schemeClr val="accent1">
                  <a:lumMod val="60000"/>
                  <a:lumOff val="40000"/>
                </a:schemeClr>
              </a:solidFill>
              <a:ln>
                <a:noFill/>
              </a:ln>
            </p:spPr>
            <p:style>
              <a:lnRef idx="1">
                <a:schemeClr val="accent6"/>
              </a:lnRef>
              <a:fillRef idx="2">
                <a:schemeClr val="accent6"/>
              </a:fillRef>
              <a:effectRef idx="1">
                <a:schemeClr val="accent6"/>
              </a:effectRef>
              <a:fontRef idx="minor">
                <a:schemeClr val="dk1"/>
              </a:fontRef>
            </p:style>
            <p:txBody>
              <a:bodyPr rtlCol="0" anchor="ctr"/>
              <a:lstStyle/>
              <a:p>
                <a:pPr algn="ctr"/>
                <a:endParaRPr lang="en-US"/>
              </a:p>
            </p:txBody>
          </p:sp>
          <p:sp>
            <p:nvSpPr>
              <p:cNvPr id="54" name="Rounded Rectangle 18">
                <a:extLst>
                  <a:ext uri="{FF2B5EF4-FFF2-40B4-BE49-F238E27FC236}">
                    <a16:creationId xmlns:a16="http://schemas.microsoft.com/office/drawing/2014/main" id="{4D6B76F2-9097-9D05-3F69-783B3036C7C6}"/>
                  </a:ext>
                </a:extLst>
              </p:cNvPr>
              <p:cNvSpPr/>
              <p:nvPr/>
            </p:nvSpPr>
            <p:spPr>
              <a:xfrm>
                <a:off x="1281336" y="2037879"/>
                <a:ext cx="175614" cy="74249"/>
              </a:xfrm>
              <a:prstGeom prst="roundRect">
                <a:avLst/>
              </a:prstGeom>
              <a:solidFill>
                <a:schemeClr val="accent1">
                  <a:lumMod val="20000"/>
                  <a:lumOff val="80000"/>
                </a:schemeClr>
              </a:solidFill>
              <a:ln>
                <a:noFill/>
              </a:ln>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p>
            </p:txBody>
          </p:sp>
          <p:sp>
            <p:nvSpPr>
              <p:cNvPr id="55" name="Rounded Rectangle 19">
                <a:extLst>
                  <a:ext uri="{FF2B5EF4-FFF2-40B4-BE49-F238E27FC236}">
                    <a16:creationId xmlns:a16="http://schemas.microsoft.com/office/drawing/2014/main" id="{2272AE46-EEA4-404D-DA2D-6D40B2EB0671}"/>
                  </a:ext>
                </a:extLst>
              </p:cNvPr>
              <p:cNvSpPr/>
              <p:nvPr/>
            </p:nvSpPr>
            <p:spPr>
              <a:xfrm>
                <a:off x="1281336" y="2174579"/>
                <a:ext cx="175614" cy="74249"/>
              </a:xfrm>
              <a:prstGeom prst="roundRect">
                <a:avLst/>
              </a:prstGeom>
              <a:solidFill>
                <a:schemeClr val="accent1">
                  <a:lumMod val="20000"/>
                  <a:lumOff val="80000"/>
                </a:schemeClr>
              </a:solidFill>
              <a:ln>
                <a:noFill/>
              </a:ln>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p>
            </p:txBody>
          </p:sp>
          <p:sp>
            <p:nvSpPr>
              <p:cNvPr id="56" name="Rounded Rectangle 20">
                <a:extLst>
                  <a:ext uri="{FF2B5EF4-FFF2-40B4-BE49-F238E27FC236}">
                    <a16:creationId xmlns:a16="http://schemas.microsoft.com/office/drawing/2014/main" id="{87F6D3BC-C386-69BF-20D7-1B95D06075C6}"/>
                  </a:ext>
                </a:extLst>
              </p:cNvPr>
              <p:cNvSpPr/>
              <p:nvPr/>
            </p:nvSpPr>
            <p:spPr>
              <a:xfrm>
                <a:off x="1281336" y="3638326"/>
                <a:ext cx="175614" cy="74249"/>
              </a:xfrm>
              <a:prstGeom prst="roundRect">
                <a:avLst/>
              </a:prstGeom>
              <a:solidFill>
                <a:schemeClr val="accent1">
                  <a:lumMod val="60000"/>
                  <a:lumOff val="40000"/>
                </a:schemeClr>
              </a:solidFill>
              <a:ln>
                <a:noFill/>
              </a:ln>
            </p:spPr>
            <p:style>
              <a:lnRef idx="1">
                <a:schemeClr val="accent6"/>
              </a:lnRef>
              <a:fillRef idx="2">
                <a:schemeClr val="accent6"/>
              </a:fillRef>
              <a:effectRef idx="1">
                <a:schemeClr val="accent6"/>
              </a:effectRef>
              <a:fontRef idx="minor">
                <a:schemeClr val="dk1"/>
              </a:fontRef>
            </p:style>
            <p:txBody>
              <a:bodyPr rtlCol="0" anchor="ctr"/>
              <a:lstStyle/>
              <a:p>
                <a:pPr algn="ctr"/>
                <a:endParaRPr lang="en-US"/>
              </a:p>
            </p:txBody>
          </p:sp>
          <p:sp>
            <p:nvSpPr>
              <p:cNvPr id="57" name="Rounded Rectangle 23">
                <a:extLst>
                  <a:ext uri="{FF2B5EF4-FFF2-40B4-BE49-F238E27FC236}">
                    <a16:creationId xmlns:a16="http://schemas.microsoft.com/office/drawing/2014/main" id="{766A32E5-054D-6E6D-FAC2-776F64F779EF}"/>
                  </a:ext>
                </a:extLst>
              </p:cNvPr>
              <p:cNvSpPr/>
              <p:nvPr/>
            </p:nvSpPr>
            <p:spPr>
              <a:xfrm>
                <a:off x="1281336" y="4079752"/>
                <a:ext cx="175614" cy="74249"/>
              </a:xfrm>
              <a:prstGeom prst="roundRect">
                <a:avLst/>
              </a:prstGeom>
              <a:solidFill>
                <a:schemeClr val="accent1">
                  <a:lumMod val="20000"/>
                  <a:lumOff val="80000"/>
                </a:schemeClr>
              </a:solidFill>
              <a:ln>
                <a:noFill/>
              </a:ln>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p>
            </p:txBody>
          </p:sp>
          <p:sp>
            <p:nvSpPr>
              <p:cNvPr id="58" name="Rounded Rectangle 29">
                <a:extLst>
                  <a:ext uri="{FF2B5EF4-FFF2-40B4-BE49-F238E27FC236}">
                    <a16:creationId xmlns:a16="http://schemas.microsoft.com/office/drawing/2014/main" id="{C5C38C22-FFCA-24A4-2CA8-AF60D5C956ED}"/>
                  </a:ext>
                </a:extLst>
              </p:cNvPr>
              <p:cNvSpPr/>
              <p:nvPr/>
            </p:nvSpPr>
            <p:spPr>
              <a:xfrm>
                <a:off x="1281336" y="3932610"/>
                <a:ext cx="175614" cy="74249"/>
              </a:xfrm>
              <a:prstGeom prst="roundRect">
                <a:avLst/>
              </a:prstGeom>
              <a:solidFill>
                <a:schemeClr val="accent1">
                  <a:lumMod val="60000"/>
                  <a:lumOff val="40000"/>
                </a:schemeClr>
              </a:solidFill>
              <a:ln>
                <a:noFill/>
              </a:ln>
            </p:spPr>
            <p:style>
              <a:lnRef idx="1">
                <a:schemeClr val="accent6"/>
              </a:lnRef>
              <a:fillRef idx="2">
                <a:schemeClr val="accent6"/>
              </a:fillRef>
              <a:effectRef idx="1">
                <a:schemeClr val="accent6"/>
              </a:effectRef>
              <a:fontRef idx="minor">
                <a:schemeClr val="dk1"/>
              </a:fontRef>
            </p:style>
            <p:txBody>
              <a:bodyPr rtlCol="0" anchor="ctr"/>
              <a:lstStyle/>
              <a:p>
                <a:pPr algn="ctr"/>
                <a:endParaRPr lang="en-US"/>
              </a:p>
            </p:txBody>
          </p:sp>
          <p:sp>
            <p:nvSpPr>
              <p:cNvPr id="59" name="Rounded Rectangle 30">
                <a:extLst>
                  <a:ext uri="{FF2B5EF4-FFF2-40B4-BE49-F238E27FC236}">
                    <a16:creationId xmlns:a16="http://schemas.microsoft.com/office/drawing/2014/main" id="{24449963-90A4-BEE0-EDCD-1E73230372FA}"/>
                  </a:ext>
                </a:extLst>
              </p:cNvPr>
              <p:cNvSpPr/>
              <p:nvPr/>
            </p:nvSpPr>
            <p:spPr>
              <a:xfrm>
                <a:off x="1281336" y="4226894"/>
                <a:ext cx="175614" cy="74249"/>
              </a:xfrm>
              <a:prstGeom prst="roundRect">
                <a:avLst/>
              </a:prstGeom>
              <a:solidFill>
                <a:schemeClr val="accent1">
                  <a:lumMod val="60000"/>
                  <a:lumOff val="40000"/>
                </a:schemeClr>
              </a:solidFill>
              <a:ln>
                <a:noFill/>
              </a:ln>
            </p:spPr>
            <p:style>
              <a:lnRef idx="1">
                <a:schemeClr val="accent6"/>
              </a:lnRef>
              <a:fillRef idx="2">
                <a:schemeClr val="accent6"/>
              </a:fillRef>
              <a:effectRef idx="1">
                <a:schemeClr val="accent6"/>
              </a:effectRef>
              <a:fontRef idx="minor">
                <a:schemeClr val="dk1"/>
              </a:fontRef>
            </p:style>
            <p:txBody>
              <a:bodyPr rtlCol="0" anchor="ctr"/>
              <a:lstStyle/>
              <a:p>
                <a:pPr algn="ctr"/>
                <a:endParaRPr lang="en-US"/>
              </a:p>
            </p:txBody>
          </p:sp>
          <p:sp>
            <p:nvSpPr>
              <p:cNvPr id="60" name="Rounded Rectangle 31">
                <a:extLst>
                  <a:ext uri="{FF2B5EF4-FFF2-40B4-BE49-F238E27FC236}">
                    <a16:creationId xmlns:a16="http://schemas.microsoft.com/office/drawing/2014/main" id="{70A0F318-C075-C3D6-85BD-DD742679FB3E}"/>
                  </a:ext>
                </a:extLst>
              </p:cNvPr>
              <p:cNvSpPr/>
              <p:nvPr/>
            </p:nvSpPr>
            <p:spPr>
              <a:xfrm>
                <a:off x="1281336" y="4374036"/>
                <a:ext cx="175614" cy="74249"/>
              </a:xfrm>
              <a:prstGeom prst="roundRect">
                <a:avLst/>
              </a:prstGeom>
              <a:solidFill>
                <a:schemeClr val="accent1">
                  <a:lumMod val="60000"/>
                  <a:lumOff val="40000"/>
                </a:schemeClr>
              </a:solidFill>
              <a:ln>
                <a:noFill/>
              </a:ln>
            </p:spPr>
            <p:style>
              <a:lnRef idx="1">
                <a:schemeClr val="accent6"/>
              </a:lnRef>
              <a:fillRef idx="2">
                <a:schemeClr val="accent6"/>
              </a:fillRef>
              <a:effectRef idx="1">
                <a:schemeClr val="accent6"/>
              </a:effectRef>
              <a:fontRef idx="minor">
                <a:schemeClr val="dk1"/>
              </a:fontRef>
            </p:style>
            <p:txBody>
              <a:bodyPr rtlCol="0" anchor="ctr"/>
              <a:lstStyle/>
              <a:p>
                <a:pPr algn="ctr"/>
                <a:endParaRPr lang="en-US"/>
              </a:p>
            </p:txBody>
          </p:sp>
          <p:sp>
            <p:nvSpPr>
              <p:cNvPr id="61" name="Rounded Rectangle 32">
                <a:extLst>
                  <a:ext uri="{FF2B5EF4-FFF2-40B4-BE49-F238E27FC236}">
                    <a16:creationId xmlns:a16="http://schemas.microsoft.com/office/drawing/2014/main" id="{817A45C7-6D9A-2304-CEB9-BAA4357F1101}"/>
                  </a:ext>
                </a:extLst>
              </p:cNvPr>
              <p:cNvSpPr/>
              <p:nvPr/>
            </p:nvSpPr>
            <p:spPr>
              <a:xfrm>
                <a:off x="1281336" y="4668320"/>
                <a:ext cx="175614" cy="74249"/>
              </a:xfrm>
              <a:prstGeom prst="roundRect">
                <a:avLst/>
              </a:prstGeom>
              <a:solidFill>
                <a:schemeClr val="accent1">
                  <a:lumMod val="60000"/>
                  <a:lumOff val="40000"/>
                </a:schemeClr>
              </a:solidFill>
              <a:ln>
                <a:noFill/>
              </a:ln>
            </p:spPr>
            <p:style>
              <a:lnRef idx="1">
                <a:schemeClr val="accent6"/>
              </a:lnRef>
              <a:fillRef idx="2">
                <a:schemeClr val="accent6"/>
              </a:fillRef>
              <a:effectRef idx="1">
                <a:schemeClr val="accent6"/>
              </a:effectRef>
              <a:fontRef idx="minor">
                <a:schemeClr val="dk1"/>
              </a:fontRef>
            </p:style>
            <p:txBody>
              <a:bodyPr rtlCol="0" anchor="ctr"/>
              <a:lstStyle/>
              <a:p>
                <a:pPr algn="ctr"/>
                <a:endParaRPr lang="en-US"/>
              </a:p>
            </p:txBody>
          </p:sp>
          <p:sp>
            <p:nvSpPr>
              <p:cNvPr id="62" name="Rounded Rectangle 36">
                <a:extLst>
                  <a:ext uri="{FF2B5EF4-FFF2-40B4-BE49-F238E27FC236}">
                    <a16:creationId xmlns:a16="http://schemas.microsoft.com/office/drawing/2014/main" id="{232EDAF5-4E8F-B7E8-FFA9-5979C8EF48B5}"/>
                  </a:ext>
                </a:extLst>
              </p:cNvPr>
              <p:cNvSpPr/>
              <p:nvPr/>
            </p:nvSpPr>
            <p:spPr>
              <a:xfrm>
                <a:off x="1281336" y="3785468"/>
                <a:ext cx="175614" cy="74249"/>
              </a:xfrm>
              <a:prstGeom prst="roundRect">
                <a:avLst/>
              </a:prstGeom>
              <a:solidFill>
                <a:schemeClr val="accent1">
                  <a:lumMod val="20000"/>
                  <a:lumOff val="80000"/>
                </a:schemeClr>
              </a:solidFill>
              <a:ln>
                <a:noFill/>
              </a:ln>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p>
            </p:txBody>
          </p:sp>
          <p:sp>
            <p:nvSpPr>
              <p:cNvPr id="63" name="Rounded Rectangle 37">
                <a:extLst>
                  <a:ext uri="{FF2B5EF4-FFF2-40B4-BE49-F238E27FC236}">
                    <a16:creationId xmlns:a16="http://schemas.microsoft.com/office/drawing/2014/main" id="{53AD496C-B874-D108-3BC3-11CC19D8EF79}"/>
                  </a:ext>
                </a:extLst>
              </p:cNvPr>
              <p:cNvSpPr/>
              <p:nvPr/>
            </p:nvSpPr>
            <p:spPr>
              <a:xfrm>
                <a:off x="1281336" y="4521178"/>
                <a:ext cx="175614" cy="74249"/>
              </a:xfrm>
              <a:prstGeom prst="roundRect">
                <a:avLst/>
              </a:prstGeom>
              <a:solidFill>
                <a:schemeClr val="accent1">
                  <a:lumMod val="20000"/>
                  <a:lumOff val="80000"/>
                </a:schemeClr>
              </a:solidFill>
              <a:ln>
                <a:noFill/>
              </a:ln>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p>
            </p:txBody>
          </p:sp>
          <p:sp>
            <p:nvSpPr>
              <p:cNvPr id="64" name="Rounded Rectangle 39">
                <a:extLst>
                  <a:ext uri="{FF2B5EF4-FFF2-40B4-BE49-F238E27FC236}">
                    <a16:creationId xmlns:a16="http://schemas.microsoft.com/office/drawing/2014/main" id="{1CD571FF-5A66-BF1D-C329-08284BA47A7A}"/>
                  </a:ext>
                </a:extLst>
              </p:cNvPr>
              <p:cNvSpPr/>
              <p:nvPr/>
            </p:nvSpPr>
            <p:spPr>
              <a:xfrm>
                <a:off x="1281336" y="4815462"/>
                <a:ext cx="175614" cy="74249"/>
              </a:xfrm>
              <a:prstGeom prst="roundRect">
                <a:avLst/>
              </a:prstGeom>
              <a:solidFill>
                <a:schemeClr val="accent1">
                  <a:lumMod val="20000"/>
                  <a:lumOff val="80000"/>
                </a:schemeClr>
              </a:solidFill>
              <a:ln>
                <a:noFill/>
              </a:ln>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p>
            </p:txBody>
          </p:sp>
          <p:sp>
            <p:nvSpPr>
              <p:cNvPr id="65" name="Rounded Rectangle 41">
                <a:extLst>
                  <a:ext uri="{FF2B5EF4-FFF2-40B4-BE49-F238E27FC236}">
                    <a16:creationId xmlns:a16="http://schemas.microsoft.com/office/drawing/2014/main" id="{8994895D-BEC6-CAE6-5ADA-EC9E42E331AD}"/>
                  </a:ext>
                </a:extLst>
              </p:cNvPr>
              <p:cNvSpPr/>
              <p:nvPr/>
            </p:nvSpPr>
            <p:spPr>
              <a:xfrm>
                <a:off x="1281336" y="4962604"/>
                <a:ext cx="175614" cy="74249"/>
              </a:xfrm>
              <a:prstGeom prst="roundRect">
                <a:avLst/>
              </a:prstGeom>
              <a:solidFill>
                <a:schemeClr val="accent1">
                  <a:lumMod val="20000"/>
                  <a:lumOff val="80000"/>
                </a:schemeClr>
              </a:solidFill>
              <a:ln>
                <a:noFill/>
              </a:ln>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p>
            </p:txBody>
          </p:sp>
          <p:sp>
            <p:nvSpPr>
              <p:cNvPr id="66" name="Rounded Rectangle 42">
                <a:extLst>
                  <a:ext uri="{FF2B5EF4-FFF2-40B4-BE49-F238E27FC236}">
                    <a16:creationId xmlns:a16="http://schemas.microsoft.com/office/drawing/2014/main" id="{48CC42B6-1738-BB61-D6B0-D93DFC1A2802}"/>
                  </a:ext>
                </a:extLst>
              </p:cNvPr>
              <p:cNvSpPr/>
              <p:nvPr/>
            </p:nvSpPr>
            <p:spPr>
              <a:xfrm>
                <a:off x="1281336" y="5109743"/>
                <a:ext cx="175614" cy="74249"/>
              </a:xfrm>
              <a:prstGeom prst="roundRect">
                <a:avLst/>
              </a:prstGeom>
              <a:solidFill>
                <a:schemeClr val="accent1">
                  <a:lumMod val="20000"/>
                  <a:lumOff val="80000"/>
                </a:schemeClr>
              </a:solidFill>
              <a:ln>
                <a:noFill/>
              </a:ln>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p>
            </p:txBody>
          </p:sp>
          <p:sp>
            <p:nvSpPr>
              <p:cNvPr id="67" name="Rounded Rectangle 38">
                <a:extLst>
                  <a:ext uri="{FF2B5EF4-FFF2-40B4-BE49-F238E27FC236}">
                    <a16:creationId xmlns:a16="http://schemas.microsoft.com/office/drawing/2014/main" id="{8A61CF8B-8A7F-5742-58A6-383D41BA4C31}"/>
                  </a:ext>
                </a:extLst>
              </p:cNvPr>
              <p:cNvSpPr/>
              <p:nvPr/>
            </p:nvSpPr>
            <p:spPr>
              <a:xfrm>
                <a:off x="1277599" y="2534481"/>
                <a:ext cx="175614" cy="74249"/>
              </a:xfrm>
              <a:prstGeom prst="roundRect">
                <a:avLst/>
              </a:prstGeom>
              <a:noFill/>
              <a:ln>
                <a:solidFill>
                  <a:schemeClr val="accent5"/>
                </a:solidFill>
              </a:ln>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p>
            </p:txBody>
          </p:sp>
          <p:sp>
            <p:nvSpPr>
              <p:cNvPr id="68" name="Rounded Rectangle 1080">
                <a:extLst>
                  <a:ext uri="{FF2B5EF4-FFF2-40B4-BE49-F238E27FC236}">
                    <a16:creationId xmlns:a16="http://schemas.microsoft.com/office/drawing/2014/main" id="{59F4AF73-F145-D09C-4281-7FA6B6CD8121}"/>
                  </a:ext>
                </a:extLst>
              </p:cNvPr>
              <p:cNvSpPr/>
              <p:nvPr/>
            </p:nvSpPr>
            <p:spPr>
              <a:xfrm>
                <a:off x="1277599" y="2668114"/>
                <a:ext cx="175614" cy="74249"/>
              </a:xfrm>
              <a:prstGeom prst="roundRect">
                <a:avLst/>
              </a:prstGeom>
              <a:noFill/>
              <a:ln>
                <a:solidFill>
                  <a:schemeClr val="accent5"/>
                </a:solidFill>
              </a:ln>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p>
            </p:txBody>
          </p:sp>
          <p:sp>
            <p:nvSpPr>
              <p:cNvPr id="69" name="Rounded Rectangle 3092">
                <a:extLst>
                  <a:ext uri="{FF2B5EF4-FFF2-40B4-BE49-F238E27FC236}">
                    <a16:creationId xmlns:a16="http://schemas.microsoft.com/office/drawing/2014/main" id="{619AA844-91B9-17ED-F1BA-C67F353EB17A}"/>
                  </a:ext>
                </a:extLst>
              </p:cNvPr>
              <p:cNvSpPr/>
              <p:nvPr/>
            </p:nvSpPr>
            <p:spPr>
              <a:xfrm>
                <a:off x="1277599" y="2801747"/>
                <a:ext cx="175614" cy="74249"/>
              </a:xfrm>
              <a:prstGeom prst="roundRect">
                <a:avLst/>
              </a:prstGeom>
              <a:noFill/>
              <a:ln>
                <a:solidFill>
                  <a:schemeClr val="accent5"/>
                </a:solidFill>
              </a:ln>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p>
            </p:txBody>
          </p:sp>
          <p:sp>
            <p:nvSpPr>
              <p:cNvPr id="70" name="Rounded Rectangle 3093">
                <a:extLst>
                  <a:ext uri="{FF2B5EF4-FFF2-40B4-BE49-F238E27FC236}">
                    <a16:creationId xmlns:a16="http://schemas.microsoft.com/office/drawing/2014/main" id="{5FA8E0EC-C4F0-4204-591E-C88BBA4F1B19}"/>
                  </a:ext>
                </a:extLst>
              </p:cNvPr>
              <p:cNvSpPr/>
              <p:nvPr/>
            </p:nvSpPr>
            <p:spPr>
              <a:xfrm>
                <a:off x="1278071" y="5361079"/>
                <a:ext cx="175614" cy="74249"/>
              </a:xfrm>
              <a:prstGeom prst="roundRect">
                <a:avLst/>
              </a:prstGeom>
              <a:noFill/>
              <a:ln>
                <a:solidFill>
                  <a:schemeClr val="accent5"/>
                </a:solidFill>
              </a:ln>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p>
            </p:txBody>
          </p:sp>
          <p:sp>
            <p:nvSpPr>
              <p:cNvPr id="71" name="Rounded Rectangle 3094">
                <a:extLst>
                  <a:ext uri="{FF2B5EF4-FFF2-40B4-BE49-F238E27FC236}">
                    <a16:creationId xmlns:a16="http://schemas.microsoft.com/office/drawing/2014/main" id="{E7CC8498-D4ED-B5BD-6B8F-12C666B9F315}"/>
                  </a:ext>
                </a:extLst>
              </p:cNvPr>
              <p:cNvSpPr/>
              <p:nvPr/>
            </p:nvSpPr>
            <p:spPr>
              <a:xfrm>
                <a:off x="1278071" y="5497371"/>
                <a:ext cx="175614" cy="74249"/>
              </a:xfrm>
              <a:prstGeom prst="roundRect">
                <a:avLst/>
              </a:prstGeom>
              <a:noFill/>
              <a:ln>
                <a:solidFill>
                  <a:schemeClr val="accent5"/>
                </a:solidFill>
              </a:ln>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p>
            </p:txBody>
          </p:sp>
          <p:sp>
            <p:nvSpPr>
              <p:cNvPr id="72" name="Rounded Rectangle 3095">
                <a:extLst>
                  <a:ext uri="{FF2B5EF4-FFF2-40B4-BE49-F238E27FC236}">
                    <a16:creationId xmlns:a16="http://schemas.microsoft.com/office/drawing/2014/main" id="{B6D0E106-8563-81D2-BBE9-416440A5CE6B}"/>
                  </a:ext>
                </a:extLst>
              </p:cNvPr>
              <p:cNvSpPr/>
              <p:nvPr/>
            </p:nvSpPr>
            <p:spPr>
              <a:xfrm>
                <a:off x="1278071" y="5633662"/>
                <a:ext cx="175614" cy="74249"/>
              </a:xfrm>
              <a:prstGeom prst="roundRect">
                <a:avLst/>
              </a:prstGeom>
              <a:noFill/>
              <a:ln>
                <a:solidFill>
                  <a:schemeClr val="accent5"/>
                </a:solidFill>
              </a:ln>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p>
            </p:txBody>
          </p:sp>
        </p:grpSp>
        <p:sp>
          <p:nvSpPr>
            <p:cNvPr id="50" name="TextBox 49">
              <a:extLst>
                <a:ext uri="{FF2B5EF4-FFF2-40B4-BE49-F238E27FC236}">
                  <a16:creationId xmlns:a16="http://schemas.microsoft.com/office/drawing/2014/main" id="{F78A9EF1-1EB9-1991-DE53-D0CC98D2A127}"/>
                </a:ext>
              </a:extLst>
            </p:cNvPr>
            <p:cNvSpPr txBox="1"/>
            <p:nvPr/>
          </p:nvSpPr>
          <p:spPr>
            <a:xfrm rot="16200000">
              <a:off x="151517" y="2312243"/>
              <a:ext cx="1061796" cy="319191"/>
            </a:xfrm>
            <a:prstGeom prst="rect">
              <a:avLst/>
            </a:prstGeom>
            <a:noFill/>
          </p:spPr>
          <p:txBody>
            <a:bodyPr wrap="none" rtlCol="0">
              <a:spAutoFit/>
            </a:bodyPr>
            <a:lstStyle/>
            <a:p>
              <a:r>
                <a:rPr lang="en-US" sz="1200"/>
                <a:t>Bev Naïve </a:t>
              </a:r>
            </a:p>
          </p:txBody>
        </p:sp>
        <p:sp>
          <p:nvSpPr>
            <p:cNvPr id="51" name="TextBox 50">
              <a:extLst>
                <a:ext uri="{FF2B5EF4-FFF2-40B4-BE49-F238E27FC236}">
                  <a16:creationId xmlns:a16="http://schemas.microsoft.com/office/drawing/2014/main" id="{29C4904E-413F-F330-665A-42F69D98D57C}"/>
                </a:ext>
              </a:extLst>
            </p:cNvPr>
            <p:cNvSpPr txBox="1"/>
            <p:nvPr/>
          </p:nvSpPr>
          <p:spPr>
            <a:xfrm rot="16200000">
              <a:off x="36144" y="4963938"/>
              <a:ext cx="1292542" cy="319191"/>
            </a:xfrm>
            <a:prstGeom prst="rect">
              <a:avLst/>
            </a:prstGeom>
            <a:noFill/>
          </p:spPr>
          <p:txBody>
            <a:bodyPr wrap="none" rtlCol="0">
              <a:spAutoFit/>
            </a:bodyPr>
            <a:lstStyle/>
            <a:p>
              <a:r>
                <a:rPr lang="en-US" sz="1200"/>
                <a:t>Bev Exposed </a:t>
              </a:r>
            </a:p>
          </p:txBody>
        </p:sp>
      </p:grpSp>
      <p:sp>
        <p:nvSpPr>
          <p:cNvPr id="3" name="Text Placeholder 8">
            <a:extLst>
              <a:ext uri="{FF2B5EF4-FFF2-40B4-BE49-F238E27FC236}">
                <a16:creationId xmlns:a16="http://schemas.microsoft.com/office/drawing/2014/main" id="{B7228A0E-6308-D5A4-8D27-E1F3B597FFF1}"/>
              </a:ext>
            </a:extLst>
          </p:cNvPr>
          <p:cNvSpPr txBox="1">
            <a:spLocks/>
          </p:cNvSpPr>
          <p:nvPr/>
        </p:nvSpPr>
        <p:spPr>
          <a:xfrm>
            <a:off x="2961863" y="2218268"/>
            <a:ext cx="91440" cy="113842"/>
          </a:xfrm>
          <a:prstGeom prst="rect">
            <a:avLst/>
          </a:prstGeom>
        </p:spPr>
        <p:txBody>
          <a:bodyPr vert="horz" lIns="0" tIns="0" rIns="0" bIns="0" rtlCol="0">
            <a:noAutofit/>
          </a:bodyPr>
          <a:lstStyle>
            <a:lvl1pPr marL="0" indent="0" algn="l" defTabSz="914400" rtl="0" eaLnBrk="1" latinLnBrk="0" hangingPunct="1">
              <a:lnSpc>
                <a:spcPct val="90000"/>
              </a:lnSpc>
              <a:spcBef>
                <a:spcPts val="0"/>
              </a:spcBef>
              <a:spcAft>
                <a:spcPts val="200"/>
              </a:spcAft>
              <a:buClrTx/>
              <a:buFont typeface="Arial" panose="020B0604020202020204" pitchFamily="34" charset="0"/>
              <a:buNone/>
              <a:defRPr sz="1000" kern="1200">
                <a:solidFill>
                  <a:schemeClr val="accent6">
                    <a:lumMod val="75000"/>
                  </a:schemeClr>
                </a:solidFill>
                <a:latin typeface="Avenir Book" panose="02000503020000020003" pitchFamily="2" charset="0"/>
                <a:ea typeface="+mn-ea"/>
                <a:cs typeface="+mn-cs"/>
              </a:defRPr>
            </a:lvl1pPr>
            <a:lvl2pPr marL="577850" indent="-228600" algn="l" defTabSz="914400" rtl="0" eaLnBrk="1" latinLnBrk="0" hangingPunct="1">
              <a:lnSpc>
                <a:spcPct val="90000"/>
              </a:lnSpc>
              <a:spcBef>
                <a:spcPts val="500"/>
              </a:spcBef>
              <a:buClr>
                <a:srgbClr val="186295"/>
              </a:buClr>
              <a:buFont typeface="System Font Regular"/>
              <a:buChar char="–"/>
              <a:tabLst/>
              <a:defRPr sz="1800" kern="1200">
                <a:solidFill>
                  <a:schemeClr val="accent5"/>
                </a:solidFill>
                <a:latin typeface="Avenir Book" panose="02000503020000020003" pitchFamily="2" charset="0"/>
                <a:ea typeface="+mn-ea"/>
                <a:cs typeface="+mn-cs"/>
              </a:defRPr>
            </a:lvl2pPr>
            <a:lvl3pPr marL="971550" indent="-228600" algn="l" defTabSz="914400" rtl="0" eaLnBrk="1" latinLnBrk="0" hangingPunct="1">
              <a:lnSpc>
                <a:spcPct val="90000"/>
              </a:lnSpc>
              <a:spcBef>
                <a:spcPts val="500"/>
              </a:spcBef>
              <a:buClrTx/>
              <a:buFont typeface="Arial" panose="020B0604020202020204" pitchFamily="34" charset="0"/>
              <a:buChar char="•"/>
              <a:tabLst/>
              <a:defRPr sz="1400" kern="1200">
                <a:solidFill>
                  <a:schemeClr val="accent5"/>
                </a:solidFill>
                <a:latin typeface="Avenir Book" panose="02000503020000020003" pitchFamily="2" charset="0"/>
                <a:ea typeface="+mn-ea"/>
                <a:cs typeface="+mn-cs"/>
              </a:defRPr>
            </a:lvl3pPr>
            <a:lvl4pPr marL="1374775" indent="-228600" algn="l" defTabSz="914400" rtl="0" eaLnBrk="1" latinLnBrk="0" hangingPunct="1">
              <a:lnSpc>
                <a:spcPct val="90000"/>
              </a:lnSpc>
              <a:spcBef>
                <a:spcPts val="500"/>
              </a:spcBef>
              <a:buClr>
                <a:srgbClr val="186295"/>
              </a:buClr>
              <a:buFont typeface="System Font Regular"/>
              <a:buChar char="–"/>
              <a:tabLst/>
              <a:defRPr sz="1400" kern="1200">
                <a:solidFill>
                  <a:schemeClr val="tx1"/>
                </a:solidFill>
                <a:latin typeface="Avenir" panose="020B0503020203020204" pitchFamily="34" charset="0"/>
                <a:ea typeface="+mn-ea"/>
                <a:cs typeface="+mn-cs"/>
              </a:defRPr>
            </a:lvl4pPr>
            <a:lvl5pPr marL="1835150" indent="-285750" algn="l" defTabSz="914400" rtl="0" eaLnBrk="1" latinLnBrk="0" hangingPunct="1">
              <a:lnSpc>
                <a:spcPct val="90000"/>
              </a:lnSpc>
              <a:spcBef>
                <a:spcPts val="500"/>
              </a:spcBef>
              <a:buClr>
                <a:srgbClr val="186295"/>
              </a:buClr>
              <a:buFont typeface="Apple Symbols" panose="02000000000000000000" pitchFamily="2" charset="-79"/>
              <a:buChar char="≫"/>
              <a:tabLst>
                <a:tab pos="1365250" algn="l"/>
              </a:tabLst>
              <a:defRPr lang="en-US" sz="1400" kern="1200" dirty="0">
                <a:solidFill>
                  <a:schemeClr val="tx1"/>
                </a:solidFill>
                <a:latin typeface="Avenir" panose="020B0503020203020204" pitchFamily="34" charset="0"/>
                <a:ea typeface="Helvetica Neue" panose="02000503000000020004" pitchFamily="2" charset="0"/>
                <a:cs typeface="Helvetica Neue" panose="02000503000000020004"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14300" indent="-114300"/>
            <a:r>
              <a:rPr lang="en-US" sz="1100">
                <a:latin typeface="Avenir Light" panose="020B0402020203020204" pitchFamily="34" charset="0"/>
              </a:rPr>
              <a:t>*	</a:t>
            </a:r>
          </a:p>
          <a:p>
            <a:pPr marL="114300" indent="-114300"/>
            <a:endParaRPr lang="en-US" sz="1400"/>
          </a:p>
        </p:txBody>
      </p:sp>
      <p:sp>
        <p:nvSpPr>
          <p:cNvPr id="6" name="Text Placeholder 8">
            <a:extLst>
              <a:ext uri="{FF2B5EF4-FFF2-40B4-BE49-F238E27FC236}">
                <a16:creationId xmlns:a16="http://schemas.microsoft.com/office/drawing/2014/main" id="{426143B5-C562-6F70-6FB8-75CC6C2E2430}"/>
              </a:ext>
            </a:extLst>
          </p:cNvPr>
          <p:cNvSpPr txBox="1">
            <a:spLocks/>
          </p:cNvSpPr>
          <p:nvPr/>
        </p:nvSpPr>
        <p:spPr>
          <a:xfrm>
            <a:off x="2961863" y="5590515"/>
            <a:ext cx="91440" cy="113842"/>
          </a:xfrm>
          <a:prstGeom prst="rect">
            <a:avLst/>
          </a:prstGeom>
        </p:spPr>
        <p:txBody>
          <a:bodyPr vert="horz" lIns="0" tIns="0" rIns="0" bIns="0" rtlCol="0">
            <a:noAutofit/>
          </a:bodyPr>
          <a:lstStyle>
            <a:lvl1pPr marL="0" indent="0" algn="l" defTabSz="914400" rtl="0" eaLnBrk="1" latinLnBrk="0" hangingPunct="1">
              <a:lnSpc>
                <a:spcPct val="90000"/>
              </a:lnSpc>
              <a:spcBef>
                <a:spcPts val="0"/>
              </a:spcBef>
              <a:spcAft>
                <a:spcPts val="200"/>
              </a:spcAft>
              <a:buClrTx/>
              <a:buFont typeface="Arial" panose="020B0604020202020204" pitchFamily="34" charset="0"/>
              <a:buNone/>
              <a:defRPr sz="1000" kern="1200">
                <a:solidFill>
                  <a:schemeClr val="accent6">
                    <a:lumMod val="75000"/>
                  </a:schemeClr>
                </a:solidFill>
                <a:latin typeface="Avenir Book" panose="02000503020000020003" pitchFamily="2" charset="0"/>
                <a:ea typeface="+mn-ea"/>
                <a:cs typeface="+mn-cs"/>
              </a:defRPr>
            </a:lvl1pPr>
            <a:lvl2pPr marL="577850" indent="-228600" algn="l" defTabSz="914400" rtl="0" eaLnBrk="1" latinLnBrk="0" hangingPunct="1">
              <a:lnSpc>
                <a:spcPct val="90000"/>
              </a:lnSpc>
              <a:spcBef>
                <a:spcPts val="500"/>
              </a:spcBef>
              <a:buClr>
                <a:srgbClr val="186295"/>
              </a:buClr>
              <a:buFont typeface="System Font Regular"/>
              <a:buChar char="–"/>
              <a:tabLst/>
              <a:defRPr sz="1800" kern="1200">
                <a:solidFill>
                  <a:schemeClr val="accent5"/>
                </a:solidFill>
                <a:latin typeface="Avenir Book" panose="02000503020000020003" pitchFamily="2" charset="0"/>
                <a:ea typeface="+mn-ea"/>
                <a:cs typeface="+mn-cs"/>
              </a:defRPr>
            </a:lvl2pPr>
            <a:lvl3pPr marL="971550" indent="-228600" algn="l" defTabSz="914400" rtl="0" eaLnBrk="1" latinLnBrk="0" hangingPunct="1">
              <a:lnSpc>
                <a:spcPct val="90000"/>
              </a:lnSpc>
              <a:spcBef>
                <a:spcPts val="500"/>
              </a:spcBef>
              <a:buClrTx/>
              <a:buFont typeface="Arial" panose="020B0604020202020204" pitchFamily="34" charset="0"/>
              <a:buChar char="•"/>
              <a:tabLst/>
              <a:defRPr sz="1400" kern="1200">
                <a:solidFill>
                  <a:schemeClr val="accent5"/>
                </a:solidFill>
                <a:latin typeface="Avenir Book" panose="02000503020000020003" pitchFamily="2" charset="0"/>
                <a:ea typeface="+mn-ea"/>
                <a:cs typeface="+mn-cs"/>
              </a:defRPr>
            </a:lvl3pPr>
            <a:lvl4pPr marL="1374775" indent="-228600" algn="l" defTabSz="914400" rtl="0" eaLnBrk="1" latinLnBrk="0" hangingPunct="1">
              <a:lnSpc>
                <a:spcPct val="90000"/>
              </a:lnSpc>
              <a:spcBef>
                <a:spcPts val="500"/>
              </a:spcBef>
              <a:buClr>
                <a:srgbClr val="186295"/>
              </a:buClr>
              <a:buFont typeface="System Font Regular"/>
              <a:buChar char="–"/>
              <a:tabLst/>
              <a:defRPr sz="1400" kern="1200">
                <a:solidFill>
                  <a:schemeClr val="tx1"/>
                </a:solidFill>
                <a:latin typeface="Avenir" panose="020B0503020203020204" pitchFamily="34" charset="0"/>
                <a:ea typeface="+mn-ea"/>
                <a:cs typeface="+mn-cs"/>
              </a:defRPr>
            </a:lvl4pPr>
            <a:lvl5pPr marL="1835150" indent="-285750" algn="l" defTabSz="914400" rtl="0" eaLnBrk="1" latinLnBrk="0" hangingPunct="1">
              <a:lnSpc>
                <a:spcPct val="90000"/>
              </a:lnSpc>
              <a:spcBef>
                <a:spcPts val="500"/>
              </a:spcBef>
              <a:buClr>
                <a:srgbClr val="186295"/>
              </a:buClr>
              <a:buFont typeface="Apple Symbols" panose="02000000000000000000" pitchFamily="2" charset="-79"/>
              <a:buChar char="≫"/>
              <a:tabLst>
                <a:tab pos="1365250" algn="l"/>
              </a:tabLst>
              <a:defRPr lang="en-US" sz="1400" kern="1200" dirty="0">
                <a:solidFill>
                  <a:schemeClr val="tx1"/>
                </a:solidFill>
                <a:latin typeface="Avenir" panose="020B0503020203020204" pitchFamily="34" charset="0"/>
                <a:ea typeface="Helvetica Neue" panose="02000503000000020004" pitchFamily="2" charset="0"/>
                <a:cs typeface="Helvetica Neue" panose="02000503000000020004"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14300" indent="-114300"/>
            <a:r>
              <a:rPr lang="en-US" sz="1100">
                <a:latin typeface="Avenir Light" panose="020B0402020203020204" pitchFamily="34" charset="0"/>
              </a:rPr>
              <a:t>*	</a:t>
            </a:r>
          </a:p>
          <a:p>
            <a:pPr marL="114300" indent="-114300"/>
            <a:endParaRPr lang="en-US" sz="1400"/>
          </a:p>
        </p:txBody>
      </p:sp>
      <p:pic>
        <p:nvPicPr>
          <p:cNvPr id="44" name="Picture 43" descr="A black and blue logo&#10;&#10;Description automatically generated">
            <a:extLst>
              <a:ext uri="{FF2B5EF4-FFF2-40B4-BE49-F238E27FC236}">
                <a16:creationId xmlns:a16="http://schemas.microsoft.com/office/drawing/2014/main" id="{EF651000-80FC-A806-73E1-16DB66A7A819}"/>
              </a:ext>
            </a:extLst>
          </p:cNvPr>
          <p:cNvPicPr>
            <a:picLocks noChangeAspect="1"/>
          </p:cNvPicPr>
          <p:nvPr/>
        </p:nvPicPr>
        <p:blipFill rotWithShape="1">
          <a:blip r:embed="rId4">
            <a:extLst>
              <a:ext uri="{28A0092B-C50C-407E-A947-70E740481C1C}">
                <a14:useLocalDpi xmlns:a14="http://schemas.microsoft.com/office/drawing/2010/main" val="0"/>
              </a:ext>
            </a:extLst>
          </a:blip>
          <a:srcRect l="3116" t="24747" b="25592"/>
          <a:stretch/>
        </p:blipFill>
        <p:spPr>
          <a:xfrm>
            <a:off x="4323106" y="1710360"/>
            <a:ext cx="1645920" cy="373825"/>
          </a:xfrm>
          <a:prstGeom prst="rect">
            <a:avLst/>
          </a:prstGeom>
        </p:spPr>
      </p:pic>
      <p:sp>
        <p:nvSpPr>
          <p:cNvPr id="4" name="TextBox 3">
            <a:extLst>
              <a:ext uri="{FF2B5EF4-FFF2-40B4-BE49-F238E27FC236}">
                <a16:creationId xmlns:a16="http://schemas.microsoft.com/office/drawing/2014/main" id="{EF65E156-7389-5B01-A225-FE2632BD2B73}"/>
              </a:ext>
            </a:extLst>
          </p:cNvPr>
          <p:cNvSpPr txBox="1"/>
          <p:nvPr/>
        </p:nvSpPr>
        <p:spPr>
          <a:xfrm>
            <a:off x="6012465" y="1733076"/>
            <a:ext cx="4051951" cy="276999"/>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tab pos="3598863" algn="l"/>
              </a:tabLst>
              <a:defRPr/>
            </a:pP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patients (as of </a:t>
            </a:r>
            <a:r>
              <a:rPr kumimoji="0" lang="en-US" sz="16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February 26, 2024</a:t>
            </a: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a:t>
            </a:r>
          </a:p>
        </p:txBody>
      </p:sp>
      <p:sp>
        <p:nvSpPr>
          <p:cNvPr id="7" name="Rectangle 6">
            <a:hlinkClick r:id="rId5" action="ppaction://hlinksldjump"/>
            <a:extLst>
              <a:ext uri="{FF2B5EF4-FFF2-40B4-BE49-F238E27FC236}">
                <a16:creationId xmlns:a16="http://schemas.microsoft.com/office/drawing/2014/main" id="{AFD4DD43-11C5-DB55-F76E-2223C77513D9}"/>
              </a:ext>
            </a:extLst>
          </p:cNvPr>
          <p:cNvSpPr/>
          <p:nvPr/>
        </p:nvSpPr>
        <p:spPr>
          <a:xfrm>
            <a:off x="11077014" y="6189744"/>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Tree>
    <p:extLst>
      <p:ext uri="{BB962C8B-B14F-4D97-AF65-F5344CB8AC3E}">
        <p14:creationId xmlns:p14="http://schemas.microsoft.com/office/powerpoint/2010/main" val="3194712383"/>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BF3CB39-F607-10B9-FF96-6FEE50C130B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6799D9D-2214-B4DA-BB77-74B0AEA14303}"/>
              </a:ext>
            </a:extLst>
          </p:cNvPr>
          <p:cNvSpPr>
            <a:spLocks noGrp="1"/>
          </p:cNvSpPr>
          <p:nvPr>
            <p:ph type="title"/>
          </p:nvPr>
        </p:nvSpPr>
        <p:spPr/>
        <p:txBody>
          <a:bodyPr/>
          <a:lstStyle/>
          <a:p>
            <a:r>
              <a:rPr lang="en-US" sz="2700"/>
              <a:t>ONSEMBLE’s patient demographics reflect second-line mCRC population</a:t>
            </a:r>
          </a:p>
        </p:txBody>
      </p:sp>
      <p:sp>
        <p:nvSpPr>
          <p:cNvPr id="3" name="Text Placeholder 2">
            <a:extLst>
              <a:ext uri="{FF2B5EF4-FFF2-40B4-BE49-F238E27FC236}">
                <a16:creationId xmlns:a16="http://schemas.microsoft.com/office/drawing/2014/main" id="{7B4A4FAD-AEB2-A1F3-1B72-97503AEA8849}"/>
              </a:ext>
            </a:extLst>
          </p:cNvPr>
          <p:cNvSpPr>
            <a:spLocks noGrp="1"/>
          </p:cNvSpPr>
          <p:nvPr>
            <p:ph type="body" sz="quarter" idx="10"/>
          </p:nvPr>
        </p:nvSpPr>
        <p:spPr>
          <a:xfrm>
            <a:off x="304799" y="6428875"/>
            <a:ext cx="10841255" cy="269875"/>
          </a:xfrm>
        </p:spPr>
        <p:txBody>
          <a:bodyPr/>
          <a:lstStyle/>
          <a:p>
            <a:pPr marL="114300" indent="-114300"/>
            <a:r>
              <a:rPr lang="en-US" sz="900"/>
              <a:t>*	Data are interim as of January 3, 2024 from an ongoing trial and unlocked EDC database. ONSEMBLE enrolled 23 patients, and 2 patients were not evaluable because one withdrew consent prior to their first dose and one withdrew consent before their first post-baseline scan.  Both patients were “</a:t>
            </a:r>
            <a:r>
              <a:rPr lang="en-US" sz="900" err="1"/>
              <a:t>bev</a:t>
            </a:r>
            <a:r>
              <a:rPr lang="en-US" sz="900"/>
              <a:t> exposed” and randomized to the control arm.</a:t>
            </a:r>
          </a:p>
          <a:p>
            <a:pPr marL="117475" indent="-117475"/>
            <a:r>
              <a:rPr lang="en-US" sz="900" baseline="30000"/>
              <a:t>1</a:t>
            </a:r>
            <a:r>
              <a:rPr lang="en-US" sz="900"/>
              <a:t>	ECOG was not recorded for one patient.</a:t>
            </a:r>
          </a:p>
          <a:p>
            <a:pPr marL="174625" indent="-174625"/>
            <a:endParaRPr lang="en-US" sz="900"/>
          </a:p>
        </p:txBody>
      </p:sp>
      <p:graphicFrame>
        <p:nvGraphicFramePr>
          <p:cNvPr id="9" name="Table 8">
            <a:extLst>
              <a:ext uri="{FF2B5EF4-FFF2-40B4-BE49-F238E27FC236}">
                <a16:creationId xmlns:a16="http://schemas.microsoft.com/office/drawing/2014/main" id="{C34236E7-7DE6-69CD-D860-8521576C0C05}"/>
              </a:ext>
            </a:extLst>
          </p:cNvPr>
          <p:cNvGraphicFramePr>
            <a:graphicFrameLocks noGrp="1"/>
          </p:cNvGraphicFramePr>
          <p:nvPr/>
        </p:nvGraphicFramePr>
        <p:xfrm>
          <a:off x="894541" y="1910896"/>
          <a:ext cx="9745987" cy="1396240"/>
        </p:xfrm>
        <a:graphic>
          <a:graphicData uri="http://schemas.openxmlformats.org/drawingml/2006/table">
            <a:tbl>
              <a:tblPr firstRow="1" firstCol="1" bandRow="1">
                <a:tableStyleId>{68D230F3-CF80-4859-8CE7-A43EE81993B5}</a:tableStyleId>
              </a:tblPr>
              <a:tblGrid>
                <a:gridCol w="3286219">
                  <a:extLst>
                    <a:ext uri="{9D8B030D-6E8A-4147-A177-3AD203B41FA5}">
                      <a16:colId xmlns:a16="http://schemas.microsoft.com/office/drawing/2014/main" val="20000"/>
                    </a:ext>
                  </a:extLst>
                </a:gridCol>
                <a:gridCol w="1614942">
                  <a:extLst>
                    <a:ext uri="{9D8B030D-6E8A-4147-A177-3AD203B41FA5}">
                      <a16:colId xmlns:a16="http://schemas.microsoft.com/office/drawing/2014/main" val="20001"/>
                    </a:ext>
                  </a:extLst>
                </a:gridCol>
                <a:gridCol w="1614942">
                  <a:extLst>
                    <a:ext uri="{9D8B030D-6E8A-4147-A177-3AD203B41FA5}">
                      <a16:colId xmlns:a16="http://schemas.microsoft.com/office/drawing/2014/main" val="20002"/>
                    </a:ext>
                  </a:extLst>
                </a:gridCol>
                <a:gridCol w="1614942">
                  <a:extLst>
                    <a:ext uri="{9D8B030D-6E8A-4147-A177-3AD203B41FA5}">
                      <a16:colId xmlns:a16="http://schemas.microsoft.com/office/drawing/2014/main" val="20003"/>
                    </a:ext>
                  </a:extLst>
                </a:gridCol>
                <a:gridCol w="1614942">
                  <a:extLst>
                    <a:ext uri="{9D8B030D-6E8A-4147-A177-3AD203B41FA5}">
                      <a16:colId xmlns:a16="http://schemas.microsoft.com/office/drawing/2014/main" val="4172615693"/>
                    </a:ext>
                  </a:extLst>
                </a:gridCol>
              </a:tblGrid>
              <a:tr h="336952">
                <a:tc>
                  <a:txBody>
                    <a:bodyPr/>
                    <a:lstStyle/>
                    <a:p>
                      <a:pPr marL="0" marR="0" algn="l">
                        <a:lnSpc>
                          <a:spcPct val="114000"/>
                        </a:lnSpc>
                        <a:spcBef>
                          <a:spcPts val="0"/>
                        </a:spcBef>
                        <a:spcAft>
                          <a:spcPts val="0"/>
                        </a:spcAft>
                      </a:pPr>
                      <a:r>
                        <a:rPr lang="en-US" sz="1250" b="0">
                          <a:solidFill>
                            <a:schemeClr val="bg2">
                              <a:lumMod val="50000"/>
                            </a:schemeClr>
                          </a:solidFill>
                          <a:effectLst/>
                          <a:latin typeface="Avenir Book" panose="02000503020000020003" pitchFamily="2" charset="0"/>
                        </a:rPr>
                        <a:t>Number of Patients (N)</a:t>
                      </a:r>
                      <a:endParaRPr lang="en-US" sz="1250" b="0">
                        <a:solidFill>
                          <a:schemeClr val="bg2">
                            <a:lumMod val="50000"/>
                          </a:schemeClr>
                        </a:solidFill>
                        <a:effectLst/>
                        <a:latin typeface="Avenir Book" panose="02000503020000020003" pitchFamily="2" charset="0"/>
                        <a:ea typeface="Times New Roman" panose="02020603050405020304" pitchFamily="18" charset="0"/>
                      </a:endParaRPr>
                    </a:p>
                  </a:txBody>
                  <a:tcPr marL="45720" marR="45720" anchor="ctr"/>
                </a:tc>
                <a:tc>
                  <a:txBody>
                    <a:bodyPr/>
                    <a:lstStyle/>
                    <a:p>
                      <a:pPr marL="0" marR="0" algn="ctr">
                        <a:lnSpc>
                          <a:spcPct val="114000"/>
                        </a:lnSpc>
                        <a:spcBef>
                          <a:spcPts val="0"/>
                        </a:spcBef>
                        <a:spcAft>
                          <a:spcPts val="0"/>
                        </a:spcAft>
                      </a:pPr>
                      <a:r>
                        <a:rPr lang="en-US" sz="1250" b="0">
                          <a:solidFill>
                            <a:schemeClr val="bg2">
                              <a:lumMod val="50000"/>
                            </a:schemeClr>
                          </a:solidFill>
                          <a:effectLst/>
                          <a:latin typeface="Avenir Book" panose="02000503020000020003" pitchFamily="2" charset="0"/>
                        </a:rPr>
                        <a:t>FOLFIRI and </a:t>
                      </a:r>
                      <a:r>
                        <a:rPr lang="en-US" sz="1250" b="0" err="1">
                          <a:solidFill>
                            <a:schemeClr val="bg2">
                              <a:lumMod val="50000"/>
                            </a:schemeClr>
                          </a:solidFill>
                          <a:effectLst/>
                          <a:latin typeface="Avenir Book" panose="02000503020000020003" pitchFamily="2" charset="0"/>
                        </a:rPr>
                        <a:t>bev</a:t>
                      </a:r>
                      <a:endParaRPr lang="en-US" sz="1250" b="0">
                        <a:solidFill>
                          <a:schemeClr val="bg2">
                            <a:lumMod val="50000"/>
                          </a:schemeClr>
                        </a:solidFill>
                        <a:effectLst/>
                        <a:latin typeface="Avenir Book" panose="02000503020000020003" pitchFamily="2" charset="0"/>
                      </a:endParaRPr>
                    </a:p>
                  </a:txBody>
                  <a:tcPr marL="45720" marR="45720" anchor="ctr"/>
                </a:tc>
                <a:tc>
                  <a:txBody>
                    <a:bodyPr/>
                    <a:lstStyle/>
                    <a:p>
                      <a:pPr marL="0" marR="0" lvl="0" indent="0" algn="ctr" defTabSz="914400" rtl="0" eaLnBrk="1" fontAlgn="auto" latinLnBrk="0" hangingPunct="1">
                        <a:lnSpc>
                          <a:spcPct val="114000"/>
                        </a:lnSpc>
                        <a:spcBef>
                          <a:spcPts val="0"/>
                        </a:spcBef>
                        <a:spcAft>
                          <a:spcPts val="0"/>
                        </a:spcAft>
                        <a:buClrTx/>
                        <a:buSzTx/>
                        <a:buFontTx/>
                        <a:buNone/>
                        <a:tabLst/>
                        <a:defRPr/>
                      </a:pPr>
                      <a:r>
                        <a:rPr lang="en-US" sz="1250" b="0">
                          <a:solidFill>
                            <a:schemeClr val="bg2">
                              <a:lumMod val="50000"/>
                            </a:schemeClr>
                          </a:solidFill>
                          <a:effectLst/>
                          <a:latin typeface="Avenir Book" panose="02000503020000020003" pitchFamily="2" charset="0"/>
                        </a:rPr>
                        <a:t>FOLFIRI-</a:t>
                      </a:r>
                      <a:r>
                        <a:rPr lang="en-US" sz="1250" b="0" err="1">
                          <a:solidFill>
                            <a:schemeClr val="bg2">
                              <a:lumMod val="50000"/>
                            </a:schemeClr>
                          </a:solidFill>
                          <a:effectLst/>
                          <a:latin typeface="Avenir Book" panose="02000503020000020003" pitchFamily="2" charset="0"/>
                        </a:rPr>
                        <a:t>bev</a:t>
                      </a:r>
                      <a:r>
                        <a:rPr lang="en-US" sz="1250" b="0">
                          <a:solidFill>
                            <a:schemeClr val="bg2">
                              <a:lumMod val="50000"/>
                            </a:schemeClr>
                          </a:solidFill>
                          <a:effectLst/>
                          <a:latin typeface="Avenir Book" panose="02000503020000020003" pitchFamily="2" charset="0"/>
                        </a:rPr>
                        <a:t> and Onvansertib - 20mg</a:t>
                      </a:r>
                      <a:endParaRPr lang="en-US" sz="1250" b="0">
                        <a:solidFill>
                          <a:schemeClr val="bg2">
                            <a:lumMod val="50000"/>
                          </a:schemeClr>
                        </a:solidFill>
                        <a:effectLst/>
                        <a:latin typeface="Avenir Book" panose="02000503020000020003" pitchFamily="2" charset="0"/>
                        <a:ea typeface="Times New Roman" panose="02020603050405020304" pitchFamily="18" charset="0"/>
                      </a:endParaRPr>
                    </a:p>
                  </a:txBody>
                  <a:tcPr marL="45720" marR="45720" anchor="ctr"/>
                </a:tc>
                <a:tc>
                  <a:txBody>
                    <a:bodyPr/>
                    <a:lstStyle/>
                    <a:p>
                      <a:pPr marL="0" marR="0" lvl="0" indent="0" algn="ctr" defTabSz="914400" rtl="0" eaLnBrk="1" fontAlgn="auto" latinLnBrk="0" hangingPunct="1">
                        <a:lnSpc>
                          <a:spcPct val="114000"/>
                        </a:lnSpc>
                        <a:spcBef>
                          <a:spcPts val="0"/>
                        </a:spcBef>
                        <a:spcAft>
                          <a:spcPts val="0"/>
                        </a:spcAft>
                        <a:buClrTx/>
                        <a:buSzTx/>
                        <a:buFontTx/>
                        <a:buNone/>
                        <a:tabLst/>
                        <a:defRPr/>
                      </a:pPr>
                      <a:r>
                        <a:rPr lang="en-US" sz="1250" b="0">
                          <a:solidFill>
                            <a:schemeClr val="bg2">
                              <a:lumMod val="50000"/>
                            </a:schemeClr>
                          </a:solidFill>
                          <a:effectLst/>
                          <a:latin typeface="Avenir Book" panose="02000503020000020003" pitchFamily="2" charset="0"/>
                        </a:rPr>
                        <a:t>FOLFIRI-</a:t>
                      </a:r>
                      <a:r>
                        <a:rPr lang="en-US" sz="1250" b="0" err="1">
                          <a:solidFill>
                            <a:schemeClr val="bg2">
                              <a:lumMod val="50000"/>
                            </a:schemeClr>
                          </a:solidFill>
                          <a:effectLst/>
                          <a:latin typeface="Avenir Book" panose="02000503020000020003" pitchFamily="2" charset="0"/>
                        </a:rPr>
                        <a:t>bev</a:t>
                      </a:r>
                      <a:r>
                        <a:rPr lang="en-US" sz="1250" b="0">
                          <a:solidFill>
                            <a:schemeClr val="bg2">
                              <a:lumMod val="50000"/>
                            </a:schemeClr>
                          </a:solidFill>
                          <a:effectLst/>
                          <a:latin typeface="Avenir Book" panose="02000503020000020003" pitchFamily="2" charset="0"/>
                        </a:rPr>
                        <a:t> and Onvansertib - 30mg</a:t>
                      </a:r>
                      <a:endParaRPr lang="en-US" sz="1250" b="0">
                        <a:solidFill>
                          <a:schemeClr val="bg2">
                            <a:lumMod val="50000"/>
                          </a:schemeClr>
                        </a:solidFill>
                        <a:effectLst/>
                        <a:latin typeface="Avenir Book" panose="02000503020000020003" pitchFamily="2" charset="0"/>
                        <a:ea typeface="Times New Roman" panose="02020603050405020304" pitchFamily="18" charset="0"/>
                      </a:endParaRPr>
                    </a:p>
                  </a:txBody>
                  <a:tcPr marL="45720" marR="45720" anchor="ctr"/>
                </a:tc>
                <a:tc>
                  <a:txBody>
                    <a:bodyPr/>
                    <a:lstStyle/>
                    <a:p>
                      <a:pPr marL="0" marR="0" algn="ctr">
                        <a:lnSpc>
                          <a:spcPct val="114000"/>
                        </a:lnSpc>
                        <a:spcBef>
                          <a:spcPts val="0"/>
                        </a:spcBef>
                        <a:spcAft>
                          <a:spcPts val="0"/>
                        </a:spcAft>
                      </a:pPr>
                      <a:r>
                        <a:rPr lang="en-US" sz="1250" b="0">
                          <a:solidFill>
                            <a:schemeClr val="bg2">
                              <a:lumMod val="50000"/>
                            </a:schemeClr>
                          </a:solidFill>
                          <a:effectLst/>
                          <a:latin typeface="Avenir Book" panose="02000503020000020003" pitchFamily="2" charset="0"/>
                          <a:ea typeface="Times New Roman" panose="02020603050405020304" pitchFamily="18" charset="0"/>
                        </a:rPr>
                        <a:t>Total Patients </a:t>
                      </a:r>
                      <a:br>
                        <a:rPr lang="en-US" sz="1250" b="0">
                          <a:solidFill>
                            <a:schemeClr val="bg2">
                              <a:lumMod val="50000"/>
                            </a:schemeClr>
                          </a:solidFill>
                          <a:effectLst/>
                          <a:latin typeface="Avenir Book" panose="02000503020000020003" pitchFamily="2" charset="0"/>
                          <a:ea typeface="Times New Roman" panose="02020603050405020304" pitchFamily="18" charset="0"/>
                        </a:rPr>
                      </a:br>
                      <a:r>
                        <a:rPr lang="en-US" sz="1250" b="0">
                          <a:solidFill>
                            <a:schemeClr val="bg2">
                              <a:lumMod val="50000"/>
                            </a:schemeClr>
                          </a:solidFill>
                          <a:effectLst/>
                          <a:latin typeface="Avenir Book" panose="02000503020000020003" pitchFamily="2" charset="0"/>
                          <a:ea typeface="Times New Roman" panose="02020603050405020304" pitchFamily="18" charset="0"/>
                        </a:rPr>
                        <a:t>All Doses</a:t>
                      </a:r>
                    </a:p>
                  </a:txBody>
                  <a:tcPr marL="45720" marR="45720" anchor="ctr"/>
                </a:tc>
                <a:extLst>
                  <a:ext uri="{0D108BD9-81ED-4DB2-BD59-A6C34878D82A}">
                    <a16:rowId xmlns:a16="http://schemas.microsoft.com/office/drawing/2014/main" val="10000"/>
                  </a:ext>
                </a:extLst>
              </a:tr>
              <a:tr h="211207">
                <a:tc>
                  <a:txBody>
                    <a:bodyPr/>
                    <a:lstStyle/>
                    <a:p>
                      <a:pPr marL="0" marR="0" algn="l">
                        <a:lnSpc>
                          <a:spcPct val="114000"/>
                        </a:lnSpc>
                        <a:spcBef>
                          <a:spcPts val="0"/>
                        </a:spcBef>
                        <a:spcAft>
                          <a:spcPts val="1200"/>
                        </a:spcAft>
                      </a:pPr>
                      <a:r>
                        <a:rPr lang="en-US" sz="1200" b="0" kern="1200">
                          <a:solidFill>
                            <a:schemeClr val="bg2">
                              <a:lumMod val="50000"/>
                            </a:schemeClr>
                          </a:solidFill>
                          <a:effectLst/>
                          <a:latin typeface="Avenir Book" panose="02000503020000020003" pitchFamily="2" charset="0"/>
                        </a:rPr>
                        <a:t>Intent to Treat</a:t>
                      </a:r>
                      <a:endParaRPr lang="en-US" sz="1200" b="0" kern="1200">
                        <a:solidFill>
                          <a:schemeClr val="bg2">
                            <a:lumMod val="50000"/>
                          </a:schemeClr>
                        </a:solidFill>
                        <a:effectLst/>
                        <a:latin typeface="Avenir Book" panose="02000503020000020003" pitchFamily="2" charset="0"/>
                        <a:ea typeface="+mn-ea"/>
                        <a:cs typeface="+mn-cs"/>
                      </a:endParaRPr>
                    </a:p>
                  </a:txBody>
                  <a:tcPr marL="45720" marR="45720" anchor="ctr"/>
                </a:tc>
                <a:tc>
                  <a:txBody>
                    <a:bodyPr/>
                    <a:lstStyle/>
                    <a:p>
                      <a:pPr marL="0" marR="0" algn="ctr">
                        <a:lnSpc>
                          <a:spcPct val="114000"/>
                        </a:lnSpc>
                        <a:spcBef>
                          <a:spcPts val="0"/>
                        </a:spcBef>
                        <a:spcAft>
                          <a:spcPts val="1200"/>
                        </a:spcAft>
                      </a:pPr>
                      <a:r>
                        <a:rPr lang="en-US" sz="1200" b="0">
                          <a:solidFill>
                            <a:schemeClr val="bg2">
                              <a:lumMod val="50000"/>
                            </a:schemeClr>
                          </a:solidFill>
                          <a:effectLst/>
                          <a:latin typeface="Avenir Book" panose="02000503020000020003" pitchFamily="2" charset="0"/>
                          <a:ea typeface="Times New Roman" panose="02020603050405020304" pitchFamily="18" charset="0"/>
                        </a:rPr>
                        <a:t>8</a:t>
                      </a:r>
                    </a:p>
                  </a:txBody>
                  <a:tcPr marL="45720" marR="45720" anchor="ctr"/>
                </a:tc>
                <a:tc>
                  <a:txBody>
                    <a:bodyPr/>
                    <a:lstStyle/>
                    <a:p>
                      <a:pPr marL="0" marR="0" algn="ctr">
                        <a:lnSpc>
                          <a:spcPct val="114000"/>
                        </a:lnSpc>
                        <a:spcBef>
                          <a:spcPts val="0"/>
                        </a:spcBef>
                        <a:spcAft>
                          <a:spcPts val="1200"/>
                        </a:spcAft>
                      </a:pPr>
                      <a:r>
                        <a:rPr lang="en-US" sz="1200" b="0">
                          <a:solidFill>
                            <a:schemeClr val="bg2">
                              <a:lumMod val="50000"/>
                            </a:schemeClr>
                          </a:solidFill>
                          <a:effectLst/>
                          <a:latin typeface="Avenir Book" panose="02000503020000020003" pitchFamily="2" charset="0"/>
                          <a:ea typeface="Times New Roman" panose="02020603050405020304" pitchFamily="18" charset="0"/>
                        </a:rPr>
                        <a:t>8</a:t>
                      </a:r>
                    </a:p>
                  </a:txBody>
                  <a:tcPr marL="45720" marR="45720" anchor="ctr"/>
                </a:tc>
                <a:tc>
                  <a:txBody>
                    <a:bodyPr/>
                    <a:lstStyle/>
                    <a:p>
                      <a:pPr marL="0" marR="0" algn="ctr">
                        <a:lnSpc>
                          <a:spcPct val="114000"/>
                        </a:lnSpc>
                        <a:spcBef>
                          <a:spcPts val="0"/>
                        </a:spcBef>
                        <a:spcAft>
                          <a:spcPts val="1200"/>
                        </a:spcAft>
                      </a:pPr>
                      <a:r>
                        <a:rPr lang="en-US" sz="1200" b="0">
                          <a:solidFill>
                            <a:schemeClr val="bg2">
                              <a:lumMod val="50000"/>
                            </a:schemeClr>
                          </a:solidFill>
                          <a:effectLst/>
                          <a:latin typeface="Avenir Book" panose="02000503020000020003" pitchFamily="2" charset="0"/>
                        </a:rPr>
                        <a:t>7</a:t>
                      </a:r>
                      <a:endParaRPr lang="en-US" sz="1200" b="0">
                        <a:solidFill>
                          <a:schemeClr val="bg2">
                            <a:lumMod val="50000"/>
                          </a:schemeClr>
                        </a:solidFill>
                        <a:effectLst/>
                        <a:latin typeface="Avenir Book" panose="02000503020000020003" pitchFamily="2" charset="0"/>
                        <a:ea typeface="Times New Roman" panose="02020603050405020304" pitchFamily="18" charset="0"/>
                      </a:endParaRPr>
                    </a:p>
                  </a:txBody>
                  <a:tcPr marL="45720" marR="45720" anchor="ctr"/>
                </a:tc>
                <a:tc>
                  <a:txBody>
                    <a:bodyPr/>
                    <a:lstStyle/>
                    <a:p>
                      <a:pPr marL="0" marR="0" algn="ctr">
                        <a:lnSpc>
                          <a:spcPct val="114000"/>
                        </a:lnSpc>
                        <a:spcBef>
                          <a:spcPts val="0"/>
                        </a:spcBef>
                        <a:spcAft>
                          <a:spcPts val="1200"/>
                        </a:spcAft>
                      </a:pPr>
                      <a:r>
                        <a:rPr lang="en-US" sz="1200" b="0">
                          <a:solidFill>
                            <a:schemeClr val="bg2">
                              <a:lumMod val="50000"/>
                            </a:schemeClr>
                          </a:solidFill>
                          <a:effectLst/>
                          <a:latin typeface="Avenir Book" panose="02000503020000020003" pitchFamily="2" charset="0"/>
                          <a:ea typeface="Times New Roman" panose="02020603050405020304" pitchFamily="18" charset="0"/>
                        </a:rPr>
                        <a:t>23</a:t>
                      </a:r>
                    </a:p>
                  </a:txBody>
                  <a:tcPr marL="45720" marR="45720" anchor="ctr"/>
                </a:tc>
                <a:extLst>
                  <a:ext uri="{0D108BD9-81ED-4DB2-BD59-A6C34878D82A}">
                    <a16:rowId xmlns:a16="http://schemas.microsoft.com/office/drawing/2014/main" val="863926051"/>
                  </a:ext>
                </a:extLst>
              </a:tr>
              <a:tr h="211207">
                <a:tc>
                  <a:txBody>
                    <a:bodyPr/>
                    <a:lstStyle/>
                    <a:p>
                      <a:pPr marL="0" marR="0" algn="l">
                        <a:lnSpc>
                          <a:spcPct val="114000"/>
                        </a:lnSpc>
                        <a:spcBef>
                          <a:spcPts val="0"/>
                        </a:spcBef>
                        <a:spcAft>
                          <a:spcPts val="1200"/>
                        </a:spcAft>
                      </a:pPr>
                      <a:r>
                        <a:rPr lang="en-US" sz="1200" b="0" kern="1200">
                          <a:solidFill>
                            <a:schemeClr val="bg2">
                              <a:lumMod val="50000"/>
                            </a:schemeClr>
                          </a:solidFill>
                          <a:effectLst/>
                          <a:latin typeface="Avenir Book" panose="02000503020000020003" pitchFamily="2" charset="0"/>
                          <a:ea typeface="+mn-ea"/>
                          <a:cs typeface="+mn-cs"/>
                        </a:rPr>
                        <a:t>Treated (included in safety evaluable patients)</a:t>
                      </a:r>
                    </a:p>
                  </a:txBody>
                  <a:tcPr marL="45720" marR="45720" anchor="ctr"/>
                </a:tc>
                <a:tc>
                  <a:txBody>
                    <a:bodyPr/>
                    <a:lstStyle/>
                    <a:p>
                      <a:pPr marL="0" marR="0" algn="ctr">
                        <a:lnSpc>
                          <a:spcPct val="114000"/>
                        </a:lnSpc>
                        <a:spcBef>
                          <a:spcPts val="0"/>
                        </a:spcBef>
                        <a:spcAft>
                          <a:spcPts val="1200"/>
                        </a:spcAft>
                      </a:pPr>
                      <a:r>
                        <a:rPr lang="en-US" sz="1200" b="0">
                          <a:solidFill>
                            <a:schemeClr val="bg2">
                              <a:lumMod val="50000"/>
                            </a:schemeClr>
                          </a:solidFill>
                          <a:effectLst/>
                          <a:latin typeface="Avenir Book" panose="02000503020000020003" pitchFamily="2" charset="0"/>
                          <a:ea typeface="Times New Roman" panose="02020603050405020304" pitchFamily="18" charset="0"/>
                        </a:rPr>
                        <a:t>7</a:t>
                      </a:r>
                    </a:p>
                  </a:txBody>
                  <a:tcPr marL="45720" marR="45720" anchor="ctr"/>
                </a:tc>
                <a:tc>
                  <a:txBody>
                    <a:bodyPr/>
                    <a:lstStyle/>
                    <a:p>
                      <a:pPr marL="0" marR="0" algn="ctr">
                        <a:lnSpc>
                          <a:spcPct val="114000"/>
                        </a:lnSpc>
                        <a:spcBef>
                          <a:spcPts val="0"/>
                        </a:spcBef>
                        <a:spcAft>
                          <a:spcPts val="1200"/>
                        </a:spcAft>
                      </a:pPr>
                      <a:r>
                        <a:rPr lang="en-US" sz="1200" b="0">
                          <a:solidFill>
                            <a:schemeClr val="bg2">
                              <a:lumMod val="50000"/>
                            </a:schemeClr>
                          </a:solidFill>
                          <a:effectLst/>
                          <a:latin typeface="Avenir Book" panose="02000503020000020003" pitchFamily="2" charset="0"/>
                          <a:ea typeface="Times New Roman" panose="02020603050405020304" pitchFamily="18" charset="0"/>
                        </a:rPr>
                        <a:t>8</a:t>
                      </a:r>
                    </a:p>
                  </a:txBody>
                  <a:tcPr marL="45720" marR="45720" anchor="ctr"/>
                </a:tc>
                <a:tc>
                  <a:txBody>
                    <a:bodyPr/>
                    <a:lstStyle/>
                    <a:p>
                      <a:pPr marL="0" marR="0" algn="ctr">
                        <a:lnSpc>
                          <a:spcPct val="114000"/>
                        </a:lnSpc>
                        <a:spcBef>
                          <a:spcPts val="0"/>
                        </a:spcBef>
                        <a:spcAft>
                          <a:spcPts val="1200"/>
                        </a:spcAft>
                      </a:pPr>
                      <a:r>
                        <a:rPr lang="en-US" sz="1200" b="0">
                          <a:solidFill>
                            <a:schemeClr val="bg2">
                              <a:lumMod val="50000"/>
                            </a:schemeClr>
                          </a:solidFill>
                          <a:effectLst/>
                          <a:latin typeface="Avenir Book" panose="02000503020000020003" pitchFamily="2" charset="0"/>
                        </a:rPr>
                        <a:t>7</a:t>
                      </a:r>
                      <a:endParaRPr lang="en-US" sz="1200" b="0">
                        <a:solidFill>
                          <a:schemeClr val="bg2">
                            <a:lumMod val="50000"/>
                          </a:schemeClr>
                        </a:solidFill>
                        <a:effectLst/>
                        <a:latin typeface="Avenir Book" panose="02000503020000020003" pitchFamily="2" charset="0"/>
                        <a:ea typeface="Times New Roman" panose="02020603050405020304" pitchFamily="18" charset="0"/>
                      </a:endParaRPr>
                    </a:p>
                  </a:txBody>
                  <a:tcPr marL="45720" marR="45720" anchor="ctr"/>
                </a:tc>
                <a:tc>
                  <a:txBody>
                    <a:bodyPr/>
                    <a:lstStyle/>
                    <a:p>
                      <a:pPr marL="0" marR="0" algn="ctr">
                        <a:lnSpc>
                          <a:spcPct val="114000"/>
                        </a:lnSpc>
                        <a:spcBef>
                          <a:spcPts val="0"/>
                        </a:spcBef>
                        <a:spcAft>
                          <a:spcPts val="1200"/>
                        </a:spcAft>
                      </a:pPr>
                      <a:r>
                        <a:rPr lang="en-US" sz="1200" b="0">
                          <a:solidFill>
                            <a:schemeClr val="bg2">
                              <a:lumMod val="50000"/>
                            </a:schemeClr>
                          </a:solidFill>
                          <a:effectLst/>
                          <a:latin typeface="Avenir Book" panose="02000503020000020003" pitchFamily="2" charset="0"/>
                          <a:ea typeface="Times New Roman" panose="02020603050405020304" pitchFamily="18" charset="0"/>
                        </a:rPr>
                        <a:t>22</a:t>
                      </a:r>
                    </a:p>
                  </a:txBody>
                  <a:tcPr marL="45720" marR="45720" anchor="ctr"/>
                </a:tc>
                <a:extLst>
                  <a:ext uri="{0D108BD9-81ED-4DB2-BD59-A6C34878D82A}">
                    <a16:rowId xmlns:a16="http://schemas.microsoft.com/office/drawing/2014/main" val="2173199686"/>
                  </a:ext>
                </a:extLst>
              </a:tr>
              <a:tr h="211207">
                <a:tc>
                  <a:txBody>
                    <a:bodyPr/>
                    <a:lstStyle/>
                    <a:p>
                      <a:pPr marL="0" marR="0" algn="l">
                        <a:lnSpc>
                          <a:spcPct val="114000"/>
                        </a:lnSpc>
                        <a:spcBef>
                          <a:spcPts val="0"/>
                        </a:spcBef>
                        <a:spcAft>
                          <a:spcPts val="1200"/>
                        </a:spcAft>
                      </a:pPr>
                      <a:r>
                        <a:rPr lang="en-US" sz="1200" b="0" kern="1200">
                          <a:solidFill>
                            <a:schemeClr val="bg2">
                              <a:lumMod val="50000"/>
                            </a:schemeClr>
                          </a:solidFill>
                          <a:effectLst/>
                          <a:latin typeface="Avenir Book" panose="02000503020000020003" pitchFamily="2" charset="0"/>
                          <a:ea typeface="+mn-ea"/>
                          <a:cs typeface="+mn-cs"/>
                        </a:rPr>
                        <a:t>Evaluable for efficacy</a:t>
                      </a:r>
                    </a:p>
                  </a:txBody>
                  <a:tcPr marL="45720" marR="45720" anchor="ctr"/>
                </a:tc>
                <a:tc>
                  <a:txBody>
                    <a:bodyPr/>
                    <a:lstStyle/>
                    <a:p>
                      <a:pPr marL="0" marR="0" algn="ctr">
                        <a:lnSpc>
                          <a:spcPct val="114000"/>
                        </a:lnSpc>
                        <a:spcBef>
                          <a:spcPts val="0"/>
                        </a:spcBef>
                        <a:spcAft>
                          <a:spcPts val="1200"/>
                        </a:spcAft>
                      </a:pPr>
                      <a:r>
                        <a:rPr lang="en-US" sz="1200" b="0">
                          <a:solidFill>
                            <a:schemeClr val="bg2">
                              <a:lumMod val="50000"/>
                            </a:schemeClr>
                          </a:solidFill>
                          <a:effectLst/>
                          <a:latin typeface="Avenir Book" panose="02000503020000020003" pitchFamily="2" charset="0"/>
                          <a:ea typeface="Times New Roman" panose="02020603050405020304" pitchFamily="18" charset="0"/>
                        </a:rPr>
                        <a:t>6</a:t>
                      </a:r>
                    </a:p>
                  </a:txBody>
                  <a:tcPr marL="45720" marR="45720" anchor="ctr"/>
                </a:tc>
                <a:tc>
                  <a:txBody>
                    <a:bodyPr/>
                    <a:lstStyle/>
                    <a:p>
                      <a:pPr marL="0" marR="0" algn="ctr">
                        <a:lnSpc>
                          <a:spcPct val="114000"/>
                        </a:lnSpc>
                        <a:spcBef>
                          <a:spcPts val="0"/>
                        </a:spcBef>
                        <a:spcAft>
                          <a:spcPts val="1200"/>
                        </a:spcAft>
                      </a:pPr>
                      <a:r>
                        <a:rPr lang="en-US" sz="1200" b="0">
                          <a:solidFill>
                            <a:schemeClr val="bg2">
                              <a:lumMod val="50000"/>
                            </a:schemeClr>
                          </a:solidFill>
                          <a:effectLst/>
                          <a:latin typeface="Avenir Book" panose="02000503020000020003" pitchFamily="2" charset="0"/>
                          <a:ea typeface="Times New Roman" panose="02020603050405020304" pitchFamily="18" charset="0"/>
                        </a:rPr>
                        <a:t>8</a:t>
                      </a:r>
                    </a:p>
                  </a:txBody>
                  <a:tcPr marL="45720" marR="45720" anchor="ctr"/>
                </a:tc>
                <a:tc>
                  <a:txBody>
                    <a:bodyPr/>
                    <a:lstStyle/>
                    <a:p>
                      <a:pPr marL="0" marR="0" algn="ctr">
                        <a:lnSpc>
                          <a:spcPct val="114000"/>
                        </a:lnSpc>
                        <a:spcBef>
                          <a:spcPts val="0"/>
                        </a:spcBef>
                        <a:spcAft>
                          <a:spcPts val="1200"/>
                        </a:spcAft>
                      </a:pPr>
                      <a:r>
                        <a:rPr lang="en-US" sz="1200" b="0">
                          <a:solidFill>
                            <a:schemeClr val="bg2">
                              <a:lumMod val="50000"/>
                            </a:schemeClr>
                          </a:solidFill>
                          <a:effectLst/>
                          <a:latin typeface="Avenir Book" panose="02000503020000020003" pitchFamily="2" charset="0"/>
                          <a:ea typeface="Times New Roman" panose="02020603050405020304" pitchFamily="18" charset="0"/>
                        </a:rPr>
                        <a:t>7</a:t>
                      </a:r>
                    </a:p>
                  </a:txBody>
                  <a:tcPr marL="45720" marR="45720" anchor="ctr"/>
                </a:tc>
                <a:tc>
                  <a:txBody>
                    <a:bodyPr/>
                    <a:lstStyle/>
                    <a:p>
                      <a:pPr marL="0" marR="0" algn="ctr">
                        <a:lnSpc>
                          <a:spcPct val="114000"/>
                        </a:lnSpc>
                        <a:spcBef>
                          <a:spcPts val="0"/>
                        </a:spcBef>
                        <a:spcAft>
                          <a:spcPts val="1200"/>
                        </a:spcAft>
                      </a:pPr>
                      <a:r>
                        <a:rPr lang="en-US" sz="1200" b="0">
                          <a:solidFill>
                            <a:schemeClr val="bg2">
                              <a:lumMod val="50000"/>
                            </a:schemeClr>
                          </a:solidFill>
                          <a:effectLst/>
                          <a:latin typeface="Avenir Book" panose="02000503020000020003" pitchFamily="2" charset="0"/>
                          <a:ea typeface="Times New Roman" panose="02020603050405020304" pitchFamily="18" charset="0"/>
                        </a:rPr>
                        <a:t>21</a:t>
                      </a:r>
                    </a:p>
                  </a:txBody>
                  <a:tcPr marL="45720" marR="45720" anchor="ctr"/>
                </a:tc>
                <a:extLst>
                  <a:ext uri="{0D108BD9-81ED-4DB2-BD59-A6C34878D82A}">
                    <a16:rowId xmlns:a16="http://schemas.microsoft.com/office/drawing/2014/main" val="758358335"/>
                  </a:ext>
                </a:extLst>
              </a:tr>
            </a:tbl>
          </a:graphicData>
        </a:graphic>
      </p:graphicFrame>
      <p:graphicFrame>
        <p:nvGraphicFramePr>
          <p:cNvPr id="10" name="Table 9">
            <a:extLst>
              <a:ext uri="{FF2B5EF4-FFF2-40B4-BE49-F238E27FC236}">
                <a16:creationId xmlns:a16="http://schemas.microsoft.com/office/drawing/2014/main" id="{D28116FF-2605-A6ED-6817-859174E2AC67}"/>
              </a:ext>
            </a:extLst>
          </p:cNvPr>
          <p:cNvGraphicFramePr>
            <a:graphicFrameLocks noGrp="1"/>
          </p:cNvGraphicFramePr>
          <p:nvPr/>
        </p:nvGraphicFramePr>
        <p:xfrm>
          <a:off x="893274" y="3511115"/>
          <a:ext cx="4988097" cy="2047674"/>
        </p:xfrm>
        <a:graphic>
          <a:graphicData uri="http://schemas.openxmlformats.org/drawingml/2006/table">
            <a:tbl>
              <a:tblPr firstRow="1" bandRow="1">
                <a:tableStyleId>{68D230F3-CF80-4859-8CE7-A43EE81993B5}</a:tableStyleId>
              </a:tblPr>
              <a:tblGrid>
                <a:gridCol w="2765456">
                  <a:extLst>
                    <a:ext uri="{9D8B030D-6E8A-4147-A177-3AD203B41FA5}">
                      <a16:colId xmlns:a16="http://schemas.microsoft.com/office/drawing/2014/main" val="20000"/>
                    </a:ext>
                  </a:extLst>
                </a:gridCol>
                <a:gridCol w="2222641">
                  <a:extLst>
                    <a:ext uri="{9D8B030D-6E8A-4147-A177-3AD203B41FA5}">
                      <a16:colId xmlns:a16="http://schemas.microsoft.com/office/drawing/2014/main" val="20001"/>
                    </a:ext>
                  </a:extLst>
                </a:gridCol>
              </a:tblGrid>
              <a:tr h="280221">
                <a:tc>
                  <a:txBody>
                    <a:bodyPr/>
                    <a:lstStyle/>
                    <a:p>
                      <a:pPr algn="l" fontAlgn="ctr"/>
                      <a:r>
                        <a:rPr lang="en-US" sz="1250" b="0" u="none" strike="noStrike">
                          <a:solidFill>
                            <a:schemeClr val="bg2">
                              <a:lumMod val="50000"/>
                            </a:schemeClr>
                          </a:solidFill>
                          <a:effectLst/>
                          <a:latin typeface="Avenir Book" panose="02000503020000020003" pitchFamily="2" charset="0"/>
                        </a:rPr>
                        <a:t>Total Patients N=22</a:t>
                      </a:r>
                      <a:endParaRPr lang="en-US" sz="1250" b="0" i="0" u="none" strike="noStrike">
                        <a:solidFill>
                          <a:schemeClr val="bg2">
                            <a:lumMod val="50000"/>
                          </a:schemeClr>
                        </a:solidFill>
                        <a:effectLst/>
                        <a:latin typeface="Avenir Book" panose="02000503020000020003" pitchFamily="2" charset="0"/>
                      </a:endParaRPr>
                    </a:p>
                  </a:txBody>
                  <a:tcPr marR="0" marT="0" marB="0" anchor="ctr"/>
                </a:tc>
                <a:tc>
                  <a:txBody>
                    <a:bodyPr/>
                    <a:lstStyle/>
                    <a:p>
                      <a:pPr algn="ctr" fontAlgn="ctr"/>
                      <a:r>
                        <a:rPr lang="en-US" sz="1250" b="0" u="none" strike="noStrike">
                          <a:solidFill>
                            <a:schemeClr val="bg2">
                              <a:lumMod val="50000"/>
                            </a:schemeClr>
                          </a:solidFill>
                          <a:effectLst/>
                          <a:latin typeface="Avenir Book" panose="02000503020000020003" pitchFamily="2" charset="0"/>
                        </a:rPr>
                        <a:t>Median [range] or n (%)</a:t>
                      </a:r>
                      <a:endParaRPr lang="en-US" sz="1250" b="0" i="0" u="none" strike="noStrike">
                        <a:solidFill>
                          <a:schemeClr val="bg2">
                            <a:lumMod val="50000"/>
                          </a:schemeClr>
                        </a:solidFill>
                        <a:effectLst/>
                        <a:latin typeface="Avenir Book" panose="02000503020000020003" pitchFamily="2" charset="0"/>
                      </a:endParaRPr>
                    </a:p>
                  </a:txBody>
                  <a:tcPr marR="0" marT="0" marB="0" anchor="ctr"/>
                </a:tc>
                <a:extLst>
                  <a:ext uri="{0D108BD9-81ED-4DB2-BD59-A6C34878D82A}">
                    <a16:rowId xmlns:a16="http://schemas.microsoft.com/office/drawing/2014/main" val="10000"/>
                  </a:ext>
                </a:extLst>
              </a:tr>
              <a:tr h="250992">
                <a:tc>
                  <a:txBody>
                    <a:bodyPr/>
                    <a:lstStyle/>
                    <a:p>
                      <a:pPr marL="91440" algn="l" fontAlgn="b"/>
                      <a:r>
                        <a:rPr lang="en-US" sz="1200" b="0" u="none" strike="noStrike">
                          <a:solidFill>
                            <a:schemeClr val="bg2">
                              <a:lumMod val="50000"/>
                            </a:schemeClr>
                          </a:solidFill>
                          <a:effectLst/>
                          <a:latin typeface="Avenir Book" panose="02000503020000020003" pitchFamily="2" charset="0"/>
                        </a:rPr>
                        <a:t>Age (years)</a:t>
                      </a:r>
                      <a:endParaRPr lang="en-US" sz="1200" b="0" i="0" u="none" strike="noStrike">
                        <a:solidFill>
                          <a:schemeClr val="bg2">
                            <a:lumMod val="50000"/>
                          </a:schemeClr>
                        </a:solidFill>
                        <a:effectLst/>
                        <a:latin typeface="Avenir Book" panose="02000503020000020003" pitchFamily="2" charset="0"/>
                      </a:endParaRPr>
                    </a:p>
                  </a:txBody>
                  <a:tcPr marL="45720" marR="45720" marT="18288" marB="18288" anchor="b"/>
                </a:tc>
                <a:tc>
                  <a:txBody>
                    <a:bodyPr/>
                    <a:lstStyle/>
                    <a:p>
                      <a:pPr algn="ctr" fontAlgn="b"/>
                      <a:r>
                        <a:rPr lang="en-US" sz="1250" b="0" u="none" strike="noStrike" kern="1200">
                          <a:solidFill>
                            <a:schemeClr val="bg2">
                              <a:lumMod val="50000"/>
                            </a:schemeClr>
                          </a:solidFill>
                          <a:effectLst/>
                          <a:latin typeface="Avenir Book" panose="02000503020000020003" pitchFamily="2" charset="0"/>
                          <a:ea typeface="+mn-ea"/>
                          <a:cs typeface="+mn-cs"/>
                        </a:rPr>
                        <a:t>53 [35-81]</a:t>
                      </a:r>
                    </a:p>
                  </a:txBody>
                  <a:tcPr marL="182880" marR="9525" marT="9525" marB="0" anchor="ctr"/>
                </a:tc>
                <a:extLst>
                  <a:ext uri="{0D108BD9-81ED-4DB2-BD59-A6C34878D82A}">
                    <a16:rowId xmlns:a16="http://schemas.microsoft.com/office/drawing/2014/main" val="10001"/>
                  </a:ext>
                </a:extLst>
              </a:tr>
              <a:tr h="250992">
                <a:tc>
                  <a:txBody>
                    <a:bodyPr/>
                    <a:lstStyle/>
                    <a:p>
                      <a:pPr marL="91440" algn="l" fontAlgn="b"/>
                      <a:r>
                        <a:rPr lang="en-US" sz="1200" b="0" u="none" strike="noStrike">
                          <a:solidFill>
                            <a:schemeClr val="bg2">
                              <a:lumMod val="50000"/>
                            </a:schemeClr>
                          </a:solidFill>
                          <a:effectLst/>
                          <a:latin typeface="Avenir Book" panose="02000503020000020003" pitchFamily="2" charset="0"/>
                        </a:rPr>
                        <a:t>Sex</a:t>
                      </a:r>
                      <a:endParaRPr lang="en-US" sz="1200" b="0" i="0" u="none" strike="noStrike">
                        <a:solidFill>
                          <a:schemeClr val="bg2">
                            <a:lumMod val="50000"/>
                          </a:schemeClr>
                        </a:solidFill>
                        <a:effectLst/>
                        <a:latin typeface="Avenir Book" panose="02000503020000020003" pitchFamily="2" charset="0"/>
                      </a:endParaRPr>
                    </a:p>
                  </a:txBody>
                  <a:tcPr marL="45720" marR="45720" marT="18288" marB="18288" anchor="b"/>
                </a:tc>
                <a:tc>
                  <a:txBody>
                    <a:bodyPr/>
                    <a:lstStyle/>
                    <a:p>
                      <a:pPr algn="ctr" fontAlgn="b"/>
                      <a:endParaRPr lang="en-US" sz="1250" b="0" u="none" strike="noStrike" kern="1200">
                        <a:solidFill>
                          <a:schemeClr val="bg2">
                            <a:lumMod val="50000"/>
                          </a:schemeClr>
                        </a:solidFill>
                        <a:effectLst/>
                        <a:latin typeface="Avenir Book" panose="02000503020000020003" pitchFamily="2" charset="0"/>
                        <a:ea typeface="+mn-ea"/>
                        <a:cs typeface="+mn-cs"/>
                      </a:endParaRPr>
                    </a:p>
                  </a:txBody>
                  <a:tcPr marL="182880" marR="9525" marT="9525" marB="0" anchor="ctr"/>
                </a:tc>
                <a:extLst>
                  <a:ext uri="{0D108BD9-81ED-4DB2-BD59-A6C34878D82A}">
                    <a16:rowId xmlns:a16="http://schemas.microsoft.com/office/drawing/2014/main" val="10002"/>
                  </a:ext>
                </a:extLst>
              </a:tr>
              <a:tr h="250992">
                <a:tc>
                  <a:txBody>
                    <a:bodyPr/>
                    <a:lstStyle/>
                    <a:p>
                      <a:pPr marL="90488" indent="249238" algn="l" fontAlgn="b"/>
                      <a:r>
                        <a:rPr lang="en-US" sz="1200" b="0" u="none" strike="noStrike">
                          <a:solidFill>
                            <a:schemeClr val="bg2">
                              <a:lumMod val="50000"/>
                            </a:schemeClr>
                          </a:solidFill>
                          <a:effectLst/>
                          <a:latin typeface="Avenir Book" panose="02000503020000020003" pitchFamily="2" charset="0"/>
                        </a:rPr>
                        <a:t>Male</a:t>
                      </a:r>
                      <a:endParaRPr lang="en-US" sz="1200" b="0" i="0" u="none" strike="noStrike">
                        <a:solidFill>
                          <a:schemeClr val="bg2">
                            <a:lumMod val="50000"/>
                          </a:schemeClr>
                        </a:solidFill>
                        <a:effectLst/>
                        <a:latin typeface="Avenir Book" panose="02000503020000020003" pitchFamily="2" charset="0"/>
                      </a:endParaRPr>
                    </a:p>
                  </a:txBody>
                  <a:tcPr marL="45720" marR="45720" marT="18288" marB="18288" anchor="b"/>
                </a:tc>
                <a:tc>
                  <a:txBody>
                    <a:bodyPr/>
                    <a:lstStyle/>
                    <a:p>
                      <a:pPr algn="ctr" fontAlgn="b"/>
                      <a:r>
                        <a:rPr lang="en-US" sz="1250" b="0" u="none" strike="noStrike" kern="1200">
                          <a:solidFill>
                            <a:schemeClr val="bg2">
                              <a:lumMod val="50000"/>
                            </a:schemeClr>
                          </a:solidFill>
                          <a:effectLst/>
                          <a:latin typeface="Avenir Book" panose="02000503020000020003" pitchFamily="2" charset="0"/>
                          <a:ea typeface="+mn-ea"/>
                          <a:cs typeface="+mn-cs"/>
                        </a:rPr>
                        <a:t>12 (54%)</a:t>
                      </a:r>
                    </a:p>
                  </a:txBody>
                  <a:tcPr marL="182880" marR="9525" marT="9525" marB="0" anchor="ctr"/>
                </a:tc>
                <a:extLst>
                  <a:ext uri="{0D108BD9-81ED-4DB2-BD59-A6C34878D82A}">
                    <a16:rowId xmlns:a16="http://schemas.microsoft.com/office/drawing/2014/main" val="10003"/>
                  </a:ext>
                </a:extLst>
              </a:tr>
              <a:tr h="250992">
                <a:tc>
                  <a:txBody>
                    <a:bodyPr/>
                    <a:lstStyle/>
                    <a:p>
                      <a:pPr marL="90488" indent="249238" algn="l" fontAlgn="b"/>
                      <a:r>
                        <a:rPr lang="en-US" sz="1200" b="0" u="none" strike="noStrike">
                          <a:solidFill>
                            <a:schemeClr val="bg2">
                              <a:lumMod val="50000"/>
                            </a:schemeClr>
                          </a:solidFill>
                          <a:effectLst/>
                          <a:latin typeface="Avenir Book" panose="02000503020000020003" pitchFamily="2" charset="0"/>
                        </a:rPr>
                        <a:t>Female</a:t>
                      </a:r>
                      <a:endParaRPr lang="en-US" sz="1200" b="0" i="0" u="none" strike="noStrike">
                        <a:solidFill>
                          <a:schemeClr val="bg2">
                            <a:lumMod val="50000"/>
                          </a:schemeClr>
                        </a:solidFill>
                        <a:effectLst/>
                        <a:latin typeface="Avenir Book" panose="02000503020000020003" pitchFamily="2" charset="0"/>
                      </a:endParaRPr>
                    </a:p>
                  </a:txBody>
                  <a:tcPr marL="45720" marR="45720" marT="18288" marB="18288" anchor="b"/>
                </a:tc>
                <a:tc>
                  <a:txBody>
                    <a:bodyPr/>
                    <a:lstStyle/>
                    <a:p>
                      <a:pPr algn="ctr" fontAlgn="b"/>
                      <a:r>
                        <a:rPr lang="en-US" sz="1250" b="0" u="none" strike="noStrike" kern="1200">
                          <a:solidFill>
                            <a:schemeClr val="bg2">
                              <a:lumMod val="50000"/>
                            </a:schemeClr>
                          </a:solidFill>
                          <a:effectLst/>
                          <a:latin typeface="Avenir Book" panose="02000503020000020003" pitchFamily="2" charset="0"/>
                          <a:ea typeface="+mn-ea"/>
                          <a:cs typeface="+mn-cs"/>
                        </a:rPr>
                        <a:t>10 (46%)</a:t>
                      </a:r>
                    </a:p>
                  </a:txBody>
                  <a:tcPr marL="182880" marR="9525" marT="9525" marB="0" anchor="ctr"/>
                </a:tc>
                <a:extLst>
                  <a:ext uri="{0D108BD9-81ED-4DB2-BD59-A6C34878D82A}">
                    <a16:rowId xmlns:a16="http://schemas.microsoft.com/office/drawing/2014/main" val="10004"/>
                  </a:ext>
                </a:extLst>
              </a:tr>
              <a:tr h="250992">
                <a:tc>
                  <a:txBody>
                    <a:bodyPr/>
                    <a:lstStyle/>
                    <a:p>
                      <a:pPr marL="91440" algn="l" fontAlgn="b"/>
                      <a:r>
                        <a:rPr lang="en-US" sz="1200" b="0" u="none" strike="noStrike">
                          <a:solidFill>
                            <a:schemeClr val="bg2">
                              <a:lumMod val="50000"/>
                            </a:schemeClr>
                          </a:solidFill>
                          <a:effectLst/>
                          <a:latin typeface="Avenir Book" panose="02000503020000020003" pitchFamily="2" charset="0"/>
                        </a:rPr>
                        <a:t>ECOG</a:t>
                      </a:r>
                      <a:r>
                        <a:rPr lang="en-US" sz="1200" b="0" u="none" strike="noStrike" baseline="30000">
                          <a:solidFill>
                            <a:schemeClr val="bg2">
                              <a:lumMod val="50000"/>
                            </a:schemeClr>
                          </a:solidFill>
                          <a:effectLst/>
                          <a:latin typeface="Avenir Book" panose="02000503020000020003" pitchFamily="2" charset="0"/>
                        </a:rPr>
                        <a:t>1</a:t>
                      </a:r>
                      <a:endParaRPr lang="en-US" sz="1200" b="0" i="0" u="none" strike="noStrike" baseline="30000">
                        <a:solidFill>
                          <a:schemeClr val="bg2">
                            <a:lumMod val="50000"/>
                          </a:schemeClr>
                        </a:solidFill>
                        <a:effectLst/>
                        <a:latin typeface="Avenir Book" panose="02000503020000020003" pitchFamily="2" charset="0"/>
                      </a:endParaRPr>
                    </a:p>
                  </a:txBody>
                  <a:tcPr marL="45720" marR="45720" marT="18288" marB="18288" anchor="b"/>
                </a:tc>
                <a:tc>
                  <a:txBody>
                    <a:bodyPr/>
                    <a:lstStyle/>
                    <a:p>
                      <a:pPr algn="ctr" fontAlgn="b"/>
                      <a:endParaRPr lang="en-US" sz="1250" b="0" u="none" strike="noStrike" kern="1200">
                        <a:solidFill>
                          <a:schemeClr val="bg2">
                            <a:lumMod val="50000"/>
                          </a:schemeClr>
                        </a:solidFill>
                        <a:effectLst/>
                        <a:latin typeface="Avenir Book" panose="02000503020000020003" pitchFamily="2" charset="0"/>
                        <a:ea typeface="+mn-ea"/>
                        <a:cs typeface="+mn-cs"/>
                      </a:endParaRPr>
                    </a:p>
                  </a:txBody>
                  <a:tcPr marL="182880" marR="9525" marT="9525" marB="0" anchor="ctr"/>
                </a:tc>
                <a:extLst>
                  <a:ext uri="{0D108BD9-81ED-4DB2-BD59-A6C34878D82A}">
                    <a16:rowId xmlns:a16="http://schemas.microsoft.com/office/drawing/2014/main" val="10005"/>
                  </a:ext>
                </a:extLst>
              </a:tr>
              <a:tr h="261501">
                <a:tc>
                  <a:txBody>
                    <a:bodyPr/>
                    <a:lstStyle/>
                    <a:p>
                      <a:pPr marL="90488" indent="249238" algn="l" fontAlgn="b"/>
                      <a:r>
                        <a:rPr lang="en-US" sz="1200" b="0" u="none" strike="noStrike">
                          <a:solidFill>
                            <a:schemeClr val="bg2">
                              <a:lumMod val="50000"/>
                            </a:schemeClr>
                          </a:solidFill>
                          <a:effectLst/>
                          <a:latin typeface="Avenir Book" panose="02000503020000020003" pitchFamily="2" charset="0"/>
                        </a:rPr>
                        <a:t>0</a:t>
                      </a:r>
                      <a:endParaRPr lang="en-US" sz="1200" b="0" i="0" u="none" strike="noStrike">
                        <a:solidFill>
                          <a:schemeClr val="bg2">
                            <a:lumMod val="50000"/>
                          </a:schemeClr>
                        </a:solidFill>
                        <a:effectLst/>
                        <a:latin typeface="Avenir Book" panose="02000503020000020003" pitchFamily="2" charset="0"/>
                      </a:endParaRPr>
                    </a:p>
                  </a:txBody>
                  <a:tcPr marL="45720" marR="45720" marT="18288" marB="18288" anchor="b"/>
                </a:tc>
                <a:tc>
                  <a:txBody>
                    <a:bodyPr/>
                    <a:lstStyle/>
                    <a:p>
                      <a:pPr algn="ctr" fontAlgn="b"/>
                      <a:r>
                        <a:rPr lang="en-US" sz="1250" b="0" u="none" strike="noStrike" kern="1200">
                          <a:solidFill>
                            <a:schemeClr val="bg2">
                              <a:lumMod val="50000"/>
                            </a:schemeClr>
                          </a:solidFill>
                          <a:effectLst/>
                          <a:latin typeface="Avenir Book" panose="02000503020000020003" pitchFamily="2" charset="0"/>
                          <a:ea typeface="+mn-ea"/>
                          <a:cs typeface="+mn-cs"/>
                        </a:rPr>
                        <a:t>9 (41%)</a:t>
                      </a:r>
                    </a:p>
                  </a:txBody>
                  <a:tcPr marL="182880" marR="9525" marT="9525" marB="0" anchor="ctr"/>
                </a:tc>
                <a:extLst>
                  <a:ext uri="{0D108BD9-81ED-4DB2-BD59-A6C34878D82A}">
                    <a16:rowId xmlns:a16="http://schemas.microsoft.com/office/drawing/2014/main" val="10006"/>
                  </a:ext>
                </a:extLst>
              </a:tr>
              <a:tr h="250992">
                <a:tc>
                  <a:txBody>
                    <a:bodyPr/>
                    <a:lstStyle/>
                    <a:p>
                      <a:pPr marL="90488" indent="249238" algn="l" fontAlgn="b"/>
                      <a:r>
                        <a:rPr lang="en-US" sz="1200" b="0" u="none" strike="noStrike">
                          <a:solidFill>
                            <a:schemeClr val="bg2">
                              <a:lumMod val="50000"/>
                            </a:schemeClr>
                          </a:solidFill>
                          <a:effectLst/>
                          <a:latin typeface="Avenir Book" panose="02000503020000020003" pitchFamily="2" charset="0"/>
                        </a:rPr>
                        <a:t>1</a:t>
                      </a:r>
                      <a:endParaRPr lang="en-US" sz="1200" b="0" i="0" u="none" strike="noStrike">
                        <a:solidFill>
                          <a:schemeClr val="bg2">
                            <a:lumMod val="50000"/>
                          </a:schemeClr>
                        </a:solidFill>
                        <a:effectLst/>
                        <a:latin typeface="Avenir Book" panose="02000503020000020003" pitchFamily="2" charset="0"/>
                      </a:endParaRPr>
                    </a:p>
                  </a:txBody>
                  <a:tcPr marL="45720" marR="45720" marT="18288" marB="18288" anchor="b"/>
                </a:tc>
                <a:tc>
                  <a:txBody>
                    <a:bodyPr/>
                    <a:lstStyle/>
                    <a:p>
                      <a:pPr algn="ctr" fontAlgn="b"/>
                      <a:r>
                        <a:rPr lang="en-US" sz="1250" b="0" u="none" strike="noStrike" kern="1200">
                          <a:solidFill>
                            <a:schemeClr val="bg2">
                              <a:lumMod val="50000"/>
                            </a:schemeClr>
                          </a:solidFill>
                          <a:effectLst/>
                          <a:latin typeface="Avenir Book" panose="02000503020000020003" pitchFamily="2" charset="0"/>
                          <a:ea typeface="+mn-ea"/>
                          <a:cs typeface="+mn-cs"/>
                        </a:rPr>
                        <a:t>12 (55%)</a:t>
                      </a:r>
                    </a:p>
                  </a:txBody>
                  <a:tcPr marL="182880" marR="9525" marT="9525" marB="0" anchor="ctr"/>
                </a:tc>
                <a:extLst>
                  <a:ext uri="{0D108BD9-81ED-4DB2-BD59-A6C34878D82A}">
                    <a16:rowId xmlns:a16="http://schemas.microsoft.com/office/drawing/2014/main" val="10007"/>
                  </a:ext>
                </a:extLst>
              </a:tr>
            </a:tbl>
          </a:graphicData>
        </a:graphic>
      </p:graphicFrame>
      <p:graphicFrame>
        <p:nvGraphicFramePr>
          <p:cNvPr id="11" name="Table 10">
            <a:extLst>
              <a:ext uri="{FF2B5EF4-FFF2-40B4-BE49-F238E27FC236}">
                <a16:creationId xmlns:a16="http://schemas.microsoft.com/office/drawing/2014/main" id="{8DFD3CE7-346A-17E5-44C4-0D03DA47D85A}"/>
              </a:ext>
            </a:extLst>
          </p:cNvPr>
          <p:cNvGraphicFramePr>
            <a:graphicFrameLocks noGrp="1"/>
          </p:cNvGraphicFramePr>
          <p:nvPr/>
        </p:nvGraphicFramePr>
        <p:xfrm>
          <a:off x="6239505" y="3511115"/>
          <a:ext cx="4401024" cy="2790141"/>
        </p:xfrm>
        <a:graphic>
          <a:graphicData uri="http://schemas.openxmlformats.org/drawingml/2006/table">
            <a:tbl>
              <a:tblPr firstRow="1" bandRow="1">
                <a:tableStyleId>{68D230F3-CF80-4859-8CE7-A43EE81993B5}</a:tableStyleId>
              </a:tblPr>
              <a:tblGrid>
                <a:gridCol w="2750586">
                  <a:extLst>
                    <a:ext uri="{9D8B030D-6E8A-4147-A177-3AD203B41FA5}">
                      <a16:colId xmlns:a16="http://schemas.microsoft.com/office/drawing/2014/main" val="20000"/>
                    </a:ext>
                  </a:extLst>
                </a:gridCol>
                <a:gridCol w="1650438">
                  <a:extLst>
                    <a:ext uri="{9D8B030D-6E8A-4147-A177-3AD203B41FA5}">
                      <a16:colId xmlns:a16="http://schemas.microsoft.com/office/drawing/2014/main" val="20001"/>
                    </a:ext>
                  </a:extLst>
                </a:gridCol>
              </a:tblGrid>
              <a:tr h="280221">
                <a:tc>
                  <a:txBody>
                    <a:bodyPr/>
                    <a:lstStyle/>
                    <a:p>
                      <a:pPr algn="l" fontAlgn="ctr"/>
                      <a:r>
                        <a:rPr lang="en-US" sz="1250" b="0" u="none" strike="noStrike">
                          <a:solidFill>
                            <a:schemeClr val="bg2">
                              <a:lumMod val="50000"/>
                            </a:schemeClr>
                          </a:solidFill>
                          <a:effectLst/>
                          <a:latin typeface="Avenir Book" panose="02000503020000020003" pitchFamily="2" charset="0"/>
                        </a:rPr>
                        <a:t>Total Patients N=22</a:t>
                      </a:r>
                      <a:endParaRPr lang="en-US" sz="1250" b="0" i="0" u="none" strike="noStrike">
                        <a:solidFill>
                          <a:schemeClr val="bg2">
                            <a:lumMod val="50000"/>
                          </a:schemeClr>
                        </a:solidFill>
                        <a:effectLst/>
                        <a:latin typeface="Avenir Book" panose="02000503020000020003" pitchFamily="2" charset="0"/>
                      </a:endParaRPr>
                    </a:p>
                  </a:txBody>
                  <a:tcPr marR="0" marT="0" marB="0" anchor="ctr"/>
                </a:tc>
                <a:tc>
                  <a:txBody>
                    <a:bodyPr/>
                    <a:lstStyle/>
                    <a:p>
                      <a:pPr algn="ctr" fontAlgn="ctr"/>
                      <a:r>
                        <a:rPr lang="en-US" sz="1250" b="0" u="none" strike="noStrike">
                          <a:solidFill>
                            <a:schemeClr val="bg2">
                              <a:lumMod val="50000"/>
                            </a:schemeClr>
                          </a:solidFill>
                          <a:effectLst/>
                          <a:latin typeface="Avenir Book" panose="02000503020000020003" pitchFamily="2" charset="0"/>
                        </a:rPr>
                        <a:t>Median n (%)</a:t>
                      </a:r>
                      <a:endParaRPr lang="en-US" sz="1250" b="0" i="0" u="none" strike="noStrike">
                        <a:solidFill>
                          <a:schemeClr val="bg2">
                            <a:lumMod val="50000"/>
                          </a:schemeClr>
                        </a:solidFill>
                        <a:effectLst/>
                        <a:latin typeface="Avenir Book" panose="02000503020000020003" pitchFamily="2" charset="0"/>
                      </a:endParaRPr>
                    </a:p>
                  </a:txBody>
                  <a:tcPr marR="0" marT="0" marB="0" anchor="ctr"/>
                </a:tc>
                <a:extLst>
                  <a:ext uri="{0D108BD9-81ED-4DB2-BD59-A6C34878D82A}">
                    <a16:rowId xmlns:a16="http://schemas.microsoft.com/office/drawing/2014/main" val="10000"/>
                  </a:ext>
                </a:extLst>
              </a:tr>
              <a:tr h="250992">
                <a:tc>
                  <a:txBody>
                    <a:bodyPr/>
                    <a:lstStyle/>
                    <a:p>
                      <a:pPr marL="91440" algn="l" fontAlgn="b"/>
                      <a:r>
                        <a:rPr lang="en-US" sz="1200" b="0" u="none" strike="noStrike">
                          <a:solidFill>
                            <a:schemeClr val="bg2">
                              <a:lumMod val="50000"/>
                            </a:schemeClr>
                          </a:solidFill>
                          <a:effectLst/>
                          <a:latin typeface="Avenir Book" panose="02000503020000020003" pitchFamily="2" charset="0"/>
                        </a:rPr>
                        <a:t>Liver metastasis</a:t>
                      </a:r>
                      <a:endParaRPr lang="en-US" sz="1200" b="0" i="0" u="none" strike="noStrike" baseline="30000">
                        <a:solidFill>
                          <a:schemeClr val="bg2">
                            <a:lumMod val="50000"/>
                          </a:schemeClr>
                        </a:solidFill>
                        <a:effectLst/>
                        <a:latin typeface="Avenir Book" panose="02000503020000020003" pitchFamily="2" charset="0"/>
                      </a:endParaRPr>
                    </a:p>
                  </a:txBody>
                  <a:tcPr marL="45720" marR="45720" marT="18288" marB="18288" anchor="b"/>
                </a:tc>
                <a:tc>
                  <a:txBody>
                    <a:bodyPr/>
                    <a:lstStyle/>
                    <a:p>
                      <a:pPr algn="ctr" fontAlgn="b"/>
                      <a:endParaRPr lang="en-US" sz="1200" b="0" i="0" u="none" strike="noStrike">
                        <a:solidFill>
                          <a:schemeClr val="bg2">
                            <a:lumMod val="50000"/>
                          </a:schemeClr>
                        </a:solidFill>
                        <a:effectLst/>
                        <a:latin typeface="Avenir Book" panose="02000503020000020003" pitchFamily="2" charset="0"/>
                      </a:endParaRPr>
                    </a:p>
                  </a:txBody>
                  <a:tcPr marL="45720" marR="45720" marT="18288" marB="18288" anchor="b"/>
                </a:tc>
                <a:extLst>
                  <a:ext uri="{0D108BD9-81ED-4DB2-BD59-A6C34878D82A}">
                    <a16:rowId xmlns:a16="http://schemas.microsoft.com/office/drawing/2014/main" val="10001"/>
                  </a:ext>
                </a:extLst>
              </a:tr>
              <a:tr h="250992">
                <a:tc>
                  <a:txBody>
                    <a:bodyPr/>
                    <a:lstStyle/>
                    <a:p>
                      <a:pPr marL="91440" algn="l" fontAlgn="b"/>
                      <a:r>
                        <a:rPr lang="en-US" sz="1250" b="0" u="none" strike="noStrike">
                          <a:solidFill>
                            <a:schemeClr val="bg2">
                              <a:lumMod val="50000"/>
                            </a:schemeClr>
                          </a:solidFill>
                          <a:effectLst/>
                          <a:latin typeface="Avenir Book" panose="02000503020000020003" pitchFamily="2" charset="0"/>
                        </a:rPr>
                        <a:t>   None</a:t>
                      </a:r>
                      <a:endParaRPr lang="en-US" sz="1250" b="0" i="0" u="none" strike="noStrike">
                        <a:solidFill>
                          <a:schemeClr val="bg2">
                            <a:lumMod val="50000"/>
                          </a:schemeClr>
                        </a:solidFill>
                        <a:effectLst/>
                        <a:latin typeface="Avenir Book" panose="02000503020000020003" pitchFamily="2" charset="0"/>
                      </a:endParaRPr>
                    </a:p>
                  </a:txBody>
                  <a:tcPr marL="45720" marR="45720" marT="18288" marB="18288" anchor="b"/>
                </a:tc>
                <a:tc>
                  <a:txBody>
                    <a:bodyPr/>
                    <a:lstStyle/>
                    <a:p>
                      <a:pPr algn="ctr" fontAlgn="b"/>
                      <a:r>
                        <a:rPr lang="en-US" sz="1250" b="0" u="none" strike="noStrike" kern="1200">
                          <a:solidFill>
                            <a:schemeClr val="bg2">
                              <a:lumMod val="50000"/>
                            </a:schemeClr>
                          </a:solidFill>
                          <a:effectLst/>
                          <a:latin typeface="Avenir Book" panose="02000503020000020003" pitchFamily="2" charset="0"/>
                          <a:ea typeface="+mn-ea"/>
                          <a:cs typeface="+mn-cs"/>
                        </a:rPr>
                        <a:t>5 (23%)</a:t>
                      </a:r>
                    </a:p>
                  </a:txBody>
                  <a:tcPr marL="182880" marR="9525" marT="9525" marB="0" anchor="ctr"/>
                </a:tc>
                <a:extLst>
                  <a:ext uri="{0D108BD9-81ED-4DB2-BD59-A6C34878D82A}">
                    <a16:rowId xmlns:a16="http://schemas.microsoft.com/office/drawing/2014/main" val="10002"/>
                  </a:ext>
                </a:extLst>
              </a:tr>
              <a:tr h="250992">
                <a:tc>
                  <a:txBody>
                    <a:bodyPr/>
                    <a:lstStyle/>
                    <a:p>
                      <a:pPr marL="91440" algn="l" fontAlgn="b"/>
                      <a:r>
                        <a:rPr lang="en-US" sz="1250" b="0" u="none" strike="noStrike">
                          <a:solidFill>
                            <a:schemeClr val="bg2">
                              <a:lumMod val="50000"/>
                            </a:schemeClr>
                          </a:solidFill>
                          <a:effectLst/>
                          <a:latin typeface="Avenir Book" panose="02000503020000020003" pitchFamily="2" charset="0"/>
                        </a:rPr>
                        <a:t>   Liver and other</a:t>
                      </a:r>
                      <a:endParaRPr lang="en-US" sz="1250" b="0" i="0" u="none" strike="noStrike">
                        <a:solidFill>
                          <a:schemeClr val="bg2">
                            <a:lumMod val="50000"/>
                          </a:schemeClr>
                        </a:solidFill>
                        <a:effectLst/>
                        <a:latin typeface="Avenir Book" panose="02000503020000020003" pitchFamily="2" charset="0"/>
                      </a:endParaRPr>
                    </a:p>
                  </a:txBody>
                  <a:tcPr marL="45720" marR="45720" marT="18288" marB="18288" anchor="b"/>
                </a:tc>
                <a:tc>
                  <a:txBody>
                    <a:bodyPr/>
                    <a:lstStyle/>
                    <a:p>
                      <a:pPr algn="ctr" fontAlgn="b"/>
                      <a:r>
                        <a:rPr lang="en-US" sz="1250" b="0" u="none" strike="noStrike" kern="1200">
                          <a:solidFill>
                            <a:schemeClr val="bg2">
                              <a:lumMod val="50000"/>
                            </a:schemeClr>
                          </a:solidFill>
                          <a:effectLst/>
                          <a:latin typeface="Avenir Book" panose="02000503020000020003" pitchFamily="2" charset="0"/>
                          <a:ea typeface="+mn-ea"/>
                          <a:cs typeface="+mn-cs"/>
                        </a:rPr>
                        <a:t>13 (59%)</a:t>
                      </a:r>
                    </a:p>
                  </a:txBody>
                  <a:tcPr marL="182880" marR="9525" marT="9525" marB="0" anchor="ctr"/>
                </a:tc>
                <a:extLst>
                  <a:ext uri="{0D108BD9-81ED-4DB2-BD59-A6C34878D82A}">
                    <a16:rowId xmlns:a16="http://schemas.microsoft.com/office/drawing/2014/main" val="10003"/>
                  </a:ext>
                </a:extLst>
              </a:tr>
              <a:tr h="250992">
                <a:tc>
                  <a:txBody>
                    <a:bodyPr/>
                    <a:lstStyle/>
                    <a:p>
                      <a:pPr marL="91440" algn="l" fontAlgn="b"/>
                      <a:r>
                        <a:rPr lang="en-US" sz="1250" b="0" u="none" strike="noStrike">
                          <a:solidFill>
                            <a:schemeClr val="bg2">
                              <a:lumMod val="50000"/>
                            </a:schemeClr>
                          </a:solidFill>
                          <a:effectLst/>
                          <a:latin typeface="Avenir Book" panose="02000503020000020003" pitchFamily="2" charset="0"/>
                        </a:rPr>
                        <a:t>   Liver only</a:t>
                      </a:r>
                      <a:endParaRPr lang="en-US" sz="1250" b="0" i="0" u="none" strike="noStrike">
                        <a:solidFill>
                          <a:schemeClr val="bg2">
                            <a:lumMod val="50000"/>
                          </a:schemeClr>
                        </a:solidFill>
                        <a:effectLst/>
                        <a:latin typeface="Avenir Book" panose="02000503020000020003" pitchFamily="2" charset="0"/>
                      </a:endParaRPr>
                    </a:p>
                  </a:txBody>
                  <a:tcPr marL="45720" marR="45720" marT="18288" marB="18288" anchor="b"/>
                </a:tc>
                <a:tc>
                  <a:txBody>
                    <a:bodyPr/>
                    <a:lstStyle/>
                    <a:p>
                      <a:pPr algn="ctr" fontAlgn="b"/>
                      <a:r>
                        <a:rPr lang="en-US" sz="1250" b="0" u="none" strike="noStrike" kern="1200">
                          <a:solidFill>
                            <a:schemeClr val="bg2">
                              <a:lumMod val="50000"/>
                            </a:schemeClr>
                          </a:solidFill>
                          <a:effectLst/>
                          <a:latin typeface="Avenir Book" panose="02000503020000020003" pitchFamily="2" charset="0"/>
                          <a:ea typeface="+mn-ea"/>
                          <a:cs typeface="+mn-cs"/>
                        </a:rPr>
                        <a:t>4 (18%)</a:t>
                      </a:r>
                    </a:p>
                  </a:txBody>
                  <a:tcPr marL="182880" marR="9525" marT="9525" marB="0" anchor="ctr"/>
                </a:tc>
                <a:extLst>
                  <a:ext uri="{0D108BD9-81ED-4DB2-BD59-A6C34878D82A}">
                    <a16:rowId xmlns:a16="http://schemas.microsoft.com/office/drawing/2014/main" val="10004"/>
                  </a:ext>
                </a:extLst>
              </a:tr>
              <a:tr h="250992">
                <a:tc>
                  <a:txBody>
                    <a:bodyPr/>
                    <a:lstStyle/>
                    <a:p>
                      <a:pPr marL="91440" algn="l" fontAlgn="ctr"/>
                      <a:r>
                        <a:rPr lang="en-US" sz="1250" b="0" u="none" strike="noStrike">
                          <a:solidFill>
                            <a:schemeClr val="bg2">
                              <a:lumMod val="50000"/>
                            </a:schemeClr>
                          </a:solidFill>
                          <a:effectLst/>
                          <a:latin typeface="Avenir Book" panose="02000503020000020003" pitchFamily="2" charset="0"/>
                        </a:rPr>
                        <a:t>Number of metastatic organs</a:t>
                      </a:r>
                      <a:endParaRPr lang="en-US" sz="1250" b="0" i="0" u="none" strike="noStrike" baseline="30000">
                        <a:solidFill>
                          <a:schemeClr val="bg2">
                            <a:lumMod val="50000"/>
                          </a:schemeClr>
                        </a:solidFill>
                        <a:effectLst/>
                        <a:latin typeface="Avenir Book" panose="02000503020000020003" pitchFamily="2" charset="0"/>
                      </a:endParaRPr>
                    </a:p>
                  </a:txBody>
                  <a:tcPr marL="45720" marR="45720" marT="18288" marB="18288" anchor="ctr"/>
                </a:tc>
                <a:tc>
                  <a:txBody>
                    <a:bodyPr/>
                    <a:lstStyle/>
                    <a:p>
                      <a:pPr algn="ctr" fontAlgn="b"/>
                      <a:endParaRPr lang="en-US" sz="1250" b="0" u="none" strike="noStrike" kern="1200">
                        <a:solidFill>
                          <a:schemeClr val="bg2">
                            <a:lumMod val="50000"/>
                          </a:schemeClr>
                        </a:solidFill>
                        <a:effectLst/>
                        <a:latin typeface="Avenir Book" panose="02000503020000020003" pitchFamily="2" charset="0"/>
                        <a:ea typeface="+mn-ea"/>
                        <a:cs typeface="+mn-cs"/>
                      </a:endParaRPr>
                    </a:p>
                  </a:txBody>
                  <a:tcPr marL="182880" marR="9525" marT="9525" marB="0" anchor="ctr"/>
                </a:tc>
                <a:extLst>
                  <a:ext uri="{0D108BD9-81ED-4DB2-BD59-A6C34878D82A}">
                    <a16:rowId xmlns:a16="http://schemas.microsoft.com/office/drawing/2014/main" val="10005"/>
                  </a:ext>
                </a:extLst>
              </a:tr>
              <a:tr h="250992">
                <a:tc>
                  <a:txBody>
                    <a:bodyPr/>
                    <a:lstStyle/>
                    <a:p>
                      <a:pPr marL="91440" algn="l" fontAlgn="ctr"/>
                      <a:r>
                        <a:rPr lang="en-US" sz="1250" b="0" u="none" strike="noStrike">
                          <a:solidFill>
                            <a:schemeClr val="bg2">
                              <a:lumMod val="50000"/>
                            </a:schemeClr>
                          </a:solidFill>
                          <a:effectLst/>
                          <a:latin typeface="Avenir Book" panose="02000503020000020003" pitchFamily="2" charset="0"/>
                        </a:rPr>
                        <a:t>   1</a:t>
                      </a:r>
                      <a:endParaRPr lang="en-US" sz="1250" b="0" i="0" u="none" strike="noStrike">
                        <a:solidFill>
                          <a:schemeClr val="bg2">
                            <a:lumMod val="50000"/>
                          </a:schemeClr>
                        </a:solidFill>
                        <a:effectLst/>
                        <a:latin typeface="Avenir Book" panose="02000503020000020003" pitchFamily="2" charset="0"/>
                      </a:endParaRPr>
                    </a:p>
                  </a:txBody>
                  <a:tcPr marL="45720" marR="45720" marT="18288" marB="18288" anchor="ctr"/>
                </a:tc>
                <a:tc>
                  <a:txBody>
                    <a:bodyPr/>
                    <a:lstStyle/>
                    <a:p>
                      <a:pPr algn="ctr" fontAlgn="b"/>
                      <a:r>
                        <a:rPr lang="en-US" sz="1250" b="0" u="none" strike="noStrike" kern="1200">
                          <a:solidFill>
                            <a:schemeClr val="bg2">
                              <a:lumMod val="50000"/>
                            </a:schemeClr>
                          </a:solidFill>
                          <a:effectLst/>
                          <a:latin typeface="Avenir Book" panose="02000503020000020003" pitchFamily="2" charset="0"/>
                          <a:ea typeface="+mn-ea"/>
                          <a:cs typeface="+mn-cs"/>
                        </a:rPr>
                        <a:t>7 (32%)</a:t>
                      </a:r>
                    </a:p>
                  </a:txBody>
                  <a:tcPr marL="182880" marR="9525" marT="9525" marB="0" anchor="ctr"/>
                </a:tc>
                <a:extLst>
                  <a:ext uri="{0D108BD9-81ED-4DB2-BD59-A6C34878D82A}">
                    <a16:rowId xmlns:a16="http://schemas.microsoft.com/office/drawing/2014/main" val="10006"/>
                  </a:ext>
                </a:extLst>
              </a:tr>
              <a:tr h="250992">
                <a:tc>
                  <a:txBody>
                    <a:bodyPr/>
                    <a:lstStyle/>
                    <a:p>
                      <a:pPr marL="91440" algn="l" fontAlgn="ctr"/>
                      <a:r>
                        <a:rPr lang="en-US" sz="1250" b="0" u="none" strike="noStrike">
                          <a:solidFill>
                            <a:schemeClr val="bg2">
                              <a:lumMod val="50000"/>
                            </a:schemeClr>
                          </a:solidFill>
                          <a:effectLst/>
                          <a:latin typeface="Avenir Book" panose="02000503020000020003" pitchFamily="2" charset="0"/>
                        </a:rPr>
                        <a:t>   ≥2</a:t>
                      </a:r>
                      <a:endParaRPr lang="en-US" sz="1250" b="0" i="0" u="none" strike="noStrike">
                        <a:solidFill>
                          <a:schemeClr val="bg2">
                            <a:lumMod val="50000"/>
                          </a:schemeClr>
                        </a:solidFill>
                        <a:effectLst/>
                        <a:latin typeface="Avenir Book" panose="02000503020000020003" pitchFamily="2" charset="0"/>
                      </a:endParaRPr>
                    </a:p>
                  </a:txBody>
                  <a:tcPr marL="45720" marR="45720" marT="18288" marB="18288" anchor="ctr"/>
                </a:tc>
                <a:tc>
                  <a:txBody>
                    <a:bodyPr/>
                    <a:lstStyle/>
                    <a:p>
                      <a:pPr algn="ctr" fontAlgn="b"/>
                      <a:r>
                        <a:rPr lang="en-US" sz="1250" b="0" u="none" strike="noStrike" kern="1200">
                          <a:solidFill>
                            <a:schemeClr val="bg2">
                              <a:lumMod val="50000"/>
                            </a:schemeClr>
                          </a:solidFill>
                          <a:effectLst/>
                          <a:latin typeface="Avenir Book" panose="02000503020000020003" pitchFamily="2" charset="0"/>
                          <a:ea typeface="+mn-ea"/>
                          <a:cs typeface="+mn-cs"/>
                        </a:rPr>
                        <a:t>15 (68%)</a:t>
                      </a:r>
                    </a:p>
                  </a:txBody>
                  <a:tcPr marL="182880" marR="9525" marT="9525" marB="0" anchor="ctr"/>
                </a:tc>
                <a:extLst>
                  <a:ext uri="{0D108BD9-81ED-4DB2-BD59-A6C34878D82A}">
                    <a16:rowId xmlns:a16="http://schemas.microsoft.com/office/drawing/2014/main" val="10007"/>
                  </a:ext>
                </a:extLst>
              </a:tr>
              <a:tr h="250992">
                <a:tc>
                  <a:txBody>
                    <a:bodyPr/>
                    <a:lstStyle/>
                    <a:p>
                      <a:pPr marL="91440" algn="l" fontAlgn="b"/>
                      <a:r>
                        <a:rPr lang="en-US" sz="1250" b="0" u="none" strike="noStrike">
                          <a:solidFill>
                            <a:schemeClr val="bg2">
                              <a:lumMod val="50000"/>
                            </a:schemeClr>
                          </a:solidFill>
                          <a:effectLst/>
                          <a:latin typeface="Avenir Book" panose="02000503020000020003" pitchFamily="2" charset="0"/>
                        </a:rPr>
                        <a:t>Prior bevacizumab treatment</a:t>
                      </a:r>
                      <a:endParaRPr lang="en-US" sz="1250" b="0" i="0" u="none" strike="noStrike" baseline="30000">
                        <a:solidFill>
                          <a:schemeClr val="bg2">
                            <a:lumMod val="50000"/>
                          </a:schemeClr>
                        </a:solidFill>
                        <a:effectLst/>
                        <a:latin typeface="Avenir Book" panose="02000503020000020003" pitchFamily="2" charset="0"/>
                      </a:endParaRPr>
                    </a:p>
                  </a:txBody>
                  <a:tcPr marL="45720" marR="45720" marT="18288" marB="18288" anchor="b"/>
                </a:tc>
                <a:tc>
                  <a:txBody>
                    <a:bodyPr/>
                    <a:lstStyle/>
                    <a:p>
                      <a:pPr algn="ctr" fontAlgn="b"/>
                      <a:endParaRPr lang="en-US" sz="1250" b="0" u="none" strike="noStrike" kern="1200">
                        <a:solidFill>
                          <a:schemeClr val="bg2">
                            <a:lumMod val="50000"/>
                          </a:schemeClr>
                        </a:solidFill>
                        <a:effectLst/>
                        <a:latin typeface="Avenir Book" panose="02000503020000020003" pitchFamily="2" charset="0"/>
                        <a:ea typeface="+mn-ea"/>
                        <a:cs typeface="+mn-cs"/>
                      </a:endParaRPr>
                    </a:p>
                  </a:txBody>
                  <a:tcPr marL="182880" marR="9525" marT="9525" marB="0" anchor="ctr"/>
                </a:tc>
                <a:extLst>
                  <a:ext uri="{0D108BD9-81ED-4DB2-BD59-A6C34878D82A}">
                    <a16:rowId xmlns:a16="http://schemas.microsoft.com/office/drawing/2014/main" val="10008"/>
                  </a:ext>
                </a:extLst>
              </a:tr>
              <a:tr h="250992">
                <a:tc>
                  <a:txBody>
                    <a:bodyPr/>
                    <a:lstStyle/>
                    <a:p>
                      <a:pPr marL="91440" algn="l" fontAlgn="b"/>
                      <a:r>
                        <a:rPr lang="en-US" sz="1250" b="0" u="none" strike="noStrike">
                          <a:solidFill>
                            <a:schemeClr val="bg2">
                              <a:lumMod val="50000"/>
                            </a:schemeClr>
                          </a:solidFill>
                          <a:effectLst/>
                          <a:latin typeface="Avenir Book" panose="02000503020000020003" pitchFamily="2" charset="0"/>
                        </a:rPr>
                        <a:t>   Yes</a:t>
                      </a:r>
                      <a:endParaRPr lang="en-US" sz="1250" b="0" i="0" u="none" strike="noStrike">
                        <a:solidFill>
                          <a:schemeClr val="bg2">
                            <a:lumMod val="50000"/>
                          </a:schemeClr>
                        </a:solidFill>
                        <a:effectLst/>
                        <a:latin typeface="Avenir Book" panose="02000503020000020003" pitchFamily="2" charset="0"/>
                      </a:endParaRPr>
                    </a:p>
                  </a:txBody>
                  <a:tcPr marL="45720" marR="45720" marT="18288" marB="18288" anchor="b"/>
                </a:tc>
                <a:tc>
                  <a:txBody>
                    <a:bodyPr/>
                    <a:lstStyle/>
                    <a:p>
                      <a:pPr algn="ctr" fontAlgn="b"/>
                      <a:r>
                        <a:rPr lang="en-US" sz="1250" b="0" u="none" strike="noStrike" kern="1200">
                          <a:solidFill>
                            <a:schemeClr val="bg2">
                              <a:lumMod val="50000"/>
                            </a:schemeClr>
                          </a:solidFill>
                          <a:effectLst/>
                          <a:latin typeface="Avenir Book" panose="02000503020000020003" pitchFamily="2" charset="0"/>
                          <a:ea typeface="+mn-ea"/>
                          <a:cs typeface="+mn-cs"/>
                        </a:rPr>
                        <a:t>15 (68%)</a:t>
                      </a:r>
                    </a:p>
                  </a:txBody>
                  <a:tcPr marL="182880" marR="9525" marT="9525" marB="0" anchor="ctr"/>
                </a:tc>
                <a:extLst>
                  <a:ext uri="{0D108BD9-81ED-4DB2-BD59-A6C34878D82A}">
                    <a16:rowId xmlns:a16="http://schemas.microsoft.com/office/drawing/2014/main" val="10009"/>
                  </a:ext>
                </a:extLst>
              </a:tr>
              <a:tr h="250992">
                <a:tc>
                  <a:txBody>
                    <a:bodyPr/>
                    <a:lstStyle/>
                    <a:p>
                      <a:pPr marL="91440" algn="l" fontAlgn="b"/>
                      <a:r>
                        <a:rPr lang="en-US" sz="1250" b="0" u="none" strike="noStrike">
                          <a:solidFill>
                            <a:schemeClr val="bg2">
                              <a:lumMod val="50000"/>
                            </a:schemeClr>
                          </a:solidFill>
                          <a:effectLst/>
                          <a:latin typeface="Avenir Book" panose="02000503020000020003" pitchFamily="2" charset="0"/>
                        </a:rPr>
                        <a:t>   No</a:t>
                      </a:r>
                      <a:endParaRPr lang="en-US" sz="1250" b="0" i="0" u="none" strike="noStrike">
                        <a:solidFill>
                          <a:schemeClr val="bg2">
                            <a:lumMod val="50000"/>
                          </a:schemeClr>
                        </a:solidFill>
                        <a:effectLst/>
                        <a:latin typeface="Avenir Book" panose="02000503020000020003" pitchFamily="2" charset="0"/>
                      </a:endParaRPr>
                    </a:p>
                  </a:txBody>
                  <a:tcPr marL="45720" marR="45720" marT="18288" marB="18288" anchor="b"/>
                </a:tc>
                <a:tc>
                  <a:txBody>
                    <a:bodyPr/>
                    <a:lstStyle/>
                    <a:p>
                      <a:pPr algn="ctr" fontAlgn="b"/>
                      <a:r>
                        <a:rPr lang="en-US" sz="1250" b="0" u="none" strike="noStrike" kern="1200">
                          <a:solidFill>
                            <a:schemeClr val="bg2">
                              <a:lumMod val="50000"/>
                            </a:schemeClr>
                          </a:solidFill>
                          <a:effectLst/>
                          <a:latin typeface="Avenir Book" panose="02000503020000020003" pitchFamily="2" charset="0"/>
                          <a:ea typeface="+mn-ea"/>
                          <a:cs typeface="+mn-cs"/>
                        </a:rPr>
                        <a:t>7 (32%)</a:t>
                      </a:r>
                    </a:p>
                  </a:txBody>
                  <a:tcPr marL="182880" marR="9525" marT="9525" marB="0" anchor="ctr"/>
                </a:tc>
                <a:extLst>
                  <a:ext uri="{0D108BD9-81ED-4DB2-BD59-A6C34878D82A}">
                    <a16:rowId xmlns:a16="http://schemas.microsoft.com/office/drawing/2014/main" val="10010"/>
                  </a:ext>
                </a:extLst>
              </a:tr>
            </a:tbl>
          </a:graphicData>
        </a:graphic>
      </p:graphicFrame>
      <p:sp>
        <p:nvSpPr>
          <p:cNvPr id="12" name="TextBox 11">
            <a:extLst>
              <a:ext uri="{FF2B5EF4-FFF2-40B4-BE49-F238E27FC236}">
                <a16:creationId xmlns:a16="http://schemas.microsoft.com/office/drawing/2014/main" id="{57339BEA-9E2B-BE93-8B0A-7329493B9826}"/>
              </a:ext>
            </a:extLst>
          </p:cNvPr>
          <p:cNvSpPr txBox="1"/>
          <p:nvPr/>
        </p:nvSpPr>
        <p:spPr>
          <a:xfrm>
            <a:off x="893274" y="1559740"/>
            <a:ext cx="1800173" cy="369332"/>
          </a:xfrm>
          <a:prstGeom prst="rect">
            <a:avLst/>
          </a:prstGeom>
          <a:noFill/>
          <a:effectLst/>
        </p:spPr>
        <p:txBody>
          <a:bodyPr wrap="none" lIns="0" tIns="0" rIns="0" bIns="0" rtlCol="0">
            <a:spAutoFit/>
          </a:bodyPr>
          <a:lstStyle/>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sz="2400" b="0" i="0" u="none" strike="noStrike" kern="1200" cap="none" spc="0" normalizeH="0" baseline="0" noProof="0">
                <a:ln>
                  <a:noFill/>
                </a:ln>
                <a:solidFill>
                  <a:srgbClr val="58595B"/>
                </a:solidFill>
                <a:effectLst/>
                <a:uLnTx/>
                <a:uFillTx/>
                <a:latin typeface="Roboto Slab" pitchFamily="2" charset="0"/>
                <a:ea typeface="Roboto Slab" pitchFamily="2" charset="0"/>
                <a:cs typeface="+mn-cs"/>
              </a:rPr>
              <a:t>Enrollment*</a:t>
            </a:r>
            <a:endParaRPr kumimoji="0" lang="en-US" sz="1600" b="0" i="0" u="none" strike="noStrike" kern="1200" cap="none" spc="0" normalizeH="0" baseline="0" noProof="0">
              <a:ln>
                <a:noFill/>
              </a:ln>
              <a:solidFill>
                <a:srgbClr val="58595B"/>
              </a:solidFill>
              <a:effectLst/>
              <a:uLnTx/>
              <a:uFillTx/>
              <a:latin typeface="Roboto Slab" pitchFamily="2" charset="0"/>
              <a:ea typeface="Roboto Slab" pitchFamily="2" charset="0"/>
              <a:cs typeface="+mn-cs"/>
            </a:endParaRPr>
          </a:p>
        </p:txBody>
      </p:sp>
      <p:sp>
        <p:nvSpPr>
          <p:cNvPr id="4" name="Rectangle 3">
            <a:hlinkClick r:id="rId3" action="ppaction://hlinksldjump"/>
            <a:extLst>
              <a:ext uri="{FF2B5EF4-FFF2-40B4-BE49-F238E27FC236}">
                <a16:creationId xmlns:a16="http://schemas.microsoft.com/office/drawing/2014/main" id="{942A7BC0-218B-13F1-7850-222CA9566C68}"/>
              </a:ext>
            </a:extLst>
          </p:cNvPr>
          <p:cNvSpPr/>
          <p:nvPr/>
        </p:nvSpPr>
        <p:spPr>
          <a:xfrm>
            <a:off x="11077014" y="6189744"/>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Tree>
    <p:extLst>
      <p:ext uri="{BB962C8B-B14F-4D97-AF65-F5344CB8AC3E}">
        <p14:creationId xmlns:p14="http://schemas.microsoft.com/office/powerpoint/2010/main" val="2257855881"/>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EFAB770-21FC-8863-390F-DF494C3FC85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D0111FF-CE13-7149-B49F-4B8C8C255B3D}"/>
              </a:ext>
            </a:extLst>
          </p:cNvPr>
          <p:cNvSpPr>
            <a:spLocks noGrp="1"/>
          </p:cNvSpPr>
          <p:nvPr>
            <p:ph type="title"/>
          </p:nvPr>
        </p:nvSpPr>
        <p:spPr>
          <a:xfrm>
            <a:off x="318656" y="97654"/>
            <a:ext cx="11761354" cy="1005840"/>
          </a:xfrm>
        </p:spPr>
        <p:txBody>
          <a:bodyPr>
            <a:normAutofit/>
          </a:bodyPr>
          <a:lstStyle/>
          <a:p>
            <a:r>
              <a:rPr lang="en-US"/>
              <a:t>ONSEMBLE Control Arm: Treatment Emergent Adverse Effects (TEAEs)</a:t>
            </a:r>
          </a:p>
        </p:txBody>
      </p:sp>
      <p:sp>
        <p:nvSpPr>
          <p:cNvPr id="3" name="Text Placeholder 9">
            <a:extLst>
              <a:ext uri="{FF2B5EF4-FFF2-40B4-BE49-F238E27FC236}">
                <a16:creationId xmlns:a16="http://schemas.microsoft.com/office/drawing/2014/main" id="{3AD87F8B-BBAE-7A45-86BF-52A779440E14}"/>
              </a:ext>
            </a:extLst>
          </p:cNvPr>
          <p:cNvSpPr>
            <a:spLocks noGrp="1"/>
          </p:cNvSpPr>
          <p:nvPr>
            <p:ph type="body" sz="quarter" idx="10"/>
          </p:nvPr>
        </p:nvSpPr>
        <p:spPr/>
        <p:txBody>
          <a:bodyPr>
            <a:noAutofit/>
          </a:bodyPr>
          <a:lstStyle/>
          <a:p>
            <a:pPr marL="117475" indent="-117475"/>
            <a:r>
              <a:rPr lang="en-US" sz="800"/>
              <a:t>*	Data consists of all adverse events entered into the EDC as of January 3, 2024, from an ongoing trial and unlocked EDC database. N: number of patients; events shown occurred in ≥10% of patients; numbers indicate number of patients experiencing the event, (regardless of causality); each patient is only counted once and only for the highest grade of a given event. TEAEs: Treatment Emergent Adverse Events; Columns show the absolute # of patients and (%) of the population. </a:t>
            </a:r>
          </a:p>
        </p:txBody>
      </p:sp>
      <p:graphicFrame>
        <p:nvGraphicFramePr>
          <p:cNvPr id="5" name="Table 4">
            <a:extLst>
              <a:ext uri="{FF2B5EF4-FFF2-40B4-BE49-F238E27FC236}">
                <a16:creationId xmlns:a16="http://schemas.microsoft.com/office/drawing/2014/main" id="{E1D7F1C8-EADB-DD8E-870A-F95AD74D8131}"/>
              </a:ext>
            </a:extLst>
          </p:cNvPr>
          <p:cNvGraphicFramePr>
            <a:graphicFrameLocks noGrp="1"/>
          </p:cNvGraphicFramePr>
          <p:nvPr/>
        </p:nvGraphicFramePr>
        <p:xfrm>
          <a:off x="3698002" y="1368562"/>
          <a:ext cx="8382008" cy="4927463"/>
        </p:xfrm>
        <a:graphic>
          <a:graphicData uri="http://schemas.openxmlformats.org/drawingml/2006/table">
            <a:tbl>
              <a:tblPr/>
              <a:tblGrid>
                <a:gridCol w="1726053">
                  <a:extLst>
                    <a:ext uri="{9D8B030D-6E8A-4147-A177-3AD203B41FA5}">
                      <a16:colId xmlns:a16="http://schemas.microsoft.com/office/drawing/2014/main" val="1494764346"/>
                    </a:ext>
                  </a:extLst>
                </a:gridCol>
                <a:gridCol w="1447360">
                  <a:extLst>
                    <a:ext uri="{9D8B030D-6E8A-4147-A177-3AD203B41FA5}">
                      <a16:colId xmlns:a16="http://schemas.microsoft.com/office/drawing/2014/main" val="1255709636"/>
                    </a:ext>
                  </a:extLst>
                </a:gridCol>
                <a:gridCol w="1214438">
                  <a:extLst>
                    <a:ext uri="{9D8B030D-6E8A-4147-A177-3AD203B41FA5}">
                      <a16:colId xmlns:a16="http://schemas.microsoft.com/office/drawing/2014/main" val="2493078057"/>
                    </a:ext>
                  </a:extLst>
                </a:gridCol>
                <a:gridCol w="1214438">
                  <a:extLst>
                    <a:ext uri="{9D8B030D-6E8A-4147-A177-3AD203B41FA5}">
                      <a16:colId xmlns:a16="http://schemas.microsoft.com/office/drawing/2014/main" val="1399979071"/>
                    </a:ext>
                  </a:extLst>
                </a:gridCol>
                <a:gridCol w="1214438">
                  <a:extLst>
                    <a:ext uri="{9D8B030D-6E8A-4147-A177-3AD203B41FA5}">
                      <a16:colId xmlns:a16="http://schemas.microsoft.com/office/drawing/2014/main" val="2122461703"/>
                    </a:ext>
                  </a:extLst>
                </a:gridCol>
                <a:gridCol w="1565281">
                  <a:extLst>
                    <a:ext uri="{9D8B030D-6E8A-4147-A177-3AD203B41FA5}">
                      <a16:colId xmlns:a16="http://schemas.microsoft.com/office/drawing/2014/main" val="325628292"/>
                    </a:ext>
                  </a:extLst>
                </a:gridCol>
              </a:tblGrid>
              <a:tr h="436870">
                <a:tc>
                  <a:txBody>
                    <a:bodyPr/>
                    <a:lstStyle/>
                    <a:p>
                      <a:pPr marL="0" marR="0" algn="l">
                        <a:lnSpc>
                          <a:spcPct val="115000"/>
                        </a:lnSpc>
                        <a:spcBef>
                          <a:spcPts val="0"/>
                        </a:spcBef>
                        <a:spcAft>
                          <a:spcPts val="0"/>
                        </a:spcAft>
                      </a:pPr>
                      <a:r>
                        <a:rPr lang="en-US" sz="14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N (% of total) </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Grade 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Grade 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Grade 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Grade 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Total</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2104717442"/>
                  </a:ext>
                </a:extLst>
              </a:tr>
              <a:tr h="232303">
                <a:tc>
                  <a:txBody>
                    <a:bodyPr/>
                    <a:lstStyle/>
                    <a:p>
                      <a:pPr marL="0" marR="0">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Any Adverse Events</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6 ( 85.7)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6 ( 85.7)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3 ( 42.9)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6 ( 85.7)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744559387"/>
                  </a:ext>
                </a:extLst>
              </a:tr>
              <a:tr h="232303">
                <a:tc>
                  <a:txBody>
                    <a:bodyPr/>
                    <a:lstStyle/>
                    <a:p>
                      <a:pPr marL="0" marR="0">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Diarrhea</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3 ( 42.9)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( 14.3)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4 ( 57.1)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839937823"/>
                  </a:ext>
                </a:extLst>
              </a:tr>
              <a:tr h="232303">
                <a:tc>
                  <a:txBody>
                    <a:bodyPr/>
                    <a:lstStyle/>
                    <a:p>
                      <a:pPr marL="0" marR="0">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Nausea</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2 ( 28.6)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( 14.3)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( 14.3)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4 ( 57.1)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4249967931"/>
                  </a:ext>
                </a:extLst>
              </a:tr>
              <a:tr h="232303">
                <a:tc>
                  <a:txBody>
                    <a:bodyPr/>
                    <a:lstStyle/>
                    <a:p>
                      <a:pPr marL="0" marR="0">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Fatigue</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3 ( 42.9)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( 14.3)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4 ( 57.1)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2907771453"/>
                  </a:ext>
                </a:extLst>
              </a:tr>
              <a:tr h="232303">
                <a:tc>
                  <a:txBody>
                    <a:bodyPr/>
                    <a:lstStyle/>
                    <a:p>
                      <a:pPr marL="0" marR="0">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Neutropenia</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3 ( 42.9)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3 ( 42.9)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284704722"/>
                  </a:ext>
                </a:extLst>
              </a:tr>
              <a:tr h="232303">
                <a:tc>
                  <a:txBody>
                    <a:bodyPr/>
                    <a:lstStyle/>
                    <a:p>
                      <a:pPr marL="0" marR="0">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Stomatitis</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( 14.3)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( 14.3)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( 14.3)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3 ( 42.9)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12728337"/>
                  </a:ext>
                </a:extLst>
              </a:tr>
              <a:tr h="232303">
                <a:tc>
                  <a:txBody>
                    <a:bodyPr/>
                    <a:lstStyle/>
                    <a:p>
                      <a:pPr marL="0" marR="0">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Vomiting</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( 14.3)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( 14.3)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2 ( 28.6)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78829478"/>
                  </a:ext>
                </a:extLst>
              </a:tr>
              <a:tr h="232303">
                <a:tc>
                  <a:txBody>
                    <a:bodyPr/>
                    <a:lstStyle/>
                    <a:p>
                      <a:pPr marL="0" marR="0">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Alopecia</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( 14.3)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2 ( 28.6)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3 ( 42.9)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2813922798"/>
                  </a:ext>
                </a:extLst>
              </a:tr>
              <a:tr h="232303">
                <a:tc>
                  <a:txBody>
                    <a:bodyPr/>
                    <a:lstStyle/>
                    <a:p>
                      <a:pPr marL="0" marR="0">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Constipation</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2 ( 28.6)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( 14.3)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3 ( 42.9)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2185579753"/>
                  </a:ext>
                </a:extLst>
              </a:tr>
              <a:tr h="232303">
                <a:tc>
                  <a:txBody>
                    <a:bodyPr/>
                    <a:lstStyle/>
                    <a:p>
                      <a:pPr marL="0" marR="0">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Decreased appetite</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4269467315"/>
                  </a:ext>
                </a:extLst>
              </a:tr>
              <a:tr h="232303">
                <a:tc>
                  <a:txBody>
                    <a:bodyPr/>
                    <a:lstStyle/>
                    <a:p>
                      <a:pPr marL="0" marR="0">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Insomnia</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( 14.3)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( 14.3)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486527559"/>
                  </a:ext>
                </a:extLst>
              </a:tr>
              <a:tr h="232303">
                <a:tc>
                  <a:txBody>
                    <a:bodyPr/>
                    <a:lstStyle/>
                    <a:p>
                      <a:pPr marL="0" marR="0">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Hypokalaemia</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( 14.3)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( 14.3)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2 ( 28.6)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898292411"/>
                  </a:ext>
                </a:extLst>
              </a:tr>
              <a:tr h="232303">
                <a:tc>
                  <a:txBody>
                    <a:bodyPr/>
                    <a:lstStyle/>
                    <a:p>
                      <a:pPr marL="0" marR="0">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Anaemia</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( 14.3)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( 14.3)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807492400"/>
                  </a:ext>
                </a:extLst>
              </a:tr>
              <a:tr h="232303">
                <a:tc>
                  <a:txBody>
                    <a:bodyPr/>
                    <a:lstStyle/>
                    <a:p>
                      <a:pPr marL="0" marR="0">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Cough</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( 14.3)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( 14.3)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304878725"/>
                  </a:ext>
                </a:extLst>
              </a:tr>
              <a:tr h="232303">
                <a:tc>
                  <a:txBody>
                    <a:bodyPr/>
                    <a:lstStyle/>
                    <a:p>
                      <a:pPr marL="0" marR="0">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Dysgeusia</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4151444297"/>
                  </a:ext>
                </a:extLst>
              </a:tr>
              <a:tr h="232303">
                <a:tc>
                  <a:txBody>
                    <a:bodyPr/>
                    <a:lstStyle/>
                    <a:p>
                      <a:pPr marL="0" marR="0">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Dyspepsia</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( 14.3)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( 14.3)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2724310855"/>
                  </a:ext>
                </a:extLst>
              </a:tr>
              <a:tr h="232303">
                <a:tc>
                  <a:txBody>
                    <a:bodyPr/>
                    <a:lstStyle/>
                    <a:p>
                      <a:pPr marL="0" marR="0">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Hypertension</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( 14.3)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( 14.3)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67363316"/>
                  </a:ext>
                </a:extLst>
              </a:tr>
              <a:tr h="232303">
                <a:tc>
                  <a:txBody>
                    <a:bodyPr/>
                    <a:lstStyle/>
                    <a:p>
                      <a:pPr marL="0" marR="0">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Lymphopenia</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( 14.3)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( 14.3)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2065310741"/>
                  </a:ext>
                </a:extLst>
              </a:tr>
              <a:tr h="232303">
                <a:tc>
                  <a:txBody>
                    <a:bodyPr/>
                    <a:lstStyle/>
                    <a:p>
                      <a:pPr marL="0" marR="0">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Pyrexia</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( 14.3)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( 14.3)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2903623999"/>
                  </a:ext>
                </a:extLst>
              </a:tr>
            </a:tbl>
          </a:graphicData>
        </a:graphic>
      </p:graphicFrame>
      <p:sp>
        <p:nvSpPr>
          <p:cNvPr id="4" name="TextBox 3">
            <a:extLst>
              <a:ext uri="{FF2B5EF4-FFF2-40B4-BE49-F238E27FC236}">
                <a16:creationId xmlns:a16="http://schemas.microsoft.com/office/drawing/2014/main" id="{1856E040-F79F-109C-22FD-2D4E0E16C720}"/>
              </a:ext>
            </a:extLst>
          </p:cNvPr>
          <p:cNvSpPr txBox="1"/>
          <p:nvPr/>
        </p:nvSpPr>
        <p:spPr>
          <a:xfrm>
            <a:off x="304800" y="1813014"/>
            <a:ext cx="1739259" cy="615553"/>
          </a:xfrm>
          <a:prstGeom prst="rect">
            <a:avLst/>
          </a:prstGeom>
          <a:noFill/>
          <a:effectLst/>
        </p:spPr>
        <p:txBody>
          <a:bodyPr wrap="none" lIns="0" tIns="0" rIns="0" bIns="0" rtlCol="0" anchor="ctr">
            <a:spAutoFit/>
          </a:bodyPr>
          <a:lstStyle>
            <a:defPPr>
              <a:defRPr lang="en-UG"/>
            </a:defPPr>
            <a:lvl1pPr algn="r">
              <a:spcBef>
                <a:spcPts val="1200"/>
              </a:spcBef>
              <a:defRPr sz="2400">
                <a:solidFill>
                  <a:schemeClr val="bg1">
                    <a:lumMod val="65000"/>
                  </a:schemeClr>
                </a:solidFill>
                <a:latin typeface="Avenir Medium" panose="02000603020000020003" pitchFamily="2" charset="0"/>
                <a:ea typeface="Roboto Slab" pitchFamily="2" charset="0"/>
              </a:defRPr>
            </a:lvl1pPr>
          </a:lstStyle>
          <a:p>
            <a:pPr algn="l"/>
            <a:r>
              <a:rPr lang="en-US">
                <a:solidFill>
                  <a:schemeClr val="bg1">
                    <a:lumMod val="50000"/>
                  </a:schemeClr>
                </a:solidFill>
                <a:latin typeface="Roboto Slab" pitchFamily="2" charset="0"/>
              </a:rPr>
              <a:t>Control arm</a:t>
            </a:r>
            <a:br>
              <a:rPr lang="en-US">
                <a:solidFill>
                  <a:schemeClr val="bg1">
                    <a:lumMod val="50000"/>
                  </a:schemeClr>
                </a:solidFill>
              </a:rPr>
            </a:br>
            <a:r>
              <a:rPr lang="en-US" sz="1600">
                <a:solidFill>
                  <a:schemeClr val="bg1">
                    <a:lumMod val="50000"/>
                  </a:schemeClr>
                </a:solidFill>
              </a:rPr>
              <a:t>(N=7)</a:t>
            </a:r>
            <a:endParaRPr lang="en-US">
              <a:solidFill>
                <a:schemeClr val="bg1">
                  <a:lumMod val="50000"/>
                </a:schemeClr>
              </a:solidFill>
            </a:endParaRPr>
          </a:p>
        </p:txBody>
      </p:sp>
      <p:sp>
        <p:nvSpPr>
          <p:cNvPr id="10" name="TextBox 9">
            <a:extLst>
              <a:ext uri="{FF2B5EF4-FFF2-40B4-BE49-F238E27FC236}">
                <a16:creationId xmlns:a16="http://schemas.microsoft.com/office/drawing/2014/main" id="{39D4EDDE-775C-F6D0-9A27-5BA312F0C81E}"/>
              </a:ext>
            </a:extLst>
          </p:cNvPr>
          <p:cNvSpPr txBox="1"/>
          <p:nvPr/>
        </p:nvSpPr>
        <p:spPr>
          <a:xfrm>
            <a:off x="304801" y="2683018"/>
            <a:ext cx="3209924" cy="646331"/>
          </a:xfrm>
          <a:prstGeom prst="rect">
            <a:avLst/>
          </a:prstGeom>
          <a:noFill/>
        </p:spPr>
        <p:txBody>
          <a:bodyPr wrap="square" lIns="0" tIns="0" rIns="0" bIns="0" rtlCol="0">
            <a:spAutoFit/>
          </a:bodyPr>
          <a:lstStyle/>
          <a:p>
            <a:pPr defTabSz="914354">
              <a:spcAft>
                <a:spcPts val="1200"/>
              </a:spcAft>
              <a:buClr>
                <a:srgbClr val="D1D3D4">
                  <a:lumMod val="50000"/>
                </a:srgbClr>
              </a:buClr>
              <a:defRPr/>
            </a:pPr>
            <a:r>
              <a:rPr lang="en-US" sz="1600">
                <a:solidFill>
                  <a:schemeClr val="bg1">
                    <a:lumMod val="50000"/>
                  </a:schemeClr>
                </a:solidFill>
                <a:latin typeface="Avenir Book" panose="02000503020000020003" pitchFamily="2" charset="0"/>
              </a:rPr>
              <a:t>Patients received </a:t>
            </a:r>
            <a:r>
              <a:rPr lang="en-US" sz="1600" err="1">
                <a:solidFill>
                  <a:schemeClr val="bg1">
                    <a:lumMod val="50000"/>
                  </a:schemeClr>
                </a:solidFill>
                <a:latin typeface="Avenir Book" panose="02000503020000020003" pitchFamily="2" charset="0"/>
              </a:rPr>
              <a:t>FOLFIRI+bev</a:t>
            </a:r>
            <a:endParaRPr lang="en-US" sz="1600">
              <a:solidFill>
                <a:schemeClr val="bg1">
                  <a:lumMod val="50000"/>
                </a:schemeClr>
              </a:solidFill>
              <a:latin typeface="Avenir Book" panose="02000503020000020003" pitchFamily="2" charset="0"/>
            </a:endParaRPr>
          </a:p>
          <a:p>
            <a:pPr defTabSz="914354">
              <a:spcAft>
                <a:spcPts val="1200"/>
              </a:spcAft>
              <a:buClr>
                <a:srgbClr val="D1D3D4">
                  <a:lumMod val="50000"/>
                </a:srgbClr>
              </a:buClr>
              <a:defRPr/>
            </a:pPr>
            <a:r>
              <a:rPr lang="en-US" sz="1600">
                <a:solidFill>
                  <a:schemeClr val="bg1">
                    <a:lumMod val="50000"/>
                  </a:schemeClr>
                </a:solidFill>
                <a:latin typeface="Avenir Book" panose="02000503020000020003" pitchFamily="2" charset="0"/>
              </a:rPr>
              <a:t>No major/unexpected toxicity seen</a:t>
            </a:r>
          </a:p>
        </p:txBody>
      </p:sp>
      <p:sp>
        <p:nvSpPr>
          <p:cNvPr id="6" name="Rectangle: Rounded Corners 5">
            <a:extLst>
              <a:ext uri="{FF2B5EF4-FFF2-40B4-BE49-F238E27FC236}">
                <a16:creationId xmlns:a16="http://schemas.microsoft.com/office/drawing/2014/main" id="{73A48789-5169-CD98-D5E3-D33BA6BB879F}"/>
              </a:ext>
            </a:extLst>
          </p:cNvPr>
          <p:cNvSpPr/>
          <p:nvPr/>
        </p:nvSpPr>
        <p:spPr>
          <a:xfrm>
            <a:off x="9494876" y="1411094"/>
            <a:ext cx="935665" cy="4927463"/>
          </a:xfrm>
          <a:prstGeom prst="roundRect">
            <a:avLst/>
          </a:prstGeom>
          <a:noFill/>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7" name="Rectangle 6">
            <a:hlinkClick r:id="rId2" action="ppaction://hlinksldjump"/>
            <a:extLst>
              <a:ext uri="{FF2B5EF4-FFF2-40B4-BE49-F238E27FC236}">
                <a16:creationId xmlns:a16="http://schemas.microsoft.com/office/drawing/2014/main" id="{B89BAC04-68ED-255C-1132-7BBC5960E0F7}"/>
              </a:ext>
            </a:extLst>
          </p:cNvPr>
          <p:cNvSpPr/>
          <p:nvPr/>
        </p:nvSpPr>
        <p:spPr>
          <a:xfrm>
            <a:off x="11077014" y="6189744"/>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Tree>
    <p:extLst>
      <p:ext uri="{BB962C8B-B14F-4D97-AF65-F5344CB8AC3E}">
        <p14:creationId xmlns:p14="http://schemas.microsoft.com/office/powerpoint/2010/main" val="1209933432"/>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31C1314-37C6-2CB0-C6C0-538C7FCC54C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F71028DA-A60B-7ABA-A64B-6017ECD84EE0}"/>
              </a:ext>
            </a:extLst>
          </p:cNvPr>
          <p:cNvSpPr>
            <a:spLocks noGrp="1"/>
          </p:cNvSpPr>
          <p:nvPr>
            <p:ph type="title"/>
          </p:nvPr>
        </p:nvSpPr>
        <p:spPr/>
        <p:txBody>
          <a:bodyPr/>
          <a:lstStyle/>
          <a:p>
            <a:r>
              <a:rPr lang="en-US"/>
              <a:t>ONSEMBLE onvansertib 30mg Arm TEAEs: Onvansertib in combination with </a:t>
            </a:r>
            <a:r>
              <a:rPr lang="en-US" err="1"/>
              <a:t>FOLFIRI+bev</a:t>
            </a:r>
            <a:r>
              <a:rPr lang="en-US"/>
              <a:t> is well-tolerated</a:t>
            </a:r>
          </a:p>
        </p:txBody>
      </p:sp>
      <p:sp>
        <p:nvSpPr>
          <p:cNvPr id="4" name="Text Placeholder 3">
            <a:extLst>
              <a:ext uri="{FF2B5EF4-FFF2-40B4-BE49-F238E27FC236}">
                <a16:creationId xmlns:a16="http://schemas.microsoft.com/office/drawing/2014/main" id="{2085AB17-434D-5AC5-71CE-92AC29E27168}"/>
              </a:ext>
            </a:extLst>
          </p:cNvPr>
          <p:cNvSpPr>
            <a:spLocks noGrp="1"/>
          </p:cNvSpPr>
          <p:nvPr>
            <p:ph type="body" sz="quarter" idx="10"/>
          </p:nvPr>
        </p:nvSpPr>
        <p:spPr/>
        <p:txBody>
          <a:bodyPr/>
          <a:lstStyle/>
          <a:p>
            <a:pPr marL="117475" indent="-117475"/>
            <a:r>
              <a:rPr lang="en-US" sz="800"/>
              <a:t>*	Data consists of all adverse events entered into the EDC as of January 3, 2024, from an ongoing trial and unlocked EDC database. N: number of patients; events shown occurred in ≥10% of patients; numbers indicate number of patients experiencing the event, (regardless of causality); each patient is only counted once and only for the highest grade of a given event. TEAEs: Treatment Emergent Adverse Events; Columns show the absolute # of patients and (%) of the population. </a:t>
            </a:r>
          </a:p>
          <a:p>
            <a:endParaRPr lang="en-US" sz="800"/>
          </a:p>
        </p:txBody>
      </p:sp>
      <p:graphicFrame>
        <p:nvGraphicFramePr>
          <p:cNvPr id="6" name="Table 5">
            <a:extLst>
              <a:ext uri="{FF2B5EF4-FFF2-40B4-BE49-F238E27FC236}">
                <a16:creationId xmlns:a16="http://schemas.microsoft.com/office/drawing/2014/main" id="{0F5C30C4-518B-D3D8-DB34-2FFCBDD90C4F}"/>
              </a:ext>
            </a:extLst>
          </p:cNvPr>
          <p:cNvGraphicFramePr>
            <a:graphicFrameLocks noGrp="1"/>
          </p:cNvGraphicFramePr>
          <p:nvPr/>
        </p:nvGraphicFramePr>
        <p:xfrm>
          <a:off x="3693705" y="1415170"/>
          <a:ext cx="8204200" cy="5052446"/>
        </p:xfrm>
        <a:graphic>
          <a:graphicData uri="http://schemas.openxmlformats.org/drawingml/2006/table">
            <a:tbl>
              <a:tblPr/>
              <a:tblGrid>
                <a:gridCol w="1716495">
                  <a:extLst>
                    <a:ext uri="{9D8B030D-6E8A-4147-A177-3AD203B41FA5}">
                      <a16:colId xmlns:a16="http://schemas.microsoft.com/office/drawing/2014/main" val="3376684794"/>
                    </a:ext>
                  </a:extLst>
                </a:gridCol>
                <a:gridCol w="1297541">
                  <a:extLst>
                    <a:ext uri="{9D8B030D-6E8A-4147-A177-3AD203B41FA5}">
                      <a16:colId xmlns:a16="http://schemas.microsoft.com/office/drawing/2014/main" val="4222827880"/>
                    </a:ext>
                  </a:extLst>
                </a:gridCol>
                <a:gridCol w="1297541">
                  <a:extLst>
                    <a:ext uri="{9D8B030D-6E8A-4147-A177-3AD203B41FA5}">
                      <a16:colId xmlns:a16="http://schemas.microsoft.com/office/drawing/2014/main" val="169578328"/>
                    </a:ext>
                  </a:extLst>
                </a:gridCol>
                <a:gridCol w="1297541">
                  <a:extLst>
                    <a:ext uri="{9D8B030D-6E8A-4147-A177-3AD203B41FA5}">
                      <a16:colId xmlns:a16="http://schemas.microsoft.com/office/drawing/2014/main" val="1052103744"/>
                    </a:ext>
                  </a:extLst>
                </a:gridCol>
                <a:gridCol w="1297541">
                  <a:extLst>
                    <a:ext uri="{9D8B030D-6E8A-4147-A177-3AD203B41FA5}">
                      <a16:colId xmlns:a16="http://schemas.microsoft.com/office/drawing/2014/main" val="1570520845"/>
                    </a:ext>
                  </a:extLst>
                </a:gridCol>
                <a:gridCol w="1297541">
                  <a:extLst>
                    <a:ext uri="{9D8B030D-6E8A-4147-A177-3AD203B41FA5}">
                      <a16:colId xmlns:a16="http://schemas.microsoft.com/office/drawing/2014/main" val="4063290716"/>
                    </a:ext>
                  </a:extLst>
                </a:gridCol>
              </a:tblGrid>
              <a:tr h="325506">
                <a:tc>
                  <a:txBody>
                    <a:bodyPr/>
                    <a:lstStyle/>
                    <a:p>
                      <a:pPr marL="0" marR="0" algn="l">
                        <a:lnSpc>
                          <a:spcPct val="115000"/>
                        </a:lnSpc>
                        <a:spcBef>
                          <a:spcPts val="0"/>
                        </a:spcBef>
                        <a:spcAft>
                          <a:spcPts val="0"/>
                        </a:spcAft>
                      </a:pPr>
                      <a:r>
                        <a:rPr lang="en-US" sz="14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N (% of total) </a:t>
                      </a: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a:t>
                      </a:r>
                      <a:r>
                        <a:rPr lang="en-US" sz="14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a:t>
                      </a:r>
                    </a:p>
                  </a:txBody>
                  <a:tcPr marL="0" marR="0" marT="0" marB="0" anchor="ctr">
                    <a:lnL>
                      <a:noFill/>
                    </a:lnL>
                    <a:lnR>
                      <a:noFill/>
                    </a:lnR>
                    <a:lnT w="12700" cap="flat" cmpd="sng" algn="ctr">
                      <a:solidFill>
                        <a:schemeClr val="tx1"/>
                      </a:solidFill>
                      <a:prstDash val="solid"/>
                      <a:round/>
                      <a:headEnd type="none" w="med" len="med"/>
                      <a:tailEnd type="none" w="med" len="med"/>
                    </a:lnT>
                    <a:lnB>
                      <a:noFill/>
                    </a:lnB>
                    <a:solidFill>
                      <a:srgbClr val="FFFFFF"/>
                    </a:solidFill>
                  </a:tcPr>
                </a:tc>
                <a:tc>
                  <a:txBody>
                    <a:bodyPr/>
                    <a:lstStyle/>
                    <a:p>
                      <a:pPr marL="0" marR="0" algn="ctr">
                        <a:lnSpc>
                          <a:spcPct val="115000"/>
                        </a:lnSpc>
                        <a:spcBef>
                          <a:spcPts val="0"/>
                        </a:spcBef>
                        <a:spcAft>
                          <a:spcPts val="0"/>
                        </a:spcAft>
                      </a:pPr>
                      <a:r>
                        <a:rPr lang="en-US" sz="14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Grade 1</a:t>
                      </a:r>
                    </a:p>
                  </a:txBody>
                  <a:tcPr marL="0" marR="0" marT="0" marB="0" anchor="ctr">
                    <a:lnL>
                      <a:noFill/>
                    </a:lnL>
                    <a:lnR>
                      <a:noFill/>
                    </a:lnR>
                    <a:lnT w="12700" cap="flat" cmpd="sng" algn="ctr">
                      <a:solidFill>
                        <a:schemeClr val="tx1"/>
                      </a:solidFill>
                      <a:prstDash val="solid"/>
                      <a:round/>
                      <a:headEnd type="none" w="med" len="med"/>
                      <a:tailEnd type="none" w="med" len="med"/>
                    </a:lnT>
                    <a:lnB>
                      <a:noFill/>
                    </a:lnB>
                    <a:solidFill>
                      <a:srgbClr val="FFFFFF"/>
                    </a:solidFill>
                  </a:tcPr>
                </a:tc>
                <a:tc>
                  <a:txBody>
                    <a:bodyPr/>
                    <a:lstStyle/>
                    <a:p>
                      <a:pPr marL="0" marR="0" algn="ctr">
                        <a:lnSpc>
                          <a:spcPct val="115000"/>
                        </a:lnSpc>
                        <a:spcBef>
                          <a:spcPts val="0"/>
                        </a:spcBef>
                        <a:spcAft>
                          <a:spcPts val="0"/>
                        </a:spcAft>
                      </a:pPr>
                      <a:r>
                        <a:rPr lang="en-US" sz="14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Grade 2</a:t>
                      </a:r>
                    </a:p>
                  </a:txBody>
                  <a:tcPr marL="0" marR="0" marT="0" marB="0" anchor="ctr">
                    <a:lnL>
                      <a:noFill/>
                    </a:lnL>
                    <a:lnR>
                      <a:noFill/>
                    </a:lnR>
                    <a:lnT w="12700" cap="flat" cmpd="sng" algn="ctr">
                      <a:solidFill>
                        <a:schemeClr val="tx1"/>
                      </a:solidFill>
                      <a:prstDash val="solid"/>
                      <a:round/>
                      <a:headEnd type="none" w="med" len="med"/>
                      <a:tailEnd type="none" w="med" len="med"/>
                    </a:lnT>
                    <a:lnB>
                      <a:noFill/>
                    </a:lnB>
                    <a:solidFill>
                      <a:srgbClr val="FFFFFF"/>
                    </a:solidFill>
                  </a:tcPr>
                </a:tc>
                <a:tc>
                  <a:txBody>
                    <a:bodyPr/>
                    <a:lstStyle/>
                    <a:p>
                      <a:pPr marL="0" marR="0" algn="ctr">
                        <a:lnSpc>
                          <a:spcPct val="115000"/>
                        </a:lnSpc>
                        <a:spcBef>
                          <a:spcPts val="0"/>
                        </a:spcBef>
                        <a:spcAft>
                          <a:spcPts val="0"/>
                        </a:spcAft>
                      </a:pPr>
                      <a:r>
                        <a:rPr lang="en-US" sz="14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Grade 3</a:t>
                      </a:r>
                    </a:p>
                  </a:txBody>
                  <a:tcPr marL="0" marR="0" marT="0" marB="0" anchor="ctr">
                    <a:lnL>
                      <a:noFill/>
                    </a:lnL>
                    <a:lnR>
                      <a:noFill/>
                    </a:lnR>
                    <a:lnT w="12700" cap="flat" cmpd="sng" algn="ctr">
                      <a:solidFill>
                        <a:schemeClr val="tx1"/>
                      </a:solidFill>
                      <a:prstDash val="solid"/>
                      <a:round/>
                      <a:headEnd type="none" w="med" len="med"/>
                      <a:tailEnd type="none" w="med" len="med"/>
                    </a:lnT>
                    <a:lnB>
                      <a:noFill/>
                    </a:lnB>
                    <a:solidFill>
                      <a:srgbClr val="FFFFFF"/>
                    </a:solidFill>
                  </a:tcPr>
                </a:tc>
                <a:tc>
                  <a:txBody>
                    <a:bodyPr/>
                    <a:lstStyle/>
                    <a:p>
                      <a:pPr marL="0" marR="0" algn="ctr">
                        <a:lnSpc>
                          <a:spcPct val="115000"/>
                        </a:lnSpc>
                        <a:spcBef>
                          <a:spcPts val="0"/>
                        </a:spcBef>
                        <a:spcAft>
                          <a:spcPts val="0"/>
                        </a:spcAft>
                      </a:pPr>
                      <a:r>
                        <a:rPr lang="en-US" sz="14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Grade 4</a:t>
                      </a:r>
                    </a:p>
                  </a:txBody>
                  <a:tcPr marL="0" marR="0" marT="0" marB="0" anchor="ctr">
                    <a:lnL>
                      <a:noFill/>
                    </a:lnL>
                    <a:lnR>
                      <a:noFill/>
                    </a:lnR>
                    <a:lnT w="12700" cap="flat" cmpd="sng" algn="ctr">
                      <a:solidFill>
                        <a:schemeClr val="tx1"/>
                      </a:solidFill>
                      <a:prstDash val="solid"/>
                      <a:round/>
                      <a:headEnd type="none" w="med" len="med"/>
                      <a:tailEnd type="none" w="med" len="med"/>
                    </a:lnT>
                    <a:lnB>
                      <a:noFill/>
                    </a:lnB>
                    <a:solidFill>
                      <a:srgbClr val="FFFFFF"/>
                    </a:solidFill>
                  </a:tcPr>
                </a:tc>
                <a:tc>
                  <a:txBody>
                    <a:bodyPr/>
                    <a:lstStyle/>
                    <a:p>
                      <a:pPr marL="0" marR="0" algn="ctr">
                        <a:lnSpc>
                          <a:spcPct val="115000"/>
                        </a:lnSpc>
                        <a:spcBef>
                          <a:spcPts val="0"/>
                        </a:spcBef>
                        <a:spcAft>
                          <a:spcPts val="0"/>
                        </a:spcAft>
                      </a:pPr>
                      <a:r>
                        <a:rPr lang="en-US" sz="14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Total</a:t>
                      </a:r>
                    </a:p>
                  </a:txBody>
                  <a:tcPr marL="0" marR="0" marT="0" marB="0" anchor="ctr">
                    <a:lnL>
                      <a:noFill/>
                    </a:lnL>
                    <a:lnR>
                      <a:noFill/>
                    </a:lnR>
                    <a:lnT w="12700" cap="flat" cmpd="sng" algn="ctr">
                      <a:solidFill>
                        <a:schemeClr val="tx1"/>
                      </a:solidFill>
                      <a:prstDash val="solid"/>
                      <a:round/>
                      <a:headEnd type="none" w="med" len="med"/>
                      <a:tailEnd type="none" w="med" len="med"/>
                    </a:lnT>
                    <a:lnB>
                      <a:noFill/>
                    </a:lnB>
                    <a:solidFill>
                      <a:srgbClr val="FFFFFF"/>
                    </a:solidFill>
                  </a:tcPr>
                </a:tc>
                <a:extLst>
                  <a:ext uri="{0D108BD9-81ED-4DB2-BD59-A6C34878D82A}">
                    <a16:rowId xmlns:a16="http://schemas.microsoft.com/office/drawing/2014/main" val="3614045064"/>
                  </a:ext>
                </a:extLst>
              </a:tr>
              <a:tr h="225308">
                <a:tc>
                  <a:txBody>
                    <a:bodyPr/>
                    <a:lstStyle/>
                    <a:p>
                      <a:pPr marL="0" marR="0">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Any Adverse Events</a:t>
                      </a:r>
                    </a:p>
                  </a:txBody>
                  <a:tcPr marL="0" marR="0" marT="0" marB="0">
                    <a:lnL>
                      <a:noFill/>
                    </a:lnL>
                    <a:lnR>
                      <a:noFill/>
                    </a:lnR>
                    <a:lnT w="12700" cap="flat" cmpd="sng" algn="ctr">
                      <a:noFill/>
                      <a:prstDash val="solid"/>
                      <a:round/>
                      <a:headEnd type="none" w="med" len="med"/>
                      <a:tailEnd type="none" w="med" len="med"/>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7 (100.0)</a:t>
                      </a:r>
                    </a:p>
                  </a:txBody>
                  <a:tcPr marL="0" marR="0" marT="0" marB="0" anchor="b">
                    <a:lnL>
                      <a:noFill/>
                    </a:lnL>
                    <a:lnR>
                      <a:noFill/>
                    </a:lnR>
                    <a:lnT w="12700" cap="flat" cmpd="sng" algn="ctr">
                      <a:noFill/>
                      <a:prstDash val="solid"/>
                      <a:round/>
                      <a:headEnd type="none" w="med" len="med"/>
                      <a:tailEnd type="none" w="med" len="med"/>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7 (100.0)</a:t>
                      </a:r>
                    </a:p>
                  </a:txBody>
                  <a:tcPr marL="0" marR="0" marT="0" marB="0" anchor="b">
                    <a:lnL>
                      <a:noFill/>
                    </a:lnL>
                    <a:lnR>
                      <a:noFill/>
                    </a:lnR>
                    <a:lnT w="12700" cap="flat" cmpd="sng" algn="ctr">
                      <a:noFill/>
                      <a:prstDash val="solid"/>
                      <a:round/>
                      <a:headEnd type="none" w="med" len="med"/>
                      <a:tailEnd type="none" w="med" len="med"/>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4 ( 57.1)</a:t>
                      </a:r>
                    </a:p>
                  </a:txBody>
                  <a:tcPr marL="0" marR="0" marT="0" marB="0" anchor="b">
                    <a:lnL>
                      <a:noFill/>
                    </a:lnL>
                    <a:lnR>
                      <a:noFill/>
                    </a:lnR>
                    <a:lnT w="12700" cap="flat" cmpd="sng" algn="ctr">
                      <a:noFill/>
                      <a:prstDash val="solid"/>
                      <a:round/>
                      <a:headEnd type="none" w="med" len="med"/>
                      <a:tailEnd type="none" w="med" len="med"/>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a:noFill/>
                    </a:lnL>
                    <a:lnR>
                      <a:noFill/>
                    </a:lnR>
                    <a:lnT w="12700" cap="flat" cmpd="sng" algn="ctr">
                      <a:noFill/>
                      <a:prstDash val="solid"/>
                      <a:round/>
                      <a:headEnd type="none" w="med" len="med"/>
                      <a:tailEnd type="none" w="med" len="med"/>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7 (100.0)</a:t>
                      </a:r>
                    </a:p>
                  </a:txBody>
                  <a:tcPr marL="0" marR="0" marT="0" marB="0" anchor="b">
                    <a:lnL>
                      <a:noFill/>
                    </a:lnL>
                    <a:lnR>
                      <a:noFill/>
                    </a:lnR>
                    <a:lnT w="12700" cap="flat" cmpd="sng" algn="ctr">
                      <a:noFill/>
                      <a:prstDash val="solid"/>
                      <a:round/>
                      <a:headEnd type="none" w="med" len="med"/>
                      <a:tailEnd type="none" w="med" len="med"/>
                    </a:lnT>
                    <a:lnB>
                      <a:noFill/>
                    </a:lnB>
                    <a:solidFill>
                      <a:srgbClr val="FFFFFF"/>
                    </a:solidFill>
                  </a:tcPr>
                </a:tc>
                <a:extLst>
                  <a:ext uri="{0D108BD9-81ED-4DB2-BD59-A6C34878D82A}">
                    <a16:rowId xmlns:a16="http://schemas.microsoft.com/office/drawing/2014/main" val="1666918578"/>
                  </a:ext>
                </a:extLst>
              </a:tr>
              <a:tr h="225308">
                <a:tc>
                  <a:txBody>
                    <a:bodyPr/>
                    <a:lstStyle/>
                    <a:p>
                      <a:pPr marL="0" marR="0">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Diarrhea</a:t>
                      </a:r>
                    </a:p>
                  </a:txBody>
                  <a:tcPr marL="0" marR="0" marT="0" marB="0">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( 14.3)</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( 14.3)</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2 ( 28.6)</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4 ( 57.1)</a:t>
                      </a:r>
                    </a:p>
                  </a:txBody>
                  <a:tcPr marL="0" marR="0" marT="0" marB="0" anchor="b">
                    <a:lnL>
                      <a:noFill/>
                    </a:lnL>
                    <a:lnR>
                      <a:noFill/>
                    </a:lnR>
                    <a:lnT>
                      <a:noFill/>
                    </a:lnT>
                    <a:lnB>
                      <a:noFill/>
                    </a:lnB>
                    <a:solidFill>
                      <a:srgbClr val="FFFFFF"/>
                    </a:solidFill>
                  </a:tcPr>
                </a:tc>
                <a:extLst>
                  <a:ext uri="{0D108BD9-81ED-4DB2-BD59-A6C34878D82A}">
                    <a16:rowId xmlns:a16="http://schemas.microsoft.com/office/drawing/2014/main" val="2867737577"/>
                  </a:ext>
                </a:extLst>
              </a:tr>
              <a:tr h="225308">
                <a:tc>
                  <a:txBody>
                    <a:bodyPr/>
                    <a:lstStyle/>
                    <a:p>
                      <a:pPr marL="0" marR="0">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Nausea</a:t>
                      </a:r>
                    </a:p>
                  </a:txBody>
                  <a:tcPr marL="0" marR="0" marT="0" marB="0">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2 ( 28.6)</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( 14.3)</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3 ( 42.9)</a:t>
                      </a:r>
                    </a:p>
                  </a:txBody>
                  <a:tcPr marL="0" marR="0" marT="0" marB="0" anchor="b">
                    <a:lnL>
                      <a:noFill/>
                    </a:lnL>
                    <a:lnR>
                      <a:noFill/>
                    </a:lnR>
                    <a:lnT>
                      <a:noFill/>
                    </a:lnT>
                    <a:lnB>
                      <a:noFill/>
                    </a:lnB>
                    <a:solidFill>
                      <a:srgbClr val="FFFFFF"/>
                    </a:solidFill>
                  </a:tcPr>
                </a:tc>
                <a:extLst>
                  <a:ext uri="{0D108BD9-81ED-4DB2-BD59-A6C34878D82A}">
                    <a16:rowId xmlns:a16="http://schemas.microsoft.com/office/drawing/2014/main" val="603027903"/>
                  </a:ext>
                </a:extLst>
              </a:tr>
              <a:tr h="225308">
                <a:tc>
                  <a:txBody>
                    <a:bodyPr/>
                    <a:lstStyle/>
                    <a:p>
                      <a:pPr marL="0" marR="0">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Fatigue</a:t>
                      </a:r>
                    </a:p>
                  </a:txBody>
                  <a:tcPr marL="0" marR="0" marT="0" marB="0">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3 ( 42.9)</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( 14.3)</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4 ( 57.1)</a:t>
                      </a:r>
                    </a:p>
                  </a:txBody>
                  <a:tcPr marL="0" marR="0" marT="0" marB="0" anchor="b">
                    <a:lnL>
                      <a:noFill/>
                    </a:lnL>
                    <a:lnR>
                      <a:noFill/>
                    </a:lnR>
                    <a:lnT>
                      <a:noFill/>
                    </a:lnT>
                    <a:lnB>
                      <a:noFill/>
                    </a:lnB>
                    <a:solidFill>
                      <a:srgbClr val="FFFFFF"/>
                    </a:solidFill>
                  </a:tcPr>
                </a:tc>
                <a:extLst>
                  <a:ext uri="{0D108BD9-81ED-4DB2-BD59-A6C34878D82A}">
                    <a16:rowId xmlns:a16="http://schemas.microsoft.com/office/drawing/2014/main" val="1477593875"/>
                  </a:ext>
                </a:extLst>
              </a:tr>
              <a:tr h="225308">
                <a:tc>
                  <a:txBody>
                    <a:bodyPr/>
                    <a:lstStyle/>
                    <a:p>
                      <a:pPr marL="0" marR="0">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Neutropenia</a:t>
                      </a:r>
                    </a:p>
                  </a:txBody>
                  <a:tcPr marL="0" marR="0" marT="0" marB="0">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( 14.3)</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2 ( 28.6)</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3 ( 42.9)</a:t>
                      </a:r>
                    </a:p>
                  </a:txBody>
                  <a:tcPr marL="0" marR="0" marT="0" marB="0" anchor="b">
                    <a:lnL>
                      <a:noFill/>
                    </a:lnL>
                    <a:lnR>
                      <a:noFill/>
                    </a:lnR>
                    <a:lnT>
                      <a:noFill/>
                    </a:lnT>
                    <a:lnB>
                      <a:noFill/>
                    </a:lnB>
                    <a:solidFill>
                      <a:srgbClr val="FFFFFF"/>
                    </a:solidFill>
                  </a:tcPr>
                </a:tc>
                <a:extLst>
                  <a:ext uri="{0D108BD9-81ED-4DB2-BD59-A6C34878D82A}">
                    <a16:rowId xmlns:a16="http://schemas.microsoft.com/office/drawing/2014/main" val="34876472"/>
                  </a:ext>
                </a:extLst>
              </a:tr>
              <a:tr h="225308">
                <a:tc>
                  <a:txBody>
                    <a:bodyPr/>
                    <a:lstStyle/>
                    <a:p>
                      <a:pPr marL="0" marR="0">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Stomatitis</a:t>
                      </a:r>
                    </a:p>
                  </a:txBody>
                  <a:tcPr marL="0" marR="0" marT="0" marB="0">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2 ( 28.6)</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( 14.3)</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3 ( 42.9)</a:t>
                      </a:r>
                    </a:p>
                  </a:txBody>
                  <a:tcPr marL="0" marR="0" marT="0" marB="0" anchor="b">
                    <a:lnL>
                      <a:noFill/>
                    </a:lnL>
                    <a:lnR>
                      <a:noFill/>
                    </a:lnR>
                    <a:lnT>
                      <a:noFill/>
                    </a:lnT>
                    <a:lnB>
                      <a:noFill/>
                    </a:lnB>
                    <a:solidFill>
                      <a:srgbClr val="FFFFFF"/>
                    </a:solidFill>
                  </a:tcPr>
                </a:tc>
                <a:extLst>
                  <a:ext uri="{0D108BD9-81ED-4DB2-BD59-A6C34878D82A}">
                    <a16:rowId xmlns:a16="http://schemas.microsoft.com/office/drawing/2014/main" val="219497007"/>
                  </a:ext>
                </a:extLst>
              </a:tr>
              <a:tr h="225308">
                <a:tc>
                  <a:txBody>
                    <a:bodyPr/>
                    <a:lstStyle/>
                    <a:p>
                      <a:pPr marL="0" marR="0">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Vomiting</a:t>
                      </a:r>
                    </a:p>
                  </a:txBody>
                  <a:tcPr marL="0" marR="0" marT="0" marB="0">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2 ( 28.6)</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2 ( 28.6)</a:t>
                      </a:r>
                    </a:p>
                  </a:txBody>
                  <a:tcPr marL="0" marR="0" marT="0" marB="0" anchor="b">
                    <a:lnL>
                      <a:noFill/>
                    </a:lnL>
                    <a:lnR>
                      <a:noFill/>
                    </a:lnR>
                    <a:lnT>
                      <a:noFill/>
                    </a:lnT>
                    <a:lnB>
                      <a:noFill/>
                    </a:lnB>
                    <a:solidFill>
                      <a:srgbClr val="FFFFFF"/>
                    </a:solidFill>
                  </a:tcPr>
                </a:tc>
                <a:extLst>
                  <a:ext uri="{0D108BD9-81ED-4DB2-BD59-A6C34878D82A}">
                    <a16:rowId xmlns:a16="http://schemas.microsoft.com/office/drawing/2014/main" val="4117359798"/>
                  </a:ext>
                </a:extLst>
              </a:tr>
              <a:tr h="225308">
                <a:tc>
                  <a:txBody>
                    <a:bodyPr/>
                    <a:lstStyle/>
                    <a:p>
                      <a:pPr marL="0" marR="0">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Alopecia</a:t>
                      </a:r>
                    </a:p>
                  </a:txBody>
                  <a:tcPr marL="0" marR="0" marT="0" marB="0">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( 14.3)</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( 14.3)</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2 ( 28.6)</a:t>
                      </a:r>
                    </a:p>
                  </a:txBody>
                  <a:tcPr marL="0" marR="0" marT="0" marB="0" anchor="b">
                    <a:lnL>
                      <a:noFill/>
                    </a:lnL>
                    <a:lnR>
                      <a:noFill/>
                    </a:lnR>
                    <a:lnT>
                      <a:noFill/>
                    </a:lnT>
                    <a:lnB>
                      <a:noFill/>
                    </a:lnB>
                    <a:solidFill>
                      <a:srgbClr val="FFFFFF"/>
                    </a:solidFill>
                  </a:tcPr>
                </a:tc>
                <a:extLst>
                  <a:ext uri="{0D108BD9-81ED-4DB2-BD59-A6C34878D82A}">
                    <a16:rowId xmlns:a16="http://schemas.microsoft.com/office/drawing/2014/main" val="203061212"/>
                  </a:ext>
                </a:extLst>
              </a:tr>
              <a:tr h="225308">
                <a:tc>
                  <a:txBody>
                    <a:bodyPr/>
                    <a:lstStyle/>
                    <a:p>
                      <a:pPr marL="0" marR="0">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Constipation</a:t>
                      </a:r>
                    </a:p>
                  </a:txBody>
                  <a:tcPr marL="0" marR="0" marT="0" marB="0">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( 14.3)</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( 14.3)</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2 ( 28.6)</a:t>
                      </a:r>
                    </a:p>
                  </a:txBody>
                  <a:tcPr marL="0" marR="0" marT="0" marB="0" anchor="b">
                    <a:lnL>
                      <a:noFill/>
                    </a:lnL>
                    <a:lnR>
                      <a:noFill/>
                    </a:lnR>
                    <a:lnT>
                      <a:noFill/>
                    </a:lnT>
                    <a:lnB>
                      <a:noFill/>
                    </a:lnB>
                    <a:solidFill>
                      <a:srgbClr val="FFFFFF"/>
                    </a:solidFill>
                  </a:tcPr>
                </a:tc>
                <a:extLst>
                  <a:ext uri="{0D108BD9-81ED-4DB2-BD59-A6C34878D82A}">
                    <a16:rowId xmlns:a16="http://schemas.microsoft.com/office/drawing/2014/main" val="2236638271"/>
                  </a:ext>
                </a:extLst>
              </a:tr>
              <a:tr h="225308">
                <a:tc>
                  <a:txBody>
                    <a:bodyPr/>
                    <a:lstStyle/>
                    <a:p>
                      <a:pPr marL="0" marR="0">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Decreased appetite</a:t>
                      </a:r>
                    </a:p>
                  </a:txBody>
                  <a:tcPr marL="0" marR="0" marT="0" marB="0">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2 ( 28.6)</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2 ( 28.6)</a:t>
                      </a:r>
                    </a:p>
                  </a:txBody>
                  <a:tcPr marL="0" marR="0" marT="0" marB="0" anchor="b">
                    <a:lnL>
                      <a:noFill/>
                    </a:lnL>
                    <a:lnR>
                      <a:noFill/>
                    </a:lnR>
                    <a:lnT>
                      <a:noFill/>
                    </a:lnT>
                    <a:lnB>
                      <a:noFill/>
                    </a:lnB>
                    <a:solidFill>
                      <a:srgbClr val="FFFFFF"/>
                    </a:solidFill>
                  </a:tcPr>
                </a:tc>
                <a:extLst>
                  <a:ext uri="{0D108BD9-81ED-4DB2-BD59-A6C34878D82A}">
                    <a16:rowId xmlns:a16="http://schemas.microsoft.com/office/drawing/2014/main" val="2554547825"/>
                  </a:ext>
                </a:extLst>
              </a:tr>
              <a:tr h="225308">
                <a:tc>
                  <a:txBody>
                    <a:bodyPr/>
                    <a:lstStyle/>
                    <a:p>
                      <a:pPr marL="0" marR="0">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Insomnia</a:t>
                      </a:r>
                    </a:p>
                  </a:txBody>
                  <a:tcPr marL="0" marR="0" marT="0" marB="0">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3 ( 42.9)</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3 ( 42.9)</a:t>
                      </a:r>
                    </a:p>
                  </a:txBody>
                  <a:tcPr marL="0" marR="0" marT="0" marB="0" anchor="b">
                    <a:lnL>
                      <a:noFill/>
                    </a:lnL>
                    <a:lnR>
                      <a:noFill/>
                    </a:lnR>
                    <a:lnT>
                      <a:noFill/>
                    </a:lnT>
                    <a:lnB>
                      <a:noFill/>
                    </a:lnB>
                    <a:solidFill>
                      <a:srgbClr val="FFFFFF"/>
                    </a:solidFill>
                  </a:tcPr>
                </a:tc>
                <a:extLst>
                  <a:ext uri="{0D108BD9-81ED-4DB2-BD59-A6C34878D82A}">
                    <a16:rowId xmlns:a16="http://schemas.microsoft.com/office/drawing/2014/main" val="1079252230"/>
                  </a:ext>
                </a:extLst>
              </a:tr>
              <a:tr h="225308">
                <a:tc>
                  <a:txBody>
                    <a:bodyPr/>
                    <a:lstStyle/>
                    <a:p>
                      <a:pPr marL="0" marR="0">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Hypokalaemia</a:t>
                      </a:r>
                    </a:p>
                  </a:txBody>
                  <a:tcPr marL="0" marR="0" marT="0" marB="0">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a:noFill/>
                    </a:lnL>
                    <a:lnR>
                      <a:noFill/>
                    </a:lnR>
                    <a:lnT>
                      <a:noFill/>
                    </a:lnT>
                    <a:lnB>
                      <a:noFill/>
                    </a:lnB>
                    <a:solidFill>
                      <a:srgbClr val="FFFFFF"/>
                    </a:solidFill>
                  </a:tcPr>
                </a:tc>
                <a:extLst>
                  <a:ext uri="{0D108BD9-81ED-4DB2-BD59-A6C34878D82A}">
                    <a16:rowId xmlns:a16="http://schemas.microsoft.com/office/drawing/2014/main" val="3926270306"/>
                  </a:ext>
                </a:extLst>
              </a:tr>
              <a:tr h="225308">
                <a:tc>
                  <a:txBody>
                    <a:bodyPr/>
                    <a:lstStyle/>
                    <a:p>
                      <a:pPr marL="0" marR="0">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Anaemia</a:t>
                      </a:r>
                    </a:p>
                  </a:txBody>
                  <a:tcPr marL="0" marR="0" marT="0" marB="0">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( 14.3)</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( 14.3)</a:t>
                      </a:r>
                    </a:p>
                  </a:txBody>
                  <a:tcPr marL="0" marR="0" marT="0" marB="0" anchor="b">
                    <a:lnL>
                      <a:noFill/>
                    </a:lnL>
                    <a:lnR>
                      <a:noFill/>
                    </a:lnR>
                    <a:lnT>
                      <a:noFill/>
                    </a:lnT>
                    <a:lnB>
                      <a:noFill/>
                    </a:lnB>
                    <a:solidFill>
                      <a:srgbClr val="FFFFFF"/>
                    </a:solidFill>
                  </a:tcPr>
                </a:tc>
                <a:extLst>
                  <a:ext uri="{0D108BD9-81ED-4DB2-BD59-A6C34878D82A}">
                    <a16:rowId xmlns:a16="http://schemas.microsoft.com/office/drawing/2014/main" val="3930048654"/>
                  </a:ext>
                </a:extLst>
              </a:tr>
              <a:tr h="225308">
                <a:tc>
                  <a:txBody>
                    <a:bodyPr/>
                    <a:lstStyle/>
                    <a:p>
                      <a:pPr marL="0" marR="0">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Cough</a:t>
                      </a:r>
                    </a:p>
                  </a:txBody>
                  <a:tcPr marL="0" marR="0" marT="0" marB="0">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2 ( 28.6)</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2 ( 28.6)</a:t>
                      </a:r>
                    </a:p>
                  </a:txBody>
                  <a:tcPr marL="0" marR="0" marT="0" marB="0" anchor="b">
                    <a:lnL>
                      <a:noFill/>
                    </a:lnL>
                    <a:lnR>
                      <a:noFill/>
                    </a:lnR>
                    <a:lnT>
                      <a:noFill/>
                    </a:lnT>
                    <a:lnB>
                      <a:noFill/>
                    </a:lnB>
                    <a:solidFill>
                      <a:srgbClr val="FFFFFF"/>
                    </a:solidFill>
                  </a:tcPr>
                </a:tc>
                <a:extLst>
                  <a:ext uri="{0D108BD9-81ED-4DB2-BD59-A6C34878D82A}">
                    <a16:rowId xmlns:a16="http://schemas.microsoft.com/office/drawing/2014/main" val="2398838890"/>
                  </a:ext>
                </a:extLst>
              </a:tr>
              <a:tr h="225308">
                <a:tc>
                  <a:txBody>
                    <a:bodyPr/>
                    <a:lstStyle/>
                    <a:p>
                      <a:pPr marL="0" marR="0">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Dysgeusia</a:t>
                      </a:r>
                    </a:p>
                  </a:txBody>
                  <a:tcPr marL="0" marR="0" marT="0" marB="0">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( 14.3)</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( 14.3)</a:t>
                      </a:r>
                    </a:p>
                  </a:txBody>
                  <a:tcPr marL="0" marR="0" marT="0" marB="0" anchor="b">
                    <a:lnL>
                      <a:noFill/>
                    </a:lnL>
                    <a:lnR>
                      <a:noFill/>
                    </a:lnR>
                    <a:lnT>
                      <a:noFill/>
                    </a:lnT>
                    <a:lnB>
                      <a:noFill/>
                    </a:lnB>
                    <a:solidFill>
                      <a:srgbClr val="FFFFFF"/>
                    </a:solidFill>
                  </a:tcPr>
                </a:tc>
                <a:extLst>
                  <a:ext uri="{0D108BD9-81ED-4DB2-BD59-A6C34878D82A}">
                    <a16:rowId xmlns:a16="http://schemas.microsoft.com/office/drawing/2014/main" val="3082954777"/>
                  </a:ext>
                </a:extLst>
              </a:tr>
              <a:tr h="225308">
                <a:tc>
                  <a:txBody>
                    <a:bodyPr/>
                    <a:lstStyle/>
                    <a:p>
                      <a:pPr marL="0" marR="0">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Dyspepsia</a:t>
                      </a:r>
                    </a:p>
                  </a:txBody>
                  <a:tcPr marL="0" marR="0" marT="0" marB="0">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( 14.3)</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( 14.3)</a:t>
                      </a:r>
                    </a:p>
                  </a:txBody>
                  <a:tcPr marL="0" marR="0" marT="0" marB="0" anchor="b">
                    <a:lnL>
                      <a:noFill/>
                    </a:lnL>
                    <a:lnR>
                      <a:noFill/>
                    </a:lnR>
                    <a:lnT>
                      <a:noFill/>
                    </a:lnT>
                    <a:lnB>
                      <a:noFill/>
                    </a:lnB>
                    <a:solidFill>
                      <a:srgbClr val="FFFFFF"/>
                    </a:solidFill>
                  </a:tcPr>
                </a:tc>
                <a:extLst>
                  <a:ext uri="{0D108BD9-81ED-4DB2-BD59-A6C34878D82A}">
                    <a16:rowId xmlns:a16="http://schemas.microsoft.com/office/drawing/2014/main" val="3326223333"/>
                  </a:ext>
                </a:extLst>
              </a:tr>
              <a:tr h="225308">
                <a:tc>
                  <a:txBody>
                    <a:bodyPr/>
                    <a:lstStyle/>
                    <a:p>
                      <a:pPr marL="0" marR="0">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Hypertension</a:t>
                      </a:r>
                    </a:p>
                  </a:txBody>
                  <a:tcPr marL="0" marR="0" marT="0" marB="0">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( 14.3)</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( 14.3)</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2 ( 28.6)</a:t>
                      </a:r>
                    </a:p>
                  </a:txBody>
                  <a:tcPr marL="0" marR="0" marT="0" marB="0" anchor="b">
                    <a:lnL>
                      <a:noFill/>
                    </a:lnL>
                    <a:lnR>
                      <a:noFill/>
                    </a:lnR>
                    <a:lnT>
                      <a:noFill/>
                    </a:lnT>
                    <a:lnB>
                      <a:noFill/>
                    </a:lnB>
                    <a:solidFill>
                      <a:srgbClr val="FFFFFF"/>
                    </a:solidFill>
                  </a:tcPr>
                </a:tc>
                <a:extLst>
                  <a:ext uri="{0D108BD9-81ED-4DB2-BD59-A6C34878D82A}">
                    <a16:rowId xmlns:a16="http://schemas.microsoft.com/office/drawing/2014/main" val="2649586918"/>
                  </a:ext>
                </a:extLst>
              </a:tr>
              <a:tr h="225308">
                <a:tc>
                  <a:txBody>
                    <a:bodyPr/>
                    <a:lstStyle/>
                    <a:p>
                      <a:pPr marL="0" marR="0">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Lymphopenia</a:t>
                      </a:r>
                    </a:p>
                  </a:txBody>
                  <a:tcPr marL="0" marR="0" marT="0" marB="0">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2 ( 28.6)</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2 ( 28.6)</a:t>
                      </a:r>
                    </a:p>
                  </a:txBody>
                  <a:tcPr marL="0" marR="0" marT="0" marB="0" anchor="b">
                    <a:lnL>
                      <a:noFill/>
                    </a:lnL>
                    <a:lnR>
                      <a:noFill/>
                    </a:lnR>
                    <a:lnT>
                      <a:noFill/>
                    </a:lnT>
                    <a:lnB>
                      <a:noFill/>
                    </a:lnB>
                    <a:solidFill>
                      <a:srgbClr val="FFFFFF"/>
                    </a:solidFill>
                  </a:tcPr>
                </a:tc>
                <a:extLst>
                  <a:ext uri="{0D108BD9-81ED-4DB2-BD59-A6C34878D82A}">
                    <a16:rowId xmlns:a16="http://schemas.microsoft.com/office/drawing/2014/main" val="810550688"/>
                  </a:ext>
                </a:extLst>
              </a:tr>
              <a:tr h="225308">
                <a:tc>
                  <a:txBody>
                    <a:bodyPr/>
                    <a:lstStyle/>
                    <a:p>
                      <a:pPr marL="0" marR="0">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Pyrexia</a:t>
                      </a:r>
                    </a:p>
                  </a:txBody>
                  <a:tcPr marL="0" marR="0" marT="0" marB="0">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( 14.3)</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a:noFill/>
                    </a:lnL>
                    <a:lnR>
                      <a:noFill/>
                    </a:lnR>
                    <a:lnT>
                      <a:noFill/>
                    </a:lnT>
                    <a:lnB>
                      <a:noFill/>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( 14.3)</a:t>
                      </a:r>
                    </a:p>
                  </a:txBody>
                  <a:tcPr marL="0" marR="0" marT="0" marB="0" anchor="b">
                    <a:lnL>
                      <a:noFill/>
                    </a:lnL>
                    <a:lnR>
                      <a:noFill/>
                    </a:lnR>
                    <a:lnT>
                      <a:noFill/>
                    </a:lnT>
                    <a:lnB>
                      <a:noFill/>
                    </a:lnB>
                    <a:solidFill>
                      <a:srgbClr val="FFFFFF"/>
                    </a:solidFill>
                  </a:tcPr>
                </a:tc>
                <a:extLst>
                  <a:ext uri="{0D108BD9-81ED-4DB2-BD59-A6C34878D82A}">
                    <a16:rowId xmlns:a16="http://schemas.microsoft.com/office/drawing/2014/main" val="1198424620"/>
                  </a:ext>
                </a:extLst>
              </a:tr>
              <a:tr h="225308">
                <a:tc>
                  <a:txBody>
                    <a:bodyPr/>
                    <a:lstStyle/>
                    <a:p>
                      <a:pPr marL="0" marR="0">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Thrombocytopenia</a:t>
                      </a:r>
                    </a:p>
                  </a:txBody>
                  <a:tcPr marL="0" marR="0" marT="0" marB="0">
                    <a:lnL>
                      <a:noFill/>
                    </a:lnL>
                    <a:lnR>
                      <a:noFill/>
                    </a:lnR>
                    <a:lnT>
                      <a:noFill/>
                    </a:lnT>
                    <a:lnB w="12700" cap="flat" cmpd="sng" algn="ctr">
                      <a:solidFill>
                        <a:schemeClr val="tx1"/>
                      </a:solidFill>
                      <a:prstDash val="solid"/>
                      <a:round/>
                      <a:headEnd type="none" w="med" len="med"/>
                      <a:tailEnd type="none" w="med" len="med"/>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a:noFill/>
                    </a:lnL>
                    <a:lnR>
                      <a:noFill/>
                    </a:lnR>
                    <a:lnT>
                      <a:noFill/>
                    </a:lnT>
                    <a:lnB w="12700" cap="flat" cmpd="sng" algn="ctr">
                      <a:solidFill>
                        <a:schemeClr val="tx1"/>
                      </a:solidFill>
                      <a:prstDash val="solid"/>
                      <a:round/>
                      <a:headEnd type="none" w="med" len="med"/>
                      <a:tailEnd type="none" w="med" len="med"/>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2 ( 28.6)</a:t>
                      </a:r>
                    </a:p>
                  </a:txBody>
                  <a:tcPr marL="0" marR="0" marT="0" marB="0" anchor="b">
                    <a:lnL>
                      <a:noFill/>
                    </a:lnL>
                    <a:lnR>
                      <a:noFill/>
                    </a:lnR>
                    <a:lnT>
                      <a:noFill/>
                    </a:lnT>
                    <a:lnB w="12700" cap="flat" cmpd="sng" algn="ctr">
                      <a:solidFill>
                        <a:schemeClr val="tx1"/>
                      </a:solidFill>
                      <a:prstDash val="solid"/>
                      <a:round/>
                      <a:headEnd type="none" w="med" len="med"/>
                      <a:tailEnd type="none" w="med" len="med"/>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a:noFill/>
                    </a:lnL>
                    <a:lnR>
                      <a:noFill/>
                    </a:lnR>
                    <a:lnT>
                      <a:noFill/>
                    </a:lnT>
                    <a:lnB w="12700" cap="flat" cmpd="sng" algn="ctr">
                      <a:solidFill>
                        <a:schemeClr val="tx1"/>
                      </a:solidFill>
                      <a:prstDash val="solid"/>
                      <a:round/>
                      <a:headEnd type="none" w="med" len="med"/>
                      <a:tailEnd type="none" w="med" len="med"/>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a:noFill/>
                    </a:lnL>
                    <a:lnR>
                      <a:noFill/>
                    </a:lnR>
                    <a:lnT>
                      <a:noFill/>
                    </a:lnT>
                    <a:lnB w="12700" cap="flat" cmpd="sng" algn="ctr">
                      <a:solidFill>
                        <a:schemeClr val="tx1"/>
                      </a:solidFill>
                      <a:prstDash val="solid"/>
                      <a:round/>
                      <a:headEnd type="none" w="med" len="med"/>
                      <a:tailEnd type="none" w="med" len="med"/>
                    </a:lnB>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2 ( 28.6)</a:t>
                      </a:r>
                    </a:p>
                  </a:txBody>
                  <a:tcPr marL="0" marR="0" marT="0" marB="0" anchor="b">
                    <a:lnL>
                      <a:noFill/>
                    </a:lnL>
                    <a:lnR>
                      <a:noFill/>
                    </a:lnR>
                    <a:lnT>
                      <a:noFill/>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3081612002"/>
                  </a:ext>
                </a:extLst>
              </a:tr>
            </a:tbl>
          </a:graphicData>
        </a:graphic>
      </p:graphicFrame>
      <p:sp>
        <p:nvSpPr>
          <p:cNvPr id="8" name="TextBox 7">
            <a:extLst>
              <a:ext uri="{FF2B5EF4-FFF2-40B4-BE49-F238E27FC236}">
                <a16:creationId xmlns:a16="http://schemas.microsoft.com/office/drawing/2014/main" id="{AF19ADF0-3C46-D953-0112-7DB9AA1606F5}"/>
              </a:ext>
            </a:extLst>
          </p:cNvPr>
          <p:cNvSpPr txBox="1"/>
          <p:nvPr/>
        </p:nvSpPr>
        <p:spPr>
          <a:xfrm>
            <a:off x="304800" y="2683018"/>
            <a:ext cx="3193473" cy="892552"/>
          </a:xfrm>
          <a:prstGeom prst="rect">
            <a:avLst/>
          </a:prstGeom>
          <a:noFill/>
        </p:spPr>
        <p:txBody>
          <a:bodyPr wrap="square" lIns="0" tIns="0" rIns="0" bIns="0" rtlCol="0">
            <a:spAutoFit/>
          </a:bodyPr>
          <a:lstStyle/>
          <a:p>
            <a:pPr defTabSz="914354">
              <a:spcAft>
                <a:spcPts val="1200"/>
              </a:spcAft>
              <a:buClr>
                <a:srgbClr val="D1D3D4">
                  <a:lumMod val="50000"/>
                </a:srgbClr>
              </a:buClr>
              <a:defRPr/>
            </a:pPr>
            <a:r>
              <a:rPr lang="en-US" sz="1600">
                <a:solidFill>
                  <a:schemeClr val="bg1">
                    <a:lumMod val="50000"/>
                  </a:schemeClr>
                </a:solidFill>
                <a:latin typeface="Avenir Book" panose="02000503020000020003" pitchFamily="2" charset="0"/>
              </a:rPr>
              <a:t>Patients received </a:t>
            </a:r>
            <a:r>
              <a:rPr lang="en-US" sz="1600" err="1">
                <a:solidFill>
                  <a:schemeClr val="bg1">
                    <a:lumMod val="50000"/>
                  </a:schemeClr>
                </a:solidFill>
                <a:latin typeface="Avenir Book" panose="02000503020000020003" pitchFamily="2" charset="0"/>
              </a:rPr>
              <a:t>FOLFIRI+bev</a:t>
            </a:r>
            <a:r>
              <a:rPr lang="en-US" sz="1600">
                <a:solidFill>
                  <a:schemeClr val="bg1">
                    <a:lumMod val="50000"/>
                  </a:schemeClr>
                </a:solidFill>
                <a:latin typeface="Avenir Book" panose="02000503020000020003" pitchFamily="2" charset="0"/>
              </a:rPr>
              <a:t> +30 mg dose of onvansertib</a:t>
            </a:r>
          </a:p>
          <a:p>
            <a:pPr defTabSz="914354">
              <a:spcAft>
                <a:spcPts val="1200"/>
              </a:spcAft>
              <a:buClr>
                <a:srgbClr val="D1D3D4">
                  <a:lumMod val="50000"/>
                </a:srgbClr>
              </a:buClr>
              <a:defRPr/>
            </a:pPr>
            <a:r>
              <a:rPr lang="en-US" sz="1600">
                <a:solidFill>
                  <a:schemeClr val="bg1">
                    <a:lumMod val="50000"/>
                  </a:schemeClr>
                </a:solidFill>
                <a:latin typeface="Avenir Book" panose="02000503020000020003" pitchFamily="2" charset="0"/>
              </a:rPr>
              <a:t>No major/unexpected toxicity seen</a:t>
            </a:r>
          </a:p>
        </p:txBody>
      </p:sp>
      <p:sp>
        <p:nvSpPr>
          <p:cNvPr id="9" name="TextBox 8">
            <a:extLst>
              <a:ext uri="{FF2B5EF4-FFF2-40B4-BE49-F238E27FC236}">
                <a16:creationId xmlns:a16="http://schemas.microsoft.com/office/drawing/2014/main" id="{18984B9D-E0A7-EF84-9FC2-AC1514BF24AC}"/>
              </a:ext>
            </a:extLst>
          </p:cNvPr>
          <p:cNvSpPr txBox="1"/>
          <p:nvPr/>
        </p:nvSpPr>
        <p:spPr>
          <a:xfrm>
            <a:off x="304800" y="1813014"/>
            <a:ext cx="2646558" cy="615553"/>
          </a:xfrm>
          <a:prstGeom prst="rect">
            <a:avLst/>
          </a:prstGeom>
          <a:noFill/>
          <a:effectLst/>
        </p:spPr>
        <p:txBody>
          <a:bodyPr wrap="none" lIns="0" tIns="0" rIns="0" bIns="0" rtlCol="0" anchor="ctr">
            <a:spAutoFit/>
          </a:bodyPr>
          <a:lstStyle>
            <a:defPPr>
              <a:defRPr lang="en-UG"/>
            </a:defPPr>
            <a:lvl1pPr algn="r">
              <a:spcBef>
                <a:spcPts val="1200"/>
              </a:spcBef>
              <a:defRPr sz="2400">
                <a:solidFill>
                  <a:schemeClr val="bg1">
                    <a:lumMod val="65000"/>
                  </a:schemeClr>
                </a:solidFill>
                <a:latin typeface="Avenir Medium" panose="02000603020000020003" pitchFamily="2" charset="0"/>
                <a:ea typeface="Roboto Slab" pitchFamily="2" charset="0"/>
              </a:defRPr>
            </a:lvl1pPr>
          </a:lstStyle>
          <a:p>
            <a:pPr algn="l"/>
            <a:r>
              <a:rPr lang="en-US">
                <a:solidFill>
                  <a:schemeClr val="bg1">
                    <a:lumMod val="50000"/>
                  </a:schemeClr>
                </a:solidFill>
                <a:latin typeface="Roboto Slab" pitchFamily="2" charset="0"/>
              </a:rPr>
              <a:t>Experimental arm</a:t>
            </a:r>
            <a:br>
              <a:rPr lang="en-US">
                <a:solidFill>
                  <a:schemeClr val="bg1">
                    <a:lumMod val="50000"/>
                  </a:schemeClr>
                </a:solidFill>
              </a:rPr>
            </a:br>
            <a:r>
              <a:rPr lang="en-US" sz="1600" err="1">
                <a:solidFill>
                  <a:schemeClr val="bg1">
                    <a:lumMod val="50000"/>
                  </a:schemeClr>
                </a:solidFill>
              </a:rPr>
              <a:t>Onv</a:t>
            </a:r>
            <a:r>
              <a:rPr lang="en-US" sz="1600">
                <a:solidFill>
                  <a:schemeClr val="bg1">
                    <a:lumMod val="50000"/>
                  </a:schemeClr>
                </a:solidFill>
              </a:rPr>
              <a:t> 30mg (N=7)</a:t>
            </a:r>
            <a:endParaRPr lang="en-US">
              <a:solidFill>
                <a:schemeClr val="bg1">
                  <a:lumMod val="50000"/>
                </a:schemeClr>
              </a:solidFill>
            </a:endParaRPr>
          </a:p>
        </p:txBody>
      </p:sp>
      <p:sp>
        <p:nvSpPr>
          <p:cNvPr id="10" name="Rectangle: Rounded Corners 9">
            <a:extLst>
              <a:ext uri="{FF2B5EF4-FFF2-40B4-BE49-F238E27FC236}">
                <a16:creationId xmlns:a16="http://schemas.microsoft.com/office/drawing/2014/main" id="{20D26789-D8F2-8F2E-B0ED-B1924C47E8B9}"/>
              </a:ext>
            </a:extLst>
          </p:cNvPr>
          <p:cNvSpPr/>
          <p:nvPr/>
        </p:nvSpPr>
        <p:spPr>
          <a:xfrm>
            <a:off x="9505509" y="1368562"/>
            <a:ext cx="935665" cy="5155962"/>
          </a:xfrm>
          <a:prstGeom prst="roundRect">
            <a:avLst/>
          </a:prstGeom>
          <a:noFill/>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3" name="Rectangle 2">
            <a:hlinkClick r:id="rId2" action="ppaction://hlinksldjump"/>
            <a:extLst>
              <a:ext uri="{FF2B5EF4-FFF2-40B4-BE49-F238E27FC236}">
                <a16:creationId xmlns:a16="http://schemas.microsoft.com/office/drawing/2014/main" id="{C16A42F6-19DE-11D3-26ED-B5F6AC1B3C13}"/>
              </a:ext>
            </a:extLst>
          </p:cNvPr>
          <p:cNvSpPr/>
          <p:nvPr/>
        </p:nvSpPr>
        <p:spPr>
          <a:xfrm>
            <a:off x="11077014" y="6189744"/>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Tree>
    <p:extLst>
      <p:ext uri="{BB962C8B-B14F-4D97-AF65-F5344CB8AC3E}">
        <p14:creationId xmlns:p14="http://schemas.microsoft.com/office/powerpoint/2010/main" val="1336803157"/>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2DD0E7B-BCA2-232A-DBD6-56E7BD82B11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1A33D95-C7C2-36D0-EE7D-7635B7A8BA98}"/>
              </a:ext>
            </a:extLst>
          </p:cNvPr>
          <p:cNvSpPr>
            <a:spLocks noGrp="1"/>
          </p:cNvSpPr>
          <p:nvPr>
            <p:ph type="title"/>
          </p:nvPr>
        </p:nvSpPr>
        <p:spPr/>
        <p:txBody>
          <a:bodyPr/>
          <a:lstStyle/>
          <a:p>
            <a:r>
              <a:rPr lang="en-US"/>
              <a:t>ONSEMBLE onvansertib 20mg Arm TEAEs: Onvansertib in combination with </a:t>
            </a:r>
            <a:r>
              <a:rPr lang="en-US" err="1"/>
              <a:t>FOLFIRI+bev</a:t>
            </a:r>
            <a:r>
              <a:rPr lang="en-US"/>
              <a:t> is well-tolerated</a:t>
            </a:r>
          </a:p>
        </p:txBody>
      </p:sp>
      <p:sp>
        <p:nvSpPr>
          <p:cNvPr id="4" name="Text Placeholder 3">
            <a:extLst>
              <a:ext uri="{FF2B5EF4-FFF2-40B4-BE49-F238E27FC236}">
                <a16:creationId xmlns:a16="http://schemas.microsoft.com/office/drawing/2014/main" id="{3F2E5AF9-A827-1961-2DDE-B8F18670181D}"/>
              </a:ext>
            </a:extLst>
          </p:cNvPr>
          <p:cNvSpPr>
            <a:spLocks noGrp="1"/>
          </p:cNvSpPr>
          <p:nvPr>
            <p:ph type="body" sz="quarter" idx="10"/>
          </p:nvPr>
        </p:nvSpPr>
        <p:spPr>
          <a:xfrm>
            <a:off x="304800" y="6567530"/>
            <a:ext cx="11247422" cy="269875"/>
          </a:xfrm>
        </p:spPr>
        <p:txBody>
          <a:bodyPr/>
          <a:lstStyle/>
          <a:p>
            <a:pPr marL="117475" indent="-117475"/>
            <a:r>
              <a:rPr lang="en-US" sz="800"/>
              <a:t>*	Data consists of all adverse events entered into the EDC as of January 3, 2024, from an ongoing trial and unlocked EDC database. N: number of patients; events shown occurred in ≥10% of patients; numbers indicate number of patients experiencing the event, (regardless of causality); each patient is only counted once and only for the highest grade of a given event. TEAEs: Treatment Emergent Adverse Events; Columns show the absolute # of patients and (%) of the population. </a:t>
            </a:r>
          </a:p>
          <a:p>
            <a:endParaRPr lang="en-US" sz="800"/>
          </a:p>
        </p:txBody>
      </p:sp>
      <p:graphicFrame>
        <p:nvGraphicFramePr>
          <p:cNvPr id="5" name="Table 4">
            <a:extLst>
              <a:ext uri="{FF2B5EF4-FFF2-40B4-BE49-F238E27FC236}">
                <a16:creationId xmlns:a16="http://schemas.microsoft.com/office/drawing/2014/main" id="{6241E186-A206-46CF-00D6-9A1A549D854C}"/>
              </a:ext>
            </a:extLst>
          </p:cNvPr>
          <p:cNvGraphicFramePr>
            <a:graphicFrameLocks noGrp="1"/>
          </p:cNvGraphicFramePr>
          <p:nvPr/>
        </p:nvGraphicFramePr>
        <p:xfrm>
          <a:off x="3710757" y="1332007"/>
          <a:ext cx="8176444" cy="5165852"/>
        </p:xfrm>
        <a:graphic>
          <a:graphicData uri="http://schemas.openxmlformats.org/drawingml/2006/table">
            <a:tbl>
              <a:tblPr/>
              <a:tblGrid>
                <a:gridCol w="1715169">
                  <a:extLst>
                    <a:ext uri="{9D8B030D-6E8A-4147-A177-3AD203B41FA5}">
                      <a16:colId xmlns:a16="http://schemas.microsoft.com/office/drawing/2014/main" val="891595241"/>
                    </a:ext>
                  </a:extLst>
                </a:gridCol>
                <a:gridCol w="1292255">
                  <a:extLst>
                    <a:ext uri="{9D8B030D-6E8A-4147-A177-3AD203B41FA5}">
                      <a16:colId xmlns:a16="http://schemas.microsoft.com/office/drawing/2014/main" val="4047820158"/>
                    </a:ext>
                  </a:extLst>
                </a:gridCol>
                <a:gridCol w="1292255">
                  <a:extLst>
                    <a:ext uri="{9D8B030D-6E8A-4147-A177-3AD203B41FA5}">
                      <a16:colId xmlns:a16="http://schemas.microsoft.com/office/drawing/2014/main" val="3507486596"/>
                    </a:ext>
                  </a:extLst>
                </a:gridCol>
                <a:gridCol w="1292255">
                  <a:extLst>
                    <a:ext uri="{9D8B030D-6E8A-4147-A177-3AD203B41FA5}">
                      <a16:colId xmlns:a16="http://schemas.microsoft.com/office/drawing/2014/main" val="534954583"/>
                    </a:ext>
                  </a:extLst>
                </a:gridCol>
                <a:gridCol w="1292255">
                  <a:extLst>
                    <a:ext uri="{9D8B030D-6E8A-4147-A177-3AD203B41FA5}">
                      <a16:colId xmlns:a16="http://schemas.microsoft.com/office/drawing/2014/main" val="2479988871"/>
                    </a:ext>
                  </a:extLst>
                </a:gridCol>
                <a:gridCol w="1292255">
                  <a:extLst>
                    <a:ext uri="{9D8B030D-6E8A-4147-A177-3AD203B41FA5}">
                      <a16:colId xmlns:a16="http://schemas.microsoft.com/office/drawing/2014/main" val="158451344"/>
                    </a:ext>
                  </a:extLst>
                </a:gridCol>
              </a:tblGrid>
              <a:tr h="438912">
                <a:tc>
                  <a:txBody>
                    <a:bodyPr/>
                    <a:lstStyle/>
                    <a:p>
                      <a:pPr marL="0" marR="0" algn="l">
                        <a:lnSpc>
                          <a:spcPct val="115000"/>
                        </a:lnSpc>
                        <a:spcBef>
                          <a:spcPts val="0"/>
                        </a:spcBef>
                        <a:spcAft>
                          <a:spcPts val="0"/>
                        </a:spcAft>
                      </a:pPr>
                      <a:r>
                        <a:rPr lang="en-US" sz="14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N (% of total) </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Grade 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Grade 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Grade 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Grade 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b="1"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Total</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285955964"/>
                  </a:ext>
                </a:extLst>
              </a:tr>
              <a:tr h="0">
                <a:tc>
                  <a:txBody>
                    <a:bodyPr/>
                    <a:lstStyle/>
                    <a:p>
                      <a:pPr marL="0" marR="0">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Any Adverse Events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8 (100.0)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7 ( 87.5)</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2 ( 25.0)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2 ( 25.0)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8 (100.0)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42431121"/>
                  </a:ext>
                </a:extLst>
              </a:tr>
              <a:tr h="0">
                <a:tc>
                  <a:txBody>
                    <a:bodyPr/>
                    <a:lstStyle/>
                    <a:p>
                      <a:pPr marL="0" marR="0">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Diarrhea</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4 ( 50.0)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3 ( 37.5)</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7 ( 87.5)</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670457115"/>
                  </a:ext>
                </a:extLst>
              </a:tr>
              <a:tr h="0">
                <a:tc>
                  <a:txBody>
                    <a:bodyPr/>
                    <a:lstStyle/>
                    <a:p>
                      <a:pPr marL="0" marR="0">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Nausea</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3 ( 37.5)</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3 ( 37.5)</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6 ( 75.0)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46110187"/>
                  </a:ext>
                </a:extLst>
              </a:tr>
              <a:tr h="0">
                <a:tc>
                  <a:txBody>
                    <a:bodyPr/>
                    <a:lstStyle/>
                    <a:p>
                      <a:pPr marL="0" marR="0">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Fatigue</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2 ( 25.0)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( 12.5)</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3 ( 37.5)</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418487004"/>
                  </a:ext>
                </a:extLst>
              </a:tr>
              <a:tr h="0">
                <a:tc>
                  <a:txBody>
                    <a:bodyPr/>
                    <a:lstStyle/>
                    <a:p>
                      <a:pPr marL="0" marR="0">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Neutropenia</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( 12.5)</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( 12.5)</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2 ( 25.0)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3 ( 37.5)</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742172224"/>
                  </a:ext>
                </a:extLst>
              </a:tr>
              <a:tr h="0">
                <a:tc>
                  <a:txBody>
                    <a:bodyPr/>
                    <a:lstStyle/>
                    <a:p>
                      <a:pPr marL="0" marR="0">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Stomatitis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( 12.5)</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( 12.5)</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2 ( 25.0)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849244764"/>
                  </a:ext>
                </a:extLst>
              </a:tr>
              <a:tr h="0">
                <a:tc>
                  <a:txBody>
                    <a:bodyPr/>
                    <a:lstStyle/>
                    <a:p>
                      <a:pPr marL="0" marR="0">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Vomiting</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2 ( 25.0)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2 ( 25.0)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4 ( 50.0)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886909058"/>
                  </a:ext>
                </a:extLst>
              </a:tr>
              <a:tr h="0">
                <a:tc>
                  <a:txBody>
                    <a:bodyPr/>
                    <a:lstStyle/>
                    <a:p>
                      <a:pPr marL="0" marR="0">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Alopecia</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2 ( 25.0)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2 ( 25.0)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364395376"/>
                  </a:ext>
                </a:extLst>
              </a:tr>
              <a:tr h="0">
                <a:tc>
                  <a:txBody>
                    <a:bodyPr/>
                    <a:lstStyle/>
                    <a:p>
                      <a:pPr marL="0" marR="0">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Constipation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( 12.5)</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( 12.5)</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693237871"/>
                  </a:ext>
                </a:extLst>
              </a:tr>
              <a:tr h="0">
                <a:tc>
                  <a:txBody>
                    <a:bodyPr/>
                    <a:lstStyle/>
                    <a:p>
                      <a:pPr marL="0" marR="0">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Decreased appetite</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2 ( 25.0)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2 ( 25.0)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4 ( 50.0)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722549395"/>
                  </a:ext>
                </a:extLst>
              </a:tr>
              <a:tr h="0">
                <a:tc>
                  <a:txBody>
                    <a:bodyPr/>
                    <a:lstStyle/>
                    <a:p>
                      <a:pPr marL="0" marR="0">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Insomnia</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( 12.5)</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( 12.5)</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643303364"/>
                  </a:ext>
                </a:extLst>
              </a:tr>
              <a:tr h="0">
                <a:tc>
                  <a:txBody>
                    <a:bodyPr/>
                    <a:lstStyle/>
                    <a:p>
                      <a:pPr marL="0" marR="0">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Hypokalaemia</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( 12.5)</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( 12.5)</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2 ( 25.0)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2703783981"/>
                  </a:ext>
                </a:extLst>
              </a:tr>
              <a:tr h="0">
                <a:tc>
                  <a:txBody>
                    <a:bodyPr/>
                    <a:lstStyle/>
                    <a:p>
                      <a:pPr marL="0" marR="0">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Anaemia</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( 12.5)</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( 12.5)</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605484162"/>
                  </a:ext>
                </a:extLst>
              </a:tr>
              <a:tr h="0">
                <a:tc>
                  <a:txBody>
                    <a:bodyPr/>
                    <a:lstStyle/>
                    <a:p>
                      <a:pPr marL="0" marR="0">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Cough</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217732629"/>
                  </a:ext>
                </a:extLst>
              </a:tr>
              <a:tr h="0">
                <a:tc>
                  <a:txBody>
                    <a:bodyPr/>
                    <a:lstStyle/>
                    <a:p>
                      <a:pPr marL="0" marR="0">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Dysgeusia</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2 ( 25.0)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2 ( 25.0)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523601022"/>
                  </a:ext>
                </a:extLst>
              </a:tr>
              <a:tr h="0">
                <a:tc>
                  <a:txBody>
                    <a:bodyPr/>
                    <a:lstStyle/>
                    <a:p>
                      <a:pPr marL="0" marR="0">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Dyspepsia</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( 12.5)</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( 12.5)</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502067558"/>
                  </a:ext>
                </a:extLst>
              </a:tr>
              <a:tr h="0">
                <a:tc>
                  <a:txBody>
                    <a:bodyPr/>
                    <a:lstStyle/>
                    <a:p>
                      <a:pPr marL="0" marR="0">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Hypertension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530754582"/>
                  </a:ext>
                </a:extLst>
              </a:tr>
              <a:tr h="0">
                <a:tc>
                  <a:txBody>
                    <a:bodyPr/>
                    <a:lstStyle/>
                    <a:p>
                      <a:pPr marL="0" marR="0">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Lymphopenia</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851185320"/>
                  </a:ext>
                </a:extLst>
              </a:tr>
              <a:tr h="0">
                <a:tc>
                  <a:txBody>
                    <a:bodyPr/>
                    <a:lstStyle/>
                    <a:p>
                      <a:pPr marL="0" marR="0">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Pyrexia</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( 12.5)</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( 12.5)</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479357333"/>
                  </a:ext>
                </a:extLst>
              </a:tr>
              <a:tr h="0">
                <a:tc>
                  <a:txBody>
                    <a:bodyPr/>
                    <a:lstStyle/>
                    <a:p>
                      <a:pPr marL="0" marR="0">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Thrombocytopenia</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( 12.5)</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0 (  0.0)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algn="ctr">
                        <a:lnSpc>
                          <a:spcPct val="115000"/>
                        </a:lnSpc>
                        <a:spcBef>
                          <a:spcPts val="0"/>
                        </a:spcBef>
                        <a:spcAft>
                          <a:spcPts val="0"/>
                        </a:spcAft>
                      </a:pPr>
                      <a:r>
                        <a:rPr lang="en-US" sz="1400" kern="100">
                          <a:solidFill>
                            <a:schemeClr val="accent5"/>
                          </a:solidFill>
                          <a:effectLst/>
                          <a:latin typeface="Avenir Light" panose="020B0402020203020204" pitchFamily="34" charset="0"/>
                          <a:ea typeface="Calibri" panose="020F0502020204030204" pitchFamily="34" charset="0"/>
                          <a:cs typeface="Calibri" panose="020F0502020204030204" pitchFamily="34" charset="0"/>
                        </a:rPr>
                        <a:t>  1 ( 12.5)</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458832828"/>
                  </a:ext>
                </a:extLst>
              </a:tr>
            </a:tbl>
          </a:graphicData>
        </a:graphic>
      </p:graphicFrame>
      <p:sp>
        <p:nvSpPr>
          <p:cNvPr id="8" name="TextBox 7">
            <a:extLst>
              <a:ext uri="{FF2B5EF4-FFF2-40B4-BE49-F238E27FC236}">
                <a16:creationId xmlns:a16="http://schemas.microsoft.com/office/drawing/2014/main" id="{C1F829FC-3CC6-5361-07BA-424A803A4307}"/>
              </a:ext>
            </a:extLst>
          </p:cNvPr>
          <p:cNvSpPr txBox="1"/>
          <p:nvPr/>
        </p:nvSpPr>
        <p:spPr>
          <a:xfrm>
            <a:off x="304800" y="2683018"/>
            <a:ext cx="3193473" cy="3093154"/>
          </a:xfrm>
          <a:prstGeom prst="rect">
            <a:avLst/>
          </a:prstGeom>
          <a:noFill/>
        </p:spPr>
        <p:txBody>
          <a:bodyPr wrap="square" lIns="0" tIns="0" rIns="0" bIns="0" rtlCol="0">
            <a:spAutoFit/>
          </a:bodyPr>
          <a:lstStyle/>
          <a:p>
            <a:pPr defTabSz="914354">
              <a:spcAft>
                <a:spcPts val="1200"/>
              </a:spcAft>
              <a:buClr>
                <a:srgbClr val="D1D3D4">
                  <a:lumMod val="50000"/>
                </a:srgbClr>
              </a:buClr>
              <a:defRPr/>
            </a:pPr>
            <a:r>
              <a:rPr lang="en-US" sz="1600">
                <a:solidFill>
                  <a:schemeClr val="bg1">
                    <a:lumMod val="50000"/>
                  </a:schemeClr>
                </a:solidFill>
                <a:latin typeface="Avenir Book" panose="02000503020000020003" pitchFamily="2" charset="0"/>
              </a:rPr>
              <a:t>Patients received </a:t>
            </a:r>
            <a:r>
              <a:rPr lang="en-US" sz="1600" err="1">
                <a:solidFill>
                  <a:schemeClr val="bg1">
                    <a:lumMod val="50000"/>
                  </a:schemeClr>
                </a:solidFill>
                <a:latin typeface="Avenir Book" panose="02000503020000020003" pitchFamily="2" charset="0"/>
              </a:rPr>
              <a:t>FOLFIRI+bev</a:t>
            </a:r>
            <a:r>
              <a:rPr lang="en-US" sz="1600">
                <a:solidFill>
                  <a:schemeClr val="bg1">
                    <a:lumMod val="50000"/>
                  </a:schemeClr>
                </a:solidFill>
                <a:latin typeface="Avenir Book" panose="02000503020000020003" pitchFamily="2" charset="0"/>
              </a:rPr>
              <a:t> +20 mg dose of onvansertib</a:t>
            </a:r>
          </a:p>
          <a:p>
            <a:pPr defTabSz="914354">
              <a:spcAft>
                <a:spcPts val="1200"/>
              </a:spcAft>
              <a:buClr>
                <a:srgbClr val="D1D3D4">
                  <a:lumMod val="50000"/>
                </a:srgbClr>
              </a:buClr>
              <a:defRPr/>
            </a:pPr>
            <a:r>
              <a:rPr lang="en-US" sz="1600">
                <a:solidFill>
                  <a:schemeClr val="bg1">
                    <a:lumMod val="50000"/>
                  </a:schemeClr>
                </a:solidFill>
                <a:latin typeface="Avenir Book" panose="02000503020000020003" pitchFamily="2" charset="0"/>
              </a:rPr>
              <a:t>No major/unexpected toxicity seen</a:t>
            </a:r>
          </a:p>
          <a:p>
            <a:pPr defTabSz="914354">
              <a:spcAft>
                <a:spcPts val="300"/>
              </a:spcAft>
              <a:buClr>
                <a:srgbClr val="D1D3D4">
                  <a:lumMod val="50000"/>
                </a:srgbClr>
              </a:buClr>
              <a:defRPr/>
            </a:pPr>
            <a:r>
              <a:rPr lang="en-US" sz="1600">
                <a:solidFill>
                  <a:schemeClr val="bg1">
                    <a:lumMod val="50000"/>
                  </a:schemeClr>
                </a:solidFill>
                <a:latin typeface="Avenir Book" panose="02000503020000020003" pitchFamily="2" charset="0"/>
              </a:rPr>
              <a:t>2 Grade 4 TEAEs of neutropenia seen in patients (008 and 019) receiving 20mg </a:t>
            </a:r>
            <a:r>
              <a:rPr lang="en-US" sz="1600" err="1">
                <a:solidFill>
                  <a:schemeClr val="bg1">
                    <a:lumMod val="50000"/>
                  </a:schemeClr>
                </a:solidFill>
                <a:latin typeface="Avenir Book" panose="02000503020000020003" pitchFamily="2" charset="0"/>
              </a:rPr>
              <a:t>onvansertib+SoC</a:t>
            </a:r>
            <a:r>
              <a:rPr lang="en-US" sz="1600">
                <a:solidFill>
                  <a:schemeClr val="bg1">
                    <a:lumMod val="50000"/>
                  </a:schemeClr>
                </a:solidFill>
                <a:latin typeface="Avenir Book" panose="02000503020000020003" pitchFamily="2" charset="0"/>
              </a:rPr>
              <a:t> </a:t>
            </a:r>
          </a:p>
          <a:p>
            <a:pPr marL="173038" lvl="1" indent="-173038" defTabSz="914354">
              <a:spcAft>
                <a:spcPts val="300"/>
              </a:spcAft>
              <a:buClr>
                <a:srgbClr val="D1D3D4">
                  <a:lumMod val="50000"/>
                </a:srgbClr>
              </a:buClr>
              <a:buFont typeface="Arial" panose="020B0604020202020204" pitchFamily="34" charset="0"/>
              <a:buChar char="•"/>
              <a:defRPr/>
            </a:pPr>
            <a:r>
              <a:rPr lang="en-US" sz="1600">
                <a:solidFill>
                  <a:schemeClr val="bg1">
                    <a:lumMod val="50000"/>
                  </a:schemeClr>
                </a:solidFill>
                <a:latin typeface="Avenir Book" panose="02000503020000020003" pitchFamily="2" charset="0"/>
              </a:rPr>
              <a:t>Both patients recovered after delaying their next cycle of treatment for 7 and 10 days, respectively</a:t>
            </a:r>
          </a:p>
          <a:p>
            <a:pPr marL="173038" lvl="1" indent="-173038" defTabSz="914354">
              <a:spcAft>
                <a:spcPts val="300"/>
              </a:spcAft>
              <a:buClr>
                <a:srgbClr val="D1D3D4">
                  <a:lumMod val="50000"/>
                </a:srgbClr>
              </a:buClr>
              <a:buFont typeface="Arial" panose="020B0604020202020204" pitchFamily="34" charset="0"/>
              <a:buChar char="•"/>
              <a:defRPr/>
            </a:pPr>
            <a:r>
              <a:rPr lang="en-US" sz="1600">
                <a:solidFill>
                  <a:schemeClr val="bg1">
                    <a:lumMod val="50000"/>
                  </a:schemeClr>
                </a:solidFill>
                <a:latin typeface="Avenir Book" panose="02000503020000020003" pitchFamily="2" charset="0"/>
              </a:rPr>
              <a:t>Both patients are still on-trial</a:t>
            </a:r>
          </a:p>
        </p:txBody>
      </p:sp>
      <p:sp>
        <p:nvSpPr>
          <p:cNvPr id="9" name="TextBox 8">
            <a:extLst>
              <a:ext uri="{FF2B5EF4-FFF2-40B4-BE49-F238E27FC236}">
                <a16:creationId xmlns:a16="http://schemas.microsoft.com/office/drawing/2014/main" id="{7BF11882-2BBC-1602-60AC-C44A2CE0CB7D}"/>
              </a:ext>
            </a:extLst>
          </p:cNvPr>
          <p:cNvSpPr txBox="1"/>
          <p:nvPr/>
        </p:nvSpPr>
        <p:spPr>
          <a:xfrm>
            <a:off x="304800" y="1813014"/>
            <a:ext cx="2646558" cy="615553"/>
          </a:xfrm>
          <a:prstGeom prst="rect">
            <a:avLst/>
          </a:prstGeom>
          <a:noFill/>
          <a:effectLst/>
        </p:spPr>
        <p:txBody>
          <a:bodyPr wrap="none" lIns="0" tIns="0" rIns="0" bIns="0" rtlCol="0" anchor="ctr">
            <a:spAutoFit/>
          </a:bodyPr>
          <a:lstStyle>
            <a:defPPr>
              <a:defRPr lang="en-UG"/>
            </a:defPPr>
            <a:lvl1pPr algn="r">
              <a:spcBef>
                <a:spcPts val="1200"/>
              </a:spcBef>
              <a:defRPr sz="2400">
                <a:solidFill>
                  <a:schemeClr val="bg1">
                    <a:lumMod val="65000"/>
                  </a:schemeClr>
                </a:solidFill>
                <a:latin typeface="Avenir Medium" panose="02000603020000020003" pitchFamily="2" charset="0"/>
                <a:ea typeface="Roboto Slab" pitchFamily="2" charset="0"/>
              </a:defRPr>
            </a:lvl1pPr>
          </a:lstStyle>
          <a:p>
            <a:pPr algn="l"/>
            <a:r>
              <a:rPr lang="en-US">
                <a:solidFill>
                  <a:schemeClr val="bg1">
                    <a:lumMod val="50000"/>
                  </a:schemeClr>
                </a:solidFill>
                <a:latin typeface="Roboto Slab" pitchFamily="2" charset="0"/>
              </a:rPr>
              <a:t>Experimental arm</a:t>
            </a:r>
            <a:br>
              <a:rPr lang="en-US">
                <a:solidFill>
                  <a:schemeClr val="bg1">
                    <a:lumMod val="50000"/>
                  </a:schemeClr>
                </a:solidFill>
              </a:rPr>
            </a:br>
            <a:r>
              <a:rPr lang="en-US" sz="1600" err="1">
                <a:solidFill>
                  <a:schemeClr val="bg1">
                    <a:lumMod val="50000"/>
                  </a:schemeClr>
                </a:solidFill>
              </a:rPr>
              <a:t>Onv</a:t>
            </a:r>
            <a:r>
              <a:rPr lang="en-US" sz="1600">
                <a:solidFill>
                  <a:schemeClr val="bg1">
                    <a:lumMod val="50000"/>
                  </a:schemeClr>
                </a:solidFill>
              </a:rPr>
              <a:t> 20mg (N=8)</a:t>
            </a:r>
            <a:endParaRPr lang="en-US">
              <a:solidFill>
                <a:schemeClr val="bg1">
                  <a:lumMod val="50000"/>
                </a:schemeClr>
              </a:solidFill>
            </a:endParaRPr>
          </a:p>
        </p:txBody>
      </p:sp>
      <p:sp>
        <p:nvSpPr>
          <p:cNvPr id="10" name="Rectangle: Rounded Corners 9">
            <a:extLst>
              <a:ext uri="{FF2B5EF4-FFF2-40B4-BE49-F238E27FC236}">
                <a16:creationId xmlns:a16="http://schemas.microsoft.com/office/drawing/2014/main" id="{0A46B99B-8E54-238C-ACDF-73F7973E6383}"/>
              </a:ext>
            </a:extLst>
          </p:cNvPr>
          <p:cNvSpPr/>
          <p:nvPr/>
        </p:nvSpPr>
        <p:spPr>
          <a:xfrm>
            <a:off x="9517917" y="1379195"/>
            <a:ext cx="935665" cy="5155962"/>
          </a:xfrm>
          <a:prstGeom prst="roundRect">
            <a:avLst/>
          </a:prstGeom>
          <a:noFill/>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3" name="Rectangle 2">
            <a:hlinkClick r:id="rId2" action="ppaction://hlinksldjump"/>
            <a:extLst>
              <a:ext uri="{FF2B5EF4-FFF2-40B4-BE49-F238E27FC236}">
                <a16:creationId xmlns:a16="http://schemas.microsoft.com/office/drawing/2014/main" id="{0C0211AE-AB38-3979-44B8-99C8954DBD63}"/>
              </a:ext>
            </a:extLst>
          </p:cNvPr>
          <p:cNvSpPr/>
          <p:nvPr/>
        </p:nvSpPr>
        <p:spPr>
          <a:xfrm>
            <a:off x="11077014" y="6189744"/>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Tree>
    <p:extLst>
      <p:ext uri="{BB962C8B-B14F-4D97-AF65-F5344CB8AC3E}">
        <p14:creationId xmlns:p14="http://schemas.microsoft.com/office/powerpoint/2010/main" val="1494039955"/>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766A87F-2EBE-17ED-7F30-DB608D856A79}"/>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71B5836-ECB3-47A1-FE1F-288F6336679B}"/>
              </a:ext>
            </a:extLst>
          </p:cNvPr>
          <p:cNvSpPr>
            <a:spLocks noGrp="1"/>
          </p:cNvSpPr>
          <p:nvPr>
            <p:ph type="title"/>
          </p:nvPr>
        </p:nvSpPr>
        <p:spPr/>
        <p:txBody>
          <a:bodyPr/>
          <a:lstStyle/>
          <a:p>
            <a:r>
              <a:rPr lang="en-US"/>
              <a:t>Onvansertib and </a:t>
            </a:r>
            <a:r>
              <a:rPr lang="en-US" err="1"/>
              <a:t>bev</a:t>
            </a:r>
            <a:r>
              <a:rPr lang="en-US"/>
              <a:t> independently inhibit tumor response to hypoxia in </a:t>
            </a:r>
            <a:r>
              <a:rPr lang="en-US" err="1"/>
              <a:t>bev</a:t>
            </a:r>
            <a:r>
              <a:rPr lang="en-US"/>
              <a:t> naïve tumors</a:t>
            </a:r>
          </a:p>
        </p:txBody>
      </p:sp>
      <p:sp>
        <p:nvSpPr>
          <p:cNvPr id="10" name="Text Placeholder 11">
            <a:extLst>
              <a:ext uri="{FF2B5EF4-FFF2-40B4-BE49-F238E27FC236}">
                <a16:creationId xmlns:a16="http://schemas.microsoft.com/office/drawing/2014/main" id="{D0437355-7E80-E5AE-7697-57860CEBEBD4}"/>
              </a:ext>
            </a:extLst>
          </p:cNvPr>
          <p:cNvSpPr>
            <a:spLocks noGrp="1"/>
          </p:cNvSpPr>
          <p:nvPr>
            <p:ph type="body" sz="quarter" idx="10"/>
          </p:nvPr>
        </p:nvSpPr>
        <p:spPr>
          <a:xfrm>
            <a:off x="304800" y="6682337"/>
            <a:ext cx="7620000" cy="172488"/>
          </a:xfrm>
        </p:spPr>
        <p:txBody>
          <a:bodyPr/>
          <a:lstStyle/>
          <a:p>
            <a:r>
              <a:rPr lang="en-US" sz="800"/>
              <a:t>https://www.frontiersin.org/journals/immunology/articles/10.3389/fimmu.2017.01625/full</a:t>
            </a:r>
          </a:p>
        </p:txBody>
      </p:sp>
      <p:sp>
        <p:nvSpPr>
          <p:cNvPr id="11" name="TextBox 10">
            <a:extLst>
              <a:ext uri="{FF2B5EF4-FFF2-40B4-BE49-F238E27FC236}">
                <a16:creationId xmlns:a16="http://schemas.microsoft.com/office/drawing/2014/main" id="{7EE8602B-9C54-7B8B-00FC-F200EC837A77}"/>
              </a:ext>
            </a:extLst>
          </p:cNvPr>
          <p:cNvSpPr txBox="1"/>
          <p:nvPr/>
        </p:nvSpPr>
        <p:spPr>
          <a:xfrm>
            <a:off x="485775" y="1516524"/>
            <a:ext cx="3486150" cy="430887"/>
          </a:xfrm>
          <a:prstGeom prst="rect">
            <a:avLst/>
          </a:prstGeom>
          <a:noFill/>
          <a:effectLst/>
        </p:spPr>
        <p:txBody>
          <a:bodyPr wrap="square" lIns="45720" tIns="0" rIns="45720" bIns="0" rtlCol="0">
            <a:spAutoFit/>
          </a:bodyPr>
          <a:lstStyle/>
          <a:p>
            <a:pPr algn="l">
              <a:spcBef>
                <a:spcPts val="1200"/>
              </a:spcBef>
            </a:pPr>
            <a:r>
              <a:rPr lang="en-US" sz="2800">
                <a:solidFill>
                  <a:schemeClr val="accent2"/>
                </a:solidFill>
                <a:latin typeface="Roboto Slab" pitchFamily="2" charset="0"/>
                <a:ea typeface="Roboto Slab" pitchFamily="2" charset="0"/>
              </a:rPr>
              <a:t>Tumor growth</a:t>
            </a:r>
          </a:p>
        </p:txBody>
      </p:sp>
      <p:sp>
        <p:nvSpPr>
          <p:cNvPr id="12" name="TextBox 11">
            <a:extLst>
              <a:ext uri="{FF2B5EF4-FFF2-40B4-BE49-F238E27FC236}">
                <a16:creationId xmlns:a16="http://schemas.microsoft.com/office/drawing/2014/main" id="{F1BAFBE9-8C52-FDA8-396D-8500C173E785}"/>
              </a:ext>
            </a:extLst>
          </p:cNvPr>
          <p:cNvSpPr txBox="1"/>
          <p:nvPr/>
        </p:nvSpPr>
        <p:spPr>
          <a:xfrm>
            <a:off x="541761" y="1958928"/>
            <a:ext cx="3243026" cy="738664"/>
          </a:xfrm>
          <a:prstGeom prst="rect">
            <a:avLst/>
          </a:prstGeom>
          <a:noFill/>
          <a:effectLst/>
        </p:spPr>
        <p:txBody>
          <a:bodyPr wrap="square" lIns="0" tIns="0" rIns="0" bIns="0" rtlCol="0">
            <a:spAutoFit/>
          </a:bodyPr>
          <a:lstStyle/>
          <a:p>
            <a:pPr algn="l">
              <a:spcBef>
                <a:spcPts val="1200"/>
              </a:spcBef>
            </a:pPr>
            <a:r>
              <a:rPr lang="en-US" sz="1600">
                <a:solidFill>
                  <a:schemeClr val="accent5"/>
                </a:solidFill>
                <a:latin typeface="Avenir Book" panose="02000503020000020003" pitchFamily="2" charset="0"/>
              </a:rPr>
              <a:t>The tumor cells outgrow the blood supply and become starved of oxygen and nutrients…</a:t>
            </a:r>
          </a:p>
        </p:txBody>
      </p:sp>
      <p:sp>
        <p:nvSpPr>
          <p:cNvPr id="13" name="Freeform: Shape 12">
            <a:extLst>
              <a:ext uri="{FF2B5EF4-FFF2-40B4-BE49-F238E27FC236}">
                <a16:creationId xmlns:a16="http://schemas.microsoft.com/office/drawing/2014/main" id="{29E78711-1C84-C8D0-6B39-DBB54F33A7CA}"/>
              </a:ext>
            </a:extLst>
          </p:cNvPr>
          <p:cNvSpPr/>
          <p:nvPr/>
        </p:nvSpPr>
        <p:spPr>
          <a:xfrm>
            <a:off x="8609996" y="2937810"/>
            <a:ext cx="2020822" cy="1837003"/>
          </a:xfrm>
          <a:custGeom>
            <a:avLst/>
            <a:gdLst>
              <a:gd name="connsiteX0" fmla="*/ 0 w 2857500"/>
              <a:gd name="connsiteY0" fmla="*/ 0 h 1045029"/>
              <a:gd name="connsiteX1" fmla="*/ 2857500 w 2857500"/>
              <a:gd name="connsiteY1" fmla="*/ 1045029 h 1045029"/>
              <a:gd name="connsiteX0" fmla="*/ 0 w 2857500"/>
              <a:gd name="connsiteY0" fmla="*/ 1840 h 1046869"/>
              <a:gd name="connsiteX1" fmla="*/ 2857500 w 2857500"/>
              <a:gd name="connsiteY1" fmla="*/ 1046869 h 1046869"/>
              <a:gd name="connsiteX0" fmla="*/ 0 w 2857500"/>
              <a:gd name="connsiteY0" fmla="*/ 1984 h 1047013"/>
              <a:gd name="connsiteX1" fmla="*/ 2857500 w 2857500"/>
              <a:gd name="connsiteY1" fmla="*/ 1047013 h 1047013"/>
              <a:gd name="connsiteX0" fmla="*/ 0 w 2604408"/>
              <a:gd name="connsiteY0" fmla="*/ 2007 h 1038872"/>
              <a:gd name="connsiteX1" fmla="*/ 2604408 w 2604408"/>
              <a:gd name="connsiteY1" fmla="*/ 1038872 h 1038872"/>
              <a:gd name="connsiteX0" fmla="*/ 0 w 2604408"/>
              <a:gd name="connsiteY0" fmla="*/ 0 h 1036865"/>
              <a:gd name="connsiteX1" fmla="*/ 2604408 w 2604408"/>
              <a:gd name="connsiteY1" fmla="*/ 1036865 h 1036865"/>
              <a:gd name="connsiteX0" fmla="*/ 0 w 2386192"/>
              <a:gd name="connsiteY0" fmla="*/ 0 h 1304270"/>
              <a:gd name="connsiteX1" fmla="*/ 2386192 w 2386192"/>
              <a:gd name="connsiteY1" fmla="*/ 1304270 h 1304270"/>
              <a:gd name="connsiteX0" fmla="*/ 0 w 2386192"/>
              <a:gd name="connsiteY0" fmla="*/ 0 h 1304270"/>
              <a:gd name="connsiteX1" fmla="*/ 2386192 w 2386192"/>
              <a:gd name="connsiteY1" fmla="*/ 1304270 h 1304270"/>
              <a:gd name="connsiteX0" fmla="*/ 0 w 2386192"/>
              <a:gd name="connsiteY0" fmla="*/ 0 h 1304270"/>
              <a:gd name="connsiteX1" fmla="*/ 2386192 w 2386192"/>
              <a:gd name="connsiteY1" fmla="*/ 1304270 h 1304270"/>
              <a:gd name="connsiteX0" fmla="*/ 0 w 2386192"/>
              <a:gd name="connsiteY0" fmla="*/ 0 h 1304270"/>
              <a:gd name="connsiteX1" fmla="*/ 2386192 w 2386192"/>
              <a:gd name="connsiteY1" fmla="*/ 1304270 h 1304270"/>
              <a:gd name="connsiteX0" fmla="*/ 0 w 2386192"/>
              <a:gd name="connsiteY0" fmla="*/ 0 h 1304270"/>
              <a:gd name="connsiteX1" fmla="*/ 2386192 w 2386192"/>
              <a:gd name="connsiteY1" fmla="*/ 1304270 h 1304270"/>
              <a:gd name="connsiteX0" fmla="*/ 0 w 2386192"/>
              <a:gd name="connsiteY0" fmla="*/ 0 h 1304270"/>
              <a:gd name="connsiteX1" fmla="*/ 2386192 w 2386192"/>
              <a:gd name="connsiteY1" fmla="*/ 1304270 h 1304270"/>
            </a:gdLst>
            <a:ahLst/>
            <a:cxnLst>
              <a:cxn ang="0">
                <a:pos x="connsiteX0" y="connsiteY0"/>
              </a:cxn>
              <a:cxn ang="0">
                <a:pos x="connsiteX1" y="connsiteY1"/>
              </a:cxn>
            </a:cxnLst>
            <a:rect l="l" t="t" r="r" b="b"/>
            <a:pathLst>
              <a:path w="2386192" h="1304270">
                <a:moveTo>
                  <a:pt x="0" y="0"/>
                </a:moveTo>
                <a:cubicBezTo>
                  <a:pt x="319338" y="418562"/>
                  <a:pt x="1787251" y="635126"/>
                  <a:pt x="2386192" y="1304270"/>
                </a:cubicBezTo>
              </a:path>
            </a:pathLst>
          </a:custGeom>
          <a:noFill/>
          <a:ln w="9525">
            <a:solidFill>
              <a:schemeClr val="accent5">
                <a:lumMod val="20000"/>
                <a:lumOff val="80000"/>
              </a:schemeClr>
            </a:solidFill>
            <a:headEnd type="none" w="med" len="med"/>
            <a:tailEnd type="triangle" w="med" len="med"/>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Freeform: Shape 13">
            <a:extLst>
              <a:ext uri="{FF2B5EF4-FFF2-40B4-BE49-F238E27FC236}">
                <a16:creationId xmlns:a16="http://schemas.microsoft.com/office/drawing/2014/main" id="{A59B4E28-CEF4-36A2-D4CA-288D27517281}"/>
              </a:ext>
            </a:extLst>
          </p:cNvPr>
          <p:cNvSpPr/>
          <p:nvPr/>
        </p:nvSpPr>
        <p:spPr>
          <a:xfrm flipH="1">
            <a:off x="7798722" y="2937811"/>
            <a:ext cx="811274" cy="691720"/>
          </a:xfrm>
          <a:custGeom>
            <a:avLst/>
            <a:gdLst>
              <a:gd name="connsiteX0" fmla="*/ 0 w 2857500"/>
              <a:gd name="connsiteY0" fmla="*/ 0 h 1045029"/>
              <a:gd name="connsiteX1" fmla="*/ 2857500 w 2857500"/>
              <a:gd name="connsiteY1" fmla="*/ 1045029 h 1045029"/>
              <a:gd name="connsiteX0" fmla="*/ 0 w 2857500"/>
              <a:gd name="connsiteY0" fmla="*/ 1840 h 1046869"/>
              <a:gd name="connsiteX1" fmla="*/ 2857500 w 2857500"/>
              <a:gd name="connsiteY1" fmla="*/ 1046869 h 1046869"/>
              <a:gd name="connsiteX0" fmla="*/ 0 w 2857500"/>
              <a:gd name="connsiteY0" fmla="*/ 1984 h 1047013"/>
              <a:gd name="connsiteX1" fmla="*/ 2857500 w 2857500"/>
              <a:gd name="connsiteY1" fmla="*/ 1047013 h 1047013"/>
              <a:gd name="connsiteX0" fmla="*/ 0 w 2604408"/>
              <a:gd name="connsiteY0" fmla="*/ 2007 h 1038872"/>
              <a:gd name="connsiteX1" fmla="*/ 2604408 w 2604408"/>
              <a:gd name="connsiteY1" fmla="*/ 1038872 h 1038872"/>
              <a:gd name="connsiteX0" fmla="*/ 0 w 2604408"/>
              <a:gd name="connsiteY0" fmla="*/ 0 h 1036865"/>
              <a:gd name="connsiteX1" fmla="*/ 2604408 w 2604408"/>
              <a:gd name="connsiteY1" fmla="*/ 1036865 h 1036865"/>
              <a:gd name="connsiteX0" fmla="*/ 0 w 2386192"/>
              <a:gd name="connsiteY0" fmla="*/ 0 h 1304270"/>
              <a:gd name="connsiteX1" fmla="*/ 2386192 w 2386192"/>
              <a:gd name="connsiteY1" fmla="*/ 1304270 h 1304270"/>
              <a:gd name="connsiteX0" fmla="*/ 0 w 2386192"/>
              <a:gd name="connsiteY0" fmla="*/ 0 h 1304270"/>
              <a:gd name="connsiteX1" fmla="*/ 2386192 w 2386192"/>
              <a:gd name="connsiteY1" fmla="*/ 1304270 h 1304270"/>
              <a:gd name="connsiteX0" fmla="*/ 0 w 3313637"/>
              <a:gd name="connsiteY0" fmla="*/ 0 h 1324985"/>
              <a:gd name="connsiteX1" fmla="*/ 3313637 w 3313637"/>
              <a:gd name="connsiteY1" fmla="*/ 1324985 h 1324985"/>
              <a:gd name="connsiteX0" fmla="*/ 0 w 3313637"/>
              <a:gd name="connsiteY0" fmla="*/ 0 h 1324985"/>
              <a:gd name="connsiteX1" fmla="*/ 3313637 w 3313637"/>
              <a:gd name="connsiteY1" fmla="*/ 1324985 h 1324985"/>
              <a:gd name="connsiteX0" fmla="*/ 0 w 3313637"/>
              <a:gd name="connsiteY0" fmla="*/ 0 h 1324985"/>
              <a:gd name="connsiteX1" fmla="*/ 3313637 w 3313637"/>
              <a:gd name="connsiteY1" fmla="*/ 1324985 h 1324985"/>
              <a:gd name="connsiteX0" fmla="*/ 0 w 3313637"/>
              <a:gd name="connsiteY0" fmla="*/ 0 h 1324985"/>
              <a:gd name="connsiteX1" fmla="*/ 3313637 w 3313637"/>
              <a:gd name="connsiteY1" fmla="*/ 1324985 h 1324985"/>
              <a:gd name="connsiteX0" fmla="*/ 0 w 3449873"/>
              <a:gd name="connsiteY0" fmla="*/ 0 h 1285505"/>
              <a:gd name="connsiteX1" fmla="*/ 3449873 w 3449873"/>
              <a:gd name="connsiteY1" fmla="*/ 1285505 h 1285505"/>
              <a:gd name="connsiteX0" fmla="*/ 0 w 3449873"/>
              <a:gd name="connsiteY0" fmla="*/ 0 h 1285505"/>
              <a:gd name="connsiteX1" fmla="*/ 3449873 w 3449873"/>
              <a:gd name="connsiteY1" fmla="*/ 1285505 h 1285505"/>
              <a:gd name="connsiteX0" fmla="*/ 0 w 3449873"/>
              <a:gd name="connsiteY0" fmla="*/ 0 h 1285505"/>
              <a:gd name="connsiteX1" fmla="*/ 3449873 w 3449873"/>
              <a:gd name="connsiteY1" fmla="*/ 1285505 h 1285505"/>
              <a:gd name="connsiteX0" fmla="*/ 0 w 3449873"/>
              <a:gd name="connsiteY0" fmla="*/ 0 h 1285505"/>
              <a:gd name="connsiteX1" fmla="*/ 3449873 w 3449873"/>
              <a:gd name="connsiteY1" fmla="*/ 1285505 h 1285505"/>
              <a:gd name="connsiteX0" fmla="*/ 0 w 2486491"/>
              <a:gd name="connsiteY0" fmla="*/ 0 h 1433557"/>
              <a:gd name="connsiteX1" fmla="*/ 2486491 w 2486491"/>
              <a:gd name="connsiteY1" fmla="*/ 1433557 h 1433557"/>
              <a:gd name="connsiteX0" fmla="*/ 0 w 2486491"/>
              <a:gd name="connsiteY0" fmla="*/ 0 h 1433557"/>
              <a:gd name="connsiteX1" fmla="*/ 2486491 w 2486491"/>
              <a:gd name="connsiteY1" fmla="*/ 1433557 h 1433557"/>
              <a:gd name="connsiteX0" fmla="*/ 0 w 2486491"/>
              <a:gd name="connsiteY0" fmla="*/ 0 h 1433557"/>
              <a:gd name="connsiteX1" fmla="*/ 2486491 w 2486491"/>
              <a:gd name="connsiteY1" fmla="*/ 1433557 h 1433557"/>
              <a:gd name="connsiteX0" fmla="*/ 0 w 2486491"/>
              <a:gd name="connsiteY0" fmla="*/ 0 h 1433557"/>
              <a:gd name="connsiteX1" fmla="*/ 2486491 w 2486491"/>
              <a:gd name="connsiteY1" fmla="*/ 1433557 h 1433557"/>
              <a:gd name="connsiteX0" fmla="*/ 0 w 2486491"/>
              <a:gd name="connsiteY0" fmla="*/ 0 h 1433557"/>
              <a:gd name="connsiteX1" fmla="*/ 2486491 w 2486491"/>
              <a:gd name="connsiteY1" fmla="*/ 1433557 h 1433557"/>
            </a:gdLst>
            <a:ahLst/>
            <a:cxnLst>
              <a:cxn ang="0">
                <a:pos x="connsiteX0" y="connsiteY0"/>
              </a:cxn>
              <a:cxn ang="0">
                <a:pos x="connsiteX1" y="connsiteY1"/>
              </a:cxn>
            </a:cxnLst>
            <a:rect l="l" t="t" r="r" b="b"/>
            <a:pathLst>
              <a:path w="2486491" h="1433557">
                <a:moveTo>
                  <a:pt x="0" y="0"/>
                </a:moveTo>
                <a:cubicBezTo>
                  <a:pt x="888916" y="865811"/>
                  <a:pt x="1572838" y="1037205"/>
                  <a:pt x="2486491" y="1433557"/>
                </a:cubicBezTo>
              </a:path>
            </a:pathLst>
          </a:custGeom>
          <a:noFill/>
          <a:ln w="9525">
            <a:solidFill>
              <a:schemeClr val="accent5">
                <a:lumMod val="20000"/>
                <a:lumOff val="80000"/>
              </a:schemeClr>
            </a:solidFill>
            <a:headEnd type="none" w="med" len="med"/>
            <a:tailEnd type="triangle" w="med" len="med"/>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TextBox 14">
            <a:extLst>
              <a:ext uri="{FF2B5EF4-FFF2-40B4-BE49-F238E27FC236}">
                <a16:creationId xmlns:a16="http://schemas.microsoft.com/office/drawing/2014/main" id="{B2D51243-9CD2-869E-C3DC-97159D83B497}"/>
              </a:ext>
            </a:extLst>
          </p:cNvPr>
          <p:cNvSpPr txBox="1"/>
          <p:nvPr/>
        </p:nvSpPr>
        <p:spPr>
          <a:xfrm flipH="1">
            <a:off x="5224608" y="4858145"/>
            <a:ext cx="2206488" cy="830997"/>
          </a:xfrm>
          <a:prstGeom prst="rect">
            <a:avLst/>
          </a:prstGeom>
          <a:effectLst/>
        </p:spPr>
        <p:txBody>
          <a:bodyPr wrap="square" lIns="0" tIns="0" rIns="0" bIns="0" rtlCol="0">
            <a:spAutoFit/>
          </a:bodyPr>
          <a:lstStyle/>
          <a:p>
            <a:pPr algn="ctr">
              <a:spcBef>
                <a:spcPts val="1200"/>
              </a:spcBef>
            </a:pPr>
            <a:r>
              <a:rPr lang="en-US">
                <a:solidFill>
                  <a:schemeClr val="accent5">
                    <a:lumMod val="20000"/>
                    <a:lumOff val="80000"/>
                  </a:schemeClr>
                </a:solidFill>
                <a:latin typeface="Avenir Book" panose="02000503020000020003" pitchFamily="2" charset="0"/>
              </a:rPr>
              <a:t>Angiogenesis: Vascularization </a:t>
            </a:r>
            <a:br>
              <a:rPr lang="en-US">
                <a:solidFill>
                  <a:schemeClr val="accent5">
                    <a:lumMod val="20000"/>
                    <a:lumOff val="80000"/>
                  </a:schemeClr>
                </a:solidFill>
                <a:latin typeface="Avenir Book" panose="02000503020000020003" pitchFamily="2" charset="0"/>
              </a:rPr>
            </a:br>
            <a:r>
              <a:rPr lang="en-US">
                <a:solidFill>
                  <a:schemeClr val="accent5">
                    <a:lumMod val="20000"/>
                    <a:lumOff val="80000"/>
                  </a:schemeClr>
                </a:solidFill>
                <a:latin typeface="Avenir Book" panose="02000503020000020003" pitchFamily="2" charset="0"/>
              </a:rPr>
              <a:t>of the tumor</a:t>
            </a:r>
          </a:p>
        </p:txBody>
      </p:sp>
      <p:sp>
        <p:nvSpPr>
          <p:cNvPr id="16" name="TextBox 15">
            <a:extLst>
              <a:ext uri="{FF2B5EF4-FFF2-40B4-BE49-F238E27FC236}">
                <a16:creationId xmlns:a16="http://schemas.microsoft.com/office/drawing/2014/main" id="{52896927-03A1-CE74-68F3-1B2E8E882EAB}"/>
              </a:ext>
            </a:extLst>
          </p:cNvPr>
          <p:cNvSpPr txBox="1"/>
          <p:nvPr/>
        </p:nvSpPr>
        <p:spPr>
          <a:xfrm>
            <a:off x="9953909" y="4858145"/>
            <a:ext cx="1460810" cy="276999"/>
          </a:xfrm>
          <a:prstGeom prst="rect">
            <a:avLst/>
          </a:prstGeom>
          <a:effectLst/>
        </p:spPr>
        <p:txBody>
          <a:bodyPr wrap="square" lIns="0" tIns="0" rIns="0" bIns="0" rtlCol="0">
            <a:spAutoFit/>
          </a:bodyPr>
          <a:lstStyle/>
          <a:p>
            <a:pPr algn="ctr">
              <a:spcBef>
                <a:spcPts val="1200"/>
              </a:spcBef>
            </a:pPr>
            <a:r>
              <a:rPr lang="en-US">
                <a:solidFill>
                  <a:schemeClr val="accent5">
                    <a:lumMod val="20000"/>
                    <a:lumOff val="80000"/>
                  </a:schemeClr>
                </a:solidFill>
                <a:latin typeface="Avenir Book" panose="02000503020000020003" pitchFamily="2" charset="0"/>
              </a:rPr>
              <a:t>Proliferation</a:t>
            </a:r>
          </a:p>
        </p:txBody>
      </p:sp>
      <p:sp>
        <p:nvSpPr>
          <p:cNvPr id="17" name="TextBox 16">
            <a:extLst>
              <a:ext uri="{FF2B5EF4-FFF2-40B4-BE49-F238E27FC236}">
                <a16:creationId xmlns:a16="http://schemas.microsoft.com/office/drawing/2014/main" id="{06C2A5DC-148E-4842-CE72-76AFE11561E8}"/>
              </a:ext>
            </a:extLst>
          </p:cNvPr>
          <p:cNvSpPr txBox="1"/>
          <p:nvPr/>
        </p:nvSpPr>
        <p:spPr>
          <a:xfrm>
            <a:off x="8044488" y="4858145"/>
            <a:ext cx="1131062" cy="553998"/>
          </a:xfrm>
          <a:prstGeom prst="rect">
            <a:avLst/>
          </a:prstGeom>
          <a:effectLst/>
        </p:spPr>
        <p:txBody>
          <a:bodyPr wrap="square" lIns="0" tIns="0" rIns="0" bIns="0" rtlCol="0">
            <a:spAutoFit/>
          </a:bodyPr>
          <a:lstStyle/>
          <a:p>
            <a:pPr algn="ctr">
              <a:spcBef>
                <a:spcPts val="1200"/>
              </a:spcBef>
            </a:pPr>
            <a:r>
              <a:rPr lang="en-US">
                <a:solidFill>
                  <a:schemeClr val="accent5">
                    <a:lumMod val="20000"/>
                    <a:lumOff val="80000"/>
                  </a:schemeClr>
                </a:solidFill>
                <a:latin typeface="Avenir Book" panose="02000503020000020003" pitchFamily="2" charset="0"/>
              </a:rPr>
              <a:t>Tumor cell survival</a:t>
            </a:r>
          </a:p>
        </p:txBody>
      </p:sp>
      <p:cxnSp>
        <p:nvCxnSpPr>
          <p:cNvPr id="18" name="Straight Connector 17">
            <a:extLst>
              <a:ext uri="{FF2B5EF4-FFF2-40B4-BE49-F238E27FC236}">
                <a16:creationId xmlns:a16="http://schemas.microsoft.com/office/drawing/2014/main" id="{3101BA96-CCC0-EFD1-A9CA-34AFDFDD5019}"/>
              </a:ext>
            </a:extLst>
          </p:cNvPr>
          <p:cNvCxnSpPr>
            <a:cxnSpLocks/>
          </p:cNvCxnSpPr>
          <p:nvPr/>
        </p:nvCxnSpPr>
        <p:spPr>
          <a:xfrm flipH="1">
            <a:off x="8597319" y="2936875"/>
            <a:ext cx="9711" cy="1828800"/>
          </a:xfrm>
          <a:prstGeom prst="line">
            <a:avLst/>
          </a:prstGeom>
          <a:noFill/>
          <a:ln w="9525">
            <a:solidFill>
              <a:schemeClr val="accent5">
                <a:lumMod val="20000"/>
                <a:lumOff val="80000"/>
              </a:schemeClr>
            </a:solidFill>
            <a:headEnd type="none" w="med" len="med"/>
            <a:tailEnd type="triangle" w="med" len="med"/>
          </a:ln>
          <a:effectLst/>
        </p:spPr>
        <p:style>
          <a:lnRef idx="1">
            <a:schemeClr val="accent1"/>
          </a:lnRef>
          <a:fillRef idx="0">
            <a:schemeClr val="accent1"/>
          </a:fillRef>
          <a:effectRef idx="0">
            <a:schemeClr val="accent1"/>
          </a:effectRef>
          <a:fontRef idx="minor">
            <a:schemeClr val="tx1"/>
          </a:fontRef>
        </p:style>
      </p:cxnSp>
      <p:sp>
        <p:nvSpPr>
          <p:cNvPr id="19" name="Freeform: Shape 18">
            <a:extLst>
              <a:ext uri="{FF2B5EF4-FFF2-40B4-BE49-F238E27FC236}">
                <a16:creationId xmlns:a16="http://schemas.microsoft.com/office/drawing/2014/main" id="{0E11E797-6B08-36F5-DBAC-26BFCEFE5B8C}"/>
              </a:ext>
            </a:extLst>
          </p:cNvPr>
          <p:cNvSpPr/>
          <p:nvPr/>
        </p:nvSpPr>
        <p:spPr>
          <a:xfrm flipH="1">
            <a:off x="6598905" y="3925342"/>
            <a:ext cx="757473" cy="849472"/>
          </a:xfrm>
          <a:custGeom>
            <a:avLst/>
            <a:gdLst>
              <a:gd name="connsiteX0" fmla="*/ 0 w 2857500"/>
              <a:gd name="connsiteY0" fmla="*/ 0 h 1045029"/>
              <a:gd name="connsiteX1" fmla="*/ 2857500 w 2857500"/>
              <a:gd name="connsiteY1" fmla="*/ 1045029 h 1045029"/>
              <a:gd name="connsiteX0" fmla="*/ 0 w 2857500"/>
              <a:gd name="connsiteY0" fmla="*/ 1840 h 1046869"/>
              <a:gd name="connsiteX1" fmla="*/ 2857500 w 2857500"/>
              <a:gd name="connsiteY1" fmla="*/ 1046869 h 1046869"/>
              <a:gd name="connsiteX0" fmla="*/ 0 w 2857500"/>
              <a:gd name="connsiteY0" fmla="*/ 1984 h 1047013"/>
              <a:gd name="connsiteX1" fmla="*/ 2857500 w 2857500"/>
              <a:gd name="connsiteY1" fmla="*/ 1047013 h 1047013"/>
              <a:gd name="connsiteX0" fmla="*/ 0 w 2604408"/>
              <a:gd name="connsiteY0" fmla="*/ 2007 h 1038872"/>
              <a:gd name="connsiteX1" fmla="*/ 2604408 w 2604408"/>
              <a:gd name="connsiteY1" fmla="*/ 1038872 h 1038872"/>
              <a:gd name="connsiteX0" fmla="*/ 0 w 2604408"/>
              <a:gd name="connsiteY0" fmla="*/ 0 h 1036865"/>
              <a:gd name="connsiteX1" fmla="*/ 2604408 w 2604408"/>
              <a:gd name="connsiteY1" fmla="*/ 1036865 h 1036865"/>
              <a:gd name="connsiteX0" fmla="*/ 0 w 2386192"/>
              <a:gd name="connsiteY0" fmla="*/ 0 h 1304270"/>
              <a:gd name="connsiteX1" fmla="*/ 2386192 w 2386192"/>
              <a:gd name="connsiteY1" fmla="*/ 1304270 h 1304270"/>
              <a:gd name="connsiteX0" fmla="*/ 0 w 2386192"/>
              <a:gd name="connsiteY0" fmla="*/ 0 h 1304270"/>
              <a:gd name="connsiteX1" fmla="*/ 2386192 w 2386192"/>
              <a:gd name="connsiteY1" fmla="*/ 1304270 h 1304270"/>
              <a:gd name="connsiteX0" fmla="*/ 0 w 2178014"/>
              <a:gd name="connsiteY0" fmla="*/ 0 h 1354726"/>
              <a:gd name="connsiteX1" fmla="*/ 2178014 w 2178014"/>
              <a:gd name="connsiteY1" fmla="*/ 1354726 h 1354726"/>
              <a:gd name="connsiteX0" fmla="*/ 0 w 2178014"/>
              <a:gd name="connsiteY0" fmla="*/ 0 h 1354726"/>
              <a:gd name="connsiteX1" fmla="*/ 2178014 w 2178014"/>
              <a:gd name="connsiteY1" fmla="*/ 1354726 h 1354726"/>
              <a:gd name="connsiteX0" fmla="*/ 0 w 1726962"/>
              <a:gd name="connsiteY0" fmla="*/ 0 h 1506093"/>
              <a:gd name="connsiteX1" fmla="*/ 1726962 w 1726962"/>
              <a:gd name="connsiteY1" fmla="*/ 1506093 h 1506093"/>
              <a:gd name="connsiteX0" fmla="*/ 0 w 1449392"/>
              <a:gd name="connsiteY0" fmla="*/ 0 h 2035877"/>
              <a:gd name="connsiteX1" fmla="*/ 1449392 w 1449392"/>
              <a:gd name="connsiteY1" fmla="*/ 2035877 h 2035877"/>
              <a:gd name="connsiteX0" fmla="*/ 0 w 1449392"/>
              <a:gd name="connsiteY0" fmla="*/ 0 h 2035877"/>
              <a:gd name="connsiteX1" fmla="*/ 1449392 w 1449392"/>
              <a:gd name="connsiteY1" fmla="*/ 2035877 h 2035877"/>
              <a:gd name="connsiteX0" fmla="*/ 0 w 1414696"/>
              <a:gd name="connsiteY0" fmla="*/ 0 h 2111560"/>
              <a:gd name="connsiteX1" fmla="*/ 1414696 w 1414696"/>
              <a:gd name="connsiteY1" fmla="*/ 2111560 h 2111560"/>
              <a:gd name="connsiteX0" fmla="*/ 0 w 1414696"/>
              <a:gd name="connsiteY0" fmla="*/ 0 h 2111560"/>
              <a:gd name="connsiteX1" fmla="*/ 1414696 w 1414696"/>
              <a:gd name="connsiteY1" fmla="*/ 2111560 h 2111560"/>
              <a:gd name="connsiteX0" fmla="*/ 0 w 1414696"/>
              <a:gd name="connsiteY0" fmla="*/ 0 h 2111560"/>
              <a:gd name="connsiteX1" fmla="*/ 1414696 w 1414696"/>
              <a:gd name="connsiteY1" fmla="*/ 2111560 h 2111560"/>
              <a:gd name="connsiteX0" fmla="*/ 0 w 1666243"/>
              <a:gd name="connsiteY0" fmla="*/ 0 h 1625926"/>
              <a:gd name="connsiteX1" fmla="*/ 1666243 w 1666243"/>
              <a:gd name="connsiteY1" fmla="*/ 1625926 h 1625926"/>
              <a:gd name="connsiteX0" fmla="*/ 0 w 1666243"/>
              <a:gd name="connsiteY0" fmla="*/ 0 h 1625926"/>
              <a:gd name="connsiteX1" fmla="*/ 1666243 w 1666243"/>
              <a:gd name="connsiteY1" fmla="*/ 1625926 h 1625926"/>
              <a:gd name="connsiteX0" fmla="*/ 0 w 2776525"/>
              <a:gd name="connsiteY0" fmla="*/ 0 h 2054799"/>
              <a:gd name="connsiteX1" fmla="*/ 2776525 w 2776525"/>
              <a:gd name="connsiteY1" fmla="*/ 2054799 h 2054799"/>
              <a:gd name="connsiteX0" fmla="*/ 0 w 2776525"/>
              <a:gd name="connsiteY0" fmla="*/ 0 h 2054799"/>
              <a:gd name="connsiteX1" fmla="*/ 2776525 w 2776525"/>
              <a:gd name="connsiteY1" fmla="*/ 2054799 h 2054799"/>
              <a:gd name="connsiteX0" fmla="*/ 0 w 2776525"/>
              <a:gd name="connsiteY0" fmla="*/ 0 h 2054799"/>
              <a:gd name="connsiteX1" fmla="*/ 2776525 w 2776525"/>
              <a:gd name="connsiteY1" fmla="*/ 2054799 h 2054799"/>
              <a:gd name="connsiteX0" fmla="*/ 0 w 2776525"/>
              <a:gd name="connsiteY0" fmla="*/ 0 h 2054799"/>
              <a:gd name="connsiteX1" fmla="*/ 2776525 w 2776525"/>
              <a:gd name="connsiteY1" fmla="*/ 2054799 h 2054799"/>
              <a:gd name="connsiteX0" fmla="*/ 0 w 2776525"/>
              <a:gd name="connsiteY0" fmla="*/ 0 h 2054799"/>
              <a:gd name="connsiteX1" fmla="*/ 2776525 w 2776525"/>
              <a:gd name="connsiteY1" fmla="*/ 2054799 h 2054799"/>
            </a:gdLst>
            <a:ahLst/>
            <a:cxnLst>
              <a:cxn ang="0">
                <a:pos x="connsiteX0" y="connsiteY0"/>
              </a:cxn>
              <a:cxn ang="0">
                <a:pos x="connsiteX1" y="connsiteY1"/>
              </a:cxn>
            </a:cxnLst>
            <a:rect l="l" t="t" r="r" b="b"/>
            <a:pathLst>
              <a:path w="2776525" h="2054799">
                <a:moveTo>
                  <a:pt x="0" y="0"/>
                </a:moveTo>
                <a:cubicBezTo>
                  <a:pt x="756052" y="413821"/>
                  <a:pt x="1907219" y="961846"/>
                  <a:pt x="2776525" y="2054799"/>
                </a:cubicBezTo>
              </a:path>
            </a:pathLst>
          </a:custGeom>
          <a:noFill/>
          <a:ln w="9525">
            <a:solidFill>
              <a:schemeClr val="accent5">
                <a:lumMod val="20000"/>
                <a:lumOff val="80000"/>
              </a:schemeClr>
            </a:solidFill>
            <a:headEnd type="none" w="med" len="med"/>
            <a:tailEnd type="triangle" w="med" len="med"/>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 name="TextBox 19">
            <a:extLst>
              <a:ext uri="{FF2B5EF4-FFF2-40B4-BE49-F238E27FC236}">
                <a16:creationId xmlns:a16="http://schemas.microsoft.com/office/drawing/2014/main" id="{3460395E-93A9-C824-D0C8-F27DF99A73F2}"/>
              </a:ext>
            </a:extLst>
          </p:cNvPr>
          <p:cNvSpPr txBox="1"/>
          <p:nvPr/>
        </p:nvSpPr>
        <p:spPr>
          <a:xfrm>
            <a:off x="4844238" y="1516524"/>
            <a:ext cx="1509388" cy="430887"/>
          </a:xfrm>
          <a:prstGeom prst="rect">
            <a:avLst/>
          </a:prstGeom>
          <a:noFill/>
          <a:effectLst/>
        </p:spPr>
        <p:txBody>
          <a:bodyPr wrap="none" lIns="45720" tIns="0" rIns="45720" bIns="0" rtlCol="0">
            <a:spAutoFit/>
          </a:bodyPr>
          <a:lstStyle/>
          <a:p>
            <a:pPr algn="l">
              <a:spcBef>
                <a:spcPts val="1200"/>
              </a:spcBef>
            </a:pPr>
            <a:r>
              <a:rPr lang="en-US" sz="2800">
                <a:solidFill>
                  <a:schemeClr val="accent2"/>
                </a:solidFill>
                <a:latin typeface="Roboto Slab" pitchFamily="2" charset="0"/>
                <a:ea typeface="Roboto Slab" pitchFamily="2" charset="0"/>
              </a:rPr>
              <a:t>Hypoxia</a:t>
            </a:r>
          </a:p>
        </p:txBody>
      </p:sp>
      <p:sp>
        <p:nvSpPr>
          <p:cNvPr id="21" name="TextBox 20">
            <a:extLst>
              <a:ext uri="{FF2B5EF4-FFF2-40B4-BE49-F238E27FC236}">
                <a16:creationId xmlns:a16="http://schemas.microsoft.com/office/drawing/2014/main" id="{84BC4188-DEA9-9B74-DBAF-FC2EF05837F0}"/>
              </a:ext>
            </a:extLst>
          </p:cNvPr>
          <p:cNvSpPr txBox="1"/>
          <p:nvPr/>
        </p:nvSpPr>
        <p:spPr>
          <a:xfrm>
            <a:off x="4387919" y="1958928"/>
            <a:ext cx="2344642" cy="738664"/>
          </a:xfrm>
          <a:prstGeom prst="rect">
            <a:avLst/>
          </a:prstGeom>
          <a:noFill/>
          <a:effectLst/>
        </p:spPr>
        <p:txBody>
          <a:bodyPr wrap="square" lIns="0" tIns="0" rIns="0" bIns="0" rtlCol="0">
            <a:spAutoFit/>
          </a:bodyPr>
          <a:lstStyle/>
          <a:p>
            <a:pPr marL="233363" indent="-233363" algn="l">
              <a:spcBef>
                <a:spcPts val="1200"/>
              </a:spcBef>
            </a:pPr>
            <a:r>
              <a:rPr lang="en-US" sz="1600">
                <a:solidFill>
                  <a:schemeClr val="accent5"/>
                </a:solidFill>
                <a:latin typeface="Avenir Book" panose="02000503020000020003" pitchFamily="2" charset="0"/>
              </a:rPr>
              <a:t>…	low oxygen levels lead to elevated HIF1</a:t>
            </a:r>
            <a:r>
              <a:rPr lang="el-GR" sz="1600">
                <a:solidFill>
                  <a:schemeClr val="accent5"/>
                </a:solidFill>
                <a:latin typeface="Avenir Book" panose="02000503020000020003" pitchFamily="2" charset="0"/>
              </a:rPr>
              <a:t>α</a:t>
            </a:r>
            <a:r>
              <a:rPr lang="en-US" sz="1600">
                <a:solidFill>
                  <a:schemeClr val="accent5"/>
                </a:solidFill>
                <a:latin typeface="Avenir Book" panose="02000503020000020003" pitchFamily="2" charset="0"/>
              </a:rPr>
              <a:t> protein expression</a:t>
            </a:r>
          </a:p>
        </p:txBody>
      </p:sp>
      <p:cxnSp>
        <p:nvCxnSpPr>
          <p:cNvPr id="22" name="Straight Connector 21">
            <a:extLst>
              <a:ext uri="{FF2B5EF4-FFF2-40B4-BE49-F238E27FC236}">
                <a16:creationId xmlns:a16="http://schemas.microsoft.com/office/drawing/2014/main" id="{60B23C9B-0577-24F5-68BE-57886F2321F6}"/>
              </a:ext>
            </a:extLst>
          </p:cNvPr>
          <p:cNvCxnSpPr>
            <a:cxnSpLocks/>
            <a:stCxn id="20" idx="3"/>
          </p:cNvCxnSpPr>
          <p:nvPr/>
        </p:nvCxnSpPr>
        <p:spPr>
          <a:xfrm>
            <a:off x="6353626" y="1731968"/>
            <a:ext cx="1596850" cy="0"/>
          </a:xfrm>
          <a:prstGeom prst="line">
            <a:avLst/>
          </a:prstGeom>
          <a:noFill/>
          <a:ln w="9525">
            <a:solidFill>
              <a:schemeClr val="accent2"/>
            </a:solidFill>
            <a:headEnd type="none" w="med" len="med"/>
            <a:tailEnd type="triangle" w="med" len="med"/>
          </a:ln>
          <a:effectLst/>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08C104A7-AC0D-871B-4CDB-3E1C7CC86D6B}"/>
              </a:ext>
            </a:extLst>
          </p:cNvPr>
          <p:cNvCxnSpPr>
            <a:cxnSpLocks/>
          </p:cNvCxnSpPr>
          <p:nvPr/>
        </p:nvCxnSpPr>
        <p:spPr>
          <a:xfrm>
            <a:off x="3082842" y="1731968"/>
            <a:ext cx="1710474" cy="0"/>
          </a:xfrm>
          <a:prstGeom prst="line">
            <a:avLst/>
          </a:prstGeom>
          <a:noFill/>
          <a:ln w="9525">
            <a:solidFill>
              <a:schemeClr val="accent2"/>
            </a:solidFill>
            <a:headEnd type="none" w="med" len="med"/>
            <a:tailEnd type="triangle" w="med" len="med"/>
          </a:ln>
          <a:effectLst/>
        </p:spPr>
        <p:style>
          <a:lnRef idx="1">
            <a:schemeClr val="accent1"/>
          </a:lnRef>
          <a:fillRef idx="0">
            <a:schemeClr val="accent1"/>
          </a:fillRef>
          <a:effectRef idx="0">
            <a:schemeClr val="accent1"/>
          </a:effectRef>
          <a:fontRef idx="minor">
            <a:schemeClr val="tx1"/>
          </a:fontRef>
        </p:style>
      </p:cxnSp>
      <p:pic>
        <p:nvPicPr>
          <p:cNvPr id="24" name="Picture 23">
            <a:extLst>
              <a:ext uri="{FF2B5EF4-FFF2-40B4-BE49-F238E27FC236}">
                <a16:creationId xmlns:a16="http://schemas.microsoft.com/office/drawing/2014/main" id="{ED09DEE3-E375-0C7E-A696-ACE87FAF8BAA}"/>
              </a:ext>
            </a:extLst>
          </p:cNvPr>
          <p:cNvPicPr>
            <a:picLocks noChangeAspect="1"/>
          </p:cNvPicPr>
          <p:nvPr/>
        </p:nvPicPr>
        <p:blipFill rotWithShape="1">
          <a:blip r:embed="rId3"/>
          <a:srcRect l="5047" t="3700" r="38236" b="4582"/>
          <a:stretch/>
        </p:blipFill>
        <p:spPr>
          <a:xfrm>
            <a:off x="711129" y="2825050"/>
            <a:ext cx="2335563" cy="2139674"/>
          </a:xfrm>
          <a:prstGeom prst="rect">
            <a:avLst/>
          </a:prstGeom>
        </p:spPr>
      </p:pic>
      <p:pic>
        <p:nvPicPr>
          <p:cNvPr id="25" name="Picture 24">
            <a:extLst>
              <a:ext uri="{FF2B5EF4-FFF2-40B4-BE49-F238E27FC236}">
                <a16:creationId xmlns:a16="http://schemas.microsoft.com/office/drawing/2014/main" id="{3557B783-7C2E-3139-6514-DA56CF888CC3}"/>
              </a:ext>
            </a:extLst>
          </p:cNvPr>
          <p:cNvPicPr>
            <a:picLocks noChangeAspect="1"/>
          </p:cNvPicPr>
          <p:nvPr/>
        </p:nvPicPr>
        <p:blipFill rotWithShape="1">
          <a:blip r:embed="rId3"/>
          <a:srcRect l="70731" t="7270" r="25117" b="83233"/>
          <a:stretch/>
        </p:blipFill>
        <p:spPr>
          <a:xfrm>
            <a:off x="894081" y="5394478"/>
            <a:ext cx="345046" cy="326308"/>
          </a:xfrm>
          <a:prstGeom prst="rect">
            <a:avLst/>
          </a:prstGeom>
        </p:spPr>
      </p:pic>
      <p:pic>
        <p:nvPicPr>
          <p:cNvPr id="26" name="Picture 25">
            <a:extLst>
              <a:ext uri="{FF2B5EF4-FFF2-40B4-BE49-F238E27FC236}">
                <a16:creationId xmlns:a16="http://schemas.microsoft.com/office/drawing/2014/main" id="{BFCB2F5A-46C3-FD48-4A49-E6488188B722}"/>
              </a:ext>
            </a:extLst>
          </p:cNvPr>
          <p:cNvPicPr>
            <a:picLocks noChangeAspect="1"/>
          </p:cNvPicPr>
          <p:nvPr/>
        </p:nvPicPr>
        <p:blipFill rotWithShape="1">
          <a:blip r:embed="rId4"/>
          <a:srcRect l="82488" t="22571" r="3220" b="7222"/>
          <a:stretch/>
        </p:blipFill>
        <p:spPr>
          <a:xfrm>
            <a:off x="2737795" y="5364980"/>
            <a:ext cx="345047" cy="376660"/>
          </a:xfrm>
          <a:prstGeom prst="rect">
            <a:avLst/>
          </a:prstGeom>
        </p:spPr>
      </p:pic>
      <p:pic>
        <p:nvPicPr>
          <p:cNvPr id="27" name="Picture 26">
            <a:extLst>
              <a:ext uri="{FF2B5EF4-FFF2-40B4-BE49-F238E27FC236}">
                <a16:creationId xmlns:a16="http://schemas.microsoft.com/office/drawing/2014/main" id="{78670D59-95B2-F2BE-9F5A-D968314E7761}"/>
              </a:ext>
            </a:extLst>
          </p:cNvPr>
          <p:cNvPicPr>
            <a:picLocks noChangeAspect="1"/>
          </p:cNvPicPr>
          <p:nvPr/>
        </p:nvPicPr>
        <p:blipFill rotWithShape="1">
          <a:blip r:embed="rId3"/>
          <a:srcRect l="70836" t="77155" r="24743" b="8615"/>
          <a:stretch/>
        </p:blipFill>
        <p:spPr>
          <a:xfrm>
            <a:off x="1513040" y="5798376"/>
            <a:ext cx="238011" cy="359992"/>
          </a:xfrm>
          <a:prstGeom prst="rect">
            <a:avLst/>
          </a:prstGeom>
        </p:spPr>
      </p:pic>
      <p:sp>
        <p:nvSpPr>
          <p:cNvPr id="28" name="Rectangle: Rounded Corners 27">
            <a:extLst>
              <a:ext uri="{FF2B5EF4-FFF2-40B4-BE49-F238E27FC236}">
                <a16:creationId xmlns:a16="http://schemas.microsoft.com/office/drawing/2014/main" id="{75F4C3A8-3518-A473-9DD3-60852B4A5A1D}"/>
              </a:ext>
            </a:extLst>
          </p:cNvPr>
          <p:cNvSpPr/>
          <p:nvPr/>
        </p:nvSpPr>
        <p:spPr>
          <a:xfrm>
            <a:off x="633639" y="5189730"/>
            <a:ext cx="2626715" cy="551910"/>
          </a:xfrm>
          <a:prstGeom prst="roundRect">
            <a:avLst/>
          </a:prstGeom>
          <a:noFill/>
          <a:ln w="952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29" name="TextBox 28">
            <a:extLst>
              <a:ext uri="{FF2B5EF4-FFF2-40B4-BE49-F238E27FC236}">
                <a16:creationId xmlns:a16="http://schemas.microsoft.com/office/drawing/2014/main" id="{0AF22995-AF45-DD22-2AA9-4662CC657EC7}"/>
              </a:ext>
            </a:extLst>
          </p:cNvPr>
          <p:cNvSpPr txBox="1"/>
          <p:nvPr/>
        </p:nvSpPr>
        <p:spPr>
          <a:xfrm>
            <a:off x="701736" y="5227329"/>
            <a:ext cx="729736" cy="169277"/>
          </a:xfrm>
          <a:prstGeom prst="rect">
            <a:avLst/>
          </a:prstGeom>
          <a:noFill/>
          <a:effectLst/>
        </p:spPr>
        <p:txBody>
          <a:bodyPr wrap="square" lIns="0" tIns="0" rIns="0" bIns="0" rtlCol="0">
            <a:spAutoFit/>
          </a:bodyPr>
          <a:lstStyle/>
          <a:p>
            <a:pPr algn="ctr">
              <a:spcBef>
                <a:spcPts val="1200"/>
              </a:spcBef>
            </a:pPr>
            <a:r>
              <a:rPr lang="en-US" sz="1100" err="1">
                <a:solidFill>
                  <a:schemeClr val="accent5"/>
                </a:solidFill>
                <a:latin typeface="Avenir Medium" panose="02000603020000020003" pitchFamily="2" charset="0"/>
              </a:rPr>
              <a:t>normoxic</a:t>
            </a:r>
            <a:endParaRPr lang="en-US" sz="1100">
              <a:solidFill>
                <a:schemeClr val="accent5"/>
              </a:solidFill>
              <a:latin typeface="Avenir Medium" panose="02000603020000020003" pitchFamily="2" charset="0"/>
            </a:endParaRPr>
          </a:p>
        </p:txBody>
      </p:sp>
      <p:sp>
        <p:nvSpPr>
          <p:cNvPr id="30" name="TextBox 29">
            <a:extLst>
              <a:ext uri="{FF2B5EF4-FFF2-40B4-BE49-F238E27FC236}">
                <a16:creationId xmlns:a16="http://schemas.microsoft.com/office/drawing/2014/main" id="{34A06351-F257-6A0E-0E48-C21371000F71}"/>
              </a:ext>
            </a:extLst>
          </p:cNvPr>
          <p:cNvSpPr txBox="1"/>
          <p:nvPr/>
        </p:nvSpPr>
        <p:spPr>
          <a:xfrm>
            <a:off x="2545450" y="5227329"/>
            <a:ext cx="729736" cy="169277"/>
          </a:xfrm>
          <a:prstGeom prst="rect">
            <a:avLst/>
          </a:prstGeom>
          <a:noFill/>
          <a:effectLst/>
        </p:spPr>
        <p:txBody>
          <a:bodyPr wrap="square" lIns="0" tIns="0" rIns="0" bIns="0" rtlCol="0">
            <a:spAutoFit/>
          </a:bodyPr>
          <a:lstStyle/>
          <a:p>
            <a:pPr algn="ctr">
              <a:spcBef>
                <a:spcPts val="1200"/>
              </a:spcBef>
            </a:pPr>
            <a:r>
              <a:rPr lang="en-US" sz="1100">
                <a:solidFill>
                  <a:schemeClr val="accent5"/>
                </a:solidFill>
                <a:latin typeface="Avenir Medium" panose="02000603020000020003" pitchFamily="2" charset="0"/>
              </a:rPr>
              <a:t>hypoxic</a:t>
            </a:r>
          </a:p>
        </p:txBody>
      </p:sp>
      <p:sp>
        <p:nvSpPr>
          <p:cNvPr id="31" name="TextBox 30">
            <a:extLst>
              <a:ext uri="{FF2B5EF4-FFF2-40B4-BE49-F238E27FC236}">
                <a16:creationId xmlns:a16="http://schemas.microsoft.com/office/drawing/2014/main" id="{FFACA831-FDFC-646F-5256-17DA30C8686B}"/>
              </a:ext>
            </a:extLst>
          </p:cNvPr>
          <p:cNvSpPr txBox="1"/>
          <p:nvPr/>
        </p:nvSpPr>
        <p:spPr>
          <a:xfrm>
            <a:off x="1582128" y="5309966"/>
            <a:ext cx="729736" cy="338554"/>
          </a:xfrm>
          <a:prstGeom prst="rect">
            <a:avLst/>
          </a:prstGeom>
          <a:noFill/>
          <a:effectLst/>
        </p:spPr>
        <p:txBody>
          <a:bodyPr wrap="square" lIns="0" tIns="0" rIns="0" bIns="0" rtlCol="0">
            <a:spAutoFit/>
          </a:bodyPr>
          <a:lstStyle/>
          <a:p>
            <a:pPr algn="ctr">
              <a:spcBef>
                <a:spcPts val="1200"/>
              </a:spcBef>
            </a:pPr>
            <a:r>
              <a:rPr lang="en-US" sz="1100">
                <a:solidFill>
                  <a:schemeClr val="accent5"/>
                </a:solidFill>
                <a:latin typeface="Avenir Medium" panose="02000603020000020003" pitchFamily="2" charset="0"/>
              </a:rPr>
              <a:t>Carcinoma cells</a:t>
            </a:r>
          </a:p>
        </p:txBody>
      </p:sp>
      <p:sp>
        <p:nvSpPr>
          <p:cNvPr id="32" name="TextBox 31">
            <a:extLst>
              <a:ext uri="{FF2B5EF4-FFF2-40B4-BE49-F238E27FC236}">
                <a16:creationId xmlns:a16="http://schemas.microsoft.com/office/drawing/2014/main" id="{EC6ED26C-CCC8-47C7-55F2-4CBA020046D1}"/>
              </a:ext>
            </a:extLst>
          </p:cNvPr>
          <p:cNvSpPr txBox="1"/>
          <p:nvPr/>
        </p:nvSpPr>
        <p:spPr>
          <a:xfrm>
            <a:off x="1779329" y="5884883"/>
            <a:ext cx="729736" cy="169277"/>
          </a:xfrm>
          <a:prstGeom prst="rect">
            <a:avLst/>
          </a:prstGeom>
          <a:noFill/>
          <a:effectLst/>
        </p:spPr>
        <p:txBody>
          <a:bodyPr wrap="square" lIns="0" tIns="0" rIns="0" bIns="0" rtlCol="0">
            <a:spAutoFit/>
          </a:bodyPr>
          <a:lstStyle/>
          <a:p>
            <a:pPr algn="ctr">
              <a:spcBef>
                <a:spcPts val="1200"/>
              </a:spcBef>
            </a:pPr>
            <a:r>
              <a:rPr lang="en-US" sz="1100">
                <a:solidFill>
                  <a:schemeClr val="accent5"/>
                </a:solidFill>
                <a:latin typeface="Avenir Medium" panose="02000603020000020003" pitchFamily="2" charset="0"/>
              </a:rPr>
              <a:t>vasculature</a:t>
            </a:r>
          </a:p>
        </p:txBody>
      </p:sp>
      <p:sp>
        <p:nvSpPr>
          <p:cNvPr id="33" name="TextBox 32">
            <a:extLst>
              <a:ext uri="{FF2B5EF4-FFF2-40B4-BE49-F238E27FC236}">
                <a16:creationId xmlns:a16="http://schemas.microsoft.com/office/drawing/2014/main" id="{A9C9A4AD-25BF-44CA-7FD9-E9B25BD8CF87}"/>
              </a:ext>
            </a:extLst>
          </p:cNvPr>
          <p:cNvSpPr txBox="1"/>
          <p:nvPr/>
        </p:nvSpPr>
        <p:spPr>
          <a:xfrm>
            <a:off x="7197247" y="1909626"/>
            <a:ext cx="3587999" cy="984885"/>
          </a:xfrm>
          <a:prstGeom prst="rect">
            <a:avLst/>
          </a:prstGeom>
          <a:noFill/>
          <a:effectLst/>
        </p:spPr>
        <p:txBody>
          <a:bodyPr wrap="square" lIns="0" tIns="0" rIns="0" bIns="0" rtlCol="0">
            <a:spAutoFit/>
          </a:bodyPr>
          <a:lstStyle/>
          <a:p>
            <a:pPr marL="233363" indent="-233363">
              <a:spcBef>
                <a:spcPts val="1200"/>
              </a:spcBef>
            </a:pPr>
            <a:r>
              <a:rPr lang="en-US" sz="1600">
                <a:solidFill>
                  <a:schemeClr val="accent5"/>
                </a:solidFill>
                <a:latin typeface="Avenir Book" panose="02000503020000020003" pitchFamily="2" charset="0"/>
              </a:rPr>
              <a:t>…	turns on VEGF-A expression and secretion to recruit new vasculature as well as turning on a multitude of downstream survival genes</a:t>
            </a:r>
          </a:p>
        </p:txBody>
      </p:sp>
      <p:sp>
        <p:nvSpPr>
          <p:cNvPr id="4" name="Rectangle 3">
            <a:hlinkClick r:id="rId5" action="ppaction://hlinksldjump"/>
            <a:extLst>
              <a:ext uri="{FF2B5EF4-FFF2-40B4-BE49-F238E27FC236}">
                <a16:creationId xmlns:a16="http://schemas.microsoft.com/office/drawing/2014/main" id="{FFCD638B-FB2E-E12F-5695-4D5157A97E34}"/>
              </a:ext>
            </a:extLst>
          </p:cNvPr>
          <p:cNvSpPr/>
          <p:nvPr/>
        </p:nvSpPr>
        <p:spPr>
          <a:xfrm>
            <a:off x="11096625" y="6191250"/>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
        <p:nvSpPr>
          <p:cNvPr id="5" name="TextBox 4">
            <a:extLst>
              <a:ext uri="{FF2B5EF4-FFF2-40B4-BE49-F238E27FC236}">
                <a16:creationId xmlns:a16="http://schemas.microsoft.com/office/drawing/2014/main" id="{37C03D1F-0E7E-2141-3766-DF3C2D8D919E}"/>
              </a:ext>
            </a:extLst>
          </p:cNvPr>
          <p:cNvSpPr txBox="1"/>
          <p:nvPr/>
        </p:nvSpPr>
        <p:spPr>
          <a:xfrm>
            <a:off x="7946604" y="1514675"/>
            <a:ext cx="1250496" cy="430887"/>
          </a:xfrm>
          <a:prstGeom prst="rect">
            <a:avLst/>
          </a:prstGeom>
          <a:solidFill>
            <a:schemeClr val="bg1"/>
          </a:solidFill>
          <a:effectLst/>
        </p:spPr>
        <p:txBody>
          <a:bodyPr wrap="square" lIns="45720" tIns="0" rIns="45720" bIns="0" rtlCol="0">
            <a:spAutoFit/>
          </a:bodyPr>
          <a:lstStyle/>
          <a:p>
            <a:pPr algn="l">
              <a:spcBef>
                <a:spcPts val="1200"/>
              </a:spcBef>
            </a:pPr>
            <a:r>
              <a:rPr lang="en-US" sz="2800">
                <a:solidFill>
                  <a:schemeClr val="accent5">
                    <a:lumMod val="20000"/>
                    <a:lumOff val="80000"/>
                  </a:schemeClr>
                </a:solidFill>
                <a:latin typeface="Roboto Slab" pitchFamily="2" charset="0"/>
                <a:ea typeface="Roboto Slab" pitchFamily="2" charset="0"/>
              </a:rPr>
              <a:t>HIF1</a:t>
            </a:r>
            <a:r>
              <a:rPr lang="el-GR" sz="2800">
                <a:solidFill>
                  <a:schemeClr val="accent5">
                    <a:lumMod val="20000"/>
                    <a:lumOff val="80000"/>
                  </a:schemeClr>
                </a:solidFill>
                <a:latin typeface="Avenir Book" panose="02000503020000020003" pitchFamily="2" charset="0"/>
              </a:rPr>
              <a:t>α</a:t>
            </a:r>
            <a:endParaRPr lang="en-US" sz="2800">
              <a:solidFill>
                <a:schemeClr val="accent5">
                  <a:lumMod val="20000"/>
                  <a:lumOff val="80000"/>
                </a:schemeClr>
              </a:solidFill>
              <a:latin typeface="Roboto Slab" pitchFamily="2" charset="0"/>
              <a:ea typeface="Roboto Slab" pitchFamily="2" charset="0"/>
            </a:endParaRPr>
          </a:p>
        </p:txBody>
      </p:sp>
      <p:sp>
        <p:nvSpPr>
          <p:cNvPr id="9" name="TextBox 8">
            <a:extLst>
              <a:ext uri="{FF2B5EF4-FFF2-40B4-BE49-F238E27FC236}">
                <a16:creationId xmlns:a16="http://schemas.microsoft.com/office/drawing/2014/main" id="{3327AAF0-6091-653A-4443-C37880D11EC0}"/>
              </a:ext>
            </a:extLst>
          </p:cNvPr>
          <p:cNvSpPr txBox="1"/>
          <p:nvPr/>
        </p:nvSpPr>
        <p:spPr>
          <a:xfrm>
            <a:off x="6900962" y="3637088"/>
            <a:ext cx="997891" cy="276999"/>
          </a:xfrm>
          <a:prstGeom prst="rect">
            <a:avLst/>
          </a:prstGeom>
          <a:solidFill>
            <a:schemeClr val="bg1"/>
          </a:solidFill>
          <a:effectLst/>
        </p:spPr>
        <p:txBody>
          <a:bodyPr wrap="square" lIns="0" tIns="0" rIns="0" bIns="0" rtlCol="0">
            <a:spAutoFit/>
          </a:bodyPr>
          <a:lstStyle/>
          <a:p>
            <a:pPr algn="ctr">
              <a:spcBef>
                <a:spcPts val="1200"/>
              </a:spcBef>
            </a:pPr>
            <a:r>
              <a:rPr lang="en-US">
                <a:solidFill>
                  <a:schemeClr val="accent5">
                    <a:lumMod val="20000"/>
                    <a:lumOff val="80000"/>
                  </a:schemeClr>
                </a:solidFill>
                <a:latin typeface="Avenir Medium" panose="02000603020000020003" pitchFamily="2" charset="0"/>
              </a:rPr>
              <a:t>VEGF-A</a:t>
            </a:r>
          </a:p>
        </p:txBody>
      </p:sp>
      <p:sp>
        <p:nvSpPr>
          <p:cNvPr id="34" name="TextBox 33">
            <a:extLst>
              <a:ext uri="{FF2B5EF4-FFF2-40B4-BE49-F238E27FC236}">
                <a16:creationId xmlns:a16="http://schemas.microsoft.com/office/drawing/2014/main" id="{144F3ACB-0FCB-67F0-28A0-F0C332E6AE1A}"/>
              </a:ext>
            </a:extLst>
          </p:cNvPr>
          <p:cNvSpPr txBox="1"/>
          <p:nvPr/>
        </p:nvSpPr>
        <p:spPr>
          <a:xfrm>
            <a:off x="3951962" y="3527320"/>
            <a:ext cx="2281464" cy="430887"/>
          </a:xfrm>
          <a:prstGeom prst="rect">
            <a:avLst/>
          </a:prstGeom>
          <a:solidFill>
            <a:schemeClr val="bg1"/>
          </a:solidFill>
          <a:effectLst/>
        </p:spPr>
        <p:txBody>
          <a:bodyPr wrap="square" lIns="0" tIns="0" rIns="0" bIns="0" rtlCol="0">
            <a:spAutoFit/>
          </a:bodyPr>
          <a:lstStyle>
            <a:defPPr>
              <a:defRPr lang="en-UG"/>
            </a:defPPr>
            <a:lvl1pPr>
              <a:spcBef>
                <a:spcPts val="1200"/>
              </a:spcBef>
              <a:defRPr sz="2800">
                <a:solidFill>
                  <a:schemeClr val="accent2"/>
                </a:solidFill>
                <a:latin typeface="Roboto Slab" pitchFamily="2" charset="0"/>
                <a:ea typeface="Roboto Slab" pitchFamily="2" charset="0"/>
              </a:defRPr>
            </a:lvl1pPr>
          </a:lstStyle>
          <a:p>
            <a:r>
              <a:rPr lang="en-US">
                <a:solidFill>
                  <a:schemeClr val="accent4"/>
                </a:solidFill>
              </a:rPr>
              <a:t>bevacizumab</a:t>
            </a:r>
          </a:p>
        </p:txBody>
      </p:sp>
      <p:sp>
        <p:nvSpPr>
          <p:cNvPr id="35" name="TextBox 34">
            <a:extLst>
              <a:ext uri="{FF2B5EF4-FFF2-40B4-BE49-F238E27FC236}">
                <a16:creationId xmlns:a16="http://schemas.microsoft.com/office/drawing/2014/main" id="{968DA656-233B-CFB8-F065-FA352A4B48E6}"/>
              </a:ext>
            </a:extLst>
          </p:cNvPr>
          <p:cNvSpPr txBox="1"/>
          <p:nvPr/>
        </p:nvSpPr>
        <p:spPr>
          <a:xfrm>
            <a:off x="3951962" y="3939157"/>
            <a:ext cx="1820349" cy="246221"/>
          </a:xfrm>
          <a:prstGeom prst="rect">
            <a:avLst/>
          </a:prstGeom>
          <a:solidFill>
            <a:schemeClr val="bg1"/>
          </a:solidFill>
          <a:effectLst/>
        </p:spPr>
        <p:txBody>
          <a:bodyPr wrap="square" lIns="0" tIns="0" rIns="0" bIns="0" rtlCol="0">
            <a:spAutoFit/>
          </a:bodyPr>
          <a:lstStyle>
            <a:defPPr>
              <a:defRPr lang="en-UG"/>
            </a:defPPr>
            <a:lvl1pPr>
              <a:spcBef>
                <a:spcPts val="1200"/>
              </a:spcBef>
              <a:defRPr sz="1600">
                <a:solidFill>
                  <a:schemeClr val="accent5"/>
                </a:solidFill>
                <a:latin typeface="Avenir Book" panose="02000503020000020003" pitchFamily="2" charset="0"/>
              </a:defRPr>
            </a:lvl1pPr>
          </a:lstStyle>
          <a:p>
            <a:r>
              <a:rPr lang="en-US">
                <a:solidFill>
                  <a:schemeClr val="accent4"/>
                </a:solidFill>
              </a:rPr>
              <a:t>neutralizes VEGF-A</a:t>
            </a:r>
          </a:p>
        </p:txBody>
      </p:sp>
      <p:grpSp>
        <p:nvGrpSpPr>
          <p:cNvPr id="36" name="Group 35">
            <a:extLst>
              <a:ext uri="{FF2B5EF4-FFF2-40B4-BE49-F238E27FC236}">
                <a16:creationId xmlns:a16="http://schemas.microsoft.com/office/drawing/2014/main" id="{00D8CD29-15C7-8336-6893-B4F0239ADDB8}"/>
              </a:ext>
            </a:extLst>
          </p:cNvPr>
          <p:cNvGrpSpPr/>
          <p:nvPr/>
        </p:nvGrpSpPr>
        <p:grpSpPr>
          <a:xfrm flipH="1">
            <a:off x="6269869" y="3629370"/>
            <a:ext cx="552439" cy="226786"/>
            <a:chOff x="4117799" y="1877106"/>
            <a:chExt cx="511071" cy="276225"/>
          </a:xfrm>
          <a:effectLst/>
        </p:grpSpPr>
        <p:cxnSp>
          <p:nvCxnSpPr>
            <p:cNvPr id="37" name="Straight Connector 36">
              <a:extLst>
                <a:ext uri="{FF2B5EF4-FFF2-40B4-BE49-F238E27FC236}">
                  <a16:creationId xmlns:a16="http://schemas.microsoft.com/office/drawing/2014/main" id="{6344DD70-BF0E-0CD8-B264-A744C0B3621A}"/>
                </a:ext>
              </a:extLst>
            </p:cNvPr>
            <p:cNvCxnSpPr>
              <a:cxnSpLocks/>
            </p:cNvCxnSpPr>
            <p:nvPr/>
          </p:nvCxnSpPr>
          <p:spPr>
            <a:xfrm flipH="1">
              <a:off x="4117799" y="2015218"/>
              <a:ext cx="511071" cy="0"/>
            </a:xfrm>
            <a:prstGeom prst="line">
              <a:avLst/>
            </a:prstGeom>
            <a:ln w="28575"/>
          </p:spPr>
          <p:style>
            <a:lnRef idx="1">
              <a:schemeClr val="accent4"/>
            </a:lnRef>
            <a:fillRef idx="0">
              <a:schemeClr val="accent4"/>
            </a:fillRef>
            <a:effectRef idx="0">
              <a:schemeClr val="accent4"/>
            </a:effectRef>
            <a:fontRef idx="minor">
              <a:schemeClr val="tx1"/>
            </a:fontRef>
          </p:style>
        </p:cxnSp>
        <p:cxnSp>
          <p:nvCxnSpPr>
            <p:cNvPr id="38" name="Straight Connector 37">
              <a:extLst>
                <a:ext uri="{FF2B5EF4-FFF2-40B4-BE49-F238E27FC236}">
                  <a16:creationId xmlns:a16="http://schemas.microsoft.com/office/drawing/2014/main" id="{7E99A7BF-FB2F-9E52-02FD-3D5A05552135}"/>
                </a:ext>
              </a:extLst>
            </p:cNvPr>
            <p:cNvCxnSpPr>
              <a:cxnSpLocks/>
            </p:cNvCxnSpPr>
            <p:nvPr/>
          </p:nvCxnSpPr>
          <p:spPr>
            <a:xfrm>
              <a:off x="4117799" y="1877106"/>
              <a:ext cx="0" cy="276225"/>
            </a:xfrm>
            <a:prstGeom prst="line">
              <a:avLst/>
            </a:prstGeom>
            <a:ln w="28575"/>
          </p:spPr>
          <p:style>
            <a:lnRef idx="1">
              <a:schemeClr val="accent4"/>
            </a:lnRef>
            <a:fillRef idx="0">
              <a:schemeClr val="accent4"/>
            </a:fillRef>
            <a:effectRef idx="0">
              <a:schemeClr val="accent4"/>
            </a:effectRef>
            <a:fontRef idx="minor">
              <a:schemeClr val="tx1"/>
            </a:fontRef>
          </p:style>
        </p:cxnSp>
      </p:grpSp>
      <p:sp>
        <p:nvSpPr>
          <p:cNvPr id="39" name="TextBox 38">
            <a:extLst>
              <a:ext uri="{FF2B5EF4-FFF2-40B4-BE49-F238E27FC236}">
                <a16:creationId xmlns:a16="http://schemas.microsoft.com/office/drawing/2014/main" id="{16E8E993-75C0-F513-4752-436800420F5A}"/>
              </a:ext>
            </a:extLst>
          </p:cNvPr>
          <p:cNvSpPr txBox="1"/>
          <p:nvPr/>
        </p:nvSpPr>
        <p:spPr>
          <a:xfrm>
            <a:off x="9546291" y="1503638"/>
            <a:ext cx="2435042" cy="430887"/>
          </a:xfrm>
          <a:prstGeom prst="rect">
            <a:avLst/>
          </a:prstGeom>
          <a:solidFill>
            <a:schemeClr val="bg1"/>
          </a:solidFill>
          <a:effectLst/>
        </p:spPr>
        <p:txBody>
          <a:bodyPr wrap="square" lIns="0" tIns="0" rIns="0" bIns="0" rtlCol="0">
            <a:spAutoFit/>
          </a:bodyPr>
          <a:lstStyle>
            <a:defPPr>
              <a:defRPr lang="en-UG"/>
            </a:defPPr>
            <a:lvl1pPr>
              <a:spcBef>
                <a:spcPts val="1200"/>
              </a:spcBef>
              <a:defRPr sz="2800">
                <a:solidFill>
                  <a:schemeClr val="accent2"/>
                </a:solidFill>
                <a:latin typeface="Roboto Slab" pitchFamily="2" charset="0"/>
                <a:ea typeface="Roboto Slab" pitchFamily="2" charset="0"/>
              </a:defRPr>
            </a:lvl1pPr>
          </a:lstStyle>
          <a:p>
            <a:pPr algn="r"/>
            <a:r>
              <a:rPr lang="en-US">
                <a:solidFill>
                  <a:schemeClr val="accent4"/>
                </a:solidFill>
              </a:rPr>
              <a:t>onvansertib</a:t>
            </a:r>
          </a:p>
        </p:txBody>
      </p:sp>
      <p:sp>
        <p:nvSpPr>
          <p:cNvPr id="40" name="TextBox 39">
            <a:extLst>
              <a:ext uri="{FF2B5EF4-FFF2-40B4-BE49-F238E27FC236}">
                <a16:creationId xmlns:a16="http://schemas.microsoft.com/office/drawing/2014/main" id="{856C8ECD-89D8-6442-8018-B316587F26AA}"/>
              </a:ext>
            </a:extLst>
          </p:cNvPr>
          <p:cNvSpPr txBox="1"/>
          <p:nvPr/>
        </p:nvSpPr>
        <p:spPr>
          <a:xfrm>
            <a:off x="10594204" y="1928277"/>
            <a:ext cx="1387129" cy="492443"/>
          </a:xfrm>
          <a:prstGeom prst="rect">
            <a:avLst/>
          </a:prstGeom>
          <a:solidFill>
            <a:schemeClr val="bg1"/>
          </a:solidFill>
          <a:effectLst/>
        </p:spPr>
        <p:txBody>
          <a:bodyPr wrap="square" lIns="0" tIns="0" rIns="0" bIns="0" rtlCol="0">
            <a:spAutoFit/>
          </a:bodyPr>
          <a:lstStyle>
            <a:defPPr>
              <a:defRPr lang="en-UG"/>
            </a:defPPr>
            <a:lvl1pPr>
              <a:spcBef>
                <a:spcPts val="1200"/>
              </a:spcBef>
              <a:defRPr sz="1600">
                <a:solidFill>
                  <a:schemeClr val="accent5"/>
                </a:solidFill>
                <a:latin typeface="Avenir Book" panose="02000503020000020003" pitchFamily="2" charset="0"/>
              </a:defRPr>
            </a:lvl1pPr>
          </a:lstStyle>
          <a:p>
            <a:pPr algn="r"/>
            <a:r>
              <a:rPr lang="en-US">
                <a:solidFill>
                  <a:schemeClr val="accent4"/>
                </a:solidFill>
              </a:rPr>
              <a:t>inhibits HIF1</a:t>
            </a:r>
            <a:r>
              <a:rPr lang="el-GR" sz="1600">
                <a:solidFill>
                  <a:schemeClr val="accent4"/>
                </a:solidFill>
                <a:latin typeface="Avenir Book" panose="02000503020000020003" pitchFamily="2" charset="0"/>
              </a:rPr>
              <a:t>α</a:t>
            </a:r>
            <a:br>
              <a:rPr lang="en-US">
                <a:solidFill>
                  <a:schemeClr val="accent4"/>
                </a:solidFill>
              </a:rPr>
            </a:br>
            <a:r>
              <a:rPr lang="en-US">
                <a:solidFill>
                  <a:schemeClr val="accent4"/>
                </a:solidFill>
              </a:rPr>
              <a:t>expression</a:t>
            </a:r>
          </a:p>
        </p:txBody>
      </p:sp>
      <p:grpSp>
        <p:nvGrpSpPr>
          <p:cNvPr id="41" name="Group 40">
            <a:extLst>
              <a:ext uri="{FF2B5EF4-FFF2-40B4-BE49-F238E27FC236}">
                <a16:creationId xmlns:a16="http://schemas.microsoft.com/office/drawing/2014/main" id="{8B0BD541-DFA3-1255-82E6-956B4D70FB16}"/>
              </a:ext>
            </a:extLst>
          </p:cNvPr>
          <p:cNvGrpSpPr/>
          <p:nvPr/>
        </p:nvGrpSpPr>
        <p:grpSpPr>
          <a:xfrm>
            <a:off x="9090232" y="1594347"/>
            <a:ext cx="731520" cy="226786"/>
            <a:chOff x="4117796" y="1877106"/>
            <a:chExt cx="659494" cy="276225"/>
          </a:xfrm>
        </p:grpSpPr>
        <p:cxnSp>
          <p:nvCxnSpPr>
            <p:cNvPr id="42" name="Straight Connector 41">
              <a:extLst>
                <a:ext uri="{FF2B5EF4-FFF2-40B4-BE49-F238E27FC236}">
                  <a16:creationId xmlns:a16="http://schemas.microsoft.com/office/drawing/2014/main" id="{1E352305-1FAD-EC8F-D6A1-75854500FD4F}"/>
                </a:ext>
              </a:extLst>
            </p:cNvPr>
            <p:cNvCxnSpPr>
              <a:cxnSpLocks/>
            </p:cNvCxnSpPr>
            <p:nvPr/>
          </p:nvCxnSpPr>
          <p:spPr>
            <a:xfrm flipH="1">
              <a:off x="4117796" y="2015218"/>
              <a:ext cx="659494" cy="0"/>
            </a:xfrm>
            <a:prstGeom prst="line">
              <a:avLst/>
            </a:prstGeom>
            <a:ln w="28575"/>
          </p:spPr>
          <p:style>
            <a:lnRef idx="1">
              <a:schemeClr val="accent4"/>
            </a:lnRef>
            <a:fillRef idx="0">
              <a:schemeClr val="accent4"/>
            </a:fillRef>
            <a:effectRef idx="0">
              <a:schemeClr val="accent4"/>
            </a:effectRef>
            <a:fontRef idx="minor">
              <a:schemeClr val="tx1"/>
            </a:fontRef>
          </p:style>
        </p:cxnSp>
        <p:cxnSp>
          <p:nvCxnSpPr>
            <p:cNvPr id="43" name="Straight Connector 42">
              <a:extLst>
                <a:ext uri="{FF2B5EF4-FFF2-40B4-BE49-F238E27FC236}">
                  <a16:creationId xmlns:a16="http://schemas.microsoft.com/office/drawing/2014/main" id="{1A0F935E-6E89-9CD1-4389-418363E5CB44}"/>
                </a:ext>
              </a:extLst>
            </p:cNvPr>
            <p:cNvCxnSpPr>
              <a:cxnSpLocks/>
            </p:cNvCxnSpPr>
            <p:nvPr/>
          </p:nvCxnSpPr>
          <p:spPr>
            <a:xfrm>
              <a:off x="4117799" y="1877106"/>
              <a:ext cx="0" cy="276225"/>
            </a:xfrm>
            <a:prstGeom prst="line">
              <a:avLst/>
            </a:prstGeom>
            <a:ln w="28575"/>
          </p:spPr>
          <p:style>
            <a:lnRef idx="1">
              <a:schemeClr val="accent4"/>
            </a:lnRef>
            <a:fillRef idx="0">
              <a:schemeClr val="accent4"/>
            </a:fillRef>
            <a:effectRef idx="0">
              <a:schemeClr val="accent4"/>
            </a:effectRef>
            <a:fontRef idx="minor">
              <a:schemeClr val="tx1"/>
            </a:fontRef>
          </p:style>
        </p:cxnSp>
      </p:grpSp>
    </p:spTree>
    <p:extLst>
      <p:ext uri="{BB962C8B-B14F-4D97-AF65-F5344CB8AC3E}">
        <p14:creationId xmlns:p14="http://schemas.microsoft.com/office/powerpoint/2010/main" val="2133452398"/>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5BDC8E-E71D-3739-AC89-C88293BA6C87}"/>
              </a:ext>
            </a:extLst>
          </p:cNvPr>
          <p:cNvSpPr>
            <a:spLocks noGrp="1"/>
          </p:cNvSpPr>
          <p:nvPr>
            <p:ph type="title"/>
          </p:nvPr>
        </p:nvSpPr>
        <p:spPr>
          <a:xfrm>
            <a:off x="318655" y="97654"/>
            <a:ext cx="11710059" cy="1005840"/>
          </a:xfrm>
        </p:spPr>
        <p:txBody>
          <a:bodyPr/>
          <a:lstStyle/>
          <a:p>
            <a:r>
              <a:rPr lang="en-US" sz="2800"/>
              <a:t>Onvansertib down-regulates genes </a:t>
            </a:r>
            <a:r>
              <a:rPr lang="en-US"/>
              <a:t>induced by </a:t>
            </a:r>
            <a:r>
              <a:rPr lang="en-US" sz="2800"/>
              <a:t>tumors in hypoxic conditions</a:t>
            </a:r>
            <a:endParaRPr lang="en-US"/>
          </a:p>
        </p:txBody>
      </p:sp>
      <p:pic>
        <p:nvPicPr>
          <p:cNvPr id="5" name="Content Placeholder 4">
            <a:extLst>
              <a:ext uri="{FF2B5EF4-FFF2-40B4-BE49-F238E27FC236}">
                <a16:creationId xmlns:a16="http://schemas.microsoft.com/office/drawing/2014/main" id="{B6A15F2E-8CD2-9A5A-4C1E-B48817DE5437}"/>
              </a:ext>
            </a:extLst>
          </p:cNvPr>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318655" y="1708868"/>
            <a:ext cx="5624548" cy="4374649"/>
          </a:xfrm>
        </p:spPr>
      </p:pic>
      <p:pic>
        <p:nvPicPr>
          <p:cNvPr id="4" name="Picture 3">
            <a:extLst>
              <a:ext uri="{FF2B5EF4-FFF2-40B4-BE49-F238E27FC236}">
                <a16:creationId xmlns:a16="http://schemas.microsoft.com/office/drawing/2014/main" id="{A5F304FC-EBED-D327-0BA4-EEAD318E8BA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294119" y="1708868"/>
            <a:ext cx="5624549" cy="4374649"/>
          </a:xfrm>
          <a:prstGeom prst="rect">
            <a:avLst/>
          </a:prstGeom>
        </p:spPr>
      </p:pic>
      <p:sp>
        <p:nvSpPr>
          <p:cNvPr id="6" name="TextBox 5">
            <a:extLst>
              <a:ext uri="{FF2B5EF4-FFF2-40B4-BE49-F238E27FC236}">
                <a16:creationId xmlns:a16="http://schemas.microsoft.com/office/drawing/2014/main" id="{C15B8B5E-955E-4DB2-4892-85EE5AAAA0CF}"/>
              </a:ext>
            </a:extLst>
          </p:cNvPr>
          <p:cNvSpPr txBox="1"/>
          <p:nvPr/>
        </p:nvSpPr>
        <p:spPr>
          <a:xfrm>
            <a:off x="232954" y="1282148"/>
            <a:ext cx="5216493" cy="369332"/>
          </a:xfrm>
          <a:prstGeom prst="rect">
            <a:avLst/>
          </a:prstGeom>
          <a:noFill/>
        </p:spPr>
        <p:txBody>
          <a:bodyPr wrap="none" rtlCol="0">
            <a:spAutoFit/>
          </a:bodyPr>
          <a:lstStyle/>
          <a:p>
            <a:r>
              <a:rPr lang="en-US" b="1">
                <a:solidFill>
                  <a:schemeClr val="accent5"/>
                </a:solidFill>
              </a:rPr>
              <a:t>Genes induced by hypoxia in two mCRC cell lines</a:t>
            </a:r>
          </a:p>
        </p:txBody>
      </p:sp>
      <p:sp>
        <p:nvSpPr>
          <p:cNvPr id="7" name="TextBox 6">
            <a:extLst>
              <a:ext uri="{FF2B5EF4-FFF2-40B4-BE49-F238E27FC236}">
                <a16:creationId xmlns:a16="http://schemas.microsoft.com/office/drawing/2014/main" id="{C80541D2-7F3F-AE85-1E8E-5538581F93C0}"/>
              </a:ext>
            </a:extLst>
          </p:cNvPr>
          <p:cNvSpPr txBox="1"/>
          <p:nvPr/>
        </p:nvSpPr>
        <p:spPr>
          <a:xfrm>
            <a:off x="6343840" y="1282148"/>
            <a:ext cx="5283819" cy="369332"/>
          </a:xfrm>
          <a:prstGeom prst="rect">
            <a:avLst/>
          </a:prstGeom>
          <a:noFill/>
        </p:spPr>
        <p:txBody>
          <a:bodyPr wrap="none" rtlCol="0">
            <a:spAutoFit/>
          </a:bodyPr>
          <a:lstStyle/>
          <a:p>
            <a:r>
              <a:rPr lang="en-US" b="1">
                <a:solidFill>
                  <a:schemeClr val="accent5"/>
                </a:solidFill>
              </a:rPr>
              <a:t>Adding onvansertib inhibits adaptation to hypoxia</a:t>
            </a:r>
          </a:p>
        </p:txBody>
      </p:sp>
      <p:sp>
        <p:nvSpPr>
          <p:cNvPr id="10" name="Oval 9">
            <a:extLst>
              <a:ext uri="{FF2B5EF4-FFF2-40B4-BE49-F238E27FC236}">
                <a16:creationId xmlns:a16="http://schemas.microsoft.com/office/drawing/2014/main" id="{DC55606A-C274-CA72-CD16-66CDC1965FE0}"/>
              </a:ext>
            </a:extLst>
          </p:cNvPr>
          <p:cNvSpPr/>
          <p:nvPr/>
        </p:nvSpPr>
        <p:spPr>
          <a:xfrm rot="3429690">
            <a:off x="6754650" y="3616244"/>
            <a:ext cx="1508567" cy="1169744"/>
          </a:xfrm>
          <a:prstGeom prst="ellipse">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 Placeholder 23">
            <a:extLst>
              <a:ext uri="{FF2B5EF4-FFF2-40B4-BE49-F238E27FC236}">
                <a16:creationId xmlns:a16="http://schemas.microsoft.com/office/drawing/2014/main" id="{559AC3D5-C147-1419-8B0C-D2C57FE5825B}"/>
              </a:ext>
            </a:extLst>
          </p:cNvPr>
          <p:cNvSpPr txBox="1">
            <a:spLocks/>
          </p:cNvSpPr>
          <p:nvPr/>
        </p:nvSpPr>
        <p:spPr>
          <a:xfrm>
            <a:off x="304799" y="6619775"/>
            <a:ext cx="11216641" cy="191463"/>
          </a:xfrm>
          <a:prstGeom prst="rect">
            <a:avLst/>
          </a:prstGeom>
        </p:spPr>
        <p:txBody>
          <a:bodyPr wrap="square">
            <a:spAutoFit/>
          </a:bodyPr>
          <a:lstStyle>
            <a:lvl1pPr marL="0" indent="0" algn="l" defTabSz="914400" rtl="0" eaLnBrk="1" latinLnBrk="0" hangingPunct="1">
              <a:lnSpc>
                <a:spcPct val="90000"/>
              </a:lnSpc>
              <a:spcBef>
                <a:spcPts val="1000"/>
              </a:spcBef>
              <a:buFont typeface="Arial" panose="020B0604020202020204" pitchFamily="34" charset="0"/>
              <a:buNone/>
              <a:defRPr sz="2000" kern="1200">
                <a:solidFill>
                  <a:schemeClr val="accent5"/>
                </a:solidFill>
                <a:latin typeface="+mj-lt"/>
                <a:ea typeface="+mn-ea"/>
                <a:cs typeface="+mn-cs"/>
              </a:defRPr>
            </a:lvl1pPr>
            <a:lvl2pPr marL="573088" indent="-219075" algn="l" defTabSz="914400" rtl="0" eaLnBrk="1" latinLnBrk="0" hangingPunct="1">
              <a:lnSpc>
                <a:spcPct val="90000"/>
              </a:lnSpc>
              <a:spcBef>
                <a:spcPts val="500"/>
              </a:spcBef>
              <a:buFont typeface="System Font Regular"/>
              <a:buChar char="–"/>
              <a:tabLst/>
              <a:defRPr sz="1800" kern="1200">
                <a:solidFill>
                  <a:schemeClr val="accent5"/>
                </a:solidFill>
                <a:latin typeface="+mj-lt"/>
                <a:ea typeface="+mn-ea"/>
                <a:cs typeface="+mn-cs"/>
              </a:defRPr>
            </a:lvl2pPr>
            <a:lvl3pPr marL="863600" indent="-222250" algn="l" defTabSz="914400" rtl="0" eaLnBrk="1" latinLnBrk="0" hangingPunct="1">
              <a:lnSpc>
                <a:spcPct val="90000"/>
              </a:lnSpc>
              <a:spcBef>
                <a:spcPts val="500"/>
              </a:spcBef>
              <a:buFont typeface="Arial" panose="020B0604020202020204" pitchFamily="34" charset="0"/>
              <a:buChar char="•"/>
              <a:tabLst/>
              <a:defRPr sz="1600" kern="1200">
                <a:solidFill>
                  <a:schemeClr val="accent5"/>
                </a:solidFill>
                <a:latin typeface="+mj-lt"/>
                <a:ea typeface="+mn-ea"/>
                <a:cs typeface="+mn-cs"/>
              </a:defRPr>
            </a:lvl3pPr>
            <a:lvl4pPr marL="1200150" indent="-284163" algn="l" defTabSz="914400" rtl="0" eaLnBrk="1" latinLnBrk="0" hangingPunct="1">
              <a:lnSpc>
                <a:spcPct val="90000"/>
              </a:lnSpc>
              <a:spcBef>
                <a:spcPts val="500"/>
              </a:spcBef>
              <a:buFont typeface="Courier New" panose="02070309020205020404" pitchFamily="49" charset="0"/>
              <a:buChar char="o"/>
              <a:tabLst/>
              <a:defRPr sz="1400" kern="1200">
                <a:solidFill>
                  <a:schemeClr val="accent5"/>
                </a:solidFill>
                <a:latin typeface="+mj-lt"/>
                <a:ea typeface="+mn-ea"/>
                <a:cs typeface="+mn-cs"/>
              </a:defRPr>
            </a:lvl4pPr>
            <a:lvl5pPr marL="1377950" indent="-177800" algn="l" defTabSz="914400" rtl="0" eaLnBrk="1" latinLnBrk="0" hangingPunct="1">
              <a:lnSpc>
                <a:spcPct val="90000"/>
              </a:lnSpc>
              <a:spcBef>
                <a:spcPts val="500"/>
              </a:spcBef>
              <a:buFont typeface="Arial" panose="020B0604020202020204" pitchFamily="34" charset="0"/>
              <a:buChar char="•"/>
              <a:tabLst/>
              <a:defRPr sz="1400" kern="1200">
                <a:solidFill>
                  <a:schemeClr val="accent5"/>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5425" indent="-225425"/>
            <a:r>
              <a:rPr lang="en-US" sz="700">
                <a:latin typeface="Avenir Light" panose="020B0402020203020204" pitchFamily="34" charset="0"/>
              </a:rPr>
              <a:t>*	Genes in the Hallmarks Hypoxia gene set are labeled. Top 250 genes with P-adjusted &lt; 0.05 shown.</a:t>
            </a:r>
          </a:p>
        </p:txBody>
      </p:sp>
      <p:sp>
        <p:nvSpPr>
          <p:cNvPr id="15" name="Rectangle 14">
            <a:hlinkClick r:id="rId4" action="ppaction://hlinksldjump"/>
            <a:extLst>
              <a:ext uri="{FF2B5EF4-FFF2-40B4-BE49-F238E27FC236}">
                <a16:creationId xmlns:a16="http://schemas.microsoft.com/office/drawing/2014/main" id="{65F8732A-7DB7-E6B2-8A64-2EFBA7627849}"/>
              </a:ext>
            </a:extLst>
          </p:cNvPr>
          <p:cNvSpPr/>
          <p:nvPr/>
        </p:nvSpPr>
        <p:spPr>
          <a:xfrm>
            <a:off x="11096625" y="6191250"/>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
        <p:nvSpPr>
          <p:cNvPr id="16" name="TextBox 15">
            <a:extLst>
              <a:ext uri="{FF2B5EF4-FFF2-40B4-BE49-F238E27FC236}">
                <a16:creationId xmlns:a16="http://schemas.microsoft.com/office/drawing/2014/main" id="{1481FCD3-94B1-70AA-1052-EF448E6792BC}"/>
              </a:ext>
            </a:extLst>
          </p:cNvPr>
          <p:cNvSpPr txBox="1"/>
          <p:nvPr/>
        </p:nvSpPr>
        <p:spPr>
          <a:xfrm>
            <a:off x="476400" y="6191250"/>
            <a:ext cx="4583692" cy="184666"/>
          </a:xfrm>
          <a:prstGeom prst="rect">
            <a:avLst/>
          </a:prstGeom>
          <a:noFill/>
        </p:spPr>
        <p:txBody>
          <a:bodyPr wrap="square" lIns="0" tIns="0" rIns="0" bIns="0" rtlCol="0">
            <a:spAutoFit/>
          </a:bodyPr>
          <a:lstStyle/>
          <a:p>
            <a:pPr algn="l"/>
            <a:r>
              <a:rPr lang="en-US" sz="1200">
                <a:solidFill>
                  <a:schemeClr val="accent5"/>
                </a:solidFill>
              </a:rPr>
              <a:t>Hypoxia vs </a:t>
            </a:r>
            <a:r>
              <a:rPr lang="en-US" sz="1200" err="1">
                <a:solidFill>
                  <a:schemeClr val="accent5"/>
                </a:solidFill>
              </a:rPr>
              <a:t>normoxia</a:t>
            </a:r>
            <a:r>
              <a:rPr lang="en-US" sz="1200">
                <a:solidFill>
                  <a:schemeClr val="accent5"/>
                </a:solidFill>
              </a:rPr>
              <a:t> gene expression in HCT116 and SW620 cells</a:t>
            </a:r>
          </a:p>
        </p:txBody>
      </p:sp>
      <p:sp>
        <p:nvSpPr>
          <p:cNvPr id="19" name="TextBox 18">
            <a:extLst>
              <a:ext uri="{FF2B5EF4-FFF2-40B4-BE49-F238E27FC236}">
                <a16:creationId xmlns:a16="http://schemas.microsoft.com/office/drawing/2014/main" id="{B8D93156-A474-FA57-B846-A93E7FB471AB}"/>
              </a:ext>
            </a:extLst>
          </p:cNvPr>
          <p:cNvSpPr txBox="1"/>
          <p:nvPr/>
        </p:nvSpPr>
        <p:spPr>
          <a:xfrm>
            <a:off x="6201714" y="6189194"/>
            <a:ext cx="5802287" cy="184666"/>
          </a:xfrm>
          <a:prstGeom prst="rect">
            <a:avLst/>
          </a:prstGeom>
          <a:noFill/>
        </p:spPr>
        <p:txBody>
          <a:bodyPr wrap="square" lIns="0" tIns="0" rIns="0" bIns="0" rtlCol="0">
            <a:spAutoFit/>
          </a:bodyPr>
          <a:lstStyle/>
          <a:p>
            <a:pPr algn="l"/>
            <a:r>
              <a:rPr lang="en-US" sz="1200">
                <a:solidFill>
                  <a:schemeClr val="accent5"/>
                </a:solidFill>
              </a:rPr>
              <a:t>With vs without onvansertib gene expression in hypoxic HCT116 and SW620 cells</a:t>
            </a:r>
          </a:p>
        </p:txBody>
      </p:sp>
      <p:sp>
        <p:nvSpPr>
          <p:cNvPr id="20" name="Rectangle 19">
            <a:extLst>
              <a:ext uri="{FF2B5EF4-FFF2-40B4-BE49-F238E27FC236}">
                <a16:creationId xmlns:a16="http://schemas.microsoft.com/office/drawing/2014/main" id="{21EB0BE5-4BEA-6969-F00D-7F38393F463A}"/>
              </a:ext>
            </a:extLst>
          </p:cNvPr>
          <p:cNvSpPr/>
          <p:nvPr/>
        </p:nvSpPr>
        <p:spPr>
          <a:xfrm>
            <a:off x="599301" y="1641748"/>
            <a:ext cx="3045940" cy="24385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a:extLst>
              <a:ext uri="{FF2B5EF4-FFF2-40B4-BE49-F238E27FC236}">
                <a16:creationId xmlns:a16="http://schemas.microsoft.com/office/drawing/2014/main" id="{607C3B51-E1D6-87FA-1F94-3C94613BCB04}"/>
              </a:ext>
            </a:extLst>
          </p:cNvPr>
          <p:cNvSpPr/>
          <p:nvPr/>
        </p:nvSpPr>
        <p:spPr>
          <a:xfrm rot="2694593">
            <a:off x="2016781" y="1479119"/>
            <a:ext cx="1607692" cy="3102356"/>
          </a:xfrm>
          <a:prstGeom prst="ellipse">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0A27112E-5EF3-0E06-C959-E1FE12FFB5DC}"/>
              </a:ext>
            </a:extLst>
          </p:cNvPr>
          <p:cNvSpPr/>
          <p:nvPr/>
        </p:nvSpPr>
        <p:spPr>
          <a:xfrm>
            <a:off x="6299902" y="1646177"/>
            <a:ext cx="3301298" cy="24385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a:extLst>
              <a:ext uri="{FF2B5EF4-FFF2-40B4-BE49-F238E27FC236}">
                <a16:creationId xmlns:a16="http://schemas.microsoft.com/office/drawing/2014/main" id="{D19CA8C2-95EC-6FE4-D4D0-292A78449C09}"/>
              </a:ext>
            </a:extLst>
          </p:cNvPr>
          <p:cNvSpPr/>
          <p:nvPr/>
        </p:nvSpPr>
        <p:spPr>
          <a:xfrm rot="5400000">
            <a:off x="4667413" y="3847281"/>
            <a:ext cx="3301298" cy="24385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Arrow: Right 27">
            <a:extLst>
              <a:ext uri="{FF2B5EF4-FFF2-40B4-BE49-F238E27FC236}">
                <a16:creationId xmlns:a16="http://schemas.microsoft.com/office/drawing/2014/main" id="{91BA21DD-D38A-82D4-5AD3-809ADB32E8FE}"/>
              </a:ext>
            </a:extLst>
          </p:cNvPr>
          <p:cNvSpPr/>
          <p:nvPr/>
        </p:nvSpPr>
        <p:spPr>
          <a:xfrm rot="1113994">
            <a:off x="3926497" y="2683827"/>
            <a:ext cx="3042522" cy="1173957"/>
          </a:xfrm>
          <a:prstGeom prst="rightArrow">
            <a:avLst/>
          </a:prstGeom>
          <a:solidFill>
            <a:srgbClr val="00B050">
              <a:alpha val="20000"/>
            </a:srgbClr>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C595BDF4-E46B-C92E-4B9F-785A61D3EC5A}"/>
              </a:ext>
            </a:extLst>
          </p:cNvPr>
          <p:cNvSpPr txBox="1"/>
          <p:nvPr/>
        </p:nvSpPr>
        <p:spPr>
          <a:xfrm rot="1105261">
            <a:off x="3968172" y="2969808"/>
            <a:ext cx="2762402" cy="553998"/>
          </a:xfrm>
          <a:prstGeom prst="rect">
            <a:avLst/>
          </a:prstGeom>
          <a:noFill/>
        </p:spPr>
        <p:txBody>
          <a:bodyPr wrap="square" lIns="0" tIns="0" rIns="0" bIns="0" rtlCol="0">
            <a:spAutoFit/>
          </a:bodyPr>
          <a:lstStyle/>
          <a:p>
            <a:pPr algn="l"/>
            <a:r>
              <a:rPr lang="en-US" sz="1200">
                <a:solidFill>
                  <a:schemeClr val="accent5"/>
                </a:solidFill>
              </a:rPr>
              <a:t>Genes upregulated to survive hypoxic conditions are downregulated by adding onvansertib</a:t>
            </a:r>
          </a:p>
        </p:txBody>
      </p:sp>
    </p:spTree>
    <p:extLst>
      <p:ext uri="{BB962C8B-B14F-4D97-AF65-F5344CB8AC3E}">
        <p14:creationId xmlns:p14="http://schemas.microsoft.com/office/powerpoint/2010/main" val="1684366146"/>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71E6B6EC-2734-DA91-83D1-DA750952D7D1}"/>
              </a:ext>
            </a:extLst>
          </p:cNvPr>
          <p:cNvSpPr>
            <a:spLocks noGrp="1"/>
          </p:cNvSpPr>
          <p:nvPr>
            <p:ph type="title"/>
          </p:nvPr>
        </p:nvSpPr>
        <p:spPr/>
        <p:txBody>
          <a:bodyPr/>
          <a:lstStyle/>
          <a:p>
            <a:r>
              <a:rPr lang="en-US"/>
              <a:t>Our lead program targets RAS-mutated metastatic colorectal cancer</a:t>
            </a:r>
          </a:p>
        </p:txBody>
      </p:sp>
      <p:sp>
        <p:nvSpPr>
          <p:cNvPr id="5" name="Text Placeholder 4">
            <a:extLst>
              <a:ext uri="{FF2B5EF4-FFF2-40B4-BE49-F238E27FC236}">
                <a16:creationId xmlns:a16="http://schemas.microsoft.com/office/drawing/2014/main" id="{FFD87ADF-03D4-18DB-8D29-E88A7C4F926B}"/>
              </a:ext>
            </a:extLst>
          </p:cNvPr>
          <p:cNvSpPr>
            <a:spLocks noGrp="1"/>
          </p:cNvSpPr>
          <p:nvPr>
            <p:ph type="body" sz="quarter" idx="10"/>
          </p:nvPr>
        </p:nvSpPr>
        <p:spPr>
          <a:xfrm>
            <a:off x="304800" y="6581775"/>
            <a:ext cx="11049000" cy="170945"/>
          </a:xfrm>
        </p:spPr>
        <p:txBody>
          <a:bodyPr/>
          <a:lstStyle/>
          <a:p>
            <a:pPr marL="171450" indent="-171450"/>
            <a:r>
              <a:rPr lang="en-US" sz="1000"/>
              <a:t>*	American Cancer Society Cancer Facts and Figures 2025.</a:t>
            </a:r>
            <a:endParaRPr lang="en-US"/>
          </a:p>
        </p:txBody>
      </p:sp>
      <p:sp>
        <p:nvSpPr>
          <p:cNvPr id="16" name="Rectangle 15">
            <a:hlinkClick r:id="rId2" action="ppaction://hlinksldjump"/>
            <a:extLst>
              <a:ext uri="{FF2B5EF4-FFF2-40B4-BE49-F238E27FC236}">
                <a16:creationId xmlns:a16="http://schemas.microsoft.com/office/drawing/2014/main" id="{CA3283E7-359F-28F0-3F03-89639D3681CB}"/>
              </a:ext>
            </a:extLst>
          </p:cNvPr>
          <p:cNvSpPr/>
          <p:nvPr/>
        </p:nvSpPr>
        <p:spPr>
          <a:xfrm>
            <a:off x="11096625" y="6191250"/>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
        <p:nvSpPr>
          <p:cNvPr id="2" name="Rectangle 1">
            <a:extLst>
              <a:ext uri="{FF2B5EF4-FFF2-40B4-BE49-F238E27FC236}">
                <a16:creationId xmlns:a16="http://schemas.microsoft.com/office/drawing/2014/main" id="{8C2888B2-8338-7117-FDA7-D0B14516A80E}"/>
              </a:ext>
            </a:extLst>
          </p:cNvPr>
          <p:cNvSpPr/>
          <p:nvPr/>
        </p:nvSpPr>
        <p:spPr>
          <a:xfrm>
            <a:off x="495300" y="1623485"/>
            <a:ext cx="5301143" cy="4754880"/>
          </a:xfrm>
          <a:prstGeom prst="rect">
            <a:avLst/>
          </a:prstGeom>
          <a:solidFill>
            <a:schemeClr val="bg2"/>
          </a:solidFill>
          <a:ln w="9525">
            <a:noFill/>
          </a:ln>
        </p:spPr>
        <p:style>
          <a:lnRef idx="1">
            <a:schemeClr val="accent1"/>
          </a:lnRef>
          <a:fillRef idx="0">
            <a:schemeClr val="accent1"/>
          </a:fillRef>
          <a:effectRef idx="0">
            <a:schemeClr val="accent1"/>
          </a:effectRef>
          <a:fontRef idx="minor">
            <a:schemeClr val="tx1"/>
          </a:fontRef>
        </p:style>
        <p:txBody>
          <a:bodyPr rtlCol="0" anchor="ctr"/>
          <a:lstStyle>
            <a:defPPr>
              <a:defRPr lang="en-UG"/>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
        <p:nvSpPr>
          <p:cNvPr id="3" name="TextBox 2">
            <a:extLst>
              <a:ext uri="{FF2B5EF4-FFF2-40B4-BE49-F238E27FC236}">
                <a16:creationId xmlns:a16="http://schemas.microsoft.com/office/drawing/2014/main" id="{BA226812-FB41-6719-93E8-AF78A841A1CC}"/>
              </a:ext>
            </a:extLst>
          </p:cNvPr>
          <p:cNvSpPr txBox="1"/>
          <p:nvPr/>
        </p:nvSpPr>
        <p:spPr>
          <a:xfrm>
            <a:off x="935203" y="1780967"/>
            <a:ext cx="4384214" cy="430887"/>
          </a:xfrm>
          <a:prstGeom prst="rect">
            <a:avLst/>
          </a:prstGeom>
          <a:noFill/>
        </p:spPr>
        <p:txBody>
          <a:bodyPr wrap="none" lIns="0" tIns="0" rIns="0" bIns="0" rtlCol="0">
            <a:spAutoFit/>
          </a:bodyPr>
          <a:lstStyle>
            <a:defPPr>
              <a:defRPr lang="en-UG"/>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800">
                <a:solidFill>
                  <a:srgbClr val="345366"/>
                </a:solidFill>
                <a:latin typeface="Avenir Black" panose="020B0803020203020204" pitchFamily="34" charset="0"/>
              </a:rPr>
              <a:t>mCRC is BOTH common…</a:t>
            </a:r>
            <a:endParaRPr kumimoji="0" lang="en-US" sz="2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
        <p:nvSpPr>
          <p:cNvPr id="6" name="Rectangle 5">
            <a:extLst>
              <a:ext uri="{FF2B5EF4-FFF2-40B4-BE49-F238E27FC236}">
                <a16:creationId xmlns:a16="http://schemas.microsoft.com/office/drawing/2014/main" id="{740F928E-AB86-5534-4834-D530F4BDC636}"/>
              </a:ext>
            </a:extLst>
          </p:cNvPr>
          <p:cNvSpPr/>
          <p:nvPr/>
        </p:nvSpPr>
        <p:spPr>
          <a:xfrm>
            <a:off x="6393180" y="1631105"/>
            <a:ext cx="5303520" cy="4754880"/>
          </a:xfrm>
          <a:prstGeom prst="rect">
            <a:avLst/>
          </a:prstGeom>
          <a:solidFill>
            <a:schemeClr val="bg2"/>
          </a:solidFill>
          <a:ln w="9525">
            <a:noFill/>
          </a:ln>
        </p:spPr>
        <p:style>
          <a:lnRef idx="1">
            <a:schemeClr val="accent1"/>
          </a:lnRef>
          <a:fillRef idx="0">
            <a:schemeClr val="accent1"/>
          </a:fillRef>
          <a:effectRef idx="0">
            <a:schemeClr val="accent1"/>
          </a:effectRef>
          <a:fontRef idx="minor">
            <a:schemeClr val="tx1"/>
          </a:fontRef>
        </p:style>
        <p:txBody>
          <a:bodyPr rtlCol="0" anchor="ctr"/>
          <a:lstStyle>
            <a:defPPr>
              <a:defRPr lang="en-UG"/>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
        <p:nvSpPr>
          <p:cNvPr id="7" name="TextBox 10">
            <a:extLst>
              <a:ext uri="{FF2B5EF4-FFF2-40B4-BE49-F238E27FC236}">
                <a16:creationId xmlns:a16="http://schemas.microsoft.com/office/drawing/2014/main" id="{0787CCFC-C3AE-6251-2C5D-421BA8772BA8}"/>
              </a:ext>
            </a:extLst>
          </p:cNvPr>
          <p:cNvSpPr txBox="1"/>
          <p:nvPr/>
        </p:nvSpPr>
        <p:spPr>
          <a:xfrm>
            <a:off x="6833083" y="1788587"/>
            <a:ext cx="4427494" cy="430887"/>
          </a:xfrm>
          <a:prstGeom prst="rect">
            <a:avLst/>
          </a:prstGeom>
          <a:noFill/>
        </p:spPr>
        <p:txBody>
          <a:bodyPr wrap="none" lIns="0" tIns="0" rIns="0" bIns="0" rtlCol="0">
            <a:spAutoFit/>
          </a:bodyPr>
          <a:lstStyle>
            <a:defPPr>
              <a:defRPr lang="en-UG"/>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800">
                <a:solidFill>
                  <a:srgbClr val="345366"/>
                </a:solidFill>
                <a:latin typeface="Avenir Black" panose="020B0803020203020204" pitchFamily="34" charset="0"/>
              </a:rPr>
              <a:t>…and challenging to treat</a:t>
            </a:r>
            <a:endParaRPr kumimoji="0" lang="en-US" sz="2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
        <p:nvSpPr>
          <p:cNvPr id="8" name="Rectangle 7">
            <a:extLst>
              <a:ext uri="{FF2B5EF4-FFF2-40B4-BE49-F238E27FC236}">
                <a16:creationId xmlns:a16="http://schemas.microsoft.com/office/drawing/2014/main" id="{599F7AD9-F0D8-2B59-85CF-87E65CCD6B3A}"/>
              </a:ext>
            </a:extLst>
          </p:cNvPr>
          <p:cNvSpPr/>
          <p:nvPr/>
        </p:nvSpPr>
        <p:spPr>
          <a:xfrm>
            <a:off x="1159621" y="2317992"/>
            <a:ext cx="3840480" cy="323450"/>
          </a:xfrm>
          <a:prstGeom prst="rect">
            <a:avLst/>
          </a:prstGeom>
          <a:solidFill>
            <a:schemeClr val="bg2"/>
          </a:solidFill>
          <a:ln w="9525">
            <a:noFill/>
          </a:ln>
        </p:spPr>
        <p:style>
          <a:lnRef idx="1">
            <a:schemeClr val="accent1"/>
          </a:lnRef>
          <a:fillRef idx="0">
            <a:schemeClr val="accent1"/>
          </a:fillRef>
          <a:effectRef idx="0">
            <a:schemeClr val="accent1"/>
          </a:effectRef>
          <a:fontRef idx="minor">
            <a:schemeClr val="tx1"/>
          </a:fontRef>
        </p:style>
        <p:txBody>
          <a:bodyPr rtlCol="0" anchor="ctr"/>
          <a:lstStyle>
            <a:defPPr>
              <a:defRPr lang="en-UG"/>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a:solidFill>
                <a:schemeClr val="accent1"/>
              </a:solidFill>
              <a:latin typeface="Avenir Book" panose="02000503020000020003" pitchFamily="2" charset="0"/>
            </a:endParaRPr>
          </a:p>
        </p:txBody>
      </p:sp>
      <p:sp>
        <p:nvSpPr>
          <p:cNvPr id="9" name="TextBox 6">
            <a:extLst>
              <a:ext uri="{FF2B5EF4-FFF2-40B4-BE49-F238E27FC236}">
                <a16:creationId xmlns:a16="http://schemas.microsoft.com/office/drawing/2014/main" id="{0C2BC782-3FA2-4A53-F6DC-9628D9F5C117}"/>
              </a:ext>
            </a:extLst>
          </p:cNvPr>
          <p:cNvSpPr txBox="1"/>
          <p:nvPr/>
        </p:nvSpPr>
        <p:spPr>
          <a:xfrm>
            <a:off x="1823900" y="2349284"/>
            <a:ext cx="2842125" cy="276999"/>
          </a:xfrm>
          <a:prstGeom prst="rect">
            <a:avLst/>
          </a:prstGeom>
          <a:noFill/>
          <a:effectLst/>
        </p:spPr>
        <p:txBody>
          <a:bodyPr wrap="none" lIns="0" tIns="0" rIns="0" bIns="0" rtlCol="0">
            <a:spAutoFit/>
          </a:bodyPr>
          <a:lstStyle>
            <a:defPPr>
              <a:defRPr lang="en-UG"/>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spcBef>
                <a:spcPts val="1200"/>
              </a:spcBef>
            </a:pPr>
            <a:r>
              <a:rPr lang="en-US">
                <a:solidFill>
                  <a:schemeClr val="accent5"/>
                </a:solidFill>
                <a:latin typeface="Avenir Medium" panose="02000603020000020003" pitchFamily="2" charset="0"/>
              </a:rPr>
              <a:t>2024 new US cases (‘000s)*</a:t>
            </a:r>
          </a:p>
        </p:txBody>
      </p:sp>
      <p:sp>
        <p:nvSpPr>
          <p:cNvPr id="10" name="Rectangle 9">
            <a:extLst>
              <a:ext uri="{FF2B5EF4-FFF2-40B4-BE49-F238E27FC236}">
                <a16:creationId xmlns:a16="http://schemas.microsoft.com/office/drawing/2014/main" id="{C25BD78B-C248-BD29-0BFD-6121C36E315E}"/>
              </a:ext>
            </a:extLst>
          </p:cNvPr>
          <p:cNvSpPr/>
          <p:nvPr/>
        </p:nvSpPr>
        <p:spPr>
          <a:xfrm>
            <a:off x="7159009" y="2317992"/>
            <a:ext cx="3840480" cy="323450"/>
          </a:xfrm>
          <a:prstGeom prst="rect">
            <a:avLst/>
          </a:prstGeom>
          <a:solidFill>
            <a:schemeClr val="bg2"/>
          </a:solidFill>
          <a:ln w="9525">
            <a:noFill/>
          </a:ln>
        </p:spPr>
        <p:style>
          <a:lnRef idx="1">
            <a:schemeClr val="accent1"/>
          </a:lnRef>
          <a:fillRef idx="0">
            <a:schemeClr val="accent1"/>
          </a:fillRef>
          <a:effectRef idx="0">
            <a:schemeClr val="accent1"/>
          </a:effectRef>
          <a:fontRef idx="minor">
            <a:schemeClr val="tx1"/>
          </a:fontRef>
        </p:style>
        <p:txBody>
          <a:bodyPr rtlCol="0" anchor="ctr"/>
          <a:lstStyle>
            <a:defPPr>
              <a:defRPr lang="en-UG"/>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a:solidFill>
                <a:schemeClr val="accent1"/>
              </a:solidFill>
              <a:latin typeface="Avenir Book" panose="02000503020000020003" pitchFamily="2" charset="0"/>
            </a:endParaRPr>
          </a:p>
        </p:txBody>
      </p:sp>
      <p:sp>
        <p:nvSpPr>
          <p:cNvPr id="11" name="TextBox 8">
            <a:extLst>
              <a:ext uri="{FF2B5EF4-FFF2-40B4-BE49-F238E27FC236}">
                <a16:creationId xmlns:a16="http://schemas.microsoft.com/office/drawing/2014/main" id="{1906E259-0E72-B944-2E65-E348C81D9724}"/>
              </a:ext>
            </a:extLst>
          </p:cNvPr>
          <p:cNvSpPr txBox="1"/>
          <p:nvPr/>
        </p:nvSpPr>
        <p:spPr>
          <a:xfrm>
            <a:off x="8000419" y="2349284"/>
            <a:ext cx="2487862" cy="276999"/>
          </a:xfrm>
          <a:prstGeom prst="rect">
            <a:avLst/>
          </a:prstGeom>
          <a:noFill/>
          <a:effectLst/>
        </p:spPr>
        <p:txBody>
          <a:bodyPr wrap="none" lIns="0" tIns="0" rIns="0" bIns="0" rtlCol="0">
            <a:spAutoFit/>
          </a:bodyPr>
          <a:lstStyle>
            <a:defPPr>
              <a:defRPr lang="en-UG"/>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spcBef>
                <a:spcPts val="1200"/>
              </a:spcBef>
            </a:pPr>
            <a:r>
              <a:rPr lang="en-US">
                <a:solidFill>
                  <a:schemeClr val="accent5"/>
                </a:solidFill>
                <a:latin typeface="Avenir Medium" panose="02000603020000020003" pitchFamily="2" charset="0"/>
              </a:rPr>
              <a:t>2024 US deaths (‘000s)*</a:t>
            </a:r>
          </a:p>
        </p:txBody>
      </p:sp>
      <p:graphicFrame>
        <p:nvGraphicFramePr>
          <p:cNvPr id="20" name="Chart 19">
            <a:extLst>
              <a:ext uri="{FF2B5EF4-FFF2-40B4-BE49-F238E27FC236}">
                <a16:creationId xmlns:a16="http://schemas.microsoft.com/office/drawing/2014/main" id="{1BD4615D-1440-E5B7-2D83-3FC1C9568EC5}"/>
              </a:ext>
            </a:extLst>
          </p:cNvPr>
          <p:cNvGraphicFramePr/>
          <p:nvPr/>
        </p:nvGraphicFramePr>
        <p:xfrm>
          <a:off x="1198982" y="2737171"/>
          <a:ext cx="3251513" cy="371533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3" name="Chart 22">
            <a:extLst>
              <a:ext uri="{FF2B5EF4-FFF2-40B4-BE49-F238E27FC236}">
                <a16:creationId xmlns:a16="http://schemas.microsoft.com/office/drawing/2014/main" id="{ECAB81F0-F1C7-3BC5-0903-DF384BCA8775}"/>
              </a:ext>
            </a:extLst>
          </p:cNvPr>
          <p:cNvGraphicFramePr/>
          <p:nvPr/>
        </p:nvGraphicFramePr>
        <p:xfrm>
          <a:off x="7531228" y="2737171"/>
          <a:ext cx="3037246" cy="3715336"/>
        </p:xfrm>
        <a:graphic>
          <a:graphicData uri="http://schemas.openxmlformats.org/drawingml/2006/chart">
            <c:chart xmlns:c="http://schemas.openxmlformats.org/drawingml/2006/chart" xmlns:r="http://schemas.openxmlformats.org/officeDocument/2006/relationships" r:id="rId4"/>
          </a:graphicData>
        </a:graphic>
      </p:graphicFrame>
      <p:sp>
        <p:nvSpPr>
          <p:cNvPr id="25" name="TextBox 24">
            <a:extLst>
              <a:ext uri="{FF2B5EF4-FFF2-40B4-BE49-F238E27FC236}">
                <a16:creationId xmlns:a16="http://schemas.microsoft.com/office/drawing/2014/main" id="{A339BA88-1E09-5D9D-3492-00B86AB0A61D}"/>
              </a:ext>
            </a:extLst>
          </p:cNvPr>
          <p:cNvSpPr txBox="1"/>
          <p:nvPr/>
        </p:nvSpPr>
        <p:spPr>
          <a:xfrm>
            <a:off x="3259240" y="4095977"/>
            <a:ext cx="532197" cy="276999"/>
          </a:xfrm>
          <a:prstGeom prst="rect">
            <a:avLst/>
          </a:prstGeom>
          <a:noFill/>
          <a:effectLst/>
        </p:spPr>
        <p:txBody>
          <a:bodyPr wrap="none" lIns="0" tIns="0" rIns="0" bIns="0" rtlCol="0" anchor="ctr">
            <a:spAutoFit/>
          </a:bodyPr>
          <a:lstStyle/>
          <a:p>
            <a:pPr algn="l">
              <a:spcBef>
                <a:spcPts val="1200"/>
              </a:spcBef>
            </a:pPr>
            <a:r>
              <a:rPr lang="en-US">
                <a:solidFill>
                  <a:schemeClr val="accent2"/>
                </a:solidFill>
                <a:latin typeface="Avenir Heavy" panose="020B0703020203020204" pitchFamily="34" charset="0"/>
              </a:rPr>
              <a:t>154k</a:t>
            </a:r>
          </a:p>
        </p:txBody>
      </p:sp>
      <p:sp>
        <p:nvSpPr>
          <p:cNvPr id="26" name="TextBox 25">
            <a:extLst>
              <a:ext uri="{FF2B5EF4-FFF2-40B4-BE49-F238E27FC236}">
                <a16:creationId xmlns:a16="http://schemas.microsoft.com/office/drawing/2014/main" id="{5F24ACBB-B16F-CC65-FBA6-B96D6FEB328F}"/>
              </a:ext>
            </a:extLst>
          </p:cNvPr>
          <p:cNvSpPr txBox="1"/>
          <p:nvPr/>
        </p:nvSpPr>
        <p:spPr>
          <a:xfrm>
            <a:off x="9519770" y="3490017"/>
            <a:ext cx="400751" cy="276999"/>
          </a:xfrm>
          <a:prstGeom prst="rect">
            <a:avLst/>
          </a:prstGeom>
          <a:noFill/>
          <a:effectLst/>
        </p:spPr>
        <p:txBody>
          <a:bodyPr wrap="none" lIns="0" tIns="0" rIns="0" bIns="0" rtlCol="0" anchor="ctr">
            <a:spAutoFit/>
          </a:bodyPr>
          <a:lstStyle/>
          <a:p>
            <a:pPr algn="l">
              <a:spcBef>
                <a:spcPts val="1200"/>
              </a:spcBef>
            </a:pPr>
            <a:r>
              <a:rPr lang="en-US">
                <a:solidFill>
                  <a:schemeClr val="accent2"/>
                </a:solidFill>
                <a:latin typeface="Avenir Heavy" panose="020B0703020203020204" pitchFamily="34" charset="0"/>
              </a:rPr>
              <a:t>53k</a:t>
            </a:r>
          </a:p>
        </p:txBody>
      </p:sp>
    </p:spTree>
    <p:extLst>
      <p:ext uri="{BB962C8B-B14F-4D97-AF65-F5344CB8AC3E}">
        <p14:creationId xmlns:p14="http://schemas.microsoft.com/office/powerpoint/2010/main" val="3365443515"/>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1C8E8FE-72AB-32DC-7906-9D7E94BEF22C}"/>
              </a:ext>
            </a:extLst>
          </p:cNvPr>
          <p:cNvSpPr>
            <a:spLocks noGrp="1"/>
          </p:cNvSpPr>
          <p:nvPr>
            <p:ph type="title"/>
          </p:nvPr>
        </p:nvSpPr>
        <p:spPr/>
        <p:txBody>
          <a:bodyPr/>
          <a:lstStyle/>
          <a:p>
            <a:r>
              <a:rPr lang="en-US"/>
              <a:t>The combination of onvansertib, bevacizumab and irinotecan showed greater potency than each individual or doublet therapy</a:t>
            </a:r>
          </a:p>
        </p:txBody>
      </p:sp>
      <p:sp>
        <p:nvSpPr>
          <p:cNvPr id="3" name="Content Placeholder 2">
            <a:extLst>
              <a:ext uri="{FF2B5EF4-FFF2-40B4-BE49-F238E27FC236}">
                <a16:creationId xmlns:a16="http://schemas.microsoft.com/office/drawing/2014/main" id="{3E829DDB-D1DA-3F87-FFD8-532FF939561F}"/>
              </a:ext>
            </a:extLst>
          </p:cNvPr>
          <p:cNvSpPr>
            <a:spLocks noGrp="1"/>
          </p:cNvSpPr>
          <p:nvPr>
            <p:ph sz="quarter" idx="11"/>
          </p:nvPr>
        </p:nvSpPr>
        <p:spPr>
          <a:xfrm>
            <a:off x="239712" y="1345161"/>
            <a:ext cx="6569336" cy="1810789"/>
          </a:xfrm>
        </p:spPr>
        <p:txBody>
          <a:bodyPr/>
          <a:lstStyle/>
          <a:p>
            <a:r>
              <a:rPr lang="en-US" sz="1800"/>
              <a:t>The combination of onvansertib, bevacizumab and irinotecan was potent in the HCT116 xenograft model, resulting in:</a:t>
            </a:r>
          </a:p>
          <a:p>
            <a:pPr lvl="1"/>
            <a:r>
              <a:rPr lang="en-US"/>
              <a:t>tumor regression in all treated mice (8/8), including 1 CR</a:t>
            </a:r>
          </a:p>
          <a:p>
            <a:pPr lvl="1"/>
            <a:r>
              <a:rPr lang="en-US"/>
              <a:t>prolonged event-free survival</a:t>
            </a:r>
          </a:p>
          <a:p>
            <a:r>
              <a:rPr lang="en-US" sz="1800"/>
              <a:t>At the end of the study (Day 91), 6 of the 8 mice treated with the triplet combination had tumors&lt;1000mm</a:t>
            </a:r>
            <a:r>
              <a:rPr lang="en-US" sz="1800" baseline="30000"/>
              <a:t>3</a:t>
            </a:r>
            <a:endParaRPr lang="en-US" sz="1800"/>
          </a:p>
        </p:txBody>
      </p:sp>
      <p:sp>
        <p:nvSpPr>
          <p:cNvPr id="4" name="Text Placeholder 3">
            <a:extLst>
              <a:ext uri="{FF2B5EF4-FFF2-40B4-BE49-F238E27FC236}">
                <a16:creationId xmlns:a16="http://schemas.microsoft.com/office/drawing/2014/main" id="{99BCEBD3-67F2-F263-487B-9ADA6F894EBD}"/>
              </a:ext>
            </a:extLst>
          </p:cNvPr>
          <p:cNvSpPr>
            <a:spLocks noGrp="1"/>
          </p:cNvSpPr>
          <p:nvPr>
            <p:ph type="body" sz="quarter" idx="10"/>
          </p:nvPr>
        </p:nvSpPr>
        <p:spPr>
          <a:xfrm>
            <a:off x="166977" y="6477000"/>
            <a:ext cx="11758319" cy="311075"/>
          </a:xfrm>
        </p:spPr>
        <p:txBody>
          <a:bodyPr/>
          <a:lstStyle/>
          <a:p>
            <a:pPr marL="0" indent="0">
              <a:buNone/>
            </a:pPr>
            <a:r>
              <a:rPr lang="en-US" sz="1000">
                <a:solidFill>
                  <a:schemeClr val="accent6">
                    <a:lumMod val="75000"/>
                  </a:schemeClr>
                </a:solidFill>
                <a:latin typeface="Avenir Light" panose="020B0402020203020204" pitchFamily="34" charset="0"/>
              </a:rPr>
              <a:t>HCT116 xenografts were treated with the indicated drugs for 39 days and tumor volumes were measured (8mice/group, mean + SEM are represented on graph). </a:t>
            </a:r>
            <a:br>
              <a:rPr lang="en-US" sz="1000">
                <a:solidFill>
                  <a:schemeClr val="accent6">
                    <a:lumMod val="75000"/>
                  </a:schemeClr>
                </a:solidFill>
                <a:latin typeface="Avenir Light" panose="020B0402020203020204" pitchFamily="34" charset="0"/>
              </a:rPr>
            </a:br>
            <a:r>
              <a:rPr lang="en-US" sz="1000">
                <a:solidFill>
                  <a:schemeClr val="accent6">
                    <a:lumMod val="75000"/>
                  </a:schemeClr>
                </a:solidFill>
                <a:latin typeface="Avenir Light" panose="020B0402020203020204" pitchFamily="34" charset="0"/>
              </a:rPr>
              <a:t>Kaplan-Meier survival curve for event-free survival (time to reach tumor volume 1000mm</a:t>
            </a:r>
            <a:r>
              <a:rPr lang="en-US" sz="1000" baseline="30000">
                <a:solidFill>
                  <a:schemeClr val="accent6">
                    <a:lumMod val="75000"/>
                  </a:schemeClr>
                </a:solidFill>
                <a:latin typeface="Avenir Light" panose="020B0402020203020204" pitchFamily="34" charset="0"/>
              </a:rPr>
              <a:t>3</a:t>
            </a:r>
            <a:r>
              <a:rPr lang="en-US" sz="1000">
                <a:solidFill>
                  <a:schemeClr val="accent6">
                    <a:lumMod val="75000"/>
                  </a:schemeClr>
                </a:solidFill>
                <a:latin typeface="Avenir Light" panose="020B0402020203020204" pitchFamily="34" charset="0"/>
              </a:rPr>
              <a:t>) was calculated. Log-rank Mantel Cox test was used for survival analyses, *p&lt;0.05, **p&lt;0.01, ***p&lt;0.001.</a:t>
            </a:r>
          </a:p>
          <a:p>
            <a:endParaRPr lang="en-US"/>
          </a:p>
        </p:txBody>
      </p:sp>
      <p:graphicFrame>
        <p:nvGraphicFramePr>
          <p:cNvPr id="5" name="Object 4">
            <a:extLst>
              <a:ext uri="{FF2B5EF4-FFF2-40B4-BE49-F238E27FC236}">
                <a16:creationId xmlns:a16="http://schemas.microsoft.com/office/drawing/2014/main" id="{74CE86C2-F288-7C1A-A900-7F7D27E7CC64}"/>
              </a:ext>
            </a:extLst>
          </p:cNvPr>
          <p:cNvGraphicFramePr>
            <a:graphicFrameLocks noChangeAspect="1"/>
          </p:cNvGraphicFramePr>
          <p:nvPr/>
        </p:nvGraphicFramePr>
        <p:xfrm>
          <a:off x="19482" y="3155950"/>
          <a:ext cx="6243638" cy="3321050"/>
        </p:xfrm>
        <a:graphic>
          <a:graphicData uri="http://schemas.openxmlformats.org/presentationml/2006/ole">
            <mc:AlternateContent xmlns:mc="http://schemas.openxmlformats.org/markup-compatibility/2006">
              <mc:Choice xmlns:v="urn:schemas-microsoft-com:vml" Requires="v">
                <p:oleObj name="Prism 10" r:id="rId2" imgW="4901040" imgH="2608920" progId="Prism10.Document">
                  <p:embed/>
                </p:oleObj>
              </mc:Choice>
              <mc:Fallback>
                <p:oleObj name="Prism 10" r:id="rId2" imgW="4901040" imgH="2608920" progId="Prism10.Document">
                  <p:embed/>
                  <p:pic>
                    <p:nvPicPr>
                      <p:cNvPr id="5" name="Object 4">
                        <a:extLst>
                          <a:ext uri="{FF2B5EF4-FFF2-40B4-BE49-F238E27FC236}">
                            <a16:creationId xmlns:a16="http://schemas.microsoft.com/office/drawing/2014/main" id="{74CE86C2-F288-7C1A-A900-7F7D27E7CC64}"/>
                          </a:ext>
                        </a:extLst>
                      </p:cNvPr>
                      <p:cNvPicPr/>
                      <p:nvPr/>
                    </p:nvPicPr>
                    <p:blipFill>
                      <a:blip r:embed="rId3"/>
                      <a:stretch>
                        <a:fillRect/>
                      </a:stretch>
                    </p:blipFill>
                    <p:spPr>
                      <a:xfrm>
                        <a:off x="19482" y="3155950"/>
                        <a:ext cx="6243638" cy="3321050"/>
                      </a:xfrm>
                      <a:prstGeom prst="rect">
                        <a:avLst/>
                      </a:prstGeom>
                    </p:spPr>
                  </p:pic>
                </p:oleObj>
              </mc:Fallback>
            </mc:AlternateContent>
          </a:graphicData>
        </a:graphic>
      </p:graphicFrame>
      <p:graphicFrame>
        <p:nvGraphicFramePr>
          <p:cNvPr id="6" name="Object 5">
            <a:extLst>
              <a:ext uri="{FF2B5EF4-FFF2-40B4-BE49-F238E27FC236}">
                <a16:creationId xmlns:a16="http://schemas.microsoft.com/office/drawing/2014/main" id="{025F8B46-CFAB-04BE-30AC-8622CEB5B619}"/>
              </a:ext>
            </a:extLst>
          </p:cNvPr>
          <p:cNvGraphicFramePr>
            <a:graphicFrameLocks noChangeAspect="1"/>
          </p:cNvGraphicFramePr>
          <p:nvPr/>
        </p:nvGraphicFramePr>
        <p:xfrm>
          <a:off x="6977063" y="1065213"/>
          <a:ext cx="4975225" cy="2641600"/>
        </p:xfrm>
        <a:graphic>
          <a:graphicData uri="http://schemas.openxmlformats.org/presentationml/2006/ole">
            <mc:AlternateContent xmlns:mc="http://schemas.openxmlformats.org/markup-compatibility/2006">
              <mc:Choice xmlns:v="urn:schemas-microsoft-com:vml" Requires="v">
                <p:oleObj name="Prism 10" r:id="rId4" imgW="4975920" imgH="2640960" progId="Prism10.Document">
                  <p:embed/>
                </p:oleObj>
              </mc:Choice>
              <mc:Fallback>
                <p:oleObj name="Prism 10" r:id="rId4" imgW="4975920" imgH="2640960" progId="Prism10.Document">
                  <p:embed/>
                  <p:pic>
                    <p:nvPicPr>
                      <p:cNvPr id="6" name="Object 5">
                        <a:extLst>
                          <a:ext uri="{FF2B5EF4-FFF2-40B4-BE49-F238E27FC236}">
                            <a16:creationId xmlns:a16="http://schemas.microsoft.com/office/drawing/2014/main" id="{025F8B46-CFAB-04BE-30AC-8622CEB5B619}"/>
                          </a:ext>
                        </a:extLst>
                      </p:cNvPr>
                      <p:cNvPicPr/>
                      <p:nvPr/>
                    </p:nvPicPr>
                    <p:blipFill>
                      <a:blip r:embed="rId5"/>
                      <a:stretch>
                        <a:fillRect/>
                      </a:stretch>
                    </p:blipFill>
                    <p:spPr>
                      <a:xfrm>
                        <a:off x="6977063" y="1065213"/>
                        <a:ext cx="4975225" cy="2641600"/>
                      </a:xfrm>
                      <a:prstGeom prst="rect">
                        <a:avLst/>
                      </a:prstGeom>
                    </p:spPr>
                  </p:pic>
                </p:oleObj>
              </mc:Fallback>
            </mc:AlternateContent>
          </a:graphicData>
        </a:graphic>
      </p:graphicFrame>
      <p:graphicFrame>
        <p:nvGraphicFramePr>
          <p:cNvPr id="9" name="Object 8">
            <a:extLst>
              <a:ext uri="{FF2B5EF4-FFF2-40B4-BE49-F238E27FC236}">
                <a16:creationId xmlns:a16="http://schemas.microsoft.com/office/drawing/2014/main" id="{480E7A18-0F73-60C7-1917-130F3791C9A2}"/>
              </a:ext>
            </a:extLst>
          </p:cNvPr>
          <p:cNvGraphicFramePr>
            <a:graphicFrameLocks noChangeAspect="1"/>
          </p:cNvGraphicFramePr>
          <p:nvPr/>
        </p:nvGraphicFramePr>
        <p:xfrm>
          <a:off x="7009337" y="3706813"/>
          <a:ext cx="3167062" cy="2460625"/>
        </p:xfrm>
        <a:graphic>
          <a:graphicData uri="http://schemas.openxmlformats.org/presentationml/2006/ole">
            <mc:AlternateContent xmlns:mc="http://schemas.openxmlformats.org/markup-compatibility/2006">
              <mc:Choice xmlns:v="urn:schemas-microsoft-com:vml" Requires="v">
                <p:oleObj name="Prism 10" r:id="rId6" imgW="3166920" imgH="2461320" progId="Prism10.Document">
                  <p:embed/>
                </p:oleObj>
              </mc:Choice>
              <mc:Fallback>
                <p:oleObj name="Prism 10" r:id="rId6" imgW="3166920" imgH="2461320" progId="Prism10.Document">
                  <p:embed/>
                  <p:pic>
                    <p:nvPicPr>
                      <p:cNvPr id="9" name="Object 8">
                        <a:extLst>
                          <a:ext uri="{FF2B5EF4-FFF2-40B4-BE49-F238E27FC236}">
                            <a16:creationId xmlns:a16="http://schemas.microsoft.com/office/drawing/2014/main" id="{480E7A18-0F73-60C7-1917-130F3791C9A2}"/>
                          </a:ext>
                        </a:extLst>
                      </p:cNvPr>
                      <p:cNvPicPr/>
                      <p:nvPr/>
                    </p:nvPicPr>
                    <p:blipFill>
                      <a:blip r:embed="rId7"/>
                      <a:stretch>
                        <a:fillRect/>
                      </a:stretch>
                    </p:blipFill>
                    <p:spPr>
                      <a:xfrm>
                        <a:off x="7009337" y="3706813"/>
                        <a:ext cx="3167062" cy="2460625"/>
                      </a:xfrm>
                      <a:prstGeom prst="rect">
                        <a:avLst/>
                      </a:prstGeom>
                    </p:spPr>
                  </p:pic>
                </p:oleObj>
              </mc:Fallback>
            </mc:AlternateContent>
          </a:graphicData>
        </a:graphic>
      </p:graphicFrame>
      <p:sp>
        <p:nvSpPr>
          <p:cNvPr id="13" name="TextBox 12">
            <a:extLst>
              <a:ext uri="{FF2B5EF4-FFF2-40B4-BE49-F238E27FC236}">
                <a16:creationId xmlns:a16="http://schemas.microsoft.com/office/drawing/2014/main" id="{D6323A74-759F-0326-105A-40A45094EB83}"/>
              </a:ext>
            </a:extLst>
          </p:cNvPr>
          <p:cNvSpPr txBox="1"/>
          <p:nvPr/>
        </p:nvSpPr>
        <p:spPr>
          <a:xfrm>
            <a:off x="10289216" y="5478332"/>
            <a:ext cx="1202252" cy="184666"/>
          </a:xfrm>
          <a:prstGeom prst="rect">
            <a:avLst/>
          </a:prstGeom>
          <a:noFill/>
          <a:effectLst/>
        </p:spPr>
        <p:txBody>
          <a:bodyPr wrap="none" lIns="0" tIns="0" rIns="0" bIns="0" rtlCol="0">
            <a:spAutoFit/>
          </a:bodyPr>
          <a:lstStyle/>
          <a:p>
            <a:pPr algn="l">
              <a:spcBef>
                <a:spcPts val="1200"/>
              </a:spcBef>
            </a:pPr>
            <a:r>
              <a:rPr lang="en-US" sz="1200">
                <a:solidFill>
                  <a:schemeClr val="accent5"/>
                </a:solidFill>
                <a:latin typeface="Avenir Book" panose="02000503020000020003" pitchFamily="2" charset="0"/>
              </a:rPr>
              <a:t>Tumor regression</a:t>
            </a:r>
          </a:p>
        </p:txBody>
      </p:sp>
      <p:sp>
        <p:nvSpPr>
          <p:cNvPr id="14" name="Right Bracket 13">
            <a:extLst>
              <a:ext uri="{FF2B5EF4-FFF2-40B4-BE49-F238E27FC236}">
                <a16:creationId xmlns:a16="http://schemas.microsoft.com/office/drawing/2014/main" id="{C8DD2C87-7663-CAC2-5E7E-C7EC258E1460}"/>
              </a:ext>
            </a:extLst>
          </p:cNvPr>
          <p:cNvSpPr/>
          <p:nvPr/>
        </p:nvSpPr>
        <p:spPr>
          <a:xfrm>
            <a:off x="10138915" y="5029200"/>
            <a:ext cx="96818" cy="995083"/>
          </a:xfrm>
          <a:prstGeom prst="rightBracket">
            <a:avLst/>
          </a:prstGeo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F8EA899D-C233-E9A8-6044-5461DBE36BCB}"/>
              </a:ext>
            </a:extLst>
          </p:cNvPr>
          <p:cNvCxnSpPr>
            <a:cxnSpLocks/>
          </p:cNvCxnSpPr>
          <p:nvPr/>
        </p:nvCxnSpPr>
        <p:spPr>
          <a:xfrm>
            <a:off x="4792980" y="5690502"/>
            <a:ext cx="246888" cy="0"/>
          </a:xfrm>
          <a:prstGeom prst="line">
            <a:avLst/>
          </a:prstGeom>
          <a:ln w="28575">
            <a:solidFill>
              <a:schemeClr val="accent6">
                <a:lumMod val="10000"/>
              </a:schemeClr>
            </a:solidFill>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29745BDF-DEB6-2F47-44FD-A74B6BB7567C}"/>
              </a:ext>
            </a:extLst>
          </p:cNvPr>
          <p:cNvSpPr txBox="1"/>
          <p:nvPr/>
        </p:nvSpPr>
        <p:spPr>
          <a:xfrm>
            <a:off x="5190456" y="5615479"/>
            <a:ext cx="650819" cy="169277"/>
          </a:xfrm>
          <a:prstGeom prst="rect">
            <a:avLst/>
          </a:prstGeom>
          <a:noFill/>
          <a:effectLst/>
        </p:spPr>
        <p:txBody>
          <a:bodyPr wrap="none" lIns="0" tIns="0" rIns="0" bIns="0" rtlCol="0">
            <a:spAutoFit/>
          </a:bodyPr>
          <a:lstStyle/>
          <a:p>
            <a:pPr algn="l">
              <a:spcBef>
                <a:spcPts val="1200"/>
              </a:spcBef>
            </a:pPr>
            <a:r>
              <a:rPr lang="en-US" sz="1100">
                <a:solidFill>
                  <a:schemeClr val="bg2">
                    <a:lumMod val="10000"/>
                  </a:schemeClr>
                </a:solidFill>
                <a:latin typeface="Avenir Book" panose="02000503020000020003" pitchFamily="2" charset="0"/>
              </a:rPr>
              <a:t>Treatment</a:t>
            </a:r>
          </a:p>
        </p:txBody>
      </p:sp>
      <p:cxnSp>
        <p:nvCxnSpPr>
          <p:cNvPr id="7" name="Straight Connector 6">
            <a:extLst>
              <a:ext uri="{FF2B5EF4-FFF2-40B4-BE49-F238E27FC236}">
                <a16:creationId xmlns:a16="http://schemas.microsoft.com/office/drawing/2014/main" id="{F58CF04B-E5E5-F9FE-9FC3-1B97337D9006}"/>
              </a:ext>
            </a:extLst>
          </p:cNvPr>
          <p:cNvCxnSpPr>
            <a:cxnSpLocks/>
          </p:cNvCxnSpPr>
          <p:nvPr/>
        </p:nvCxnSpPr>
        <p:spPr>
          <a:xfrm>
            <a:off x="10494082" y="2940401"/>
            <a:ext cx="192024" cy="0"/>
          </a:xfrm>
          <a:prstGeom prst="line">
            <a:avLst/>
          </a:prstGeom>
          <a:ln w="28575">
            <a:solidFill>
              <a:schemeClr val="accent6">
                <a:lumMod val="10000"/>
              </a:schemeClr>
            </a:solidFill>
          </a:ln>
        </p:spPr>
        <p:style>
          <a:lnRef idx="1">
            <a:schemeClr val="accent1"/>
          </a:lnRef>
          <a:fillRef idx="0">
            <a:schemeClr val="accent1"/>
          </a:fillRef>
          <a:effectRef idx="0">
            <a:schemeClr val="accent1"/>
          </a:effectRef>
          <a:fontRef idx="minor">
            <a:schemeClr val="tx1"/>
          </a:fontRef>
        </p:style>
      </p:cxnSp>
      <p:sp>
        <p:nvSpPr>
          <p:cNvPr id="8" name="TextBox 7">
            <a:extLst>
              <a:ext uri="{FF2B5EF4-FFF2-40B4-BE49-F238E27FC236}">
                <a16:creationId xmlns:a16="http://schemas.microsoft.com/office/drawing/2014/main" id="{D6A647E8-9C91-A0D5-0567-16B92BF10BF5}"/>
              </a:ext>
            </a:extLst>
          </p:cNvPr>
          <p:cNvSpPr txBox="1"/>
          <p:nvPr/>
        </p:nvSpPr>
        <p:spPr>
          <a:xfrm>
            <a:off x="10799521" y="2871804"/>
            <a:ext cx="545021" cy="138499"/>
          </a:xfrm>
          <a:prstGeom prst="rect">
            <a:avLst/>
          </a:prstGeom>
          <a:noFill/>
          <a:effectLst/>
        </p:spPr>
        <p:txBody>
          <a:bodyPr wrap="none" lIns="0" tIns="0" rIns="0" bIns="0" rtlCol="0">
            <a:spAutoFit/>
          </a:bodyPr>
          <a:lstStyle/>
          <a:p>
            <a:pPr algn="l">
              <a:spcBef>
                <a:spcPts val="1200"/>
              </a:spcBef>
            </a:pPr>
            <a:r>
              <a:rPr lang="en-US" sz="900">
                <a:solidFill>
                  <a:schemeClr val="bg2">
                    <a:lumMod val="10000"/>
                  </a:schemeClr>
                </a:solidFill>
                <a:latin typeface="Avenir Medium" panose="02000603020000020003" pitchFamily="2" charset="0"/>
              </a:rPr>
              <a:t>Treatment</a:t>
            </a:r>
          </a:p>
        </p:txBody>
      </p:sp>
      <p:sp>
        <p:nvSpPr>
          <p:cNvPr id="10" name="Rectangle 9">
            <a:hlinkClick r:id="rId8" action="ppaction://hlinksldjump"/>
            <a:extLst>
              <a:ext uri="{FF2B5EF4-FFF2-40B4-BE49-F238E27FC236}">
                <a16:creationId xmlns:a16="http://schemas.microsoft.com/office/drawing/2014/main" id="{34F35089-6206-0E31-7F7B-4B6B2958ABB9}"/>
              </a:ext>
            </a:extLst>
          </p:cNvPr>
          <p:cNvSpPr/>
          <p:nvPr/>
        </p:nvSpPr>
        <p:spPr>
          <a:xfrm>
            <a:off x="11096625" y="6191250"/>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Tree>
    <p:extLst>
      <p:ext uri="{BB962C8B-B14F-4D97-AF65-F5344CB8AC3E}">
        <p14:creationId xmlns:p14="http://schemas.microsoft.com/office/powerpoint/2010/main" val="3372340981"/>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D5745B5-30F7-84AF-7D26-CA187AD5F235}"/>
              </a:ext>
            </a:extLst>
          </p:cNvPr>
          <p:cNvSpPr>
            <a:spLocks noGrp="1"/>
          </p:cNvSpPr>
          <p:nvPr>
            <p:ph type="title"/>
          </p:nvPr>
        </p:nvSpPr>
        <p:spPr/>
        <p:txBody>
          <a:bodyPr/>
          <a:lstStyle/>
          <a:p>
            <a:r>
              <a:rPr lang="en-US" sz="2600"/>
              <a:t>The combination of onvansertib and </a:t>
            </a:r>
            <a:r>
              <a:rPr lang="en-US" sz="2600" err="1"/>
              <a:t>bev</a:t>
            </a:r>
            <a:r>
              <a:rPr lang="en-US" sz="2600"/>
              <a:t> reduces tumor vascularization</a:t>
            </a:r>
          </a:p>
        </p:txBody>
      </p:sp>
      <p:sp>
        <p:nvSpPr>
          <p:cNvPr id="18" name="TextBox 17">
            <a:extLst>
              <a:ext uri="{FF2B5EF4-FFF2-40B4-BE49-F238E27FC236}">
                <a16:creationId xmlns:a16="http://schemas.microsoft.com/office/drawing/2014/main" id="{E68C078A-13B5-6933-0FFA-A80240BC1869}"/>
              </a:ext>
            </a:extLst>
          </p:cNvPr>
          <p:cNvSpPr txBox="1"/>
          <p:nvPr/>
        </p:nvSpPr>
        <p:spPr>
          <a:xfrm>
            <a:off x="99848" y="6472943"/>
            <a:ext cx="11380826" cy="348303"/>
          </a:xfrm>
          <a:prstGeom prst="rect">
            <a:avLst/>
          </a:prstGeom>
        </p:spPr>
        <p:txBody>
          <a:bodyPr vert="horz" lIns="0" tIns="0" rIns="0" bIns="0" rtlCol="0">
            <a:noAutofit/>
          </a:bodyPr>
          <a:lstStyle>
            <a:defPPr>
              <a:defRPr lang="en-US"/>
            </a:defPPr>
            <a:lvl1pPr indent="0">
              <a:lnSpc>
                <a:spcPct val="90000"/>
              </a:lnSpc>
              <a:spcBef>
                <a:spcPts val="1000"/>
              </a:spcBef>
              <a:buClrTx/>
              <a:buFont typeface="Arial" panose="020B0604020202020204" pitchFamily="34" charset="0"/>
              <a:buNone/>
              <a:defRPr lang="en-US" sz="900" dirty="0">
                <a:solidFill>
                  <a:schemeClr val="accent6">
                    <a:lumMod val="75000"/>
                  </a:schemeClr>
                </a:solidFill>
                <a:latin typeface="Avenir Light" panose="020B0402020203020204" pitchFamily="34" charset="0"/>
              </a:defRPr>
            </a:lvl1pPr>
            <a:lvl2pPr marL="577850" indent="-228600">
              <a:lnSpc>
                <a:spcPct val="90000"/>
              </a:lnSpc>
              <a:spcBef>
                <a:spcPts val="500"/>
              </a:spcBef>
              <a:buClr>
                <a:srgbClr val="186295"/>
              </a:buClr>
              <a:buFont typeface="System Font Regular"/>
              <a:buChar char="–"/>
              <a:tabLst/>
              <a:defRPr>
                <a:solidFill>
                  <a:schemeClr val="accent5"/>
                </a:solidFill>
                <a:latin typeface="Avenir Book" panose="02000503020000020003" pitchFamily="2" charset="0"/>
              </a:defRPr>
            </a:lvl2pPr>
            <a:lvl3pPr marL="971550" indent="-228600">
              <a:lnSpc>
                <a:spcPct val="90000"/>
              </a:lnSpc>
              <a:spcBef>
                <a:spcPts val="500"/>
              </a:spcBef>
              <a:buClrTx/>
              <a:buFont typeface="Arial" panose="020B0604020202020204" pitchFamily="34" charset="0"/>
              <a:buChar char="•"/>
              <a:tabLst/>
              <a:defRPr sz="1400">
                <a:solidFill>
                  <a:schemeClr val="accent5"/>
                </a:solidFill>
                <a:latin typeface="Avenir Book" panose="02000503020000020003" pitchFamily="2" charset="0"/>
              </a:defRPr>
            </a:lvl3pPr>
            <a:lvl4pPr marL="1374775" indent="-228600">
              <a:lnSpc>
                <a:spcPct val="90000"/>
              </a:lnSpc>
              <a:spcBef>
                <a:spcPts val="500"/>
              </a:spcBef>
              <a:buClr>
                <a:srgbClr val="186295"/>
              </a:buClr>
              <a:buFont typeface="System Font Regular"/>
              <a:buChar char="–"/>
              <a:tabLst/>
              <a:defRPr sz="1400">
                <a:latin typeface="Avenir" panose="020B0503020203020204" pitchFamily="34" charset="0"/>
              </a:defRPr>
            </a:lvl4pPr>
            <a:lvl5pPr marL="1835150" indent="-285750">
              <a:lnSpc>
                <a:spcPct val="90000"/>
              </a:lnSpc>
              <a:spcBef>
                <a:spcPts val="500"/>
              </a:spcBef>
              <a:buClr>
                <a:srgbClr val="186295"/>
              </a:buClr>
              <a:buFont typeface="Apple Symbols" panose="02000000000000000000" pitchFamily="2" charset="-79"/>
              <a:buChar char="≫"/>
              <a:tabLst>
                <a:tab pos="1365250" algn="l"/>
              </a:tabLst>
              <a:defRPr lang="en-US" sz="1400" dirty="0">
                <a:latin typeface="Avenir" panose="020B0503020203020204" pitchFamily="34" charset="0"/>
                <a:ea typeface="Helvetica Neue" panose="02000503000000020004" pitchFamily="2" charset="0"/>
                <a:cs typeface="Helvetica Neue" panose="02000503000000020004" pitchFamily="2"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a:t>SW620 xenograft model is shown. CD31 scoring: for each sample 5 fields of view at 100 µm magnification were randomly selected in the tumor area. CD31 positive vessels were manually counted in these fields. </a:t>
            </a:r>
            <a:br>
              <a:rPr lang="en-US"/>
            </a:br>
            <a:r>
              <a:rPr lang="en-US"/>
              <a:t>Mean score ± SEM for each treatment group (n=6/group) are plotted. One-way ANOVA was used to test differences between treatment arms. *p&lt;0.05, **p&lt;0.01, ***p&lt;0.001, ****p&lt;0.0001.</a:t>
            </a:r>
          </a:p>
        </p:txBody>
      </p:sp>
      <p:sp>
        <p:nvSpPr>
          <p:cNvPr id="8" name="TextBox 7">
            <a:extLst>
              <a:ext uri="{FF2B5EF4-FFF2-40B4-BE49-F238E27FC236}">
                <a16:creationId xmlns:a16="http://schemas.microsoft.com/office/drawing/2014/main" id="{6E96AC11-1832-44F6-ED22-1F84F671CD82}"/>
              </a:ext>
            </a:extLst>
          </p:cNvPr>
          <p:cNvSpPr txBox="1"/>
          <p:nvPr/>
        </p:nvSpPr>
        <p:spPr>
          <a:xfrm>
            <a:off x="6010675" y="1352650"/>
            <a:ext cx="5900051" cy="1815882"/>
          </a:xfrm>
          <a:prstGeom prst="rect">
            <a:avLst/>
          </a:prstGeom>
          <a:effectLst>
            <a:outerShdw blurRad="317500" sx="102000" sy="102000" algn="ctr" rotWithShape="0">
              <a:prstClr val="black">
                <a:alpha val="40000"/>
              </a:prstClr>
            </a:outerShdw>
          </a:effectLst>
        </p:spPr>
        <p:txBody>
          <a:bodyPr wrap="square" lIns="0" tIns="0" rIns="0" bIns="0" rtlCol="0">
            <a:spAutoFit/>
          </a:bodyPr>
          <a:lstStyle/>
          <a:p>
            <a:pPr marL="285750" indent="-285750" algn="l">
              <a:spcBef>
                <a:spcPts val="600"/>
              </a:spcBef>
              <a:buFont typeface="Arial" panose="020B0604020202020204" pitchFamily="34" charset="0"/>
              <a:buChar char="•"/>
            </a:pPr>
            <a:r>
              <a:rPr lang="en-US">
                <a:solidFill>
                  <a:schemeClr val="accent5"/>
                </a:solidFill>
                <a:latin typeface="Avenir Book" panose="02000503020000020003" pitchFamily="2" charset="0"/>
              </a:rPr>
              <a:t>Vascularization was quantified using the endothelial marker CD31</a:t>
            </a:r>
          </a:p>
          <a:p>
            <a:pPr marL="285750" indent="-285750" algn="l">
              <a:spcBef>
                <a:spcPts val="600"/>
              </a:spcBef>
              <a:buFont typeface="Arial" panose="020B0604020202020204" pitchFamily="34" charset="0"/>
              <a:buChar char="•"/>
            </a:pPr>
            <a:r>
              <a:rPr lang="en-US">
                <a:solidFill>
                  <a:schemeClr val="accent5"/>
                </a:solidFill>
                <a:latin typeface="Avenir Book" panose="02000503020000020003" pitchFamily="2" charset="0"/>
              </a:rPr>
              <a:t>Onvansertib and </a:t>
            </a:r>
            <a:r>
              <a:rPr lang="en-US" err="1">
                <a:solidFill>
                  <a:schemeClr val="accent5"/>
                </a:solidFill>
                <a:latin typeface="Avenir Book" panose="02000503020000020003" pitchFamily="2" charset="0"/>
              </a:rPr>
              <a:t>bev</a:t>
            </a:r>
            <a:r>
              <a:rPr lang="en-US">
                <a:solidFill>
                  <a:schemeClr val="accent5"/>
                </a:solidFill>
                <a:latin typeface="Avenir Book" panose="02000503020000020003" pitchFamily="2" charset="0"/>
              </a:rPr>
              <a:t> monotherapies reduced tumor vascularization</a:t>
            </a:r>
          </a:p>
          <a:p>
            <a:pPr marL="285750" indent="-285750" algn="l">
              <a:spcBef>
                <a:spcPts val="600"/>
              </a:spcBef>
              <a:buFont typeface="Arial" panose="020B0604020202020204" pitchFamily="34" charset="0"/>
              <a:buChar char="•"/>
            </a:pPr>
            <a:r>
              <a:rPr lang="en-US">
                <a:solidFill>
                  <a:schemeClr val="accent5"/>
                </a:solidFill>
                <a:latin typeface="Avenir Book" panose="02000503020000020003" pitchFamily="2" charset="0"/>
              </a:rPr>
              <a:t>The combination treatment of onvansertib and </a:t>
            </a:r>
            <a:r>
              <a:rPr lang="en-US" err="1">
                <a:solidFill>
                  <a:schemeClr val="accent5"/>
                </a:solidFill>
                <a:latin typeface="Avenir Book" panose="02000503020000020003" pitchFamily="2" charset="0"/>
              </a:rPr>
              <a:t>bev</a:t>
            </a:r>
            <a:r>
              <a:rPr lang="en-US">
                <a:solidFill>
                  <a:schemeClr val="accent5"/>
                </a:solidFill>
                <a:latin typeface="Avenir Book" panose="02000503020000020003" pitchFamily="2" charset="0"/>
              </a:rPr>
              <a:t> resulted in further decrease in vascularization</a:t>
            </a:r>
          </a:p>
        </p:txBody>
      </p:sp>
      <p:grpSp>
        <p:nvGrpSpPr>
          <p:cNvPr id="10" name="Group 9">
            <a:extLst>
              <a:ext uri="{FF2B5EF4-FFF2-40B4-BE49-F238E27FC236}">
                <a16:creationId xmlns:a16="http://schemas.microsoft.com/office/drawing/2014/main" id="{DDAC4D44-4B6A-36A5-F490-882DEC628CEC}"/>
              </a:ext>
            </a:extLst>
          </p:cNvPr>
          <p:cNvGrpSpPr/>
          <p:nvPr/>
        </p:nvGrpSpPr>
        <p:grpSpPr>
          <a:xfrm>
            <a:off x="143149" y="1282824"/>
            <a:ext cx="5856771" cy="4824062"/>
            <a:chOff x="31785539" y="10712086"/>
            <a:chExt cx="5104613" cy="4292352"/>
          </a:xfrm>
        </p:grpSpPr>
        <p:pic>
          <p:nvPicPr>
            <p:cNvPr id="11" name="Picture 10">
              <a:extLst>
                <a:ext uri="{FF2B5EF4-FFF2-40B4-BE49-F238E27FC236}">
                  <a16:creationId xmlns:a16="http://schemas.microsoft.com/office/drawing/2014/main" id="{A3AECCD1-9EED-F041-2E63-3883A8F3AC9F}"/>
                </a:ext>
              </a:extLst>
            </p:cNvPr>
            <p:cNvPicPr>
              <a:picLocks noChangeAspect="1"/>
            </p:cNvPicPr>
            <p:nvPr/>
          </p:nvPicPr>
          <p:blipFill>
            <a:blip r:embed="rId2"/>
            <a:stretch>
              <a:fillRect/>
            </a:stretch>
          </p:blipFill>
          <p:spPr>
            <a:xfrm>
              <a:off x="32110376" y="10712086"/>
              <a:ext cx="4779776" cy="4235679"/>
            </a:xfrm>
            <a:prstGeom prst="rect">
              <a:avLst/>
            </a:prstGeom>
          </p:spPr>
        </p:pic>
        <p:cxnSp>
          <p:nvCxnSpPr>
            <p:cNvPr id="12" name="Straight Connector 11">
              <a:extLst>
                <a:ext uri="{FF2B5EF4-FFF2-40B4-BE49-F238E27FC236}">
                  <a16:creationId xmlns:a16="http://schemas.microsoft.com/office/drawing/2014/main" id="{2294EE6C-409C-3D2D-0168-753B5827129D}"/>
                </a:ext>
              </a:extLst>
            </p:cNvPr>
            <p:cNvCxnSpPr>
              <a:cxnSpLocks/>
            </p:cNvCxnSpPr>
            <p:nvPr/>
          </p:nvCxnSpPr>
          <p:spPr>
            <a:xfrm flipV="1">
              <a:off x="32108331" y="10877995"/>
              <a:ext cx="0" cy="4126443"/>
            </a:xfrm>
            <a:prstGeom prst="line">
              <a:avLst/>
            </a:prstGeom>
            <a:ln w="31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5DE6CBEB-2485-D8C0-A5DF-4595E79075E9}"/>
                </a:ext>
              </a:extLst>
            </p:cNvPr>
            <p:cNvSpPr txBox="1"/>
            <p:nvPr/>
          </p:nvSpPr>
          <p:spPr>
            <a:xfrm rot="16200000">
              <a:off x="31440351" y="12776966"/>
              <a:ext cx="1075607" cy="385232"/>
            </a:xfrm>
            <a:prstGeom prst="rect">
              <a:avLst/>
            </a:prstGeom>
            <a:effectLst>
              <a:outerShdw blurRad="317500" sx="102000" sy="102000" algn="ctr" rotWithShape="0">
                <a:prstClr val="black">
                  <a:alpha val="40000"/>
                </a:prstClr>
              </a:outerShdw>
            </a:effectLst>
          </p:spPr>
          <p:txBody>
            <a:bodyPr wrap="square" lIns="0" tIns="0" rIns="0" bIns="0" rtlCol="0">
              <a:spAutoFit/>
            </a:bodyPr>
            <a:lstStyle/>
            <a:p>
              <a:pPr algn="l">
                <a:spcBef>
                  <a:spcPts val="1200"/>
                </a:spcBef>
              </a:pPr>
              <a:r>
                <a:rPr lang="en-US" sz="2400">
                  <a:solidFill>
                    <a:schemeClr val="accent5"/>
                  </a:solidFill>
                  <a:latin typeface="+mj-lt"/>
                </a:rPr>
                <a:t>CD31</a:t>
              </a:r>
              <a:endParaRPr lang="en-US">
                <a:solidFill>
                  <a:schemeClr val="accent5"/>
                </a:solidFill>
                <a:latin typeface="+mj-lt"/>
              </a:endParaRPr>
            </a:p>
          </p:txBody>
        </p:sp>
      </p:grpSp>
      <p:sp>
        <p:nvSpPr>
          <p:cNvPr id="4" name="Rectangle 3">
            <a:hlinkClick r:id="rId3" action="ppaction://hlinksldjump"/>
            <a:extLst>
              <a:ext uri="{FF2B5EF4-FFF2-40B4-BE49-F238E27FC236}">
                <a16:creationId xmlns:a16="http://schemas.microsoft.com/office/drawing/2014/main" id="{E4BEAB7C-398C-7B87-996E-9779410335E6}"/>
              </a:ext>
            </a:extLst>
          </p:cNvPr>
          <p:cNvSpPr/>
          <p:nvPr/>
        </p:nvSpPr>
        <p:spPr>
          <a:xfrm>
            <a:off x="11096625" y="6191250"/>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grpSp>
        <p:nvGrpSpPr>
          <p:cNvPr id="6" name="Group 5">
            <a:extLst>
              <a:ext uri="{FF2B5EF4-FFF2-40B4-BE49-F238E27FC236}">
                <a16:creationId xmlns:a16="http://schemas.microsoft.com/office/drawing/2014/main" id="{1DC6E699-1B7C-CC39-12BE-BB4F2604406C}"/>
              </a:ext>
            </a:extLst>
          </p:cNvPr>
          <p:cNvGrpSpPr/>
          <p:nvPr/>
        </p:nvGrpSpPr>
        <p:grpSpPr>
          <a:xfrm>
            <a:off x="7126515" y="3116213"/>
            <a:ext cx="2137228" cy="3530881"/>
            <a:chOff x="7126515" y="3116213"/>
            <a:chExt cx="2137228" cy="3530881"/>
          </a:xfrm>
        </p:grpSpPr>
        <p:pic>
          <p:nvPicPr>
            <p:cNvPr id="3" name="Picture 2" descr="A screenshot of a computer&#10;&#10;Description automatically generated">
              <a:extLst>
                <a:ext uri="{FF2B5EF4-FFF2-40B4-BE49-F238E27FC236}">
                  <a16:creationId xmlns:a16="http://schemas.microsoft.com/office/drawing/2014/main" id="{6499384B-63B1-F02D-51B7-FE8472503F0F}"/>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70757" t="27091" r="12126" b="42440"/>
            <a:stretch/>
          </p:blipFill>
          <p:spPr>
            <a:xfrm>
              <a:off x="7126515" y="3116213"/>
              <a:ext cx="1767114" cy="3530881"/>
            </a:xfrm>
            <a:prstGeom prst="rect">
              <a:avLst/>
            </a:prstGeom>
          </p:spPr>
        </p:pic>
        <p:sp>
          <p:nvSpPr>
            <p:cNvPr id="5" name="Rectangle 4">
              <a:extLst>
                <a:ext uri="{FF2B5EF4-FFF2-40B4-BE49-F238E27FC236}">
                  <a16:creationId xmlns:a16="http://schemas.microsoft.com/office/drawing/2014/main" id="{396167CD-1705-D675-7A7C-6B7D1646F6B6}"/>
                </a:ext>
              </a:extLst>
            </p:cNvPr>
            <p:cNvSpPr/>
            <p:nvPr/>
          </p:nvSpPr>
          <p:spPr>
            <a:xfrm>
              <a:off x="8697686" y="6043193"/>
              <a:ext cx="566057" cy="30317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288047361"/>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C0B2808-1C3F-1446-4562-49520D410C07}"/>
              </a:ext>
            </a:extLst>
          </p:cNvPr>
          <p:cNvSpPr>
            <a:spLocks noGrp="1"/>
          </p:cNvSpPr>
          <p:nvPr>
            <p:ph type="title"/>
          </p:nvPr>
        </p:nvSpPr>
        <p:spPr/>
        <p:txBody>
          <a:bodyPr/>
          <a:lstStyle/>
          <a:p>
            <a:r>
              <a:rPr lang="en-US" err="1"/>
              <a:t>Onvansertib</a:t>
            </a:r>
            <a:r>
              <a:rPr lang="en-US"/>
              <a:t> in combination with irinotecan in RAS-mutant CRC PDXs</a:t>
            </a:r>
          </a:p>
        </p:txBody>
      </p:sp>
      <p:sp>
        <p:nvSpPr>
          <p:cNvPr id="4" name="Content Placeholder 3">
            <a:extLst>
              <a:ext uri="{FF2B5EF4-FFF2-40B4-BE49-F238E27FC236}">
                <a16:creationId xmlns:a16="http://schemas.microsoft.com/office/drawing/2014/main" id="{9017EACB-A4DA-4E28-756E-5FC9E0388000}"/>
              </a:ext>
            </a:extLst>
          </p:cNvPr>
          <p:cNvSpPr>
            <a:spLocks noGrp="1"/>
          </p:cNvSpPr>
          <p:nvPr>
            <p:ph sz="quarter" idx="11"/>
          </p:nvPr>
        </p:nvSpPr>
        <p:spPr>
          <a:xfrm>
            <a:off x="296419" y="1334512"/>
            <a:ext cx="4669457" cy="4530725"/>
          </a:xfrm>
        </p:spPr>
        <p:txBody>
          <a:bodyPr>
            <a:normAutofit/>
          </a:bodyPr>
          <a:lstStyle/>
          <a:p>
            <a:r>
              <a:rPr lang="en-US">
                <a:effectLst/>
                <a:ea typeface="Calibri" panose="020F0502020204030204" pitchFamily="34" charset="0"/>
                <a:cs typeface="Times New Roman" panose="02020603050405020304" pitchFamily="18" charset="0"/>
              </a:rPr>
              <a:t>The combination of onvansertib and irinotecan showed anti-tumor activity in 6 RAS-mutated PDX models with either acquired or intrinsic resistance to irinotecan.</a:t>
            </a:r>
          </a:p>
          <a:p>
            <a:r>
              <a:rPr lang="en-US">
                <a:effectLst/>
                <a:ea typeface="Calibri" panose="020F0502020204030204" pitchFamily="34" charset="0"/>
                <a:cs typeface="Times New Roman" panose="02020603050405020304" pitchFamily="18" charset="0"/>
              </a:rPr>
              <a:t>The combination showed significant increased anti-tumor activity compared to onvansertib single agent in 5 of the 6 models.</a:t>
            </a:r>
            <a:endParaRPr lang="en-US">
              <a:ea typeface="Calibri" panose="020F0502020204030204" pitchFamily="34" charset="0"/>
              <a:cs typeface="Times New Roman" panose="02020603050405020304" pitchFamily="18" charset="0"/>
            </a:endParaRPr>
          </a:p>
          <a:p>
            <a:r>
              <a:rPr lang="en-US">
                <a:effectLst/>
                <a:ea typeface="Calibri" panose="020F0502020204030204" pitchFamily="34" charset="0"/>
                <a:cs typeface="Times New Roman" panose="02020603050405020304" pitchFamily="18" charset="0"/>
              </a:rPr>
              <a:t>These data support that onvansertib + irinotecan is an active combination in RAS-mutated PDX models and that Onvansertib can sensitize tumors to irinotecan.</a:t>
            </a:r>
            <a:endParaRPr lang="en-US"/>
          </a:p>
        </p:txBody>
      </p:sp>
      <p:sp>
        <p:nvSpPr>
          <p:cNvPr id="5" name="TextBox 4">
            <a:extLst>
              <a:ext uri="{FF2B5EF4-FFF2-40B4-BE49-F238E27FC236}">
                <a16:creationId xmlns:a16="http://schemas.microsoft.com/office/drawing/2014/main" id="{2D45C540-60BD-B2E1-6F2C-4F70961AF8C6}"/>
              </a:ext>
            </a:extLst>
          </p:cNvPr>
          <p:cNvSpPr txBox="1"/>
          <p:nvPr/>
        </p:nvSpPr>
        <p:spPr>
          <a:xfrm>
            <a:off x="296419" y="6497275"/>
            <a:ext cx="4964087" cy="215444"/>
          </a:xfrm>
          <a:prstGeom prst="rect">
            <a:avLst/>
          </a:prstGeom>
          <a:effectLst>
            <a:outerShdw blurRad="317500" sx="102000" sy="102000" algn="ctr" rotWithShape="0">
              <a:prstClr val="black">
                <a:alpha val="40000"/>
              </a:prstClr>
            </a:outerShdw>
          </a:effectLst>
        </p:spPr>
        <p:txBody>
          <a:bodyPr wrap="square" lIns="0" tIns="0" rIns="0" bIns="0" rtlCol="0">
            <a:spAutoFit/>
          </a:bodyPr>
          <a:lstStyle/>
          <a:p>
            <a:pPr algn="l">
              <a:spcBef>
                <a:spcPts val="1200"/>
              </a:spcBef>
            </a:pPr>
            <a:r>
              <a:rPr lang="en-US" sz="700">
                <a:solidFill>
                  <a:schemeClr val="accent5">
                    <a:lumMod val="60000"/>
                    <a:lumOff val="40000"/>
                  </a:schemeClr>
                </a:solidFill>
                <a:latin typeface="Avenir Light" panose="020B0402020203020204" pitchFamily="34" charset="0"/>
              </a:rPr>
              <a:t>Dosing schedule: </a:t>
            </a:r>
            <a:r>
              <a:rPr lang="en-US" sz="700" err="1">
                <a:solidFill>
                  <a:schemeClr val="accent5">
                    <a:lumMod val="60000"/>
                    <a:lumOff val="40000"/>
                  </a:schemeClr>
                </a:solidFill>
                <a:latin typeface="Avenir Light" panose="020B0402020203020204" pitchFamily="34" charset="0"/>
              </a:rPr>
              <a:t>onvansertib</a:t>
            </a:r>
            <a:r>
              <a:rPr lang="en-US" sz="700">
                <a:solidFill>
                  <a:schemeClr val="accent5">
                    <a:lumMod val="60000"/>
                    <a:lumOff val="40000"/>
                  </a:schemeClr>
                </a:solidFill>
                <a:latin typeface="Avenir Light" panose="020B0402020203020204" pitchFamily="34" charset="0"/>
              </a:rPr>
              <a:t> 60 mg/kg daily; irinotecan 40mg/kg weekly, for up to 21days. Mean + SD are represented. Unpaired t-test,  **p&lt;0.01, ***p&lt;0.001, ****p&lt;0.0001. </a:t>
            </a:r>
          </a:p>
        </p:txBody>
      </p:sp>
      <p:sp>
        <p:nvSpPr>
          <p:cNvPr id="7" name="TextBox 6">
            <a:extLst>
              <a:ext uri="{FF2B5EF4-FFF2-40B4-BE49-F238E27FC236}">
                <a16:creationId xmlns:a16="http://schemas.microsoft.com/office/drawing/2014/main" id="{629CC62F-BACA-7A7B-14E6-796829B3FDF2}"/>
              </a:ext>
            </a:extLst>
          </p:cNvPr>
          <p:cNvSpPr txBox="1"/>
          <p:nvPr/>
        </p:nvSpPr>
        <p:spPr>
          <a:xfrm>
            <a:off x="296419" y="5979617"/>
            <a:ext cx="3789499" cy="215444"/>
          </a:xfrm>
          <a:prstGeom prst="rect">
            <a:avLst/>
          </a:prstGeom>
          <a:noFill/>
          <a:effectLst/>
        </p:spPr>
        <p:txBody>
          <a:bodyPr wrap="none" lIns="0" tIns="0" rIns="0" bIns="0" rtlCol="0">
            <a:spAutoFit/>
          </a:bodyPr>
          <a:lstStyle/>
          <a:p>
            <a:pPr algn="l">
              <a:spcBef>
                <a:spcPts val="1200"/>
              </a:spcBef>
            </a:pPr>
            <a:r>
              <a:rPr lang="en-US" sz="1400" b="1">
                <a:solidFill>
                  <a:schemeClr val="accent1"/>
                </a:solidFill>
                <a:latin typeface="Avenir Book" panose="02000503020000020003" pitchFamily="2" charset="0"/>
              </a:rPr>
              <a:t>In collaboration with Dr. </a:t>
            </a:r>
            <a:r>
              <a:rPr lang="en-US" sz="1400" b="1" err="1">
                <a:solidFill>
                  <a:schemeClr val="accent1"/>
                </a:solidFill>
                <a:latin typeface="Avenir Book" panose="02000503020000020003" pitchFamily="2" charset="0"/>
              </a:rPr>
              <a:t>Kopetz</a:t>
            </a:r>
            <a:r>
              <a:rPr lang="en-US" sz="1400" b="1">
                <a:solidFill>
                  <a:schemeClr val="accent1"/>
                </a:solidFill>
                <a:latin typeface="Avenir Book" panose="02000503020000020003" pitchFamily="2" charset="0"/>
              </a:rPr>
              <a:t> (MD Anderson)</a:t>
            </a:r>
          </a:p>
        </p:txBody>
      </p:sp>
      <p:graphicFrame>
        <p:nvGraphicFramePr>
          <p:cNvPr id="8" name="Object 7">
            <a:extLst>
              <a:ext uri="{FF2B5EF4-FFF2-40B4-BE49-F238E27FC236}">
                <a16:creationId xmlns:a16="http://schemas.microsoft.com/office/drawing/2014/main" id="{791165CB-EB26-E532-9B4E-E753E6239CBD}"/>
              </a:ext>
            </a:extLst>
          </p:cNvPr>
          <p:cNvGraphicFramePr>
            <a:graphicFrameLocks noChangeAspect="1"/>
          </p:cNvGraphicFramePr>
          <p:nvPr/>
        </p:nvGraphicFramePr>
        <p:xfrm>
          <a:off x="4997577" y="939412"/>
          <a:ext cx="7067025" cy="5935064"/>
        </p:xfrm>
        <a:graphic>
          <a:graphicData uri="http://schemas.openxmlformats.org/presentationml/2006/ole">
            <mc:AlternateContent xmlns:mc="http://schemas.openxmlformats.org/markup-compatibility/2006">
              <mc:Choice xmlns:v="urn:schemas-microsoft-com:vml" Requires="v">
                <p:oleObj name="Prism 9" r:id="rId2" imgW="7254879" imgH="6092350" progId="Prism9.Document">
                  <p:embed/>
                </p:oleObj>
              </mc:Choice>
              <mc:Fallback>
                <p:oleObj name="Prism 9" r:id="rId2" imgW="7254879" imgH="6092350" progId="Prism9.Document">
                  <p:embed/>
                  <p:pic>
                    <p:nvPicPr>
                      <p:cNvPr id="8" name="Object 7">
                        <a:extLst>
                          <a:ext uri="{FF2B5EF4-FFF2-40B4-BE49-F238E27FC236}">
                            <a16:creationId xmlns:a16="http://schemas.microsoft.com/office/drawing/2014/main" id="{791165CB-EB26-E532-9B4E-E753E6239CBD}"/>
                          </a:ext>
                        </a:extLst>
                      </p:cNvPr>
                      <p:cNvPicPr/>
                      <p:nvPr/>
                    </p:nvPicPr>
                    <p:blipFill>
                      <a:blip r:embed="rId3"/>
                      <a:stretch>
                        <a:fillRect/>
                      </a:stretch>
                    </p:blipFill>
                    <p:spPr>
                      <a:xfrm>
                        <a:off x="4997577" y="939412"/>
                        <a:ext cx="7067025" cy="5935064"/>
                      </a:xfrm>
                      <a:prstGeom prst="rect">
                        <a:avLst/>
                      </a:prstGeom>
                    </p:spPr>
                  </p:pic>
                </p:oleObj>
              </mc:Fallback>
            </mc:AlternateContent>
          </a:graphicData>
        </a:graphic>
      </p:graphicFrame>
      <p:sp>
        <p:nvSpPr>
          <p:cNvPr id="6" name="Rectangle 5">
            <a:hlinkClick r:id="rId4" action="ppaction://hlinksldjump"/>
            <a:extLst>
              <a:ext uri="{FF2B5EF4-FFF2-40B4-BE49-F238E27FC236}">
                <a16:creationId xmlns:a16="http://schemas.microsoft.com/office/drawing/2014/main" id="{8553B5F9-7A6B-F95C-3108-14A2720A0B9F}"/>
              </a:ext>
            </a:extLst>
          </p:cNvPr>
          <p:cNvSpPr/>
          <p:nvPr/>
        </p:nvSpPr>
        <p:spPr>
          <a:xfrm>
            <a:off x="11096625" y="6191250"/>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Tree>
    <p:extLst>
      <p:ext uri="{BB962C8B-B14F-4D97-AF65-F5344CB8AC3E}">
        <p14:creationId xmlns:p14="http://schemas.microsoft.com/office/powerpoint/2010/main" val="1778813179"/>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C0B2808-1C3F-1446-4562-49520D410C07}"/>
              </a:ext>
            </a:extLst>
          </p:cNvPr>
          <p:cNvSpPr>
            <a:spLocks noGrp="1"/>
          </p:cNvSpPr>
          <p:nvPr>
            <p:ph type="title"/>
          </p:nvPr>
        </p:nvSpPr>
        <p:spPr/>
        <p:txBody>
          <a:bodyPr/>
          <a:lstStyle/>
          <a:p>
            <a:r>
              <a:rPr lang="en-US" err="1"/>
              <a:t>Onvansertib</a:t>
            </a:r>
            <a:r>
              <a:rPr lang="en-US"/>
              <a:t> in combination with FOLFOX in RAS-mutant CRC PDXs</a:t>
            </a:r>
          </a:p>
        </p:txBody>
      </p:sp>
      <p:sp>
        <p:nvSpPr>
          <p:cNvPr id="4" name="Content Placeholder 3">
            <a:extLst>
              <a:ext uri="{FF2B5EF4-FFF2-40B4-BE49-F238E27FC236}">
                <a16:creationId xmlns:a16="http://schemas.microsoft.com/office/drawing/2014/main" id="{9017EACB-A4DA-4E28-756E-5FC9E0388000}"/>
              </a:ext>
            </a:extLst>
          </p:cNvPr>
          <p:cNvSpPr>
            <a:spLocks noGrp="1"/>
          </p:cNvSpPr>
          <p:nvPr>
            <p:ph sz="quarter" idx="11"/>
          </p:nvPr>
        </p:nvSpPr>
        <p:spPr>
          <a:xfrm>
            <a:off x="360213" y="1334512"/>
            <a:ext cx="5291320" cy="4530725"/>
          </a:xfrm>
        </p:spPr>
        <p:txBody>
          <a:bodyPr>
            <a:normAutofit/>
          </a:bodyPr>
          <a:lstStyle/>
          <a:p>
            <a:r>
              <a:rPr lang="en-US">
                <a:cs typeface="Times New Roman" panose="02020603050405020304" pitchFamily="18" charset="0"/>
              </a:rPr>
              <a:t>The chemotherapeutics oxaliplatin+5FU had no or modest activity in the 6 RAS-mutant PDX models tested.</a:t>
            </a:r>
          </a:p>
          <a:p>
            <a:r>
              <a:rPr lang="en-US">
                <a:cs typeface="Times New Roman" panose="02020603050405020304" pitchFamily="18" charset="0"/>
              </a:rPr>
              <a:t>Conversely, the combination of onvansertib with oxaliplatin+5FU was efficacious in all 6 models, resulting in tumor statis or tumor regression.</a:t>
            </a:r>
          </a:p>
          <a:p>
            <a:r>
              <a:rPr lang="en-US">
                <a:cs typeface="Times New Roman" panose="02020603050405020304" pitchFamily="18" charset="0"/>
              </a:rPr>
              <a:t>In 5 of the 6 models, the combination had significantly superior activity than the single agent treatments.</a:t>
            </a:r>
          </a:p>
          <a:p>
            <a:r>
              <a:rPr lang="en-US">
                <a:cs typeface="Times New Roman" panose="02020603050405020304" pitchFamily="18" charset="0"/>
              </a:rPr>
              <a:t>These data support the efficacy of onvansertib in combination with oxaliplatin+5FU in RAS-mutant CRC PDXs resistant or partially sensitive to oxaliplatin+5FU.</a:t>
            </a:r>
          </a:p>
          <a:p>
            <a:endParaRPr lang="en-US">
              <a:highlight>
                <a:srgbClr val="FFFF00"/>
              </a:highlight>
            </a:endParaRPr>
          </a:p>
        </p:txBody>
      </p:sp>
      <p:sp>
        <p:nvSpPr>
          <p:cNvPr id="5" name="TextBox 4">
            <a:extLst>
              <a:ext uri="{FF2B5EF4-FFF2-40B4-BE49-F238E27FC236}">
                <a16:creationId xmlns:a16="http://schemas.microsoft.com/office/drawing/2014/main" id="{2D45C540-60BD-B2E1-6F2C-4F70961AF8C6}"/>
              </a:ext>
            </a:extLst>
          </p:cNvPr>
          <p:cNvSpPr txBox="1"/>
          <p:nvPr/>
        </p:nvSpPr>
        <p:spPr>
          <a:xfrm>
            <a:off x="360213" y="6286363"/>
            <a:ext cx="4980712" cy="215444"/>
          </a:xfrm>
          <a:prstGeom prst="rect">
            <a:avLst/>
          </a:prstGeom>
          <a:effectLst>
            <a:outerShdw blurRad="317500" sx="102000" sy="102000" algn="ctr" rotWithShape="0">
              <a:prstClr val="black">
                <a:alpha val="40000"/>
              </a:prstClr>
            </a:outerShdw>
          </a:effectLst>
        </p:spPr>
        <p:txBody>
          <a:bodyPr wrap="square" lIns="0" tIns="0" rIns="0" bIns="0" rtlCol="0">
            <a:spAutoFit/>
          </a:bodyPr>
          <a:lstStyle/>
          <a:p>
            <a:pPr algn="l">
              <a:spcBef>
                <a:spcPts val="1200"/>
              </a:spcBef>
            </a:pPr>
            <a:r>
              <a:rPr lang="en-US" sz="700">
                <a:solidFill>
                  <a:schemeClr val="accent5">
                    <a:lumMod val="60000"/>
                    <a:lumOff val="40000"/>
                  </a:schemeClr>
                </a:solidFill>
                <a:latin typeface="Avenir Light" panose="020B0402020203020204" pitchFamily="34" charset="0"/>
              </a:rPr>
              <a:t>Dosing schedule: </a:t>
            </a:r>
            <a:r>
              <a:rPr lang="en-US" sz="700" err="1">
                <a:solidFill>
                  <a:schemeClr val="accent5">
                    <a:lumMod val="60000"/>
                    <a:lumOff val="40000"/>
                  </a:schemeClr>
                </a:solidFill>
                <a:latin typeface="Avenir Light" panose="020B0402020203020204" pitchFamily="34" charset="0"/>
              </a:rPr>
              <a:t>onvansertib</a:t>
            </a:r>
            <a:r>
              <a:rPr lang="en-US" sz="700">
                <a:solidFill>
                  <a:schemeClr val="accent5">
                    <a:lumMod val="60000"/>
                    <a:lumOff val="40000"/>
                  </a:schemeClr>
                </a:solidFill>
                <a:latin typeface="Avenir Light" panose="020B0402020203020204" pitchFamily="34" charset="0"/>
              </a:rPr>
              <a:t> 45 mg/kg daily; oxaliplatin 10mg/kg weekly; 5-FU 25mg/kg 5times/week for up to 21days. Mean + SD are represented. Unpaired t-test, *p&lt;0.05, **p&lt;0.01, ***p&lt;0.001, ****p&lt;0.0001.</a:t>
            </a:r>
          </a:p>
        </p:txBody>
      </p:sp>
      <p:sp>
        <p:nvSpPr>
          <p:cNvPr id="3" name="TextBox 2">
            <a:extLst>
              <a:ext uri="{FF2B5EF4-FFF2-40B4-BE49-F238E27FC236}">
                <a16:creationId xmlns:a16="http://schemas.microsoft.com/office/drawing/2014/main" id="{CF34FEAD-E5CE-46C2-5EC1-07FCB7F7A02D}"/>
              </a:ext>
            </a:extLst>
          </p:cNvPr>
          <p:cNvSpPr txBox="1"/>
          <p:nvPr/>
        </p:nvSpPr>
        <p:spPr>
          <a:xfrm>
            <a:off x="360213" y="5871895"/>
            <a:ext cx="3789499" cy="215444"/>
          </a:xfrm>
          <a:prstGeom prst="rect">
            <a:avLst/>
          </a:prstGeom>
          <a:noFill/>
          <a:effectLst/>
        </p:spPr>
        <p:txBody>
          <a:bodyPr wrap="none" lIns="0" tIns="0" rIns="0" bIns="0" rtlCol="0">
            <a:spAutoFit/>
          </a:bodyPr>
          <a:lstStyle/>
          <a:p>
            <a:pPr algn="l">
              <a:spcBef>
                <a:spcPts val="1200"/>
              </a:spcBef>
            </a:pPr>
            <a:r>
              <a:rPr lang="en-US" sz="1400" b="1">
                <a:solidFill>
                  <a:schemeClr val="accent1"/>
                </a:solidFill>
                <a:latin typeface="Avenir Book" panose="02000503020000020003" pitchFamily="2" charset="0"/>
              </a:rPr>
              <a:t>In collaboration with Dr. </a:t>
            </a:r>
            <a:r>
              <a:rPr lang="en-US" sz="1400" b="1" err="1">
                <a:solidFill>
                  <a:schemeClr val="accent1"/>
                </a:solidFill>
                <a:latin typeface="Avenir Book" panose="02000503020000020003" pitchFamily="2" charset="0"/>
              </a:rPr>
              <a:t>Kopetz</a:t>
            </a:r>
            <a:r>
              <a:rPr lang="en-US" sz="1400" b="1">
                <a:solidFill>
                  <a:schemeClr val="accent1"/>
                </a:solidFill>
                <a:latin typeface="Avenir Book" panose="02000503020000020003" pitchFamily="2" charset="0"/>
              </a:rPr>
              <a:t> (MD Anderson)</a:t>
            </a:r>
          </a:p>
        </p:txBody>
      </p:sp>
      <p:graphicFrame>
        <p:nvGraphicFramePr>
          <p:cNvPr id="8" name="Object 7">
            <a:extLst>
              <a:ext uri="{FF2B5EF4-FFF2-40B4-BE49-F238E27FC236}">
                <a16:creationId xmlns:a16="http://schemas.microsoft.com/office/drawing/2014/main" id="{CBB00B93-D7DE-F646-C408-B0722A951711}"/>
              </a:ext>
            </a:extLst>
          </p:cNvPr>
          <p:cNvGraphicFramePr>
            <a:graphicFrameLocks noChangeAspect="1"/>
          </p:cNvGraphicFramePr>
          <p:nvPr/>
        </p:nvGraphicFramePr>
        <p:xfrm>
          <a:off x="5492042" y="1070912"/>
          <a:ext cx="6699958" cy="5782925"/>
        </p:xfrm>
        <a:graphic>
          <a:graphicData uri="http://schemas.openxmlformats.org/presentationml/2006/ole">
            <mc:AlternateContent xmlns:mc="http://schemas.openxmlformats.org/markup-compatibility/2006">
              <mc:Choice xmlns:v="urn:schemas-microsoft-com:vml" Requires="v">
                <p:oleObj name="Prism 9" r:id="rId2" imgW="8175282" imgH="7057047" progId="Prism9.Document">
                  <p:embed/>
                </p:oleObj>
              </mc:Choice>
              <mc:Fallback>
                <p:oleObj name="Prism 9" r:id="rId2" imgW="8175282" imgH="7057047" progId="Prism9.Document">
                  <p:embed/>
                  <p:pic>
                    <p:nvPicPr>
                      <p:cNvPr id="8" name="Object 7">
                        <a:extLst>
                          <a:ext uri="{FF2B5EF4-FFF2-40B4-BE49-F238E27FC236}">
                            <a16:creationId xmlns:a16="http://schemas.microsoft.com/office/drawing/2014/main" id="{CBB00B93-D7DE-F646-C408-B0722A951711}"/>
                          </a:ext>
                        </a:extLst>
                      </p:cNvPr>
                      <p:cNvPicPr/>
                      <p:nvPr/>
                    </p:nvPicPr>
                    <p:blipFill>
                      <a:blip r:embed="rId3"/>
                      <a:stretch>
                        <a:fillRect/>
                      </a:stretch>
                    </p:blipFill>
                    <p:spPr>
                      <a:xfrm>
                        <a:off x="5492042" y="1070912"/>
                        <a:ext cx="6699958" cy="5782925"/>
                      </a:xfrm>
                      <a:prstGeom prst="rect">
                        <a:avLst/>
                      </a:prstGeom>
                    </p:spPr>
                  </p:pic>
                </p:oleObj>
              </mc:Fallback>
            </mc:AlternateContent>
          </a:graphicData>
        </a:graphic>
      </p:graphicFrame>
      <p:sp>
        <p:nvSpPr>
          <p:cNvPr id="6" name="Rectangle 5">
            <a:hlinkClick r:id="rId4" action="ppaction://hlinksldjump"/>
            <a:extLst>
              <a:ext uri="{FF2B5EF4-FFF2-40B4-BE49-F238E27FC236}">
                <a16:creationId xmlns:a16="http://schemas.microsoft.com/office/drawing/2014/main" id="{54C7EF3F-17E0-70EF-6668-C7462A0CD53A}"/>
              </a:ext>
            </a:extLst>
          </p:cNvPr>
          <p:cNvSpPr/>
          <p:nvPr/>
        </p:nvSpPr>
        <p:spPr>
          <a:xfrm>
            <a:off x="11096625" y="6191250"/>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Tree>
    <p:extLst>
      <p:ext uri="{BB962C8B-B14F-4D97-AF65-F5344CB8AC3E}">
        <p14:creationId xmlns:p14="http://schemas.microsoft.com/office/powerpoint/2010/main" val="1267642961"/>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1B98FBAB-4C43-4714-93AA-D97134F38B90}"/>
              </a:ext>
            </a:extLst>
          </p:cNvPr>
          <p:cNvSpPr txBox="1"/>
          <p:nvPr/>
        </p:nvSpPr>
        <p:spPr>
          <a:xfrm>
            <a:off x="4542971" y="4064000"/>
            <a:ext cx="6705362" cy="1446550"/>
          </a:xfrm>
          <a:prstGeom prst="rect">
            <a:avLst/>
          </a:prstGeom>
          <a:noFill/>
          <a:effectLst/>
        </p:spPr>
        <p:txBody>
          <a:bodyPr wrap="none" lIns="0" tIns="0" rIns="0" bIns="0" rtlCol="0">
            <a:spAutoFit/>
          </a:bodyPr>
          <a:lstStyle/>
          <a:p>
            <a:pPr algn="l">
              <a:spcBef>
                <a:spcPts val="1200"/>
              </a:spcBef>
            </a:pPr>
            <a:r>
              <a:rPr lang="en-US" sz="2800">
                <a:solidFill>
                  <a:schemeClr val="accent5"/>
                </a:solidFill>
                <a:latin typeface="Roboto Slab" pitchFamily="2" charset="0"/>
                <a:ea typeface="Roboto Slab" pitchFamily="2" charset="0"/>
              </a:rPr>
              <a:t>Appendix:</a:t>
            </a:r>
          </a:p>
          <a:p>
            <a:pPr algn="l">
              <a:spcBef>
                <a:spcPts val="1200"/>
              </a:spcBef>
            </a:pPr>
            <a:r>
              <a:rPr lang="en-US" sz="2800">
                <a:solidFill>
                  <a:schemeClr val="accent5"/>
                </a:solidFill>
                <a:latin typeface="Roboto Slab" pitchFamily="2" charset="0"/>
                <a:ea typeface="Roboto Slab" pitchFamily="2" charset="0"/>
              </a:rPr>
              <a:t>Metastatic Pancreatic Adenocarcinoma</a:t>
            </a:r>
            <a:br>
              <a:rPr lang="en-US" sz="2800">
                <a:solidFill>
                  <a:schemeClr val="accent5"/>
                </a:solidFill>
                <a:latin typeface="Roboto Slab" pitchFamily="2" charset="0"/>
                <a:ea typeface="Roboto Slab" pitchFamily="2" charset="0"/>
              </a:rPr>
            </a:br>
            <a:r>
              <a:rPr lang="en-US" sz="2800">
                <a:solidFill>
                  <a:schemeClr val="accent5"/>
                </a:solidFill>
                <a:latin typeface="Roboto Slab" pitchFamily="2" charset="0"/>
                <a:ea typeface="Roboto Slab" pitchFamily="2" charset="0"/>
              </a:rPr>
              <a:t>(</a:t>
            </a:r>
            <a:r>
              <a:rPr lang="en-US" sz="2800" err="1">
                <a:solidFill>
                  <a:schemeClr val="accent5"/>
                </a:solidFill>
                <a:latin typeface="Roboto Slab" pitchFamily="2" charset="0"/>
                <a:ea typeface="Roboto Slab" pitchFamily="2" charset="0"/>
              </a:rPr>
              <a:t>mPDAC</a:t>
            </a:r>
            <a:r>
              <a:rPr lang="en-US" sz="2800">
                <a:solidFill>
                  <a:schemeClr val="accent5"/>
                </a:solidFill>
                <a:latin typeface="Roboto Slab" pitchFamily="2" charset="0"/>
                <a:ea typeface="Roboto Slab" pitchFamily="2" charset="0"/>
              </a:rPr>
              <a:t>)</a:t>
            </a:r>
          </a:p>
        </p:txBody>
      </p:sp>
      <p:pic>
        <p:nvPicPr>
          <p:cNvPr id="5" name="Picture 4" descr="A picture containing shape&#10;&#10;Description automatically generated">
            <a:extLst>
              <a:ext uri="{FF2B5EF4-FFF2-40B4-BE49-F238E27FC236}">
                <a16:creationId xmlns:a16="http://schemas.microsoft.com/office/drawing/2014/main" id="{7C410031-1B5B-46B4-83ED-54CE7B923D22}"/>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899229" y="4043973"/>
            <a:ext cx="1272615" cy="910829"/>
          </a:xfrm>
          <a:prstGeom prst="rect">
            <a:avLst/>
          </a:prstGeom>
        </p:spPr>
      </p:pic>
      <p:sp>
        <p:nvSpPr>
          <p:cNvPr id="2" name="Rectangle 1">
            <a:hlinkClick r:id="rId4" action="ppaction://hlinksldjump"/>
            <a:extLst>
              <a:ext uri="{FF2B5EF4-FFF2-40B4-BE49-F238E27FC236}">
                <a16:creationId xmlns:a16="http://schemas.microsoft.com/office/drawing/2014/main" id="{0694BAB9-EADE-67EA-4A53-A4BAEAA41879}"/>
              </a:ext>
            </a:extLst>
          </p:cNvPr>
          <p:cNvSpPr/>
          <p:nvPr/>
        </p:nvSpPr>
        <p:spPr>
          <a:xfrm>
            <a:off x="11077014" y="6189744"/>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Tree>
    <p:extLst>
      <p:ext uri="{BB962C8B-B14F-4D97-AF65-F5344CB8AC3E}">
        <p14:creationId xmlns:p14="http://schemas.microsoft.com/office/powerpoint/2010/main" val="620551493"/>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7D576982-5458-2AC9-D737-8D036361E5AD}"/>
              </a:ext>
            </a:extLst>
          </p:cNvPr>
          <p:cNvSpPr>
            <a:spLocks noGrp="1"/>
          </p:cNvSpPr>
          <p:nvPr>
            <p:ph type="title"/>
          </p:nvPr>
        </p:nvSpPr>
        <p:spPr>
          <a:xfrm>
            <a:off x="304802" y="111578"/>
            <a:ext cx="11887198" cy="1000832"/>
          </a:xfrm>
        </p:spPr>
        <p:txBody>
          <a:bodyPr/>
          <a:lstStyle/>
          <a:p>
            <a:r>
              <a:rPr lang="en-US"/>
              <a:t>Data from two </a:t>
            </a:r>
            <a:r>
              <a:rPr lang="en-US" err="1"/>
              <a:t>mPDAC</a:t>
            </a:r>
            <a:r>
              <a:rPr lang="en-US"/>
              <a:t> trials provides a path forward in 1</a:t>
            </a:r>
            <a:r>
              <a:rPr lang="en-US" baseline="30000"/>
              <a:t>st</a:t>
            </a:r>
            <a:r>
              <a:rPr lang="en-US"/>
              <a:t> line setting</a:t>
            </a:r>
          </a:p>
        </p:txBody>
      </p:sp>
      <p:sp>
        <p:nvSpPr>
          <p:cNvPr id="11" name="Rectangle 10">
            <a:extLst>
              <a:ext uri="{FF2B5EF4-FFF2-40B4-BE49-F238E27FC236}">
                <a16:creationId xmlns:a16="http://schemas.microsoft.com/office/drawing/2014/main" id="{83DF1D0B-0F0A-5636-E3C9-E2887316300D}"/>
              </a:ext>
            </a:extLst>
          </p:cNvPr>
          <p:cNvSpPr/>
          <p:nvPr/>
        </p:nvSpPr>
        <p:spPr>
          <a:xfrm>
            <a:off x="254382" y="1687811"/>
            <a:ext cx="5669280" cy="1767066"/>
          </a:xfrm>
          <a:prstGeom prst="rect">
            <a:avLst/>
          </a:prstGeom>
          <a:solidFill>
            <a:schemeClr val="accent1">
              <a:lumMod val="20000"/>
              <a:lumOff val="80000"/>
            </a:scheme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1028700" indent="-1028700">
              <a:spcAft>
                <a:spcPts val="600"/>
              </a:spcAft>
            </a:pPr>
            <a:endParaRPr lang="en-US" sz="1400">
              <a:solidFill>
                <a:schemeClr val="accent1"/>
              </a:solidFill>
              <a:latin typeface="Avenir Book" panose="02000503020000020003" pitchFamily="2" charset="0"/>
            </a:endParaRPr>
          </a:p>
        </p:txBody>
      </p:sp>
      <p:sp>
        <p:nvSpPr>
          <p:cNvPr id="7" name="TextBox 6">
            <a:extLst>
              <a:ext uri="{FF2B5EF4-FFF2-40B4-BE49-F238E27FC236}">
                <a16:creationId xmlns:a16="http://schemas.microsoft.com/office/drawing/2014/main" id="{CAF7EB4F-6445-29DD-BD91-C8481ABF71EE}"/>
              </a:ext>
            </a:extLst>
          </p:cNvPr>
          <p:cNvSpPr txBox="1"/>
          <p:nvPr/>
        </p:nvSpPr>
        <p:spPr>
          <a:xfrm>
            <a:off x="401351" y="1831299"/>
            <a:ext cx="5402439" cy="615553"/>
          </a:xfrm>
          <a:prstGeom prst="rect">
            <a:avLst/>
          </a:prstGeom>
          <a:noFill/>
        </p:spPr>
        <p:txBody>
          <a:bodyPr wrap="square" lIns="0" tIns="0" rIns="0" bIns="0" rtlCol="0" anchor="b">
            <a:spAutoFit/>
          </a:bodyPr>
          <a:lstStyle/>
          <a:p>
            <a:pPr algn="l"/>
            <a:r>
              <a:rPr lang="en-US" sz="2000" err="1">
                <a:solidFill>
                  <a:schemeClr val="accent1"/>
                </a:solidFill>
                <a:latin typeface="Roboto Slab Black" pitchFamily="2" charset="0"/>
                <a:ea typeface="Roboto Slab Black" pitchFamily="2" charset="0"/>
              </a:rPr>
              <a:t>mPDAC</a:t>
            </a:r>
            <a:r>
              <a:rPr lang="en-US" sz="2000">
                <a:solidFill>
                  <a:schemeClr val="accent1"/>
                </a:solidFill>
                <a:latin typeface="Roboto Slab Black" pitchFamily="2" charset="0"/>
                <a:ea typeface="Roboto Slab Black" pitchFamily="2" charset="0"/>
              </a:rPr>
              <a:t>  </a:t>
            </a:r>
          </a:p>
          <a:p>
            <a:pPr algn="l"/>
            <a:r>
              <a:rPr lang="en-US" sz="2000">
                <a:solidFill>
                  <a:schemeClr val="accent1"/>
                </a:solidFill>
                <a:latin typeface="Roboto Slab Black" pitchFamily="2" charset="0"/>
                <a:ea typeface="Roboto Slab Black" pitchFamily="2" charset="0"/>
              </a:rPr>
              <a:t>CRDF-001 Ph 2 Second-Line Trial</a:t>
            </a:r>
          </a:p>
        </p:txBody>
      </p:sp>
      <p:sp>
        <p:nvSpPr>
          <p:cNvPr id="8" name="TextBox 7">
            <a:extLst>
              <a:ext uri="{FF2B5EF4-FFF2-40B4-BE49-F238E27FC236}">
                <a16:creationId xmlns:a16="http://schemas.microsoft.com/office/drawing/2014/main" id="{BDF6F491-0D0E-4BCF-27FD-A58388A08AE7}"/>
              </a:ext>
            </a:extLst>
          </p:cNvPr>
          <p:cNvSpPr txBox="1"/>
          <p:nvPr/>
        </p:nvSpPr>
        <p:spPr>
          <a:xfrm>
            <a:off x="401352" y="2636742"/>
            <a:ext cx="5468165" cy="276999"/>
          </a:xfrm>
          <a:prstGeom prst="rect">
            <a:avLst/>
          </a:prstGeom>
          <a:noFill/>
        </p:spPr>
        <p:txBody>
          <a:bodyPr wrap="square" lIns="0" tIns="0" rIns="0" bIns="0" rtlCol="0" anchor="t">
            <a:spAutoFit/>
          </a:bodyPr>
          <a:lstStyle>
            <a:defPPr>
              <a:defRPr lang="en-US"/>
            </a:defPPr>
            <a:lvl1pPr algn="r">
              <a:lnSpc>
                <a:spcPct val="150000"/>
              </a:lnSpc>
              <a:defRPr>
                <a:solidFill>
                  <a:schemeClr val="accent5"/>
                </a:solidFill>
                <a:latin typeface="Avenir Book" panose="02000503020000020003" pitchFamily="2" charset="0"/>
              </a:defRPr>
            </a:lvl1pPr>
          </a:lstStyle>
          <a:p>
            <a:pPr marL="285750" indent="-285750" algn="l">
              <a:lnSpc>
                <a:spcPct val="100000"/>
              </a:lnSpc>
              <a:buFont typeface="Arial" panose="020B0604020202020204" pitchFamily="34" charset="0"/>
              <a:buChar char="•"/>
            </a:pPr>
            <a:r>
              <a:rPr lang="en-US">
                <a:solidFill>
                  <a:schemeClr val="accent1"/>
                </a:solidFill>
              </a:rPr>
              <a:t>Combination with </a:t>
            </a:r>
            <a:r>
              <a:rPr lang="en-US" err="1">
                <a:solidFill>
                  <a:schemeClr val="accent1"/>
                </a:solidFill>
              </a:rPr>
              <a:t>Nal</a:t>
            </a:r>
            <a:r>
              <a:rPr lang="en-US">
                <a:solidFill>
                  <a:schemeClr val="accent1"/>
                </a:solidFill>
              </a:rPr>
              <a:t>-irinotecan/leucovorin</a:t>
            </a:r>
            <a:r>
              <a:rPr kumimoji="0" lang="en-US" sz="1800" b="0" i="0" u="none" strike="noStrike" kern="1200" cap="none" spc="0" normalizeH="0" baseline="0" noProof="0">
                <a:ln>
                  <a:noFill/>
                </a:ln>
                <a:solidFill>
                  <a:schemeClr val="accent1"/>
                </a:solidFill>
                <a:effectLst/>
                <a:uLnTx/>
                <a:uFillTx/>
                <a:latin typeface="Avenir Book" panose="02000503020000020003" pitchFamily="2" charset="0"/>
                <a:ea typeface="+mn-ea"/>
                <a:cs typeface="+mn-cs"/>
              </a:rPr>
              <a:t>/5</a:t>
            </a:r>
            <a:r>
              <a:rPr lang="en-US">
                <a:solidFill>
                  <a:schemeClr val="accent1"/>
                </a:solidFill>
              </a:rPr>
              <a:t>-FU</a:t>
            </a:r>
          </a:p>
        </p:txBody>
      </p:sp>
      <p:sp>
        <p:nvSpPr>
          <p:cNvPr id="35" name="Rectangle 34">
            <a:extLst>
              <a:ext uri="{FF2B5EF4-FFF2-40B4-BE49-F238E27FC236}">
                <a16:creationId xmlns:a16="http://schemas.microsoft.com/office/drawing/2014/main" id="{A187AB34-21E6-9A1F-76B6-F854BCD94E47}"/>
              </a:ext>
            </a:extLst>
          </p:cNvPr>
          <p:cNvSpPr/>
          <p:nvPr/>
        </p:nvSpPr>
        <p:spPr>
          <a:xfrm>
            <a:off x="6163302" y="1687811"/>
            <a:ext cx="5760720" cy="1767066"/>
          </a:xfrm>
          <a:prstGeom prst="rect">
            <a:avLst/>
          </a:prstGeom>
          <a:solidFill>
            <a:schemeClr val="accent2">
              <a:lumMod val="20000"/>
              <a:lumOff val="80000"/>
            </a:scheme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1028700" indent="-1028700">
              <a:spcAft>
                <a:spcPts val="600"/>
              </a:spcAft>
            </a:pPr>
            <a:endParaRPr lang="en-US" sz="1400">
              <a:solidFill>
                <a:schemeClr val="accent3">
                  <a:lumMod val="50000"/>
                </a:schemeClr>
              </a:solidFill>
              <a:latin typeface="Avenir Book" panose="02000503020000020003" pitchFamily="2" charset="0"/>
            </a:endParaRPr>
          </a:p>
        </p:txBody>
      </p:sp>
      <p:sp>
        <p:nvSpPr>
          <p:cNvPr id="36" name="TextBox 35">
            <a:extLst>
              <a:ext uri="{FF2B5EF4-FFF2-40B4-BE49-F238E27FC236}">
                <a16:creationId xmlns:a16="http://schemas.microsoft.com/office/drawing/2014/main" id="{DE29FD10-4EB2-4D37-1186-EB3B6EDE744B}"/>
              </a:ext>
            </a:extLst>
          </p:cNvPr>
          <p:cNvSpPr txBox="1"/>
          <p:nvPr/>
        </p:nvSpPr>
        <p:spPr>
          <a:xfrm>
            <a:off x="6311395" y="1831299"/>
            <a:ext cx="5136773" cy="615553"/>
          </a:xfrm>
          <a:prstGeom prst="rect">
            <a:avLst/>
          </a:prstGeom>
          <a:noFill/>
        </p:spPr>
        <p:txBody>
          <a:bodyPr wrap="square" lIns="0" tIns="0" rIns="0" bIns="0" rtlCol="0" anchor="b">
            <a:spAutoFit/>
          </a:bodyPr>
          <a:lstStyle/>
          <a:p>
            <a:pPr algn="l"/>
            <a:r>
              <a:rPr lang="en-US" sz="2000" err="1">
                <a:solidFill>
                  <a:schemeClr val="accent2">
                    <a:lumMod val="75000"/>
                  </a:schemeClr>
                </a:solidFill>
                <a:latin typeface="Roboto Slab Black" pitchFamily="2" charset="0"/>
                <a:ea typeface="Roboto Slab Black" pitchFamily="2" charset="0"/>
              </a:rPr>
              <a:t>mPDAC</a:t>
            </a:r>
            <a:r>
              <a:rPr lang="en-US" sz="2000">
                <a:solidFill>
                  <a:schemeClr val="accent2">
                    <a:lumMod val="75000"/>
                  </a:schemeClr>
                </a:solidFill>
                <a:latin typeface="Roboto Slab Black" pitchFamily="2" charset="0"/>
                <a:ea typeface="Roboto Slab Black" pitchFamily="2" charset="0"/>
              </a:rPr>
              <a:t>  </a:t>
            </a:r>
          </a:p>
          <a:p>
            <a:pPr algn="l"/>
            <a:r>
              <a:rPr lang="en-US" sz="2000">
                <a:solidFill>
                  <a:schemeClr val="accent2">
                    <a:lumMod val="75000"/>
                  </a:schemeClr>
                </a:solidFill>
                <a:latin typeface="Roboto Slab Black" pitchFamily="2" charset="0"/>
                <a:ea typeface="Roboto Slab Black" pitchFamily="2" charset="0"/>
              </a:rPr>
              <a:t>Biomarker Discovery Trial (IIT)</a:t>
            </a:r>
          </a:p>
        </p:txBody>
      </p:sp>
      <p:sp>
        <p:nvSpPr>
          <p:cNvPr id="40" name="TextBox 39">
            <a:extLst>
              <a:ext uri="{FF2B5EF4-FFF2-40B4-BE49-F238E27FC236}">
                <a16:creationId xmlns:a16="http://schemas.microsoft.com/office/drawing/2014/main" id="{5F0F290D-6F7B-C866-962E-7E1BF409BAD1}"/>
              </a:ext>
            </a:extLst>
          </p:cNvPr>
          <p:cNvSpPr txBox="1"/>
          <p:nvPr/>
        </p:nvSpPr>
        <p:spPr>
          <a:xfrm>
            <a:off x="6311394" y="2636742"/>
            <a:ext cx="5612628" cy="553998"/>
          </a:xfrm>
          <a:prstGeom prst="rect">
            <a:avLst/>
          </a:prstGeom>
          <a:noFill/>
          <a:effectLst/>
        </p:spPr>
        <p:txBody>
          <a:bodyPr wrap="square" lIns="0" tIns="0" rIns="0" bIns="0" rtlCol="0">
            <a:spAutoFit/>
          </a:bodyPr>
          <a:lstStyle/>
          <a:p>
            <a:pPr marL="285750" indent="-285750">
              <a:spcAft>
                <a:spcPts val="300"/>
              </a:spcAft>
              <a:buFont typeface="Arial" panose="020B0604020202020204" pitchFamily="34" charset="0"/>
              <a:buChar char="•"/>
            </a:pPr>
            <a:r>
              <a:rPr lang="en-US">
                <a:solidFill>
                  <a:schemeClr val="accent2">
                    <a:lumMod val="75000"/>
                  </a:schemeClr>
                </a:solidFill>
                <a:latin typeface="Avenir Book" panose="02000503020000020003" pitchFamily="2" charset="0"/>
              </a:rPr>
              <a:t>Patients have 10 days of onvansertib monotherapy with pre- and post-therapy biopsies and bloodwork</a:t>
            </a:r>
          </a:p>
        </p:txBody>
      </p:sp>
      <p:sp>
        <p:nvSpPr>
          <p:cNvPr id="54" name="TextBox 53">
            <a:extLst>
              <a:ext uri="{FF2B5EF4-FFF2-40B4-BE49-F238E27FC236}">
                <a16:creationId xmlns:a16="http://schemas.microsoft.com/office/drawing/2014/main" id="{352AF498-6C53-7436-4266-36467D929A91}"/>
              </a:ext>
            </a:extLst>
          </p:cNvPr>
          <p:cNvSpPr txBox="1"/>
          <p:nvPr/>
        </p:nvSpPr>
        <p:spPr>
          <a:xfrm>
            <a:off x="2691955" y="5127644"/>
            <a:ext cx="7410678" cy="738664"/>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800">
                <a:solidFill>
                  <a:srgbClr val="345366"/>
                </a:solidFill>
                <a:latin typeface="Roboto Slab Black" pitchFamily="2" charset="0"/>
                <a:ea typeface="Roboto Slab Black" pitchFamily="2" charset="0"/>
              </a:rPr>
              <a:t>Path forward: Move to 1</a:t>
            </a:r>
            <a:r>
              <a:rPr lang="en-US" sz="2800" baseline="30000">
                <a:solidFill>
                  <a:srgbClr val="345366"/>
                </a:solidFill>
                <a:latin typeface="Roboto Slab Black" pitchFamily="2" charset="0"/>
                <a:ea typeface="Roboto Slab Black" pitchFamily="2" charset="0"/>
              </a:rPr>
              <a:t>st</a:t>
            </a:r>
            <a:r>
              <a:rPr lang="en-US" sz="2800">
                <a:solidFill>
                  <a:srgbClr val="345366"/>
                </a:solidFill>
                <a:latin typeface="Roboto Slab Black" pitchFamily="2" charset="0"/>
                <a:ea typeface="Roboto Slab Black" pitchFamily="2" charset="0"/>
              </a:rPr>
              <a:t> line </a:t>
            </a:r>
            <a:r>
              <a:rPr lang="en-US" sz="2800" err="1">
                <a:solidFill>
                  <a:srgbClr val="345366"/>
                </a:solidFill>
                <a:latin typeface="Roboto Slab Black" pitchFamily="2" charset="0"/>
                <a:ea typeface="Roboto Slab Black" pitchFamily="2" charset="0"/>
              </a:rPr>
              <a:t>mPDAC</a:t>
            </a:r>
            <a:endParaRPr lang="en-US" sz="3200">
              <a:solidFill>
                <a:srgbClr val="345366"/>
              </a:solidFill>
              <a:latin typeface="Roboto Slab Black" pitchFamily="2" charset="0"/>
              <a:ea typeface="Roboto Slab Black" pitchFamily="2" charset="0"/>
            </a:endParaRP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2000">
                <a:solidFill>
                  <a:srgbClr val="345366"/>
                </a:solidFill>
                <a:latin typeface="Avenir Medium" panose="02000603020000020003" pitchFamily="2" charset="0"/>
              </a:rPr>
              <a:t>New IIT combining onvansertib with SoC (NALIRIFOX)</a:t>
            </a:r>
          </a:p>
        </p:txBody>
      </p:sp>
      <p:sp>
        <p:nvSpPr>
          <p:cNvPr id="6" name="Isosceles Triangle 5">
            <a:extLst>
              <a:ext uri="{FF2B5EF4-FFF2-40B4-BE49-F238E27FC236}">
                <a16:creationId xmlns:a16="http://schemas.microsoft.com/office/drawing/2014/main" id="{670B73D5-D579-2A6D-3F54-CA25A9A37A12}"/>
              </a:ext>
            </a:extLst>
          </p:cNvPr>
          <p:cNvSpPr/>
          <p:nvPr/>
        </p:nvSpPr>
        <p:spPr>
          <a:xfrm rot="10800000">
            <a:off x="4044045" y="4128859"/>
            <a:ext cx="4023360" cy="548640"/>
          </a:xfrm>
          <a:prstGeom prst="triangle">
            <a:avLst/>
          </a:prstGeom>
          <a:solidFill>
            <a:schemeClr val="tx2">
              <a:lumMod val="95000"/>
            </a:schemeClr>
          </a:solidFill>
          <a:ln w="9525">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9" name="Rectangle 8">
            <a:extLst>
              <a:ext uri="{FF2B5EF4-FFF2-40B4-BE49-F238E27FC236}">
                <a16:creationId xmlns:a16="http://schemas.microsoft.com/office/drawing/2014/main" id="{09BC6D3E-5CA4-0300-E635-24EC8730E93A}"/>
              </a:ext>
            </a:extLst>
          </p:cNvPr>
          <p:cNvSpPr/>
          <p:nvPr/>
        </p:nvSpPr>
        <p:spPr>
          <a:xfrm>
            <a:off x="254382" y="1687811"/>
            <a:ext cx="5669280" cy="1767066"/>
          </a:xfrm>
          <a:prstGeom prst="rect">
            <a:avLst/>
          </a:prstGeom>
          <a:noFill/>
          <a:ln>
            <a:solidFill>
              <a:srgbClr val="729D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10" name="Rectangle 9">
            <a:extLst>
              <a:ext uri="{FF2B5EF4-FFF2-40B4-BE49-F238E27FC236}">
                <a16:creationId xmlns:a16="http://schemas.microsoft.com/office/drawing/2014/main" id="{E7DDC7D0-B842-3AFD-0E2B-CF4CA13DFB0A}"/>
              </a:ext>
            </a:extLst>
          </p:cNvPr>
          <p:cNvSpPr/>
          <p:nvPr/>
        </p:nvSpPr>
        <p:spPr>
          <a:xfrm>
            <a:off x="6163302" y="1687811"/>
            <a:ext cx="5760720" cy="1767066"/>
          </a:xfrm>
          <a:prstGeom prst="rect">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2" name="Rectangle 1">
            <a:hlinkClick r:id="rId2" action="ppaction://hlinksldjump"/>
            <a:extLst>
              <a:ext uri="{FF2B5EF4-FFF2-40B4-BE49-F238E27FC236}">
                <a16:creationId xmlns:a16="http://schemas.microsoft.com/office/drawing/2014/main" id="{0CCBDF17-C6B0-E7CE-D9EA-EABF14575677}"/>
              </a:ext>
            </a:extLst>
          </p:cNvPr>
          <p:cNvSpPr/>
          <p:nvPr/>
        </p:nvSpPr>
        <p:spPr>
          <a:xfrm>
            <a:off x="11077014" y="6189744"/>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Tree>
    <p:extLst>
      <p:ext uri="{BB962C8B-B14F-4D97-AF65-F5344CB8AC3E}">
        <p14:creationId xmlns:p14="http://schemas.microsoft.com/office/powerpoint/2010/main" val="3610374659"/>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7D576982-5458-2AC9-D737-8D036361E5AD}"/>
              </a:ext>
            </a:extLst>
          </p:cNvPr>
          <p:cNvSpPr>
            <a:spLocks noGrp="1"/>
          </p:cNvSpPr>
          <p:nvPr>
            <p:ph type="title"/>
          </p:nvPr>
        </p:nvSpPr>
        <p:spPr>
          <a:xfrm>
            <a:off x="304802" y="111578"/>
            <a:ext cx="11887198" cy="1000832"/>
          </a:xfrm>
        </p:spPr>
        <p:txBody>
          <a:bodyPr/>
          <a:lstStyle/>
          <a:p>
            <a:r>
              <a:rPr lang="en-US"/>
              <a:t>Data from two </a:t>
            </a:r>
            <a:r>
              <a:rPr lang="en-US" err="1"/>
              <a:t>mPDAC</a:t>
            </a:r>
            <a:r>
              <a:rPr lang="en-US"/>
              <a:t> trials provides a path forward in 1</a:t>
            </a:r>
            <a:r>
              <a:rPr lang="en-US" baseline="30000"/>
              <a:t>st</a:t>
            </a:r>
            <a:r>
              <a:rPr lang="en-US"/>
              <a:t> line setting</a:t>
            </a:r>
          </a:p>
        </p:txBody>
      </p:sp>
      <p:sp>
        <p:nvSpPr>
          <p:cNvPr id="11" name="Rectangle 10">
            <a:extLst>
              <a:ext uri="{FF2B5EF4-FFF2-40B4-BE49-F238E27FC236}">
                <a16:creationId xmlns:a16="http://schemas.microsoft.com/office/drawing/2014/main" id="{83DF1D0B-0F0A-5636-E3C9-E2887316300D}"/>
              </a:ext>
            </a:extLst>
          </p:cNvPr>
          <p:cNvSpPr/>
          <p:nvPr/>
        </p:nvSpPr>
        <p:spPr>
          <a:xfrm>
            <a:off x="254382" y="1687811"/>
            <a:ext cx="5669280" cy="1767066"/>
          </a:xfrm>
          <a:prstGeom prst="rect">
            <a:avLst/>
          </a:prstGeom>
          <a:solidFill>
            <a:schemeClr val="accent1">
              <a:lumMod val="20000"/>
              <a:lumOff val="80000"/>
            </a:scheme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1028700" indent="-1028700">
              <a:spcAft>
                <a:spcPts val="600"/>
              </a:spcAft>
            </a:pPr>
            <a:endParaRPr lang="en-US" sz="1400">
              <a:solidFill>
                <a:schemeClr val="accent1"/>
              </a:solidFill>
              <a:latin typeface="Avenir Book" panose="02000503020000020003" pitchFamily="2" charset="0"/>
            </a:endParaRPr>
          </a:p>
        </p:txBody>
      </p:sp>
      <p:sp>
        <p:nvSpPr>
          <p:cNvPr id="7" name="TextBox 6">
            <a:extLst>
              <a:ext uri="{FF2B5EF4-FFF2-40B4-BE49-F238E27FC236}">
                <a16:creationId xmlns:a16="http://schemas.microsoft.com/office/drawing/2014/main" id="{CAF7EB4F-6445-29DD-BD91-C8481ABF71EE}"/>
              </a:ext>
            </a:extLst>
          </p:cNvPr>
          <p:cNvSpPr txBox="1"/>
          <p:nvPr/>
        </p:nvSpPr>
        <p:spPr>
          <a:xfrm>
            <a:off x="401351" y="1831299"/>
            <a:ext cx="5402439" cy="615553"/>
          </a:xfrm>
          <a:prstGeom prst="rect">
            <a:avLst/>
          </a:prstGeom>
          <a:noFill/>
        </p:spPr>
        <p:txBody>
          <a:bodyPr wrap="square" lIns="0" tIns="0" rIns="0" bIns="0" rtlCol="0" anchor="b">
            <a:spAutoFit/>
          </a:bodyPr>
          <a:lstStyle/>
          <a:p>
            <a:pPr algn="l"/>
            <a:r>
              <a:rPr lang="en-US" sz="2000" err="1">
                <a:solidFill>
                  <a:schemeClr val="accent1"/>
                </a:solidFill>
                <a:latin typeface="Roboto Slab Black" pitchFamily="2" charset="0"/>
                <a:ea typeface="Roboto Slab Black" pitchFamily="2" charset="0"/>
              </a:rPr>
              <a:t>mPDAC</a:t>
            </a:r>
            <a:r>
              <a:rPr lang="en-US" sz="2000">
                <a:solidFill>
                  <a:schemeClr val="accent1"/>
                </a:solidFill>
                <a:latin typeface="Roboto Slab Black" pitchFamily="2" charset="0"/>
                <a:ea typeface="Roboto Slab Black" pitchFamily="2" charset="0"/>
              </a:rPr>
              <a:t>  </a:t>
            </a:r>
          </a:p>
          <a:p>
            <a:pPr algn="l"/>
            <a:r>
              <a:rPr lang="en-US" sz="2000">
                <a:solidFill>
                  <a:schemeClr val="accent1"/>
                </a:solidFill>
                <a:latin typeface="Roboto Slab Black" pitchFamily="2" charset="0"/>
                <a:ea typeface="Roboto Slab Black" pitchFamily="2" charset="0"/>
              </a:rPr>
              <a:t>CRDF-001 Ph 2 Second-Line Trial</a:t>
            </a:r>
          </a:p>
        </p:txBody>
      </p:sp>
      <p:sp>
        <p:nvSpPr>
          <p:cNvPr id="8" name="TextBox 7">
            <a:extLst>
              <a:ext uri="{FF2B5EF4-FFF2-40B4-BE49-F238E27FC236}">
                <a16:creationId xmlns:a16="http://schemas.microsoft.com/office/drawing/2014/main" id="{BDF6F491-0D0E-4BCF-27FD-A58388A08AE7}"/>
              </a:ext>
            </a:extLst>
          </p:cNvPr>
          <p:cNvSpPr txBox="1"/>
          <p:nvPr/>
        </p:nvSpPr>
        <p:spPr>
          <a:xfrm>
            <a:off x="401352" y="2636742"/>
            <a:ext cx="5468165" cy="276999"/>
          </a:xfrm>
          <a:prstGeom prst="rect">
            <a:avLst/>
          </a:prstGeom>
          <a:noFill/>
        </p:spPr>
        <p:txBody>
          <a:bodyPr wrap="square" lIns="0" tIns="0" rIns="0" bIns="0" rtlCol="0" anchor="t">
            <a:spAutoFit/>
          </a:bodyPr>
          <a:lstStyle>
            <a:defPPr>
              <a:defRPr lang="en-US"/>
            </a:defPPr>
            <a:lvl1pPr algn="r">
              <a:lnSpc>
                <a:spcPct val="150000"/>
              </a:lnSpc>
              <a:defRPr>
                <a:solidFill>
                  <a:schemeClr val="accent5"/>
                </a:solidFill>
                <a:latin typeface="Avenir Book" panose="02000503020000020003" pitchFamily="2" charset="0"/>
              </a:defRPr>
            </a:lvl1pPr>
          </a:lstStyle>
          <a:p>
            <a:pPr marL="285750" indent="-285750" algn="l">
              <a:lnSpc>
                <a:spcPct val="100000"/>
              </a:lnSpc>
              <a:buFont typeface="Arial" panose="020B0604020202020204" pitchFamily="34" charset="0"/>
              <a:buChar char="•"/>
            </a:pPr>
            <a:r>
              <a:rPr lang="en-US">
                <a:solidFill>
                  <a:schemeClr val="accent1"/>
                </a:solidFill>
              </a:rPr>
              <a:t>Combination with </a:t>
            </a:r>
            <a:r>
              <a:rPr lang="en-US" err="1">
                <a:solidFill>
                  <a:schemeClr val="accent1"/>
                </a:solidFill>
              </a:rPr>
              <a:t>Nal</a:t>
            </a:r>
            <a:r>
              <a:rPr lang="en-US">
                <a:solidFill>
                  <a:schemeClr val="accent1"/>
                </a:solidFill>
              </a:rPr>
              <a:t>-irinotecan/leucovorin</a:t>
            </a:r>
            <a:r>
              <a:rPr kumimoji="0" lang="en-US" sz="1800" b="0" i="0" u="none" strike="noStrike" kern="1200" cap="none" spc="0" normalizeH="0" baseline="0" noProof="0">
                <a:ln>
                  <a:noFill/>
                </a:ln>
                <a:solidFill>
                  <a:schemeClr val="accent1"/>
                </a:solidFill>
                <a:effectLst/>
                <a:uLnTx/>
                <a:uFillTx/>
                <a:latin typeface="Avenir Book" panose="02000503020000020003" pitchFamily="2" charset="0"/>
                <a:ea typeface="+mn-ea"/>
                <a:cs typeface="+mn-cs"/>
              </a:rPr>
              <a:t>/5</a:t>
            </a:r>
            <a:r>
              <a:rPr lang="en-US">
                <a:solidFill>
                  <a:schemeClr val="accent1"/>
                </a:solidFill>
              </a:rPr>
              <a:t>-FU</a:t>
            </a:r>
          </a:p>
        </p:txBody>
      </p:sp>
      <p:sp>
        <p:nvSpPr>
          <p:cNvPr id="35" name="Rectangle 34">
            <a:extLst>
              <a:ext uri="{FF2B5EF4-FFF2-40B4-BE49-F238E27FC236}">
                <a16:creationId xmlns:a16="http://schemas.microsoft.com/office/drawing/2014/main" id="{A187AB34-21E6-9A1F-76B6-F854BCD94E47}"/>
              </a:ext>
            </a:extLst>
          </p:cNvPr>
          <p:cNvSpPr/>
          <p:nvPr/>
        </p:nvSpPr>
        <p:spPr>
          <a:xfrm>
            <a:off x="6163302" y="1687811"/>
            <a:ext cx="5760720" cy="1767066"/>
          </a:xfrm>
          <a:prstGeom prst="rect">
            <a:avLst/>
          </a:prstGeom>
          <a:solidFill>
            <a:schemeClr val="accent2">
              <a:lumMod val="20000"/>
              <a:lumOff val="80000"/>
            </a:scheme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1028700" indent="-1028700">
              <a:spcAft>
                <a:spcPts val="600"/>
              </a:spcAft>
            </a:pPr>
            <a:endParaRPr lang="en-US" sz="1400">
              <a:solidFill>
                <a:schemeClr val="accent3">
                  <a:lumMod val="50000"/>
                </a:schemeClr>
              </a:solidFill>
              <a:latin typeface="Avenir Book" panose="02000503020000020003" pitchFamily="2" charset="0"/>
            </a:endParaRPr>
          </a:p>
        </p:txBody>
      </p:sp>
      <p:sp>
        <p:nvSpPr>
          <p:cNvPr id="36" name="TextBox 35">
            <a:extLst>
              <a:ext uri="{FF2B5EF4-FFF2-40B4-BE49-F238E27FC236}">
                <a16:creationId xmlns:a16="http://schemas.microsoft.com/office/drawing/2014/main" id="{DE29FD10-4EB2-4D37-1186-EB3B6EDE744B}"/>
              </a:ext>
            </a:extLst>
          </p:cNvPr>
          <p:cNvSpPr txBox="1"/>
          <p:nvPr/>
        </p:nvSpPr>
        <p:spPr>
          <a:xfrm>
            <a:off x="6311395" y="1831299"/>
            <a:ext cx="5136773" cy="615553"/>
          </a:xfrm>
          <a:prstGeom prst="rect">
            <a:avLst/>
          </a:prstGeom>
          <a:noFill/>
        </p:spPr>
        <p:txBody>
          <a:bodyPr wrap="square" lIns="0" tIns="0" rIns="0" bIns="0" rtlCol="0" anchor="b">
            <a:spAutoFit/>
          </a:bodyPr>
          <a:lstStyle/>
          <a:p>
            <a:pPr algn="l"/>
            <a:r>
              <a:rPr lang="en-US" sz="2000" err="1">
                <a:solidFill>
                  <a:schemeClr val="accent2">
                    <a:lumMod val="75000"/>
                  </a:schemeClr>
                </a:solidFill>
                <a:latin typeface="Roboto Slab Black" pitchFamily="2" charset="0"/>
                <a:ea typeface="Roboto Slab Black" pitchFamily="2" charset="0"/>
              </a:rPr>
              <a:t>mPDAC</a:t>
            </a:r>
            <a:r>
              <a:rPr lang="en-US" sz="2000">
                <a:solidFill>
                  <a:schemeClr val="accent2">
                    <a:lumMod val="75000"/>
                  </a:schemeClr>
                </a:solidFill>
                <a:latin typeface="Roboto Slab Black" pitchFamily="2" charset="0"/>
                <a:ea typeface="Roboto Slab Black" pitchFamily="2" charset="0"/>
              </a:rPr>
              <a:t>  </a:t>
            </a:r>
          </a:p>
          <a:p>
            <a:pPr algn="l"/>
            <a:r>
              <a:rPr lang="en-US" sz="2000">
                <a:solidFill>
                  <a:schemeClr val="accent2">
                    <a:lumMod val="75000"/>
                  </a:schemeClr>
                </a:solidFill>
                <a:latin typeface="Roboto Slab Black" pitchFamily="2" charset="0"/>
                <a:ea typeface="Roboto Slab Black" pitchFamily="2" charset="0"/>
              </a:rPr>
              <a:t>Biomarker Discovery Trial (IIT)</a:t>
            </a:r>
          </a:p>
        </p:txBody>
      </p:sp>
      <p:sp>
        <p:nvSpPr>
          <p:cNvPr id="40" name="TextBox 39">
            <a:extLst>
              <a:ext uri="{FF2B5EF4-FFF2-40B4-BE49-F238E27FC236}">
                <a16:creationId xmlns:a16="http://schemas.microsoft.com/office/drawing/2014/main" id="{5F0F290D-6F7B-C866-962E-7E1BF409BAD1}"/>
              </a:ext>
            </a:extLst>
          </p:cNvPr>
          <p:cNvSpPr txBox="1"/>
          <p:nvPr/>
        </p:nvSpPr>
        <p:spPr>
          <a:xfrm>
            <a:off x="6311394" y="2636742"/>
            <a:ext cx="5626224" cy="553998"/>
          </a:xfrm>
          <a:prstGeom prst="rect">
            <a:avLst/>
          </a:prstGeom>
          <a:noFill/>
          <a:effectLst/>
        </p:spPr>
        <p:txBody>
          <a:bodyPr wrap="square" lIns="0" tIns="0" rIns="0" bIns="0" rtlCol="0">
            <a:spAutoFit/>
          </a:bodyPr>
          <a:lstStyle/>
          <a:p>
            <a:pPr marL="285750" indent="-285750">
              <a:spcAft>
                <a:spcPts val="300"/>
              </a:spcAft>
              <a:buFont typeface="Arial" panose="020B0604020202020204" pitchFamily="34" charset="0"/>
              <a:buChar char="•"/>
            </a:pPr>
            <a:r>
              <a:rPr lang="en-US">
                <a:solidFill>
                  <a:schemeClr val="accent2">
                    <a:lumMod val="75000"/>
                  </a:schemeClr>
                </a:solidFill>
                <a:latin typeface="Avenir Book" panose="02000503020000020003" pitchFamily="2" charset="0"/>
              </a:rPr>
              <a:t>Patients have 10 days of onvansertib monotherapy with pre- and post-therapy biopsies and bloodwork</a:t>
            </a:r>
          </a:p>
        </p:txBody>
      </p:sp>
      <p:sp>
        <p:nvSpPr>
          <p:cNvPr id="54" name="TextBox 53">
            <a:extLst>
              <a:ext uri="{FF2B5EF4-FFF2-40B4-BE49-F238E27FC236}">
                <a16:creationId xmlns:a16="http://schemas.microsoft.com/office/drawing/2014/main" id="{352AF498-6C53-7436-4266-36467D929A91}"/>
              </a:ext>
            </a:extLst>
          </p:cNvPr>
          <p:cNvSpPr txBox="1"/>
          <p:nvPr/>
        </p:nvSpPr>
        <p:spPr>
          <a:xfrm>
            <a:off x="2691955" y="5127644"/>
            <a:ext cx="7410678" cy="738664"/>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800">
                <a:solidFill>
                  <a:srgbClr val="345366"/>
                </a:solidFill>
                <a:latin typeface="Roboto Slab Black" pitchFamily="2" charset="0"/>
                <a:ea typeface="Roboto Slab Black" pitchFamily="2" charset="0"/>
              </a:rPr>
              <a:t>Path forward: Move to 1</a:t>
            </a:r>
            <a:r>
              <a:rPr lang="en-US" sz="2800" baseline="30000">
                <a:solidFill>
                  <a:srgbClr val="345366"/>
                </a:solidFill>
                <a:latin typeface="Roboto Slab Black" pitchFamily="2" charset="0"/>
                <a:ea typeface="Roboto Slab Black" pitchFamily="2" charset="0"/>
              </a:rPr>
              <a:t>st</a:t>
            </a:r>
            <a:r>
              <a:rPr lang="en-US" sz="2800">
                <a:solidFill>
                  <a:srgbClr val="345366"/>
                </a:solidFill>
                <a:latin typeface="Roboto Slab Black" pitchFamily="2" charset="0"/>
                <a:ea typeface="Roboto Slab Black" pitchFamily="2" charset="0"/>
              </a:rPr>
              <a:t> line </a:t>
            </a:r>
            <a:r>
              <a:rPr lang="en-US" sz="2800" err="1">
                <a:solidFill>
                  <a:srgbClr val="345366"/>
                </a:solidFill>
                <a:latin typeface="Roboto Slab Black" pitchFamily="2" charset="0"/>
                <a:ea typeface="Roboto Slab Black" pitchFamily="2" charset="0"/>
              </a:rPr>
              <a:t>mPDAC</a:t>
            </a:r>
            <a:endParaRPr lang="en-US" sz="3200">
              <a:solidFill>
                <a:srgbClr val="345366"/>
              </a:solidFill>
              <a:latin typeface="Roboto Slab Black" pitchFamily="2" charset="0"/>
              <a:ea typeface="Roboto Slab Black" pitchFamily="2" charset="0"/>
            </a:endParaRP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2000">
                <a:solidFill>
                  <a:srgbClr val="345366"/>
                </a:solidFill>
                <a:latin typeface="Avenir Medium" panose="02000603020000020003" pitchFamily="2" charset="0"/>
              </a:rPr>
              <a:t>New IIT combining onvansertib with SoC (NALIRIFOX)</a:t>
            </a:r>
          </a:p>
        </p:txBody>
      </p:sp>
      <p:sp>
        <p:nvSpPr>
          <p:cNvPr id="6" name="Isosceles Triangle 5">
            <a:extLst>
              <a:ext uri="{FF2B5EF4-FFF2-40B4-BE49-F238E27FC236}">
                <a16:creationId xmlns:a16="http://schemas.microsoft.com/office/drawing/2014/main" id="{670B73D5-D579-2A6D-3F54-CA25A9A37A12}"/>
              </a:ext>
            </a:extLst>
          </p:cNvPr>
          <p:cNvSpPr/>
          <p:nvPr/>
        </p:nvSpPr>
        <p:spPr>
          <a:xfrm rot="10800000">
            <a:off x="4044045" y="4128859"/>
            <a:ext cx="4023360" cy="548640"/>
          </a:xfrm>
          <a:prstGeom prst="triangle">
            <a:avLst/>
          </a:prstGeom>
          <a:solidFill>
            <a:schemeClr val="tx2">
              <a:lumMod val="95000"/>
            </a:schemeClr>
          </a:solidFill>
          <a:ln w="9525">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9" name="Rectangle 8">
            <a:extLst>
              <a:ext uri="{FF2B5EF4-FFF2-40B4-BE49-F238E27FC236}">
                <a16:creationId xmlns:a16="http://schemas.microsoft.com/office/drawing/2014/main" id="{09BC6D3E-5CA4-0300-E635-24EC8730E93A}"/>
              </a:ext>
            </a:extLst>
          </p:cNvPr>
          <p:cNvSpPr/>
          <p:nvPr/>
        </p:nvSpPr>
        <p:spPr>
          <a:xfrm>
            <a:off x="254382" y="1687811"/>
            <a:ext cx="5669280" cy="1767066"/>
          </a:xfrm>
          <a:prstGeom prst="rect">
            <a:avLst/>
          </a:prstGeom>
          <a:noFill/>
          <a:ln>
            <a:solidFill>
              <a:srgbClr val="729D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10" name="Rectangle 9">
            <a:extLst>
              <a:ext uri="{FF2B5EF4-FFF2-40B4-BE49-F238E27FC236}">
                <a16:creationId xmlns:a16="http://schemas.microsoft.com/office/drawing/2014/main" id="{E7DDC7D0-B842-3AFD-0E2B-CF4CA13DFB0A}"/>
              </a:ext>
            </a:extLst>
          </p:cNvPr>
          <p:cNvSpPr/>
          <p:nvPr/>
        </p:nvSpPr>
        <p:spPr>
          <a:xfrm>
            <a:off x="6163302" y="1687811"/>
            <a:ext cx="5760720" cy="1767066"/>
          </a:xfrm>
          <a:prstGeom prst="rect">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2" name="Rectangle 1">
            <a:extLst>
              <a:ext uri="{FF2B5EF4-FFF2-40B4-BE49-F238E27FC236}">
                <a16:creationId xmlns:a16="http://schemas.microsoft.com/office/drawing/2014/main" id="{960005E4-465B-A20C-8799-53048D2F1FF1}"/>
              </a:ext>
            </a:extLst>
          </p:cNvPr>
          <p:cNvSpPr/>
          <p:nvPr/>
        </p:nvSpPr>
        <p:spPr>
          <a:xfrm>
            <a:off x="2122026" y="3976959"/>
            <a:ext cx="8295604" cy="1981851"/>
          </a:xfrm>
          <a:prstGeom prst="rect">
            <a:avLst/>
          </a:prstGeom>
          <a:solidFill>
            <a:srgbClr val="FFFFFF">
              <a:alpha val="74902"/>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
        <p:nvSpPr>
          <p:cNvPr id="3" name="Rectangle 2">
            <a:extLst>
              <a:ext uri="{FF2B5EF4-FFF2-40B4-BE49-F238E27FC236}">
                <a16:creationId xmlns:a16="http://schemas.microsoft.com/office/drawing/2014/main" id="{03C0E418-1619-BDDE-39D2-86195C64EFF5}"/>
              </a:ext>
            </a:extLst>
          </p:cNvPr>
          <p:cNvSpPr/>
          <p:nvPr/>
        </p:nvSpPr>
        <p:spPr>
          <a:xfrm>
            <a:off x="6091474" y="1652821"/>
            <a:ext cx="5938861" cy="1884129"/>
          </a:xfrm>
          <a:prstGeom prst="rect">
            <a:avLst/>
          </a:prstGeom>
          <a:solidFill>
            <a:srgbClr val="FFFFFF">
              <a:alpha val="74902"/>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
        <p:nvSpPr>
          <p:cNvPr id="5" name="Rectangle 4">
            <a:hlinkClick r:id="rId2" action="ppaction://hlinksldjump"/>
            <a:extLst>
              <a:ext uri="{FF2B5EF4-FFF2-40B4-BE49-F238E27FC236}">
                <a16:creationId xmlns:a16="http://schemas.microsoft.com/office/drawing/2014/main" id="{BB21EE9F-06F2-DFC8-769A-402BBC78CC37}"/>
              </a:ext>
            </a:extLst>
          </p:cNvPr>
          <p:cNvSpPr/>
          <p:nvPr/>
        </p:nvSpPr>
        <p:spPr>
          <a:xfrm>
            <a:off x="11077014" y="6189744"/>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Tree>
    <p:extLst>
      <p:ext uri="{BB962C8B-B14F-4D97-AF65-F5344CB8AC3E}">
        <p14:creationId xmlns:p14="http://schemas.microsoft.com/office/powerpoint/2010/main" val="2491269536"/>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C6657BF-007D-9C01-6BA9-E5DAB777E7B0}"/>
              </a:ext>
            </a:extLst>
          </p:cNvPr>
          <p:cNvSpPr>
            <a:spLocks noGrp="1"/>
          </p:cNvSpPr>
          <p:nvPr>
            <p:ph type="title"/>
          </p:nvPr>
        </p:nvSpPr>
        <p:spPr/>
        <p:txBody>
          <a:bodyPr/>
          <a:lstStyle/>
          <a:p>
            <a:r>
              <a:rPr lang="en-US"/>
              <a:t>CRDF-001 </a:t>
            </a:r>
            <a:r>
              <a:rPr lang="en-US" err="1"/>
              <a:t>mPDAC</a:t>
            </a:r>
            <a:r>
              <a:rPr lang="en-US"/>
              <a:t> 2</a:t>
            </a:r>
            <a:r>
              <a:rPr lang="en-US" baseline="30000"/>
              <a:t>nd</a:t>
            </a:r>
            <a:r>
              <a:rPr lang="en-US"/>
              <a:t> line Ph2 trial combines onvansertib with SoC</a:t>
            </a:r>
          </a:p>
        </p:txBody>
      </p:sp>
      <p:sp>
        <p:nvSpPr>
          <p:cNvPr id="5" name="Text Placeholder 4">
            <a:extLst>
              <a:ext uri="{FF2B5EF4-FFF2-40B4-BE49-F238E27FC236}">
                <a16:creationId xmlns:a16="http://schemas.microsoft.com/office/drawing/2014/main" id="{35F0B42F-AD16-96C6-6D65-D0C0AD9200DA}"/>
              </a:ext>
            </a:extLst>
          </p:cNvPr>
          <p:cNvSpPr>
            <a:spLocks noGrp="1"/>
          </p:cNvSpPr>
          <p:nvPr>
            <p:ph type="body" sz="quarter" idx="10"/>
          </p:nvPr>
        </p:nvSpPr>
        <p:spPr/>
        <p:txBody>
          <a:bodyPr/>
          <a:lstStyle/>
          <a:p>
            <a:endParaRPr lang="en-US"/>
          </a:p>
        </p:txBody>
      </p:sp>
      <p:grpSp>
        <p:nvGrpSpPr>
          <p:cNvPr id="243" name="Group 242">
            <a:extLst>
              <a:ext uri="{FF2B5EF4-FFF2-40B4-BE49-F238E27FC236}">
                <a16:creationId xmlns:a16="http://schemas.microsoft.com/office/drawing/2014/main" id="{77AD5768-3123-F39C-B4AC-DF571B784AD6}"/>
              </a:ext>
            </a:extLst>
          </p:cNvPr>
          <p:cNvGrpSpPr/>
          <p:nvPr/>
        </p:nvGrpSpPr>
        <p:grpSpPr>
          <a:xfrm>
            <a:off x="7090706" y="1710183"/>
            <a:ext cx="4873273" cy="4746151"/>
            <a:chOff x="8127000" y="2505604"/>
            <a:chExt cx="3843044" cy="3742796"/>
          </a:xfrm>
        </p:grpSpPr>
        <p:sp>
          <p:nvSpPr>
            <p:cNvPr id="163" name="Oval 162">
              <a:extLst>
                <a:ext uri="{FF2B5EF4-FFF2-40B4-BE49-F238E27FC236}">
                  <a16:creationId xmlns:a16="http://schemas.microsoft.com/office/drawing/2014/main" id="{B8905C3D-107D-BB8A-6D8A-D710D0A8B2C9}"/>
                </a:ext>
              </a:extLst>
            </p:cNvPr>
            <p:cNvSpPr/>
            <p:nvPr/>
          </p:nvSpPr>
          <p:spPr>
            <a:xfrm>
              <a:off x="8463140" y="2841740"/>
              <a:ext cx="3070522" cy="3070522"/>
            </a:xfrm>
            <a:prstGeom prst="ellipse">
              <a:avLst/>
            </a:prstGeom>
            <a:noFill/>
            <a:ln w="635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224" name="Rectangle: Rounded Corners 223">
              <a:extLst>
                <a:ext uri="{FF2B5EF4-FFF2-40B4-BE49-F238E27FC236}">
                  <a16:creationId xmlns:a16="http://schemas.microsoft.com/office/drawing/2014/main" id="{B1016D1D-62A3-F3FD-EF29-637B70068F77}"/>
                </a:ext>
              </a:extLst>
            </p:cNvPr>
            <p:cNvSpPr/>
            <p:nvPr/>
          </p:nvSpPr>
          <p:spPr>
            <a:xfrm>
              <a:off x="8698459" y="5242476"/>
              <a:ext cx="198446" cy="198446"/>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10</a:t>
              </a:r>
            </a:p>
          </p:txBody>
        </p:sp>
        <p:sp>
          <p:nvSpPr>
            <p:cNvPr id="225" name="Rectangle: Rounded Corners 224">
              <a:extLst>
                <a:ext uri="{FF2B5EF4-FFF2-40B4-BE49-F238E27FC236}">
                  <a16:creationId xmlns:a16="http://schemas.microsoft.com/office/drawing/2014/main" id="{7D169AAC-BEB9-5428-E87F-4871861ED06F}"/>
                </a:ext>
              </a:extLst>
            </p:cNvPr>
            <p:cNvSpPr/>
            <p:nvPr/>
          </p:nvSpPr>
          <p:spPr>
            <a:xfrm>
              <a:off x="9230046" y="5675197"/>
              <a:ext cx="198446" cy="198446"/>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9</a:t>
              </a:r>
            </a:p>
          </p:txBody>
        </p:sp>
        <p:sp>
          <p:nvSpPr>
            <p:cNvPr id="226" name="Rectangle: Rounded Corners 225">
              <a:extLst>
                <a:ext uri="{FF2B5EF4-FFF2-40B4-BE49-F238E27FC236}">
                  <a16:creationId xmlns:a16="http://schemas.microsoft.com/office/drawing/2014/main" id="{4F8EC4A2-9402-B538-FA02-039096D120A9}"/>
                </a:ext>
              </a:extLst>
            </p:cNvPr>
            <p:cNvSpPr/>
            <p:nvPr/>
          </p:nvSpPr>
          <p:spPr>
            <a:xfrm>
              <a:off x="9898561" y="5841219"/>
              <a:ext cx="198446" cy="198446"/>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8</a:t>
              </a:r>
            </a:p>
          </p:txBody>
        </p:sp>
        <p:sp>
          <p:nvSpPr>
            <p:cNvPr id="227" name="Rectangle: Rounded Corners 226">
              <a:extLst>
                <a:ext uri="{FF2B5EF4-FFF2-40B4-BE49-F238E27FC236}">
                  <a16:creationId xmlns:a16="http://schemas.microsoft.com/office/drawing/2014/main" id="{354DB5D4-68FF-D166-BFE7-605B76D9B6BC}"/>
                </a:ext>
              </a:extLst>
            </p:cNvPr>
            <p:cNvSpPr/>
            <p:nvPr/>
          </p:nvSpPr>
          <p:spPr>
            <a:xfrm>
              <a:off x="10563012" y="5657835"/>
              <a:ext cx="198446" cy="198446"/>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7</a:t>
              </a:r>
            </a:p>
          </p:txBody>
        </p:sp>
        <p:sp>
          <p:nvSpPr>
            <p:cNvPr id="228" name="Rectangle: Rounded Corners 227">
              <a:extLst>
                <a:ext uri="{FF2B5EF4-FFF2-40B4-BE49-F238E27FC236}">
                  <a16:creationId xmlns:a16="http://schemas.microsoft.com/office/drawing/2014/main" id="{1022FFF3-027D-9C30-EC58-951089E6009B}"/>
                </a:ext>
              </a:extLst>
            </p:cNvPr>
            <p:cNvSpPr/>
            <p:nvPr/>
          </p:nvSpPr>
          <p:spPr>
            <a:xfrm>
              <a:off x="11121149" y="5238417"/>
              <a:ext cx="198446" cy="198446"/>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6</a:t>
              </a:r>
            </a:p>
          </p:txBody>
        </p:sp>
        <p:grpSp>
          <p:nvGrpSpPr>
            <p:cNvPr id="164" name="Group 163">
              <a:extLst>
                <a:ext uri="{FF2B5EF4-FFF2-40B4-BE49-F238E27FC236}">
                  <a16:creationId xmlns:a16="http://schemas.microsoft.com/office/drawing/2014/main" id="{45848347-AF5B-9E21-D175-82D7EFF992CA}"/>
                </a:ext>
              </a:extLst>
            </p:cNvPr>
            <p:cNvGrpSpPr/>
            <p:nvPr/>
          </p:nvGrpSpPr>
          <p:grpSpPr>
            <a:xfrm>
              <a:off x="11384210" y="3908047"/>
              <a:ext cx="253233" cy="231933"/>
              <a:chOff x="9753382" y="2668499"/>
              <a:chExt cx="449524" cy="411715"/>
            </a:xfrm>
          </p:grpSpPr>
          <p:sp>
            <p:nvSpPr>
              <p:cNvPr id="212" name="Hexagon 3">
                <a:extLst>
                  <a:ext uri="{FF2B5EF4-FFF2-40B4-BE49-F238E27FC236}">
                    <a16:creationId xmlns:a16="http://schemas.microsoft.com/office/drawing/2014/main" id="{0A2ABA87-472F-ECBA-649F-4CD4AC03C07F}"/>
                  </a:ext>
                </a:extLst>
              </p:cNvPr>
              <p:cNvSpPr>
                <a:spLocks noChangeAspect="1"/>
              </p:cNvSpPr>
              <p:nvPr/>
            </p:nvSpPr>
            <p:spPr>
              <a:xfrm rot="1800000">
                <a:off x="9753382" y="2668499"/>
                <a:ext cx="449524" cy="411715"/>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213" name="Picture 212" descr="Shape&#10;&#10;Description automatically generated with low confidence">
                <a:extLst>
                  <a:ext uri="{FF2B5EF4-FFF2-40B4-BE49-F238E27FC236}">
                    <a16:creationId xmlns:a16="http://schemas.microsoft.com/office/drawing/2014/main" id="{5B73CB14-A3B4-137C-8AB9-CE4FC440338C}"/>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7094" t="13133" r="7094" b="13133"/>
              <a:stretch/>
            </p:blipFill>
            <p:spPr>
              <a:xfrm>
                <a:off x="9830959" y="2734338"/>
                <a:ext cx="319942" cy="274909"/>
              </a:xfrm>
              <a:prstGeom prst="rect">
                <a:avLst/>
              </a:prstGeom>
            </p:spPr>
          </p:pic>
        </p:grpSp>
        <p:grpSp>
          <p:nvGrpSpPr>
            <p:cNvPr id="165" name="Group 164">
              <a:extLst>
                <a:ext uri="{FF2B5EF4-FFF2-40B4-BE49-F238E27FC236}">
                  <a16:creationId xmlns:a16="http://schemas.microsoft.com/office/drawing/2014/main" id="{64C4D44D-27B9-E6A3-004C-13CDB33BB35F}"/>
                </a:ext>
              </a:extLst>
            </p:cNvPr>
            <p:cNvGrpSpPr/>
            <p:nvPr/>
          </p:nvGrpSpPr>
          <p:grpSpPr>
            <a:xfrm>
              <a:off x="11384210" y="4594889"/>
              <a:ext cx="253233" cy="231933"/>
              <a:chOff x="9753382" y="2668499"/>
              <a:chExt cx="449524" cy="411715"/>
            </a:xfrm>
          </p:grpSpPr>
          <p:sp>
            <p:nvSpPr>
              <p:cNvPr id="210" name="Hexagon 3">
                <a:extLst>
                  <a:ext uri="{FF2B5EF4-FFF2-40B4-BE49-F238E27FC236}">
                    <a16:creationId xmlns:a16="http://schemas.microsoft.com/office/drawing/2014/main" id="{3D8D0AE6-7B68-8825-688D-9FFF04E8F190}"/>
                  </a:ext>
                </a:extLst>
              </p:cNvPr>
              <p:cNvSpPr>
                <a:spLocks noChangeAspect="1"/>
              </p:cNvSpPr>
              <p:nvPr/>
            </p:nvSpPr>
            <p:spPr>
              <a:xfrm rot="1800000">
                <a:off x="9753382" y="2668499"/>
                <a:ext cx="449524" cy="411715"/>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211" name="Picture 210" descr="Shape&#10;&#10;Description automatically generated with low confidence">
                <a:extLst>
                  <a:ext uri="{FF2B5EF4-FFF2-40B4-BE49-F238E27FC236}">
                    <a16:creationId xmlns:a16="http://schemas.microsoft.com/office/drawing/2014/main" id="{50EF5B58-A902-4E8E-D66C-DA1574451C2B}"/>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7094" t="13133" r="7094" b="13133"/>
              <a:stretch/>
            </p:blipFill>
            <p:spPr>
              <a:xfrm>
                <a:off x="9830959" y="2734338"/>
                <a:ext cx="319942" cy="274909"/>
              </a:xfrm>
              <a:prstGeom prst="rect">
                <a:avLst/>
              </a:prstGeom>
            </p:spPr>
          </p:pic>
        </p:grpSp>
        <p:pic>
          <p:nvPicPr>
            <p:cNvPr id="175" name="Picture 174" descr="Icon&#10;&#10;Description automatically generated">
              <a:extLst>
                <a:ext uri="{FF2B5EF4-FFF2-40B4-BE49-F238E27FC236}">
                  <a16:creationId xmlns:a16="http://schemas.microsoft.com/office/drawing/2014/main" id="{F33006B7-2A95-88CC-3B70-87E240208839}"/>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864782" y="3112373"/>
              <a:ext cx="267240" cy="388811"/>
            </a:xfrm>
            <a:prstGeom prst="rect">
              <a:avLst/>
            </a:prstGeom>
          </p:spPr>
        </p:pic>
        <p:sp>
          <p:nvSpPr>
            <p:cNvPr id="176" name="TextBox 175">
              <a:extLst>
                <a:ext uri="{FF2B5EF4-FFF2-40B4-BE49-F238E27FC236}">
                  <a16:creationId xmlns:a16="http://schemas.microsoft.com/office/drawing/2014/main" id="{A6396DC0-032C-EDA3-8C79-FCAE86F38426}"/>
                </a:ext>
              </a:extLst>
            </p:cNvPr>
            <p:cNvSpPr txBox="1"/>
            <p:nvPr/>
          </p:nvSpPr>
          <p:spPr>
            <a:xfrm>
              <a:off x="8882131" y="3535898"/>
              <a:ext cx="2232542" cy="339796"/>
            </a:xfrm>
            <a:prstGeom prst="rect">
              <a:avLst/>
            </a:prstGeom>
            <a:noFill/>
          </p:spPr>
          <p:txBody>
            <a:bodyPr wrap="square"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1400" b="0" i="0" u="none" strike="noStrike" kern="1200" cap="none" spc="0" normalizeH="0" baseline="0" noProof="0">
                  <a:ln>
                    <a:noFill/>
                  </a:ln>
                  <a:solidFill>
                    <a:srgbClr val="50A3A5"/>
                  </a:solidFill>
                  <a:effectLst/>
                  <a:uLnTx/>
                  <a:uFillTx/>
                  <a:latin typeface="Avenir Book" panose="02000503020000020003" pitchFamily="2" charset="0"/>
                  <a:ea typeface="+mn-ea"/>
                  <a:cs typeface="+mn-cs"/>
                </a:rPr>
                <a:t>2nd-Line SoC: Nal-IRI</a:t>
              </a:r>
              <a:br>
                <a:rPr kumimoji="0" lang="it-IT" sz="1400" b="0" i="0" u="none" strike="noStrike" kern="1200" cap="none" spc="0" normalizeH="0" baseline="0" noProof="0">
                  <a:ln>
                    <a:noFill/>
                  </a:ln>
                  <a:solidFill>
                    <a:srgbClr val="50A3A5"/>
                  </a:solidFill>
                  <a:effectLst/>
                  <a:uLnTx/>
                  <a:uFillTx/>
                  <a:latin typeface="Avenir Book" panose="02000503020000020003" pitchFamily="2" charset="0"/>
                  <a:ea typeface="+mn-ea"/>
                  <a:cs typeface="+mn-cs"/>
                </a:rPr>
              </a:br>
              <a:r>
                <a:rPr kumimoji="0" lang="it-IT" sz="1400" b="0" i="0" u="none" strike="noStrike" kern="1200" cap="none" spc="0" normalizeH="0" baseline="0" noProof="0">
                  <a:ln>
                    <a:noFill/>
                  </a:ln>
                  <a:solidFill>
                    <a:srgbClr val="50A3A5"/>
                  </a:solidFill>
                  <a:effectLst/>
                  <a:uLnTx/>
                  <a:uFillTx/>
                  <a:latin typeface="Avenir Book" panose="02000503020000020003" pitchFamily="2" charset="0"/>
                  <a:ea typeface="+mn-ea"/>
                  <a:cs typeface="+mn-cs"/>
                </a:rPr>
                <a:t>+ leucovorin + 5-FU</a:t>
              </a:r>
            </a:p>
          </p:txBody>
        </p:sp>
        <p:sp>
          <p:nvSpPr>
            <p:cNvPr id="180" name="Isosceles Triangle 179">
              <a:extLst>
                <a:ext uri="{FF2B5EF4-FFF2-40B4-BE49-F238E27FC236}">
                  <a16:creationId xmlns:a16="http://schemas.microsoft.com/office/drawing/2014/main" id="{B4A284BD-A754-348C-94D2-9E7EEA6E4306}"/>
                </a:ext>
              </a:extLst>
            </p:cNvPr>
            <p:cNvSpPr/>
            <p:nvPr/>
          </p:nvSpPr>
          <p:spPr>
            <a:xfrm>
              <a:off x="9959969" y="3014316"/>
              <a:ext cx="76864" cy="66262"/>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181" name="TextBox 180">
              <a:extLst>
                <a:ext uri="{FF2B5EF4-FFF2-40B4-BE49-F238E27FC236}">
                  <a16:creationId xmlns:a16="http://schemas.microsoft.com/office/drawing/2014/main" id="{D693C1BB-18B8-1B14-41C4-8EF513F559F2}"/>
                </a:ext>
              </a:extLst>
            </p:cNvPr>
            <p:cNvSpPr txBox="1"/>
            <p:nvPr/>
          </p:nvSpPr>
          <p:spPr>
            <a:xfrm>
              <a:off x="9304850" y="4281307"/>
              <a:ext cx="1387104" cy="861774"/>
            </a:xfrm>
            <a:prstGeom prst="rect">
              <a:avLst/>
            </a:prstGeom>
            <a:noFill/>
          </p:spPr>
          <p:txBody>
            <a:bodyPr wrap="square"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9B9FA1">
                      <a:lumMod val="40000"/>
                      <a:lumOff val="60000"/>
                    </a:srgbClr>
                  </a:solidFill>
                  <a:effectLst/>
                  <a:uLnTx/>
                  <a:uFillTx/>
                  <a:latin typeface="Roboto Slab Medium" pitchFamily="2" charset="0"/>
                  <a:ea typeface="Roboto Slab Medium" pitchFamily="2" charset="0"/>
                  <a:cs typeface="+mn-cs"/>
                </a:rPr>
                <a:t>14 DAY CYCLE</a:t>
              </a:r>
            </a:p>
          </p:txBody>
        </p:sp>
        <p:grpSp>
          <p:nvGrpSpPr>
            <p:cNvPr id="184" name="Group 183">
              <a:extLst>
                <a:ext uri="{FF2B5EF4-FFF2-40B4-BE49-F238E27FC236}">
                  <a16:creationId xmlns:a16="http://schemas.microsoft.com/office/drawing/2014/main" id="{59B8EB68-80B1-7A28-727B-15955F918AC2}"/>
                </a:ext>
              </a:extLst>
            </p:cNvPr>
            <p:cNvGrpSpPr/>
            <p:nvPr/>
          </p:nvGrpSpPr>
          <p:grpSpPr>
            <a:xfrm>
              <a:off x="11066966" y="3304200"/>
              <a:ext cx="253233" cy="231933"/>
              <a:chOff x="9753382" y="2668499"/>
              <a:chExt cx="449524" cy="411715"/>
            </a:xfrm>
          </p:grpSpPr>
          <p:sp>
            <p:nvSpPr>
              <p:cNvPr id="200" name="Hexagon 3">
                <a:extLst>
                  <a:ext uri="{FF2B5EF4-FFF2-40B4-BE49-F238E27FC236}">
                    <a16:creationId xmlns:a16="http://schemas.microsoft.com/office/drawing/2014/main" id="{F3C7CD29-1285-0628-E9FD-8C0EDA3B7B0D}"/>
                  </a:ext>
                </a:extLst>
              </p:cNvPr>
              <p:cNvSpPr>
                <a:spLocks noChangeAspect="1"/>
              </p:cNvSpPr>
              <p:nvPr/>
            </p:nvSpPr>
            <p:spPr>
              <a:xfrm rot="1800000">
                <a:off x="9753382" y="2668499"/>
                <a:ext cx="449524" cy="411715"/>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201" name="Picture 200" descr="Shape&#10;&#10;Description automatically generated with low confidence">
                <a:extLst>
                  <a:ext uri="{FF2B5EF4-FFF2-40B4-BE49-F238E27FC236}">
                    <a16:creationId xmlns:a16="http://schemas.microsoft.com/office/drawing/2014/main" id="{EE1EE42A-06D6-01BD-CEE4-5B296569D9B9}"/>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7094" t="13133" r="7094" b="13133"/>
              <a:stretch/>
            </p:blipFill>
            <p:spPr>
              <a:xfrm>
                <a:off x="9830959" y="2734338"/>
                <a:ext cx="319942" cy="274909"/>
              </a:xfrm>
              <a:prstGeom prst="rect">
                <a:avLst/>
              </a:prstGeom>
            </p:spPr>
          </p:pic>
        </p:grpSp>
        <p:grpSp>
          <p:nvGrpSpPr>
            <p:cNvPr id="185" name="Group 184">
              <a:extLst>
                <a:ext uri="{FF2B5EF4-FFF2-40B4-BE49-F238E27FC236}">
                  <a16:creationId xmlns:a16="http://schemas.microsoft.com/office/drawing/2014/main" id="{913D2710-BF5C-DC64-6198-AD2F3A558F64}"/>
                </a:ext>
              </a:extLst>
            </p:cNvPr>
            <p:cNvGrpSpPr/>
            <p:nvPr/>
          </p:nvGrpSpPr>
          <p:grpSpPr>
            <a:xfrm>
              <a:off x="10538817" y="2871479"/>
              <a:ext cx="253233" cy="231933"/>
              <a:chOff x="8767987" y="2668499"/>
              <a:chExt cx="449524" cy="411715"/>
            </a:xfrm>
          </p:grpSpPr>
          <p:sp>
            <p:nvSpPr>
              <p:cNvPr id="198" name="Hexagon 3">
                <a:extLst>
                  <a:ext uri="{FF2B5EF4-FFF2-40B4-BE49-F238E27FC236}">
                    <a16:creationId xmlns:a16="http://schemas.microsoft.com/office/drawing/2014/main" id="{2FC1A3B1-C8AB-31F6-AEC4-856F5FF584CF}"/>
                  </a:ext>
                </a:extLst>
              </p:cNvPr>
              <p:cNvSpPr>
                <a:spLocks noChangeAspect="1"/>
              </p:cNvSpPr>
              <p:nvPr/>
            </p:nvSpPr>
            <p:spPr>
              <a:xfrm rot="1800000">
                <a:off x="8767987" y="2668499"/>
                <a:ext cx="449524" cy="411715"/>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199" name="Picture 198" descr="Shape&#10;&#10;Description automatically generated with low confidence">
                <a:extLst>
                  <a:ext uri="{FF2B5EF4-FFF2-40B4-BE49-F238E27FC236}">
                    <a16:creationId xmlns:a16="http://schemas.microsoft.com/office/drawing/2014/main" id="{05AE2E4F-4B2C-C893-E807-E0F15CBD6353}"/>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7094" t="13133" r="7094" b="13133"/>
              <a:stretch/>
            </p:blipFill>
            <p:spPr>
              <a:xfrm>
                <a:off x="8845564" y="2734338"/>
                <a:ext cx="319942" cy="274909"/>
              </a:xfrm>
              <a:prstGeom prst="rect">
                <a:avLst/>
              </a:prstGeom>
            </p:spPr>
          </p:pic>
        </p:grpSp>
        <p:grpSp>
          <p:nvGrpSpPr>
            <p:cNvPr id="186" name="Group 185">
              <a:extLst>
                <a:ext uri="{FF2B5EF4-FFF2-40B4-BE49-F238E27FC236}">
                  <a16:creationId xmlns:a16="http://schemas.microsoft.com/office/drawing/2014/main" id="{76E0A12D-9EB3-A5BB-241D-09951CC48870}"/>
                </a:ext>
              </a:extLst>
            </p:cNvPr>
            <p:cNvGrpSpPr/>
            <p:nvPr/>
          </p:nvGrpSpPr>
          <p:grpSpPr>
            <a:xfrm>
              <a:off x="9864657" y="2705144"/>
              <a:ext cx="253233" cy="231933"/>
              <a:chOff x="7782591" y="2668499"/>
              <a:chExt cx="449524" cy="411715"/>
            </a:xfrm>
          </p:grpSpPr>
          <p:sp>
            <p:nvSpPr>
              <p:cNvPr id="196" name="Hexagon 3">
                <a:extLst>
                  <a:ext uri="{FF2B5EF4-FFF2-40B4-BE49-F238E27FC236}">
                    <a16:creationId xmlns:a16="http://schemas.microsoft.com/office/drawing/2014/main" id="{3D192DFA-13CA-9590-736B-9711E1E7BD42}"/>
                  </a:ext>
                </a:extLst>
              </p:cNvPr>
              <p:cNvSpPr>
                <a:spLocks noChangeAspect="1"/>
              </p:cNvSpPr>
              <p:nvPr/>
            </p:nvSpPr>
            <p:spPr>
              <a:xfrm rot="1800000">
                <a:off x="7782591" y="2668499"/>
                <a:ext cx="449524" cy="411715"/>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197" name="Picture 196" descr="Shape&#10;&#10;Description automatically generated with low confidence">
                <a:extLst>
                  <a:ext uri="{FF2B5EF4-FFF2-40B4-BE49-F238E27FC236}">
                    <a16:creationId xmlns:a16="http://schemas.microsoft.com/office/drawing/2014/main" id="{EFB95731-142A-39A1-15A4-82987F7D429B}"/>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7094" t="13133" r="7094" b="13133"/>
              <a:stretch/>
            </p:blipFill>
            <p:spPr>
              <a:xfrm>
                <a:off x="7860168" y="2734338"/>
                <a:ext cx="319942" cy="274909"/>
              </a:xfrm>
              <a:prstGeom prst="rect">
                <a:avLst/>
              </a:prstGeom>
            </p:spPr>
          </p:pic>
        </p:grpSp>
        <p:sp>
          <p:nvSpPr>
            <p:cNvPr id="187" name="Rectangle: Rounded Corners 186">
              <a:extLst>
                <a:ext uri="{FF2B5EF4-FFF2-40B4-BE49-F238E27FC236}">
                  <a16:creationId xmlns:a16="http://schemas.microsoft.com/office/drawing/2014/main" id="{924FFD2C-E541-4233-84BF-93EFEDA75038}"/>
                </a:ext>
              </a:extLst>
            </p:cNvPr>
            <p:cNvSpPr/>
            <p:nvPr/>
          </p:nvSpPr>
          <p:spPr>
            <a:xfrm>
              <a:off x="8362170" y="4619571"/>
              <a:ext cx="198446" cy="198446"/>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11</a:t>
              </a:r>
            </a:p>
          </p:txBody>
        </p:sp>
        <p:sp>
          <p:nvSpPr>
            <p:cNvPr id="188" name="Rectangle: Rounded Corners 187">
              <a:extLst>
                <a:ext uri="{FF2B5EF4-FFF2-40B4-BE49-F238E27FC236}">
                  <a16:creationId xmlns:a16="http://schemas.microsoft.com/office/drawing/2014/main" id="{DD58E0C3-FDD5-DCB9-3760-7A309CB677E1}"/>
                </a:ext>
              </a:extLst>
            </p:cNvPr>
            <p:cNvSpPr/>
            <p:nvPr/>
          </p:nvSpPr>
          <p:spPr>
            <a:xfrm>
              <a:off x="8362090" y="3937491"/>
              <a:ext cx="198446" cy="198446"/>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12</a:t>
              </a:r>
            </a:p>
          </p:txBody>
        </p:sp>
        <p:sp>
          <p:nvSpPr>
            <p:cNvPr id="189" name="Rectangle: Rounded Corners 188">
              <a:extLst>
                <a:ext uri="{FF2B5EF4-FFF2-40B4-BE49-F238E27FC236}">
                  <a16:creationId xmlns:a16="http://schemas.microsoft.com/office/drawing/2014/main" id="{A76EA8EA-F708-71BB-47B0-FC0343733BFE}"/>
                </a:ext>
              </a:extLst>
            </p:cNvPr>
            <p:cNvSpPr/>
            <p:nvPr/>
          </p:nvSpPr>
          <p:spPr>
            <a:xfrm>
              <a:off x="8648433" y="3311626"/>
              <a:ext cx="198446" cy="198446"/>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13</a:t>
              </a:r>
            </a:p>
          </p:txBody>
        </p:sp>
        <p:sp>
          <p:nvSpPr>
            <p:cNvPr id="190" name="Rectangle: Rounded Corners 189">
              <a:extLst>
                <a:ext uri="{FF2B5EF4-FFF2-40B4-BE49-F238E27FC236}">
                  <a16:creationId xmlns:a16="http://schemas.microsoft.com/office/drawing/2014/main" id="{ECED91A4-4362-481F-451E-9E12EAE6321A}"/>
                </a:ext>
              </a:extLst>
            </p:cNvPr>
            <p:cNvSpPr/>
            <p:nvPr/>
          </p:nvSpPr>
          <p:spPr>
            <a:xfrm>
              <a:off x="9206014" y="2891321"/>
              <a:ext cx="198446" cy="198446"/>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14</a:t>
              </a:r>
            </a:p>
          </p:txBody>
        </p:sp>
        <p:sp>
          <p:nvSpPr>
            <p:cNvPr id="191" name="Arc 190">
              <a:extLst>
                <a:ext uri="{FF2B5EF4-FFF2-40B4-BE49-F238E27FC236}">
                  <a16:creationId xmlns:a16="http://schemas.microsoft.com/office/drawing/2014/main" id="{71D8B48F-D8DC-E8BB-403A-5BADDBBF3035}"/>
                </a:ext>
              </a:extLst>
            </p:cNvPr>
            <p:cNvSpPr/>
            <p:nvPr/>
          </p:nvSpPr>
          <p:spPr>
            <a:xfrm>
              <a:off x="8127000" y="2505604"/>
              <a:ext cx="3742804" cy="3742796"/>
            </a:xfrm>
            <a:prstGeom prst="arc">
              <a:avLst>
                <a:gd name="adj1" fmla="val 16200000"/>
                <a:gd name="adj2" fmla="val 862715"/>
              </a:avLst>
            </a:prstGeom>
            <a:ln>
              <a:solidFill>
                <a:schemeClr val="accent3">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9B9FA1"/>
                </a:solidFill>
                <a:effectLst/>
                <a:uLnTx/>
                <a:uFillTx/>
                <a:latin typeface="Avenir"/>
                <a:ea typeface="+mn-ea"/>
                <a:cs typeface="+mn-cs"/>
              </a:endParaRPr>
            </a:p>
          </p:txBody>
        </p:sp>
        <p:sp>
          <p:nvSpPr>
            <p:cNvPr id="192" name="TextBox 191">
              <a:extLst>
                <a:ext uri="{FF2B5EF4-FFF2-40B4-BE49-F238E27FC236}">
                  <a16:creationId xmlns:a16="http://schemas.microsoft.com/office/drawing/2014/main" id="{34E09718-10A2-E632-C85A-172AC7C60302}"/>
                </a:ext>
              </a:extLst>
            </p:cNvPr>
            <p:cNvSpPr txBox="1"/>
            <p:nvPr/>
          </p:nvSpPr>
          <p:spPr>
            <a:xfrm>
              <a:off x="10304753" y="2584844"/>
              <a:ext cx="1665291" cy="215444"/>
            </a:xfrm>
            <a:prstGeom prst="rect">
              <a:avLst/>
            </a:prstGeom>
            <a:solidFill>
              <a:schemeClr val="bg1"/>
            </a:solidFill>
          </p:spPr>
          <p:txBody>
            <a:bodyPr wrap="squar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a:ln>
                    <a:noFill/>
                  </a:ln>
                  <a:solidFill>
                    <a:srgbClr val="F4B251">
                      <a:lumMod val="75000"/>
                    </a:srgbClr>
                  </a:solidFill>
                  <a:effectLst/>
                  <a:uLnTx/>
                  <a:uFillTx/>
                  <a:latin typeface="Avenir Book" panose="02000503020000020003" pitchFamily="2" charset="0"/>
                  <a:ea typeface="+mn-ea"/>
                  <a:cs typeface="+mn-cs"/>
                </a:rPr>
                <a:t>ONVANSERTIB</a:t>
              </a:r>
            </a:p>
          </p:txBody>
        </p:sp>
      </p:grpSp>
      <p:sp>
        <p:nvSpPr>
          <p:cNvPr id="223" name="TextBox 222">
            <a:extLst>
              <a:ext uri="{FF2B5EF4-FFF2-40B4-BE49-F238E27FC236}">
                <a16:creationId xmlns:a16="http://schemas.microsoft.com/office/drawing/2014/main" id="{878EF64C-AFE4-9A52-F20A-E712515099A3}"/>
              </a:ext>
            </a:extLst>
          </p:cNvPr>
          <p:cNvSpPr txBox="1"/>
          <p:nvPr/>
        </p:nvSpPr>
        <p:spPr>
          <a:xfrm>
            <a:off x="306726" y="1748041"/>
            <a:ext cx="2803575" cy="276999"/>
          </a:xfrm>
          <a:prstGeom prst="rect">
            <a:avLst/>
          </a:prstGeom>
          <a:noFill/>
        </p:spPr>
        <p:txBody>
          <a:bodyPr wrap="square" lIns="0" tIns="0" rIns="0" bIns="0" rtlCol="0" anchor="t">
            <a:spAutoFit/>
          </a:bodyPr>
          <a:lstStyle>
            <a:defPPr>
              <a:defRPr lang="en-US"/>
            </a:defPPr>
            <a:lvl1pPr>
              <a:defRPr>
                <a:solidFill>
                  <a:schemeClr val="accent1"/>
                </a:solidFill>
                <a:latin typeface="Roboto Slab Black" pitchFamily="2" charset="0"/>
                <a:ea typeface="Roboto Slab Black" pitchFamily="2"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Roboto Slab Black" pitchFamily="2" charset="0"/>
                <a:ea typeface="Roboto Slab Black" pitchFamily="2" charset="0"/>
                <a:cs typeface="+mn-cs"/>
              </a:rPr>
              <a:t>ENROLLMENT CRITERIA</a:t>
            </a:r>
          </a:p>
        </p:txBody>
      </p:sp>
      <p:sp>
        <p:nvSpPr>
          <p:cNvPr id="8" name="TextBox 7">
            <a:extLst>
              <a:ext uri="{FF2B5EF4-FFF2-40B4-BE49-F238E27FC236}">
                <a16:creationId xmlns:a16="http://schemas.microsoft.com/office/drawing/2014/main" id="{BF0F853A-8ECC-8FC4-61ED-DCEDCF7299AF}"/>
              </a:ext>
            </a:extLst>
          </p:cNvPr>
          <p:cNvSpPr txBox="1"/>
          <p:nvPr/>
        </p:nvSpPr>
        <p:spPr>
          <a:xfrm>
            <a:off x="4028319" y="2230104"/>
            <a:ext cx="2787723" cy="1107996"/>
          </a:xfrm>
          <a:prstGeom prst="rect">
            <a:avLst/>
          </a:prstGeom>
          <a:noFill/>
        </p:spPr>
        <p:txBody>
          <a:bodyPr wrap="square" lIns="0" tIns="0" rIns="0" bIns="0" rtlCol="0">
            <a:spAutoFit/>
          </a:bodyPr>
          <a:lstStyle/>
          <a:p>
            <a:pPr algn="l">
              <a:lnSpc>
                <a:spcPct val="100000"/>
              </a:lnSpc>
            </a:pPr>
            <a:r>
              <a:rPr lang="en-US">
                <a:solidFill>
                  <a:srgbClr val="345366"/>
                </a:solidFill>
                <a:latin typeface="Avenir Medium" panose="02000603020000020003" pitchFamily="2" charset="0"/>
              </a:rPr>
              <a:t>To determine the efficacy and safety of onvansertib when added to standard of care</a:t>
            </a:r>
          </a:p>
        </p:txBody>
      </p:sp>
      <p:sp>
        <p:nvSpPr>
          <p:cNvPr id="13" name="TextBox 12">
            <a:extLst>
              <a:ext uri="{FF2B5EF4-FFF2-40B4-BE49-F238E27FC236}">
                <a16:creationId xmlns:a16="http://schemas.microsoft.com/office/drawing/2014/main" id="{6D5E05D6-7ABB-5DE8-FA77-2EFF90B05552}"/>
              </a:ext>
            </a:extLst>
          </p:cNvPr>
          <p:cNvSpPr txBox="1"/>
          <p:nvPr/>
        </p:nvSpPr>
        <p:spPr>
          <a:xfrm>
            <a:off x="3980940" y="1748041"/>
            <a:ext cx="2787723" cy="276999"/>
          </a:xfrm>
          <a:prstGeom prst="rect">
            <a:avLst/>
          </a:prstGeom>
          <a:noFill/>
        </p:spPr>
        <p:txBody>
          <a:bodyPr wrap="square" lIns="0" tIns="0" rIns="0" bIns="0" rtlCol="0" anchor="b">
            <a:spAutoFit/>
          </a:bodyPr>
          <a:lstStyle>
            <a:defPPr>
              <a:defRPr lang="en-US"/>
            </a:defPPr>
            <a:lvl1pPr>
              <a:defRPr>
                <a:solidFill>
                  <a:srgbClr val="FF00FF"/>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a:ln>
                  <a:noFill/>
                </a:ln>
                <a:solidFill>
                  <a:srgbClr val="345366"/>
                </a:solidFill>
                <a:effectLst/>
                <a:uLnTx/>
                <a:uFillTx/>
                <a:latin typeface="Roboto Slab Black" pitchFamily="2" charset="0"/>
                <a:ea typeface="Roboto Slab Black" pitchFamily="2" charset="0"/>
                <a:cs typeface="+mn-cs"/>
              </a:rPr>
              <a:t>OBJECTIVE</a:t>
            </a:r>
          </a:p>
        </p:txBody>
      </p:sp>
      <p:cxnSp>
        <p:nvCxnSpPr>
          <p:cNvPr id="15" name="Straight Connector 14">
            <a:extLst>
              <a:ext uri="{FF2B5EF4-FFF2-40B4-BE49-F238E27FC236}">
                <a16:creationId xmlns:a16="http://schemas.microsoft.com/office/drawing/2014/main" id="{E1F8A677-465C-89D9-0DA5-EF62D8C13132}"/>
              </a:ext>
            </a:extLst>
          </p:cNvPr>
          <p:cNvCxnSpPr>
            <a:cxnSpLocks/>
          </p:cNvCxnSpPr>
          <p:nvPr/>
        </p:nvCxnSpPr>
        <p:spPr>
          <a:xfrm flipH="1">
            <a:off x="3980940" y="2084338"/>
            <a:ext cx="3017520" cy="0"/>
          </a:xfrm>
          <a:prstGeom prst="line">
            <a:avLst/>
          </a:prstGeom>
          <a:ln>
            <a:solidFill>
              <a:schemeClr val="accent1">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460F38EA-66EE-B9C3-BB88-8A0E9FB353FD}"/>
              </a:ext>
            </a:extLst>
          </p:cNvPr>
          <p:cNvSpPr txBox="1"/>
          <p:nvPr/>
        </p:nvSpPr>
        <p:spPr>
          <a:xfrm>
            <a:off x="4028319" y="4067303"/>
            <a:ext cx="2482099" cy="276999"/>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a:ea typeface="+mn-ea"/>
                <a:cs typeface="+mn-cs"/>
              </a:rPr>
              <a:t>ORR (RECIST 1.1)</a:t>
            </a:r>
            <a:endParaRPr kumimoji="0" lang="en-US" sz="1800" b="0" i="0" u="none" strike="noStrike" kern="1200" cap="none" spc="0" normalizeH="0" baseline="0" noProof="0">
              <a:ln>
                <a:noFill/>
              </a:ln>
              <a:solidFill>
                <a:srgbClr val="FF00FF"/>
              </a:solidFill>
              <a:effectLst/>
              <a:uLnTx/>
              <a:uFillTx/>
              <a:latin typeface="Avenir"/>
              <a:ea typeface="+mn-ea"/>
              <a:cs typeface="+mn-cs"/>
            </a:endParaRPr>
          </a:p>
        </p:txBody>
      </p:sp>
      <p:sp>
        <p:nvSpPr>
          <p:cNvPr id="10" name="TextBox 9">
            <a:extLst>
              <a:ext uri="{FF2B5EF4-FFF2-40B4-BE49-F238E27FC236}">
                <a16:creationId xmlns:a16="http://schemas.microsoft.com/office/drawing/2014/main" id="{B7AE970C-8876-A202-DB28-6771227C7A05}"/>
              </a:ext>
            </a:extLst>
          </p:cNvPr>
          <p:cNvSpPr txBox="1"/>
          <p:nvPr/>
        </p:nvSpPr>
        <p:spPr>
          <a:xfrm>
            <a:off x="3980940" y="3609226"/>
            <a:ext cx="2832338" cy="276999"/>
          </a:xfrm>
          <a:prstGeom prst="rect">
            <a:avLst/>
          </a:prstGeom>
          <a:noFill/>
        </p:spPr>
        <p:txBody>
          <a:bodyPr wrap="square" lIns="0" tIns="0" rIns="0" bIns="0" rtlCol="0" anchor="t">
            <a:spAutoFit/>
          </a:bodyPr>
          <a:lstStyle>
            <a:defPPr>
              <a:defRPr lang="en-US"/>
            </a:defPPr>
            <a:lvl1pPr>
              <a:defRPr>
                <a:solidFill>
                  <a:schemeClr val="accent1"/>
                </a:solidFill>
                <a:latin typeface="Roboto Slab Black" pitchFamily="2" charset="0"/>
                <a:ea typeface="Roboto Slab Black" pitchFamily="2"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a:ln>
                  <a:noFill/>
                </a:ln>
                <a:solidFill>
                  <a:srgbClr val="345366"/>
                </a:solidFill>
                <a:effectLst/>
                <a:uLnTx/>
                <a:uFillTx/>
                <a:latin typeface="Roboto Slab Black" pitchFamily="2" charset="0"/>
                <a:ea typeface="Roboto Slab Black" pitchFamily="2" charset="0"/>
                <a:cs typeface="+mn-cs"/>
              </a:rPr>
              <a:t>PRIMARY ENDPOINT</a:t>
            </a:r>
          </a:p>
        </p:txBody>
      </p:sp>
      <p:cxnSp>
        <p:nvCxnSpPr>
          <p:cNvPr id="11" name="Straight Connector 10">
            <a:extLst>
              <a:ext uri="{FF2B5EF4-FFF2-40B4-BE49-F238E27FC236}">
                <a16:creationId xmlns:a16="http://schemas.microsoft.com/office/drawing/2014/main" id="{EA809B1F-0AAE-D416-2E1D-4EB30507B812}"/>
              </a:ext>
            </a:extLst>
          </p:cNvPr>
          <p:cNvCxnSpPr>
            <a:cxnSpLocks/>
          </p:cNvCxnSpPr>
          <p:nvPr/>
        </p:nvCxnSpPr>
        <p:spPr>
          <a:xfrm>
            <a:off x="3980940" y="3945523"/>
            <a:ext cx="3017520" cy="0"/>
          </a:xfrm>
          <a:prstGeom prst="line">
            <a:avLst/>
          </a:prstGeom>
          <a:ln>
            <a:solidFill>
              <a:schemeClr val="accent1">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3A2EFC4B-A809-F74D-D99A-FF548DE51B38}"/>
              </a:ext>
            </a:extLst>
          </p:cNvPr>
          <p:cNvSpPr txBox="1"/>
          <p:nvPr/>
        </p:nvSpPr>
        <p:spPr>
          <a:xfrm>
            <a:off x="3980940" y="4640295"/>
            <a:ext cx="3037398" cy="276999"/>
          </a:xfrm>
          <a:prstGeom prst="rect">
            <a:avLst/>
          </a:prstGeom>
          <a:noFill/>
        </p:spPr>
        <p:txBody>
          <a:bodyPr wrap="square" lIns="0" tIns="0" rIns="0" bIns="0" rtlCol="0" anchor="t">
            <a:spAutoFit/>
          </a:bodyPr>
          <a:lstStyle>
            <a:defPPr>
              <a:defRPr lang="en-US"/>
            </a:defPPr>
            <a:lvl1pPr>
              <a:defRPr>
                <a:solidFill>
                  <a:schemeClr val="accent1"/>
                </a:solidFill>
                <a:latin typeface="Roboto Slab Black" pitchFamily="2" charset="0"/>
                <a:ea typeface="Roboto Slab Black" pitchFamily="2"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a:ln>
                  <a:noFill/>
                </a:ln>
                <a:solidFill>
                  <a:srgbClr val="345366"/>
                </a:solidFill>
                <a:effectLst/>
                <a:uLnTx/>
                <a:uFillTx/>
                <a:latin typeface="Roboto Slab Black" pitchFamily="2" charset="0"/>
                <a:ea typeface="Roboto Slab Black" pitchFamily="2" charset="0"/>
                <a:cs typeface="+mn-cs"/>
              </a:rPr>
              <a:t>SECONDARY ENDPOINT</a:t>
            </a:r>
          </a:p>
        </p:txBody>
      </p:sp>
      <p:cxnSp>
        <p:nvCxnSpPr>
          <p:cNvPr id="14" name="Straight Connector 13">
            <a:extLst>
              <a:ext uri="{FF2B5EF4-FFF2-40B4-BE49-F238E27FC236}">
                <a16:creationId xmlns:a16="http://schemas.microsoft.com/office/drawing/2014/main" id="{128305F1-ED4A-2FE3-68DC-90FD3089C26C}"/>
              </a:ext>
            </a:extLst>
          </p:cNvPr>
          <p:cNvCxnSpPr>
            <a:cxnSpLocks/>
          </p:cNvCxnSpPr>
          <p:nvPr/>
        </p:nvCxnSpPr>
        <p:spPr>
          <a:xfrm>
            <a:off x="3980940" y="4976592"/>
            <a:ext cx="3017520" cy="0"/>
          </a:xfrm>
          <a:prstGeom prst="line">
            <a:avLst/>
          </a:prstGeom>
          <a:ln>
            <a:solidFill>
              <a:schemeClr val="accent1">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73B85ED2-7190-349D-88D5-B033C491E759}"/>
              </a:ext>
            </a:extLst>
          </p:cNvPr>
          <p:cNvSpPr txBox="1"/>
          <p:nvPr/>
        </p:nvSpPr>
        <p:spPr>
          <a:xfrm>
            <a:off x="4028319" y="5117422"/>
            <a:ext cx="3267740" cy="276999"/>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a:ea typeface="+mn-ea"/>
                <a:cs typeface="+mn-cs"/>
              </a:rPr>
              <a:t>Disease Control Rate (DCR)</a:t>
            </a:r>
          </a:p>
        </p:txBody>
      </p:sp>
      <p:pic>
        <p:nvPicPr>
          <p:cNvPr id="3" name="Picture 2">
            <a:extLst>
              <a:ext uri="{FF2B5EF4-FFF2-40B4-BE49-F238E27FC236}">
                <a16:creationId xmlns:a16="http://schemas.microsoft.com/office/drawing/2014/main" id="{1C65536A-4484-1EC0-4DF2-3B0760BF5EF3}"/>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06727" y="3238841"/>
            <a:ext cx="3218822" cy="3158469"/>
          </a:xfrm>
          <a:prstGeom prst="rect">
            <a:avLst/>
          </a:prstGeom>
        </p:spPr>
      </p:pic>
      <p:sp>
        <p:nvSpPr>
          <p:cNvPr id="4" name="Rectangle 3">
            <a:extLst>
              <a:ext uri="{FF2B5EF4-FFF2-40B4-BE49-F238E27FC236}">
                <a16:creationId xmlns:a16="http://schemas.microsoft.com/office/drawing/2014/main" id="{7D11B7C2-75AE-22EC-C948-C3ECCF51030D}"/>
              </a:ext>
            </a:extLst>
          </p:cNvPr>
          <p:cNvSpPr/>
          <p:nvPr/>
        </p:nvSpPr>
        <p:spPr>
          <a:xfrm>
            <a:off x="306726" y="2240047"/>
            <a:ext cx="3228258" cy="1650211"/>
          </a:xfrm>
          <a:prstGeom prst="rect">
            <a:avLst/>
          </a:prstGeom>
          <a:solidFill>
            <a:srgbClr val="E1EA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cxnSp>
        <p:nvCxnSpPr>
          <p:cNvPr id="6" name="Straight Connector 5">
            <a:extLst>
              <a:ext uri="{FF2B5EF4-FFF2-40B4-BE49-F238E27FC236}">
                <a16:creationId xmlns:a16="http://schemas.microsoft.com/office/drawing/2014/main" id="{4E4AD8C2-8ED2-4778-9FB7-486A6380A446}"/>
              </a:ext>
            </a:extLst>
          </p:cNvPr>
          <p:cNvCxnSpPr>
            <a:cxnSpLocks/>
          </p:cNvCxnSpPr>
          <p:nvPr/>
        </p:nvCxnSpPr>
        <p:spPr>
          <a:xfrm>
            <a:off x="306726" y="2242602"/>
            <a:ext cx="3228258" cy="0"/>
          </a:xfrm>
          <a:prstGeom prst="line">
            <a:avLst/>
          </a:prstGeom>
          <a:ln>
            <a:solidFill>
              <a:schemeClr val="accent1">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58C83D15-B1B9-8F07-8902-9C6A13FF46BF}"/>
              </a:ext>
            </a:extLst>
          </p:cNvPr>
          <p:cNvSpPr/>
          <p:nvPr/>
        </p:nvSpPr>
        <p:spPr>
          <a:xfrm>
            <a:off x="306727" y="3890266"/>
            <a:ext cx="3228259" cy="1463183"/>
          </a:xfrm>
          <a:prstGeom prst="rect">
            <a:avLst/>
          </a:prstGeom>
          <a:gradFill flip="none" rotWithShape="1">
            <a:gsLst>
              <a:gs pos="0">
                <a:srgbClr val="000000">
                  <a:alpha val="50000"/>
                </a:srgbClr>
              </a:gs>
              <a:gs pos="48000">
                <a:srgbClr val="000000">
                  <a:alpha val="40000"/>
                </a:srgbClr>
              </a:gs>
              <a:gs pos="100000">
                <a:schemeClr val="bg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17" name="TextBox 16">
            <a:extLst>
              <a:ext uri="{FF2B5EF4-FFF2-40B4-BE49-F238E27FC236}">
                <a16:creationId xmlns:a16="http://schemas.microsoft.com/office/drawing/2014/main" id="{745AC840-D798-1F6E-52E3-21DE8F6F2B57}"/>
              </a:ext>
            </a:extLst>
          </p:cNvPr>
          <p:cNvSpPr txBox="1"/>
          <p:nvPr/>
        </p:nvSpPr>
        <p:spPr>
          <a:xfrm>
            <a:off x="1077678" y="3940158"/>
            <a:ext cx="1686359" cy="553998"/>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err="1">
                <a:ln>
                  <a:noFill/>
                </a:ln>
                <a:solidFill>
                  <a:srgbClr val="FFFFFF">
                    <a:alpha val="50000"/>
                  </a:srgbClr>
                </a:solidFill>
                <a:effectLst/>
                <a:uLnTx/>
                <a:uFillTx/>
                <a:latin typeface="Roboto Slab Medium" pitchFamily="2" charset="0"/>
                <a:ea typeface="Roboto Slab Medium" pitchFamily="2" charset="0"/>
                <a:cs typeface="+mn-cs"/>
              </a:rPr>
              <a:t>mPDAC</a:t>
            </a:r>
            <a:endParaRPr kumimoji="0" lang="en-US" sz="3600" b="0" i="0" u="none" strike="noStrike" kern="1200" cap="none" spc="0" normalizeH="0" baseline="0" noProof="0">
              <a:ln>
                <a:noFill/>
              </a:ln>
              <a:solidFill>
                <a:srgbClr val="FFFFFF">
                  <a:alpha val="50000"/>
                </a:srgbClr>
              </a:solidFill>
              <a:effectLst/>
              <a:uLnTx/>
              <a:uFillTx/>
              <a:latin typeface="Roboto Slab Medium" pitchFamily="2" charset="0"/>
              <a:ea typeface="Roboto Slab Medium" pitchFamily="2" charset="0"/>
              <a:cs typeface="+mn-cs"/>
            </a:endParaRPr>
          </a:p>
        </p:txBody>
      </p:sp>
      <p:cxnSp>
        <p:nvCxnSpPr>
          <p:cNvPr id="18" name="Straight Connector 17">
            <a:extLst>
              <a:ext uri="{FF2B5EF4-FFF2-40B4-BE49-F238E27FC236}">
                <a16:creationId xmlns:a16="http://schemas.microsoft.com/office/drawing/2014/main" id="{F4B9C799-5338-4D50-E5ED-1E902FD357B7}"/>
              </a:ext>
            </a:extLst>
          </p:cNvPr>
          <p:cNvCxnSpPr>
            <a:cxnSpLocks/>
          </p:cNvCxnSpPr>
          <p:nvPr/>
        </p:nvCxnSpPr>
        <p:spPr>
          <a:xfrm>
            <a:off x="306726" y="3890266"/>
            <a:ext cx="3228831"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18" name="TextBox 217">
            <a:extLst>
              <a:ext uri="{FF2B5EF4-FFF2-40B4-BE49-F238E27FC236}">
                <a16:creationId xmlns:a16="http://schemas.microsoft.com/office/drawing/2014/main" id="{8C9193B3-5E1C-FE81-5E77-F7EA737BB3AE}"/>
              </a:ext>
            </a:extLst>
          </p:cNvPr>
          <p:cNvSpPr txBox="1"/>
          <p:nvPr/>
        </p:nvSpPr>
        <p:spPr>
          <a:xfrm>
            <a:off x="384506" y="2381429"/>
            <a:ext cx="2939385" cy="1000274"/>
          </a:xfrm>
          <a:prstGeom prst="rect">
            <a:avLst/>
          </a:prstGeom>
          <a:noFill/>
        </p:spPr>
        <p:txBody>
          <a:bodyPr wrap="square" rtlCol="0" anchor="t">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Medium" panose="02000603020000020003" pitchFamily="2" charset="0"/>
                <a:ea typeface="+mn-ea"/>
                <a:cs typeface="+mn-cs"/>
              </a:rPr>
              <a:t>2</a:t>
            </a:r>
            <a:r>
              <a:rPr kumimoji="0" lang="en-US" sz="1800" b="0" i="0" u="none" strike="noStrike" kern="1200" cap="none" spc="0" normalizeH="0" baseline="30000" noProof="0">
                <a:ln>
                  <a:noFill/>
                </a:ln>
                <a:solidFill>
                  <a:srgbClr val="58595B"/>
                </a:solidFill>
                <a:effectLst/>
                <a:uLnTx/>
                <a:uFillTx/>
                <a:latin typeface="Avenir Medium" panose="02000603020000020003" pitchFamily="2" charset="0"/>
                <a:ea typeface="+mn-ea"/>
                <a:cs typeface="+mn-cs"/>
              </a:rPr>
              <a:t>nd</a:t>
            </a:r>
            <a:r>
              <a:rPr kumimoji="0" lang="en-US" sz="1800" b="0" i="0" u="none" strike="noStrike" kern="1200" cap="none" spc="0" normalizeH="0" baseline="0" noProof="0">
                <a:ln>
                  <a:noFill/>
                </a:ln>
                <a:solidFill>
                  <a:srgbClr val="58595B"/>
                </a:solidFill>
                <a:effectLst/>
                <a:uLnTx/>
                <a:uFillTx/>
                <a:latin typeface="Avenir Medium" panose="02000603020000020003" pitchFamily="2" charset="0"/>
                <a:ea typeface="+mn-ea"/>
                <a:cs typeface="+mn-cs"/>
              </a:rPr>
              <a:t> line refractory patients</a:t>
            </a:r>
          </a:p>
          <a:p>
            <a:pPr marL="0" marR="0" lvl="0" indent="0" algn="l" defTabSz="914400" rtl="0" eaLnBrk="1" fontAlgn="auto" latinLnBrk="0" hangingPunct="1">
              <a:lnSpc>
                <a:spcPct val="100000"/>
              </a:lnSpc>
              <a:spcBef>
                <a:spcPts val="0"/>
              </a:spcBef>
              <a:spcAft>
                <a:spcPts val="600"/>
              </a:spcAft>
              <a:buClrTx/>
              <a:buSzTx/>
              <a:buFontTx/>
              <a:buNone/>
              <a:tabLst/>
              <a:defRPr/>
            </a:pPr>
            <a:r>
              <a:rPr lang="en-US">
                <a:solidFill>
                  <a:srgbClr val="58595B"/>
                </a:solidFill>
                <a:latin typeface="Avenir Medium" panose="02000603020000020003" pitchFamily="2" charset="0"/>
              </a:rPr>
              <a:t>Measurable tumor by RECIST 1.1</a:t>
            </a:r>
          </a:p>
        </p:txBody>
      </p:sp>
      <p:sp>
        <p:nvSpPr>
          <p:cNvPr id="19" name="TextBox 18">
            <a:extLst>
              <a:ext uri="{FF2B5EF4-FFF2-40B4-BE49-F238E27FC236}">
                <a16:creationId xmlns:a16="http://schemas.microsoft.com/office/drawing/2014/main" id="{59275681-4B41-B3A3-CF14-F5450C723161}"/>
              </a:ext>
            </a:extLst>
          </p:cNvPr>
          <p:cNvSpPr txBox="1"/>
          <p:nvPr/>
        </p:nvSpPr>
        <p:spPr>
          <a:xfrm>
            <a:off x="10629644" y="2055416"/>
            <a:ext cx="1048784" cy="215444"/>
          </a:xfrm>
          <a:prstGeom prst="rect">
            <a:avLst/>
          </a:prstGeom>
          <a:solidFill>
            <a:schemeClr val="bg1"/>
          </a:solidFill>
        </p:spPr>
        <p:txBody>
          <a:bodyPr wrap="squar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1400">
                <a:solidFill>
                  <a:srgbClr val="F4B251">
                    <a:lumMod val="75000"/>
                  </a:srgbClr>
                </a:solidFill>
                <a:latin typeface="Avenir Book" panose="02000503020000020003" pitchFamily="2" charset="0"/>
              </a:rPr>
              <a:t>15 mg/m</a:t>
            </a:r>
            <a:r>
              <a:rPr lang="en-US" sz="1400" baseline="30000">
                <a:solidFill>
                  <a:srgbClr val="F4B251">
                    <a:lumMod val="75000"/>
                  </a:srgbClr>
                </a:solidFill>
                <a:latin typeface="Avenir Book" panose="02000503020000020003" pitchFamily="2" charset="0"/>
              </a:rPr>
              <a:t>2</a:t>
            </a:r>
            <a:endParaRPr kumimoji="0" lang="en-US" sz="1400" b="0" i="0" u="none" strike="noStrike" kern="1200" cap="none" spc="0" normalizeH="0" baseline="30000" noProof="0">
              <a:ln>
                <a:noFill/>
              </a:ln>
              <a:solidFill>
                <a:srgbClr val="F4B251">
                  <a:lumMod val="75000"/>
                </a:srgbClr>
              </a:solidFill>
              <a:effectLst/>
              <a:uLnTx/>
              <a:uFillTx/>
              <a:latin typeface="Avenir Book" panose="02000503020000020003" pitchFamily="2" charset="0"/>
              <a:ea typeface="+mn-ea"/>
              <a:cs typeface="+mn-cs"/>
            </a:endParaRPr>
          </a:p>
        </p:txBody>
      </p:sp>
      <p:sp>
        <p:nvSpPr>
          <p:cNvPr id="20" name="Rectangle 19">
            <a:hlinkClick r:id="rId5" action="ppaction://hlinksldjump"/>
            <a:extLst>
              <a:ext uri="{FF2B5EF4-FFF2-40B4-BE49-F238E27FC236}">
                <a16:creationId xmlns:a16="http://schemas.microsoft.com/office/drawing/2014/main" id="{ABECEADE-D083-7AFB-C667-0C3C4B681D6E}"/>
              </a:ext>
            </a:extLst>
          </p:cNvPr>
          <p:cNvSpPr/>
          <p:nvPr/>
        </p:nvSpPr>
        <p:spPr>
          <a:xfrm>
            <a:off x="11077014" y="6189744"/>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Tree>
    <p:extLst>
      <p:ext uri="{BB962C8B-B14F-4D97-AF65-F5344CB8AC3E}">
        <p14:creationId xmlns:p14="http://schemas.microsoft.com/office/powerpoint/2010/main" val="822364873"/>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B1912A67-0A36-43EE-B434-C70188A1490D}"/>
              </a:ext>
            </a:extLst>
          </p:cNvPr>
          <p:cNvSpPr>
            <a:spLocks noGrp="1"/>
          </p:cNvSpPr>
          <p:nvPr>
            <p:ph type="title"/>
          </p:nvPr>
        </p:nvSpPr>
        <p:spPr>
          <a:xfrm>
            <a:off x="304802" y="135642"/>
            <a:ext cx="11770992" cy="1000832"/>
          </a:xfrm>
        </p:spPr>
        <p:txBody>
          <a:bodyPr/>
          <a:lstStyle/>
          <a:p>
            <a:r>
              <a:rPr lang="en-US" err="1"/>
              <a:t>Onvansertib+SoC</a:t>
            </a:r>
            <a:r>
              <a:rPr lang="en-US"/>
              <a:t> has higher efficacy than 2</a:t>
            </a:r>
            <a:r>
              <a:rPr lang="en-US" baseline="30000"/>
              <a:t>nd</a:t>
            </a:r>
            <a:r>
              <a:rPr lang="en-US"/>
              <a:t> line historical controls</a:t>
            </a:r>
          </a:p>
        </p:txBody>
      </p:sp>
      <p:sp>
        <p:nvSpPr>
          <p:cNvPr id="2" name="Rectangle 1">
            <a:hlinkClick r:id="" action="ppaction://noaction"/>
            <a:extLst>
              <a:ext uri="{FF2B5EF4-FFF2-40B4-BE49-F238E27FC236}">
                <a16:creationId xmlns:a16="http://schemas.microsoft.com/office/drawing/2014/main" id="{CB3B5F7A-9669-585A-D22E-23B8F8E05863}"/>
              </a:ext>
            </a:extLst>
          </p:cNvPr>
          <p:cNvSpPr/>
          <p:nvPr/>
        </p:nvSpPr>
        <p:spPr>
          <a:xfrm>
            <a:off x="11096625" y="6191250"/>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
        <p:nvSpPr>
          <p:cNvPr id="45" name="TextBox 44">
            <a:extLst>
              <a:ext uri="{FF2B5EF4-FFF2-40B4-BE49-F238E27FC236}">
                <a16:creationId xmlns:a16="http://schemas.microsoft.com/office/drawing/2014/main" id="{600A6134-81DB-F984-B17D-A6AE63909DF2}"/>
              </a:ext>
            </a:extLst>
          </p:cNvPr>
          <p:cNvSpPr txBox="1"/>
          <p:nvPr/>
        </p:nvSpPr>
        <p:spPr>
          <a:xfrm>
            <a:off x="6888355" y="4247432"/>
            <a:ext cx="1449115" cy="184666"/>
          </a:xfrm>
          <a:prstGeom prst="rect">
            <a:avLst/>
          </a:prstGeom>
          <a:solidFill>
            <a:schemeClr val="bg1"/>
          </a:solidFill>
          <a:effectLst/>
        </p:spPr>
        <p:txBody>
          <a:bodyPr wrap="none" lIns="0" tIns="0" rIns="0" bIns="0" rtlCol="0">
            <a:spAutoFit/>
          </a:bodyPr>
          <a:lstStyle/>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sz="1200" b="0" i="0" u="none" strike="noStrike" kern="1200" cap="none" spc="0" normalizeH="0" baseline="0" noProof="0">
                <a:ln>
                  <a:noFill/>
                </a:ln>
                <a:solidFill>
                  <a:srgbClr val="D1D3D4">
                    <a:lumMod val="75000"/>
                  </a:srgbClr>
                </a:solidFill>
                <a:effectLst/>
                <a:uLnTx/>
                <a:uFillTx/>
                <a:latin typeface="Avenir Book" panose="02000503020000020003" pitchFamily="2" charset="0"/>
                <a:ea typeface="+mn-ea"/>
                <a:cs typeface="+mn-cs"/>
              </a:rPr>
              <a:t>30% tumor reduction</a:t>
            </a:r>
          </a:p>
        </p:txBody>
      </p:sp>
      <p:sp>
        <p:nvSpPr>
          <p:cNvPr id="21" name="TextBox 20">
            <a:extLst>
              <a:ext uri="{FF2B5EF4-FFF2-40B4-BE49-F238E27FC236}">
                <a16:creationId xmlns:a16="http://schemas.microsoft.com/office/drawing/2014/main" id="{776B11B3-CA64-4AD9-9C44-7293D23B9E7A}"/>
              </a:ext>
            </a:extLst>
          </p:cNvPr>
          <p:cNvSpPr txBox="1"/>
          <p:nvPr/>
        </p:nvSpPr>
        <p:spPr>
          <a:xfrm>
            <a:off x="299609" y="1475566"/>
            <a:ext cx="11776185" cy="276999"/>
          </a:xfrm>
          <a:prstGeom prst="rect">
            <a:avLst/>
          </a:prstGeom>
          <a:noFill/>
        </p:spPr>
        <p:txBody>
          <a:bodyPr wrap="square" lIns="0" tIns="0" rIns="0" bIns="0" rtlCol="0">
            <a:spAutoFit/>
          </a:bodyPr>
          <a:lstStyle/>
          <a:p>
            <a:pPr>
              <a:defRPr/>
            </a:pPr>
            <a:r>
              <a:rPr kumimoji="0" lang="en-US" sz="1800" b="0" i="0" u="none" strike="noStrike" kern="1200" cap="none" spc="0" normalizeH="0" baseline="0" noProof="0">
                <a:ln>
                  <a:noFill/>
                </a:ln>
                <a:solidFill>
                  <a:srgbClr val="58595B"/>
                </a:solidFill>
                <a:effectLst/>
                <a:uLnTx/>
                <a:uFillTx/>
                <a:latin typeface="Avenir Black" panose="020B0803020203020204" pitchFamily="34" charset="0"/>
                <a:ea typeface="+mn-ea"/>
                <a:cs typeface="+mn-cs"/>
              </a:rPr>
              <a:t>Best Radiographic Response </a:t>
            </a: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 </a:t>
            </a:r>
            <a:r>
              <a:rPr lang="en-US">
                <a:solidFill>
                  <a:srgbClr val="58595B"/>
                </a:solidFill>
                <a:latin typeface="Avenir Book" panose="02000503020000020003" pitchFamily="2" charset="0"/>
              </a:rPr>
              <a:t>21 evaluable patients (as of September 13, 2023</a:t>
            </a: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a:t>
            </a:r>
          </a:p>
        </p:txBody>
      </p:sp>
      <p:grpSp>
        <p:nvGrpSpPr>
          <p:cNvPr id="66" name="Group 65">
            <a:extLst>
              <a:ext uri="{FF2B5EF4-FFF2-40B4-BE49-F238E27FC236}">
                <a16:creationId xmlns:a16="http://schemas.microsoft.com/office/drawing/2014/main" id="{49527E80-57C0-B915-A8FF-36B8552042BC}"/>
              </a:ext>
            </a:extLst>
          </p:cNvPr>
          <p:cNvGrpSpPr/>
          <p:nvPr/>
        </p:nvGrpSpPr>
        <p:grpSpPr>
          <a:xfrm>
            <a:off x="3865406" y="1811212"/>
            <a:ext cx="7329007" cy="4519511"/>
            <a:chOff x="2824006" y="1712152"/>
            <a:chExt cx="7329007" cy="4519511"/>
          </a:xfrm>
        </p:grpSpPr>
        <p:grpSp>
          <p:nvGrpSpPr>
            <p:cNvPr id="19" name="Group 18">
              <a:extLst>
                <a:ext uri="{FF2B5EF4-FFF2-40B4-BE49-F238E27FC236}">
                  <a16:creationId xmlns:a16="http://schemas.microsoft.com/office/drawing/2014/main" id="{29F927BF-1971-BEF0-5624-721F251DE965}"/>
                </a:ext>
              </a:extLst>
            </p:cNvPr>
            <p:cNvGrpSpPr/>
            <p:nvPr/>
          </p:nvGrpSpPr>
          <p:grpSpPr>
            <a:xfrm>
              <a:off x="2824006" y="1712152"/>
              <a:ext cx="7329007" cy="4519511"/>
              <a:chOff x="2824006" y="1712152"/>
              <a:chExt cx="7329007" cy="4519511"/>
            </a:xfrm>
          </p:grpSpPr>
          <p:grpSp>
            <p:nvGrpSpPr>
              <p:cNvPr id="12" name="Group 11">
                <a:extLst>
                  <a:ext uri="{FF2B5EF4-FFF2-40B4-BE49-F238E27FC236}">
                    <a16:creationId xmlns:a16="http://schemas.microsoft.com/office/drawing/2014/main" id="{DA907C8E-4A35-B2A1-2A99-6B25D410B2C1}"/>
                  </a:ext>
                </a:extLst>
              </p:cNvPr>
              <p:cNvGrpSpPr/>
              <p:nvPr/>
            </p:nvGrpSpPr>
            <p:grpSpPr>
              <a:xfrm>
                <a:off x="2829732" y="1712152"/>
                <a:ext cx="7323281" cy="4519511"/>
                <a:chOff x="1232891" y="1881287"/>
                <a:chExt cx="7323281" cy="4519511"/>
              </a:xfrm>
            </p:grpSpPr>
            <p:grpSp>
              <p:nvGrpSpPr>
                <p:cNvPr id="3" name="Group 2">
                  <a:extLst>
                    <a:ext uri="{FF2B5EF4-FFF2-40B4-BE49-F238E27FC236}">
                      <a16:creationId xmlns:a16="http://schemas.microsoft.com/office/drawing/2014/main" id="{2214F404-1128-8D37-9F0C-D428CDFE919B}"/>
                    </a:ext>
                  </a:extLst>
                </p:cNvPr>
                <p:cNvGrpSpPr/>
                <p:nvPr/>
              </p:nvGrpSpPr>
              <p:grpSpPr>
                <a:xfrm>
                  <a:off x="1232891" y="1881287"/>
                  <a:ext cx="7323281" cy="4519511"/>
                  <a:chOff x="6823222" y="2849528"/>
                  <a:chExt cx="5124367" cy="3162467"/>
                </a:xfrm>
              </p:grpSpPr>
              <p:pic>
                <p:nvPicPr>
                  <p:cNvPr id="5" name="Picture 2">
                    <a:extLst>
                      <a:ext uri="{FF2B5EF4-FFF2-40B4-BE49-F238E27FC236}">
                        <a16:creationId xmlns:a16="http://schemas.microsoft.com/office/drawing/2014/main" id="{06FDE477-0562-15D5-7160-E5981D47CE8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p:blipFill>
                <p:spPr bwMode="auto">
                  <a:xfrm>
                    <a:off x="6823222" y="2849528"/>
                    <a:ext cx="5124367" cy="3162467"/>
                  </a:xfrm>
                  <a:prstGeom prst="rect">
                    <a:avLst/>
                  </a:prstGeom>
                  <a:noFill/>
                  <a:extLst>
                    <a:ext uri="{909E8E84-426E-40DD-AFC4-6F175D3DCCD1}">
                      <a14:hiddenFill xmlns:a14="http://schemas.microsoft.com/office/drawing/2010/main">
                        <a:solidFill>
                          <a:srgbClr val="FFFFFF"/>
                        </a:solidFill>
                      </a14:hiddenFill>
                    </a:ext>
                  </a:extLst>
                </p:spPr>
              </p:pic>
              <p:sp>
                <p:nvSpPr>
                  <p:cNvPr id="6" name="Oval 5">
                    <a:extLst>
                      <a:ext uri="{FF2B5EF4-FFF2-40B4-BE49-F238E27FC236}">
                        <a16:creationId xmlns:a16="http://schemas.microsoft.com/office/drawing/2014/main" id="{148019FA-F3D6-164B-8E3D-B55DF2764AA9}"/>
                      </a:ext>
                    </a:extLst>
                  </p:cNvPr>
                  <p:cNvSpPr>
                    <a:spLocks noChangeAspect="1"/>
                  </p:cNvSpPr>
                  <p:nvPr/>
                </p:nvSpPr>
                <p:spPr>
                  <a:xfrm>
                    <a:off x="10471431" y="4166497"/>
                    <a:ext cx="91440" cy="91440"/>
                  </a:xfrm>
                  <a:prstGeom prst="ellipse">
                    <a:avLst/>
                  </a:prstGeom>
                  <a:noFill/>
                  <a:ln w="1905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0837048B-7EDA-3635-CE92-112F1FF9CB8A}"/>
                      </a:ext>
                    </a:extLst>
                  </p:cNvPr>
                  <p:cNvSpPr>
                    <a:spLocks noChangeAspect="1"/>
                  </p:cNvSpPr>
                  <p:nvPr/>
                </p:nvSpPr>
                <p:spPr>
                  <a:xfrm>
                    <a:off x="10291329" y="4161884"/>
                    <a:ext cx="91440" cy="91440"/>
                  </a:xfrm>
                  <a:prstGeom prst="ellipse">
                    <a:avLst/>
                  </a:prstGeom>
                  <a:noFill/>
                  <a:ln w="1905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28236F5D-7EE5-B11D-7CA2-8E382FE309A6}"/>
                      </a:ext>
                    </a:extLst>
                  </p:cNvPr>
                  <p:cNvSpPr>
                    <a:spLocks noChangeAspect="1"/>
                  </p:cNvSpPr>
                  <p:nvPr/>
                </p:nvSpPr>
                <p:spPr>
                  <a:xfrm>
                    <a:off x="10827030" y="4161883"/>
                    <a:ext cx="91440" cy="91440"/>
                  </a:xfrm>
                  <a:prstGeom prst="ellipse">
                    <a:avLst/>
                  </a:prstGeom>
                  <a:noFill/>
                  <a:ln w="1905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Rectangle 10">
                  <a:extLst>
                    <a:ext uri="{FF2B5EF4-FFF2-40B4-BE49-F238E27FC236}">
                      <a16:creationId xmlns:a16="http://schemas.microsoft.com/office/drawing/2014/main" id="{42B66275-2ABC-12F1-4ADE-D54B577A9E65}"/>
                    </a:ext>
                  </a:extLst>
                </p:cNvPr>
                <p:cNvSpPr/>
                <p:nvPr/>
              </p:nvSpPr>
              <p:spPr>
                <a:xfrm>
                  <a:off x="1783942" y="1920703"/>
                  <a:ext cx="1449115" cy="234665"/>
                </a:xfrm>
                <a:prstGeom prst="rect">
                  <a:avLst/>
                </a:prstGeom>
                <a:solidFill>
                  <a:schemeClr val="bg1"/>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grpSp>
          <p:sp>
            <p:nvSpPr>
              <p:cNvPr id="16" name="Rectangle 15">
                <a:extLst>
                  <a:ext uri="{FF2B5EF4-FFF2-40B4-BE49-F238E27FC236}">
                    <a16:creationId xmlns:a16="http://schemas.microsoft.com/office/drawing/2014/main" id="{66297FB9-78AF-67AC-E0A3-6D27FFB9999B}"/>
                  </a:ext>
                </a:extLst>
              </p:cNvPr>
              <p:cNvSpPr/>
              <p:nvPr/>
            </p:nvSpPr>
            <p:spPr>
              <a:xfrm rot="5400000">
                <a:off x="1524019" y="3624785"/>
                <a:ext cx="2834640" cy="234665"/>
              </a:xfrm>
              <a:prstGeom prst="rect">
                <a:avLst/>
              </a:prstGeom>
              <a:solidFill>
                <a:schemeClr val="bg1"/>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grpSp>
        <p:sp>
          <p:nvSpPr>
            <p:cNvPr id="65" name="Rectangle 64">
              <a:extLst>
                <a:ext uri="{FF2B5EF4-FFF2-40B4-BE49-F238E27FC236}">
                  <a16:creationId xmlns:a16="http://schemas.microsoft.com/office/drawing/2014/main" id="{91DEC0F9-C992-D87D-EA25-BC6F698A6F2A}"/>
                </a:ext>
              </a:extLst>
            </p:cNvPr>
            <p:cNvSpPr/>
            <p:nvPr/>
          </p:nvSpPr>
          <p:spPr>
            <a:xfrm>
              <a:off x="5370451" y="5978410"/>
              <a:ext cx="1449115" cy="184667"/>
            </a:xfrm>
            <a:prstGeom prst="rect">
              <a:avLst/>
            </a:prstGeom>
            <a:solidFill>
              <a:schemeClr val="bg1"/>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grpSp>
      <p:sp>
        <p:nvSpPr>
          <p:cNvPr id="17" name="TextBox 16">
            <a:extLst>
              <a:ext uri="{FF2B5EF4-FFF2-40B4-BE49-F238E27FC236}">
                <a16:creationId xmlns:a16="http://schemas.microsoft.com/office/drawing/2014/main" id="{880E810E-091C-3BF1-240A-2A0DEFB42A7F}"/>
              </a:ext>
            </a:extLst>
          </p:cNvPr>
          <p:cNvSpPr txBox="1"/>
          <p:nvPr/>
        </p:nvSpPr>
        <p:spPr>
          <a:xfrm>
            <a:off x="10231235" y="4371916"/>
            <a:ext cx="1930686" cy="477054"/>
          </a:xfrm>
          <a:prstGeom prst="rect">
            <a:avLst/>
          </a:prstGeom>
          <a:noFill/>
        </p:spPr>
        <p:txBody>
          <a:bodyPr wrap="square" rtlCol="0">
            <a:spAutoFit/>
          </a:bodyPr>
          <a:lstStyle/>
          <a:p>
            <a:pPr>
              <a:spcAft>
                <a:spcPts val="600"/>
              </a:spcAft>
            </a:pPr>
            <a:r>
              <a:rPr lang="en-US" sz="1000">
                <a:solidFill>
                  <a:schemeClr val="accent5"/>
                </a:solidFill>
                <a:sym typeface="Symbol" panose="05050102010706020507" pitchFamily="18" charset="2"/>
              </a:rPr>
              <a:t>Confirmed PR</a:t>
            </a:r>
          </a:p>
          <a:p>
            <a:r>
              <a:rPr lang="en-US" sz="1000">
                <a:solidFill>
                  <a:schemeClr val="accent5"/>
                </a:solidFill>
                <a:sym typeface="Symbol" panose="05050102010706020507" pitchFamily="18" charset="2"/>
              </a:rPr>
              <a:t>Waiting for confirmatory scan</a:t>
            </a:r>
            <a:endParaRPr lang="en-US" sz="1000">
              <a:solidFill>
                <a:schemeClr val="accent5"/>
              </a:solidFill>
            </a:endParaRPr>
          </a:p>
        </p:txBody>
      </p:sp>
      <p:sp>
        <p:nvSpPr>
          <p:cNvPr id="15" name="Oval 14">
            <a:extLst>
              <a:ext uri="{FF2B5EF4-FFF2-40B4-BE49-F238E27FC236}">
                <a16:creationId xmlns:a16="http://schemas.microsoft.com/office/drawing/2014/main" id="{A40C8F06-C9BC-6B50-DB92-850D04C3E0A4}"/>
              </a:ext>
            </a:extLst>
          </p:cNvPr>
          <p:cNvSpPr>
            <a:spLocks noChangeAspect="1"/>
          </p:cNvSpPr>
          <p:nvPr/>
        </p:nvSpPr>
        <p:spPr>
          <a:xfrm>
            <a:off x="10078371" y="4647219"/>
            <a:ext cx="146304" cy="146304"/>
          </a:xfrm>
          <a:prstGeom prst="ellipse">
            <a:avLst/>
          </a:prstGeom>
          <a:noFill/>
          <a:ln w="1905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rgbClr val="345366"/>
              </a:solidFill>
            </a:endParaRPr>
          </a:p>
        </p:txBody>
      </p:sp>
      <p:sp>
        <p:nvSpPr>
          <p:cNvPr id="18" name="Oval 17">
            <a:extLst>
              <a:ext uri="{FF2B5EF4-FFF2-40B4-BE49-F238E27FC236}">
                <a16:creationId xmlns:a16="http://schemas.microsoft.com/office/drawing/2014/main" id="{EC1D1FA3-F3A9-CB25-F5BB-750E489D12D1}"/>
              </a:ext>
            </a:extLst>
          </p:cNvPr>
          <p:cNvSpPr/>
          <p:nvPr/>
        </p:nvSpPr>
        <p:spPr>
          <a:xfrm>
            <a:off x="10078371" y="4425345"/>
            <a:ext cx="146304" cy="146304"/>
          </a:xfrm>
          <a:prstGeom prst="ellipse">
            <a:avLst/>
          </a:prstGeom>
          <a:solidFill>
            <a:schemeClr val="accent2"/>
          </a:solidFill>
          <a:ln w="952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67" name="Rectangle 66">
            <a:extLst>
              <a:ext uri="{FF2B5EF4-FFF2-40B4-BE49-F238E27FC236}">
                <a16:creationId xmlns:a16="http://schemas.microsoft.com/office/drawing/2014/main" id="{00D480E8-A801-1745-B487-627805C9126F}"/>
              </a:ext>
            </a:extLst>
          </p:cNvPr>
          <p:cNvSpPr/>
          <p:nvPr/>
        </p:nvSpPr>
        <p:spPr>
          <a:xfrm>
            <a:off x="361304" y="2570915"/>
            <a:ext cx="3421341" cy="162345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cxnSp>
        <p:nvCxnSpPr>
          <p:cNvPr id="69" name="Straight Connector 68">
            <a:extLst>
              <a:ext uri="{FF2B5EF4-FFF2-40B4-BE49-F238E27FC236}">
                <a16:creationId xmlns:a16="http://schemas.microsoft.com/office/drawing/2014/main" id="{082519AC-0698-74CF-C89E-0894F3D59681}"/>
              </a:ext>
            </a:extLst>
          </p:cNvPr>
          <p:cNvCxnSpPr>
            <a:cxnSpLocks/>
          </p:cNvCxnSpPr>
          <p:nvPr/>
        </p:nvCxnSpPr>
        <p:spPr>
          <a:xfrm>
            <a:off x="379890" y="3573615"/>
            <a:ext cx="333756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E71474F5-F87B-C30E-4914-954BC8DE80C3}"/>
              </a:ext>
            </a:extLst>
          </p:cNvPr>
          <p:cNvSpPr txBox="1"/>
          <p:nvPr/>
        </p:nvSpPr>
        <p:spPr>
          <a:xfrm>
            <a:off x="1273187" y="3276976"/>
            <a:ext cx="822341" cy="215444"/>
          </a:xfrm>
          <a:prstGeom prst="rect">
            <a:avLst/>
          </a:prstGeom>
          <a:noFill/>
          <a:effectLst/>
        </p:spPr>
        <p:txBody>
          <a:bodyPr wrap="none" lIns="0" tIns="0" rIns="0" bIns="0" rtlCol="0">
            <a:spAutoFit/>
          </a:bodyPr>
          <a:lstStyle/>
          <a:p>
            <a:pPr algn="ctr">
              <a:spcBef>
                <a:spcPts val="1200"/>
              </a:spcBef>
            </a:pPr>
            <a:r>
              <a:rPr lang="en-US" sz="1400">
                <a:solidFill>
                  <a:schemeClr val="accent5"/>
                </a:solidFill>
                <a:latin typeface="Avenir Book" panose="02000503020000020003" pitchFamily="2" charset="0"/>
              </a:rPr>
              <a:t>CRDF-001</a:t>
            </a:r>
          </a:p>
        </p:txBody>
      </p:sp>
      <p:sp>
        <p:nvSpPr>
          <p:cNvPr id="72" name="TextBox 71">
            <a:extLst>
              <a:ext uri="{FF2B5EF4-FFF2-40B4-BE49-F238E27FC236}">
                <a16:creationId xmlns:a16="http://schemas.microsoft.com/office/drawing/2014/main" id="{B801D24A-94F3-A35D-80A1-6662A3326A63}"/>
              </a:ext>
            </a:extLst>
          </p:cNvPr>
          <p:cNvSpPr txBox="1"/>
          <p:nvPr/>
        </p:nvSpPr>
        <p:spPr>
          <a:xfrm>
            <a:off x="2254744" y="3061533"/>
            <a:ext cx="637995" cy="430887"/>
          </a:xfrm>
          <a:prstGeom prst="rect">
            <a:avLst/>
          </a:prstGeom>
          <a:noFill/>
          <a:effectLst/>
        </p:spPr>
        <p:txBody>
          <a:bodyPr wrap="none" lIns="0" tIns="0" rIns="0" bIns="0" rtlCol="0">
            <a:spAutoFit/>
          </a:bodyPr>
          <a:lstStyle/>
          <a:p>
            <a:pPr algn="ctr"/>
            <a:r>
              <a:rPr lang="en-US" sz="1400">
                <a:solidFill>
                  <a:schemeClr val="accent5"/>
                </a:solidFill>
                <a:latin typeface="Avenir Book" panose="02000503020000020003" pitchFamily="2" charset="0"/>
              </a:rPr>
              <a:t>2</a:t>
            </a:r>
            <a:r>
              <a:rPr lang="en-US" sz="1400" baseline="30000">
                <a:solidFill>
                  <a:schemeClr val="accent5"/>
                </a:solidFill>
                <a:latin typeface="Avenir Book" panose="02000503020000020003" pitchFamily="2" charset="0"/>
              </a:rPr>
              <a:t>nd</a:t>
            </a:r>
            <a:r>
              <a:rPr lang="en-US" sz="1400">
                <a:solidFill>
                  <a:schemeClr val="accent5"/>
                </a:solidFill>
                <a:latin typeface="Avenir Book" panose="02000503020000020003" pitchFamily="2" charset="0"/>
              </a:rPr>
              <a:t> line</a:t>
            </a:r>
          </a:p>
          <a:p>
            <a:pPr algn="ctr"/>
            <a:r>
              <a:rPr lang="en-US" sz="1400" err="1">
                <a:solidFill>
                  <a:schemeClr val="accent5"/>
                </a:solidFill>
                <a:latin typeface="Avenir Book" panose="02000503020000020003" pitchFamily="2" charset="0"/>
              </a:rPr>
              <a:t>mPDAC</a:t>
            </a:r>
            <a:endParaRPr lang="en-US" sz="1400">
              <a:solidFill>
                <a:schemeClr val="accent5"/>
              </a:solidFill>
              <a:latin typeface="Avenir Book" panose="02000503020000020003" pitchFamily="2" charset="0"/>
            </a:endParaRPr>
          </a:p>
        </p:txBody>
      </p:sp>
      <p:sp>
        <p:nvSpPr>
          <p:cNvPr id="73" name="TextBox 72">
            <a:extLst>
              <a:ext uri="{FF2B5EF4-FFF2-40B4-BE49-F238E27FC236}">
                <a16:creationId xmlns:a16="http://schemas.microsoft.com/office/drawing/2014/main" id="{110A8BE0-BFF6-DCE9-A90B-604A787423E5}"/>
              </a:ext>
            </a:extLst>
          </p:cNvPr>
          <p:cNvSpPr txBox="1"/>
          <p:nvPr/>
        </p:nvSpPr>
        <p:spPr>
          <a:xfrm>
            <a:off x="3068967" y="3061533"/>
            <a:ext cx="637995" cy="430887"/>
          </a:xfrm>
          <a:prstGeom prst="rect">
            <a:avLst/>
          </a:prstGeom>
          <a:noFill/>
          <a:effectLst/>
        </p:spPr>
        <p:txBody>
          <a:bodyPr wrap="none" lIns="0" tIns="0" rIns="0" bIns="0" rtlCol="0">
            <a:spAutoFit/>
          </a:bodyPr>
          <a:lstStyle/>
          <a:p>
            <a:pPr algn="ctr"/>
            <a:r>
              <a:rPr lang="en-US" sz="1400">
                <a:solidFill>
                  <a:schemeClr val="accent5"/>
                </a:solidFill>
                <a:latin typeface="Avenir Book" panose="02000503020000020003" pitchFamily="2" charset="0"/>
              </a:rPr>
              <a:t>1</a:t>
            </a:r>
            <a:r>
              <a:rPr lang="en-US" sz="1400" baseline="30000">
                <a:solidFill>
                  <a:schemeClr val="accent5"/>
                </a:solidFill>
                <a:latin typeface="Avenir Book" panose="02000503020000020003" pitchFamily="2" charset="0"/>
              </a:rPr>
              <a:t>st</a:t>
            </a:r>
            <a:r>
              <a:rPr lang="en-US" sz="1400">
                <a:solidFill>
                  <a:schemeClr val="accent5"/>
                </a:solidFill>
                <a:latin typeface="Avenir Book" panose="02000503020000020003" pitchFamily="2" charset="0"/>
              </a:rPr>
              <a:t> line</a:t>
            </a:r>
          </a:p>
          <a:p>
            <a:pPr algn="ctr"/>
            <a:r>
              <a:rPr lang="en-US" sz="1400" err="1">
                <a:solidFill>
                  <a:schemeClr val="accent5"/>
                </a:solidFill>
                <a:latin typeface="Avenir Book" panose="02000503020000020003" pitchFamily="2" charset="0"/>
              </a:rPr>
              <a:t>mPDAC</a:t>
            </a:r>
            <a:endParaRPr lang="en-US" sz="1400">
              <a:solidFill>
                <a:schemeClr val="accent5"/>
              </a:solidFill>
              <a:latin typeface="Avenir Book" panose="02000503020000020003" pitchFamily="2" charset="0"/>
            </a:endParaRPr>
          </a:p>
        </p:txBody>
      </p:sp>
      <p:sp>
        <p:nvSpPr>
          <p:cNvPr id="75" name="TextBox 74">
            <a:extLst>
              <a:ext uri="{FF2B5EF4-FFF2-40B4-BE49-F238E27FC236}">
                <a16:creationId xmlns:a16="http://schemas.microsoft.com/office/drawing/2014/main" id="{48FBB63B-F7A7-F16A-15F6-FD438CF1D967}"/>
              </a:ext>
            </a:extLst>
          </p:cNvPr>
          <p:cNvSpPr txBox="1"/>
          <p:nvPr/>
        </p:nvSpPr>
        <p:spPr>
          <a:xfrm>
            <a:off x="425279" y="3759469"/>
            <a:ext cx="360676" cy="215444"/>
          </a:xfrm>
          <a:prstGeom prst="rect">
            <a:avLst/>
          </a:prstGeom>
          <a:noFill/>
          <a:effectLst/>
        </p:spPr>
        <p:txBody>
          <a:bodyPr wrap="none" lIns="0" tIns="0" rIns="0" bIns="0" rtlCol="0">
            <a:spAutoFit/>
          </a:bodyPr>
          <a:lstStyle/>
          <a:p>
            <a:pPr>
              <a:spcBef>
                <a:spcPts val="1200"/>
              </a:spcBef>
            </a:pPr>
            <a:r>
              <a:rPr lang="en-US" sz="1400" b="0">
                <a:solidFill>
                  <a:schemeClr val="accent5"/>
                </a:solidFill>
                <a:latin typeface="Avenir Book" panose="02000503020000020003" pitchFamily="2" charset="0"/>
              </a:rPr>
              <a:t>ORR</a:t>
            </a:r>
          </a:p>
        </p:txBody>
      </p:sp>
      <p:sp>
        <p:nvSpPr>
          <p:cNvPr id="78" name="TextBox 77">
            <a:extLst>
              <a:ext uri="{FF2B5EF4-FFF2-40B4-BE49-F238E27FC236}">
                <a16:creationId xmlns:a16="http://schemas.microsoft.com/office/drawing/2014/main" id="{0763DC83-A8CC-FD28-DD73-E6C0B2BF649D}"/>
              </a:ext>
            </a:extLst>
          </p:cNvPr>
          <p:cNvSpPr txBox="1"/>
          <p:nvPr/>
        </p:nvSpPr>
        <p:spPr>
          <a:xfrm>
            <a:off x="1485584" y="3667136"/>
            <a:ext cx="397545" cy="400110"/>
          </a:xfrm>
          <a:prstGeom prst="rect">
            <a:avLst/>
          </a:prstGeom>
          <a:noFill/>
          <a:effectLst/>
        </p:spPr>
        <p:txBody>
          <a:bodyPr wrap="none" lIns="0" tIns="0" rIns="0" bIns="0" rtlCol="0">
            <a:spAutoFit/>
          </a:bodyPr>
          <a:lstStyle/>
          <a:p>
            <a:pPr algn="ctr">
              <a:spcBef>
                <a:spcPts val="1200"/>
              </a:spcBef>
            </a:pPr>
            <a:r>
              <a:rPr lang="en-US" sz="1400">
                <a:solidFill>
                  <a:schemeClr val="accent5"/>
                </a:solidFill>
                <a:latin typeface="Avenir Book" panose="02000503020000020003" pitchFamily="2" charset="0"/>
              </a:rPr>
              <a:t>1</a:t>
            </a:r>
            <a:r>
              <a:rPr lang="en-US" sz="1400" b="0">
                <a:solidFill>
                  <a:schemeClr val="accent5"/>
                </a:solidFill>
                <a:latin typeface="Avenir Book" panose="02000503020000020003" pitchFamily="2" charset="0"/>
              </a:rPr>
              <a:t>9%</a:t>
            </a:r>
            <a:r>
              <a:rPr lang="en-US" sz="1400" b="0">
                <a:solidFill>
                  <a:schemeClr val="accent6">
                    <a:lumMod val="75000"/>
                  </a:schemeClr>
                </a:solidFill>
                <a:latin typeface="Avenir Book" panose="02000503020000020003" pitchFamily="2" charset="0"/>
              </a:rPr>
              <a:t> </a:t>
            </a:r>
            <a:br>
              <a:rPr lang="en-US" sz="1400" b="0">
                <a:solidFill>
                  <a:schemeClr val="accent6">
                    <a:lumMod val="75000"/>
                  </a:schemeClr>
                </a:solidFill>
                <a:latin typeface="Avenir Book" panose="02000503020000020003" pitchFamily="2" charset="0"/>
              </a:rPr>
            </a:br>
            <a:r>
              <a:rPr lang="en-US" sz="1200">
                <a:solidFill>
                  <a:schemeClr val="accent6">
                    <a:lumMod val="75000"/>
                  </a:schemeClr>
                </a:solidFill>
                <a:latin typeface="Avenir Book" panose="02000503020000020003" pitchFamily="2" charset="0"/>
              </a:rPr>
              <a:t>(4/21)</a:t>
            </a:r>
          </a:p>
        </p:txBody>
      </p:sp>
      <p:cxnSp>
        <p:nvCxnSpPr>
          <p:cNvPr id="82" name="Straight Connector 81">
            <a:extLst>
              <a:ext uri="{FF2B5EF4-FFF2-40B4-BE49-F238E27FC236}">
                <a16:creationId xmlns:a16="http://schemas.microsoft.com/office/drawing/2014/main" id="{BA790824-7F3F-3F3A-70BD-1FFFEFD64146}"/>
              </a:ext>
            </a:extLst>
          </p:cNvPr>
          <p:cNvCxnSpPr>
            <a:cxnSpLocks/>
          </p:cNvCxnSpPr>
          <p:nvPr/>
        </p:nvCxnSpPr>
        <p:spPr>
          <a:xfrm>
            <a:off x="1205148" y="2598145"/>
            <a:ext cx="0" cy="155448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5E548482-8A9F-E811-4301-DD251F1B90D2}"/>
              </a:ext>
            </a:extLst>
          </p:cNvPr>
          <p:cNvCxnSpPr>
            <a:cxnSpLocks/>
          </p:cNvCxnSpPr>
          <p:nvPr/>
        </p:nvCxnSpPr>
        <p:spPr>
          <a:xfrm>
            <a:off x="2165918" y="2598145"/>
            <a:ext cx="0" cy="155448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3EE581D2-EFF6-B967-9E00-6D2A56C29835}"/>
              </a:ext>
            </a:extLst>
          </p:cNvPr>
          <p:cNvSpPr txBox="1"/>
          <p:nvPr/>
        </p:nvSpPr>
        <p:spPr>
          <a:xfrm>
            <a:off x="2374969" y="3759469"/>
            <a:ext cx="397545" cy="215444"/>
          </a:xfrm>
          <a:prstGeom prst="rect">
            <a:avLst/>
          </a:prstGeom>
          <a:noFill/>
          <a:effectLst/>
        </p:spPr>
        <p:txBody>
          <a:bodyPr wrap="none" lIns="0" tIns="0" rIns="0" bIns="0" rtlCol="0">
            <a:spAutoFit/>
          </a:bodyPr>
          <a:lstStyle/>
          <a:p>
            <a:pPr algn="ctr">
              <a:spcBef>
                <a:spcPts val="1200"/>
              </a:spcBef>
            </a:pPr>
            <a:r>
              <a:rPr lang="en-US" sz="1400">
                <a:solidFill>
                  <a:schemeClr val="accent5"/>
                </a:solidFill>
                <a:latin typeface="Avenir Book" panose="02000503020000020003" pitchFamily="2" charset="0"/>
              </a:rPr>
              <a:t>7.7%</a:t>
            </a:r>
            <a:endParaRPr lang="en-US" sz="1400">
              <a:solidFill>
                <a:schemeClr val="accent6">
                  <a:lumMod val="50000"/>
                </a:schemeClr>
              </a:solidFill>
              <a:latin typeface="Avenir Book" panose="02000503020000020003" pitchFamily="2" charset="0"/>
            </a:endParaRPr>
          </a:p>
        </p:txBody>
      </p:sp>
      <p:sp>
        <p:nvSpPr>
          <p:cNvPr id="87" name="TextBox 86">
            <a:extLst>
              <a:ext uri="{FF2B5EF4-FFF2-40B4-BE49-F238E27FC236}">
                <a16:creationId xmlns:a16="http://schemas.microsoft.com/office/drawing/2014/main" id="{336E50B4-F55D-18F4-2E14-0FA69DA7076A}"/>
              </a:ext>
            </a:extLst>
          </p:cNvPr>
          <p:cNvSpPr txBox="1"/>
          <p:nvPr/>
        </p:nvSpPr>
        <p:spPr>
          <a:xfrm>
            <a:off x="3214040" y="3759469"/>
            <a:ext cx="347851" cy="215444"/>
          </a:xfrm>
          <a:prstGeom prst="rect">
            <a:avLst/>
          </a:prstGeom>
          <a:noFill/>
          <a:effectLst/>
        </p:spPr>
        <p:txBody>
          <a:bodyPr wrap="none" lIns="0" tIns="0" rIns="0" bIns="0" rtlCol="0">
            <a:spAutoFit/>
          </a:bodyPr>
          <a:lstStyle/>
          <a:p>
            <a:pPr algn="ctr">
              <a:spcBef>
                <a:spcPts val="1200"/>
              </a:spcBef>
            </a:pPr>
            <a:r>
              <a:rPr lang="en-US" sz="1400">
                <a:solidFill>
                  <a:schemeClr val="accent5"/>
                </a:solidFill>
                <a:latin typeface="Avenir Book" panose="02000503020000020003" pitchFamily="2" charset="0"/>
              </a:rPr>
              <a:t>23%</a:t>
            </a:r>
            <a:endParaRPr lang="en-US" sz="1400">
              <a:solidFill>
                <a:schemeClr val="accent6">
                  <a:lumMod val="50000"/>
                </a:schemeClr>
              </a:solidFill>
              <a:latin typeface="Avenir Book" panose="02000503020000020003" pitchFamily="2" charset="0"/>
            </a:endParaRPr>
          </a:p>
        </p:txBody>
      </p:sp>
      <p:cxnSp>
        <p:nvCxnSpPr>
          <p:cNvPr id="112" name="Straight Connector 111">
            <a:extLst>
              <a:ext uri="{FF2B5EF4-FFF2-40B4-BE49-F238E27FC236}">
                <a16:creationId xmlns:a16="http://schemas.microsoft.com/office/drawing/2014/main" id="{61E73E3B-9E71-5EE4-AE84-DB49C3827630}"/>
              </a:ext>
            </a:extLst>
          </p:cNvPr>
          <p:cNvCxnSpPr>
            <a:cxnSpLocks/>
          </p:cNvCxnSpPr>
          <p:nvPr/>
        </p:nvCxnSpPr>
        <p:spPr>
          <a:xfrm>
            <a:off x="2974282" y="3009625"/>
            <a:ext cx="0" cy="1143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15" name="TextBox 114">
            <a:extLst>
              <a:ext uri="{FF2B5EF4-FFF2-40B4-BE49-F238E27FC236}">
                <a16:creationId xmlns:a16="http://schemas.microsoft.com/office/drawing/2014/main" id="{B4FD7DE1-CF3F-4088-9A69-F63F21898A0E}"/>
              </a:ext>
            </a:extLst>
          </p:cNvPr>
          <p:cNvSpPr txBox="1"/>
          <p:nvPr/>
        </p:nvSpPr>
        <p:spPr>
          <a:xfrm>
            <a:off x="2203381" y="2721992"/>
            <a:ext cx="1526060" cy="215444"/>
          </a:xfrm>
          <a:prstGeom prst="rect">
            <a:avLst/>
          </a:prstGeom>
          <a:noFill/>
          <a:effectLst/>
        </p:spPr>
        <p:txBody>
          <a:bodyPr wrap="none" lIns="0" tIns="0" rIns="0" bIns="0" rtlCol="0">
            <a:spAutoFit/>
          </a:bodyPr>
          <a:lstStyle/>
          <a:p>
            <a:pPr algn="ctr">
              <a:spcBef>
                <a:spcPts val="1200"/>
              </a:spcBef>
            </a:pPr>
            <a:r>
              <a:rPr lang="en-US" sz="1400">
                <a:solidFill>
                  <a:schemeClr val="accent5"/>
                </a:solidFill>
                <a:latin typeface="Avenir Book" panose="02000503020000020003" pitchFamily="2" charset="0"/>
              </a:rPr>
              <a:t>Historical controls</a:t>
            </a:r>
            <a:r>
              <a:rPr lang="en-US" sz="1400" baseline="30000">
                <a:solidFill>
                  <a:schemeClr val="accent5"/>
                </a:solidFill>
                <a:latin typeface="Avenir Book" panose="02000503020000020003" pitchFamily="2" charset="0"/>
              </a:rPr>
              <a:t>1</a:t>
            </a:r>
          </a:p>
        </p:txBody>
      </p:sp>
      <p:sp>
        <p:nvSpPr>
          <p:cNvPr id="117" name="TextBox 116">
            <a:extLst>
              <a:ext uri="{FF2B5EF4-FFF2-40B4-BE49-F238E27FC236}">
                <a16:creationId xmlns:a16="http://schemas.microsoft.com/office/drawing/2014/main" id="{3A2366AD-8DBF-9DEA-0B8D-0E08853F7136}"/>
              </a:ext>
            </a:extLst>
          </p:cNvPr>
          <p:cNvSpPr txBox="1"/>
          <p:nvPr/>
        </p:nvSpPr>
        <p:spPr>
          <a:xfrm rot="16200000">
            <a:off x="2785708" y="3848674"/>
            <a:ext cx="2542363" cy="169277"/>
          </a:xfrm>
          <a:prstGeom prst="rect">
            <a:avLst/>
          </a:prstGeom>
          <a:noFill/>
          <a:effectLst/>
        </p:spPr>
        <p:txBody>
          <a:bodyPr wrap="none" lIns="0" tIns="0" rIns="0" bIns="0" rtlCol="0">
            <a:spAutoFit/>
          </a:bodyPr>
          <a:lstStyle/>
          <a:p>
            <a:pPr algn="l">
              <a:spcBef>
                <a:spcPts val="1200"/>
              </a:spcBef>
            </a:pPr>
            <a:r>
              <a:rPr lang="en-US" sz="1100">
                <a:solidFill>
                  <a:schemeClr val="accent5"/>
                </a:solidFill>
                <a:latin typeface="Avenir Book" panose="02000503020000020003" pitchFamily="2" charset="0"/>
              </a:rPr>
              <a:t>% change in target lesions from baseline</a:t>
            </a:r>
          </a:p>
        </p:txBody>
      </p:sp>
      <p:sp>
        <p:nvSpPr>
          <p:cNvPr id="9" name="Text Placeholder 8">
            <a:extLst>
              <a:ext uri="{FF2B5EF4-FFF2-40B4-BE49-F238E27FC236}">
                <a16:creationId xmlns:a16="http://schemas.microsoft.com/office/drawing/2014/main" id="{A28969AF-F9B6-486F-F794-97DB3C9E21A7}"/>
              </a:ext>
            </a:extLst>
          </p:cNvPr>
          <p:cNvSpPr>
            <a:spLocks noGrp="1"/>
          </p:cNvSpPr>
          <p:nvPr>
            <p:ph type="body" sz="quarter" idx="10"/>
          </p:nvPr>
        </p:nvSpPr>
        <p:spPr>
          <a:xfrm>
            <a:off x="304799" y="6265787"/>
            <a:ext cx="11245216" cy="326062"/>
          </a:xfrm>
        </p:spPr>
        <p:txBody>
          <a:bodyPr/>
          <a:lstStyle/>
          <a:p>
            <a:pPr marL="169863" indent="-169863"/>
            <a:r>
              <a:rPr lang="en-US" sz="900">
                <a:latin typeface="Avenir Light" panose="020B0402020203020204" pitchFamily="34" charset="0"/>
              </a:rPr>
              <a:t>*	Radiographic response determined per RECIST 1.1. Waterfall plot and table reflect interim data as of September 13, 2023 from an ongoing trial and unlocked EDC database. For ORR analysis, there are two patients excluded (04-026 and 04-041) that had two cycles of treatment but left the trial before their first post-baseline scan.</a:t>
            </a:r>
          </a:p>
          <a:p>
            <a:pPr marL="169863" indent="-169863"/>
            <a:r>
              <a:rPr lang="en-US" sz="900">
                <a:latin typeface="Avenir Light" panose="020B0402020203020204" pitchFamily="34" charset="0"/>
              </a:rPr>
              <a:t>1.	FDA insert for </a:t>
            </a:r>
            <a:r>
              <a:rPr lang="en-US" sz="900" err="1">
                <a:latin typeface="Avenir Light" panose="020B0402020203020204" pitchFamily="34" charset="0"/>
              </a:rPr>
              <a:t>Onivyde</a:t>
            </a:r>
            <a:r>
              <a:rPr lang="en-US" sz="900">
                <a:latin typeface="Avenir Light" panose="020B0402020203020204" pitchFamily="34" charset="0"/>
              </a:rPr>
              <a:t> (</a:t>
            </a:r>
            <a:r>
              <a:rPr lang="en-US" sz="900" err="1">
                <a:latin typeface="Avenir Light" panose="020B0402020203020204" pitchFamily="34" charset="0"/>
              </a:rPr>
              <a:t>Nal</a:t>
            </a:r>
            <a:r>
              <a:rPr lang="en-US" sz="900">
                <a:latin typeface="Avenir Light" panose="020B0402020203020204" pitchFamily="34" charset="0"/>
              </a:rPr>
              <a:t>-IRI): https://www.accessdata.fda.gov/drugsatfda_docs/label/2015/207793lbl.pdf; 387: 545–57. Von Hoff et al., N Engl J Med 2013; 369:1691-703. </a:t>
            </a:r>
          </a:p>
        </p:txBody>
      </p:sp>
      <p:sp>
        <p:nvSpPr>
          <p:cNvPr id="4" name="Rectangle 3">
            <a:hlinkClick r:id="rId4" action="ppaction://hlinksldjump"/>
            <a:extLst>
              <a:ext uri="{FF2B5EF4-FFF2-40B4-BE49-F238E27FC236}">
                <a16:creationId xmlns:a16="http://schemas.microsoft.com/office/drawing/2014/main" id="{84F2D674-9563-B7E8-47F9-BE7426737805}"/>
              </a:ext>
            </a:extLst>
          </p:cNvPr>
          <p:cNvSpPr/>
          <p:nvPr/>
        </p:nvSpPr>
        <p:spPr>
          <a:xfrm>
            <a:off x="11077014" y="6189744"/>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
        <p:nvSpPr>
          <p:cNvPr id="13" name="TextBox 12">
            <a:extLst>
              <a:ext uri="{FF2B5EF4-FFF2-40B4-BE49-F238E27FC236}">
                <a16:creationId xmlns:a16="http://schemas.microsoft.com/office/drawing/2014/main" id="{AF413BB0-6C88-4845-36A2-AD0E38045C48}"/>
              </a:ext>
            </a:extLst>
          </p:cNvPr>
          <p:cNvSpPr txBox="1"/>
          <p:nvPr/>
        </p:nvSpPr>
        <p:spPr>
          <a:xfrm>
            <a:off x="381439" y="4401871"/>
            <a:ext cx="3452068" cy="861774"/>
          </a:xfrm>
          <a:prstGeom prst="rect">
            <a:avLst/>
          </a:prstGeom>
          <a:noFill/>
        </p:spPr>
        <p:txBody>
          <a:bodyPr wrap="square" lIns="0" tIns="0" rIns="0" bIns="0" rtlCol="0">
            <a:spAutoFit/>
          </a:bodyPr>
          <a:lstStyle/>
          <a:p>
            <a:pPr algn="l"/>
            <a:r>
              <a:rPr lang="en-US" sz="1400"/>
              <a:t>Subsequent disclosure on Feb 29, 2024: Three of the four initial partial responses confirmed on their subsequent scan, and one initial partial response did not confirm</a:t>
            </a:r>
            <a:endParaRPr lang="en-US" sz="1400">
              <a:solidFill>
                <a:srgbClr val="FF00FF"/>
              </a:solidFill>
            </a:endParaRPr>
          </a:p>
        </p:txBody>
      </p:sp>
    </p:spTree>
    <p:extLst>
      <p:ext uri="{BB962C8B-B14F-4D97-AF65-F5344CB8AC3E}">
        <p14:creationId xmlns:p14="http://schemas.microsoft.com/office/powerpoint/2010/main" val="2480362199"/>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Title 22">
            <a:extLst>
              <a:ext uri="{FF2B5EF4-FFF2-40B4-BE49-F238E27FC236}">
                <a16:creationId xmlns:a16="http://schemas.microsoft.com/office/drawing/2014/main" id="{37441794-810D-4B06-99DF-C5AC89E665DE}"/>
              </a:ext>
            </a:extLst>
          </p:cNvPr>
          <p:cNvSpPr>
            <a:spLocks noGrp="1"/>
          </p:cNvSpPr>
          <p:nvPr>
            <p:ph type="title"/>
          </p:nvPr>
        </p:nvSpPr>
        <p:spPr>
          <a:xfrm>
            <a:off x="304803" y="111578"/>
            <a:ext cx="11827930" cy="1000832"/>
          </a:xfrm>
        </p:spPr>
        <p:txBody>
          <a:bodyPr/>
          <a:lstStyle/>
          <a:p>
            <a:r>
              <a:rPr lang="en-US"/>
              <a:t>Stable disease patients have converted to partial responses over time</a:t>
            </a:r>
            <a:endParaRPr lang="en-US">
              <a:latin typeface="Avenir Medium"/>
            </a:endParaRPr>
          </a:p>
        </p:txBody>
      </p:sp>
      <p:sp>
        <p:nvSpPr>
          <p:cNvPr id="24" name="Text Placeholder 23">
            <a:extLst>
              <a:ext uri="{FF2B5EF4-FFF2-40B4-BE49-F238E27FC236}">
                <a16:creationId xmlns:a16="http://schemas.microsoft.com/office/drawing/2014/main" id="{C581C45E-EF5B-4CA5-BCC1-67960D979F47}"/>
              </a:ext>
            </a:extLst>
          </p:cNvPr>
          <p:cNvSpPr>
            <a:spLocks noGrp="1"/>
          </p:cNvSpPr>
          <p:nvPr>
            <p:ph type="body" sz="quarter" idx="10"/>
          </p:nvPr>
        </p:nvSpPr>
        <p:spPr>
          <a:xfrm>
            <a:off x="304799" y="6467785"/>
            <a:ext cx="11216641" cy="252120"/>
          </a:xfrm>
          <a:prstGeom prst="rect">
            <a:avLst/>
          </a:prstGeom>
        </p:spPr>
        <p:txBody>
          <a:bodyPr wrap="square">
            <a:spAutoFit/>
          </a:bodyPr>
          <a:lstStyle/>
          <a:p>
            <a:pPr marL="225425" indent="-225425">
              <a:buNone/>
            </a:pPr>
            <a:r>
              <a:rPr lang="en-US" sz="900">
                <a:latin typeface="Avenir Light" panose="020B0402020203020204" pitchFamily="34" charset="0"/>
              </a:rPr>
              <a:t>*	Swimmer plot reflects interim data as of September 13, 2023 from an ongoing trial and unlocked EDC database. For the swimmer plot, there are two patients included (04-026 and 04-041) that had two cycles of treatment but left the trial before their first post-baseline scan.</a:t>
            </a:r>
          </a:p>
        </p:txBody>
      </p:sp>
      <p:sp>
        <p:nvSpPr>
          <p:cNvPr id="19" name="TextBox 18">
            <a:extLst>
              <a:ext uri="{FF2B5EF4-FFF2-40B4-BE49-F238E27FC236}">
                <a16:creationId xmlns:a16="http://schemas.microsoft.com/office/drawing/2014/main" id="{5F1504F9-0C3E-4042-87CC-C98DE62E0678}"/>
              </a:ext>
            </a:extLst>
          </p:cNvPr>
          <p:cNvSpPr txBox="1"/>
          <p:nvPr/>
        </p:nvSpPr>
        <p:spPr>
          <a:xfrm>
            <a:off x="413910" y="1475566"/>
            <a:ext cx="11596762" cy="276999"/>
          </a:xfrm>
          <a:prstGeom prst="rect">
            <a:avLst/>
          </a:prstGeom>
          <a:noFill/>
        </p:spPr>
        <p:txBody>
          <a:bodyPr wrap="square" lIns="0" tIns="0" rIns="0" bIns="0" rtlCol="0">
            <a:spAutoFit/>
          </a:bodyPr>
          <a:lstStyle/>
          <a:p>
            <a:pPr>
              <a:defRPr/>
            </a:pPr>
            <a:r>
              <a:rPr kumimoji="0" lang="en-US" sz="1800" b="0" i="0" u="none" strike="noStrike" kern="1200" cap="none" spc="0" normalizeH="0" baseline="0" noProof="0">
                <a:ln>
                  <a:noFill/>
                </a:ln>
                <a:solidFill>
                  <a:srgbClr val="58595B"/>
                </a:solidFill>
                <a:effectLst/>
                <a:uLnTx/>
                <a:uFillTx/>
                <a:latin typeface="Avenir Black" panose="020B0803020203020204" pitchFamily="34" charset="0"/>
                <a:ea typeface="+mn-ea"/>
                <a:cs typeface="+mn-cs"/>
              </a:rPr>
              <a:t>Swimmer plot </a:t>
            </a:r>
            <a:r>
              <a:rPr kumimoji="0" lang="en-US" b="0" i="0" u="none" strike="noStrike" kern="1200" cap="none" spc="0" normalizeH="0" baseline="0" noProof="0">
                <a:ln>
                  <a:noFill/>
                </a:ln>
                <a:solidFill>
                  <a:srgbClr val="58595B"/>
                </a:solidFill>
                <a:effectLst/>
                <a:uLnTx/>
                <a:uFillTx/>
                <a:latin typeface="Avenir Book" panose="02000503020000020003" pitchFamily="2" charset="0"/>
              </a:rPr>
              <a:t>– </a:t>
            </a:r>
            <a:r>
              <a:rPr lang="en-US">
                <a:solidFill>
                  <a:schemeClr val="accent5"/>
                </a:solidFill>
                <a:latin typeface="Avenir Book" panose="02000503020000020003" pitchFamily="2" charset="0"/>
              </a:rPr>
              <a:t>23 evaluable patients </a:t>
            </a:r>
            <a:r>
              <a:rPr kumimoji="0" lang="en-US" b="0" i="0" u="none" strike="noStrike" kern="1200" cap="none" spc="0" normalizeH="0" baseline="0" noProof="0">
                <a:ln>
                  <a:noFill/>
                </a:ln>
                <a:solidFill>
                  <a:srgbClr val="58595B"/>
                </a:solidFill>
                <a:effectLst/>
                <a:uLnTx/>
                <a:uFillTx/>
                <a:latin typeface="Avenir Book" panose="02000503020000020003" pitchFamily="2" charset="0"/>
              </a:rPr>
              <a:t>(as of September 13, 2023)*</a:t>
            </a:r>
          </a:p>
        </p:txBody>
      </p:sp>
      <p:cxnSp>
        <p:nvCxnSpPr>
          <p:cNvPr id="9" name="Straight Connector 8">
            <a:extLst>
              <a:ext uri="{FF2B5EF4-FFF2-40B4-BE49-F238E27FC236}">
                <a16:creationId xmlns:a16="http://schemas.microsoft.com/office/drawing/2014/main" id="{FA7317B1-6906-DFF6-D3C2-AAF3BBD796FF}"/>
              </a:ext>
            </a:extLst>
          </p:cNvPr>
          <p:cNvCxnSpPr>
            <a:cxnSpLocks/>
          </p:cNvCxnSpPr>
          <p:nvPr/>
        </p:nvCxnSpPr>
        <p:spPr>
          <a:xfrm>
            <a:off x="413657" y="2939450"/>
            <a:ext cx="5750076" cy="0"/>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sp>
        <p:nvSpPr>
          <p:cNvPr id="3" name="Rectangle 2">
            <a:hlinkClick r:id="" action="ppaction://noaction"/>
            <a:extLst>
              <a:ext uri="{FF2B5EF4-FFF2-40B4-BE49-F238E27FC236}">
                <a16:creationId xmlns:a16="http://schemas.microsoft.com/office/drawing/2014/main" id="{851C6652-5A4A-3C95-C843-2370B7FBC3B8}"/>
              </a:ext>
            </a:extLst>
          </p:cNvPr>
          <p:cNvSpPr/>
          <p:nvPr/>
        </p:nvSpPr>
        <p:spPr>
          <a:xfrm>
            <a:off x="11096625" y="6191250"/>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pic>
        <p:nvPicPr>
          <p:cNvPr id="2" name="Picture 4">
            <a:extLst>
              <a:ext uri="{FF2B5EF4-FFF2-40B4-BE49-F238E27FC236}">
                <a16:creationId xmlns:a16="http://schemas.microsoft.com/office/drawing/2014/main" id="{2B31B24B-CC9E-14BE-C74E-A99DC6E790A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p:blipFill>
        <p:spPr bwMode="auto">
          <a:xfrm>
            <a:off x="263956" y="1838393"/>
            <a:ext cx="10597284" cy="4191411"/>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hlinkClick r:id="rId4" action="ppaction://hlinksldjump"/>
            <a:extLst>
              <a:ext uri="{FF2B5EF4-FFF2-40B4-BE49-F238E27FC236}">
                <a16:creationId xmlns:a16="http://schemas.microsoft.com/office/drawing/2014/main" id="{843F1D5B-C580-1B9D-B583-00815B6A75AF}"/>
              </a:ext>
            </a:extLst>
          </p:cNvPr>
          <p:cNvSpPr/>
          <p:nvPr/>
        </p:nvSpPr>
        <p:spPr>
          <a:xfrm>
            <a:off x="11077014" y="6189744"/>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Tree>
    <p:extLst>
      <p:ext uri="{BB962C8B-B14F-4D97-AF65-F5344CB8AC3E}">
        <p14:creationId xmlns:p14="http://schemas.microsoft.com/office/powerpoint/2010/main" val="2606009521"/>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a:extLst>
              <a:ext uri="{FF2B5EF4-FFF2-40B4-BE49-F238E27FC236}">
                <a16:creationId xmlns:a16="http://schemas.microsoft.com/office/drawing/2014/main" id="{CAD825C0-B621-CEE4-F2D2-6593BC7BB88A}"/>
              </a:ext>
            </a:extLst>
          </p:cNvPr>
          <p:cNvGraphicFramePr>
            <a:graphicFrameLocks/>
          </p:cNvGraphicFramePr>
          <p:nvPr>
            <p:extLst>
              <p:ext uri="{D42A27DB-BD31-4B8C-83A1-F6EECF244321}">
                <p14:modId xmlns:p14="http://schemas.microsoft.com/office/powerpoint/2010/main" val="360500301"/>
              </p:ext>
            </p:extLst>
          </p:nvPr>
        </p:nvGraphicFramePr>
        <p:xfrm>
          <a:off x="6604503" y="2547467"/>
          <a:ext cx="5613400" cy="3953964"/>
        </p:xfrm>
        <a:graphic>
          <a:graphicData uri="http://schemas.openxmlformats.org/drawingml/2006/chart">
            <c:chart xmlns:c="http://schemas.openxmlformats.org/drawingml/2006/chart" xmlns:r="http://schemas.openxmlformats.org/officeDocument/2006/relationships" r:id="rId3"/>
          </a:graphicData>
        </a:graphic>
      </p:graphicFrame>
      <p:sp>
        <p:nvSpPr>
          <p:cNvPr id="22" name="Rectangle 21">
            <a:extLst>
              <a:ext uri="{FF2B5EF4-FFF2-40B4-BE49-F238E27FC236}">
                <a16:creationId xmlns:a16="http://schemas.microsoft.com/office/drawing/2014/main" id="{225EB006-A4D5-9241-08D6-4AEFD73384CC}"/>
              </a:ext>
            </a:extLst>
          </p:cNvPr>
          <p:cNvSpPr/>
          <p:nvPr/>
        </p:nvSpPr>
        <p:spPr>
          <a:xfrm>
            <a:off x="2641600" y="4643596"/>
            <a:ext cx="4058321" cy="1040051"/>
          </a:xfrm>
          <a:prstGeom prst="rect">
            <a:avLst/>
          </a:prstGeom>
          <a:solidFill>
            <a:srgbClr val="F5F5F5"/>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23" name="Rectangle 22">
            <a:extLst>
              <a:ext uri="{FF2B5EF4-FFF2-40B4-BE49-F238E27FC236}">
                <a16:creationId xmlns:a16="http://schemas.microsoft.com/office/drawing/2014/main" id="{A3160C2A-5479-2DF6-106C-8B6082DBD591}"/>
              </a:ext>
            </a:extLst>
          </p:cNvPr>
          <p:cNvSpPr/>
          <p:nvPr/>
        </p:nvSpPr>
        <p:spPr>
          <a:xfrm>
            <a:off x="2641600" y="2879272"/>
            <a:ext cx="4058321" cy="1529674"/>
          </a:xfrm>
          <a:prstGeom prst="rect">
            <a:avLst/>
          </a:prstGeom>
          <a:solidFill>
            <a:srgbClr val="F5F5F5"/>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graphicFrame>
        <p:nvGraphicFramePr>
          <p:cNvPr id="13" name="Chart 12">
            <a:extLst>
              <a:ext uri="{FF2B5EF4-FFF2-40B4-BE49-F238E27FC236}">
                <a16:creationId xmlns:a16="http://schemas.microsoft.com/office/drawing/2014/main" id="{45EA4D39-DD76-624F-79A2-F125233C1AB1}"/>
              </a:ext>
            </a:extLst>
          </p:cNvPr>
          <p:cNvGraphicFramePr>
            <a:graphicFrameLocks/>
          </p:cNvGraphicFramePr>
          <p:nvPr>
            <p:extLst>
              <p:ext uri="{D42A27DB-BD31-4B8C-83A1-F6EECF244321}">
                <p14:modId xmlns:p14="http://schemas.microsoft.com/office/powerpoint/2010/main" val="1796342990"/>
              </p:ext>
            </p:extLst>
          </p:nvPr>
        </p:nvGraphicFramePr>
        <p:xfrm>
          <a:off x="11297824" y="2547467"/>
          <a:ext cx="5613400" cy="3953964"/>
        </p:xfrm>
        <a:graphic>
          <a:graphicData uri="http://schemas.openxmlformats.org/drawingml/2006/chart">
            <c:chart xmlns:c="http://schemas.openxmlformats.org/drawingml/2006/chart" xmlns:r="http://schemas.openxmlformats.org/officeDocument/2006/relationships" r:id="rId4"/>
          </a:graphicData>
        </a:graphic>
      </p:graphicFrame>
      <p:sp>
        <p:nvSpPr>
          <p:cNvPr id="20" name="Rectangle 19">
            <a:extLst>
              <a:ext uri="{FF2B5EF4-FFF2-40B4-BE49-F238E27FC236}">
                <a16:creationId xmlns:a16="http://schemas.microsoft.com/office/drawing/2014/main" id="{F3B1B5A2-727D-811D-0D31-2379FD34774B}"/>
              </a:ext>
            </a:extLst>
          </p:cNvPr>
          <p:cNvSpPr/>
          <p:nvPr/>
        </p:nvSpPr>
        <p:spPr>
          <a:xfrm>
            <a:off x="314920" y="4643596"/>
            <a:ext cx="2245400" cy="1040051"/>
          </a:xfrm>
          <a:prstGeom prst="rect">
            <a:avLst/>
          </a:prstGeom>
          <a:solidFill>
            <a:srgbClr val="EBF5F5"/>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19" name="Rectangle 18">
            <a:extLst>
              <a:ext uri="{FF2B5EF4-FFF2-40B4-BE49-F238E27FC236}">
                <a16:creationId xmlns:a16="http://schemas.microsoft.com/office/drawing/2014/main" id="{23856A2D-C67D-FAC8-D278-0E1FD1289218}"/>
              </a:ext>
            </a:extLst>
          </p:cNvPr>
          <p:cNvSpPr/>
          <p:nvPr/>
        </p:nvSpPr>
        <p:spPr>
          <a:xfrm>
            <a:off x="314920" y="2879272"/>
            <a:ext cx="2245400" cy="1529674"/>
          </a:xfrm>
          <a:prstGeom prst="rect">
            <a:avLst/>
          </a:prstGeom>
          <a:solidFill>
            <a:srgbClr val="EBF5F5"/>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7" name="Title 6">
            <a:extLst>
              <a:ext uri="{FF2B5EF4-FFF2-40B4-BE49-F238E27FC236}">
                <a16:creationId xmlns:a16="http://schemas.microsoft.com/office/drawing/2014/main" id="{482D4688-716C-66E2-6299-F1EF1985BE0F}"/>
              </a:ext>
            </a:extLst>
          </p:cNvPr>
          <p:cNvSpPr>
            <a:spLocks noGrp="1"/>
          </p:cNvSpPr>
          <p:nvPr>
            <p:ph type="title"/>
          </p:nvPr>
        </p:nvSpPr>
        <p:spPr/>
        <p:txBody>
          <a:bodyPr/>
          <a:lstStyle/>
          <a:p>
            <a:r>
              <a:rPr lang="en-US"/>
              <a:t>No new drugs approved in 1</a:t>
            </a:r>
            <a:r>
              <a:rPr lang="en-US" baseline="30000"/>
              <a:t>st</a:t>
            </a:r>
            <a:r>
              <a:rPr lang="en-US"/>
              <a:t> line RAS-mut. mCRC in over 20 years</a:t>
            </a:r>
          </a:p>
        </p:txBody>
      </p:sp>
      <p:sp>
        <p:nvSpPr>
          <p:cNvPr id="30" name="TextBox 29">
            <a:extLst>
              <a:ext uri="{FF2B5EF4-FFF2-40B4-BE49-F238E27FC236}">
                <a16:creationId xmlns:a16="http://schemas.microsoft.com/office/drawing/2014/main" id="{D8B5E163-BAF6-CBBF-01AE-F7C810E859B7}"/>
              </a:ext>
            </a:extLst>
          </p:cNvPr>
          <p:cNvSpPr txBox="1"/>
          <p:nvPr/>
        </p:nvSpPr>
        <p:spPr>
          <a:xfrm>
            <a:off x="390737" y="3080567"/>
            <a:ext cx="2009563" cy="307777"/>
          </a:xfrm>
          <a:prstGeom prst="rect">
            <a:avLst/>
          </a:prstGeom>
          <a:noFill/>
          <a:effectLst/>
        </p:spPr>
        <p:txBody>
          <a:bodyPr wrap="square" lIns="0" tIns="0" rIns="0" bIns="0" rtlCol="0" anchor="b">
            <a:spAutoFit/>
          </a:bodyPr>
          <a:lstStyle>
            <a:defPPr>
              <a:defRPr lang="en-UG"/>
            </a:defPPr>
            <a:lvl1pPr>
              <a:spcBef>
                <a:spcPts val="1200"/>
              </a:spcBef>
              <a:defRPr>
                <a:solidFill>
                  <a:schemeClr val="bg1"/>
                </a:solidFill>
                <a:latin typeface="Avenir Heavy" panose="020B0703020203020204" pitchFamily="34" charset="0"/>
              </a:defRPr>
            </a:lvl1pPr>
          </a:lstStyle>
          <a:p>
            <a:pPr algn="r"/>
            <a:r>
              <a:rPr lang="en-US" sz="2000">
                <a:solidFill>
                  <a:schemeClr val="accent2"/>
                </a:solidFill>
                <a:latin typeface="Avenir Light" panose="020B0402020203020204" pitchFamily="34" charset="0"/>
              </a:rPr>
              <a:t>Drug Approved</a:t>
            </a:r>
          </a:p>
        </p:txBody>
      </p:sp>
      <p:sp>
        <p:nvSpPr>
          <p:cNvPr id="33" name="TextBox 32">
            <a:extLst>
              <a:ext uri="{FF2B5EF4-FFF2-40B4-BE49-F238E27FC236}">
                <a16:creationId xmlns:a16="http://schemas.microsoft.com/office/drawing/2014/main" id="{A80C567C-5084-7CC3-F7B9-66B2DC556239}"/>
              </a:ext>
            </a:extLst>
          </p:cNvPr>
          <p:cNvSpPr txBox="1"/>
          <p:nvPr/>
        </p:nvSpPr>
        <p:spPr>
          <a:xfrm>
            <a:off x="1534198" y="3439130"/>
            <a:ext cx="866102" cy="769441"/>
          </a:xfrm>
          <a:prstGeom prst="rect">
            <a:avLst/>
          </a:prstGeom>
          <a:noFill/>
          <a:effectLst/>
        </p:spPr>
        <p:txBody>
          <a:bodyPr wrap="square" lIns="0" tIns="0" rIns="0" bIns="0" rtlCol="0">
            <a:spAutoFit/>
          </a:bodyPr>
          <a:lstStyle/>
          <a:p>
            <a:pPr algn="r">
              <a:spcBef>
                <a:spcPts val="1200"/>
              </a:spcBef>
            </a:pPr>
            <a:r>
              <a:rPr lang="en-US" sz="2000">
                <a:solidFill>
                  <a:schemeClr val="accent2"/>
                </a:solidFill>
                <a:latin typeface="Avenir Book" panose="02000503020000020003" pitchFamily="2" charset="0"/>
              </a:rPr>
              <a:t>1996</a:t>
            </a:r>
          </a:p>
          <a:p>
            <a:pPr algn="r">
              <a:spcBef>
                <a:spcPts val="1200"/>
              </a:spcBef>
            </a:pPr>
            <a:r>
              <a:rPr lang="en-US" sz="2000">
                <a:solidFill>
                  <a:schemeClr val="accent2"/>
                </a:solidFill>
                <a:latin typeface="Avenir Book" panose="02000503020000020003" pitchFamily="2" charset="0"/>
              </a:rPr>
              <a:t>2002</a:t>
            </a:r>
          </a:p>
        </p:txBody>
      </p:sp>
      <p:sp>
        <p:nvSpPr>
          <p:cNvPr id="34" name="TextBox 33">
            <a:extLst>
              <a:ext uri="{FF2B5EF4-FFF2-40B4-BE49-F238E27FC236}">
                <a16:creationId xmlns:a16="http://schemas.microsoft.com/office/drawing/2014/main" id="{FC37D9CA-1734-A04A-47E9-87B5F7498907}"/>
              </a:ext>
            </a:extLst>
          </p:cNvPr>
          <p:cNvSpPr txBox="1"/>
          <p:nvPr/>
        </p:nvSpPr>
        <p:spPr>
          <a:xfrm>
            <a:off x="1534197" y="5167909"/>
            <a:ext cx="866103" cy="307777"/>
          </a:xfrm>
          <a:prstGeom prst="rect">
            <a:avLst/>
          </a:prstGeom>
          <a:noFill/>
          <a:effectLst/>
        </p:spPr>
        <p:txBody>
          <a:bodyPr wrap="square" lIns="0" tIns="0" rIns="0" bIns="0" rtlCol="0">
            <a:spAutoFit/>
          </a:bodyPr>
          <a:lstStyle/>
          <a:p>
            <a:pPr algn="r">
              <a:spcBef>
                <a:spcPts val="1200"/>
              </a:spcBef>
            </a:pPr>
            <a:r>
              <a:rPr lang="en-US" sz="2000">
                <a:solidFill>
                  <a:schemeClr val="accent2"/>
                </a:solidFill>
                <a:latin typeface="Avenir Book" panose="02000503020000020003" pitchFamily="2" charset="0"/>
              </a:rPr>
              <a:t>2004</a:t>
            </a:r>
          </a:p>
        </p:txBody>
      </p:sp>
      <p:sp>
        <p:nvSpPr>
          <p:cNvPr id="12" name="TextBox 11">
            <a:extLst>
              <a:ext uri="{FF2B5EF4-FFF2-40B4-BE49-F238E27FC236}">
                <a16:creationId xmlns:a16="http://schemas.microsoft.com/office/drawing/2014/main" id="{4DCEDC07-22C3-6CF7-AB6F-BFC0F2A73C31}"/>
              </a:ext>
            </a:extLst>
          </p:cNvPr>
          <p:cNvSpPr txBox="1"/>
          <p:nvPr/>
        </p:nvSpPr>
        <p:spPr>
          <a:xfrm>
            <a:off x="314920" y="1485929"/>
            <a:ext cx="6630020" cy="492443"/>
          </a:xfrm>
          <a:prstGeom prst="rect">
            <a:avLst/>
          </a:prstGeom>
          <a:noFill/>
          <a:effectLst/>
        </p:spPr>
        <p:txBody>
          <a:bodyPr wrap="none" lIns="0" tIns="0" rIns="0" bIns="0" rtlCol="0">
            <a:spAutoFit/>
          </a:bodyPr>
          <a:lstStyle/>
          <a:p>
            <a:pPr algn="l">
              <a:spcBef>
                <a:spcPts val="1200"/>
              </a:spcBef>
            </a:pPr>
            <a:r>
              <a:rPr lang="en-US" sz="3200">
                <a:solidFill>
                  <a:schemeClr val="accent1"/>
                </a:solidFill>
                <a:latin typeface="Roboto Slab" pitchFamily="2" charset="0"/>
                <a:ea typeface="Roboto Slab" pitchFamily="2" charset="0"/>
              </a:rPr>
              <a:t>FIRST-LINE STANDARD OF CARE</a:t>
            </a:r>
          </a:p>
        </p:txBody>
      </p:sp>
      <p:sp>
        <p:nvSpPr>
          <p:cNvPr id="14" name="TextBox 13">
            <a:extLst>
              <a:ext uri="{FF2B5EF4-FFF2-40B4-BE49-F238E27FC236}">
                <a16:creationId xmlns:a16="http://schemas.microsoft.com/office/drawing/2014/main" id="{A9BD2C3E-2543-B84D-697B-0AE4D8CAA321}"/>
              </a:ext>
            </a:extLst>
          </p:cNvPr>
          <p:cNvSpPr txBox="1"/>
          <p:nvPr/>
        </p:nvSpPr>
        <p:spPr>
          <a:xfrm>
            <a:off x="2873683" y="3080567"/>
            <a:ext cx="2712281" cy="307777"/>
          </a:xfrm>
          <a:prstGeom prst="rect">
            <a:avLst/>
          </a:prstGeom>
          <a:noFill/>
          <a:effectLst/>
        </p:spPr>
        <p:txBody>
          <a:bodyPr wrap="none" lIns="0" tIns="0" rIns="0" bIns="0" rtlCol="0" anchor="b">
            <a:spAutoFit/>
          </a:bodyPr>
          <a:lstStyle/>
          <a:p>
            <a:pPr algn="l">
              <a:spcBef>
                <a:spcPts val="1200"/>
              </a:spcBef>
            </a:pPr>
            <a:r>
              <a:rPr lang="en-US" sz="2000">
                <a:solidFill>
                  <a:schemeClr val="accent1"/>
                </a:solidFill>
                <a:latin typeface="Avenir Heavy" panose="020B0703020203020204" pitchFamily="34" charset="0"/>
              </a:rPr>
              <a:t>Chemotherapy, either:</a:t>
            </a:r>
          </a:p>
        </p:txBody>
      </p:sp>
      <p:sp>
        <p:nvSpPr>
          <p:cNvPr id="15" name="TextBox 14">
            <a:extLst>
              <a:ext uri="{FF2B5EF4-FFF2-40B4-BE49-F238E27FC236}">
                <a16:creationId xmlns:a16="http://schemas.microsoft.com/office/drawing/2014/main" id="{FDC34734-A774-CB07-6A94-42447B74619D}"/>
              </a:ext>
            </a:extLst>
          </p:cNvPr>
          <p:cNvSpPr txBox="1"/>
          <p:nvPr/>
        </p:nvSpPr>
        <p:spPr>
          <a:xfrm>
            <a:off x="2871403" y="5167909"/>
            <a:ext cx="3673821" cy="307777"/>
          </a:xfrm>
          <a:prstGeom prst="rect">
            <a:avLst/>
          </a:prstGeom>
          <a:noFill/>
          <a:effectLst/>
        </p:spPr>
        <p:txBody>
          <a:bodyPr wrap="square" lIns="0" tIns="0" rIns="0" bIns="0" rtlCol="0">
            <a:spAutoFit/>
          </a:bodyPr>
          <a:lstStyle/>
          <a:p>
            <a:pPr algn="l">
              <a:spcBef>
                <a:spcPts val="1200"/>
              </a:spcBef>
            </a:pPr>
            <a:r>
              <a:rPr lang="en-US" sz="2000">
                <a:solidFill>
                  <a:schemeClr val="accent1"/>
                </a:solidFill>
                <a:latin typeface="Avenir Book" panose="02000503020000020003" pitchFamily="2" charset="0"/>
              </a:rPr>
              <a:t>Bevacizumab (“</a:t>
            </a:r>
            <a:r>
              <a:rPr lang="en-US" sz="2000" err="1">
                <a:solidFill>
                  <a:schemeClr val="accent1"/>
                </a:solidFill>
                <a:latin typeface="Avenir Book" panose="02000503020000020003" pitchFamily="2" charset="0"/>
              </a:rPr>
              <a:t>bev</a:t>
            </a:r>
            <a:r>
              <a:rPr lang="en-US" sz="2000">
                <a:solidFill>
                  <a:schemeClr val="accent1"/>
                </a:solidFill>
                <a:latin typeface="Avenir Book" panose="02000503020000020003" pitchFamily="2" charset="0"/>
              </a:rPr>
              <a:t>”, Avastin</a:t>
            </a:r>
            <a:r>
              <a:rPr lang="en-US" sz="2000" baseline="30000">
                <a:solidFill>
                  <a:schemeClr val="accent1"/>
                </a:solidFill>
                <a:latin typeface="Avenir Book" panose="02000503020000020003" pitchFamily="2" charset="0"/>
              </a:rPr>
              <a:t>®</a:t>
            </a:r>
            <a:r>
              <a:rPr lang="en-US" sz="2000">
                <a:solidFill>
                  <a:schemeClr val="accent1"/>
                </a:solidFill>
                <a:latin typeface="Avenir Book" panose="02000503020000020003" pitchFamily="2" charset="0"/>
              </a:rPr>
              <a:t>)</a:t>
            </a:r>
          </a:p>
        </p:txBody>
      </p:sp>
      <p:sp>
        <p:nvSpPr>
          <p:cNvPr id="18" name="TextBox 17">
            <a:extLst>
              <a:ext uri="{FF2B5EF4-FFF2-40B4-BE49-F238E27FC236}">
                <a16:creationId xmlns:a16="http://schemas.microsoft.com/office/drawing/2014/main" id="{C171E86D-AA3D-1B0E-5C39-5148B983596F}"/>
              </a:ext>
            </a:extLst>
          </p:cNvPr>
          <p:cNvSpPr txBox="1"/>
          <p:nvPr/>
        </p:nvSpPr>
        <p:spPr>
          <a:xfrm>
            <a:off x="2873683" y="3439130"/>
            <a:ext cx="1001877" cy="769441"/>
          </a:xfrm>
          <a:prstGeom prst="rect">
            <a:avLst/>
          </a:prstGeom>
          <a:noFill/>
          <a:effectLst/>
        </p:spPr>
        <p:txBody>
          <a:bodyPr wrap="none" lIns="0" tIns="0" rIns="0" bIns="0" rtlCol="0">
            <a:spAutoFit/>
          </a:bodyPr>
          <a:lstStyle/>
          <a:p>
            <a:pPr algn="l">
              <a:spcBef>
                <a:spcPts val="1200"/>
              </a:spcBef>
            </a:pPr>
            <a:r>
              <a:rPr lang="en-US" sz="2000">
                <a:solidFill>
                  <a:schemeClr val="accent1"/>
                </a:solidFill>
                <a:latin typeface="Avenir Book" panose="02000503020000020003" pitchFamily="2" charset="0"/>
              </a:rPr>
              <a:t>FOLFOX</a:t>
            </a:r>
          </a:p>
          <a:p>
            <a:pPr algn="l">
              <a:spcBef>
                <a:spcPts val="1200"/>
              </a:spcBef>
            </a:pPr>
            <a:r>
              <a:rPr lang="en-US" sz="2000">
                <a:solidFill>
                  <a:schemeClr val="accent1"/>
                </a:solidFill>
                <a:latin typeface="Avenir Book" panose="02000503020000020003" pitchFamily="2" charset="0"/>
              </a:rPr>
              <a:t>FOLFIRI</a:t>
            </a:r>
          </a:p>
        </p:txBody>
      </p:sp>
      <p:sp>
        <p:nvSpPr>
          <p:cNvPr id="2" name="TextBox 1">
            <a:extLst>
              <a:ext uri="{FF2B5EF4-FFF2-40B4-BE49-F238E27FC236}">
                <a16:creationId xmlns:a16="http://schemas.microsoft.com/office/drawing/2014/main" id="{0A44535F-A6DC-3FB8-0DE2-2C75957F4DAF}"/>
              </a:ext>
            </a:extLst>
          </p:cNvPr>
          <p:cNvSpPr txBox="1"/>
          <p:nvPr/>
        </p:nvSpPr>
        <p:spPr>
          <a:xfrm>
            <a:off x="2871403" y="4790667"/>
            <a:ext cx="1819409" cy="307777"/>
          </a:xfrm>
          <a:prstGeom prst="rect">
            <a:avLst/>
          </a:prstGeom>
          <a:noFill/>
          <a:effectLst/>
        </p:spPr>
        <p:txBody>
          <a:bodyPr wrap="none" lIns="0" tIns="0" rIns="0" bIns="0" rtlCol="0">
            <a:spAutoFit/>
          </a:bodyPr>
          <a:lstStyle/>
          <a:p>
            <a:pPr algn="l">
              <a:spcBef>
                <a:spcPts val="1200"/>
              </a:spcBef>
            </a:pPr>
            <a:r>
              <a:rPr lang="en-US" sz="2000">
                <a:solidFill>
                  <a:schemeClr val="accent1"/>
                </a:solidFill>
                <a:latin typeface="Avenir Heavy" panose="020B0703020203020204" pitchFamily="34" charset="0"/>
              </a:rPr>
              <a:t>Antiangiogenic</a:t>
            </a:r>
          </a:p>
        </p:txBody>
      </p:sp>
      <p:sp>
        <p:nvSpPr>
          <p:cNvPr id="11" name="TextBox 10">
            <a:extLst>
              <a:ext uri="{FF2B5EF4-FFF2-40B4-BE49-F238E27FC236}">
                <a16:creationId xmlns:a16="http://schemas.microsoft.com/office/drawing/2014/main" id="{A7B8D0D8-9BED-9260-4967-65979CC4472A}"/>
              </a:ext>
            </a:extLst>
          </p:cNvPr>
          <p:cNvSpPr txBox="1"/>
          <p:nvPr/>
        </p:nvSpPr>
        <p:spPr>
          <a:xfrm>
            <a:off x="314920" y="1992105"/>
            <a:ext cx="3000034" cy="307777"/>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a:solidFill>
                  <a:schemeClr val="accent1"/>
                </a:solidFill>
                <a:latin typeface="Avenir Medium" panose="02000603020000020003" pitchFamily="2" charset="0"/>
              </a:rPr>
              <a:t>for RAS-mutated mCRC</a:t>
            </a:r>
            <a:endParaRPr kumimoji="0" lang="en-US" sz="2400" b="0" i="0" u="none" strike="noStrike" kern="1200" cap="none" spc="0" normalizeH="0" baseline="50000" noProof="0">
              <a:ln>
                <a:noFill/>
              </a:ln>
              <a:solidFill>
                <a:schemeClr val="accent1"/>
              </a:solidFill>
              <a:effectLst/>
              <a:uLnTx/>
              <a:uFillTx/>
              <a:latin typeface="Avenir Medium" panose="02000603020000020003" pitchFamily="2" charset="0"/>
            </a:endParaRPr>
          </a:p>
        </p:txBody>
      </p:sp>
      <p:sp>
        <p:nvSpPr>
          <p:cNvPr id="3" name="Rectangle 2">
            <a:hlinkClick r:id="rId5" action="ppaction://hlinksldjump"/>
            <a:extLst>
              <a:ext uri="{FF2B5EF4-FFF2-40B4-BE49-F238E27FC236}">
                <a16:creationId xmlns:a16="http://schemas.microsoft.com/office/drawing/2014/main" id="{F674F7E2-6A13-A927-8B61-E78DC804A10E}"/>
              </a:ext>
            </a:extLst>
          </p:cNvPr>
          <p:cNvSpPr/>
          <p:nvPr/>
        </p:nvSpPr>
        <p:spPr>
          <a:xfrm>
            <a:off x="11096625" y="6191250"/>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
        <p:nvSpPr>
          <p:cNvPr id="16" name="Text Placeholder 15">
            <a:extLst>
              <a:ext uri="{FF2B5EF4-FFF2-40B4-BE49-F238E27FC236}">
                <a16:creationId xmlns:a16="http://schemas.microsoft.com/office/drawing/2014/main" id="{3EDAE984-341D-AD84-ECFA-C4D74827703A}"/>
              </a:ext>
            </a:extLst>
          </p:cNvPr>
          <p:cNvSpPr>
            <a:spLocks noGrp="1"/>
          </p:cNvSpPr>
          <p:nvPr>
            <p:ph type="body" sz="quarter" idx="10"/>
          </p:nvPr>
        </p:nvSpPr>
        <p:spPr/>
        <p:txBody>
          <a:bodyPr/>
          <a:lstStyle/>
          <a:p>
            <a:pPr marL="169863" indent="-169863">
              <a:buFont typeface="+mj-lt"/>
              <a:buAutoNum type="arabicPeriod"/>
            </a:pPr>
            <a:r>
              <a:rPr lang="en-US">
                <a:solidFill>
                  <a:schemeClr val="accent5">
                    <a:lumMod val="40000"/>
                    <a:lumOff val="60000"/>
                  </a:schemeClr>
                </a:solidFill>
                <a:latin typeface="Avenir Light" panose="020B0402020203020204" pitchFamily="34" charset="0"/>
              </a:rPr>
              <a:t>Jones R et al. Br J Cancer. 2017 Mar 28;116(7):923-929.</a:t>
            </a:r>
          </a:p>
        </p:txBody>
      </p:sp>
      <p:sp>
        <p:nvSpPr>
          <p:cNvPr id="8" name="TextBox 7">
            <a:extLst>
              <a:ext uri="{FF2B5EF4-FFF2-40B4-BE49-F238E27FC236}">
                <a16:creationId xmlns:a16="http://schemas.microsoft.com/office/drawing/2014/main" id="{EACAF7D9-D7EB-98C0-5287-413EE22F1172}"/>
              </a:ext>
            </a:extLst>
          </p:cNvPr>
          <p:cNvSpPr txBox="1"/>
          <p:nvPr/>
        </p:nvSpPr>
        <p:spPr>
          <a:xfrm>
            <a:off x="7639327" y="1485929"/>
            <a:ext cx="4656115" cy="800219"/>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200">
                <a:solidFill>
                  <a:schemeClr val="accent3">
                    <a:lumMod val="75000"/>
                  </a:schemeClr>
                </a:solidFill>
                <a:latin typeface="Roboto Slab" pitchFamily="2" charset="0"/>
                <a:ea typeface="Roboto Slab" pitchFamily="2" charset="0"/>
              </a:rPr>
              <a:t>KRAS G12C </a:t>
            </a:r>
            <a:r>
              <a:rPr lang="en-US" sz="2000">
                <a:solidFill>
                  <a:schemeClr val="accent3">
                    <a:lumMod val="75000"/>
                  </a:schemeClr>
                </a:solidFill>
                <a:latin typeface="Avenir Medium" panose="02000603020000020003" pitchFamily="2" charset="0"/>
              </a:rPr>
              <a:t>therapies would address a small part of the need</a:t>
            </a:r>
            <a:r>
              <a:rPr lang="en-US" baseline="50000">
                <a:solidFill>
                  <a:schemeClr val="accent3">
                    <a:lumMod val="75000"/>
                  </a:schemeClr>
                </a:solidFill>
                <a:latin typeface="Avenir Medium" panose="02000603020000020003" pitchFamily="2" charset="0"/>
              </a:rPr>
              <a:t>1</a:t>
            </a:r>
            <a:endParaRPr kumimoji="0" lang="en-US" sz="2400" b="0" i="0" u="none" strike="noStrike" kern="1200" cap="none" spc="0" normalizeH="0" baseline="50000" noProof="0">
              <a:ln>
                <a:noFill/>
              </a:ln>
              <a:solidFill>
                <a:schemeClr val="accent3">
                  <a:lumMod val="75000"/>
                </a:schemeClr>
              </a:solidFill>
              <a:effectLst/>
              <a:uLnTx/>
              <a:uFillTx/>
              <a:latin typeface="Avenir Medium" panose="02000603020000020003" pitchFamily="2" charset="0"/>
            </a:endParaRPr>
          </a:p>
        </p:txBody>
      </p:sp>
      <p:sp>
        <p:nvSpPr>
          <p:cNvPr id="17" name="TextBox 16">
            <a:extLst>
              <a:ext uri="{FF2B5EF4-FFF2-40B4-BE49-F238E27FC236}">
                <a16:creationId xmlns:a16="http://schemas.microsoft.com/office/drawing/2014/main" id="{5362BAF6-6D56-9EDB-A0A6-15EA42CE8D78}"/>
              </a:ext>
            </a:extLst>
          </p:cNvPr>
          <p:cNvSpPr txBox="1"/>
          <p:nvPr/>
        </p:nvSpPr>
        <p:spPr>
          <a:xfrm>
            <a:off x="12295442" y="1485929"/>
            <a:ext cx="4656115" cy="800219"/>
          </a:xfrm>
          <a:prstGeom prst="rect">
            <a:avLst/>
          </a:prstGeom>
          <a:noFill/>
        </p:spPr>
        <p:txBody>
          <a:bodyPr wrap="square" lIns="0" tIns="0" rIns="0" bIns="0"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lang="en-US" sz="3200">
                <a:solidFill>
                  <a:schemeClr val="accent1"/>
                </a:solidFill>
                <a:latin typeface="Roboto Slab" pitchFamily="2" charset="0"/>
                <a:ea typeface="Roboto Slab" pitchFamily="2" charset="0"/>
              </a:rPr>
              <a:t>ONVANSERTIB</a:t>
            </a:r>
            <a:r>
              <a:rPr lang="en-US" sz="2000">
                <a:solidFill>
                  <a:srgbClr val="345366"/>
                </a:solidFill>
                <a:latin typeface="Avenir Medium" panose="02000603020000020003" pitchFamily="2" charset="0"/>
              </a:rPr>
              <a:t> addresses 52% of mCRC cases are RAS-mutated</a:t>
            </a:r>
            <a:r>
              <a:rPr lang="en-US" sz="2000" baseline="30000">
                <a:solidFill>
                  <a:srgbClr val="345366"/>
                </a:solidFill>
                <a:latin typeface="Avenir Medium" panose="02000603020000020003" pitchFamily="2" charset="0"/>
              </a:rPr>
              <a:t>1</a:t>
            </a:r>
            <a:endParaRPr lang="en-US" baseline="30000">
              <a:solidFill>
                <a:srgbClr val="345366"/>
              </a:solidFill>
              <a:latin typeface="Avenir Medium" panose="02000603020000020003" pitchFamily="2" charset="0"/>
            </a:endParaRPr>
          </a:p>
        </p:txBody>
      </p:sp>
      <p:sp>
        <p:nvSpPr>
          <p:cNvPr id="21" name="!!TextBox 20">
            <a:extLst>
              <a:ext uri="{FF2B5EF4-FFF2-40B4-BE49-F238E27FC236}">
                <a16:creationId xmlns:a16="http://schemas.microsoft.com/office/drawing/2014/main" id="{38C8256A-78A4-AC41-89E1-DC60752CC864}"/>
              </a:ext>
            </a:extLst>
          </p:cNvPr>
          <p:cNvSpPr txBox="1"/>
          <p:nvPr/>
        </p:nvSpPr>
        <p:spPr>
          <a:xfrm>
            <a:off x="9496611" y="2687948"/>
            <a:ext cx="269306" cy="215444"/>
          </a:xfrm>
          <a:prstGeom prst="rect">
            <a:avLst/>
          </a:prstGeom>
          <a:noFill/>
        </p:spPr>
        <p:txBody>
          <a:bodyPr wrap="none"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solidFill>
                  <a:schemeClr val="bg1"/>
                </a:solidFill>
                <a:latin typeface="Avenir Black" panose="020B0803020203020204" pitchFamily="34" charset="0"/>
              </a:rPr>
              <a:t>4%</a:t>
            </a:r>
          </a:p>
        </p:txBody>
      </p:sp>
    </p:spTree>
    <p:extLst>
      <p:ext uri="{BB962C8B-B14F-4D97-AF65-F5344CB8AC3E}">
        <p14:creationId xmlns:p14="http://schemas.microsoft.com/office/powerpoint/2010/main" val="676509463"/>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250"/>
                                        <p:tgtEl>
                                          <p:spTgt spid="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fade">
                                      <p:cBhvr>
                                        <p:cTn id="10" dur="250"/>
                                        <p:tgtEl>
                                          <p:spTgt spid="9"/>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25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9" grpId="0">
        <p:bldAsOne/>
      </p:bldGraphic>
      <p:bldP spid="8" grpId="0"/>
      <p:bldP spid="21"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6671EC6-8562-F891-2ADE-675B582A182C}"/>
              </a:ext>
            </a:extLst>
          </p:cNvPr>
          <p:cNvSpPr>
            <a:spLocks noGrp="1"/>
          </p:cNvSpPr>
          <p:nvPr>
            <p:ph type="title"/>
          </p:nvPr>
        </p:nvSpPr>
        <p:spPr>
          <a:xfrm>
            <a:off x="304802" y="111578"/>
            <a:ext cx="11810998" cy="1000832"/>
          </a:xfrm>
        </p:spPr>
        <p:txBody>
          <a:bodyPr/>
          <a:lstStyle/>
          <a:p>
            <a:r>
              <a:rPr lang="en-US"/>
              <a:t>Patient responses to </a:t>
            </a:r>
            <a:r>
              <a:rPr lang="en-US" err="1"/>
              <a:t>onvansertib+SoC</a:t>
            </a:r>
            <a:r>
              <a:rPr lang="en-US"/>
              <a:t> can deepen over time</a:t>
            </a:r>
          </a:p>
        </p:txBody>
      </p:sp>
      <p:pic>
        <p:nvPicPr>
          <p:cNvPr id="3" name="Picture 2">
            <a:extLst>
              <a:ext uri="{FF2B5EF4-FFF2-40B4-BE49-F238E27FC236}">
                <a16:creationId xmlns:a16="http://schemas.microsoft.com/office/drawing/2014/main" id="{5FFA44E4-EF95-8C07-1356-4A9A62F5CA2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p:blipFill>
        <p:spPr bwMode="auto">
          <a:xfrm>
            <a:off x="673303" y="2022753"/>
            <a:ext cx="6787833" cy="4189062"/>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11FEE3AB-9664-CDA9-1655-8C6810433B62}"/>
              </a:ext>
            </a:extLst>
          </p:cNvPr>
          <p:cNvSpPr txBox="1"/>
          <p:nvPr/>
        </p:nvSpPr>
        <p:spPr>
          <a:xfrm>
            <a:off x="413910" y="1475566"/>
            <a:ext cx="11216640" cy="276999"/>
          </a:xfrm>
          <a:prstGeom prst="rect">
            <a:avLst/>
          </a:prstGeom>
          <a:noFill/>
        </p:spPr>
        <p:txBody>
          <a:bodyPr wrap="square" lIns="0" tIns="0" rIns="0" bIns="0" rtlCol="0">
            <a:spAutoFit/>
          </a:bodyPr>
          <a:lstStyle/>
          <a:p>
            <a:pPr>
              <a:defRPr/>
            </a:pPr>
            <a:r>
              <a:rPr kumimoji="0" lang="en-US" sz="1800" b="0" i="0" u="none" strike="noStrike" kern="1200" cap="none" spc="0" normalizeH="0" baseline="0" noProof="0">
                <a:ln>
                  <a:noFill/>
                </a:ln>
                <a:solidFill>
                  <a:srgbClr val="58595B"/>
                </a:solidFill>
                <a:effectLst/>
                <a:uLnTx/>
                <a:uFillTx/>
                <a:latin typeface="Avenir Black" panose="020B0803020203020204" pitchFamily="34" charset="0"/>
                <a:ea typeface="+mn-ea"/>
                <a:cs typeface="+mn-cs"/>
              </a:rPr>
              <a:t>Spider plot </a:t>
            </a: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 </a:t>
            </a:r>
            <a:r>
              <a:rPr lang="en-US">
                <a:solidFill>
                  <a:srgbClr val="58595B"/>
                </a:solidFill>
                <a:latin typeface="Avenir Book" panose="02000503020000020003" pitchFamily="2" charset="0"/>
              </a:rPr>
              <a:t>21 evaluable patients (as of </a:t>
            </a: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September 13, 2023)*</a:t>
            </a:r>
          </a:p>
        </p:txBody>
      </p:sp>
      <p:sp>
        <p:nvSpPr>
          <p:cNvPr id="6" name="Text Placeholder 23">
            <a:extLst>
              <a:ext uri="{FF2B5EF4-FFF2-40B4-BE49-F238E27FC236}">
                <a16:creationId xmlns:a16="http://schemas.microsoft.com/office/drawing/2014/main" id="{E6B9DB65-2C0A-731F-7373-721B0A15A5C5}"/>
              </a:ext>
            </a:extLst>
          </p:cNvPr>
          <p:cNvSpPr txBox="1">
            <a:spLocks/>
          </p:cNvSpPr>
          <p:nvPr/>
        </p:nvSpPr>
        <p:spPr>
          <a:xfrm>
            <a:off x="304799" y="6459075"/>
            <a:ext cx="11216641" cy="276999"/>
          </a:xfrm>
          <a:prstGeom prst="rect">
            <a:avLst/>
          </a:prstGeom>
        </p:spPr>
        <p:txBody>
          <a:bodyPr vert="horz" wrap="square" lIns="0" tIns="0" rIns="0" bIns="0" rtlCol="0" anchor="t">
            <a:spAutoFit/>
          </a:bodyPr>
          <a:lstStyle>
            <a:defPPr>
              <a:defRPr lang="en-US"/>
            </a:defPPr>
            <a:lvl1pPr marL="0" algn="l" defTabSz="914400" rtl="0" eaLnBrk="1" latinLnBrk="0" hangingPunct="1">
              <a:defRPr sz="1050" kern="1200">
                <a:solidFill>
                  <a:schemeClr val="accent5">
                    <a:lumMod val="60000"/>
                    <a:lumOff val="40000"/>
                  </a:schemeClr>
                </a:solidFill>
                <a:latin typeface="Avenir Book" panose="02000503020000020003" pitchFamily="2"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25425" indent="-225425"/>
            <a:r>
              <a:rPr lang="en-US" sz="900">
                <a:latin typeface="Avenir Light" panose="020B0402020203020204" pitchFamily="34" charset="0"/>
              </a:rPr>
              <a:t>*	Spider plot reflect interim data as of September 13, 2023 from an ongoing trial and unlocked EDC database. For ORR analysis, there are two patients excluded (04-026 and 04-041) that had two cycles of treatment but left the trial before their first post-baseline scan.</a:t>
            </a:r>
          </a:p>
        </p:txBody>
      </p:sp>
      <p:grpSp>
        <p:nvGrpSpPr>
          <p:cNvPr id="9" name="Group 8">
            <a:extLst>
              <a:ext uri="{FF2B5EF4-FFF2-40B4-BE49-F238E27FC236}">
                <a16:creationId xmlns:a16="http://schemas.microsoft.com/office/drawing/2014/main" id="{85FF69BC-B7D6-E62F-1CE9-342F10862DF3}"/>
              </a:ext>
            </a:extLst>
          </p:cNvPr>
          <p:cNvGrpSpPr/>
          <p:nvPr/>
        </p:nvGrpSpPr>
        <p:grpSpPr>
          <a:xfrm>
            <a:off x="5901462" y="4237644"/>
            <a:ext cx="2115345" cy="513745"/>
            <a:chOff x="9902435" y="2540555"/>
            <a:chExt cx="2115345" cy="513745"/>
          </a:xfrm>
        </p:grpSpPr>
        <p:sp>
          <p:nvSpPr>
            <p:cNvPr id="10" name="TextBox 9">
              <a:extLst>
                <a:ext uri="{FF2B5EF4-FFF2-40B4-BE49-F238E27FC236}">
                  <a16:creationId xmlns:a16="http://schemas.microsoft.com/office/drawing/2014/main" id="{6B057D93-F8DD-C56B-7BA9-97E4CCA79451}"/>
                </a:ext>
              </a:extLst>
            </p:cNvPr>
            <p:cNvSpPr txBox="1">
              <a:spLocks noChangeAspect="1"/>
            </p:cNvSpPr>
            <p:nvPr/>
          </p:nvSpPr>
          <p:spPr>
            <a:xfrm>
              <a:off x="9902435" y="2540555"/>
              <a:ext cx="206926" cy="400110"/>
            </a:xfrm>
            <a:prstGeom prst="rect">
              <a:avLst/>
            </a:prstGeom>
            <a:noFill/>
          </p:spPr>
          <p:txBody>
            <a:bodyPr wrap="square">
              <a:spAutoFit/>
            </a:bodyPr>
            <a:lstStyle/>
            <a:p>
              <a:r>
                <a:rPr lang="en-US" sz="2000">
                  <a:solidFill>
                    <a:schemeClr val="accent2"/>
                  </a:solidFill>
                  <a:sym typeface="Symbol" panose="05050102010706020507" pitchFamily="18" charset="2"/>
                </a:rPr>
                <a:t></a:t>
              </a:r>
              <a:r>
                <a:rPr lang="en-US">
                  <a:solidFill>
                    <a:schemeClr val="accent2"/>
                  </a:solidFill>
                  <a:sym typeface="Symbol" panose="05050102010706020507" pitchFamily="18" charset="2"/>
                </a:rPr>
                <a:t> </a:t>
              </a:r>
              <a:endParaRPr lang="en-US"/>
            </a:p>
          </p:txBody>
        </p:sp>
        <p:sp>
          <p:nvSpPr>
            <p:cNvPr id="11" name="TextBox 10">
              <a:extLst>
                <a:ext uri="{FF2B5EF4-FFF2-40B4-BE49-F238E27FC236}">
                  <a16:creationId xmlns:a16="http://schemas.microsoft.com/office/drawing/2014/main" id="{96838226-3D8E-7F9E-4198-3A310B4D95B9}"/>
                </a:ext>
              </a:extLst>
            </p:cNvPr>
            <p:cNvSpPr txBox="1"/>
            <p:nvPr/>
          </p:nvSpPr>
          <p:spPr>
            <a:xfrm>
              <a:off x="9914319" y="2592635"/>
              <a:ext cx="2103461" cy="461665"/>
            </a:xfrm>
            <a:prstGeom prst="rect">
              <a:avLst/>
            </a:prstGeom>
            <a:noFill/>
          </p:spPr>
          <p:txBody>
            <a:bodyPr wrap="square" rtlCol="0">
              <a:spAutoFit/>
            </a:bodyPr>
            <a:lstStyle/>
            <a:p>
              <a:r>
                <a:rPr lang="en-US" sz="1400">
                  <a:solidFill>
                    <a:schemeClr val="accent2"/>
                  </a:solidFill>
                  <a:sym typeface="Symbol" panose="05050102010706020507" pitchFamily="18" charset="2"/>
                </a:rPr>
                <a:t>   </a:t>
              </a:r>
              <a:r>
                <a:rPr lang="en-US" sz="1000">
                  <a:sym typeface="Symbol" panose="05050102010706020507" pitchFamily="18" charset="2"/>
                </a:rPr>
                <a:t>Confirmed PR</a:t>
              </a:r>
            </a:p>
            <a:p>
              <a:r>
                <a:rPr lang="en-US" sz="1000">
                  <a:sym typeface="Symbol" panose="05050102010706020507" pitchFamily="18" charset="2"/>
                </a:rPr>
                <a:t>    Waiting for confirmatory scan</a:t>
              </a:r>
              <a:endParaRPr lang="en-US" sz="1000"/>
            </a:p>
          </p:txBody>
        </p:sp>
      </p:grpSp>
      <p:sp>
        <p:nvSpPr>
          <p:cNvPr id="12" name="Oval 11">
            <a:extLst>
              <a:ext uri="{FF2B5EF4-FFF2-40B4-BE49-F238E27FC236}">
                <a16:creationId xmlns:a16="http://schemas.microsoft.com/office/drawing/2014/main" id="{D9C8367B-C75D-472C-4BA5-BE0D902E6E67}"/>
              </a:ext>
            </a:extLst>
          </p:cNvPr>
          <p:cNvSpPr>
            <a:spLocks noChangeAspect="1"/>
          </p:cNvSpPr>
          <p:nvPr/>
        </p:nvSpPr>
        <p:spPr>
          <a:xfrm>
            <a:off x="6010401" y="4590410"/>
            <a:ext cx="73152" cy="73152"/>
          </a:xfrm>
          <a:prstGeom prst="ellipse">
            <a:avLst/>
          </a:prstGeom>
          <a:noFill/>
          <a:ln w="1905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6302D0A5-CDB9-9C22-697A-FA245F0ECC0E}"/>
              </a:ext>
            </a:extLst>
          </p:cNvPr>
          <p:cNvSpPr txBox="1">
            <a:spLocks noChangeAspect="1"/>
          </p:cNvSpPr>
          <p:nvPr/>
        </p:nvSpPr>
        <p:spPr>
          <a:xfrm>
            <a:off x="4137727" y="4466498"/>
            <a:ext cx="206926" cy="400110"/>
          </a:xfrm>
          <a:prstGeom prst="rect">
            <a:avLst/>
          </a:prstGeom>
          <a:noFill/>
        </p:spPr>
        <p:txBody>
          <a:bodyPr wrap="square">
            <a:spAutoFit/>
          </a:bodyPr>
          <a:lstStyle/>
          <a:p>
            <a:r>
              <a:rPr lang="en-US" sz="2000">
                <a:solidFill>
                  <a:schemeClr val="accent2"/>
                </a:solidFill>
                <a:sym typeface="Symbol" panose="05050102010706020507" pitchFamily="18" charset="2"/>
              </a:rPr>
              <a:t></a:t>
            </a:r>
            <a:r>
              <a:rPr lang="en-US">
                <a:solidFill>
                  <a:schemeClr val="accent2"/>
                </a:solidFill>
                <a:sym typeface="Symbol" panose="05050102010706020507" pitchFamily="18" charset="2"/>
              </a:rPr>
              <a:t> </a:t>
            </a:r>
            <a:endParaRPr lang="en-US"/>
          </a:p>
        </p:txBody>
      </p:sp>
      <p:sp>
        <p:nvSpPr>
          <p:cNvPr id="15" name="Oval 14">
            <a:extLst>
              <a:ext uri="{FF2B5EF4-FFF2-40B4-BE49-F238E27FC236}">
                <a16:creationId xmlns:a16="http://schemas.microsoft.com/office/drawing/2014/main" id="{17F9D6BC-881B-6507-E2B9-1947FF56CEB5}"/>
              </a:ext>
            </a:extLst>
          </p:cNvPr>
          <p:cNvSpPr>
            <a:spLocks noChangeAspect="1"/>
          </p:cNvSpPr>
          <p:nvPr/>
        </p:nvSpPr>
        <p:spPr>
          <a:xfrm>
            <a:off x="3637352" y="4514216"/>
            <a:ext cx="73152" cy="73152"/>
          </a:xfrm>
          <a:prstGeom prst="ellipse">
            <a:avLst/>
          </a:prstGeom>
          <a:noFill/>
          <a:ln w="1905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C2004C92-FB9E-57B6-B99C-492868B089E2}"/>
              </a:ext>
            </a:extLst>
          </p:cNvPr>
          <p:cNvSpPr>
            <a:spLocks noChangeAspect="1"/>
          </p:cNvSpPr>
          <p:nvPr/>
        </p:nvSpPr>
        <p:spPr>
          <a:xfrm>
            <a:off x="3772177" y="4750066"/>
            <a:ext cx="73152" cy="73152"/>
          </a:xfrm>
          <a:prstGeom prst="ellipse">
            <a:avLst/>
          </a:prstGeom>
          <a:noFill/>
          <a:ln w="1905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CF641F0A-DB05-E08F-4A3F-A0D3E45AF5A6}"/>
              </a:ext>
            </a:extLst>
          </p:cNvPr>
          <p:cNvSpPr>
            <a:spLocks noChangeAspect="1"/>
          </p:cNvSpPr>
          <p:nvPr/>
        </p:nvSpPr>
        <p:spPr>
          <a:xfrm>
            <a:off x="2104256" y="4542638"/>
            <a:ext cx="73152" cy="73152"/>
          </a:xfrm>
          <a:prstGeom prst="ellipse">
            <a:avLst/>
          </a:prstGeom>
          <a:noFill/>
          <a:ln w="1905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 name="Straight Connector 6">
            <a:extLst>
              <a:ext uri="{FF2B5EF4-FFF2-40B4-BE49-F238E27FC236}">
                <a16:creationId xmlns:a16="http://schemas.microsoft.com/office/drawing/2014/main" id="{1BCC8BF7-128C-D96F-F2B5-04E7070C52D4}"/>
              </a:ext>
            </a:extLst>
          </p:cNvPr>
          <p:cNvCxnSpPr/>
          <p:nvPr/>
        </p:nvCxnSpPr>
        <p:spPr>
          <a:xfrm>
            <a:off x="2604302" y="2500129"/>
            <a:ext cx="0" cy="3291840"/>
          </a:xfrm>
          <a:prstGeom prst="line">
            <a:avLst/>
          </a:prstGeom>
          <a:ln w="28575">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14" name="Rectangle: Rounded Corners 13">
            <a:extLst>
              <a:ext uri="{FF2B5EF4-FFF2-40B4-BE49-F238E27FC236}">
                <a16:creationId xmlns:a16="http://schemas.microsoft.com/office/drawing/2014/main" id="{BE1138B5-DF1A-C563-F66B-86CB649796A6}"/>
              </a:ext>
            </a:extLst>
          </p:cNvPr>
          <p:cNvSpPr/>
          <p:nvPr/>
        </p:nvSpPr>
        <p:spPr>
          <a:xfrm>
            <a:off x="2531945" y="2229658"/>
            <a:ext cx="2377440" cy="269875"/>
          </a:xfrm>
          <a:prstGeom prst="roundRect">
            <a:avLst/>
          </a:prstGeom>
          <a:solidFill>
            <a:schemeClr val="bg1"/>
          </a:solidFill>
          <a:ln w="9525">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19" name="TextBox 18">
            <a:extLst>
              <a:ext uri="{FF2B5EF4-FFF2-40B4-BE49-F238E27FC236}">
                <a16:creationId xmlns:a16="http://schemas.microsoft.com/office/drawing/2014/main" id="{36EE75F8-3681-2A43-F491-232A338D44DE}"/>
              </a:ext>
            </a:extLst>
          </p:cNvPr>
          <p:cNvSpPr txBox="1"/>
          <p:nvPr/>
        </p:nvSpPr>
        <p:spPr>
          <a:xfrm>
            <a:off x="2573267" y="2265207"/>
            <a:ext cx="2263441" cy="215444"/>
          </a:xfrm>
          <a:prstGeom prst="rect">
            <a:avLst/>
          </a:prstGeom>
          <a:noFill/>
          <a:effectLst/>
        </p:spPr>
        <p:txBody>
          <a:bodyPr wrap="none" lIns="0" tIns="0" rIns="0" bIns="0" rtlCol="0" anchor="b">
            <a:spAutoFit/>
          </a:bodyPr>
          <a:lstStyle/>
          <a:p>
            <a:pPr marL="0" marR="0" lvl="0" indent="0" algn="r" defTabSz="914400" rtl="0" eaLnBrk="1" fontAlgn="auto" latinLnBrk="0" hangingPunct="1">
              <a:lnSpc>
                <a:spcPct val="100000"/>
              </a:lnSpc>
              <a:spcBef>
                <a:spcPts val="1200"/>
              </a:spcBef>
              <a:spcAft>
                <a:spcPts val="0"/>
              </a:spcAft>
              <a:buClrTx/>
              <a:buSzTx/>
              <a:buFontTx/>
              <a:buNone/>
              <a:tabLst/>
              <a:defRPr/>
            </a:pPr>
            <a:r>
              <a:rPr lang="en-US" sz="1400" i="1">
                <a:solidFill>
                  <a:schemeClr val="accent1"/>
                </a:solidFill>
                <a:latin typeface="Avenir Book" panose="02000503020000020003" pitchFamily="2" charset="0"/>
              </a:rPr>
              <a:t>m</a:t>
            </a:r>
            <a:r>
              <a:rPr kumimoji="0" lang="en-US" sz="1400" b="0" i="1" u="none" strike="noStrike" kern="1200" cap="none" spc="0" normalizeH="0" baseline="0" noProof="0">
                <a:ln>
                  <a:noFill/>
                </a:ln>
                <a:solidFill>
                  <a:schemeClr val="accent1"/>
                </a:solidFill>
                <a:effectLst/>
                <a:uLnTx/>
                <a:uFillTx/>
                <a:latin typeface="Avenir Book" panose="02000503020000020003" pitchFamily="2" charset="0"/>
                <a:ea typeface="+mn-ea"/>
                <a:cs typeface="+mn-cs"/>
              </a:rPr>
              <a:t>PFS for SoC is 3.1 months</a:t>
            </a:r>
          </a:p>
        </p:txBody>
      </p:sp>
      <p:sp>
        <p:nvSpPr>
          <p:cNvPr id="4" name="Rectangle 3">
            <a:extLst>
              <a:ext uri="{FF2B5EF4-FFF2-40B4-BE49-F238E27FC236}">
                <a16:creationId xmlns:a16="http://schemas.microsoft.com/office/drawing/2014/main" id="{A74038B1-6E35-E514-D04C-A1C6BB8B7F32}"/>
              </a:ext>
            </a:extLst>
          </p:cNvPr>
          <p:cNvSpPr/>
          <p:nvPr/>
        </p:nvSpPr>
        <p:spPr>
          <a:xfrm>
            <a:off x="6120272" y="4343400"/>
            <a:ext cx="1767758" cy="46006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1FBF9F48-8511-B981-55DE-FDA244F1B22C}"/>
              </a:ext>
            </a:extLst>
          </p:cNvPr>
          <p:cNvSpPr txBox="1"/>
          <p:nvPr/>
        </p:nvSpPr>
        <p:spPr>
          <a:xfrm>
            <a:off x="6140234" y="4285336"/>
            <a:ext cx="2103461" cy="461665"/>
          </a:xfrm>
          <a:prstGeom prst="rect">
            <a:avLst/>
          </a:prstGeom>
          <a:noFill/>
        </p:spPr>
        <p:txBody>
          <a:bodyPr wrap="square" rtlCol="0">
            <a:spAutoFit/>
          </a:bodyPr>
          <a:lstStyle/>
          <a:p>
            <a:r>
              <a:rPr lang="en-US" sz="1400">
                <a:solidFill>
                  <a:srgbClr val="345366"/>
                </a:solidFill>
                <a:latin typeface="Avenir"/>
                <a:sym typeface="Symbol" panose="05050102010706020507" pitchFamily="18" charset="2"/>
              </a:rPr>
              <a:t> </a:t>
            </a:r>
            <a:r>
              <a:rPr lang="en-US" sz="1000">
                <a:solidFill>
                  <a:srgbClr val="345366"/>
                </a:solidFill>
                <a:latin typeface="Avenir"/>
                <a:sym typeface="Symbol" panose="05050102010706020507" pitchFamily="18" charset="2"/>
              </a:rPr>
              <a:t>Confirmed PR</a:t>
            </a:r>
          </a:p>
          <a:p>
            <a:r>
              <a:rPr lang="en-US" sz="1000">
                <a:solidFill>
                  <a:srgbClr val="345366"/>
                </a:solidFill>
                <a:latin typeface="Avenir"/>
                <a:sym typeface="Symbol" panose="05050102010706020507" pitchFamily="18" charset="2"/>
              </a:rPr>
              <a:t> Waiting for confirmatory scan</a:t>
            </a:r>
            <a:endParaRPr lang="en-US" sz="1000">
              <a:solidFill>
                <a:srgbClr val="345366"/>
              </a:solidFill>
              <a:latin typeface="Avenir"/>
            </a:endParaRPr>
          </a:p>
        </p:txBody>
      </p:sp>
      <p:sp>
        <p:nvSpPr>
          <p:cNvPr id="16" name="Rectangle 15">
            <a:hlinkClick r:id="rId3" action="ppaction://hlinksldjump"/>
            <a:extLst>
              <a:ext uri="{FF2B5EF4-FFF2-40B4-BE49-F238E27FC236}">
                <a16:creationId xmlns:a16="http://schemas.microsoft.com/office/drawing/2014/main" id="{C7882F42-C200-072D-E344-200C4D3410B0}"/>
              </a:ext>
            </a:extLst>
          </p:cNvPr>
          <p:cNvSpPr/>
          <p:nvPr/>
        </p:nvSpPr>
        <p:spPr>
          <a:xfrm>
            <a:off x="11077014" y="6189744"/>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
        <p:nvSpPr>
          <p:cNvPr id="20" name="TextBox 19">
            <a:extLst>
              <a:ext uri="{FF2B5EF4-FFF2-40B4-BE49-F238E27FC236}">
                <a16:creationId xmlns:a16="http://schemas.microsoft.com/office/drawing/2014/main" id="{05D8C966-5588-F1CF-4732-0452ABDDF229}"/>
              </a:ext>
            </a:extLst>
          </p:cNvPr>
          <p:cNvSpPr txBox="1"/>
          <p:nvPr/>
        </p:nvSpPr>
        <p:spPr>
          <a:xfrm>
            <a:off x="6261270" y="4795284"/>
            <a:ext cx="3452068" cy="861774"/>
          </a:xfrm>
          <a:prstGeom prst="rect">
            <a:avLst/>
          </a:prstGeom>
          <a:noFill/>
        </p:spPr>
        <p:txBody>
          <a:bodyPr wrap="square" lIns="0" tIns="0" rIns="0" bIns="0" rtlCol="0">
            <a:spAutoFit/>
          </a:bodyPr>
          <a:lstStyle/>
          <a:p>
            <a:pPr algn="l"/>
            <a:r>
              <a:rPr lang="en-US" sz="1400"/>
              <a:t>Subsequent disclosure on Feb 29, 2024: Three of the four initial partial responses confirmed on their subsequent scan, and one initial partial response did not confirm</a:t>
            </a:r>
            <a:endParaRPr lang="en-US" sz="1400">
              <a:solidFill>
                <a:srgbClr val="FF00FF"/>
              </a:solidFill>
            </a:endParaRPr>
          </a:p>
        </p:txBody>
      </p:sp>
    </p:spTree>
    <p:extLst>
      <p:ext uri="{BB962C8B-B14F-4D97-AF65-F5344CB8AC3E}">
        <p14:creationId xmlns:p14="http://schemas.microsoft.com/office/powerpoint/2010/main" val="411599676"/>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54CE194-00E2-93BB-B31C-7D3B3AD7BB2D}"/>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16293"/>
          <a:stretch/>
        </p:blipFill>
        <p:spPr bwMode="auto">
          <a:xfrm>
            <a:off x="4273243" y="2193189"/>
            <a:ext cx="6147466" cy="3675599"/>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D469B24E-F896-4A52-B966-0314CD960337}"/>
              </a:ext>
            </a:extLst>
          </p:cNvPr>
          <p:cNvSpPr>
            <a:spLocks noGrp="1"/>
          </p:cNvSpPr>
          <p:nvPr>
            <p:ph type="title"/>
          </p:nvPr>
        </p:nvSpPr>
        <p:spPr>
          <a:xfrm>
            <a:off x="318655" y="97654"/>
            <a:ext cx="11873345" cy="1005840"/>
          </a:xfrm>
        </p:spPr>
        <p:txBody>
          <a:bodyPr/>
          <a:lstStyle/>
          <a:p>
            <a:r>
              <a:rPr lang="en-US" err="1"/>
              <a:t>Onvansertib+SoC</a:t>
            </a:r>
            <a:r>
              <a:rPr lang="en-US"/>
              <a:t> has longer median PFS than 2</a:t>
            </a:r>
            <a:r>
              <a:rPr lang="en-US" baseline="30000"/>
              <a:t>nd</a:t>
            </a:r>
            <a:r>
              <a:rPr lang="en-US"/>
              <a:t> line historical controls</a:t>
            </a:r>
          </a:p>
        </p:txBody>
      </p:sp>
      <p:sp>
        <p:nvSpPr>
          <p:cNvPr id="5" name="Text Placeholder 4">
            <a:extLst>
              <a:ext uri="{FF2B5EF4-FFF2-40B4-BE49-F238E27FC236}">
                <a16:creationId xmlns:a16="http://schemas.microsoft.com/office/drawing/2014/main" id="{6D4FE293-6C63-4A52-BD42-68117CFE3BE2}"/>
              </a:ext>
            </a:extLst>
          </p:cNvPr>
          <p:cNvSpPr>
            <a:spLocks noGrp="1"/>
          </p:cNvSpPr>
          <p:nvPr>
            <p:ph type="body" sz="quarter" idx="10"/>
          </p:nvPr>
        </p:nvSpPr>
        <p:spPr>
          <a:xfrm>
            <a:off x="304800" y="6183237"/>
            <a:ext cx="11038938" cy="635418"/>
          </a:xfrm>
        </p:spPr>
        <p:txBody>
          <a:bodyPr/>
          <a:lstStyle/>
          <a:p>
            <a:pPr marL="174625" indent="-174625"/>
            <a:r>
              <a:rPr lang="en-US" sz="900">
                <a:latin typeface="Avenir Light" panose="020B0402020203020204" pitchFamily="34" charset="0"/>
              </a:rPr>
              <a:t>*	</a:t>
            </a:r>
            <a:r>
              <a:rPr lang="en-US" sz="900" err="1">
                <a:latin typeface="Avenir Light" panose="020B0402020203020204" pitchFamily="34" charset="0"/>
              </a:rPr>
              <a:t>Onvansertib</a:t>
            </a:r>
            <a:r>
              <a:rPr lang="en-US" sz="900">
                <a:latin typeface="Avenir Light" panose="020B0402020203020204" pitchFamily="34" charset="0"/>
              </a:rPr>
              <a:t> </a:t>
            </a:r>
            <a:r>
              <a:rPr lang="en-US" sz="900" err="1">
                <a:latin typeface="Avenir Light" panose="020B0402020203020204" pitchFamily="34" charset="0"/>
              </a:rPr>
              <a:t>mPFS</a:t>
            </a:r>
            <a:r>
              <a:rPr lang="en-US" sz="900">
                <a:latin typeface="Avenir Light" panose="020B0402020203020204" pitchFamily="34" charset="0"/>
              </a:rPr>
              <a:t> are interim data as of September 13, 2023 from an ongoing trial and unlocked EDC database. For PFS analysis, there are two patients included (04-026 and 04-041) that had two cycles of treatment but left the trial before their first post-baseline scan.</a:t>
            </a:r>
          </a:p>
          <a:p>
            <a:pPr marL="174625" indent="-174625"/>
            <a:r>
              <a:rPr lang="en-US" sz="900">
                <a:latin typeface="Avenir Light" panose="020B0402020203020204" pitchFamily="34" charset="0"/>
              </a:rPr>
              <a:t>1.	FDA insert for </a:t>
            </a:r>
            <a:r>
              <a:rPr lang="en-US" sz="900" err="1">
                <a:latin typeface="Avenir Light" panose="020B0402020203020204" pitchFamily="34" charset="0"/>
              </a:rPr>
              <a:t>Onivyde</a:t>
            </a:r>
            <a:r>
              <a:rPr lang="en-US" sz="900">
                <a:latin typeface="Avenir Light" panose="020B0402020203020204" pitchFamily="34" charset="0"/>
              </a:rPr>
              <a:t> (Nal-IRI): https://www.accessdata.fda.gov/drugsatfda_docs/label/2015/207793lbl.pdf ; 387: 545–57. Von Hoff et al., N Engl J Med 2013; 369:1691-703. </a:t>
            </a:r>
          </a:p>
          <a:p>
            <a:pPr marL="174625" indent="-174625"/>
            <a:r>
              <a:rPr lang="en-US" sz="900">
                <a:latin typeface="Avenir Light" panose="020B0402020203020204" pitchFamily="34" charset="0"/>
              </a:rPr>
              <a:t>2.	Probability of being progression-free at 16 weeks using KM survival analysis. Data not available for 2nd line.</a:t>
            </a:r>
          </a:p>
        </p:txBody>
      </p:sp>
      <p:sp>
        <p:nvSpPr>
          <p:cNvPr id="57" name="TextBox 56">
            <a:extLst>
              <a:ext uri="{FF2B5EF4-FFF2-40B4-BE49-F238E27FC236}">
                <a16:creationId xmlns:a16="http://schemas.microsoft.com/office/drawing/2014/main" id="{D093AF0C-5A37-905F-D370-FCBE8AF77F87}"/>
              </a:ext>
            </a:extLst>
          </p:cNvPr>
          <p:cNvSpPr txBox="1"/>
          <p:nvPr/>
        </p:nvSpPr>
        <p:spPr>
          <a:xfrm>
            <a:off x="398670" y="1475566"/>
            <a:ext cx="10939890" cy="276999"/>
          </a:xfrm>
          <a:prstGeom prst="rect">
            <a:avLst/>
          </a:prstGeom>
          <a:noFill/>
        </p:spPr>
        <p:txBody>
          <a:bodyPr wrap="square" lIns="0" tIns="0" rIns="0" bIns="0" rtlCol="0">
            <a:spAutoFit/>
          </a:bodyPr>
          <a:lstStyle/>
          <a:p>
            <a:pPr>
              <a:defRPr/>
            </a:pPr>
            <a:r>
              <a:rPr kumimoji="0" lang="en-US" sz="1800" b="0" i="0" u="none" strike="noStrike" kern="1200" cap="none" spc="0" normalizeH="0" baseline="0" noProof="0">
                <a:ln>
                  <a:noFill/>
                </a:ln>
                <a:solidFill>
                  <a:srgbClr val="58595B"/>
                </a:solidFill>
                <a:effectLst/>
                <a:uLnTx/>
                <a:uFillTx/>
                <a:latin typeface="Avenir Black" panose="020B0803020203020204" pitchFamily="34" charset="0"/>
                <a:ea typeface="+mn-ea"/>
                <a:cs typeface="+mn-cs"/>
              </a:rPr>
              <a:t>Progression-free survival </a:t>
            </a:r>
            <a:r>
              <a:rPr kumimoji="0" lang="en-US"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 </a:t>
            </a:r>
            <a:r>
              <a:rPr lang="en-US">
                <a:solidFill>
                  <a:srgbClr val="58595B"/>
                </a:solidFill>
                <a:latin typeface="Avenir Book" panose="02000503020000020003" pitchFamily="2" charset="0"/>
              </a:rPr>
              <a:t>23 evaluable patients (as of September 13</a:t>
            </a:r>
            <a:r>
              <a:rPr kumimoji="0" lang="en-US"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 2023)*</a:t>
            </a:r>
          </a:p>
        </p:txBody>
      </p:sp>
      <p:sp>
        <p:nvSpPr>
          <p:cNvPr id="16" name="Rectangle: Rounded Corners 15">
            <a:extLst>
              <a:ext uri="{FF2B5EF4-FFF2-40B4-BE49-F238E27FC236}">
                <a16:creationId xmlns:a16="http://schemas.microsoft.com/office/drawing/2014/main" id="{DD2DE11A-F245-D854-FCDE-0A891DFD7E5D}"/>
              </a:ext>
            </a:extLst>
          </p:cNvPr>
          <p:cNvSpPr/>
          <p:nvPr/>
        </p:nvSpPr>
        <p:spPr>
          <a:xfrm>
            <a:off x="6872453" y="4614042"/>
            <a:ext cx="1005840" cy="269875"/>
          </a:xfrm>
          <a:prstGeom prst="roundRect">
            <a:avLst/>
          </a:prstGeom>
          <a:solidFill>
            <a:schemeClr val="bg1"/>
          </a:solidFill>
          <a:ln w="9525">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8" name="TextBox 7">
            <a:extLst>
              <a:ext uri="{FF2B5EF4-FFF2-40B4-BE49-F238E27FC236}">
                <a16:creationId xmlns:a16="http://schemas.microsoft.com/office/drawing/2014/main" id="{7F9525C0-2B5E-3C34-7699-CECA5307866F}"/>
              </a:ext>
            </a:extLst>
          </p:cNvPr>
          <p:cNvSpPr txBox="1"/>
          <p:nvPr/>
        </p:nvSpPr>
        <p:spPr>
          <a:xfrm>
            <a:off x="7507466" y="4649591"/>
            <a:ext cx="248466" cy="215444"/>
          </a:xfrm>
          <a:prstGeom prst="rect">
            <a:avLst/>
          </a:prstGeom>
          <a:noFill/>
          <a:effectLst/>
        </p:spPr>
        <p:txBody>
          <a:bodyPr wrap="none" lIns="0" tIns="0" rIns="0" bIns="0" rtlCol="0" anchor="b">
            <a:spAutoFit/>
          </a:bodyPr>
          <a:lstStyle/>
          <a:p>
            <a:pPr marL="0" marR="0" lvl="0" indent="0" algn="ctr" defTabSz="914400" rtl="0" eaLnBrk="1" fontAlgn="auto" latinLnBrk="0" hangingPunct="1">
              <a:lnSpc>
                <a:spcPct val="100000"/>
              </a:lnSpc>
              <a:spcBef>
                <a:spcPts val="1200"/>
              </a:spcBef>
              <a:spcAft>
                <a:spcPts val="0"/>
              </a:spcAft>
              <a:buClrTx/>
              <a:buSzTx/>
              <a:buFontTx/>
              <a:buNone/>
              <a:tabLst/>
              <a:defRPr/>
            </a:pPr>
            <a:r>
              <a:rPr kumimoji="0" lang="en-US" sz="1400" b="0" i="1" u="none" strike="noStrike" kern="1200" cap="none" spc="0" normalizeH="0" baseline="0" noProof="0">
                <a:ln>
                  <a:noFill/>
                </a:ln>
                <a:solidFill>
                  <a:schemeClr val="accent1"/>
                </a:solidFill>
                <a:effectLst/>
                <a:uLnTx/>
                <a:uFillTx/>
                <a:latin typeface="Avenir Book" panose="02000503020000020003" pitchFamily="2" charset="0"/>
                <a:ea typeface="+mn-ea"/>
                <a:cs typeface="+mn-cs"/>
              </a:rPr>
              <a:t>5.0</a:t>
            </a:r>
          </a:p>
        </p:txBody>
      </p:sp>
      <p:sp>
        <p:nvSpPr>
          <p:cNvPr id="9" name="TextBox 8">
            <a:extLst>
              <a:ext uri="{FF2B5EF4-FFF2-40B4-BE49-F238E27FC236}">
                <a16:creationId xmlns:a16="http://schemas.microsoft.com/office/drawing/2014/main" id="{CBC242C2-5E76-53BE-F602-39F80C8D74F5}"/>
              </a:ext>
            </a:extLst>
          </p:cNvPr>
          <p:cNvSpPr txBox="1"/>
          <p:nvPr/>
        </p:nvSpPr>
        <p:spPr>
          <a:xfrm>
            <a:off x="6972395" y="4649591"/>
            <a:ext cx="503344" cy="215444"/>
          </a:xfrm>
          <a:prstGeom prst="rect">
            <a:avLst/>
          </a:prstGeom>
          <a:noFill/>
          <a:effectLst/>
        </p:spPr>
        <p:txBody>
          <a:bodyPr wrap="none" lIns="0" tIns="0" rIns="0" bIns="0" rtlCol="0" anchor="b">
            <a:spAutoFit/>
          </a:bodyPr>
          <a:lstStyle/>
          <a:p>
            <a:pPr marL="0" marR="0" lvl="0" indent="0" algn="r" defTabSz="914400" rtl="0" eaLnBrk="1" fontAlgn="auto" latinLnBrk="0" hangingPunct="1">
              <a:lnSpc>
                <a:spcPct val="100000"/>
              </a:lnSpc>
              <a:spcBef>
                <a:spcPts val="1200"/>
              </a:spcBef>
              <a:spcAft>
                <a:spcPts val="0"/>
              </a:spcAft>
              <a:buClrTx/>
              <a:buSzTx/>
              <a:buFontTx/>
              <a:buNone/>
              <a:tabLst/>
              <a:defRPr/>
            </a:pPr>
            <a:r>
              <a:rPr lang="en-US" sz="1400" i="1">
                <a:solidFill>
                  <a:schemeClr val="accent1"/>
                </a:solidFill>
                <a:latin typeface="Avenir Book" panose="02000503020000020003" pitchFamily="2" charset="0"/>
              </a:rPr>
              <a:t>m</a:t>
            </a:r>
            <a:r>
              <a:rPr kumimoji="0" lang="en-US" sz="1400" b="0" i="1" u="none" strike="noStrike" kern="1200" cap="none" spc="0" normalizeH="0" baseline="0" noProof="0">
                <a:ln>
                  <a:noFill/>
                </a:ln>
                <a:solidFill>
                  <a:schemeClr val="accent1"/>
                </a:solidFill>
                <a:effectLst/>
                <a:uLnTx/>
                <a:uFillTx/>
                <a:latin typeface="Avenir Book" panose="02000503020000020003" pitchFamily="2" charset="0"/>
                <a:ea typeface="+mn-ea"/>
                <a:cs typeface="+mn-cs"/>
              </a:rPr>
              <a:t>PFS:</a:t>
            </a:r>
          </a:p>
        </p:txBody>
      </p:sp>
      <p:sp>
        <p:nvSpPr>
          <p:cNvPr id="4" name="Rectangle 3">
            <a:extLst>
              <a:ext uri="{FF2B5EF4-FFF2-40B4-BE49-F238E27FC236}">
                <a16:creationId xmlns:a16="http://schemas.microsoft.com/office/drawing/2014/main" id="{500BF96F-C397-AEEA-8B22-9A34DCC06BF5}"/>
              </a:ext>
            </a:extLst>
          </p:cNvPr>
          <p:cNvSpPr/>
          <p:nvPr/>
        </p:nvSpPr>
        <p:spPr>
          <a:xfrm>
            <a:off x="361304" y="2570913"/>
            <a:ext cx="3639196" cy="242745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cxnSp>
        <p:nvCxnSpPr>
          <p:cNvPr id="6" name="Straight Connector 5">
            <a:extLst>
              <a:ext uri="{FF2B5EF4-FFF2-40B4-BE49-F238E27FC236}">
                <a16:creationId xmlns:a16="http://schemas.microsoft.com/office/drawing/2014/main" id="{16946773-5499-78AE-52FA-D913A4D38158}"/>
              </a:ext>
            </a:extLst>
          </p:cNvPr>
          <p:cNvCxnSpPr>
            <a:cxnSpLocks/>
          </p:cNvCxnSpPr>
          <p:nvPr/>
        </p:nvCxnSpPr>
        <p:spPr>
          <a:xfrm>
            <a:off x="395130" y="3565157"/>
            <a:ext cx="356616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AECFB968-6A20-CD68-3D04-67F9E0389070}"/>
              </a:ext>
            </a:extLst>
          </p:cNvPr>
          <p:cNvCxnSpPr>
            <a:cxnSpLocks/>
          </p:cNvCxnSpPr>
          <p:nvPr/>
        </p:nvCxnSpPr>
        <p:spPr>
          <a:xfrm>
            <a:off x="395130" y="4220183"/>
            <a:ext cx="356616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875F7019-C859-AE89-6BD2-C39CAEA8E313}"/>
              </a:ext>
            </a:extLst>
          </p:cNvPr>
          <p:cNvSpPr txBox="1"/>
          <p:nvPr/>
        </p:nvSpPr>
        <p:spPr>
          <a:xfrm>
            <a:off x="1464349" y="3276976"/>
            <a:ext cx="822341" cy="215444"/>
          </a:xfrm>
          <a:prstGeom prst="rect">
            <a:avLst/>
          </a:prstGeom>
          <a:noFill/>
          <a:effectLst/>
        </p:spPr>
        <p:txBody>
          <a:bodyPr wrap="none" lIns="0" tIns="0" rIns="0" bIns="0" rtlCol="0">
            <a:spAutoFit/>
          </a:bodyPr>
          <a:lstStyle/>
          <a:p>
            <a:pPr algn="ctr">
              <a:spcBef>
                <a:spcPts val="1200"/>
              </a:spcBef>
            </a:pPr>
            <a:r>
              <a:rPr lang="en-US" sz="1400">
                <a:solidFill>
                  <a:schemeClr val="accent5"/>
                </a:solidFill>
                <a:latin typeface="Avenir Book" panose="02000503020000020003" pitchFamily="2" charset="0"/>
              </a:rPr>
              <a:t>CRDF-001</a:t>
            </a:r>
          </a:p>
        </p:txBody>
      </p:sp>
      <p:sp>
        <p:nvSpPr>
          <p:cNvPr id="13" name="TextBox 12">
            <a:extLst>
              <a:ext uri="{FF2B5EF4-FFF2-40B4-BE49-F238E27FC236}">
                <a16:creationId xmlns:a16="http://schemas.microsoft.com/office/drawing/2014/main" id="{B7C8F878-201C-4FC3-5D72-BBAC3AE73391}"/>
              </a:ext>
            </a:extLst>
          </p:cNvPr>
          <p:cNvSpPr txBox="1"/>
          <p:nvPr/>
        </p:nvSpPr>
        <p:spPr>
          <a:xfrm>
            <a:off x="425279" y="3793337"/>
            <a:ext cx="453650" cy="215444"/>
          </a:xfrm>
          <a:prstGeom prst="rect">
            <a:avLst/>
          </a:prstGeom>
          <a:noFill/>
          <a:effectLst/>
        </p:spPr>
        <p:txBody>
          <a:bodyPr wrap="none" lIns="0" tIns="0" rIns="0" bIns="0" rtlCol="0">
            <a:spAutoFit/>
          </a:bodyPr>
          <a:lstStyle/>
          <a:p>
            <a:pPr>
              <a:spcBef>
                <a:spcPts val="1200"/>
              </a:spcBef>
            </a:pPr>
            <a:r>
              <a:rPr lang="en-US" sz="1400" b="0" err="1">
                <a:solidFill>
                  <a:schemeClr val="accent5"/>
                </a:solidFill>
                <a:latin typeface="Avenir Book" panose="02000503020000020003" pitchFamily="2" charset="0"/>
              </a:rPr>
              <a:t>mPFS</a:t>
            </a:r>
            <a:endParaRPr lang="en-US" sz="1400" b="0">
              <a:solidFill>
                <a:schemeClr val="accent5"/>
              </a:solidFill>
              <a:latin typeface="Avenir Book" panose="02000503020000020003" pitchFamily="2" charset="0"/>
            </a:endParaRPr>
          </a:p>
        </p:txBody>
      </p:sp>
      <p:sp>
        <p:nvSpPr>
          <p:cNvPr id="15" name="TextBox 14">
            <a:extLst>
              <a:ext uri="{FF2B5EF4-FFF2-40B4-BE49-F238E27FC236}">
                <a16:creationId xmlns:a16="http://schemas.microsoft.com/office/drawing/2014/main" id="{9BC8BEF3-5A50-22B8-F23F-EB8BA6899A56}"/>
              </a:ext>
            </a:extLst>
          </p:cNvPr>
          <p:cNvSpPr txBox="1"/>
          <p:nvPr/>
        </p:nvSpPr>
        <p:spPr>
          <a:xfrm>
            <a:off x="1558926" y="3793337"/>
            <a:ext cx="633187" cy="215444"/>
          </a:xfrm>
          <a:prstGeom prst="rect">
            <a:avLst/>
          </a:prstGeom>
          <a:noFill/>
          <a:effectLst/>
        </p:spPr>
        <p:txBody>
          <a:bodyPr wrap="none" lIns="0" tIns="0" rIns="0" bIns="0" rtlCol="0">
            <a:spAutoFit/>
          </a:bodyPr>
          <a:lstStyle/>
          <a:p>
            <a:pPr algn="ctr">
              <a:spcBef>
                <a:spcPts val="1200"/>
              </a:spcBef>
            </a:pPr>
            <a:r>
              <a:rPr lang="en-US" sz="1400">
                <a:solidFill>
                  <a:schemeClr val="accent5"/>
                </a:solidFill>
                <a:latin typeface="Avenir Book" panose="02000503020000020003" pitchFamily="2" charset="0"/>
              </a:rPr>
              <a:t>5.0 </a:t>
            </a:r>
            <a:r>
              <a:rPr lang="en-US" sz="1400" err="1">
                <a:solidFill>
                  <a:schemeClr val="accent5"/>
                </a:solidFill>
                <a:latin typeface="Avenir Book" panose="02000503020000020003" pitchFamily="2" charset="0"/>
              </a:rPr>
              <a:t>mos</a:t>
            </a:r>
            <a:endParaRPr lang="en-US" sz="1200">
              <a:solidFill>
                <a:schemeClr val="accent6">
                  <a:lumMod val="75000"/>
                </a:schemeClr>
              </a:solidFill>
              <a:latin typeface="Avenir Book" panose="02000503020000020003" pitchFamily="2" charset="0"/>
            </a:endParaRPr>
          </a:p>
        </p:txBody>
      </p:sp>
      <p:cxnSp>
        <p:nvCxnSpPr>
          <p:cNvPr id="18" name="Straight Connector 17">
            <a:extLst>
              <a:ext uri="{FF2B5EF4-FFF2-40B4-BE49-F238E27FC236}">
                <a16:creationId xmlns:a16="http://schemas.microsoft.com/office/drawing/2014/main" id="{A871DEB2-8390-9010-FBF2-5FE4EC4A9873}"/>
              </a:ext>
            </a:extLst>
          </p:cNvPr>
          <p:cNvCxnSpPr>
            <a:cxnSpLocks/>
          </p:cNvCxnSpPr>
          <p:nvPr/>
        </p:nvCxnSpPr>
        <p:spPr>
          <a:xfrm>
            <a:off x="1443023" y="2600050"/>
            <a:ext cx="0" cy="237744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FDEFD28C-15C1-044D-DBEA-0ABC49FC8666}"/>
              </a:ext>
            </a:extLst>
          </p:cNvPr>
          <p:cNvCxnSpPr>
            <a:cxnSpLocks/>
          </p:cNvCxnSpPr>
          <p:nvPr/>
        </p:nvCxnSpPr>
        <p:spPr>
          <a:xfrm>
            <a:off x="2287838" y="2600050"/>
            <a:ext cx="0" cy="237744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8BED0308-6465-71C6-46A9-3D73B60C2BEC}"/>
              </a:ext>
            </a:extLst>
          </p:cNvPr>
          <p:cNvSpPr txBox="1"/>
          <p:nvPr/>
        </p:nvSpPr>
        <p:spPr>
          <a:xfrm>
            <a:off x="2423681" y="3793337"/>
            <a:ext cx="633187" cy="215444"/>
          </a:xfrm>
          <a:prstGeom prst="rect">
            <a:avLst/>
          </a:prstGeom>
          <a:noFill/>
          <a:effectLst/>
        </p:spPr>
        <p:txBody>
          <a:bodyPr wrap="none" lIns="0" tIns="0" rIns="0" bIns="0" rtlCol="0">
            <a:spAutoFit/>
          </a:bodyPr>
          <a:lstStyle/>
          <a:p>
            <a:pPr algn="ctr">
              <a:spcBef>
                <a:spcPts val="1200"/>
              </a:spcBef>
            </a:pPr>
            <a:r>
              <a:rPr lang="en-US" sz="1400">
                <a:solidFill>
                  <a:schemeClr val="accent5"/>
                </a:solidFill>
                <a:latin typeface="Avenir Book" panose="02000503020000020003" pitchFamily="2" charset="0"/>
              </a:rPr>
              <a:t>3.1 </a:t>
            </a:r>
            <a:r>
              <a:rPr lang="en-US" sz="1400" err="1">
                <a:solidFill>
                  <a:schemeClr val="accent5"/>
                </a:solidFill>
                <a:latin typeface="Avenir Book" panose="02000503020000020003" pitchFamily="2" charset="0"/>
              </a:rPr>
              <a:t>mos</a:t>
            </a:r>
            <a:endParaRPr lang="en-US" sz="1400">
              <a:solidFill>
                <a:schemeClr val="accent6">
                  <a:lumMod val="50000"/>
                </a:schemeClr>
              </a:solidFill>
              <a:latin typeface="Avenir Book" panose="02000503020000020003" pitchFamily="2" charset="0"/>
            </a:endParaRPr>
          </a:p>
        </p:txBody>
      </p:sp>
      <p:sp>
        <p:nvSpPr>
          <p:cNvPr id="21" name="TextBox 20">
            <a:extLst>
              <a:ext uri="{FF2B5EF4-FFF2-40B4-BE49-F238E27FC236}">
                <a16:creationId xmlns:a16="http://schemas.microsoft.com/office/drawing/2014/main" id="{26380555-23EB-2387-BF57-F4980DE87C33}"/>
              </a:ext>
            </a:extLst>
          </p:cNvPr>
          <p:cNvSpPr txBox="1"/>
          <p:nvPr/>
        </p:nvSpPr>
        <p:spPr>
          <a:xfrm>
            <a:off x="3269492" y="3793337"/>
            <a:ext cx="633187" cy="215444"/>
          </a:xfrm>
          <a:prstGeom prst="rect">
            <a:avLst/>
          </a:prstGeom>
          <a:noFill/>
          <a:effectLst/>
        </p:spPr>
        <p:txBody>
          <a:bodyPr wrap="none" lIns="0" tIns="0" rIns="0" bIns="0" rtlCol="0">
            <a:spAutoFit/>
          </a:bodyPr>
          <a:lstStyle/>
          <a:p>
            <a:pPr algn="ctr">
              <a:spcBef>
                <a:spcPts val="1200"/>
              </a:spcBef>
            </a:pPr>
            <a:r>
              <a:rPr lang="en-US" sz="1400">
                <a:solidFill>
                  <a:schemeClr val="accent5"/>
                </a:solidFill>
                <a:latin typeface="Avenir Book" panose="02000503020000020003" pitchFamily="2" charset="0"/>
              </a:rPr>
              <a:t>5.5 </a:t>
            </a:r>
            <a:r>
              <a:rPr lang="en-US" sz="1400" err="1">
                <a:solidFill>
                  <a:schemeClr val="accent5"/>
                </a:solidFill>
                <a:latin typeface="Avenir Book" panose="02000503020000020003" pitchFamily="2" charset="0"/>
              </a:rPr>
              <a:t>mos</a:t>
            </a:r>
            <a:endParaRPr lang="en-US" sz="1400">
              <a:solidFill>
                <a:schemeClr val="accent6">
                  <a:lumMod val="50000"/>
                </a:schemeClr>
              </a:solidFill>
              <a:latin typeface="Avenir Book" panose="02000503020000020003" pitchFamily="2" charset="0"/>
            </a:endParaRPr>
          </a:p>
        </p:txBody>
      </p:sp>
      <p:sp>
        <p:nvSpPr>
          <p:cNvPr id="22" name="TextBox 21">
            <a:extLst>
              <a:ext uri="{FF2B5EF4-FFF2-40B4-BE49-F238E27FC236}">
                <a16:creationId xmlns:a16="http://schemas.microsoft.com/office/drawing/2014/main" id="{7E07C30B-4B50-9D6A-61A6-489F5B9796DF}"/>
              </a:ext>
            </a:extLst>
          </p:cNvPr>
          <p:cNvSpPr txBox="1"/>
          <p:nvPr/>
        </p:nvSpPr>
        <p:spPr>
          <a:xfrm>
            <a:off x="425279" y="4313177"/>
            <a:ext cx="1007434" cy="646331"/>
          </a:xfrm>
          <a:prstGeom prst="rect">
            <a:avLst/>
          </a:prstGeom>
          <a:noFill/>
          <a:effectLst/>
        </p:spPr>
        <p:txBody>
          <a:bodyPr wrap="square" lIns="0" tIns="0" rIns="0" bIns="0" rtlCol="0">
            <a:spAutoFit/>
          </a:bodyPr>
          <a:lstStyle/>
          <a:p>
            <a:r>
              <a:rPr lang="en-US" sz="1400">
                <a:solidFill>
                  <a:schemeClr val="accent5"/>
                </a:solidFill>
                <a:latin typeface="Avenir Book" panose="02000503020000020003" pitchFamily="2" charset="0"/>
              </a:rPr>
              <a:t>16 week</a:t>
            </a:r>
            <a:br>
              <a:rPr lang="en-US" sz="1400">
                <a:solidFill>
                  <a:schemeClr val="accent5"/>
                </a:solidFill>
                <a:latin typeface="Avenir Book" panose="02000503020000020003" pitchFamily="2" charset="0"/>
              </a:rPr>
            </a:br>
            <a:r>
              <a:rPr lang="en-US" sz="1400">
                <a:solidFill>
                  <a:schemeClr val="accent5"/>
                </a:solidFill>
                <a:latin typeface="Avenir Book" panose="02000503020000020003" pitchFamily="2" charset="0"/>
              </a:rPr>
              <a:t>progression-free</a:t>
            </a:r>
            <a:r>
              <a:rPr lang="en-US" sz="1400" baseline="30000">
                <a:solidFill>
                  <a:schemeClr val="accent5"/>
                </a:solidFill>
                <a:latin typeface="Avenir Book" panose="02000503020000020003" pitchFamily="2" charset="0"/>
              </a:rPr>
              <a:t>2</a:t>
            </a:r>
            <a:endParaRPr lang="en-US" sz="1400" b="0" baseline="30000">
              <a:solidFill>
                <a:schemeClr val="accent5"/>
              </a:solidFill>
              <a:latin typeface="Avenir Book" panose="02000503020000020003" pitchFamily="2" charset="0"/>
            </a:endParaRPr>
          </a:p>
        </p:txBody>
      </p:sp>
      <p:cxnSp>
        <p:nvCxnSpPr>
          <p:cNvPr id="23" name="Straight Connector 22">
            <a:extLst>
              <a:ext uri="{FF2B5EF4-FFF2-40B4-BE49-F238E27FC236}">
                <a16:creationId xmlns:a16="http://schemas.microsoft.com/office/drawing/2014/main" id="{C7852701-5DC6-295E-1E12-39692751E836}"/>
              </a:ext>
            </a:extLst>
          </p:cNvPr>
          <p:cNvCxnSpPr>
            <a:cxnSpLocks/>
          </p:cNvCxnSpPr>
          <p:nvPr/>
        </p:nvCxnSpPr>
        <p:spPr>
          <a:xfrm>
            <a:off x="3157162" y="2965810"/>
            <a:ext cx="0" cy="201168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DDC3DBDB-D704-EBAB-758D-120A8C424106}"/>
              </a:ext>
            </a:extLst>
          </p:cNvPr>
          <p:cNvSpPr txBox="1"/>
          <p:nvPr/>
        </p:nvSpPr>
        <p:spPr>
          <a:xfrm>
            <a:off x="1699990" y="4528620"/>
            <a:ext cx="351058" cy="215444"/>
          </a:xfrm>
          <a:prstGeom prst="rect">
            <a:avLst/>
          </a:prstGeom>
          <a:noFill/>
          <a:effectLst/>
        </p:spPr>
        <p:txBody>
          <a:bodyPr wrap="none" lIns="0" tIns="0" rIns="0" bIns="0" rtlCol="0">
            <a:spAutoFit/>
          </a:bodyPr>
          <a:lstStyle/>
          <a:p>
            <a:pPr algn="ctr">
              <a:spcBef>
                <a:spcPts val="1200"/>
              </a:spcBef>
            </a:pPr>
            <a:r>
              <a:rPr lang="en-US" sz="1400" b="0">
                <a:solidFill>
                  <a:schemeClr val="accent5"/>
                </a:solidFill>
                <a:latin typeface="Avenir Book" panose="02000503020000020003" pitchFamily="2" charset="0"/>
              </a:rPr>
              <a:t>56%</a:t>
            </a:r>
          </a:p>
        </p:txBody>
      </p:sp>
      <p:sp>
        <p:nvSpPr>
          <p:cNvPr id="25" name="TextBox 24">
            <a:extLst>
              <a:ext uri="{FF2B5EF4-FFF2-40B4-BE49-F238E27FC236}">
                <a16:creationId xmlns:a16="http://schemas.microsoft.com/office/drawing/2014/main" id="{D1F0F4A3-DA01-AAE8-067E-0EFD3089F28B}"/>
              </a:ext>
            </a:extLst>
          </p:cNvPr>
          <p:cNvSpPr txBox="1"/>
          <p:nvPr/>
        </p:nvSpPr>
        <p:spPr>
          <a:xfrm>
            <a:off x="3412159" y="4528620"/>
            <a:ext cx="347852" cy="215444"/>
          </a:xfrm>
          <a:prstGeom prst="rect">
            <a:avLst/>
          </a:prstGeom>
          <a:noFill/>
          <a:effectLst/>
        </p:spPr>
        <p:txBody>
          <a:bodyPr wrap="none" lIns="0" tIns="0" rIns="0" bIns="0" rtlCol="0">
            <a:spAutoFit/>
          </a:bodyPr>
          <a:lstStyle/>
          <a:p>
            <a:pPr algn="ctr">
              <a:spcBef>
                <a:spcPts val="1200"/>
              </a:spcBef>
            </a:pPr>
            <a:r>
              <a:rPr lang="en-US" sz="1400" b="0">
                <a:solidFill>
                  <a:schemeClr val="accent5"/>
                </a:solidFill>
                <a:latin typeface="Avenir Book" panose="02000503020000020003" pitchFamily="2" charset="0"/>
              </a:rPr>
              <a:t>48%</a:t>
            </a:r>
          </a:p>
        </p:txBody>
      </p:sp>
      <p:sp>
        <p:nvSpPr>
          <p:cNvPr id="27" name="TextBox 26">
            <a:extLst>
              <a:ext uri="{FF2B5EF4-FFF2-40B4-BE49-F238E27FC236}">
                <a16:creationId xmlns:a16="http://schemas.microsoft.com/office/drawing/2014/main" id="{5466D7DA-5E1D-5F6E-4C24-D0BC666F0710}"/>
              </a:ext>
            </a:extLst>
          </p:cNvPr>
          <p:cNvSpPr txBox="1"/>
          <p:nvPr/>
        </p:nvSpPr>
        <p:spPr>
          <a:xfrm>
            <a:off x="2401501" y="2721992"/>
            <a:ext cx="1526060" cy="215444"/>
          </a:xfrm>
          <a:prstGeom prst="rect">
            <a:avLst/>
          </a:prstGeom>
          <a:noFill/>
          <a:effectLst/>
        </p:spPr>
        <p:txBody>
          <a:bodyPr wrap="none" lIns="0" tIns="0" rIns="0" bIns="0" rtlCol="0">
            <a:spAutoFit/>
          </a:bodyPr>
          <a:lstStyle/>
          <a:p>
            <a:pPr algn="ctr">
              <a:spcBef>
                <a:spcPts val="1200"/>
              </a:spcBef>
            </a:pPr>
            <a:r>
              <a:rPr lang="en-US" sz="1400">
                <a:solidFill>
                  <a:schemeClr val="accent5"/>
                </a:solidFill>
                <a:latin typeface="Avenir Book" panose="02000503020000020003" pitchFamily="2" charset="0"/>
              </a:rPr>
              <a:t>Historical controls</a:t>
            </a:r>
            <a:r>
              <a:rPr lang="en-US" sz="1400" baseline="30000">
                <a:solidFill>
                  <a:schemeClr val="accent5"/>
                </a:solidFill>
                <a:latin typeface="Avenir Book" panose="02000503020000020003" pitchFamily="2" charset="0"/>
              </a:rPr>
              <a:t>1</a:t>
            </a:r>
          </a:p>
        </p:txBody>
      </p:sp>
      <p:sp>
        <p:nvSpPr>
          <p:cNvPr id="14" name="TextBox 13">
            <a:extLst>
              <a:ext uri="{FF2B5EF4-FFF2-40B4-BE49-F238E27FC236}">
                <a16:creationId xmlns:a16="http://schemas.microsoft.com/office/drawing/2014/main" id="{6358A407-F470-3193-56C1-B439876B7CEF}"/>
              </a:ext>
            </a:extLst>
          </p:cNvPr>
          <p:cNvSpPr txBox="1"/>
          <p:nvPr/>
        </p:nvSpPr>
        <p:spPr>
          <a:xfrm>
            <a:off x="2388415" y="4420899"/>
            <a:ext cx="703718" cy="430887"/>
          </a:xfrm>
          <a:prstGeom prst="rect">
            <a:avLst/>
          </a:prstGeom>
          <a:noFill/>
          <a:effectLst/>
        </p:spPr>
        <p:txBody>
          <a:bodyPr wrap="none" lIns="0" tIns="0" rIns="0" bIns="0" rtlCol="0">
            <a:spAutoFit/>
          </a:bodyPr>
          <a:lstStyle/>
          <a:p>
            <a:pPr algn="ctr">
              <a:spcBef>
                <a:spcPts val="1200"/>
              </a:spcBef>
            </a:pPr>
            <a:r>
              <a:rPr lang="en-US" sz="1400" b="0">
                <a:solidFill>
                  <a:schemeClr val="accent5"/>
                </a:solidFill>
                <a:latin typeface="Avenir Book" panose="02000503020000020003" pitchFamily="2" charset="0"/>
              </a:rPr>
              <a:t>Not </a:t>
            </a:r>
            <a:br>
              <a:rPr lang="en-US" sz="1400" b="0">
                <a:solidFill>
                  <a:schemeClr val="accent5"/>
                </a:solidFill>
                <a:latin typeface="Avenir Book" panose="02000503020000020003" pitchFamily="2" charset="0"/>
              </a:rPr>
            </a:br>
            <a:r>
              <a:rPr lang="en-US" sz="1400" b="0">
                <a:solidFill>
                  <a:schemeClr val="accent5"/>
                </a:solidFill>
                <a:latin typeface="Avenir Book" panose="02000503020000020003" pitchFamily="2" charset="0"/>
              </a:rPr>
              <a:t>available</a:t>
            </a:r>
          </a:p>
        </p:txBody>
      </p:sp>
      <p:sp>
        <p:nvSpPr>
          <p:cNvPr id="28" name="TextBox 27">
            <a:extLst>
              <a:ext uri="{FF2B5EF4-FFF2-40B4-BE49-F238E27FC236}">
                <a16:creationId xmlns:a16="http://schemas.microsoft.com/office/drawing/2014/main" id="{0255FBAE-1076-C216-86FC-2B4B784CD009}"/>
              </a:ext>
            </a:extLst>
          </p:cNvPr>
          <p:cNvSpPr txBox="1"/>
          <p:nvPr/>
        </p:nvSpPr>
        <p:spPr>
          <a:xfrm>
            <a:off x="2421277" y="3061533"/>
            <a:ext cx="637995" cy="430887"/>
          </a:xfrm>
          <a:prstGeom prst="rect">
            <a:avLst/>
          </a:prstGeom>
          <a:noFill/>
          <a:effectLst/>
        </p:spPr>
        <p:txBody>
          <a:bodyPr wrap="none" lIns="0" tIns="0" rIns="0" bIns="0" rtlCol="0">
            <a:spAutoFit/>
          </a:bodyPr>
          <a:lstStyle/>
          <a:p>
            <a:pPr algn="ctr"/>
            <a:r>
              <a:rPr lang="en-US" sz="1400">
                <a:solidFill>
                  <a:schemeClr val="accent5"/>
                </a:solidFill>
                <a:latin typeface="Avenir Book" panose="02000503020000020003" pitchFamily="2" charset="0"/>
              </a:rPr>
              <a:t>2</a:t>
            </a:r>
            <a:r>
              <a:rPr lang="en-US" sz="1400" baseline="30000">
                <a:solidFill>
                  <a:schemeClr val="accent5"/>
                </a:solidFill>
                <a:latin typeface="Avenir Book" panose="02000503020000020003" pitchFamily="2" charset="0"/>
              </a:rPr>
              <a:t>nd</a:t>
            </a:r>
            <a:r>
              <a:rPr lang="en-US" sz="1400">
                <a:solidFill>
                  <a:schemeClr val="accent5"/>
                </a:solidFill>
                <a:latin typeface="Avenir Book" panose="02000503020000020003" pitchFamily="2" charset="0"/>
              </a:rPr>
              <a:t> line</a:t>
            </a:r>
          </a:p>
          <a:p>
            <a:pPr algn="ctr"/>
            <a:r>
              <a:rPr lang="en-US" sz="1400" err="1">
                <a:solidFill>
                  <a:schemeClr val="accent5"/>
                </a:solidFill>
                <a:latin typeface="Avenir Book" panose="02000503020000020003" pitchFamily="2" charset="0"/>
              </a:rPr>
              <a:t>mPDAC</a:t>
            </a:r>
            <a:endParaRPr lang="en-US" sz="1400">
              <a:solidFill>
                <a:schemeClr val="accent5"/>
              </a:solidFill>
              <a:latin typeface="Avenir Book" panose="02000503020000020003" pitchFamily="2" charset="0"/>
            </a:endParaRPr>
          </a:p>
        </p:txBody>
      </p:sp>
      <p:sp>
        <p:nvSpPr>
          <p:cNvPr id="29" name="TextBox 28">
            <a:extLst>
              <a:ext uri="{FF2B5EF4-FFF2-40B4-BE49-F238E27FC236}">
                <a16:creationId xmlns:a16="http://schemas.microsoft.com/office/drawing/2014/main" id="{5C393B37-9EDA-0A29-26F8-2F0F9E2FB87F}"/>
              </a:ext>
            </a:extLst>
          </p:cNvPr>
          <p:cNvSpPr txBox="1"/>
          <p:nvPr/>
        </p:nvSpPr>
        <p:spPr>
          <a:xfrm>
            <a:off x="3267087" y="3061533"/>
            <a:ext cx="637995" cy="430887"/>
          </a:xfrm>
          <a:prstGeom prst="rect">
            <a:avLst/>
          </a:prstGeom>
          <a:noFill/>
          <a:effectLst/>
        </p:spPr>
        <p:txBody>
          <a:bodyPr wrap="none" lIns="0" tIns="0" rIns="0" bIns="0" rtlCol="0">
            <a:spAutoFit/>
          </a:bodyPr>
          <a:lstStyle/>
          <a:p>
            <a:pPr algn="ctr"/>
            <a:r>
              <a:rPr lang="en-US" sz="1400">
                <a:solidFill>
                  <a:schemeClr val="accent5"/>
                </a:solidFill>
                <a:latin typeface="Avenir Book" panose="02000503020000020003" pitchFamily="2" charset="0"/>
              </a:rPr>
              <a:t>1</a:t>
            </a:r>
            <a:r>
              <a:rPr lang="en-US" sz="1400" baseline="30000">
                <a:solidFill>
                  <a:schemeClr val="accent5"/>
                </a:solidFill>
                <a:latin typeface="Avenir Book" panose="02000503020000020003" pitchFamily="2" charset="0"/>
              </a:rPr>
              <a:t>st</a:t>
            </a:r>
            <a:r>
              <a:rPr lang="en-US" sz="1400">
                <a:solidFill>
                  <a:schemeClr val="accent5"/>
                </a:solidFill>
                <a:latin typeface="Avenir Book" panose="02000503020000020003" pitchFamily="2" charset="0"/>
              </a:rPr>
              <a:t> line</a:t>
            </a:r>
          </a:p>
          <a:p>
            <a:pPr algn="ctr"/>
            <a:r>
              <a:rPr lang="en-US" sz="1400" err="1">
                <a:solidFill>
                  <a:schemeClr val="accent5"/>
                </a:solidFill>
                <a:latin typeface="Avenir Book" panose="02000503020000020003" pitchFamily="2" charset="0"/>
              </a:rPr>
              <a:t>mPDAC</a:t>
            </a:r>
            <a:endParaRPr lang="en-US" sz="1400">
              <a:solidFill>
                <a:schemeClr val="accent5"/>
              </a:solidFill>
              <a:latin typeface="Avenir Book" panose="02000503020000020003" pitchFamily="2" charset="0"/>
            </a:endParaRPr>
          </a:p>
        </p:txBody>
      </p:sp>
      <p:sp>
        <p:nvSpPr>
          <p:cNvPr id="11" name="Rectangle 10">
            <a:hlinkClick r:id="rId4" action="ppaction://hlinksldjump"/>
            <a:extLst>
              <a:ext uri="{FF2B5EF4-FFF2-40B4-BE49-F238E27FC236}">
                <a16:creationId xmlns:a16="http://schemas.microsoft.com/office/drawing/2014/main" id="{758339EA-8710-2B34-3229-04C37DCF8165}"/>
              </a:ext>
            </a:extLst>
          </p:cNvPr>
          <p:cNvSpPr/>
          <p:nvPr/>
        </p:nvSpPr>
        <p:spPr>
          <a:xfrm>
            <a:off x="11077014" y="6189744"/>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Tree>
    <p:extLst>
      <p:ext uri="{BB962C8B-B14F-4D97-AF65-F5344CB8AC3E}">
        <p14:creationId xmlns:p14="http://schemas.microsoft.com/office/powerpoint/2010/main" val="531058430"/>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7D576982-5458-2AC9-D737-8D036361E5AD}"/>
              </a:ext>
            </a:extLst>
          </p:cNvPr>
          <p:cNvSpPr>
            <a:spLocks noGrp="1"/>
          </p:cNvSpPr>
          <p:nvPr>
            <p:ph type="title"/>
          </p:nvPr>
        </p:nvSpPr>
        <p:spPr>
          <a:xfrm>
            <a:off x="304802" y="111578"/>
            <a:ext cx="11887198" cy="1000832"/>
          </a:xfrm>
        </p:spPr>
        <p:txBody>
          <a:bodyPr/>
          <a:lstStyle/>
          <a:p>
            <a:r>
              <a:rPr lang="en-US"/>
              <a:t>Data from two </a:t>
            </a:r>
            <a:r>
              <a:rPr lang="en-US" err="1"/>
              <a:t>mPDAC</a:t>
            </a:r>
            <a:r>
              <a:rPr lang="en-US"/>
              <a:t> trials provides a path forward in 1</a:t>
            </a:r>
            <a:r>
              <a:rPr lang="en-US" baseline="30000"/>
              <a:t>st</a:t>
            </a:r>
            <a:r>
              <a:rPr lang="en-US"/>
              <a:t> line setting</a:t>
            </a:r>
          </a:p>
        </p:txBody>
      </p:sp>
      <p:sp>
        <p:nvSpPr>
          <p:cNvPr id="11" name="Rectangle 10">
            <a:extLst>
              <a:ext uri="{FF2B5EF4-FFF2-40B4-BE49-F238E27FC236}">
                <a16:creationId xmlns:a16="http://schemas.microsoft.com/office/drawing/2014/main" id="{83DF1D0B-0F0A-5636-E3C9-E2887316300D}"/>
              </a:ext>
            </a:extLst>
          </p:cNvPr>
          <p:cNvSpPr/>
          <p:nvPr/>
        </p:nvSpPr>
        <p:spPr>
          <a:xfrm>
            <a:off x="254382" y="1687811"/>
            <a:ext cx="5669280" cy="1767066"/>
          </a:xfrm>
          <a:prstGeom prst="rect">
            <a:avLst/>
          </a:prstGeom>
          <a:solidFill>
            <a:schemeClr val="accent1">
              <a:lumMod val="20000"/>
              <a:lumOff val="80000"/>
            </a:scheme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1028700" indent="-1028700">
              <a:spcAft>
                <a:spcPts val="600"/>
              </a:spcAft>
            </a:pPr>
            <a:endParaRPr lang="en-US" sz="1400">
              <a:solidFill>
                <a:schemeClr val="accent1"/>
              </a:solidFill>
              <a:latin typeface="Avenir Book" panose="02000503020000020003" pitchFamily="2" charset="0"/>
            </a:endParaRPr>
          </a:p>
        </p:txBody>
      </p:sp>
      <p:sp>
        <p:nvSpPr>
          <p:cNvPr id="7" name="TextBox 6">
            <a:extLst>
              <a:ext uri="{FF2B5EF4-FFF2-40B4-BE49-F238E27FC236}">
                <a16:creationId xmlns:a16="http://schemas.microsoft.com/office/drawing/2014/main" id="{CAF7EB4F-6445-29DD-BD91-C8481ABF71EE}"/>
              </a:ext>
            </a:extLst>
          </p:cNvPr>
          <p:cNvSpPr txBox="1"/>
          <p:nvPr/>
        </p:nvSpPr>
        <p:spPr>
          <a:xfrm>
            <a:off x="401351" y="1831299"/>
            <a:ext cx="5402439" cy="615553"/>
          </a:xfrm>
          <a:prstGeom prst="rect">
            <a:avLst/>
          </a:prstGeom>
          <a:noFill/>
        </p:spPr>
        <p:txBody>
          <a:bodyPr wrap="square" lIns="0" tIns="0" rIns="0" bIns="0" rtlCol="0" anchor="b">
            <a:spAutoFit/>
          </a:bodyPr>
          <a:lstStyle/>
          <a:p>
            <a:pPr algn="l"/>
            <a:r>
              <a:rPr lang="en-US" sz="2000" err="1">
                <a:solidFill>
                  <a:schemeClr val="accent1"/>
                </a:solidFill>
                <a:latin typeface="Roboto Slab Black" pitchFamily="2" charset="0"/>
                <a:ea typeface="Roboto Slab Black" pitchFamily="2" charset="0"/>
              </a:rPr>
              <a:t>mPDAC</a:t>
            </a:r>
            <a:r>
              <a:rPr lang="en-US" sz="2000">
                <a:solidFill>
                  <a:schemeClr val="accent1"/>
                </a:solidFill>
                <a:latin typeface="Roboto Slab Black" pitchFamily="2" charset="0"/>
                <a:ea typeface="Roboto Slab Black" pitchFamily="2" charset="0"/>
              </a:rPr>
              <a:t>  </a:t>
            </a:r>
          </a:p>
          <a:p>
            <a:pPr algn="l"/>
            <a:r>
              <a:rPr lang="en-US" sz="2000">
                <a:solidFill>
                  <a:schemeClr val="accent1"/>
                </a:solidFill>
                <a:latin typeface="Roboto Slab Black" pitchFamily="2" charset="0"/>
                <a:ea typeface="Roboto Slab Black" pitchFamily="2" charset="0"/>
              </a:rPr>
              <a:t>CRDF-001 Ph 2 Second-Line Trial</a:t>
            </a:r>
          </a:p>
        </p:txBody>
      </p:sp>
      <p:sp>
        <p:nvSpPr>
          <p:cNvPr id="8" name="TextBox 7">
            <a:extLst>
              <a:ext uri="{FF2B5EF4-FFF2-40B4-BE49-F238E27FC236}">
                <a16:creationId xmlns:a16="http://schemas.microsoft.com/office/drawing/2014/main" id="{BDF6F491-0D0E-4BCF-27FD-A58388A08AE7}"/>
              </a:ext>
            </a:extLst>
          </p:cNvPr>
          <p:cNvSpPr txBox="1"/>
          <p:nvPr/>
        </p:nvSpPr>
        <p:spPr>
          <a:xfrm>
            <a:off x="401352" y="2636742"/>
            <a:ext cx="5468165" cy="276999"/>
          </a:xfrm>
          <a:prstGeom prst="rect">
            <a:avLst/>
          </a:prstGeom>
          <a:noFill/>
        </p:spPr>
        <p:txBody>
          <a:bodyPr wrap="square" lIns="0" tIns="0" rIns="0" bIns="0" rtlCol="0" anchor="t">
            <a:spAutoFit/>
          </a:bodyPr>
          <a:lstStyle>
            <a:defPPr>
              <a:defRPr lang="en-US"/>
            </a:defPPr>
            <a:lvl1pPr algn="r">
              <a:lnSpc>
                <a:spcPct val="150000"/>
              </a:lnSpc>
              <a:defRPr>
                <a:solidFill>
                  <a:schemeClr val="accent5"/>
                </a:solidFill>
                <a:latin typeface="Avenir Book" panose="02000503020000020003" pitchFamily="2" charset="0"/>
              </a:defRPr>
            </a:lvl1pPr>
          </a:lstStyle>
          <a:p>
            <a:pPr marL="285750" indent="-285750" algn="l">
              <a:lnSpc>
                <a:spcPct val="100000"/>
              </a:lnSpc>
              <a:buFont typeface="Arial" panose="020B0604020202020204" pitchFamily="34" charset="0"/>
              <a:buChar char="•"/>
            </a:pPr>
            <a:r>
              <a:rPr lang="en-US">
                <a:solidFill>
                  <a:schemeClr val="accent1"/>
                </a:solidFill>
              </a:rPr>
              <a:t>Combination with </a:t>
            </a:r>
            <a:r>
              <a:rPr lang="en-US" err="1">
                <a:solidFill>
                  <a:schemeClr val="accent1"/>
                </a:solidFill>
              </a:rPr>
              <a:t>Nal</a:t>
            </a:r>
            <a:r>
              <a:rPr lang="en-US">
                <a:solidFill>
                  <a:schemeClr val="accent1"/>
                </a:solidFill>
              </a:rPr>
              <a:t>-irinotecan/leucovorin</a:t>
            </a:r>
            <a:r>
              <a:rPr kumimoji="0" lang="en-US" sz="1800" b="0" i="0" u="none" strike="noStrike" kern="1200" cap="none" spc="0" normalizeH="0" baseline="0" noProof="0">
                <a:ln>
                  <a:noFill/>
                </a:ln>
                <a:solidFill>
                  <a:schemeClr val="accent1"/>
                </a:solidFill>
                <a:effectLst/>
                <a:uLnTx/>
                <a:uFillTx/>
                <a:latin typeface="Avenir Book" panose="02000503020000020003" pitchFamily="2" charset="0"/>
                <a:ea typeface="+mn-ea"/>
                <a:cs typeface="+mn-cs"/>
              </a:rPr>
              <a:t>/5</a:t>
            </a:r>
            <a:r>
              <a:rPr lang="en-US">
                <a:solidFill>
                  <a:schemeClr val="accent1"/>
                </a:solidFill>
              </a:rPr>
              <a:t>-FU</a:t>
            </a:r>
          </a:p>
        </p:txBody>
      </p:sp>
      <p:sp>
        <p:nvSpPr>
          <p:cNvPr id="35" name="Rectangle 34">
            <a:extLst>
              <a:ext uri="{FF2B5EF4-FFF2-40B4-BE49-F238E27FC236}">
                <a16:creationId xmlns:a16="http://schemas.microsoft.com/office/drawing/2014/main" id="{A187AB34-21E6-9A1F-76B6-F854BCD94E47}"/>
              </a:ext>
            </a:extLst>
          </p:cNvPr>
          <p:cNvSpPr/>
          <p:nvPr/>
        </p:nvSpPr>
        <p:spPr>
          <a:xfrm>
            <a:off x="6163302" y="1687811"/>
            <a:ext cx="5760720" cy="1767066"/>
          </a:xfrm>
          <a:prstGeom prst="rect">
            <a:avLst/>
          </a:prstGeom>
          <a:solidFill>
            <a:schemeClr val="accent2">
              <a:lumMod val="20000"/>
              <a:lumOff val="80000"/>
            </a:scheme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1028700" indent="-1028700">
              <a:spcAft>
                <a:spcPts val="600"/>
              </a:spcAft>
            </a:pPr>
            <a:endParaRPr lang="en-US" sz="1400">
              <a:solidFill>
                <a:schemeClr val="accent3">
                  <a:lumMod val="50000"/>
                </a:schemeClr>
              </a:solidFill>
              <a:latin typeface="Avenir Book" panose="02000503020000020003" pitchFamily="2" charset="0"/>
            </a:endParaRPr>
          </a:p>
        </p:txBody>
      </p:sp>
      <p:sp>
        <p:nvSpPr>
          <p:cNvPr id="36" name="TextBox 35">
            <a:extLst>
              <a:ext uri="{FF2B5EF4-FFF2-40B4-BE49-F238E27FC236}">
                <a16:creationId xmlns:a16="http://schemas.microsoft.com/office/drawing/2014/main" id="{DE29FD10-4EB2-4D37-1186-EB3B6EDE744B}"/>
              </a:ext>
            </a:extLst>
          </p:cNvPr>
          <p:cNvSpPr txBox="1"/>
          <p:nvPr/>
        </p:nvSpPr>
        <p:spPr>
          <a:xfrm>
            <a:off x="6311395" y="1831299"/>
            <a:ext cx="5136773" cy="615553"/>
          </a:xfrm>
          <a:prstGeom prst="rect">
            <a:avLst/>
          </a:prstGeom>
          <a:noFill/>
        </p:spPr>
        <p:txBody>
          <a:bodyPr wrap="square" lIns="0" tIns="0" rIns="0" bIns="0" rtlCol="0" anchor="b">
            <a:spAutoFit/>
          </a:bodyPr>
          <a:lstStyle/>
          <a:p>
            <a:pPr algn="l"/>
            <a:r>
              <a:rPr lang="en-US" sz="2000" err="1">
                <a:solidFill>
                  <a:schemeClr val="accent2">
                    <a:lumMod val="75000"/>
                  </a:schemeClr>
                </a:solidFill>
                <a:latin typeface="Roboto Slab Black" pitchFamily="2" charset="0"/>
                <a:ea typeface="Roboto Slab Black" pitchFamily="2" charset="0"/>
              </a:rPr>
              <a:t>mPDAC</a:t>
            </a:r>
            <a:r>
              <a:rPr lang="en-US" sz="2000">
                <a:solidFill>
                  <a:schemeClr val="accent2">
                    <a:lumMod val="75000"/>
                  </a:schemeClr>
                </a:solidFill>
                <a:latin typeface="Roboto Slab Black" pitchFamily="2" charset="0"/>
                <a:ea typeface="Roboto Slab Black" pitchFamily="2" charset="0"/>
              </a:rPr>
              <a:t>  </a:t>
            </a:r>
          </a:p>
          <a:p>
            <a:pPr algn="l"/>
            <a:r>
              <a:rPr lang="en-US" sz="2000">
                <a:solidFill>
                  <a:schemeClr val="accent2">
                    <a:lumMod val="75000"/>
                  </a:schemeClr>
                </a:solidFill>
                <a:latin typeface="Roboto Slab Black" pitchFamily="2" charset="0"/>
                <a:ea typeface="Roboto Slab Black" pitchFamily="2" charset="0"/>
              </a:rPr>
              <a:t>Biomarker Discovery Trial (IIT)</a:t>
            </a:r>
          </a:p>
        </p:txBody>
      </p:sp>
      <p:sp>
        <p:nvSpPr>
          <p:cNvPr id="40" name="TextBox 39">
            <a:extLst>
              <a:ext uri="{FF2B5EF4-FFF2-40B4-BE49-F238E27FC236}">
                <a16:creationId xmlns:a16="http://schemas.microsoft.com/office/drawing/2014/main" id="{5F0F290D-6F7B-C866-962E-7E1BF409BAD1}"/>
              </a:ext>
            </a:extLst>
          </p:cNvPr>
          <p:cNvSpPr txBox="1"/>
          <p:nvPr/>
        </p:nvSpPr>
        <p:spPr>
          <a:xfrm>
            <a:off x="6311394" y="2636742"/>
            <a:ext cx="5612628" cy="553998"/>
          </a:xfrm>
          <a:prstGeom prst="rect">
            <a:avLst/>
          </a:prstGeom>
          <a:noFill/>
          <a:effectLst/>
        </p:spPr>
        <p:txBody>
          <a:bodyPr wrap="square" lIns="0" tIns="0" rIns="0" bIns="0" rtlCol="0">
            <a:spAutoFit/>
          </a:bodyPr>
          <a:lstStyle/>
          <a:p>
            <a:pPr marL="285750" indent="-285750">
              <a:spcAft>
                <a:spcPts val="300"/>
              </a:spcAft>
              <a:buFont typeface="Arial" panose="020B0604020202020204" pitchFamily="34" charset="0"/>
              <a:buChar char="•"/>
            </a:pPr>
            <a:r>
              <a:rPr lang="en-US">
                <a:solidFill>
                  <a:schemeClr val="accent2">
                    <a:lumMod val="75000"/>
                  </a:schemeClr>
                </a:solidFill>
                <a:latin typeface="Avenir Book" panose="02000503020000020003" pitchFamily="2" charset="0"/>
              </a:rPr>
              <a:t>Patients have 10 days of onvansertib monotherapy with pre- and post-therapy biopsies and bloodwork</a:t>
            </a:r>
          </a:p>
        </p:txBody>
      </p:sp>
      <p:sp>
        <p:nvSpPr>
          <p:cNvPr id="54" name="TextBox 53">
            <a:extLst>
              <a:ext uri="{FF2B5EF4-FFF2-40B4-BE49-F238E27FC236}">
                <a16:creationId xmlns:a16="http://schemas.microsoft.com/office/drawing/2014/main" id="{352AF498-6C53-7436-4266-36467D929A91}"/>
              </a:ext>
            </a:extLst>
          </p:cNvPr>
          <p:cNvSpPr txBox="1"/>
          <p:nvPr/>
        </p:nvSpPr>
        <p:spPr>
          <a:xfrm>
            <a:off x="2691955" y="5127644"/>
            <a:ext cx="7410678" cy="738664"/>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800">
                <a:solidFill>
                  <a:srgbClr val="345366"/>
                </a:solidFill>
                <a:latin typeface="Roboto Slab Black" pitchFamily="2" charset="0"/>
                <a:ea typeface="Roboto Slab Black" pitchFamily="2" charset="0"/>
              </a:rPr>
              <a:t>Path forward: Move to 1</a:t>
            </a:r>
            <a:r>
              <a:rPr lang="en-US" sz="2800" baseline="30000">
                <a:solidFill>
                  <a:srgbClr val="345366"/>
                </a:solidFill>
                <a:latin typeface="Roboto Slab Black" pitchFamily="2" charset="0"/>
                <a:ea typeface="Roboto Slab Black" pitchFamily="2" charset="0"/>
              </a:rPr>
              <a:t>st</a:t>
            </a:r>
            <a:r>
              <a:rPr lang="en-US" sz="2800">
                <a:solidFill>
                  <a:srgbClr val="345366"/>
                </a:solidFill>
                <a:latin typeface="Roboto Slab Black" pitchFamily="2" charset="0"/>
                <a:ea typeface="Roboto Slab Black" pitchFamily="2" charset="0"/>
              </a:rPr>
              <a:t> line </a:t>
            </a:r>
            <a:r>
              <a:rPr lang="en-US" sz="2800" err="1">
                <a:solidFill>
                  <a:srgbClr val="345366"/>
                </a:solidFill>
                <a:latin typeface="Roboto Slab Black" pitchFamily="2" charset="0"/>
                <a:ea typeface="Roboto Slab Black" pitchFamily="2" charset="0"/>
              </a:rPr>
              <a:t>mPDAC</a:t>
            </a:r>
            <a:endParaRPr lang="en-US" sz="3200">
              <a:solidFill>
                <a:srgbClr val="345366"/>
              </a:solidFill>
              <a:latin typeface="Roboto Slab Black" pitchFamily="2" charset="0"/>
              <a:ea typeface="Roboto Slab Black" pitchFamily="2" charset="0"/>
            </a:endParaRP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2000">
                <a:solidFill>
                  <a:srgbClr val="345366"/>
                </a:solidFill>
                <a:latin typeface="Avenir Medium" panose="02000603020000020003" pitchFamily="2" charset="0"/>
              </a:rPr>
              <a:t>New IIT combining onvansertib with SoC (NALIRIFOX)</a:t>
            </a:r>
          </a:p>
        </p:txBody>
      </p:sp>
      <p:sp>
        <p:nvSpPr>
          <p:cNvPr id="6" name="Isosceles Triangle 5">
            <a:extLst>
              <a:ext uri="{FF2B5EF4-FFF2-40B4-BE49-F238E27FC236}">
                <a16:creationId xmlns:a16="http://schemas.microsoft.com/office/drawing/2014/main" id="{670B73D5-D579-2A6D-3F54-CA25A9A37A12}"/>
              </a:ext>
            </a:extLst>
          </p:cNvPr>
          <p:cNvSpPr/>
          <p:nvPr/>
        </p:nvSpPr>
        <p:spPr>
          <a:xfrm rot="10800000">
            <a:off x="4044045" y="4128859"/>
            <a:ext cx="4023360" cy="548640"/>
          </a:xfrm>
          <a:prstGeom prst="triangle">
            <a:avLst/>
          </a:prstGeom>
          <a:solidFill>
            <a:schemeClr val="tx2">
              <a:lumMod val="95000"/>
            </a:schemeClr>
          </a:solidFill>
          <a:ln w="9525">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9" name="Rectangle 8">
            <a:extLst>
              <a:ext uri="{FF2B5EF4-FFF2-40B4-BE49-F238E27FC236}">
                <a16:creationId xmlns:a16="http://schemas.microsoft.com/office/drawing/2014/main" id="{09BC6D3E-5CA4-0300-E635-24EC8730E93A}"/>
              </a:ext>
            </a:extLst>
          </p:cNvPr>
          <p:cNvSpPr/>
          <p:nvPr/>
        </p:nvSpPr>
        <p:spPr>
          <a:xfrm>
            <a:off x="254382" y="1687811"/>
            <a:ext cx="5669280" cy="1767066"/>
          </a:xfrm>
          <a:prstGeom prst="rect">
            <a:avLst/>
          </a:prstGeom>
          <a:noFill/>
          <a:ln>
            <a:solidFill>
              <a:srgbClr val="729D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10" name="Rectangle 9">
            <a:extLst>
              <a:ext uri="{FF2B5EF4-FFF2-40B4-BE49-F238E27FC236}">
                <a16:creationId xmlns:a16="http://schemas.microsoft.com/office/drawing/2014/main" id="{E7DDC7D0-B842-3AFD-0E2B-CF4CA13DFB0A}"/>
              </a:ext>
            </a:extLst>
          </p:cNvPr>
          <p:cNvSpPr/>
          <p:nvPr/>
        </p:nvSpPr>
        <p:spPr>
          <a:xfrm>
            <a:off x="6163302" y="1687811"/>
            <a:ext cx="5760720" cy="1767066"/>
          </a:xfrm>
          <a:prstGeom prst="rect">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2" name="Rectangle 1">
            <a:extLst>
              <a:ext uri="{FF2B5EF4-FFF2-40B4-BE49-F238E27FC236}">
                <a16:creationId xmlns:a16="http://schemas.microsoft.com/office/drawing/2014/main" id="{960005E4-465B-A20C-8799-53048D2F1FF1}"/>
              </a:ext>
            </a:extLst>
          </p:cNvPr>
          <p:cNvSpPr/>
          <p:nvPr/>
        </p:nvSpPr>
        <p:spPr>
          <a:xfrm>
            <a:off x="2122026" y="3937450"/>
            <a:ext cx="8295604" cy="1981851"/>
          </a:xfrm>
          <a:prstGeom prst="rect">
            <a:avLst/>
          </a:prstGeom>
          <a:solidFill>
            <a:srgbClr val="FFFFFF">
              <a:alpha val="74902"/>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
        <p:nvSpPr>
          <p:cNvPr id="3" name="Rectangle 2">
            <a:extLst>
              <a:ext uri="{FF2B5EF4-FFF2-40B4-BE49-F238E27FC236}">
                <a16:creationId xmlns:a16="http://schemas.microsoft.com/office/drawing/2014/main" id="{03C0E418-1619-BDDE-39D2-86195C64EFF5}"/>
              </a:ext>
            </a:extLst>
          </p:cNvPr>
          <p:cNvSpPr/>
          <p:nvPr/>
        </p:nvSpPr>
        <p:spPr>
          <a:xfrm>
            <a:off x="192312" y="1652821"/>
            <a:ext cx="5836387" cy="1884129"/>
          </a:xfrm>
          <a:prstGeom prst="rect">
            <a:avLst/>
          </a:prstGeom>
          <a:solidFill>
            <a:srgbClr val="FFFFFF">
              <a:alpha val="74902"/>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
        <p:nvSpPr>
          <p:cNvPr id="5" name="Rectangle 4">
            <a:hlinkClick r:id="rId2" action="ppaction://hlinksldjump"/>
            <a:extLst>
              <a:ext uri="{FF2B5EF4-FFF2-40B4-BE49-F238E27FC236}">
                <a16:creationId xmlns:a16="http://schemas.microsoft.com/office/drawing/2014/main" id="{7757CE90-0E19-7F0E-86DD-37CFAB64B045}"/>
              </a:ext>
            </a:extLst>
          </p:cNvPr>
          <p:cNvSpPr/>
          <p:nvPr/>
        </p:nvSpPr>
        <p:spPr>
          <a:xfrm>
            <a:off x="11077014" y="6189744"/>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Tree>
    <p:extLst>
      <p:ext uri="{BB962C8B-B14F-4D97-AF65-F5344CB8AC3E}">
        <p14:creationId xmlns:p14="http://schemas.microsoft.com/office/powerpoint/2010/main" val="1588056581"/>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ADE9DC2-6202-0193-38FD-E7F91D53FDE0}"/>
              </a:ext>
            </a:extLst>
          </p:cNvPr>
          <p:cNvSpPr>
            <a:spLocks noGrp="1"/>
          </p:cNvSpPr>
          <p:nvPr>
            <p:ph type="title"/>
          </p:nvPr>
        </p:nvSpPr>
        <p:spPr/>
        <p:txBody>
          <a:bodyPr/>
          <a:lstStyle/>
          <a:p>
            <a:r>
              <a:rPr lang="en-US" err="1"/>
              <a:t>mPDAC</a:t>
            </a:r>
            <a:r>
              <a:rPr lang="en-US"/>
              <a:t> Biomarker Discovery trial evaluates onvansertib monotherapy</a:t>
            </a:r>
          </a:p>
        </p:txBody>
      </p:sp>
      <p:pic>
        <p:nvPicPr>
          <p:cNvPr id="6" name="Picture 5">
            <a:extLst>
              <a:ext uri="{FF2B5EF4-FFF2-40B4-BE49-F238E27FC236}">
                <a16:creationId xmlns:a16="http://schemas.microsoft.com/office/drawing/2014/main" id="{802C8511-3A7E-D345-3F4C-A7B2102E2448}"/>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27025" y="3443042"/>
            <a:ext cx="3218822" cy="3158469"/>
          </a:xfrm>
          <a:prstGeom prst="rect">
            <a:avLst/>
          </a:prstGeom>
        </p:spPr>
      </p:pic>
      <p:sp>
        <p:nvSpPr>
          <p:cNvPr id="7" name="Rectangle 6">
            <a:extLst>
              <a:ext uri="{FF2B5EF4-FFF2-40B4-BE49-F238E27FC236}">
                <a16:creationId xmlns:a16="http://schemas.microsoft.com/office/drawing/2014/main" id="{5F05AA7A-1F2D-ABE6-2AAF-BCDFC5E2CBC9}"/>
              </a:ext>
            </a:extLst>
          </p:cNvPr>
          <p:cNvSpPr/>
          <p:nvPr/>
        </p:nvSpPr>
        <p:spPr>
          <a:xfrm>
            <a:off x="327024" y="2444249"/>
            <a:ext cx="3228258" cy="981650"/>
          </a:xfrm>
          <a:prstGeom prst="rect">
            <a:avLst/>
          </a:prstGeom>
          <a:solidFill>
            <a:srgbClr val="E1EA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cxnSp>
        <p:nvCxnSpPr>
          <p:cNvPr id="14" name="Straight Connector 13">
            <a:extLst>
              <a:ext uri="{FF2B5EF4-FFF2-40B4-BE49-F238E27FC236}">
                <a16:creationId xmlns:a16="http://schemas.microsoft.com/office/drawing/2014/main" id="{1FEB6B1E-7A01-CEE7-4BF6-6EDD908E4F7E}"/>
              </a:ext>
            </a:extLst>
          </p:cNvPr>
          <p:cNvCxnSpPr>
            <a:cxnSpLocks/>
          </p:cNvCxnSpPr>
          <p:nvPr/>
        </p:nvCxnSpPr>
        <p:spPr>
          <a:xfrm>
            <a:off x="327024" y="2444249"/>
            <a:ext cx="3228258" cy="0"/>
          </a:xfrm>
          <a:prstGeom prst="line">
            <a:avLst/>
          </a:prstGeom>
          <a:ln>
            <a:solidFill>
              <a:schemeClr val="accent1">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20" name="Rectangle 19">
            <a:extLst>
              <a:ext uri="{FF2B5EF4-FFF2-40B4-BE49-F238E27FC236}">
                <a16:creationId xmlns:a16="http://schemas.microsoft.com/office/drawing/2014/main" id="{4890C4A5-EA20-A408-A167-21DDD3A43E42}"/>
              </a:ext>
            </a:extLst>
          </p:cNvPr>
          <p:cNvSpPr/>
          <p:nvPr/>
        </p:nvSpPr>
        <p:spPr>
          <a:xfrm>
            <a:off x="327023" y="3443042"/>
            <a:ext cx="3228259" cy="1463183"/>
          </a:xfrm>
          <a:prstGeom prst="rect">
            <a:avLst/>
          </a:prstGeom>
          <a:gradFill flip="none" rotWithShape="1">
            <a:gsLst>
              <a:gs pos="0">
                <a:srgbClr val="000000">
                  <a:alpha val="50000"/>
                </a:srgbClr>
              </a:gs>
              <a:gs pos="48000">
                <a:srgbClr val="000000">
                  <a:alpha val="40000"/>
                </a:srgbClr>
              </a:gs>
              <a:gs pos="100000">
                <a:schemeClr val="bg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24" name="TextBox 23">
            <a:extLst>
              <a:ext uri="{FF2B5EF4-FFF2-40B4-BE49-F238E27FC236}">
                <a16:creationId xmlns:a16="http://schemas.microsoft.com/office/drawing/2014/main" id="{D0020107-98A4-21D2-CB7E-77A65029213A}"/>
              </a:ext>
            </a:extLst>
          </p:cNvPr>
          <p:cNvSpPr txBox="1"/>
          <p:nvPr/>
        </p:nvSpPr>
        <p:spPr>
          <a:xfrm>
            <a:off x="1097976" y="3752470"/>
            <a:ext cx="1686359" cy="553998"/>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err="1">
                <a:ln>
                  <a:noFill/>
                </a:ln>
                <a:solidFill>
                  <a:srgbClr val="FFFFFF">
                    <a:alpha val="50000"/>
                  </a:srgbClr>
                </a:solidFill>
                <a:effectLst/>
                <a:uLnTx/>
                <a:uFillTx/>
                <a:latin typeface="Roboto Slab Medium" pitchFamily="2" charset="0"/>
                <a:ea typeface="Roboto Slab Medium" pitchFamily="2" charset="0"/>
                <a:cs typeface="+mn-cs"/>
              </a:rPr>
              <a:t>mPDAC</a:t>
            </a:r>
            <a:endParaRPr kumimoji="0" lang="en-US" sz="3600" b="0" i="0" u="none" strike="noStrike" kern="1200" cap="none" spc="0" normalizeH="0" baseline="0" noProof="0">
              <a:ln>
                <a:noFill/>
              </a:ln>
              <a:solidFill>
                <a:srgbClr val="FFFFFF">
                  <a:alpha val="50000"/>
                </a:srgbClr>
              </a:solidFill>
              <a:effectLst/>
              <a:uLnTx/>
              <a:uFillTx/>
              <a:latin typeface="Roboto Slab Medium" pitchFamily="2" charset="0"/>
              <a:ea typeface="Roboto Slab Medium" pitchFamily="2" charset="0"/>
              <a:cs typeface="+mn-cs"/>
            </a:endParaRPr>
          </a:p>
        </p:txBody>
      </p:sp>
      <p:cxnSp>
        <p:nvCxnSpPr>
          <p:cNvPr id="26" name="Straight Connector 25">
            <a:extLst>
              <a:ext uri="{FF2B5EF4-FFF2-40B4-BE49-F238E27FC236}">
                <a16:creationId xmlns:a16="http://schemas.microsoft.com/office/drawing/2014/main" id="{33CE1C95-16F7-9323-B339-82B10798F0E1}"/>
              </a:ext>
            </a:extLst>
          </p:cNvPr>
          <p:cNvCxnSpPr>
            <a:cxnSpLocks/>
          </p:cNvCxnSpPr>
          <p:nvPr/>
        </p:nvCxnSpPr>
        <p:spPr>
          <a:xfrm>
            <a:off x="327024" y="3425899"/>
            <a:ext cx="3228831"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C6232458-3428-4A59-D91D-D3CE61A30CB6}"/>
              </a:ext>
            </a:extLst>
          </p:cNvPr>
          <p:cNvSpPr txBox="1"/>
          <p:nvPr/>
        </p:nvSpPr>
        <p:spPr>
          <a:xfrm>
            <a:off x="8721064" y="2185980"/>
            <a:ext cx="1882718" cy="246221"/>
          </a:xfrm>
          <a:prstGeom prst="rect">
            <a:avLst/>
          </a:prstGeom>
          <a:solidFill>
            <a:schemeClr val="bg1"/>
          </a:solidFill>
        </p:spPr>
        <p:txBody>
          <a:bodyPr wrap="squar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300" normalizeH="0" baseline="0" noProof="0">
                <a:ln>
                  <a:noFill/>
                </a:ln>
                <a:solidFill>
                  <a:srgbClr val="F4B251">
                    <a:lumMod val="75000"/>
                  </a:srgbClr>
                </a:solidFill>
                <a:effectLst/>
                <a:uLnTx/>
                <a:uFillTx/>
                <a:latin typeface="Avenir Book" panose="02000503020000020003" pitchFamily="2" charset="0"/>
                <a:ea typeface="+mn-ea"/>
                <a:cs typeface="+mn-cs"/>
              </a:rPr>
              <a:t>ONVANSERTIB</a:t>
            </a:r>
          </a:p>
        </p:txBody>
      </p:sp>
      <p:cxnSp>
        <p:nvCxnSpPr>
          <p:cNvPr id="60" name="Straight Connector 59">
            <a:extLst>
              <a:ext uri="{FF2B5EF4-FFF2-40B4-BE49-F238E27FC236}">
                <a16:creationId xmlns:a16="http://schemas.microsoft.com/office/drawing/2014/main" id="{6182F0A8-CB9E-29BE-4A63-64810D6B9053}"/>
              </a:ext>
            </a:extLst>
          </p:cNvPr>
          <p:cNvCxnSpPr>
            <a:cxnSpLocks/>
          </p:cNvCxnSpPr>
          <p:nvPr/>
        </p:nvCxnSpPr>
        <p:spPr>
          <a:xfrm flipV="1">
            <a:off x="7833623" y="3341275"/>
            <a:ext cx="3657600" cy="473"/>
          </a:xfrm>
          <a:prstGeom prst="line">
            <a:avLst/>
          </a:prstGeom>
          <a:noFill/>
          <a:ln w="635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61" name="Straight Connector 60">
            <a:extLst>
              <a:ext uri="{FF2B5EF4-FFF2-40B4-BE49-F238E27FC236}">
                <a16:creationId xmlns:a16="http://schemas.microsoft.com/office/drawing/2014/main" id="{8BFD4517-242A-748A-B9DE-B201D2FC5EBE}"/>
              </a:ext>
            </a:extLst>
          </p:cNvPr>
          <p:cNvCxnSpPr>
            <a:cxnSpLocks/>
          </p:cNvCxnSpPr>
          <p:nvPr/>
        </p:nvCxnSpPr>
        <p:spPr>
          <a:xfrm>
            <a:off x="7833623" y="3017122"/>
            <a:ext cx="3657600" cy="0"/>
          </a:xfrm>
          <a:prstGeom prst="line">
            <a:avLst/>
          </a:prstGeom>
          <a:ln>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27E100F3-0CC9-F388-9A11-55D2D2C73664}"/>
              </a:ext>
            </a:extLst>
          </p:cNvPr>
          <p:cNvSpPr txBox="1"/>
          <p:nvPr/>
        </p:nvSpPr>
        <p:spPr>
          <a:xfrm>
            <a:off x="7632260" y="3576292"/>
            <a:ext cx="1721284" cy="436436"/>
          </a:xfrm>
          <a:prstGeom prst="rect">
            <a:avLst/>
          </a:prstGeom>
          <a:noFill/>
        </p:spPr>
        <p:txBody>
          <a:bodyPr wrap="square" lIns="0" tIns="0" rIns="0" bIns="0" rtlCol="0" anchor="ctr">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it-IT" sz="1400" b="0" i="0" u="none" strike="noStrike" kern="1200" cap="none" spc="0" normalizeH="0" baseline="0" noProof="0">
                <a:ln>
                  <a:noFill/>
                </a:ln>
                <a:solidFill>
                  <a:srgbClr val="50A3A5"/>
                </a:solidFill>
                <a:effectLst/>
                <a:uLnTx/>
                <a:uFillTx/>
                <a:latin typeface="Avenir Book" panose="02000503020000020003" pitchFamily="2" charset="0"/>
                <a:ea typeface="+mn-ea"/>
                <a:cs typeface="+mn-cs"/>
              </a:rPr>
              <a:t>Pre-treatment biopsy &amp; research blood</a:t>
            </a:r>
          </a:p>
        </p:txBody>
      </p:sp>
      <p:sp>
        <p:nvSpPr>
          <p:cNvPr id="63" name="Isosceles Triangle 62">
            <a:extLst>
              <a:ext uri="{FF2B5EF4-FFF2-40B4-BE49-F238E27FC236}">
                <a16:creationId xmlns:a16="http://schemas.microsoft.com/office/drawing/2014/main" id="{B209AFCE-BBD3-4CD6-B740-E324F8777CAF}"/>
              </a:ext>
            </a:extLst>
          </p:cNvPr>
          <p:cNvSpPr/>
          <p:nvPr/>
        </p:nvSpPr>
        <p:spPr>
          <a:xfrm>
            <a:off x="7796781" y="3418562"/>
            <a:ext cx="97469" cy="84025"/>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1057" name="TextBox 1056">
            <a:extLst>
              <a:ext uri="{FF2B5EF4-FFF2-40B4-BE49-F238E27FC236}">
                <a16:creationId xmlns:a16="http://schemas.microsoft.com/office/drawing/2014/main" id="{98674233-FA45-84D5-9EBC-761B4A39400A}"/>
              </a:ext>
            </a:extLst>
          </p:cNvPr>
          <p:cNvSpPr txBox="1"/>
          <p:nvPr/>
        </p:nvSpPr>
        <p:spPr>
          <a:xfrm>
            <a:off x="9757917" y="3576292"/>
            <a:ext cx="2029709" cy="430887"/>
          </a:xfrm>
          <a:prstGeom prst="rect">
            <a:avLst/>
          </a:prstGeom>
          <a:noFill/>
        </p:spPr>
        <p:txBody>
          <a:bodyPr wrap="squar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t-IT" sz="1400" b="0" i="0" u="none" strike="noStrike" kern="1200" cap="none" spc="0" normalizeH="0" baseline="0" noProof="0">
                <a:ln>
                  <a:noFill/>
                </a:ln>
                <a:solidFill>
                  <a:srgbClr val="50A3A5"/>
                </a:solidFill>
                <a:effectLst/>
                <a:uLnTx/>
                <a:uFillTx/>
                <a:latin typeface="Avenir Book" panose="02000503020000020003" pitchFamily="2" charset="0"/>
                <a:ea typeface="+mn-ea"/>
                <a:cs typeface="+mn-cs"/>
              </a:rPr>
              <a:t>Post-treatment biopsy</a:t>
            </a:r>
            <a:br>
              <a:rPr kumimoji="0" lang="it-IT" sz="1400" b="0" i="0" u="none" strike="noStrike" kern="1200" cap="none" spc="0" normalizeH="0" baseline="0" noProof="0">
                <a:ln>
                  <a:noFill/>
                </a:ln>
                <a:solidFill>
                  <a:srgbClr val="50A3A5"/>
                </a:solidFill>
                <a:effectLst/>
                <a:uLnTx/>
                <a:uFillTx/>
                <a:latin typeface="Avenir Book" panose="02000503020000020003" pitchFamily="2" charset="0"/>
                <a:ea typeface="+mn-ea"/>
                <a:cs typeface="+mn-cs"/>
              </a:rPr>
            </a:br>
            <a:r>
              <a:rPr kumimoji="0" lang="it-IT" sz="1400" b="0" i="0" u="none" strike="noStrike" kern="1200" cap="none" spc="0" normalizeH="0" baseline="0" noProof="0">
                <a:ln>
                  <a:noFill/>
                </a:ln>
                <a:solidFill>
                  <a:srgbClr val="50A3A5"/>
                </a:solidFill>
                <a:effectLst/>
                <a:uLnTx/>
                <a:uFillTx/>
                <a:latin typeface="Avenir Book" panose="02000503020000020003" pitchFamily="2" charset="0"/>
                <a:ea typeface="+mn-ea"/>
                <a:cs typeface="+mn-cs"/>
              </a:rPr>
              <a:t> &amp; research blood</a:t>
            </a:r>
          </a:p>
        </p:txBody>
      </p:sp>
      <p:sp>
        <p:nvSpPr>
          <p:cNvPr id="1092" name="Isosceles Triangle 1091">
            <a:extLst>
              <a:ext uri="{FF2B5EF4-FFF2-40B4-BE49-F238E27FC236}">
                <a16:creationId xmlns:a16="http://schemas.microsoft.com/office/drawing/2014/main" id="{FFBBB5AD-DB36-F601-75F4-7F90A24C0E20}"/>
              </a:ext>
            </a:extLst>
          </p:cNvPr>
          <p:cNvSpPr/>
          <p:nvPr/>
        </p:nvSpPr>
        <p:spPr>
          <a:xfrm>
            <a:off x="11438337" y="3418562"/>
            <a:ext cx="97469" cy="84025"/>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1093" name="TextBox 1092">
            <a:extLst>
              <a:ext uri="{FF2B5EF4-FFF2-40B4-BE49-F238E27FC236}">
                <a16:creationId xmlns:a16="http://schemas.microsoft.com/office/drawing/2014/main" id="{495F861D-6BA8-A8C9-4EBD-BCA45B9E10B6}"/>
              </a:ext>
            </a:extLst>
          </p:cNvPr>
          <p:cNvSpPr txBox="1"/>
          <p:nvPr/>
        </p:nvSpPr>
        <p:spPr>
          <a:xfrm>
            <a:off x="8823459" y="2771069"/>
            <a:ext cx="1677929" cy="184666"/>
          </a:xfrm>
          <a:prstGeom prst="rect">
            <a:avLst/>
          </a:prstGeom>
          <a:noFill/>
        </p:spPr>
        <p:txBody>
          <a:bodyPr wrap="square"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1200" b="0" i="0" u="none" strike="noStrike" kern="1200" cap="none" spc="0" normalizeH="0" baseline="0" noProof="0">
                <a:ln>
                  <a:noFill/>
                </a:ln>
                <a:solidFill>
                  <a:schemeClr val="accent3">
                    <a:lumMod val="75000"/>
                  </a:schemeClr>
                </a:solidFill>
                <a:effectLst/>
                <a:uLnTx/>
                <a:uFillTx/>
                <a:latin typeface="Avenir Book" panose="02000503020000020003" pitchFamily="2" charset="0"/>
                <a:ea typeface="+mn-ea"/>
                <a:cs typeface="+mn-cs"/>
              </a:rPr>
              <a:t>(12mg/m</a:t>
            </a:r>
            <a:r>
              <a:rPr kumimoji="0" lang="it-IT" sz="1200" b="0" i="0" u="none" strike="noStrike" kern="1200" cap="none" spc="0" normalizeH="0" baseline="30000" noProof="0">
                <a:ln>
                  <a:noFill/>
                </a:ln>
                <a:solidFill>
                  <a:schemeClr val="accent3">
                    <a:lumMod val="75000"/>
                  </a:schemeClr>
                </a:solidFill>
                <a:effectLst/>
                <a:uLnTx/>
                <a:uFillTx/>
                <a:latin typeface="Avenir Book" panose="02000503020000020003" pitchFamily="2" charset="0"/>
                <a:ea typeface="+mn-ea"/>
                <a:cs typeface="+mn-cs"/>
              </a:rPr>
              <a:t>2</a:t>
            </a:r>
            <a:r>
              <a:rPr kumimoji="0" lang="it-IT" sz="1200" b="0" i="0" u="none" strike="noStrike" kern="1200" cap="none" spc="0" normalizeH="0" baseline="0" noProof="0">
                <a:ln>
                  <a:noFill/>
                </a:ln>
                <a:solidFill>
                  <a:schemeClr val="accent3">
                    <a:lumMod val="75000"/>
                  </a:schemeClr>
                </a:solidFill>
                <a:effectLst/>
                <a:uLnTx/>
                <a:uFillTx/>
                <a:latin typeface="Avenir Book" panose="02000503020000020003" pitchFamily="2" charset="0"/>
                <a:ea typeface="+mn-ea"/>
                <a:cs typeface="+mn-cs"/>
              </a:rPr>
              <a:t> QD, 10 days)</a:t>
            </a:r>
          </a:p>
        </p:txBody>
      </p:sp>
      <p:sp>
        <p:nvSpPr>
          <p:cNvPr id="1094" name="TextBox 1093">
            <a:extLst>
              <a:ext uri="{FF2B5EF4-FFF2-40B4-BE49-F238E27FC236}">
                <a16:creationId xmlns:a16="http://schemas.microsoft.com/office/drawing/2014/main" id="{36B032DA-3A71-C9D0-693E-F00EABA768A6}"/>
              </a:ext>
            </a:extLst>
          </p:cNvPr>
          <p:cNvSpPr txBox="1"/>
          <p:nvPr/>
        </p:nvSpPr>
        <p:spPr>
          <a:xfrm>
            <a:off x="8823459" y="2428608"/>
            <a:ext cx="1677929" cy="215444"/>
          </a:xfrm>
          <a:prstGeom prst="rect">
            <a:avLst/>
          </a:prstGeom>
          <a:noFill/>
        </p:spPr>
        <p:txBody>
          <a:bodyPr wrap="square"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1400" b="0" i="0" u="none" strike="noStrike" kern="1200" cap="none" spc="0" normalizeH="0" baseline="0" noProof="0">
                <a:ln>
                  <a:noFill/>
                </a:ln>
                <a:solidFill>
                  <a:schemeClr val="accent3">
                    <a:lumMod val="75000"/>
                  </a:schemeClr>
                </a:solidFill>
                <a:effectLst/>
                <a:uLnTx/>
                <a:uFillTx/>
                <a:latin typeface="Avenir Book" panose="02000503020000020003" pitchFamily="2" charset="0"/>
                <a:ea typeface="+mn-ea"/>
                <a:cs typeface="+mn-cs"/>
              </a:rPr>
              <a:t>MONOTHERAPY</a:t>
            </a:r>
          </a:p>
        </p:txBody>
      </p:sp>
      <p:sp>
        <p:nvSpPr>
          <p:cNvPr id="9" name="TextBox 8">
            <a:extLst>
              <a:ext uri="{FF2B5EF4-FFF2-40B4-BE49-F238E27FC236}">
                <a16:creationId xmlns:a16="http://schemas.microsoft.com/office/drawing/2014/main" id="{29A20A43-341D-C419-D7AF-9D1124ED7C09}"/>
              </a:ext>
            </a:extLst>
          </p:cNvPr>
          <p:cNvSpPr txBox="1"/>
          <p:nvPr/>
        </p:nvSpPr>
        <p:spPr>
          <a:xfrm>
            <a:off x="3904121" y="2557393"/>
            <a:ext cx="3409491" cy="3000821"/>
          </a:xfrm>
          <a:prstGeom prst="rect">
            <a:avLst/>
          </a:prstGeom>
          <a:noFill/>
        </p:spPr>
        <p:txBody>
          <a:bodyPr wrap="square" lIns="0" tIns="0" rIns="0" bIns="0" rtlCol="0">
            <a:spAutoFit/>
          </a:bodyPr>
          <a:lstStyle/>
          <a:p>
            <a:pPr algn="l">
              <a:lnSpc>
                <a:spcPct val="100000"/>
              </a:lnSpc>
              <a:spcAft>
                <a:spcPts val="600"/>
              </a:spcAft>
            </a:pPr>
            <a:r>
              <a:rPr lang="en-US">
                <a:solidFill>
                  <a:srgbClr val="345366"/>
                </a:solidFill>
                <a:latin typeface="Avenir Medium" panose="02000603020000020003" pitchFamily="2" charset="0"/>
              </a:rPr>
              <a:t>Responsive biomarkers</a:t>
            </a:r>
          </a:p>
          <a:p>
            <a:pPr marL="285750" indent="-285750" algn="l">
              <a:lnSpc>
                <a:spcPct val="100000"/>
              </a:lnSpc>
              <a:spcAft>
                <a:spcPts val="1200"/>
              </a:spcAft>
              <a:buFont typeface="Arial" panose="020B0604020202020204" pitchFamily="34" charset="0"/>
              <a:buChar char="•"/>
            </a:pPr>
            <a:r>
              <a:rPr lang="en-US">
                <a:solidFill>
                  <a:srgbClr val="345366"/>
                </a:solidFill>
                <a:latin typeface="Avenir Medium" panose="02000603020000020003" pitchFamily="2" charset="0"/>
              </a:rPr>
              <a:t>To demonstrate pancreatic tumor response to onvansertib monotherapy by measuring Ki67 and CA 19-9</a:t>
            </a:r>
          </a:p>
          <a:p>
            <a:pPr algn="l">
              <a:lnSpc>
                <a:spcPct val="100000"/>
              </a:lnSpc>
            </a:pPr>
            <a:r>
              <a:rPr lang="en-US">
                <a:solidFill>
                  <a:srgbClr val="345366"/>
                </a:solidFill>
                <a:latin typeface="Avenir Medium" panose="02000603020000020003" pitchFamily="2" charset="0"/>
              </a:rPr>
              <a:t>Predictive biomarkers</a:t>
            </a:r>
          </a:p>
          <a:p>
            <a:pPr marL="285750" indent="-285750" algn="l">
              <a:lnSpc>
                <a:spcPct val="100000"/>
              </a:lnSpc>
              <a:buFont typeface="Arial" panose="020B0604020202020204" pitchFamily="34" charset="0"/>
              <a:buChar char="•"/>
            </a:pPr>
            <a:r>
              <a:rPr lang="en-US">
                <a:solidFill>
                  <a:srgbClr val="345366"/>
                </a:solidFill>
                <a:latin typeface="Avenir Medium" panose="02000603020000020003" pitchFamily="2" charset="0"/>
              </a:rPr>
              <a:t>Use multi-</a:t>
            </a:r>
            <a:r>
              <a:rPr lang="en-US" err="1">
                <a:solidFill>
                  <a:srgbClr val="345366"/>
                </a:solidFill>
                <a:latin typeface="Avenir Medium" panose="02000603020000020003" pitchFamily="2" charset="0"/>
              </a:rPr>
              <a:t>omic</a:t>
            </a:r>
            <a:r>
              <a:rPr lang="en-US">
                <a:solidFill>
                  <a:srgbClr val="345366"/>
                </a:solidFill>
                <a:latin typeface="Avenir Medium" panose="02000603020000020003" pitchFamily="2" charset="0"/>
              </a:rPr>
              <a:t> analyses to identify predictive biomarkers of pancreatic tumor response to onvansertib</a:t>
            </a:r>
          </a:p>
        </p:txBody>
      </p:sp>
      <p:sp>
        <p:nvSpPr>
          <p:cNvPr id="10" name="TextBox 9">
            <a:extLst>
              <a:ext uri="{FF2B5EF4-FFF2-40B4-BE49-F238E27FC236}">
                <a16:creationId xmlns:a16="http://schemas.microsoft.com/office/drawing/2014/main" id="{7B03F85F-63CA-91B5-17CD-3123CAB8FBAF}"/>
              </a:ext>
            </a:extLst>
          </p:cNvPr>
          <p:cNvSpPr txBox="1"/>
          <p:nvPr/>
        </p:nvSpPr>
        <p:spPr>
          <a:xfrm>
            <a:off x="3904121" y="2138054"/>
            <a:ext cx="2787723" cy="276999"/>
          </a:xfrm>
          <a:prstGeom prst="rect">
            <a:avLst/>
          </a:prstGeom>
          <a:noFill/>
        </p:spPr>
        <p:txBody>
          <a:bodyPr wrap="square" lIns="0" tIns="0" rIns="0" bIns="0" rtlCol="0" anchor="b">
            <a:spAutoFit/>
          </a:bodyPr>
          <a:lstStyle>
            <a:defPPr>
              <a:defRPr lang="en-US"/>
            </a:defPPr>
            <a:lvl1pPr>
              <a:defRPr>
                <a:solidFill>
                  <a:srgbClr val="FF00FF"/>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solidFill>
                  <a:srgbClr val="345366"/>
                </a:solidFill>
                <a:latin typeface="Roboto Slab Black" pitchFamily="2" charset="0"/>
                <a:ea typeface="Roboto Slab Black" pitchFamily="2" charset="0"/>
              </a:rPr>
              <a:t>OBJECTIVES</a:t>
            </a:r>
            <a:endParaRPr kumimoji="0" lang="en-US" b="0" i="0" u="none" strike="noStrike" kern="1200" cap="none" spc="0" normalizeH="0" baseline="0" noProof="0">
              <a:ln>
                <a:noFill/>
              </a:ln>
              <a:solidFill>
                <a:srgbClr val="345366"/>
              </a:solidFill>
              <a:effectLst/>
              <a:uLnTx/>
              <a:uFillTx/>
              <a:latin typeface="Roboto Slab Black" pitchFamily="2" charset="0"/>
              <a:ea typeface="Roboto Slab Black" pitchFamily="2" charset="0"/>
              <a:cs typeface="+mn-cs"/>
            </a:endParaRPr>
          </a:p>
        </p:txBody>
      </p:sp>
      <p:cxnSp>
        <p:nvCxnSpPr>
          <p:cNvPr id="11" name="Straight Connector 10">
            <a:extLst>
              <a:ext uri="{FF2B5EF4-FFF2-40B4-BE49-F238E27FC236}">
                <a16:creationId xmlns:a16="http://schemas.microsoft.com/office/drawing/2014/main" id="{90FC931A-F91A-53FE-EFE7-65700A5CCB75}"/>
              </a:ext>
            </a:extLst>
          </p:cNvPr>
          <p:cNvCxnSpPr>
            <a:cxnSpLocks/>
          </p:cNvCxnSpPr>
          <p:nvPr/>
        </p:nvCxnSpPr>
        <p:spPr>
          <a:xfrm flipH="1">
            <a:off x="3904121" y="5598701"/>
            <a:ext cx="3474720" cy="0"/>
          </a:xfrm>
          <a:prstGeom prst="line">
            <a:avLst/>
          </a:prstGeom>
          <a:ln>
            <a:solidFill>
              <a:schemeClr val="accent1">
                <a:lumMod val="40000"/>
                <a:lumOff val="60000"/>
              </a:schemeClr>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E75F9ED-DD22-4F32-D20F-AA2522A44DFB}"/>
              </a:ext>
            </a:extLst>
          </p:cNvPr>
          <p:cNvCxnSpPr>
            <a:cxnSpLocks/>
          </p:cNvCxnSpPr>
          <p:nvPr/>
        </p:nvCxnSpPr>
        <p:spPr>
          <a:xfrm flipH="1">
            <a:off x="3904121" y="2444249"/>
            <a:ext cx="3474720" cy="0"/>
          </a:xfrm>
          <a:prstGeom prst="line">
            <a:avLst/>
          </a:prstGeom>
          <a:ln>
            <a:solidFill>
              <a:schemeClr val="accent1">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5" name="TextBox 4">
            <a:extLst>
              <a:ext uri="{FF2B5EF4-FFF2-40B4-BE49-F238E27FC236}">
                <a16:creationId xmlns:a16="http://schemas.microsoft.com/office/drawing/2014/main" id="{542686A6-DAFB-6005-8F21-2BE6A3FC1B91}"/>
              </a:ext>
            </a:extLst>
          </p:cNvPr>
          <p:cNvSpPr txBox="1"/>
          <p:nvPr/>
        </p:nvSpPr>
        <p:spPr>
          <a:xfrm>
            <a:off x="557116" y="2138054"/>
            <a:ext cx="2803575" cy="276999"/>
          </a:xfrm>
          <a:prstGeom prst="rect">
            <a:avLst/>
          </a:prstGeom>
          <a:noFill/>
        </p:spPr>
        <p:txBody>
          <a:bodyPr wrap="square" lIns="0" tIns="0" rIns="0" bIns="0" rtlCol="0" anchor="t">
            <a:spAutoFit/>
          </a:bodyPr>
          <a:lstStyle>
            <a:defPPr>
              <a:defRPr lang="en-US"/>
            </a:defPPr>
            <a:lvl1pPr>
              <a:defRPr>
                <a:solidFill>
                  <a:schemeClr val="accent1"/>
                </a:solidFill>
                <a:latin typeface="Roboto Slab Black" pitchFamily="2" charset="0"/>
                <a:ea typeface="Roboto Slab Black" pitchFamily="2"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Roboto Slab Black" pitchFamily="2" charset="0"/>
                <a:ea typeface="Roboto Slab Black" pitchFamily="2" charset="0"/>
                <a:cs typeface="+mn-cs"/>
              </a:rPr>
              <a:t>ENROLLMENT CRITERIA</a:t>
            </a:r>
          </a:p>
        </p:txBody>
      </p:sp>
      <p:sp>
        <p:nvSpPr>
          <p:cNvPr id="8" name="TextBox 7">
            <a:extLst>
              <a:ext uri="{FF2B5EF4-FFF2-40B4-BE49-F238E27FC236}">
                <a16:creationId xmlns:a16="http://schemas.microsoft.com/office/drawing/2014/main" id="{B949E67B-30A9-D7AD-1999-E658BCE1EDAC}"/>
              </a:ext>
            </a:extLst>
          </p:cNvPr>
          <p:cNvSpPr txBox="1"/>
          <p:nvPr/>
        </p:nvSpPr>
        <p:spPr>
          <a:xfrm>
            <a:off x="347629" y="1450495"/>
            <a:ext cx="5974392" cy="276999"/>
          </a:xfrm>
          <a:prstGeom prst="rect">
            <a:avLst/>
          </a:prstGeom>
          <a:effectLst>
            <a:outerShdw blurRad="317500" sx="102000" sy="102000" algn="ctr" rotWithShape="0">
              <a:prstClr val="black">
                <a:alpha val="40000"/>
              </a:prstClr>
            </a:outerShdw>
          </a:effectLst>
        </p:spPr>
        <p:txBody>
          <a:bodyPr wrap="none" lIns="0" tIns="0" rIns="0" bIns="0" rtlCol="0">
            <a:spAutoFit/>
          </a:bodyPr>
          <a:lstStyle/>
          <a:p>
            <a:pPr algn="l">
              <a:spcBef>
                <a:spcPts val="600"/>
              </a:spcBef>
            </a:pPr>
            <a:r>
              <a:rPr lang="en-US">
                <a:solidFill>
                  <a:schemeClr val="accent5"/>
                </a:solidFill>
                <a:latin typeface="Avenir Book" panose="02000503020000020003" pitchFamily="2" charset="0"/>
              </a:rPr>
              <a:t>Investigator-initiated trial at OHSU Knight Cancer Institute</a:t>
            </a:r>
          </a:p>
        </p:txBody>
      </p:sp>
      <p:grpSp>
        <p:nvGrpSpPr>
          <p:cNvPr id="17" name="Group 16">
            <a:extLst>
              <a:ext uri="{FF2B5EF4-FFF2-40B4-BE49-F238E27FC236}">
                <a16:creationId xmlns:a16="http://schemas.microsoft.com/office/drawing/2014/main" id="{0155E620-C3AB-8086-140D-71F138025862}"/>
              </a:ext>
            </a:extLst>
          </p:cNvPr>
          <p:cNvGrpSpPr/>
          <p:nvPr/>
        </p:nvGrpSpPr>
        <p:grpSpPr>
          <a:xfrm>
            <a:off x="7892918" y="3200509"/>
            <a:ext cx="321119" cy="294109"/>
            <a:chOff x="6748649" y="2174140"/>
            <a:chExt cx="321119" cy="294109"/>
          </a:xfrm>
        </p:grpSpPr>
        <p:sp>
          <p:nvSpPr>
            <p:cNvPr id="15" name="Hexagon 3">
              <a:extLst>
                <a:ext uri="{FF2B5EF4-FFF2-40B4-BE49-F238E27FC236}">
                  <a16:creationId xmlns:a16="http://schemas.microsoft.com/office/drawing/2014/main" id="{ECF6DF17-97AE-2EA6-49C5-3E3F218F9EAA}"/>
                </a:ext>
              </a:extLst>
            </p:cNvPr>
            <p:cNvSpPr>
              <a:spLocks noChangeAspect="1"/>
            </p:cNvSpPr>
            <p:nvPr/>
          </p:nvSpPr>
          <p:spPr>
            <a:xfrm rot="1800000">
              <a:off x="6748649" y="2174140"/>
              <a:ext cx="321119" cy="294109"/>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16" name="Picture 15" descr="Shape&#10;&#10;Description automatically generated with low confidence">
              <a:extLst>
                <a:ext uri="{FF2B5EF4-FFF2-40B4-BE49-F238E27FC236}">
                  <a16:creationId xmlns:a16="http://schemas.microsoft.com/office/drawing/2014/main" id="{65A56A22-7F2D-F9DD-F969-3AF73FA6977A}"/>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094" t="13133" r="7094" b="13133"/>
            <a:stretch/>
          </p:blipFill>
          <p:spPr>
            <a:xfrm>
              <a:off x="6804066" y="2221172"/>
              <a:ext cx="228552" cy="196382"/>
            </a:xfrm>
            <a:prstGeom prst="rect">
              <a:avLst/>
            </a:prstGeom>
          </p:spPr>
        </p:pic>
      </p:grpSp>
      <p:grpSp>
        <p:nvGrpSpPr>
          <p:cNvPr id="18" name="Group 17">
            <a:extLst>
              <a:ext uri="{FF2B5EF4-FFF2-40B4-BE49-F238E27FC236}">
                <a16:creationId xmlns:a16="http://schemas.microsoft.com/office/drawing/2014/main" id="{E2B882EC-3052-C429-84AE-C0C9612CD216}"/>
              </a:ext>
            </a:extLst>
          </p:cNvPr>
          <p:cNvGrpSpPr/>
          <p:nvPr/>
        </p:nvGrpSpPr>
        <p:grpSpPr>
          <a:xfrm>
            <a:off x="8251192" y="3200509"/>
            <a:ext cx="321119" cy="294109"/>
            <a:chOff x="6748649" y="2174140"/>
            <a:chExt cx="321119" cy="294109"/>
          </a:xfrm>
        </p:grpSpPr>
        <p:sp>
          <p:nvSpPr>
            <p:cNvPr id="21" name="Hexagon 3">
              <a:extLst>
                <a:ext uri="{FF2B5EF4-FFF2-40B4-BE49-F238E27FC236}">
                  <a16:creationId xmlns:a16="http://schemas.microsoft.com/office/drawing/2014/main" id="{0701DB85-7D04-45A3-FA86-C82F31B6376B}"/>
                </a:ext>
              </a:extLst>
            </p:cNvPr>
            <p:cNvSpPr>
              <a:spLocks noChangeAspect="1"/>
            </p:cNvSpPr>
            <p:nvPr/>
          </p:nvSpPr>
          <p:spPr>
            <a:xfrm rot="1800000">
              <a:off x="6748649" y="2174140"/>
              <a:ext cx="321119" cy="294109"/>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22" name="Picture 21" descr="Shape&#10;&#10;Description automatically generated with low confidence">
              <a:extLst>
                <a:ext uri="{FF2B5EF4-FFF2-40B4-BE49-F238E27FC236}">
                  <a16:creationId xmlns:a16="http://schemas.microsoft.com/office/drawing/2014/main" id="{6D39F110-F3B9-D9DE-4AF3-BBFAA6298A0D}"/>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094" t="13133" r="7094" b="13133"/>
            <a:stretch/>
          </p:blipFill>
          <p:spPr>
            <a:xfrm>
              <a:off x="6804066" y="2221172"/>
              <a:ext cx="228552" cy="196382"/>
            </a:xfrm>
            <a:prstGeom prst="rect">
              <a:avLst/>
            </a:prstGeom>
          </p:spPr>
        </p:pic>
      </p:grpSp>
      <p:grpSp>
        <p:nvGrpSpPr>
          <p:cNvPr id="23" name="Group 22">
            <a:extLst>
              <a:ext uri="{FF2B5EF4-FFF2-40B4-BE49-F238E27FC236}">
                <a16:creationId xmlns:a16="http://schemas.microsoft.com/office/drawing/2014/main" id="{902BDEC0-1B74-8EE2-18CB-856706081379}"/>
              </a:ext>
            </a:extLst>
          </p:cNvPr>
          <p:cNvGrpSpPr/>
          <p:nvPr/>
        </p:nvGrpSpPr>
        <p:grpSpPr>
          <a:xfrm>
            <a:off x="8609466" y="3200509"/>
            <a:ext cx="321119" cy="294109"/>
            <a:chOff x="6748649" y="2174140"/>
            <a:chExt cx="321119" cy="294109"/>
          </a:xfrm>
        </p:grpSpPr>
        <p:sp>
          <p:nvSpPr>
            <p:cNvPr id="27" name="Hexagon 3">
              <a:extLst>
                <a:ext uri="{FF2B5EF4-FFF2-40B4-BE49-F238E27FC236}">
                  <a16:creationId xmlns:a16="http://schemas.microsoft.com/office/drawing/2014/main" id="{C913DC11-C2FF-0B98-4BCF-FEFFC59E4AC3}"/>
                </a:ext>
              </a:extLst>
            </p:cNvPr>
            <p:cNvSpPr>
              <a:spLocks noChangeAspect="1"/>
            </p:cNvSpPr>
            <p:nvPr/>
          </p:nvSpPr>
          <p:spPr>
            <a:xfrm rot="1800000">
              <a:off x="6748649" y="2174140"/>
              <a:ext cx="321119" cy="294109"/>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28" name="Picture 27" descr="Shape&#10;&#10;Description automatically generated with low confidence">
              <a:extLst>
                <a:ext uri="{FF2B5EF4-FFF2-40B4-BE49-F238E27FC236}">
                  <a16:creationId xmlns:a16="http://schemas.microsoft.com/office/drawing/2014/main" id="{15AC98E9-78BE-04CA-B22E-D46D59E28A11}"/>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094" t="13133" r="7094" b="13133"/>
            <a:stretch/>
          </p:blipFill>
          <p:spPr>
            <a:xfrm>
              <a:off x="6804066" y="2221172"/>
              <a:ext cx="228552" cy="196382"/>
            </a:xfrm>
            <a:prstGeom prst="rect">
              <a:avLst/>
            </a:prstGeom>
          </p:spPr>
        </p:pic>
      </p:grpSp>
      <p:grpSp>
        <p:nvGrpSpPr>
          <p:cNvPr id="29" name="Group 28">
            <a:extLst>
              <a:ext uri="{FF2B5EF4-FFF2-40B4-BE49-F238E27FC236}">
                <a16:creationId xmlns:a16="http://schemas.microsoft.com/office/drawing/2014/main" id="{1603E89B-DFB9-A417-5CC0-82AF2C226DC1}"/>
              </a:ext>
            </a:extLst>
          </p:cNvPr>
          <p:cNvGrpSpPr/>
          <p:nvPr/>
        </p:nvGrpSpPr>
        <p:grpSpPr>
          <a:xfrm>
            <a:off x="8967740" y="3200509"/>
            <a:ext cx="321119" cy="294109"/>
            <a:chOff x="6748649" y="2174140"/>
            <a:chExt cx="321119" cy="294109"/>
          </a:xfrm>
        </p:grpSpPr>
        <p:sp>
          <p:nvSpPr>
            <p:cNvPr id="30" name="Hexagon 3">
              <a:extLst>
                <a:ext uri="{FF2B5EF4-FFF2-40B4-BE49-F238E27FC236}">
                  <a16:creationId xmlns:a16="http://schemas.microsoft.com/office/drawing/2014/main" id="{F1BB8FFA-D2D2-BF07-82C1-45AA4FF9336A}"/>
                </a:ext>
              </a:extLst>
            </p:cNvPr>
            <p:cNvSpPr>
              <a:spLocks noChangeAspect="1"/>
            </p:cNvSpPr>
            <p:nvPr/>
          </p:nvSpPr>
          <p:spPr>
            <a:xfrm rot="1800000">
              <a:off x="6748649" y="2174140"/>
              <a:ext cx="321119" cy="294109"/>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31" name="Picture 30" descr="Shape&#10;&#10;Description automatically generated with low confidence">
              <a:extLst>
                <a:ext uri="{FF2B5EF4-FFF2-40B4-BE49-F238E27FC236}">
                  <a16:creationId xmlns:a16="http://schemas.microsoft.com/office/drawing/2014/main" id="{91783164-A362-DB3B-A50A-CF1885C9E48A}"/>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094" t="13133" r="7094" b="13133"/>
            <a:stretch/>
          </p:blipFill>
          <p:spPr>
            <a:xfrm>
              <a:off x="6804066" y="2221172"/>
              <a:ext cx="228552" cy="196382"/>
            </a:xfrm>
            <a:prstGeom prst="rect">
              <a:avLst/>
            </a:prstGeom>
          </p:spPr>
        </p:pic>
      </p:grpSp>
      <p:grpSp>
        <p:nvGrpSpPr>
          <p:cNvPr id="32" name="Group 31">
            <a:extLst>
              <a:ext uri="{FF2B5EF4-FFF2-40B4-BE49-F238E27FC236}">
                <a16:creationId xmlns:a16="http://schemas.microsoft.com/office/drawing/2014/main" id="{0AD7EC96-F822-0434-9804-7718AB4D1F93}"/>
              </a:ext>
            </a:extLst>
          </p:cNvPr>
          <p:cNvGrpSpPr/>
          <p:nvPr/>
        </p:nvGrpSpPr>
        <p:grpSpPr>
          <a:xfrm>
            <a:off x="9326014" y="3200509"/>
            <a:ext cx="321119" cy="294109"/>
            <a:chOff x="6748649" y="2174140"/>
            <a:chExt cx="321119" cy="294109"/>
          </a:xfrm>
        </p:grpSpPr>
        <p:sp>
          <p:nvSpPr>
            <p:cNvPr id="33" name="Hexagon 3">
              <a:extLst>
                <a:ext uri="{FF2B5EF4-FFF2-40B4-BE49-F238E27FC236}">
                  <a16:creationId xmlns:a16="http://schemas.microsoft.com/office/drawing/2014/main" id="{5DCFCE4B-E02E-BC47-D374-08A0418A18FE}"/>
                </a:ext>
              </a:extLst>
            </p:cNvPr>
            <p:cNvSpPr>
              <a:spLocks noChangeAspect="1"/>
            </p:cNvSpPr>
            <p:nvPr/>
          </p:nvSpPr>
          <p:spPr>
            <a:xfrm rot="1800000">
              <a:off x="6748649" y="2174140"/>
              <a:ext cx="321119" cy="294109"/>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34" name="Picture 33" descr="Shape&#10;&#10;Description automatically generated with low confidence">
              <a:extLst>
                <a:ext uri="{FF2B5EF4-FFF2-40B4-BE49-F238E27FC236}">
                  <a16:creationId xmlns:a16="http://schemas.microsoft.com/office/drawing/2014/main" id="{14D47854-F51E-F7A9-E444-8ADD2FD02B94}"/>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094" t="13133" r="7094" b="13133"/>
            <a:stretch/>
          </p:blipFill>
          <p:spPr>
            <a:xfrm>
              <a:off x="6804066" y="2221172"/>
              <a:ext cx="228552" cy="196382"/>
            </a:xfrm>
            <a:prstGeom prst="rect">
              <a:avLst/>
            </a:prstGeom>
          </p:spPr>
        </p:pic>
      </p:grpSp>
      <p:grpSp>
        <p:nvGrpSpPr>
          <p:cNvPr id="35" name="Group 34">
            <a:extLst>
              <a:ext uri="{FF2B5EF4-FFF2-40B4-BE49-F238E27FC236}">
                <a16:creationId xmlns:a16="http://schemas.microsoft.com/office/drawing/2014/main" id="{FECD9735-25E5-D59A-753E-2054228C8113}"/>
              </a:ext>
            </a:extLst>
          </p:cNvPr>
          <p:cNvGrpSpPr/>
          <p:nvPr/>
        </p:nvGrpSpPr>
        <p:grpSpPr>
          <a:xfrm>
            <a:off x="9684288" y="3200509"/>
            <a:ext cx="321119" cy="294109"/>
            <a:chOff x="6748649" y="2174140"/>
            <a:chExt cx="321119" cy="294109"/>
          </a:xfrm>
        </p:grpSpPr>
        <p:sp>
          <p:nvSpPr>
            <p:cNvPr id="36" name="Hexagon 3">
              <a:extLst>
                <a:ext uri="{FF2B5EF4-FFF2-40B4-BE49-F238E27FC236}">
                  <a16:creationId xmlns:a16="http://schemas.microsoft.com/office/drawing/2014/main" id="{19580260-1244-8E61-D617-039323912B3E}"/>
                </a:ext>
              </a:extLst>
            </p:cNvPr>
            <p:cNvSpPr>
              <a:spLocks noChangeAspect="1"/>
            </p:cNvSpPr>
            <p:nvPr/>
          </p:nvSpPr>
          <p:spPr>
            <a:xfrm rot="1800000">
              <a:off x="6748649" y="2174140"/>
              <a:ext cx="321119" cy="294109"/>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37" name="Picture 36" descr="Shape&#10;&#10;Description automatically generated with low confidence">
              <a:extLst>
                <a:ext uri="{FF2B5EF4-FFF2-40B4-BE49-F238E27FC236}">
                  <a16:creationId xmlns:a16="http://schemas.microsoft.com/office/drawing/2014/main" id="{28DA11E9-F0B9-04C1-B60D-F04B87C90FE7}"/>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094" t="13133" r="7094" b="13133"/>
            <a:stretch/>
          </p:blipFill>
          <p:spPr>
            <a:xfrm>
              <a:off x="6804066" y="2221172"/>
              <a:ext cx="228552" cy="196382"/>
            </a:xfrm>
            <a:prstGeom prst="rect">
              <a:avLst/>
            </a:prstGeom>
          </p:spPr>
        </p:pic>
      </p:grpSp>
      <p:grpSp>
        <p:nvGrpSpPr>
          <p:cNvPr id="38" name="Group 37">
            <a:extLst>
              <a:ext uri="{FF2B5EF4-FFF2-40B4-BE49-F238E27FC236}">
                <a16:creationId xmlns:a16="http://schemas.microsoft.com/office/drawing/2014/main" id="{E1483DE0-3E71-F523-5F83-540F3284E596}"/>
              </a:ext>
            </a:extLst>
          </p:cNvPr>
          <p:cNvGrpSpPr/>
          <p:nvPr/>
        </p:nvGrpSpPr>
        <p:grpSpPr>
          <a:xfrm>
            <a:off x="10042562" y="3200509"/>
            <a:ext cx="321119" cy="294109"/>
            <a:chOff x="6748649" y="2174140"/>
            <a:chExt cx="321119" cy="294109"/>
          </a:xfrm>
        </p:grpSpPr>
        <p:sp>
          <p:nvSpPr>
            <p:cNvPr id="41" name="Hexagon 3">
              <a:extLst>
                <a:ext uri="{FF2B5EF4-FFF2-40B4-BE49-F238E27FC236}">
                  <a16:creationId xmlns:a16="http://schemas.microsoft.com/office/drawing/2014/main" id="{783A1A16-7E75-B9F8-01A2-4DF8628CE511}"/>
                </a:ext>
              </a:extLst>
            </p:cNvPr>
            <p:cNvSpPr>
              <a:spLocks noChangeAspect="1"/>
            </p:cNvSpPr>
            <p:nvPr/>
          </p:nvSpPr>
          <p:spPr>
            <a:xfrm rot="1800000">
              <a:off x="6748649" y="2174140"/>
              <a:ext cx="321119" cy="294109"/>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42" name="Picture 41" descr="Shape&#10;&#10;Description automatically generated with low confidence">
              <a:extLst>
                <a:ext uri="{FF2B5EF4-FFF2-40B4-BE49-F238E27FC236}">
                  <a16:creationId xmlns:a16="http://schemas.microsoft.com/office/drawing/2014/main" id="{3417B8FC-7223-B67B-639B-326956EAE2D8}"/>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094" t="13133" r="7094" b="13133"/>
            <a:stretch/>
          </p:blipFill>
          <p:spPr>
            <a:xfrm>
              <a:off x="6804066" y="2221172"/>
              <a:ext cx="228552" cy="196382"/>
            </a:xfrm>
            <a:prstGeom prst="rect">
              <a:avLst/>
            </a:prstGeom>
          </p:spPr>
        </p:pic>
      </p:grpSp>
      <p:grpSp>
        <p:nvGrpSpPr>
          <p:cNvPr id="43" name="Group 42">
            <a:extLst>
              <a:ext uri="{FF2B5EF4-FFF2-40B4-BE49-F238E27FC236}">
                <a16:creationId xmlns:a16="http://schemas.microsoft.com/office/drawing/2014/main" id="{35B4C979-68F8-D9A1-3FFB-D7B44626A170}"/>
              </a:ext>
            </a:extLst>
          </p:cNvPr>
          <p:cNvGrpSpPr/>
          <p:nvPr/>
        </p:nvGrpSpPr>
        <p:grpSpPr>
          <a:xfrm>
            <a:off x="10400836" y="3200509"/>
            <a:ext cx="321119" cy="294109"/>
            <a:chOff x="6748649" y="2174140"/>
            <a:chExt cx="321119" cy="294109"/>
          </a:xfrm>
        </p:grpSpPr>
        <p:sp>
          <p:nvSpPr>
            <p:cNvPr id="44" name="Hexagon 3">
              <a:extLst>
                <a:ext uri="{FF2B5EF4-FFF2-40B4-BE49-F238E27FC236}">
                  <a16:creationId xmlns:a16="http://schemas.microsoft.com/office/drawing/2014/main" id="{E891AF21-E051-9FEF-2B66-0CEE5212B563}"/>
                </a:ext>
              </a:extLst>
            </p:cNvPr>
            <p:cNvSpPr>
              <a:spLocks noChangeAspect="1"/>
            </p:cNvSpPr>
            <p:nvPr/>
          </p:nvSpPr>
          <p:spPr>
            <a:xfrm rot="1800000">
              <a:off x="6748649" y="2174140"/>
              <a:ext cx="321119" cy="294109"/>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45" name="Picture 44" descr="Shape&#10;&#10;Description automatically generated with low confidence">
              <a:extLst>
                <a:ext uri="{FF2B5EF4-FFF2-40B4-BE49-F238E27FC236}">
                  <a16:creationId xmlns:a16="http://schemas.microsoft.com/office/drawing/2014/main" id="{99FD9700-7D0D-E43B-322B-F7E225DBB70A}"/>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094" t="13133" r="7094" b="13133"/>
            <a:stretch/>
          </p:blipFill>
          <p:spPr>
            <a:xfrm>
              <a:off x="6804066" y="2221172"/>
              <a:ext cx="228552" cy="196382"/>
            </a:xfrm>
            <a:prstGeom prst="rect">
              <a:avLst/>
            </a:prstGeom>
          </p:spPr>
        </p:pic>
      </p:grpSp>
      <p:grpSp>
        <p:nvGrpSpPr>
          <p:cNvPr id="46" name="Group 45">
            <a:extLst>
              <a:ext uri="{FF2B5EF4-FFF2-40B4-BE49-F238E27FC236}">
                <a16:creationId xmlns:a16="http://schemas.microsoft.com/office/drawing/2014/main" id="{0F559946-13F3-F589-F3DD-9ECB4093156B}"/>
              </a:ext>
            </a:extLst>
          </p:cNvPr>
          <p:cNvGrpSpPr/>
          <p:nvPr/>
        </p:nvGrpSpPr>
        <p:grpSpPr>
          <a:xfrm>
            <a:off x="10759110" y="3200509"/>
            <a:ext cx="321119" cy="294109"/>
            <a:chOff x="6748649" y="2174140"/>
            <a:chExt cx="321119" cy="294109"/>
          </a:xfrm>
        </p:grpSpPr>
        <p:sp>
          <p:nvSpPr>
            <p:cNvPr id="47" name="Hexagon 3">
              <a:extLst>
                <a:ext uri="{FF2B5EF4-FFF2-40B4-BE49-F238E27FC236}">
                  <a16:creationId xmlns:a16="http://schemas.microsoft.com/office/drawing/2014/main" id="{F6DB2F33-91EC-8122-FF3E-332561AB4EA2}"/>
                </a:ext>
              </a:extLst>
            </p:cNvPr>
            <p:cNvSpPr>
              <a:spLocks noChangeAspect="1"/>
            </p:cNvSpPr>
            <p:nvPr/>
          </p:nvSpPr>
          <p:spPr>
            <a:xfrm rot="1800000">
              <a:off x="6748649" y="2174140"/>
              <a:ext cx="321119" cy="294109"/>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49" name="Picture 48" descr="Shape&#10;&#10;Description automatically generated with low confidence">
              <a:extLst>
                <a:ext uri="{FF2B5EF4-FFF2-40B4-BE49-F238E27FC236}">
                  <a16:creationId xmlns:a16="http://schemas.microsoft.com/office/drawing/2014/main" id="{D617B688-221E-14B0-D940-4298FDCA88A6}"/>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094" t="13133" r="7094" b="13133"/>
            <a:stretch/>
          </p:blipFill>
          <p:spPr>
            <a:xfrm>
              <a:off x="6804066" y="2221172"/>
              <a:ext cx="228552" cy="196382"/>
            </a:xfrm>
            <a:prstGeom prst="rect">
              <a:avLst/>
            </a:prstGeom>
          </p:spPr>
        </p:pic>
      </p:grpSp>
      <p:grpSp>
        <p:nvGrpSpPr>
          <p:cNvPr id="50" name="Group 49">
            <a:extLst>
              <a:ext uri="{FF2B5EF4-FFF2-40B4-BE49-F238E27FC236}">
                <a16:creationId xmlns:a16="http://schemas.microsoft.com/office/drawing/2014/main" id="{FC472079-5504-9659-2021-D47C719B9843}"/>
              </a:ext>
            </a:extLst>
          </p:cNvPr>
          <p:cNvGrpSpPr/>
          <p:nvPr/>
        </p:nvGrpSpPr>
        <p:grpSpPr>
          <a:xfrm>
            <a:off x="11117386" y="3200509"/>
            <a:ext cx="321119" cy="294109"/>
            <a:chOff x="6748649" y="2174140"/>
            <a:chExt cx="321119" cy="294109"/>
          </a:xfrm>
        </p:grpSpPr>
        <p:sp>
          <p:nvSpPr>
            <p:cNvPr id="51" name="Hexagon 3">
              <a:extLst>
                <a:ext uri="{FF2B5EF4-FFF2-40B4-BE49-F238E27FC236}">
                  <a16:creationId xmlns:a16="http://schemas.microsoft.com/office/drawing/2014/main" id="{391E6448-F496-6915-CED7-962D1E676323}"/>
                </a:ext>
              </a:extLst>
            </p:cNvPr>
            <p:cNvSpPr>
              <a:spLocks noChangeAspect="1"/>
            </p:cNvSpPr>
            <p:nvPr/>
          </p:nvSpPr>
          <p:spPr>
            <a:xfrm rot="1800000">
              <a:off x="6748649" y="2174140"/>
              <a:ext cx="321119" cy="294109"/>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52" name="Picture 51" descr="Shape&#10;&#10;Description automatically generated with low confidence">
              <a:extLst>
                <a:ext uri="{FF2B5EF4-FFF2-40B4-BE49-F238E27FC236}">
                  <a16:creationId xmlns:a16="http://schemas.microsoft.com/office/drawing/2014/main" id="{5F64DCAF-DE21-E124-625C-92F980A9CD30}"/>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094" t="13133" r="7094" b="13133"/>
            <a:stretch/>
          </p:blipFill>
          <p:spPr>
            <a:xfrm>
              <a:off x="6804066" y="2221172"/>
              <a:ext cx="228552" cy="196382"/>
            </a:xfrm>
            <a:prstGeom prst="rect">
              <a:avLst/>
            </a:prstGeom>
          </p:spPr>
        </p:pic>
      </p:grpSp>
      <p:sp>
        <p:nvSpPr>
          <p:cNvPr id="56" name="TextBox 55">
            <a:extLst>
              <a:ext uri="{FF2B5EF4-FFF2-40B4-BE49-F238E27FC236}">
                <a16:creationId xmlns:a16="http://schemas.microsoft.com/office/drawing/2014/main" id="{1808BC3A-268A-CD4C-6D50-505853F57319}"/>
              </a:ext>
            </a:extLst>
          </p:cNvPr>
          <p:cNvSpPr txBox="1"/>
          <p:nvPr/>
        </p:nvSpPr>
        <p:spPr>
          <a:xfrm>
            <a:off x="471459" y="2543392"/>
            <a:ext cx="3074386" cy="646331"/>
          </a:xfrm>
          <a:prstGeom prst="rect">
            <a:avLst/>
          </a:prstGeom>
          <a:noFill/>
        </p:spPr>
        <p:txBody>
          <a:bodyPr wrap="square"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Medium" panose="02000603020000020003" pitchFamily="2" charset="0"/>
                <a:ea typeface="+mn-ea"/>
                <a:cs typeface="+mn-cs"/>
              </a:rPr>
              <a:t>Patients with metastatic pancreatic cancer (any line)</a:t>
            </a:r>
          </a:p>
        </p:txBody>
      </p:sp>
      <p:sp>
        <p:nvSpPr>
          <p:cNvPr id="4" name="TextBox 3">
            <a:extLst>
              <a:ext uri="{FF2B5EF4-FFF2-40B4-BE49-F238E27FC236}">
                <a16:creationId xmlns:a16="http://schemas.microsoft.com/office/drawing/2014/main" id="{285E370F-8C22-C336-6252-6DBF64E7834F}"/>
              </a:ext>
            </a:extLst>
          </p:cNvPr>
          <p:cNvSpPr txBox="1"/>
          <p:nvPr/>
        </p:nvSpPr>
        <p:spPr>
          <a:xfrm>
            <a:off x="7858125" y="4460471"/>
            <a:ext cx="3972956" cy="738664"/>
          </a:xfrm>
          <a:prstGeom prst="rect">
            <a:avLst/>
          </a:prstGeom>
          <a:noFill/>
          <a:effectLst/>
        </p:spPr>
        <p:txBody>
          <a:bodyPr wrap="square" lIns="0" tIns="0" rIns="0" bIns="0" rtlCol="0">
            <a:spAutoFit/>
          </a:bodyPr>
          <a:lstStyle/>
          <a:p>
            <a:pPr>
              <a:spcAft>
                <a:spcPts val="300"/>
              </a:spcAft>
            </a:pPr>
            <a:r>
              <a:rPr lang="en-US" sz="1600">
                <a:solidFill>
                  <a:schemeClr val="accent5"/>
                </a:solidFill>
                <a:latin typeface="Avenir Book" panose="02000503020000020003" pitchFamily="2" charset="0"/>
              </a:rPr>
              <a:t>Obtain biopsies / bloodwork before and after 10 days of onvansertib monotherapy to conduct extensive multi-</a:t>
            </a:r>
            <a:r>
              <a:rPr lang="en-US" sz="1600" err="1">
                <a:solidFill>
                  <a:schemeClr val="accent5"/>
                </a:solidFill>
                <a:latin typeface="Avenir Book" panose="02000503020000020003" pitchFamily="2" charset="0"/>
              </a:rPr>
              <a:t>omic</a:t>
            </a:r>
            <a:r>
              <a:rPr lang="en-US" sz="1600">
                <a:solidFill>
                  <a:schemeClr val="accent5"/>
                </a:solidFill>
                <a:latin typeface="Avenir Book" panose="02000503020000020003" pitchFamily="2" charset="0"/>
              </a:rPr>
              <a:t> analyses</a:t>
            </a:r>
          </a:p>
        </p:txBody>
      </p:sp>
      <p:sp>
        <p:nvSpPr>
          <p:cNvPr id="3" name="Rectangle 2">
            <a:hlinkClick r:id="rId4" action="ppaction://hlinksldjump"/>
            <a:extLst>
              <a:ext uri="{FF2B5EF4-FFF2-40B4-BE49-F238E27FC236}">
                <a16:creationId xmlns:a16="http://schemas.microsoft.com/office/drawing/2014/main" id="{8DA78868-B732-E155-7AAC-D154C0695E18}"/>
              </a:ext>
            </a:extLst>
          </p:cNvPr>
          <p:cNvSpPr/>
          <p:nvPr/>
        </p:nvSpPr>
        <p:spPr>
          <a:xfrm>
            <a:off x="11077014" y="6189744"/>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Tree>
    <p:extLst>
      <p:ext uri="{BB962C8B-B14F-4D97-AF65-F5344CB8AC3E}">
        <p14:creationId xmlns:p14="http://schemas.microsoft.com/office/powerpoint/2010/main" val="1959236731"/>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D41142D-6C4E-3224-5DF5-8F5EC7D5A1F4}"/>
              </a:ext>
            </a:extLst>
          </p:cNvPr>
          <p:cNvSpPr>
            <a:spLocks noGrp="1"/>
          </p:cNvSpPr>
          <p:nvPr>
            <p:ph type="title"/>
          </p:nvPr>
        </p:nvSpPr>
        <p:spPr/>
        <p:txBody>
          <a:bodyPr/>
          <a:lstStyle/>
          <a:p>
            <a:r>
              <a:rPr lang="en-US"/>
              <a:t>Onvansertib monotherapy decreased tumor proliferation and CA19-9</a:t>
            </a:r>
          </a:p>
        </p:txBody>
      </p:sp>
      <p:sp>
        <p:nvSpPr>
          <p:cNvPr id="4" name="TextBox 3">
            <a:extLst>
              <a:ext uri="{FF2B5EF4-FFF2-40B4-BE49-F238E27FC236}">
                <a16:creationId xmlns:a16="http://schemas.microsoft.com/office/drawing/2014/main" id="{3D6C208A-C04B-7B2B-98D4-D181106EF30C}"/>
              </a:ext>
            </a:extLst>
          </p:cNvPr>
          <p:cNvSpPr txBox="1"/>
          <p:nvPr/>
        </p:nvSpPr>
        <p:spPr>
          <a:xfrm>
            <a:off x="417199" y="6487774"/>
            <a:ext cx="11272022" cy="153888"/>
          </a:xfrm>
          <a:prstGeom prst="rect">
            <a:avLst/>
          </a:prstGeom>
          <a:effectLst>
            <a:outerShdw blurRad="317500" sx="102000" sy="102000" algn="ctr" rotWithShape="0">
              <a:prstClr val="black">
                <a:alpha val="40000"/>
              </a:prstClr>
            </a:outerShdw>
          </a:effectLst>
        </p:spPr>
        <p:txBody>
          <a:bodyPr wrap="square" lIns="0" tIns="0" rIns="0" bIns="0" rtlCol="0">
            <a:spAutoFit/>
          </a:bodyPr>
          <a:lstStyle/>
          <a:p>
            <a:pPr marL="233363" indent="-233363"/>
            <a:r>
              <a:rPr lang="en-US" sz="1000">
                <a:solidFill>
                  <a:schemeClr val="accent5">
                    <a:lumMod val="60000"/>
                    <a:lumOff val="40000"/>
                  </a:schemeClr>
                </a:solidFill>
                <a:latin typeface="Avenir Book" panose="02000503020000020003" pitchFamily="2" charset="0"/>
              </a:rPr>
              <a:t>*	Patient 28 and patient 33 had liver </a:t>
            </a:r>
            <a:r>
              <a:rPr lang="en-US" sz="1000" err="1">
                <a:solidFill>
                  <a:schemeClr val="accent5">
                    <a:lumMod val="60000"/>
                    <a:lumOff val="40000"/>
                  </a:schemeClr>
                </a:solidFill>
                <a:latin typeface="Avenir Book" panose="02000503020000020003" pitchFamily="2" charset="0"/>
              </a:rPr>
              <a:t>matastases</a:t>
            </a:r>
            <a:r>
              <a:rPr lang="en-US" sz="1000">
                <a:solidFill>
                  <a:schemeClr val="accent5">
                    <a:lumMod val="60000"/>
                    <a:lumOff val="40000"/>
                  </a:schemeClr>
                </a:solidFill>
                <a:latin typeface="Avenir Book" panose="02000503020000020003" pitchFamily="2" charset="0"/>
              </a:rPr>
              <a:t> and biopsies were taken pre- and post-onvansertib monotherapy treatment for ten days.</a:t>
            </a:r>
          </a:p>
        </p:txBody>
      </p:sp>
      <p:sp>
        <p:nvSpPr>
          <p:cNvPr id="15" name="TextBox 14">
            <a:extLst>
              <a:ext uri="{FF2B5EF4-FFF2-40B4-BE49-F238E27FC236}">
                <a16:creationId xmlns:a16="http://schemas.microsoft.com/office/drawing/2014/main" id="{4CF93E74-1962-1937-23C3-037E1D519C76}"/>
              </a:ext>
            </a:extLst>
          </p:cNvPr>
          <p:cNvSpPr txBox="1"/>
          <p:nvPr/>
        </p:nvSpPr>
        <p:spPr>
          <a:xfrm>
            <a:off x="299610" y="1427941"/>
            <a:ext cx="9433673" cy="276999"/>
          </a:xfrm>
          <a:prstGeom prst="rect">
            <a:avLst/>
          </a:prstGeom>
          <a:noFill/>
        </p:spPr>
        <p:txBody>
          <a:bodyPr wrap="none" lIns="0" tIns="0" rIns="0" bIns="0" rtlCol="0">
            <a:spAutoFit/>
          </a:bodyPr>
          <a:lstStyle/>
          <a:p>
            <a:pPr>
              <a:defRPr/>
            </a:pPr>
            <a:r>
              <a:rPr kumimoji="0" lang="en-US" sz="1800" b="0" i="0" u="none" strike="noStrike" kern="1200" cap="none" spc="0" normalizeH="0" baseline="0" noProof="0">
                <a:ln>
                  <a:noFill/>
                </a:ln>
                <a:solidFill>
                  <a:srgbClr val="58595B"/>
                </a:solidFill>
                <a:effectLst/>
                <a:uLnTx/>
                <a:uFillTx/>
                <a:latin typeface="Avenir Black" panose="020B0803020203020204" pitchFamily="34" charset="0"/>
                <a:ea typeface="+mn-ea"/>
                <a:cs typeface="+mn-cs"/>
              </a:rPr>
              <a:t>Biomarker Discovery Trial: Biomarker Response* </a:t>
            </a: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 2 patients (as of </a:t>
            </a:r>
            <a:r>
              <a:rPr lang="en-US">
                <a:solidFill>
                  <a:srgbClr val="58595B"/>
                </a:solidFill>
                <a:latin typeface="Avenir Book" panose="02000503020000020003" pitchFamily="2" charset="0"/>
              </a:rPr>
              <a:t>September 13</a:t>
            </a:r>
            <a:r>
              <a:rPr kumimoji="0" lang="en-US" sz="1800" b="0" i="0" u="none" strike="noStrike" kern="1200" cap="none" spc="0" normalizeH="0" baseline="0" noProof="0">
                <a:ln>
                  <a:noFill/>
                </a:ln>
                <a:solidFill>
                  <a:srgbClr val="58595B"/>
                </a:solidFill>
                <a:effectLst/>
                <a:uLnTx/>
                <a:uFillTx/>
                <a:latin typeface="Avenir Book" panose="02000503020000020003" pitchFamily="2" charset="0"/>
                <a:ea typeface="+mn-ea"/>
                <a:cs typeface="+mn-cs"/>
              </a:rPr>
              <a:t>, 2023)</a:t>
            </a:r>
          </a:p>
        </p:txBody>
      </p:sp>
      <p:sp>
        <p:nvSpPr>
          <p:cNvPr id="9" name="Rectangle 8">
            <a:extLst>
              <a:ext uri="{FF2B5EF4-FFF2-40B4-BE49-F238E27FC236}">
                <a16:creationId xmlns:a16="http://schemas.microsoft.com/office/drawing/2014/main" id="{57C03147-4E6E-3324-7592-17C9995EEAC1}"/>
              </a:ext>
            </a:extLst>
          </p:cNvPr>
          <p:cNvSpPr/>
          <p:nvPr/>
        </p:nvSpPr>
        <p:spPr>
          <a:xfrm>
            <a:off x="503301" y="2987257"/>
            <a:ext cx="5212080" cy="2926080"/>
          </a:xfrm>
          <a:prstGeom prst="rect">
            <a:avLst/>
          </a:prstGeom>
          <a:solidFill>
            <a:schemeClr val="bg2"/>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16" name="Rectangle 15">
            <a:extLst>
              <a:ext uri="{FF2B5EF4-FFF2-40B4-BE49-F238E27FC236}">
                <a16:creationId xmlns:a16="http://schemas.microsoft.com/office/drawing/2014/main" id="{1409C6E7-E882-7D77-4C04-A8DEED89559A}"/>
              </a:ext>
            </a:extLst>
          </p:cNvPr>
          <p:cNvSpPr/>
          <p:nvPr/>
        </p:nvSpPr>
        <p:spPr>
          <a:xfrm>
            <a:off x="503301" y="2590765"/>
            <a:ext cx="5212080" cy="365760"/>
          </a:xfrm>
          <a:prstGeom prst="rect">
            <a:avLst/>
          </a:prstGeom>
          <a:solidFill>
            <a:schemeClr val="bg2"/>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17" name="TextBox 16">
            <a:extLst>
              <a:ext uri="{FF2B5EF4-FFF2-40B4-BE49-F238E27FC236}">
                <a16:creationId xmlns:a16="http://schemas.microsoft.com/office/drawing/2014/main" id="{9A2B17F4-4D9F-02EC-8A7A-1CD5A1E64B46}"/>
              </a:ext>
            </a:extLst>
          </p:cNvPr>
          <p:cNvSpPr txBox="1"/>
          <p:nvPr/>
        </p:nvSpPr>
        <p:spPr>
          <a:xfrm>
            <a:off x="639399" y="2635146"/>
            <a:ext cx="4016397" cy="276999"/>
          </a:xfrm>
          <a:prstGeom prst="rect">
            <a:avLst/>
          </a:prstGeom>
          <a:noFill/>
        </p:spPr>
        <p:txBody>
          <a:bodyPr wrap="square" lIns="0" tIns="0" rIns="0" bIns="0" rtlCol="0" anchor="b">
            <a:spAutoFit/>
          </a:bodyPr>
          <a:lstStyle/>
          <a:p>
            <a:pPr algn="l"/>
            <a:r>
              <a:rPr lang="en-US">
                <a:solidFill>
                  <a:schemeClr val="accent1"/>
                </a:solidFill>
                <a:latin typeface="Roboto Slab" pitchFamily="2" charset="0"/>
                <a:ea typeface="Roboto Slab" pitchFamily="2" charset="0"/>
              </a:rPr>
              <a:t>Patient 28 (tumor responder)</a:t>
            </a:r>
          </a:p>
        </p:txBody>
      </p:sp>
      <p:cxnSp>
        <p:nvCxnSpPr>
          <p:cNvPr id="19" name="Straight Connector 18">
            <a:extLst>
              <a:ext uri="{FF2B5EF4-FFF2-40B4-BE49-F238E27FC236}">
                <a16:creationId xmlns:a16="http://schemas.microsoft.com/office/drawing/2014/main" id="{C411BC69-030C-303C-B614-3851FE8A5D12}"/>
              </a:ext>
            </a:extLst>
          </p:cNvPr>
          <p:cNvCxnSpPr>
            <a:cxnSpLocks/>
          </p:cNvCxnSpPr>
          <p:nvPr/>
        </p:nvCxnSpPr>
        <p:spPr>
          <a:xfrm>
            <a:off x="503302" y="2956525"/>
            <a:ext cx="5212080"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737C65A7-6F07-EEE8-1AEE-6AC38728AE51}"/>
              </a:ext>
            </a:extLst>
          </p:cNvPr>
          <p:cNvCxnSpPr>
            <a:cxnSpLocks/>
          </p:cNvCxnSpPr>
          <p:nvPr/>
        </p:nvCxnSpPr>
        <p:spPr>
          <a:xfrm>
            <a:off x="503301" y="5913337"/>
            <a:ext cx="521208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aphicFrame>
        <p:nvGraphicFramePr>
          <p:cNvPr id="23" name="Chart 22">
            <a:extLst>
              <a:ext uri="{FF2B5EF4-FFF2-40B4-BE49-F238E27FC236}">
                <a16:creationId xmlns:a16="http://schemas.microsoft.com/office/drawing/2014/main" id="{D06E71C1-80F3-A630-7156-5CC61EC9BE31}"/>
              </a:ext>
            </a:extLst>
          </p:cNvPr>
          <p:cNvGraphicFramePr/>
          <p:nvPr/>
        </p:nvGraphicFramePr>
        <p:xfrm>
          <a:off x="1146813" y="3447501"/>
          <a:ext cx="1522233" cy="1685464"/>
        </p:xfrm>
        <a:graphic>
          <a:graphicData uri="http://schemas.openxmlformats.org/drawingml/2006/chart">
            <c:chart xmlns:c="http://schemas.openxmlformats.org/drawingml/2006/chart" xmlns:r="http://schemas.openxmlformats.org/officeDocument/2006/relationships" r:id="rId3"/>
          </a:graphicData>
        </a:graphic>
      </p:graphicFrame>
      <p:cxnSp>
        <p:nvCxnSpPr>
          <p:cNvPr id="25" name="Straight Connector 24">
            <a:extLst>
              <a:ext uri="{FF2B5EF4-FFF2-40B4-BE49-F238E27FC236}">
                <a16:creationId xmlns:a16="http://schemas.microsoft.com/office/drawing/2014/main" id="{C7E234BB-7446-4FFB-2DC1-4DDD03796B48}"/>
              </a:ext>
            </a:extLst>
          </p:cNvPr>
          <p:cNvCxnSpPr>
            <a:cxnSpLocks/>
          </p:cNvCxnSpPr>
          <p:nvPr/>
        </p:nvCxnSpPr>
        <p:spPr>
          <a:xfrm>
            <a:off x="901540" y="3344294"/>
            <a:ext cx="1828800" cy="0"/>
          </a:xfrm>
          <a:prstGeom prst="line">
            <a:avLst/>
          </a:prstGeom>
          <a:ln w="31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013B6AF4-0976-E63A-6EAA-F2D867161D74}"/>
              </a:ext>
            </a:extLst>
          </p:cNvPr>
          <p:cNvSpPr txBox="1"/>
          <p:nvPr/>
        </p:nvSpPr>
        <p:spPr>
          <a:xfrm>
            <a:off x="1134992" y="3093551"/>
            <a:ext cx="1361896" cy="246221"/>
          </a:xfrm>
          <a:prstGeom prst="rect">
            <a:avLst/>
          </a:prstGeom>
          <a:effectLst>
            <a:outerShdw blurRad="317500" sx="102000" sy="102000" algn="ctr" rotWithShape="0">
              <a:prstClr val="black">
                <a:alpha val="40000"/>
              </a:prstClr>
            </a:outerShdw>
          </a:effectLst>
        </p:spPr>
        <p:txBody>
          <a:bodyPr wrap="square" lIns="0" tIns="0" rIns="0" bIns="0" rtlCol="0">
            <a:spAutoFit/>
          </a:bodyPr>
          <a:lstStyle/>
          <a:p>
            <a:pPr algn="ctr">
              <a:spcBef>
                <a:spcPts val="1200"/>
              </a:spcBef>
            </a:pPr>
            <a:r>
              <a:rPr lang="en-US" sz="1600">
                <a:solidFill>
                  <a:schemeClr val="accent1"/>
                </a:solidFill>
                <a:latin typeface="Avenir Medium" panose="02000603020000020003" pitchFamily="2" charset="0"/>
              </a:rPr>
              <a:t>Ki67</a:t>
            </a:r>
            <a:endParaRPr lang="en-US" sz="1100">
              <a:solidFill>
                <a:schemeClr val="accent1"/>
              </a:solidFill>
              <a:latin typeface="Avenir Medium" panose="02000603020000020003" pitchFamily="2" charset="0"/>
            </a:endParaRPr>
          </a:p>
        </p:txBody>
      </p:sp>
      <p:sp>
        <p:nvSpPr>
          <p:cNvPr id="27" name="Rectangle 26">
            <a:extLst>
              <a:ext uri="{FF2B5EF4-FFF2-40B4-BE49-F238E27FC236}">
                <a16:creationId xmlns:a16="http://schemas.microsoft.com/office/drawing/2014/main" id="{94A271CF-0221-5D3F-421A-5BE2583D5E25}"/>
              </a:ext>
            </a:extLst>
          </p:cNvPr>
          <p:cNvSpPr/>
          <p:nvPr/>
        </p:nvSpPr>
        <p:spPr>
          <a:xfrm>
            <a:off x="4827586" y="6039143"/>
            <a:ext cx="182880" cy="182880"/>
          </a:xfrm>
          <a:prstGeom prst="rect">
            <a:avLst/>
          </a:prstGeom>
          <a:solidFill>
            <a:schemeClr val="accent1"/>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28" name="TextBox 27">
            <a:extLst>
              <a:ext uri="{FF2B5EF4-FFF2-40B4-BE49-F238E27FC236}">
                <a16:creationId xmlns:a16="http://schemas.microsoft.com/office/drawing/2014/main" id="{6E969CCD-2EB1-981D-5D69-06F9857DC1A0}"/>
              </a:ext>
            </a:extLst>
          </p:cNvPr>
          <p:cNvSpPr txBox="1"/>
          <p:nvPr/>
        </p:nvSpPr>
        <p:spPr>
          <a:xfrm>
            <a:off x="5072287" y="6028262"/>
            <a:ext cx="1268568" cy="215444"/>
          </a:xfrm>
          <a:prstGeom prst="rect">
            <a:avLst/>
          </a:prstGeom>
          <a:effectLst>
            <a:outerShdw blurRad="317500" sx="102000" sy="102000" algn="ctr" rotWithShape="0">
              <a:prstClr val="black">
                <a:alpha val="40000"/>
              </a:prstClr>
            </a:outerShdw>
          </a:effectLst>
        </p:spPr>
        <p:txBody>
          <a:bodyPr wrap="square" lIns="0" tIns="0" rIns="0" bIns="0" rtlCol="0">
            <a:spAutoFit/>
          </a:bodyPr>
          <a:lstStyle/>
          <a:p>
            <a:pPr>
              <a:spcBef>
                <a:spcPts val="1200"/>
              </a:spcBef>
            </a:pPr>
            <a:r>
              <a:rPr lang="en-US" sz="1400">
                <a:solidFill>
                  <a:schemeClr val="accent6">
                    <a:lumMod val="50000"/>
                  </a:schemeClr>
                </a:solidFill>
                <a:latin typeface="Avenir Book" panose="02000503020000020003" pitchFamily="2" charset="0"/>
              </a:rPr>
              <a:t>Pre-treatment</a:t>
            </a:r>
            <a:endParaRPr lang="en-US" sz="1050">
              <a:solidFill>
                <a:schemeClr val="accent6">
                  <a:lumMod val="50000"/>
                </a:schemeClr>
              </a:solidFill>
              <a:latin typeface="Avenir Book" panose="02000503020000020003" pitchFamily="2" charset="0"/>
            </a:endParaRPr>
          </a:p>
        </p:txBody>
      </p:sp>
      <p:sp>
        <p:nvSpPr>
          <p:cNvPr id="29" name="Rectangle 28">
            <a:extLst>
              <a:ext uri="{FF2B5EF4-FFF2-40B4-BE49-F238E27FC236}">
                <a16:creationId xmlns:a16="http://schemas.microsoft.com/office/drawing/2014/main" id="{BBEC2DE1-283C-9BAB-BB06-A3158C7D1D60}"/>
              </a:ext>
            </a:extLst>
          </p:cNvPr>
          <p:cNvSpPr/>
          <p:nvPr/>
        </p:nvSpPr>
        <p:spPr>
          <a:xfrm>
            <a:off x="6442072" y="6039143"/>
            <a:ext cx="182880" cy="182880"/>
          </a:xfrm>
          <a:prstGeom prst="rect">
            <a:avLst/>
          </a:prstGeom>
          <a:solidFill>
            <a:schemeClr val="accent2"/>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30" name="TextBox 29">
            <a:extLst>
              <a:ext uri="{FF2B5EF4-FFF2-40B4-BE49-F238E27FC236}">
                <a16:creationId xmlns:a16="http://schemas.microsoft.com/office/drawing/2014/main" id="{40F50060-E3DF-89D0-FDB3-CD11AE45EE59}"/>
              </a:ext>
            </a:extLst>
          </p:cNvPr>
          <p:cNvSpPr txBox="1"/>
          <p:nvPr/>
        </p:nvSpPr>
        <p:spPr>
          <a:xfrm>
            <a:off x="6686773" y="6028263"/>
            <a:ext cx="1578784" cy="215444"/>
          </a:xfrm>
          <a:prstGeom prst="rect">
            <a:avLst/>
          </a:prstGeom>
          <a:effectLst>
            <a:outerShdw blurRad="317500" sx="102000" sy="102000" algn="ctr" rotWithShape="0">
              <a:prstClr val="black">
                <a:alpha val="40000"/>
              </a:prstClr>
            </a:outerShdw>
          </a:effectLst>
        </p:spPr>
        <p:txBody>
          <a:bodyPr wrap="square" lIns="0" tIns="0" rIns="0" bIns="0" rtlCol="0">
            <a:spAutoFit/>
          </a:bodyPr>
          <a:lstStyle/>
          <a:p>
            <a:pPr>
              <a:spcBef>
                <a:spcPts val="1200"/>
              </a:spcBef>
            </a:pPr>
            <a:r>
              <a:rPr lang="en-US" sz="1400">
                <a:solidFill>
                  <a:schemeClr val="accent6">
                    <a:lumMod val="50000"/>
                  </a:schemeClr>
                </a:solidFill>
                <a:latin typeface="Avenir Book" panose="02000503020000020003" pitchFamily="2" charset="0"/>
              </a:rPr>
              <a:t>Post-treatment</a:t>
            </a:r>
            <a:endParaRPr lang="en-US" sz="1050">
              <a:solidFill>
                <a:schemeClr val="accent6">
                  <a:lumMod val="50000"/>
                </a:schemeClr>
              </a:solidFill>
              <a:latin typeface="Avenir Book" panose="02000503020000020003" pitchFamily="2" charset="0"/>
            </a:endParaRPr>
          </a:p>
        </p:txBody>
      </p:sp>
      <p:sp>
        <p:nvSpPr>
          <p:cNvPr id="31" name="TextBox 30">
            <a:extLst>
              <a:ext uri="{FF2B5EF4-FFF2-40B4-BE49-F238E27FC236}">
                <a16:creationId xmlns:a16="http://schemas.microsoft.com/office/drawing/2014/main" id="{84D89B6B-0567-39D7-3788-A212564B1209}"/>
              </a:ext>
            </a:extLst>
          </p:cNvPr>
          <p:cNvSpPr txBox="1"/>
          <p:nvPr/>
        </p:nvSpPr>
        <p:spPr>
          <a:xfrm rot="16200000">
            <a:off x="596988" y="4150610"/>
            <a:ext cx="914400" cy="169277"/>
          </a:xfrm>
          <a:prstGeom prst="rect">
            <a:avLst/>
          </a:prstGeom>
          <a:effectLst>
            <a:outerShdw blurRad="317500" sx="102000" sy="102000" algn="ctr" rotWithShape="0">
              <a:prstClr val="black">
                <a:alpha val="40000"/>
              </a:prstClr>
            </a:outerShdw>
          </a:effectLst>
        </p:spPr>
        <p:txBody>
          <a:bodyPr wrap="square" lIns="0" tIns="0" rIns="0" bIns="0" rtlCol="0">
            <a:spAutoFit/>
          </a:bodyPr>
          <a:lstStyle/>
          <a:p>
            <a:pPr>
              <a:spcBef>
                <a:spcPts val="1200"/>
              </a:spcBef>
            </a:pPr>
            <a:r>
              <a:rPr lang="en-US" sz="1100">
                <a:solidFill>
                  <a:schemeClr val="accent6">
                    <a:lumMod val="50000"/>
                  </a:schemeClr>
                </a:solidFill>
                <a:latin typeface="Avenir Book" panose="02000503020000020003" pitchFamily="2" charset="0"/>
              </a:rPr>
              <a:t>%Ki67+ cells</a:t>
            </a:r>
            <a:endParaRPr lang="en-US" sz="900">
              <a:solidFill>
                <a:schemeClr val="accent6">
                  <a:lumMod val="50000"/>
                </a:schemeClr>
              </a:solidFill>
              <a:latin typeface="Avenir Book" panose="02000503020000020003" pitchFamily="2" charset="0"/>
            </a:endParaRPr>
          </a:p>
        </p:txBody>
      </p:sp>
      <p:graphicFrame>
        <p:nvGraphicFramePr>
          <p:cNvPr id="33" name="Chart 32">
            <a:extLst>
              <a:ext uri="{FF2B5EF4-FFF2-40B4-BE49-F238E27FC236}">
                <a16:creationId xmlns:a16="http://schemas.microsoft.com/office/drawing/2014/main" id="{26E2E229-3E8E-E340-A2AA-1A294F58DF5D}"/>
              </a:ext>
            </a:extLst>
          </p:cNvPr>
          <p:cNvGraphicFramePr/>
          <p:nvPr/>
        </p:nvGraphicFramePr>
        <p:xfrm>
          <a:off x="3755273" y="3448828"/>
          <a:ext cx="1580377" cy="1685464"/>
        </p:xfrm>
        <a:graphic>
          <a:graphicData uri="http://schemas.openxmlformats.org/drawingml/2006/chart">
            <c:chart xmlns:c="http://schemas.openxmlformats.org/drawingml/2006/chart" xmlns:r="http://schemas.openxmlformats.org/officeDocument/2006/relationships" r:id="rId4"/>
          </a:graphicData>
        </a:graphic>
      </p:graphicFrame>
      <p:cxnSp>
        <p:nvCxnSpPr>
          <p:cNvPr id="34" name="Straight Connector 33">
            <a:extLst>
              <a:ext uri="{FF2B5EF4-FFF2-40B4-BE49-F238E27FC236}">
                <a16:creationId xmlns:a16="http://schemas.microsoft.com/office/drawing/2014/main" id="{75A295A4-FFA7-FA53-BBA0-F481D723B010}"/>
              </a:ext>
            </a:extLst>
          </p:cNvPr>
          <p:cNvCxnSpPr>
            <a:cxnSpLocks/>
          </p:cNvCxnSpPr>
          <p:nvPr/>
        </p:nvCxnSpPr>
        <p:spPr>
          <a:xfrm>
            <a:off x="3510912" y="3345621"/>
            <a:ext cx="1828800" cy="0"/>
          </a:xfrm>
          <a:prstGeom prst="line">
            <a:avLst/>
          </a:prstGeom>
          <a:ln w="31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26FB6E86-85C4-584E-F692-F7E57F6A6578}"/>
              </a:ext>
            </a:extLst>
          </p:cNvPr>
          <p:cNvSpPr txBox="1"/>
          <p:nvPr/>
        </p:nvSpPr>
        <p:spPr>
          <a:xfrm>
            <a:off x="3744364" y="3094878"/>
            <a:ext cx="1361896" cy="246221"/>
          </a:xfrm>
          <a:prstGeom prst="rect">
            <a:avLst/>
          </a:prstGeom>
          <a:effectLst>
            <a:outerShdw blurRad="317500" sx="102000" sy="102000" algn="ctr" rotWithShape="0">
              <a:prstClr val="black">
                <a:alpha val="40000"/>
              </a:prstClr>
            </a:outerShdw>
          </a:effectLst>
        </p:spPr>
        <p:txBody>
          <a:bodyPr wrap="square" lIns="0" tIns="0" rIns="0" bIns="0" rtlCol="0">
            <a:spAutoFit/>
          </a:bodyPr>
          <a:lstStyle/>
          <a:p>
            <a:pPr algn="ctr">
              <a:spcBef>
                <a:spcPts val="1200"/>
              </a:spcBef>
            </a:pPr>
            <a:r>
              <a:rPr lang="en-US" sz="1600">
                <a:solidFill>
                  <a:schemeClr val="accent1"/>
                </a:solidFill>
                <a:latin typeface="Avenir Medium" panose="02000603020000020003" pitchFamily="2" charset="0"/>
              </a:rPr>
              <a:t>CA 19-9</a:t>
            </a:r>
            <a:endParaRPr lang="en-US" sz="1100">
              <a:solidFill>
                <a:schemeClr val="accent1"/>
              </a:solidFill>
              <a:latin typeface="Avenir Medium" panose="02000603020000020003" pitchFamily="2" charset="0"/>
            </a:endParaRPr>
          </a:p>
        </p:txBody>
      </p:sp>
      <p:sp>
        <p:nvSpPr>
          <p:cNvPr id="36" name="TextBox 35">
            <a:extLst>
              <a:ext uri="{FF2B5EF4-FFF2-40B4-BE49-F238E27FC236}">
                <a16:creationId xmlns:a16="http://schemas.microsoft.com/office/drawing/2014/main" id="{652F431D-6935-372F-964E-F38B86789A81}"/>
              </a:ext>
            </a:extLst>
          </p:cNvPr>
          <p:cNvSpPr txBox="1"/>
          <p:nvPr/>
        </p:nvSpPr>
        <p:spPr>
          <a:xfrm rot="16200000">
            <a:off x="3174312" y="4115521"/>
            <a:ext cx="984579" cy="169277"/>
          </a:xfrm>
          <a:prstGeom prst="rect">
            <a:avLst/>
          </a:prstGeom>
          <a:effectLst>
            <a:outerShdw blurRad="317500" sx="102000" sy="102000" algn="ctr" rotWithShape="0">
              <a:prstClr val="black">
                <a:alpha val="40000"/>
              </a:prstClr>
            </a:outerShdw>
          </a:effectLst>
        </p:spPr>
        <p:txBody>
          <a:bodyPr wrap="square" lIns="0" tIns="0" rIns="0" bIns="0" rtlCol="0">
            <a:spAutoFit/>
          </a:bodyPr>
          <a:lstStyle/>
          <a:p>
            <a:pPr>
              <a:spcBef>
                <a:spcPts val="1200"/>
              </a:spcBef>
            </a:pPr>
            <a:r>
              <a:rPr lang="en-US" sz="1100">
                <a:solidFill>
                  <a:schemeClr val="accent6">
                    <a:lumMod val="50000"/>
                  </a:schemeClr>
                </a:solidFill>
                <a:latin typeface="Avenir Book" panose="02000503020000020003" pitchFamily="2" charset="0"/>
              </a:rPr>
              <a:t>CA 19-9 (U/ml)</a:t>
            </a:r>
            <a:endParaRPr lang="en-US" sz="900">
              <a:solidFill>
                <a:schemeClr val="accent6">
                  <a:lumMod val="50000"/>
                </a:schemeClr>
              </a:solidFill>
              <a:latin typeface="Avenir Book" panose="02000503020000020003" pitchFamily="2" charset="0"/>
            </a:endParaRPr>
          </a:p>
        </p:txBody>
      </p:sp>
      <p:sp>
        <p:nvSpPr>
          <p:cNvPr id="37" name="Rectangle 36">
            <a:extLst>
              <a:ext uri="{FF2B5EF4-FFF2-40B4-BE49-F238E27FC236}">
                <a16:creationId xmlns:a16="http://schemas.microsoft.com/office/drawing/2014/main" id="{B2793856-4D04-1640-0777-21A47F04CC16}"/>
              </a:ext>
            </a:extLst>
          </p:cNvPr>
          <p:cNvSpPr/>
          <p:nvPr/>
        </p:nvSpPr>
        <p:spPr>
          <a:xfrm>
            <a:off x="6437218" y="2987257"/>
            <a:ext cx="5212080" cy="2926080"/>
          </a:xfrm>
          <a:prstGeom prst="rect">
            <a:avLst/>
          </a:prstGeom>
          <a:solidFill>
            <a:schemeClr val="bg2"/>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38" name="Rectangle 37">
            <a:extLst>
              <a:ext uri="{FF2B5EF4-FFF2-40B4-BE49-F238E27FC236}">
                <a16:creationId xmlns:a16="http://schemas.microsoft.com/office/drawing/2014/main" id="{A6CF472D-8A07-A6DB-5631-B335842F1627}"/>
              </a:ext>
            </a:extLst>
          </p:cNvPr>
          <p:cNvSpPr/>
          <p:nvPr/>
        </p:nvSpPr>
        <p:spPr>
          <a:xfrm>
            <a:off x="6437218" y="2590765"/>
            <a:ext cx="5212080" cy="365760"/>
          </a:xfrm>
          <a:prstGeom prst="rect">
            <a:avLst/>
          </a:prstGeom>
          <a:solidFill>
            <a:schemeClr val="bg2"/>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39" name="TextBox 38">
            <a:extLst>
              <a:ext uri="{FF2B5EF4-FFF2-40B4-BE49-F238E27FC236}">
                <a16:creationId xmlns:a16="http://schemas.microsoft.com/office/drawing/2014/main" id="{A8F8E0F3-0EC6-E804-BC27-B1F604BA7D52}"/>
              </a:ext>
            </a:extLst>
          </p:cNvPr>
          <p:cNvSpPr txBox="1"/>
          <p:nvPr/>
        </p:nvSpPr>
        <p:spPr>
          <a:xfrm>
            <a:off x="6573316" y="2635146"/>
            <a:ext cx="4233148" cy="276999"/>
          </a:xfrm>
          <a:prstGeom prst="rect">
            <a:avLst/>
          </a:prstGeom>
          <a:noFill/>
        </p:spPr>
        <p:txBody>
          <a:bodyPr wrap="square" lIns="0" tIns="0" rIns="0" bIns="0" rtlCol="0" anchor="b">
            <a:spAutoFit/>
          </a:bodyPr>
          <a:lstStyle/>
          <a:p>
            <a:pPr algn="l"/>
            <a:r>
              <a:rPr lang="en-US">
                <a:solidFill>
                  <a:schemeClr val="accent1"/>
                </a:solidFill>
                <a:latin typeface="Roboto Slab" pitchFamily="2" charset="0"/>
                <a:ea typeface="Roboto Slab" pitchFamily="2" charset="0"/>
              </a:rPr>
              <a:t>Patient 33 (tumor non-responder)</a:t>
            </a:r>
          </a:p>
        </p:txBody>
      </p:sp>
      <p:cxnSp>
        <p:nvCxnSpPr>
          <p:cNvPr id="40" name="Straight Connector 39">
            <a:extLst>
              <a:ext uri="{FF2B5EF4-FFF2-40B4-BE49-F238E27FC236}">
                <a16:creationId xmlns:a16="http://schemas.microsoft.com/office/drawing/2014/main" id="{4AF2C58E-DB36-67DC-3DAC-1C233BB45E0D}"/>
              </a:ext>
            </a:extLst>
          </p:cNvPr>
          <p:cNvCxnSpPr>
            <a:cxnSpLocks/>
          </p:cNvCxnSpPr>
          <p:nvPr/>
        </p:nvCxnSpPr>
        <p:spPr>
          <a:xfrm>
            <a:off x="6437219" y="2956525"/>
            <a:ext cx="5212080"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D5C43008-B213-564E-D47A-7ADBA812BCA0}"/>
              </a:ext>
            </a:extLst>
          </p:cNvPr>
          <p:cNvCxnSpPr>
            <a:cxnSpLocks/>
          </p:cNvCxnSpPr>
          <p:nvPr/>
        </p:nvCxnSpPr>
        <p:spPr>
          <a:xfrm>
            <a:off x="6437219" y="5913337"/>
            <a:ext cx="521208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aphicFrame>
        <p:nvGraphicFramePr>
          <p:cNvPr id="42" name="Chart 41">
            <a:extLst>
              <a:ext uri="{FF2B5EF4-FFF2-40B4-BE49-F238E27FC236}">
                <a16:creationId xmlns:a16="http://schemas.microsoft.com/office/drawing/2014/main" id="{F6F327A9-976C-C4C0-E4EA-96BAD7E9D478}"/>
              </a:ext>
            </a:extLst>
          </p:cNvPr>
          <p:cNvGraphicFramePr/>
          <p:nvPr/>
        </p:nvGraphicFramePr>
        <p:xfrm>
          <a:off x="7099780" y="3445211"/>
          <a:ext cx="1522233" cy="1685464"/>
        </p:xfrm>
        <a:graphic>
          <a:graphicData uri="http://schemas.openxmlformats.org/drawingml/2006/chart">
            <c:chart xmlns:c="http://schemas.openxmlformats.org/drawingml/2006/chart" xmlns:r="http://schemas.openxmlformats.org/officeDocument/2006/relationships" r:id="rId5"/>
          </a:graphicData>
        </a:graphic>
      </p:graphicFrame>
      <p:cxnSp>
        <p:nvCxnSpPr>
          <p:cNvPr id="43" name="Straight Connector 42">
            <a:extLst>
              <a:ext uri="{FF2B5EF4-FFF2-40B4-BE49-F238E27FC236}">
                <a16:creationId xmlns:a16="http://schemas.microsoft.com/office/drawing/2014/main" id="{994B2CF2-37AD-2CA6-729D-7D7705F3F633}"/>
              </a:ext>
            </a:extLst>
          </p:cNvPr>
          <p:cNvCxnSpPr>
            <a:cxnSpLocks/>
          </p:cNvCxnSpPr>
          <p:nvPr/>
        </p:nvCxnSpPr>
        <p:spPr>
          <a:xfrm>
            <a:off x="6816407" y="3344294"/>
            <a:ext cx="1828800" cy="0"/>
          </a:xfrm>
          <a:prstGeom prst="line">
            <a:avLst/>
          </a:prstGeom>
          <a:ln w="31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0DB64F6F-0820-2FAD-D747-992577714D02}"/>
              </a:ext>
            </a:extLst>
          </p:cNvPr>
          <p:cNvSpPr txBox="1"/>
          <p:nvPr/>
        </p:nvSpPr>
        <p:spPr>
          <a:xfrm>
            <a:off x="7049859" y="3093551"/>
            <a:ext cx="1361896" cy="246221"/>
          </a:xfrm>
          <a:prstGeom prst="rect">
            <a:avLst/>
          </a:prstGeom>
          <a:effectLst>
            <a:outerShdw blurRad="317500" sx="102000" sy="102000" algn="ctr" rotWithShape="0">
              <a:prstClr val="black">
                <a:alpha val="40000"/>
              </a:prstClr>
            </a:outerShdw>
          </a:effectLst>
        </p:spPr>
        <p:txBody>
          <a:bodyPr wrap="square" lIns="0" tIns="0" rIns="0" bIns="0" rtlCol="0">
            <a:spAutoFit/>
          </a:bodyPr>
          <a:lstStyle/>
          <a:p>
            <a:pPr algn="ctr">
              <a:spcBef>
                <a:spcPts val="1200"/>
              </a:spcBef>
            </a:pPr>
            <a:r>
              <a:rPr lang="en-US" sz="1600">
                <a:solidFill>
                  <a:schemeClr val="accent1"/>
                </a:solidFill>
                <a:latin typeface="Avenir Medium" panose="02000603020000020003" pitchFamily="2" charset="0"/>
              </a:rPr>
              <a:t>Ki67</a:t>
            </a:r>
            <a:endParaRPr lang="en-US" sz="1100">
              <a:solidFill>
                <a:schemeClr val="accent1"/>
              </a:solidFill>
              <a:latin typeface="Avenir Medium" panose="02000603020000020003" pitchFamily="2" charset="0"/>
            </a:endParaRPr>
          </a:p>
        </p:txBody>
      </p:sp>
      <p:sp>
        <p:nvSpPr>
          <p:cNvPr id="49" name="TextBox 48">
            <a:extLst>
              <a:ext uri="{FF2B5EF4-FFF2-40B4-BE49-F238E27FC236}">
                <a16:creationId xmlns:a16="http://schemas.microsoft.com/office/drawing/2014/main" id="{91028351-1AE7-6D25-CFD8-9CCE052DC0A1}"/>
              </a:ext>
            </a:extLst>
          </p:cNvPr>
          <p:cNvSpPr txBox="1"/>
          <p:nvPr/>
        </p:nvSpPr>
        <p:spPr>
          <a:xfrm rot="16200000">
            <a:off x="6511855" y="4209748"/>
            <a:ext cx="914400" cy="169277"/>
          </a:xfrm>
          <a:prstGeom prst="rect">
            <a:avLst/>
          </a:prstGeom>
          <a:effectLst>
            <a:outerShdw blurRad="317500" sx="102000" sy="102000" algn="ctr" rotWithShape="0">
              <a:prstClr val="black">
                <a:alpha val="40000"/>
              </a:prstClr>
            </a:outerShdw>
          </a:effectLst>
        </p:spPr>
        <p:txBody>
          <a:bodyPr wrap="square" lIns="0" tIns="0" rIns="0" bIns="0" rtlCol="0">
            <a:spAutoFit/>
          </a:bodyPr>
          <a:lstStyle/>
          <a:p>
            <a:pPr>
              <a:spcBef>
                <a:spcPts val="1200"/>
              </a:spcBef>
            </a:pPr>
            <a:r>
              <a:rPr lang="en-US" sz="1100">
                <a:solidFill>
                  <a:schemeClr val="accent6">
                    <a:lumMod val="50000"/>
                  </a:schemeClr>
                </a:solidFill>
                <a:latin typeface="Avenir Book" panose="02000503020000020003" pitchFamily="2" charset="0"/>
              </a:rPr>
              <a:t>%Ki67+ cells</a:t>
            </a:r>
            <a:endParaRPr lang="en-US" sz="900">
              <a:solidFill>
                <a:schemeClr val="accent6">
                  <a:lumMod val="50000"/>
                </a:schemeClr>
              </a:solidFill>
              <a:latin typeface="Avenir Book" panose="02000503020000020003" pitchFamily="2" charset="0"/>
            </a:endParaRPr>
          </a:p>
        </p:txBody>
      </p:sp>
      <p:graphicFrame>
        <p:nvGraphicFramePr>
          <p:cNvPr id="50" name="Chart 49">
            <a:extLst>
              <a:ext uri="{FF2B5EF4-FFF2-40B4-BE49-F238E27FC236}">
                <a16:creationId xmlns:a16="http://schemas.microsoft.com/office/drawing/2014/main" id="{D079C608-7427-BBBD-62F2-FEE86C364CA9}"/>
              </a:ext>
            </a:extLst>
          </p:cNvPr>
          <p:cNvGraphicFramePr/>
          <p:nvPr/>
        </p:nvGraphicFramePr>
        <p:xfrm>
          <a:off x="9665515" y="3446538"/>
          <a:ext cx="1607011" cy="1685464"/>
        </p:xfrm>
        <a:graphic>
          <a:graphicData uri="http://schemas.openxmlformats.org/drawingml/2006/chart">
            <c:chart xmlns:c="http://schemas.openxmlformats.org/drawingml/2006/chart" xmlns:r="http://schemas.openxmlformats.org/officeDocument/2006/relationships" r:id="rId6"/>
          </a:graphicData>
        </a:graphic>
      </p:graphicFrame>
      <p:cxnSp>
        <p:nvCxnSpPr>
          <p:cNvPr id="51" name="Straight Connector 50">
            <a:extLst>
              <a:ext uri="{FF2B5EF4-FFF2-40B4-BE49-F238E27FC236}">
                <a16:creationId xmlns:a16="http://schemas.microsoft.com/office/drawing/2014/main" id="{9FA0B815-D135-7C6B-758E-770FBC078506}"/>
              </a:ext>
            </a:extLst>
          </p:cNvPr>
          <p:cNvCxnSpPr>
            <a:cxnSpLocks/>
          </p:cNvCxnSpPr>
          <p:nvPr/>
        </p:nvCxnSpPr>
        <p:spPr>
          <a:xfrm>
            <a:off x="9423607" y="3344294"/>
            <a:ext cx="1828800" cy="0"/>
          </a:xfrm>
          <a:prstGeom prst="line">
            <a:avLst/>
          </a:prstGeom>
          <a:ln w="31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D839C5A2-9928-BCCF-423B-853C792820DC}"/>
              </a:ext>
            </a:extLst>
          </p:cNvPr>
          <p:cNvSpPr txBox="1"/>
          <p:nvPr/>
        </p:nvSpPr>
        <p:spPr>
          <a:xfrm>
            <a:off x="9657059" y="3093551"/>
            <a:ext cx="1361896" cy="246221"/>
          </a:xfrm>
          <a:prstGeom prst="rect">
            <a:avLst/>
          </a:prstGeom>
          <a:effectLst>
            <a:outerShdw blurRad="317500" sx="102000" sy="102000" algn="ctr" rotWithShape="0">
              <a:prstClr val="black">
                <a:alpha val="40000"/>
              </a:prstClr>
            </a:outerShdw>
          </a:effectLst>
        </p:spPr>
        <p:txBody>
          <a:bodyPr wrap="square" lIns="0" tIns="0" rIns="0" bIns="0" rtlCol="0">
            <a:spAutoFit/>
          </a:bodyPr>
          <a:lstStyle/>
          <a:p>
            <a:pPr algn="ctr">
              <a:spcBef>
                <a:spcPts val="1200"/>
              </a:spcBef>
            </a:pPr>
            <a:r>
              <a:rPr lang="en-US" sz="1600">
                <a:solidFill>
                  <a:schemeClr val="accent1"/>
                </a:solidFill>
                <a:latin typeface="Avenir Medium" panose="02000603020000020003" pitchFamily="2" charset="0"/>
              </a:rPr>
              <a:t>CA 19-9</a:t>
            </a:r>
            <a:endParaRPr lang="en-US" sz="1100">
              <a:solidFill>
                <a:schemeClr val="accent1"/>
              </a:solidFill>
              <a:latin typeface="Avenir Medium" panose="02000603020000020003" pitchFamily="2" charset="0"/>
            </a:endParaRPr>
          </a:p>
        </p:txBody>
      </p:sp>
      <p:sp>
        <p:nvSpPr>
          <p:cNvPr id="53" name="TextBox 52">
            <a:extLst>
              <a:ext uri="{FF2B5EF4-FFF2-40B4-BE49-F238E27FC236}">
                <a16:creationId xmlns:a16="http://schemas.microsoft.com/office/drawing/2014/main" id="{74B91E6A-1869-9E42-5677-2A5F70436CEA}"/>
              </a:ext>
            </a:extLst>
          </p:cNvPr>
          <p:cNvSpPr txBox="1"/>
          <p:nvPr/>
        </p:nvSpPr>
        <p:spPr>
          <a:xfrm rot="16200000">
            <a:off x="9087523" y="4175986"/>
            <a:ext cx="984579" cy="169277"/>
          </a:xfrm>
          <a:prstGeom prst="rect">
            <a:avLst/>
          </a:prstGeom>
          <a:effectLst>
            <a:outerShdw blurRad="317500" sx="102000" sy="102000" algn="ctr" rotWithShape="0">
              <a:prstClr val="black">
                <a:alpha val="40000"/>
              </a:prstClr>
            </a:outerShdw>
          </a:effectLst>
        </p:spPr>
        <p:txBody>
          <a:bodyPr wrap="square" lIns="0" tIns="0" rIns="0" bIns="0" rtlCol="0">
            <a:spAutoFit/>
          </a:bodyPr>
          <a:lstStyle/>
          <a:p>
            <a:pPr>
              <a:spcBef>
                <a:spcPts val="1200"/>
              </a:spcBef>
            </a:pPr>
            <a:r>
              <a:rPr lang="en-US" sz="1100">
                <a:solidFill>
                  <a:schemeClr val="accent6">
                    <a:lumMod val="50000"/>
                  </a:schemeClr>
                </a:solidFill>
                <a:latin typeface="Avenir Book" panose="02000503020000020003" pitchFamily="2" charset="0"/>
              </a:rPr>
              <a:t>CA 19-9 (U/ml)</a:t>
            </a:r>
            <a:endParaRPr lang="en-US" sz="900">
              <a:solidFill>
                <a:schemeClr val="accent6">
                  <a:lumMod val="50000"/>
                </a:schemeClr>
              </a:solidFill>
              <a:latin typeface="Avenir Book" panose="02000503020000020003" pitchFamily="2" charset="0"/>
            </a:endParaRPr>
          </a:p>
        </p:txBody>
      </p:sp>
      <p:sp>
        <p:nvSpPr>
          <p:cNvPr id="54" name="TextBox 53">
            <a:extLst>
              <a:ext uri="{FF2B5EF4-FFF2-40B4-BE49-F238E27FC236}">
                <a16:creationId xmlns:a16="http://schemas.microsoft.com/office/drawing/2014/main" id="{C65A4E24-8FB6-757A-CA74-EDC82821373D}"/>
              </a:ext>
            </a:extLst>
          </p:cNvPr>
          <p:cNvSpPr txBox="1"/>
          <p:nvPr/>
        </p:nvSpPr>
        <p:spPr>
          <a:xfrm>
            <a:off x="499210" y="1760864"/>
            <a:ext cx="5832019" cy="507831"/>
          </a:xfrm>
          <a:prstGeom prst="rect">
            <a:avLst/>
          </a:prstGeom>
          <a:effectLst>
            <a:outerShdw blurRad="317500" sx="102000" sy="102000" algn="ctr" rotWithShape="0">
              <a:prstClr val="black">
                <a:alpha val="40000"/>
              </a:prstClr>
            </a:outerShdw>
          </a:effectLst>
        </p:spPr>
        <p:txBody>
          <a:bodyPr wrap="square" lIns="0" tIns="0" rIns="0" bIns="0" rtlCol="0">
            <a:spAutoFit/>
          </a:bodyPr>
          <a:lstStyle/>
          <a:p>
            <a:pPr marL="174625" indent="-174625">
              <a:spcAft>
                <a:spcPts val="600"/>
              </a:spcAft>
              <a:buFont typeface="Arial" panose="020B0604020202020204" pitchFamily="34" charset="0"/>
              <a:buChar char="•"/>
            </a:pPr>
            <a:r>
              <a:rPr lang="en-US" sz="1400">
                <a:solidFill>
                  <a:schemeClr val="accent5"/>
                </a:solidFill>
                <a:latin typeface="Avenir Book" panose="02000503020000020003" pitchFamily="2" charset="0"/>
              </a:rPr>
              <a:t>Ki67 is a well-established marker of tumor proliferation</a:t>
            </a:r>
          </a:p>
          <a:p>
            <a:pPr marL="174625" indent="-174625">
              <a:spcAft>
                <a:spcPts val="600"/>
              </a:spcAft>
              <a:buFont typeface="Arial" panose="020B0604020202020204" pitchFamily="34" charset="0"/>
              <a:buChar char="•"/>
            </a:pPr>
            <a:r>
              <a:rPr lang="en-US" sz="1400">
                <a:solidFill>
                  <a:schemeClr val="accent5"/>
                </a:solidFill>
                <a:latin typeface="Avenir Book" panose="02000503020000020003" pitchFamily="2" charset="0"/>
              </a:rPr>
              <a:t>CA 19-9 is a clinically-used biomarker to monitor treatment response</a:t>
            </a:r>
          </a:p>
        </p:txBody>
      </p:sp>
      <p:cxnSp>
        <p:nvCxnSpPr>
          <p:cNvPr id="57" name="Straight Arrow Connector 56">
            <a:extLst>
              <a:ext uri="{FF2B5EF4-FFF2-40B4-BE49-F238E27FC236}">
                <a16:creationId xmlns:a16="http://schemas.microsoft.com/office/drawing/2014/main" id="{38B8C323-9394-92DD-31E4-3BBCCD5F3D80}"/>
              </a:ext>
            </a:extLst>
          </p:cNvPr>
          <p:cNvCxnSpPr>
            <a:cxnSpLocks/>
          </p:cNvCxnSpPr>
          <p:nvPr/>
        </p:nvCxnSpPr>
        <p:spPr>
          <a:xfrm>
            <a:off x="1855946" y="3826833"/>
            <a:ext cx="320040" cy="960120"/>
          </a:xfrm>
          <a:prstGeom prst="straightConnector1">
            <a:avLst/>
          </a:prstGeom>
          <a:ln w="3175">
            <a:solidFill>
              <a:schemeClr val="accent6">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8" name="TextBox 57">
            <a:extLst>
              <a:ext uri="{FF2B5EF4-FFF2-40B4-BE49-F238E27FC236}">
                <a16:creationId xmlns:a16="http://schemas.microsoft.com/office/drawing/2014/main" id="{49AC948C-E18E-24C5-6FC7-F21BFA3CCADE}"/>
              </a:ext>
            </a:extLst>
          </p:cNvPr>
          <p:cNvSpPr txBox="1"/>
          <p:nvPr/>
        </p:nvSpPr>
        <p:spPr>
          <a:xfrm>
            <a:off x="2048897" y="4163234"/>
            <a:ext cx="543113" cy="184666"/>
          </a:xfrm>
          <a:prstGeom prst="rect">
            <a:avLst/>
          </a:prstGeom>
          <a:effectLst>
            <a:outerShdw blurRad="317500" sx="102000" sy="102000" algn="ctr" rotWithShape="0">
              <a:prstClr val="black">
                <a:alpha val="40000"/>
              </a:prstClr>
            </a:outerShdw>
          </a:effectLst>
        </p:spPr>
        <p:txBody>
          <a:bodyPr wrap="square" lIns="0" tIns="0" rIns="0" bIns="0" rtlCol="0">
            <a:spAutoFit/>
          </a:bodyPr>
          <a:lstStyle/>
          <a:p>
            <a:pPr>
              <a:spcBef>
                <a:spcPts val="1200"/>
              </a:spcBef>
            </a:pPr>
            <a:r>
              <a:rPr lang="en-US" sz="1200">
                <a:solidFill>
                  <a:schemeClr val="accent6">
                    <a:lumMod val="50000"/>
                  </a:schemeClr>
                </a:solidFill>
                <a:latin typeface="Avenir Medium" panose="02000603020000020003" pitchFamily="2" charset="0"/>
              </a:rPr>
              <a:t>(86%)</a:t>
            </a:r>
            <a:endParaRPr lang="en-US" sz="1000">
              <a:solidFill>
                <a:schemeClr val="accent6">
                  <a:lumMod val="50000"/>
                </a:schemeClr>
              </a:solidFill>
              <a:latin typeface="Avenir Medium" panose="02000603020000020003" pitchFamily="2" charset="0"/>
            </a:endParaRPr>
          </a:p>
        </p:txBody>
      </p:sp>
      <p:sp>
        <p:nvSpPr>
          <p:cNvPr id="61" name="TextBox 60">
            <a:extLst>
              <a:ext uri="{FF2B5EF4-FFF2-40B4-BE49-F238E27FC236}">
                <a16:creationId xmlns:a16="http://schemas.microsoft.com/office/drawing/2014/main" id="{4F211EE3-536B-C8DE-2FD3-300EDB7EB484}"/>
              </a:ext>
            </a:extLst>
          </p:cNvPr>
          <p:cNvSpPr txBox="1"/>
          <p:nvPr/>
        </p:nvSpPr>
        <p:spPr>
          <a:xfrm>
            <a:off x="4714796" y="3784446"/>
            <a:ext cx="411480" cy="184666"/>
          </a:xfrm>
          <a:prstGeom prst="rect">
            <a:avLst/>
          </a:prstGeom>
          <a:solidFill>
            <a:schemeClr val="bg2"/>
          </a:solidFill>
          <a:effectLst/>
        </p:spPr>
        <p:txBody>
          <a:bodyPr wrap="square" lIns="0" tIns="0" rIns="0" bIns="0" rtlCol="0">
            <a:spAutoFit/>
          </a:bodyPr>
          <a:lstStyle/>
          <a:p>
            <a:pPr algn="ctr">
              <a:spcBef>
                <a:spcPts val="1200"/>
              </a:spcBef>
            </a:pPr>
            <a:r>
              <a:rPr lang="en-US" sz="1200">
                <a:solidFill>
                  <a:schemeClr val="accent6">
                    <a:lumMod val="50000"/>
                  </a:schemeClr>
                </a:solidFill>
                <a:latin typeface="Avenir Medium" panose="02000603020000020003" pitchFamily="2" charset="0"/>
              </a:rPr>
              <a:t>(28%)</a:t>
            </a:r>
            <a:endParaRPr lang="en-US" sz="1000">
              <a:solidFill>
                <a:schemeClr val="accent6">
                  <a:lumMod val="50000"/>
                </a:schemeClr>
              </a:solidFill>
              <a:latin typeface="Avenir Medium" panose="02000603020000020003" pitchFamily="2" charset="0"/>
            </a:endParaRPr>
          </a:p>
        </p:txBody>
      </p:sp>
      <p:sp>
        <p:nvSpPr>
          <p:cNvPr id="3" name="TextBox 2">
            <a:extLst>
              <a:ext uri="{FF2B5EF4-FFF2-40B4-BE49-F238E27FC236}">
                <a16:creationId xmlns:a16="http://schemas.microsoft.com/office/drawing/2014/main" id="{966C5930-FA9A-27BF-DA7F-CD645AD3B89A}"/>
              </a:ext>
            </a:extLst>
          </p:cNvPr>
          <p:cNvSpPr txBox="1"/>
          <p:nvPr/>
        </p:nvSpPr>
        <p:spPr>
          <a:xfrm>
            <a:off x="626649" y="5242138"/>
            <a:ext cx="3460252" cy="615553"/>
          </a:xfrm>
          <a:prstGeom prst="rect">
            <a:avLst/>
          </a:prstGeom>
          <a:effectLst>
            <a:outerShdw blurRad="317500" sx="102000" sy="102000" algn="ctr" rotWithShape="0">
              <a:prstClr val="black">
                <a:alpha val="40000"/>
              </a:prstClr>
            </a:outerShdw>
          </a:effectLst>
        </p:spPr>
        <p:txBody>
          <a:bodyPr wrap="square" lIns="0" tIns="0" rIns="0" bIns="0" rtlCol="0">
            <a:spAutoFit/>
          </a:bodyPr>
          <a:lstStyle/>
          <a:p>
            <a:r>
              <a:rPr lang="en-US" sz="1000">
                <a:solidFill>
                  <a:schemeClr val="accent6">
                    <a:lumMod val="75000"/>
                  </a:schemeClr>
                </a:solidFill>
                <a:latin typeface="Avenir Book" panose="02000503020000020003" pitchFamily="2" charset="0"/>
                <a:ea typeface="Calibri" panose="020F0502020204030204" pitchFamily="34" charset="0"/>
                <a:cs typeface="Arial" panose="020B0604020202020204" pitchFamily="34" charset="0"/>
              </a:rPr>
              <a:t>Mutation: KRAS G12V </a:t>
            </a:r>
          </a:p>
          <a:p>
            <a:r>
              <a:rPr lang="en-US" sz="1000">
                <a:solidFill>
                  <a:schemeClr val="accent6">
                    <a:lumMod val="75000"/>
                  </a:schemeClr>
                </a:solidFill>
                <a:latin typeface="Avenir Book" panose="02000503020000020003" pitchFamily="2" charset="0"/>
                <a:ea typeface="Calibri" panose="020F0502020204030204" pitchFamily="34" charset="0"/>
                <a:cs typeface="Arial" panose="020B0604020202020204" pitchFamily="34" charset="0"/>
              </a:rPr>
              <a:t>1</a:t>
            </a:r>
            <a:r>
              <a:rPr lang="en-US" sz="1000" baseline="30000">
                <a:solidFill>
                  <a:schemeClr val="accent6">
                    <a:lumMod val="75000"/>
                  </a:schemeClr>
                </a:solidFill>
                <a:latin typeface="Avenir Book" panose="02000503020000020003" pitchFamily="2" charset="0"/>
                <a:ea typeface="Calibri" panose="020F0502020204030204" pitchFamily="34" charset="0"/>
                <a:cs typeface="Arial" panose="020B0604020202020204" pitchFamily="34" charset="0"/>
              </a:rPr>
              <a:t>st</a:t>
            </a:r>
            <a:r>
              <a:rPr lang="en-US" sz="1000">
                <a:solidFill>
                  <a:schemeClr val="accent6">
                    <a:lumMod val="75000"/>
                  </a:schemeClr>
                </a:solidFill>
                <a:latin typeface="Avenir Book" panose="02000503020000020003" pitchFamily="2" charset="0"/>
                <a:ea typeface="Calibri" panose="020F0502020204030204" pitchFamily="34" charset="0"/>
                <a:cs typeface="Arial" panose="020B0604020202020204" pitchFamily="34" charset="0"/>
              </a:rPr>
              <a:t> line: </a:t>
            </a:r>
            <a:r>
              <a:rPr lang="en-US" sz="1000" err="1">
                <a:solidFill>
                  <a:schemeClr val="accent6">
                    <a:lumMod val="75000"/>
                  </a:schemeClr>
                </a:solidFill>
                <a:latin typeface="Avenir Book" panose="02000503020000020003" pitchFamily="2" charset="0"/>
                <a:ea typeface="Calibri" panose="020F0502020204030204" pitchFamily="34" charset="0"/>
                <a:cs typeface="Arial" panose="020B0604020202020204" pitchFamily="34" charset="0"/>
              </a:rPr>
              <a:t>Atezo</a:t>
            </a:r>
            <a:r>
              <a:rPr lang="en-US" sz="1000">
                <a:solidFill>
                  <a:schemeClr val="accent6">
                    <a:lumMod val="75000"/>
                  </a:schemeClr>
                </a:solidFill>
                <a:latin typeface="Avenir Book" panose="02000503020000020003" pitchFamily="2" charset="0"/>
                <a:ea typeface="Calibri" panose="020F0502020204030204" pitchFamily="34" charset="0"/>
                <a:cs typeface="Arial" panose="020B0604020202020204" pitchFamily="34" charset="0"/>
              </a:rPr>
              <a:t>/Bev + Gem/Nab </a:t>
            </a:r>
            <a:r>
              <a:rPr lang="en-US" sz="1000">
                <a:solidFill>
                  <a:schemeClr val="accent6">
                    <a:lumMod val="75000"/>
                  </a:schemeClr>
                </a:solidFill>
                <a:latin typeface="Avenir Book" panose="02000503020000020003" pitchFamily="2" charset="0"/>
                <a:ea typeface="Calibri" panose="020F0502020204030204" pitchFamily="34" charset="0"/>
                <a:cs typeface="Arial" panose="020B0604020202020204" pitchFamily="34" charset="0"/>
                <a:sym typeface="Wingdings" panose="05000000000000000000" pitchFamily="2" charset="2"/>
              </a:rPr>
              <a:t></a:t>
            </a:r>
            <a:r>
              <a:rPr lang="en-US" sz="1000">
                <a:solidFill>
                  <a:schemeClr val="accent6">
                    <a:lumMod val="75000"/>
                  </a:schemeClr>
                </a:solidFill>
                <a:latin typeface="Avenir Book" panose="02000503020000020003" pitchFamily="2" charset="0"/>
                <a:ea typeface="Calibri" panose="020F0502020204030204" pitchFamily="34" charset="0"/>
                <a:cs typeface="Arial" panose="020B0604020202020204" pitchFamily="34" charset="0"/>
              </a:rPr>
              <a:t> Response</a:t>
            </a:r>
          </a:p>
          <a:p>
            <a:r>
              <a:rPr lang="en-US" sz="1000">
                <a:solidFill>
                  <a:schemeClr val="accent6">
                    <a:lumMod val="75000"/>
                  </a:schemeClr>
                </a:solidFill>
                <a:latin typeface="Avenir Book" panose="02000503020000020003" pitchFamily="2" charset="0"/>
                <a:ea typeface="Calibri" panose="020F0502020204030204" pitchFamily="34" charset="0"/>
                <a:cs typeface="Arial" panose="020B0604020202020204" pitchFamily="34" charset="0"/>
              </a:rPr>
              <a:t>2</a:t>
            </a:r>
            <a:r>
              <a:rPr lang="en-US" sz="1000" baseline="30000">
                <a:solidFill>
                  <a:schemeClr val="accent6">
                    <a:lumMod val="75000"/>
                  </a:schemeClr>
                </a:solidFill>
                <a:latin typeface="Avenir Book" panose="02000503020000020003" pitchFamily="2" charset="0"/>
                <a:ea typeface="Calibri" panose="020F0502020204030204" pitchFamily="34" charset="0"/>
                <a:cs typeface="Arial" panose="020B0604020202020204" pitchFamily="34" charset="0"/>
              </a:rPr>
              <a:t>nd</a:t>
            </a:r>
            <a:r>
              <a:rPr lang="en-US" sz="1000">
                <a:solidFill>
                  <a:schemeClr val="accent6">
                    <a:lumMod val="75000"/>
                  </a:schemeClr>
                </a:solidFill>
                <a:latin typeface="Avenir Book" panose="02000503020000020003" pitchFamily="2" charset="0"/>
                <a:ea typeface="Calibri" panose="020F0502020204030204" pitchFamily="34" charset="0"/>
                <a:cs typeface="Arial" panose="020B0604020202020204" pitchFamily="34" charset="0"/>
              </a:rPr>
              <a:t> line: FOLFIRINOX </a:t>
            </a:r>
            <a:r>
              <a:rPr lang="en-US" sz="1000">
                <a:solidFill>
                  <a:schemeClr val="accent6">
                    <a:lumMod val="75000"/>
                  </a:schemeClr>
                </a:solidFill>
                <a:latin typeface="Avenir Book" panose="02000503020000020003" pitchFamily="2" charset="0"/>
                <a:ea typeface="Calibri" panose="020F0502020204030204" pitchFamily="34" charset="0"/>
                <a:cs typeface="Arial" panose="020B0604020202020204" pitchFamily="34" charset="0"/>
                <a:sym typeface="Wingdings" panose="05000000000000000000" pitchFamily="2" charset="2"/>
              </a:rPr>
              <a:t> </a:t>
            </a:r>
            <a:r>
              <a:rPr lang="en-US" sz="1000">
                <a:solidFill>
                  <a:schemeClr val="accent6">
                    <a:lumMod val="75000"/>
                  </a:schemeClr>
                </a:solidFill>
                <a:latin typeface="Avenir Book" panose="02000503020000020003" pitchFamily="2" charset="0"/>
                <a:ea typeface="Calibri" panose="020F0502020204030204" pitchFamily="34" charset="0"/>
                <a:cs typeface="Arial" panose="020B0604020202020204" pitchFamily="34" charset="0"/>
              </a:rPr>
              <a:t>Progression</a:t>
            </a:r>
          </a:p>
          <a:p>
            <a:r>
              <a:rPr lang="en-US" sz="1000">
                <a:solidFill>
                  <a:schemeClr val="accent6">
                    <a:lumMod val="75000"/>
                  </a:schemeClr>
                </a:solidFill>
                <a:latin typeface="Avenir Book" panose="02000503020000020003" pitchFamily="2" charset="0"/>
                <a:ea typeface="Calibri" panose="020F0502020204030204" pitchFamily="34" charset="0"/>
                <a:cs typeface="Arial" panose="020B0604020202020204" pitchFamily="34" charset="0"/>
              </a:rPr>
              <a:t>3</a:t>
            </a:r>
            <a:r>
              <a:rPr lang="en-US" sz="1000" baseline="30000">
                <a:solidFill>
                  <a:schemeClr val="accent6">
                    <a:lumMod val="75000"/>
                  </a:schemeClr>
                </a:solidFill>
                <a:latin typeface="Avenir Book" panose="02000503020000020003" pitchFamily="2" charset="0"/>
                <a:ea typeface="Calibri" panose="020F0502020204030204" pitchFamily="34" charset="0"/>
                <a:cs typeface="Arial" panose="020B0604020202020204" pitchFamily="34" charset="0"/>
              </a:rPr>
              <a:t>rd</a:t>
            </a:r>
            <a:r>
              <a:rPr lang="en-US" sz="1000">
                <a:solidFill>
                  <a:schemeClr val="accent6">
                    <a:lumMod val="75000"/>
                  </a:schemeClr>
                </a:solidFill>
                <a:latin typeface="Avenir Book" panose="02000503020000020003" pitchFamily="2" charset="0"/>
                <a:ea typeface="Calibri" panose="020F0502020204030204" pitchFamily="34" charset="0"/>
                <a:cs typeface="Arial" panose="020B0604020202020204" pitchFamily="34" charset="0"/>
              </a:rPr>
              <a:t> line: Onvansertib monotherapy </a:t>
            </a:r>
            <a:r>
              <a:rPr lang="en-US" sz="1000">
                <a:solidFill>
                  <a:schemeClr val="accent6">
                    <a:lumMod val="75000"/>
                  </a:schemeClr>
                </a:solidFill>
                <a:latin typeface="Avenir Book" panose="02000503020000020003" pitchFamily="2" charset="0"/>
                <a:ea typeface="Calibri" panose="020F0502020204030204" pitchFamily="34" charset="0"/>
                <a:cs typeface="Arial" panose="020B0604020202020204" pitchFamily="34" charset="0"/>
                <a:sym typeface="Wingdings" panose="05000000000000000000" pitchFamily="2" charset="2"/>
              </a:rPr>
              <a:t></a:t>
            </a:r>
            <a:r>
              <a:rPr lang="en-US" sz="1000">
                <a:solidFill>
                  <a:schemeClr val="accent6">
                    <a:lumMod val="75000"/>
                  </a:schemeClr>
                </a:solidFill>
                <a:latin typeface="Avenir Book" panose="02000503020000020003" pitchFamily="2" charset="0"/>
                <a:ea typeface="Calibri" panose="020F0502020204030204" pitchFamily="34" charset="0"/>
                <a:cs typeface="Arial" panose="020B0604020202020204" pitchFamily="34" charset="0"/>
              </a:rPr>
              <a:t> CA19-9 Response</a:t>
            </a:r>
          </a:p>
        </p:txBody>
      </p:sp>
      <p:sp>
        <p:nvSpPr>
          <p:cNvPr id="5" name="TextBox 4">
            <a:extLst>
              <a:ext uri="{FF2B5EF4-FFF2-40B4-BE49-F238E27FC236}">
                <a16:creationId xmlns:a16="http://schemas.microsoft.com/office/drawing/2014/main" id="{6B15105D-6F4B-A9D0-FCC9-704B63E6AF6B}"/>
              </a:ext>
            </a:extLst>
          </p:cNvPr>
          <p:cNvSpPr txBox="1"/>
          <p:nvPr/>
        </p:nvSpPr>
        <p:spPr>
          <a:xfrm>
            <a:off x="6589141" y="5242138"/>
            <a:ext cx="3361498" cy="461665"/>
          </a:xfrm>
          <a:prstGeom prst="rect">
            <a:avLst/>
          </a:prstGeom>
          <a:effectLst>
            <a:outerShdw blurRad="317500" sx="102000" sy="102000" algn="ctr" rotWithShape="0">
              <a:prstClr val="black">
                <a:alpha val="40000"/>
              </a:prstClr>
            </a:outerShdw>
          </a:effectLst>
        </p:spPr>
        <p:txBody>
          <a:bodyPr wrap="none" lIns="0" tIns="0" rIns="0" bIns="0" rtlCol="0">
            <a:spAutoFit/>
          </a:bodyPr>
          <a:lstStyle/>
          <a:p>
            <a:r>
              <a:rPr lang="en-US" sz="1000">
                <a:solidFill>
                  <a:schemeClr val="accent6">
                    <a:lumMod val="75000"/>
                  </a:schemeClr>
                </a:solidFill>
                <a:latin typeface="Avenir Book" panose="02000503020000020003" pitchFamily="2" charset="0"/>
                <a:cs typeface="Arial" panose="020B0604020202020204" pitchFamily="34" charset="0"/>
              </a:rPr>
              <a:t>Mutation: KRAS Q61R</a:t>
            </a:r>
          </a:p>
          <a:p>
            <a:r>
              <a:rPr lang="en-US" sz="1000">
                <a:solidFill>
                  <a:schemeClr val="accent6">
                    <a:lumMod val="75000"/>
                  </a:schemeClr>
                </a:solidFill>
                <a:latin typeface="Avenir Book" panose="02000503020000020003" pitchFamily="2" charset="0"/>
                <a:cs typeface="Arial" panose="020B0604020202020204" pitchFamily="34" charset="0"/>
              </a:rPr>
              <a:t>1st line: FOLFIRINOX </a:t>
            </a:r>
            <a:r>
              <a:rPr lang="en-US" sz="1000">
                <a:solidFill>
                  <a:schemeClr val="accent6">
                    <a:lumMod val="75000"/>
                  </a:schemeClr>
                </a:solidFill>
                <a:latin typeface="Avenir Book" panose="02000503020000020003" pitchFamily="2" charset="0"/>
                <a:cs typeface="Arial" panose="020B0604020202020204" pitchFamily="34" charset="0"/>
                <a:sym typeface="Wingdings" panose="05000000000000000000" pitchFamily="2" charset="2"/>
              </a:rPr>
              <a:t> </a:t>
            </a:r>
            <a:r>
              <a:rPr lang="en-US" sz="1000">
                <a:solidFill>
                  <a:schemeClr val="accent6">
                    <a:lumMod val="75000"/>
                  </a:schemeClr>
                </a:solidFill>
                <a:latin typeface="Avenir Book" panose="02000503020000020003" pitchFamily="2" charset="0"/>
                <a:cs typeface="Arial" panose="020B0604020202020204" pitchFamily="34" charset="0"/>
              </a:rPr>
              <a:t>Response</a:t>
            </a:r>
          </a:p>
          <a:p>
            <a:r>
              <a:rPr lang="en-US" sz="1000">
                <a:solidFill>
                  <a:schemeClr val="accent6">
                    <a:lumMod val="75000"/>
                  </a:schemeClr>
                </a:solidFill>
                <a:latin typeface="Avenir Book" panose="02000503020000020003" pitchFamily="2" charset="0"/>
                <a:cs typeface="Arial" panose="020B0604020202020204" pitchFamily="34" charset="0"/>
              </a:rPr>
              <a:t>2nd line: Onvansertib monotherapy </a:t>
            </a:r>
            <a:r>
              <a:rPr lang="en-US" sz="1000">
                <a:solidFill>
                  <a:schemeClr val="accent6">
                    <a:lumMod val="75000"/>
                  </a:schemeClr>
                </a:solidFill>
                <a:latin typeface="Avenir Book" panose="02000503020000020003" pitchFamily="2" charset="0"/>
                <a:cs typeface="Arial" panose="020B0604020202020204" pitchFamily="34" charset="0"/>
                <a:sym typeface="Wingdings" panose="05000000000000000000" pitchFamily="2" charset="2"/>
              </a:rPr>
              <a:t></a:t>
            </a:r>
            <a:r>
              <a:rPr lang="en-US" sz="1000">
                <a:solidFill>
                  <a:schemeClr val="accent6">
                    <a:lumMod val="75000"/>
                  </a:schemeClr>
                </a:solidFill>
                <a:latin typeface="Avenir Book" panose="02000503020000020003" pitchFamily="2" charset="0"/>
                <a:cs typeface="Arial" panose="020B0604020202020204" pitchFamily="34" charset="0"/>
              </a:rPr>
              <a:t> CA19-9 Progression</a:t>
            </a:r>
          </a:p>
        </p:txBody>
      </p:sp>
      <p:cxnSp>
        <p:nvCxnSpPr>
          <p:cNvPr id="7" name="Straight Arrow Connector 6">
            <a:extLst>
              <a:ext uri="{FF2B5EF4-FFF2-40B4-BE49-F238E27FC236}">
                <a16:creationId xmlns:a16="http://schemas.microsoft.com/office/drawing/2014/main" id="{C8E5FC72-4A05-5BA8-02FE-E96703A01024}"/>
              </a:ext>
            </a:extLst>
          </p:cNvPr>
          <p:cNvCxnSpPr>
            <a:cxnSpLocks/>
          </p:cNvCxnSpPr>
          <p:nvPr/>
        </p:nvCxnSpPr>
        <p:spPr>
          <a:xfrm>
            <a:off x="7829977" y="3691924"/>
            <a:ext cx="274320" cy="41636"/>
          </a:xfrm>
          <a:prstGeom prst="straightConnector1">
            <a:avLst/>
          </a:prstGeom>
          <a:ln w="3175">
            <a:solidFill>
              <a:schemeClr val="accent6">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8" name="TextBox 7">
            <a:extLst>
              <a:ext uri="{FF2B5EF4-FFF2-40B4-BE49-F238E27FC236}">
                <a16:creationId xmlns:a16="http://schemas.microsoft.com/office/drawing/2014/main" id="{3F75C5C4-6BD8-1739-CE8A-9B5BC6C66498}"/>
              </a:ext>
            </a:extLst>
          </p:cNvPr>
          <p:cNvSpPr txBox="1"/>
          <p:nvPr/>
        </p:nvSpPr>
        <p:spPr>
          <a:xfrm>
            <a:off x="7892140" y="3518998"/>
            <a:ext cx="365760" cy="184666"/>
          </a:xfrm>
          <a:prstGeom prst="rect">
            <a:avLst/>
          </a:prstGeom>
          <a:solidFill>
            <a:schemeClr val="bg2"/>
          </a:solidFill>
          <a:effectLst/>
        </p:spPr>
        <p:txBody>
          <a:bodyPr wrap="square" lIns="0" tIns="0" rIns="0" bIns="0" rtlCol="0">
            <a:spAutoFit/>
          </a:bodyPr>
          <a:lstStyle/>
          <a:p>
            <a:pPr algn="ctr">
              <a:spcBef>
                <a:spcPts val="1200"/>
              </a:spcBef>
            </a:pPr>
            <a:r>
              <a:rPr lang="en-US" sz="1200">
                <a:solidFill>
                  <a:schemeClr val="accent6">
                    <a:lumMod val="50000"/>
                  </a:schemeClr>
                </a:solidFill>
                <a:latin typeface="Avenir Medium" panose="02000603020000020003" pitchFamily="2" charset="0"/>
              </a:rPr>
              <a:t>(7%)</a:t>
            </a:r>
            <a:endParaRPr lang="en-US" sz="1000">
              <a:solidFill>
                <a:schemeClr val="accent6">
                  <a:lumMod val="50000"/>
                </a:schemeClr>
              </a:solidFill>
              <a:latin typeface="Avenir Medium" panose="02000603020000020003" pitchFamily="2" charset="0"/>
            </a:endParaRPr>
          </a:p>
        </p:txBody>
      </p:sp>
      <p:sp>
        <p:nvSpPr>
          <p:cNvPr id="13" name="TextBox 12">
            <a:extLst>
              <a:ext uri="{FF2B5EF4-FFF2-40B4-BE49-F238E27FC236}">
                <a16:creationId xmlns:a16="http://schemas.microsoft.com/office/drawing/2014/main" id="{74D985D8-5FB2-FDE8-A95F-32D75DE734EB}"/>
              </a:ext>
            </a:extLst>
          </p:cNvPr>
          <p:cNvSpPr txBox="1"/>
          <p:nvPr/>
        </p:nvSpPr>
        <p:spPr>
          <a:xfrm>
            <a:off x="10196090" y="4119825"/>
            <a:ext cx="365760" cy="184666"/>
          </a:xfrm>
          <a:prstGeom prst="rect">
            <a:avLst/>
          </a:prstGeom>
          <a:solidFill>
            <a:schemeClr val="bg2"/>
          </a:solidFill>
          <a:effectLst/>
        </p:spPr>
        <p:txBody>
          <a:bodyPr wrap="square" lIns="0" tIns="0" rIns="0" bIns="0" rtlCol="0">
            <a:spAutoFit/>
          </a:bodyPr>
          <a:lstStyle/>
          <a:p>
            <a:pPr algn="ctr">
              <a:spcBef>
                <a:spcPts val="1200"/>
              </a:spcBef>
            </a:pPr>
            <a:r>
              <a:rPr lang="en-US" sz="1200">
                <a:solidFill>
                  <a:schemeClr val="accent6">
                    <a:lumMod val="50000"/>
                  </a:schemeClr>
                </a:solidFill>
                <a:latin typeface="Avenir Medium" panose="02000603020000020003" pitchFamily="2" charset="0"/>
              </a:rPr>
              <a:t>98%</a:t>
            </a:r>
            <a:endParaRPr lang="en-US" sz="1000">
              <a:solidFill>
                <a:schemeClr val="accent6">
                  <a:lumMod val="50000"/>
                </a:schemeClr>
              </a:solidFill>
              <a:latin typeface="Avenir Medium" panose="02000603020000020003" pitchFamily="2" charset="0"/>
            </a:endParaRPr>
          </a:p>
        </p:txBody>
      </p:sp>
      <p:cxnSp>
        <p:nvCxnSpPr>
          <p:cNvPr id="10" name="Straight Connector 9">
            <a:extLst>
              <a:ext uri="{FF2B5EF4-FFF2-40B4-BE49-F238E27FC236}">
                <a16:creationId xmlns:a16="http://schemas.microsoft.com/office/drawing/2014/main" id="{48664151-1883-97C1-3FAE-55CD5601E70F}"/>
              </a:ext>
            </a:extLst>
          </p:cNvPr>
          <p:cNvCxnSpPr>
            <a:cxnSpLocks/>
          </p:cNvCxnSpPr>
          <p:nvPr/>
        </p:nvCxnSpPr>
        <p:spPr>
          <a:xfrm>
            <a:off x="3109341" y="2987257"/>
            <a:ext cx="0" cy="219456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3A833339-71F5-388B-14CB-D47FD41BB5C2}"/>
              </a:ext>
            </a:extLst>
          </p:cNvPr>
          <p:cNvCxnSpPr>
            <a:cxnSpLocks/>
          </p:cNvCxnSpPr>
          <p:nvPr/>
        </p:nvCxnSpPr>
        <p:spPr>
          <a:xfrm>
            <a:off x="4582465" y="3825658"/>
            <a:ext cx="246903" cy="287208"/>
          </a:xfrm>
          <a:prstGeom prst="straightConnector1">
            <a:avLst/>
          </a:prstGeom>
          <a:ln w="3175">
            <a:solidFill>
              <a:schemeClr val="accent6">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1B600AAC-4DBB-55C6-5608-568678A7B116}"/>
              </a:ext>
            </a:extLst>
          </p:cNvPr>
          <p:cNvCxnSpPr>
            <a:cxnSpLocks/>
          </p:cNvCxnSpPr>
          <p:nvPr/>
        </p:nvCxnSpPr>
        <p:spPr>
          <a:xfrm>
            <a:off x="9043258" y="2987257"/>
            <a:ext cx="0" cy="219456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9C99E9DA-DCF0-5BA5-F055-C146EF2EDA39}"/>
              </a:ext>
            </a:extLst>
          </p:cNvPr>
          <p:cNvCxnSpPr>
            <a:cxnSpLocks/>
          </p:cNvCxnSpPr>
          <p:nvPr/>
        </p:nvCxnSpPr>
        <p:spPr>
          <a:xfrm>
            <a:off x="503302" y="5181817"/>
            <a:ext cx="5212079"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6CCEDF12-CCC4-69BD-A983-21203D0A2E54}"/>
              </a:ext>
            </a:extLst>
          </p:cNvPr>
          <p:cNvCxnSpPr>
            <a:cxnSpLocks/>
          </p:cNvCxnSpPr>
          <p:nvPr/>
        </p:nvCxnSpPr>
        <p:spPr>
          <a:xfrm>
            <a:off x="6437218" y="5181817"/>
            <a:ext cx="5212080"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 name="Straight Arrow Connector 11">
            <a:extLst>
              <a:ext uri="{FF2B5EF4-FFF2-40B4-BE49-F238E27FC236}">
                <a16:creationId xmlns:a16="http://schemas.microsoft.com/office/drawing/2014/main" id="{853B52CD-3273-E0E0-31A6-A18E6C15FEFE}"/>
              </a:ext>
            </a:extLst>
          </p:cNvPr>
          <p:cNvCxnSpPr>
            <a:cxnSpLocks/>
          </p:cNvCxnSpPr>
          <p:nvPr/>
        </p:nvCxnSpPr>
        <p:spPr>
          <a:xfrm flipV="1">
            <a:off x="10478729" y="3829215"/>
            <a:ext cx="286381" cy="548640"/>
          </a:xfrm>
          <a:prstGeom prst="straightConnector1">
            <a:avLst/>
          </a:prstGeom>
          <a:ln w="3175">
            <a:solidFill>
              <a:schemeClr val="accent6">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6" name="Rectangle 5">
            <a:hlinkClick r:id="rId7" action="ppaction://hlinksldjump"/>
            <a:extLst>
              <a:ext uri="{FF2B5EF4-FFF2-40B4-BE49-F238E27FC236}">
                <a16:creationId xmlns:a16="http://schemas.microsoft.com/office/drawing/2014/main" id="{7BF5C78E-00E7-439B-0779-83EB4F69370F}"/>
              </a:ext>
            </a:extLst>
          </p:cNvPr>
          <p:cNvSpPr/>
          <p:nvPr/>
        </p:nvSpPr>
        <p:spPr>
          <a:xfrm>
            <a:off x="11077014" y="6189744"/>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Tree>
    <p:extLst>
      <p:ext uri="{BB962C8B-B14F-4D97-AF65-F5344CB8AC3E}">
        <p14:creationId xmlns:p14="http://schemas.microsoft.com/office/powerpoint/2010/main" val="654961610"/>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7D576982-5458-2AC9-D737-8D036361E5AD}"/>
              </a:ext>
            </a:extLst>
          </p:cNvPr>
          <p:cNvSpPr>
            <a:spLocks noGrp="1"/>
          </p:cNvSpPr>
          <p:nvPr>
            <p:ph type="title"/>
          </p:nvPr>
        </p:nvSpPr>
        <p:spPr>
          <a:xfrm>
            <a:off x="304802" y="111578"/>
            <a:ext cx="11887198" cy="1000832"/>
          </a:xfrm>
        </p:spPr>
        <p:txBody>
          <a:bodyPr/>
          <a:lstStyle/>
          <a:p>
            <a:r>
              <a:rPr lang="en-US"/>
              <a:t>Data from two </a:t>
            </a:r>
            <a:r>
              <a:rPr lang="en-US" err="1"/>
              <a:t>mPDAC</a:t>
            </a:r>
            <a:r>
              <a:rPr lang="en-US"/>
              <a:t> trials provides a path forward in 1</a:t>
            </a:r>
            <a:r>
              <a:rPr lang="en-US" baseline="30000"/>
              <a:t>st</a:t>
            </a:r>
            <a:r>
              <a:rPr lang="en-US"/>
              <a:t> line setting</a:t>
            </a:r>
          </a:p>
        </p:txBody>
      </p:sp>
      <p:sp>
        <p:nvSpPr>
          <p:cNvPr id="11" name="Rectangle 10">
            <a:extLst>
              <a:ext uri="{FF2B5EF4-FFF2-40B4-BE49-F238E27FC236}">
                <a16:creationId xmlns:a16="http://schemas.microsoft.com/office/drawing/2014/main" id="{83DF1D0B-0F0A-5636-E3C9-E2887316300D}"/>
              </a:ext>
            </a:extLst>
          </p:cNvPr>
          <p:cNvSpPr/>
          <p:nvPr/>
        </p:nvSpPr>
        <p:spPr>
          <a:xfrm>
            <a:off x="254382" y="1687811"/>
            <a:ext cx="5669280" cy="1767066"/>
          </a:xfrm>
          <a:prstGeom prst="rect">
            <a:avLst/>
          </a:prstGeom>
          <a:solidFill>
            <a:schemeClr val="accent1">
              <a:lumMod val="20000"/>
              <a:lumOff val="80000"/>
            </a:scheme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1028700" indent="-1028700">
              <a:spcAft>
                <a:spcPts val="600"/>
              </a:spcAft>
            </a:pPr>
            <a:endParaRPr lang="en-US" sz="1400">
              <a:solidFill>
                <a:schemeClr val="accent1"/>
              </a:solidFill>
              <a:latin typeface="Avenir Book" panose="02000503020000020003" pitchFamily="2" charset="0"/>
            </a:endParaRPr>
          </a:p>
        </p:txBody>
      </p:sp>
      <p:sp>
        <p:nvSpPr>
          <p:cNvPr id="7" name="TextBox 6">
            <a:extLst>
              <a:ext uri="{FF2B5EF4-FFF2-40B4-BE49-F238E27FC236}">
                <a16:creationId xmlns:a16="http://schemas.microsoft.com/office/drawing/2014/main" id="{CAF7EB4F-6445-29DD-BD91-C8481ABF71EE}"/>
              </a:ext>
            </a:extLst>
          </p:cNvPr>
          <p:cNvSpPr txBox="1"/>
          <p:nvPr/>
        </p:nvSpPr>
        <p:spPr>
          <a:xfrm>
            <a:off x="401351" y="1831299"/>
            <a:ext cx="5402439" cy="615553"/>
          </a:xfrm>
          <a:prstGeom prst="rect">
            <a:avLst/>
          </a:prstGeom>
          <a:noFill/>
        </p:spPr>
        <p:txBody>
          <a:bodyPr wrap="square" lIns="0" tIns="0" rIns="0" bIns="0" rtlCol="0" anchor="b">
            <a:spAutoFit/>
          </a:bodyPr>
          <a:lstStyle/>
          <a:p>
            <a:pPr algn="l"/>
            <a:r>
              <a:rPr lang="en-US" sz="2000" err="1">
                <a:solidFill>
                  <a:schemeClr val="accent1"/>
                </a:solidFill>
                <a:latin typeface="Roboto Slab Black" pitchFamily="2" charset="0"/>
                <a:ea typeface="Roboto Slab Black" pitchFamily="2" charset="0"/>
              </a:rPr>
              <a:t>mPDAC</a:t>
            </a:r>
            <a:r>
              <a:rPr lang="en-US" sz="2000">
                <a:solidFill>
                  <a:schemeClr val="accent1"/>
                </a:solidFill>
                <a:latin typeface="Roboto Slab Black" pitchFamily="2" charset="0"/>
                <a:ea typeface="Roboto Slab Black" pitchFamily="2" charset="0"/>
              </a:rPr>
              <a:t>  </a:t>
            </a:r>
          </a:p>
          <a:p>
            <a:pPr algn="l"/>
            <a:r>
              <a:rPr lang="en-US" sz="2000">
                <a:solidFill>
                  <a:schemeClr val="accent1"/>
                </a:solidFill>
                <a:latin typeface="Roboto Slab Black" pitchFamily="2" charset="0"/>
                <a:ea typeface="Roboto Slab Black" pitchFamily="2" charset="0"/>
              </a:rPr>
              <a:t>CRDF-001 Ph 2 Second-Line Trial</a:t>
            </a:r>
          </a:p>
        </p:txBody>
      </p:sp>
      <p:sp>
        <p:nvSpPr>
          <p:cNvPr id="8" name="TextBox 7">
            <a:extLst>
              <a:ext uri="{FF2B5EF4-FFF2-40B4-BE49-F238E27FC236}">
                <a16:creationId xmlns:a16="http://schemas.microsoft.com/office/drawing/2014/main" id="{BDF6F491-0D0E-4BCF-27FD-A58388A08AE7}"/>
              </a:ext>
            </a:extLst>
          </p:cNvPr>
          <p:cNvSpPr txBox="1"/>
          <p:nvPr/>
        </p:nvSpPr>
        <p:spPr>
          <a:xfrm>
            <a:off x="401352" y="2636742"/>
            <a:ext cx="5468165" cy="276999"/>
          </a:xfrm>
          <a:prstGeom prst="rect">
            <a:avLst/>
          </a:prstGeom>
          <a:noFill/>
        </p:spPr>
        <p:txBody>
          <a:bodyPr wrap="square" lIns="0" tIns="0" rIns="0" bIns="0" rtlCol="0" anchor="t">
            <a:spAutoFit/>
          </a:bodyPr>
          <a:lstStyle>
            <a:defPPr>
              <a:defRPr lang="en-US"/>
            </a:defPPr>
            <a:lvl1pPr algn="r">
              <a:lnSpc>
                <a:spcPct val="150000"/>
              </a:lnSpc>
              <a:defRPr>
                <a:solidFill>
                  <a:schemeClr val="accent5"/>
                </a:solidFill>
                <a:latin typeface="Avenir Book" panose="02000503020000020003" pitchFamily="2" charset="0"/>
              </a:defRPr>
            </a:lvl1pPr>
          </a:lstStyle>
          <a:p>
            <a:pPr marL="285750" indent="-285750" algn="l">
              <a:lnSpc>
                <a:spcPct val="100000"/>
              </a:lnSpc>
              <a:buFont typeface="Arial" panose="020B0604020202020204" pitchFamily="34" charset="0"/>
              <a:buChar char="•"/>
            </a:pPr>
            <a:r>
              <a:rPr lang="en-US">
                <a:solidFill>
                  <a:schemeClr val="accent1"/>
                </a:solidFill>
              </a:rPr>
              <a:t>Combination with </a:t>
            </a:r>
            <a:r>
              <a:rPr lang="en-US" err="1">
                <a:solidFill>
                  <a:schemeClr val="accent1"/>
                </a:solidFill>
              </a:rPr>
              <a:t>Nal</a:t>
            </a:r>
            <a:r>
              <a:rPr lang="en-US">
                <a:solidFill>
                  <a:schemeClr val="accent1"/>
                </a:solidFill>
              </a:rPr>
              <a:t>-irinotecan/leucovorin</a:t>
            </a:r>
            <a:r>
              <a:rPr kumimoji="0" lang="en-US" sz="1800" b="0" i="0" u="none" strike="noStrike" kern="1200" cap="none" spc="0" normalizeH="0" baseline="0" noProof="0">
                <a:ln>
                  <a:noFill/>
                </a:ln>
                <a:solidFill>
                  <a:schemeClr val="accent1"/>
                </a:solidFill>
                <a:effectLst/>
                <a:uLnTx/>
                <a:uFillTx/>
                <a:latin typeface="Avenir Book" panose="02000503020000020003" pitchFamily="2" charset="0"/>
                <a:ea typeface="+mn-ea"/>
                <a:cs typeface="+mn-cs"/>
              </a:rPr>
              <a:t>/5</a:t>
            </a:r>
            <a:r>
              <a:rPr lang="en-US">
                <a:solidFill>
                  <a:schemeClr val="accent1"/>
                </a:solidFill>
              </a:rPr>
              <a:t>-FU</a:t>
            </a:r>
          </a:p>
        </p:txBody>
      </p:sp>
      <p:sp>
        <p:nvSpPr>
          <p:cNvPr id="35" name="Rectangle 34">
            <a:extLst>
              <a:ext uri="{FF2B5EF4-FFF2-40B4-BE49-F238E27FC236}">
                <a16:creationId xmlns:a16="http://schemas.microsoft.com/office/drawing/2014/main" id="{A187AB34-21E6-9A1F-76B6-F854BCD94E47}"/>
              </a:ext>
            </a:extLst>
          </p:cNvPr>
          <p:cNvSpPr/>
          <p:nvPr/>
        </p:nvSpPr>
        <p:spPr>
          <a:xfrm>
            <a:off x="6163302" y="1687811"/>
            <a:ext cx="5760720" cy="1767066"/>
          </a:xfrm>
          <a:prstGeom prst="rect">
            <a:avLst/>
          </a:prstGeom>
          <a:solidFill>
            <a:schemeClr val="accent2">
              <a:lumMod val="20000"/>
              <a:lumOff val="80000"/>
            </a:scheme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1028700" indent="-1028700">
              <a:spcAft>
                <a:spcPts val="600"/>
              </a:spcAft>
            </a:pPr>
            <a:endParaRPr lang="en-US" sz="1400">
              <a:solidFill>
                <a:schemeClr val="accent3">
                  <a:lumMod val="50000"/>
                </a:schemeClr>
              </a:solidFill>
              <a:latin typeface="Avenir Book" panose="02000503020000020003" pitchFamily="2" charset="0"/>
            </a:endParaRPr>
          </a:p>
        </p:txBody>
      </p:sp>
      <p:sp>
        <p:nvSpPr>
          <p:cNvPr id="36" name="TextBox 35">
            <a:extLst>
              <a:ext uri="{FF2B5EF4-FFF2-40B4-BE49-F238E27FC236}">
                <a16:creationId xmlns:a16="http://schemas.microsoft.com/office/drawing/2014/main" id="{DE29FD10-4EB2-4D37-1186-EB3B6EDE744B}"/>
              </a:ext>
            </a:extLst>
          </p:cNvPr>
          <p:cNvSpPr txBox="1"/>
          <p:nvPr/>
        </p:nvSpPr>
        <p:spPr>
          <a:xfrm>
            <a:off x="6311395" y="1831299"/>
            <a:ext cx="5136773" cy="615553"/>
          </a:xfrm>
          <a:prstGeom prst="rect">
            <a:avLst/>
          </a:prstGeom>
          <a:noFill/>
        </p:spPr>
        <p:txBody>
          <a:bodyPr wrap="square" lIns="0" tIns="0" rIns="0" bIns="0" rtlCol="0" anchor="b">
            <a:spAutoFit/>
          </a:bodyPr>
          <a:lstStyle/>
          <a:p>
            <a:pPr algn="l"/>
            <a:r>
              <a:rPr lang="en-US" sz="2000" err="1">
                <a:solidFill>
                  <a:schemeClr val="accent2">
                    <a:lumMod val="75000"/>
                  </a:schemeClr>
                </a:solidFill>
                <a:latin typeface="Roboto Slab Black" pitchFamily="2" charset="0"/>
                <a:ea typeface="Roboto Slab Black" pitchFamily="2" charset="0"/>
              </a:rPr>
              <a:t>mPDAC</a:t>
            </a:r>
            <a:r>
              <a:rPr lang="en-US" sz="2000">
                <a:solidFill>
                  <a:schemeClr val="accent2">
                    <a:lumMod val="75000"/>
                  </a:schemeClr>
                </a:solidFill>
                <a:latin typeface="Roboto Slab Black" pitchFamily="2" charset="0"/>
                <a:ea typeface="Roboto Slab Black" pitchFamily="2" charset="0"/>
              </a:rPr>
              <a:t>  </a:t>
            </a:r>
          </a:p>
          <a:p>
            <a:pPr algn="l"/>
            <a:r>
              <a:rPr lang="en-US" sz="2000">
                <a:solidFill>
                  <a:schemeClr val="accent2">
                    <a:lumMod val="75000"/>
                  </a:schemeClr>
                </a:solidFill>
                <a:latin typeface="Roboto Slab Black" pitchFamily="2" charset="0"/>
                <a:ea typeface="Roboto Slab Black" pitchFamily="2" charset="0"/>
              </a:rPr>
              <a:t>Biomarker Discovery Trial (IIT)</a:t>
            </a:r>
          </a:p>
        </p:txBody>
      </p:sp>
      <p:sp>
        <p:nvSpPr>
          <p:cNvPr id="40" name="TextBox 39">
            <a:extLst>
              <a:ext uri="{FF2B5EF4-FFF2-40B4-BE49-F238E27FC236}">
                <a16:creationId xmlns:a16="http://schemas.microsoft.com/office/drawing/2014/main" id="{5F0F290D-6F7B-C866-962E-7E1BF409BAD1}"/>
              </a:ext>
            </a:extLst>
          </p:cNvPr>
          <p:cNvSpPr txBox="1"/>
          <p:nvPr/>
        </p:nvSpPr>
        <p:spPr>
          <a:xfrm>
            <a:off x="6311394" y="2636742"/>
            <a:ext cx="5612628" cy="553998"/>
          </a:xfrm>
          <a:prstGeom prst="rect">
            <a:avLst/>
          </a:prstGeom>
          <a:noFill/>
          <a:effectLst/>
        </p:spPr>
        <p:txBody>
          <a:bodyPr wrap="square" lIns="0" tIns="0" rIns="0" bIns="0" rtlCol="0">
            <a:spAutoFit/>
          </a:bodyPr>
          <a:lstStyle/>
          <a:p>
            <a:pPr marL="285750" indent="-285750">
              <a:spcAft>
                <a:spcPts val="300"/>
              </a:spcAft>
              <a:buFont typeface="Arial" panose="020B0604020202020204" pitchFamily="34" charset="0"/>
              <a:buChar char="•"/>
            </a:pPr>
            <a:r>
              <a:rPr lang="en-US">
                <a:solidFill>
                  <a:schemeClr val="accent2">
                    <a:lumMod val="75000"/>
                  </a:schemeClr>
                </a:solidFill>
                <a:latin typeface="Avenir Book" panose="02000503020000020003" pitchFamily="2" charset="0"/>
              </a:rPr>
              <a:t>Patients have 10 days of onvansertib monotherapy with pre- and post-therapy biopsies and bloodwork</a:t>
            </a:r>
          </a:p>
        </p:txBody>
      </p:sp>
      <p:sp>
        <p:nvSpPr>
          <p:cNvPr id="54" name="TextBox 53">
            <a:extLst>
              <a:ext uri="{FF2B5EF4-FFF2-40B4-BE49-F238E27FC236}">
                <a16:creationId xmlns:a16="http://schemas.microsoft.com/office/drawing/2014/main" id="{352AF498-6C53-7436-4266-36467D929A91}"/>
              </a:ext>
            </a:extLst>
          </p:cNvPr>
          <p:cNvSpPr txBox="1"/>
          <p:nvPr/>
        </p:nvSpPr>
        <p:spPr>
          <a:xfrm>
            <a:off x="2691955" y="5127644"/>
            <a:ext cx="7410678" cy="738664"/>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800">
                <a:solidFill>
                  <a:srgbClr val="345366"/>
                </a:solidFill>
                <a:latin typeface="Roboto Slab Black" pitchFamily="2" charset="0"/>
                <a:ea typeface="Roboto Slab Black" pitchFamily="2" charset="0"/>
              </a:rPr>
              <a:t>Path forward: Move to 1</a:t>
            </a:r>
            <a:r>
              <a:rPr lang="en-US" sz="2800" baseline="30000">
                <a:solidFill>
                  <a:srgbClr val="345366"/>
                </a:solidFill>
                <a:latin typeface="Roboto Slab Black" pitchFamily="2" charset="0"/>
                <a:ea typeface="Roboto Slab Black" pitchFamily="2" charset="0"/>
              </a:rPr>
              <a:t>st</a:t>
            </a:r>
            <a:r>
              <a:rPr lang="en-US" sz="2800">
                <a:solidFill>
                  <a:srgbClr val="345366"/>
                </a:solidFill>
                <a:latin typeface="Roboto Slab Black" pitchFamily="2" charset="0"/>
                <a:ea typeface="Roboto Slab Black" pitchFamily="2" charset="0"/>
              </a:rPr>
              <a:t> line </a:t>
            </a:r>
            <a:r>
              <a:rPr lang="en-US" sz="2800" err="1">
                <a:solidFill>
                  <a:srgbClr val="345366"/>
                </a:solidFill>
                <a:latin typeface="Roboto Slab Black" pitchFamily="2" charset="0"/>
                <a:ea typeface="Roboto Slab Black" pitchFamily="2" charset="0"/>
              </a:rPr>
              <a:t>mPDAC</a:t>
            </a:r>
            <a:endParaRPr lang="en-US" sz="3200">
              <a:solidFill>
                <a:srgbClr val="345366"/>
              </a:solidFill>
              <a:latin typeface="Roboto Slab Black" pitchFamily="2" charset="0"/>
              <a:ea typeface="Roboto Slab Black" pitchFamily="2" charset="0"/>
            </a:endParaRP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2000">
                <a:solidFill>
                  <a:srgbClr val="345366"/>
                </a:solidFill>
                <a:latin typeface="Avenir Medium" panose="02000603020000020003" pitchFamily="2" charset="0"/>
              </a:rPr>
              <a:t>New IIT combining onvansertib with SoC (NALIRIFOX)</a:t>
            </a:r>
          </a:p>
        </p:txBody>
      </p:sp>
      <p:sp>
        <p:nvSpPr>
          <p:cNvPr id="6" name="Isosceles Triangle 5">
            <a:extLst>
              <a:ext uri="{FF2B5EF4-FFF2-40B4-BE49-F238E27FC236}">
                <a16:creationId xmlns:a16="http://schemas.microsoft.com/office/drawing/2014/main" id="{670B73D5-D579-2A6D-3F54-CA25A9A37A12}"/>
              </a:ext>
            </a:extLst>
          </p:cNvPr>
          <p:cNvSpPr/>
          <p:nvPr/>
        </p:nvSpPr>
        <p:spPr>
          <a:xfrm rot="10800000">
            <a:off x="4044045" y="4128859"/>
            <a:ext cx="4023360" cy="548640"/>
          </a:xfrm>
          <a:prstGeom prst="triangle">
            <a:avLst/>
          </a:prstGeom>
          <a:solidFill>
            <a:schemeClr val="tx2">
              <a:lumMod val="95000"/>
            </a:schemeClr>
          </a:solidFill>
          <a:ln w="9525">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9" name="Rectangle 8">
            <a:extLst>
              <a:ext uri="{FF2B5EF4-FFF2-40B4-BE49-F238E27FC236}">
                <a16:creationId xmlns:a16="http://schemas.microsoft.com/office/drawing/2014/main" id="{09BC6D3E-5CA4-0300-E635-24EC8730E93A}"/>
              </a:ext>
            </a:extLst>
          </p:cNvPr>
          <p:cNvSpPr/>
          <p:nvPr/>
        </p:nvSpPr>
        <p:spPr>
          <a:xfrm>
            <a:off x="254382" y="1687811"/>
            <a:ext cx="5669280" cy="1767066"/>
          </a:xfrm>
          <a:prstGeom prst="rect">
            <a:avLst/>
          </a:prstGeom>
          <a:noFill/>
          <a:ln>
            <a:solidFill>
              <a:srgbClr val="729D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10" name="Rectangle 9">
            <a:extLst>
              <a:ext uri="{FF2B5EF4-FFF2-40B4-BE49-F238E27FC236}">
                <a16:creationId xmlns:a16="http://schemas.microsoft.com/office/drawing/2014/main" id="{E7DDC7D0-B842-3AFD-0E2B-CF4CA13DFB0A}"/>
              </a:ext>
            </a:extLst>
          </p:cNvPr>
          <p:cNvSpPr/>
          <p:nvPr/>
        </p:nvSpPr>
        <p:spPr>
          <a:xfrm>
            <a:off x="6163302" y="1687811"/>
            <a:ext cx="5760720" cy="1767066"/>
          </a:xfrm>
          <a:prstGeom prst="rect">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3" name="Rectangle 2">
            <a:extLst>
              <a:ext uri="{FF2B5EF4-FFF2-40B4-BE49-F238E27FC236}">
                <a16:creationId xmlns:a16="http://schemas.microsoft.com/office/drawing/2014/main" id="{03C0E418-1619-BDDE-39D2-86195C64EFF5}"/>
              </a:ext>
            </a:extLst>
          </p:cNvPr>
          <p:cNvSpPr/>
          <p:nvPr/>
        </p:nvSpPr>
        <p:spPr>
          <a:xfrm>
            <a:off x="192312" y="1652821"/>
            <a:ext cx="11828238" cy="1884129"/>
          </a:xfrm>
          <a:prstGeom prst="rect">
            <a:avLst/>
          </a:prstGeom>
          <a:solidFill>
            <a:srgbClr val="FFFFFF">
              <a:alpha val="74902"/>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
        <p:nvSpPr>
          <p:cNvPr id="2" name="Rectangle 1">
            <a:hlinkClick r:id="rId2" action="ppaction://hlinksldjump"/>
            <a:extLst>
              <a:ext uri="{FF2B5EF4-FFF2-40B4-BE49-F238E27FC236}">
                <a16:creationId xmlns:a16="http://schemas.microsoft.com/office/drawing/2014/main" id="{23F4A0A6-A0BC-7084-F70A-2910A843418D}"/>
              </a:ext>
            </a:extLst>
          </p:cNvPr>
          <p:cNvSpPr/>
          <p:nvPr/>
        </p:nvSpPr>
        <p:spPr>
          <a:xfrm>
            <a:off x="11077014" y="6189744"/>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Tree>
    <p:extLst>
      <p:ext uri="{BB962C8B-B14F-4D97-AF65-F5344CB8AC3E}">
        <p14:creationId xmlns:p14="http://schemas.microsoft.com/office/powerpoint/2010/main" val="1495332668"/>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1B98FBAB-4C43-4714-93AA-D97134F38B90}"/>
              </a:ext>
            </a:extLst>
          </p:cNvPr>
          <p:cNvSpPr txBox="1"/>
          <p:nvPr/>
        </p:nvSpPr>
        <p:spPr>
          <a:xfrm>
            <a:off x="4542971" y="4064000"/>
            <a:ext cx="5140831" cy="1600438"/>
          </a:xfrm>
          <a:prstGeom prst="rect">
            <a:avLst/>
          </a:prstGeom>
          <a:noFill/>
          <a:effectLst/>
        </p:spPr>
        <p:txBody>
          <a:bodyPr wrap="none" lIns="0" tIns="0" rIns="0" bIns="0" rtlCol="0">
            <a:spAutoFit/>
          </a:bodyPr>
          <a:lstStyle/>
          <a:p>
            <a:pPr algn="l">
              <a:spcBef>
                <a:spcPts val="1200"/>
              </a:spcBef>
            </a:pPr>
            <a:r>
              <a:rPr lang="en-US" sz="2800">
                <a:solidFill>
                  <a:schemeClr val="accent5"/>
                </a:solidFill>
                <a:latin typeface="Roboto Slab" pitchFamily="2" charset="0"/>
                <a:ea typeface="Roboto Slab" pitchFamily="2" charset="0"/>
              </a:rPr>
              <a:t>Appendix:</a:t>
            </a:r>
          </a:p>
          <a:p>
            <a:pPr algn="l">
              <a:spcBef>
                <a:spcPts val="1200"/>
              </a:spcBef>
            </a:pPr>
            <a:r>
              <a:rPr lang="en-US" sz="2800">
                <a:solidFill>
                  <a:schemeClr val="accent5"/>
                </a:solidFill>
                <a:latin typeface="Roboto Slab" pitchFamily="2" charset="0"/>
                <a:ea typeface="Roboto Slab" pitchFamily="2" charset="0"/>
              </a:rPr>
              <a:t>Investigator-Initiated Trial</a:t>
            </a:r>
          </a:p>
          <a:p>
            <a:pPr algn="l">
              <a:spcBef>
                <a:spcPts val="1200"/>
              </a:spcBef>
            </a:pPr>
            <a:r>
              <a:rPr lang="en-US" sz="2800">
                <a:solidFill>
                  <a:schemeClr val="accent5"/>
                </a:solidFill>
                <a:latin typeface="Roboto Slab" pitchFamily="2" charset="0"/>
                <a:ea typeface="Roboto Slab" pitchFamily="2" charset="0"/>
              </a:rPr>
              <a:t>Small Cell Lung Cancer (SCLC)</a:t>
            </a:r>
          </a:p>
        </p:txBody>
      </p:sp>
      <p:pic>
        <p:nvPicPr>
          <p:cNvPr id="5" name="Picture 4" descr="A picture containing shape&#10;&#10;Description automatically generated">
            <a:extLst>
              <a:ext uri="{FF2B5EF4-FFF2-40B4-BE49-F238E27FC236}">
                <a16:creationId xmlns:a16="http://schemas.microsoft.com/office/drawing/2014/main" id="{7C410031-1B5B-46B4-83ED-54CE7B923D22}"/>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899229" y="4043973"/>
            <a:ext cx="1272615" cy="910829"/>
          </a:xfrm>
          <a:prstGeom prst="rect">
            <a:avLst/>
          </a:prstGeom>
        </p:spPr>
      </p:pic>
      <p:sp>
        <p:nvSpPr>
          <p:cNvPr id="2" name="Rectangle 1">
            <a:hlinkClick r:id="rId4" action="ppaction://hlinksldjump"/>
            <a:extLst>
              <a:ext uri="{FF2B5EF4-FFF2-40B4-BE49-F238E27FC236}">
                <a16:creationId xmlns:a16="http://schemas.microsoft.com/office/drawing/2014/main" id="{FCC9A596-D23C-B63B-B1D3-3E632493A67B}"/>
              </a:ext>
            </a:extLst>
          </p:cNvPr>
          <p:cNvSpPr/>
          <p:nvPr/>
        </p:nvSpPr>
        <p:spPr>
          <a:xfrm>
            <a:off x="11077014" y="6189744"/>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Tree>
    <p:extLst>
      <p:ext uri="{BB962C8B-B14F-4D97-AF65-F5344CB8AC3E}">
        <p14:creationId xmlns:p14="http://schemas.microsoft.com/office/powerpoint/2010/main" val="26288546"/>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 name="Rectangle 126">
            <a:extLst>
              <a:ext uri="{FF2B5EF4-FFF2-40B4-BE49-F238E27FC236}">
                <a16:creationId xmlns:a16="http://schemas.microsoft.com/office/drawing/2014/main" id="{BB2016EA-D58F-CD23-6265-6C8D04E76EE0}"/>
              </a:ext>
            </a:extLst>
          </p:cNvPr>
          <p:cNvSpPr/>
          <p:nvPr/>
        </p:nvSpPr>
        <p:spPr>
          <a:xfrm>
            <a:off x="306726" y="2081783"/>
            <a:ext cx="3228258" cy="1790528"/>
          </a:xfrm>
          <a:prstGeom prst="rect">
            <a:avLst/>
          </a:prstGeom>
          <a:solidFill>
            <a:srgbClr val="E1EA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cxnSp>
        <p:nvCxnSpPr>
          <p:cNvPr id="563" name="Straight Connector 562">
            <a:extLst>
              <a:ext uri="{FF2B5EF4-FFF2-40B4-BE49-F238E27FC236}">
                <a16:creationId xmlns:a16="http://schemas.microsoft.com/office/drawing/2014/main" id="{6DDE3698-E3D8-33E2-0B16-2C8C90D911DA}"/>
              </a:ext>
            </a:extLst>
          </p:cNvPr>
          <p:cNvCxnSpPr>
            <a:cxnSpLocks/>
          </p:cNvCxnSpPr>
          <p:nvPr/>
        </p:nvCxnSpPr>
        <p:spPr>
          <a:xfrm>
            <a:off x="306726" y="2084338"/>
            <a:ext cx="3228258" cy="0"/>
          </a:xfrm>
          <a:prstGeom prst="line">
            <a:avLst/>
          </a:prstGeom>
          <a:ln>
            <a:solidFill>
              <a:schemeClr val="accent1">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577" name="TextBox 576">
            <a:extLst>
              <a:ext uri="{FF2B5EF4-FFF2-40B4-BE49-F238E27FC236}">
                <a16:creationId xmlns:a16="http://schemas.microsoft.com/office/drawing/2014/main" id="{D14BA0CD-4F69-9A04-F470-A282829718CE}"/>
              </a:ext>
            </a:extLst>
          </p:cNvPr>
          <p:cNvSpPr txBox="1"/>
          <p:nvPr/>
        </p:nvSpPr>
        <p:spPr>
          <a:xfrm>
            <a:off x="1330275" y="4568660"/>
            <a:ext cx="1138133" cy="553998"/>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a:ln>
                  <a:noFill/>
                </a:ln>
                <a:solidFill>
                  <a:schemeClr val="accent1">
                    <a:alpha val="50000"/>
                  </a:schemeClr>
                </a:solidFill>
                <a:effectLst/>
                <a:uLnTx/>
                <a:uFillTx/>
                <a:latin typeface="Roboto Slab Medium" pitchFamily="2" charset="0"/>
                <a:ea typeface="Roboto Slab Medium" pitchFamily="2" charset="0"/>
                <a:cs typeface="+mn-cs"/>
              </a:rPr>
              <a:t>SCLC</a:t>
            </a:r>
          </a:p>
        </p:txBody>
      </p:sp>
      <p:sp>
        <p:nvSpPr>
          <p:cNvPr id="605" name="Title 604">
            <a:extLst>
              <a:ext uri="{FF2B5EF4-FFF2-40B4-BE49-F238E27FC236}">
                <a16:creationId xmlns:a16="http://schemas.microsoft.com/office/drawing/2014/main" id="{4BD480A0-F148-F469-ADF2-89A82533FF6D}"/>
              </a:ext>
            </a:extLst>
          </p:cNvPr>
          <p:cNvSpPr>
            <a:spLocks noGrp="1"/>
          </p:cNvSpPr>
          <p:nvPr>
            <p:ph type="title"/>
          </p:nvPr>
        </p:nvSpPr>
        <p:spPr/>
        <p:txBody>
          <a:bodyPr/>
          <a:lstStyle/>
          <a:p>
            <a:r>
              <a:rPr lang="en-US" err="1"/>
              <a:t>Onvansertib</a:t>
            </a:r>
            <a:r>
              <a:rPr lang="en-US"/>
              <a:t> demonstrates single-agent activity in SCLC</a:t>
            </a:r>
          </a:p>
        </p:txBody>
      </p:sp>
      <p:sp>
        <p:nvSpPr>
          <p:cNvPr id="606" name="Text Placeholder 605">
            <a:extLst>
              <a:ext uri="{FF2B5EF4-FFF2-40B4-BE49-F238E27FC236}">
                <a16:creationId xmlns:a16="http://schemas.microsoft.com/office/drawing/2014/main" id="{1E9C3307-F0E4-E92C-1CFE-4B2F9C2097C5}"/>
              </a:ext>
            </a:extLst>
          </p:cNvPr>
          <p:cNvSpPr>
            <a:spLocks noGrp="1"/>
          </p:cNvSpPr>
          <p:nvPr>
            <p:ph type="body" sz="quarter" idx="10"/>
          </p:nvPr>
        </p:nvSpPr>
        <p:spPr>
          <a:xfrm>
            <a:off x="304800" y="6477000"/>
            <a:ext cx="8850010" cy="269875"/>
          </a:xfrm>
        </p:spPr>
        <p:txBody>
          <a:bodyPr/>
          <a:lstStyle/>
          <a:p>
            <a:pPr marL="119063" indent="-119063"/>
            <a:r>
              <a:rPr lang="en-US" sz="1050"/>
              <a:t>*	Mice were implanted with SCLC PDX and treated with vehicle, cisplatin 3mg/kg IP weekly, or </a:t>
            </a:r>
            <a:r>
              <a:rPr lang="en-US" sz="1050" err="1"/>
              <a:t>onvansertib</a:t>
            </a:r>
            <a:r>
              <a:rPr lang="en-US" sz="1050"/>
              <a:t> oral 60mg/kg 10 ON / 4 OFF.</a:t>
            </a:r>
          </a:p>
        </p:txBody>
      </p:sp>
      <p:sp>
        <p:nvSpPr>
          <p:cNvPr id="191" name="TextBox 190">
            <a:extLst>
              <a:ext uri="{FF2B5EF4-FFF2-40B4-BE49-F238E27FC236}">
                <a16:creationId xmlns:a16="http://schemas.microsoft.com/office/drawing/2014/main" id="{5B432188-898A-5326-2D58-164DA4C07358}"/>
              </a:ext>
            </a:extLst>
          </p:cNvPr>
          <p:cNvSpPr txBox="1"/>
          <p:nvPr/>
        </p:nvSpPr>
        <p:spPr>
          <a:xfrm>
            <a:off x="7518713" y="5188147"/>
            <a:ext cx="1075615" cy="246221"/>
          </a:xfrm>
          <a:prstGeom prst="rect">
            <a:avLst/>
          </a:prstGeom>
          <a:noFill/>
        </p:spPr>
        <p:txBody>
          <a:bodyPr wrap="none" lIns="0" tIns="0" rIns="0" b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err="1">
                <a:ln>
                  <a:noFill/>
                </a:ln>
                <a:solidFill>
                  <a:srgbClr val="50A3A5"/>
                </a:solidFill>
                <a:effectLst/>
                <a:uLnTx/>
                <a:uFillTx/>
                <a:latin typeface="Avenir"/>
                <a:ea typeface="+mn-ea"/>
                <a:cs typeface="+mn-cs"/>
              </a:rPr>
              <a:t>onvansertib</a:t>
            </a:r>
            <a:endParaRPr kumimoji="0" lang="en-US" sz="1600" b="0" i="0" u="none" strike="noStrike" kern="1200" cap="none" spc="0" normalizeH="0" baseline="0" noProof="0">
              <a:ln>
                <a:noFill/>
              </a:ln>
              <a:solidFill>
                <a:srgbClr val="50A3A5"/>
              </a:solidFill>
              <a:effectLst/>
              <a:uLnTx/>
              <a:uFillTx/>
              <a:latin typeface="Avenir"/>
              <a:ea typeface="+mn-ea"/>
              <a:cs typeface="+mn-cs"/>
            </a:endParaRPr>
          </a:p>
        </p:txBody>
      </p:sp>
      <p:sp>
        <p:nvSpPr>
          <p:cNvPr id="192" name="TextBox 191">
            <a:extLst>
              <a:ext uri="{FF2B5EF4-FFF2-40B4-BE49-F238E27FC236}">
                <a16:creationId xmlns:a16="http://schemas.microsoft.com/office/drawing/2014/main" id="{CE7B26D8-6B75-7F99-DA51-070E26246D76}"/>
              </a:ext>
            </a:extLst>
          </p:cNvPr>
          <p:cNvSpPr txBox="1"/>
          <p:nvPr/>
        </p:nvSpPr>
        <p:spPr>
          <a:xfrm>
            <a:off x="7518713" y="4246460"/>
            <a:ext cx="753411" cy="246221"/>
          </a:xfrm>
          <a:prstGeom prst="rect">
            <a:avLst/>
          </a:prstGeom>
          <a:noFill/>
        </p:spPr>
        <p:txBody>
          <a:bodyPr wrap="none" lIns="0" tIns="0" rIns="0" b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E88562"/>
                </a:solidFill>
                <a:effectLst/>
                <a:uLnTx/>
                <a:uFillTx/>
                <a:latin typeface="Avenir"/>
                <a:ea typeface="+mn-ea"/>
                <a:cs typeface="+mn-cs"/>
              </a:rPr>
              <a:t>cisplatin</a:t>
            </a:r>
          </a:p>
        </p:txBody>
      </p:sp>
      <p:sp>
        <p:nvSpPr>
          <p:cNvPr id="193" name="TextBox 192">
            <a:extLst>
              <a:ext uri="{FF2B5EF4-FFF2-40B4-BE49-F238E27FC236}">
                <a16:creationId xmlns:a16="http://schemas.microsoft.com/office/drawing/2014/main" id="{1DB4BB98-EB3A-AA56-2898-9A3F182F4FF2}"/>
              </a:ext>
            </a:extLst>
          </p:cNvPr>
          <p:cNvSpPr txBox="1"/>
          <p:nvPr/>
        </p:nvSpPr>
        <p:spPr>
          <a:xfrm>
            <a:off x="7518713" y="3537822"/>
            <a:ext cx="650819" cy="246221"/>
          </a:xfrm>
          <a:prstGeom prst="rect">
            <a:avLst/>
          </a:prstGeom>
          <a:noFill/>
        </p:spPr>
        <p:txBody>
          <a:bodyPr wrap="none" lIns="0" tIns="0" rIns="0" b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9B9FA1"/>
                </a:solidFill>
                <a:effectLst/>
                <a:uLnTx/>
                <a:uFillTx/>
                <a:latin typeface="Avenir"/>
                <a:ea typeface="+mn-ea"/>
                <a:cs typeface="+mn-cs"/>
              </a:rPr>
              <a:t>control</a:t>
            </a:r>
          </a:p>
        </p:txBody>
      </p:sp>
      <p:grpSp>
        <p:nvGrpSpPr>
          <p:cNvPr id="586" name="Group 585">
            <a:extLst>
              <a:ext uri="{FF2B5EF4-FFF2-40B4-BE49-F238E27FC236}">
                <a16:creationId xmlns:a16="http://schemas.microsoft.com/office/drawing/2014/main" id="{7659E7EB-F419-AE61-7390-BB07D2014565}"/>
              </a:ext>
            </a:extLst>
          </p:cNvPr>
          <p:cNvGrpSpPr/>
          <p:nvPr/>
        </p:nvGrpSpPr>
        <p:grpSpPr>
          <a:xfrm>
            <a:off x="3748760" y="2577089"/>
            <a:ext cx="3782052" cy="3402242"/>
            <a:chOff x="2815916" y="2481839"/>
            <a:chExt cx="3782052" cy="3402242"/>
          </a:xfrm>
        </p:grpSpPr>
        <p:grpSp>
          <p:nvGrpSpPr>
            <p:cNvPr id="35" name="Group 34">
              <a:extLst>
                <a:ext uri="{FF2B5EF4-FFF2-40B4-BE49-F238E27FC236}">
                  <a16:creationId xmlns:a16="http://schemas.microsoft.com/office/drawing/2014/main" id="{24049A6B-1483-DF5A-D842-C04F916A1DC8}"/>
                </a:ext>
              </a:extLst>
            </p:cNvPr>
            <p:cNvGrpSpPr/>
            <p:nvPr/>
          </p:nvGrpSpPr>
          <p:grpSpPr>
            <a:xfrm>
              <a:off x="2815916" y="2481839"/>
              <a:ext cx="949180" cy="3164915"/>
              <a:chOff x="1794021" y="2481839"/>
              <a:chExt cx="949179" cy="3164915"/>
            </a:xfrm>
          </p:grpSpPr>
          <p:cxnSp>
            <p:nvCxnSpPr>
              <p:cNvPr id="11" name="Straight Connector 10">
                <a:extLst>
                  <a:ext uri="{FF2B5EF4-FFF2-40B4-BE49-F238E27FC236}">
                    <a16:creationId xmlns:a16="http://schemas.microsoft.com/office/drawing/2014/main" id="{CF07EF7B-2415-8A1C-7C67-66EF99B0134D}"/>
                  </a:ext>
                </a:extLst>
              </p:cNvPr>
              <p:cNvCxnSpPr>
                <a:cxnSpLocks/>
              </p:cNvCxnSpPr>
              <p:nvPr/>
            </p:nvCxnSpPr>
            <p:spPr>
              <a:xfrm>
                <a:off x="2743200" y="2578100"/>
                <a:ext cx="0" cy="29337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7DE4D940-5A1E-7B2F-604D-069558E5ABA5}"/>
                  </a:ext>
                </a:extLst>
              </p:cNvPr>
              <p:cNvCxnSpPr/>
              <p:nvPr/>
            </p:nvCxnSpPr>
            <p:spPr>
              <a:xfrm>
                <a:off x="2695892" y="2590800"/>
                <a:ext cx="4571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379D1A28-EBD2-524E-2CA3-28B317E2D269}"/>
                  </a:ext>
                </a:extLst>
              </p:cNvPr>
              <p:cNvCxnSpPr/>
              <p:nvPr/>
            </p:nvCxnSpPr>
            <p:spPr>
              <a:xfrm>
                <a:off x="2695892" y="4055315"/>
                <a:ext cx="4571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8969FC96-D04A-703D-C70C-0942A21F5011}"/>
                  </a:ext>
                </a:extLst>
              </p:cNvPr>
              <p:cNvCxnSpPr/>
              <p:nvPr/>
            </p:nvCxnSpPr>
            <p:spPr>
              <a:xfrm>
                <a:off x="2695892" y="3325278"/>
                <a:ext cx="4571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177705EB-B9DF-97B2-25DE-652578704157}"/>
                  </a:ext>
                </a:extLst>
              </p:cNvPr>
              <p:cNvCxnSpPr/>
              <p:nvPr/>
            </p:nvCxnSpPr>
            <p:spPr>
              <a:xfrm>
                <a:off x="2695892" y="4790896"/>
                <a:ext cx="4571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461A12FA-64F8-25D7-5052-CF681DF5A479}"/>
                  </a:ext>
                </a:extLst>
              </p:cNvPr>
              <p:cNvCxnSpPr>
                <a:cxnSpLocks/>
              </p:cNvCxnSpPr>
              <p:nvPr/>
            </p:nvCxnSpPr>
            <p:spPr>
              <a:xfrm>
                <a:off x="2695892" y="5511800"/>
                <a:ext cx="4571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4" name="TextBox 173">
                <a:extLst>
                  <a:ext uri="{FF2B5EF4-FFF2-40B4-BE49-F238E27FC236}">
                    <a16:creationId xmlns:a16="http://schemas.microsoft.com/office/drawing/2014/main" id="{21B5B612-09FB-4068-E9F7-3FE02EA027B5}"/>
                  </a:ext>
                </a:extLst>
              </p:cNvPr>
              <p:cNvSpPr txBox="1"/>
              <p:nvPr/>
            </p:nvSpPr>
            <p:spPr>
              <a:xfrm>
                <a:off x="2160264" y="2481839"/>
                <a:ext cx="455254" cy="246221"/>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9B9FA1"/>
                    </a:solidFill>
                    <a:effectLst/>
                    <a:uLnTx/>
                    <a:uFillTx/>
                    <a:latin typeface="Avenir"/>
                    <a:ea typeface="+mn-ea"/>
                    <a:cs typeface="+mn-cs"/>
                  </a:rPr>
                  <a:t>2000</a:t>
                </a:r>
              </a:p>
            </p:txBody>
          </p:sp>
          <p:sp>
            <p:nvSpPr>
              <p:cNvPr id="175" name="TextBox 174">
                <a:extLst>
                  <a:ext uri="{FF2B5EF4-FFF2-40B4-BE49-F238E27FC236}">
                    <a16:creationId xmlns:a16="http://schemas.microsoft.com/office/drawing/2014/main" id="{2DDE2BEC-F175-286C-881D-147B5454DD23}"/>
                  </a:ext>
                </a:extLst>
              </p:cNvPr>
              <p:cNvSpPr txBox="1"/>
              <p:nvPr/>
            </p:nvSpPr>
            <p:spPr>
              <a:xfrm>
                <a:off x="2160264" y="3215856"/>
                <a:ext cx="455254" cy="246221"/>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9B9FA1"/>
                    </a:solidFill>
                    <a:effectLst/>
                    <a:uLnTx/>
                    <a:uFillTx/>
                    <a:latin typeface="Avenir"/>
                    <a:ea typeface="+mn-ea"/>
                    <a:cs typeface="+mn-cs"/>
                  </a:rPr>
                  <a:t>1500</a:t>
                </a:r>
              </a:p>
            </p:txBody>
          </p:sp>
          <p:sp>
            <p:nvSpPr>
              <p:cNvPr id="176" name="TextBox 175">
                <a:extLst>
                  <a:ext uri="{FF2B5EF4-FFF2-40B4-BE49-F238E27FC236}">
                    <a16:creationId xmlns:a16="http://schemas.microsoft.com/office/drawing/2014/main" id="{0A5B4CD4-D424-5258-E16B-60A98167DC08}"/>
                  </a:ext>
                </a:extLst>
              </p:cNvPr>
              <p:cNvSpPr txBox="1"/>
              <p:nvPr/>
            </p:nvSpPr>
            <p:spPr>
              <a:xfrm>
                <a:off x="2160264" y="3945432"/>
                <a:ext cx="455254" cy="246221"/>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9B9FA1"/>
                    </a:solidFill>
                    <a:effectLst/>
                    <a:uLnTx/>
                    <a:uFillTx/>
                    <a:latin typeface="Avenir"/>
                    <a:ea typeface="+mn-ea"/>
                    <a:cs typeface="+mn-cs"/>
                  </a:rPr>
                  <a:t>1000</a:t>
                </a:r>
              </a:p>
            </p:txBody>
          </p:sp>
          <p:sp>
            <p:nvSpPr>
              <p:cNvPr id="177" name="TextBox 176">
                <a:extLst>
                  <a:ext uri="{FF2B5EF4-FFF2-40B4-BE49-F238E27FC236}">
                    <a16:creationId xmlns:a16="http://schemas.microsoft.com/office/drawing/2014/main" id="{A7453FAD-5A13-1D79-5604-958618E7654E}"/>
                  </a:ext>
                </a:extLst>
              </p:cNvPr>
              <p:cNvSpPr txBox="1"/>
              <p:nvPr/>
            </p:nvSpPr>
            <p:spPr>
              <a:xfrm>
                <a:off x="2274078" y="4680552"/>
                <a:ext cx="341440" cy="246221"/>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9B9FA1"/>
                    </a:solidFill>
                    <a:effectLst/>
                    <a:uLnTx/>
                    <a:uFillTx/>
                    <a:latin typeface="Avenir"/>
                    <a:ea typeface="+mn-ea"/>
                    <a:cs typeface="+mn-cs"/>
                  </a:rPr>
                  <a:t>500</a:t>
                </a:r>
              </a:p>
            </p:txBody>
          </p:sp>
          <p:sp>
            <p:nvSpPr>
              <p:cNvPr id="179" name="TextBox 178">
                <a:extLst>
                  <a:ext uri="{FF2B5EF4-FFF2-40B4-BE49-F238E27FC236}">
                    <a16:creationId xmlns:a16="http://schemas.microsoft.com/office/drawing/2014/main" id="{D970BCE6-A28A-8CCA-A1E0-E36562A7C034}"/>
                  </a:ext>
                </a:extLst>
              </p:cNvPr>
              <p:cNvSpPr txBox="1"/>
              <p:nvPr/>
            </p:nvSpPr>
            <p:spPr>
              <a:xfrm>
                <a:off x="2160265" y="5400533"/>
                <a:ext cx="455253" cy="246221"/>
              </a:xfrm>
              <a:prstGeom prst="rect">
                <a:avLst/>
              </a:prstGeom>
              <a:noFill/>
            </p:spPr>
            <p:txBody>
              <a:bodyPr wrap="squar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9B9FA1"/>
                    </a:solidFill>
                    <a:effectLst/>
                    <a:uLnTx/>
                    <a:uFillTx/>
                    <a:latin typeface="Avenir"/>
                    <a:ea typeface="+mn-ea"/>
                    <a:cs typeface="+mn-cs"/>
                  </a:rPr>
                  <a:t>0</a:t>
                </a:r>
              </a:p>
            </p:txBody>
          </p:sp>
          <p:sp>
            <p:nvSpPr>
              <p:cNvPr id="205" name="TextBox 204">
                <a:extLst>
                  <a:ext uri="{FF2B5EF4-FFF2-40B4-BE49-F238E27FC236}">
                    <a16:creationId xmlns:a16="http://schemas.microsoft.com/office/drawing/2014/main" id="{3E5D9A41-6AC9-FFD0-B787-FE6DF0DD55F5}"/>
                  </a:ext>
                </a:extLst>
              </p:cNvPr>
              <p:cNvSpPr txBox="1"/>
              <p:nvPr/>
            </p:nvSpPr>
            <p:spPr>
              <a:xfrm rot="16200000">
                <a:off x="824846" y="3454163"/>
                <a:ext cx="2215350" cy="276999"/>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9B9FA1"/>
                    </a:solidFill>
                    <a:effectLst/>
                    <a:uLnTx/>
                    <a:uFillTx/>
                    <a:latin typeface="Avenir"/>
                    <a:ea typeface="+mn-ea"/>
                    <a:cs typeface="+mn-cs"/>
                  </a:rPr>
                  <a:t>Tumor volume (mm</a:t>
                </a:r>
                <a:r>
                  <a:rPr kumimoji="0" lang="en-US" sz="1800" b="0" i="0" u="none" strike="noStrike" kern="1200" cap="none" spc="0" normalizeH="0" baseline="30000" noProof="0">
                    <a:ln>
                      <a:noFill/>
                    </a:ln>
                    <a:solidFill>
                      <a:srgbClr val="9B9FA1"/>
                    </a:solidFill>
                    <a:effectLst/>
                    <a:uLnTx/>
                    <a:uFillTx/>
                    <a:latin typeface="Avenir"/>
                    <a:ea typeface="+mn-ea"/>
                    <a:cs typeface="+mn-cs"/>
                  </a:rPr>
                  <a:t>3</a:t>
                </a:r>
                <a:r>
                  <a:rPr kumimoji="0" lang="en-US" sz="1800" b="0" i="0" u="none" strike="noStrike" kern="1200" cap="none" spc="0" normalizeH="0" baseline="0" noProof="0">
                    <a:ln>
                      <a:noFill/>
                    </a:ln>
                    <a:solidFill>
                      <a:srgbClr val="9B9FA1"/>
                    </a:solidFill>
                    <a:effectLst/>
                    <a:uLnTx/>
                    <a:uFillTx/>
                    <a:latin typeface="Avenir"/>
                    <a:ea typeface="+mn-ea"/>
                    <a:cs typeface="+mn-cs"/>
                  </a:rPr>
                  <a:t>)</a:t>
                </a:r>
              </a:p>
            </p:txBody>
          </p:sp>
        </p:grpSp>
        <p:grpSp>
          <p:nvGrpSpPr>
            <p:cNvPr id="325" name="Group 324">
              <a:extLst>
                <a:ext uri="{FF2B5EF4-FFF2-40B4-BE49-F238E27FC236}">
                  <a16:creationId xmlns:a16="http://schemas.microsoft.com/office/drawing/2014/main" id="{9BB0184B-619D-5DD6-EBC3-84E9157D10AA}"/>
                </a:ext>
              </a:extLst>
            </p:cNvPr>
            <p:cNvGrpSpPr/>
            <p:nvPr/>
          </p:nvGrpSpPr>
          <p:grpSpPr>
            <a:xfrm>
              <a:off x="3763507" y="2982787"/>
              <a:ext cx="2743475" cy="2477685"/>
              <a:chOff x="1213661" y="2982787"/>
              <a:chExt cx="4195633" cy="2477685"/>
            </a:xfrm>
          </p:grpSpPr>
          <p:grpSp>
            <p:nvGrpSpPr>
              <p:cNvPr id="237" name="Group 236">
                <a:extLst>
                  <a:ext uri="{FF2B5EF4-FFF2-40B4-BE49-F238E27FC236}">
                    <a16:creationId xmlns:a16="http://schemas.microsoft.com/office/drawing/2014/main" id="{B2EFB05F-7CD4-E9E7-2063-92C4FD6C83AF}"/>
                  </a:ext>
                </a:extLst>
              </p:cNvPr>
              <p:cNvGrpSpPr/>
              <p:nvPr/>
            </p:nvGrpSpPr>
            <p:grpSpPr>
              <a:xfrm>
                <a:off x="5340714" y="2982787"/>
                <a:ext cx="64008" cy="1176813"/>
                <a:chOff x="7924544" y="2809205"/>
                <a:chExt cx="64008" cy="503154"/>
              </a:xfrm>
            </p:grpSpPr>
            <p:cxnSp>
              <p:nvCxnSpPr>
                <p:cNvPr id="238" name="Straight Connector 237">
                  <a:extLst>
                    <a:ext uri="{FF2B5EF4-FFF2-40B4-BE49-F238E27FC236}">
                      <a16:creationId xmlns:a16="http://schemas.microsoft.com/office/drawing/2014/main" id="{5A65A2FD-25F6-BF3B-EC16-70924F109417}"/>
                    </a:ext>
                  </a:extLst>
                </p:cNvPr>
                <p:cNvCxnSpPr>
                  <a:cxnSpLocks/>
                </p:cNvCxnSpPr>
                <p:nvPr/>
              </p:nvCxnSpPr>
              <p:spPr>
                <a:xfrm>
                  <a:off x="7956548" y="2811286"/>
                  <a:ext cx="0" cy="4970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ECC8046F-EC61-6127-2A88-39F7FAD50596}"/>
                    </a:ext>
                  </a:extLst>
                </p:cNvPr>
                <p:cNvCxnSpPr>
                  <a:cxnSpLocks/>
                </p:cNvCxnSpPr>
                <p:nvPr/>
              </p:nvCxnSpPr>
              <p:spPr>
                <a:xfrm flipH="1">
                  <a:off x="7924544" y="2809205"/>
                  <a:ext cx="6400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9A31C955-364F-FE10-9910-3BE075545F67}"/>
                    </a:ext>
                  </a:extLst>
                </p:cNvPr>
                <p:cNvCxnSpPr>
                  <a:cxnSpLocks/>
                </p:cNvCxnSpPr>
                <p:nvPr/>
              </p:nvCxnSpPr>
              <p:spPr>
                <a:xfrm flipH="1">
                  <a:off x="7924544" y="3312359"/>
                  <a:ext cx="6400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8" name="Group 167">
                <a:extLst>
                  <a:ext uri="{FF2B5EF4-FFF2-40B4-BE49-F238E27FC236}">
                    <a16:creationId xmlns:a16="http://schemas.microsoft.com/office/drawing/2014/main" id="{5297C105-D185-9056-44C7-8335CA12BEE1}"/>
                  </a:ext>
                </a:extLst>
              </p:cNvPr>
              <p:cNvGrpSpPr/>
              <p:nvPr/>
            </p:nvGrpSpPr>
            <p:grpSpPr>
              <a:xfrm>
                <a:off x="4923350" y="3552131"/>
                <a:ext cx="64008" cy="702726"/>
                <a:chOff x="7924544" y="2809205"/>
                <a:chExt cx="64008" cy="503154"/>
              </a:xfrm>
            </p:grpSpPr>
            <p:cxnSp>
              <p:nvCxnSpPr>
                <p:cNvPr id="169" name="Straight Connector 168">
                  <a:extLst>
                    <a:ext uri="{FF2B5EF4-FFF2-40B4-BE49-F238E27FC236}">
                      <a16:creationId xmlns:a16="http://schemas.microsoft.com/office/drawing/2014/main" id="{52926DB0-6CA8-B8D3-42FA-BE3867404D04}"/>
                    </a:ext>
                  </a:extLst>
                </p:cNvPr>
                <p:cNvCxnSpPr>
                  <a:cxnSpLocks/>
                </p:cNvCxnSpPr>
                <p:nvPr/>
              </p:nvCxnSpPr>
              <p:spPr>
                <a:xfrm>
                  <a:off x="7956548" y="2811286"/>
                  <a:ext cx="0" cy="4970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CB5EF9D3-CDDD-0640-AC1E-CECE240BE25D}"/>
                    </a:ext>
                  </a:extLst>
                </p:cNvPr>
                <p:cNvCxnSpPr>
                  <a:cxnSpLocks/>
                </p:cNvCxnSpPr>
                <p:nvPr/>
              </p:nvCxnSpPr>
              <p:spPr>
                <a:xfrm flipH="1">
                  <a:off x="7924544" y="2809205"/>
                  <a:ext cx="6400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351CA5B3-7F56-9E0B-F299-380D66CBFE19}"/>
                    </a:ext>
                  </a:extLst>
                </p:cNvPr>
                <p:cNvCxnSpPr>
                  <a:cxnSpLocks/>
                </p:cNvCxnSpPr>
                <p:nvPr/>
              </p:nvCxnSpPr>
              <p:spPr>
                <a:xfrm flipH="1">
                  <a:off x="7924544" y="3312359"/>
                  <a:ext cx="6400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2" name="Group 171">
                <a:extLst>
                  <a:ext uri="{FF2B5EF4-FFF2-40B4-BE49-F238E27FC236}">
                    <a16:creationId xmlns:a16="http://schemas.microsoft.com/office/drawing/2014/main" id="{7349D911-4792-9103-6D1C-EE1D2763B085}"/>
                  </a:ext>
                </a:extLst>
              </p:cNvPr>
              <p:cNvGrpSpPr/>
              <p:nvPr/>
            </p:nvGrpSpPr>
            <p:grpSpPr>
              <a:xfrm>
                <a:off x="4098220" y="3795781"/>
                <a:ext cx="64008" cy="649734"/>
                <a:chOff x="7924544" y="2809205"/>
                <a:chExt cx="64008" cy="503154"/>
              </a:xfrm>
            </p:grpSpPr>
            <p:cxnSp>
              <p:nvCxnSpPr>
                <p:cNvPr id="173" name="Straight Connector 172">
                  <a:extLst>
                    <a:ext uri="{FF2B5EF4-FFF2-40B4-BE49-F238E27FC236}">
                      <a16:creationId xmlns:a16="http://schemas.microsoft.com/office/drawing/2014/main" id="{E508EF9B-2873-EAF9-9A88-F9131AF43FB8}"/>
                    </a:ext>
                  </a:extLst>
                </p:cNvPr>
                <p:cNvCxnSpPr>
                  <a:cxnSpLocks/>
                </p:cNvCxnSpPr>
                <p:nvPr/>
              </p:nvCxnSpPr>
              <p:spPr>
                <a:xfrm>
                  <a:off x="7956548" y="2811286"/>
                  <a:ext cx="0" cy="4970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 name="Straight Connector 177">
                  <a:extLst>
                    <a:ext uri="{FF2B5EF4-FFF2-40B4-BE49-F238E27FC236}">
                      <a16:creationId xmlns:a16="http://schemas.microsoft.com/office/drawing/2014/main" id="{104952FD-EA0F-55DC-8F7A-BD54526432E2}"/>
                    </a:ext>
                  </a:extLst>
                </p:cNvPr>
                <p:cNvCxnSpPr>
                  <a:cxnSpLocks/>
                </p:cNvCxnSpPr>
                <p:nvPr/>
              </p:nvCxnSpPr>
              <p:spPr>
                <a:xfrm flipH="1">
                  <a:off x="7924544" y="2809205"/>
                  <a:ext cx="6400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 name="Straight Connector 180">
                  <a:extLst>
                    <a:ext uri="{FF2B5EF4-FFF2-40B4-BE49-F238E27FC236}">
                      <a16:creationId xmlns:a16="http://schemas.microsoft.com/office/drawing/2014/main" id="{F59C921E-8140-3CEB-340D-5D959C09886E}"/>
                    </a:ext>
                  </a:extLst>
                </p:cNvPr>
                <p:cNvCxnSpPr>
                  <a:cxnSpLocks/>
                </p:cNvCxnSpPr>
                <p:nvPr/>
              </p:nvCxnSpPr>
              <p:spPr>
                <a:xfrm flipH="1">
                  <a:off x="7924544" y="3312359"/>
                  <a:ext cx="6400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3" name="Group 182">
                <a:extLst>
                  <a:ext uri="{FF2B5EF4-FFF2-40B4-BE49-F238E27FC236}">
                    <a16:creationId xmlns:a16="http://schemas.microsoft.com/office/drawing/2014/main" id="{69C54871-E57D-9542-2E5B-2903D3AD716B}"/>
                  </a:ext>
                </a:extLst>
              </p:cNvPr>
              <p:cNvGrpSpPr/>
              <p:nvPr/>
            </p:nvGrpSpPr>
            <p:grpSpPr>
              <a:xfrm>
                <a:off x="3689278" y="3968507"/>
                <a:ext cx="64008" cy="630936"/>
                <a:chOff x="7924544" y="2809205"/>
                <a:chExt cx="64008" cy="503154"/>
              </a:xfrm>
            </p:grpSpPr>
            <p:cxnSp>
              <p:nvCxnSpPr>
                <p:cNvPr id="185" name="Straight Connector 184">
                  <a:extLst>
                    <a:ext uri="{FF2B5EF4-FFF2-40B4-BE49-F238E27FC236}">
                      <a16:creationId xmlns:a16="http://schemas.microsoft.com/office/drawing/2014/main" id="{0C694BAF-9842-9F5D-B712-89F790E5E859}"/>
                    </a:ext>
                  </a:extLst>
                </p:cNvPr>
                <p:cNvCxnSpPr>
                  <a:cxnSpLocks/>
                </p:cNvCxnSpPr>
                <p:nvPr/>
              </p:nvCxnSpPr>
              <p:spPr>
                <a:xfrm>
                  <a:off x="7956548" y="2811286"/>
                  <a:ext cx="0" cy="4970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DABE9B65-8E10-640F-B44F-4858E42DD3FD}"/>
                    </a:ext>
                  </a:extLst>
                </p:cNvPr>
                <p:cNvCxnSpPr>
                  <a:cxnSpLocks/>
                </p:cNvCxnSpPr>
                <p:nvPr/>
              </p:nvCxnSpPr>
              <p:spPr>
                <a:xfrm flipH="1">
                  <a:off x="7924544" y="2809205"/>
                  <a:ext cx="6400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 name="Straight Connector 186">
                  <a:extLst>
                    <a:ext uri="{FF2B5EF4-FFF2-40B4-BE49-F238E27FC236}">
                      <a16:creationId xmlns:a16="http://schemas.microsoft.com/office/drawing/2014/main" id="{559DB2C6-BF73-524D-B0DD-72268D0F5F2F}"/>
                    </a:ext>
                  </a:extLst>
                </p:cNvPr>
                <p:cNvCxnSpPr>
                  <a:cxnSpLocks/>
                </p:cNvCxnSpPr>
                <p:nvPr/>
              </p:nvCxnSpPr>
              <p:spPr>
                <a:xfrm flipH="1">
                  <a:off x="7924544" y="3312359"/>
                  <a:ext cx="6400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8" name="Group 187">
                <a:extLst>
                  <a:ext uri="{FF2B5EF4-FFF2-40B4-BE49-F238E27FC236}">
                    <a16:creationId xmlns:a16="http://schemas.microsoft.com/office/drawing/2014/main" id="{E97230FE-9FAB-5304-8442-914F76F9B3C6}"/>
                  </a:ext>
                </a:extLst>
              </p:cNvPr>
              <p:cNvGrpSpPr/>
              <p:nvPr/>
            </p:nvGrpSpPr>
            <p:grpSpPr>
              <a:xfrm>
                <a:off x="3137617" y="4419058"/>
                <a:ext cx="64008" cy="374904"/>
                <a:chOff x="7924544" y="2809205"/>
                <a:chExt cx="64008" cy="503154"/>
              </a:xfrm>
            </p:grpSpPr>
            <p:cxnSp>
              <p:nvCxnSpPr>
                <p:cNvPr id="189" name="Straight Connector 188">
                  <a:extLst>
                    <a:ext uri="{FF2B5EF4-FFF2-40B4-BE49-F238E27FC236}">
                      <a16:creationId xmlns:a16="http://schemas.microsoft.com/office/drawing/2014/main" id="{0C1B2002-CE9A-F44B-A26F-90B645B79B2E}"/>
                    </a:ext>
                  </a:extLst>
                </p:cNvPr>
                <p:cNvCxnSpPr>
                  <a:cxnSpLocks/>
                </p:cNvCxnSpPr>
                <p:nvPr/>
              </p:nvCxnSpPr>
              <p:spPr>
                <a:xfrm>
                  <a:off x="7956548" y="2811286"/>
                  <a:ext cx="0" cy="4970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 name="Straight Connector 189">
                  <a:extLst>
                    <a:ext uri="{FF2B5EF4-FFF2-40B4-BE49-F238E27FC236}">
                      <a16:creationId xmlns:a16="http://schemas.microsoft.com/office/drawing/2014/main" id="{72148454-8C5D-870F-5E29-298FE867DABC}"/>
                    </a:ext>
                  </a:extLst>
                </p:cNvPr>
                <p:cNvCxnSpPr>
                  <a:cxnSpLocks/>
                </p:cNvCxnSpPr>
                <p:nvPr/>
              </p:nvCxnSpPr>
              <p:spPr>
                <a:xfrm flipH="1">
                  <a:off x="7924544" y="2809205"/>
                  <a:ext cx="6400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F51E9487-B850-A06A-92BC-99F9E4D7F4B0}"/>
                    </a:ext>
                  </a:extLst>
                </p:cNvPr>
                <p:cNvCxnSpPr>
                  <a:cxnSpLocks/>
                </p:cNvCxnSpPr>
                <p:nvPr/>
              </p:nvCxnSpPr>
              <p:spPr>
                <a:xfrm flipH="1">
                  <a:off x="7924544" y="3312359"/>
                  <a:ext cx="6400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5" name="Group 194">
                <a:extLst>
                  <a:ext uri="{FF2B5EF4-FFF2-40B4-BE49-F238E27FC236}">
                    <a16:creationId xmlns:a16="http://schemas.microsoft.com/office/drawing/2014/main" id="{1128EE90-4436-46F3-AE2D-66A9E2A649FF}"/>
                  </a:ext>
                </a:extLst>
              </p:cNvPr>
              <p:cNvGrpSpPr/>
              <p:nvPr/>
            </p:nvGrpSpPr>
            <p:grpSpPr>
              <a:xfrm>
                <a:off x="2724806" y="4637814"/>
                <a:ext cx="64008" cy="342465"/>
                <a:chOff x="7924544" y="2809205"/>
                <a:chExt cx="64008" cy="503154"/>
              </a:xfrm>
            </p:grpSpPr>
            <p:cxnSp>
              <p:nvCxnSpPr>
                <p:cNvPr id="196" name="Straight Connector 195">
                  <a:extLst>
                    <a:ext uri="{FF2B5EF4-FFF2-40B4-BE49-F238E27FC236}">
                      <a16:creationId xmlns:a16="http://schemas.microsoft.com/office/drawing/2014/main" id="{FA80ACAF-A485-48A8-59B3-2429E42103C1}"/>
                    </a:ext>
                  </a:extLst>
                </p:cNvPr>
                <p:cNvCxnSpPr>
                  <a:cxnSpLocks/>
                </p:cNvCxnSpPr>
                <p:nvPr/>
              </p:nvCxnSpPr>
              <p:spPr>
                <a:xfrm>
                  <a:off x="7956548" y="2811286"/>
                  <a:ext cx="0" cy="4970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35E1F60E-93EB-B94F-E3D3-C5D72542458A}"/>
                    </a:ext>
                  </a:extLst>
                </p:cNvPr>
                <p:cNvCxnSpPr>
                  <a:cxnSpLocks/>
                </p:cNvCxnSpPr>
                <p:nvPr/>
              </p:nvCxnSpPr>
              <p:spPr>
                <a:xfrm flipH="1">
                  <a:off x="7924544" y="2809205"/>
                  <a:ext cx="6400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E290E9BE-7478-512C-9F09-BBBF677B4B48}"/>
                    </a:ext>
                  </a:extLst>
                </p:cNvPr>
                <p:cNvCxnSpPr>
                  <a:cxnSpLocks/>
                </p:cNvCxnSpPr>
                <p:nvPr/>
              </p:nvCxnSpPr>
              <p:spPr>
                <a:xfrm flipH="1">
                  <a:off x="7924544" y="3312359"/>
                  <a:ext cx="6400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00" name="Freeform: Shape 199">
                <a:extLst>
                  <a:ext uri="{FF2B5EF4-FFF2-40B4-BE49-F238E27FC236}">
                    <a16:creationId xmlns:a16="http://schemas.microsoft.com/office/drawing/2014/main" id="{DA43CB81-44D3-413C-D10F-B41D7127B732}"/>
                  </a:ext>
                </a:extLst>
              </p:cNvPr>
              <p:cNvSpPr/>
              <p:nvPr/>
            </p:nvSpPr>
            <p:spPr>
              <a:xfrm>
                <a:off x="1247634" y="3571875"/>
                <a:ext cx="4128134" cy="1853565"/>
              </a:xfrm>
              <a:custGeom>
                <a:avLst/>
                <a:gdLst>
                  <a:gd name="connsiteX0" fmla="*/ 0 w 4128135"/>
                  <a:gd name="connsiteY0" fmla="*/ 1853565 h 1853565"/>
                  <a:gd name="connsiteX1" fmla="*/ 550545 w 4128135"/>
                  <a:gd name="connsiteY1" fmla="*/ 1773555 h 1853565"/>
                  <a:gd name="connsiteX2" fmla="*/ 960120 w 4128135"/>
                  <a:gd name="connsiteY2" fmla="*/ 1615440 h 1853565"/>
                  <a:gd name="connsiteX3" fmla="*/ 1512570 w 4128135"/>
                  <a:gd name="connsiteY3" fmla="*/ 1249680 h 1853565"/>
                  <a:gd name="connsiteX4" fmla="*/ 1924050 w 4128135"/>
                  <a:gd name="connsiteY4" fmla="*/ 1038225 h 1853565"/>
                  <a:gd name="connsiteX5" fmla="*/ 2474595 w 4128135"/>
                  <a:gd name="connsiteY5" fmla="*/ 718185 h 1853565"/>
                  <a:gd name="connsiteX6" fmla="*/ 2884170 w 4128135"/>
                  <a:gd name="connsiteY6" fmla="*/ 556260 h 1853565"/>
                  <a:gd name="connsiteX7" fmla="*/ 3712845 w 4128135"/>
                  <a:gd name="connsiteY7" fmla="*/ 329565 h 1853565"/>
                  <a:gd name="connsiteX8" fmla="*/ 4128135 w 4128135"/>
                  <a:gd name="connsiteY8" fmla="*/ 0 h 185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28135" h="1853565">
                    <a:moveTo>
                      <a:pt x="0" y="1853565"/>
                    </a:moveTo>
                    <a:lnTo>
                      <a:pt x="550545" y="1773555"/>
                    </a:lnTo>
                    <a:lnTo>
                      <a:pt x="960120" y="1615440"/>
                    </a:lnTo>
                    <a:lnTo>
                      <a:pt x="1512570" y="1249680"/>
                    </a:lnTo>
                    <a:lnTo>
                      <a:pt x="1924050" y="1038225"/>
                    </a:lnTo>
                    <a:lnTo>
                      <a:pt x="2474595" y="718185"/>
                    </a:lnTo>
                    <a:lnTo>
                      <a:pt x="2884170" y="556260"/>
                    </a:lnTo>
                    <a:lnTo>
                      <a:pt x="3712845" y="329565"/>
                    </a:lnTo>
                    <a:lnTo>
                      <a:pt x="4128135" y="0"/>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151" name="Freeform: Shape 150">
                <a:extLst>
                  <a:ext uri="{FF2B5EF4-FFF2-40B4-BE49-F238E27FC236}">
                    <a16:creationId xmlns:a16="http://schemas.microsoft.com/office/drawing/2014/main" id="{FB3132FC-EA4D-F7DC-5A7F-20213303EFDE}"/>
                  </a:ext>
                </a:extLst>
              </p:cNvPr>
              <p:cNvSpPr/>
              <p:nvPr/>
            </p:nvSpPr>
            <p:spPr>
              <a:xfrm>
                <a:off x="1243190" y="4279900"/>
                <a:ext cx="4127500" cy="1145540"/>
              </a:xfrm>
              <a:custGeom>
                <a:avLst/>
                <a:gdLst>
                  <a:gd name="connsiteX0" fmla="*/ 0 w 4127500"/>
                  <a:gd name="connsiteY0" fmla="*/ 1145540 h 1145540"/>
                  <a:gd name="connsiteX1" fmla="*/ 551180 w 4127500"/>
                  <a:gd name="connsiteY1" fmla="*/ 1097280 h 1145540"/>
                  <a:gd name="connsiteX2" fmla="*/ 967740 w 4127500"/>
                  <a:gd name="connsiteY2" fmla="*/ 947420 h 1145540"/>
                  <a:gd name="connsiteX3" fmla="*/ 1518920 w 4127500"/>
                  <a:gd name="connsiteY3" fmla="*/ 665480 h 1145540"/>
                  <a:gd name="connsiteX4" fmla="*/ 1932940 w 4127500"/>
                  <a:gd name="connsiteY4" fmla="*/ 515620 h 1145540"/>
                  <a:gd name="connsiteX5" fmla="*/ 2479040 w 4127500"/>
                  <a:gd name="connsiteY5" fmla="*/ 314960 h 1145540"/>
                  <a:gd name="connsiteX6" fmla="*/ 2895600 w 4127500"/>
                  <a:gd name="connsiteY6" fmla="*/ 228600 h 1145540"/>
                  <a:gd name="connsiteX7" fmla="*/ 3718560 w 4127500"/>
                  <a:gd name="connsiteY7" fmla="*/ 134620 h 1145540"/>
                  <a:gd name="connsiteX8" fmla="*/ 4127500 w 4127500"/>
                  <a:gd name="connsiteY8" fmla="*/ 0 h 114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27500" h="1145540">
                    <a:moveTo>
                      <a:pt x="0" y="1145540"/>
                    </a:moveTo>
                    <a:lnTo>
                      <a:pt x="551180" y="1097280"/>
                    </a:lnTo>
                    <a:lnTo>
                      <a:pt x="967740" y="947420"/>
                    </a:lnTo>
                    <a:lnTo>
                      <a:pt x="1518920" y="665480"/>
                    </a:lnTo>
                    <a:lnTo>
                      <a:pt x="1932940" y="515620"/>
                    </a:lnTo>
                    <a:lnTo>
                      <a:pt x="2479040" y="314960"/>
                    </a:lnTo>
                    <a:lnTo>
                      <a:pt x="2895600" y="228600"/>
                    </a:lnTo>
                    <a:lnTo>
                      <a:pt x="3718560" y="134620"/>
                    </a:lnTo>
                    <a:lnTo>
                      <a:pt x="4127500" y="0"/>
                    </a:lnTo>
                  </a:path>
                </a:pathLst>
              </a:custGeom>
              <a:no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grpSp>
            <p:nvGrpSpPr>
              <p:cNvPr id="72" name="Group 71">
                <a:extLst>
                  <a:ext uri="{FF2B5EF4-FFF2-40B4-BE49-F238E27FC236}">
                    <a16:creationId xmlns:a16="http://schemas.microsoft.com/office/drawing/2014/main" id="{D0C781C1-3C5B-8093-0BE7-226962131882}"/>
                  </a:ext>
                </a:extLst>
              </p:cNvPr>
              <p:cNvGrpSpPr/>
              <p:nvPr/>
            </p:nvGrpSpPr>
            <p:grpSpPr>
              <a:xfrm>
                <a:off x="5340714" y="3800477"/>
                <a:ext cx="64008" cy="969264"/>
                <a:chOff x="6800850" y="4577961"/>
                <a:chExt cx="200024" cy="349635"/>
              </a:xfrm>
            </p:grpSpPr>
            <p:cxnSp>
              <p:nvCxnSpPr>
                <p:cNvPr id="73" name="Straight Connector 72">
                  <a:extLst>
                    <a:ext uri="{FF2B5EF4-FFF2-40B4-BE49-F238E27FC236}">
                      <a16:creationId xmlns:a16="http://schemas.microsoft.com/office/drawing/2014/main" id="{BF116B0B-6D8A-AA48-0678-0C577E2E8B8F}"/>
                    </a:ext>
                  </a:extLst>
                </p:cNvPr>
                <p:cNvCxnSpPr>
                  <a:cxnSpLocks/>
                </p:cNvCxnSpPr>
                <p:nvPr/>
              </p:nvCxnSpPr>
              <p:spPr>
                <a:xfrm>
                  <a:off x="6900862" y="4577961"/>
                  <a:ext cx="0" cy="349635"/>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A8FA3715-61FF-1191-DF9C-804C337356EC}"/>
                    </a:ext>
                  </a:extLst>
                </p:cNvPr>
                <p:cNvCxnSpPr>
                  <a:cxnSpLocks/>
                </p:cNvCxnSpPr>
                <p:nvPr/>
              </p:nvCxnSpPr>
              <p:spPr>
                <a:xfrm flipH="1">
                  <a:off x="6800850" y="457843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E814EA7-8789-CDB8-E4D9-A458B0BF3403}"/>
                    </a:ext>
                  </a:extLst>
                </p:cNvPr>
                <p:cNvCxnSpPr>
                  <a:cxnSpLocks/>
                </p:cNvCxnSpPr>
                <p:nvPr/>
              </p:nvCxnSpPr>
              <p:spPr>
                <a:xfrm flipH="1">
                  <a:off x="6800850" y="492671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grpSp>
          <p:grpSp>
            <p:nvGrpSpPr>
              <p:cNvPr id="76" name="Group 75">
                <a:extLst>
                  <a:ext uri="{FF2B5EF4-FFF2-40B4-BE49-F238E27FC236}">
                    <a16:creationId xmlns:a16="http://schemas.microsoft.com/office/drawing/2014/main" id="{06003E41-9521-F599-355A-FF67A515C7A2}"/>
                  </a:ext>
                </a:extLst>
              </p:cNvPr>
              <p:cNvGrpSpPr/>
              <p:nvPr/>
            </p:nvGrpSpPr>
            <p:grpSpPr>
              <a:xfrm>
                <a:off x="4923350" y="4025369"/>
                <a:ext cx="64008" cy="786384"/>
                <a:chOff x="6800850" y="4577961"/>
                <a:chExt cx="200024" cy="349635"/>
              </a:xfrm>
            </p:grpSpPr>
            <p:cxnSp>
              <p:nvCxnSpPr>
                <p:cNvPr id="77" name="Straight Connector 76">
                  <a:extLst>
                    <a:ext uri="{FF2B5EF4-FFF2-40B4-BE49-F238E27FC236}">
                      <a16:creationId xmlns:a16="http://schemas.microsoft.com/office/drawing/2014/main" id="{2101A0A3-B7DD-AA29-5859-CC48E3EA669D}"/>
                    </a:ext>
                  </a:extLst>
                </p:cNvPr>
                <p:cNvCxnSpPr>
                  <a:cxnSpLocks/>
                </p:cNvCxnSpPr>
                <p:nvPr/>
              </p:nvCxnSpPr>
              <p:spPr>
                <a:xfrm>
                  <a:off x="6900862" y="4577961"/>
                  <a:ext cx="0" cy="349635"/>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2372D199-BED1-F7D5-7144-874BF9BAF65F}"/>
                    </a:ext>
                  </a:extLst>
                </p:cNvPr>
                <p:cNvCxnSpPr>
                  <a:cxnSpLocks/>
                </p:cNvCxnSpPr>
                <p:nvPr/>
              </p:nvCxnSpPr>
              <p:spPr>
                <a:xfrm flipH="1">
                  <a:off x="6800850" y="457843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F951746C-112E-2874-62B7-26CFEF4FEEBA}"/>
                    </a:ext>
                  </a:extLst>
                </p:cNvPr>
                <p:cNvCxnSpPr>
                  <a:cxnSpLocks/>
                </p:cNvCxnSpPr>
                <p:nvPr/>
              </p:nvCxnSpPr>
              <p:spPr>
                <a:xfrm flipH="1">
                  <a:off x="6800850" y="492671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grpSp>
          <p:grpSp>
            <p:nvGrpSpPr>
              <p:cNvPr id="80" name="Group 79">
                <a:extLst>
                  <a:ext uri="{FF2B5EF4-FFF2-40B4-BE49-F238E27FC236}">
                    <a16:creationId xmlns:a16="http://schemas.microsoft.com/office/drawing/2014/main" id="{1F255E14-CCDB-7A78-0C42-A969CA908D9E}"/>
                  </a:ext>
                </a:extLst>
              </p:cNvPr>
              <p:cNvGrpSpPr/>
              <p:nvPr/>
            </p:nvGrpSpPr>
            <p:grpSpPr>
              <a:xfrm>
                <a:off x="4098220" y="4143374"/>
                <a:ext cx="64008" cy="741267"/>
                <a:chOff x="6800850" y="4577961"/>
                <a:chExt cx="200024" cy="349635"/>
              </a:xfrm>
            </p:grpSpPr>
            <p:cxnSp>
              <p:nvCxnSpPr>
                <p:cNvPr id="81" name="Straight Connector 80">
                  <a:extLst>
                    <a:ext uri="{FF2B5EF4-FFF2-40B4-BE49-F238E27FC236}">
                      <a16:creationId xmlns:a16="http://schemas.microsoft.com/office/drawing/2014/main" id="{F551BE6E-6E57-42E9-0D1E-50473E3DC5B2}"/>
                    </a:ext>
                  </a:extLst>
                </p:cNvPr>
                <p:cNvCxnSpPr>
                  <a:cxnSpLocks/>
                </p:cNvCxnSpPr>
                <p:nvPr/>
              </p:nvCxnSpPr>
              <p:spPr>
                <a:xfrm>
                  <a:off x="6900862" y="4577961"/>
                  <a:ext cx="0" cy="349635"/>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200EDC00-C81F-3D28-AEBF-59716DB37DDF}"/>
                    </a:ext>
                  </a:extLst>
                </p:cNvPr>
                <p:cNvCxnSpPr>
                  <a:cxnSpLocks/>
                </p:cNvCxnSpPr>
                <p:nvPr/>
              </p:nvCxnSpPr>
              <p:spPr>
                <a:xfrm flipH="1">
                  <a:off x="6800850" y="457843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0A84407F-166C-F712-0E36-32B5DB3C02B1}"/>
                    </a:ext>
                  </a:extLst>
                </p:cNvPr>
                <p:cNvCxnSpPr>
                  <a:cxnSpLocks/>
                </p:cNvCxnSpPr>
                <p:nvPr/>
              </p:nvCxnSpPr>
              <p:spPr>
                <a:xfrm flipH="1">
                  <a:off x="6800850" y="492671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grpSp>
          <p:grpSp>
            <p:nvGrpSpPr>
              <p:cNvPr id="92" name="Group 91">
                <a:extLst>
                  <a:ext uri="{FF2B5EF4-FFF2-40B4-BE49-F238E27FC236}">
                    <a16:creationId xmlns:a16="http://schemas.microsoft.com/office/drawing/2014/main" id="{6D3E4151-3B81-A131-A3BB-63801843CBB0}"/>
                  </a:ext>
                </a:extLst>
              </p:cNvPr>
              <p:cNvGrpSpPr/>
              <p:nvPr/>
            </p:nvGrpSpPr>
            <p:grpSpPr>
              <a:xfrm>
                <a:off x="3689278" y="4229203"/>
                <a:ext cx="64008" cy="722376"/>
                <a:chOff x="6800850" y="4577961"/>
                <a:chExt cx="200024" cy="349635"/>
              </a:xfrm>
            </p:grpSpPr>
            <p:cxnSp>
              <p:nvCxnSpPr>
                <p:cNvPr id="109" name="Straight Connector 108">
                  <a:extLst>
                    <a:ext uri="{FF2B5EF4-FFF2-40B4-BE49-F238E27FC236}">
                      <a16:creationId xmlns:a16="http://schemas.microsoft.com/office/drawing/2014/main" id="{E500DAD0-B239-E3A1-A1E3-6DE259EEED6D}"/>
                    </a:ext>
                  </a:extLst>
                </p:cNvPr>
                <p:cNvCxnSpPr>
                  <a:cxnSpLocks/>
                </p:cNvCxnSpPr>
                <p:nvPr/>
              </p:nvCxnSpPr>
              <p:spPr>
                <a:xfrm>
                  <a:off x="6900862" y="4577961"/>
                  <a:ext cx="0" cy="349635"/>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D37D09E4-CC2A-2985-2D8C-C49F2F98C9A8}"/>
                    </a:ext>
                  </a:extLst>
                </p:cNvPr>
                <p:cNvCxnSpPr>
                  <a:cxnSpLocks/>
                </p:cNvCxnSpPr>
                <p:nvPr/>
              </p:nvCxnSpPr>
              <p:spPr>
                <a:xfrm flipH="1">
                  <a:off x="6800850" y="457843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6EFDEA2D-99F0-6487-0B30-549D91558436}"/>
                    </a:ext>
                  </a:extLst>
                </p:cNvPr>
                <p:cNvCxnSpPr>
                  <a:cxnSpLocks/>
                </p:cNvCxnSpPr>
                <p:nvPr/>
              </p:nvCxnSpPr>
              <p:spPr>
                <a:xfrm flipH="1">
                  <a:off x="6800850" y="492671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grpSp>
          <p:grpSp>
            <p:nvGrpSpPr>
              <p:cNvPr id="112" name="Group 111">
                <a:extLst>
                  <a:ext uri="{FF2B5EF4-FFF2-40B4-BE49-F238E27FC236}">
                    <a16:creationId xmlns:a16="http://schemas.microsoft.com/office/drawing/2014/main" id="{1CE22C06-6537-B79D-EA30-D8B6607153A6}"/>
                  </a:ext>
                </a:extLst>
              </p:cNvPr>
              <p:cNvGrpSpPr/>
              <p:nvPr/>
            </p:nvGrpSpPr>
            <p:grpSpPr>
              <a:xfrm>
                <a:off x="3137617" y="4513911"/>
                <a:ext cx="64008" cy="557784"/>
                <a:chOff x="6800850" y="4577961"/>
                <a:chExt cx="200024" cy="349635"/>
              </a:xfrm>
            </p:grpSpPr>
            <p:cxnSp>
              <p:nvCxnSpPr>
                <p:cNvPr id="113" name="Straight Connector 112">
                  <a:extLst>
                    <a:ext uri="{FF2B5EF4-FFF2-40B4-BE49-F238E27FC236}">
                      <a16:creationId xmlns:a16="http://schemas.microsoft.com/office/drawing/2014/main" id="{2ED7B855-EC7C-0963-19A9-D8DB250E259C}"/>
                    </a:ext>
                  </a:extLst>
                </p:cNvPr>
                <p:cNvCxnSpPr>
                  <a:cxnSpLocks/>
                </p:cNvCxnSpPr>
                <p:nvPr/>
              </p:nvCxnSpPr>
              <p:spPr>
                <a:xfrm>
                  <a:off x="6900862" y="4577961"/>
                  <a:ext cx="0" cy="349635"/>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89EC5C50-20BE-3723-CF29-793BCC8AC300}"/>
                    </a:ext>
                  </a:extLst>
                </p:cNvPr>
                <p:cNvCxnSpPr>
                  <a:cxnSpLocks/>
                </p:cNvCxnSpPr>
                <p:nvPr/>
              </p:nvCxnSpPr>
              <p:spPr>
                <a:xfrm flipH="1">
                  <a:off x="6800850" y="457843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05453411-202E-ED9A-5D3D-A3305508834C}"/>
                    </a:ext>
                  </a:extLst>
                </p:cNvPr>
                <p:cNvCxnSpPr>
                  <a:cxnSpLocks/>
                </p:cNvCxnSpPr>
                <p:nvPr/>
              </p:nvCxnSpPr>
              <p:spPr>
                <a:xfrm flipH="1">
                  <a:off x="6800850" y="492671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grpSp>
          <p:grpSp>
            <p:nvGrpSpPr>
              <p:cNvPr id="119" name="Group 118">
                <a:extLst>
                  <a:ext uri="{FF2B5EF4-FFF2-40B4-BE49-F238E27FC236}">
                    <a16:creationId xmlns:a16="http://schemas.microsoft.com/office/drawing/2014/main" id="{B857AC44-3579-366C-4757-819FACA7B57E}"/>
                  </a:ext>
                </a:extLst>
              </p:cNvPr>
              <p:cNvGrpSpPr/>
              <p:nvPr/>
            </p:nvGrpSpPr>
            <p:grpSpPr>
              <a:xfrm>
                <a:off x="2173069" y="5184126"/>
                <a:ext cx="64008" cy="109164"/>
                <a:chOff x="6800850" y="4577961"/>
                <a:chExt cx="200024" cy="349635"/>
              </a:xfrm>
            </p:grpSpPr>
            <p:cxnSp>
              <p:nvCxnSpPr>
                <p:cNvPr id="120" name="Straight Connector 119">
                  <a:extLst>
                    <a:ext uri="{FF2B5EF4-FFF2-40B4-BE49-F238E27FC236}">
                      <a16:creationId xmlns:a16="http://schemas.microsoft.com/office/drawing/2014/main" id="{F196430D-7824-F633-472C-618B1A7D43C8}"/>
                    </a:ext>
                  </a:extLst>
                </p:cNvPr>
                <p:cNvCxnSpPr>
                  <a:cxnSpLocks/>
                </p:cNvCxnSpPr>
                <p:nvPr/>
              </p:nvCxnSpPr>
              <p:spPr>
                <a:xfrm>
                  <a:off x="6900862" y="4577961"/>
                  <a:ext cx="0" cy="349635"/>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9B9A6821-8B22-6429-5B59-79500019A9D3}"/>
                    </a:ext>
                  </a:extLst>
                </p:cNvPr>
                <p:cNvCxnSpPr>
                  <a:cxnSpLocks/>
                </p:cNvCxnSpPr>
                <p:nvPr/>
              </p:nvCxnSpPr>
              <p:spPr>
                <a:xfrm flipH="1">
                  <a:off x="6800850" y="457843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4CD4A8DF-1D83-9F0D-F815-A74626B76E56}"/>
                    </a:ext>
                  </a:extLst>
                </p:cNvPr>
                <p:cNvCxnSpPr>
                  <a:cxnSpLocks/>
                </p:cNvCxnSpPr>
                <p:nvPr/>
              </p:nvCxnSpPr>
              <p:spPr>
                <a:xfrm flipH="1">
                  <a:off x="6800850" y="492671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grpSp>
          <p:grpSp>
            <p:nvGrpSpPr>
              <p:cNvPr id="125" name="Group 124">
                <a:extLst>
                  <a:ext uri="{FF2B5EF4-FFF2-40B4-BE49-F238E27FC236}">
                    <a16:creationId xmlns:a16="http://schemas.microsoft.com/office/drawing/2014/main" id="{7BD1487B-479B-10A4-9DB4-EF556C8B34A8}"/>
                  </a:ext>
                </a:extLst>
              </p:cNvPr>
              <p:cNvGrpSpPr/>
              <p:nvPr/>
            </p:nvGrpSpPr>
            <p:grpSpPr>
              <a:xfrm>
                <a:off x="2724806" y="4700338"/>
                <a:ext cx="64008" cy="475488"/>
                <a:chOff x="6800850" y="4577961"/>
                <a:chExt cx="200024" cy="349635"/>
              </a:xfrm>
            </p:grpSpPr>
            <p:cxnSp>
              <p:nvCxnSpPr>
                <p:cNvPr id="137" name="Straight Connector 136">
                  <a:extLst>
                    <a:ext uri="{FF2B5EF4-FFF2-40B4-BE49-F238E27FC236}">
                      <a16:creationId xmlns:a16="http://schemas.microsoft.com/office/drawing/2014/main" id="{B21905E3-1FC2-98C6-8B7D-8AE58861D861}"/>
                    </a:ext>
                  </a:extLst>
                </p:cNvPr>
                <p:cNvCxnSpPr>
                  <a:cxnSpLocks/>
                </p:cNvCxnSpPr>
                <p:nvPr/>
              </p:nvCxnSpPr>
              <p:spPr>
                <a:xfrm>
                  <a:off x="6900862" y="4577961"/>
                  <a:ext cx="0" cy="349635"/>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5A177C18-512F-6CCF-3825-B6A0D95A17AD}"/>
                    </a:ext>
                  </a:extLst>
                </p:cNvPr>
                <p:cNvCxnSpPr>
                  <a:cxnSpLocks/>
                </p:cNvCxnSpPr>
                <p:nvPr/>
              </p:nvCxnSpPr>
              <p:spPr>
                <a:xfrm flipH="1">
                  <a:off x="6800850" y="457843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E358B200-599A-4123-E2C2-F76DE200B4D6}"/>
                    </a:ext>
                  </a:extLst>
                </p:cNvPr>
                <p:cNvCxnSpPr>
                  <a:cxnSpLocks/>
                </p:cNvCxnSpPr>
                <p:nvPr/>
              </p:nvCxnSpPr>
              <p:spPr>
                <a:xfrm flipH="1">
                  <a:off x="6800850" y="492671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grpSp>
          <p:grpSp>
            <p:nvGrpSpPr>
              <p:cNvPr id="33" name="Group 32">
                <a:extLst>
                  <a:ext uri="{FF2B5EF4-FFF2-40B4-BE49-F238E27FC236}">
                    <a16:creationId xmlns:a16="http://schemas.microsoft.com/office/drawing/2014/main" id="{993D0D7C-A6F6-C470-BB37-3C912FF8110F}"/>
                  </a:ext>
                </a:extLst>
              </p:cNvPr>
              <p:cNvGrpSpPr/>
              <p:nvPr/>
            </p:nvGrpSpPr>
            <p:grpSpPr>
              <a:xfrm>
                <a:off x="3689278" y="5312139"/>
                <a:ext cx="64008" cy="73152"/>
                <a:chOff x="6800850" y="4577961"/>
                <a:chExt cx="200024" cy="349635"/>
              </a:xfrm>
            </p:grpSpPr>
            <p:cxnSp>
              <p:nvCxnSpPr>
                <p:cNvPr id="37" name="Straight Connector 36">
                  <a:extLst>
                    <a:ext uri="{FF2B5EF4-FFF2-40B4-BE49-F238E27FC236}">
                      <a16:creationId xmlns:a16="http://schemas.microsoft.com/office/drawing/2014/main" id="{52A731DE-7E1B-5E9A-3560-5F390DCD893D}"/>
                    </a:ext>
                  </a:extLst>
                </p:cNvPr>
                <p:cNvCxnSpPr>
                  <a:cxnSpLocks/>
                </p:cNvCxnSpPr>
                <p:nvPr/>
              </p:nvCxnSpPr>
              <p:spPr>
                <a:xfrm>
                  <a:off x="6900862" y="4577961"/>
                  <a:ext cx="0" cy="349635"/>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54C9FFBA-E9E8-F1F7-3B03-55D3FC21D4D5}"/>
                    </a:ext>
                  </a:extLst>
                </p:cNvPr>
                <p:cNvCxnSpPr>
                  <a:cxnSpLocks/>
                </p:cNvCxnSpPr>
                <p:nvPr/>
              </p:nvCxnSpPr>
              <p:spPr>
                <a:xfrm flipH="1">
                  <a:off x="6800850" y="4578436"/>
                  <a:ext cx="20002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97537130-BCFA-CBEB-C1D5-8C0586C5F354}"/>
                    </a:ext>
                  </a:extLst>
                </p:cNvPr>
                <p:cNvCxnSpPr>
                  <a:cxnSpLocks/>
                </p:cNvCxnSpPr>
                <p:nvPr/>
              </p:nvCxnSpPr>
              <p:spPr>
                <a:xfrm flipH="1">
                  <a:off x="6800850" y="4926716"/>
                  <a:ext cx="20002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40" name="Group 39">
                <a:extLst>
                  <a:ext uri="{FF2B5EF4-FFF2-40B4-BE49-F238E27FC236}">
                    <a16:creationId xmlns:a16="http://schemas.microsoft.com/office/drawing/2014/main" id="{5B00D78C-C901-C028-DC6E-8674407C9BD9}"/>
                  </a:ext>
                </a:extLst>
              </p:cNvPr>
              <p:cNvGrpSpPr/>
              <p:nvPr/>
            </p:nvGrpSpPr>
            <p:grpSpPr>
              <a:xfrm>
                <a:off x="3137617" y="5251846"/>
                <a:ext cx="64008" cy="118872"/>
                <a:chOff x="6800850" y="4577961"/>
                <a:chExt cx="200024" cy="349635"/>
              </a:xfrm>
            </p:grpSpPr>
            <p:cxnSp>
              <p:nvCxnSpPr>
                <p:cNvPr id="41" name="Straight Connector 40">
                  <a:extLst>
                    <a:ext uri="{FF2B5EF4-FFF2-40B4-BE49-F238E27FC236}">
                      <a16:creationId xmlns:a16="http://schemas.microsoft.com/office/drawing/2014/main" id="{BF72DD11-D032-BF49-B3C6-F8C33FCEA299}"/>
                    </a:ext>
                  </a:extLst>
                </p:cNvPr>
                <p:cNvCxnSpPr>
                  <a:cxnSpLocks/>
                </p:cNvCxnSpPr>
                <p:nvPr/>
              </p:nvCxnSpPr>
              <p:spPr>
                <a:xfrm>
                  <a:off x="6900862" y="4577961"/>
                  <a:ext cx="0" cy="349635"/>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E6877008-DFE7-9090-4134-C56DF4A868BE}"/>
                    </a:ext>
                  </a:extLst>
                </p:cNvPr>
                <p:cNvCxnSpPr>
                  <a:cxnSpLocks/>
                </p:cNvCxnSpPr>
                <p:nvPr/>
              </p:nvCxnSpPr>
              <p:spPr>
                <a:xfrm flipH="1">
                  <a:off x="6800850" y="4578436"/>
                  <a:ext cx="20002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92235816-A0D6-AD86-67DD-FAC548F09FA2}"/>
                    </a:ext>
                  </a:extLst>
                </p:cNvPr>
                <p:cNvCxnSpPr>
                  <a:cxnSpLocks/>
                </p:cNvCxnSpPr>
                <p:nvPr/>
              </p:nvCxnSpPr>
              <p:spPr>
                <a:xfrm flipH="1">
                  <a:off x="6800850" y="4926716"/>
                  <a:ext cx="20002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44" name="Group 43">
                <a:extLst>
                  <a:ext uri="{FF2B5EF4-FFF2-40B4-BE49-F238E27FC236}">
                    <a16:creationId xmlns:a16="http://schemas.microsoft.com/office/drawing/2014/main" id="{07519992-F51B-CC3D-980B-6F49B711BBEA}"/>
                  </a:ext>
                </a:extLst>
              </p:cNvPr>
              <p:cNvGrpSpPr/>
              <p:nvPr/>
            </p:nvGrpSpPr>
            <p:grpSpPr>
              <a:xfrm>
                <a:off x="2724806" y="5203352"/>
                <a:ext cx="64008" cy="118872"/>
                <a:chOff x="6800850" y="4577961"/>
                <a:chExt cx="200024" cy="349635"/>
              </a:xfrm>
            </p:grpSpPr>
            <p:cxnSp>
              <p:nvCxnSpPr>
                <p:cNvPr id="46" name="Straight Connector 45">
                  <a:extLst>
                    <a:ext uri="{FF2B5EF4-FFF2-40B4-BE49-F238E27FC236}">
                      <a16:creationId xmlns:a16="http://schemas.microsoft.com/office/drawing/2014/main" id="{02003985-FD2D-4ABC-AD22-F4AE63D79B7B}"/>
                    </a:ext>
                  </a:extLst>
                </p:cNvPr>
                <p:cNvCxnSpPr>
                  <a:cxnSpLocks/>
                </p:cNvCxnSpPr>
                <p:nvPr/>
              </p:nvCxnSpPr>
              <p:spPr>
                <a:xfrm>
                  <a:off x="6900862" y="4577961"/>
                  <a:ext cx="0" cy="349635"/>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5B43B9F-1AA4-37A0-9CBC-7D21459C0094}"/>
                    </a:ext>
                  </a:extLst>
                </p:cNvPr>
                <p:cNvCxnSpPr>
                  <a:cxnSpLocks/>
                </p:cNvCxnSpPr>
                <p:nvPr/>
              </p:nvCxnSpPr>
              <p:spPr>
                <a:xfrm flipH="1">
                  <a:off x="6800850" y="4578436"/>
                  <a:ext cx="20002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47AFB999-606D-BFCD-A204-B56063565DF3}"/>
                    </a:ext>
                  </a:extLst>
                </p:cNvPr>
                <p:cNvCxnSpPr>
                  <a:cxnSpLocks/>
                </p:cNvCxnSpPr>
                <p:nvPr/>
              </p:nvCxnSpPr>
              <p:spPr>
                <a:xfrm flipH="1">
                  <a:off x="6800850" y="4926716"/>
                  <a:ext cx="20002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0" name="Group 49">
                <a:extLst>
                  <a:ext uri="{FF2B5EF4-FFF2-40B4-BE49-F238E27FC236}">
                    <a16:creationId xmlns:a16="http://schemas.microsoft.com/office/drawing/2014/main" id="{35B1B4C1-6A9C-8E41-7865-BA5C9EA3736B}"/>
                  </a:ext>
                </a:extLst>
              </p:cNvPr>
              <p:cNvGrpSpPr/>
              <p:nvPr/>
            </p:nvGrpSpPr>
            <p:grpSpPr>
              <a:xfrm>
                <a:off x="2173069" y="5281355"/>
                <a:ext cx="64008" cy="89064"/>
                <a:chOff x="6800850" y="4577961"/>
                <a:chExt cx="200024" cy="349635"/>
              </a:xfrm>
            </p:grpSpPr>
            <p:cxnSp>
              <p:nvCxnSpPr>
                <p:cNvPr id="53" name="Straight Connector 52">
                  <a:extLst>
                    <a:ext uri="{FF2B5EF4-FFF2-40B4-BE49-F238E27FC236}">
                      <a16:creationId xmlns:a16="http://schemas.microsoft.com/office/drawing/2014/main" id="{DAFBD781-7943-753D-2841-8D47B9826C75}"/>
                    </a:ext>
                  </a:extLst>
                </p:cNvPr>
                <p:cNvCxnSpPr>
                  <a:cxnSpLocks/>
                </p:cNvCxnSpPr>
                <p:nvPr/>
              </p:nvCxnSpPr>
              <p:spPr>
                <a:xfrm>
                  <a:off x="6900862" y="4577961"/>
                  <a:ext cx="0" cy="349635"/>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AB5B8E80-DEB9-AFED-F076-F79D03700431}"/>
                    </a:ext>
                  </a:extLst>
                </p:cNvPr>
                <p:cNvCxnSpPr>
                  <a:cxnSpLocks/>
                </p:cNvCxnSpPr>
                <p:nvPr/>
              </p:nvCxnSpPr>
              <p:spPr>
                <a:xfrm flipH="1">
                  <a:off x="6800850" y="4578436"/>
                  <a:ext cx="20002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F339DED9-CB71-12DB-0DFE-BC84173C5134}"/>
                    </a:ext>
                  </a:extLst>
                </p:cNvPr>
                <p:cNvCxnSpPr>
                  <a:cxnSpLocks/>
                </p:cNvCxnSpPr>
                <p:nvPr/>
              </p:nvCxnSpPr>
              <p:spPr>
                <a:xfrm flipH="1">
                  <a:off x="6800850" y="4926716"/>
                  <a:ext cx="20002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05" name="Group 104">
                <a:extLst>
                  <a:ext uri="{FF2B5EF4-FFF2-40B4-BE49-F238E27FC236}">
                    <a16:creationId xmlns:a16="http://schemas.microsoft.com/office/drawing/2014/main" id="{09F9B75D-5D60-BF39-F46C-DE302EDC061F}"/>
                  </a:ext>
                </a:extLst>
              </p:cNvPr>
              <p:cNvGrpSpPr/>
              <p:nvPr/>
            </p:nvGrpSpPr>
            <p:grpSpPr>
              <a:xfrm>
                <a:off x="5340714" y="5167459"/>
                <a:ext cx="64008" cy="137160"/>
                <a:chOff x="6800850" y="4577961"/>
                <a:chExt cx="200024" cy="349635"/>
              </a:xfrm>
            </p:grpSpPr>
            <p:cxnSp>
              <p:nvCxnSpPr>
                <p:cNvPr id="106" name="Straight Connector 105">
                  <a:extLst>
                    <a:ext uri="{FF2B5EF4-FFF2-40B4-BE49-F238E27FC236}">
                      <a16:creationId xmlns:a16="http://schemas.microsoft.com/office/drawing/2014/main" id="{AFD310DB-23C0-BB9B-B6AB-2A128A31EB27}"/>
                    </a:ext>
                  </a:extLst>
                </p:cNvPr>
                <p:cNvCxnSpPr>
                  <a:cxnSpLocks/>
                </p:cNvCxnSpPr>
                <p:nvPr/>
              </p:nvCxnSpPr>
              <p:spPr>
                <a:xfrm>
                  <a:off x="6900862" y="4577961"/>
                  <a:ext cx="0" cy="349635"/>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388C2B01-A06D-FE64-EF94-296C445341D2}"/>
                    </a:ext>
                  </a:extLst>
                </p:cNvPr>
                <p:cNvCxnSpPr>
                  <a:cxnSpLocks/>
                </p:cNvCxnSpPr>
                <p:nvPr/>
              </p:nvCxnSpPr>
              <p:spPr>
                <a:xfrm flipH="1">
                  <a:off x="6800850" y="4578436"/>
                  <a:ext cx="20002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9C78ABB4-838D-C572-08BD-C31DEEBEAA43}"/>
                    </a:ext>
                  </a:extLst>
                </p:cNvPr>
                <p:cNvCxnSpPr>
                  <a:cxnSpLocks/>
                </p:cNvCxnSpPr>
                <p:nvPr/>
              </p:nvCxnSpPr>
              <p:spPr>
                <a:xfrm flipH="1">
                  <a:off x="6800850" y="4926716"/>
                  <a:ext cx="20002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22" name="Group 21">
                <a:extLst>
                  <a:ext uri="{FF2B5EF4-FFF2-40B4-BE49-F238E27FC236}">
                    <a16:creationId xmlns:a16="http://schemas.microsoft.com/office/drawing/2014/main" id="{149BC539-DD98-A1EB-D35F-D902F4EBAC69}"/>
                  </a:ext>
                </a:extLst>
              </p:cNvPr>
              <p:cNvGrpSpPr/>
              <p:nvPr/>
            </p:nvGrpSpPr>
            <p:grpSpPr>
              <a:xfrm>
                <a:off x="4923350" y="5237575"/>
                <a:ext cx="64008" cy="91440"/>
                <a:chOff x="6800850" y="4577961"/>
                <a:chExt cx="200024" cy="349635"/>
              </a:xfrm>
            </p:grpSpPr>
            <p:cxnSp>
              <p:nvCxnSpPr>
                <p:cNvPr id="25" name="Straight Connector 24">
                  <a:extLst>
                    <a:ext uri="{FF2B5EF4-FFF2-40B4-BE49-F238E27FC236}">
                      <a16:creationId xmlns:a16="http://schemas.microsoft.com/office/drawing/2014/main" id="{FC5CE2B8-BE56-B2D7-BC5C-7C106F709A75}"/>
                    </a:ext>
                  </a:extLst>
                </p:cNvPr>
                <p:cNvCxnSpPr>
                  <a:cxnSpLocks/>
                </p:cNvCxnSpPr>
                <p:nvPr/>
              </p:nvCxnSpPr>
              <p:spPr>
                <a:xfrm>
                  <a:off x="6900862" y="4577961"/>
                  <a:ext cx="0" cy="349635"/>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197714FB-1A41-34F4-9D15-9AA354F77BD0}"/>
                    </a:ext>
                  </a:extLst>
                </p:cNvPr>
                <p:cNvCxnSpPr>
                  <a:cxnSpLocks/>
                </p:cNvCxnSpPr>
                <p:nvPr/>
              </p:nvCxnSpPr>
              <p:spPr>
                <a:xfrm flipH="1">
                  <a:off x="6800850" y="4578436"/>
                  <a:ext cx="20002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7D213BE8-1228-5C48-9026-F2053CD7836F}"/>
                    </a:ext>
                  </a:extLst>
                </p:cNvPr>
                <p:cNvCxnSpPr>
                  <a:cxnSpLocks/>
                </p:cNvCxnSpPr>
                <p:nvPr/>
              </p:nvCxnSpPr>
              <p:spPr>
                <a:xfrm flipH="1">
                  <a:off x="6800850" y="4926716"/>
                  <a:ext cx="20002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29" name="Group 28">
                <a:extLst>
                  <a:ext uri="{FF2B5EF4-FFF2-40B4-BE49-F238E27FC236}">
                    <a16:creationId xmlns:a16="http://schemas.microsoft.com/office/drawing/2014/main" id="{7C76C016-1739-83B2-F4D3-702496239135}"/>
                  </a:ext>
                </a:extLst>
              </p:cNvPr>
              <p:cNvGrpSpPr/>
              <p:nvPr/>
            </p:nvGrpSpPr>
            <p:grpSpPr>
              <a:xfrm>
                <a:off x="4098220" y="5274212"/>
                <a:ext cx="64008" cy="73152"/>
                <a:chOff x="6800850" y="4577961"/>
                <a:chExt cx="200024" cy="349635"/>
              </a:xfrm>
            </p:grpSpPr>
            <p:cxnSp>
              <p:nvCxnSpPr>
                <p:cNvPr id="30" name="Straight Connector 29">
                  <a:extLst>
                    <a:ext uri="{FF2B5EF4-FFF2-40B4-BE49-F238E27FC236}">
                      <a16:creationId xmlns:a16="http://schemas.microsoft.com/office/drawing/2014/main" id="{9A320D2E-AD01-0CED-0864-183293A753A4}"/>
                    </a:ext>
                  </a:extLst>
                </p:cNvPr>
                <p:cNvCxnSpPr>
                  <a:cxnSpLocks/>
                </p:cNvCxnSpPr>
                <p:nvPr/>
              </p:nvCxnSpPr>
              <p:spPr>
                <a:xfrm>
                  <a:off x="6900862" y="4577961"/>
                  <a:ext cx="0" cy="349635"/>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5910982E-BE3C-76DF-C8F7-D6CFD9A97DD8}"/>
                    </a:ext>
                  </a:extLst>
                </p:cNvPr>
                <p:cNvCxnSpPr>
                  <a:cxnSpLocks/>
                </p:cNvCxnSpPr>
                <p:nvPr/>
              </p:nvCxnSpPr>
              <p:spPr>
                <a:xfrm flipH="1">
                  <a:off x="6800850" y="4578436"/>
                  <a:ext cx="20002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B9CDE620-ABBA-78A5-3FA8-4D9D887EAAC4}"/>
                    </a:ext>
                  </a:extLst>
                </p:cNvPr>
                <p:cNvCxnSpPr>
                  <a:cxnSpLocks/>
                </p:cNvCxnSpPr>
                <p:nvPr/>
              </p:nvCxnSpPr>
              <p:spPr>
                <a:xfrm flipH="1">
                  <a:off x="6800850" y="4926716"/>
                  <a:ext cx="20002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158" name="Oval 157">
                <a:extLst>
                  <a:ext uri="{FF2B5EF4-FFF2-40B4-BE49-F238E27FC236}">
                    <a16:creationId xmlns:a16="http://schemas.microsoft.com/office/drawing/2014/main" id="{A2F451A6-C9EF-50A0-3B47-FE8A235CC682}"/>
                  </a:ext>
                </a:extLst>
              </p:cNvPr>
              <p:cNvSpPr/>
              <p:nvPr/>
            </p:nvSpPr>
            <p:spPr>
              <a:xfrm>
                <a:off x="5336142" y="3538318"/>
                <a:ext cx="73152" cy="73152"/>
              </a:xfrm>
              <a:prstGeom prst="ellipse">
                <a:avLst/>
              </a:prstGeom>
              <a:solidFill>
                <a:schemeClr val="tx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61" name="Freeform: Shape 60">
                <a:extLst>
                  <a:ext uri="{FF2B5EF4-FFF2-40B4-BE49-F238E27FC236}">
                    <a16:creationId xmlns:a16="http://schemas.microsoft.com/office/drawing/2014/main" id="{4B394CF2-FC57-4026-2108-A3EBD838EE67}"/>
                  </a:ext>
                </a:extLst>
              </p:cNvPr>
              <p:cNvSpPr/>
              <p:nvPr/>
            </p:nvSpPr>
            <p:spPr>
              <a:xfrm>
                <a:off x="1253349" y="5235575"/>
                <a:ext cx="4124324" cy="184150"/>
              </a:xfrm>
              <a:custGeom>
                <a:avLst/>
                <a:gdLst>
                  <a:gd name="connsiteX0" fmla="*/ 0 w 4124325"/>
                  <a:gd name="connsiteY0" fmla="*/ 184150 h 184150"/>
                  <a:gd name="connsiteX1" fmla="*/ 542925 w 4124325"/>
                  <a:gd name="connsiteY1" fmla="*/ 165100 h 184150"/>
                  <a:gd name="connsiteX2" fmla="*/ 952500 w 4124325"/>
                  <a:gd name="connsiteY2" fmla="*/ 92075 h 184150"/>
                  <a:gd name="connsiteX3" fmla="*/ 1514475 w 4124325"/>
                  <a:gd name="connsiteY3" fmla="*/ 25400 h 184150"/>
                  <a:gd name="connsiteX4" fmla="*/ 1914525 w 4124325"/>
                  <a:gd name="connsiteY4" fmla="*/ 73025 h 184150"/>
                  <a:gd name="connsiteX5" fmla="*/ 2473325 w 4124325"/>
                  <a:gd name="connsiteY5" fmla="*/ 117475 h 184150"/>
                  <a:gd name="connsiteX6" fmla="*/ 2882900 w 4124325"/>
                  <a:gd name="connsiteY6" fmla="*/ 82550 h 184150"/>
                  <a:gd name="connsiteX7" fmla="*/ 3708400 w 4124325"/>
                  <a:gd name="connsiteY7" fmla="*/ 44450 h 184150"/>
                  <a:gd name="connsiteX8" fmla="*/ 4124325 w 4124325"/>
                  <a:gd name="connsiteY8" fmla="*/ 0 h 184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24325" h="184150">
                    <a:moveTo>
                      <a:pt x="0" y="184150"/>
                    </a:moveTo>
                    <a:lnTo>
                      <a:pt x="542925" y="165100"/>
                    </a:lnTo>
                    <a:lnTo>
                      <a:pt x="952500" y="92075"/>
                    </a:lnTo>
                    <a:lnTo>
                      <a:pt x="1514475" y="25400"/>
                    </a:lnTo>
                    <a:lnTo>
                      <a:pt x="1914525" y="73025"/>
                    </a:lnTo>
                    <a:lnTo>
                      <a:pt x="2473325" y="117475"/>
                    </a:lnTo>
                    <a:lnTo>
                      <a:pt x="2882900" y="82550"/>
                    </a:lnTo>
                    <a:lnTo>
                      <a:pt x="3708400" y="44450"/>
                    </a:lnTo>
                    <a:lnTo>
                      <a:pt x="4124325" y="0"/>
                    </a:lnTo>
                  </a:path>
                </a:pathLst>
              </a:custGeom>
              <a:no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12" name="Oval 11">
                <a:extLst>
                  <a:ext uri="{FF2B5EF4-FFF2-40B4-BE49-F238E27FC236}">
                    <a16:creationId xmlns:a16="http://schemas.microsoft.com/office/drawing/2014/main" id="{CF53D083-9985-1753-3D6C-3FB25D397562}"/>
                  </a:ext>
                </a:extLst>
              </p:cNvPr>
              <p:cNvSpPr/>
              <p:nvPr/>
            </p:nvSpPr>
            <p:spPr>
              <a:xfrm>
                <a:off x="3684706" y="5314168"/>
                <a:ext cx="73152" cy="73152"/>
              </a:xfrm>
              <a:prstGeom prst="ellipse">
                <a:avLst/>
              </a:prstGeom>
              <a:solidFill>
                <a:schemeClr val="accent2"/>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14" name="Oval 13">
                <a:extLst>
                  <a:ext uri="{FF2B5EF4-FFF2-40B4-BE49-F238E27FC236}">
                    <a16:creationId xmlns:a16="http://schemas.microsoft.com/office/drawing/2014/main" id="{D4A76AB9-E6A0-FF41-9CCD-981DC52DF30F}"/>
                  </a:ext>
                </a:extLst>
              </p:cNvPr>
              <p:cNvSpPr/>
              <p:nvPr/>
            </p:nvSpPr>
            <p:spPr>
              <a:xfrm>
                <a:off x="4093648" y="5281355"/>
                <a:ext cx="73152" cy="73152"/>
              </a:xfrm>
              <a:prstGeom prst="ellipse">
                <a:avLst/>
              </a:prstGeom>
              <a:solidFill>
                <a:schemeClr val="accent2"/>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19" name="Oval 18">
                <a:extLst>
                  <a:ext uri="{FF2B5EF4-FFF2-40B4-BE49-F238E27FC236}">
                    <a16:creationId xmlns:a16="http://schemas.microsoft.com/office/drawing/2014/main" id="{4D809DFF-9964-9F86-C23D-67FE0D5F6F25}"/>
                  </a:ext>
                </a:extLst>
              </p:cNvPr>
              <p:cNvSpPr/>
              <p:nvPr/>
            </p:nvSpPr>
            <p:spPr>
              <a:xfrm>
                <a:off x="4918778" y="5245778"/>
                <a:ext cx="73152" cy="73152"/>
              </a:xfrm>
              <a:prstGeom prst="ellipse">
                <a:avLst/>
              </a:prstGeom>
              <a:solidFill>
                <a:schemeClr val="accent2"/>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21" name="Oval 20">
                <a:extLst>
                  <a:ext uri="{FF2B5EF4-FFF2-40B4-BE49-F238E27FC236}">
                    <a16:creationId xmlns:a16="http://schemas.microsoft.com/office/drawing/2014/main" id="{AA2333B2-2D22-D34C-6580-248C5F3D5ACF}"/>
                  </a:ext>
                </a:extLst>
              </p:cNvPr>
              <p:cNvSpPr/>
              <p:nvPr/>
            </p:nvSpPr>
            <p:spPr>
              <a:xfrm>
                <a:off x="5336142" y="5198875"/>
                <a:ext cx="73152" cy="73152"/>
              </a:xfrm>
              <a:prstGeom prst="ellipse">
                <a:avLst/>
              </a:prstGeom>
              <a:solidFill>
                <a:schemeClr val="accent2"/>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57" name="Oval 56">
                <a:extLst>
                  <a:ext uri="{FF2B5EF4-FFF2-40B4-BE49-F238E27FC236}">
                    <a16:creationId xmlns:a16="http://schemas.microsoft.com/office/drawing/2014/main" id="{68BD7E2E-0163-A91A-D81B-6784E516710B}"/>
                  </a:ext>
                </a:extLst>
              </p:cNvPr>
              <p:cNvSpPr/>
              <p:nvPr/>
            </p:nvSpPr>
            <p:spPr>
              <a:xfrm>
                <a:off x="1213661" y="5387320"/>
                <a:ext cx="73152" cy="73152"/>
              </a:xfrm>
              <a:prstGeom prst="ellipse">
                <a:avLst/>
              </a:prstGeom>
              <a:solidFill>
                <a:schemeClr val="accent2"/>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7" name="Oval 6">
                <a:extLst>
                  <a:ext uri="{FF2B5EF4-FFF2-40B4-BE49-F238E27FC236}">
                    <a16:creationId xmlns:a16="http://schemas.microsoft.com/office/drawing/2014/main" id="{434DE6CA-1444-D55B-221A-DF5CB25E364E}"/>
                  </a:ext>
                </a:extLst>
              </p:cNvPr>
              <p:cNvSpPr/>
              <p:nvPr/>
            </p:nvSpPr>
            <p:spPr>
              <a:xfrm>
                <a:off x="2168497" y="5288424"/>
                <a:ext cx="73152" cy="73152"/>
              </a:xfrm>
              <a:prstGeom prst="ellipse">
                <a:avLst/>
              </a:prstGeom>
              <a:solidFill>
                <a:schemeClr val="accent2"/>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8" name="Oval 7">
                <a:extLst>
                  <a:ext uri="{FF2B5EF4-FFF2-40B4-BE49-F238E27FC236}">
                    <a16:creationId xmlns:a16="http://schemas.microsoft.com/office/drawing/2014/main" id="{83EE4C07-966F-F566-CE9B-666FB8F476BC}"/>
                  </a:ext>
                </a:extLst>
              </p:cNvPr>
              <p:cNvSpPr/>
              <p:nvPr/>
            </p:nvSpPr>
            <p:spPr>
              <a:xfrm>
                <a:off x="2720234" y="5227475"/>
                <a:ext cx="73152" cy="73152"/>
              </a:xfrm>
              <a:prstGeom prst="ellipse">
                <a:avLst/>
              </a:prstGeom>
              <a:solidFill>
                <a:schemeClr val="accent2"/>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10" name="Oval 9">
                <a:extLst>
                  <a:ext uri="{FF2B5EF4-FFF2-40B4-BE49-F238E27FC236}">
                    <a16:creationId xmlns:a16="http://schemas.microsoft.com/office/drawing/2014/main" id="{303D5A27-94D4-679B-34E5-9A4D9F8FD5A8}"/>
                  </a:ext>
                </a:extLst>
              </p:cNvPr>
              <p:cNvSpPr/>
              <p:nvPr/>
            </p:nvSpPr>
            <p:spPr>
              <a:xfrm>
                <a:off x="3133045" y="5272360"/>
                <a:ext cx="73152" cy="73152"/>
              </a:xfrm>
              <a:prstGeom prst="ellipse">
                <a:avLst/>
              </a:prstGeom>
              <a:solidFill>
                <a:schemeClr val="accent2"/>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104" name="Oval 103">
                <a:extLst>
                  <a:ext uri="{FF2B5EF4-FFF2-40B4-BE49-F238E27FC236}">
                    <a16:creationId xmlns:a16="http://schemas.microsoft.com/office/drawing/2014/main" id="{11F56A11-C971-F6CF-07E8-4D0FA941A887}"/>
                  </a:ext>
                </a:extLst>
              </p:cNvPr>
              <p:cNvSpPr/>
              <p:nvPr/>
            </p:nvSpPr>
            <p:spPr>
              <a:xfrm>
                <a:off x="5336142" y="4249142"/>
                <a:ext cx="73152" cy="73152"/>
              </a:xfrm>
              <a:prstGeom prst="ellipse">
                <a:avLst/>
              </a:prstGeom>
              <a:solidFill>
                <a:schemeClr val="accent4"/>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62" name="Oval 61">
                <a:extLst>
                  <a:ext uri="{FF2B5EF4-FFF2-40B4-BE49-F238E27FC236}">
                    <a16:creationId xmlns:a16="http://schemas.microsoft.com/office/drawing/2014/main" id="{85C36638-9DF7-7A03-7E09-2BFA3DA07A5E}"/>
                  </a:ext>
                </a:extLst>
              </p:cNvPr>
              <p:cNvSpPr/>
              <p:nvPr/>
            </p:nvSpPr>
            <p:spPr>
              <a:xfrm>
                <a:off x="4918778" y="4382457"/>
                <a:ext cx="73152" cy="73152"/>
              </a:xfrm>
              <a:prstGeom prst="ellipse">
                <a:avLst/>
              </a:prstGeom>
              <a:solidFill>
                <a:schemeClr val="accent4"/>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63" name="Oval 62">
                <a:extLst>
                  <a:ext uri="{FF2B5EF4-FFF2-40B4-BE49-F238E27FC236}">
                    <a16:creationId xmlns:a16="http://schemas.microsoft.com/office/drawing/2014/main" id="{CD6F7DE7-DDC4-3E09-97CE-483FAF5C9CB7}"/>
                  </a:ext>
                </a:extLst>
              </p:cNvPr>
              <p:cNvSpPr/>
              <p:nvPr/>
            </p:nvSpPr>
            <p:spPr>
              <a:xfrm>
                <a:off x="4093648" y="4476742"/>
                <a:ext cx="73152" cy="73152"/>
              </a:xfrm>
              <a:prstGeom prst="ellipse">
                <a:avLst/>
              </a:prstGeom>
              <a:solidFill>
                <a:schemeClr val="accent4"/>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64" name="Oval 63">
                <a:extLst>
                  <a:ext uri="{FF2B5EF4-FFF2-40B4-BE49-F238E27FC236}">
                    <a16:creationId xmlns:a16="http://schemas.microsoft.com/office/drawing/2014/main" id="{954373AD-6DAC-A57C-6574-88792B87B324}"/>
                  </a:ext>
                </a:extLst>
              </p:cNvPr>
              <p:cNvSpPr/>
              <p:nvPr/>
            </p:nvSpPr>
            <p:spPr>
              <a:xfrm>
                <a:off x="3684706" y="4562943"/>
                <a:ext cx="73152" cy="73152"/>
              </a:xfrm>
              <a:prstGeom prst="ellipse">
                <a:avLst/>
              </a:prstGeom>
              <a:solidFill>
                <a:schemeClr val="accent4"/>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65" name="Oval 64">
                <a:extLst>
                  <a:ext uri="{FF2B5EF4-FFF2-40B4-BE49-F238E27FC236}">
                    <a16:creationId xmlns:a16="http://schemas.microsoft.com/office/drawing/2014/main" id="{8F2C15C5-6E1F-C0D2-6736-DDA7047C47A4}"/>
                  </a:ext>
                </a:extLst>
              </p:cNvPr>
              <p:cNvSpPr/>
              <p:nvPr/>
            </p:nvSpPr>
            <p:spPr>
              <a:xfrm>
                <a:off x="3133045" y="4765600"/>
                <a:ext cx="73152" cy="73152"/>
              </a:xfrm>
              <a:prstGeom prst="ellipse">
                <a:avLst/>
              </a:prstGeom>
              <a:solidFill>
                <a:schemeClr val="accent4"/>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66" name="Oval 65">
                <a:extLst>
                  <a:ext uri="{FF2B5EF4-FFF2-40B4-BE49-F238E27FC236}">
                    <a16:creationId xmlns:a16="http://schemas.microsoft.com/office/drawing/2014/main" id="{8F4B9AE1-DFAB-C3A8-7AB2-0CE33B14A10B}"/>
                  </a:ext>
                </a:extLst>
              </p:cNvPr>
              <p:cNvSpPr/>
              <p:nvPr/>
            </p:nvSpPr>
            <p:spPr>
              <a:xfrm>
                <a:off x="2720234" y="4907127"/>
                <a:ext cx="73152" cy="73152"/>
              </a:xfrm>
              <a:prstGeom prst="ellipse">
                <a:avLst/>
              </a:prstGeom>
              <a:solidFill>
                <a:schemeClr val="accent4"/>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67" name="Oval 66">
                <a:extLst>
                  <a:ext uri="{FF2B5EF4-FFF2-40B4-BE49-F238E27FC236}">
                    <a16:creationId xmlns:a16="http://schemas.microsoft.com/office/drawing/2014/main" id="{747D31EC-E707-F11E-E4CB-655F21D99B90}"/>
                  </a:ext>
                </a:extLst>
              </p:cNvPr>
              <p:cNvSpPr/>
              <p:nvPr/>
            </p:nvSpPr>
            <p:spPr>
              <a:xfrm>
                <a:off x="2168497" y="5196514"/>
                <a:ext cx="73152" cy="73152"/>
              </a:xfrm>
              <a:prstGeom prst="ellipse">
                <a:avLst/>
              </a:prstGeom>
              <a:solidFill>
                <a:schemeClr val="accent4"/>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152" name="Oval 151">
                <a:extLst>
                  <a:ext uri="{FF2B5EF4-FFF2-40B4-BE49-F238E27FC236}">
                    <a16:creationId xmlns:a16="http://schemas.microsoft.com/office/drawing/2014/main" id="{F6AFF681-384C-8248-6417-8A3AE06EBA58}"/>
                  </a:ext>
                </a:extLst>
              </p:cNvPr>
              <p:cNvSpPr/>
              <p:nvPr/>
            </p:nvSpPr>
            <p:spPr>
              <a:xfrm>
                <a:off x="1759524" y="5338335"/>
                <a:ext cx="73152" cy="73152"/>
              </a:xfrm>
              <a:prstGeom prst="ellipse">
                <a:avLst/>
              </a:prstGeom>
              <a:solidFill>
                <a:schemeClr val="accent4"/>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6" name="Oval 5">
                <a:extLst>
                  <a:ext uri="{FF2B5EF4-FFF2-40B4-BE49-F238E27FC236}">
                    <a16:creationId xmlns:a16="http://schemas.microsoft.com/office/drawing/2014/main" id="{09ACB597-8990-1FE6-178F-77F3A200D22F}"/>
                  </a:ext>
                </a:extLst>
              </p:cNvPr>
              <p:cNvSpPr/>
              <p:nvPr/>
            </p:nvSpPr>
            <p:spPr>
              <a:xfrm>
                <a:off x="1759524" y="5361576"/>
                <a:ext cx="73152" cy="73152"/>
              </a:xfrm>
              <a:prstGeom prst="ellipse">
                <a:avLst/>
              </a:prstGeom>
              <a:solidFill>
                <a:schemeClr val="accent2"/>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159" name="Oval 158">
                <a:extLst>
                  <a:ext uri="{FF2B5EF4-FFF2-40B4-BE49-F238E27FC236}">
                    <a16:creationId xmlns:a16="http://schemas.microsoft.com/office/drawing/2014/main" id="{6738EF87-D58D-B60F-9183-879C18AD4768}"/>
                  </a:ext>
                </a:extLst>
              </p:cNvPr>
              <p:cNvSpPr/>
              <p:nvPr/>
            </p:nvSpPr>
            <p:spPr>
              <a:xfrm>
                <a:off x="4918778" y="3865813"/>
                <a:ext cx="73152" cy="73152"/>
              </a:xfrm>
              <a:prstGeom prst="ellipse">
                <a:avLst/>
              </a:prstGeom>
              <a:solidFill>
                <a:schemeClr val="tx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162" name="Oval 161">
                <a:extLst>
                  <a:ext uri="{FF2B5EF4-FFF2-40B4-BE49-F238E27FC236}">
                    <a16:creationId xmlns:a16="http://schemas.microsoft.com/office/drawing/2014/main" id="{139A5C29-19FA-0E87-C696-53AE8A3A9F9F}"/>
                  </a:ext>
                </a:extLst>
              </p:cNvPr>
              <p:cNvSpPr/>
              <p:nvPr/>
            </p:nvSpPr>
            <p:spPr>
              <a:xfrm>
                <a:off x="4093648" y="4086451"/>
                <a:ext cx="73152" cy="73152"/>
              </a:xfrm>
              <a:prstGeom prst="ellipse">
                <a:avLst/>
              </a:prstGeom>
              <a:solidFill>
                <a:schemeClr val="tx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163" name="Oval 162">
                <a:extLst>
                  <a:ext uri="{FF2B5EF4-FFF2-40B4-BE49-F238E27FC236}">
                    <a16:creationId xmlns:a16="http://schemas.microsoft.com/office/drawing/2014/main" id="{8FAF5540-8E58-FD43-F2F2-582BD8CE0885}"/>
                  </a:ext>
                </a:extLst>
              </p:cNvPr>
              <p:cNvSpPr/>
              <p:nvPr/>
            </p:nvSpPr>
            <p:spPr>
              <a:xfrm>
                <a:off x="3684706" y="4254857"/>
                <a:ext cx="73152" cy="73152"/>
              </a:xfrm>
              <a:prstGeom prst="ellipse">
                <a:avLst/>
              </a:prstGeom>
              <a:solidFill>
                <a:schemeClr val="tx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164" name="Oval 163">
                <a:extLst>
                  <a:ext uri="{FF2B5EF4-FFF2-40B4-BE49-F238E27FC236}">
                    <a16:creationId xmlns:a16="http://schemas.microsoft.com/office/drawing/2014/main" id="{1C384355-2171-5DF3-06BC-E90EDD50E4E2}"/>
                  </a:ext>
                </a:extLst>
              </p:cNvPr>
              <p:cNvSpPr/>
              <p:nvPr/>
            </p:nvSpPr>
            <p:spPr>
              <a:xfrm>
                <a:off x="3133045" y="4579375"/>
                <a:ext cx="73152" cy="73152"/>
              </a:xfrm>
              <a:prstGeom prst="ellipse">
                <a:avLst/>
              </a:prstGeom>
              <a:solidFill>
                <a:schemeClr val="tx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165" name="Oval 164">
                <a:extLst>
                  <a:ext uri="{FF2B5EF4-FFF2-40B4-BE49-F238E27FC236}">
                    <a16:creationId xmlns:a16="http://schemas.microsoft.com/office/drawing/2014/main" id="{3E8348EA-64C9-65E6-2966-A430CFC3D619}"/>
                  </a:ext>
                </a:extLst>
              </p:cNvPr>
              <p:cNvSpPr/>
              <p:nvPr/>
            </p:nvSpPr>
            <p:spPr>
              <a:xfrm>
                <a:off x="2720234" y="4784706"/>
                <a:ext cx="73152" cy="73152"/>
              </a:xfrm>
              <a:prstGeom prst="ellipse">
                <a:avLst/>
              </a:prstGeom>
              <a:solidFill>
                <a:schemeClr val="tx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166" name="Oval 165">
                <a:extLst>
                  <a:ext uri="{FF2B5EF4-FFF2-40B4-BE49-F238E27FC236}">
                    <a16:creationId xmlns:a16="http://schemas.microsoft.com/office/drawing/2014/main" id="{43D3F925-14E9-10CD-DAAB-532CB9085E78}"/>
                  </a:ext>
                </a:extLst>
              </p:cNvPr>
              <p:cNvSpPr/>
              <p:nvPr/>
            </p:nvSpPr>
            <p:spPr>
              <a:xfrm>
                <a:off x="2168497" y="5152710"/>
                <a:ext cx="73152" cy="73152"/>
              </a:xfrm>
              <a:prstGeom prst="ellipse">
                <a:avLst/>
              </a:prstGeom>
              <a:solidFill>
                <a:schemeClr val="tx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167" name="Oval 166">
                <a:extLst>
                  <a:ext uri="{FF2B5EF4-FFF2-40B4-BE49-F238E27FC236}">
                    <a16:creationId xmlns:a16="http://schemas.microsoft.com/office/drawing/2014/main" id="{DA50C89E-F4FD-245D-02CD-B31F07E8CDDA}"/>
                  </a:ext>
                </a:extLst>
              </p:cNvPr>
              <p:cNvSpPr/>
              <p:nvPr/>
            </p:nvSpPr>
            <p:spPr>
              <a:xfrm>
                <a:off x="1759527" y="5311004"/>
                <a:ext cx="73152" cy="73152"/>
              </a:xfrm>
              <a:prstGeom prst="ellipse">
                <a:avLst/>
              </a:prstGeom>
              <a:solidFill>
                <a:schemeClr val="tx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grpSp>
        <p:grpSp>
          <p:nvGrpSpPr>
            <p:cNvPr id="327" name="Group 326">
              <a:extLst>
                <a:ext uri="{FF2B5EF4-FFF2-40B4-BE49-F238E27FC236}">
                  <a16:creationId xmlns:a16="http://schemas.microsoft.com/office/drawing/2014/main" id="{3A8D0741-661A-07FA-A61E-A60B13C3499F}"/>
                </a:ext>
              </a:extLst>
            </p:cNvPr>
            <p:cNvGrpSpPr/>
            <p:nvPr/>
          </p:nvGrpSpPr>
          <p:grpSpPr>
            <a:xfrm>
              <a:off x="6452524" y="2982787"/>
              <a:ext cx="64008" cy="1176813"/>
              <a:chOff x="7924544" y="2809205"/>
              <a:chExt cx="64008" cy="503154"/>
            </a:xfrm>
          </p:grpSpPr>
          <p:cxnSp>
            <p:nvCxnSpPr>
              <p:cNvPr id="328" name="Straight Connector 327">
                <a:extLst>
                  <a:ext uri="{FF2B5EF4-FFF2-40B4-BE49-F238E27FC236}">
                    <a16:creationId xmlns:a16="http://schemas.microsoft.com/office/drawing/2014/main" id="{5E7F2ED8-D222-F1C6-069A-81D00FFBE0C6}"/>
                  </a:ext>
                </a:extLst>
              </p:cNvPr>
              <p:cNvCxnSpPr>
                <a:cxnSpLocks/>
              </p:cNvCxnSpPr>
              <p:nvPr/>
            </p:nvCxnSpPr>
            <p:spPr>
              <a:xfrm>
                <a:off x="7956548" y="2811286"/>
                <a:ext cx="0" cy="4970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9" name="Straight Connector 328">
                <a:extLst>
                  <a:ext uri="{FF2B5EF4-FFF2-40B4-BE49-F238E27FC236}">
                    <a16:creationId xmlns:a16="http://schemas.microsoft.com/office/drawing/2014/main" id="{CBE1B530-9B67-F2D2-D9F9-5E3FB8975122}"/>
                  </a:ext>
                </a:extLst>
              </p:cNvPr>
              <p:cNvCxnSpPr>
                <a:cxnSpLocks/>
              </p:cNvCxnSpPr>
              <p:nvPr/>
            </p:nvCxnSpPr>
            <p:spPr>
              <a:xfrm flipH="1">
                <a:off x="7924544" y="2809205"/>
                <a:ext cx="6400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0" name="Straight Connector 329">
                <a:extLst>
                  <a:ext uri="{FF2B5EF4-FFF2-40B4-BE49-F238E27FC236}">
                    <a16:creationId xmlns:a16="http://schemas.microsoft.com/office/drawing/2014/main" id="{83DB995A-EB8E-E5B3-580C-E6E75BF8C189}"/>
                  </a:ext>
                </a:extLst>
              </p:cNvPr>
              <p:cNvCxnSpPr>
                <a:cxnSpLocks/>
              </p:cNvCxnSpPr>
              <p:nvPr/>
            </p:nvCxnSpPr>
            <p:spPr>
              <a:xfrm flipH="1">
                <a:off x="7924544" y="3312359"/>
                <a:ext cx="6400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1" name="Group 330">
              <a:extLst>
                <a:ext uri="{FF2B5EF4-FFF2-40B4-BE49-F238E27FC236}">
                  <a16:creationId xmlns:a16="http://schemas.microsoft.com/office/drawing/2014/main" id="{798A3A92-FC7F-D7A8-1944-484831FBF56A}"/>
                </a:ext>
              </a:extLst>
            </p:cNvPr>
            <p:cNvGrpSpPr/>
            <p:nvPr/>
          </p:nvGrpSpPr>
          <p:grpSpPr>
            <a:xfrm>
              <a:off x="6178879" y="3552131"/>
              <a:ext cx="64008" cy="702726"/>
              <a:chOff x="7924544" y="2809205"/>
              <a:chExt cx="64008" cy="503154"/>
            </a:xfrm>
          </p:grpSpPr>
          <p:cxnSp>
            <p:nvCxnSpPr>
              <p:cNvPr id="332" name="Straight Connector 331">
                <a:extLst>
                  <a:ext uri="{FF2B5EF4-FFF2-40B4-BE49-F238E27FC236}">
                    <a16:creationId xmlns:a16="http://schemas.microsoft.com/office/drawing/2014/main" id="{B6108FB7-FE13-C024-033D-038F00F99F75}"/>
                  </a:ext>
                </a:extLst>
              </p:cNvPr>
              <p:cNvCxnSpPr>
                <a:cxnSpLocks/>
              </p:cNvCxnSpPr>
              <p:nvPr/>
            </p:nvCxnSpPr>
            <p:spPr>
              <a:xfrm>
                <a:off x="7956548" y="2811286"/>
                <a:ext cx="0" cy="4970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0C55F4A6-DB51-10FC-135E-C4855DC39CC9}"/>
                  </a:ext>
                </a:extLst>
              </p:cNvPr>
              <p:cNvCxnSpPr>
                <a:cxnSpLocks/>
              </p:cNvCxnSpPr>
              <p:nvPr/>
            </p:nvCxnSpPr>
            <p:spPr>
              <a:xfrm flipH="1">
                <a:off x="7924544" y="2809205"/>
                <a:ext cx="6400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4" name="Straight Connector 333">
                <a:extLst>
                  <a:ext uri="{FF2B5EF4-FFF2-40B4-BE49-F238E27FC236}">
                    <a16:creationId xmlns:a16="http://schemas.microsoft.com/office/drawing/2014/main" id="{25F044C3-D030-13A8-E580-6A9F1247B3CE}"/>
                  </a:ext>
                </a:extLst>
              </p:cNvPr>
              <p:cNvCxnSpPr>
                <a:cxnSpLocks/>
              </p:cNvCxnSpPr>
              <p:nvPr/>
            </p:nvCxnSpPr>
            <p:spPr>
              <a:xfrm flipH="1">
                <a:off x="7924544" y="3312359"/>
                <a:ext cx="6400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5" name="Group 334">
              <a:extLst>
                <a:ext uri="{FF2B5EF4-FFF2-40B4-BE49-F238E27FC236}">
                  <a16:creationId xmlns:a16="http://schemas.microsoft.com/office/drawing/2014/main" id="{AC3647D0-0AD5-D577-9603-C60B0EA16D08}"/>
                </a:ext>
              </a:extLst>
            </p:cNvPr>
            <p:cNvGrpSpPr/>
            <p:nvPr/>
          </p:nvGrpSpPr>
          <p:grpSpPr>
            <a:xfrm>
              <a:off x="5637756" y="3795781"/>
              <a:ext cx="64008" cy="649734"/>
              <a:chOff x="7924544" y="2809205"/>
              <a:chExt cx="64008" cy="503154"/>
            </a:xfrm>
          </p:grpSpPr>
          <p:cxnSp>
            <p:nvCxnSpPr>
              <p:cNvPr id="336" name="Straight Connector 335">
                <a:extLst>
                  <a:ext uri="{FF2B5EF4-FFF2-40B4-BE49-F238E27FC236}">
                    <a16:creationId xmlns:a16="http://schemas.microsoft.com/office/drawing/2014/main" id="{CBA19B23-E77F-BF4F-84DD-B47F546518A0}"/>
                  </a:ext>
                </a:extLst>
              </p:cNvPr>
              <p:cNvCxnSpPr>
                <a:cxnSpLocks/>
              </p:cNvCxnSpPr>
              <p:nvPr/>
            </p:nvCxnSpPr>
            <p:spPr>
              <a:xfrm>
                <a:off x="7956548" y="2811286"/>
                <a:ext cx="0" cy="4970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7" name="Straight Connector 336">
                <a:extLst>
                  <a:ext uri="{FF2B5EF4-FFF2-40B4-BE49-F238E27FC236}">
                    <a16:creationId xmlns:a16="http://schemas.microsoft.com/office/drawing/2014/main" id="{D2891642-79BB-1172-48A1-E25CE90E781C}"/>
                  </a:ext>
                </a:extLst>
              </p:cNvPr>
              <p:cNvCxnSpPr>
                <a:cxnSpLocks/>
              </p:cNvCxnSpPr>
              <p:nvPr/>
            </p:nvCxnSpPr>
            <p:spPr>
              <a:xfrm flipH="1">
                <a:off x="7924544" y="2809205"/>
                <a:ext cx="6400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 name="Straight Connector 337">
                <a:extLst>
                  <a:ext uri="{FF2B5EF4-FFF2-40B4-BE49-F238E27FC236}">
                    <a16:creationId xmlns:a16="http://schemas.microsoft.com/office/drawing/2014/main" id="{BF3AE703-FCA0-7BD7-791C-C5B0DC8098E9}"/>
                  </a:ext>
                </a:extLst>
              </p:cNvPr>
              <p:cNvCxnSpPr>
                <a:cxnSpLocks/>
              </p:cNvCxnSpPr>
              <p:nvPr/>
            </p:nvCxnSpPr>
            <p:spPr>
              <a:xfrm flipH="1">
                <a:off x="7924544" y="3312359"/>
                <a:ext cx="6400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9" name="Group 338">
              <a:extLst>
                <a:ext uri="{FF2B5EF4-FFF2-40B4-BE49-F238E27FC236}">
                  <a16:creationId xmlns:a16="http://schemas.microsoft.com/office/drawing/2014/main" id="{15BDC0C7-70B7-166C-CE87-82AB1CE0B16B}"/>
                </a:ext>
              </a:extLst>
            </p:cNvPr>
            <p:cNvGrpSpPr/>
            <p:nvPr/>
          </p:nvGrpSpPr>
          <p:grpSpPr>
            <a:xfrm>
              <a:off x="5372611" y="3968507"/>
              <a:ext cx="64008" cy="630936"/>
              <a:chOff x="7924544" y="2809205"/>
              <a:chExt cx="64008" cy="503154"/>
            </a:xfrm>
          </p:grpSpPr>
          <p:cxnSp>
            <p:nvCxnSpPr>
              <p:cNvPr id="340" name="Straight Connector 339">
                <a:extLst>
                  <a:ext uri="{FF2B5EF4-FFF2-40B4-BE49-F238E27FC236}">
                    <a16:creationId xmlns:a16="http://schemas.microsoft.com/office/drawing/2014/main" id="{10A10AFA-CD4B-4CEF-91C6-81805FBAFD47}"/>
                  </a:ext>
                </a:extLst>
              </p:cNvPr>
              <p:cNvCxnSpPr>
                <a:cxnSpLocks/>
              </p:cNvCxnSpPr>
              <p:nvPr/>
            </p:nvCxnSpPr>
            <p:spPr>
              <a:xfrm>
                <a:off x="7956548" y="2811286"/>
                <a:ext cx="0" cy="4970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1" name="Straight Connector 340">
                <a:extLst>
                  <a:ext uri="{FF2B5EF4-FFF2-40B4-BE49-F238E27FC236}">
                    <a16:creationId xmlns:a16="http://schemas.microsoft.com/office/drawing/2014/main" id="{D4DC062B-C226-77F4-7AD8-4EAEFE64E091}"/>
                  </a:ext>
                </a:extLst>
              </p:cNvPr>
              <p:cNvCxnSpPr>
                <a:cxnSpLocks/>
              </p:cNvCxnSpPr>
              <p:nvPr/>
            </p:nvCxnSpPr>
            <p:spPr>
              <a:xfrm flipH="1">
                <a:off x="7924544" y="2809205"/>
                <a:ext cx="6400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2" name="Straight Connector 341">
                <a:extLst>
                  <a:ext uri="{FF2B5EF4-FFF2-40B4-BE49-F238E27FC236}">
                    <a16:creationId xmlns:a16="http://schemas.microsoft.com/office/drawing/2014/main" id="{17A3901A-197E-EBA6-0377-A9DA78E6D670}"/>
                  </a:ext>
                </a:extLst>
              </p:cNvPr>
              <p:cNvCxnSpPr>
                <a:cxnSpLocks/>
              </p:cNvCxnSpPr>
              <p:nvPr/>
            </p:nvCxnSpPr>
            <p:spPr>
              <a:xfrm flipH="1">
                <a:off x="7924544" y="3312359"/>
                <a:ext cx="6400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3" name="Group 342">
              <a:extLst>
                <a:ext uri="{FF2B5EF4-FFF2-40B4-BE49-F238E27FC236}">
                  <a16:creationId xmlns:a16="http://schemas.microsoft.com/office/drawing/2014/main" id="{01ECCF45-E975-7C17-05CD-36A87B3E5053}"/>
                </a:ext>
              </a:extLst>
            </p:cNvPr>
            <p:cNvGrpSpPr/>
            <p:nvPr/>
          </p:nvGrpSpPr>
          <p:grpSpPr>
            <a:xfrm>
              <a:off x="5010940" y="4419058"/>
              <a:ext cx="64008" cy="374904"/>
              <a:chOff x="7924544" y="2809205"/>
              <a:chExt cx="64008" cy="503154"/>
            </a:xfrm>
          </p:grpSpPr>
          <p:cxnSp>
            <p:nvCxnSpPr>
              <p:cNvPr id="344" name="Straight Connector 343">
                <a:extLst>
                  <a:ext uri="{FF2B5EF4-FFF2-40B4-BE49-F238E27FC236}">
                    <a16:creationId xmlns:a16="http://schemas.microsoft.com/office/drawing/2014/main" id="{D92F3075-EBEF-7101-0D94-4AA733C0E716}"/>
                  </a:ext>
                </a:extLst>
              </p:cNvPr>
              <p:cNvCxnSpPr>
                <a:cxnSpLocks/>
              </p:cNvCxnSpPr>
              <p:nvPr/>
            </p:nvCxnSpPr>
            <p:spPr>
              <a:xfrm>
                <a:off x="7956548" y="2811286"/>
                <a:ext cx="0" cy="4970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5" name="Straight Connector 344">
                <a:extLst>
                  <a:ext uri="{FF2B5EF4-FFF2-40B4-BE49-F238E27FC236}">
                    <a16:creationId xmlns:a16="http://schemas.microsoft.com/office/drawing/2014/main" id="{670B4F75-2AA7-80EA-0068-C7B7139C8BAB}"/>
                  </a:ext>
                </a:extLst>
              </p:cNvPr>
              <p:cNvCxnSpPr>
                <a:cxnSpLocks/>
              </p:cNvCxnSpPr>
              <p:nvPr/>
            </p:nvCxnSpPr>
            <p:spPr>
              <a:xfrm flipH="1">
                <a:off x="7924544" y="2809205"/>
                <a:ext cx="6400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6" name="Straight Connector 345">
                <a:extLst>
                  <a:ext uri="{FF2B5EF4-FFF2-40B4-BE49-F238E27FC236}">
                    <a16:creationId xmlns:a16="http://schemas.microsoft.com/office/drawing/2014/main" id="{6460D0E5-C2A7-7628-2B99-2F1005072667}"/>
                  </a:ext>
                </a:extLst>
              </p:cNvPr>
              <p:cNvCxnSpPr>
                <a:cxnSpLocks/>
              </p:cNvCxnSpPr>
              <p:nvPr/>
            </p:nvCxnSpPr>
            <p:spPr>
              <a:xfrm flipH="1">
                <a:off x="7924544" y="3312359"/>
                <a:ext cx="6400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7" name="Group 346">
              <a:extLst>
                <a:ext uri="{FF2B5EF4-FFF2-40B4-BE49-F238E27FC236}">
                  <a16:creationId xmlns:a16="http://schemas.microsoft.com/office/drawing/2014/main" id="{8F200BAE-4DA6-2F7E-8AA9-2BE0A0AE32B3}"/>
                </a:ext>
              </a:extLst>
            </p:cNvPr>
            <p:cNvGrpSpPr/>
            <p:nvPr/>
          </p:nvGrpSpPr>
          <p:grpSpPr>
            <a:xfrm>
              <a:off x="4738749" y="4637814"/>
              <a:ext cx="64008" cy="342465"/>
              <a:chOff x="7924544" y="2809205"/>
              <a:chExt cx="64008" cy="503154"/>
            </a:xfrm>
          </p:grpSpPr>
          <p:cxnSp>
            <p:nvCxnSpPr>
              <p:cNvPr id="348" name="Straight Connector 347">
                <a:extLst>
                  <a:ext uri="{FF2B5EF4-FFF2-40B4-BE49-F238E27FC236}">
                    <a16:creationId xmlns:a16="http://schemas.microsoft.com/office/drawing/2014/main" id="{1A2F1695-8742-37C5-E252-BD1A4EE341FF}"/>
                  </a:ext>
                </a:extLst>
              </p:cNvPr>
              <p:cNvCxnSpPr>
                <a:cxnSpLocks/>
              </p:cNvCxnSpPr>
              <p:nvPr/>
            </p:nvCxnSpPr>
            <p:spPr>
              <a:xfrm>
                <a:off x="7956548" y="2811286"/>
                <a:ext cx="0" cy="4970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9" name="Straight Connector 348">
                <a:extLst>
                  <a:ext uri="{FF2B5EF4-FFF2-40B4-BE49-F238E27FC236}">
                    <a16:creationId xmlns:a16="http://schemas.microsoft.com/office/drawing/2014/main" id="{6845C39A-330F-0E9A-D6C5-82C901F99618}"/>
                  </a:ext>
                </a:extLst>
              </p:cNvPr>
              <p:cNvCxnSpPr>
                <a:cxnSpLocks/>
              </p:cNvCxnSpPr>
              <p:nvPr/>
            </p:nvCxnSpPr>
            <p:spPr>
              <a:xfrm flipH="1">
                <a:off x="7924544" y="2809205"/>
                <a:ext cx="6400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0" name="Straight Connector 349">
                <a:extLst>
                  <a:ext uri="{FF2B5EF4-FFF2-40B4-BE49-F238E27FC236}">
                    <a16:creationId xmlns:a16="http://schemas.microsoft.com/office/drawing/2014/main" id="{244D587C-6A09-65EF-FBCC-B2FC6BBBD5C3}"/>
                  </a:ext>
                </a:extLst>
              </p:cNvPr>
              <p:cNvCxnSpPr>
                <a:cxnSpLocks/>
              </p:cNvCxnSpPr>
              <p:nvPr/>
            </p:nvCxnSpPr>
            <p:spPr>
              <a:xfrm flipH="1">
                <a:off x="7924544" y="3312359"/>
                <a:ext cx="6400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51" name="Group 350">
              <a:extLst>
                <a:ext uri="{FF2B5EF4-FFF2-40B4-BE49-F238E27FC236}">
                  <a16:creationId xmlns:a16="http://schemas.microsoft.com/office/drawing/2014/main" id="{3DD40004-4C52-8492-C0EC-C9747193B108}"/>
                </a:ext>
              </a:extLst>
            </p:cNvPr>
            <p:cNvGrpSpPr/>
            <p:nvPr/>
          </p:nvGrpSpPr>
          <p:grpSpPr>
            <a:xfrm>
              <a:off x="6452524" y="3800477"/>
              <a:ext cx="64008" cy="969264"/>
              <a:chOff x="6800850" y="4577961"/>
              <a:chExt cx="200024" cy="349635"/>
            </a:xfrm>
          </p:grpSpPr>
          <p:cxnSp>
            <p:nvCxnSpPr>
              <p:cNvPr id="352" name="Straight Connector 351">
                <a:extLst>
                  <a:ext uri="{FF2B5EF4-FFF2-40B4-BE49-F238E27FC236}">
                    <a16:creationId xmlns:a16="http://schemas.microsoft.com/office/drawing/2014/main" id="{A95197D8-864B-D9FA-BB7F-7B51D2309620}"/>
                  </a:ext>
                </a:extLst>
              </p:cNvPr>
              <p:cNvCxnSpPr>
                <a:cxnSpLocks/>
              </p:cNvCxnSpPr>
              <p:nvPr/>
            </p:nvCxnSpPr>
            <p:spPr>
              <a:xfrm>
                <a:off x="6900862" y="4577961"/>
                <a:ext cx="0" cy="349635"/>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53" name="Straight Connector 352">
                <a:extLst>
                  <a:ext uri="{FF2B5EF4-FFF2-40B4-BE49-F238E27FC236}">
                    <a16:creationId xmlns:a16="http://schemas.microsoft.com/office/drawing/2014/main" id="{31085021-6F19-A7B2-C115-7D979203D5C8}"/>
                  </a:ext>
                </a:extLst>
              </p:cNvPr>
              <p:cNvCxnSpPr>
                <a:cxnSpLocks/>
              </p:cNvCxnSpPr>
              <p:nvPr/>
            </p:nvCxnSpPr>
            <p:spPr>
              <a:xfrm flipH="1">
                <a:off x="6800850" y="457843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54" name="Straight Connector 353">
                <a:extLst>
                  <a:ext uri="{FF2B5EF4-FFF2-40B4-BE49-F238E27FC236}">
                    <a16:creationId xmlns:a16="http://schemas.microsoft.com/office/drawing/2014/main" id="{8A560999-F3F6-D1C4-5BE7-B5FBBE5AC1EB}"/>
                  </a:ext>
                </a:extLst>
              </p:cNvPr>
              <p:cNvCxnSpPr>
                <a:cxnSpLocks/>
              </p:cNvCxnSpPr>
              <p:nvPr/>
            </p:nvCxnSpPr>
            <p:spPr>
              <a:xfrm flipH="1">
                <a:off x="6800850" y="492671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grpSp>
        <p:grpSp>
          <p:nvGrpSpPr>
            <p:cNvPr id="355" name="Group 354">
              <a:extLst>
                <a:ext uri="{FF2B5EF4-FFF2-40B4-BE49-F238E27FC236}">
                  <a16:creationId xmlns:a16="http://schemas.microsoft.com/office/drawing/2014/main" id="{800FAD36-7E80-B114-6E56-A78FE912B735}"/>
                </a:ext>
              </a:extLst>
            </p:cNvPr>
            <p:cNvGrpSpPr/>
            <p:nvPr/>
          </p:nvGrpSpPr>
          <p:grpSpPr>
            <a:xfrm>
              <a:off x="6178879" y="4025369"/>
              <a:ext cx="64008" cy="786384"/>
              <a:chOff x="6800850" y="4577961"/>
              <a:chExt cx="200024" cy="349635"/>
            </a:xfrm>
          </p:grpSpPr>
          <p:cxnSp>
            <p:nvCxnSpPr>
              <p:cNvPr id="356" name="Straight Connector 355">
                <a:extLst>
                  <a:ext uri="{FF2B5EF4-FFF2-40B4-BE49-F238E27FC236}">
                    <a16:creationId xmlns:a16="http://schemas.microsoft.com/office/drawing/2014/main" id="{E3025BB0-2731-1A56-8ADD-C3A387D8A682}"/>
                  </a:ext>
                </a:extLst>
              </p:cNvPr>
              <p:cNvCxnSpPr>
                <a:cxnSpLocks/>
              </p:cNvCxnSpPr>
              <p:nvPr/>
            </p:nvCxnSpPr>
            <p:spPr>
              <a:xfrm>
                <a:off x="6900862" y="4577961"/>
                <a:ext cx="0" cy="349635"/>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57" name="Straight Connector 356">
                <a:extLst>
                  <a:ext uri="{FF2B5EF4-FFF2-40B4-BE49-F238E27FC236}">
                    <a16:creationId xmlns:a16="http://schemas.microsoft.com/office/drawing/2014/main" id="{7AB65112-487A-4733-838C-509381CE1555}"/>
                  </a:ext>
                </a:extLst>
              </p:cNvPr>
              <p:cNvCxnSpPr>
                <a:cxnSpLocks/>
              </p:cNvCxnSpPr>
              <p:nvPr/>
            </p:nvCxnSpPr>
            <p:spPr>
              <a:xfrm flipH="1">
                <a:off x="6800850" y="457843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58" name="Straight Connector 357">
                <a:extLst>
                  <a:ext uri="{FF2B5EF4-FFF2-40B4-BE49-F238E27FC236}">
                    <a16:creationId xmlns:a16="http://schemas.microsoft.com/office/drawing/2014/main" id="{B4862159-D9B1-B162-F242-D2A524077A99}"/>
                  </a:ext>
                </a:extLst>
              </p:cNvPr>
              <p:cNvCxnSpPr>
                <a:cxnSpLocks/>
              </p:cNvCxnSpPr>
              <p:nvPr/>
            </p:nvCxnSpPr>
            <p:spPr>
              <a:xfrm flipH="1">
                <a:off x="6800850" y="492671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grpSp>
        <p:grpSp>
          <p:nvGrpSpPr>
            <p:cNvPr id="359" name="Group 358">
              <a:extLst>
                <a:ext uri="{FF2B5EF4-FFF2-40B4-BE49-F238E27FC236}">
                  <a16:creationId xmlns:a16="http://schemas.microsoft.com/office/drawing/2014/main" id="{F77996A0-023B-EE00-BD12-0C186B4FD28C}"/>
                </a:ext>
              </a:extLst>
            </p:cNvPr>
            <p:cNvGrpSpPr/>
            <p:nvPr/>
          </p:nvGrpSpPr>
          <p:grpSpPr>
            <a:xfrm>
              <a:off x="5637756" y="4143374"/>
              <a:ext cx="64008" cy="741267"/>
              <a:chOff x="6800850" y="4577961"/>
              <a:chExt cx="200024" cy="349635"/>
            </a:xfrm>
          </p:grpSpPr>
          <p:cxnSp>
            <p:nvCxnSpPr>
              <p:cNvPr id="360" name="Straight Connector 359">
                <a:extLst>
                  <a:ext uri="{FF2B5EF4-FFF2-40B4-BE49-F238E27FC236}">
                    <a16:creationId xmlns:a16="http://schemas.microsoft.com/office/drawing/2014/main" id="{AB4F96A0-1AAF-8076-3475-401C3404F1EF}"/>
                  </a:ext>
                </a:extLst>
              </p:cNvPr>
              <p:cNvCxnSpPr>
                <a:cxnSpLocks/>
              </p:cNvCxnSpPr>
              <p:nvPr/>
            </p:nvCxnSpPr>
            <p:spPr>
              <a:xfrm>
                <a:off x="6900862" y="4577961"/>
                <a:ext cx="0" cy="349635"/>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61" name="Straight Connector 360">
                <a:extLst>
                  <a:ext uri="{FF2B5EF4-FFF2-40B4-BE49-F238E27FC236}">
                    <a16:creationId xmlns:a16="http://schemas.microsoft.com/office/drawing/2014/main" id="{31A89AD9-FD2E-9E4C-2385-396D85F1F37C}"/>
                  </a:ext>
                </a:extLst>
              </p:cNvPr>
              <p:cNvCxnSpPr>
                <a:cxnSpLocks/>
              </p:cNvCxnSpPr>
              <p:nvPr/>
            </p:nvCxnSpPr>
            <p:spPr>
              <a:xfrm flipH="1">
                <a:off x="6800850" y="457843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62" name="Straight Connector 361">
                <a:extLst>
                  <a:ext uri="{FF2B5EF4-FFF2-40B4-BE49-F238E27FC236}">
                    <a16:creationId xmlns:a16="http://schemas.microsoft.com/office/drawing/2014/main" id="{7BB0A323-E9FD-DC27-937B-54B5CB42C31C}"/>
                  </a:ext>
                </a:extLst>
              </p:cNvPr>
              <p:cNvCxnSpPr>
                <a:cxnSpLocks/>
              </p:cNvCxnSpPr>
              <p:nvPr/>
            </p:nvCxnSpPr>
            <p:spPr>
              <a:xfrm flipH="1">
                <a:off x="6800850" y="492671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grpSp>
        <p:grpSp>
          <p:nvGrpSpPr>
            <p:cNvPr id="363" name="Group 362">
              <a:extLst>
                <a:ext uri="{FF2B5EF4-FFF2-40B4-BE49-F238E27FC236}">
                  <a16:creationId xmlns:a16="http://schemas.microsoft.com/office/drawing/2014/main" id="{5EDC018A-45AE-C6DE-34EA-50B2E7C20A44}"/>
                </a:ext>
              </a:extLst>
            </p:cNvPr>
            <p:cNvGrpSpPr/>
            <p:nvPr/>
          </p:nvGrpSpPr>
          <p:grpSpPr>
            <a:xfrm>
              <a:off x="5372611" y="4229203"/>
              <a:ext cx="64008" cy="722376"/>
              <a:chOff x="6800850" y="4577961"/>
              <a:chExt cx="200024" cy="349635"/>
            </a:xfrm>
          </p:grpSpPr>
          <p:cxnSp>
            <p:nvCxnSpPr>
              <p:cNvPr id="364" name="Straight Connector 363">
                <a:extLst>
                  <a:ext uri="{FF2B5EF4-FFF2-40B4-BE49-F238E27FC236}">
                    <a16:creationId xmlns:a16="http://schemas.microsoft.com/office/drawing/2014/main" id="{09B3109F-F7F5-2C56-3C49-A9E2846F4CA1}"/>
                  </a:ext>
                </a:extLst>
              </p:cNvPr>
              <p:cNvCxnSpPr>
                <a:cxnSpLocks/>
              </p:cNvCxnSpPr>
              <p:nvPr/>
            </p:nvCxnSpPr>
            <p:spPr>
              <a:xfrm>
                <a:off x="6900862" y="4577961"/>
                <a:ext cx="0" cy="349635"/>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65" name="Straight Connector 364">
                <a:extLst>
                  <a:ext uri="{FF2B5EF4-FFF2-40B4-BE49-F238E27FC236}">
                    <a16:creationId xmlns:a16="http://schemas.microsoft.com/office/drawing/2014/main" id="{7E4CEFB6-20E1-504C-DE94-9BCDD2D5CBCC}"/>
                  </a:ext>
                </a:extLst>
              </p:cNvPr>
              <p:cNvCxnSpPr>
                <a:cxnSpLocks/>
              </p:cNvCxnSpPr>
              <p:nvPr/>
            </p:nvCxnSpPr>
            <p:spPr>
              <a:xfrm flipH="1">
                <a:off x="6800850" y="457843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66" name="Straight Connector 365">
                <a:extLst>
                  <a:ext uri="{FF2B5EF4-FFF2-40B4-BE49-F238E27FC236}">
                    <a16:creationId xmlns:a16="http://schemas.microsoft.com/office/drawing/2014/main" id="{7D5B3825-C443-AE14-5CDD-7CF594B9FF39}"/>
                  </a:ext>
                </a:extLst>
              </p:cNvPr>
              <p:cNvCxnSpPr>
                <a:cxnSpLocks/>
              </p:cNvCxnSpPr>
              <p:nvPr/>
            </p:nvCxnSpPr>
            <p:spPr>
              <a:xfrm flipH="1">
                <a:off x="6800850" y="492671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grpSp>
        <p:grpSp>
          <p:nvGrpSpPr>
            <p:cNvPr id="367" name="Group 366">
              <a:extLst>
                <a:ext uri="{FF2B5EF4-FFF2-40B4-BE49-F238E27FC236}">
                  <a16:creationId xmlns:a16="http://schemas.microsoft.com/office/drawing/2014/main" id="{A82627D4-0DED-43F0-2367-9B16BB90FEC1}"/>
                </a:ext>
              </a:extLst>
            </p:cNvPr>
            <p:cNvGrpSpPr/>
            <p:nvPr/>
          </p:nvGrpSpPr>
          <p:grpSpPr>
            <a:xfrm>
              <a:off x="5010940" y="4513911"/>
              <a:ext cx="64008" cy="557784"/>
              <a:chOff x="6800850" y="4577961"/>
              <a:chExt cx="200024" cy="349635"/>
            </a:xfrm>
          </p:grpSpPr>
          <p:cxnSp>
            <p:nvCxnSpPr>
              <p:cNvPr id="368" name="Straight Connector 367">
                <a:extLst>
                  <a:ext uri="{FF2B5EF4-FFF2-40B4-BE49-F238E27FC236}">
                    <a16:creationId xmlns:a16="http://schemas.microsoft.com/office/drawing/2014/main" id="{97500759-0B56-7ED6-095F-81AE5B02975B}"/>
                  </a:ext>
                </a:extLst>
              </p:cNvPr>
              <p:cNvCxnSpPr>
                <a:cxnSpLocks/>
              </p:cNvCxnSpPr>
              <p:nvPr/>
            </p:nvCxnSpPr>
            <p:spPr>
              <a:xfrm>
                <a:off x="6900862" y="4577961"/>
                <a:ext cx="0" cy="349635"/>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69" name="Straight Connector 368">
                <a:extLst>
                  <a:ext uri="{FF2B5EF4-FFF2-40B4-BE49-F238E27FC236}">
                    <a16:creationId xmlns:a16="http://schemas.microsoft.com/office/drawing/2014/main" id="{58CC66BA-49CF-DA00-F3F5-F244AC8FE949}"/>
                  </a:ext>
                </a:extLst>
              </p:cNvPr>
              <p:cNvCxnSpPr>
                <a:cxnSpLocks/>
              </p:cNvCxnSpPr>
              <p:nvPr/>
            </p:nvCxnSpPr>
            <p:spPr>
              <a:xfrm flipH="1">
                <a:off x="6800850" y="457843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70" name="Straight Connector 369">
                <a:extLst>
                  <a:ext uri="{FF2B5EF4-FFF2-40B4-BE49-F238E27FC236}">
                    <a16:creationId xmlns:a16="http://schemas.microsoft.com/office/drawing/2014/main" id="{8C4F2691-9CD3-3B49-9048-3A80358A64F6}"/>
                  </a:ext>
                </a:extLst>
              </p:cNvPr>
              <p:cNvCxnSpPr>
                <a:cxnSpLocks/>
              </p:cNvCxnSpPr>
              <p:nvPr/>
            </p:nvCxnSpPr>
            <p:spPr>
              <a:xfrm flipH="1">
                <a:off x="6800850" y="492671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grpSp>
        <p:grpSp>
          <p:nvGrpSpPr>
            <p:cNvPr id="371" name="Group 370">
              <a:extLst>
                <a:ext uri="{FF2B5EF4-FFF2-40B4-BE49-F238E27FC236}">
                  <a16:creationId xmlns:a16="http://schemas.microsoft.com/office/drawing/2014/main" id="{9D4900C2-6899-8771-CE82-6F6FB97C8735}"/>
                </a:ext>
              </a:extLst>
            </p:cNvPr>
            <p:cNvGrpSpPr/>
            <p:nvPr/>
          </p:nvGrpSpPr>
          <p:grpSpPr>
            <a:xfrm>
              <a:off x="4383716" y="5184126"/>
              <a:ext cx="64008" cy="109164"/>
              <a:chOff x="6800850" y="4577961"/>
              <a:chExt cx="200024" cy="349635"/>
            </a:xfrm>
          </p:grpSpPr>
          <p:cxnSp>
            <p:nvCxnSpPr>
              <p:cNvPr id="372" name="Straight Connector 371">
                <a:extLst>
                  <a:ext uri="{FF2B5EF4-FFF2-40B4-BE49-F238E27FC236}">
                    <a16:creationId xmlns:a16="http://schemas.microsoft.com/office/drawing/2014/main" id="{DC552D02-0E0A-9ADD-6FA2-904130809050}"/>
                  </a:ext>
                </a:extLst>
              </p:cNvPr>
              <p:cNvCxnSpPr>
                <a:cxnSpLocks/>
              </p:cNvCxnSpPr>
              <p:nvPr/>
            </p:nvCxnSpPr>
            <p:spPr>
              <a:xfrm>
                <a:off x="6900862" y="4577961"/>
                <a:ext cx="0" cy="349635"/>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B6E735BE-FD95-F3DD-290E-FB9FDBA7C527}"/>
                  </a:ext>
                </a:extLst>
              </p:cNvPr>
              <p:cNvCxnSpPr>
                <a:cxnSpLocks/>
              </p:cNvCxnSpPr>
              <p:nvPr/>
            </p:nvCxnSpPr>
            <p:spPr>
              <a:xfrm flipH="1">
                <a:off x="6800850" y="457843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45014FD4-98AF-044B-741C-171E3B152352}"/>
                  </a:ext>
                </a:extLst>
              </p:cNvPr>
              <p:cNvCxnSpPr>
                <a:cxnSpLocks/>
              </p:cNvCxnSpPr>
              <p:nvPr/>
            </p:nvCxnSpPr>
            <p:spPr>
              <a:xfrm flipH="1">
                <a:off x="6800850" y="492671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grpSp>
        <p:grpSp>
          <p:nvGrpSpPr>
            <p:cNvPr id="375" name="Group 374">
              <a:extLst>
                <a:ext uri="{FF2B5EF4-FFF2-40B4-BE49-F238E27FC236}">
                  <a16:creationId xmlns:a16="http://schemas.microsoft.com/office/drawing/2014/main" id="{29B586D2-77C7-1868-902A-8EF677CFC0BA}"/>
                </a:ext>
              </a:extLst>
            </p:cNvPr>
            <p:cNvGrpSpPr/>
            <p:nvPr/>
          </p:nvGrpSpPr>
          <p:grpSpPr>
            <a:xfrm>
              <a:off x="4738749" y="4700338"/>
              <a:ext cx="64008" cy="475488"/>
              <a:chOff x="6800850" y="4577961"/>
              <a:chExt cx="200024" cy="349635"/>
            </a:xfrm>
          </p:grpSpPr>
          <p:cxnSp>
            <p:nvCxnSpPr>
              <p:cNvPr id="376" name="Straight Connector 375">
                <a:extLst>
                  <a:ext uri="{FF2B5EF4-FFF2-40B4-BE49-F238E27FC236}">
                    <a16:creationId xmlns:a16="http://schemas.microsoft.com/office/drawing/2014/main" id="{EFE59F53-1B8F-BA5B-4C9C-EE2DE0AFC781}"/>
                  </a:ext>
                </a:extLst>
              </p:cNvPr>
              <p:cNvCxnSpPr>
                <a:cxnSpLocks/>
              </p:cNvCxnSpPr>
              <p:nvPr/>
            </p:nvCxnSpPr>
            <p:spPr>
              <a:xfrm>
                <a:off x="6900862" y="4577961"/>
                <a:ext cx="0" cy="349635"/>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8B0DBF26-B467-90B9-9047-AB5EACF56D7E}"/>
                  </a:ext>
                </a:extLst>
              </p:cNvPr>
              <p:cNvCxnSpPr>
                <a:cxnSpLocks/>
              </p:cNvCxnSpPr>
              <p:nvPr/>
            </p:nvCxnSpPr>
            <p:spPr>
              <a:xfrm flipH="1">
                <a:off x="6800850" y="457843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9EC4AEE-A37C-768F-1E70-81E8E3F7B172}"/>
                  </a:ext>
                </a:extLst>
              </p:cNvPr>
              <p:cNvCxnSpPr>
                <a:cxnSpLocks/>
              </p:cNvCxnSpPr>
              <p:nvPr/>
            </p:nvCxnSpPr>
            <p:spPr>
              <a:xfrm flipH="1">
                <a:off x="6800850" y="492671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grpSp>
        <p:grpSp>
          <p:nvGrpSpPr>
            <p:cNvPr id="379" name="Group 378">
              <a:extLst>
                <a:ext uri="{FF2B5EF4-FFF2-40B4-BE49-F238E27FC236}">
                  <a16:creationId xmlns:a16="http://schemas.microsoft.com/office/drawing/2014/main" id="{1642A2D3-76C8-EB36-B6CE-F3E6D9E4C1AE}"/>
                </a:ext>
              </a:extLst>
            </p:cNvPr>
            <p:cNvGrpSpPr/>
            <p:nvPr/>
          </p:nvGrpSpPr>
          <p:grpSpPr>
            <a:xfrm>
              <a:off x="5372611" y="5312139"/>
              <a:ext cx="64008" cy="73152"/>
              <a:chOff x="6800850" y="4577961"/>
              <a:chExt cx="200024" cy="349635"/>
            </a:xfrm>
          </p:grpSpPr>
          <p:cxnSp>
            <p:nvCxnSpPr>
              <p:cNvPr id="380" name="Straight Connector 379">
                <a:extLst>
                  <a:ext uri="{FF2B5EF4-FFF2-40B4-BE49-F238E27FC236}">
                    <a16:creationId xmlns:a16="http://schemas.microsoft.com/office/drawing/2014/main" id="{7EE1ECFF-0062-D349-FE8B-D94CEA30005A}"/>
                  </a:ext>
                </a:extLst>
              </p:cNvPr>
              <p:cNvCxnSpPr>
                <a:cxnSpLocks/>
              </p:cNvCxnSpPr>
              <p:nvPr/>
            </p:nvCxnSpPr>
            <p:spPr>
              <a:xfrm>
                <a:off x="6900862" y="4577961"/>
                <a:ext cx="0" cy="349635"/>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81" name="Straight Connector 380">
                <a:extLst>
                  <a:ext uri="{FF2B5EF4-FFF2-40B4-BE49-F238E27FC236}">
                    <a16:creationId xmlns:a16="http://schemas.microsoft.com/office/drawing/2014/main" id="{F7BDEB4A-830E-60FB-47F6-B88F4A677CC9}"/>
                  </a:ext>
                </a:extLst>
              </p:cNvPr>
              <p:cNvCxnSpPr>
                <a:cxnSpLocks/>
              </p:cNvCxnSpPr>
              <p:nvPr/>
            </p:nvCxnSpPr>
            <p:spPr>
              <a:xfrm flipH="1">
                <a:off x="6800850" y="4578436"/>
                <a:ext cx="20002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82" name="Straight Connector 381">
                <a:extLst>
                  <a:ext uri="{FF2B5EF4-FFF2-40B4-BE49-F238E27FC236}">
                    <a16:creationId xmlns:a16="http://schemas.microsoft.com/office/drawing/2014/main" id="{AE5640A5-FDEE-5659-8D54-36AA2C1833D7}"/>
                  </a:ext>
                </a:extLst>
              </p:cNvPr>
              <p:cNvCxnSpPr>
                <a:cxnSpLocks/>
              </p:cNvCxnSpPr>
              <p:nvPr/>
            </p:nvCxnSpPr>
            <p:spPr>
              <a:xfrm flipH="1">
                <a:off x="6800850" y="4926716"/>
                <a:ext cx="20002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83" name="Group 382">
              <a:extLst>
                <a:ext uri="{FF2B5EF4-FFF2-40B4-BE49-F238E27FC236}">
                  <a16:creationId xmlns:a16="http://schemas.microsoft.com/office/drawing/2014/main" id="{2240F05A-1927-8D6F-C9EF-CCBEFA87807C}"/>
                </a:ext>
              </a:extLst>
            </p:cNvPr>
            <p:cNvGrpSpPr/>
            <p:nvPr/>
          </p:nvGrpSpPr>
          <p:grpSpPr>
            <a:xfrm>
              <a:off x="5010940" y="5251846"/>
              <a:ext cx="64008" cy="118872"/>
              <a:chOff x="6800850" y="4577961"/>
              <a:chExt cx="200024" cy="349635"/>
            </a:xfrm>
          </p:grpSpPr>
          <p:cxnSp>
            <p:nvCxnSpPr>
              <p:cNvPr id="384" name="Straight Connector 383">
                <a:extLst>
                  <a:ext uri="{FF2B5EF4-FFF2-40B4-BE49-F238E27FC236}">
                    <a16:creationId xmlns:a16="http://schemas.microsoft.com/office/drawing/2014/main" id="{5CF4F590-649A-0FAB-8A22-CE21B9BA794E}"/>
                  </a:ext>
                </a:extLst>
              </p:cNvPr>
              <p:cNvCxnSpPr>
                <a:cxnSpLocks/>
              </p:cNvCxnSpPr>
              <p:nvPr/>
            </p:nvCxnSpPr>
            <p:spPr>
              <a:xfrm>
                <a:off x="6900862" y="4577961"/>
                <a:ext cx="0" cy="349635"/>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85" name="Straight Connector 384">
                <a:extLst>
                  <a:ext uri="{FF2B5EF4-FFF2-40B4-BE49-F238E27FC236}">
                    <a16:creationId xmlns:a16="http://schemas.microsoft.com/office/drawing/2014/main" id="{ED10CDC2-5AD4-B380-3FC7-F92B4F8D93DA}"/>
                  </a:ext>
                </a:extLst>
              </p:cNvPr>
              <p:cNvCxnSpPr>
                <a:cxnSpLocks/>
              </p:cNvCxnSpPr>
              <p:nvPr/>
            </p:nvCxnSpPr>
            <p:spPr>
              <a:xfrm flipH="1">
                <a:off x="6800850" y="4578436"/>
                <a:ext cx="20002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86" name="Straight Connector 385">
                <a:extLst>
                  <a:ext uri="{FF2B5EF4-FFF2-40B4-BE49-F238E27FC236}">
                    <a16:creationId xmlns:a16="http://schemas.microsoft.com/office/drawing/2014/main" id="{32CFE710-61E2-0D37-D142-82681AD52C38}"/>
                  </a:ext>
                </a:extLst>
              </p:cNvPr>
              <p:cNvCxnSpPr>
                <a:cxnSpLocks/>
              </p:cNvCxnSpPr>
              <p:nvPr/>
            </p:nvCxnSpPr>
            <p:spPr>
              <a:xfrm flipH="1">
                <a:off x="6800850" y="4926716"/>
                <a:ext cx="20002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87" name="Group 386">
              <a:extLst>
                <a:ext uri="{FF2B5EF4-FFF2-40B4-BE49-F238E27FC236}">
                  <a16:creationId xmlns:a16="http://schemas.microsoft.com/office/drawing/2014/main" id="{D27C9AB0-3904-3A67-BB11-8D1DFD785A3C}"/>
                </a:ext>
              </a:extLst>
            </p:cNvPr>
            <p:cNvGrpSpPr/>
            <p:nvPr/>
          </p:nvGrpSpPr>
          <p:grpSpPr>
            <a:xfrm>
              <a:off x="4738749" y="5203352"/>
              <a:ext cx="64008" cy="118872"/>
              <a:chOff x="6800850" y="4577961"/>
              <a:chExt cx="200024" cy="349635"/>
            </a:xfrm>
          </p:grpSpPr>
          <p:cxnSp>
            <p:nvCxnSpPr>
              <p:cNvPr id="388" name="Straight Connector 387">
                <a:extLst>
                  <a:ext uri="{FF2B5EF4-FFF2-40B4-BE49-F238E27FC236}">
                    <a16:creationId xmlns:a16="http://schemas.microsoft.com/office/drawing/2014/main" id="{F3DB77D6-7E0D-6E3B-2C59-4A77587E641A}"/>
                  </a:ext>
                </a:extLst>
              </p:cNvPr>
              <p:cNvCxnSpPr>
                <a:cxnSpLocks/>
              </p:cNvCxnSpPr>
              <p:nvPr/>
            </p:nvCxnSpPr>
            <p:spPr>
              <a:xfrm>
                <a:off x="6900862" y="4577961"/>
                <a:ext cx="0" cy="349635"/>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89" name="Straight Connector 388">
                <a:extLst>
                  <a:ext uri="{FF2B5EF4-FFF2-40B4-BE49-F238E27FC236}">
                    <a16:creationId xmlns:a16="http://schemas.microsoft.com/office/drawing/2014/main" id="{7D8E1CF6-BC5A-7FFA-51EE-A3C85934AEFD}"/>
                  </a:ext>
                </a:extLst>
              </p:cNvPr>
              <p:cNvCxnSpPr>
                <a:cxnSpLocks/>
              </p:cNvCxnSpPr>
              <p:nvPr/>
            </p:nvCxnSpPr>
            <p:spPr>
              <a:xfrm flipH="1">
                <a:off x="6800850" y="4578436"/>
                <a:ext cx="20002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90" name="Straight Connector 389">
                <a:extLst>
                  <a:ext uri="{FF2B5EF4-FFF2-40B4-BE49-F238E27FC236}">
                    <a16:creationId xmlns:a16="http://schemas.microsoft.com/office/drawing/2014/main" id="{CE41C3FE-CB5C-792C-AF51-EC394E7A628D}"/>
                  </a:ext>
                </a:extLst>
              </p:cNvPr>
              <p:cNvCxnSpPr>
                <a:cxnSpLocks/>
              </p:cNvCxnSpPr>
              <p:nvPr/>
            </p:nvCxnSpPr>
            <p:spPr>
              <a:xfrm flipH="1">
                <a:off x="6800850" y="4926716"/>
                <a:ext cx="20002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91" name="Group 390">
              <a:extLst>
                <a:ext uri="{FF2B5EF4-FFF2-40B4-BE49-F238E27FC236}">
                  <a16:creationId xmlns:a16="http://schemas.microsoft.com/office/drawing/2014/main" id="{5C4F3214-039D-C850-82A7-B4E0C4D583EA}"/>
                </a:ext>
              </a:extLst>
            </p:cNvPr>
            <p:cNvGrpSpPr/>
            <p:nvPr/>
          </p:nvGrpSpPr>
          <p:grpSpPr>
            <a:xfrm>
              <a:off x="4383716" y="5281355"/>
              <a:ext cx="64008" cy="89064"/>
              <a:chOff x="6800850" y="4577961"/>
              <a:chExt cx="200024" cy="349635"/>
            </a:xfrm>
          </p:grpSpPr>
          <p:cxnSp>
            <p:nvCxnSpPr>
              <p:cNvPr id="392" name="Straight Connector 391">
                <a:extLst>
                  <a:ext uri="{FF2B5EF4-FFF2-40B4-BE49-F238E27FC236}">
                    <a16:creationId xmlns:a16="http://schemas.microsoft.com/office/drawing/2014/main" id="{9C6B4C2C-C8CD-3EFC-A23C-EB4219B88F90}"/>
                  </a:ext>
                </a:extLst>
              </p:cNvPr>
              <p:cNvCxnSpPr>
                <a:cxnSpLocks/>
              </p:cNvCxnSpPr>
              <p:nvPr/>
            </p:nvCxnSpPr>
            <p:spPr>
              <a:xfrm>
                <a:off x="6900862" y="4577961"/>
                <a:ext cx="0" cy="349635"/>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93" name="Straight Connector 392">
                <a:extLst>
                  <a:ext uri="{FF2B5EF4-FFF2-40B4-BE49-F238E27FC236}">
                    <a16:creationId xmlns:a16="http://schemas.microsoft.com/office/drawing/2014/main" id="{B9879D15-FCCD-798F-ADFE-F8D5866BA835}"/>
                  </a:ext>
                </a:extLst>
              </p:cNvPr>
              <p:cNvCxnSpPr>
                <a:cxnSpLocks/>
              </p:cNvCxnSpPr>
              <p:nvPr/>
            </p:nvCxnSpPr>
            <p:spPr>
              <a:xfrm flipH="1">
                <a:off x="6800850" y="4578436"/>
                <a:ext cx="20002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94" name="Straight Connector 393">
                <a:extLst>
                  <a:ext uri="{FF2B5EF4-FFF2-40B4-BE49-F238E27FC236}">
                    <a16:creationId xmlns:a16="http://schemas.microsoft.com/office/drawing/2014/main" id="{91A6BE42-93C1-9690-07DE-5EB9B13F463C}"/>
                  </a:ext>
                </a:extLst>
              </p:cNvPr>
              <p:cNvCxnSpPr>
                <a:cxnSpLocks/>
              </p:cNvCxnSpPr>
              <p:nvPr/>
            </p:nvCxnSpPr>
            <p:spPr>
              <a:xfrm flipH="1">
                <a:off x="6800850" y="4926716"/>
                <a:ext cx="20002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604082BD-0276-66B4-2209-FA25D4BAD315}"/>
                </a:ext>
              </a:extLst>
            </p:cNvPr>
            <p:cNvGrpSpPr/>
            <p:nvPr/>
          </p:nvGrpSpPr>
          <p:grpSpPr>
            <a:xfrm>
              <a:off x="6452524" y="5167459"/>
              <a:ext cx="64008" cy="137160"/>
              <a:chOff x="6800850" y="4577961"/>
              <a:chExt cx="200024" cy="349635"/>
            </a:xfrm>
          </p:grpSpPr>
          <p:cxnSp>
            <p:nvCxnSpPr>
              <p:cNvPr id="396" name="Straight Connector 395">
                <a:extLst>
                  <a:ext uri="{FF2B5EF4-FFF2-40B4-BE49-F238E27FC236}">
                    <a16:creationId xmlns:a16="http://schemas.microsoft.com/office/drawing/2014/main" id="{9620E29C-E54D-1470-0CBC-138E98A4EFB0}"/>
                  </a:ext>
                </a:extLst>
              </p:cNvPr>
              <p:cNvCxnSpPr>
                <a:cxnSpLocks/>
              </p:cNvCxnSpPr>
              <p:nvPr/>
            </p:nvCxnSpPr>
            <p:spPr>
              <a:xfrm>
                <a:off x="6900862" y="4577961"/>
                <a:ext cx="0" cy="349635"/>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97" name="Straight Connector 396">
                <a:extLst>
                  <a:ext uri="{FF2B5EF4-FFF2-40B4-BE49-F238E27FC236}">
                    <a16:creationId xmlns:a16="http://schemas.microsoft.com/office/drawing/2014/main" id="{02CB04F8-49E9-FA97-FDC9-2FC629C7FA49}"/>
                  </a:ext>
                </a:extLst>
              </p:cNvPr>
              <p:cNvCxnSpPr>
                <a:cxnSpLocks/>
              </p:cNvCxnSpPr>
              <p:nvPr/>
            </p:nvCxnSpPr>
            <p:spPr>
              <a:xfrm flipH="1">
                <a:off x="6800850" y="4578436"/>
                <a:ext cx="20002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98" name="Straight Connector 397">
                <a:extLst>
                  <a:ext uri="{FF2B5EF4-FFF2-40B4-BE49-F238E27FC236}">
                    <a16:creationId xmlns:a16="http://schemas.microsoft.com/office/drawing/2014/main" id="{665EF0A4-9F6E-91CF-BEFC-193B3CDE4025}"/>
                  </a:ext>
                </a:extLst>
              </p:cNvPr>
              <p:cNvCxnSpPr>
                <a:cxnSpLocks/>
              </p:cNvCxnSpPr>
              <p:nvPr/>
            </p:nvCxnSpPr>
            <p:spPr>
              <a:xfrm flipH="1">
                <a:off x="6800850" y="4926716"/>
                <a:ext cx="20002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99" name="Group 398">
              <a:extLst>
                <a:ext uri="{FF2B5EF4-FFF2-40B4-BE49-F238E27FC236}">
                  <a16:creationId xmlns:a16="http://schemas.microsoft.com/office/drawing/2014/main" id="{EFAA6E16-982A-2251-E930-B71C6511D043}"/>
                </a:ext>
              </a:extLst>
            </p:cNvPr>
            <p:cNvGrpSpPr/>
            <p:nvPr/>
          </p:nvGrpSpPr>
          <p:grpSpPr>
            <a:xfrm>
              <a:off x="6178879" y="5237575"/>
              <a:ext cx="64008" cy="91440"/>
              <a:chOff x="6800850" y="4577961"/>
              <a:chExt cx="200024" cy="349635"/>
            </a:xfrm>
          </p:grpSpPr>
          <p:cxnSp>
            <p:nvCxnSpPr>
              <p:cNvPr id="400" name="Straight Connector 399">
                <a:extLst>
                  <a:ext uri="{FF2B5EF4-FFF2-40B4-BE49-F238E27FC236}">
                    <a16:creationId xmlns:a16="http://schemas.microsoft.com/office/drawing/2014/main" id="{EF6BA126-5F2E-6716-D7E8-068C80097990}"/>
                  </a:ext>
                </a:extLst>
              </p:cNvPr>
              <p:cNvCxnSpPr>
                <a:cxnSpLocks/>
              </p:cNvCxnSpPr>
              <p:nvPr/>
            </p:nvCxnSpPr>
            <p:spPr>
              <a:xfrm>
                <a:off x="6900862" y="4577961"/>
                <a:ext cx="0" cy="349635"/>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01" name="Straight Connector 400">
                <a:extLst>
                  <a:ext uri="{FF2B5EF4-FFF2-40B4-BE49-F238E27FC236}">
                    <a16:creationId xmlns:a16="http://schemas.microsoft.com/office/drawing/2014/main" id="{FA965631-92A4-1AFA-BBED-887EA113FDC6}"/>
                  </a:ext>
                </a:extLst>
              </p:cNvPr>
              <p:cNvCxnSpPr>
                <a:cxnSpLocks/>
              </p:cNvCxnSpPr>
              <p:nvPr/>
            </p:nvCxnSpPr>
            <p:spPr>
              <a:xfrm flipH="1">
                <a:off x="6800850" y="4578436"/>
                <a:ext cx="20002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02" name="Straight Connector 401">
                <a:extLst>
                  <a:ext uri="{FF2B5EF4-FFF2-40B4-BE49-F238E27FC236}">
                    <a16:creationId xmlns:a16="http://schemas.microsoft.com/office/drawing/2014/main" id="{8135B691-9316-A899-7331-17ACC767DF12}"/>
                  </a:ext>
                </a:extLst>
              </p:cNvPr>
              <p:cNvCxnSpPr>
                <a:cxnSpLocks/>
              </p:cNvCxnSpPr>
              <p:nvPr/>
            </p:nvCxnSpPr>
            <p:spPr>
              <a:xfrm flipH="1">
                <a:off x="6800850" y="4926716"/>
                <a:ext cx="20002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403" name="Group 402">
              <a:extLst>
                <a:ext uri="{FF2B5EF4-FFF2-40B4-BE49-F238E27FC236}">
                  <a16:creationId xmlns:a16="http://schemas.microsoft.com/office/drawing/2014/main" id="{C2192B27-460B-57A3-D6D9-D495DCB8F109}"/>
                </a:ext>
              </a:extLst>
            </p:cNvPr>
            <p:cNvGrpSpPr/>
            <p:nvPr/>
          </p:nvGrpSpPr>
          <p:grpSpPr>
            <a:xfrm>
              <a:off x="5637756" y="5274212"/>
              <a:ext cx="64008" cy="73152"/>
              <a:chOff x="6800850" y="4577961"/>
              <a:chExt cx="200024" cy="349635"/>
            </a:xfrm>
          </p:grpSpPr>
          <p:cxnSp>
            <p:nvCxnSpPr>
              <p:cNvPr id="404" name="Straight Connector 403">
                <a:extLst>
                  <a:ext uri="{FF2B5EF4-FFF2-40B4-BE49-F238E27FC236}">
                    <a16:creationId xmlns:a16="http://schemas.microsoft.com/office/drawing/2014/main" id="{34666AF6-14E3-215B-0496-1B9259BA0C14}"/>
                  </a:ext>
                </a:extLst>
              </p:cNvPr>
              <p:cNvCxnSpPr>
                <a:cxnSpLocks/>
              </p:cNvCxnSpPr>
              <p:nvPr/>
            </p:nvCxnSpPr>
            <p:spPr>
              <a:xfrm>
                <a:off x="6900862" y="4577961"/>
                <a:ext cx="0" cy="349635"/>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05" name="Straight Connector 404">
                <a:extLst>
                  <a:ext uri="{FF2B5EF4-FFF2-40B4-BE49-F238E27FC236}">
                    <a16:creationId xmlns:a16="http://schemas.microsoft.com/office/drawing/2014/main" id="{AF1B15CD-2067-3A14-2379-F4FD49960F5B}"/>
                  </a:ext>
                </a:extLst>
              </p:cNvPr>
              <p:cNvCxnSpPr>
                <a:cxnSpLocks/>
              </p:cNvCxnSpPr>
              <p:nvPr/>
            </p:nvCxnSpPr>
            <p:spPr>
              <a:xfrm flipH="1">
                <a:off x="6800850" y="4578436"/>
                <a:ext cx="20002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06" name="Straight Connector 405">
                <a:extLst>
                  <a:ext uri="{FF2B5EF4-FFF2-40B4-BE49-F238E27FC236}">
                    <a16:creationId xmlns:a16="http://schemas.microsoft.com/office/drawing/2014/main" id="{65DED389-A3CA-EA9D-153C-89CF5AD3D250}"/>
                  </a:ext>
                </a:extLst>
              </p:cNvPr>
              <p:cNvCxnSpPr>
                <a:cxnSpLocks/>
              </p:cNvCxnSpPr>
              <p:nvPr/>
            </p:nvCxnSpPr>
            <p:spPr>
              <a:xfrm flipH="1">
                <a:off x="6800850" y="4926716"/>
                <a:ext cx="20002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407" name="Oval 406">
              <a:extLst>
                <a:ext uri="{FF2B5EF4-FFF2-40B4-BE49-F238E27FC236}">
                  <a16:creationId xmlns:a16="http://schemas.microsoft.com/office/drawing/2014/main" id="{260D2E50-907F-E0B4-E0E6-785A8DD49DCB}"/>
                </a:ext>
              </a:extLst>
            </p:cNvPr>
            <p:cNvSpPr/>
            <p:nvPr/>
          </p:nvSpPr>
          <p:spPr>
            <a:xfrm>
              <a:off x="6447952" y="3538318"/>
              <a:ext cx="73152" cy="73152"/>
            </a:xfrm>
            <a:prstGeom prst="ellipse">
              <a:avLst/>
            </a:prstGeom>
            <a:solidFill>
              <a:schemeClr val="tx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408" name="Oval 407">
              <a:extLst>
                <a:ext uri="{FF2B5EF4-FFF2-40B4-BE49-F238E27FC236}">
                  <a16:creationId xmlns:a16="http://schemas.microsoft.com/office/drawing/2014/main" id="{EA3D85FF-9B48-7DCD-734B-B6F283D28C09}"/>
                </a:ext>
              </a:extLst>
            </p:cNvPr>
            <p:cNvSpPr/>
            <p:nvPr/>
          </p:nvSpPr>
          <p:spPr>
            <a:xfrm>
              <a:off x="5368039" y="5314168"/>
              <a:ext cx="73152" cy="73152"/>
            </a:xfrm>
            <a:prstGeom prst="ellipse">
              <a:avLst/>
            </a:prstGeom>
            <a:solidFill>
              <a:schemeClr val="accent2"/>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409" name="Oval 408">
              <a:extLst>
                <a:ext uri="{FF2B5EF4-FFF2-40B4-BE49-F238E27FC236}">
                  <a16:creationId xmlns:a16="http://schemas.microsoft.com/office/drawing/2014/main" id="{EA9BBD13-E59D-12FF-048A-3639B11D37B1}"/>
                </a:ext>
              </a:extLst>
            </p:cNvPr>
            <p:cNvSpPr/>
            <p:nvPr/>
          </p:nvSpPr>
          <p:spPr>
            <a:xfrm>
              <a:off x="5633184" y="5281355"/>
              <a:ext cx="73152" cy="73152"/>
            </a:xfrm>
            <a:prstGeom prst="ellipse">
              <a:avLst/>
            </a:prstGeom>
            <a:solidFill>
              <a:schemeClr val="accent2"/>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410" name="Oval 409">
              <a:extLst>
                <a:ext uri="{FF2B5EF4-FFF2-40B4-BE49-F238E27FC236}">
                  <a16:creationId xmlns:a16="http://schemas.microsoft.com/office/drawing/2014/main" id="{E9CCF0E1-7F88-7730-A1EB-EED319601BDB}"/>
                </a:ext>
              </a:extLst>
            </p:cNvPr>
            <p:cNvSpPr/>
            <p:nvPr/>
          </p:nvSpPr>
          <p:spPr>
            <a:xfrm>
              <a:off x="6174307" y="5245778"/>
              <a:ext cx="73152" cy="73152"/>
            </a:xfrm>
            <a:prstGeom prst="ellipse">
              <a:avLst/>
            </a:prstGeom>
            <a:solidFill>
              <a:schemeClr val="accent2"/>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411" name="Oval 410">
              <a:extLst>
                <a:ext uri="{FF2B5EF4-FFF2-40B4-BE49-F238E27FC236}">
                  <a16:creationId xmlns:a16="http://schemas.microsoft.com/office/drawing/2014/main" id="{F86CB75B-3650-17AA-F507-CB0B1E760024}"/>
                </a:ext>
              </a:extLst>
            </p:cNvPr>
            <p:cNvSpPr/>
            <p:nvPr/>
          </p:nvSpPr>
          <p:spPr>
            <a:xfrm>
              <a:off x="6447952" y="5198875"/>
              <a:ext cx="73152" cy="73152"/>
            </a:xfrm>
            <a:prstGeom prst="ellipse">
              <a:avLst/>
            </a:prstGeom>
            <a:solidFill>
              <a:schemeClr val="accent2"/>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412" name="Oval 411">
              <a:extLst>
                <a:ext uri="{FF2B5EF4-FFF2-40B4-BE49-F238E27FC236}">
                  <a16:creationId xmlns:a16="http://schemas.microsoft.com/office/drawing/2014/main" id="{65D3C11F-63E4-E8C9-51CA-45F1A69A09CE}"/>
                </a:ext>
              </a:extLst>
            </p:cNvPr>
            <p:cNvSpPr/>
            <p:nvPr/>
          </p:nvSpPr>
          <p:spPr>
            <a:xfrm>
              <a:off x="3763507" y="5387320"/>
              <a:ext cx="73152" cy="73152"/>
            </a:xfrm>
            <a:prstGeom prst="ellipse">
              <a:avLst/>
            </a:prstGeom>
            <a:solidFill>
              <a:schemeClr val="accent2"/>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413" name="Oval 412">
              <a:extLst>
                <a:ext uri="{FF2B5EF4-FFF2-40B4-BE49-F238E27FC236}">
                  <a16:creationId xmlns:a16="http://schemas.microsoft.com/office/drawing/2014/main" id="{0DF760CD-4749-6D13-9A08-751CC6AB970E}"/>
                </a:ext>
              </a:extLst>
            </p:cNvPr>
            <p:cNvSpPr/>
            <p:nvPr/>
          </p:nvSpPr>
          <p:spPr>
            <a:xfrm>
              <a:off x="4379144" y="5288424"/>
              <a:ext cx="73152" cy="73152"/>
            </a:xfrm>
            <a:prstGeom prst="ellipse">
              <a:avLst/>
            </a:prstGeom>
            <a:solidFill>
              <a:schemeClr val="accent2"/>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414" name="Oval 413">
              <a:extLst>
                <a:ext uri="{FF2B5EF4-FFF2-40B4-BE49-F238E27FC236}">
                  <a16:creationId xmlns:a16="http://schemas.microsoft.com/office/drawing/2014/main" id="{2A741AA4-6790-F1F4-DE6A-172AA674424A}"/>
                </a:ext>
              </a:extLst>
            </p:cNvPr>
            <p:cNvSpPr/>
            <p:nvPr/>
          </p:nvSpPr>
          <p:spPr>
            <a:xfrm>
              <a:off x="4734177" y="5227475"/>
              <a:ext cx="73152" cy="73152"/>
            </a:xfrm>
            <a:prstGeom prst="ellipse">
              <a:avLst/>
            </a:prstGeom>
            <a:solidFill>
              <a:schemeClr val="accent2"/>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415" name="Oval 414">
              <a:extLst>
                <a:ext uri="{FF2B5EF4-FFF2-40B4-BE49-F238E27FC236}">
                  <a16:creationId xmlns:a16="http://schemas.microsoft.com/office/drawing/2014/main" id="{E7AF2C9E-F73E-5F34-AF9D-43D6BD875D9A}"/>
                </a:ext>
              </a:extLst>
            </p:cNvPr>
            <p:cNvSpPr/>
            <p:nvPr/>
          </p:nvSpPr>
          <p:spPr>
            <a:xfrm>
              <a:off x="5006368" y="5272360"/>
              <a:ext cx="73152" cy="73152"/>
            </a:xfrm>
            <a:prstGeom prst="ellipse">
              <a:avLst/>
            </a:prstGeom>
            <a:solidFill>
              <a:schemeClr val="accent2"/>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416" name="Oval 415">
              <a:extLst>
                <a:ext uri="{FF2B5EF4-FFF2-40B4-BE49-F238E27FC236}">
                  <a16:creationId xmlns:a16="http://schemas.microsoft.com/office/drawing/2014/main" id="{107304A4-ABCC-1AE2-809D-2EB28E35B176}"/>
                </a:ext>
              </a:extLst>
            </p:cNvPr>
            <p:cNvSpPr/>
            <p:nvPr/>
          </p:nvSpPr>
          <p:spPr>
            <a:xfrm>
              <a:off x="6447952" y="4249142"/>
              <a:ext cx="73152" cy="73152"/>
            </a:xfrm>
            <a:prstGeom prst="ellipse">
              <a:avLst/>
            </a:prstGeom>
            <a:solidFill>
              <a:schemeClr val="accent4"/>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417" name="Oval 416">
              <a:extLst>
                <a:ext uri="{FF2B5EF4-FFF2-40B4-BE49-F238E27FC236}">
                  <a16:creationId xmlns:a16="http://schemas.microsoft.com/office/drawing/2014/main" id="{F508B274-2C87-4373-00CB-A34775B5EACD}"/>
                </a:ext>
              </a:extLst>
            </p:cNvPr>
            <p:cNvSpPr/>
            <p:nvPr/>
          </p:nvSpPr>
          <p:spPr>
            <a:xfrm>
              <a:off x="6174307" y="4382457"/>
              <a:ext cx="73152" cy="73152"/>
            </a:xfrm>
            <a:prstGeom prst="ellipse">
              <a:avLst/>
            </a:prstGeom>
            <a:solidFill>
              <a:schemeClr val="accent4"/>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418" name="Oval 417">
              <a:extLst>
                <a:ext uri="{FF2B5EF4-FFF2-40B4-BE49-F238E27FC236}">
                  <a16:creationId xmlns:a16="http://schemas.microsoft.com/office/drawing/2014/main" id="{043569DB-7E61-BBD3-E360-B634374B97CC}"/>
                </a:ext>
              </a:extLst>
            </p:cNvPr>
            <p:cNvSpPr/>
            <p:nvPr/>
          </p:nvSpPr>
          <p:spPr>
            <a:xfrm>
              <a:off x="5633184" y="4476742"/>
              <a:ext cx="73152" cy="73152"/>
            </a:xfrm>
            <a:prstGeom prst="ellipse">
              <a:avLst/>
            </a:prstGeom>
            <a:solidFill>
              <a:schemeClr val="accent4"/>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419" name="Oval 418">
              <a:extLst>
                <a:ext uri="{FF2B5EF4-FFF2-40B4-BE49-F238E27FC236}">
                  <a16:creationId xmlns:a16="http://schemas.microsoft.com/office/drawing/2014/main" id="{62CD9294-71AB-CA65-4B75-23BD468F7054}"/>
                </a:ext>
              </a:extLst>
            </p:cNvPr>
            <p:cNvSpPr/>
            <p:nvPr/>
          </p:nvSpPr>
          <p:spPr>
            <a:xfrm>
              <a:off x="5368039" y="4562943"/>
              <a:ext cx="73152" cy="73152"/>
            </a:xfrm>
            <a:prstGeom prst="ellipse">
              <a:avLst/>
            </a:prstGeom>
            <a:solidFill>
              <a:schemeClr val="accent4"/>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420" name="Oval 419">
              <a:extLst>
                <a:ext uri="{FF2B5EF4-FFF2-40B4-BE49-F238E27FC236}">
                  <a16:creationId xmlns:a16="http://schemas.microsoft.com/office/drawing/2014/main" id="{4E780E12-5887-D93F-4B1B-0E3F8B6CC23F}"/>
                </a:ext>
              </a:extLst>
            </p:cNvPr>
            <p:cNvSpPr/>
            <p:nvPr/>
          </p:nvSpPr>
          <p:spPr>
            <a:xfrm>
              <a:off x="5006368" y="4765600"/>
              <a:ext cx="73152" cy="73152"/>
            </a:xfrm>
            <a:prstGeom prst="ellipse">
              <a:avLst/>
            </a:prstGeom>
            <a:solidFill>
              <a:schemeClr val="accent4"/>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421" name="Oval 420">
              <a:extLst>
                <a:ext uri="{FF2B5EF4-FFF2-40B4-BE49-F238E27FC236}">
                  <a16:creationId xmlns:a16="http://schemas.microsoft.com/office/drawing/2014/main" id="{BF8EFA73-7C78-71D1-83F0-8FE98216DF46}"/>
                </a:ext>
              </a:extLst>
            </p:cNvPr>
            <p:cNvSpPr/>
            <p:nvPr/>
          </p:nvSpPr>
          <p:spPr>
            <a:xfrm>
              <a:off x="4734177" y="4907127"/>
              <a:ext cx="73152" cy="73152"/>
            </a:xfrm>
            <a:prstGeom prst="ellipse">
              <a:avLst/>
            </a:prstGeom>
            <a:solidFill>
              <a:schemeClr val="accent4"/>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422" name="Oval 421">
              <a:extLst>
                <a:ext uri="{FF2B5EF4-FFF2-40B4-BE49-F238E27FC236}">
                  <a16:creationId xmlns:a16="http://schemas.microsoft.com/office/drawing/2014/main" id="{3A9914B3-D483-E0C9-5405-F0D58A59E5BB}"/>
                </a:ext>
              </a:extLst>
            </p:cNvPr>
            <p:cNvSpPr/>
            <p:nvPr/>
          </p:nvSpPr>
          <p:spPr>
            <a:xfrm>
              <a:off x="4379144" y="5196514"/>
              <a:ext cx="73152" cy="73152"/>
            </a:xfrm>
            <a:prstGeom prst="ellipse">
              <a:avLst/>
            </a:prstGeom>
            <a:solidFill>
              <a:schemeClr val="accent4"/>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423" name="Oval 422">
              <a:extLst>
                <a:ext uri="{FF2B5EF4-FFF2-40B4-BE49-F238E27FC236}">
                  <a16:creationId xmlns:a16="http://schemas.microsoft.com/office/drawing/2014/main" id="{3F791DF4-2842-2A41-9DC0-4EA6F9333B43}"/>
                </a:ext>
              </a:extLst>
            </p:cNvPr>
            <p:cNvSpPr/>
            <p:nvPr/>
          </p:nvSpPr>
          <p:spPr>
            <a:xfrm>
              <a:off x="4104184" y="5338335"/>
              <a:ext cx="73152" cy="73152"/>
            </a:xfrm>
            <a:prstGeom prst="ellipse">
              <a:avLst/>
            </a:prstGeom>
            <a:solidFill>
              <a:schemeClr val="accent4"/>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424" name="Oval 423">
              <a:extLst>
                <a:ext uri="{FF2B5EF4-FFF2-40B4-BE49-F238E27FC236}">
                  <a16:creationId xmlns:a16="http://schemas.microsoft.com/office/drawing/2014/main" id="{7AB6DC39-4083-F00C-A987-B673F0C5B612}"/>
                </a:ext>
              </a:extLst>
            </p:cNvPr>
            <p:cNvSpPr/>
            <p:nvPr/>
          </p:nvSpPr>
          <p:spPr>
            <a:xfrm>
              <a:off x="4104184" y="5361576"/>
              <a:ext cx="73152" cy="73152"/>
            </a:xfrm>
            <a:prstGeom prst="ellipse">
              <a:avLst/>
            </a:prstGeom>
            <a:solidFill>
              <a:schemeClr val="accent2"/>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425" name="Oval 424">
              <a:extLst>
                <a:ext uri="{FF2B5EF4-FFF2-40B4-BE49-F238E27FC236}">
                  <a16:creationId xmlns:a16="http://schemas.microsoft.com/office/drawing/2014/main" id="{044AE0E3-32A0-2890-F2E9-01D056962155}"/>
                </a:ext>
              </a:extLst>
            </p:cNvPr>
            <p:cNvSpPr/>
            <p:nvPr/>
          </p:nvSpPr>
          <p:spPr>
            <a:xfrm>
              <a:off x="6174307" y="3865813"/>
              <a:ext cx="73152" cy="73152"/>
            </a:xfrm>
            <a:prstGeom prst="ellipse">
              <a:avLst/>
            </a:prstGeom>
            <a:solidFill>
              <a:schemeClr val="tx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426" name="Oval 425">
              <a:extLst>
                <a:ext uri="{FF2B5EF4-FFF2-40B4-BE49-F238E27FC236}">
                  <a16:creationId xmlns:a16="http://schemas.microsoft.com/office/drawing/2014/main" id="{6E6D3E12-6EBA-19F3-3F78-8549BD556AFA}"/>
                </a:ext>
              </a:extLst>
            </p:cNvPr>
            <p:cNvSpPr/>
            <p:nvPr/>
          </p:nvSpPr>
          <p:spPr>
            <a:xfrm>
              <a:off x="5633184" y="4086451"/>
              <a:ext cx="73152" cy="73152"/>
            </a:xfrm>
            <a:prstGeom prst="ellipse">
              <a:avLst/>
            </a:prstGeom>
            <a:solidFill>
              <a:schemeClr val="tx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427" name="Oval 426">
              <a:extLst>
                <a:ext uri="{FF2B5EF4-FFF2-40B4-BE49-F238E27FC236}">
                  <a16:creationId xmlns:a16="http://schemas.microsoft.com/office/drawing/2014/main" id="{A9C76886-45FB-8F77-E37B-01B4E453FDB8}"/>
                </a:ext>
              </a:extLst>
            </p:cNvPr>
            <p:cNvSpPr/>
            <p:nvPr/>
          </p:nvSpPr>
          <p:spPr>
            <a:xfrm>
              <a:off x="5368039" y="4254857"/>
              <a:ext cx="73152" cy="73152"/>
            </a:xfrm>
            <a:prstGeom prst="ellipse">
              <a:avLst/>
            </a:prstGeom>
            <a:solidFill>
              <a:schemeClr val="tx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428" name="Oval 427">
              <a:extLst>
                <a:ext uri="{FF2B5EF4-FFF2-40B4-BE49-F238E27FC236}">
                  <a16:creationId xmlns:a16="http://schemas.microsoft.com/office/drawing/2014/main" id="{F514B307-4DBF-ACE4-5505-D7308F7AC24C}"/>
                </a:ext>
              </a:extLst>
            </p:cNvPr>
            <p:cNvSpPr/>
            <p:nvPr/>
          </p:nvSpPr>
          <p:spPr>
            <a:xfrm>
              <a:off x="5006368" y="4579375"/>
              <a:ext cx="73152" cy="73152"/>
            </a:xfrm>
            <a:prstGeom prst="ellipse">
              <a:avLst/>
            </a:prstGeom>
            <a:solidFill>
              <a:schemeClr val="tx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429" name="Oval 428">
              <a:extLst>
                <a:ext uri="{FF2B5EF4-FFF2-40B4-BE49-F238E27FC236}">
                  <a16:creationId xmlns:a16="http://schemas.microsoft.com/office/drawing/2014/main" id="{71D78E7E-19FC-EEEF-3A6E-602574C3F9F4}"/>
                </a:ext>
              </a:extLst>
            </p:cNvPr>
            <p:cNvSpPr/>
            <p:nvPr/>
          </p:nvSpPr>
          <p:spPr>
            <a:xfrm>
              <a:off x="4734177" y="4784706"/>
              <a:ext cx="73152" cy="73152"/>
            </a:xfrm>
            <a:prstGeom prst="ellipse">
              <a:avLst/>
            </a:prstGeom>
            <a:solidFill>
              <a:schemeClr val="tx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430" name="Oval 429">
              <a:extLst>
                <a:ext uri="{FF2B5EF4-FFF2-40B4-BE49-F238E27FC236}">
                  <a16:creationId xmlns:a16="http://schemas.microsoft.com/office/drawing/2014/main" id="{BB5A7B9B-56FE-CDF2-A70A-85F008B05B39}"/>
                </a:ext>
              </a:extLst>
            </p:cNvPr>
            <p:cNvSpPr/>
            <p:nvPr/>
          </p:nvSpPr>
          <p:spPr>
            <a:xfrm>
              <a:off x="4379144" y="5152710"/>
              <a:ext cx="73152" cy="73152"/>
            </a:xfrm>
            <a:prstGeom prst="ellipse">
              <a:avLst/>
            </a:prstGeom>
            <a:solidFill>
              <a:schemeClr val="tx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431" name="Oval 430">
              <a:extLst>
                <a:ext uri="{FF2B5EF4-FFF2-40B4-BE49-F238E27FC236}">
                  <a16:creationId xmlns:a16="http://schemas.microsoft.com/office/drawing/2014/main" id="{B1CAE753-9A32-6950-68F1-DB02A9F0310D}"/>
                </a:ext>
              </a:extLst>
            </p:cNvPr>
            <p:cNvSpPr/>
            <p:nvPr/>
          </p:nvSpPr>
          <p:spPr>
            <a:xfrm>
              <a:off x="4104187" y="5311004"/>
              <a:ext cx="73152" cy="73152"/>
            </a:xfrm>
            <a:prstGeom prst="ellipse">
              <a:avLst/>
            </a:prstGeom>
            <a:solidFill>
              <a:schemeClr val="tx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cxnSp>
          <p:nvCxnSpPr>
            <p:cNvPr id="432" name="Straight Connector 431">
              <a:extLst>
                <a:ext uri="{FF2B5EF4-FFF2-40B4-BE49-F238E27FC236}">
                  <a16:creationId xmlns:a16="http://schemas.microsoft.com/office/drawing/2014/main" id="{E570189A-D96A-C4E9-992E-C2CAD921D448}"/>
                </a:ext>
              </a:extLst>
            </p:cNvPr>
            <p:cNvCxnSpPr>
              <a:cxnSpLocks/>
            </p:cNvCxnSpPr>
            <p:nvPr/>
          </p:nvCxnSpPr>
          <p:spPr>
            <a:xfrm>
              <a:off x="3763507" y="5513465"/>
              <a:ext cx="28344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3" name="Straight Connector 432">
              <a:extLst>
                <a:ext uri="{FF2B5EF4-FFF2-40B4-BE49-F238E27FC236}">
                  <a16:creationId xmlns:a16="http://schemas.microsoft.com/office/drawing/2014/main" id="{C3F5D8D6-CFA1-71CC-FF24-6789065A6CB7}"/>
                </a:ext>
              </a:extLst>
            </p:cNvPr>
            <p:cNvCxnSpPr>
              <a:cxnSpLocks/>
            </p:cNvCxnSpPr>
            <p:nvPr/>
          </p:nvCxnSpPr>
          <p:spPr>
            <a:xfrm>
              <a:off x="3763507" y="5513465"/>
              <a:ext cx="0" cy="565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4" name="Straight Connector 433">
              <a:extLst>
                <a:ext uri="{FF2B5EF4-FFF2-40B4-BE49-F238E27FC236}">
                  <a16:creationId xmlns:a16="http://schemas.microsoft.com/office/drawing/2014/main" id="{D1AA8839-15FB-731D-8EE1-A49251AE8F67}"/>
                </a:ext>
              </a:extLst>
            </p:cNvPr>
            <p:cNvCxnSpPr/>
            <p:nvPr/>
          </p:nvCxnSpPr>
          <p:spPr>
            <a:xfrm>
              <a:off x="4676701" y="5513465"/>
              <a:ext cx="0" cy="565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5" name="Straight Connector 434">
              <a:extLst>
                <a:ext uri="{FF2B5EF4-FFF2-40B4-BE49-F238E27FC236}">
                  <a16:creationId xmlns:a16="http://schemas.microsoft.com/office/drawing/2014/main" id="{1F8AFDAB-DE6C-831F-6DD3-DC60351EC254}"/>
                </a:ext>
              </a:extLst>
            </p:cNvPr>
            <p:cNvCxnSpPr/>
            <p:nvPr/>
          </p:nvCxnSpPr>
          <p:spPr>
            <a:xfrm>
              <a:off x="5575823" y="5513465"/>
              <a:ext cx="0" cy="565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36" name="TextBox 435">
              <a:extLst>
                <a:ext uri="{FF2B5EF4-FFF2-40B4-BE49-F238E27FC236}">
                  <a16:creationId xmlns:a16="http://schemas.microsoft.com/office/drawing/2014/main" id="{A7743B80-CF3A-9239-A6B5-DB24C2126977}"/>
                </a:ext>
              </a:extLst>
            </p:cNvPr>
            <p:cNvSpPr txBox="1"/>
            <p:nvPr/>
          </p:nvSpPr>
          <p:spPr>
            <a:xfrm>
              <a:off x="4557234" y="5637860"/>
              <a:ext cx="235360" cy="246221"/>
            </a:xfrm>
            <a:prstGeom prst="rect">
              <a:avLst/>
            </a:prstGeom>
            <a:noFill/>
          </p:spPr>
          <p:txBody>
            <a:bodyPr wrap="squar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9B9FA1"/>
                  </a:solidFill>
                  <a:effectLst/>
                  <a:uLnTx/>
                  <a:uFillTx/>
                  <a:latin typeface="Avenir"/>
                  <a:ea typeface="+mn-ea"/>
                  <a:cs typeface="+mn-cs"/>
                </a:rPr>
                <a:t>10</a:t>
              </a:r>
            </a:p>
          </p:txBody>
        </p:sp>
        <p:sp>
          <p:nvSpPr>
            <p:cNvPr id="437" name="TextBox 436">
              <a:extLst>
                <a:ext uri="{FF2B5EF4-FFF2-40B4-BE49-F238E27FC236}">
                  <a16:creationId xmlns:a16="http://schemas.microsoft.com/office/drawing/2014/main" id="{CE0FFE30-8475-7DB1-16C2-EC0D2D11C9C8}"/>
                </a:ext>
              </a:extLst>
            </p:cNvPr>
            <p:cNvSpPr txBox="1"/>
            <p:nvPr/>
          </p:nvSpPr>
          <p:spPr>
            <a:xfrm>
              <a:off x="5456487" y="5637860"/>
              <a:ext cx="235360" cy="246221"/>
            </a:xfrm>
            <a:prstGeom prst="rect">
              <a:avLst/>
            </a:prstGeom>
            <a:noFill/>
          </p:spPr>
          <p:txBody>
            <a:bodyPr wrap="squar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9B9FA1"/>
                  </a:solidFill>
                  <a:effectLst/>
                  <a:uLnTx/>
                  <a:uFillTx/>
                  <a:latin typeface="Avenir"/>
                  <a:ea typeface="+mn-ea"/>
                  <a:cs typeface="+mn-cs"/>
                </a:rPr>
                <a:t>20</a:t>
              </a:r>
            </a:p>
          </p:txBody>
        </p:sp>
        <p:cxnSp>
          <p:nvCxnSpPr>
            <p:cNvPr id="438" name="Straight Connector 437">
              <a:extLst>
                <a:ext uri="{FF2B5EF4-FFF2-40B4-BE49-F238E27FC236}">
                  <a16:creationId xmlns:a16="http://schemas.microsoft.com/office/drawing/2014/main" id="{9E06D5F4-13E5-37AE-CB85-7F6BC466F387}"/>
                </a:ext>
              </a:extLst>
            </p:cNvPr>
            <p:cNvCxnSpPr/>
            <p:nvPr/>
          </p:nvCxnSpPr>
          <p:spPr>
            <a:xfrm>
              <a:off x="6468022" y="5513465"/>
              <a:ext cx="0" cy="565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39" name="TextBox 438">
              <a:extLst>
                <a:ext uri="{FF2B5EF4-FFF2-40B4-BE49-F238E27FC236}">
                  <a16:creationId xmlns:a16="http://schemas.microsoft.com/office/drawing/2014/main" id="{FF0845C2-4370-9426-10E7-21CBEE505D31}"/>
                </a:ext>
              </a:extLst>
            </p:cNvPr>
            <p:cNvSpPr txBox="1"/>
            <p:nvPr/>
          </p:nvSpPr>
          <p:spPr>
            <a:xfrm>
              <a:off x="6348686" y="5637860"/>
              <a:ext cx="235360" cy="246221"/>
            </a:xfrm>
            <a:prstGeom prst="rect">
              <a:avLst/>
            </a:prstGeom>
            <a:noFill/>
          </p:spPr>
          <p:txBody>
            <a:bodyPr wrap="squar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9B9FA1"/>
                  </a:solidFill>
                  <a:effectLst/>
                  <a:uLnTx/>
                  <a:uFillTx/>
                  <a:latin typeface="Avenir"/>
                  <a:ea typeface="+mn-ea"/>
                  <a:cs typeface="+mn-cs"/>
                </a:rPr>
                <a:t>30</a:t>
              </a:r>
            </a:p>
          </p:txBody>
        </p:sp>
        <p:sp>
          <p:nvSpPr>
            <p:cNvPr id="440" name="TextBox 439">
              <a:extLst>
                <a:ext uri="{FF2B5EF4-FFF2-40B4-BE49-F238E27FC236}">
                  <a16:creationId xmlns:a16="http://schemas.microsoft.com/office/drawing/2014/main" id="{679140F9-B172-ADB4-DDC6-640A0BCF14E1}"/>
                </a:ext>
              </a:extLst>
            </p:cNvPr>
            <p:cNvSpPr txBox="1"/>
            <p:nvPr/>
          </p:nvSpPr>
          <p:spPr>
            <a:xfrm>
              <a:off x="3649707" y="5637860"/>
              <a:ext cx="235360" cy="246221"/>
            </a:xfrm>
            <a:prstGeom prst="rect">
              <a:avLst/>
            </a:prstGeom>
            <a:noFill/>
          </p:spPr>
          <p:txBody>
            <a:bodyPr wrap="squar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9B9FA1"/>
                  </a:solidFill>
                  <a:effectLst/>
                  <a:uLnTx/>
                  <a:uFillTx/>
                  <a:latin typeface="Avenir"/>
                  <a:ea typeface="+mn-ea"/>
                  <a:cs typeface="+mn-cs"/>
                </a:rPr>
                <a:t>0</a:t>
              </a:r>
            </a:p>
          </p:txBody>
        </p:sp>
      </p:grpSp>
      <p:grpSp>
        <p:nvGrpSpPr>
          <p:cNvPr id="309" name="Group 308">
            <a:extLst>
              <a:ext uri="{FF2B5EF4-FFF2-40B4-BE49-F238E27FC236}">
                <a16:creationId xmlns:a16="http://schemas.microsoft.com/office/drawing/2014/main" id="{34D20A25-75C9-1206-2E6F-C83B4C30053E}"/>
              </a:ext>
            </a:extLst>
          </p:cNvPr>
          <p:cNvGrpSpPr/>
          <p:nvPr/>
        </p:nvGrpSpPr>
        <p:grpSpPr>
          <a:xfrm>
            <a:off x="8451377" y="2558323"/>
            <a:ext cx="582936" cy="3209063"/>
            <a:chOff x="7022989" y="2463073"/>
            <a:chExt cx="582936" cy="3209063"/>
          </a:xfrm>
        </p:grpSpPr>
        <p:cxnSp>
          <p:nvCxnSpPr>
            <p:cNvPr id="126" name="Straight Connector 125">
              <a:extLst>
                <a:ext uri="{FF2B5EF4-FFF2-40B4-BE49-F238E27FC236}">
                  <a16:creationId xmlns:a16="http://schemas.microsoft.com/office/drawing/2014/main" id="{CE0CB51C-FD31-B985-EDF2-5288240017F7}"/>
                </a:ext>
              </a:extLst>
            </p:cNvPr>
            <p:cNvCxnSpPr>
              <a:cxnSpLocks/>
            </p:cNvCxnSpPr>
            <p:nvPr/>
          </p:nvCxnSpPr>
          <p:spPr>
            <a:xfrm>
              <a:off x="7605925" y="2599718"/>
              <a:ext cx="0" cy="29181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9EA31EA5-5957-E3B7-71F8-8F76E91135C5}"/>
                </a:ext>
              </a:extLst>
            </p:cNvPr>
            <p:cNvCxnSpPr/>
            <p:nvPr/>
          </p:nvCxnSpPr>
          <p:spPr>
            <a:xfrm>
              <a:off x="7558617" y="3329262"/>
              <a:ext cx="4571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8CB4F1ED-FD92-3A37-2F91-AB4286AB538B}"/>
                </a:ext>
              </a:extLst>
            </p:cNvPr>
            <p:cNvCxnSpPr/>
            <p:nvPr/>
          </p:nvCxnSpPr>
          <p:spPr>
            <a:xfrm>
              <a:off x="7558617" y="2599718"/>
              <a:ext cx="4571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5051A000-B33C-26FB-242D-8E36655138D2}"/>
                </a:ext>
              </a:extLst>
            </p:cNvPr>
            <p:cNvCxnSpPr/>
            <p:nvPr/>
          </p:nvCxnSpPr>
          <p:spPr>
            <a:xfrm>
              <a:off x="7558617" y="4058806"/>
              <a:ext cx="4571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164101BB-433E-E50A-5802-ADE4675B3702}"/>
                </a:ext>
              </a:extLst>
            </p:cNvPr>
            <p:cNvCxnSpPr/>
            <p:nvPr/>
          </p:nvCxnSpPr>
          <p:spPr>
            <a:xfrm>
              <a:off x="7558617" y="4788350"/>
              <a:ext cx="4571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9DA3D9C0-051E-7FA8-E422-799184B084D1}"/>
                </a:ext>
              </a:extLst>
            </p:cNvPr>
            <p:cNvCxnSpPr>
              <a:cxnSpLocks/>
            </p:cNvCxnSpPr>
            <p:nvPr/>
          </p:nvCxnSpPr>
          <p:spPr>
            <a:xfrm>
              <a:off x="7558617" y="5511800"/>
              <a:ext cx="4571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3" name="TextBox 102">
              <a:extLst>
                <a:ext uri="{FF2B5EF4-FFF2-40B4-BE49-F238E27FC236}">
                  <a16:creationId xmlns:a16="http://schemas.microsoft.com/office/drawing/2014/main" id="{FB77164E-236D-D198-0D3C-3D028BEA2210}"/>
                </a:ext>
              </a:extLst>
            </p:cNvPr>
            <p:cNvSpPr txBox="1"/>
            <p:nvPr/>
          </p:nvSpPr>
          <p:spPr>
            <a:xfrm>
              <a:off x="7022989" y="2463073"/>
              <a:ext cx="455254" cy="307479"/>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9B9FA1"/>
                  </a:solidFill>
                  <a:effectLst/>
                  <a:uLnTx/>
                  <a:uFillTx/>
                  <a:latin typeface="Avenir"/>
                  <a:ea typeface="+mn-ea"/>
                  <a:cs typeface="+mn-cs"/>
                </a:rPr>
                <a:t>2000</a:t>
              </a:r>
            </a:p>
          </p:txBody>
        </p:sp>
        <p:sp>
          <p:nvSpPr>
            <p:cNvPr id="116" name="TextBox 115">
              <a:extLst>
                <a:ext uri="{FF2B5EF4-FFF2-40B4-BE49-F238E27FC236}">
                  <a16:creationId xmlns:a16="http://schemas.microsoft.com/office/drawing/2014/main" id="{D52F107F-B6C8-756F-A19B-805BFCE732B3}"/>
                </a:ext>
              </a:extLst>
            </p:cNvPr>
            <p:cNvSpPr txBox="1"/>
            <p:nvPr/>
          </p:nvSpPr>
          <p:spPr>
            <a:xfrm>
              <a:off x="7022989" y="3192042"/>
              <a:ext cx="455254" cy="307479"/>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9B9FA1"/>
                  </a:solidFill>
                  <a:effectLst/>
                  <a:uLnTx/>
                  <a:uFillTx/>
                  <a:latin typeface="Avenir"/>
                  <a:ea typeface="+mn-ea"/>
                  <a:cs typeface="+mn-cs"/>
                </a:rPr>
                <a:t>1500</a:t>
              </a:r>
            </a:p>
          </p:txBody>
        </p:sp>
        <p:sp>
          <p:nvSpPr>
            <p:cNvPr id="117" name="TextBox 116">
              <a:extLst>
                <a:ext uri="{FF2B5EF4-FFF2-40B4-BE49-F238E27FC236}">
                  <a16:creationId xmlns:a16="http://schemas.microsoft.com/office/drawing/2014/main" id="{D01D92AE-0E3A-E470-19B1-53DAC1AA6302}"/>
                </a:ext>
              </a:extLst>
            </p:cNvPr>
            <p:cNvSpPr txBox="1"/>
            <p:nvPr/>
          </p:nvSpPr>
          <p:spPr>
            <a:xfrm>
              <a:off x="7022989" y="3921010"/>
              <a:ext cx="455254" cy="307479"/>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9B9FA1"/>
                  </a:solidFill>
                  <a:effectLst/>
                  <a:uLnTx/>
                  <a:uFillTx/>
                  <a:latin typeface="Avenir"/>
                  <a:ea typeface="+mn-ea"/>
                  <a:cs typeface="+mn-cs"/>
                </a:rPr>
                <a:t>1000</a:t>
              </a:r>
            </a:p>
          </p:txBody>
        </p:sp>
        <p:sp>
          <p:nvSpPr>
            <p:cNvPr id="118" name="TextBox 117">
              <a:extLst>
                <a:ext uri="{FF2B5EF4-FFF2-40B4-BE49-F238E27FC236}">
                  <a16:creationId xmlns:a16="http://schemas.microsoft.com/office/drawing/2014/main" id="{070C6894-93AF-2801-1FC4-EEE2748F3A02}"/>
                </a:ext>
              </a:extLst>
            </p:cNvPr>
            <p:cNvSpPr txBox="1"/>
            <p:nvPr/>
          </p:nvSpPr>
          <p:spPr>
            <a:xfrm>
              <a:off x="7136804" y="4649979"/>
              <a:ext cx="341439" cy="307479"/>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9B9FA1"/>
                  </a:solidFill>
                  <a:effectLst/>
                  <a:uLnTx/>
                  <a:uFillTx/>
                  <a:latin typeface="Avenir"/>
                  <a:ea typeface="+mn-ea"/>
                  <a:cs typeface="+mn-cs"/>
                </a:rPr>
                <a:t>500</a:t>
              </a:r>
            </a:p>
          </p:txBody>
        </p:sp>
        <p:sp>
          <p:nvSpPr>
            <p:cNvPr id="121" name="TextBox 120">
              <a:extLst>
                <a:ext uri="{FF2B5EF4-FFF2-40B4-BE49-F238E27FC236}">
                  <a16:creationId xmlns:a16="http://schemas.microsoft.com/office/drawing/2014/main" id="{B8C50A24-10D3-22AA-AB1A-C94D335A9847}"/>
                </a:ext>
              </a:extLst>
            </p:cNvPr>
            <p:cNvSpPr txBox="1"/>
            <p:nvPr/>
          </p:nvSpPr>
          <p:spPr>
            <a:xfrm>
              <a:off x="7022990" y="5364657"/>
              <a:ext cx="455253" cy="307479"/>
            </a:xfrm>
            <a:prstGeom prst="rect">
              <a:avLst/>
            </a:prstGeom>
            <a:noFill/>
          </p:spPr>
          <p:txBody>
            <a:bodyPr wrap="squar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9B9FA1"/>
                  </a:solidFill>
                  <a:effectLst/>
                  <a:uLnTx/>
                  <a:uFillTx/>
                  <a:latin typeface="Avenir"/>
                  <a:ea typeface="+mn-ea"/>
                  <a:cs typeface="+mn-cs"/>
                </a:rPr>
                <a:t>0</a:t>
              </a:r>
            </a:p>
          </p:txBody>
        </p:sp>
      </p:grpSp>
      <p:sp>
        <p:nvSpPr>
          <p:cNvPr id="98" name="Freeform: Shape 97">
            <a:extLst>
              <a:ext uri="{FF2B5EF4-FFF2-40B4-BE49-F238E27FC236}">
                <a16:creationId xmlns:a16="http://schemas.microsoft.com/office/drawing/2014/main" id="{7AE8B021-37AC-496C-3B83-1B852C110AB2}"/>
              </a:ext>
            </a:extLst>
          </p:cNvPr>
          <p:cNvSpPr/>
          <p:nvPr/>
        </p:nvSpPr>
        <p:spPr>
          <a:xfrm>
            <a:off x="9013025" y="4237318"/>
            <a:ext cx="2521790" cy="1153789"/>
          </a:xfrm>
          <a:custGeom>
            <a:avLst/>
            <a:gdLst>
              <a:gd name="connsiteX0" fmla="*/ 0 w 3816350"/>
              <a:gd name="connsiteY0" fmla="*/ 923925 h 923925"/>
              <a:gd name="connsiteX1" fmla="*/ 431800 w 3816350"/>
              <a:gd name="connsiteY1" fmla="*/ 914400 h 923925"/>
              <a:gd name="connsiteX2" fmla="*/ 755650 w 3816350"/>
              <a:gd name="connsiteY2" fmla="*/ 815975 h 923925"/>
              <a:gd name="connsiteX3" fmla="*/ 1196975 w 3816350"/>
              <a:gd name="connsiteY3" fmla="*/ 647700 h 923925"/>
              <a:gd name="connsiteX4" fmla="*/ 1517650 w 3816350"/>
              <a:gd name="connsiteY4" fmla="*/ 501650 h 923925"/>
              <a:gd name="connsiteX5" fmla="*/ 1958975 w 3816350"/>
              <a:gd name="connsiteY5" fmla="*/ 377825 h 923925"/>
              <a:gd name="connsiteX6" fmla="*/ 2286000 w 3816350"/>
              <a:gd name="connsiteY6" fmla="*/ 263525 h 923925"/>
              <a:gd name="connsiteX7" fmla="*/ 2720975 w 3816350"/>
              <a:gd name="connsiteY7" fmla="*/ 263525 h 923925"/>
              <a:gd name="connsiteX8" fmla="*/ 3048000 w 3816350"/>
              <a:gd name="connsiteY8" fmla="*/ 276225 h 923925"/>
              <a:gd name="connsiteX9" fmla="*/ 3489325 w 3816350"/>
              <a:gd name="connsiteY9" fmla="*/ 177800 h 923925"/>
              <a:gd name="connsiteX10" fmla="*/ 3816350 w 3816350"/>
              <a:gd name="connsiteY10" fmla="*/ 0 h 923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16350" h="923925">
                <a:moveTo>
                  <a:pt x="0" y="923925"/>
                </a:moveTo>
                <a:lnTo>
                  <a:pt x="431800" y="914400"/>
                </a:lnTo>
                <a:lnTo>
                  <a:pt x="755650" y="815975"/>
                </a:lnTo>
                <a:lnTo>
                  <a:pt x="1196975" y="647700"/>
                </a:lnTo>
                <a:lnTo>
                  <a:pt x="1517650" y="501650"/>
                </a:lnTo>
                <a:lnTo>
                  <a:pt x="1958975" y="377825"/>
                </a:lnTo>
                <a:lnTo>
                  <a:pt x="2286000" y="263525"/>
                </a:lnTo>
                <a:lnTo>
                  <a:pt x="2720975" y="263525"/>
                </a:lnTo>
                <a:lnTo>
                  <a:pt x="3048000" y="276225"/>
                </a:lnTo>
                <a:lnTo>
                  <a:pt x="3489325" y="177800"/>
                </a:lnTo>
                <a:lnTo>
                  <a:pt x="3816350" y="0"/>
                </a:lnTo>
              </a:path>
            </a:pathLst>
          </a:custGeom>
          <a:no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97" name="Freeform: Shape 96">
            <a:extLst>
              <a:ext uri="{FF2B5EF4-FFF2-40B4-BE49-F238E27FC236}">
                <a16:creationId xmlns:a16="http://schemas.microsoft.com/office/drawing/2014/main" id="{2ED46FE9-7432-48AE-9AA0-3250F878603A}"/>
              </a:ext>
            </a:extLst>
          </p:cNvPr>
          <p:cNvSpPr/>
          <p:nvPr/>
        </p:nvSpPr>
        <p:spPr>
          <a:xfrm>
            <a:off x="9016386" y="2901144"/>
            <a:ext cx="2536477" cy="2497894"/>
          </a:xfrm>
          <a:custGeom>
            <a:avLst/>
            <a:gdLst>
              <a:gd name="connsiteX0" fmla="*/ 0 w 3838575"/>
              <a:gd name="connsiteY0" fmla="*/ 2000250 h 2000250"/>
              <a:gd name="connsiteX1" fmla="*/ 447675 w 3838575"/>
              <a:gd name="connsiteY1" fmla="*/ 1968500 h 2000250"/>
              <a:gd name="connsiteX2" fmla="*/ 781050 w 3838575"/>
              <a:gd name="connsiteY2" fmla="*/ 1863725 h 2000250"/>
              <a:gd name="connsiteX3" fmla="*/ 1206500 w 3838575"/>
              <a:gd name="connsiteY3" fmla="*/ 1654175 h 2000250"/>
              <a:gd name="connsiteX4" fmla="*/ 1539875 w 3838575"/>
              <a:gd name="connsiteY4" fmla="*/ 1479550 h 2000250"/>
              <a:gd name="connsiteX5" fmla="*/ 1981200 w 3838575"/>
              <a:gd name="connsiteY5" fmla="*/ 1241425 h 2000250"/>
              <a:gd name="connsiteX6" fmla="*/ 2305050 w 3838575"/>
              <a:gd name="connsiteY6" fmla="*/ 895350 h 2000250"/>
              <a:gd name="connsiteX7" fmla="*/ 2740025 w 3838575"/>
              <a:gd name="connsiteY7" fmla="*/ 701675 h 2000250"/>
              <a:gd name="connsiteX8" fmla="*/ 3076575 w 3838575"/>
              <a:gd name="connsiteY8" fmla="*/ 492125 h 2000250"/>
              <a:gd name="connsiteX9" fmla="*/ 3511550 w 3838575"/>
              <a:gd name="connsiteY9" fmla="*/ 336550 h 2000250"/>
              <a:gd name="connsiteX10" fmla="*/ 3838575 w 3838575"/>
              <a:gd name="connsiteY10" fmla="*/ 0 h 200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8575" h="2000250">
                <a:moveTo>
                  <a:pt x="0" y="2000250"/>
                </a:moveTo>
                <a:lnTo>
                  <a:pt x="447675" y="1968500"/>
                </a:lnTo>
                <a:lnTo>
                  <a:pt x="781050" y="1863725"/>
                </a:lnTo>
                <a:lnTo>
                  <a:pt x="1206500" y="1654175"/>
                </a:lnTo>
                <a:lnTo>
                  <a:pt x="1539875" y="1479550"/>
                </a:lnTo>
                <a:lnTo>
                  <a:pt x="1981200" y="1241425"/>
                </a:lnTo>
                <a:lnTo>
                  <a:pt x="2305050" y="895350"/>
                </a:lnTo>
                <a:lnTo>
                  <a:pt x="2740025" y="701675"/>
                </a:lnTo>
                <a:lnTo>
                  <a:pt x="3076575" y="492125"/>
                </a:lnTo>
                <a:lnTo>
                  <a:pt x="3511550" y="336550"/>
                </a:lnTo>
                <a:lnTo>
                  <a:pt x="3838575" y="0"/>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grpSp>
        <p:nvGrpSpPr>
          <p:cNvPr id="5" name="Group 4">
            <a:extLst>
              <a:ext uri="{FF2B5EF4-FFF2-40B4-BE49-F238E27FC236}">
                <a16:creationId xmlns:a16="http://schemas.microsoft.com/office/drawing/2014/main" id="{D114DA0A-F0BA-C05D-D8CB-D53F91531E4A}"/>
              </a:ext>
            </a:extLst>
          </p:cNvPr>
          <p:cNvGrpSpPr/>
          <p:nvPr/>
        </p:nvGrpSpPr>
        <p:grpSpPr>
          <a:xfrm>
            <a:off x="11527103" y="2603904"/>
            <a:ext cx="42810" cy="611011"/>
            <a:chOff x="7924544" y="2809205"/>
            <a:chExt cx="64008" cy="503154"/>
          </a:xfrm>
        </p:grpSpPr>
        <p:cxnSp>
          <p:nvCxnSpPr>
            <p:cNvPr id="9" name="Straight Connector 8">
              <a:extLst>
                <a:ext uri="{FF2B5EF4-FFF2-40B4-BE49-F238E27FC236}">
                  <a16:creationId xmlns:a16="http://schemas.microsoft.com/office/drawing/2014/main" id="{D77B9721-38C0-817C-ADE1-6B2CCE8A61AF}"/>
                </a:ext>
              </a:extLst>
            </p:cNvPr>
            <p:cNvCxnSpPr>
              <a:cxnSpLocks/>
            </p:cNvCxnSpPr>
            <p:nvPr/>
          </p:nvCxnSpPr>
          <p:spPr>
            <a:xfrm>
              <a:off x="7956548" y="2811286"/>
              <a:ext cx="0" cy="4970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4FA0D561-66FD-D945-3322-4FE0979CE327}"/>
                </a:ext>
              </a:extLst>
            </p:cNvPr>
            <p:cNvCxnSpPr>
              <a:cxnSpLocks/>
            </p:cNvCxnSpPr>
            <p:nvPr/>
          </p:nvCxnSpPr>
          <p:spPr>
            <a:xfrm flipH="1">
              <a:off x="7924544" y="2809205"/>
              <a:ext cx="6400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80E347C6-C411-6585-9D77-EFBD1E6C511D}"/>
                </a:ext>
              </a:extLst>
            </p:cNvPr>
            <p:cNvCxnSpPr>
              <a:cxnSpLocks/>
            </p:cNvCxnSpPr>
            <p:nvPr/>
          </p:nvCxnSpPr>
          <p:spPr>
            <a:xfrm flipH="1">
              <a:off x="7924544" y="3312359"/>
              <a:ext cx="6400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BE7ADF92-2FB4-62FD-A191-1D3802A13F59}"/>
              </a:ext>
            </a:extLst>
          </p:cNvPr>
          <p:cNvGrpSpPr/>
          <p:nvPr/>
        </p:nvGrpSpPr>
        <p:grpSpPr>
          <a:xfrm>
            <a:off x="11306412" y="3110423"/>
            <a:ext cx="42810" cy="441879"/>
            <a:chOff x="7924544" y="2809205"/>
            <a:chExt cx="64008" cy="503154"/>
          </a:xfrm>
        </p:grpSpPr>
        <p:cxnSp>
          <p:nvCxnSpPr>
            <p:cNvPr id="27" name="Straight Connector 26">
              <a:extLst>
                <a:ext uri="{FF2B5EF4-FFF2-40B4-BE49-F238E27FC236}">
                  <a16:creationId xmlns:a16="http://schemas.microsoft.com/office/drawing/2014/main" id="{A60562FA-B30B-DAAA-6EC0-5C771516385D}"/>
                </a:ext>
              </a:extLst>
            </p:cNvPr>
            <p:cNvCxnSpPr>
              <a:cxnSpLocks/>
            </p:cNvCxnSpPr>
            <p:nvPr/>
          </p:nvCxnSpPr>
          <p:spPr>
            <a:xfrm>
              <a:off x="7956548" y="2811286"/>
              <a:ext cx="0" cy="4970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308D10B9-27E6-C00A-6675-97E15468C029}"/>
                </a:ext>
              </a:extLst>
            </p:cNvPr>
            <p:cNvCxnSpPr>
              <a:cxnSpLocks/>
            </p:cNvCxnSpPr>
            <p:nvPr/>
          </p:nvCxnSpPr>
          <p:spPr>
            <a:xfrm flipH="1">
              <a:off x="7924544" y="2809205"/>
              <a:ext cx="6400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F5DDFE6B-4948-A859-CCBF-4AAB803EC45D}"/>
                </a:ext>
              </a:extLst>
            </p:cNvPr>
            <p:cNvCxnSpPr>
              <a:cxnSpLocks/>
            </p:cNvCxnSpPr>
            <p:nvPr/>
          </p:nvCxnSpPr>
          <p:spPr>
            <a:xfrm flipH="1">
              <a:off x="7924544" y="3312359"/>
              <a:ext cx="6400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5" name="Group 44">
            <a:extLst>
              <a:ext uri="{FF2B5EF4-FFF2-40B4-BE49-F238E27FC236}">
                <a16:creationId xmlns:a16="http://schemas.microsoft.com/office/drawing/2014/main" id="{AF5BD1A3-945C-F0B8-B855-F396FAB29B69}"/>
              </a:ext>
            </a:extLst>
          </p:cNvPr>
          <p:cNvGrpSpPr/>
          <p:nvPr/>
        </p:nvGrpSpPr>
        <p:grpSpPr>
          <a:xfrm>
            <a:off x="11013852" y="3336513"/>
            <a:ext cx="42810" cy="374904"/>
            <a:chOff x="7924544" y="2809205"/>
            <a:chExt cx="64008" cy="503154"/>
          </a:xfrm>
        </p:grpSpPr>
        <p:cxnSp>
          <p:nvCxnSpPr>
            <p:cNvPr id="49" name="Straight Connector 48">
              <a:extLst>
                <a:ext uri="{FF2B5EF4-FFF2-40B4-BE49-F238E27FC236}">
                  <a16:creationId xmlns:a16="http://schemas.microsoft.com/office/drawing/2014/main" id="{6F0E8E8E-F607-61F6-0DD0-3A282FB2566B}"/>
                </a:ext>
              </a:extLst>
            </p:cNvPr>
            <p:cNvCxnSpPr>
              <a:cxnSpLocks/>
            </p:cNvCxnSpPr>
            <p:nvPr/>
          </p:nvCxnSpPr>
          <p:spPr>
            <a:xfrm>
              <a:off x="7956548" y="2811286"/>
              <a:ext cx="0" cy="4970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B204398E-538D-1067-615F-81378C460192}"/>
                </a:ext>
              </a:extLst>
            </p:cNvPr>
            <p:cNvCxnSpPr>
              <a:cxnSpLocks/>
            </p:cNvCxnSpPr>
            <p:nvPr/>
          </p:nvCxnSpPr>
          <p:spPr>
            <a:xfrm flipH="1">
              <a:off x="7924544" y="2809205"/>
              <a:ext cx="6400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C73F991-ECBF-764B-B847-AAA1843D456F}"/>
                </a:ext>
              </a:extLst>
            </p:cNvPr>
            <p:cNvCxnSpPr>
              <a:cxnSpLocks/>
            </p:cNvCxnSpPr>
            <p:nvPr/>
          </p:nvCxnSpPr>
          <p:spPr>
            <a:xfrm flipH="1">
              <a:off x="7924544" y="3312359"/>
              <a:ext cx="6400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5" name="Group 54">
            <a:extLst>
              <a:ext uri="{FF2B5EF4-FFF2-40B4-BE49-F238E27FC236}">
                <a16:creationId xmlns:a16="http://schemas.microsoft.com/office/drawing/2014/main" id="{71FAE98A-3392-9380-71C5-EB4DE0D443D8}"/>
              </a:ext>
            </a:extLst>
          </p:cNvPr>
          <p:cNvGrpSpPr/>
          <p:nvPr/>
        </p:nvGrpSpPr>
        <p:grpSpPr>
          <a:xfrm>
            <a:off x="10794724" y="3591124"/>
            <a:ext cx="42810" cy="365760"/>
            <a:chOff x="7924544" y="2809205"/>
            <a:chExt cx="64008" cy="503154"/>
          </a:xfrm>
        </p:grpSpPr>
        <p:cxnSp>
          <p:nvCxnSpPr>
            <p:cNvPr id="58" name="Straight Connector 57">
              <a:extLst>
                <a:ext uri="{FF2B5EF4-FFF2-40B4-BE49-F238E27FC236}">
                  <a16:creationId xmlns:a16="http://schemas.microsoft.com/office/drawing/2014/main" id="{FC4237B9-9C55-C761-F0E0-76E469FF079C}"/>
                </a:ext>
              </a:extLst>
            </p:cNvPr>
            <p:cNvCxnSpPr>
              <a:cxnSpLocks/>
            </p:cNvCxnSpPr>
            <p:nvPr/>
          </p:nvCxnSpPr>
          <p:spPr>
            <a:xfrm>
              <a:off x="7956548" y="2811286"/>
              <a:ext cx="0" cy="4970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6E245945-1B8B-28D8-692F-219811FEBB56}"/>
                </a:ext>
              </a:extLst>
            </p:cNvPr>
            <p:cNvCxnSpPr>
              <a:cxnSpLocks/>
            </p:cNvCxnSpPr>
            <p:nvPr/>
          </p:nvCxnSpPr>
          <p:spPr>
            <a:xfrm flipH="1">
              <a:off x="7924544" y="2809205"/>
              <a:ext cx="6400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08DD36D4-B238-1B17-1C92-EFD41BDA01B7}"/>
                </a:ext>
              </a:extLst>
            </p:cNvPr>
            <p:cNvCxnSpPr>
              <a:cxnSpLocks/>
            </p:cNvCxnSpPr>
            <p:nvPr/>
          </p:nvCxnSpPr>
          <p:spPr>
            <a:xfrm flipH="1">
              <a:off x="7924544" y="3312359"/>
              <a:ext cx="6400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8" name="Group 67">
            <a:extLst>
              <a:ext uri="{FF2B5EF4-FFF2-40B4-BE49-F238E27FC236}">
                <a16:creationId xmlns:a16="http://schemas.microsoft.com/office/drawing/2014/main" id="{197B0167-27AD-2CC8-1513-2B31CFB03AE9}"/>
              </a:ext>
            </a:extLst>
          </p:cNvPr>
          <p:cNvGrpSpPr/>
          <p:nvPr/>
        </p:nvGrpSpPr>
        <p:grpSpPr>
          <a:xfrm>
            <a:off x="10501914" y="3841476"/>
            <a:ext cx="42810" cy="347472"/>
            <a:chOff x="7924544" y="2809205"/>
            <a:chExt cx="64008" cy="503154"/>
          </a:xfrm>
        </p:grpSpPr>
        <p:cxnSp>
          <p:nvCxnSpPr>
            <p:cNvPr id="69" name="Straight Connector 68">
              <a:extLst>
                <a:ext uri="{FF2B5EF4-FFF2-40B4-BE49-F238E27FC236}">
                  <a16:creationId xmlns:a16="http://schemas.microsoft.com/office/drawing/2014/main" id="{EC9B4FB9-86CA-3FF0-6597-21BA01C971CF}"/>
                </a:ext>
              </a:extLst>
            </p:cNvPr>
            <p:cNvCxnSpPr>
              <a:cxnSpLocks/>
            </p:cNvCxnSpPr>
            <p:nvPr/>
          </p:nvCxnSpPr>
          <p:spPr>
            <a:xfrm>
              <a:off x="7956548" y="2811286"/>
              <a:ext cx="0" cy="4970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CE094E4D-C7B4-75B1-30AA-F1959D92A893}"/>
                </a:ext>
              </a:extLst>
            </p:cNvPr>
            <p:cNvCxnSpPr>
              <a:cxnSpLocks/>
            </p:cNvCxnSpPr>
            <p:nvPr/>
          </p:nvCxnSpPr>
          <p:spPr>
            <a:xfrm flipH="1">
              <a:off x="7924544" y="2809205"/>
              <a:ext cx="6400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26181C00-35C5-845B-B818-7C259A603D1B}"/>
                </a:ext>
              </a:extLst>
            </p:cNvPr>
            <p:cNvCxnSpPr>
              <a:cxnSpLocks/>
            </p:cNvCxnSpPr>
            <p:nvPr/>
          </p:nvCxnSpPr>
          <p:spPr>
            <a:xfrm flipH="1">
              <a:off x="7924544" y="3312359"/>
              <a:ext cx="6400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 name="Group 81">
            <a:extLst>
              <a:ext uri="{FF2B5EF4-FFF2-40B4-BE49-F238E27FC236}">
                <a16:creationId xmlns:a16="http://schemas.microsoft.com/office/drawing/2014/main" id="{C04E2611-B921-A1AF-6067-6B7C135EDAFC}"/>
              </a:ext>
            </a:extLst>
          </p:cNvPr>
          <p:cNvGrpSpPr/>
          <p:nvPr/>
        </p:nvGrpSpPr>
        <p:grpSpPr>
          <a:xfrm>
            <a:off x="10284941" y="4352786"/>
            <a:ext cx="42810" cy="201168"/>
            <a:chOff x="7924544" y="2809205"/>
            <a:chExt cx="64008" cy="503154"/>
          </a:xfrm>
        </p:grpSpPr>
        <p:cxnSp>
          <p:nvCxnSpPr>
            <p:cNvPr id="83" name="Straight Connector 82">
              <a:extLst>
                <a:ext uri="{FF2B5EF4-FFF2-40B4-BE49-F238E27FC236}">
                  <a16:creationId xmlns:a16="http://schemas.microsoft.com/office/drawing/2014/main" id="{C5862285-41FB-BB5B-715F-2D443567F65E}"/>
                </a:ext>
              </a:extLst>
            </p:cNvPr>
            <p:cNvCxnSpPr>
              <a:cxnSpLocks/>
            </p:cNvCxnSpPr>
            <p:nvPr/>
          </p:nvCxnSpPr>
          <p:spPr>
            <a:xfrm>
              <a:off x="7956548" y="2811286"/>
              <a:ext cx="0" cy="4970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8AED2CC9-8355-CD55-8428-A312753A937C}"/>
                </a:ext>
              </a:extLst>
            </p:cNvPr>
            <p:cNvCxnSpPr>
              <a:cxnSpLocks/>
            </p:cNvCxnSpPr>
            <p:nvPr/>
          </p:nvCxnSpPr>
          <p:spPr>
            <a:xfrm flipH="1">
              <a:off x="7924544" y="2809205"/>
              <a:ext cx="6400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F06A548B-BA4C-AA86-1237-A1ACB0351FE4}"/>
                </a:ext>
              </a:extLst>
            </p:cNvPr>
            <p:cNvCxnSpPr>
              <a:cxnSpLocks/>
            </p:cNvCxnSpPr>
            <p:nvPr/>
          </p:nvCxnSpPr>
          <p:spPr>
            <a:xfrm flipH="1">
              <a:off x="7924544" y="3312359"/>
              <a:ext cx="6400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25A3A89F-EDCE-379D-D911-4AFEE629BB14}"/>
              </a:ext>
            </a:extLst>
          </p:cNvPr>
          <p:cNvGrpSpPr/>
          <p:nvPr/>
        </p:nvGrpSpPr>
        <p:grpSpPr>
          <a:xfrm>
            <a:off x="9990067" y="4688743"/>
            <a:ext cx="42810" cy="128016"/>
            <a:chOff x="6800850" y="4577961"/>
            <a:chExt cx="200024" cy="349635"/>
          </a:xfrm>
        </p:grpSpPr>
        <p:cxnSp>
          <p:nvCxnSpPr>
            <p:cNvPr id="88" name="Straight Connector 87">
              <a:extLst>
                <a:ext uri="{FF2B5EF4-FFF2-40B4-BE49-F238E27FC236}">
                  <a16:creationId xmlns:a16="http://schemas.microsoft.com/office/drawing/2014/main" id="{C1C519F1-225D-ACE4-9475-2F218F0CDF6B}"/>
                </a:ext>
              </a:extLst>
            </p:cNvPr>
            <p:cNvCxnSpPr>
              <a:cxnSpLocks/>
            </p:cNvCxnSpPr>
            <p:nvPr/>
          </p:nvCxnSpPr>
          <p:spPr>
            <a:xfrm>
              <a:off x="6900862" y="4577961"/>
              <a:ext cx="0" cy="3496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565E192C-8BB7-9620-35D3-E7886A3EDECE}"/>
                </a:ext>
              </a:extLst>
            </p:cNvPr>
            <p:cNvCxnSpPr>
              <a:cxnSpLocks/>
            </p:cNvCxnSpPr>
            <p:nvPr/>
          </p:nvCxnSpPr>
          <p:spPr>
            <a:xfrm flipH="1">
              <a:off x="6800850" y="4578436"/>
              <a:ext cx="20002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F85A5F40-F504-17C7-5AFF-68C03D750083}"/>
                </a:ext>
              </a:extLst>
            </p:cNvPr>
            <p:cNvCxnSpPr>
              <a:cxnSpLocks/>
            </p:cNvCxnSpPr>
            <p:nvPr/>
          </p:nvCxnSpPr>
          <p:spPr>
            <a:xfrm flipH="1">
              <a:off x="6800850" y="4926716"/>
              <a:ext cx="20002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3" name="Group 92">
            <a:extLst>
              <a:ext uri="{FF2B5EF4-FFF2-40B4-BE49-F238E27FC236}">
                <a16:creationId xmlns:a16="http://schemas.microsoft.com/office/drawing/2014/main" id="{53C13956-9F39-8FA8-1C1A-2FF5C98C11B4}"/>
              </a:ext>
            </a:extLst>
          </p:cNvPr>
          <p:cNvGrpSpPr/>
          <p:nvPr/>
        </p:nvGrpSpPr>
        <p:grpSpPr>
          <a:xfrm>
            <a:off x="9769804" y="4909387"/>
            <a:ext cx="42810" cy="109728"/>
            <a:chOff x="6800850" y="4577961"/>
            <a:chExt cx="200024" cy="349635"/>
          </a:xfrm>
        </p:grpSpPr>
        <p:cxnSp>
          <p:nvCxnSpPr>
            <p:cNvPr id="94" name="Straight Connector 93">
              <a:extLst>
                <a:ext uri="{FF2B5EF4-FFF2-40B4-BE49-F238E27FC236}">
                  <a16:creationId xmlns:a16="http://schemas.microsoft.com/office/drawing/2014/main" id="{CEDB2DB1-822D-BE98-66B5-ACE6FBEF5F0E}"/>
                </a:ext>
              </a:extLst>
            </p:cNvPr>
            <p:cNvCxnSpPr>
              <a:cxnSpLocks/>
            </p:cNvCxnSpPr>
            <p:nvPr/>
          </p:nvCxnSpPr>
          <p:spPr>
            <a:xfrm>
              <a:off x="6900862" y="4577961"/>
              <a:ext cx="0" cy="3496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BF705607-1E83-7578-6BBF-50411B4571C9}"/>
                </a:ext>
              </a:extLst>
            </p:cNvPr>
            <p:cNvCxnSpPr>
              <a:cxnSpLocks/>
            </p:cNvCxnSpPr>
            <p:nvPr/>
          </p:nvCxnSpPr>
          <p:spPr>
            <a:xfrm flipH="1">
              <a:off x="6800850" y="4578436"/>
              <a:ext cx="20002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E86731DA-3A0A-F10A-1A6D-7E4E64EFD7FC}"/>
                </a:ext>
              </a:extLst>
            </p:cNvPr>
            <p:cNvCxnSpPr>
              <a:cxnSpLocks/>
            </p:cNvCxnSpPr>
            <p:nvPr/>
          </p:nvCxnSpPr>
          <p:spPr>
            <a:xfrm flipH="1">
              <a:off x="6800850" y="4926716"/>
              <a:ext cx="20002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99" name="Freeform: Shape 98">
            <a:extLst>
              <a:ext uri="{FF2B5EF4-FFF2-40B4-BE49-F238E27FC236}">
                <a16:creationId xmlns:a16="http://schemas.microsoft.com/office/drawing/2014/main" id="{8DAD01C9-4CA4-91F2-B964-A982742F71E4}"/>
              </a:ext>
            </a:extLst>
          </p:cNvPr>
          <p:cNvSpPr/>
          <p:nvPr/>
        </p:nvSpPr>
        <p:spPr>
          <a:xfrm>
            <a:off x="9008829" y="5180967"/>
            <a:ext cx="2525987" cy="214105"/>
          </a:xfrm>
          <a:custGeom>
            <a:avLst/>
            <a:gdLst>
              <a:gd name="connsiteX0" fmla="*/ 0 w 3822700"/>
              <a:gd name="connsiteY0" fmla="*/ 171450 h 171450"/>
              <a:gd name="connsiteX1" fmla="*/ 434975 w 3822700"/>
              <a:gd name="connsiteY1" fmla="*/ 161925 h 171450"/>
              <a:gd name="connsiteX2" fmla="*/ 762000 w 3822700"/>
              <a:gd name="connsiteY2" fmla="*/ 152400 h 171450"/>
              <a:gd name="connsiteX3" fmla="*/ 1196975 w 3822700"/>
              <a:gd name="connsiteY3" fmla="*/ 136525 h 171450"/>
              <a:gd name="connsiteX4" fmla="*/ 1527175 w 3822700"/>
              <a:gd name="connsiteY4" fmla="*/ 120650 h 171450"/>
              <a:gd name="connsiteX5" fmla="*/ 1958975 w 3822700"/>
              <a:gd name="connsiteY5" fmla="*/ 60325 h 171450"/>
              <a:gd name="connsiteX6" fmla="*/ 2286000 w 3822700"/>
              <a:gd name="connsiteY6" fmla="*/ 22225 h 171450"/>
              <a:gd name="connsiteX7" fmla="*/ 2740025 w 3822700"/>
              <a:gd name="connsiteY7" fmla="*/ 0 h 171450"/>
              <a:gd name="connsiteX8" fmla="*/ 3063875 w 3822700"/>
              <a:gd name="connsiteY8" fmla="*/ 50800 h 171450"/>
              <a:gd name="connsiteX9" fmla="*/ 3498850 w 3822700"/>
              <a:gd name="connsiteY9" fmla="*/ 50800 h 171450"/>
              <a:gd name="connsiteX10" fmla="*/ 3822700 w 3822700"/>
              <a:gd name="connsiteY10" fmla="*/ 5080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22700" h="171450">
                <a:moveTo>
                  <a:pt x="0" y="171450"/>
                </a:moveTo>
                <a:lnTo>
                  <a:pt x="434975" y="161925"/>
                </a:lnTo>
                <a:lnTo>
                  <a:pt x="762000" y="152400"/>
                </a:lnTo>
                <a:lnTo>
                  <a:pt x="1196975" y="136525"/>
                </a:lnTo>
                <a:lnTo>
                  <a:pt x="1527175" y="120650"/>
                </a:lnTo>
                <a:lnTo>
                  <a:pt x="1958975" y="60325"/>
                </a:lnTo>
                <a:lnTo>
                  <a:pt x="2286000" y="22225"/>
                </a:lnTo>
                <a:lnTo>
                  <a:pt x="2740025" y="0"/>
                </a:lnTo>
                <a:lnTo>
                  <a:pt x="3063875" y="50800"/>
                </a:lnTo>
                <a:lnTo>
                  <a:pt x="3498850" y="50800"/>
                </a:lnTo>
                <a:lnTo>
                  <a:pt x="3822700" y="50800"/>
                </a:lnTo>
              </a:path>
            </a:pathLst>
          </a:custGeom>
          <a:no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grpSp>
        <p:nvGrpSpPr>
          <p:cNvPr id="134" name="Group 133">
            <a:extLst>
              <a:ext uri="{FF2B5EF4-FFF2-40B4-BE49-F238E27FC236}">
                <a16:creationId xmlns:a16="http://schemas.microsoft.com/office/drawing/2014/main" id="{C0AC1778-A6E0-0C31-68A5-90085C7EEE1E}"/>
              </a:ext>
            </a:extLst>
          </p:cNvPr>
          <p:cNvGrpSpPr/>
          <p:nvPr/>
        </p:nvGrpSpPr>
        <p:grpSpPr>
          <a:xfrm>
            <a:off x="11527103" y="4121585"/>
            <a:ext cx="42810" cy="230333"/>
            <a:chOff x="6800850" y="4577961"/>
            <a:chExt cx="200024" cy="349635"/>
          </a:xfrm>
        </p:grpSpPr>
        <p:cxnSp>
          <p:nvCxnSpPr>
            <p:cNvPr id="135" name="Straight Connector 134">
              <a:extLst>
                <a:ext uri="{FF2B5EF4-FFF2-40B4-BE49-F238E27FC236}">
                  <a16:creationId xmlns:a16="http://schemas.microsoft.com/office/drawing/2014/main" id="{78C01942-89CD-0708-A165-9290CA0BB8A5}"/>
                </a:ext>
              </a:extLst>
            </p:cNvPr>
            <p:cNvCxnSpPr>
              <a:cxnSpLocks/>
            </p:cNvCxnSpPr>
            <p:nvPr/>
          </p:nvCxnSpPr>
          <p:spPr>
            <a:xfrm>
              <a:off x="6900862" y="4577961"/>
              <a:ext cx="0" cy="349635"/>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6DD12347-3820-B5F4-AB04-FFE8F974E4C8}"/>
                </a:ext>
              </a:extLst>
            </p:cNvPr>
            <p:cNvCxnSpPr>
              <a:cxnSpLocks/>
            </p:cNvCxnSpPr>
            <p:nvPr/>
          </p:nvCxnSpPr>
          <p:spPr>
            <a:xfrm flipH="1">
              <a:off x="6800850" y="457843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D511AA33-CD93-23D9-38B9-B8BCBF3F5B67}"/>
                </a:ext>
              </a:extLst>
            </p:cNvPr>
            <p:cNvCxnSpPr>
              <a:cxnSpLocks/>
            </p:cNvCxnSpPr>
            <p:nvPr/>
          </p:nvCxnSpPr>
          <p:spPr>
            <a:xfrm flipH="1">
              <a:off x="6800850" y="492671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grpSp>
      <p:sp>
        <p:nvSpPr>
          <p:cNvPr id="141" name="Oval 140">
            <a:extLst>
              <a:ext uri="{FF2B5EF4-FFF2-40B4-BE49-F238E27FC236}">
                <a16:creationId xmlns:a16="http://schemas.microsoft.com/office/drawing/2014/main" id="{86AA5C03-057F-83F1-4F89-239D90B59AB9}"/>
              </a:ext>
            </a:extLst>
          </p:cNvPr>
          <p:cNvSpPr/>
          <p:nvPr/>
        </p:nvSpPr>
        <p:spPr>
          <a:xfrm>
            <a:off x="11524046" y="4199316"/>
            <a:ext cx="48925" cy="73152"/>
          </a:xfrm>
          <a:prstGeom prst="ellipse">
            <a:avLst/>
          </a:prstGeom>
          <a:solidFill>
            <a:schemeClr val="accent4"/>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grpSp>
        <p:nvGrpSpPr>
          <p:cNvPr id="201" name="Group 200">
            <a:extLst>
              <a:ext uri="{FF2B5EF4-FFF2-40B4-BE49-F238E27FC236}">
                <a16:creationId xmlns:a16="http://schemas.microsoft.com/office/drawing/2014/main" id="{C0951EBF-553B-AA43-DEA9-F2CA8B17C67F}"/>
              </a:ext>
            </a:extLst>
          </p:cNvPr>
          <p:cNvGrpSpPr/>
          <p:nvPr/>
        </p:nvGrpSpPr>
        <p:grpSpPr>
          <a:xfrm>
            <a:off x="11306413" y="5042234"/>
            <a:ext cx="42810" cy="406718"/>
            <a:chOff x="6800850" y="4573066"/>
            <a:chExt cx="200024" cy="350427"/>
          </a:xfrm>
        </p:grpSpPr>
        <p:cxnSp>
          <p:nvCxnSpPr>
            <p:cNvPr id="202" name="Straight Connector 201">
              <a:extLst>
                <a:ext uri="{FF2B5EF4-FFF2-40B4-BE49-F238E27FC236}">
                  <a16:creationId xmlns:a16="http://schemas.microsoft.com/office/drawing/2014/main" id="{8B1B46CE-F089-3D20-977F-11C28F0ED5FE}"/>
                </a:ext>
              </a:extLst>
            </p:cNvPr>
            <p:cNvCxnSpPr>
              <a:cxnSpLocks/>
            </p:cNvCxnSpPr>
            <p:nvPr/>
          </p:nvCxnSpPr>
          <p:spPr>
            <a:xfrm>
              <a:off x="6900862" y="4573858"/>
              <a:ext cx="0" cy="349635"/>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2FF1C166-CD44-057A-7FD3-5318068FCFE4}"/>
                </a:ext>
              </a:extLst>
            </p:cNvPr>
            <p:cNvCxnSpPr>
              <a:cxnSpLocks/>
            </p:cNvCxnSpPr>
            <p:nvPr/>
          </p:nvCxnSpPr>
          <p:spPr>
            <a:xfrm flipH="1">
              <a:off x="6800850" y="4573066"/>
              <a:ext cx="20002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24195817-DA81-E492-95AA-2CD5EE144527}"/>
                </a:ext>
              </a:extLst>
            </p:cNvPr>
            <p:cNvCxnSpPr>
              <a:cxnSpLocks/>
            </p:cNvCxnSpPr>
            <p:nvPr/>
          </p:nvCxnSpPr>
          <p:spPr>
            <a:xfrm flipH="1">
              <a:off x="6800850" y="4921346"/>
              <a:ext cx="20002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207" name="Group 206">
            <a:extLst>
              <a:ext uri="{FF2B5EF4-FFF2-40B4-BE49-F238E27FC236}">
                <a16:creationId xmlns:a16="http://schemas.microsoft.com/office/drawing/2014/main" id="{4FE2E32E-AE47-13EC-EBEB-CEE52672987E}"/>
              </a:ext>
            </a:extLst>
          </p:cNvPr>
          <p:cNvGrpSpPr/>
          <p:nvPr/>
        </p:nvGrpSpPr>
        <p:grpSpPr>
          <a:xfrm>
            <a:off x="11013852" y="5054727"/>
            <a:ext cx="42810" cy="371386"/>
            <a:chOff x="6800850" y="4573066"/>
            <a:chExt cx="200024" cy="350427"/>
          </a:xfrm>
        </p:grpSpPr>
        <p:cxnSp>
          <p:nvCxnSpPr>
            <p:cNvPr id="211" name="Straight Connector 210">
              <a:extLst>
                <a:ext uri="{FF2B5EF4-FFF2-40B4-BE49-F238E27FC236}">
                  <a16:creationId xmlns:a16="http://schemas.microsoft.com/office/drawing/2014/main" id="{37C532D1-5A1C-F7F4-81EC-8B72860E9DEB}"/>
                </a:ext>
              </a:extLst>
            </p:cNvPr>
            <p:cNvCxnSpPr>
              <a:cxnSpLocks/>
            </p:cNvCxnSpPr>
            <p:nvPr/>
          </p:nvCxnSpPr>
          <p:spPr>
            <a:xfrm>
              <a:off x="6900862" y="4573858"/>
              <a:ext cx="0" cy="349635"/>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7BE29022-0D4D-6F45-7CBB-BDAC9C6D1A07}"/>
                </a:ext>
              </a:extLst>
            </p:cNvPr>
            <p:cNvCxnSpPr>
              <a:cxnSpLocks/>
            </p:cNvCxnSpPr>
            <p:nvPr/>
          </p:nvCxnSpPr>
          <p:spPr>
            <a:xfrm flipH="1">
              <a:off x="6800850" y="4573066"/>
              <a:ext cx="20002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C76D5EF1-5553-8CA8-5F39-AEA4ABD5E398}"/>
                </a:ext>
              </a:extLst>
            </p:cNvPr>
            <p:cNvCxnSpPr>
              <a:cxnSpLocks/>
            </p:cNvCxnSpPr>
            <p:nvPr/>
          </p:nvCxnSpPr>
          <p:spPr>
            <a:xfrm flipH="1">
              <a:off x="6800850" y="4921346"/>
              <a:ext cx="20002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223" name="Group 222">
            <a:extLst>
              <a:ext uri="{FF2B5EF4-FFF2-40B4-BE49-F238E27FC236}">
                <a16:creationId xmlns:a16="http://schemas.microsoft.com/office/drawing/2014/main" id="{2FDB4B81-D66E-1ACF-59EE-0A247482F999}"/>
              </a:ext>
            </a:extLst>
          </p:cNvPr>
          <p:cNvGrpSpPr/>
          <p:nvPr/>
        </p:nvGrpSpPr>
        <p:grpSpPr>
          <a:xfrm>
            <a:off x="10794724" y="4990967"/>
            <a:ext cx="42810" cy="393192"/>
            <a:chOff x="6800850" y="4573066"/>
            <a:chExt cx="200024" cy="350427"/>
          </a:xfrm>
        </p:grpSpPr>
        <p:cxnSp>
          <p:nvCxnSpPr>
            <p:cNvPr id="224" name="Straight Connector 223">
              <a:extLst>
                <a:ext uri="{FF2B5EF4-FFF2-40B4-BE49-F238E27FC236}">
                  <a16:creationId xmlns:a16="http://schemas.microsoft.com/office/drawing/2014/main" id="{340A181D-BD23-3A6E-F03A-2ACDD44A8736}"/>
                </a:ext>
              </a:extLst>
            </p:cNvPr>
            <p:cNvCxnSpPr>
              <a:cxnSpLocks/>
            </p:cNvCxnSpPr>
            <p:nvPr/>
          </p:nvCxnSpPr>
          <p:spPr>
            <a:xfrm>
              <a:off x="6900862" y="4573858"/>
              <a:ext cx="0" cy="349635"/>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F418C0BF-67C7-D8E0-B529-EE6072866DD6}"/>
                </a:ext>
              </a:extLst>
            </p:cNvPr>
            <p:cNvCxnSpPr>
              <a:cxnSpLocks/>
            </p:cNvCxnSpPr>
            <p:nvPr/>
          </p:nvCxnSpPr>
          <p:spPr>
            <a:xfrm flipH="1">
              <a:off x="6800850" y="4573066"/>
              <a:ext cx="20002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a16="http://schemas.microsoft.com/office/drawing/2014/main" id="{278544A9-771F-3BCA-871F-46859D6D299F}"/>
                </a:ext>
              </a:extLst>
            </p:cNvPr>
            <p:cNvCxnSpPr>
              <a:cxnSpLocks/>
            </p:cNvCxnSpPr>
            <p:nvPr/>
          </p:nvCxnSpPr>
          <p:spPr>
            <a:xfrm flipH="1">
              <a:off x="6800850" y="4921346"/>
              <a:ext cx="20002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227" name="Group 226">
            <a:extLst>
              <a:ext uri="{FF2B5EF4-FFF2-40B4-BE49-F238E27FC236}">
                <a16:creationId xmlns:a16="http://schemas.microsoft.com/office/drawing/2014/main" id="{00BE22D4-2B48-5BF5-38F8-953EED771AB9}"/>
              </a:ext>
            </a:extLst>
          </p:cNvPr>
          <p:cNvGrpSpPr/>
          <p:nvPr/>
        </p:nvGrpSpPr>
        <p:grpSpPr>
          <a:xfrm>
            <a:off x="10501915" y="5047904"/>
            <a:ext cx="42810" cy="329184"/>
            <a:chOff x="6800850" y="4573066"/>
            <a:chExt cx="200024" cy="350427"/>
          </a:xfrm>
        </p:grpSpPr>
        <p:cxnSp>
          <p:nvCxnSpPr>
            <p:cNvPr id="228" name="Straight Connector 227">
              <a:extLst>
                <a:ext uri="{FF2B5EF4-FFF2-40B4-BE49-F238E27FC236}">
                  <a16:creationId xmlns:a16="http://schemas.microsoft.com/office/drawing/2014/main" id="{51DB5E58-7293-8C46-2E14-C9EC9E3D1485}"/>
                </a:ext>
              </a:extLst>
            </p:cNvPr>
            <p:cNvCxnSpPr>
              <a:cxnSpLocks/>
            </p:cNvCxnSpPr>
            <p:nvPr/>
          </p:nvCxnSpPr>
          <p:spPr>
            <a:xfrm>
              <a:off x="6900862" y="4573858"/>
              <a:ext cx="0" cy="349635"/>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C083B2A3-287F-0ACC-47E9-600E26C378D9}"/>
                </a:ext>
              </a:extLst>
            </p:cNvPr>
            <p:cNvCxnSpPr>
              <a:cxnSpLocks/>
            </p:cNvCxnSpPr>
            <p:nvPr/>
          </p:nvCxnSpPr>
          <p:spPr>
            <a:xfrm flipH="1">
              <a:off x="6800850" y="4573066"/>
              <a:ext cx="20002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BF5BDCB0-3EAC-D893-BAFA-3E88A3177F00}"/>
                </a:ext>
              </a:extLst>
            </p:cNvPr>
            <p:cNvCxnSpPr>
              <a:cxnSpLocks/>
            </p:cNvCxnSpPr>
            <p:nvPr/>
          </p:nvCxnSpPr>
          <p:spPr>
            <a:xfrm flipH="1">
              <a:off x="6800850" y="4921346"/>
              <a:ext cx="20002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231" name="Group 230">
            <a:extLst>
              <a:ext uri="{FF2B5EF4-FFF2-40B4-BE49-F238E27FC236}">
                <a16:creationId xmlns:a16="http://schemas.microsoft.com/office/drawing/2014/main" id="{26007757-F31F-5208-B26E-18FCB2860099}"/>
              </a:ext>
            </a:extLst>
          </p:cNvPr>
          <p:cNvGrpSpPr/>
          <p:nvPr/>
        </p:nvGrpSpPr>
        <p:grpSpPr>
          <a:xfrm>
            <a:off x="10284941" y="5180297"/>
            <a:ext cx="42810" cy="167930"/>
            <a:chOff x="6800850" y="4573066"/>
            <a:chExt cx="200024" cy="350427"/>
          </a:xfrm>
        </p:grpSpPr>
        <p:cxnSp>
          <p:nvCxnSpPr>
            <p:cNvPr id="232" name="Straight Connector 231">
              <a:extLst>
                <a:ext uri="{FF2B5EF4-FFF2-40B4-BE49-F238E27FC236}">
                  <a16:creationId xmlns:a16="http://schemas.microsoft.com/office/drawing/2014/main" id="{1F24C924-799B-D2D6-8FA8-35F717919D67}"/>
                </a:ext>
              </a:extLst>
            </p:cNvPr>
            <p:cNvCxnSpPr>
              <a:cxnSpLocks/>
            </p:cNvCxnSpPr>
            <p:nvPr/>
          </p:nvCxnSpPr>
          <p:spPr>
            <a:xfrm>
              <a:off x="6900862" y="4573858"/>
              <a:ext cx="0" cy="349635"/>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BCD487EA-7264-6CC4-0555-53D845B631AF}"/>
                </a:ext>
              </a:extLst>
            </p:cNvPr>
            <p:cNvCxnSpPr>
              <a:cxnSpLocks/>
            </p:cNvCxnSpPr>
            <p:nvPr/>
          </p:nvCxnSpPr>
          <p:spPr>
            <a:xfrm flipH="1">
              <a:off x="6800850" y="4573066"/>
              <a:ext cx="20002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id="{FE256206-81C7-4BD4-E873-6452EBC935D4}"/>
                </a:ext>
              </a:extLst>
            </p:cNvPr>
            <p:cNvCxnSpPr>
              <a:cxnSpLocks/>
            </p:cNvCxnSpPr>
            <p:nvPr/>
          </p:nvCxnSpPr>
          <p:spPr>
            <a:xfrm flipH="1">
              <a:off x="6800850" y="4921346"/>
              <a:ext cx="20002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235" name="Group 234">
            <a:extLst>
              <a:ext uri="{FF2B5EF4-FFF2-40B4-BE49-F238E27FC236}">
                <a16:creationId xmlns:a16="http://schemas.microsoft.com/office/drawing/2014/main" id="{A28A8FB2-99F3-0B36-C488-7C679B497EEC}"/>
              </a:ext>
            </a:extLst>
          </p:cNvPr>
          <p:cNvGrpSpPr/>
          <p:nvPr/>
        </p:nvGrpSpPr>
        <p:grpSpPr>
          <a:xfrm>
            <a:off x="11527103" y="5013941"/>
            <a:ext cx="42810" cy="458998"/>
            <a:chOff x="6800850" y="4573066"/>
            <a:chExt cx="200024" cy="350889"/>
          </a:xfrm>
        </p:grpSpPr>
        <p:cxnSp>
          <p:nvCxnSpPr>
            <p:cNvPr id="236" name="Straight Connector 235">
              <a:extLst>
                <a:ext uri="{FF2B5EF4-FFF2-40B4-BE49-F238E27FC236}">
                  <a16:creationId xmlns:a16="http://schemas.microsoft.com/office/drawing/2014/main" id="{46D272A6-400D-C6C3-FDA0-9B1D24598A14}"/>
                </a:ext>
              </a:extLst>
            </p:cNvPr>
            <p:cNvCxnSpPr>
              <a:cxnSpLocks/>
            </p:cNvCxnSpPr>
            <p:nvPr/>
          </p:nvCxnSpPr>
          <p:spPr>
            <a:xfrm>
              <a:off x="6900862" y="4574320"/>
              <a:ext cx="0" cy="349635"/>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7D0B3F35-FF0E-5C24-7945-3741B8F86D51}"/>
                </a:ext>
              </a:extLst>
            </p:cNvPr>
            <p:cNvCxnSpPr>
              <a:cxnSpLocks/>
            </p:cNvCxnSpPr>
            <p:nvPr/>
          </p:nvCxnSpPr>
          <p:spPr>
            <a:xfrm flipH="1">
              <a:off x="6800850" y="4573066"/>
              <a:ext cx="20002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24D15F24-2573-B7D2-7A29-B4240EE66E99}"/>
                </a:ext>
              </a:extLst>
            </p:cNvPr>
            <p:cNvCxnSpPr>
              <a:cxnSpLocks/>
            </p:cNvCxnSpPr>
            <p:nvPr/>
          </p:nvCxnSpPr>
          <p:spPr>
            <a:xfrm flipH="1">
              <a:off x="6800850" y="4921346"/>
              <a:ext cx="20002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246" name="Oval 245">
            <a:extLst>
              <a:ext uri="{FF2B5EF4-FFF2-40B4-BE49-F238E27FC236}">
                <a16:creationId xmlns:a16="http://schemas.microsoft.com/office/drawing/2014/main" id="{EFDDCE7E-0444-8B23-E4F3-6FF0FCFA62ED}"/>
              </a:ext>
            </a:extLst>
          </p:cNvPr>
          <p:cNvSpPr/>
          <p:nvPr/>
        </p:nvSpPr>
        <p:spPr>
          <a:xfrm>
            <a:off x="10281883" y="5222022"/>
            <a:ext cx="48925" cy="73152"/>
          </a:xfrm>
          <a:prstGeom prst="ellipse">
            <a:avLst/>
          </a:prstGeom>
          <a:solidFill>
            <a:schemeClr val="accent2"/>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247" name="Oval 246">
            <a:extLst>
              <a:ext uri="{FF2B5EF4-FFF2-40B4-BE49-F238E27FC236}">
                <a16:creationId xmlns:a16="http://schemas.microsoft.com/office/drawing/2014/main" id="{96A8FE21-6A4D-12C3-FDA4-4CC6A83041E4}"/>
              </a:ext>
            </a:extLst>
          </p:cNvPr>
          <p:cNvSpPr/>
          <p:nvPr/>
        </p:nvSpPr>
        <p:spPr>
          <a:xfrm>
            <a:off x="10498857" y="5172055"/>
            <a:ext cx="48925" cy="73152"/>
          </a:xfrm>
          <a:prstGeom prst="ellipse">
            <a:avLst/>
          </a:prstGeom>
          <a:solidFill>
            <a:schemeClr val="accent2"/>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248" name="Oval 247">
            <a:extLst>
              <a:ext uri="{FF2B5EF4-FFF2-40B4-BE49-F238E27FC236}">
                <a16:creationId xmlns:a16="http://schemas.microsoft.com/office/drawing/2014/main" id="{98B58F94-56DF-8204-7B37-D2B78341FC26}"/>
              </a:ext>
            </a:extLst>
          </p:cNvPr>
          <p:cNvSpPr/>
          <p:nvPr/>
        </p:nvSpPr>
        <p:spPr>
          <a:xfrm>
            <a:off x="10791667" y="5149423"/>
            <a:ext cx="48925" cy="73152"/>
          </a:xfrm>
          <a:prstGeom prst="ellipse">
            <a:avLst/>
          </a:prstGeom>
          <a:solidFill>
            <a:schemeClr val="accent2"/>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249" name="Oval 248">
            <a:extLst>
              <a:ext uri="{FF2B5EF4-FFF2-40B4-BE49-F238E27FC236}">
                <a16:creationId xmlns:a16="http://schemas.microsoft.com/office/drawing/2014/main" id="{066E0896-2E1A-9229-4335-D658ABADAE16}"/>
              </a:ext>
            </a:extLst>
          </p:cNvPr>
          <p:cNvSpPr/>
          <p:nvPr/>
        </p:nvSpPr>
        <p:spPr>
          <a:xfrm>
            <a:off x="11010794" y="5197840"/>
            <a:ext cx="48925" cy="73152"/>
          </a:xfrm>
          <a:prstGeom prst="ellipse">
            <a:avLst/>
          </a:prstGeom>
          <a:solidFill>
            <a:schemeClr val="accent2"/>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250" name="Oval 249">
            <a:extLst>
              <a:ext uri="{FF2B5EF4-FFF2-40B4-BE49-F238E27FC236}">
                <a16:creationId xmlns:a16="http://schemas.microsoft.com/office/drawing/2014/main" id="{D6B240ED-E2F2-A750-5E12-86056C4680DF}"/>
              </a:ext>
            </a:extLst>
          </p:cNvPr>
          <p:cNvSpPr/>
          <p:nvPr/>
        </p:nvSpPr>
        <p:spPr>
          <a:xfrm>
            <a:off x="11303355" y="5205269"/>
            <a:ext cx="48925" cy="73152"/>
          </a:xfrm>
          <a:prstGeom prst="ellipse">
            <a:avLst/>
          </a:prstGeom>
          <a:solidFill>
            <a:schemeClr val="accent2"/>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251" name="Oval 250">
            <a:extLst>
              <a:ext uri="{FF2B5EF4-FFF2-40B4-BE49-F238E27FC236}">
                <a16:creationId xmlns:a16="http://schemas.microsoft.com/office/drawing/2014/main" id="{EA675DD3-3E39-40A8-2529-C5FEB9E8C3A3}"/>
              </a:ext>
            </a:extLst>
          </p:cNvPr>
          <p:cNvSpPr/>
          <p:nvPr/>
        </p:nvSpPr>
        <p:spPr>
          <a:xfrm>
            <a:off x="11524045" y="5202094"/>
            <a:ext cx="48925" cy="73152"/>
          </a:xfrm>
          <a:prstGeom prst="ellipse">
            <a:avLst/>
          </a:prstGeom>
          <a:solidFill>
            <a:schemeClr val="accent2"/>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252" name="Oval 251">
            <a:extLst>
              <a:ext uri="{FF2B5EF4-FFF2-40B4-BE49-F238E27FC236}">
                <a16:creationId xmlns:a16="http://schemas.microsoft.com/office/drawing/2014/main" id="{A1DBA179-9B01-1BE2-34A1-848DCEAD245F}"/>
              </a:ext>
            </a:extLst>
          </p:cNvPr>
          <p:cNvSpPr/>
          <p:nvPr/>
        </p:nvSpPr>
        <p:spPr>
          <a:xfrm>
            <a:off x="11303355" y="3295094"/>
            <a:ext cx="48925" cy="73152"/>
          </a:xfrm>
          <a:prstGeom prst="ellipse">
            <a:avLst/>
          </a:prstGeom>
          <a:solidFill>
            <a:schemeClr val="tx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253" name="Oval 252">
            <a:extLst>
              <a:ext uri="{FF2B5EF4-FFF2-40B4-BE49-F238E27FC236}">
                <a16:creationId xmlns:a16="http://schemas.microsoft.com/office/drawing/2014/main" id="{CF7FB52A-0297-4DE7-A933-260B7B012D95}"/>
              </a:ext>
            </a:extLst>
          </p:cNvPr>
          <p:cNvSpPr/>
          <p:nvPr/>
        </p:nvSpPr>
        <p:spPr>
          <a:xfrm>
            <a:off x="11303355" y="4418941"/>
            <a:ext cx="48925" cy="73152"/>
          </a:xfrm>
          <a:prstGeom prst="ellipse">
            <a:avLst/>
          </a:prstGeom>
          <a:solidFill>
            <a:schemeClr val="accent4"/>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254" name="Oval 253">
            <a:extLst>
              <a:ext uri="{FF2B5EF4-FFF2-40B4-BE49-F238E27FC236}">
                <a16:creationId xmlns:a16="http://schemas.microsoft.com/office/drawing/2014/main" id="{2A04EDD8-EED4-FC16-1E01-48D0491EBB3B}"/>
              </a:ext>
            </a:extLst>
          </p:cNvPr>
          <p:cNvSpPr/>
          <p:nvPr/>
        </p:nvSpPr>
        <p:spPr>
          <a:xfrm>
            <a:off x="11010794" y="4537948"/>
            <a:ext cx="48925" cy="73152"/>
          </a:xfrm>
          <a:prstGeom prst="ellipse">
            <a:avLst/>
          </a:prstGeom>
          <a:solidFill>
            <a:schemeClr val="accent4"/>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255" name="Oval 254">
            <a:extLst>
              <a:ext uri="{FF2B5EF4-FFF2-40B4-BE49-F238E27FC236}">
                <a16:creationId xmlns:a16="http://schemas.microsoft.com/office/drawing/2014/main" id="{69899D63-6E18-1F58-A21F-7EF19D0DA57B}"/>
              </a:ext>
            </a:extLst>
          </p:cNvPr>
          <p:cNvSpPr/>
          <p:nvPr/>
        </p:nvSpPr>
        <p:spPr>
          <a:xfrm>
            <a:off x="10791667" y="4535234"/>
            <a:ext cx="48925" cy="73152"/>
          </a:xfrm>
          <a:prstGeom prst="ellipse">
            <a:avLst/>
          </a:prstGeom>
          <a:solidFill>
            <a:schemeClr val="accent4"/>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256" name="Oval 255">
            <a:extLst>
              <a:ext uri="{FF2B5EF4-FFF2-40B4-BE49-F238E27FC236}">
                <a16:creationId xmlns:a16="http://schemas.microsoft.com/office/drawing/2014/main" id="{6B164B50-70D4-41CF-2915-C5D6D4F7F952}"/>
              </a:ext>
            </a:extLst>
          </p:cNvPr>
          <p:cNvSpPr/>
          <p:nvPr/>
        </p:nvSpPr>
        <p:spPr>
          <a:xfrm>
            <a:off x="10498857" y="4535234"/>
            <a:ext cx="48925" cy="73152"/>
          </a:xfrm>
          <a:prstGeom prst="ellipse">
            <a:avLst/>
          </a:prstGeom>
          <a:solidFill>
            <a:schemeClr val="accent4"/>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257" name="Oval 256">
            <a:extLst>
              <a:ext uri="{FF2B5EF4-FFF2-40B4-BE49-F238E27FC236}">
                <a16:creationId xmlns:a16="http://schemas.microsoft.com/office/drawing/2014/main" id="{A3C06002-1E1F-EAFA-6DB7-E966EB5047F2}"/>
              </a:ext>
            </a:extLst>
          </p:cNvPr>
          <p:cNvSpPr/>
          <p:nvPr/>
        </p:nvSpPr>
        <p:spPr>
          <a:xfrm>
            <a:off x="10281883" y="4664184"/>
            <a:ext cx="48925" cy="73152"/>
          </a:xfrm>
          <a:prstGeom prst="ellipse">
            <a:avLst/>
          </a:prstGeom>
          <a:solidFill>
            <a:schemeClr val="accent4"/>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258" name="Oval 257">
            <a:extLst>
              <a:ext uri="{FF2B5EF4-FFF2-40B4-BE49-F238E27FC236}">
                <a16:creationId xmlns:a16="http://schemas.microsoft.com/office/drawing/2014/main" id="{594D21ED-D554-122D-B0B4-7955483BBE15}"/>
              </a:ext>
            </a:extLst>
          </p:cNvPr>
          <p:cNvSpPr/>
          <p:nvPr/>
        </p:nvSpPr>
        <p:spPr>
          <a:xfrm>
            <a:off x="9987009" y="4815776"/>
            <a:ext cx="48925" cy="73152"/>
          </a:xfrm>
          <a:prstGeom prst="ellipse">
            <a:avLst/>
          </a:prstGeom>
          <a:solidFill>
            <a:schemeClr val="accent4"/>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259" name="Oval 258">
            <a:extLst>
              <a:ext uri="{FF2B5EF4-FFF2-40B4-BE49-F238E27FC236}">
                <a16:creationId xmlns:a16="http://schemas.microsoft.com/office/drawing/2014/main" id="{FC89F702-91CE-B5B2-E183-BFEC7A4E8744}"/>
              </a:ext>
            </a:extLst>
          </p:cNvPr>
          <p:cNvSpPr/>
          <p:nvPr/>
        </p:nvSpPr>
        <p:spPr>
          <a:xfrm>
            <a:off x="9766746" y="4994405"/>
            <a:ext cx="48925" cy="73152"/>
          </a:xfrm>
          <a:prstGeom prst="ellipse">
            <a:avLst/>
          </a:prstGeom>
          <a:solidFill>
            <a:schemeClr val="accent4"/>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260" name="Oval 259">
            <a:extLst>
              <a:ext uri="{FF2B5EF4-FFF2-40B4-BE49-F238E27FC236}">
                <a16:creationId xmlns:a16="http://schemas.microsoft.com/office/drawing/2014/main" id="{0721BEF8-A6A0-6C5A-6350-C85FF57F33FB}"/>
              </a:ext>
            </a:extLst>
          </p:cNvPr>
          <p:cNvSpPr/>
          <p:nvPr/>
        </p:nvSpPr>
        <p:spPr>
          <a:xfrm>
            <a:off x="9477527" y="5213791"/>
            <a:ext cx="48925" cy="73152"/>
          </a:xfrm>
          <a:prstGeom prst="ellipse">
            <a:avLst/>
          </a:prstGeom>
          <a:solidFill>
            <a:schemeClr val="accent4"/>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grpSp>
        <p:nvGrpSpPr>
          <p:cNvPr id="261" name="Group 260">
            <a:extLst>
              <a:ext uri="{FF2B5EF4-FFF2-40B4-BE49-F238E27FC236}">
                <a16:creationId xmlns:a16="http://schemas.microsoft.com/office/drawing/2014/main" id="{B4A0C13E-0E5A-89DF-C968-D08D08D26EAD}"/>
              </a:ext>
            </a:extLst>
          </p:cNvPr>
          <p:cNvGrpSpPr/>
          <p:nvPr/>
        </p:nvGrpSpPr>
        <p:grpSpPr>
          <a:xfrm>
            <a:off x="11306413" y="4351646"/>
            <a:ext cx="42810" cy="201168"/>
            <a:chOff x="6800850" y="4577961"/>
            <a:chExt cx="200024" cy="349635"/>
          </a:xfrm>
        </p:grpSpPr>
        <p:cxnSp>
          <p:nvCxnSpPr>
            <p:cNvPr id="262" name="Straight Connector 261">
              <a:extLst>
                <a:ext uri="{FF2B5EF4-FFF2-40B4-BE49-F238E27FC236}">
                  <a16:creationId xmlns:a16="http://schemas.microsoft.com/office/drawing/2014/main" id="{7D8D0F5B-2CBE-92C7-5EB8-ABA3065FCFFC}"/>
                </a:ext>
              </a:extLst>
            </p:cNvPr>
            <p:cNvCxnSpPr>
              <a:cxnSpLocks/>
            </p:cNvCxnSpPr>
            <p:nvPr/>
          </p:nvCxnSpPr>
          <p:spPr>
            <a:xfrm>
              <a:off x="6900862" y="4577961"/>
              <a:ext cx="0" cy="349635"/>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3" name="Straight Connector 262">
              <a:extLst>
                <a:ext uri="{FF2B5EF4-FFF2-40B4-BE49-F238E27FC236}">
                  <a16:creationId xmlns:a16="http://schemas.microsoft.com/office/drawing/2014/main" id="{208C6B70-1EC5-AD5E-61AF-ADF1D3A2B91E}"/>
                </a:ext>
              </a:extLst>
            </p:cNvPr>
            <p:cNvCxnSpPr>
              <a:cxnSpLocks/>
            </p:cNvCxnSpPr>
            <p:nvPr/>
          </p:nvCxnSpPr>
          <p:spPr>
            <a:xfrm flipH="1">
              <a:off x="6800850" y="457843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4" name="Straight Connector 263">
              <a:extLst>
                <a:ext uri="{FF2B5EF4-FFF2-40B4-BE49-F238E27FC236}">
                  <a16:creationId xmlns:a16="http://schemas.microsoft.com/office/drawing/2014/main" id="{35F75A60-B9A9-AF2F-4529-1724588C946B}"/>
                </a:ext>
              </a:extLst>
            </p:cNvPr>
            <p:cNvCxnSpPr>
              <a:cxnSpLocks/>
            </p:cNvCxnSpPr>
            <p:nvPr/>
          </p:nvCxnSpPr>
          <p:spPr>
            <a:xfrm flipH="1">
              <a:off x="6800850" y="492671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grpSp>
      <p:grpSp>
        <p:nvGrpSpPr>
          <p:cNvPr id="265" name="Group 264">
            <a:extLst>
              <a:ext uri="{FF2B5EF4-FFF2-40B4-BE49-F238E27FC236}">
                <a16:creationId xmlns:a16="http://schemas.microsoft.com/office/drawing/2014/main" id="{B032FA08-4997-91AE-6111-57B43C8AA022}"/>
              </a:ext>
            </a:extLst>
          </p:cNvPr>
          <p:cNvGrpSpPr/>
          <p:nvPr/>
        </p:nvGrpSpPr>
        <p:grpSpPr>
          <a:xfrm>
            <a:off x="11013852" y="4474497"/>
            <a:ext cx="42810" cy="201168"/>
            <a:chOff x="6800850" y="4577961"/>
            <a:chExt cx="200024" cy="349635"/>
          </a:xfrm>
        </p:grpSpPr>
        <p:cxnSp>
          <p:nvCxnSpPr>
            <p:cNvPr id="266" name="Straight Connector 265">
              <a:extLst>
                <a:ext uri="{FF2B5EF4-FFF2-40B4-BE49-F238E27FC236}">
                  <a16:creationId xmlns:a16="http://schemas.microsoft.com/office/drawing/2014/main" id="{D13FCFE9-368D-0AEB-B79E-974F306C6376}"/>
                </a:ext>
              </a:extLst>
            </p:cNvPr>
            <p:cNvCxnSpPr>
              <a:cxnSpLocks/>
            </p:cNvCxnSpPr>
            <p:nvPr/>
          </p:nvCxnSpPr>
          <p:spPr>
            <a:xfrm>
              <a:off x="6900862" y="4577961"/>
              <a:ext cx="0" cy="349635"/>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7" name="Straight Connector 266">
              <a:extLst>
                <a:ext uri="{FF2B5EF4-FFF2-40B4-BE49-F238E27FC236}">
                  <a16:creationId xmlns:a16="http://schemas.microsoft.com/office/drawing/2014/main" id="{55578852-C8CB-060C-31FB-639C5A72F584}"/>
                </a:ext>
              </a:extLst>
            </p:cNvPr>
            <p:cNvCxnSpPr>
              <a:cxnSpLocks/>
            </p:cNvCxnSpPr>
            <p:nvPr/>
          </p:nvCxnSpPr>
          <p:spPr>
            <a:xfrm flipH="1">
              <a:off x="6800850" y="457843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8" name="Straight Connector 267">
              <a:extLst>
                <a:ext uri="{FF2B5EF4-FFF2-40B4-BE49-F238E27FC236}">
                  <a16:creationId xmlns:a16="http://schemas.microsoft.com/office/drawing/2014/main" id="{024C860A-AA13-F294-86CC-08CB9BDB509C}"/>
                </a:ext>
              </a:extLst>
            </p:cNvPr>
            <p:cNvCxnSpPr>
              <a:cxnSpLocks/>
            </p:cNvCxnSpPr>
            <p:nvPr/>
          </p:nvCxnSpPr>
          <p:spPr>
            <a:xfrm flipH="1">
              <a:off x="6800850" y="492671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grpSp>
      <p:grpSp>
        <p:nvGrpSpPr>
          <p:cNvPr id="269" name="Group 268">
            <a:extLst>
              <a:ext uri="{FF2B5EF4-FFF2-40B4-BE49-F238E27FC236}">
                <a16:creationId xmlns:a16="http://schemas.microsoft.com/office/drawing/2014/main" id="{2A42F104-8889-E1FE-DC69-E2E3EA19A0C9}"/>
              </a:ext>
            </a:extLst>
          </p:cNvPr>
          <p:cNvGrpSpPr/>
          <p:nvPr/>
        </p:nvGrpSpPr>
        <p:grpSpPr>
          <a:xfrm>
            <a:off x="10794724" y="4458932"/>
            <a:ext cx="42810" cy="219456"/>
            <a:chOff x="6800850" y="4577961"/>
            <a:chExt cx="200024" cy="349635"/>
          </a:xfrm>
        </p:grpSpPr>
        <p:cxnSp>
          <p:nvCxnSpPr>
            <p:cNvPr id="270" name="Straight Connector 269">
              <a:extLst>
                <a:ext uri="{FF2B5EF4-FFF2-40B4-BE49-F238E27FC236}">
                  <a16:creationId xmlns:a16="http://schemas.microsoft.com/office/drawing/2014/main" id="{1E96ADE3-0AD3-4033-987E-C41CBD68B4A1}"/>
                </a:ext>
              </a:extLst>
            </p:cNvPr>
            <p:cNvCxnSpPr>
              <a:cxnSpLocks/>
            </p:cNvCxnSpPr>
            <p:nvPr/>
          </p:nvCxnSpPr>
          <p:spPr>
            <a:xfrm>
              <a:off x="6900862" y="4577961"/>
              <a:ext cx="0" cy="349635"/>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139A43B7-5877-317F-20C6-312931A22BA7}"/>
                </a:ext>
              </a:extLst>
            </p:cNvPr>
            <p:cNvCxnSpPr>
              <a:cxnSpLocks/>
            </p:cNvCxnSpPr>
            <p:nvPr/>
          </p:nvCxnSpPr>
          <p:spPr>
            <a:xfrm flipH="1">
              <a:off x="6800850" y="457843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9AB05ADE-87D6-E057-76CB-D2D002EF8910}"/>
                </a:ext>
              </a:extLst>
            </p:cNvPr>
            <p:cNvCxnSpPr>
              <a:cxnSpLocks/>
            </p:cNvCxnSpPr>
            <p:nvPr/>
          </p:nvCxnSpPr>
          <p:spPr>
            <a:xfrm flipH="1">
              <a:off x="6800850" y="492671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grpSp>
      <p:grpSp>
        <p:nvGrpSpPr>
          <p:cNvPr id="273" name="Group 272">
            <a:extLst>
              <a:ext uri="{FF2B5EF4-FFF2-40B4-BE49-F238E27FC236}">
                <a16:creationId xmlns:a16="http://schemas.microsoft.com/office/drawing/2014/main" id="{7407ADC3-206E-087E-F323-49F7C2CB47CF}"/>
              </a:ext>
            </a:extLst>
          </p:cNvPr>
          <p:cNvGrpSpPr/>
          <p:nvPr/>
        </p:nvGrpSpPr>
        <p:grpSpPr>
          <a:xfrm>
            <a:off x="10501915" y="4400447"/>
            <a:ext cx="42810" cy="338328"/>
            <a:chOff x="6800850" y="4577961"/>
            <a:chExt cx="200024" cy="349635"/>
          </a:xfrm>
        </p:grpSpPr>
        <p:cxnSp>
          <p:nvCxnSpPr>
            <p:cNvPr id="274" name="Straight Connector 273">
              <a:extLst>
                <a:ext uri="{FF2B5EF4-FFF2-40B4-BE49-F238E27FC236}">
                  <a16:creationId xmlns:a16="http://schemas.microsoft.com/office/drawing/2014/main" id="{5450CF7B-C495-345D-F62D-AF1CD7F1B990}"/>
                </a:ext>
              </a:extLst>
            </p:cNvPr>
            <p:cNvCxnSpPr>
              <a:cxnSpLocks/>
            </p:cNvCxnSpPr>
            <p:nvPr/>
          </p:nvCxnSpPr>
          <p:spPr>
            <a:xfrm>
              <a:off x="6900862" y="4577961"/>
              <a:ext cx="0" cy="349635"/>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75" name="Straight Connector 274">
              <a:extLst>
                <a:ext uri="{FF2B5EF4-FFF2-40B4-BE49-F238E27FC236}">
                  <a16:creationId xmlns:a16="http://schemas.microsoft.com/office/drawing/2014/main" id="{82E5C3F6-004C-EE32-F800-978806BCBCBD}"/>
                </a:ext>
              </a:extLst>
            </p:cNvPr>
            <p:cNvCxnSpPr>
              <a:cxnSpLocks/>
            </p:cNvCxnSpPr>
            <p:nvPr/>
          </p:nvCxnSpPr>
          <p:spPr>
            <a:xfrm flipH="1">
              <a:off x="6800850" y="457843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76" name="Straight Connector 275">
              <a:extLst>
                <a:ext uri="{FF2B5EF4-FFF2-40B4-BE49-F238E27FC236}">
                  <a16:creationId xmlns:a16="http://schemas.microsoft.com/office/drawing/2014/main" id="{CC0E471A-288F-0C06-FA3A-C6BA223B9F47}"/>
                </a:ext>
              </a:extLst>
            </p:cNvPr>
            <p:cNvCxnSpPr>
              <a:cxnSpLocks/>
            </p:cNvCxnSpPr>
            <p:nvPr/>
          </p:nvCxnSpPr>
          <p:spPr>
            <a:xfrm flipH="1">
              <a:off x="6800850" y="492671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grpSp>
      <p:grpSp>
        <p:nvGrpSpPr>
          <p:cNvPr id="277" name="Group 276">
            <a:extLst>
              <a:ext uri="{FF2B5EF4-FFF2-40B4-BE49-F238E27FC236}">
                <a16:creationId xmlns:a16="http://schemas.microsoft.com/office/drawing/2014/main" id="{272A7508-7168-5D57-AD53-FDE765027CEE}"/>
              </a:ext>
            </a:extLst>
          </p:cNvPr>
          <p:cNvGrpSpPr/>
          <p:nvPr/>
        </p:nvGrpSpPr>
        <p:grpSpPr>
          <a:xfrm>
            <a:off x="10284941" y="4600365"/>
            <a:ext cx="42810" cy="201168"/>
            <a:chOff x="6800850" y="4577961"/>
            <a:chExt cx="200024" cy="349635"/>
          </a:xfrm>
        </p:grpSpPr>
        <p:cxnSp>
          <p:nvCxnSpPr>
            <p:cNvPr id="278" name="Straight Connector 277">
              <a:extLst>
                <a:ext uri="{FF2B5EF4-FFF2-40B4-BE49-F238E27FC236}">
                  <a16:creationId xmlns:a16="http://schemas.microsoft.com/office/drawing/2014/main" id="{CA1DCC44-40F7-E319-3D5E-E90B7AD43642}"/>
                </a:ext>
              </a:extLst>
            </p:cNvPr>
            <p:cNvCxnSpPr>
              <a:cxnSpLocks/>
            </p:cNvCxnSpPr>
            <p:nvPr/>
          </p:nvCxnSpPr>
          <p:spPr>
            <a:xfrm>
              <a:off x="6900862" y="4577961"/>
              <a:ext cx="0" cy="349635"/>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79" name="Straight Connector 278">
              <a:extLst>
                <a:ext uri="{FF2B5EF4-FFF2-40B4-BE49-F238E27FC236}">
                  <a16:creationId xmlns:a16="http://schemas.microsoft.com/office/drawing/2014/main" id="{872EF2FE-447E-730C-D22D-698362684E71}"/>
                </a:ext>
              </a:extLst>
            </p:cNvPr>
            <p:cNvCxnSpPr>
              <a:cxnSpLocks/>
            </p:cNvCxnSpPr>
            <p:nvPr/>
          </p:nvCxnSpPr>
          <p:spPr>
            <a:xfrm flipH="1">
              <a:off x="6800850" y="457843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80" name="Straight Connector 279">
              <a:extLst>
                <a:ext uri="{FF2B5EF4-FFF2-40B4-BE49-F238E27FC236}">
                  <a16:creationId xmlns:a16="http://schemas.microsoft.com/office/drawing/2014/main" id="{49588FAD-5288-99E5-5076-4752CA6507C2}"/>
                </a:ext>
              </a:extLst>
            </p:cNvPr>
            <p:cNvCxnSpPr>
              <a:cxnSpLocks/>
            </p:cNvCxnSpPr>
            <p:nvPr/>
          </p:nvCxnSpPr>
          <p:spPr>
            <a:xfrm flipH="1">
              <a:off x="6800850" y="492671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grpSp>
      <p:grpSp>
        <p:nvGrpSpPr>
          <p:cNvPr id="281" name="Group 280">
            <a:extLst>
              <a:ext uri="{FF2B5EF4-FFF2-40B4-BE49-F238E27FC236}">
                <a16:creationId xmlns:a16="http://schemas.microsoft.com/office/drawing/2014/main" id="{57E397CD-FA03-286E-AFD2-CC4C156ACA9B}"/>
              </a:ext>
            </a:extLst>
          </p:cNvPr>
          <p:cNvGrpSpPr/>
          <p:nvPr/>
        </p:nvGrpSpPr>
        <p:grpSpPr>
          <a:xfrm>
            <a:off x="9990067" y="4786246"/>
            <a:ext cx="42810" cy="128016"/>
            <a:chOff x="6800850" y="4577961"/>
            <a:chExt cx="200024" cy="349635"/>
          </a:xfrm>
        </p:grpSpPr>
        <p:cxnSp>
          <p:nvCxnSpPr>
            <p:cNvPr id="282" name="Straight Connector 281">
              <a:extLst>
                <a:ext uri="{FF2B5EF4-FFF2-40B4-BE49-F238E27FC236}">
                  <a16:creationId xmlns:a16="http://schemas.microsoft.com/office/drawing/2014/main" id="{E1821412-693C-B96D-1982-1A7F80B4CFB2}"/>
                </a:ext>
              </a:extLst>
            </p:cNvPr>
            <p:cNvCxnSpPr>
              <a:cxnSpLocks/>
            </p:cNvCxnSpPr>
            <p:nvPr/>
          </p:nvCxnSpPr>
          <p:spPr>
            <a:xfrm>
              <a:off x="6900862" y="4577961"/>
              <a:ext cx="0" cy="349635"/>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83" name="Straight Connector 282">
              <a:extLst>
                <a:ext uri="{FF2B5EF4-FFF2-40B4-BE49-F238E27FC236}">
                  <a16:creationId xmlns:a16="http://schemas.microsoft.com/office/drawing/2014/main" id="{43207E9F-6392-7097-C4AE-227624FE4496}"/>
                </a:ext>
              </a:extLst>
            </p:cNvPr>
            <p:cNvCxnSpPr>
              <a:cxnSpLocks/>
            </p:cNvCxnSpPr>
            <p:nvPr/>
          </p:nvCxnSpPr>
          <p:spPr>
            <a:xfrm flipH="1">
              <a:off x="6800850" y="457843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84" name="Straight Connector 283">
              <a:extLst>
                <a:ext uri="{FF2B5EF4-FFF2-40B4-BE49-F238E27FC236}">
                  <a16:creationId xmlns:a16="http://schemas.microsoft.com/office/drawing/2014/main" id="{78A5B0D0-40A4-3380-A89D-B8320420EE2C}"/>
                </a:ext>
              </a:extLst>
            </p:cNvPr>
            <p:cNvCxnSpPr>
              <a:cxnSpLocks/>
            </p:cNvCxnSpPr>
            <p:nvPr/>
          </p:nvCxnSpPr>
          <p:spPr>
            <a:xfrm flipH="1">
              <a:off x="6800850" y="492671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grpSp>
      <p:grpSp>
        <p:nvGrpSpPr>
          <p:cNvPr id="285" name="Group 284">
            <a:extLst>
              <a:ext uri="{FF2B5EF4-FFF2-40B4-BE49-F238E27FC236}">
                <a16:creationId xmlns:a16="http://schemas.microsoft.com/office/drawing/2014/main" id="{6BD7ADAF-8E46-D995-F2BE-B140625CB212}"/>
              </a:ext>
            </a:extLst>
          </p:cNvPr>
          <p:cNvGrpSpPr/>
          <p:nvPr/>
        </p:nvGrpSpPr>
        <p:grpSpPr>
          <a:xfrm>
            <a:off x="9769804" y="4965862"/>
            <a:ext cx="42810" cy="118872"/>
            <a:chOff x="6800850" y="4577961"/>
            <a:chExt cx="200024" cy="349635"/>
          </a:xfrm>
        </p:grpSpPr>
        <p:cxnSp>
          <p:nvCxnSpPr>
            <p:cNvPr id="286" name="Straight Connector 285">
              <a:extLst>
                <a:ext uri="{FF2B5EF4-FFF2-40B4-BE49-F238E27FC236}">
                  <a16:creationId xmlns:a16="http://schemas.microsoft.com/office/drawing/2014/main" id="{EF0E534C-DC4B-7DBC-A403-1CE86052AEE8}"/>
                </a:ext>
              </a:extLst>
            </p:cNvPr>
            <p:cNvCxnSpPr>
              <a:cxnSpLocks/>
            </p:cNvCxnSpPr>
            <p:nvPr/>
          </p:nvCxnSpPr>
          <p:spPr>
            <a:xfrm>
              <a:off x="6900862" y="4577961"/>
              <a:ext cx="0" cy="349635"/>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87" name="Straight Connector 286">
              <a:extLst>
                <a:ext uri="{FF2B5EF4-FFF2-40B4-BE49-F238E27FC236}">
                  <a16:creationId xmlns:a16="http://schemas.microsoft.com/office/drawing/2014/main" id="{75F916E9-71FC-BC11-0858-2CCF9B52716A}"/>
                </a:ext>
              </a:extLst>
            </p:cNvPr>
            <p:cNvCxnSpPr>
              <a:cxnSpLocks/>
            </p:cNvCxnSpPr>
            <p:nvPr/>
          </p:nvCxnSpPr>
          <p:spPr>
            <a:xfrm flipH="1">
              <a:off x="6800850" y="457843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88" name="Straight Connector 287">
              <a:extLst>
                <a:ext uri="{FF2B5EF4-FFF2-40B4-BE49-F238E27FC236}">
                  <a16:creationId xmlns:a16="http://schemas.microsoft.com/office/drawing/2014/main" id="{AB506379-C6B0-0D2E-3EF9-B999DDE8875A}"/>
                </a:ext>
              </a:extLst>
            </p:cNvPr>
            <p:cNvCxnSpPr>
              <a:cxnSpLocks/>
            </p:cNvCxnSpPr>
            <p:nvPr/>
          </p:nvCxnSpPr>
          <p:spPr>
            <a:xfrm flipH="1">
              <a:off x="6800850" y="492671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grpSp>
      <p:grpSp>
        <p:nvGrpSpPr>
          <p:cNvPr id="289" name="Group 288">
            <a:extLst>
              <a:ext uri="{FF2B5EF4-FFF2-40B4-BE49-F238E27FC236}">
                <a16:creationId xmlns:a16="http://schemas.microsoft.com/office/drawing/2014/main" id="{355FB226-3824-E799-DF6A-6ACA0FE7C1FC}"/>
              </a:ext>
            </a:extLst>
          </p:cNvPr>
          <p:cNvGrpSpPr/>
          <p:nvPr/>
        </p:nvGrpSpPr>
        <p:grpSpPr>
          <a:xfrm>
            <a:off x="9480585" y="5201391"/>
            <a:ext cx="42810" cy="91440"/>
            <a:chOff x="6800850" y="4577961"/>
            <a:chExt cx="200024" cy="349635"/>
          </a:xfrm>
        </p:grpSpPr>
        <p:cxnSp>
          <p:nvCxnSpPr>
            <p:cNvPr id="290" name="Straight Connector 289">
              <a:extLst>
                <a:ext uri="{FF2B5EF4-FFF2-40B4-BE49-F238E27FC236}">
                  <a16:creationId xmlns:a16="http://schemas.microsoft.com/office/drawing/2014/main" id="{A15681DC-C09C-7D33-BC78-07FB5C087A46}"/>
                </a:ext>
              </a:extLst>
            </p:cNvPr>
            <p:cNvCxnSpPr>
              <a:cxnSpLocks/>
            </p:cNvCxnSpPr>
            <p:nvPr/>
          </p:nvCxnSpPr>
          <p:spPr>
            <a:xfrm>
              <a:off x="6900862" y="4577961"/>
              <a:ext cx="0" cy="349635"/>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91" name="Straight Connector 290">
              <a:extLst>
                <a:ext uri="{FF2B5EF4-FFF2-40B4-BE49-F238E27FC236}">
                  <a16:creationId xmlns:a16="http://schemas.microsoft.com/office/drawing/2014/main" id="{8376E6C8-8E19-55C3-F007-DFF553ABE49C}"/>
                </a:ext>
              </a:extLst>
            </p:cNvPr>
            <p:cNvCxnSpPr>
              <a:cxnSpLocks/>
            </p:cNvCxnSpPr>
            <p:nvPr/>
          </p:nvCxnSpPr>
          <p:spPr>
            <a:xfrm flipH="1">
              <a:off x="6800850" y="457843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92" name="Straight Connector 291">
              <a:extLst>
                <a:ext uri="{FF2B5EF4-FFF2-40B4-BE49-F238E27FC236}">
                  <a16:creationId xmlns:a16="http://schemas.microsoft.com/office/drawing/2014/main" id="{7529BE4B-43BD-F6DD-54EB-F6B8A9A0CAB3}"/>
                </a:ext>
              </a:extLst>
            </p:cNvPr>
            <p:cNvCxnSpPr>
              <a:cxnSpLocks/>
            </p:cNvCxnSpPr>
            <p:nvPr/>
          </p:nvCxnSpPr>
          <p:spPr>
            <a:xfrm flipH="1">
              <a:off x="6800850" y="492671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grpSp>
      <p:sp>
        <p:nvSpPr>
          <p:cNvPr id="293" name="Oval 292">
            <a:extLst>
              <a:ext uri="{FF2B5EF4-FFF2-40B4-BE49-F238E27FC236}">
                <a16:creationId xmlns:a16="http://schemas.microsoft.com/office/drawing/2014/main" id="{FC2E3DCA-95D5-52E4-2F4D-314240C3E7B3}"/>
              </a:ext>
            </a:extLst>
          </p:cNvPr>
          <p:cNvSpPr/>
          <p:nvPr/>
        </p:nvSpPr>
        <p:spPr>
          <a:xfrm>
            <a:off x="11524045" y="2873563"/>
            <a:ext cx="48925" cy="73152"/>
          </a:xfrm>
          <a:prstGeom prst="ellipse">
            <a:avLst/>
          </a:prstGeom>
          <a:solidFill>
            <a:schemeClr val="tx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294" name="Oval 293">
            <a:extLst>
              <a:ext uri="{FF2B5EF4-FFF2-40B4-BE49-F238E27FC236}">
                <a16:creationId xmlns:a16="http://schemas.microsoft.com/office/drawing/2014/main" id="{19DC204F-3CE8-3EF5-2E5A-EDEEC98BC5D1}"/>
              </a:ext>
            </a:extLst>
          </p:cNvPr>
          <p:cNvSpPr/>
          <p:nvPr/>
        </p:nvSpPr>
        <p:spPr>
          <a:xfrm>
            <a:off x="11010794" y="3490933"/>
            <a:ext cx="48925" cy="73152"/>
          </a:xfrm>
          <a:prstGeom prst="ellipse">
            <a:avLst/>
          </a:prstGeom>
          <a:solidFill>
            <a:schemeClr val="tx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295" name="Oval 294">
            <a:extLst>
              <a:ext uri="{FF2B5EF4-FFF2-40B4-BE49-F238E27FC236}">
                <a16:creationId xmlns:a16="http://schemas.microsoft.com/office/drawing/2014/main" id="{9568DF61-BC94-091B-C15B-D93F82046FB8}"/>
              </a:ext>
            </a:extLst>
          </p:cNvPr>
          <p:cNvSpPr/>
          <p:nvPr/>
        </p:nvSpPr>
        <p:spPr>
          <a:xfrm>
            <a:off x="10791667" y="3738591"/>
            <a:ext cx="48925" cy="73152"/>
          </a:xfrm>
          <a:prstGeom prst="ellipse">
            <a:avLst/>
          </a:prstGeom>
          <a:solidFill>
            <a:schemeClr val="tx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296" name="Oval 295">
            <a:extLst>
              <a:ext uri="{FF2B5EF4-FFF2-40B4-BE49-F238E27FC236}">
                <a16:creationId xmlns:a16="http://schemas.microsoft.com/office/drawing/2014/main" id="{C99F9154-2FBA-182F-550F-75A1B4196F77}"/>
              </a:ext>
            </a:extLst>
          </p:cNvPr>
          <p:cNvSpPr/>
          <p:nvPr/>
        </p:nvSpPr>
        <p:spPr>
          <a:xfrm>
            <a:off x="10498857" y="3980477"/>
            <a:ext cx="48925" cy="73152"/>
          </a:xfrm>
          <a:prstGeom prst="ellipse">
            <a:avLst/>
          </a:prstGeom>
          <a:solidFill>
            <a:schemeClr val="tx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297" name="Oval 296">
            <a:extLst>
              <a:ext uri="{FF2B5EF4-FFF2-40B4-BE49-F238E27FC236}">
                <a16:creationId xmlns:a16="http://schemas.microsoft.com/office/drawing/2014/main" id="{A14251AF-5053-EB51-D117-4273809AA67A}"/>
              </a:ext>
            </a:extLst>
          </p:cNvPr>
          <p:cNvSpPr/>
          <p:nvPr/>
        </p:nvSpPr>
        <p:spPr>
          <a:xfrm>
            <a:off x="10281885" y="4424139"/>
            <a:ext cx="48925" cy="73152"/>
          </a:xfrm>
          <a:prstGeom prst="ellipse">
            <a:avLst/>
          </a:prstGeom>
          <a:solidFill>
            <a:schemeClr val="tx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298" name="Oval 297">
            <a:extLst>
              <a:ext uri="{FF2B5EF4-FFF2-40B4-BE49-F238E27FC236}">
                <a16:creationId xmlns:a16="http://schemas.microsoft.com/office/drawing/2014/main" id="{AD252EDB-17A5-E8C9-00F2-1EA40DF016E8}"/>
              </a:ext>
            </a:extLst>
          </p:cNvPr>
          <p:cNvSpPr/>
          <p:nvPr/>
        </p:nvSpPr>
        <p:spPr>
          <a:xfrm>
            <a:off x="9987012" y="4721050"/>
            <a:ext cx="48925" cy="73152"/>
          </a:xfrm>
          <a:prstGeom prst="ellipse">
            <a:avLst/>
          </a:prstGeom>
          <a:solidFill>
            <a:schemeClr val="tx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299" name="Oval 298">
            <a:extLst>
              <a:ext uri="{FF2B5EF4-FFF2-40B4-BE49-F238E27FC236}">
                <a16:creationId xmlns:a16="http://schemas.microsoft.com/office/drawing/2014/main" id="{2BA7CC3B-5999-772E-CF3B-35D145A393A9}"/>
              </a:ext>
            </a:extLst>
          </p:cNvPr>
          <p:cNvSpPr/>
          <p:nvPr/>
        </p:nvSpPr>
        <p:spPr>
          <a:xfrm>
            <a:off x="9766748" y="4933208"/>
            <a:ext cx="48925" cy="73152"/>
          </a:xfrm>
          <a:prstGeom prst="ellipse">
            <a:avLst/>
          </a:prstGeom>
          <a:solidFill>
            <a:schemeClr val="tx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300" name="Oval 299">
            <a:extLst>
              <a:ext uri="{FF2B5EF4-FFF2-40B4-BE49-F238E27FC236}">
                <a16:creationId xmlns:a16="http://schemas.microsoft.com/office/drawing/2014/main" id="{66D6B4F6-A627-8C62-8AFF-EE0E58516397}"/>
              </a:ext>
            </a:extLst>
          </p:cNvPr>
          <p:cNvSpPr/>
          <p:nvPr/>
        </p:nvSpPr>
        <p:spPr>
          <a:xfrm>
            <a:off x="9477529" y="5195900"/>
            <a:ext cx="48925" cy="73152"/>
          </a:xfrm>
          <a:prstGeom prst="ellipse">
            <a:avLst/>
          </a:prstGeom>
          <a:solidFill>
            <a:schemeClr val="tx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243" name="Oval 242">
            <a:extLst>
              <a:ext uri="{FF2B5EF4-FFF2-40B4-BE49-F238E27FC236}">
                <a16:creationId xmlns:a16="http://schemas.microsoft.com/office/drawing/2014/main" id="{AD0DB4DE-7F2A-7FA9-8FDF-1490E9CDB61E}"/>
              </a:ext>
            </a:extLst>
          </p:cNvPr>
          <p:cNvSpPr/>
          <p:nvPr/>
        </p:nvSpPr>
        <p:spPr>
          <a:xfrm>
            <a:off x="9477529" y="5337048"/>
            <a:ext cx="48925" cy="73152"/>
          </a:xfrm>
          <a:prstGeom prst="ellipse">
            <a:avLst/>
          </a:prstGeom>
          <a:solidFill>
            <a:schemeClr val="accent2"/>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244" name="Oval 243">
            <a:extLst>
              <a:ext uri="{FF2B5EF4-FFF2-40B4-BE49-F238E27FC236}">
                <a16:creationId xmlns:a16="http://schemas.microsoft.com/office/drawing/2014/main" id="{89FED231-463E-1A68-79BF-3F88DC9F3A91}"/>
              </a:ext>
            </a:extLst>
          </p:cNvPr>
          <p:cNvSpPr/>
          <p:nvPr/>
        </p:nvSpPr>
        <p:spPr>
          <a:xfrm>
            <a:off x="9766749" y="5319245"/>
            <a:ext cx="48925" cy="73152"/>
          </a:xfrm>
          <a:prstGeom prst="ellipse">
            <a:avLst/>
          </a:prstGeom>
          <a:solidFill>
            <a:schemeClr val="accent2"/>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245" name="Oval 244">
            <a:extLst>
              <a:ext uri="{FF2B5EF4-FFF2-40B4-BE49-F238E27FC236}">
                <a16:creationId xmlns:a16="http://schemas.microsoft.com/office/drawing/2014/main" id="{CAFD1B73-4B88-E414-B0B7-5A819252B0C9}"/>
              </a:ext>
            </a:extLst>
          </p:cNvPr>
          <p:cNvSpPr/>
          <p:nvPr/>
        </p:nvSpPr>
        <p:spPr>
          <a:xfrm>
            <a:off x="9987013" y="5302386"/>
            <a:ext cx="48925" cy="73152"/>
          </a:xfrm>
          <a:prstGeom prst="ellipse">
            <a:avLst/>
          </a:prstGeom>
          <a:solidFill>
            <a:schemeClr val="accent2"/>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grpSp>
        <p:nvGrpSpPr>
          <p:cNvPr id="441" name="Group 440">
            <a:extLst>
              <a:ext uri="{FF2B5EF4-FFF2-40B4-BE49-F238E27FC236}">
                <a16:creationId xmlns:a16="http://schemas.microsoft.com/office/drawing/2014/main" id="{024720BC-1151-588B-2AA1-406B03898942}"/>
              </a:ext>
            </a:extLst>
          </p:cNvPr>
          <p:cNvGrpSpPr/>
          <p:nvPr/>
        </p:nvGrpSpPr>
        <p:grpSpPr>
          <a:xfrm>
            <a:off x="11517481" y="2603904"/>
            <a:ext cx="64008" cy="611011"/>
            <a:chOff x="7924544" y="2809205"/>
            <a:chExt cx="64008" cy="503154"/>
          </a:xfrm>
        </p:grpSpPr>
        <p:cxnSp>
          <p:nvCxnSpPr>
            <p:cNvPr id="442" name="Straight Connector 441">
              <a:extLst>
                <a:ext uri="{FF2B5EF4-FFF2-40B4-BE49-F238E27FC236}">
                  <a16:creationId xmlns:a16="http://schemas.microsoft.com/office/drawing/2014/main" id="{94BC923E-DDD8-8ECE-B0AA-56155559F8D9}"/>
                </a:ext>
              </a:extLst>
            </p:cNvPr>
            <p:cNvCxnSpPr>
              <a:cxnSpLocks/>
            </p:cNvCxnSpPr>
            <p:nvPr/>
          </p:nvCxnSpPr>
          <p:spPr>
            <a:xfrm>
              <a:off x="7956548" y="2811286"/>
              <a:ext cx="0" cy="4970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3" name="Straight Connector 442">
              <a:extLst>
                <a:ext uri="{FF2B5EF4-FFF2-40B4-BE49-F238E27FC236}">
                  <a16:creationId xmlns:a16="http://schemas.microsoft.com/office/drawing/2014/main" id="{A36D6ABA-95C2-FDF7-924C-6C206C718FE3}"/>
                </a:ext>
              </a:extLst>
            </p:cNvPr>
            <p:cNvCxnSpPr>
              <a:cxnSpLocks/>
            </p:cNvCxnSpPr>
            <p:nvPr/>
          </p:nvCxnSpPr>
          <p:spPr>
            <a:xfrm flipH="1">
              <a:off x="7924544" y="2809205"/>
              <a:ext cx="6400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4" name="Straight Connector 443">
              <a:extLst>
                <a:ext uri="{FF2B5EF4-FFF2-40B4-BE49-F238E27FC236}">
                  <a16:creationId xmlns:a16="http://schemas.microsoft.com/office/drawing/2014/main" id="{C9831679-92B6-FF3D-6A09-45E7C8921791}"/>
                </a:ext>
              </a:extLst>
            </p:cNvPr>
            <p:cNvCxnSpPr>
              <a:cxnSpLocks/>
            </p:cNvCxnSpPr>
            <p:nvPr/>
          </p:nvCxnSpPr>
          <p:spPr>
            <a:xfrm flipH="1">
              <a:off x="7924544" y="3312359"/>
              <a:ext cx="6400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45" name="Group 444">
            <a:extLst>
              <a:ext uri="{FF2B5EF4-FFF2-40B4-BE49-F238E27FC236}">
                <a16:creationId xmlns:a16="http://schemas.microsoft.com/office/drawing/2014/main" id="{02C22CC1-1E85-A2FF-EF4B-15CB649CB706}"/>
              </a:ext>
            </a:extLst>
          </p:cNvPr>
          <p:cNvGrpSpPr/>
          <p:nvPr/>
        </p:nvGrpSpPr>
        <p:grpSpPr>
          <a:xfrm>
            <a:off x="11300299" y="3110423"/>
            <a:ext cx="64008" cy="441879"/>
            <a:chOff x="7924544" y="2809205"/>
            <a:chExt cx="64008" cy="503154"/>
          </a:xfrm>
        </p:grpSpPr>
        <p:cxnSp>
          <p:nvCxnSpPr>
            <p:cNvPr id="446" name="Straight Connector 445">
              <a:extLst>
                <a:ext uri="{FF2B5EF4-FFF2-40B4-BE49-F238E27FC236}">
                  <a16:creationId xmlns:a16="http://schemas.microsoft.com/office/drawing/2014/main" id="{790F6127-9915-6766-E5B8-C17821ED5968}"/>
                </a:ext>
              </a:extLst>
            </p:cNvPr>
            <p:cNvCxnSpPr>
              <a:cxnSpLocks/>
            </p:cNvCxnSpPr>
            <p:nvPr/>
          </p:nvCxnSpPr>
          <p:spPr>
            <a:xfrm>
              <a:off x="7956548" y="2811286"/>
              <a:ext cx="0" cy="4970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7" name="Straight Connector 446">
              <a:extLst>
                <a:ext uri="{FF2B5EF4-FFF2-40B4-BE49-F238E27FC236}">
                  <a16:creationId xmlns:a16="http://schemas.microsoft.com/office/drawing/2014/main" id="{7EEC505B-6858-A588-3452-06895403AC13}"/>
                </a:ext>
              </a:extLst>
            </p:cNvPr>
            <p:cNvCxnSpPr>
              <a:cxnSpLocks/>
            </p:cNvCxnSpPr>
            <p:nvPr/>
          </p:nvCxnSpPr>
          <p:spPr>
            <a:xfrm flipH="1">
              <a:off x="7924544" y="2809205"/>
              <a:ext cx="6400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8" name="Straight Connector 447">
              <a:extLst>
                <a:ext uri="{FF2B5EF4-FFF2-40B4-BE49-F238E27FC236}">
                  <a16:creationId xmlns:a16="http://schemas.microsoft.com/office/drawing/2014/main" id="{909D2779-273E-B86B-74EE-E5241C3FAB9D}"/>
                </a:ext>
              </a:extLst>
            </p:cNvPr>
            <p:cNvCxnSpPr>
              <a:cxnSpLocks/>
            </p:cNvCxnSpPr>
            <p:nvPr/>
          </p:nvCxnSpPr>
          <p:spPr>
            <a:xfrm flipH="1">
              <a:off x="7924544" y="3312359"/>
              <a:ext cx="6400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49" name="Group 448">
            <a:extLst>
              <a:ext uri="{FF2B5EF4-FFF2-40B4-BE49-F238E27FC236}">
                <a16:creationId xmlns:a16="http://schemas.microsoft.com/office/drawing/2014/main" id="{E534B4C5-8A21-68C0-1EC1-5ACA28A3D58A}"/>
              </a:ext>
            </a:extLst>
          </p:cNvPr>
          <p:cNvGrpSpPr/>
          <p:nvPr/>
        </p:nvGrpSpPr>
        <p:grpSpPr>
          <a:xfrm>
            <a:off x="11004745" y="3336513"/>
            <a:ext cx="64008" cy="374904"/>
            <a:chOff x="7924544" y="2809205"/>
            <a:chExt cx="64008" cy="503154"/>
          </a:xfrm>
        </p:grpSpPr>
        <p:cxnSp>
          <p:nvCxnSpPr>
            <p:cNvPr id="450" name="Straight Connector 449">
              <a:extLst>
                <a:ext uri="{FF2B5EF4-FFF2-40B4-BE49-F238E27FC236}">
                  <a16:creationId xmlns:a16="http://schemas.microsoft.com/office/drawing/2014/main" id="{FA84FCF3-DDEA-C679-00D0-381A5FD4B252}"/>
                </a:ext>
              </a:extLst>
            </p:cNvPr>
            <p:cNvCxnSpPr>
              <a:cxnSpLocks/>
            </p:cNvCxnSpPr>
            <p:nvPr/>
          </p:nvCxnSpPr>
          <p:spPr>
            <a:xfrm>
              <a:off x="7956548" y="2811286"/>
              <a:ext cx="0" cy="4970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1" name="Straight Connector 450">
              <a:extLst>
                <a:ext uri="{FF2B5EF4-FFF2-40B4-BE49-F238E27FC236}">
                  <a16:creationId xmlns:a16="http://schemas.microsoft.com/office/drawing/2014/main" id="{F1ED0F76-E1A3-56E1-390C-0F374194E766}"/>
                </a:ext>
              </a:extLst>
            </p:cNvPr>
            <p:cNvCxnSpPr>
              <a:cxnSpLocks/>
            </p:cNvCxnSpPr>
            <p:nvPr/>
          </p:nvCxnSpPr>
          <p:spPr>
            <a:xfrm flipH="1">
              <a:off x="7924544" y="2809205"/>
              <a:ext cx="6400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2" name="Straight Connector 451">
              <a:extLst>
                <a:ext uri="{FF2B5EF4-FFF2-40B4-BE49-F238E27FC236}">
                  <a16:creationId xmlns:a16="http://schemas.microsoft.com/office/drawing/2014/main" id="{27BFCA09-5E3A-C464-D1FE-B4D90A6ECF39}"/>
                </a:ext>
              </a:extLst>
            </p:cNvPr>
            <p:cNvCxnSpPr>
              <a:cxnSpLocks/>
            </p:cNvCxnSpPr>
            <p:nvPr/>
          </p:nvCxnSpPr>
          <p:spPr>
            <a:xfrm flipH="1">
              <a:off x="7924544" y="3312359"/>
              <a:ext cx="6400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53" name="Group 452">
            <a:extLst>
              <a:ext uri="{FF2B5EF4-FFF2-40B4-BE49-F238E27FC236}">
                <a16:creationId xmlns:a16="http://schemas.microsoft.com/office/drawing/2014/main" id="{C5D69464-7E95-12A6-D492-BAFA3CD8F433}"/>
              </a:ext>
            </a:extLst>
          </p:cNvPr>
          <p:cNvGrpSpPr/>
          <p:nvPr/>
        </p:nvGrpSpPr>
        <p:grpSpPr>
          <a:xfrm>
            <a:off x="10783931" y="3591124"/>
            <a:ext cx="64008" cy="365760"/>
            <a:chOff x="7924544" y="2809205"/>
            <a:chExt cx="64008" cy="503154"/>
          </a:xfrm>
        </p:grpSpPr>
        <p:cxnSp>
          <p:nvCxnSpPr>
            <p:cNvPr id="454" name="Straight Connector 453">
              <a:extLst>
                <a:ext uri="{FF2B5EF4-FFF2-40B4-BE49-F238E27FC236}">
                  <a16:creationId xmlns:a16="http://schemas.microsoft.com/office/drawing/2014/main" id="{1EA1F41D-113F-BFB8-A88D-5454B858578B}"/>
                </a:ext>
              </a:extLst>
            </p:cNvPr>
            <p:cNvCxnSpPr>
              <a:cxnSpLocks/>
            </p:cNvCxnSpPr>
            <p:nvPr/>
          </p:nvCxnSpPr>
          <p:spPr>
            <a:xfrm>
              <a:off x="7956548" y="2811286"/>
              <a:ext cx="0" cy="4970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5" name="Straight Connector 454">
              <a:extLst>
                <a:ext uri="{FF2B5EF4-FFF2-40B4-BE49-F238E27FC236}">
                  <a16:creationId xmlns:a16="http://schemas.microsoft.com/office/drawing/2014/main" id="{62F2E7EF-C041-E8C1-8D1C-58855DC8D97A}"/>
                </a:ext>
              </a:extLst>
            </p:cNvPr>
            <p:cNvCxnSpPr>
              <a:cxnSpLocks/>
            </p:cNvCxnSpPr>
            <p:nvPr/>
          </p:nvCxnSpPr>
          <p:spPr>
            <a:xfrm flipH="1">
              <a:off x="7924544" y="2809205"/>
              <a:ext cx="6400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6" name="Straight Connector 455">
              <a:extLst>
                <a:ext uri="{FF2B5EF4-FFF2-40B4-BE49-F238E27FC236}">
                  <a16:creationId xmlns:a16="http://schemas.microsoft.com/office/drawing/2014/main" id="{912427AF-2AA1-77CA-76A2-42B3DA1735B6}"/>
                </a:ext>
              </a:extLst>
            </p:cNvPr>
            <p:cNvCxnSpPr>
              <a:cxnSpLocks/>
            </p:cNvCxnSpPr>
            <p:nvPr/>
          </p:nvCxnSpPr>
          <p:spPr>
            <a:xfrm flipH="1">
              <a:off x="7924544" y="3312359"/>
              <a:ext cx="6400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57" name="Group 456">
            <a:extLst>
              <a:ext uri="{FF2B5EF4-FFF2-40B4-BE49-F238E27FC236}">
                <a16:creationId xmlns:a16="http://schemas.microsoft.com/office/drawing/2014/main" id="{303A9304-389D-B606-80E6-2BEE7F365023}"/>
              </a:ext>
            </a:extLst>
          </p:cNvPr>
          <p:cNvGrpSpPr/>
          <p:nvPr/>
        </p:nvGrpSpPr>
        <p:grpSpPr>
          <a:xfrm>
            <a:off x="10493667" y="3841476"/>
            <a:ext cx="64008" cy="347472"/>
            <a:chOff x="7924544" y="2809205"/>
            <a:chExt cx="64008" cy="503154"/>
          </a:xfrm>
        </p:grpSpPr>
        <p:cxnSp>
          <p:nvCxnSpPr>
            <p:cNvPr id="458" name="Straight Connector 457">
              <a:extLst>
                <a:ext uri="{FF2B5EF4-FFF2-40B4-BE49-F238E27FC236}">
                  <a16:creationId xmlns:a16="http://schemas.microsoft.com/office/drawing/2014/main" id="{7AFF2BBD-57A7-EB2B-6634-77A2C2DCDC7D}"/>
                </a:ext>
              </a:extLst>
            </p:cNvPr>
            <p:cNvCxnSpPr>
              <a:cxnSpLocks/>
            </p:cNvCxnSpPr>
            <p:nvPr/>
          </p:nvCxnSpPr>
          <p:spPr>
            <a:xfrm>
              <a:off x="7956548" y="2811286"/>
              <a:ext cx="0" cy="4970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9" name="Straight Connector 458">
              <a:extLst>
                <a:ext uri="{FF2B5EF4-FFF2-40B4-BE49-F238E27FC236}">
                  <a16:creationId xmlns:a16="http://schemas.microsoft.com/office/drawing/2014/main" id="{2E62D5FD-C132-7FF3-9E27-F7251FC3489C}"/>
                </a:ext>
              </a:extLst>
            </p:cNvPr>
            <p:cNvCxnSpPr>
              <a:cxnSpLocks/>
            </p:cNvCxnSpPr>
            <p:nvPr/>
          </p:nvCxnSpPr>
          <p:spPr>
            <a:xfrm flipH="1">
              <a:off x="7924544" y="2809205"/>
              <a:ext cx="6400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0" name="Straight Connector 459">
              <a:extLst>
                <a:ext uri="{FF2B5EF4-FFF2-40B4-BE49-F238E27FC236}">
                  <a16:creationId xmlns:a16="http://schemas.microsoft.com/office/drawing/2014/main" id="{5017363E-E17A-49EA-17C1-112A41566206}"/>
                </a:ext>
              </a:extLst>
            </p:cNvPr>
            <p:cNvCxnSpPr>
              <a:cxnSpLocks/>
            </p:cNvCxnSpPr>
            <p:nvPr/>
          </p:nvCxnSpPr>
          <p:spPr>
            <a:xfrm flipH="1">
              <a:off x="7924544" y="3312359"/>
              <a:ext cx="6400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61" name="Group 460">
            <a:extLst>
              <a:ext uri="{FF2B5EF4-FFF2-40B4-BE49-F238E27FC236}">
                <a16:creationId xmlns:a16="http://schemas.microsoft.com/office/drawing/2014/main" id="{5DCAA8DF-9D9B-67F9-EB2F-187C39123F0E}"/>
              </a:ext>
            </a:extLst>
          </p:cNvPr>
          <p:cNvGrpSpPr/>
          <p:nvPr/>
        </p:nvGrpSpPr>
        <p:grpSpPr>
          <a:xfrm>
            <a:off x="10275498" y="4352786"/>
            <a:ext cx="64008" cy="201168"/>
            <a:chOff x="7924544" y="2809205"/>
            <a:chExt cx="64008" cy="503154"/>
          </a:xfrm>
        </p:grpSpPr>
        <p:cxnSp>
          <p:nvCxnSpPr>
            <p:cNvPr id="462" name="Straight Connector 461">
              <a:extLst>
                <a:ext uri="{FF2B5EF4-FFF2-40B4-BE49-F238E27FC236}">
                  <a16:creationId xmlns:a16="http://schemas.microsoft.com/office/drawing/2014/main" id="{4E19A4C7-1F88-0D9D-2422-33C82CCC4E4D}"/>
                </a:ext>
              </a:extLst>
            </p:cNvPr>
            <p:cNvCxnSpPr>
              <a:cxnSpLocks/>
            </p:cNvCxnSpPr>
            <p:nvPr/>
          </p:nvCxnSpPr>
          <p:spPr>
            <a:xfrm>
              <a:off x="7956548" y="2811286"/>
              <a:ext cx="0" cy="4970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3" name="Straight Connector 462">
              <a:extLst>
                <a:ext uri="{FF2B5EF4-FFF2-40B4-BE49-F238E27FC236}">
                  <a16:creationId xmlns:a16="http://schemas.microsoft.com/office/drawing/2014/main" id="{56D33849-A5AC-683A-7889-2E1FB0702F27}"/>
                </a:ext>
              </a:extLst>
            </p:cNvPr>
            <p:cNvCxnSpPr>
              <a:cxnSpLocks/>
            </p:cNvCxnSpPr>
            <p:nvPr/>
          </p:nvCxnSpPr>
          <p:spPr>
            <a:xfrm flipH="1">
              <a:off x="7924544" y="2809205"/>
              <a:ext cx="6400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4" name="Straight Connector 463">
              <a:extLst>
                <a:ext uri="{FF2B5EF4-FFF2-40B4-BE49-F238E27FC236}">
                  <a16:creationId xmlns:a16="http://schemas.microsoft.com/office/drawing/2014/main" id="{D476A563-4A46-D5F3-75BD-456E2D60F450}"/>
                </a:ext>
              </a:extLst>
            </p:cNvPr>
            <p:cNvCxnSpPr>
              <a:cxnSpLocks/>
            </p:cNvCxnSpPr>
            <p:nvPr/>
          </p:nvCxnSpPr>
          <p:spPr>
            <a:xfrm flipH="1">
              <a:off x="7924544" y="3312359"/>
              <a:ext cx="6400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65" name="Group 464">
            <a:extLst>
              <a:ext uri="{FF2B5EF4-FFF2-40B4-BE49-F238E27FC236}">
                <a16:creationId xmlns:a16="http://schemas.microsoft.com/office/drawing/2014/main" id="{8236B5A4-A228-AEE2-76B2-A15B67760594}"/>
              </a:ext>
            </a:extLst>
          </p:cNvPr>
          <p:cNvGrpSpPr/>
          <p:nvPr/>
        </p:nvGrpSpPr>
        <p:grpSpPr>
          <a:xfrm>
            <a:off x="9981323" y="4688743"/>
            <a:ext cx="64008" cy="128016"/>
            <a:chOff x="6800850" y="4577961"/>
            <a:chExt cx="200024" cy="349635"/>
          </a:xfrm>
        </p:grpSpPr>
        <p:cxnSp>
          <p:nvCxnSpPr>
            <p:cNvPr id="466" name="Straight Connector 465">
              <a:extLst>
                <a:ext uri="{FF2B5EF4-FFF2-40B4-BE49-F238E27FC236}">
                  <a16:creationId xmlns:a16="http://schemas.microsoft.com/office/drawing/2014/main" id="{7109AC67-7BBB-3392-9D03-1F1973214E2E}"/>
                </a:ext>
              </a:extLst>
            </p:cNvPr>
            <p:cNvCxnSpPr>
              <a:cxnSpLocks/>
            </p:cNvCxnSpPr>
            <p:nvPr/>
          </p:nvCxnSpPr>
          <p:spPr>
            <a:xfrm>
              <a:off x="6900862" y="4577961"/>
              <a:ext cx="0" cy="3496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7" name="Straight Connector 466">
              <a:extLst>
                <a:ext uri="{FF2B5EF4-FFF2-40B4-BE49-F238E27FC236}">
                  <a16:creationId xmlns:a16="http://schemas.microsoft.com/office/drawing/2014/main" id="{EBD4E1C5-FEBE-F683-7B1A-F03063145BFB}"/>
                </a:ext>
              </a:extLst>
            </p:cNvPr>
            <p:cNvCxnSpPr>
              <a:cxnSpLocks/>
            </p:cNvCxnSpPr>
            <p:nvPr/>
          </p:nvCxnSpPr>
          <p:spPr>
            <a:xfrm flipH="1">
              <a:off x="6800850" y="4578436"/>
              <a:ext cx="20002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8" name="Straight Connector 467">
              <a:extLst>
                <a:ext uri="{FF2B5EF4-FFF2-40B4-BE49-F238E27FC236}">
                  <a16:creationId xmlns:a16="http://schemas.microsoft.com/office/drawing/2014/main" id="{89EBAFF1-2CA3-BB87-635A-A4C9CAA0FEB0}"/>
                </a:ext>
              </a:extLst>
            </p:cNvPr>
            <p:cNvCxnSpPr>
              <a:cxnSpLocks/>
            </p:cNvCxnSpPr>
            <p:nvPr/>
          </p:nvCxnSpPr>
          <p:spPr>
            <a:xfrm flipH="1">
              <a:off x="6800850" y="4926716"/>
              <a:ext cx="20002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69" name="Group 468">
            <a:extLst>
              <a:ext uri="{FF2B5EF4-FFF2-40B4-BE49-F238E27FC236}">
                <a16:creationId xmlns:a16="http://schemas.microsoft.com/office/drawing/2014/main" id="{CD8EBB8D-D5FB-2314-096E-3A59B5D8EA18}"/>
              </a:ext>
            </a:extLst>
          </p:cNvPr>
          <p:cNvGrpSpPr/>
          <p:nvPr/>
        </p:nvGrpSpPr>
        <p:grpSpPr>
          <a:xfrm>
            <a:off x="9768119" y="4909387"/>
            <a:ext cx="64008" cy="109728"/>
            <a:chOff x="6800850" y="4577961"/>
            <a:chExt cx="200024" cy="349635"/>
          </a:xfrm>
        </p:grpSpPr>
        <p:cxnSp>
          <p:nvCxnSpPr>
            <p:cNvPr id="470" name="Straight Connector 469">
              <a:extLst>
                <a:ext uri="{FF2B5EF4-FFF2-40B4-BE49-F238E27FC236}">
                  <a16:creationId xmlns:a16="http://schemas.microsoft.com/office/drawing/2014/main" id="{C5F8FB69-79F4-476A-C109-654FA9E61249}"/>
                </a:ext>
              </a:extLst>
            </p:cNvPr>
            <p:cNvCxnSpPr>
              <a:cxnSpLocks/>
            </p:cNvCxnSpPr>
            <p:nvPr/>
          </p:nvCxnSpPr>
          <p:spPr>
            <a:xfrm>
              <a:off x="6900862" y="4577961"/>
              <a:ext cx="0" cy="3496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 name="Straight Connector 470">
              <a:extLst>
                <a:ext uri="{FF2B5EF4-FFF2-40B4-BE49-F238E27FC236}">
                  <a16:creationId xmlns:a16="http://schemas.microsoft.com/office/drawing/2014/main" id="{A310C6CA-FC36-E9E9-CB89-C0129C5A4D22}"/>
                </a:ext>
              </a:extLst>
            </p:cNvPr>
            <p:cNvCxnSpPr>
              <a:cxnSpLocks/>
            </p:cNvCxnSpPr>
            <p:nvPr/>
          </p:nvCxnSpPr>
          <p:spPr>
            <a:xfrm flipH="1">
              <a:off x="6800850" y="4578436"/>
              <a:ext cx="20002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2" name="Straight Connector 471">
              <a:extLst>
                <a:ext uri="{FF2B5EF4-FFF2-40B4-BE49-F238E27FC236}">
                  <a16:creationId xmlns:a16="http://schemas.microsoft.com/office/drawing/2014/main" id="{5F5DCCB4-08B2-CD3A-39E3-DC87D651B949}"/>
                </a:ext>
              </a:extLst>
            </p:cNvPr>
            <p:cNvCxnSpPr>
              <a:cxnSpLocks/>
            </p:cNvCxnSpPr>
            <p:nvPr/>
          </p:nvCxnSpPr>
          <p:spPr>
            <a:xfrm flipH="1">
              <a:off x="6800850" y="4926716"/>
              <a:ext cx="20002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73" name="Group 472">
            <a:extLst>
              <a:ext uri="{FF2B5EF4-FFF2-40B4-BE49-F238E27FC236}">
                <a16:creationId xmlns:a16="http://schemas.microsoft.com/office/drawing/2014/main" id="{6F83F7E7-2D6D-555B-FB11-5A7E9D0EDD25}"/>
              </a:ext>
            </a:extLst>
          </p:cNvPr>
          <p:cNvGrpSpPr/>
          <p:nvPr/>
        </p:nvGrpSpPr>
        <p:grpSpPr>
          <a:xfrm>
            <a:off x="11517481" y="4121585"/>
            <a:ext cx="64008" cy="230333"/>
            <a:chOff x="6800850" y="4577961"/>
            <a:chExt cx="200024" cy="349635"/>
          </a:xfrm>
        </p:grpSpPr>
        <p:cxnSp>
          <p:nvCxnSpPr>
            <p:cNvPr id="474" name="Straight Connector 473">
              <a:extLst>
                <a:ext uri="{FF2B5EF4-FFF2-40B4-BE49-F238E27FC236}">
                  <a16:creationId xmlns:a16="http://schemas.microsoft.com/office/drawing/2014/main" id="{A640F072-BD8E-07DE-DD75-812BFD424605}"/>
                </a:ext>
              </a:extLst>
            </p:cNvPr>
            <p:cNvCxnSpPr>
              <a:cxnSpLocks/>
            </p:cNvCxnSpPr>
            <p:nvPr/>
          </p:nvCxnSpPr>
          <p:spPr>
            <a:xfrm>
              <a:off x="6900862" y="4577961"/>
              <a:ext cx="0" cy="349635"/>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9F3EDBD4-7E43-B67C-ED4F-C7E76A608ACA}"/>
                </a:ext>
              </a:extLst>
            </p:cNvPr>
            <p:cNvCxnSpPr>
              <a:cxnSpLocks/>
            </p:cNvCxnSpPr>
            <p:nvPr/>
          </p:nvCxnSpPr>
          <p:spPr>
            <a:xfrm flipH="1">
              <a:off x="6800850" y="457843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D4431395-B4C9-06C7-C7BB-27CD9D65AA9B}"/>
                </a:ext>
              </a:extLst>
            </p:cNvPr>
            <p:cNvCxnSpPr>
              <a:cxnSpLocks/>
            </p:cNvCxnSpPr>
            <p:nvPr/>
          </p:nvCxnSpPr>
          <p:spPr>
            <a:xfrm flipH="1">
              <a:off x="6800850" y="492671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grpSp>
      <p:sp>
        <p:nvSpPr>
          <p:cNvPr id="477" name="Oval 476">
            <a:extLst>
              <a:ext uri="{FF2B5EF4-FFF2-40B4-BE49-F238E27FC236}">
                <a16:creationId xmlns:a16="http://schemas.microsoft.com/office/drawing/2014/main" id="{8265C19B-C00A-22D5-6393-558CF972E406}"/>
              </a:ext>
            </a:extLst>
          </p:cNvPr>
          <p:cNvSpPr/>
          <p:nvPr/>
        </p:nvSpPr>
        <p:spPr>
          <a:xfrm>
            <a:off x="11512910" y="4199316"/>
            <a:ext cx="73152" cy="73152"/>
          </a:xfrm>
          <a:prstGeom prst="ellipse">
            <a:avLst/>
          </a:prstGeom>
          <a:solidFill>
            <a:schemeClr val="accent4"/>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478" name="Oval 477">
            <a:extLst>
              <a:ext uri="{FF2B5EF4-FFF2-40B4-BE49-F238E27FC236}">
                <a16:creationId xmlns:a16="http://schemas.microsoft.com/office/drawing/2014/main" id="{1A112D8A-1DC8-11CD-DB82-2D58EA8C9E97}"/>
              </a:ext>
            </a:extLst>
          </p:cNvPr>
          <p:cNvSpPr/>
          <p:nvPr/>
        </p:nvSpPr>
        <p:spPr>
          <a:xfrm>
            <a:off x="9005750" y="5368521"/>
            <a:ext cx="73152" cy="73152"/>
          </a:xfrm>
          <a:prstGeom prst="ellipse">
            <a:avLst/>
          </a:prstGeom>
          <a:solidFill>
            <a:schemeClr val="accent2"/>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grpSp>
        <p:nvGrpSpPr>
          <p:cNvPr id="479" name="Group 478">
            <a:extLst>
              <a:ext uri="{FF2B5EF4-FFF2-40B4-BE49-F238E27FC236}">
                <a16:creationId xmlns:a16="http://schemas.microsoft.com/office/drawing/2014/main" id="{653CC6EF-BD4C-08EA-E499-DFB79348379E}"/>
              </a:ext>
            </a:extLst>
          </p:cNvPr>
          <p:cNvGrpSpPr/>
          <p:nvPr/>
        </p:nvGrpSpPr>
        <p:grpSpPr>
          <a:xfrm>
            <a:off x="11300300" y="5042234"/>
            <a:ext cx="64008" cy="406718"/>
            <a:chOff x="6800850" y="4573066"/>
            <a:chExt cx="200024" cy="350427"/>
          </a:xfrm>
        </p:grpSpPr>
        <p:cxnSp>
          <p:nvCxnSpPr>
            <p:cNvPr id="480" name="Straight Connector 479">
              <a:extLst>
                <a:ext uri="{FF2B5EF4-FFF2-40B4-BE49-F238E27FC236}">
                  <a16:creationId xmlns:a16="http://schemas.microsoft.com/office/drawing/2014/main" id="{C6E9BF58-3D10-DBC1-BF86-2949B06A8CCE}"/>
                </a:ext>
              </a:extLst>
            </p:cNvPr>
            <p:cNvCxnSpPr>
              <a:cxnSpLocks/>
            </p:cNvCxnSpPr>
            <p:nvPr/>
          </p:nvCxnSpPr>
          <p:spPr>
            <a:xfrm>
              <a:off x="6900862" y="4573858"/>
              <a:ext cx="0" cy="349635"/>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4CA1D044-785F-8A33-F6D2-C29906C0A1E9}"/>
                </a:ext>
              </a:extLst>
            </p:cNvPr>
            <p:cNvCxnSpPr>
              <a:cxnSpLocks/>
            </p:cNvCxnSpPr>
            <p:nvPr/>
          </p:nvCxnSpPr>
          <p:spPr>
            <a:xfrm flipH="1">
              <a:off x="6800850" y="4573066"/>
              <a:ext cx="20002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044F01A6-263E-3E8C-5F67-5EB534D8069D}"/>
                </a:ext>
              </a:extLst>
            </p:cNvPr>
            <p:cNvCxnSpPr>
              <a:cxnSpLocks/>
            </p:cNvCxnSpPr>
            <p:nvPr/>
          </p:nvCxnSpPr>
          <p:spPr>
            <a:xfrm flipH="1">
              <a:off x="6800850" y="4921346"/>
              <a:ext cx="20002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483" name="Group 482">
            <a:extLst>
              <a:ext uri="{FF2B5EF4-FFF2-40B4-BE49-F238E27FC236}">
                <a16:creationId xmlns:a16="http://schemas.microsoft.com/office/drawing/2014/main" id="{E5E80E86-F374-A8BB-2EA8-694BB9C47BE4}"/>
              </a:ext>
            </a:extLst>
          </p:cNvPr>
          <p:cNvGrpSpPr/>
          <p:nvPr/>
        </p:nvGrpSpPr>
        <p:grpSpPr>
          <a:xfrm>
            <a:off x="11004745" y="5054727"/>
            <a:ext cx="64008" cy="371386"/>
            <a:chOff x="6800850" y="4573066"/>
            <a:chExt cx="200024" cy="350427"/>
          </a:xfrm>
        </p:grpSpPr>
        <p:cxnSp>
          <p:nvCxnSpPr>
            <p:cNvPr id="484" name="Straight Connector 483">
              <a:extLst>
                <a:ext uri="{FF2B5EF4-FFF2-40B4-BE49-F238E27FC236}">
                  <a16:creationId xmlns:a16="http://schemas.microsoft.com/office/drawing/2014/main" id="{5D9C0E86-899E-0328-3BA1-E16196D8A92D}"/>
                </a:ext>
              </a:extLst>
            </p:cNvPr>
            <p:cNvCxnSpPr>
              <a:cxnSpLocks/>
            </p:cNvCxnSpPr>
            <p:nvPr/>
          </p:nvCxnSpPr>
          <p:spPr>
            <a:xfrm>
              <a:off x="6900862" y="4573858"/>
              <a:ext cx="0" cy="349635"/>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85" name="Straight Connector 484">
              <a:extLst>
                <a:ext uri="{FF2B5EF4-FFF2-40B4-BE49-F238E27FC236}">
                  <a16:creationId xmlns:a16="http://schemas.microsoft.com/office/drawing/2014/main" id="{00E160CD-B1D2-727C-EF76-3E278B6C4324}"/>
                </a:ext>
              </a:extLst>
            </p:cNvPr>
            <p:cNvCxnSpPr>
              <a:cxnSpLocks/>
            </p:cNvCxnSpPr>
            <p:nvPr/>
          </p:nvCxnSpPr>
          <p:spPr>
            <a:xfrm flipH="1">
              <a:off x="6800850" y="4573066"/>
              <a:ext cx="20002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86" name="Straight Connector 485">
              <a:extLst>
                <a:ext uri="{FF2B5EF4-FFF2-40B4-BE49-F238E27FC236}">
                  <a16:creationId xmlns:a16="http://schemas.microsoft.com/office/drawing/2014/main" id="{6564AD09-7918-9C11-C966-0F77C51C92FB}"/>
                </a:ext>
              </a:extLst>
            </p:cNvPr>
            <p:cNvCxnSpPr>
              <a:cxnSpLocks/>
            </p:cNvCxnSpPr>
            <p:nvPr/>
          </p:nvCxnSpPr>
          <p:spPr>
            <a:xfrm flipH="1">
              <a:off x="6800850" y="4921346"/>
              <a:ext cx="20002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487" name="Group 486">
            <a:extLst>
              <a:ext uri="{FF2B5EF4-FFF2-40B4-BE49-F238E27FC236}">
                <a16:creationId xmlns:a16="http://schemas.microsoft.com/office/drawing/2014/main" id="{8308019D-D904-F523-FD70-5CEF386C542A}"/>
              </a:ext>
            </a:extLst>
          </p:cNvPr>
          <p:cNvGrpSpPr/>
          <p:nvPr/>
        </p:nvGrpSpPr>
        <p:grpSpPr>
          <a:xfrm>
            <a:off x="10783931" y="4990967"/>
            <a:ext cx="64008" cy="393192"/>
            <a:chOff x="6800850" y="4573066"/>
            <a:chExt cx="200024" cy="350427"/>
          </a:xfrm>
        </p:grpSpPr>
        <p:cxnSp>
          <p:nvCxnSpPr>
            <p:cNvPr id="488" name="Straight Connector 487">
              <a:extLst>
                <a:ext uri="{FF2B5EF4-FFF2-40B4-BE49-F238E27FC236}">
                  <a16:creationId xmlns:a16="http://schemas.microsoft.com/office/drawing/2014/main" id="{89700FDF-D4B8-94DA-D230-A1E7F59970C7}"/>
                </a:ext>
              </a:extLst>
            </p:cNvPr>
            <p:cNvCxnSpPr>
              <a:cxnSpLocks/>
            </p:cNvCxnSpPr>
            <p:nvPr/>
          </p:nvCxnSpPr>
          <p:spPr>
            <a:xfrm>
              <a:off x="6900862" y="4573858"/>
              <a:ext cx="0" cy="349635"/>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89" name="Straight Connector 488">
              <a:extLst>
                <a:ext uri="{FF2B5EF4-FFF2-40B4-BE49-F238E27FC236}">
                  <a16:creationId xmlns:a16="http://schemas.microsoft.com/office/drawing/2014/main" id="{63408A28-9C40-3886-6C5D-6950EAB62A61}"/>
                </a:ext>
              </a:extLst>
            </p:cNvPr>
            <p:cNvCxnSpPr>
              <a:cxnSpLocks/>
            </p:cNvCxnSpPr>
            <p:nvPr/>
          </p:nvCxnSpPr>
          <p:spPr>
            <a:xfrm flipH="1">
              <a:off x="6800850" y="4573066"/>
              <a:ext cx="20002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90" name="Straight Connector 489">
              <a:extLst>
                <a:ext uri="{FF2B5EF4-FFF2-40B4-BE49-F238E27FC236}">
                  <a16:creationId xmlns:a16="http://schemas.microsoft.com/office/drawing/2014/main" id="{AE4FFDB4-1308-3420-7D18-ACED31292AC9}"/>
                </a:ext>
              </a:extLst>
            </p:cNvPr>
            <p:cNvCxnSpPr>
              <a:cxnSpLocks/>
            </p:cNvCxnSpPr>
            <p:nvPr/>
          </p:nvCxnSpPr>
          <p:spPr>
            <a:xfrm flipH="1">
              <a:off x="6800850" y="4921346"/>
              <a:ext cx="20002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491" name="Group 490">
            <a:extLst>
              <a:ext uri="{FF2B5EF4-FFF2-40B4-BE49-F238E27FC236}">
                <a16:creationId xmlns:a16="http://schemas.microsoft.com/office/drawing/2014/main" id="{DE796636-A989-9625-5882-67E76805A493}"/>
              </a:ext>
            </a:extLst>
          </p:cNvPr>
          <p:cNvGrpSpPr/>
          <p:nvPr/>
        </p:nvGrpSpPr>
        <p:grpSpPr>
          <a:xfrm>
            <a:off x="10493668" y="5047904"/>
            <a:ext cx="64008" cy="329184"/>
            <a:chOff x="6800850" y="4573066"/>
            <a:chExt cx="200024" cy="350427"/>
          </a:xfrm>
        </p:grpSpPr>
        <p:cxnSp>
          <p:nvCxnSpPr>
            <p:cNvPr id="492" name="Straight Connector 491">
              <a:extLst>
                <a:ext uri="{FF2B5EF4-FFF2-40B4-BE49-F238E27FC236}">
                  <a16:creationId xmlns:a16="http://schemas.microsoft.com/office/drawing/2014/main" id="{FC0D9A8A-4227-E31F-46A8-1631FD855A48}"/>
                </a:ext>
              </a:extLst>
            </p:cNvPr>
            <p:cNvCxnSpPr>
              <a:cxnSpLocks/>
            </p:cNvCxnSpPr>
            <p:nvPr/>
          </p:nvCxnSpPr>
          <p:spPr>
            <a:xfrm>
              <a:off x="6900862" y="4573858"/>
              <a:ext cx="0" cy="349635"/>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93" name="Straight Connector 492">
              <a:extLst>
                <a:ext uri="{FF2B5EF4-FFF2-40B4-BE49-F238E27FC236}">
                  <a16:creationId xmlns:a16="http://schemas.microsoft.com/office/drawing/2014/main" id="{EC30C00B-E7EE-A7D1-3F20-BF98242AC1EC}"/>
                </a:ext>
              </a:extLst>
            </p:cNvPr>
            <p:cNvCxnSpPr>
              <a:cxnSpLocks/>
            </p:cNvCxnSpPr>
            <p:nvPr/>
          </p:nvCxnSpPr>
          <p:spPr>
            <a:xfrm flipH="1">
              <a:off x="6800850" y="4573066"/>
              <a:ext cx="20002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94" name="Straight Connector 493">
              <a:extLst>
                <a:ext uri="{FF2B5EF4-FFF2-40B4-BE49-F238E27FC236}">
                  <a16:creationId xmlns:a16="http://schemas.microsoft.com/office/drawing/2014/main" id="{CD90698B-BD0B-34A0-8D60-3AFAC01EED70}"/>
                </a:ext>
              </a:extLst>
            </p:cNvPr>
            <p:cNvCxnSpPr>
              <a:cxnSpLocks/>
            </p:cNvCxnSpPr>
            <p:nvPr/>
          </p:nvCxnSpPr>
          <p:spPr>
            <a:xfrm flipH="1">
              <a:off x="6800850" y="4921346"/>
              <a:ext cx="20002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495" name="Group 494">
            <a:extLst>
              <a:ext uri="{FF2B5EF4-FFF2-40B4-BE49-F238E27FC236}">
                <a16:creationId xmlns:a16="http://schemas.microsoft.com/office/drawing/2014/main" id="{96425E5B-F4E2-0A9D-85E2-B49B8B2019E7}"/>
              </a:ext>
            </a:extLst>
          </p:cNvPr>
          <p:cNvGrpSpPr/>
          <p:nvPr/>
        </p:nvGrpSpPr>
        <p:grpSpPr>
          <a:xfrm>
            <a:off x="10275498" y="5180297"/>
            <a:ext cx="64008" cy="167930"/>
            <a:chOff x="6800850" y="4573066"/>
            <a:chExt cx="200024" cy="350427"/>
          </a:xfrm>
        </p:grpSpPr>
        <p:cxnSp>
          <p:nvCxnSpPr>
            <p:cNvPr id="496" name="Straight Connector 495">
              <a:extLst>
                <a:ext uri="{FF2B5EF4-FFF2-40B4-BE49-F238E27FC236}">
                  <a16:creationId xmlns:a16="http://schemas.microsoft.com/office/drawing/2014/main" id="{FEF18526-1F6B-AB57-88EE-AF05DFFF57D2}"/>
                </a:ext>
              </a:extLst>
            </p:cNvPr>
            <p:cNvCxnSpPr>
              <a:cxnSpLocks/>
            </p:cNvCxnSpPr>
            <p:nvPr/>
          </p:nvCxnSpPr>
          <p:spPr>
            <a:xfrm>
              <a:off x="6900862" y="4573858"/>
              <a:ext cx="0" cy="349635"/>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97" name="Straight Connector 496">
              <a:extLst>
                <a:ext uri="{FF2B5EF4-FFF2-40B4-BE49-F238E27FC236}">
                  <a16:creationId xmlns:a16="http://schemas.microsoft.com/office/drawing/2014/main" id="{2C474F89-D9EA-4839-B743-0EBAF3A9D2A4}"/>
                </a:ext>
              </a:extLst>
            </p:cNvPr>
            <p:cNvCxnSpPr>
              <a:cxnSpLocks/>
            </p:cNvCxnSpPr>
            <p:nvPr/>
          </p:nvCxnSpPr>
          <p:spPr>
            <a:xfrm flipH="1">
              <a:off x="6800850" y="4573066"/>
              <a:ext cx="20002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98" name="Straight Connector 497">
              <a:extLst>
                <a:ext uri="{FF2B5EF4-FFF2-40B4-BE49-F238E27FC236}">
                  <a16:creationId xmlns:a16="http://schemas.microsoft.com/office/drawing/2014/main" id="{07C67126-C932-BEF3-A35F-2FCACD0EF63B}"/>
                </a:ext>
              </a:extLst>
            </p:cNvPr>
            <p:cNvCxnSpPr>
              <a:cxnSpLocks/>
            </p:cNvCxnSpPr>
            <p:nvPr/>
          </p:nvCxnSpPr>
          <p:spPr>
            <a:xfrm flipH="1">
              <a:off x="6800850" y="4921346"/>
              <a:ext cx="20002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499" name="Group 498">
            <a:extLst>
              <a:ext uri="{FF2B5EF4-FFF2-40B4-BE49-F238E27FC236}">
                <a16:creationId xmlns:a16="http://schemas.microsoft.com/office/drawing/2014/main" id="{2F8DACF6-1CBB-F210-E84E-E29A9345C855}"/>
              </a:ext>
            </a:extLst>
          </p:cNvPr>
          <p:cNvGrpSpPr/>
          <p:nvPr/>
        </p:nvGrpSpPr>
        <p:grpSpPr>
          <a:xfrm>
            <a:off x="11517481" y="5013941"/>
            <a:ext cx="64008" cy="458998"/>
            <a:chOff x="6800850" y="4573066"/>
            <a:chExt cx="200024" cy="350889"/>
          </a:xfrm>
        </p:grpSpPr>
        <p:cxnSp>
          <p:nvCxnSpPr>
            <p:cNvPr id="500" name="Straight Connector 499">
              <a:extLst>
                <a:ext uri="{FF2B5EF4-FFF2-40B4-BE49-F238E27FC236}">
                  <a16:creationId xmlns:a16="http://schemas.microsoft.com/office/drawing/2014/main" id="{22468E0D-7993-5D6E-EF55-528F785E9F0D}"/>
                </a:ext>
              </a:extLst>
            </p:cNvPr>
            <p:cNvCxnSpPr>
              <a:cxnSpLocks/>
            </p:cNvCxnSpPr>
            <p:nvPr/>
          </p:nvCxnSpPr>
          <p:spPr>
            <a:xfrm>
              <a:off x="6900862" y="4574320"/>
              <a:ext cx="0" cy="349635"/>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01" name="Straight Connector 500">
              <a:extLst>
                <a:ext uri="{FF2B5EF4-FFF2-40B4-BE49-F238E27FC236}">
                  <a16:creationId xmlns:a16="http://schemas.microsoft.com/office/drawing/2014/main" id="{55E20EC4-5808-E77B-611F-5ADD0F00BF90}"/>
                </a:ext>
              </a:extLst>
            </p:cNvPr>
            <p:cNvCxnSpPr>
              <a:cxnSpLocks/>
            </p:cNvCxnSpPr>
            <p:nvPr/>
          </p:nvCxnSpPr>
          <p:spPr>
            <a:xfrm flipH="1">
              <a:off x="6800850" y="4573066"/>
              <a:ext cx="20002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02" name="Straight Connector 501">
              <a:extLst>
                <a:ext uri="{FF2B5EF4-FFF2-40B4-BE49-F238E27FC236}">
                  <a16:creationId xmlns:a16="http://schemas.microsoft.com/office/drawing/2014/main" id="{91D81838-A01E-BD6B-7B27-1951EE0501A7}"/>
                </a:ext>
              </a:extLst>
            </p:cNvPr>
            <p:cNvCxnSpPr>
              <a:cxnSpLocks/>
            </p:cNvCxnSpPr>
            <p:nvPr/>
          </p:nvCxnSpPr>
          <p:spPr>
            <a:xfrm flipH="1">
              <a:off x="6800850" y="4921346"/>
              <a:ext cx="20002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503" name="Oval 502">
            <a:extLst>
              <a:ext uri="{FF2B5EF4-FFF2-40B4-BE49-F238E27FC236}">
                <a16:creationId xmlns:a16="http://schemas.microsoft.com/office/drawing/2014/main" id="{975D802F-EF72-9EBE-416C-5F040614E505}"/>
              </a:ext>
            </a:extLst>
          </p:cNvPr>
          <p:cNvSpPr/>
          <p:nvPr/>
        </p:nvSpPr>
        <p:spPr>
          <a:xfrm>
            <a:off x="10270926" y="5222022"/>
            <a:ext cx="73152" cy="73152"/>
          </a:xfrm>
          <a:prstGeom prst="ellipse">
            <a:avLst/>
          </a:prstGeom>
          <a:solidFill>
            <a:schemeClr val="accent2"/>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504" name="Oval 503">
            <a:extLst>
              <a:ext uri="{FF2B5EF4-FFF2-40B4-BE49-F238E27FC236}">
                <a16:creationId xmlns:a16="http://schemas.microsoft.com/office/drawing/2014/main" id="{8016C112-EE34-3358-0C09-F5C55D2607FC}"/>
              </a:ext>
            </a:extLst>
          </p:cNvPr>
          <p:cNvSpPr/>
          <p:nvPr/>
        </p:nvSpPr>
        <p:spPr>
          <a:xfrm>
            <a:off x="10489096" y="5172055"/>
            <a:ext cx="73152" cy="73152"/>
          </a:xfrm>
          <a:prstGeom prst="ellipse">
            <a:avLst/>
          </a:prstGeom>
          <a:solidFill>
            <a:schemeClr val="accent2"/>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505" name="Oval 504">
            <a:extLst>
              <a:ext uri="{FF2B5EF4-FFF2-40B4-BE49-F238E27FC236}">
                <a16:creationId xmlns:a16="http://schemas.microsoft.com/office/drawing/2014/main" id="{72B39C8D-630C-A368-129D-B53CF67FCD2B}"/>
              </a:ext>
            </a:extLst>
          </p:cNvPr>
          <p:cNvSpPr/>
          <p:nvPr/>
        </p:nvSpPr>
        <p:spPr>
          <a:xfrm>
            <a:off x="10779359" y="5149423"/>
            <a:ext cx="73152" cy="73152"/>
          </a:xfrm>
          <a:prstGeom prst="ellipse">
            <a:avLst/>
          </a:prstGeom>
          <a:solidFill>
            <a:schemeClr val="accent2"/>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506" name="Oval 505">
            <a:extLst>
              <a:ext uri="{FF2B5EF4-FFF2-40B4-BE49-F238E27FC236}">
                <a16:creationId xmlns:a16="http://schemas.microsoft.com/office/drawing/2014/main" id="{43F1AB49-D163-938E-40F7-0746CE41AB44}"/>
              </a:ext>
            </a:extLst>
          </p:cNvPr>
          <p:cNvSpPr/>
          <p:nvPr/>
        </p:nvSpPr>
        <p:spPr>
          <a:xfrm>
            <a:off x="11000173" y="5197840"/>
            <a:ext cx="73152" cy="73152"/>
          </a:xfrm>
          <a:prstGeom prst="ellipse">
            <a:avLst/>
          </a:prstGeom>
          <a:solidFill>
            <a:schemeClr val="accent2"/>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507" name="Oval 506">
            <a:extLst>
              <a:ext uri="{FF2B5EF4-FFF2-40B4-BE49-F238E27FC236}">
                <a16:creationId xmlns:a16="http://schemas.microsoft.com/office/drawing/2014/main" id="{DCB38D3E-88E0-4ED7-01F2-7593A3143D5C}"/>
              </a:ext>
            </a:extLst>
          </p:cNvPr>
          <p:cNvSpPr/>
          <p:nvPr/>
        </p:nvSpPr>
        <p:spPr>
          <a:xfrm>
            <a:off x="11295728" y="5205269"/>
            <a:ext cx="73152" cy="73152"/>
          </a:xfrm>
          <a:prstGeom prst="ellipse">
            <a:avLst/>
          </a:prstGeom>
          <a:solidFill>
            <a:schemeClr val="accent2"/>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508" name="Oval 507">
            <a:extLst>
              <a:ext uri="{FF2B5EF4-FFF2-40B4-BE49-F238E27FC236}">
                <a16:creationId xmlns:a16="http://schemas.microsoft.com/office/drawing/2014/main" id="{57924BD0-D77C-0278-FFC3-A29AD2DB7EBD}"/>
              </a:ext>
            </a:extLst>
          </p:cNvPr>
          <p:cNvSpPr/>
          <p:nvPr/>
        </p:nvSpPr>
        <p:spPr>
          <a:xfrm>
            <a:off x="11512909" y="5202094"/>
            <a:ext cx="73152" cy="73152"/>
          </a:xfrm>
          <a:prstGeom prst="ellipse">
            <a:avLst/>
          </a:prstGeom>
          <a:solidFill>
            <a:schemeClr val="accent2"/>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509" name="Oval 508">
            <a:extLst>
              <a:ext uri="{FF2B5EF4-FFF2-40B4-BE49-F238E27FC236}">
                <a16:creationId xmlns:a16="http://schemas.microsoft.com/office/drawing/2014/main" id="{D8593D2F-5703-C608-2016-69687B0967DC}"/>
              </a:ext>
            </a:extLst>
          </p:cNvPr>
          <p:cNvSpPr/>
          <p:nvPr/>
        </p:nvSpPr>
        <p:spPr>
          <a:xfrm>
            <a:off x="11295728" y="3295094"/>
            <a:ext cx="73152" cy="73152"/>
          </a:xfrm>
          <a:prstGeom prst="ellipse">
            <a:avLst/>
          </a:prstGeom>
          <a:solidFill>
            <a:schemeClr val="tx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510" name="Oval 509">
            <a:extLst>
              <a:ext uri="{FF2B5EF4-FFF2-40B4-BE49-F238E27FC236}">
                <a16:creationId xmlns:a16="http://schemas.microsoft.com/office/drawing/2014/main" id="{254D8463-03AC-64FE-186E-43E5B549A163}"/>
              </a:ext>
            </a:extLst>
          </p:cNvPr>
          <p:cNvSpPr/>
          <p:nvPr/>
        </p:nvSpPr>
        <p:spPr>
          <a:xfrm>
            <a:off x="11295728" y="4418941"/>
            <a:ext cx="73152" cy="73152"/>
          </a:xfrm>
          <a:prstGeom prst="ellipse">
            <a:avLst/>
          </a:prstGeom>
          <a:solidFill>
            <a:schemeClr val="accent4"/>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511" name="Oval 510">
            <a:extLst>
              <a:ext uri="{FF2B5EF4-FFF2-40B4-BE49-F238E27FC236}">
                <a16:creationId xmlns:a16="http://schemas.microsoft.com/office/drawing/2014/main" id="{B6598F13-7535-7DA1-F209-333DACE385D8}"/>
              </a:ext>
            </a:extLst>
          </p:cNvPr>
          <p:cNvSpPr/>
          <p:nvPr/>
        </p:nvSpPr>
        <p:spPr>
          <a:xfrm>
            <a:off x="11000173" y="4537948"/>
            <a:ext cx="73152" cy="73152"/>
          </a:xfrm>
          <a:prstGeom prst="ellipse">
            <a:avLst/>
          </a:prstGeom>
          <a:solidFill>
            <a:schemeClr val="accent4"/>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512" name="Oval 511">
            <a:extLst>
              <a:ext uri="{FF2B5EF4-FFF2-40B4-BE49-F238E27FC236}">
                <a16:creationId xmlns:a16="http://schemas.microsoft.com/office/drawing/2014/main" id="{CF6368D2-17C9-F8FA-734B-AF92023A4FFA}"/>
              </a:ext>
            </a:extLst>
          </p:cNvPr>
          <p:cNvSpPr/>
          <p:nvPr/>
        </p:nvSpPr>
        <p:spPr>
          <a:xfrm>
            <a:off x="10779359" y="4535234"/>
            <a:ext cx="73152" cy="73152"/>
          </a:xfrm>
          <a:prstGeom prst="ellipse">
            <a:avLst/>
          </a:prstGeom>
          <a:solidFill>
            <a:schemeClr val="accent4"/>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513" name="Oval 512">
            <a:extLst>
              <a:ext uri="{FF2B5EF4-FFF2-40B4-BE49-F238E27FC236}">
                <a16:creationId xmlns:a16="http://schemas.microsoft.com/office/drawing/2014/main" id="{17384090-E4D2-7839-65A4-80D6754743DE}"/>
              </a:ext>
            </a:extLst>
          </p:cNvPr>
          <p:cNvSpPr/>
          <p:nvPr/>
        </p:nvSpPr>
        <p:spPr>
          <a:xfrm>
            <a:off x="10489096" y="4535234"/>
            <a:ext cx="73152" cy="73152"/>
          </a:xfrm>
          <a:prstGeom prst="ellipse">
            <a:avLst/>
          </a:prstGeom>
          <a:solidFill>
            <a:schemeClr val="accent4"/>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514" name="Oval 513">
            <a:extLst>
              <a:ext uri="{FF2B5EF4-FFF2-40B4-BE49-F238E27FC236}">
                <a16:creationId xmlns:a16="http://schemas.microsoft.com/office/drawing/2014/main" id="{0ECCD5E3-480A-8888-3564-AE6F829D5CFD}"/>
              </a:ext>
            </a:extLst>
          </p:cNvPr>
          <p:cNvSpPr/>
          <p:nvPr/>
        </p:nvSpPr>
        <p:spPr>
          <a:xfrm>
            <a:off x="10270926" y="4664184"/>
            <a:ext cx="73152" cy="73152"/>
          </a:xfrm>
          <a:prstGeom prst="ellipse">
            <a:avLst/>
          </a:prstGeom>
          <a:solidFill>
            <a:schemeClr val="accent4"/>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515" name="Oval 514">
            <a:extLst>
              <a:ext uri="{FF2B5EF4-FFF2-40B4-BE49-F238E27FC236}">
                <a16:creationId xmlns:a16="http://schemas.microsoft.com/office/drawing/2014/main" id="{6DBF738F-0096-DE05-8EF7-8050CF1595AA}"/>
              </a:ext>
            </a:extLst>
          </p:cNvPr>
          <p:cNvSpPr/>
          <p:nvPr/>
        </p:nvSpPr>
        <p:spPr>
          <a:xfrm>
            <a:off x="9976751" y="4815776"/>
            <a:ext cx="73152" cy="73152"/>
          </a:xfrm>
          <a:prstGeom prst="ellipse">
            <a:avLst/>
          </a:prstGeom>
          <a:solidFill>
            <a:schemeClr val="accent4"/>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516" name="Oval 515">
            <a:extLst>
              <a:ext uri="{FF2B5EF4-FFF2-40B4-BE49-F238E27FC236}">
                <a16:creationId xmlns:a16="http://schemas.microsoft.com/office/drawing/2014/main" id="{6CA2914E-96FB-F441-3777-15FCA5527423}"/>
              </a:ext>
            </a:extLst>
          </p:cNvPr>
          <p:cNvSpPr/>
          <p:nvPr/>
        </p:nvSpPr>
        <p:spPr>
          <a:xfrm>
            <a:off x="9763547" y="4994405"/>
            <a:ext cx="73152" cy="73152"/>
          </a:xfrm>
          <a:prstGeom prst="ellipse">
            <a:avLst/>
          </a:prstGeom>
          <a:solidFill>
            <a:schemeClr val="accent4"/>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517" name="Oval 516">
            <a:extLst>
              <a:ext uri="{FF2B5EF4-FFF2-40B4-BE49-F238E27FC236}">
                <a16:creationId xmlns:a16="http://schemas.microsoft.com/office/drawing/2014/main" id="{CD7BE814-AD64-54D0-3EB8-CEEDAB5B48FA}"/>
              </a:ext>
            </a:extLst>
          </p:cNvPr>
          <p:cNvSpPr/>
          <p:nvPr/>
        </p:nvSpPr>
        <p:spPr>
          <a:xfrm>
            <a:off x="9465923" y="5213791"/>
            <a:ext cx="73152" cy="73152"/>
          </a:xfrm>
          <a:prstGeom prst="ellipse">
            <a:avLst/>
          </a:prstGeom>
          <a:solidFill>
            <a:schemeClr val="accent4"/>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grpSp>
        <p:nvGrpSpPr>
          <p:cNvPr id="518" name="Group 517">
            <a:extLst>
              <a:ext uri="{FF2B5EF4-FFF2-40B4-BE49-F238E27FC236}">
                <a16:creationId xmlns:a16="http://schemas.microsoft.com/office/drawing/2014/main" id="{118942E9-639B-7B51-5811-74760C6D71DF}"/>
              </a:ext>
            </a:extLst>
          </p:cNvPr>
          <p:cNvGrpSpPr/>
          <p:nvPr/>
        </p:nvGrpSpPr>
        <p:grpSpPr>
          <a:xfrm>
            <a:off x="11300300" y="4351646"/>
            <a:ext cx="64008" cy="201168"/>
            <a:chOff x="6800850" y="4577961"/>
            <a:chExt cx="200024" cy="349635"/>
          </a:xfrm>
        </p:grpSpPr>
        <p:cxnSp>
          <p:nvCxnSpPr>
            <p:cNvPr id="519" name="Straight Connector 518">
              <a:extLst>
                <a:ext uri="{FF2B5EF4-FFF2-40B4-BE49-F238E27FC236}">
                  <a16:creationId xmlns:a16="http://schemas.microsoft.com/office/drawing/2014/main" id="{29CCF479-CFF6-2383-7DAC-F6ED097E90ED}"/>
                </a:ext>
              </a:extLst>
            </p:cNvPr>
            <p:cNvCxnSpPr>
              <a:cxnSpLocks/>
            </p:cNvCxnSpPr>
            <p:nvPr/>
          </p:nvCxnSpPr>
          <p:spPr>
            <a:xfrm>
              <a:off x="6900862" y="4577961"/>
              <a:ext cx="0" cy="349635"/>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520" name="Straight Connector 519">
              <a:extLst>
                <a:ext uri="{FF2B5EF4-FFF2-40B4-BE49-F238E27FC236}">
                  <a16:creationId xmlns:a16="http://schemas.microsoft.com/office/drawing/2014/main" id="{3CDEF5E6-5066-E04F-03D6-05D7E2F367D9}"/>
                </a:ext>
              </a:extLst>
            </p:cNvPr>
            <p:cNvCxnSpPr>
              <a:cxnSpLocks/>
            </p:cNvCxnSpPr>
            <p:nvPr/>
          </p:nvCxnSpPr>
          <p:spPr>
            <a:xfrm flipH="1">
              <a:off x="6800850" y="457843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521" name="Straight Connector 520">
              <a:extLst>
                <a:ext uri="{FF2B5EF4-FFF2-40B4-BE49-F238E27FC236}">
                  <a16:creationId xmlns:a16="http://schemas.microsoft.com/office/drawing/2014/main" id="{06B7D9B6-8DE0-2385-8DDF-DD5CA1286DBC}"/>
                </a:ext>
              </a:extLst>
            </p:cNvPr>
            <p:cNvCxnSpPr>
              <a:cxnSpLocks/>
            </p:cNvCxnSpPr>
            <p:nvPr/>
          </p:nvCxnSpPr>
          <p:spPr>
            <a:xfrm flipH="1">
              <a:off x="6800850" y="492671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grpSp>
      <p:grpSp>
        <p:nvGrpSpPr>
          <p:cNvPr id="522" name="Group 521">
            <a:extLst>
              <a:ext uri="{FF2B5EF4-FFF2-40B4-BE49-F238E27FC236}">
                <a16:creationId xmlns:a16="http://schemas.microsoft.com/office/drawing/2014/main" id="{D30B1C13-1835-0799-5840-BFD1A0FD6CBB}"/>
              </a:ext>
            </a:extLst>
          </p:cNvPr>
          <p:cNvGrpSpPr/>
          <p:nvPr/>
        </p:nvGrpSpPr>
        <p:grpSpPr>
          <a:xfrm>
            <a:off x="11004745" y="4474497"/>
            <a:ext cx="64008" cy="201168"/>
            <a:chOff x="6800850" y="4577961"/>
            <a:chExt cx="200024" cy="349635"/>
          </a:xfrm>
        </p:grpSpPr>
        <p:cxnSp>
          <p:nvCxnSpPr>
            <p:cNvPr id="523" name="Straight Connector 522">
              <a:extLst>
                <a:ext uri="{FF2B5EF4-FFF2-40B4-BE49-F238E27FC236}">
                  <a16:creationId xmlns:a16="http://schemas.microsoft.com/office/drawing/2014/main" id="{FEEE5F92-AE75-BFF6-027E-B9A6D90CB05D}"/>
                </a:ext>
              </a:extLst>
            </p:cNvPr>
            <p:cNvCxnSpPr>
              <a:cxnSpLocks/>
            </p:cNvCxnSpPr>
            <p:nvPr/>
          </p:nvCxnSpPr>
          <p:spPr>
            <a:xfrm>
              <a:off x="6900862" y="4577961"/>
              <a:ext cx="0" cy="349635"/>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524" name="Straight Connector 523">
              <a:extLst>
                <a:ext uri="{FF2B5EF4-FFF2-40B4-BE49-F238E27FC236}">
                  <a16:creationId xmlns:a16="http://schemas.microsoft.com/office/drawing/2014/main" id="{A88CEF8B-6C5E-84E6-1C42-A52DB078E4BC}"/>
                </a:ext>
              </a:extLst>
            </p:cNvPr>
            <p:cNvCxnSpPr>
              <a:cxnSpLocks/>
            </p:cNvCxnSpPr>
            <p:nvPr/>
          </p:nvCxnSpPr>
          <p:spPr>
            <a:xfrm flipH="1">
              <a:off x="6800850" y="457843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CDB43789-DD01-E6DD-5409-870487E8FCDF}"/>
                </a:ext>
              </a:extLst>
            </p:cNvPr>
            <p:cNvCxnSpPr>
              <a:cxnSpLocks/>
            </p:cNvCxnSpPr>
            <p:nvPr/>
          </p:nvCxnSpPr>
          <p:spPr>
            <a:xfrm flipH="1">
              <a:off x="6800850" y="492671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grpSp>
      <p:grpSp>
        <p:nvGrpSpPr>
          <p:cNvPr id="526" name="Group 525">
            <a:extLst>
              <a:ext uri="{FF2B5EF4-FFF2-40B4-BE49-F238E27FC236}">
                <a16:creationId xmlns:a16="http://schemas.microsoft.com/office/drawing/2014/main" id="{17B42F64-234E-EB63-4F7B-610E361A879D}"/>
              </a:ext>
            </a:extLst>
          </p:cNvPr>
          <p:cNvGrpSpPr/>
          <p:nvPr/>
        </p:nvGrpSpPr>
        <p:grpSpPr>
          <a:xfrm>
            <a:off x="10783931" y="4458932"/>
            <a:ext cx="64008" cy="219456"/>
            <a:chOff x="6800850" y="4577961"/>
            <a:chExt cx="200024" cy="349635"/>
          </a:xfrm>
        </p:grpSpPr>
        <p:cxnSp>
          <p:nvCxnSpPr>
            <p:cNvPr id="527" name="Straight Connector 526">
              <a:extLst>
                <a:ext uri="{FF2B5EF4-FFF2-40B4-BE49-F238E27FC236}">
                  <a16:creationId xmlns:a16="http://schemas.microsoft.com/office/drawing/2014/main" id="{9BA13521-8CF8-8907-0FAC-75895BF6F04C}"/>
                </a:ext>
              </a:extLst>
            </p:cNvPr>
            <p:cNvCxnSpPr>
              <a:cxnSpLocks/>
            </p:cNvCxnSpPr>
            <p:nvPr/>
          </p:nvCxnSpPr>
          <p:spPr>
            <a:xfrm>
              <a:off x="6900862" y="4577961"/>
              <a:ext cx="0" cy="349635"/>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314848A5-D711-E99E-6E04-77C082A1325B}"/>
                </a:ext>
              </a:extLst>
            </p:cNvPr>
            <p:cNvCxnSpPr>
              <a:cxnSpLocks/>
            </p:cNvCxnSpPr>
            <p:nvPr/>
          </p:nvCxnSpPr>
          <p:spPr>
            <a:xfrm flipH="1">
              <a:off x="6800850" y="457843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529" name="Straight Connector 528">
              <a:extLst>
                <a:ext uri="{FF2B5EF4-FFF2-40B4-BE49-F238E27FC236}">
                  <a16:creationId xmlns:a16="http://schemas.microsoft.com/office/drawing/2014/main" id="{2922CA6D-1859-D8E2-3491-2C87464CF3B9}"/>
                </a:ext>
              </a:extLst>
            </p:cNvPr>
            <p:cNvCxnSpPr>
              <a:cxnSpLocks/>
            </p:cNvCxnSpPr>
            <p:nvPr/>
          </p:nvCxnSpPr>
          <p:spPr>
            <a:xfrm flipH="1">
              <a:off x="6800850" y="492671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grpSp>
      <p:grpSp>
        <p:nvGrpSpPr>
          <p:cNvPr id="530" name="Group 529">
            <a:extLst>
              <a:ext uri="{FF2B5EF4-FFF2-40B4-BE49-F238E27FC236}">
                <a16:creationId xmlns:a16="http://schemas.microsoft.com/office/drawing/2014/main" id="{FBDC1EE7-4590-74C5-14A4-929C6FE46779}"/>
              </a:ext>
            </a:extLst>
          </p:cNvPr>
          <p:cNvGrpSpPr/>
          <p:nvPr/>
        </p:nvGrpSpPr>
        <p:grpSpPr>
          <a:xfrm>
            <a:off x="10493668" y="4400447"/>
            <a:ext cx="64008" cy="338328"/>
            <a:chOff x="6800850" y="4577961"/>
            <a:chExt cx="200024" cy="349635"/>
          </a:xfrm>
        </p:grpSpPr>
        <p:cxnSp>
          <p:nvCxnSpPr>
            <p:cNvPr id="531" name="Straight Connector 530">
              <a:extLst>
                <a:ext uri="{FF2B5EF4-FFF2-40B4-BE49-F238E27FC236}">
                  <a16:creationId xmlns:a16="http://schemas.microsoft.com/office/drawing/2014/main" id="{5A38AD81-24E8-8471-0BC7-64DC2EA8450A}"/>
                </a:ext>
              </a:extLst>
            </p:cNvPr>
            <p:cNvCxnSpPr>
              <a:cxnSpLocks/>
            </p:cNvCxnSpPr>
            <p:nvPr/>
          </p:nvCxnSpPr>
          <p:spPr>
            <a:xfrm>
              <a:off x="6900862" y="4577961"/>
              <a:ext cx="0" cy="349635"/>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1DD036F1-77BA-ED98-C82E-81E40CBBCEB1}"/>
                </a:ext>
              </a:extLst>
            </p:cNvPr>
            <p:cNvCxnSpPr>
              <a:cxnSpLocks/>
            </p:cNvCxnSpPr>
            <p:nvPr/>
          </p:nvCxnSpPr>
          <p:spPr>
            <a:xfrm flipH="1">
              <a:off x="6800850" y="457843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F5399EAA-10D1-EF87-146A-FE7F701DF28C}"/>
                </a:ext>
              </a:extLst>
            </p:cNvPr>
            <p:cNvCxnSpPr>
              <a:cxnSpLocks/>
            </p:cNvCxnSpPr>
            <p:nvPr/>
          </p:nvCxnSpPr>
          <p:spPr>
            <a:xfrm flipH="1">
              <a:off x="6800850" y="492671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grpSp>
      <p:grpSp>
        <p:nvGrpSpPr>
          <p:cNvPr id="534" name="Group 533">
            <a:extLst>
              <a:ext uri="{FF2B5EF4-FFF2-40B4-BE49-F238E27FC236}">
                <a16:creationId xmlns:a16="http://schemas.microsoft.com/office/drawing/2014/main" id="{E844959A-A04E-152D-6F07-68173C3004CB}"/>
              </a:ext>
            </a:extLst>
          </p:cNvPr>
          <p:cNvGrpSpPr/>
          <p:nvPr/>
        </p:nvGrpSpPr>
        <p:grpSpPr>
          <a:xfrm>
            <a:off x="10275498" y="4600365"/>
            <a:ext cx="64008" cy="201168"/>
            <a:chOff x="6800850" y="4577961"/>
            <a:chExt cx="200024" cy="349635"/>
          </a:xfrm>
        </p:grpSpPr>
        <p:cxnSp>
          <p:nvCxnSpPr>
            <p:cNvPr id="535" name="Straight Connector 534">
              <a:extLst>
                <a:ext uri="{FF2B5EF4-FFF2-40B4-BE49-F238E27FC236}">
                  <a16:creationId xmlns:a16="http://schemas.microsoft.com/office/drawing/2014/main" id="{22E229A9-213F-F6FC-DB9C-692E0F2D234F}"/>
                </a:ext>
              </a:extLst>
            </p:cNvPr>
            <p:cNvCxnSpPr>
              <a:cxnSpLocks/>
            </p:cNvCxnSpPr>
            <p:nvPr/>
          </p:nvCxnSpPr>
          <p:spPr>
            <a:xfrm>
              <a:off x="6900862" y="4577961"/>
              <a:ext cx="0" cy="349635"/>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536" name="Straight Connector 535">
              <a:extLst>
                <a:ext uri="{FF2B5EF4-FFF2-40B4-BE49-F238E27FC236}">
                  <a16:creationId xmlns:a16="http://schemas.microsoft.com/office/drawing/2014/main" id="{1AD9D35B-D787-CAD9-BE42-5B619D6F426E}"/>
                </a:ext>
              </a:extLst>
            </p:cNvPr>
            <p:cNvCxnSpPr>
              <a:cxnSpLocks/>
            </p:cNvCxnSpPr>
            <p:nvPr/>
          </p:nvCxnSpPr>
          <p:spPr>
            <a:xfrm flipH="1">
              <a:off x="6800850" y="457843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537" name="Straight Connector 536">
              <a:extLst>
                <a:ext uri="{FF2B5EF4-FFF2-40B4-BE49-F238E27FC236}">
                  <a16:creationId xmlns:a16="http://schemas.microsoft.com/office/drawing/2014/main" id="{4E7AE737-11AC-7C6B-6618-E8D851F667D2}"/>
                </a:ext>
              </a:extLst>
            </p:cNvPr>
            <p:cNvCxnSpPr>
              <a:cxnSpLocks/>
            </p:cNvCxnSpPr>
            <p:nvPr/>
          </p:nvCxnSpPr>
          <p:spPr>
            <a:xfrm flipH="1">
              <a:off x="6800850" y="492671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grpSp>
      <p:grpSp>
        <p:nvGrpSpPr>
          <p:cNvPr id="538" name="Group 537">
            <a:extLst>
              <a:ext uri="{FF2B5EF4-FFF2-40B4-BE49-F238E27FC236}">
                <a16:creationId xmlns:a16="http://schemas.microsoft.com/office/drawing/2014/main" id="{FECEC02F-0AC1-6F7E-43DD-4BF75E0BB250}"/>
              </a:ext>
            </a:extLst>
          </p:cNvPr>
          <p:cNvGrpSpPr/>
          <p:nvPr/>
        </p:nvGrpSpPr>
        <p:grpSpPr>
          <a:xfrm>
            <a:off x="9981323" y="4786246"/>
            <a:ext cx="64008" cy="128016"/>
            <a:chOff x="6800850" y="4577961"/>
            <a:chExt cx="200024" cy="349635"/>
          </a:xfrm>
        </p:grpSpPr>
        <p:cxnSp>
          <p:nvCxnSpPr>
            <p:cNvPr id="539" name="Straight Connector 538">
              <a:extLst>
                <a:ext uri="{FF2B5EF4-FFF2-40B4-BE49-F238E27FC236}">
                  <a16:creationId xmlns:a16="http://schemas.microsoft.com/office/drawing/2014/main" id="{8B2CE055-57A4-3669-1EA0-414B4C503172}"/>
                </a:ext>
              </a:extLst>
            </p:cNvPr>
            <p:cNvCxnSpPr>
              <a:cxnSpLocks/>
            </p:cNvCxnSpPr>
            <p:nvPr/>
          </p:nvCxnSpPr>
          <p:spPr>
            <a:xfrm>
              <a:off x="6900862" y="4577961"/>
              <a:ext cx="0" cy="349635"/>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540" name="Straight Connector 539">
              <a:extLst>
                <a:ext uri="{FF2B5EF4-FFF2-40B4-BE49-F238E27FC236}">
                  <a16:creationId xmlns:a16="http://schemas.microsoft.com/office/drawing/2014/main" id="{3EF521E3-4088-1367-EF32-CC8D5470F561}"/>
                </a:ext>
              </a:extLst>
            </p:cNvPr>
            <p:cNvCxnSpPr>
              <a:cxnSpLocks/>
            </p:cNvCxnSpPr>
            <p:nvPr/>
          </p:nvCxnSpPr>
          <p:spPr>
            <a:xfrm flipH="1">
              <a:off x="6800850" y="457843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541" name="Straight Connector 540">
              <a:extLst>
                <a:ext uri="{FF2B5EF4-FFF2-40B4-BE49-F238E27FC236}">
                  <a16:creationId xmlns:a16="http://schemas.microsoft.com/office/drawing/2014/main" id="{A7D69596-8603-E3EA-AA0B-4B4A46D79FE5}"/>
                </a:ext>
              </a:extLst>
            </p:cNvPr>
            <p:cNvCxnSpPr>
              <a:cxnSpLocks/>
            </p:cNvCxnSpPr>
            <p:nvPr/>
          </p:nvCxnSpPr>
          <p:spPr>
            <a:xfrm flipH="1">
              <a:off x="6800850" y="492671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grpSp>
      <p:grpSp>
        <p:nvGrpSpPr>
          <p:cNvPr id="542" name="Group 541">
            <a:extLst>
              <a:ext uri="{FF2B5EF4-FFF2-40B4-BE49-F238E27FC236}">
                <a16:creationId xmlns:a16="http://schemas.microsoft.com/office/drawing/2014/main" id="{7DF77654-9AEC-A1C5-9A37-1502A3C32EE6}"/>
              </a:ext>
            </a:extLst>
          </p:cNvPr>
          <p:cNvGrpSpPr/>
          <p:nvPr/>
        </p:nvGrpSpPr>
        <p:grpSpPr>
          <a:xfrm>
            <a:off x="9768119" y="4965862"/>
            <a:ext cx="64008" cy="118872"/>
            <a:chOff x="6800850" y="4577961"/>
            <a:chExt cx="200024" cy="349635"/>
          </a:xfrm>
        </p:grpSpPr>
        <p:cxnSp>
          <p:nvCxnSpPr>
            <p:cNvPr id="543" name="Straight Connector 542">
              <a:extLst>
                <a:ext uri="{FF2B5EF4-FFF2-40B4-BE49-F238E27FC236}">
                  <a16:creationId xmlns:a16="http://schemas.microsoft.com/office/drawing/2014/main" id="{24DE40CA-BA19-3B34-8C4A-4921429A45FD}"/>
                </a:ext>
              </a:extLst>
            </p:cNvPr>
            <p:cNvCxnSpPr>
              <a:cxnSpLocks/>
            </p:cNvCxnSpPr>
            <p:nvPr/>
          </p:nvCxnSpPr>
          <p:spPr>
            <a:xfrm>
              <a:off x="6900862" y="4577961"/>
              <a:ext cx="0" cy="349635"/>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544" name="Straight Connector 543">
              <a:extLst>
                <a:ext uri="{FF2B5EF4-FFF2-40B4-BE49-F238E27FC236}">
                  <a16:creationId xmlns:a16="http://schemas.microsoft.com/office/drawing/2014/main" id="{535A89DC-97C9-5018-5D87-F75B8847AD4A}"/>
                </a:ext>
              </a:extLst>
            </p:cNvPr>
            <p:cNvCxnSpPr>
              <a:cxnSpLocks/>
            </p:cNvCxnSpPr>
            <p:nvPr/>
          </p:nvCxnSpPr>
          <p:spPr>
            <a:xfrm flipH="1">
              <a:off x="6800850" y="457843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545" name="Straight Connector 544">
              <a:extLst>
                <a:ext uri="{FF2B5EF4-FFF2-40B4-BE49-F238E27FC236}">
                  <a16:creationId xmlns:a16="http://schemas.microsoft.com/office/drawing/2014/main" id="{295C22B7-035C-7097-2E1B-B6278D1741CE}"/>
                </a:ext>
              </a:extLst>
            </p:cNvPr>
            <p:cNvCxnSpPr>
              <a:cxnSpLocks/>
            </p:cNvCxnSpPr>
            <p:nvPr/>
          </p:nvCxnSpPr>
          <p:spPr>
            <a:xfrm flipH="1">
              <a:off x="6800850" y="492671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grpSp>
      <p:grpSp>
        <p:nvGrpSpPr>
          <p:cNvPr id="546" name="Group 545">
            <a:extLst>
              <a:ext uri="{FF2B5EF4-FFF2-40B4-BE49-F238E27FC236}">
                <a16:creationId xmlns:a16="http://schemas.microsoft.com/office/drawing/2014/main" id="{7877625C-BED2-A764-2552-D9A4C9818329}"/>
              </a:ext>
            </a:extLst>
          </p:cNvPr>
          <p:cNvGrpSpPr/>
          <p:nvPr/>
        </p:nvGrpSpPr>
        <p:grpSpPr>
          <a:xfrm>
            <a:off x="9470495" y="5201391"/>
            <a:ext cx="64008" cy="91440"/>
            <a:chOff x="6800850" y="4577961"/>
            <a:chExt cx="200024" cy="349635"/>
          </a:xfrm>
        </p:grpSpPr>
        <p:cxnSp>
          <p:nvCxnSpPr>
            <p:cNvPr id="547" name="Straight Connector 546">
              <a:extLst>
                <a:ext uri="{FF2B5EF4-FFF2-40B4-BE49-F238E27FC236}">
                  <a16:creationId xmlns:a16="http://schemas.microsoft.com/office/drawing/2014/main" id="{770E2FED-BD67-89EC-5454-E79919050F00}"/>
                </a:ext>
              </a:extLst>
            </p:cNvPr>
            <p:cNvCxnSpPr>
              <a:cxnSpLocks/>
            </p:cNvCxnSpPr>
            <p:nvPr/>
          </p:nvCxnSpPr>
          <p:spPr>
            <a:xfrm>
              <a:off x="6900862" y="4577961"/>
              <a:ext cx="0" cy="349635"/>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548" name="Straight Connector 547">
              <a:extLst>
                <a:ext uri="{FF2B5EF4-FFF2-40B4-BE49-F238E27FC236}">
                  <a16:creationId xmlns:a16="http://schemas.microsoft.com/office/drawing/2014/main" id="{C3F4930C-DE68-E933-7131-0483614FBD86}"/>
                </a:ext>
              </a:extLst>
            </p:cNvPr>
            <p:cNvCxnSpPr>
              <a:cxnSpLocks/>
            </p:cNvCxnSpPr>
            <p:nvPr/>
          </p:nvCxnSpPr>
          <p:spPr>
            <a:xfrm flipH="1">
              <a:off x="6800850" y="457843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549" name="Straight Connector 548">
              <a:extLst>
                <a:ext uri="{FF2B5EF4-FFF2-40B4-BE49-F238E27FC236}">
                  <a16:creationId xmlns:a16="http://schemas.microsoft.com/office/drawing/2014/main" id="{045CD3DA-77B6-F07D-EA98-11CFEF6A386C}"/>
                </a:ext>
              </a:extLst>
            </p:cNvPr>
            <p:cNvCxnSpPr>
              <a:cxnSpLocks/>
            </p:cNvCxnSpPr>
            <p:nvPr/>
          </p:nvCxnSpPr>
          <p:spPr>
            <a:xfrm flipH="1">
              <a:off x="6800850" y="492671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grpSp>
      <p:sp>
        <p:nvSpPr>
          <p:cNvPr id="550" name="Oval 549">
            <a:extLst>
              <a:ext uri="{FF2B5EF4-FFF2-40B4-BE49-F238E27FC236}">
                <a16:creationId xmlns:a16="http://schemas.microsoft.com/office/drawing/2014/main" id="{9F7A72D6-E175-0D4E-18B8-3B1DE6CB8FD6}"/>
              </a:ext>
            </a:extLst>
          </p:cNvPr>
          <p:cNvSpPr/>
          <p:nvPr/>
        </p:nvSpPr>
        <p:spPr>
          <a:xfrm>
            <a:off x="11512909" y="2873563"/>
            <a:ext cx="73152" cy="73152"/>
          </a:xfrm>
          <a:prstGeom prst="ellipse">
            <a:avLst/>
          </a:prstGeom>
          <a:solidFill>
            <a:schemeClr val="tx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551" name="Oval 550">
            <a:extLst>
              <a:ext uri="{FF2B5EF4-FFF2-40B4-BE49-F238E27FC236}">
                <a16:creationId xmlns:a16="http://schemas.microsoft.com/office/drawing/2014/main" id="{1B261C3B-495B-7FD4-4C8C-3100519CC9FC}"/>
              </a:ext>
            </a:extLst>
          </p:cNvPr>
          <p:cNvSpPr/>
          <p:nvPr/>
        </p:nvSpPr>
        <p:spPr>
          <a:xfrm>
            <a:off x="11000173" y="3490933"/>
            <a:ext cx="73152" cy="73152"/>
          </a:xfrm>
          <a:prstGeom prst="ellipse">
            <a:avLst/>
          </a:prstGeom>
          <a:solidFill>
            <a:schemeClr val="tx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552" name="Oval 551">
            <a:extLst>
              <a:ext uri="{FF2B5EF4-FFF2-40B4-BE49-F238E27FC236}">
                <a16:creationId xmlns:a16="http://schemas.microsoft.com/office/drawing/2014/main" id="{7E4829F5-F6A4-1391-A4B4-351811243ECF}"/>
              </a:ext>
            </a:extLst>
          </p:cNvPr>
          <p:cNvSpPr/>
          <p:nvPr/>
        </p:nvSpPr>
        <p:spPr>
          <a:xfrm>
            <a:off x="10779359" y="3738591"/>
            <a:ext cx="73152" cy="73152"/>
          </a:xfrm>
          <a:prstGeom prst="ellipse">
            <a:avLst/>
          </a:prstGeom>
          <a:solidFill>
            <a:schemeClr val="tx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553" name="Oval 552">
            <a:extLst>
              <a:ext uri="{FF2B5EF4-FFF2-40B4-BE49-F238E27FC236}">
                <a16:creationId xmlns:a16="http://schemas.microsoft.com/office/drawing/2014/main" id="{3AC39AEF-6492-23A4-CFFA-6BF46ED44FC6}"/>
              </a:ext>
            </a:extLst>
          </p:cNvPr>
          <p:cNvSpPr/>
          <p:nvPr/>
        </p:nvSpPr>
        <p:spPr>
          <a:xfrm>
            <a:off x="10489097" y="3980477"/>
            <a:ext cx="73152" cy="73152"/>
          </a:xfrm>
          <a:prstGeom prst="ellipse">
            <a:avLst/>
          </a:prstGeom>
          <a:solidFill>
            <a:schemeClr val="tx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554" name="Oval 553">
            <a:extLst>
              <a:ext uri="{FF2B5EF4-FFF2-40B4-BE49-F238E27FC236}">
                <a16:creationId xmlns:a16="http://schemas.microsoft.com/office/drawing/2014/main" id="{A4D4C88F-B1D8-4A00-6F10-260355201A10}"/>
              </a:ext>
            </a:extLst>
          </p:cNvPr>
          <p:cNvSpPr/>
          <p:nvPr/>
        </p:nvSpPr>
        <p:spPr>
          <a:xfrm>
            <a:off x="10270929" y="4424139"/>
            <a:ext cx="73152" cy="73152"/>
          </a:xfrm>
          <a:prstGeom prst="ellipse">
            <a:avLst/>
          </a:prstGeom>
          <a:solidFill>
            <a:schemeClr val="tx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555" name="Oval 554">
            <a:extLst>
              <a:ext uri="{FF2B5EF4-FFF2-40B4-BE49-F238E27FC236}">
                <a16:creationId xmlns:a16="http://schemas.microsoft.com/office/drawing/2014/main" id="{422AA134-EF68-497D-8BB9-94E3DD670ED0}"/>
              </a:ext>
            </a:extLst>
          </p:cNvPr>
          <p:cNvSpPr/>
          <p:nvPr/>
        </p:nvSpPr>
        <p:spPr>
          <a:xfrm>
            <a:off x="9976755" y="4721050"/>
            <a:ext cx="73152" cy="73152"/>
          </a:xfrm>
          <a:prstGeom prst="ellipse">
            <a:avLst/>
          </a:prstGeom>
          <a:solidFill>
            <a:schemeClr val="tx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556" name="Oval 555">
            <a:extLst>
              <a:ext uri="{FF2B5EF4-FFF2-40B4-BE49-F238E27FC236}">
                <a16:creationId xmlns:a16="http://schemas.microsoft.com/office/drawing/2014/main" id="{8312FCF0-AC55-73B4-2E1A-F65A3413E9D5}"/>
              </a:ext>
            </a:extLst>
          </p:cNvPr>
          <p:cNvSpPr/>
          <p:nvPr/>
        </p:nvSpPr>
        <p:spPr>
          <a:xfrm>
            <a:off x="9763550" y="4933208"/>
            <a:ext cx="73152" cy="73152"/>
          </a:xfrm>
          <a:prstGeom prst="ellipse">
            <a:avLst/>
          </a:prstGeom>
          <a:solidFill>
            <a:schemeClr val="tx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557" name="Oval 556">
            <a:extLst>
              <a:ext uri="{FF2B5EF4-FFF2-40B4-BE49-F238E27FC236}">
                <a16:creationId xmlns:a16="http://schemas.microsoft.com/office/drawing/2014/main" id="{D60A93A8-AFC4-C901-665C-76C874C3916F}"/>
              </a:ext>
            </a:extLst>
          </p:cNvPr>
          <p:cNvSpPr/>
          <p:nvPr/>
        </p:nvSpPr>
        <p:spPr>
          <a:xfrm>
            <a:off x="9465926" y="5195900"/>
            <a:ext cx="73152" cy="73152"/>
          </a:xfrm>
          <a:prstGeom prst="ellipse">
            <a:avLst/>
          </a:prstGeom>
          <a:solidFill>
            <a:schemeClr val="tx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558" name="Oval 557">
            <a:extLst>
              <a:ext uri="{FF2B5EF4-FFF2-40B4-BE49-F238E27FC236}">
                <a16:creationId xmlns:a16="http://schemas.microsoft.com/office/drawing/2014/main" id="{675BA394-12C9-C55D-5604-23DD8F690FF3}"/>
              </a:ext>
            </a:extLst>
          </p:cNvPr>
          <p:cNvSpPr/>
          <p:nvPr/>
        </p:nvSpPr>
        <p:spPr>
          <a:xfrm>
            <a:off x="9253564" y="5321920"/>
            <a:ext cx="73152" cy="73152"/>
          </a:xfrm>
          <a:prstGeom prst="ellipse">
            <a:avLst/>
          </a:prstGeom>
          <a:solidFill>
            <a:schemeClr val="tx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559" name="Oval 558">
            <a:extLst>
              <a:ext uri="{FF2B5EF4-FFF2-40B4-BE49-F238E27FC236}">
                <a16:creationId xmlns:a16="http://schemas.microsoft.com/office/drawing/2014/main" id="{EA0C866E-736C-09DD-8F27-9B3F39E64067}"/>
              </a:ext>
            </a:extLst>
          </p:cNvPr>
          <p:cNvSpPr/>
          <p:nvPr/>
        </p:nvSpPr>
        <p:spPr>
          <a:xfrm>
            <a:off x="9465927" y="5337048"/>
            <a:ext cx="73152" cy="73152"/>
          </a:xfrm>
          <a:prstGeom prst="ellipse">
            <a:avLst/>
          </a:prstGeom>
          <a:solidFill>
            <a:schemeClr val="accent2"/>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560" name="Oval 559">
            <a:extLst>
              <a:ext uri="{FF2B5EF4-FFF2-40B4-BE49-F238E27FC236}">
                <a16:creationId xmlns:a16="http://schemas.microsoft.com/office/drawing/2014/main" id="{244D4DFD-4D34-A56A-6862-10578CA5B71C}"/>
              </a:ext>
            </a:extLst>
          </p:cNvPr>
          <p:cNvSpPr/>
          <p:nvPr/>
        </p:nvSpPr>
        <p:spPr>
          <a:xfrm>
            <a:off x="9763552" y="5319245"/>
            <a:ext cx="73152" cy="73152"/>
          </a:xfrm>
          <a:prstGeom prst="ellipse">
            <a:avLst/>
          </a:prstGeom>
          <a:solidFill>
            <a:schemeClr val="accent2"/>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561" name="Oval 560">
            <a:extLst>
              <a:ext uri="{FF2B5EF4-FFF2-40B4-BE49-F238E27FC236}">
                <a16:creationId xmlns:a16="http://schemas.microsoft.com/office/drawing/2014/main" id="{43960213-0ABC-7B26-3FB7-BDED621B2CFA}"/>
              </a:ext>
            </a:extLst>
          </p:cNvPr>
          <p:cNvSpPr/>
          <p:nvPr/>
        </p:nvSpPr>
        <p:spPr>
          <a:xfrm>
            <a:off x="9976756" y="5302386"/>
            <a:ext cx="73152" cy="73152"/>
          </a:xfrm>
          <a:prstGeom prst="ellipse">
            <a:avLst/>
          </a:prstGeom>
          <a:solidFill>
            <a:schemeClr val="accent2"/>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562" name="Oval 561">
            <a:extLst>
              <a:ext uri="{FF2B5EF4-FFF2-40B4-BE49-F238E27FC236}">
                <a16:creationId xmlns:a16="http://schemas.microsoft.com/office/drawing/2014/main" id="{DB207E99-8776-B519-57B1-A40A79AD7394}"/>
              </a:ext>
            </a:extLst>
          </p:cNvPr>
          <p:cNvSpPr/>
          <p:nvPr/>
        </p:nvSpPr>
        <p:spPr>
          <a:xfrm>
            <a:off x="9253575" y="5349479"/>
            <a:ext cx="73152" cy="73152"/>
          </a:xfrm>
          <a:prstGeom prst="ellipse">
            <a:avLst/>
          </a:prstGeom>
          <a:solidFill>
            <a:schemeClr val="accent2"/>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grpSp>
        <p:nvGrpSpPr>
          <p:cNvPr id="576" name="Group 575">
            <a:extLst>
              <a:ext uri="{FF2B5EF4-FFF2-40B4-BE49-F238E27FC236}">
                <a16:creationId xmlns:a16="http://schemas.microsoft.com/office/drawing/2014/main" id="{844D5601-37D1-9215-A1E3-159BF5BC7E55}"/>
              </a:ext>
            </a:extLst>
          </p:cNvPr>
          <p:cNvGrpSpPr/>
          <p:nvPr/>
        </p:nvGrpSpPr>
        <p:grpSpPr>
          <a:xfrm>
            <a:off x="8912892" y="5607050"/>
            <a:ext cx="3079545" cy="370616"/>
            <a:chOff x="7484504" y="5511800"/>
            <a:chExt cx="3079545" cy="370616"/>
          </a:xfrm>
        </p:grpSpPr>
        <p:sp>
          <p:nvSpPr>
            <p:cNvPr id="143" name="TextBox 142">
              <a:extLst>
                <a:ext uri="{FF2B5EF4-FFF2-40B4-BE49-F238E27FC236}">
                  <a16:creationId xmlns:a16="http://schemas.microsoft.com/office/drawing/2014/main" id="{FB44B47F-9118-071E-E98E-A09702A3BA18}"/>
                </a:ext>
              </a:extLst>
            </p:cNvPr>
            <p:cNvSpPr txBox="1"/>
            <p:nvPr/>
          </p:nvSpPr>
          <p:spPr>
            <a:xfrm>
              <a:off x="7484504" y="5636195"/>
              <a:ext cx="241918" cy="246221"/>
            </a:xfrm>
            <a:prstGeom prst="rect">
              <a:avLst/>
            </a:prstGeom>
            <a:noFill/>
          </p:spPr>
          <p:txBody>
            <a:bodyPr wrap="squar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9B9FA1"/>
                  </a:solidFill>
                  <a:effectLst/>
                  <a:uLnTx/>
                  <a:uFillTx/>
                  <a:latin typeface="Avenir"/>
                  <a:ea typeface="+mn-ea"/>
                  <a:cs typeface="+mn-cs"/>
                </a:rPr>
                <a:t>0</a:t>
              </a:r>
            </a:p>
          </p:txBody>
        </p:sp>
        <p:grpSp>
          <p:nvGrpSpPr>
            <p:cNvPr id="564" name="Group 563">
              <a:extLst>
                <a:ext uri="{FF2B5EF4-FFF2-40B4-BE49-F238E27FC236}">
                  <a16:creationId xmlns:a16="http://schemas.microsoft.com/office/drawing/2014/main" id="{6FC891C1-AB3E-CB6B-9981-BABE8071C7D6}"/>
                </a:ext>
              </a:extLst>
            </p:cNvPr>
            <p:cNvGrpSpPr/>
            <p:nvPr/>
          </p:nvGrpSpPr>
          <p:grpSpPr>
            <a:xfrm>
              <a:off x="7608742" y="5511800"/>
              <a:ext cx="2836527" cy="56565"/>
              <a:chOff x="2768600" y="5511800"/>
              <a:chExt cx="4359275" cy="56565"/>
            </a:xfrm>
          </p:grpSpPr>
          <p:cxnSp>
            <p:nvCxnSpPr>
              <p:cNvPr id="565" name="Straight Connector 564">
                <a:extLst>
                  <a:ext uri="{FF2B5EF4-FFF2-40B4-BE49-F238E27FC236}">
                    <a16:creationId xmlns:a16="http://schemas.microsoft.com/office/drawing/2014/main" id="{83F22BD0-43F9-C27A-5806-B7C1CC380142}"/>
                  </a:ext>
                </a:extLst>
              </p:cNvPr>
              <p:cNvCxnSpPr>
                <a:cxnSpLocks/>
              </p:cNvCxnSpPr>
              <p:nvPr/>
            </p:nvCxnSpPr>
            <p:spPr>
              <a:xfrm>
                <a:off x="2768600" y="5511800"/>
                <a:ext cx="43561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6" name="Straight Connector 565">
                <a:extLst>
                  <a:ext uri="{FF2B5EF4-FFF2-40B4-BE49-F238E27FC236}">
                    <a16:creationId xmlns:a16="http://schemas.microsoft.com/office/drawing/2014/main" id="{BB1B2818-D8B1-8D56-E5CB-7BAD6B397969}"/>
                  </a:ext>
                </a:extLst>
              </p:cNvPr>
              <p:cNvCxnSpPr>
                <a:cxnSpLocks/>
              </p:cNvCxnSpPr>
              <p:nvPr/>
            </p:nvCxnSpPr>
            <p:spPr>
              <a:xfrm>
                <a:off x="2768600" y="5511800"/>
                <a:ext cx="0" cy="565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4948FE4-DEFA-787F-9B50-FB3BDFE9797F}"/>
                  </a:ext>
                </a:extLst>
              </p:cNvPr>
              <p:cNvCxnSpPr/>
              <p:nvPr/>
            </p:nvCxnSpPr>
            <p:spPr>
              <a:xfrm>
                <a:off x="3858419" y="5511800"/>
                <a:ext cx="0" cy="565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187B2B8-6CD0-24F3-B38B-5A0B754C6744}"/>
                  </a:ext>
                </a:extLst>
              </p:cNvPr>
              <p:cNvCxnSpPr/>
              <p:nvPr/>
            </p:nvCxnSpPr>
            <p:spPr>
              <a:xfrm>
                <a:off x="4948238" y="5511800"/>
                <a:ext cx="0" cy="565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2F26CEA6-86AA-7EE8-98FB-7243EB09594F}"/>
                  </a:ext>
                </a:extLst>
              </p:cNvPr>
              <p:cNvCxnSpPr/>
              <p:nvPr/>
            </p:nvCxnSpPr>
            <p:spPr>
              <a:xfrm>
                <a:off x="6038057" y="5511800"/>
                <a:ext cx="0" cy="565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E807F1CF-42E7-060B-E72C-3C118D8BC688}"/>
                  </a:ext>
                </a:extLst>
              </p:cNvPr>
              <p:cNvCxnSpPr/>
              <p:nvPr/>
            </p:nvCxnSpPr>
            <p:spPr>
              <a:xfrm>
                <a:off x="7127875" y="5511800"/>
                <a:ext cx="0" cy="565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71" name="TextBox 570">
              <a:extLst>
                <a:ext uri="{FF2B5EF4-FFF2-40B4-BE49-F238E27FC236}">
                  <a16:creationId xmlns:a16="http://schemas.microsoft.com/office/drawing/2014/main" id="{2F06DFB1-3631-7167-14DD-D4FD3D5907C3}"/>
                </a:ext>
              </a:extLst>
            </p:cNvPr>
            <p:cNvSpPr txBox="1"/>
            <p:nvPr/>
          </p:nvSpPr>
          <p:spPr>
            <a:xfrm>
              <a:off x="8198406" y="5636195"/>
              <a:ext cx="235360" cy="246221"/>
            </a:xfrm>
            <a:prstGeom prst="rect">
              <a:avLst/>
            </a:prstGeom>
            <a:noFill/>
          </p:spPr>
          <p:txBody>
            <a:bodyPr wrap="squar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9B9FA1"/>
                  </a:solidFill>
                  <a:effectLst/>
                  <a:uLnTx/>
                  <a:uFillTx/>
                  <a:latin typeface="Avenir"/>
                  <a:ea typeface="+mn-ea"/>
                  <a:cs typeface="+mn-cs"/>
                </a:rPr>
                <a:t>10</a:t>
              </a:r>
            </a:p>
          </p:txBody>
        </p:sp>
        <p:sp>
          <p:nvSpPr>
            <p:cNvPr id="572" name="TextBox 571">
              <a:extLst>
                <a:ext uri="{FF2B5EF4-FFF2-40B4-BE49-F238E27FC236}">
                  <a16:creationId xmlns:a16="http://schemas.microsoft.com/office/drawing/2014/main" id="{BDBB72FE-AC3A-C446-456A-12F707B9A842}"/>
                </a:ext>
              </a:extLst>
            </p:cNvPr>
            <p:cNvSpPr txBox="1"/>
            <p:nvPr/>
          </p:nvSpPr>
          <p:spPr>
            <a:xfrm>
              <a:off x="8907671" y="5636195"/>
              <a:ext cx="235360" cy="246221"/>
            </a:xfrm>
            <a:prstGeom prst="rect">
              <a:avLst/>
            </a:prstGeom>
            <a:noFill/>
          </p:spPr>
          <p:txBody>
            <a:bodyPr wrap="squar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9B9FA1"/>
                  </a:solidFill>
                  <a:effectLst/>
                  <a:uLnTx/>
                  <a:uFillTx/>
                  <a:latin typeface="Avenir"/>
                  <a:ea typeface="+mn-ea"/>
                  <a:cs typeface="+mn-cs"/>
                </a:rPr>
                <a:t>20</a:t>
              </a:r>
            </a:p>
          </p:txBody>
        </p:sp>
        <p:sp>
          <p:nvSpPr>
            <p:cNvPr id="573" name="TextBox 572">
              <a:extLst>
                <a:ext uri="{FF2B5EF4-FFF2-40B4-BE49-F238E27FC236}">
                  <a16:creationId xmlns:a16="http://schemas.microsoft.com/office/drawing/2014/main" id="{CEA29A83-165A-42E5-A45C-D87CC701A04B}"/>
                </a:ext>
              </a:extLst>
            </p:cNvPr>
            <p:cNvSpPr txBox="1"/>
            <p:nvPr/>
          </p:nvSpPr>
          <p:spPr>
            <a:xfrm>
              <a:off x="9617816" y="5636195"/>
              <a:ext cx="235360" cy="246221"/>
            </a:xfrm>
            <a:prstGeom prst="rect">
              <a:avLst/>
            </a:prstGeom>
            <a:noFill/>
          </p:spPr>
          <p:txBody>
            <a:bodyPr wrap="squar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9B9FA1"/>
                  </a:solidFill>
                  <a:effectLst/>
                  <a:uLnTx/>
                  <a:uFillTx/>
                  <a:latin typeface="Avenir"/>
                  <a:ea typeface="+mn-ea"/>
                  <a:cs typeface="+mn-cs"/>
                </a:rPr>
                <a:t>30</a:t>
              </a:r>
            </a:p>
          </p:txBody>
        </p:sp>
        <p:sp>
          <p:nvSpPr>
            <p:cNvPr id="574" name="TextBox 573">
              <a:extLst>
                <a:ext uri="{FF2B5EF4-FFF2-40B4-BE49-F238E27FC236}">
                  <a16:creationId xmlns:a16="http://schemas.microsoft.com/office/drawing/2014/main" id="{0EE81BF3-7AB9-B222-3EF0-92040EF90AEC}"/>
                </a:ext>
              </a:extLst>
            </p:cNvPr>
            <p:cNvSpPr txBox="1"/>
            <p:nvPr/>
          </p:nvSpPr>
          <p:spPr>
            <a:xfrm>
              <a:off x="10328689" y="5636195"/>
              <a:ext cx="235360" cy="246221"/>
            </a:xfrm>
            <a:prstGeom prst="rect">
              <a:avLst/>
            </a:prstGeom>
            <a:noFill/>
          </p:spPr>
          <p:txBody>
            <a:bodyPr wrap="squar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9B9FA1"/>
                  </a:solidFill>
                  <a:effectLst/>
                  <a:uLnTx/>
                  <a:uFillTx/>
                  <a:latin typeface="Avenir"/>
                  <a:ea typeface="+mn-ea"/>
                  <a:cs typeface="+mn-cs"/>
                </a:rPr>
                <a:t>40</a:t>
              </a:r>
            </a:p>
          </p:txBody>
        </p:sp>
      </p:grpSp>
      <p:sp>
        <p:nvSpPr>
          <p:cNvPr id="591" name="TextBox 590">
            <a:extLst>
              <a:ext uri="{FF2B5EF4-FFF2-40B4-BE49-F238E27FC236}">
                <a16:creationId xmlns:a16="http://schemas.microsoft.com/office/drawing/2014/main" id="{9A2A9E56-064C-7F47-1625-3122865F8584}"/>
              </a:ext>
            </a:extLst>
          </p:cNvPr>
          <p:cNvSpPr txBox="1"/>
          <p:nvPr/>
        </p:nvSpPr>
        <p:spPr>
          <a:xfrm>
            <a:off x="412478" y="2238383"/>
            <a:ext cx="2979434" cy="1477328"/>
          </a:xfrm>
          <a:prstGeom prst="rect">
            <a:avLst/>
          </a:prstGeom>
          <a:noFill/>
        </p:spPr>
        <p:txBody>
          <a:bodyPr wrap="square" rtlCol="0" anchor="t">
            <a:spAutoFit/>
          </a:bodyPr>
          <a:lstStyle>
            <a:defPPr>
              <a:defRPr lang="en-US"/>
            </a:defPPr>
            <a:lvl1pPr>
              <a:defRPr>
                <a:solidFill>
                  <a:schemeClr val="accent5"/>
                </a:solidFill>
                <a:latin typeface="Avenir Medium" panose="02000603020000020003" pitchFamily="2"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err="1">
                <a:ln>
                  <a:noFill/>
                </a:ln>
                <a:solidFill>
                  <a:srgbClr val="58595B"/>
                </a:solidFill>
                <a:effectLst/>
                <a:uLnTx/>
                <a:uFillTx/>
                <a:latin typeface="Avenir Medium" panose="02000603020000020003" pitchFamily="2" charset="0"/>
                <a:ea typeface="+mn-ea"/>
                <a:cs typeface="+mn-cs"/>
              </a:rPr>
              <a:t>Onvansertib</a:t>
            </a:r>
            <a:r>
              <a:rPr kumimoji="0" lang="en-US" sz="1800" b="0" i="0" u="none" strike="noStrike" kern="1200" cap="none" spc="0" normalizeH="0" baseline="0" noProof="0">
                <a:ln>
                  <a:noFill/>
                </a:ln>
                <a:solidFill>
                  <a:srgbClr val="58595B"/>
                </a:solidFill>
                <a:effectLst/>
                <a:uLnTx/>
                <a:uFillTx/>
                <a:latin typeface="Avenir Medium" panose="02000603020000020003" pitchFamily="2" charset="0"/>
                <a:ea typeface="+mn-ea"/>
                <a:cs typeface="+mn-cs"/>
              </a:rPr>
              <a:t> monotherapy showed significant tumor growth inhibition against platinum-sensitive and </a:t>
            </a:r>
            <a:br>
              <a:rPr kumimoji="0" lang="en-US" sz="1800" b="0" i="0" u="none" strike="noStrike" kern="1200" cap="none" spc="0" normalizeH="0" baseline="0" noProof="0">
                <a:ln>
                  <a:noFill/>
                </a:ln>
                <a:solidFill>
                  <a:srgbClr val="58595B"/>
                </a:solidFill>
                <a:effectLst/>
                <a:uLnTx/>
                <a:uFillTx/>
                <a:latin typeface="Avenir Medium" panose="02000603020000020003" pitchFamily="2" charset="0"/>
                <a:ea typeface="+mn-ea"/>
                <a:cs typeface="+mn-cs"/>
              </a:rPr>
            </a:br>
            <a:r>
              <a:rPr kumimoji="0" lang="en-US" sz="1800" b="0" i="0" u="none" strike="noStrike" kern="1200" cap="none" spc="0" normalizeH="0" baseline="0" noProof="0">
                <a:ln>
                  <a:noFill/>
                </a:ln>
                <a:solidFill>
                  <a:srgbClr val="58595B"/>
                </a:solidFill>
                <a:effectLst/>
                <a:uLnTx/>
                <a:uFillTx/>
                <a:latin typeface="Avenir Medium" panose="02000603020000020003" pitchFamily="2" charset="0"/>
                <a:ea typeface="+mn-ea"/>
                <a:cs typeface="+mn-cs"/>
              </a:rPr>
              <a:t>-resistant models</a:t>
            </a:r>
          </a:p>
        </p:txBody>
      </p:sp>
      <p:sp>
        <p:nvSpPr>
          <p:cNvPr id="593" name="TextBox 592">
            <a:extLst>
              <a:ext uri="{FF2B5EF4-FFF2-40B4-BE49-F238E27FC236}">
                <a16:creationId xmlns:a16="http://schemas.microsoft.com/office/drawing/2014/main" id="{0979240C-B54C-8381-E1AF-5C9D36E65E0A}"/>
              </a:ext>
            </a:extLst>
          </p:cNvPr>
          <p:cNvSpPr txBox="1"/>
          <p:nvPr/>
        </p:nvSpPr>
        <p:spPr>
          <a:xfrm>
            <a:off x="306726" y="1748041"/>
            <a:ext cx="2803575" cy="276999"/>
          </a:xfrm>
          <a:prstGeom prst="rect">
            <a:avLst/>
          </a:prstGeom>
          <a:noFill/>
        </p:spPr>
        <p:txBody>
          <a:bodyPr wrap="square" lIns="0" tIns="0" rIns="0" bIns="0" rtlCol="0" anchor="t">
            <a:spAutoFit/>
          </a:bodyPr>
          <a:lstStyle>
            <a:defPPr>
              <a:defRPr lang="en-US"/>
            </a:defPPr>
            <a:lvl1pPr>
              <a:defRPr>
                <a:solidFill>
                  <a:schemeClr val="accent1"/>
                </a:solidFill>
                <a:latin typeface="Roboto Slab Black" pitchFamily="2" charset="0"/>
                <a:ea typeface="Roboto Slab Black" pitchFamily="2"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Roboto Slab Black" pitchFamily="2" charset="0"/>
                <a:ea typeface="Roboto Slab Black" pitchFamily="2" charset="0"/>
                <a:cs typeface="+mn-cs"/>
              </a:rPr>
              <a:t>TRIAL RATIONALE</a:t>
            </a:r>
          </a:p>
        </p:txBody>
      </p:sp>
      <p:sp>
        <p:nvSpPr>
          <p:cNvPr id="597" name="TextBox 596">
            <a:extLst>
              <a:ext uri="{FF2B5EF4-FFF2-40B4-BE49-F238E27FC236}">
                <a16:creationId xmlns:a16="http://schemas.microsoft.com/office/drawing/2014/main" id="{1D29777E-B7F8-E09B-7784-7CE0C276A025}"/>
              </a:ext>
            </a:extLst>
          </p:cNvPr>
          <p:cNvSpPr txBox="1"/>
          <p:nvPr/>
        </p:nvSpPr>
        <p:spPr>
          <a:xfrm>
            <a:off x="5262136" y="6045496"/>
            <a:ext cx="1923604" cy="276999"/>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9B9FA1"/>
                </a:solidFill>
                <a:effectLst/>
                <a:uLnTx/>
                <a:uFillTx/>
                <a:latin typeface="Avenir"/>
                <a:ea typeface="+mn-ea"/>
                <a:cs typeface="+mn-cs"/>
              </a:rPr>
              <a:t>Days on treatment</a:t>
            </a:r>
          </a:p>
        </p:txBody>
      </p:sp>
      <p:sp>
        <p:nvSpPr>
          <p:cNvPr id="598" name="TextBox 597">
            <a:extLst>
              <a:ext uri="{FF2B5EF4-FFF2-40B4-BE49-F238E27FC236}">
                <a16:creationId xmlns:a16="http://schemas.microsoft.com/office/drawing/2014/main" id="{9F3E891C-991B-28F5-9E18-B544CEBF897D}"/>
              </a:ext>
            </a:extLst>
          </p:cNvPr>
          <p:cNvSpPr txBox="1"/>
          <p:nvPr/>
        </p:nvSpPr>
        <p:spPr>
          <a:xfrm>
            <a:off x="9565630" y="6045496"/>
            <a:ext cx="1923604" cy="276999"/>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9B9FA1"/>
                </a:solidFill>
                <a:effectLst/>
                <a:uLnTx/>
                <a:uFillTx/>
                <a:latin typeface="Avenir"/>
                <a:ea typeface="+mn-ea"/>
                <a:cs typeface="+mn-cs"/>
              </a:rPr>
              <a:t>Days on treatment</a:t>
            </a:r>
          </a:p>
        </p:txBody>
      </p:sp>
      <p:sp>
        <p:nvSpPr>
          <p:cNvPr id="599" name="TextBox 598">
            <a:extLst>
              <a:ext uri="{FF2B5EF4-FFF2-40B4-BE49-F238E27FC236}">
                <a16:creationId xmlns:a16="http://schemas.microsoft.com/office/drawing/2014/main" id="{0FC74A06-E6E1-5DE6-B184-94277274DE11}"/>
              </a:ext>
            </a:extLst>
          </p:cNvPr>
          <p:cNvSpPr txBox="1"/>
          <p:nvPr/>
        </p:nvSpPr>
        <p:spPr>
          <a:xfrm>
            <a:off x="4682237" y="2390623"/>
            <a:ext cx="1864293" cy="215444"/>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1F2F2">
                    <a:lumMod val="50000"/>
                  </a:srgbClr>
                </a:solidFill>
                <a:effectLst/>
                <a:uLnTx/>
                <a:uFillTx/>
                <a:latin typeface="Avenir"/>
                <a:ea typeface="+mn-ea"/>
                <a:cs typeface="+mn-cs"/>
              </a:rPr>
              <a:t>CISPLATIN RESISTANT</a:t>
            </a:r>
          </a:p>
        </p:txBody>
      </p:sp>
      <p:sp>
        <p:nvSpPr>
          <p:cNvPr id="601" name="TextBox 600">
            <a:extLst>
              <a:ext uri="{FF2B5EF4-FFF2-40B4-BE49-F238E27FC236}">
                <a16:creationId xmlns:a16="http://schemas.microsoft.com/office/drawing/2014/main" id="{81873CA8-F224-D7C3-09E5-12E9589B0F21}"/>
              </a:ext>
            </a:extLst>
          </p:cNvPr>
          <p:cNvSpPr txBox="1"/>
          <p:nvPr/>
        </p:nvSpPr>
        <p:spPr>
          <a:xfrm>
            <a:off x="9005750" y="2390623"/>
            <a:ext cx="1896353" cy="215444"/>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1F2F2">
                    <a:lumMod val="50000"/>
                  </a:srgbClr>
                </a:solidFill>
                <a:effectLst/>
                <a:uLnTx/>
                <a:uFillTx/>
                <a:latin typeface="Avenir"/>
                <a:ea typeface="+mn-ea"/>
                <a:cs typeface="+mn-cs"/>
              </a:rPr>
              <a:t>CISPLATIN SENSIVITVE</a:t>
            </a:r>
          </a:p>
        </p:txBody>
      </p:sp>
      <p:sp>
        <p:nvSpPr>
          <p:cNvPr id="602" name="TextBox 601">
            <a:extLst>
              <a:ext uri="{FF2B5EF4-FFF2-40B4-BE49-F238E27FC236}">
                <a16:creationId xmlns:a16="http://schemas.microsoft.com/office/drawing/2014/main" id="{3F8C5A4A-E053-134B-7A14-07B10A0199E8}"/>
              </a:ext>
            </a:extLst>
          </p:cNvPr>
          <p:cNvSpPr txBox="1"/>
          <p:nvPr/>
        </p:nvSpPr>
        <p:spPr>
          <a:xfrm>
            <a:off x="11633317" y="5080231"/>
            <a:ext cx="335028" cy="246221"/>
          </a:xfrm>
          <a:prstGeom prst="rect">
            <a:avLst/>
          </a:prstGeom>
          <a:noFill/>
        </p:spPr>
        <p:txBody>
          <a:bodyPr wrap="none" lIns="0" tIns="0" rIns="0" b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err="1">
                <a:ln>
                  <a:noFill/>
                </a:ln>
                <a:solidFill>
                  <a:srgbClr val="50A3A5"/>
                </a:solidFill>
                <a:effectLst/>
                <a:uLnTx/>
                <a:uFillTx/>
                <a:latin typeface="Avenir"/>
                <a:ea typeface="+mn-ea"/>
                <a:cs typeface="+mn-cs"/>
              </a:rPr>
              <a:t>onv</a:t>
            </a:r>
            <a:endParaRPr kumimoji="0" lang="en-US" sz="1600" b="0" i="0" u="none" strike="noStrike" kern="1200" cap="none" spc="0" normalizeH="0" baseline="0" noProof="0">
              <a:ln>
                <a:noFill/>
              </a:ln>
              <a:solidFill>
                <a:srgbClr val="50A3A5"/>
              </a:solidFill>
              <a:effectLst/>
              <a:uLnTx/>
              <a:uFillTx/>
              <a:latin typeface="Avenir"/>
              <a:ea typeface="+mn-ea"/>
              <a:cs typeface="+mn-cs"/>
            </a:endParaRPr>
          </a:p>
        </p:txBody>
      </p:sp>
      <p:sp>
        <p:nvSpPr>
          <p:cNvPr id="603" name="TextBox 602">
            <a:extLst>
              <a:ext uri="{FF2B5EF4-FFF2-40B4-BE49-F238E27FC236}">
                <a16:creationId xmlns:a16="http://schemas.microsoft.com/office/drawing/2014/main" id="{6D8821C8-AFAE-EF3C-0172-B6FA7E335F3B}"/>
              </a:ext>
            </a:extLst>
          </p:cNvPr>
          <p:cNvSpPr txBox="1"/>
          <p:nvPr/>
        </p:nvSpPr>
        <p:spPr>
          <a:xfrm>
            <a:off x="11633317" y="4091542"/>
            <a:ext cx="294953" cy="246221"/>
          </a:xfrm>
          <a:prstGeom prst="rect">
            <a:avLst/>
          </a:prstGeom>
          <a:noFill/>
        </p:spPr>
        <p:txBody>
          <a:bodyPr wrap="none" lIns="0" tIns="0" rIns="0" b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E88562"/>
                </a:solidFill>
                <a:effectLst/>
                <a:uLnTx/>
                <a:uFillTx/>
                <a:latin typeface="Avenir"/>
                <a:ea typeface="+mn-ea"/>
                <a:cs typeface="+mn-cs"/>
              </a:rPr>
              <a:t>cis.</a:t>
            </a:r>
          </a:p>
        </p:txBody>
      </p:sp>
      <p:sp>
        <p:nvSpPr>
          <p:cNvPr id="604" name="TextBox 603">
            <a:extLst>
              <a:ext uri="{FF2B5EF4-FFF2-40B4-BE49-F238E27FC236}">
                <a16:creationId xmlns:a16="http://schemas.microsoft.com/office/drawing/2014/main" id="{6C1737A3-22AB-26B8-0BA8-487AA501FB95}"/>
              </a:ext>
            </a:extLst>
          </p:cNvPr>
          <p:cNvSpPr txBox="1"/>
          <p:nvPr/>
        </p:nvSpPr>
        <p:spPr>
          <a:xfrm>
            <a:off x="11633317" y="2776489"/>
            <a:ext cx="392736" cy="246221"/>
          </a:xfrm>
          <a:prstGeom prst="rect">
            <a:avLst/>
          </a:prstGeom>
          <a:noFill/>
        </p:spPr>
        <p:txBody>
          <a:bodyPr wrap="none" lIns="0" tIns="0" rIns="0" b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9B9FA1"/>
                </a:solidFill>
                <a:effectLst/>
                <a:uLnTx/>
                <a:uFillTx/>
                <a:latin typeface="Avenir"/>
                <a:ea typeface="+mn-ea"/>
                <a:cs typeface="+mn-cs"/>
              </a:rPr>
              <a:t>con.</a:t>
            </a:r>
          </a:p>
        </p:txBody>
      </p:sp>
      <p:sp>
        <p:nvSpPr>
          <p:cNvPr id="578" name="TextBox 577">
            <a:extLst>
              <a:ext uri="{FF2B5EF4-FFF2-40B4-BE49-F238E27FC236}">
                <a16:creationId xmlns:a16="http://schemas.microsoft.com/office/drawing/2014/main" id="{B882DA9D-3DAC-8D13-35EC-261AD4696B0E}"/>
              </a:ext>
            </a:extLst>
          </p:cNvPr>
          <p:cNvSpPr txBox="1"/>
          <p:nvPr/>
        </p:nvSpPr>
        <p:spPr>
          <a:xfrm>
            <a:off x="4520035" y="1615253"/>
            <a:ext cx="7237042" cy="400110"/>
          </a:xfrm>
          <a:prstGeom prst="rect">
            <a:avLst/>
          </a:prstGeom>
          <a:noFill/>
          <a:effectLst>
            <a:outerShdw blurRad="317500" sx="102000" sy="102000" algn="ctr" rotWithShape="0">
              <a:prstClr val="black">
                <a:alpha val="40000"/>
              </a:prstClr>
            </a:outerShdw>
          </a:effec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srgbClr val="345366"/>
                </a:solidFill>
                <a:effectLst/>
                <a:uLnTx/>
                <a:uFillTx/>
                <a:latin typeface="Avenir" panose="020B0503020203020204" pitchFamily="34" charset="0"/>
                <a:ea typeface="+mn-ea"/>
                <a:cs typeface="+mn-cs"/>
              </a:rPr>
              <a:t>In vivo</a:t>
            </a:r>
            <a:r>
              <a:rPr kumimoji="0" lang="en-US" sz="2000" b="0" i="0" u="none" strike="noStrike" kern="1200" cap="none" spc="0" normalizeH="0" baseline="0" noProof="0">
                <a:ln>
                  <a:noFill/>
                </a:ln>
                <a:solidFill>
                  <a:srgbClr val="345366"/>
                </a:solidFill>
                <a:effectLst/>
                <a:uLnTx/>
                <a:uFillTx/>
                <a:latin typeface="Avenir" panose="020B0503020203020204" pitchFamily="34" charset="0"/>
                <a:ea typeface="+mn-ea"/>
                <a:cs typeface="+mn-cs"/>
              </a:rPr>
              <a:t> efficacy of </a:t>
            </a:r>
            <a:r>
              <a:rPr kumimoji="0" lang="en-US" sz="2000" b="0" i="0" u="none" strike="noStrike" kern="1200" cap="none" spc="0" normalizeH="0" baseline="0" noProof="0" err="1">
                <a:ln>
                  <a:noFill/>
                </a:ln>
                <a:solidFill>
                  <a:srgbClr val="345366"/>
                </a:solidFill>
                <a:effectLst/>
                <a:uLnTx/>
                <a:uFillTx/>
                <a:latin typeface="Avenir" panose="020B0503020203020204" pitchFamily="34" charset="0"/>
                <a:ea typeface="+mn-ea"/>
                <a:cs typeface="+mn-cs"/>
              </a:rPr>
              <a:t>onvansertib</a:t>
            </a:r>
            <a:r>
              <a:rPr kumimoji="0" lang="en-US" sz="2000" b="0" i="0" u="none" strike="noStrike" kern="1200" cap="none" spc="0" normalizeH="0" baseline="0" noProof="0">
                <a:ln>
                  <a:noFill/>
                </a:ln>
                <a:solidFill>
                  <a:srgbClr val="345366"/>
                </a:solidFill>
                <a:effectLst/>
                <a:uLnTx/>
                <a:uFillTx/>
                <a:latin typeface="Avenir" panose="020B0503020203020204" pitchFamily="34" charset="0"/>
                <a:ea typeface="+mn-ea"/>
                <a:cs typeface="+mn-cs"/>
              </a:rPr>
              <a:t> monotherapy </a:t>
            </a:r>
            <a:r>
              <a:rPr kumimoji="0" lang="en-US" sz="1600" b="0" i="0" u="none" strike="noStrike" kern="1200" cap="none" spc="0" normalizeH="0" baseline="0" noProof="0">
                <a:ln>
                  <a:noFill/>
                </a:ln>
                <a:solidFill>
                  <a:srgbClr val="345366"/>
                </a:solidFill>
                <a:effectLst/>
                <a:uLnTx/>
                <a:uFillTx/>
                <a:latin typeface="Avenir" panose="020B0503020203020204" pitchFamily="34" charset="0"/>
                <a:ea typeface="+mn-ea"/>
                <a:cs typeface="+mn-cs"/>
              </a:rPr>
              <a:t>(SCLC xenografts)*</a:t>
            </a:r>
            <a:endParaRPr kumimoji="0" lang="en-US" sz="2000" b="0" i="0" u="none" strike="noStrike" kern="1200" cap="none" spc="0" normalizeH="0" baseline="30000" noProof="0">
              <a:ln>
                <a:noFill/>
              </a:ln>
              <a:solidFill>
                <a:srgbClr val="345366"/>
              </a:solidFill>
              <a:effectLst/>
              <a:uLnTx/>
              <a:uFillTx/>
              <a:latin typeface="Avenir" panose="020B0503020203020204" pitchFamily="34" charset="0"/>
              <a:ea typeface="+mn-ea"/>
              <a:cs typeface="+mn-cs"/>
            </a:endParaRPr>
          </a:p>
        </p:txBody>
      </p:sp>
      <p:sp>
        <p:nvSpPr>
          <p:cNvPr id="2" name="Rectangle 1">
            <a:hlinkClick r:id="rId2" action="ppaction://hlinksldjump"/>
            <a:extLst>
              <a:ext uri="{FF2B5EF4-FFF2-40B4-BE49-F238E27FC236}">
                <a16:creationId xmlns:a16="http://schemas.microsoft.com/office/drawing/2014/main" id="{34A432DB-6DE9-6424-DD62-F50C3048E165}"/>
              </a:ext>
            </a:extLst>
          </p:cNvPr>
          <p:cNvSpPr/>
          <p:nvPr/>
        </p:nvSpPr>
        <p:spPr>
          <a:xfrm>
            <a:off x="11077014" y="6189744"/>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Tree>
    <p:extLst>
      <p:ext uri="{BB962C8B-B14F-4D97-AF65-F5344CB8AC3E}">
        <p14:creationId xmlns:p14="http://schemas.microsoft.com/office/powerpoint/2010/main" val="1111972285"/>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EC6C48F-EE1C-1322-BAA4-7A34BAC8A897}"/>
              </a:ext>
            </a:extLst>
          </p:cNvPr>
          <p:cNvSpPr/>
          <p:nvPr/>
        </p:nvSpPr>
        <p:spPr>
          <a:xfrm>
            <a:off x="306726" y="2081783"/>
            <a:ext cx="3228258" cy="1790528"/>
          </a:xfrm>
          <a:prstGeom prst="rect">
            <a:avLst/>
          </a:prstGeom>
          <a:solidFill>
            <a:srgbClr val="E1EA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222" name="TextBox 221">
            <a:extLst>
              <a:ext uri="{FF2B5EF4-FFF2-40B4-BE49-F238E27FC236}">
                <a16:creationId xmlns:a16="http://schemas.microsoft.com/office/drawing/2014/main" id="{EFC5C06E-6587-121B-8698-67CFF2056D62}"/>
              </a:ext>
            </a:extLst>
          </p:cNvPr>
          <p:cNvSpPr txBox="1"/>
          <p:nvPr/>
        </p:nvSpPr>
        <p:spPr>
          <a:xfrm>
            <a:off x="339159" y="2889547"/>
            <a:ext cx="3126050" cy="923330"/>
          </a:xfrm>
          <a:prstGeom prst="rect">
            <a:avLst/>
          </a:prstGeom>
          <a:noFill/>
        </p:spPr>
        <p:txBody>
          <a:bodyPr wrap="square"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Medium" panose="02000603020000020003" pitchFamily="2" charset="0"/>
                <a:ea typeface="+mn-ea"/>
                <a:cs typeface="+mn-cs"/>
              </a:rPr>
              <a:t>Single-arm trial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Medium" panose="02000603020000020003" pitchFamily="2" charset="0"/>
                <a:ea typeface="+mn-ea"/>
                <a:cs typeface="+mn-cs"/>
              </a:rPr>
              <a:t>Stage 1: N=15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Medium" panose="02000603020000020003" pitchFamily="2" charset="0"/>
                <a:ea typeface="+mn-ea"/>
                <a:cs typeface="+mn-cs"/>
              </a:rPr>
              <a:t>Stage 2: N=20</a:t>
            </a:r>
          </a:p>
        </p:txBody>
      </p:sp>
      <p:sp>
        <p:nvSpPr>
          <p:cNvPr id="10" name="Rectangle 9">
            <a:extLst>
              <a:ext uri="{FF2B5EF4-FFF2-40B4-BE49-F238E27FC236}">
                <a16:creationId xmlns:a16="http://schemas.microsoft.com/office/drawing/2014/main" id="{741851C2-DFFA-88DF-1506-BF617C4FAC46}"/>
              </a:ext>
            </a:extLst>
          </p:cNvPr>
          <p:cNvSpPr/>
          <p:nvPr/>
        </p:nvSpPr>
        <p:spPr>
          <a:xfrm>
            <a:off x="2225680" y="3442336"/>
            <a:ext cx="1264342" cy="2769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2" name="Title 1">
            <a:extLst>
              <a:ext uri="{FF2B5EF4-FFF2-40B4-BE49-F238E27FC236}">
                <a16:creationId xmlns:a16="http://schemas.microsoft.com/office/drawing/2014/main" id="{2C6657BF-007D-9C01-6BA9-E5DAB777E7B0}"/>
              </a:ext>
            </a:extLst>
          </p:cNvPr>
          <p:cNvSpPr>
            <a:spLocks noGrp="1"/>
          </p:cNvSpPr>
          <p:nvPr>
            <p:ph type="title"/>
          </p:nvPr>
        </p:nvSpPr>
        <p:spPr/>
        <p:txBody>
          <a:bodyPr/>
          <a:lstStyle/>
          <a:p>
            <a:r>
              <a:rPr lang="en-US"/>
              <a:t>Trial design for onvansertib monotherapy in extensive stage SCLC </a:t>
            </a:r>
          </a:p>
        </p:txBody>
      </p:sp>
      <p:sp>
        <p:nvSpPr>
          <p:cNvPr id="9" name="Text Placeholder 8">
            <a:extLst>
              <a:ext uri="{FF2B5EF4-FFF2-40B4-BE49-F238E27FC236}">
                <a16:creationId xmlns:a16="http://schemas.microsoft.com/office/drawing/2014/main" id="{0BD179FC-BCDE-6BE9-1203-2FBE84062A47}"/>
              </a:ext>
            </a:extLst>
          </p:cNvPr>
          <p:cNvSpPr>
            <a:spLocks noGrp="1"/>
          </p:cNvSpPr>
          <p:nvPr>
            <p:ph type="body" sz="quarter" idx="10"/>
          </p:nvPr>
        </p:nvSpPr>
        <p:spPr>
          <a:xfrm>
            <a:off x="304799" y="6477000"/>
            <a:ext cx="10344225" cy="269875"/>
          </a:xfrm>
        </p:spPr>
        <p:txBody>
          <a:bodyPr/>
          <a:lstStyle/>
          <a:p>
            <a:r>
              <a:rPr lang="en-US"/>
              <a:t>Additional preliminary data for the small cell lung cancer investigator-initiated trial are available in our </a:t>
            </a:r>
            <a:r>
              <a:rPr lang="en-US">
                <a:hlinkClick r:id="rId2">
                  <a:extLst>
                    <a:ext uri="{A12FA001-AC4F-418D-AE19-62706E023703}">
                      <ahyp:hlinkClr xmlns:ahyp="http://schemas.microsoft.com/office/drawing/2018/hyperlinkcolor" val="tx"/>
                    </a:ext>
                  </a:extLst>
                </a:hlinkClick>
              </a:rPr>
              <a:t>investor presentation filed on Form 8-K on September 26, 2023 (page 22 – 26).</a:t>
            </a:r>
            <a:endParaRPr lang="en-US"/>
          </a:p>
        </p:txBody>
      </p:sp>
      <p:cxnSp>
        <p:nvCxnSpPr>
          <p:cNvPr id="146" name="Straight Connector 145">
            <a:extLst>
              <a:ext uri="{FF2B5EF4-FFF2-40B4-BE49-F238E27FC236}">
                <a16:creationId xmlns:a16="http://schemas.microsoft.com/office/drawing/2014/main" id="{DBF28D14-9D96-721E-D69D-65E5714FCFDC}"/>
              </a:ext>
            </a:extLst>
          </p:cNvPr>
          <p:cNvCxnSpPr>
            <a:cxnSpLocks/>
          </p:cNvCxnSpPr>
          <p:nvPr/>
        </p:nvCxnSpPr>
        <p:spPr>
          <a:xfrm>
            <a:off x="306726" y="2084338"/>
            <a:ext cx="3228258" cy="0"/>
          </a:xfrm>
          <a:prstGeom prst="line">
            <a:avLst/>
          </a:prstGeom>
          <a:ln>
            <a:solidFill>
              <a:schemeClr val="accent1">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149" name="TextBox 148">
            <a:extLst>
              <a:ext uri="{FF2B5EF4-FFF2-40B4-BE49-F238E27FC236}">
                <a16:creationId xmlns:a16="http://schemas.microsoft.com/office/drawing/2014/main" id="{56B3C916-9330-2B86-3755-57F4D90918F2}"/>
              </a:ext>
            </a:extLst>
          </p:cNvPr>
          <p:cNvSpPr txBox="1"/>
          <p:nvPr/>
        </p:nvSpPr>
        <p:spPr>
          <a:xfrm>
            <a:off x="339159" y="2144997"/>
            <a:ext cx="3126050" cy="646331"/>
          </a:xfrm>
          <a:prstGeom prst="rect">
            <a:avLst/>
          </a:prstGeom>
          <a:noFill/>
        </p:spPr>
        <p:txBody>
          <a:bodyPr wrap="square"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Medium" panose="02000603020000020003" pitchFamily="2" charset="0"/>
                <a:ea typeface="+mn-ea"/>
                <a:cs typeface="+mn-cs"/>
              </a:rPr>
              <a:t>Relapsed who have received ≤2 prior therapies</a:t>
            </a:r>
          </a:p>
        </p:txBody>
      </p:sp>
      <p:cxnSp>
        <p:nvCxnSpPr>
          <p:cNvPr id="173" name="Straight Connector 172">
            <a:extLst>
              <a:ext uri="{FF2B5EF4-FFF2-40B4-BE49-F238E27FC236}">
                <a16:creationId xmlns:a16="http://schemas.microsoft.com/office/drawing/2014/main" id="{624B6C11-5ED8-3CBB-9AD9-7A98C9B158B0}"/>
              </a:ext>
            </a:extLst>
          </p:cNvPr>
          <p:cNvCxnSpPr>
            <a:cxnSpLocks/>
          </p:cNvCxnSpPr>
          <p:nvPr/>
        </p:nvCxnSpPr>
        <p:spPr>
          <a:xfrm>
            <a:off x="306726" y="2856325"/>
            <a:ext cx="3228831"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77" name="TextBox 176">
            <a:extLst>
              <a:ext uri="{FF2B5EF4-FFF2-40B4-BE49-F238E27FC236}">
                <a16:creationId xmlns:a16="http://schemas.microsoft.com/office/drawing/2014/main" id="{572C7DC4-879C-78E2-40C4-4208383B0FB6}"/>
              </a:ext>
            </a:extLst>
          </p:cNvPr>
          <p:cNvSpPr txBox="1"/>
          <p:nvPr/>
        </p:nvSpPr>
        <p:spPr>
          <a:xfrm>
            <a:off x="306726" y="1748041"/>
            <a:ext cx="2803575" cy="276999"/>
          </a:xfrm>
          <a:prstGeom prst="rect">
            <a:avLst/>
          </a:prstGeom>
          <a:noFill/>
        </p:spPr>
        <p:txBody>
          <a:bodyPr wrap="square" lIns="0" tIns="0" rIns="0" bIns="0" rtlCol="0" anchor="t">
            <a:spAutoFit/>
          </a:bodyPr>
          <a:lstStyle>
            <a:defPPr>
              <a:defRPr lang="en-US"/>
            </a:defPPr>
            <a:lvl1pPr>
              <a:defRPr>
                <a:solidFill>
                  <a:schemeClr val="accent1"/>
                </a:solidFill>
                <a:latin typeface="Roboto Slab Black" pitchFamily="2" charset="0"/>
                <a:ea typeface="Roboto Slab Black" pitchFamily="2"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Roboto Slab Black" pitchFamily="2" charset="0"/>
                <a:ea typeface="Roboto Slab Black" pitchFamily="2" charset="0"/>
                <a:cs typeface="+mn-cs"/>
              </a:rPr>
              <a:t>ENROLLMENT CRITERIA</a:t>
            </a:r>
          </a:p>
        </p:txBody>
      </p:sp>
      <p:grpSp>
        <p:nvGrpSpPr>
          <p:cNvPr id="5" name="Group 4">
            <a:extLst>
              <a:ext uri="{FF2B5EF4-FFF2-40B4-BE49-F238E27FC236}">
                <a16:creationId xmlns:a16="http://schemas.microsoft.com/office/drawing/2014/main" id="{28C6BB80-6E96-8907-77E0-01858B0B4F0F}"/>
              </a:ext>
            </a:extLst>
          </p:cNvPr>
          <p:cNvGrpSpPr/>
          <p:nvPr/>
        </p:nvGrpSpPr>
        <p:grpSpPr>
          <a:xfrm>
            <a:off x="7774917" y="1779028"/>
            <a:ext cx="4126648" cy="4168442"/>
            <a:chOff x="3995942" y="2470975"/>
            <a:chExt cx="3742890" cy="3777425"/>
          </a:xfrm>
        </p:grpSpPr>
        <p:grpSp>
          <p:nvGrpSpPr>
            <p:cNvPr id="128" name="Group 127">
              <a:extLst>
                <a:ext uri="{FF2B5EF4-FFF2-40B4-BE49-F238E27FC236}">
                  <a16:creationId xmlns:a16="http://schemas.microsoft.com/office/drawing/2014/main" id="{9C6BBD7C-C95B-D425-EEB8-726A7E1FE005}"/>
                </a:ext>
              </a:extLst>
            </p:cNvPr>
            <p:cNvGrpSpPr/>
            <p:nvPr/>
          </p:nvGrpSpPr>
          <p:grpSpPr>
            <a:xfrm>
              <a:off x="3995942" y="2548898"/>
              <a:ext cx="3699510" cy="3699502"/>
              <a:chOff x="7332259" y="1676399"/>
              <a:chExt cx="4534072" cy="4534062"/>
            </a:xfrm>
          </p:grpSpPr>
          <p:sp>
            <p:nvSpPr>
              <p:cNvPr id="129" name="Oval 128">
                <a:extLst>
                  <a:ext uri="{FF2B5EF4-FFF2-40B4-BE49-F238E27FC236}">
                    <a16:creationId xmlns:a16="http://schemas.microsoft.com/office/drawing/2014/main" id="{61A73897-3773-9159-825F-689C6022E187}"/>
                  </a:ext>
                </a:extLst>
              </p:cNvPr>
              <p:cNvSpPr/>
              <p:nvPr/>
            </p:nvSpPr>
            <p:spPr>
              <a:xfrm>
                <a:off x="7823656" y="2173661"/>
                <a:ext cx="3548551" cy="3548550"/>
              </a:xfrm>
              <a:prstGeom prst="ellipse">
                <a:avLst/>
              </a:prstGeom>
              <a:noFill/>
              <a:ln w="635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grpSp>
            <p:nvGrpSpPr>
              <p:cNvPr id="130" name="Group 129">
                <a:extLst>
                  <a:ext uri="{FF2B5EF4-FFF2-40B4-BE49-F238E27FC236}">
                    <a16:creationId xmlns:a16="http://schemas.microsoft.com/office/drawing/2014/main" id="{00293A42-B6CA-69DC-B8AB-4887621A5840}"/>
                  </a:ext>
                </a:extLst>
              </p:cNvPr>
              <p:cNvGrpSpPr/>
              <p:nvPr/>
            </p:nvGrpSpPr>
            <p:grpSpPr>
              <a:xfrm>
                <a:off x="9406446" y="2003179"/>
                <a:ext cx="306769" cy="280966"/>
                <a:chOff x="8275299" y="2668494"/>
                <a:chExt cx="449525" cy="411714"/>
              </a:xfrm>
            </p:grpSpPr>
            <p:sp>
              <p:nvSpPr>
                <p:cNvPr id="200" name="Hexagon 3">
                  <a:extLst>
                    <a:ext uri="{FF2B5EF4-FFF2-40B4-BE49-F238E27FC236}">
                      <a16:creationId xmlns:a16="http://schemas.microsoft.com/office/drawing/2014/main" id="{D17E3D95-CF4C-D79B-EFBA-B00EDBEE0022}"/>
                    </a:ext>
                  </a:extLst>
                </p:cNvPr>
                <p:cNvSpPr>
                  <a:spLocks noChangeAspect="1"/>
                </p:cNvSpPr>
                <p:nvPr/>
              </p:nvSpPr>
              <p:spPr>
                <a:xfrm rot="1800000">
                  <a:off x="8275299" y="2668494"/>
                  <a:ext cx="449525" cy="411714"/>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201" name="Picture 200" descr="Shape&#10;&#10;Description automatically generated with low confidence">
                  <a:extLst>
                    <a:ext uri="{FF2B5EF4-FFF2-40B4-BE49-F238E27FC236}">
                      <a16:creationId xmlns:a16="http://schemas.microsoft.com/office/drawing/2014/main" id="{5DA815DF-800B-3F2F-C656-84689F5E835B}"/>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094" t="13133" r="7094" b="13133"/>
                <a:stretch/>
              </p:blipFill>
              <p:spPr>
                <a:xfrm>
                  <a:off x="8352866" y="2734337"/>
                  <a:ext cx="319942" cy="274909"/>
                </a:xfrm>
                <a:prstGeom prst="rect">
                  <a:avLst/>
                </a:prstGeom>
              </p:spPr>
            </p:pic>
          </p:grpSp>
          <p:grpSp>
            <p:nvGrpSpPr>
              <p:cNvPr id="131" name="Group 130">
                <a:extLst>
                  <a:ext uri="{FF2B5EF4-FFF2-40B4-BE49-F238E27FC236}">
                    <a16:creationId xmlns:a16="http://schemas.microsoft.com/office/drawing/2014/main" id="{5CD7E3D6-8D11-B585-D406-F7BDF390E92C}"/>
                  </a:ext>
                </a:extLst>
              </p:cNvPr>
              <p:cNvGrpSpPr/>
              <p:nvPr/>
            </p:nvGrpSpPr>
            <p:grpSpPr>
              <a:xfrm>
                <a:off x="9927146" y="2086613"/>
                <a:ext cx="306769" cy="280966"/>
                <a:chOff x="8275299" y="2668494"/>
                <a:chExt cx="449525" cy="411714"/>
              </a:xfrm>
            </p:grpSpPr>
            <p:sp>
              <p:nvSpPr>
                <p:cNvPr id="198" name="Hexagon 3">
                  <a:extLst>
                    <a:ext uri="{FF2B5EF4-FFF2-40B4-BE49-F238E27FC236}">
                      <a16:creationId xmlns:a16="http://schemas.microsoft.com/office/drawing/2014/main" id="{4E649DF7-AC1A-3728-0A09-6222407CDB4B}"/>
                    </a:ext>
                  </a:extLst>
                </p:cNvPr>
                <p:cNvSpPr>
                  <a:spLocks noChangeAspect="1"/>
                </p:cNvSpPr>
                <p:nvPr/>
              </p:nvSpPr>
              <p:spPr>
                <a:xfrm rot="1800000">
                  <a:off x="8275299" y="2668494"/>
                  <a:ext cx="449525" cy="411714"/>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199" name="Picture 198" descr="Shape&#10;&#10;Description automatically generated with low confidence">
                  <a:extLst>
                    <a:ext uri="{FF2B5EF4-FFF2-40B4-BE49-F238E27FC236}">
                      <a16:creationId xmlns:a16="http://schemas.microsoft.com/office/drawing/2014/main" id="{0EDABA2C-2279-50DB-B692-66F2CD0A2059}"/>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094" t="13133" r="7094" b="13133"/>
                <a:stretch/>
              </p:blipFill>
              <p:spPr>
                <a:xfrm>
                  <a:off x="8352866" y="2734337"/>
                  <a:ext cx="319942" cy="274909"/>
                </a:xfrm>
                <a:prstGeom prst="rect">
                  <a:avLst/>
                </a:prstGeom>
              </p:spPr>
            </p:pic>
          </p:grpSp>
          <p:grpSp>
            <p:nvGrpSpPr>
              <p:cNvPr id="132" name="Group 131">
                <a:extLst>
                  <a:ext uri="{FF2B5EF4-FFF2-40B4-BE49-F238E27FC236}">
                    <a16:creationId xmlns:a16="http://schemas.microsoft.com/office/drawing/2014/main" id="{C203042D-5C7B-9A9D-01AA-ED6A149C7F9F}"/>
                  </a:ext>
                </a:extLst>
              </p:cNvPr>
              <p:cNvGrpSpPr/>
              <p:nvPr/>
            </p:nvGrpSpPr>
            <p:grpSpPr>
              <a:xfrm>
                <a:off x="10403875" y="2317981"/>
                <a:ext cx="306769" cy="280966"/>
                <a:chOff x="8275299" y="2668494"/>
                <a:chExt cx="449525" cy="411714"/>
              </a:xfrm>
            </p:grpSpPr>
            <p:sp>
              <p:nvSpPr>
                <p:cNvPr id="196" name="Hexagon 3">
                  <a:extLst>
                    <a:ext uri="{FF2B5EF4-FFF2-40B4-BE49-F238E27FC236}">
                      <a16:creationId xmlns:a16="http://schemas.microsoft.com/office/drawing/2014/main" id="{CD77975B-C36F-CE20-72FD-9C9F25578AA3}"/>
                    </a:ext>
                  </a:extLst>
                </p:cNvPr>
                <p:cNvSpPr>
                  <a:spLocks noChangeAspect="1"/>
                </p:cNvSpPr>
                <p:nvPr/>
              </p:nvSpPr>
              <p:spPr>
                <a:xfrm rot="1800000">
                  <a:off x="8275299" y="2668494"/>
                  <a:ext cx="449525" cy="411714"/>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197" name="Picture 196" descr="Shape&#10;&#10;Description automatically generated with low confidence">
                  <a:extLst>
                    <a:ext uri="{FF2B5EF4-FFF2-40B4-BE49-F238E27FC236}">
                      <a16:creationId xmlns:a16="http://schemas.microsoft.com/office/drawing/2014/main" id="{52AE8585-611D-9122-FF71-6B2FFAB30801}"/>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094" t="13133" r="7094" b="13133"/>
                <a:stretch/>
              </p:blipFill>
              <p:spPr>
                <a:xfrm>
                  <a:off x="8352866" y="2734337"/>
                  <a:ext cx="319942" cy="274909"/>
                </a:xfrm>
                <a:prstGeom prst="rect">
                  <a:avLst/>
                </a:prstGeom>
              </p:spPr>
            </p:pic>
          </p:grpSp>
          <p:grpSp>
            <p:nvGrpSpPr>
              <p:cNvPr id="133" name="Group 132">
                <a:extLst>
                  <a:ext uri="{FF2B5EF4-FFF2-40B4-BE49-F238E27FC236}">
                    <a16:creationId xmlns:a16="http://schemas.microsoft.com/office/drawing/2014/main" id="{DA77C033-DB55-CE2F-2115-7D7CF1EE97ED}"/>
                  </a:ext>
                </a:extLst>
              </p:cNvPr>
              <p:cNvGrpSpPr/>
              <p:nvPr/>
            </p:nvGrpSpPr>
            <p:grpSpPr>
              <a:xfrm>
                <a:off x="10810275" y="2648458"/>
                <a:ext cx="306769" cy="280966"/>
                <a:chOff x="8275299" y="2668494"/>
                <a:chExt cx="449525" cy="411714"/>
              </a:xfrm>
            </p:grpSpPr>
            <p:sp>
              <p:nvSpPr>
                <p:cNvPr id="194" name="Hexagon 3">
                  <a:extLst>
                    <a:ext uri="{FF2B5EF4-FFF2-40B4-BE49-F238E27FC236}">
                      <a16:creationId xmlns:a16="http://schemas.microsoft.com/office/drawing/2014/main" id="{5AB78E42-2D21-2710-7336-13D872EB0966}"/>
                    </a:ext>
                  </a:extLst>
                </p:cNvPr>
                <p:cNvSpPr>
                  <a:spLocks noChangeAspect="1"/>
                </p:cNvSpPr>
                <p:nvPr/>
              </p:nvSpPr>
              <p:spPr>
                <a:xfrm rot="1800000">
                  <a:off x="8275299" y="2668494"/>
                  <a:ext cx="449525" cy="411714"/>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195" name="Picture 194" descr="Shape&#10;&#10;Description automatically generated with low confidence">
                  <a:extLst>
                    <a:ext uri="{FF2B5EF4-FFF2-40B4-BE49-F238E27FC236}">
                      <a16:creationId xmlns:a16="http://schemas.microsoft.com/office/drawing/2014/main" id="{63464303-6DA7-5867-BC5D-2013F5DBFBDA}"/>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094" t="13133" r="7094" b="13133"/>
                <a:stretch/>
              </p:blipFill>
              <p:spPr>
                <a:xfrm>
                  <a:off x="8352866" y="2734337"/>
                  <a:ext cx="319942" cy="274909"/>
                </a:xfrm>
                <a:prstGeom prst="rect">
                  <a:avLst/>
                </a:prstGeom>
              </p:spPr>
            </p:pic>
          </p:grpSp>
          <p:grpSp>
            <p:nvGrpSpPr>
              <p:cNvPr id="139" name="Group 138">
                <a:extLst>
                  <a:ext uri="{FF2B5EF4-FFF2-40B4-BE49-F238E27FC236}">
                    <a16:creationId xmlns:a16="http://schemas.microsoft.com/office/drawing/2014/main" id="{512BFB05-89EF-C896-065B-DABD4BE3E853}"/>
                  </a:ext>
                </a:extLst>
              </p:cNvPr>
              <p:cNvGrpSpPr/>
              <p:nvPr/>
            </p:nvGrpSpPr>
            <p:grpSpPr>
              <a:xfrm>
                <a:off x="11065160" y="3105047"/>
                <a:ext cx="306769" cy="280966"/>
                <a:chOff x="8275299" y="2668494"/>
                <a:chExt cx="449525" cy="411714"/>
              </a:xfrm>
            </p:grpSpPr>
            <p:sp>
              <p:nvSpPr>
                <p:cNvPr id="192" name="Hexagon 3">
                  <a:extLst>
                    <a:ext uri="{FF2B5EF4-FFF2-40B4-BE49-F238E27FC236}">
                      <a16:creationId xmlns:a16="http://schemas.microsoft.com/office/drawing/2014/main" id="{2C553AAB-2EEE-1CD6-FFE7-A3A9E648620D}"/>
                    </a:ext>
                  </a:extLst>
                </p:cNvPr>
                <p:cNvSpPr>
                  <a:spLocks noChangeAspect="1"/>
                </p:cNvSpPr>
                <p:nvPr/>
              </p:nvSpPr>
              <p:spPr>
                <a:xfrm rot="1800000">
                  <a:off x="8275299" y="2668494"/>
                  <a:ext cx="449525" cy="411714"/>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193" name="Picture 192" descr="Shape&#10;&#10;Description automatically generated with low confidence">
                  <a:extLst>
                    <a:ext uri="{FF2B5EF4-FFF2-40B4-BE49-F238E27FC236}">
                      <a16:creationId xmlns:a16="http://schemas.microsoft.com/office/drawing/2014/main" id="{0E803523-C04B-0E31-90DD-E9AE80174DFD}"/>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094" t="13133" r="7094" b="13133"/>
                <a:stretch/>
              </p:blipFill>
              <p:spPr>
                <a:xfrm>
                  <a:off x="8352866" y="2734337"/>
                  <a:ext cx="319942" cy="274909"/>
                </a:xfrm>
                <a:prstGeom prst="rect">
                  <a:avLst/>
                </a:prstGeom>
              </p:spPr>
            </p:pic>
          </p:grpSp>
          <p:grpSp>
            <p:nvGrpSpPr>
              <p:cNvPr id="140" name="Group 139">
                <a:extLst>
                  <a:ext uri="{FF2B5EF4-FFF2-40B4-BE49-F238E27FC236}">
                    <a16:creationId xmlns:a16="http://schemas.microsoft.com/office/drawing/2014/main" id="{3D5807CD-E6A6-35EF-9E85-44C6132008BB}"/>
                  </a:ext>
                </a:extLst>
              </p:cNvPr>
              <p:cNvGrpSpPr/>
              <p:nvPr/>
            </p:nvGrpSpPr>
            <p:grpSpPr>
              <a:xfrm>
                <a:off x="11200455" y="3638139"/>
                <a:ext cx="306769" cy="280966"/>
                <a:chOff x="8275299" y="2668494"/>
                <a:chExt cx="449525" cy="411714"/>
              </a:xfrm>
            </p:grpSpPr>
            <p:sp>
              <p:nvSpPr>
                <p:cNvPr id="190" name="Hexagon 3">
                  <a:extLst>
                    <a:ext uri="{FF2B5EF4-FFF2-40B4-BE49-F238E27FC236}">
                      <a16:creationId xmlns:a16="http://schemas.microsoft.com/office/drawing/2014/main" id="{D5A504B2-BF33-7802-76AA-877B0F419602}"/>
                    </a:ext>
                  </a:extLst>
                </p:cNvPr>
                <p:cNvSpPr>
                  <a:spLocks noChangeAspect="1"/>
                </p:cNvSpPr>
                <p:nvPr/>
              </p:nvSpPr>
              <p:spPr>
                <a:xfrm rot="1800000">
                  <a:off x="8275299" y="2668494"/>
                  <a:ext cx="449525" cy="411714"/>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191" name="Picture 190" descr="Shape&#10;&#10;Description automatically generated with low confidence">
                  <a:extLst>
                    <a:ext uri="{FF2B5EF4-FFF2-40B4-BE49-F238E27FC236}">
                      <a16:creationId xmlns:a16="http://schemas.microsoft.com/office/drawing/2014/main" id="{44A10E3A-B9A8-6F98-B15C-AF096F8FDB30}"/>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094" t="13133" r="7094" b="13133"/>
                <a:stretch/>
              </p:blipFill>
              <p:spPr>
                <a:xfrm>
                  <a:off x="8352866" y="2734337"/>
                  <a:ext cx="319942" cy="274909"/>
                </a:xfrm>
                <a:prstGeom prst="rect">
                  <a:avLst/>
                </a:prstGeom>
              </p:spPr>
            </p:pic>
          </p:grpSp>
          <p:grpSp>
            <p:nvGrpSpPr>
              <p:cNvPr id="141" name="Group 140">
                <a:extLst>
                  <a:ext uri="{FF2B5EF4-FFF2-40B4-BE49-F238E27FC236}">
                    <a16:creationId xmlns:a16="http://schemas.microsoft.com/office/drawing/2014/main" id="{E3915D16-BAD4-D650-50B0-6AA7AB2D3DE7}"/>
                  </a:ext>
                </a:extLst>
              </p:cNvPr>
              <p:cNvGrpSpPr/>
              <p:nvPr/>
            </p:nvGrpSpPr>
            <p:grpSpPr>
              <a:xfrm>
                <a:off x="11177045" y="4161599"/>
                <a:ext cx="306769" cy="280966"/>
                <a:chOff x="8275299" y="2668494"/>
                <a:chExt cx="449525" cy="411714"/>
              </a:xfrm>
            </p:grpSpPr>
            <p:sp>
              <p:nvSpPr>
                <p:cNvPr id="188" name="Hexagon 3">
                  <a:extLst>
                    <a:ext uri="{FF2B5EF4-FFF2-40B4-BE49-F238E27FC236}">
                      <a16:creationId xmlns:a16="http://schemas.microsoft.com/office/drawing/2014/main" id="{01657E2E-8598-2178-F6AC-04A2820DA579}"/>
                    </a:ext>
                  </a:extLst>
                </p:cNvPr>
                <p:cNvSpPr>
                  <a:spLocks noChangeAspect="1"/>
                </p:cNvSpPr>
                <p:nvPr/>
              </p:nvSpPr>
              <p:spPr>
                <a:xfrm rot="1800000">
                  <a:off x="8275299" y="2668494"/>
                  <a:ext cx="449525" cy="411714"/>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189" name="Picture 188" descr="Shape&#10;&#10;Description automatically generated with low confidence">
                  <a:extLst>
                    <a:ext uri="{FF2B5EF4-FFF2-40B4-BE49-F238E27FC236}">
                      <a16:creationId xmlns:a16="http://schemas.microsoft.com/office/drawing/2014/main" id="{4297DEE3-30C0-236B-EC2E-6EBAD45C0E86}"/>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094" t="13133" r="7094" b="13133"/>
                <a:stretch/>
              </p:blipFill>
              <p:spPr>
                <a:xfrm>
                  <a:off x="8352866" y="2734337"/>
                  <a:ext cx="319942" cy="274909"/>
                </a:xfrm>
                <a:prstGeom prst="rect">
                  <a:avLst/>
                </a:prstGeom>
              </p:spPr>
            </p:pic>
          </p:grpSp>
          <p:grpSp>
            <p:nvGrpSpPr>
              <p:cNvPr id="142" name="Group 141">
                <a:extLst>
                  <a:ext uri="{FF2B5EF4-FFF2-40B4-BE49-F238E27FC236}">
                    <a16:creationId xmlns:a16="http://schemas.microsoft.com/office/drawing/2014/main" id="{7BA36011-0693-AAA1-3395-35203EAFC0FC}"/>
                  </a:ext>
                </a:extLst>
              </p:cNvPr>
              <p:cNvGrpSpPr/>
              <p:nvPr/>
            </p:nvGrpSpPr>
            <p:grpSpPr>
              <a:xfrm>
                <a:off x="11004408" y="4634345"/>
                <a:ext cx="306769" cy="280966"/>
                <a:chOff x="8275299" y="2668494"/>
                <a:chExt cx="449525" cy="411714"/>
              </a:xfrm>
            </p:grpSpPr>
            <p:sp>
              <p:nvSpPr>
                <p:cNvPr id="186" name="Hexagon 3">
                  <a:extLst>
                    <a:ext uri="{FF2B5EF4-FFF2-40B4-BE49-F238E27FC236}">
                      <a16:creationId xmlns:a16="http://schemas.microsoft.com/office/drawing/2014/main" id="{2CE02BF7-6D78-3DE4-1CCF-31AA08238530}"/>
                    </a:ext>
                  </a:extLst>
                </p:cNvPr>
                <p:cNvSpPr>
                  <a:spLocks noChangeAspect="1"/>
                </p:cNvSpPr>
                <p:nvPr/>
              </p:nvSpPr>
              <p:spPr>
                <a:xfrm rot="1800000">
                  <a:off x="8275299" y="2668494"/>
                  <a:ext cx="449525" cy="411714"/>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187" name="Picture 186" descr="Shape&#10;&#10;Description automatically generated with low confidence">
                  <a:extLst>
                    <a:ext uri="{FF2B5EF4-FFF2-40B4-BE49-F238E27FC236}">
                      <a16:creationId xmlns:a16="http://schemas.microsoft.com/office/drawing/2014/main" id="{E8A33EA8-3D96-FFB9-8C68-F4366EB43F41}"/>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094" t="13133" r="7094" b="13133"/>
                <a:stretch/>
              </p:blipFill>
              <p:spPr>
                <a:xfrm>
                  <a:off x="8352866" y="2734337"/>
                  <a:ext cx="319942" cy="274909"/>
                </a:xfrm>
                <a:prstGeom prst="rect">
                  <a:avLst/>
                </a:prstGeom>
              </p:spPr>
            </p:pic>
          </p:grpSp>
          <p:grpSp>
            <p:nvGrpSpPr>
              <p:cNvPr id="143" name="Group 142">
                <a:extLst>
                  <a:ext uri="{FF2B5EF4-FFF2-40B4-BE49-F238E27FC236}">
                    <a16:creationId xmlns:a16="http://schemas.microsoft.com/office/drawing/2014/main" id="{FF2B8884-14CD-AB69-4E3F-0146BAD0472B}"/>
                  </a:ext>
                </a:extLst>
              </p:cNvPr>
              <p:cNvGrpSpPr/>
              <p:nvPr/>
            </p:nvGrpSpPr>
            <p:grpSpPr>
              <a:xfrm>
                <a:off x="10681669" y="5078712"/>
                <a:ext cx="306769" cy="280966"/>
                <a:chOff x="8275299" y="2668494"/>
                <a:chExt cx="449525" cy="411714"/>
              </a:xfrm>
            </p:grpSpPr>
            <p:sp>
              <p:nvSpPr>
                <p:cNvPr id="184" name="Hexagon 3">
                  <a:extLst>
                    <a:ext uri="{FF2B5EF4-FFF2-40B4-BE49-F238E27FC236}">
                      <a16:creationId xmlns:a16="http://schemas.microsoft.com/office/drawing/2014/main" id="{78BB9E00-5E33-BAA2-2E53-C8D00953D214}"/>
                    </a:ext>
                  </a:extLst>
                </p:cNvPr>
                <p:cNvSpPr>
                  <a:spLocks noChangeAspect="1"/>
                </p:cNvSpPr>
                <p:nvPr/>
              </p:nvSpPr>
              <p:spPr>
                <a:xfrm rot="1800000">
                  <a:off x="8275299" y="2668494"/>
                  <a:ext cx="449525" cy="411714"/>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185" name="Picture 184" descr="Shape&#10;&#10;Description automatically generated with low confidence">
                  <a:extLst>
                    <a:ext uri="{FF2B5EF4-FFF2-40B4-BE49-F238E27FC236}">
                      <a16:creationId xmlns:a16="http://schemas.microsoft.com/office/drawing/2014/main" id="{751F21F0-737A-ACE0-EE92-AC4F27831579}"/>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094" t="13133" r="7094" b="13133"/>
                <a:stretch/>
              </p:blipFill>
              <p:spPr>
                <a:xfrm>
                  <a:off x="8352866" y="2734337"/>
                  <a:ext cx="319942" cy="274909"/>
                </a:xfrm>
                <a:prstGeom prst="rect">
                  <a:avLst/>
                </a:prstGeom>
              </p:spPr>
            </p:pic>
          </p:grpSp>
          <p:grpSp>
            <p:nvGrpSpPr>
              <p:cNvPr id="144" name="Group 143">
                <a:extLst>
                  <a:ext uri="{FF2B5EF4-FFF2-40B4-BE49-F238E27FC236}">
                    <a16:creationId xmlns:a16="http://schemas.microsoft.com/office/drawing/2014/main" id="{DB68B8CE-893C-16A4-03FF-51842D8E498F}"/>
                  </a:ext>
                </a:extLst>
              </p:cNvPr>
              <p:cNvGrpSpPr/>
              <p:nvPr/>
            </p:nvGrpSpPr>
            <p:grpSpPr>
              <a:xfrm>
                <a:off x="10259209" y="5384989"/>
                <a:ext cx="306769" cy="280966"/>
                <a:chOff x="8275299" y="2668494"/>
                <a:chExt cx="449525" cy="411714"/>
              </a:xfrm>
            </p:grpSpPr>
            <p:sp>
              <p:nvSpPr>
                <p:cNvPr id="182" name="Hexagon 3">
                  <a:extLst>
                    <a:ext uri="{FF2B5EF4-FFF2-40B4-BE49-F238E27FC236}">
                      <a16:creationId xmlns:a16="http://schemas.microsoft.com/office/drawing/2014/main" id="{D554CDCD-5CBA-3F2E-FD87-E75FFB6AD02A}"/>
                    </a:ext>
                  </a:extLst>
                </p:cNvPr>
                <p:cNvSpPr>
                  <a:spLocks noChangeAspect="1"/>
                </p:cNvSpPr>
                <p:nvPr/>
              </p:nvSpPr>
              <p:spPr>
                <a:xfrm rot="1800000">
                  <a:off x="8275299" y="2668494"/>
                  <a:ext cx="449525" cy="411714"/>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183" name="Picture 182" descr="Shape&#10;&#10;Description automatically generated with low confidence">
                  <a:extLst>
                    <a:ext uri="{FF2B5EF4-FFF2-40B4-BE49-F238E27FC236}">
                      <a16:creationId xmlns:a16="http://schemas.microsoft.com/office/drawing/2014/main" id="{8BD5120A-256C-E8DC-5333-0A1AE647E829}"/>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094" t="13133" r="7094" b="13133"/>
                <a:stretch/>
              </p:blipFill>
              <p:spPr>
                <a:xfrm>
                  <a:off x="8352866" y="2734337"/>
                  <a:ext cx="319942" cy="274909"/>
                </a:xfrm>
                <a:prstGeom prst="rect">
                  <a:avLst/>
                </a:prstGeom>
              </p:spPr>
            </p:pic>
          </p:grpSp>
          <p:grpSp>
            <p:nvGrpSpPr>
              <p:cNvPr id="152" name="Group 151">
                <a:extLst>
                  <a:ext uri="{FF2B5EF4-FFF2-40B4-BE49-F238E27FC236}">
                    <a16:creationId xmlns:a16="http://schemas.microsoft.com/office/drawing/2014/main" id="{31848826-A1BF-2B93-55E0-3DAEC88945DC}"/>
                  </a:ext>
                </a:extLst>
              </p:cNvPr>
              <p:cNvGrpSpPr/>
              <p:nvPr/>
            </p:nvGrpSpPr>
            <p:grpSpPr>
              <a:xfrm>
                <a:off x="9724069" y="5542917"/>
                <a:ext cx="306769" cy="280966"/>
                <a:chOff x="8275299" y="2668494"/>
                <a:chExt cx="449525" cy="411714"/>
              </a:xfrm>
            </p:grpSpPr>
            <p:sp>
              <p:nvSpPr>
                <p:cNvPr id="180" name="Hexagon 3">
                  <a:extLst>
                    <a:ext uri="{FF2B5EF4-FFF2-40B4-BE49-F238E27FC236}">
                      <a16:creationId xmlns:a16="http://schemas.microsoft.com/office/drawing/2014/main" id="{0906F2CE-47BA-05DE-4146-AE14CE891416}"/>
                    </a:ext>
                  </a:extLst>
                </p:cNvPr>
                <p:cNvSpPr>
                  <a:spLocks noChangeAspect="1"/>
                </p:cNvSpPr>
                <p:nvPr/>
              </p:nvSpPr>
              <p:spPr>
                <a:xfrm rot="1800000">
                  <a:off x="8275299" y="2668494"/>
                  <a:ext cx="449525" cy="411714"/>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181" name="Picture 180" descr="Shape&#10;&#10;Description automatically generated with low confidence">
                  <a:extLst>
                    <a:ext uri="{FF2B5EF4-FFF2-40B4-BE49-F238E27FC236}">
                      <a16:creationId xmlns:a16="http://schemas.microsoft.com/office/drawing/2014/main" id="{114AC9D8-25E9-93D4-98AD-F1A172182D8C}"/>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094" t="13133" r="7094" b="13133"/>
                <a:stretch/>
              </p:blipFill>
              <p:spPr>
                <a:xfrm>
                  <a:off x="8352866" y="2734337"/>
                  <a:ext cx="319942" cy="274909"/>
                </a:xfrm>
                <a:prstGeom prst="rect">
                  <a:avLst/>
                </a:prstGeom>
              </p:spPr>
            </p:pic>
          </p:grpSp>
          <p:grpSp>
            <p:nvGrpSpPr>
              <p:cNvPr id="153" name="Group 152">
                <a:extLst>
                  <a:ext uri="{FF2B5EF4-FFF2-40B4-BE49-F238E27FC236}">
                    <a16:creationId xmlns:a16="http://schemas.microsoft.com/office/drawing/2014/main" id="{3143E4F3-DA8E-AC7A-69E3-4A7DB5D73E69}"/>
                  </a:ext>
                </a:extLst>
              </p:cNvPr>
              <p:cNvGrpSpPr/>
              <p:nvPr/>
            </p:nvGrpSpPr>
            <p:grpSpPr>
              <a:xfrm>
                <a:off x="9208485" y="5549101"/>
                <a:ext cx="306769" cy="280966"/>
                <a:chOff x="8275299" y="2668494"/>
                <a:chExt cx="449525" cy="411714"/>
              </a:xfrm>
            </p:grpSpPr>
            <p:sp>
              <p:nvSpPr>
                <p:cNvPr id="175" name="Hexagon 3">
                  <a:extLst>
                    <a:ext uri="{FF2B5EF4-FFF2-40B4-BE49-F238E27FC236}">
                      <a16:creationId xmlns:a16="http://schemas.microsoft.com/office/drawing/2014/main" id="{64726B9A-544C-95F2-9246-795BBD8E77A3}"/>
                    </a:ext>
                  </a:extLst>
                </p:cNvPr>
                <p:cNvSpPr>
                  <a:spLocks noChangeAspect="1"/>
                </p:cNvSpPr>
                <p:nvPr/>
              </p:nvSpPr>
              <p:spPr>
                <a:xfrm rot="1800000">
                  <a:off x="8275299" y="2668494"/>
                  <a:ext cx="449525" cy="411714"/>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176" name="Picture 175" descr="Shape&#10;&#10;Description automatically generated with low confidence">
                  <a:extLst>
                    <a:ext uri="{FF2B5EF4-FFF2-40B4-BE49-F238E27FC236}">
                      <a16:creationId xmlns:a16="http://schemas.microsoft.com/office/drawing/2014/main" id="{C4995B7E-7E02-83A2-2A3D-2C91C5D9E91E}"/>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094" t="13133" r="7094" b="13133"/>
                <a:stretch/>
              </p:blipFill>
              <p:spPr>
                <a:xfrm>
                  <a:off x="8352866" y="2734337"/>
                  <a:ext cx="319942" cy="274909"/>
                </a:xfrm>
                <a:prstGeom prst="rect">
                  <a:avLst/>
                </a:prstGeom>
              </p:spPr>
            </p:pic>
          </p:grpSp>
          <p:grpSp>
            <p:nvGrpSpPr>
              <p:cNvPr id="154" name="Group 153">
                <a:extLst>
                  <a:ext uri="{FF2B5EF4-FFF2-40B4-BE49-F238E27FC236}">
                    <a16:creationId xmlns:a16="http://schemas.microsoft.com/office/drawing/2014/main" id="{70723765-6259-53DF-EF26-DA6AF55B90AE}"/>
                  </a:ext>
                </a:extLst>
              </p:cNvPr>
              <p:cNvGrpSpPr/>
              <p:nvPr/>
            </p:nvGrpSpPr>
            <p:grpSpPr>
              <a:xfrm>
                <a:off x="8709817" y="5414506"/>
                <a:ext cx="306769" cy="280966"/>
                <a:chOff x="8275299" y="2668494"/>
                <a:chExt cx="449525" cy="411714"/>
              </a:xfrm>
            </p:grpSpPr>
            <p:sp>
              <p:nvSpPr>
                <p:cNvPr id="166" name="Hexagon 3">
                  <a:extLst>
                    <a:ext uri="{FF2B5EF4-FFF2-40B4-BE49-F238E27FC236}">
                      <a16:creationId xmlns:a16="http://schemas.microsoft.com/office/drawing/2014/main" id="{F4BA422F-A894-583C-096C-2E018DFB24C8}"/>
                    </a:ext>
                  </a:extLst>
                </p:cNvPr>
                <p:cNvSpPr>
                  <a:spLocks noChangeAspect="1"/>
                </p:cNvSpPr>
                <p:nvPr/>
              </p:nvSpPr>
              <p:spPr>
                <a:xfrm rot="1800000">
                  <a:off x="8275299" y="2668494"/>
                  <a:ext cx="449525" cy="411714"/>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174" name="Picture 173" descr="Shape&#10;&#10;Description automatically generated with low confidence">
                  <a:extLst>
                    <a:ext uri="{FF2B5EF4-FFF2-40B4-BE49-F238E27FC236}">
                      <a16:creationId xmlns:a16="http://schemas.microsoft.com/office/drawing/2014/main" id="{CB617B91-CA02-9A34-A667-EE0696626B34}"/>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094" t="13133" r="7094" b="13133"/>
                <a:stretch/>
              </p:blipFill>
              <p:spPr>
                <a:xfrm>
                  <a:off x="8352866" y="2734337"/>
                  <a:ext cx="319942" cy="274909"/>
                </a:xfrm>
                <a:prstGeom prst="rect">
                  <a:avLst/>
                </a:prstGeom>
              </p:spPr>
            </p:pic>
          </p:grpSp>
          <p:grpSp>
            <p:nvGrpSpPr>
              <p:cNvPr id="155" name="Group 154">
                <a:extLst>
                  <a:ext uri="{FF2B5EF4-FFF2-40B4-BE49-F238E27FC236}">
                    <a16:creationId xmlns:a16="http://schemas.microsoft.com/office/drawing/2014/main" id="{DDB3880A-55F4-1A99-7A50-FB59C65A36F0}"/>
                  </a:ext>
                </a:extLst>
              </p:cNvPr>
              <p:cNvGrpSpPr/>
              <p:nvPr/>
            </p:nvGrpSpPr>
            <p:grpSpPr>
              <a:xfrm>
                <a:off x="8252617" y="5130234"/>
                <a:ext cx="306769" cy="280966"/>
                <a:chOff x="8275299" y="2668494"/>
                <a:chExt cx="449525" cy="411714"/>
              </a:xfrm>
            </p:grpSpPr>
            <p:sp>
              <p:nvSpPr>
                <p:cNvPr id="164" name="Hexagon 3">
                  <a:extLst>
                    <a:ext uri="{FF2B5EF4-FFF2-40B4-BE49-F238E27FC236}">
                      <a16:creationId xmlns:a16="http://schemas.microsoft.com/office/drawing/2014/main" id="{A5BF7604-B052-9045-8E6A-EFA117C67493}"/>
                    </a:ext>
                  </a:extLst>
                </p:cNvPr>
                <p:cNvSpPr>
                  <a:spLocks noChangeAspect="1"/>
                </p:cNvSpPr>
                <p:nvPr/>
              </p:nvSpPr>
              <p:spPr>
                <a:xfrm rot="1800000">
                  <a:off x="8275299" y="2668494"/>
                  <a:ext cx="449525" cy="411714"/>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165" name="Picture 164" descr="Shape&#10;&#10;Description automatically generated with low confidence">
                  <a:extLst>
                    <a:ext uri="{FF2B5EF4-FFF2-40B4-BE49-F238E27FC236}">
                      <a16:creationId xmlns:a16="http://schemas.microsoft.com/office/drawing/2014/main" id="{65098DE4-3B84-2498-00DB-DC6D037E59B6}"/>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094" t="13133" r="7094" b="13133"/>
                <a:stretch/>
              </p:blipFill>
              <p:spPr>
                <a:xfrm>
                  <a:off x="8352866" y="2734337"/>
                  <a:ext cx="319942" cy="274909"/>
                </a:xfrm>
                <a:prstGeom prst="rect">
                  <a:avLst/>
                </a:prstGeom>
              </p:spPr>
            </p:pic>
          </p:grpSp>
          <p:sp>
            <p:nvSpPr>
              <p:cNvPr id="156" name="Rectangle: Rounded Corners 155">
                <a:extLst>
                  <a:ext uri="{FF2B5EF4-FFF2-40B4-BE49-F238E27FC236}">
                    <a16:creationId xmlns:a16="http://schemas.microsoft.com/office/drawing/2014/main" id="{D794B284-F502-E85B-9149-7B386718E3BF}"/>
                  </a:ext>
                </a:extLst>
              </p:cNvPr>
              <p:cNvSpPr/>
              <p:nvPr/>
            </p:nvSpPr>
            <p:spPr>
              <a:xfrm>
                <a:off x="7956176" y="4756656"/>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15</a:t>
                </a:r>
              </a:p>
            </p:txBody>
          </p:sp>
          <p:sp>
            <p:nvSpPr>
              <p:cNvPr id="157" name="Rectangle: Rounded Corners 156">
                <a:extLst>
                  <a:ext uri="{FF2B5EF4-FFF2-40B4-BE49-F238E27FC236}">
                    <a16:creationId xmlns:a16="http://schemas.microsoft.com/office/drawing/2014/main" id="{E8231624-505F-F5B5-ABCC-8D0188390DB7}"/>
                  </a:ext>
                </a:extLst>
              </p:cNvPr>
              <p:cNvSpPr/>
              <p:nvPr/>
            </p:nvSpPr>
            <p:spPr>
              <a:xfrm>
                <a:off x="7747546" y="4257959"/>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16</a:t>
                </a:r>
              </a:p>
            </p:txBody>
          </p:sp>
          <p:sp>
            <p:nvSpPr>
              <p:cNvPr id="158" name="Rectangle: Rounded Corners 157">
                <a:extLst>
                  <a:ext uri="{FF2B5EF4-FFF2-40B4-BE49-F238E27FC236}">
                    <a16:creationId xmlns:a16="http://schemas.microsoft.com/office/drawing/2014/main" id="{F91BC623-176D-91EB-48DB-CB3DA5CDAB26}"/>
                  </a:ext>
                </a:extLst>
              </p:cNvPr>
              <p:cNvSpPr/>
              <p:nvPr/>
            </p:nvSpPr>
            <p:spPr>
              <a:xfrm>
                <a:off x="7700457" y="3751567"/>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17</a:t>
                </a:r>
              </a:p>
            </p:txBody>
          </p:sp>
          <p:sp>
            <p:nvSpPr>
              <p:cNvPr id="159" name="Rectangle: Rounded Corners 158">
                <a:extLst>
                  <a:ext uri="{FF2B5EF4-FFF2-40B4-BE49-F238E27FC236}">
                    <a16:creationId xmlns:a16="http://schemas.microsoft.com/office/drawing/2014/main" id="{AF0520FF-6D8E-A99F-8059-BE4A5F15E490}"/>
                  </a:ext>
                </a:extLst>
              </p:cNvPr>
              <p:cNvSpPr/>
              <p:nvPr/>
            </p:nvSpPr>
            <p:spPr>
              <a:xfrm>
                <a:off x="7814306" y="3231109"/>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18</a:t>
                </a:r>
              </a:p>
            </p:txBody>
          </p:sp>
          <p:sp>
            <p:nvSpPr>
              <p:cNvPr id="160" name="Rectangle: Rounded Corners 159">
                <a:extLst>
                  <a:ext uri="{FF2B5EF4-FFF2-40B4-BE49-F238E27FC236}">
                    <a16:creationId xmlns:a16="http://schemas.microsoft.com/office/drawing/2014/main" id="{292E28BE-E197-1B30-8CFE-3D8FF7DF8A90}"/>
                  </a:ext>
                </a:extLst>
              </p:cNvPr>
              <p:cNvSpPr/>
              <p:nvPr/>
            </p:nvSpPr>
            <p:spPr>
              <a:xfrm>
                <a:off x="8045501" y="2772556"/>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19</a:t>
                </a:r>
              </a:p>
            </p:txBody>
          </p:sp>
          <p:sp>
            <p:nvSpPr>
              <p:cNvPr id="161" name="Rectangle: Rounded Corners 160">
                <a:extLst>
                  <a:ext uri="{FF2B5EF4-FFF2-40B4-BE49-F238E27FC236}">
                    <a16:creationId xmlns:a16="http://schemas.microsoft.com/office/drawing/2014/main" id="{5E788702-CB8E-7EC8-1E8F-BDC4EA7C193D}"/>
                  </a:ext>
                </a:extLst>
              </p:cNvPr>
              <p:cNvSpPr/>
              <p:nvPr/>
            </p:nvSpPr>
            <p:spPr>
              <a:xfrm>
                <a:off x="8431035" y="2401423"/>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20</a:t>
                </a:r>
              </a:p>
            </p:txBody>
          </p:sp>
          <p:sp>
            <p:nvSpPr>
              <p:cNvPr id="162" name="Rectangle: Rounded Corners 161">
                <a:extLst>
                  <a:ext uri="{FF2B5EF4-FFF2-40B4-BE49-F238E27FC236}">
                    <a16:creationId xmlns:a16="http://schemas.microsoft.com/office/drawing/2014/main" id="{6D2D0978-5B5D-3E05-2AE6-6F4F1282D746}"/>
                  </a:ext>
                </a:extLst>
              </p:cNvPr>
              <p:cNvSpPr/>
              <p:nvPr/>
            </p:nvSpPr>
            <p:spPr>
              <a:xfrm>
                <a:off x="8911553" y="2135565"/>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21</a:t>
                </a:r>
              </a:p>
            </p:txBody>
          </p:sp>
          <p:sp>
            <p:nvSpPr>
              <p:cNvPr id="163" name="Arc 162">
                <a:extLst>
                  <a:ext uri="{FF2B5EF4-FFF2-40B4-BE49-F238E27FC236}">
                    <a16:creationId xmlns:a16="http://schemas.microsoft.com/office/drawing/2014/main" id="{5120D108-C696-F305-ABC5-95146AA49154}"/>
                  </a:ext>
                </a:extLst>
              </p:cNvPr>
              <p:cNvSpPr/>
              <p:nvPr/>
            </p:nvSpPr>
            <p:spPr>
              <a:xfrm>
                <a:off x="7332259" y="1676399"/>
                <a:ext cx="4534072" cy="4534062"/>
              </a:xfrm>
              <a:prstGeom prst="arc">
                <a:avLst>
                  <a:gd name="adj1" fmla="val 16200000"/>
                  <a:gd name="adj2" fmla="val 7920293"/>
                </a:avLst>
              </a:prstGeom>
              <a:ln>
                <a:solidFill>
                  <a:schemeClr val="accent3">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9B9FA1"/>
                  </a:solidFill>
                  <a:effectLst/>
                  <a:uLnTx/>
                  <a:uFillTx/>
                  <a:latin typeface="Avenir"/>
                  <a:ea typeface="+mn-ea"/>
                  <a:cs typeface="+mn-cs"/>
                </a:endParaRPr>
              </a:p>
            </p:txBody>
          </p:sp>
        </p:grpSp>
        <p:sp>
          <p:nvSpPr>
            <p:cNvPr id="202" name="TextBox 201">
              <a:extLst>
                <a:ext uri="{FF2B5EF4-FFF2-40B4-BE49-F238E27FC236}">
                  <a16:creationId xmlns:a16="http://schemas.microsoft.com/office/drawing/2014/main" id="{A75B148F-7EB5-E258-1FA7-E9ABACCD518A}"/>
                </a:ext>
              </a:extLst>
            </p:cNvPr>
            <p:cNvSpPr txBox="1"/>
            <p:nvPr/>
          </p:nvSpPr>
          <p:spPr>
            <a:xfrm>
              <a:off x="6079723" y="2470975"/>
              <a:ext cx="1659109" cy="215444"/>
            </a:xfrm>
            <a:prstGeom prst="rect">
              <a:avLst/>
            </a:prstGeom>
            <a:solidFill>
              <a:schemeClr val="bg1"/>
            </a:solidFill>
          </p:spPr>
          <p:txBody>
            <a:bodyPr wrap="non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a:ln>
                    <a:noFill/>
                  </a:ln>
                  <a:solidFill>
                    <a:srgbClr val="F4B251">
                      <a:lumMod val="75000"/>
                    </a:srgbClr>
                  </a:solidFill>
                  <a:effectLst/>
                  <a:uLnTx/>
                  <a:uFillTx/>
                  <a:latin typeface="Avenir Book" panose="02000503020000020003" pitchFamily="2" charset="0"/>
                  <a:ea typeface="+mn-ea"/>
                  <a:cs typeface="+mn-cs"/>
                </a:rPr>
                <a:t>ONVANSERTIB</a:t>
              </a:r>
            </a:p>
          </p:txBody>
        </p:sp>
        <p:sp>
          <p:nvSpPr>
            <p:cNvPr id="203" name="TextBox 202">
              <a:extLst>
                <a:ext uri="{FF2B5EF4-FFF2-40B4-BE49-F238E27FC236}">
                  <a16:creationId xmlns:a16="http://schemas.microsoft.com/office/drawing/2014/main" id="{FE45F380-9AC9-8922-4A58-94E20AF35992}"/>
                </a:ext>
              </a:extLst>
            </p:cNvPr>
            <p:cNvSpPr txBox="1"/>
            <p:nvPr/>
          </p:nvSpPr>
          <p:spPr>
            <a:xfrm>
              <a:off x="5088622" y="4401399"/>
              <a:ext cx="1514150" cy="861774"/>
            </a:xfrm>
            <a:prstGeom prst="rect">
              <a:avLst/>
            </a:prstGeom>
            <a:noFill/>
          </p:spPr>
          <p:txBody>
            <a:bodyPr wrap="square"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9B9FA1">
                      <a:lumMod val="40000"/>
                      <a:lumOff val="60000"/>
                    </a:srgbClr>
                  </a:solidFill>
                  <a:effectLst/>
                  <a:uLnTx/>
                  <a:uFillTx/>
                  <a:latin typeface="Roboto Slab Medium" pitchFamily="2" charset="0"/>
                  <a:ea typeface="Roboto Slab Medium" pitchFamily="2" charset="0"/>
                  <a:cs typeface="+mn-cs"/>
                </a:rPr>
                <a:t>21 DAY CYCLE</a:t>
              </a:r>
            </a:p>
          </p:txBody>
        </p:sp>
        <p:sp>
          <p:nvSpPr>
            <p:cNvPr id="204" name="TextBox 203">
              <a:extLst>
                <a:ext uri="{FF2B5EF4-FFF2-40B4-BE49-F238E27FC236}">
                  <a16:creationId xmlns:a16="http://schemas.microsoft.com/office/drawing/2014/main" id="{FBC89493-85EF-9676-EED7-6EBC5960F581}"/>
                </a:ext>
              </a:extLst>
            </p:cNvPr>
            <p:cNvSpPr txBox="1"/>
            <p:nvPr/>
          </p:nvSpPr>
          <p:spPr>
            <a:xfrm>
              <a:off x="4885304" y="3305537"/>
              <a:ext cx="1990096" cy="769441"/>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err="1">
                  <a:ln>
                    <a:noFill/>
                  </a:ln>
                  <a:solidFill>
                    <a:srgbClr val="F4B251">
                      <a:lumMod val="75000"/>
                    </a:srgbClr>
                  </a:solidFill>
                  <a:effectLst/>
                  <a:uLnTx/>
                  <a:uFillTx/>
                  <a:latin typeface="Avenir"/>
                  <a:ea typeface="+mn-ea"/>
                  <a:cs typeface="+mn-cs"/>
                </a:rPr>
                <a:t>onvansertib</a:t>
              </a:r>
              <a:r>
                <a:rPr kumimoji="0" lang="en-US" sz="1800" b="0" i="0" u="none" strike="noStrike" kern="1200" cap="none" spc="0" normalizeH="0" baseline="0" noProof="0">
                  <a:ln>
                    <a:noFill/>
                  </a:ln>
                  <a:solidFill>
                    <a:srgbClr val="F4B251">
                      <a:lumMod val="75000"/>
                    </a:srgbClr>
                  </a:solidFill>
                  <a:effectLst/>
                  <a:uLnTx/>
                  <a:uFillTx/>
                  <a:latin typeface="Avenir"/>
                  <a:ea typeface="+mn-ea"/>
                  <a:cs typeface="+mn-cs"/>
                </a:rPr>
                <a:t> monotherapy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4B251">
                      <a:lumMod val="75000"/>
                    </a:srgbClr>
                  </a:solidFill>
                  <a:effectLst/>
                  <a:uLnTx/>
                  <a:uFillTx/>
                  <a:latin typeface="Avenir"/>
                  <a:ea typeface="+mn-ea"/>
                  <a:cs typeface="+mn-cs"/>
                </a:rPr>
                <a:t>15 mg/m</a:t>
              </a:r>
              <a:r>
                <a:rPr kumimoji="0" lang="en-US" sz="1400" b="0" i="0" u="none" strike="noStrike" kern="1200" cap="none" spc="0" normalizeH="0" baseline="30000" noProof="0">
                  <a:ln>
                    <a:noFill/>
                  </a:ln>
                  <a:solidFill>
                    <a:srgbClr val="F4B251">
                      <a:lumMod val="75000"/>
                    </a:srgbClr>
                  </a:solidFill>
                  <a:effectLst/>
                  <a:uLnTx/>
                  <a:uFillTx/>
                  <a:latin typeface="Avenir"/>
                  <a:ea typeface="+mn-ea"/>
                  <a:cs typeface="+mn-cs"/>
                </a:rPr>
                <a:t>2</a:t>
              </a:r>
            </a:p>
          </p:txBody>
        </p:sp>
      </p:grpSp>
      <p:sp>
        <p:nvSpPr>
          <p:cNvPr id="8" name="TextBox 7">
            <a:extLst>
              <a:ext uri="{FF2B5EF4-FFF2-40B4-BE49-F238E27FC236}">
                <a16:creationId xmlns:a16="http://schemas.microsoft.com/office/drawing/2014/main" id="{5B90EEAD-CE5E-5B4C-69DB-B165AEC75CDD}"/>
              </a:ext>
            </a:extLst>
          </p:cNvPr>
          <p:cNvSpPr txBox="1"/>
          <p:nvPr/>
        </p:nvSpPr>
        <p:spPr>
          <a:xfrm>
            <a:off x="4082540" y="4168268"/>
            <a:ext cx="2482099" cy="276999"/>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a:ea typeface="+mn-ea"/>
                <a:cs typeface="+mn-cs"/>
              </a:rPr>
              <a:t>ORR (RECIST 1.1)</a:t>
            </a:r>
            <a:endParaRPr kumimoji="0" lang="en-US" sz="1800" b="0" i="0" u="none" strike="noStrike" kern="1200" cap="none" spc="0" normalizeH="0" baseline="0" noProof="0">
              <a:ln>
                <a:noFill/>
              </a:ln>
              <a:solidFill>
                <a:srgbClr val="FF00FF"/>
              </a:solidFill>
              <a:effectLst/>
              <a:uLnTx/>
              <a:uFillTx/>
              <a:latin typeface="Avenir"/>
              <a:ea typeface="+mn-ea"/>
              <a:cs typeface="+mn-cs"/>
            </a:endParaRPr>
          </a:p>
        </p:txBody>
      </p:sp>
      <p:sp>
        <p:nvSpPr>
          <p:cNvPr id="14" name="TextBox 13">
            <a:extLst>
              <a:ext uri="{FF2B5EF4-FFF2-40B4-BE49-F238E27FC236}">
                <a16:creationId xmlns:a16="http://schemas.microsoft.com/office/drawing/2014/main" id="{3921FA67-295F-838A-6C60-B6874668E7D7}"/>
              </a:ext>
            </a:extLst>
          </p:cNvPr>
          <p:cNvSpPr txBox="1"/>
          <p:nvPr/>
        </p:nvSpPr>
        <p:spPr>
          <a:xfrm>
            <a:off x="4082540" y="3710191"/>
            <a:ext cx="2832338" cy="276999"/>
          </a:xfrm>
          <a:prstGeom prst="rect">
            <a:avLst/>
          </a:prstGeom>
          <a:noFill/>
        </p:spPr>
        <p:txBody>
          <a:bodyPr wrap="square" lIns="0" tIns="0" rIns="0" bIns="0" rtlCol="0" anchor="t">
            <a:spAutoFit/>
          </a:bodyPr>
          <a:lstStyle>
            <a:defPPr>
              <a:defRPr lang="en-US"/>
            </a:defPPr>
            <a:lvl1pPr>
              <a:defRPr>
                <a:solidFill>
                  <a:schemeClr val="accent1"/>
                </a:solidFill>
                <a:latin typeface="Roboto Slab Black" pitchFamily="2" charset="0"/>
                <a:ea typeface="Roboto Slab Black" pitchFamily="2"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Roboto Slab Black" pitchFamily="2" charset="0"/>
                <a:ea typeface="Roboto Slab Black" pitchFamily="2" charset="0"/>
                <a:cs typeface="+mn-cs"/>
              </a:rPr>
              <a:t>PRIMARY ENDPOINT</a:t>
            </a:r>
          </a:p>
        </p:txBody>
      </p:sp>
      <p:cxnSp>
        <p:nvCxnSpPr>
          <p:cNvPr id="15" name="Straight Connector 14">
            <a:extLst>
              <a:ext uri="{FF2B5EF4-FFF2-40B4-BE49-F238E27FC236}">
                <a16:creationId xmlns:a16="http://schemas.microsoft.com/office/drawing/2014/main" id="{864BF30F-BE5A-F9FA-D038-50F670A85AEF}"/>
              </a:ext>
            </a:extLst>
          </p:cNvPr>
          <p:cNvCxnSpPr>
            <a:cxnSpLocks/>
          </p:cNvCxnSpPr>
          <p:nvPr/>
        </p:nvCxnSpPr>
        <p:spPr>
          <a:xfrm>
            <a:off x="4082540" y="4046488"/>
            <a:ext cx="3291840" cy="0"/>
          </a:xfrm>
          <a:prstGeom prst="line">
            <a:avLst/>
          </a:prstGeom>
          <a:ln>
            <a:solidFill>
              <a:schemeClr val="accent1">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FE539D35-5A24-12B7-AD55-91F5B6B7F192}"/>
              </a:ext>
            </a:extLst>
          </p:cNvPr>
          <p:cNvSpPr txBox="1"/>
          <p:nvPr/>
        </p:nvSpPr>
        <p:spPr>
          <a:xfrm>
            <a:off x="4082540" y="5056855"/>
            <a:ext cx="3037398" cy="276999"/>
          </a:xfrm>
          <a:prstGeom prst="rect">
            <a:avLst/>
          </a:prstGeom>
          <a:noFill/>
        </p:spPr>
        <p:txBody>
          <a:bodyPr wrap="square" lIns="0" tIns="0" rIns="0" bIns="0" rtlCol="0" anchor="t">
            <a:spAutoFit/>
          </a:bodyPr>
          <a:lstStyle>
            <a:defPPr>
              <a:defRPr lang="en-US"/>
            </a:defPPr>
            <a:lvl1pPr>
              <a:defRPr>
                <a:solidFill>
                  <a:schemeClr val="accent1"/>
                </a:solidFill>
                <a:latin typeface="Roboto Slab Black" pitchFamily="2" charset="0"/>
                <a:ea typeface="Roboto Slab Black" pitchFamily="2"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Roboto Slab Black" pitchFamily="2" charset="0"/>
                <a:ea typeface="Roboto Slab Black" pitchFamily="2" charset="0"/>
                <a:cs typeface="+mn-cs"/>
              </a:rPr>
              <a:t>SECONDARY ENDPOINTS</a:t>
            </a:r>
          </a:p>
        </p:txBody>
      </p:sp>
      <p:cxnSp>
        <p:nvCxnSpPr>
          <p:cNvPr id="17" name="Straight Connector 16">
            <a:extLst>
              <a:ext uri="{FF2B5EF4-FFF2-40B4-BE49-F238E27FC236}">
                <a16:creationId xmlns:a16="http://schemas.microsoft.com/office/drawing/2014/main" id="{85343B8D-1CCA-E64F-BDFA-ADC3D0FAA7B6}"/>
              </a:ext>
            </a:extLst>
          </p:cNvPr>
          <p:cNvCxnSpPr>
            <a:cxnSpLocks/>
          </p:cNvCxnSpPr>
          <p:nvPr/>
        </p:nvCxnSpPr>
        <p:spPr>
          <a:xfrm>
            <a:off x="4082540" y="5393152"/>
            <a:ext cx="3291840" cy="0"/>
          </a:xfrm>
          <a:prstGeom prst="line">
            <a:avLst/>
          </a:prstGeom>
          <a:ln>
            <a:solidFill>
              <a:schemeClr val="accent1">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99FE7388-6CA3-1445-0D57-B5EA75323C47}"/>
              </a:ext>
            </a:extLst>
          </p:cNvPr>
          <p:cNvSpPr txBox="1"/>
          <p:nvPr/>
        </p:nvSpPr>
        <p:spPr>
          <a:xfrm>
            <a:off x="4082540" y="5514932"/>
            <a:ext cx="3267740" cy="592470"/>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a:ea typeface="+mn-ea"/>
                <a:cs typeface="+mn-cs"/>
              </a:rPr>
              <a:t>Progression-Free Survival (PFS)</a:t>
            </a:r>
          </a:p>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a:ea typeface="+mn-ea"/>
                <a:cs typeface="+mn-cs"/>
              </a:rPr>
              <a:t>Overall Survival (OS)</a:t>
            </a:r>
            <a:endParaRPr kumimoji="0" lang="en-US" sz="1800" b="0" i="0" u="none" strike="noStrike" kern="1200" cap="none" spc="0" normalizeH="0" baseline="0" noProof="0">
              <a:ln>
                <a:noFill/>
              </a:ln>
              <a:solidFill>
                <a:srgbClr val="FF00FF"/>
              </a:solidFill>
              <a:effectLst/>
              <a:uLnTx/>
              <a:uFillTx/>
              <a:latin typeface="Avenir"/>
              <a:ea typeface="+mn-ea"/>
              <a:cs typeface="+mn-cs"/>
            </a:endParaRPr>
          </a:p>
        </p:txBody>
      </p:sp>
      <p:pic>
        <p:nvPicPr>
          <p:cNvPr id="7" name="Picture 2" descr="UPMC Logo – Team PHenomenal Hope">
            <a:extLst>
              <a:ext uri="{FF2B5EF4-FFF2-40B4-BE49-F238E27FC236}">
                <a16:creationId xmlns:a16="http://schemas.microsoft.com/office/drawing/2014/main" id="{B05351B8-A054-4ABE-0162-163842BDAD31}"/>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301240" y="3495658"/>
            <a:ext cx="1116498" cy="174584"/>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C964EC76-E093-AE2B-81FA-36D1359B36AB}"/>
              </a:ext>
            </a:extLst>
          </p:cNvPr>
          <p:cNvSpPr txBox="1"/>
          <p:nvPr/>
        </p:nvSpPr>
        <p:spPr>
          <a:xfrm>
            <a:off x="4082540" y="2230104"/>
            <a:ext cx="2787723" cy="830997"/>
          </a:xfrm>
          <a:prstGeom prst="rect">
            <a:avLst/>
          </a:prstGeom>
          <a:noFill/>
        </p:spPr>
        <p:txBody>
          <a:bodyPr wrap="square" lIns="0" tIns="0" rIns="0" bIns="0" rtlCol="0">
            <a:spAutoFit/>
          </a:bodyPr>
          <a:lstStyle/>
          <a:p>
            <a:pPr algn="l">
              <a:lnSpc>
                <a:spcPct val="100000"/>
              </a:lnSpc>
            </a:pPr>
            <a:r>
              <a:rPr lang="en-US">
                <a:solidFill>
                  <a:srgbClr val="345366"/>
                </a:solidFill>
                <a:latin typeface="Avenir Medium" panose="02000603020000020003" pitchFamily="2" charset="0"/>
              </a:rPr>
              <a:t>To determine the efficacy and safety of onvansertib monotherapy</a:t>
            </a:r>
          </a:p>
        </p:txBody>
      </p:sp>
      <p:sp>
        <p:nvSpPr>
          <p:cNvPr id="11" name="TextBox 10">
            <a:extLst>
              <a:ext uri="{FF2B5EF4-FFF2-40B4-BE49-F238E27FC236}">
                <a16:creationId xmlns:a16="http://schemas.microsoft.com/office/drawing/2014/main" id="{6252BD04-2B0B-7A61-701A-592CCC8D117E}"/>
              </a:ext>
            </a:extLst>
          </p:cNvPr>
          <p:cNvSpPr txBox="1"/>
          <p:nvPr/>
        </p:nvSpPr>
        <p:spPr>
          <a:xfrm>
            <a:off x="4082540" y="1748041"/>
            <a:ext cx="2787723" cy="276999"/>
          </a:xfrm>
          <a:prstGeom prst="rect">
            <a:avLst/>
          </a:prstGeom>
          <a:noFill/>
        </p:spPr>
        <p:txBody>
          <a:bodyPr wrap="square" lIns="0" tIns="0" rIns="0" bIns="0" rtlCol="0" anchor="b">
            <a:spAutoFit/>
          </a:bodyPr>
          <a:lstStyle>
            <a:defPPr>
              <a:defRPr lang="en-US"/>
            </a:defPPr>
            <a:lvl1pPr>
              <a:defRPr>
                <a:solidFill>
                  <a:srgbClr val="FF00FF"/>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a:ln>
                  <a:noFill/>
                </a:ln>
                <a:solidFill>
                  <a:srgbClr val="345366"/>
                </a:solidFill>
                <a:effectLst/>
                <a:uLnTx/>
                <a:uFillTx/>
                <a:latin typeface="Roboto Slab Black" pitchFamily="2" charset="0"/>
                <a:ea typeface="Roboto Slab Black" pitchFamily="2" charset="0"/>
                <a:cs typeface="+mn-cs"/>
              </a:rPr>
              <a:t>OBJECTIVE</a:t>
            </a:r>
          </a:p>
        </p:txBody>
      </p:sp>
      <p:cxnSp>
        <p:nvCxnSpPr>
          <p:cNvPr id="12" name="Straight Connector 11">
            <a:extLst>
              <a:ext uri="{FF2B5EF4-FFF2-40B4-BE49-F238E27FC236}">
                <a16:creationId xmlns:a16="http://schemas.microsoft.com/office/drawing/2014/main" id="{0B1B73A8-83E1-E433-8463-361E405E16B0}"/>
              </a:ext>
            </a:extLst>
          </p:cNvPr>
          <p:cNvCxnSpPr>
            <a:cxnSpLocks/>
          </p:cNvCxnSpPr>
          <p:nvPr/>
        </p:nvCxnSpPr>
        <p:spPr>
          <a:xfrm flipH="1">
            <a:off x="4082540" y="2084338"/>
            <a:ext cx="3291840" cy="0"/>
          </a:xfrm>
          <a:prstGeom prst="line">
            <a:avLst/>
          </a:prstGeom>
          <a:ln>
            <a:solidFill>
              <a:schemeClr val="accent1">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13" name="Rectangle 12">
            <a:hlinkClick r:id="rId5" action="ppaction://hlinksldjump"/>
            <a:extLst>
              <a:ext uri="{FF2B5EF4-FFF2-40B4-BE49-F238E27FC236}">
                <a16:creationId xmlns:a16="http://schemas.microsoft.com/office/drawing/2014/main" id="{2A9B5A39-4558-AC1C-28EA-112AE22C5AA9}"/>
              </a:ext>
            </a:extLst>
          </p:cNvPr>
          <p:cNvSpPr/>
          <p:nvPr/>
        </p:nvSpPr>
        <p:spPr>
          <a:xfrm>
            <a:off x="11077014" y="6189744"/>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
        <p:nvSpPr>
          <p:cNvPr id="19" name="TextBox 18">
            <a:extLst>
              <a:ext uri="{FF2B5EF4-FFF2-40B4-BE49-F238E27FC236}">
                <a16:creationId xmlns:a16="http://schemas.microsoft.com/office/drawing/2014/main" id="{E8D896D4-EF58-3ADA-2ED8-1BF8E2684CAF}"/>
              </a:ext>
            </a:extLst>
          </p:cNvPr>
          <p:cNvSpPr txBox="1"/>
          <p:nvPr/>
        </p:nvSpPr>
        <p:spPr>
          <a:xfrm>
            <a:off x="1330275" y="4568660"/>
            <a:ext cx="1138133" cy="553998"/>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a:ln>
                  <a:noFill/>
                </a:ln>
                <a:solidFill>
                  <a:schemeClr val="accent1">
                    <a:alpha val="50000"/>
                  </a:schemeClr>
                </a:solidFill>
                <a:effectLst/>
                <a:uLnTx/>
                <a:uFillTx/>
                <a:latin typeface="Roboto Slab Medium" pitchFamily="2" charset="0"/>
                <a:ea typeface="Roboto Slab Medium" pitchFamily="2" charset="0"/>
                <a:cs typeface="+mn-cs"/>
              </a:rPr>
              <a:t>SCLC</a:t>
            </a:r>
          </a:p>
        </p:txBody>
      </p:sp>
    </p:spTree>
    <p:extLst>
      <p:ext uri="{BB962C8B-B14F-4D97-AF65-F5344CB8AC3E}">
        <p14:creationId xmlns:p14="http://schemas.microsoft.com/office/powerpoint/2010/main" val="1097085657"/>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EC6C48F-EE1C-1322-BAA4-7A34BAC8A897}"/>
              </a:ext>
            </a:extLst>
          </p:cNvPr>
          <p:cNvSpPr/>
          <p:nvPr/>
        </p:nvSpPr>
        <p:spPr>
          <a:xfrm>
            <a:off x="306726" y="2081783"/>
            <a:ext cx="3228258" cy="1790528"/>
          </a:xfrm>
          <a:prstGeom prst="rect">
            <a:avLst/>
          </a:prstGeom>
          <a:solidFill>
            <a:srgbClr val="E1EA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222" name="TextBox 221">
            <a:extLst>
              <a:ext uri="{FF2B5EF4-FFF2-40B4-BE49-F238E27FC236}">
                <a16:creationId xmlns:a16="http://schemas.microsoft.com/office/drawing/2014/main" id="{EFC5C06E-6587-121B-8698-67CFF2056D62}"/>
              </a:ext>
            </a:extLst>
          </p:cNvPr>
          <p:cNvSpPr txBox="1"/>
          <p:nvPr/>
        </p:nvSpPr>
        <p:spPr>
          <a:xfrm>
            <a:off x="339159" y="2889547"/>
            <a:ext cx="3126050" cy="923330"/>
          </a:xfrm>
          <a:prstGeom prst="rect">
            <a:avLst/>
          </a:prstGeom>
          <a:noFill/>
        </p:spPr>
        <p:txBody>
          <a:bodyPr wrap="square"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Medium" panose="02000603020000020003" pitchFamily="2" charset="0"/>
                <a:ea typeface="+mn-ea"/>
                <a:cs typeface="+mn-cs"/>
              </a:rPr>
              <a:t>Single-arm trial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Medium" panose="02000603020000020003" pitchFamily="2" charset="0"/>
                <a:ea typeface="+mn-ea"/>
                <a:cs typeface="+mn-cs"/>
              </a:rPr>
              <a:t>Stage 1: N=15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Medium" panose="02000603020000020003" pitchFamily="2" charset="0"/>
                <a:ea typeface="+mn-ea"/>
                <a:cs typeface="+mn-cs"/>
              </a:rPr>
              <a:t>Stage 2: N=20</a:t>
            </a:r>
          </a:p>
        </p:txBody>
      </p:sp>
      <p:sp>
        <p:nvSpPr>
          <p:cNvPr id="10" name="Rectangle 9">
            <a:extLst>
              <a:ext uri="{FF2B5EF4-FFF2-40B4-BE49-F238E27FC236}">
                <a16:creationId xmlns:a16="http://schemas.microsoft.com/office/drawing/2014/main" id="{741851C2-DFFA-88DF-1506-BF617C4FAC46}"/>
              </a:ext>
            </a:extLst>
          </p:cNvPr>
          <p:cNvSpPr/>
          <p:nvPr/>
        </p:nvSpPr>
        <p:spPr>
          <a:xfrm>
            <a:off x="2225680" y="3442336"/>
            <a:ext cx="1264342" cy="2769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2" name="Title 1">
            <a:extLst>
              <a:ext uri="{FF2B5EF4-FFF2-40B4-BE49-F238E27FC236}">
                <a16:creationId xmlns:a16="http://schemas.microsoft.com/office/drawing/2014/main" id="{2C6657BF-007D-9C01-6BA9-E5DAB777E7B0}"/>
              </a:ext>
            </a:extLst>
          </p:cNvPr>
          <p:cNvSpPr>
            <a:spLocks noGrp="1"/>
          </p:cNvSpPr>
          <p:nvPr>
            <p:ph type="title"/>
          </p:nvPr>
        </p:nvSpPr>
        <p:spPr/>
        <p:txBody>
          <a:bodyPr/>
          <a:lstStyle/>
          <a:p>
            <a:r>
              <a:rPr lang="en-US"/>
              <a:t>Preliminary safety and efficacy for onvansertib monotherapy in SCLC </a:t>
            </a:r>
          </a:p>
        </p:txBody>
      </p:sp>
      <p:cxnSp>
        <p:nvCxnSpPr>
          <p:cNvPr id="146" name="Straight Connector 145">
            <a:extLst>
              <a:ext uri="{FF2B5EF4-FFF2-40B4-BE49-F238E27FC236}">
                <a16:creationId xmlns:a16="http://schemas.microsoft.com/office/drawing/2014/main" id="{DBF28D14-9D96-721E-D69D-65E5714FCFDC}"/>
              </a:ext>
            </a:extLst>
          </p:cNvPr>
          <p:cNvCxnSpPr>
            <a:cxnSpLocks/>
          </p:cNvCxnSpPr>
          <p:nvPr/>
        </p:nvCxnSpPr>
        <p:spPr>
          <a:xfrm>
            <a:off x="306726" y="2084338"/>
            <a:ext cx="3228258" cy="0"/>
          </a:xfrm>
          <a:prstGeom prst="line">
            <a:avLst/>
          </a:prstGeom>
          <a:ln>
            <a:solidFill>
              <a:schemeClr val="accent1">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149" name="TextBox 148">
            <a:extLst>
              <a:ext uri="{FF2B5EF4-FFF2-40B4-BE49-F238E27FC236}">
                <a16:creationId xmlns:a16="http://schemas.microsoft.com/office/drawing/2014/main" id="{56B3C916-9330-2B86-3755-57F4D90918F2}"/>
              </a:ext>
            </a:extLst>
          </p:cNvPr>
          <p:cNvSpPr txBox="1"/>
          <p:nvPr/>
        </p:nvSpPr>
        <p:spPr>
          <a:xfrm>
            <a:off x="339159" y="2144997"/>
            <a:ext cx="3126050" cy="646331"/>
          </a:xfrm>
          <a:prstGeom prst="rect">
            <a:avLst/>
          </a:prstGeom>
          <a:noFill/>
        </p:spPr>
        <p:txBody>
          <a:bodyPr wrap="square"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Medium" panose="02000603020000020003" pitchFamily="2" charset="0"/>
                <a:ea typeface="+mn-ea"/>
                <a:cs typeface="+mn-cs"/>
              </a:rPr>
              <a:t>Relapsed who have received ≤2 prior therapies</a:t>
            </a:r>
          </a:p>
        </p:txBody>
      </p:sp>
      <p:cxnSp>
        <p:nvCxnSpPr>
          <p:cNvPr id="173" name="Straight Connector 172">
            <a:extLst>
              <a:ext uri="{FF2B5EF4-FFF2-40B4-BE49-F238E27FC236}">
                <a16:creationId xmlns:a16="http://schemas.microsoft.com/office/drawing/2014/main" id="{624B6C11-5ED8-3CBB-9AD9-7A98C9B158B0}"/>
              </a:ext>
            </a:extLst>
          </p:cNvPr>
          <p:cNvCxnSpPr>
            <a:cxnSpLocks/>
          </p:cNvCxnSpPr>
          <p:nvPr/>
        </p:nvCxnSpPr>
        <p:spPr>
          <a:xfrm>
            <a:off x="306726" y="2856325"/>
            <a:ext cx="3228831"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77" name="TextBox 176">
            <a:extLst>
              <a:ext uri="{FF2B5EF4-FFF2-40B4-BE49-F238E27FC236}">
                <a16:creationId xmlns:a16="http://schemas.microsoft.com/office/drawing/2014/main" id="{572C7DC4-879C-78E2-40C4-4208383B0FB6}"/>
              </a:ext>
            </a:extLst>
          </p:cNvPr>
          <p:cNvSpPr txBox="1"/>
          <p:nvPr/>
        </p:nvSpPr>
        <p:spPr>
          <a:xfrm>
            <a:off x="306726" y="1748041"/>
            <a:ext cx="2803575" cy="276999"/>
          </a:xfrm>
          <a:prstGeom prst="rect">
            <a:avLst/>
          </a:prstGeom>
          <a:noFill/>
        </p:spPr>
        <p:txBody>
          <a:bodyPr wrap="square" lIns="0" tIns="0" rIns="0" bIns="0" rtlCol="0" anchor="t">
            <a:spAutoFit/>
          </a:bodyPr>
          <a:lstStyle>
            <a:defPPr>
              <a:defRPr lang="en-US"/>
            </a:defPPr>
            <a:lvl1pPr>
              <a:defRPr>
                <a:solidFill>
                  <a:schemeClr val="accent1"/>
                </a:solidFill>
                <a:latin typeface="Roboto Slab Black" pitchFamily="2" charset="0"/>
                <a:ea typeface="Roboto Slab Black" pitchFamily="2"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Roboto Slab Black" pitchFamily="2" charset="0"/>
                <a:ea typeface="Roboto Slab Black" pitchFamily="2" charset="0"/>
                <a:cs typeface="+mn-cs"/>
              </a:rPr>
              <a:t>ENROLLMENT CRITERIA</a:t>
            </a:r>
          </a:p>
        </p:txBody>
      </p:sp>
      <p:pic>
        <p:nvPicPr>
          <p:cNvPr id="7" name="Picture 2" descr="UPMC Logo – Team PHenomenal Hope">
            <a:extLst>
              <a:ext uri="{FF2B5EF4-FFF2-40B4-BE49-F238E27FC236}">
                <a16:creationId xmlns:a16="http://schemas.microsoft.com/office/drawing/2014/main" id="{B05351B8-A054-4ABE-0162-163842BDAD31}"/>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301240" y="3495658"/>
            <a:ext cx="1116498" cy="174584"/>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3" name="Table 9">
            <a:extLst>
              <a:ext uri="{FF2B5EF4-FFF2-40B4-BE49-F238E27FC236}">
                <a16:creationId xmlns:a16="http://schemas.microsoft.com/office/drawing/2014/main" id="{274D45E6-6648-0473-3146-4967F2F2A324}"/>
              </a:ext>
            </a:extLst>
          </p:cNvPr>
          <p:cNvGraphicFramePr>
            <a:graphicFrameLocks noGrp="1"/>
          </p:cNvGraphicFramePr>
          <p:nvPr/>
        </p:nvGraphicFramePr>
        <p:xfrm>
          <a:off x="4268195" y="3511286"/>
          <a:ext cx="4700225" cy="992756"/>
        </p:xfrm>
        <a:graphic>
          <a:graphicData uri="http://schemas.openxmlformats.org/drawingml/2006/table">
            <a:tbl>
              <a:tblPr firstRow="1" firstCol="1" bandRow="1">
                <a:tableStyleId>{68D230F3-CF80-4859-8CE7-A43EE81993B5}</a:tableStyleId>
              </a:tblPr>
              <a:tblGrid>
                <a:gridCol w="1633289">
                  <a:extLst>
                    <a:ext uri="{9D8B030D-6E8A-4147-A177-3AD203B41FA5}">
                      <a16:colId xmlns:a16="http://schemas.microsoft.com/office/drawing/2014/main" val="1690997123"/>
                    </a:ext>
                  </a:extLst>
                </a:gridCol>
                <a:gridCol w="1153493">
                  <a:extLst>
                    <a:ext uri="{9D8B030D-6E8A-4147-A177-3AD203B41FA5}">
                      <a16:colId xmlns:a16="http://schemas.microsoft.com/office/drawing/2014/main" val="2169741006"/>
                    </a:ext>
                  </a:extLst>
                </a:gridCol>
                <a:gridCol w="705479">
                  <a:extLst>
                    <a:ext uri="{9D8B030D-6E8A-4147-A177-3AD203B41FA5}">
                      <a16:colId xmlns:a16="http://schemas.microsoft.com/office/drawing/2014/main" val="2886476962"/>
                    </a:ext>
                  </a:extLst>
                </a:gridCol>
                <a:gridCol w="1207964">
                  <a:extLst>
                    <a:ext uri="{9D8B030D-6E8A-4147-A177-3AD203B41FA5}">
                      <a16:colId xmlns:a16="http://schemas.microsoft.com/office/drawing/2014/main" val="672072167"/>
                    </a:ext>
                  </a:extLst>
                </a:gridCol>
              </a:tblGrid>
              <a:tr h="444116">
                <a:tc>
                  <a:txBody>
                    <a:bodyPr/>
                    <a:lstStyle/>
                    <a:p>
                      <a:pPr algn="l"/>
                      <a:r>
                        <a:rPr lang="en-US" sz="1600" b="0">
                          <a:solidFill>
                            <a:schemeClr val="accent5"/>
                          </a:solidFill>
                          <a:latin typeface="Avenir Heavy" panose="020B0703020203020204" pitchFamily="34" charset="0"/>
                        </a:rPr>
                        <a:t>Best response</a:t>
                      </a:r>
                    </a:p>
                  </a:txBody>
                  <a:tcPr/>
                </a:tc>
                <a:tc>
                  <a:txBody>
                    <a:bodyPr/>
                    <a:lstStyle/>
                    <a:p>
                      <a:pPr algn="ctr"/>
                      <a:r>
                        <a:rPr lang="en-US" sz="1600" b="0">
                          <a:solidFill>
                            <a:schemeClr val="accent5"/>
                          </a:solidFill>
                          <a:latin typeface="Avenir Heavy" panose="020B0703020203020204" pitchFamily="34" charset="0"/>
                        </a:rPr>
                        <a:t>PR</a:t>
                      </a:r>
                    </a:p>
                  </a:txBody>
                  <a:tcPr/>
                </a:tc>
                <a:tc>
                  <a:txBody>
                    <a:bodyPr/>
                    <a:lstStyle/>
                    <a:p>
                      <a:pPr algn="ctr"/>
                      <a:r>
                        <a:rPr lang="en-US" sz="1600" b="0">
                          <a:solidFill>
                            <a:schemeClr val="accent5"/>
                          </a:solidFill>
                          <a:latin typeface="Avenir Heavy" panose="020B0703020203020204" pitchFamily="34" charset="0"/>
                        </a:rPr>
                        <a:t>SD</a:t>
                      </a:r>
                    </a:p>
                  </a:txBody>
                  <a:tcPr/>
                </a:tc>
                <a:tc>
                  <a:txBody>
                    <a:bodyPr/>
                    <a:lstStyle/>
                    <a:p>
                      <a:pPr algn="ctr"/>
                      <a:r>
                        <a:rPr lang="en-US" sz="1600" b="0">
                          <a:solidFill>
                            <a:schemeClr val="accent5"/>
                          </a:solidFill>
                          <a:latin typeface="Avenir Heavy" panose="020B0703020203020204" pitchFamily="34" charset="0"/>
                        </a:rPr>
                        <a:t>PD</a:t>
                      </a:r>
                    </a:p>
                  </a:txBody>
                  <a:tcPr/>
                </a:tc>
                <a:extLst>
                  <a:ext uri="{0D108BD9-81ED-4DB2-BD59-A6C34878D82A}">
                    <a16:rowId xmlns:a16="http://schemas.microsoft.com/office/drawing/2014/main" val="328500885"/>
                  </a:ext>
                </a:extLst>
              </a:tr>
              <a:tr h="444116">
                <a:tc>
                  <a:txBody>
                    <a:bodyPr/>
                    <a:lstStyle/>
                    <a:p>
                      <a:pPr algn="l"/>
                      <a:r>
                        <a:rPr lang="en-US" sz="1600" b="0">
                          <a:solidFill>
                            <a:schemeClr val="accent5"/>
                          </a:solidFill>
                          <a:latin typeface="Avenir Heavy" panose="020B0703020203020204" pitchFamily="34" charset="0"/>
                        </a:rPr>
                        <a:t># of patients</a:t>
                      </a:r>
                    </a:p>
                  </a:txBody>
                  <a:tcPr/>
                </a:tc>
                <a:tc>
                  <a:txBody>
                    <a:bodyPr/>
                    <a:lstStyle/>
                    <a:p>
                      <a:pPr algn="ctr"/>
                      <a:r>
                        <a:rPr lang="en-US" sz="1600">
                          <a:solidFill>
                            <a:schemeClr val="accent5"/>
                          </a:solidFill>
                          <a:latin typeface="Avenir Book" panose="02000503020000020003" pitchFamily="2" charset="0"/>
                        </a:rPr>
                        <a:t>1 </a:t>
                      </a:r>
                      <a:r>
                        <a:rPr lang="en-US" sz="1400">
                          <a:solidFill>
                            <a:schemeClr val="accent5"/>
                          </a:solidFill>
                          <a:latin typeface="Avenir Book" panose="02000503020000020003" pitchFamily="2" charset="0"/>
                        </a:rPr>
                        <a:t>(confirmed)</a:t>
                      </a:r>
                    </a:p>
                  </a:txBody>
                  <a:tcPr/>
                </a:tc>
                <a:tc>
                  <a:txBody>
                    <a:bodyPr/>
                    <a:lstStyle/>
                    <a:p>
                      <a:pPr algn="ctr"/>
                      <a:r>
                        <a:rPr lang="en-US" sz="1600">
                          <a:solidFill>
                            <a:schemeClr val="accent5"/>
                          </a:solidFill>
                          <a:latin typeface="Avenir Book" panose="02000503020000020003" pitchFamily="2" charset="0"/>
                        </a:rPr>
                        <a:t>3</a:t>
                      </a:r>
                    </a:p>
                  </a:txBody>
                  <a:tcPr/>
                </a:tc>
                <a:tc>
                  <a:txBody>
                    <a:bodyPr/>
                    <a:lstStyle/>
                    <a:p>
                      <a:pPr algn="ctr"/>
                      <a:r>
                        <a:rPr lang="en-US" sz="1600">
                          <a:solidFill>
                            <a:schemeClr val="accent5"/>
                          </a:solidFill>
                          <a:latin typeface="Avenir Book" panose="02000503020000020003" pitchFamily="2" charset="0"/>
                        </a:rPr>
                        <a:t>3</a:t>
                      </a:r>
                    </a:p>
                  </a:txBody>
                  <a:tcPr/>
                </a:tc>
                <a:extLst>
                  <a:ext uri="{0D108BD9-81ED-4DB2-BD59-A6C34878D82A}">
                    <a16:rowId xmlns:a16="http://schemas.microsoft.com/office/drawing/2014/main" val="1713716263"/>
                  </a:ext>
                </a:extLst>
              </a:tr>
            </a:tbl>
          </a:graphicData>
        </a:graphic>
      </p:graphicFrame>
      <p:sp>
        <p:nvSpPr>
          <p:cNvPr id="11" name="TextBox 10">
            <a:extLst>
              <a:ext uri="{FF2B5EF4-FFF2-40B4-BE49-F238E27FC236}">
                <a16:creationId xmlns:a16="http://schemas.microsoft.com/office/drawing/2014/main" id="{18EF480F-DF60-495C-E651-D0C201013A38}"/>
              </a:ext>
            </a:extLst>
          </p:cNvPr>
          <p:cNvSpPr txBox="1"/>
          <p:nvPr/>
        </p:nvSpPr>
        <p:spPr>
          <a:xfrm>
            <a:off x="4053094" y="3086311"/>
            <a:ext cx="3701583" cy="276999"/>
          </a:xfrm>
          <a:prstGeom prst="rect">
            <a:avLst/>
          </a:prstGeom>
          <a:noFill/>
        </p:spPr>
        <p:txBody>
          <a:bodyPr wrap="square" lIns="0" tIns="0" rIns="0" bIns="0" rtlCol="0" anchor="t">
            <a:spAutoFit/>
          </a:bodyPr>
          <a:lstStyle>
            <a:defPPr>
              <a:defRPr lang="en-US"/>
            </a:defPPr>
            <a:lvl1pPr>
              <a:defRPr>
                <a:solidFill>
                  <a:schemeClr val="accent1"/>
                </a:solidFill>
                <a:latin typeface="Roboto Slab Black" pitchFamily="2" charset="0"/>
                <a:ea typeface="Roboto Slab Black" pitchFamily="2"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solidFill>
                  <a:srgbClr val="345366"/>
                </a:solidFill>
              </a:rPr>
              <a:t>PRELIMINARY EFFICACY (N=7)</a:t>
            </a:r>
            <a:endParaRPr kumimoji="0" lang="en-US" sz="1800" b="0" i="0" u="none" strike="noStrike" kern="1200" cap="none" spc="0" normalizeH="0" baseline="0" noProof="0">
              <a:ln>
                <a:noFill/>
              </a:ln>
              <a:solidFill>
                <a:srgbClr val="345366"/>
              </a:solidFill>
              <a:effectLst/>
              <a:uLnTx/>
              <a:uFillTx/>
              <a:latin typeface="Roboto Slab Black" pitchFamily="2" charset="0"/>
              <a:ea typeface="Roboto Slab Black" pitchFamily="2" charset="0"/>
              <a:cs typeface="+mn-cs"/>
            </a:endParaRPr>
          </a:p>
        </p:txBody>
      </p:sp>
      <p:sp>
        <p:nvSpPr>
          <p:cNvPr id="19" name="TextBox 18">
            <a:extLst>
              <a:ext uri="{FF2B5EF4-FFF2-40B4-BE49-F238E27FC236}">
                <a16:creationId xmlns:a16="http://schemas.microsoft.com/office/drawing/2014/main" id="{7E50EC30-4519-8CB7-978C-A9C497A3FC56}"/>
              </a:ext>
            </a:extLst>
          </p:cNvPr>
          <p:cNvSpPr txBox="1"/>
          <p:nvPr/>
        </p:nvSpPr>
        <p:spPr>
          <a:xfrm>
            <a:off x="4053094" y="1748041"/>
            <a:ext cx="3701583" cy="276999"/>
          </a:xfrm>
          <a:prstGeom prst="rect">
            <a:avLst/>
          </a:prstGeom>
          <a:noFill/>
        </p:spPr>
        <p:txBody>
          <a:bodyPr wrap="square" lIns="0" tIns="0" rIns="0" bIns="0" rtlCol="0" anchor="t">
            <a:spAutoFit/>
          </a:bodyPr>
          <a:lstStyle>
            <a:defPPr>
              <a:defRPr lang="en-US"/>
            </a:defPPr>
            <a:lvl1pPr>
              <a:defRPr>
                <a:solidFill>
                  <a:schemeClr val="accent1"/>
                </a:solidFill>
                <a:latin typeface="Roboto Slab Black" pitchFamily="2" charset="0"/>
                <a:ea typeface="Roboto Slab Black" pitchFamily="2"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solidFill>
                  <a:srgbClr val="345366"/>
                </a:solidFill>
              </a:rPr>
              <a:t>PRELIMINARY SAFETY (N=6)</a:t>
            </a:r>
            <a:endParaRPr kumimoji="0" lang="en-US" sz="1800" b="0" i="0" u="none" strike="noStrike" kern="1200" cap="none" spc="0" normalizeH="0" baseline="0" noProof="0">
              <a:ln>
                <a:noFill/>
              </a:ln>
              <a:solidFill>
                <a:srgbClr val="345366"/>
              </a:solidFill>
              <a:effectLst/>
              <a:uLnTx/>
              <a:uFillTx/>
              <a:latin typeface="Roboto Slab Black" pitchFamily="2" charset="0"/>
              <a:ea typeface="Roboto Slab Black" pitchFamily="2" charset="0"/>
              <a:cs typeface="+mn-cs"/>
            </a:endParaRPr>
          </a:p>
        </p:txBody>
      </p:sp>
      <p:sp>
        <p:nvSpPr>
          <p:cNvPr id="20" name="Content Placeholder 2">
            <a:extLst>
              <a:ext uri="{FF2B5EF4-FFF2-40B4-BE49-F238E27FC236}">
                <a16:creationId xmlns:a16="http://schemas.microsoft.com/office/drawing/2014/main" id="{C322606D-4AF6-EFFB-A691-CC587D630C36}"/>
              </a:ext>
            </a:extLst>
          </p:cNvPr>
          <p:cNvSpPr txBox="1">
            <a:spLocks/>
          </p:cNvSpPr>
          <p:nvPr/>
        </p:nvSpPr>
        <p:spPr>
          <a:xfrm>
            <a:off x="4233243" y="2144997"/>
            <a:ext cx="7039360" cy="687981"/>
          </a:xfrm>
          <a:prstGeom prst="rect">
            <a:avLst/>
          </a:prstGeom>
        </p:spPr>
        <p:txBody>
          <a:bodyPr>
            <a:normAutofit/>
          </a:bodyPr>
          <a:lstStyle>
            <a:lvl1pPr marL="228600" indent="-228600" algn="l" defTabSz="914400" rtl="0" eaLnBrk="1" latinLnBrk="0" hangingPunct="1">
              <a:lnSpc>
                <a:spcPct val="90000"/>
              </a:lnSpc>
              <a:spcBef>
                <a:spcPts val="1000"/>
              </a:spcBef>
              <a:buClrTx/>
              <a:buFont typeface="Arial" panose="020B0604020202020204" pitchFamily="34" charset="0"/>
              <a:buChar char="•"/>
              <a:defRPr sz="2000" kern="1200">
                <a:solidFill>
                  <a:schemeClr val="accent5"/>
                </a:solidFill>
                <a:latin typeface="Avenir Book" panose="02000503020000020003" pitchFamily="2" charset="0"/>
                <a:ea typeface="+mn-ea"/>
                <a:cs typeface="+mn-cs"/>
              </a:defRPr>
            </a:lvl1pPr>
            <a:lvl2pPr marL="577850" indent="-228600" algn="l" defTabSz="914400" rtl="0" eaLnBrk="1" latinLnBrk="0" hangingPunct="1">
              <a:lnSpc>
                <a:spcPct val="90000"/>
              </a:lnSpc>
              <a:spcBef>
                <a:spcPts val="500"/>
              </a:spcBef>
              <a:buClr>
                <a:srgbClr val="186295"/>
              </a:buClr>
              <a:buFont typeface="System Font Regular"/>
              <a:buChar char="–"/>
              <a:tabLst/>
              <a:defRPr sz="1800" kern="1200">
                <a:solidFill>
                  <a:schemeClr val="accent5"/>
                </a:solidFill>
                <a:latin typeface="Avenir Book" panose="02000503020000020003" pitchFamily="2" charset="0"/>
                <a:ea typeface="+mn-ea"/>
                <a:cs typeface="+mn-cs"/>
              </a:defRPr>
            </a:lvl2pPr>
            <a:lvl3pPr marL="971550" indent="-228600" algn="l" defTabSz="914400" rtl="0" eaLnBrk="1" latinLnBrk="0" hangingPunct="1">
              <a:lnSpc>
                <a:spcPct val="90000"/>
              </a:lnSpc>
              <a:spcBef>
                <a:spcPts val="500"/>
              </a:spcBef>
              <a:buClrTx/>
              <a:buFont typeface="Arial" panose="020B0604020202020204" pitchFamily="34" charset="0"/>
              <a:buChar char="•"/>
              <a:tabLst/>
              <a:defRPr sz="1400" kern="1200">
                <a:solidFill>
                  <a:schemeClr val="accent5"/>
                </a:solidFill>
                <a:latin typeface="Avenir Book" panose="02000503020000020003" pitchFamily="2" charset="0"/>
                <a:ea typeface="+mn-ea"/>
                <a:cs typeface="+mn-cs"/>
              </a:defRPr>
            </a:lvl3pPr>
            <a:lvl4pPr marL="1374775" indent="-228600" algn="l" defTabSz="914400" rtl="0" eaLnBrk="1" latinLnBrk="0" hangingPunct="1">
              <a:lnSpc>
                <a:spcPct val="90000"/>
              </a:lnSpc>
              <a:spcBef>
                <a:spcPts val="500"/>
              </a:spcBef>
              <a:buClr>
                <a:srgbClr val="186295"/>
              </a:buClr>
              <a:buFont typeface="System Font Regular"/>
              <a:buChar char="–"/>
              <a:tabLst/>
              <a:defRPr sz="1400" kern="1200">
                <a:solidFill>
                  <a:schemeClr val="tx1"/>
                </a:solidFill>
                <a:latin typeface="Avenir" panose="020B0503020203020204" pitchFamily="34" charset="0"/>
                <a:ea typeface="+mn-ea"/>
                <a:cs typeface="+mn-cs"/>
              </a:defRPr>
            </a:lvl4pPr>
            <a:lvl5pPr marL="1835150" indent="-285750" algn="l" defTabSz="914400" rtl="0" eaLnBrk="1" latinLnBrk="0" hangingPunct="1">
              <a:lnSpc>
                <a:spcPct val="90000"/>
              </a:lnSpc>
              <a:spcBef>
                <a:spcPts val="500"/>
              </a:spcBef>
              <a:buClr>
                <a:srgbClr val="186295"/>
              </a:buClr>
              <a:buFont typeface="Apple Symbols" panose="02000000000000000000" pitchFamily="2" charset="-79"/>
              <a:buChar char="≫"/>
              <a:tabLst>
                <a:tab pos="1365250" algn="l"/>
              </a:tabLst>
              <a:defRPr lang="en-US" sz="1400" kern="1200" dirty="0">
                <a:solidFill>
                  <a:schemeClr val="tx1"/>
                </a:solidFill>
                <a:latin typeface="Avenir" panose="020B0503020203020204" pitchFamily="34" charset="0"/>
                <a:ea typeface="Helvetica Neue" panose="02000503000000020004" pitchFamily="2" charset="0"/>
                <a:cs typeface="Helvetica Neue" panose="02000503000000020004"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buFont typeface="Arial" panose="020B0604020202020204" pitchFamily="34" charset="0"/>
              <a:buNone/>
            </a:pPr>
            <a:r>
              <a:rPr lang="en-US" sz="1800"/>
              <a:t>IRB reviewed safety data for the first 6 patients. Post IRB review, the trial continues to enroll with no conditions.</a:t>
            </a:r>
          </a:p>
        </p:txBody>
      </p:sp>
      <p:sp>
        <p:nvSpPr>
          <p:cNvPr id="22" name="Content Placeholder 2">
            <a:extLst>
              <a:ext uri="{FF2B5EF4-FFF2-40B4-BE49-F238E27FC236}">
                <a16:creationId xmlns:a16="http://schemas.microsoft.com/office/drawing/2014/main" id="{9AD7BCA6-6C69-2065-50B6-BD0B3832F5DC}"/>
              </a:ext>
            </a:extLst>
          </p:cNvPr>
          <p:cNvSpPr txBox="1">
            <a:spLocks/>
          </p:cNvSpPr>
          <p:nvPr/>
        </p:nvSpPr>
        <p:spPr>
          <a:xfrm>
            <a:off x="4265047" y="4571506"/>
            <a:ext cx="4700225" cy="360739"/>
          </a:xfrm>
          <a:prstGeom prst="rect">
            <a:avLst/>
          </a:prstGeom>
        </p:spPr>
        <p:txBody>
          <a:bodyPr>
            <a:normAutofit/>
          </a:bodyPr>
          <a:lstStyle>
            <a:lvl1pPr marL="228600" indent="-228600" algn="l" defTabSz="914400" rtl="0" eaLnBrk="1" latinLnBrk="0" hangingPunct="1">
              <a:lnSpc>
                <a:spcPct val="90000"/>
              </a:lnSpc>
              <a:spcBef>
                <a:spcPts val="1000"/>
              </a:spcBef>
              <a:buClrTx/>
              <a:buFont typeface="Arial" panose="020B0604020202020204" pitchFamily="34" charset="0"/>
              <a:buChar char="•"/>
              <a:defRPr sz="2000" kern="1200">
                <a:solidFill>
                  <a:schemeClr val="accent5"/>
                </a:solidFill>
                <a:latin typeface="Avenir Book" panose="02000503020000020003" pitchFamily="2" charset="0"/>
                <a:ea typeface="+mn-ea"/>
                <a:cs typeface="+mn-cs"/>
              </a:defRPr>
            </a:lvl1pPr>
            <a:lvl2pPr marL="577850" indent="-228600" algn="l" defTabSz="914400" rtl="0" eaLnBrk="1" latinLnBrk="0" hangingPunct="1">
              <a:lnSpc>
                <a:spcPct val="90000"/>
              </a:lnSpc>
              <a:spcBef>
                <a:spcPts val="500"/>
              </a:spcBef>
              <a:buClr>
                <a:srgbClr val="186295"/>
              </a:buClr>
              <a:buFont typeface="System Font Regular"/>
              <a:buChar char="–"/>
              <a:tabLst/>
              <a:defRPr sz="1800" kern="1200">
                <a:solidFill>
                  <a:schemeClr val="accent5"/>
                </a:solidFill>
                <a:latin typeface="Avenir Book" panose="02000503020000020003" pitchFamily="2" charset="0"/>
                <a:ea typeface="+mn-ea"/>
                <a:cs typeface="+mn-cs"/>
              </a:defRPr>
            </a:lvl2pPr>
            <a:lvl3pPr marL="971550" indent="-228600" algn="l" defTabSz="914400" rtl="0" eaLnBrk="1" latinLnBrk="0" hangingPunct="1">
              <a:lnSpc>
                <a:spcPct val="90000"/>
              </a:lnSpc>
              <a:spcBef>
                <a:spcPts val="500"/>
              </a:spcBef>
              <a:buClrTx/>
              <a:buFont typeface="Arial" panose="020B0604020202020204" pitchFamily="34" charset="0"/>
              <a:buChar char="•"/>
              <a:tabLst/>
              <a:defRPr sz="1400" kern="1200">
                <a:solidFill>
                  <a:schemeClr val="accent5"/>
                </a:solidFill>
                <a:latin typeface="Avenir Book" panose="02000503020000020003" pitchFamily="2" charset="0"/>
                <a:ea typeface="+mn-ea"/>
                <a:cs typeface="+mn-cs"/>
              </a:defRPr>
            </a:lvl3pPr>
            <a:lvl4pPr marL="1374775" indent="-228600" algn="l" defTabSz="914400" rtl="0" eaLnBrk="1" latinLnBrk="0" hangingPunct="1">
              <a:lnSpc>
                <a:spcPct val="90000"/>
              </a:lnSpc>
              <a:spcBef>
                <a:spcPts val="500"/>
              </a:spcBef>
              <a:buClr>
                <a:srgbClr val="186295"/>
              </a:buClr>
              <a:buFont typeface="System Font Regular"/>
              <a:buChar char="–"/>
              <a:tabLst/>
              <a:defRPr sz="1400" kern="1200">
                <a:solidFill>
                  <a:schemeClr val="tx1"/>
                </a:solidFill>
                <a:latin typeface="Avenir" panose="020B0503020203020204" pitchFamily="34" charset="0"/>
                <a:ea typeface="+mn-ea"/>
                <a:cs typeface="+mn-cs"/>
              </a:defRPr>
            </a:lvl4pPr>
            <a:lvl5pPr marL="1835150" indent="-285750" algn="l" defTabSz="914400" rtl="0" eaLnBrk="1" latinLnBrk="0" hangingPunct="1">
              <a:lnSpc>
                <a:spcPct val="90000"/>
              </a:lnSpc>
              <a:spcBef>
                <a:spcPts val="500"/>
              </a:spcBef>
              <a:buClr>
                <a:srgbClr val="186295"/>
              </a:buClr>
              <a:buFont typeface="Apple Symbols" panose="02000000000000000000" pitchFamily="2" charset="-79"/>
              <a:buChar char="≫"/>
              <a:tabLst>
                <a:tab pos="1365250" algn="l"/>
              </a:tabLst>
              <a:defRPr lang="en-US" sz="1400" kern="1200" dirty="0">
                <a:solidFill>
                  <a:schemeClr val="tx1"/>
                </a:solidFill>
                <a:latin typeface="Avenir" panose="020B0503020203020204" pitchFamily="34" charset="0"/>
                <a:ea typeface="Helvetica Neue" panose="02000503000000020004" pitchFamily="2" charset="0"/>
                <a:cs typeface="Helvetica Neue" panose="02000503000000020004"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buFont typeface="Arial" panose="020B0604020202020204" pitchFamily="34" charset="0"/>
              <a:buNone/>
            </a:pPr>
            <a:r>
              <a:rPr lang="en-US" sz="1600"/>
              <a:t>Disease control rate = 57%</a:t>
            </a:r>
            <a:r>
              <a:rPr lang="en-US" sz="1200"/>
              <a:t> (4/7)</a:t>
            </a:r>
            <a:endParaRPr lang="en-US" sz="1600"/>
          </a:p>
        </p:txBody>
      </p:sp>
      <p:sp>
        <p:nvSpPr>
          <p:cNvPr id="5" name="Rectangle 4">
            <a:hlinkClick r:id="rId3" action="ppaction://hlinksldjump"/>
            <a:extLst>
              <a:ext uri="{FF2B5EF4-FFF2-40B4-BE49-F238E27FC236}">
                <a16:creationId xmlns:a16="http://schemas.microsoft.com/office/drawing/2014/main" id="{A040EBC2-1474-E249-4157-BF52A285A67A}"/>
              </a:ext>
            </a:extLst>
          </p:cNvPr>
          <p:cNvSpPr/>
          <p:nvPr/>
        </p:nvSpPr>
        <p:spPr>
          <a:xfrm>
            <a:off x="11077014" y="6189744"/>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
        <p:nvSpPr>
          <p:cNvPr id="8" name="TextBox 7">
            <a:extLst>
              <a:ext uri="{FF2B5EF4-FFF2-40B4-BE49-F238E27FC236}">
                <a16:creationId xmlns:a16="http://schemas.microsoft.com/office/drawing/2014/main" id="{2EEAE298-D14A-C89B-C92F-3C67DE89D148}"/>
              </a:ext>
            </a:extLst>
          </p:cNvPr>
          <p:cNvSpPr txBox="1"/>
          <p:nvPr/>
        </p:nvSpPr>
        <p:spPr>
          <a:xfrm>
            <a:off x="1330275" y="4568660"/>
            <a:ext cx="1138133" cy="553998"/>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a:ln>
                  <a:noFill/>
                </a:ln>
                <a:solidFill>
                  <a:schemeClr val="accent1">
                    <a:alpha val="50000"/>
                  </a:schemeClr>
                </a:solidFill>
                <a:effectLst/>
                <a:uLnTx/>
                <a:uFillTx/>
                <a:latin typeface="Roboto Slab Medium" pitchFamily="2" charset="0"/>
                <a:ea typeface="Roboto Slab Medium" pitchFamily="2" charset="0"/>
                <a:cs typeface="+mn-cs"/>
              </a:rPr>
              <a:t>SCLC</a:t>
            </a:r>
          </a:p>
        </p:txBody>
      </p:sp>
    </p:spTree>
    <p:extLst>
      <p:ext uri="{BB962C8B-B14F-4D97-AF65-F5344CB8AC3E}">
        <p14:creationId xmlns:p14="http://schemas.microsoft.com/office/powerpoint/2010/main" val="1527890383"/>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69868C8-8C1C-E735-83CF-42F353FFD44E}"/>
            </a:ext>
          </a:extLst>
        </p:cNvPr>
        <p:cNvGrpSpPr/>
        <p:nvPr/>
      </p:nvGrpSpPr>
      <p:grpSpPr>
        <a:xfrm>
          <a:off x="0" y="0"/>
          <a:ext cx="0" cy="0"/>
          <a:chOff x="0" y="0"/>
          <a:chExt cx="0" cy="0"/>
        </a:xfrm>
      </p:grpSpPr>
      <p:sp>
        <p:nvSpPr>
          <p:cNvPr id="7" name="Title 6">
            <a:extLst>
              <a:ext uri="{FF2B5EF4-FFF2-40B4-BE49-F238E27FC236}">
                <a16:creationId xmlns:a16="http://schemas.microsoft.com/office/drawing/2014/main" id="{8CFBF6B2-377D-1D3F-8C7B-C44F917EEBD9}"/>
              </a:ext>
            </a:extLst>
          </p:cNvPr>
          <p:cNvSpPr>
            <a:spLocks noGrp="1"/>
          </p:cNvSpPr>
          <p:nvPr>
            <p:ph type="title"/>
          </p:nvPr>
        </p:nvSpPr>
        <p:spPr/>
        <p:txBody>
          <a:bodyPr/>
          <a:lstStyle/>
          <a:p>
            <a:r>
              <a:rPr lang="en-US"/>
              <a:t>Onvansertib’s MOA allows us to target ALL RAS-mutated mCRC</a:t>
            </a:r>
          </a:p>
        </p:txBody>
      </p:sp>
      <p:sp>
        <p:nvSpPr>
          <p:cNvPr id="8" name="Text Placeholder 7">
            <a:extLst>
              <a:ext uri="{FF2B5EF4-FFF2-40B4-BE49-F238E27FC236}">
                <a16:creationId xmlns:a16="http://schemas.microsoft.com/office/drawing/2014/main" id="{668036AF-E80E-D957-18DE-6B7C54BA90AE}"/>
              </a:ext>
            </a:extLst>
          </p:cNvPr>
          <p:cNvSpPr>
            <a:spLocks noGrp="1"/>
          </p:cNvSpPr>
          <p:nvPr>
            <p:ph type="body" sz="quarter" idx="10"/>
          </p:nvPr>
        </p:nvSpPr>
        <p:spPr/>
        <p:txBody>
          <a:bodyPr/>
          <a:lstStyle/>
          <a:p>
            <a:pPr marL="169863" indent="-169863">
              <a:buAutoNum type="arabicPeriod"/>
            </a:pPr>
            <a:r>
              <a:rPr lang="en-US">
                <a:solidFill>
                  <a:schemeClr val="accent5">
                    <a:lumMod val="40000"/>
                    <a:lumOff val="60000"/>
                  </a:schemeClr>
                </a:solidFill>
                <a:latin typeface="Avenir Light" panose="020B0402020203020204" pitchFamily="34" charset="0"/>
              </a:rPr>
              <a:t>Jones R et al. Br J Cancer. 2017 Mar 28;116(7):923-929.</a:t>
            </a:r>
          </a:p>
        </p:txBody>
      </p:sp>
      <p:graphicFrame>
        <p:nvGraphicFramePr>
          <p:cNvPr id="11" name="Chart 10">
            <a:extLst>
              <a:ext uri="{FF2B5EF4-FFF2-40B4-BE49-F238E27FC236}">
                <a16:creationId xmlns:a16="http://schemas.microsoft.com/office/drawing/2014/main" id="{F1031BCE-7393-3467-A3D2-778C2B147183}"/>
              </a:ext>
            </a:extLst>
          </p:cNvPr>
          <p:cNvGraphicFramePr>
            <a:graphicFrameLocks/>
          </p:cNvGraphicFramePr>
          <p:nvPr>
            <p:extLst>
              <p:ext uri="{D42A27DB-BD31-4B8C-83A1-F6EECF244321}">
                <p14:modId xmlns:p14="http://schemas.microsoft.com/office/powerpoint/2010/main" val="2090457024"/>
              </p:ext>
            </p:extLst>
          </p:nvPr>
        </p:nvGraphicFramePr>
        <p:xfrm>
          <a:off x="6311899" y="2547467"/>
          <a:ext cx="5613400" cy="3953964"/>
        </p:xfrm>
        <a:graphic>
          <a:graphicData uri="http://schemas.openxmlformats.org/drawingml/2006/chart">
            <c:chart xmlns:c="http://schemas.openxmlformats.org/drawingml/2006/chart" xmlns:r="http://schemas.openxmlformats.org/officeDocument/2006/relationships" r:id="rId2"/>
          </a:graphicData>
        </a:graphic>
      </p:graphicFrame>
      <p:sp>
        <p:nvSpPr>
          <p:cNvPr id="2" name="Rectangle 1">
            <a:hlinkClick r:id="rId3" action="ppaction://hlinksldjump"/>
            <a:extLst>
              <a:ext uri="{FF2B5EF4-FFF2-40B4-BE49-F238E27FC236}">
                <a16:creationId xmlns:a16="http://schemas.microsoft.com/office/drawing/2014/main" id="{B252E539-B7BC-C583-68EE-E69742ADABA8}"/>
              </a:ext>
            </a:extLst>
          </p:cNvPr>
          <p:cNvSpPr/>
          <p:nvPr/>
        </p:nvSpPr>
        <p:spPr>
          <a:xfrm>
            <a:off x="11096625" y="6191250"/>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
        <p:nvSpPr>
          <p:cNvPr id="4" name="TextBox 3">
            <a:extLst>
              <a:ext uri="{FF2B5EF4-FFF2-40B4-BE49-F238E27FC236}">
                <a16:creationId xmlns:a16="http://schemas.microsoft.com/office/drawing/2014/main" id="{B0416BBE-124E-8CFD-EDE4-C3A7E608CA12}"/>
              </a:ext>
            </a:extLst>
          </p:cNvPr>
          <p:cNvSpPr txBox="1"/>
          <p:nvPr/>
        </p:nvSpPr>
        <p:spPr>
          <a:xfrm>
            <a:off x="314701" y="1485929"/>
            <a:ext cx="4656115" cy="800219"/>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200">
                <a:solidFill>
                  <a:schemeClr val="accent3">
                    <a:lumMod val="75000"/>
                  </a:schemeClr>
                </a:solidFill>
                <a:latin typeface="Roboto Slab" pitchFamily="2" charset="0"/>
                <a:ea typeface="Roboto Slab" pitchFamily="2" charset="0"/>
              </a:rPr>
              <a:t>KRAS G12C </a:t>
            </a:r>
            <a:r>
              <a:rPr lang="en-US" sz="2000">
                <a:solidFill>
                  <a:schemeClr val="accent3">
                    <a:lumMod val="75000"/>
                  </a:schemeClr>
                </a:solidFill>
                <a:latin typeface="Avenir Medium" panose="02000603020000020003" pitchFamily="2" charset="0"/>
              </a:rPr>
              <a:t>therapies would address a small part of the need</a:t>
            </a:r>
            <a:r>
              <a:rPr lang="en-US" baseline="50000">
                <a:solidFill>
                  <a:schemeClr val="accent3">
                    <a:lumMod val="75000"/>
                  </a:schemeClr>
                </a:solidFill>
                <a:latin typeface="Avenir Medium" panose="02000603020000020003" pitchFamily="2" charset="0"/>
              </a:rPr>
              <a:t>1</a:t>
            </a:r>
            <a:endParaRPr kumimoji="0" lang="en-US" sz="2400" b="0" i="0" u="none" strike="noStrike" kern="1200" cap="none" spc="0" normalizeH="0" baseline="50000" noProof="0">
              <a:ln>
                <a:noFill/>
              </a:ln>
              <a:solidFill>
                <a:schemeClr val="accent3">
                  <a:lumMod val="75000"/>
                </a:schemeClr>
              </a:solidFill>
              <a:effectLst/>
              <a:uLnTx/>
              <a:uFillTx/>
              <a:latin typeface="Avenir Medium" panose="02000603020000020003" pitchFamily="2" charset="0"/>
            </a:endParaRPr>
          </a:p>
        </p:txBody>
      </p:sp>
      <p:graphicFrame>
        <p:nvGraphicFramePr>
          <p:cNvPr id="5" name="Chart 4">
            <a:extLst>
              <a:ext uri="{FF2B5EF4-FFF2-40B4-BE49-F238E27FC236}">
                <a16:creationId xmlns:a16="http://schemas.microsoft.com/office/drawing/2014/main" id="{D90CC5CE-6919-E5F4-0F2F-580DA41B7571}"/>
              </a:ext>
            </a:extLst>
          </p:cNvPr>
          <p:cNvGraphicFramePr>
            <a:graphicFrameLocks/>
          </p:cNvGraphicFramePr>
          <p:nvPr>
            <p:extLst>
              <p:ext uri="{D42A27DB-BD31-4B8C-83A1-F6EECF244321}">
                <p14:modId xmlns:p14="http://schemas.microsoft.com/office/powerpoint/2010/main" val="3020546955"/>
              </p:ext>
            </p:extLst>
          </p:nvPr>
        </p:nvGraphicFramePr>
        <p:xfrm>
          <a:off x="-383799" y="2547467"/>
          <a:ext cx="5613400" cy="3953964"/>
        </p:xfrm>
        <a:graphic>
          <a:graphicData uri="http://schemas.openxmlformats.org/drawingml/2006/chart">
            <c:chart xmlns:c="http://schemas.openxmlformats.org/drawingml/2006/chart" xmlns:r="http://schemas.openxmlformats.org/officeDocument/2006/relationships" r:id="rId4"/>
          </a:graphicData>
        </a:graphic>
      </p:graphicFrame>
      <p:sp>
        <p:nvSpPr>
          <p:cNvPr id="9" name="!!TextBox 20">
            <a:extLst>
              <a:ext uri="{FF2B5EF4-FFF2-40B4-BE49-F238E27FC236}">
                <a16:creationId xmlns:a16="http://schemas.microsoft.com/office/drawing/2014/main" id="{65802E17-CB02-65F5-04BC-EA004EE46F6F}"/>
              </a:ext>
            </a:extLst>
          </p:cNvPr>
          <p:cNvSpPr txBox="1"/>
          <p:nvPr/>
        </p:nvSpPr>
        <p:spPr>
          <a:xfrm>
            <a:off x="2495405" y="2687948"/>
            <a:ext cx="269306" cy="215444"/>
          </a:xfrm>
          <a:prstGeom prst="rect">
            <a:avLst/>
          </a:prstGeom>
          <a:noFill/>
        </p:spPr>
        <p:txBody>
          <a:bodyPr wrap="none"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solidFill>
                  <a:schemeClr val="bg1"/>
                </a:solidFill>
                <a:latin typeface="Avenir Black" panose="020B0803020203020204" pitchFamily="34" charset="0"/>
              </a:rPr>
              <a:t>4%</a:t>
            </a:r>
          </a:p>
        </p:txBody>
      </p:sp>
      <p:sp>
        <p:nvSpPr>
          <p:cNvPr id="10" name="TextBox 9">
            <a:extLst>
              <a:ext uri="{FF2B5EF4-FFF2-40B4-BE49-F238E27FC236}">
                <a16:creationId xmlns:a16="http://schemas.microsoft.com/office/drawing/2014/main" id="{78B57753-7294-B3F1-1951-A8073E9268D2}"/>
              </a:ext>
            </a:extLst>
          </p:cNvPr>
          <p:cNvSpPr txBox="1"/>
          <p:nvPr/>
        </p:nvSpPr>
        <p:spPr>
          <a:xfrm>
            <a:off x="7405942" y="1485929"/>
            <a:ext cx="4656115" cy="800219"/>
          </a:xfrm>
          <a:prstGeom prst="rect">
            <a:avLst/>
          </a:prstGeom>
          <a:noFill/>
        </p:spPr>
        <p:txBody>
          <a:bodyPr wrap="square" lIns="0" tIns="0" rIns="0" bIns="0"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lang="en-US" sz="3200">
                <a:solidFill>
                  <a:schemeClr val="accent1"/>
                </a:solidFill>
                <a:latin typeface="Roboto Slab" pitchFamily="2" charset="0"/>
                <a:ea typeface="Roboto Slab" pitchFamily="2" charset="0"/>
              </a:rPr>
              <a:t>ONVANSERTIB</a:t>
            </a:r>
            <a:r>
              <a:rPr lang="en-US" sz="2000">
                <a:solidFill>
                  <a:srgbClr val="345366"/>
                </a:solidFill>
                <a:latin typeface="Avenir Medium" panose="02000603020000020003" pitchFamily="2" charset="0"/>
              </a:rPr>
              <a:t> addresses 52% of mCRC cases are RAS-mutated</a:t>
            </a:r>
            <a:r>
              <a:rPr lang="en-US" sz="2000" baseline="30000">
                <a:solidFill>
                  <a:srgbClr val="345366"/>
                </a:solidFill>
                <a:latin typeface="Avenir Medium" panose="02000603020000020003" pitchFamily="2" charset="0"/>
              </a:rPr>
              <a:t>1</a:t>
            </a:r>
            <a:endParaRPr lang="en-US" baseline="30000">
              <a:solidFill>
                <a:srgbClr val="345366"/>
              </a:solidFill>
              <a:latin typeface="Avenir Medium" panose="02000603020000020003" pitchFamily="2" charset="0"/>
            </a:endParaRPr>
          </a:p>
        </p:txBody>
      </p:sp>
    </p:spTree>
    <p:extLst>
      <p:ext uri="{BB962C8B-B14F-4D97-AF65-F5344CB8AC3E}">
        <p14:creationId xmlns:p14="http://schemas.microsoft.com/office/powerpoint/2010/main" val="1685404545"/>
      </p:ext>
    </p:extLst>
  </p:cSld>
  <p:clrMapOvr>
    <a:masterClrMapping/>
  </p:clrMapOvr>
  <mc:AlternateContent xmlns:mc="http://schemas.openxmlformats.org/markup-compatibility/2006">
    <mc:Choice xmlns:p159="http://schemas.microsoft.com/office/powerpoint/2015/09/main" Requires="p159">
      <p:transition spd="slow">
        <p159:morph option="byObject"/>
      </p:transition>
    </mc:Choice>
    <mc:Fallback>
      <p:transition spd="slow">
        <p:fade/>
      </p:transition>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BDCB024-5DA4-0CED-C9AE-62AC2112A604}"/>
              </a:ext>
            </a:extLst>
          </p:cNvPr>
          <p:cNvPicPr>
            <a:picLocks noChangeAspect="1"/>
          </p:cNvPicPr>
          <p:nvPr/>
        </p:nvPicPr>
        <p:blipFill rotWithShape="1">
          <a:blip r:embed="rId2"/>
          <a:srcRect t="13388" b="10106"/>
          <a:stretch/>
        </p:blipFill>
        <p:spPr>
          <a:xfrm>
            <a:off x="435051" y="1954872"/>
            <a:ext cx="5753100" cy="4488872"/>
          </a:xfrm>
          <a:prstGeom prst="rect">
            <a:avLst/>
          </a:prstGeom>
        </p:spPr>
      </p:pic>
      <p:pic>
        <p:nvPicPr>
          <p:cNvPr id="5" name="Picture 4">
            <a:extLst>
              <a:ext uri="{FF2B5EF4-FFF2-40B4-BE49-F238E27FC236}">
                <a16:creationId xmlns:a16="http://schemas.microsoft.com/office/drawing/2014/main" id="{0102F871-49DB-9A6D-D671-2B83A48B0BE1}"/>
              </a:ext>
            </a:extLst>
          </p:cNvPr>
          <p:cNvPicPr>
            <a:picLocks noChangeAspect="1"/>
          </p:cNvPicPr>
          <p:nvPr/>
        </p:nvPicPr>
        <p:blipFill rotWithShape="1">
          <a:blip r:embed="rId3"/>
          <a:srcRect t="13447" b="9715"/>
          <a:stretch/>
        </p:blipFill>
        <p:spPr>
          <a:xfrm>
            <a:off x="6340551" y="1954872"/>
            <a:ext cx="5499100" cy="4488872"/>
          </a:xfrm>
          <a:prstGeom prst="rect">
            <a:avLst/>
          </a:prstGeom>
        </p:spPr>
      </p:pic>
      <p:cxnSp>
        <p:nvCxnSpPr>
          <p:cNvPr id="7" name="Straight Arrow Connector 6">
            <a:extLst>
              <a:ext uri="{FF2B5EF4-FFF2-40B4-BE49-F238E27FC236}">
                <a16:creationId xmlns:a16="http://schemas.microsoft.com/office/drawing/2014/main" id="{55D22131-127B-048A-2F7F-CE4C3904A7E1}"/>
              </a:ext>
            </a:extLst>
          </p:cNvPr>
          <p:cNvCxnSpPr/>
          <p:nvPr/>
        </p:nvCxnSpPr>
        <p:spPr>
          <a:xfrm flipV="1">
            <a:off x="2493812" y="3978130"/>
            <a:ext cx="623887" cy="500063"/>
          </a:xfrm>
          <a:prstGeom prst="straightConnector1">
            <a:avLst/>
          </a:prstGeom>
          <a:ln w="38100">
            <a:solidFill>
              <a:schemeClr val="accent4"/>
            </a:solidFill>
            <a:tailEnd type="triangle"/>
          </a:ln>
        </p:spPr>
        <p:style>
          <a:lnRef idx="1">
            <a:schemeClr val="accent1"/>
          </a:lnRef>
          <a:fillRef idx="0">
            <a:schemeClr val="accent1"/>
          </a:fillRef>
          <a:effectRef idx="0">
            <a:schemeClr val="accent1"/>
          </a:effectRef>
          <a:fontRef idx="minor">
            <a:schemeClr val="tx1"/>
          </a:fontRef>
        </p:style>
      </p:cxnSp>
      <p:cxnSp>
        <p:nvCxnSpPr>
          <p:cNvPr id="9" name="Straight Arrow Connector 8">
            <a:extLst>
              <a:ext uri="{FF2B5EF4-FFF2-40B4-BE49-F238E27FC236}">
                <a16:creationId xmlns:a16="http://schemas.microsoft.com/office/drawing/2014/main" id="{F87D4BE7-225C-2DBE-2D1A-CDAE3B9AF634}"/>
              </a:ext>
            </a:extLst>
          </p:cNvPr>
          <p:cNvCxnSpPr/>
          <p:nvPr/>
        </p:nvCxnSpPr>
        <p:spPr>
          <a:xfrm flipV="1">
            <a:off x="8361458" y="3728098"/>
            <a:ext cx="623887" cy="500063"/>
          </a:xfrm>
          <a:prstGeom prst="straightConnector1">
            <a:avLst/>
          </a:prstGeom>
          <a:ln w="38100">
            <a:solidFill>
              <a:schemeClr val="accent4"/>
            </a:solidFill>
            <a:tailEnd type="triangle"/>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A46FB300-DD88-BB2F-FC4A-36E183E23683}"/>
              </a:ext>
            </a:extLst>
          </p:cNvPr>
          <p:cNvSpPr txBox="1"/>
          <p:nvPr/>
        </p:nvSpPr>
        <p:spPr>
          <a:xfrm>
            <a:off x="2314037" y="1534405"/>
            <a:ext cx="1995129" cy="369332"/>
          </a:xfrm>
          <a:prstGeom prst="rect">
            <a:avLst/>
          </a:prstGeom>
          <a:noFill/>
        </p:spPr>
        <p:txBody>
          <a:bodyPr wrap="square" rtlCol="0">
            <a:spAutoFit/>
          </a:bodyPr>
          <a:lstStyle/>
          <a:p>
            <a:pPr algn="ctr"/>
            <a:r>
              <a:rPr lang="en-US" b="1">
                <a:solidFill>
                  <a:schemeClr val="accent5"/>
                </a:solidFill>
              </a:rPr>
              <a:t>Baseline Scan</a:t>
            </a:r>
          </a:p>
        </p:txBody>
      </p:sp>
      <p:sp>
        <p:nvSpPr>
          <p:cNvPr id="11" name="TextBox 10">
            <a:extLst>
              <a:ext uri="{FF2B5EF4-FFF2-40B4-BE49-F238E27FC236}">
                <a16:creationId xmlns:a16="http://schemas.microsoft.com/office/drawing/2014/main" id="{15105855-76AA-89AE-6F42-F6802C534010}"/>
              </a:ext>
            </a:extLst>
          </p:cNvPr>
          <p:cNvSpPr txBox="1"/>
          <p:nvPr/>
        </p:nvSpPr>
        <p:spPr>
          <a:xfrm>
            <a:off x="7727393" y="1534405"/>
            <a:ext cx="2725416" cy="369332"/>
          </a:xfrm>
          <a:prstGeom prst="rect">
            <a:avLst/>
          </a:prstGeom>
          <a:noFill/>
        </p:spPr>
        <p:txBody>
          <a:bodyPr wrap="square" rtlCol="0">
            <a:spAutoFit/>
          </a:bodyPr>
          <a:lstStyle/>
          <a:p>
            <a:pPr algn="ctr"/>
            <a:r>
              <a:rPr lang="en-US" b="1">
                <a:solidFill>
                  <a:schemeClr val="accent5"/>
                </a:solidFill>
              </a:rPr>
              <a:t>Restaging after Cycle 2</a:t>
            </a:r>
          </a:p>
        </p:txBody>
      </p:sp>
      <p:sp>
        <p:nvSpPr>
          <p:cNvPr id="2" name="Title 1">
            <a:extLst>
              <a:ext uri="{FF2B5EF4-FFF2-40B4-BE49-F238E27FC236}">
                <a16:creationId xmlns:a16="http://schemas.microsoft.com/office/drawing/2014/main" id="{179B76C3-3AF6-4892-B1C6-EA785426E83E}"/>
              </a:ext>
            </a:extLst>
          </p:cNvPr>
          <p:cNvSpPr>
            <a:spLocks noGrp="1"/>
          </p:cNvSpPr>
          <p:nvPr>
            <p:ph type="title"/>
          </p:nvPr>
        </p:nvSpPr>
        <p:spPr/>
        <p:txBody>
          <a:bodyPr/>
          <a:lstStyle/>
          <a:p>
            <a:r>
              <a:rPr lang="en-US"/>
              <a:t>Radiographic scans for patient with a confirmed PR in SCLC</a:t>
            </a:r>
          </a:p>
        </p:txBody>
      </p:sp>
      <p:sp>
        <p:nvSpPr>
          <p:cNvPr id="3" name="Rectangle 2">
            <a:hlinkClick r:id="rId4" action="ppaction://hlinksldjump"/>
            <a:extLst>
              <a:ext uri="{FF2B5EF4-FFF2-40B4-BE49-F238E27FC236}">
                <a16:creationId xmlns:a16="http://schemas.microsoft.com/office/drawing/2014/main" id="{E43CA479-0128-5B93-5566-628871D071D8}"/>
              </a:ext>
            </a:extLst>
          </p:cNvPr>
          <p:cNvSpPr/>
          <p:nvPr/>
        </p:nvSpPr>
        <p:spPr>
          <a:xfrm>
            <a:off x="11077014" y="6189744"/>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Tree>
    <p:extLst>
      <p:ext uri="{BB962C8B-B14F-4D97-AF65-F5344CB8AC3E}">
        <p14:creationId xmlns:p14="http://schemas.microsoft.com/office/powerpoint/2010/main" val="3355352660"/>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1B98FBAB-4C43-4714-93AA-D97134F38B90}"/>
              </a:ext>
            </a:extLst>
          </p:cNvPr>
          <p:cNvSpPr txBox="1"/>
          <p:nvPr/>
        </p:nvSpPr>
        <p:spPr>
          <a:xfrm>
            <a:off x="4542971" y="4064000"/>
            <a:ext cx="6357510" cy="1600438"/>
          </a:xfrm>
          <a:prstGeom prst="rect">
            <a:avLst/>
          </a:prstGeom>
          <a:noFill/>
          <a:effectLst/>
        </p:spPr>
        <p:txBody>
          <a:bodyPr wrap="none" lIns="0" tIns="0" rIns="0" bIns="0" rtlCol="0">
            <a:spAutoFit/>
          </a:bodyPr>
          <a:lstStyle/>
          <a:p>
            <a:pPr algn="l">
              <a:spcBef>
                <a:spcPts val="1200"/>
              </a:spcBef>
            </a:pPr>
            <a:r>
              <a:rPr lang="en-US" sz="2800">
                <a:solidFill>
                  <a:schemeClr val="accent5"/>
                </a:solidFill>
                <a:latin typeface="Roboto Slab" pitchFamily="2" charset="0"/>
                <a:ea typeface="Roboto Slab" pitchFamily="2" charset="0"/>
              </a:rPr>
              <a:t>Appendix:</a:t>
            </a:r>
          </a:p>
          <a:p>
            <a:pPr algn="l">
              <a:spcBef>
                <a:spcPts val="1200"/>
              </a:spcBef>
            </a:pPr>
            <a:r>
              <a:rPr lang="en-US" sz="2800">
                <a:solidFill>
                  <a:schemeClr val="accent5"/>
                </a:solidFill>
                <a:latin typeface="Roboto Slab" pitchFamily="2" charset="0"/>
                <a:ea typeface="Roboto Slab" pitchFamily="2" charset="0"/>
              </a:rPr>
              <a:t>Investigator-Initiated Trial</a:t>
            </a:r>
          </a:p>
          <a:p>
            <a:pPr algn="l">
              <a:spcBef>
                <a:spcPts val="1200"/>
              </a:spcBef>
            </a:pPr>
            <a:r>
              <a:rPr lang="en-US" sz="2800">
                <a:solidFill>
                  <a:schemeClr val="accent5"/>
                </a:solidFill>
                <a:latin typeface="Roboto Slab" pitchFamily="2" charset="0"/>
                <a:ea typeface="Roboto Slab" pitchFamily="2" charset="0"/>
              </a:rPr>
              <a:t>Triple Negative Breast Cancer (TNBC)</a:t>
            </a:r>
          </a:p>
        </p:txBody>
      </p:sp>
      <p:pic>
        <p:nvPicPr>
          <p:cNvPr id="5" name="Picture 4" descr="A picture containing shape&#10;&#10;Description automatically generated">
            <a:extLst>
              <a:ext uri="{FF2B5EF4-FFF2-40B4-BE49-F238E27FC236}">
                <a16:creationId xmlns:a16="http://schemas.microsoft.com/office/drawing/2014/main" id="{7C410031-1B5B-46B4-83ED-54CE7B923D22}"/>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899229" y="4043973"/>
            <a:ext cx="1272615" cy="910829"/>
          </a:xfrm>
          <a:prstGeom prst="rect">
            <a:avLst/>
          </a:prstGeom>
        </p:spPr>
      </p:pic>
      <p:sp>
        <p:nvSpPr>
          <p:cNvPr id="2" name="Rectangle 1">
            <a:hlinkClick r:id="rId4" action="ppaction://hlinksldjump"/>
            <a:extLst>
              <a:ext uri="{FF2B5EF4-FFF2-40B4-BE49-F238E27FC236}">
                <a16:creationId xmlns:a16="http://schemas.microsoft.com/office/drawing/2014/main" id="{551C789A-29F8-14A6-3ECB-7100BD7F7F0D}"/>
              </a:ext>
            </a:extLst>
          </p:cNvPr>
          <p:cNvSpPr/>
          <p:nvPr/>
        </p:nvSpPr>
        <p:spPr>
          <a:xfrm>
            <a:off x="11077014" y="6189744"/>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Tree>
    <p:extLst>
      <p:ext uri="{BB962C8B-B14F-4D97-AF65-F5344CB8AC3E}">
        <p14:creationId xmlns:p14="http://schemas.microsoft.com/office/powerpoint/2010/main" val="3398965872"/>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FFACC014-E3EF-C8B0-9894-41ED0DB6C127}"/>
              </a:ext>
            </a:extLst>
          </p:cNvPr>
          <p:cNvSpPr/>
          <p:nvPr/>
        </p:nvSpPr>
        <p:spPr>
          <a:xfrm>
            <a:off x="306726" y="2081783"/>
            <a:ext cx="3228258" cy="1790528"/>
          </a:xfrm>
          <a:prstGeom prst="rect">
            <a:avLst/>
          </a:prstGeom>
          <a:solidFill>
            <a:srgbClr val="E1EA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2" name="Title 1">
            <a:extLst>
              <a:ext uri="{FF2B5EF4-FFF2-40B4-BE49-F238E27FC236}">
                <a16:creationId xmlns:a16="http://schemas.microsoft.com/office/drawing/2014/main" id="{41AC5728-8D63-702F-F311-3889615933E4}"/>
              </a:ext>
            </a:extLst>
          </p:cNvPr>
          <p:cNvSpPr>
            <a:spLocks noGrp="1"/>
          </p:cNvSpPr>
          <p:nvPr>
            <p:ph type="title"/>
          </p:nvPr>
        </p:nvSpPr>
        <p:spPr/>
        <p:txBody>
          <a:bodyPr/>
          <a:lstStyle/>
          <a:p>
            <a:r>
              <a:rPr lang="en-US"/>
              <a:t>Preclinical: </a:t>
            </a:r>
            <a:r>
              <a:rPr lang="en-US" err="1"/>
              <a:t>Onvansertib</a:t>
            </a:r>
            <a:r>
              <a:rPr lang="en-US"/>
              <a:t> + paclitaxel is superior to single agent therapy</a:t>
            </a:r>
          </a:p>
        </p:txBody>
      </p:sp>
      <p:sp>
        <p:nvSpPr>
          <p:cNvPr id="11" name="Text Placeholder 10">
            <a:extLst>
              <a:ext uri="{FF2B5EF4-FFF2-40B4-BE49-F238E27FC236}">
                <a16:creationId xmlns:a16="http://schemas.microsoft.com/office/drawing/2014/main" id="{7B6256E7-5B59-F713-63A9-6DADB9E9BEB6}"/>
              </a:ext>
            </a:extLst>
          </p:cNvPr>
          <p:cNvSpPr>
            <a:spLocks noGrp="1"/>
          </p:cNvSpPr>
          <p:nvPr>
            <p:ph type="body" sz="quarter" idx="10"/>
          </p:nvPr>
        </p:nvSpPr>
        <p:spPr>
          <a:xfrm>
            <a:off x="304799" y="6477000"/>
            <a:ext cx="10790170" cy="335284"/>
          </a:xfrm>
        </p:spPr>
        <p:txBody>
          <a:bodyPr/>
          <a:lstStyle/>
          <a:p>
            <a:pPr marL="119063" indent="-119063"/>
            <a:r>
              <a:rPr lang="en-US" sz="1050"/>
              <a:t>*	SUM159 cells were implanted in the mammary fat pad of NOD-scid-IL2 receptor gamma null female mice, and treatments began as follows when tumor volume reached 40 mm</a:t>
            </a:r>
            <a:r>
              <a:rPr lang="en-US" sz="1050" baseline="30000"/>
              <a:t>3</a:t>
            </a:r>
            <a:r>
              <a:rPr lang="en-US" sz="1050"/>
              <a:t>: vehicle, </a:t>
            </a:r>
            <a:r>
              <a:rPr lang="en-US" sz="1050" err="1"/>
              <a:t>onvansertib</a:t>
            </a:r>
            <a:r>
              <a:rPr lang="en-US" sz="1050"/>
              <a:t> oral (PO) twice per week (days 1-2), paclitaxel intraperitoneally (IP) weekly (day 1), or the combination.</a:t>
            </a:r>
          </a:p>
        </p:txBody>
      </p:sp>
      <p:grpSp>
        <p:nvGrpSpPr>
          <p:cNvPr id="5" name="Group 4">
            <a:extLst>
              <a:ext uri="{FF2B5EF4-FFF2-40B4-BE49-F238E27FC236}">
                <a16:creationId xmlns:a16="http://schemas.microsoft.com/office/drawing/2014/main" id="{BE8CCEDC-4113-D513-CAF0-A94AE69682DA}"/>
              </a:ext>
            </a:extLst>
          </p:cNvPr>
          <p:cNvGrpSpPr/>
          <p:nvPr/>
        </p:nvGrpSpPr>
        <p:grpSpPr>
          <a:xfrm>
            <a:off x="3950880" y="2713633"/>
            <a:ext cx="8054367" cy="3597287"/>
            <a:chOff x="281844" y="2590609"/>
            <a:chExt cx="8329819" cy="3720311"/>
          </a:xfrm>
        </p:grpSpPr>
        <p:sp>
          <p:nvSpPr>
            <p:cNvPr id="125" name="Freeform: Shape 124">
              <a:extLst>
                <a:ext uri="{FF2B5EF4-FFF2-40B4-BE49-F238E27FC236}">
                  <a16:creationId xmlns:a16="http://schemas.microsoft.com/office/drawing/2014/main" id="{14503CF4-4612-1FC4-5345-00010FA9B3ED}"/>
                </a:ext>
              </a:extLst>
            </p:cNvPr>
            <p:cNvSpPr/>
            <p:nvPr/>
          </p:nvSpPr>
          <p:spPr>
            <a:xfrm>
              <a:off x="1251204" y="3399672"/>
              <a:ext cx="4828540" cy="2374900"/>
            </a:xfrm>
            <a:custGeom>
              <a:avLst/>
              <a:gdLst>
                <a:gd name="connsiteX0" fmla="*/ 0 w 4828540"/>
                <a:gd name="connsiteY0" fmla="*/ 2374900 h 2374900"/>
                <a:gd name="connsiteX1" fmla="*/ 807720 w 4828540"/>
                <a:gd name="connsiteY1" fmla="*/ 2202180 h 2374900"/>
                <a:gd name="connsiteX2" fmla="*/ 1612900 w 4828540"/>
                <a:gd name="connsiteY2" fmla="*/ 2004060 h 2374900"/>
                <a:gd name="connsiteX3" fmla="*/ 2418080 w 4828540"/>
                <a:gd name="connsiteY3" fmla="*/ 1719580 h 2374900"/>
                <a:gd name="connsiteX4" fmla="*/ 3225800 w 4828540"/>
                <a:gd name="connsiteY4" fmla="*/ 1262380 h 2374900"/>
                <a:gd name="connsiteX5" fmla="*/ 4030980 w 4828540"/>
                <a:gd name="connsiteY5" fmla="*/ 574040 h 2374900"/>
                <a:gd name="connsiteX6" fmla="*/ 4828540 w 4828540"/>
                <a:gd name="connsiteY6" fmla="*/ 0 h 237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8540" h="2374900">
                  <a:moveTo>
                    <a:pt x="0" y="2374900"/>
                  </a:moveTo>
                  <a:lnTo>
                    <a:pt x="807720" y="2202180"/>
                  </a:lnTo>
                  <a:lnTo>
                    <a:pt x="1612900" y="2004060"/>
                  </a:lnTo>
                  <a:lnTo>
                    <a:pt x="2418080" y="1719580"/>
                  </a:lnTo>
                  <a:lnTo>
                    <a:pt x="3225800" y="1262380"/>
                  </a:lnTo>
                  <a:lnTo>
                    <a:pt x="4030980" y="574040"/>
                  </a:lnTo>
                  <a:lnTo>
                    <a:pt x="4828540" y="0"/>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124" name="Freeform: Shape 123">
              <a:extLst>
                <a:ext uri="{FF2B5EF4-FFF2-40B4-BE49-F238E27FC236}">
                  <a16:creationId xmlns:a16="http://schemas.microsoft.com/office/drawing/2014/main" id="{A3D09546-5B28-A158-1D5C-99F6E468C877}"/>
                </a:ext>
              </a:extLst>
            </p:cNvPr>
            <p:cNvSpPr/>
            <p:nvPr/>
          </p:nvSpPr>
          <p:spPr>
            <a:xfrm>
              <a:off x="1251204" y="4478538"/>
              <a:ext cx="4829175" cy="1299210"/>
            </a:xfrm>
            <a:custGeom>
              <a:avLst/>
              <a:gdLst>
                <a:gd name="connsiteX0" fmla="*/ 0 w 4747260"/>
                <a:gd name="connsiteY0" fmla="*/ 1148715 h 1148715"/>
                <a:gd name="connsiteX1" fmla="*/ 813435 w 4747260"/>
                <a:gd name="connsiteY1" fmla="*/ 1089660 h 1148715"/>
                <a:gd name="connsiteX2" fmla="*/ 1605915 w 4747260"/>
                <a:gd name="connsiteY2" fmla="*/ 986790 h 1148715"/>
                <a:gd name="connsiteX3" fmla="*/ 2415540 w 4747260"/>
                <a:gd name="connsiteY3" fmla="*/ 855345 h 1148715"/>
                <a:gd name="connsiteX4" fmla="*/ 3219450 w 4747260"/>
                <a:gd name="connsiteY4" fmla="*/ 622935 h 1148715"/>
                <a:gd name="connsiteX5" fmla="*/ 4025265 w 4747260"/>
                <a:gd name="connsiteY5" fmla="*/ 209550 h 1148715"/>
                <a:gd name="connsiteX6" fmla="*/ 4747260 w 4747260"/>
                <a:gd name="connsiteY6" fmla="*/ 0 h 1148715"/>
                <a:gd name="connsiteX0" fmla="*/ 0 w 4819650"/>
                <a:gd name="connsiteY0" fmla="*/ 1304925 h 1304925"/>
                <a:gd name="connsiteX1" fmla="*/ 813435 w 4819650"/>
                <a:gd name="connsiteY1" fmla="*/ 1245870 h 1304925"/>
                <a:gd name="connsiteX2" fmla="*/ 1605915 w 4819650"/>
                <a:gd name="connsiteY2" fmla="*/ 1143000 h 1304925"/>
                <a:gd name="connsiteX3" fmla="*/ 2415540 w 4819650"/>
                <a:gd name="connsiteY3" fmla="*/ 1011555 h 1304925"/>
                <a:gd name="connsiteX4" fmla="*/ 3219450 w 4819650"/>
                <a:gd name="connsiteY4" fmla="*/ 779145 h 1304925"/>
                <a:gd name="connsiteX5" fmla="*/ 4025265 w 4819650"/>
                <a:gd name="connsiteY5" fmla="*/ 365760 h 1304925"/>
                <a:gd name="connsiteX6" fmla="*/ 4819650 w 4819650"/>
                <a:gd name="connsiteY6" fmla="*/ 0 h 1304925"/>
                <a:gd name="connsiteX0" fmla="*/ 0 w 4819650"/>
                <a:gd name="connsiteY0" fmla="*/ 1304925 h 1304925"/>
                <a:gd name="connsiteX1" fmla="*/ 813435 w 4819650"/>
                <a:gd name="connsiteY1" fmla="*/ 1245870 h 1304925"/>
                <a:gd name="connsiteX2" fmla="*/ 1605915 w 4819650"/>
                <a:gd name="connsiteY2" fmla="*/ 1143000 h 1304925"/>
                <a:gd name="connsiteX3" fmla="*/ 2415540 w 4819650"/>
                <a:gd name="connsiteY3" fmla="*/ 1011555 h 1304925"/>
                <a:gd name="connsiteX4" fmla="*/ 3219450 w 4819650"/>
                <a:gd name="connsiteY4" fmla="*/ 779145 h 1304925"/>
                <a:gd name="connsiteX5" fmla="*/ 4025265 w 4819650"/>
                <a:gd name="connsiteY5" fmla="*/ 365760 h 1304925"/>
                <a:gd name="connsiteX6" fmla="*/ 4819650 w 4819650"/>
                <a:gd name="connsiteY6" fmla="*/ 0 h 1304925"/>
                <a:gd name="connsiteX0" fmla="*/ 0 w 4829175"/>
                <a:gd name="connsiteY0" fmla="*/ 1299210 h 1299210"/>
                <a:gd name="connsiteX1" fmla="*/ 813435 w 4829175"/>
                <a:gd name="connsiteY1" fmla="*/ 1240155 h 1299210"/>
                <a:gd name="connsiteX2" fmla="*/ 1605915 w 4829175"/>
                <a:gd name="connsiteY2" fmla="*/ 1137285 h 1299210"/>
                <a:gd name="connsiteX3" fmla="*/ 2415540 w 4829175"/>
                <a:gd name="connsiteY3" fmla="*/ 1005840 h 1299210"/>
                <a:gd name="connsiteX4" fmla="*/ 3219450 w 4829175"/>
                <a:gd name="connsiteY4" fmla="*/ 773430 h 1299210"/>
                <a:gd name="connsiteX5" fmla="*/ 4025265 w 4829175"/>
                <a:gd name="connsiteY5" fmla="*/ 360045 h 1299210"/>
                <a:gd name="connsiteX6" fmla="*/ 4829175 w 4829175"/>
                <a:gd name="connsiteY6" fmla="*/ 0 h 1299210"/>
                <a:gd name="connsiteX0" fmla="*/ 0 w 4829175"/>
                <a:gd name="connsiteY0" fmla="*/ 1299210 h 1299210"/>
                <a:gd name="connsiteX1" fmla="*/ 813435 w 4829175"/>
                <a:gd name="connsiteY1" fmla="*/ 1240155 h 1299210"/>
                <a:gd name="connsiteX2" fmla="*/ 1605915 w 4829175"/>
                <a:gd name="connsiteY2" fmla="*/ 1137285 h 1299210"/>
                <a:gd name="connsiteX3" fmla="*/ 2415540 w 4829175"/>
                <a:gd name="connsiteY3" fmla="*/ 1005840 h 1299210"/>
                <a:gd name="connsiteX4" fmla="*/ 3219450 w 4829175"/>
                <a:gd name="connsiteY4" fmla="*/ 773430 h 1299210"/>
                <a:gd name="connsiteX5" fmla="*/ 4025265 w 4829175"/>
                <a:gd name="connsiteY5" fmla="*/ 360045 h 1299210"/>
                <a:gd name="connsiteX6" fmla="*/ 4829175 w 4829175"/>
                <a:gd name="connsiteY6" fmla="*/ 0 h 1299210"/>
                <a:gd name="connsiteX0" fmla="*/ 0 w 4829175"/>
                <a:gd name="connsiteY0" fmla="*/ 1299210 h 1299210"/>
                <a:gd name="connsiteX1" fmla="*/ 813435 w 4829175"/>
                <a:gd name="connsiteY1" fmla="*/ 1240155 h 1299210"/>
                <a:gd name="connsiteX2" fmla="*/ 1605915 w 4829175"/>
                <a:gd name="connsiteY2" fmla="*/ 1137285 h 1299210"/>
                <a:gd name="connsiteX3" fmla="*/ 2415540 w 4829175"/>
                <a:gd name="connsiteY3" fmla="*/ 1005840 h 1299210"/>
                <a:gd name="connsiteX4" fmla="*/ 3219450 w 4829175"/>
                <a:gd name="connsiteY4" fmla="*/ 773430 h 1299210"/>
                <a:gd name="connsiteX5" fmla="*/ 4025265 w 4829175"/>
                <a:gd name="connsiteY5" fmla="*/ 360045 h 1299210"/>
                <a:gd name="connsiteX6" fmla="*/ 4829175 w 4829175"/>
                <a:gd name="connsiteY6" fmla="*/ 0 h 1299210"/>
                <a:gd name="connsiteX0" fmla="*/ 0 w 4829175"/>
                <a:gd name="connsiteY0" fmla="*/ 1299210 h 1299210"/>
                <a:gd name="connsiteX1" fmla="*/ 813435 w 4829175"/>
                <a:gd name="connsiteY1" fmla="*/ 1240155 h 1299210"/>
                <a:gd name="connsiteX2" fmla="*/ 1605915 w 4829175"/>
                <a:gd name="connsiteY2" fmla="*/ 1137285 h 1299210"/>
                <a:gd name="connsiteX3" fmla="*/ 2415540 w 4829175"/>
                <a:gd name="connsiteY3" fmla="*/ 1005840 h 1299210"/>
                <a:gd name="connsiteX4" fmla="*/ 3219450 w 4829175"/>
                <a:gd name="connsiteY4" fmla="*/ 773430 h 1299210"/>
                <a:gd name="connsiteX5" fmla="*/ 4025265 w 4829175"/>
                <a:gd name="connsiteY5" fmla="*/ 360045 h 1299210"/>
                <a:gd name="connsiteX6" fmla="*/ 4829175 w 4829175"/>
                <a:gd name="connsiteY6" fmla="*/ 0 h 1299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9175" h="1299210">
                  <a:moveTo>
                    <a:pt x="0" y="1299210"/>
                  </a:moveTo>
                  <a:lnTo>
                    <a:pt x="813435" y="1240155"/>
                  </a:lnTo>
                  <a:lnTo>
                    <a:pt x="1605915" y="1137285"/>
                  </a:lnTo>
                  <a:lnTo>
                    <a:pt x="2415540" y="1005840"/>
                  </a:lnTo>
                  <a:lnTo>
                    <a:pt x="3219450" y="773430"/>
                  </a:lnTo>
                  <a:lnTo>
                    <a:pt x="4025265" y="360045"/>
                  </a:lnTo>
                  <a:cubicBezTo>
                    <a:pt x="4252595" y="273050"/>
                    <a:pt x="4173220" y="298450"/>
                    <a:pt x="4829175" y="0"/>
                  </a:cubicBez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123" name="Freeform: Shape 122">
              <a:extLst>
                <a:ext uri="{FF2B5EF4-FFF2-40B4-BE49-F238E27FC236}">
                  <a16:creationId xmlns:a16="http://schemas.microsoft.com/office/drawing/2014/main" id="{62813AE5-93C1-8CEA-9F5F-7CC359796981}"/>
                </a:ext>
              </a:extLst>
            </p:cNvPr>
            <p:cNvSpPr/>
            <p:nvPr/>
          </p:nvSpPr>
          <p:spPr>
            <a:xfrm>
              <a:off x="1251204" y="4750952"/>
              <a:ext cx="4827270" cy="1057275"/>
            </a:xfrm>
            <a:custGeom>
              <a:avLst/>
              <a:gdLst>
                <a:gd name="connsiteX0" fmla="*/ 0 w 4827270"/>
                <a:gd name="connsiteY0" fmla="*/ 1028700 h 1057275"/>
                <a:gd name="connsiteX1" fmla="*/ 805815 w 4827270"/>
                <a:gd name="connsiteY1" fmla="*/ 1057275 h 1057275"/>
                <a:gd name="connsiteX2" fmla="*/ 1607820 w 4827270"/>
                <a:gd name="connsiteY2" fmla="*/ 967740 h 1057275"/>
                <a:gd name="connsiteX3" fmla="*/ 2415540 w 4827270"/>
                <a:gd name="connsiteY3" fmla="*/ 855345 h 1057275"/>
                <a:gd name="connsiteX4" fmla="*/ 3221355 w 4827270"/>
                <a:gd name="connsiteY4" fmla="*/ 544830 h 1057275"/>
                <a:gd name="connsiteX5" fmla="*/ 4027170 w 4827270"/>
                <a:gd name="connsiteY5" fmla="*/ 264795 h 1057275"/>
                <a:gd name="connsiteX6" fmla="*/ 4827270 w 4827270"/>
                <a:gd name="connsiteY6" fmla="*/ 0 h 1057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270" h="1057275">
                  <a:moveTo>
                    <a:pt x="0" y="1028700"/>
                  </a:moveTo>
                  <a:lnTo>
                    <a:pt x="805815" y="1057275"/>
                  </a:lnTo>
                  <a:lnTo>
                    <a:pt x="1607820" y="967740"/>
                  </a:lnTo>
                  <a:lnTo>
                    <a:pt x="2415540" y="855345"/>
                  </a:lnTo>
                  <a:lnTo>
                    <a:pt x="3221355" y="544830"/>
                  </a:lnTo>
                  <a:lnTo>
                    <a:pt x="4027170" y="264795"/>
                  </a:lnTo>
                  <a:lnTo>
                    <a:pt x="4827270" y="0"/>
                  </a:lnTo>
                </a:path>
              </a:pathLst>
            </a:custGeom>
            <a:no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122" name="Freeform: Shape 121">
              <a:extLst>
                <a:ext uri="{FF2B5EF4-FFF2-40B4-BE49-F238E27FC236}">
                  <a16:creationId xmlns:a16="http://schemas.microsoft.com/office/drawing/2014/main" id="{05E717AE-A7B4-DB84-1C99-833EAEDFE1FF}"/>
                </a:ext>
              </a:extLst>
            </p:cNvPr>
            <p:cNvSpPr/>
            <p:nvPr/>
          </p:nvSpPr>
          <p:spPr>
            <a:xfrm>
              <a:off x="1248664" y="5530732"/>
              <a:ext cx="4828540" cy="276860"/>
            </a:xfrm>
            <a:custGeom>
              <a:avLst/>
              <a:gdLst>
                <a:gd name="connsiteX0" fmla="*/ 0 w 4828540"/>
                <a:gd name="connsiteY0" fmla="*/ 246380 h 276860"/>
                <a:gd name="connsiteX1" fmla="*/ 812800 w 4828540"/>
                <a:gd name="connsiteY1" fmla="*/ 276860 h 276860"/>
                <a:gd name="connsiteX2" fmla="*/ 1612900 w 4828540"/>
                <a:gd name="connsiteY2" fmla="*/ 269240 h 276860"/>
                <a:gd name="connsiteX3" fmla="*/ 2418080 w 4828540"/>
                <a:gd name="connsiteY3" fmla="*/ 238760 h 276860"/>
                <a:gd name="connsiteX4" fmla="*/ 3220720 w 4828540"/>
                <a:gd name="connsiteY4" fmla="*/ 121920 h 276860"/>
                <a:gd name="connsiteX5" fmla="*/ 4043680 w 4828540"/>
                <a:gd name="connsiteY5" fmla="*/ 71120 h 276860"/>
                <a:gd name="connsiteX6" fmla="*/ 4828540 w 4828540"/>
                <a:gd name="connsiteY6" fmla="*/ 0 h 276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8540" h="276860">
                  <a:moveTo>
                    <a:pt x="0" y="246380"/>
                  </a:moveTo>
                  <a:lnTo>
                    <a:pt x="812800" y="276860"/>
                  </a:lnTo>
                  <a:lnTo>
                    <a:pt x="1612900" y="269240"/>
                  </a:lnTo>
                  <a:lnTo>
                    <a:pt x="2418080" y="238760"/>
                  </a:lnTo>
                  <a:lnTo>
                    <a:pt x="3220720" y="121920"/>
                  </a:lnTo>
                  <a:lnTo>
                    <a:pt x="4043680" y="71120"/>
                  </a:lnTo>
                  <a:lnTo>
                    <a:pt x="4828540" y="0"/>
                  </a:lnTo>
                </a:path>
              </a:pathLst>
            </a:custGeom>
            <a:no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grpSp>
          <p:nvGrpSpPr>
            <p:cNvPr id="86" name="Group 85">
              <a:extLst>
                <a:ext uri="{FF2B5EF4-FFF2-40B4-BE49-F238E27FC236}">
                  <a16:creationId xmlns:a16="http://schemas.microsoft.com/office/drawing/2014/main" id="{6CDA7F40-A19E-44F9-BF5E-B40DE43E7D16}"/>
                </a:ext>
              </a:extLst>
            </p:cNvPr>
            <p:cNvGrpSpPr/>
            <p:nvPr/>
          </p:nvGrpSpPr>
          <p:grpSpPr>
            <a:xfrm>
              <a:off x="4436427" y="5155447"/>
              <a:ext cx="64008" cy="272407"/>
              <a:chOff x="6800850" y="4577961"/>
              <a:chExt cx="200024" cy="349635"/>
            </a:xfrm>
          </p:grpSpPr>
          <p:cxnSp>
            <p:nvCxnSpPr>
              <p:cNvPr id="87" name="Straight Connector 86">
                <a:extLst>
                  <a:ext uri="{FF2B5EF4-FFF2-40B4-BE49-F238E27FC236}">
                    <a16:creationId xmlns:a16="http://schemas.microsoft.com/office/drawing/2014/main" id="{31261142-01AE-96CF-4B6B-09F7750A82DF}"/>
                  </a:ext>
                </a:extLst>
              </p:cNvPr>
              <p:cNvCxnSpPr>
                <a:cxnSpLocks/>
              </p:cNvCxnSpPr>
              <p:nvPr/>
            </p:nvCxnSpPr>
            <p:spPr>
              <a:xfrm>
                <a:off x="6900862" y="4577961"/>
                <a:ext cx="0" cy="349635"/>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AAA1A353-70D5-BCF8-67CF-74A56FBCE05A}"/>
                  </a:ext>
                </a:extLst>
              </p:cNvPr>
              <p:cNvCxnSpPr>
                <a:cxnSpLocks/>
              </p:cNvCxnSpPr>
              <p:nvPr/>
            </p:nvCxnSpPr>
            <p:spPr>
              <a:xfrm flipH="1">
                <a:off x="6800850" y="4578436"/>
                <a:ext cx="20002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36E78062-5B99-4FF8-7E1B-C44FE1E5F8B2}"/>
                  </a:ext>
                </a:extLst>
              </p:cNvPr>
              <p:cNvCxnSpPr>
                <a:cxnSpLocks/>
              </p:cNvCxnSpPr>
              <p:nvPr/>
            </p:nvCxnSpPr>
            <p:spPr>
              <a:xfrm flipH="1">
                <a:off x="6800850" y="4926716"/>
                <a:ext cx="20002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94" name="Group 93">
              <a:extLst>
                <a:ext uri="{FF2B5EF4-FFF2-40B4-BE49-F238E27FC236}">
                  <a16:creationId xmlns:a16="http://schemas.microsoft.com/office/drawing/2014/main" id="{AD93DA2F-32A4-E904-C193-DB3353D37F71}"/>
                </a:ext>
              </a:extLst>
            </p:cNvPr>
            <p:cNvGrpSpPr/>
            <p:nvPr/>
          </p:nvGrpSpPr>
          <p:grpSpPr>
            <a:xfrm>
              <a:off x="5242537" y="4682941"/>
              <a:ext cx="64008" cy="329184"/>
              <a:chOff x="6800850" y="4577961"/>
              <a:chExt cx="200024" cy="349635"/>
            </a:xfrm>
          </p:grpSpPr>
          <p:cxnSp>
            <p:nvCxnSpPr>
              <p:cNvPr id="95" name="Straight Connector 94">
                <a:extLst>
                  <a:ext uri="{FF2B5EF4-FFF2-40B4-BE49-F238E27FC236}">
                    <a16:creationId xmlns:a16="http://schemas.microsoft.com/office/drawing/2014/main" id="{FE1D3C06-C165-C952-C34E-74F3C2C316C9}"/>
                  </a:ext>
                </a:extLst>
              </p:cNvPr>
              <p:cNvCxnSpPr>
                <a:cxnSpLocks/>
              </p:cNvCxnSpPr>
              <p:nvPr/>
            </p:nvCxnSpPr>
            <p:spPr>
              <a:xfrm>
                <a:off x="6900862" y="4577961"/>
                <a:ext cx="0" cy="3496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4884ED92-AA9C-0515-A458-984D4A8A2FEB}"/>
                  </a:ext>
                </a:extLst>
              </p:cNvPr>
              <p:cNvCxnSpPr>
                <a:cxnSpLocks/>
              </p:cNvCxnSpPr>
              <p:nvPr/>
            </p:nvCxnSpPr>
            <p:spPr>
              <a:xfrm flipH="1">
                <a:off x="6800850" y="4578436"/>
                <a:ext cx="20002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D9C66284-4093-5F74-E8DD-C3DF3B6F81D9}"/>
                  </a:ext>
                </a:extLst>
              </p:cNvPr>
              <p:cNvCxnSpPr>
                <a:cxnSpLocks/>
              </p:cNvCxnSpPr>
              <p:nvPr/>
            </p:nvCxnSpPr>
            <p:spPr>
              <a:xfrm flipH="1">
                <a:off x="6800850" y="4926716"/>
                <a:ext cx="20002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2" name="Group 101">
              <a:extLst>
                <a:ext uri="{FF2B5EF4-FFF2-40B4-BE49-F238E27FC236}">
                  <a16:creationId xmlns:a16="http://schemas.microsoft.com/office/drawing/2014/main" id="{EBB2BBDC-003E-2665-6E7F-E0E38ADAF20C}"/>
                </a:ext>
              </a:extLst>
            </p:cNvPr>
            <p:cNvGrpSpPr/>
            <p:nvPr/>
          </p:nvGrpSpPr>
          <p:grpSpPr>
            <a:xfrm>
              <a:off x="4436427" y="4432017"/>
              <a:ext cx="64008" cy="465379"/>
              <a:chOff x="6800850" y="4577961"/>
              <a:chExt cx="200024" cy="349635"/>
            </a:xfrm>
          </p:grpSpPr>
          <p:cxnSp>
            <p:nvCxnSpPr>
              <p:cNvPr id="103" name="Straight Connector 102">
                <a:extLst>
                  <a:ext uri="{FF2B5EF4-FFF2-40B4-BE49-F238E27FC236}">
                    <a16:creationId xmlns:a16="http://schemas.microsoft.com/office/drawing/2014/main" id="{C0DD744F-C3AF-9C5E-482C-FEAF1D196A4A}"/>
                  </a:ext>
                </a:extLst>
              </p:cNvPr>
              <p:cNvCxnSpPr>
                <a:cxnSpLocks/>
              </p:cNvCxnSpPr>
              <p:nvPr/>
            </p:nvCxnSpPr>
            <p:spPr>
              <a:xfrm>
                <a:off x="6900862" y="4577961"/>
                <a:ext cx="0" cy="3496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3685E0D7-7A7C-EA47-CE85-B6CCA014FABF}"/>
                  </a:ext>
                </a:extLst>
              </p:cNvPr>
              <p:cNvCxnSpPr>
                <a:cxnSpLocks/>
              </p:cNvCxnSpPr>
              <p:nvPr/>
            </p:nvCxnSpPr>
            <p:spPr>
              <a:xfrm flipH="1">
                <a:off x="6800850" y="4578436"/>
                <a:ext cx="20002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16EF1CE6-FC99-0788-6260-00E8E57B7AA1}"/>
                  </a:ext>
                </a:extLst>
              </p:cNvPr>
              <p:cNvCxnSpPr>
                <a:cxnSpLocks/>
              </p:cNvCxnSpPr>
              <p:nvPr/>
            </p:nvCxnSpPr>
            <p:spPr>
              <a:xfrm flipH="1">
                <a:off x="6800850" y="4926716"/>
                <a:ext cx="20002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5" name="Group 34">
              <a:extLst>
                <a:ext uri="{FF2B5EF4-FFF2-40B4-BE49-F238E27FC236}">
                  <a16:creationId xmlns:a16="http://schemas.microsoft.com/office/drawing/2014/main" id="{66A76257-9296-D87C-B392-9E37D6D5B083}"/>
                </a:ext>
              </a:extLst>
            </p:cNvPr>
            <p:cNvGrpSpPr/>
            <p:nvPr/>
          </p:nvGrpSpPr>
          <p:grpSpPr>
            <a:xfrm>
              <a:off x="6041747" y="5411852"/>
              <a:ext cx="64008" cy="219456"/>
              <a:chOff x="6800850" y="4577961"/>
              <a:chExt cx="200024" cy="349635"/>
            </a:xfrm>
          </p:grpSpPr>
          <p:cxnSp>
            <p:nvCxnSpPr>
              <p:cNvPr id="37" name="Straight Connector 36">
                <a:extLst>
                  <a:ext uri="{FF2B5EF4-FFF2-40B4-BE49-F238E27FC236}">
                    <a16:creationId xmlns:a16="http://schemas.microsoft.com/office/drawing/2014/main" id="{E53DC8CD-C2D1-CA62-1CEE-76E8EC608B41}"/>
                  </a:ext>
                </a:extLst>
              </p:cNvPr>
              <p:cNvCxnSpPr>
                <a:cxnSpLocks/>
              </p:cNvCxnSpPr>
              <p:nvPr/>
            </p:nvCxnSpPr>
            <p:spPr>
              <a:xfrm>
                <a:off x="6900862" y="4577961"/>
                <a:ext cx="0" cy="349635"/>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DFD1CA65-F7C8-BDBA-041F-E038045CF447}"/>
                  </a:ext>
                </a:extLst>
              </p:cNvPr>
              <p:cNvCxnSpPr>
                <a:cxnSpLocks/>
              </p:cNvCxnSpPr>
              <p:nvPr/>
            </p:nvCxnSpPr>
            <p:spPr>
              <a:xfrm flipH="1">
                <a:off x="6800850" y="457843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1AF48FE9-4060-B523-FED6-41281E4CB148}"/>
                  </a:ext>
                </a:extLst>
              </p:cNvPr>
              <p:cNvCxnSpPr>
                <a:cxnSpLocks/>
              </p:cNvCxnSpPr>
              <p:nvPr/>
            </p:nvCxnSpPr>
            <p:spPr>
              <a:xfrm flipH="1">
                <a:off x="6800850" y="492671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grpSp>
        <p:grpSp>
          <p:nvGrpSpPr>
            <p:cNvPr id="66" name="Group 65">
              <a:extLst>
                <a:ext uri="{FF2B5EF4-FFF2-40B4-BE49-F238E27FC236}">
                  <a16:creationId xmlns:a16="http://schemas.microsoft.com/office/drawing/2014/main" id="{D857EDD1-83C5-233B-D659-15484212A523}"/>
                </a:ext>
              </a:extLst>
            </p:cNvPr>
            <p:cNvGrpSpPr/>
            <p:nvPr/>
          </p:nvGrpSpPr>
          <p:grpSpPr>
            <a:xfrm>
              <a:off x="5242537" y="5521271"/>
              <a:ext cx="64008" cy="164592"/>
              <a:chOff x="6800850" y="4577961"/>
              <a:chExt cx="200024" cy="349635"/>
            </a:xfrm>
          </p:grpSpPr>
          <p:cxnSp>
            <p:nvCxnSpPr>
              <p:cNvPr id="67" name="Straight Connector 66">
                <a:extLst>
                  <a:ext uri="{FF2B5EF4-FFF2-40B4-BE49-F238E27FC236}">
                    <a16:creationId xmlns:a16="http://schemas.microsoft.com/office/drawing/2014/main" id="{ECD270D7-778A-46FA-74EA-DF50E66723DB}"/>
                  </a:ext>
                </a:extLst>
              </p:cNvPr>
              <p:cNvCxnSpPr>
                <a:cxnSpLocks/>
              </p:cNvCxnSpPr>
              <p:nvPr/>
            </p:nvCxnSpPr>
            <p:spPr>
              <a:xfrm>
                <a:off x="6900862" y="4577961"/>
                <a:ext cx="0" cy="349635"/>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FD26D5D4-9205-A270-482E-C1502E8FAF44}"/>
                  </a:ext>
                </a:extLst>
              </p:cNvPr>
              <p:cNvCxnSpPr>
                <a:cxnSpLocks/>
              </p:cNvCxnSpPr>
              <p:nvPr/>
            </p:nvCxnSpPr>
            <p:spPr>
              <a:xfrm flipH="1">
                <a:off x="6800850" y="457843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BC8B6847-8A39-4326-A694-DCE30DC81F2B}"/>
                  </a:ext>
                </a:extLst>
              </p:cNvPr>
              <p:cNvCxnSpPr>
                <a:cxnSpLocks/>
              </p:cNvCxnSpPr>
              <p:nvPr/>
            </p:nvCxnSpPr>
            <p:spPr>
              <a:xfrm flipH="1">
                <a:off x="6800850" y="492671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grpSp>
        <p:grpSp>
          <p:nvGrpSpPr>
            <p:cNvPr id="70" name="Group 69">
              <a:extLst>
                <a:ext uri="{FF2B5EF4-FFF2-40B4-BE49-F238E27FC236}">
                  <a16:creationId xmlns:a16="http://schemas.microsoft.com/office/drawing/2014/main" id="{70DCF3D9-68AD-A9DA-C836-337FC87139D5}"/>
                </a:ext>
              </a:extLst>
            </p:cNvPr>
            <p:cNvGrpSpPr/>
            <p:nvPr/>
          </p:nvGrpSpPr>
          <p:grpSpPr>
            <a:xfrm>
              <a:off x="4436427" y="5584031"/>
              <a:ext cx="64008" cy="155448"/>
              <a:chOff x="6800850" y="4577961"/>
              <a:chExt cx="200024" cy="349635"/>
            </a:xfrm>
          </p:grpSpPr>
          <p:cxnSp>
            <p:nvCxnSpPr>
              <p:cNvPr id="71" name="Straight Connector 70">
                <a:extLst>
                  <a:ext uri="{FF2B5EF4-FFF2-40B4-BE49-F238E27FC236}">
                    <a16:creationId xmlns:a16="http://schemas.microsoft.com/office/drawing/2014/main" id="{3BF23C6C-CBF8-7FFB-3A91-3DC4DEBB5EDE}"/>
                  </a:ext>
                </a:extLst>
              </p:cNvPr>
              <p:cNvCxnSpPr>
                <a:cxnSpLocks/>
              </p:cNvCxnSpPr>
              <p:nvPr/>
            </p:nvCxnSpPr>
            <p:spPr>
              <a:xfrm>
                <a:off x="6900862" y="4577961"/>
                <a:ext cx="0" cy="349635"/>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12C5F754-6216-77A6-AE49-250E88CA391F}"/>
                  </a:ext>
                </a:extLst>
              </p:cNvPr>
              <p:cNvCxnSpPr>
                <a:cxnSpLocks/>
              </p:cNvCxnSpPr>
              <p:nvPr/>
            </p:nvCxnSpPr>
            <p:spPr>
              <a:xfrm flipH="1">
                <a:off x="6800850" y="457843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6D0A613D-0309-5E1F-AA1B-DB2E99F3FA0B}"/>
                  </a:ext>
                </a:extLst>
              </p:cNvPr>
              <p:cNvCxnSpPr>
                <a:cxnSpLocks/>
              </p:cNvCxnSpPr>
              <p:nvPr/>
            </p:nvCxnSpPr>
            <p:spPr>
              <a:xfrm flipH="1">
                <a:off x="6800850" y="4926716"/>
                <a:ext cx="20002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grpSp>
        <p:grpSp>
          <p:nvGrpSpPr>
            <p:cNvPr id="78" name="Group 77">
              <a:extLst>
                <a:ext uri="{FF2B5EF4-FFF2-40B4-BE49-F238E27FC236}">
                  <a16:creationId xmlns:a16="http://schemas.microsoft.com/office/drawing/2014/main" id="{63331557-CCB4-C9C6-3A15-02635C1F44B4}"/>
                </a:ext>
              </a:extLst>
            </p:cNvPr>
            <p:cNvGrpSpPr/>
            <p:nvPr/>
          </p:nvGrpSpPr>
          <p:grpSpPr>
            <a:xfrm>
              <a:off x="6041747" y="4578447"/>
              <a:ext cx="64008" cy="329184"/>
              <a:chOff x="6800850" y="4577961"/>
              <a:chExt cx="200024" cy="349635"/>
            </a:xfrm>
          </p:grpSpPr>
          <p:cxnSp>
            <p:nvCxnSpPr>
              <p:cNvPr id="79" name="Straight Connector 78">
                <a:extLst>
                  <a:ext uri="{FF2B5EF4-FFF2-40B4-BE49-F238E27FC236}">
                    <a16:creationId xmlns:a16="http://schemas.microsoft.com/office/drawing/2014/main" id="{4BCB180E-6650-0D8F-2A2C-C348BE504457}"/>
                  </a:ext>
                </a:extLst>
              </p:cNvPr>
              <p:cNvCxnSpPr>
                <a:cxnSpLocks/>
              </p:cNvCxnSpPr>
              <p:nvPr/>
            </p:nvCxnSpPr>
            <p:spPr>
              <a:xfrm>
                <a:off x="6900862" y="4577961"/>
                <a:ext cx="0" cy="349635"/>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62EDD5EF-4F99-3B92-FFEF-692258DCB7BB}"/>
                  </a:ext>
                </a:extLst>
              </p:cNvPr>
              <p:cNvCxnSpPr>
                <a:cxnSpLocks/>
              </p:cNvCxnSpPr>
              <p:nvPr/>
            </p:nvCxnSpPr>
            <p:spPr>
              <a:xfrm flipH="1">
                <a:off x="6800850" y="4578436"/>
                <a:ext cx="20002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37C14301-BA2F-96D0-EE2A-B2783805F2D8}"/>
                  </a:ext>
                </a:extLst>
              </p:cNvPr>
              <p:cNvCxnSpPr>
                <a:cxnSpLocks/>
              </p:cNvCxnSpPr>
              <p:nvPr/>
            </p:nvCxnSpPr>
            <p:spPr>
              <a:xfrm flipH="1">
                <a:off x="6800850" y="4926716"/>
                <a:ext cx="20002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82" name="Group 81">
              <a:extLst>
                <a:ext uri="{FF2B5EF4-FFF2-40B4-BE49-F238E27FC236}">
                  <a16:creationId xmlns:a16="http://schemas.microsoft.com/office/drawing/2014/main" id="{3CDC0B43-58C0-58B3-3EDB-F956A3B0D307}"/>
                </a:ext>
              </a:extLst>
            </p:cNvPr>
            <p:cNvGrpSpPr/>
            <p:nvPr/>
          </p:nvGrpSpPr>
          <p:grpSpPr>
            <a:xfrm>
              <a:off x="5242537" y="4839967"/>
              <a:ext cx="64008" cy="352829"/>
              <a:chOff x="6800850" y="4577961"/>
              <a:chExt cx="200024" cy="349635"/>
            </a:xfrm>
          </p:grpSpPr>
          <p:cxnSp>
            <p:nvCxnSpPr>
              <p:cNvPr id="83" name="Straight Connector 82">
                <a:extLst>
                  <a:ext uri="{FF2B5EF4-FFF2-40B4-BE49-F238E27FC236}">
                    <a16:creationId xmlns:a16="http://schemas.microsoft.com/office/drawing/2014/main" id="{5672F065-5379-A395-7832-7D1E1C0D5433}"/>
                  </a:ext>
                </a:extLst>
              </p:cNvPr>
              <p:cNvCxnSpPr>
                <a:cxnSpLocks/>
              </p:cNvCxnSpPr>
              <p:nvPr/>
            </p:nvCxnSpPr>
            <p:spPr>
              <a:xfrm>
                <a:off x="6900862" y="4577961"/>
                <a:ext cx="0" cy="349635"/>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4C116CB5-5F7D-68EF-610E-FDCD01FEA4B1}"/>
                  </a:ext>
                </a:extLst>
              </p:cNvPr>
              <p:cNvCxnSpPr>
                <a:cxnSpLocks/>
              </p:cNvCxnSpPr>
              <p:nvPr/>
            </p:nvCxnSpPr>
            <p:spPr>
              <a:xfrm flipH="1">
                <a:off x="6800850" y="4578436"/>
                <a:ext cx="20002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D456175B-F29B-BCB0-1FC1-0C1530F4117B}"/>
                  </a:ext>
                </a:extLst>
              </p:cNvPr>
              <p:cNvCxnSpPr>
                <a:cxnSpLocks/>
              </p:cNvCxnSpPr>
              <p:nvPr/>
            </p:nvCxnSpPr>
            <p:spPr>
              <a:xfrm flipH="1">
                <a:off x="6800850" y="4926716"/>
                <a:ext cx="20002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90" name="Group 89">
              <a:extLst>
                <a:ext uri="{FF2B5EF4-FFF2-40B4-BE49-F238E27FC236}">
                  <a16:creationId xmlns:a16="http://schemas.microsoft.com/office/drawing/2014/main" id="{D55C9AD0-2DF3-3DDD-EA96-C8C7D5699BC3}"/>
                </a:ext>
              </a:extLst>
            </p:cNvPr>
            <p:cNvGrpSpPr/>
            <p:nvPr/>
          </p:nvGrpSpPr>
          <p:grpSpPr>
            <a:xfrm>
              <a:off x="6041747" y="4201711"/>
              <a:ext cx="64008" cy="565909"/>
              <a:chOff x="6800850" y="4577961"/>
              <a:chExt cx="200024" cy="349635"/>
            </a:xfrm>
          </p:grpSpPr>
          <p:cxnSp>
            <p:nvCxnSpPr>
              <p:cNvPr id="91" name="Straight Connector 90">
                <a:extLst>
                  <a:ext uri="{FF2B5EF4-FFF2-40B4-BE49-F238E27FC236}">
                    <a16:creationId xmlns:a16="http://schemas.microsoft.com/office/drawing/2014/main" id="{316B8EF7-3429-7DF6-2618-ECB41F778E50}"/>
                  </a:ext>
                </a:extLst>
              </p:cNvPr>
              <p:cNvCxnSpPr>
                <a:cxnSpLocks/>
              </p:cNvCxnSpPr>
              <p:nvPr/>
            </p:nvCxnSpPr>
            <p:spPr>
              <a:xfrm>
                <a:off x="6900862" y="4577961"/>
                <a:ext cx="0" cy="3496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5364D6B6-2790-4DBD-1967-8FDADF18E6BC}"/>
                  </a:ext>
                </a:extLst>
              </p:cNvPr>
              <p:cNvCxnSpPr>
                <a:cxnSpLocks/>
              </p:cNvCxnSpPr>
              <p:nvPr/>
            </p:nvCxnSpPr>
            <p:spPr>
              <a:xfrm flipH="1">
                <a:off x="6800850" y="4578436"/>
                <a:ext cx="20002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4762317D-F15A-1AD3-CD3A-67A5352C4A00}"/>
                  </a:ext>
                </a:extLst>
              </p:cNvPr>
              <p:cNvCxnSpPr>
                <a:cxnSpLocks/>
              </p:cNvCxnSpPr>
              <p:nvPr/>
            </p:nvCxnSpPr>
            <p:spPr>
              <a:xfrm flipH="1">
                <a:off x="6800850" y="4926716"/>
                <a:ext cx="20002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8" name="Group 97">
              <a:extLst>
                <a:ext uri="{FF2B5EF4-FFF2-40B4-BE49-F238E27FC236}">
                  <a16:creationId xmlns:a16="http://schemas.microsoft.com/office/drawing/2014/main" id="{DB6C285D-2CB6-FAA3-0CBA-317BBA756C59}"/>
                </a:ext>
              </a:extLst>
            </p:cNvPr>
            <p:cNvGrpSpPr/>
            <p:nvPr/>
          </p:nvGrpSpPr>
          <p:grpSpPr>
            <a:xfrm>
              <a:off x="4436427" y="5037432"/>
              <a:ext cx="64008" cy="429768"/>
              <a:chOff x="6800850" y="4577961"/>
              <a:chExt cx="200024" cy="349635"/>
            </a:xfrm>
          </p:grpSpPr>
          <p:cxnSp>
            <p:nvCxnSpPr>
              <p:cNvPr id="99" name="Straight Connector 98">
                <a:extLst>
                  <a:ext uri="{FF2B5EF4-FFF2-40B4-BE49-F238E27FC236}">
                    <a16:creationId xmlns:a16="http://schemas.microsoft.com/office/drawing/2014/main" id="{54BC3899-FF5C-2401-2DDC-A01C15E4A3BC}"/>
                  </a:ext>
                </a:extLst>
              </p:cNvPr>
              <p:cNvCxnSpPr>
                <a:cxnSpLocks/>
              </p:cNvCxnSpPr>
              <p:nvPr/>
            </p:nvCxnSpPr>
            <p:spPr>
              <a:xfrm>
                <a:off x="6900862" y="4577961"/>
                <a:ext cx="0" cy="3496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4211948A-67CF-144C-E687-6768A636450A}"/>
                  </a:ext>
                </a:extLst>
              </p:cNvPr>
              <p:cNvCxnSpPr>
                <a:cxnSpLocks/>
              </p:cNvCxnSpPr>
              <p:nvPr/>
            </p:nvCxnSpPr>
            <p:spPr>
              <a:xfrm flipH="1">
                <a:off x="6800850" y="4578436"/>
                <a:ext cx="20002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E004FDC7-AF83-D056-CD16-48E5F2608183}"/>
                  </a:ext>
                </a:extLst>
              </p:cNvPr>
              <p:cNvCxnSpPr>
                <a:cxnSpLocks/>
              </p:cNvCxnSpPr>
              <p:nvPr/>
            </p:nvCxnSpPr>
            <p:spPr>
              <a:xfrm flipH="1">
                <a:off x="6800850" y="4926716"/>
                <a:ext cx="20002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6" name="Group 105">
              <a:extLst>
                <a:ext uri="{FF2B5EF4-FFF2-40B4-BE49-F238E27FC236}">
                  <a16:creationId xmlns:a16="http://schemas.microsoft.com/office/drawing/2014/main" id="{6B07BDDD-A43F-C943-26F2-CD9738B15B76}"/>
                </a:ext>
              </a:extLst>
            </p:cNvPr>
            <p:cNvGrpSpPr/>
            <p:nvPr/>
          </p:nvGrpSpPr>
          <p:grpSpPr>
            <a:xfrm>
              <a:off x="3631565" y="4986892"/>
              <a:ext cx="64008" cy="265176"/>
              <a:chOff x="6800850" y="4577961"/>
              <a:chExt cx="200024" cy="349635"/>
            </a:xfrm>
          </p:grpSpPr>
          <p:cxnSp>
            <p:nvCxnSpPr>
              <p:cNvPr id="107" name="Straight Connector 106">
                <a:extLst>
                  <a:ext uri="{FF2B5EF4-FFF2-40B4-BE49-F238E27FC236}">
                    <a16:creationId xmlns:a16="http://schemas.microsoft.com/office/drawing/2014/main" id="{E5258158-11C3-1793-8DD9-4D840062C583}"/>
                  </a:ext>
                </a:extLst>
              </p:cNvPr>
              <p:cNvCxnSpPr>
                <a:cxnSpLocks/>
              </p:cNvCxnSpPr>
              <p:nvPr/>
            </p:nvCxnSpPr>
            <p:spPr>
              <a:xfrm>
                <a:off x="6900862" y="4577961"/>
                <a:ext cx="0" cy="3496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C090BCCD-01D1-563E-AED9-E52B6CA4B018}"/>
                  </a:ext>
                </a:extLst>
              </p:cNvPr>
              <p:cNvCxnSpPr>
                <a:cxnSpLocks/>
              </p:cNvCxnSpPr>
              <p:nvPr/>
            </p:nvCxnSpPr>
            <p:spPr>
              <a:xfrm flipH="1">
                <a:off x="6800850" y="4578436"/>
                <a:ext cx="20002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E7B1154B-C2A3-82FF-F84F-C00DCE0E16F5}"/>
                  </a:ext>
                </a:extLst>
              </p:cNvPr>
              <p:cNvCxnSpPr>
                <a:cxnSpLocks/>
              </p:cNvCxnSpPr>
              <p:nvPr/>
            </p:nvCxnSpPr>
            <p:spPr>
              <a:xfrm flipH="1">
                <a:off x="6800850" y="4926716"/>
                <a:ext cx="20002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0" name="Group 109">
              <a:extLst>
                <a:ext uri="{FF2B5EF4-FFF2-40B4-BE49-F238E27FC236}">
                  <a16:creationId xmlns:a16="http://schemas.microsoft.com/office/drawing/2014/main" id="{1CFC8251-2310-4F89-AEB4-E5CC132DE0DB}"/>
                </a:ext>
              </a:extLst>
            </p:cNvPr>
            <p:cNvGrpSpPr/>
            <p:nvPr/>
          </p:nvGrpSpPr>
          <p:grpSpPr>
            <a:xfrm>
              <a:off x="5242537" y="3659843"/>
              <a:ext cx="64008" cy="621792"/>
              <a:chOff x="6800850" y="4577961"/>
              <a:chExt cx="200024" cy="349635"/>
            </a:xfrm>
          </p:grpSpPr>
          <p:cxnSp>
            <p:nvCxnSpPr>
              <p:cNvPr id="111" name="Straight Connector 110">
                <a:extLst>
                  <a:ext uri="{FF2B5EF4-FFF2-40B4-BE49-F238E27FC236}">
                    <a16:creationId xmlns:a16="http://schemas.microsoft.com/office/drawing/2014/main" id="{BE93358E-CC12-6020-F0A1-FBC542705C77}"/>
                  </a:ext>
                </a:extLst>
              </p:cNvPr>
              <p:cNvCxnSpPr>
                <a:cxnSpLocks/>
              </p:cNvCxnSpPr>
              <p:nvPr/>
            </p:nvCxnSpPr>
            <p:spPr>
              <a:xfrm>
                <a:off x="6900862" y="4577961"/>
                <a:ext cx="0" cy="3496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770AD324-CD9D-9135-C4CE-CC07DDA1EAF5}"/>
                  </a:ext>
                </a:extLst>
              </p:cNvPr>
              <p:cNvCxnSpPr>
                <a:cxnSpLocks/>
              </p:cNvCxnSpPr>
              <p:nvPr/>
            </p:nvCxnSpPr>
            <p:spPr>
              <a:xfrm flipH="1">
                <a:off x="6800850" y="4578436"/>
                <a:ext cx="20002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E95994F5-663A-BEA8-BCC9-062A7BE2F1A5}"/>
                  </a:ext>
                </a:extLst>
              </p:cNvPr>
              <p:cNvCxnSpPr>
                <a:cxnSpLocks/>
              </p:cNvCxnSpPr>
              <p:nvPr/>
            </p:nvCxnSpPr>
            <p:spPr>
              <a:xfrm flipH="1">
                <a:off x="6800850" y="4926716"/>
                <a:ext cx="20002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06FC9ED4-0CD4-5019-072B-B0FA68EFF565}"/>
                </a:ext>
              </a:extLst>
            </p:cNvPr>
            <p:cNvGrpSpPr/>
            <p:nvPr/>
          </p:nvGrpSpPr>
          <p:grpSpPr>
            <a:xfrm>
              <a:off x="6041747" y="3024830"/>
              <a:ext cx="64008" cy="758952"/>
              <a:chOff x="6800850" y="4577961"/>
              <a:chExt cx="200024" cy="349635"/>
            </a:xfrm>
          </p:grpSpPr>
          <p:cxnSp>
            <p:nvCxnSpPr>
              <p:cNvPr id="115" name="Straight Connector 114">
                <a:extLst>
                  <a:ext uri="{FF2B5EF4-FFF2-40B4-BE49-F238E27FC236}">
                    <a16:creationId xmlns:a16="http://schemas.microsoft.com/office/drawing/2014/main" id="{7B93533C-7792-8C47-F993-E27B504AA779}"/>
                  </a:ext>
                </a:extLst>
              </p:cNvPr>
              <p:cNvCxnSpPr>
                <a:cxnSpLocks/>
              </p:cNvCxnSpPr>
              <p:nvPr/>
            </p:nvCxnSpPr>
            <p:spPr>
              <a:xfrm>
                <a:off x="6900862" y="4577961"/>
                <a:ext cx="0" cy="3496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33519997-59A5-A14F-02D7-7FB3AD839EB9}"/>
                  </a:ext>
                </a:extLst>
              </p:cNvPr>
              <p:cNvCxnSpPr>
                <a:cxnSpLocks/>
              </p:cNvCxnSpPr>
              <p:nvPr/>
            </p:nvCxnSpPr>
            <p:spPr>
              <a:xfrm flipH="1">
                <a:off x="6800850" y="4578436"/>
                <a:ext cx="20002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1C86BEBB-40C2-E391-319B-4DF22D29CF0A}"/>
                  </a:ext>
                </a:extLst>
              </p:cNvPr>
              <p:cNvCxnSpPr>
                <a:cxnSpLocks/>
              </p:cNvCxnSpPr>
              <p:nvPr/>
            </p:nvCxnSpPr>
            <p:spPr>
              <a:xfrm flipH="1">
                <a:off x="6800850" y="4926716"/>
                <a:ext cx="20002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8" name="Group 117">
              <a:extLst>
                <a:ext uri="{FF2B5EF4-FFF2-40B4-BE49-F238E27FC236}">
                  <a16:creationId xmlns:a16="http://schemas.microsoft.com/office/drawing/2014/main" id="{7D482542-2567-59BE-760B-3174A7D99871}"/>
                </a:ext>
              </a:extLst>
            </p:cNvPr>
            <p:cNvGrpSpPr/>
            <p:nvPr/>
          </p:nvGrpSpPr>
          <p:grpSpPr>
            <a:xfrm>
              <a:off x="2825328" y="5308165"/>
              <a:ext cx="64008" cy="176452"/>
              <a:chOff x="6800850" y="4577961"/>
              <a:chExt cx="200024" cy="349635"/>
            </a:xfrm>
          </p:grpSpPr>
          <p:cxnSp>
            <p:nvCxnSpPr>
              <p:cNvPr id="119" name="Straight Connector 118">
                <a:extLst>
                  <a:ext uri="{FF2B5EF4-FFF2-40B4-BE49-F238E27FC236}">
                    <a16:creationId xmlns:a16="http://schemas.microsoft.com/office/drawing/2014/main" id="{047B0B5E-F403-C1A5-E71E-446C6B704A6F}"/>
                  </a:ext>
                </a:extLst>
              </p:cNvPr>
              <p:cNvCxnSpPr>
                <a:cxnSpLocks/>
              </p:cNvCxnSpPr>
              <p:nvPr/>
            </p:nvCxnSpPr>
            <p:spPr>
              <a:xfrm>
                <a:off x="6900862" y="4577961"/>
                <a:ext cx="0" cy="3496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57962DBB-09AD-7B5D-329B-89C7F2E17F82}"/>
                  </a:ext>
                </a:extLst>
              </p:cNvPr>
              <p:cNvCxnSpPr>
                <a:cxnSpLocks/>
              </p:cNvCxnSpPr>
              <p:nvPr/>
            </p:nvCxnSpPr>
            <p:spPr>
              <a:xfrm flipH="1">
                <a:off x="6800850" y="4578436"/>
                <a:ext cx="20002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CC07FBB2-BF82-82C8-DCCF-7A6A42558408}"/>
                  </a:ext>
                </a:extLst>
              </p:cNvPr>
              <p:cNvCxnSpPr>
                <a:cxnSpLocks/>
              </p:cNvCxnSpPr>
              <p:nvPr/>
            </p:nvCxnSpPr>
            <p:spPr>
              <a:xfrm flipH="1">
                <a:off x="6800850" y="4926716"/>
                <a:ext cx="20002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27" name="Group 126">
              <a:extLst>
                <a:ext uri="{FF2B5EF4-FFF2-40B4-BE49-F238E27FC236}">
                  <a16:creationId xmlns:a16="http://schemas.microsoft.com/office/drawing/2014/main" id="{965C8810-4D6B-585B-B5FD-596DC1E37B57}"/>
                </a:ext>
              </a:extLst>
            </p:cNvPr>
            <p:cNvGrpSpPr/>
            <p:nvPr/>
          </p:nvGrpSpPr>
          <p:grpSpPr>
            <a:xfrm>
              <a:off x="1157874" y="2712114"/>
              <a:ext cx="91962" cy="3329353"/>
              <a:chOff x="4120530" y="1961662"/>
              <a:chExt cx="91962" cy="3329353"/>
            </a:xfrm>
          </p:grpSpPr>
          <p:cxnSp>
            <p:nvCxnSpPr>
              <p:cNvPr id="10" name="Straight Connector 9">
                <a:extLst>
                  <a:ext uri="{FF2B5EF4-FFF2-40B4-BE49-F238E27FC236}">
                    <a16:creationId xmlns:a16="http://schemas.microsoft.com/office/drawing/2014/main" id="{162DA11C-7392-AE0F-814A-F98B6B037F3D}"/>
                  </a:ext>
                </a:extLst>
              </p:cNvPr>
              <p:cNvCxnSpPr>
                <a:cxnSpLocks/>
              </p:cNvCxnSpPr>
              <p:nvPr/>
            </p:nvCxnSpPr>
            <p:spPr>
              <a:xfrm>
                <a:off x="4212492" y="1961662"/>
                <a:ext cx="0" cy="332935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2" name="Group 21">
                <a:extLst>
                  <a:ext uri="{FF2B5EF4-FFF2-40B4-BE49-F238E27FC236}">
                    <a16:creationId xmlns:a16="http://schemas.microsoft.com/office/drawing/2014/main" id="{D9E3F6AF-03E4-73DB-4A91-7F333C968C62}"/>
                  </a:ext>
                </a:extLst>
              </p:cNvPr>
              <p:cNvGrpSpPr/>
              <p:nvPr/>
            </p:nvGrpSpPr>
            <p:grpSpPr>
              <a:xfrm flipH="1">
                <a:off x="4120530" y="1961662"/>
                <a:ext cx="91961" cy="3235447"/>
                <a:chOff x="2915138" y="1961662"/>
                <a:chExt cx="1164493" cy="3235447"/>
              </a:xfrm>
            </p:grpSpPr>
            <p:cxnSp>
              <p:nvCxnSpPr>
                <p:cNvPr id="14" name="Straight Connector 13">
                  <a:extLst>
                    <a:ext uri="{FF2B5EF4-FFF2-40B4-BE49-F238E27FC236}">
                      <a16:creationId xmlns:a16="http://schemas.microsoft.com/office/drawing/2014/main" id="{CE89CA07-4F2A-E585-401E-649498009E4A}"/>
                    </a:ext>
                  </a:extLst>
                </p:cNvPr>
                <p:cNvCxnSpPr>
                  <a:cxnSpLocks/>
                </p:cNvCxnSpPr>
                <p:nvPr/>
              </p:nvCxnSpPr>
              <p:spPr>
                <a:xfrm>
                  <a:off x="2915138" y="1961662"/>
                  <a:ext cx="116449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D433D510-785F-24AC-E68F-2288FEC4922C}"/>
                    </a:ext>
                  </a:extLst>
                </p:cNvPr>
                <p:cNvCxnSpPr>
                  <a:cxnSpLocks/>
                </p:cNvCxnSpPr>
                <p:nvPr/>
              </p:nvCxnSpPr>
              <p:spPr>
                <a:xfrm>
                  <a:off x="2915138" y="2500903"/>
                  <a:ext cx="116449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BBAF8EF0-D35F-A042-ECC5-3166F6340329}"/>
                    </a:ext>
                  </a:extLst>
                </p:cNvPr>
                <p:cNvCxnSpPr>
                  <a:cxnSpLocks/>
                </p:cNvCxnSpPr>
                <p:nvPr/>
              </p:nvCxnSpPr>
              <p:spPr>
                <a:xfrm>
                  <a:off x="2915138" y="3040144"/>
                  <a:ext cx="116449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E38764D5-04C8-0ACB-2E46-0853CE391DD7}"/>
                    </a:ext>
                  </a:extLst>
                </p:cNvPr>
                <p:cNvCxnSpPr>
                  <a:cxnSpLocks/>
                </p:cNvCxnSpPr>
                <p:nvPr/>
              </p:nvCxnSpPr>
              <p:spPr>
                <a:xfrm>
                  <a:off x="2915138" y="3579385"/>
                  <a:ext cx="116449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79514721-8D13-0572-3067-F68DA1E6BB44}"/>
                    </a:ext>
                  </a:extLst>
                </p:cNvPr>
                <p:cNvCxnSpPr>
                  <a:cxnSpLocks/>
                </p:cNvCxnSpPr>
                <p:nvPr/>
              </p:nvCxnSpPr>
              <p:spPr>
                <a:xfrm>
                  <a:off x="2915138" y="4118626"/>
                  <a:ext cx="116449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52F2F217-BCD9-B8A5-5304-0BDC052EF1C7}"/>
                    </a:ext>
                  </a:extLst>
                </p:cNvPr>
                <p:cNvCxnSpPr>
                  <a:cxnSpLocks/>
                </p:cNvCxnSpPr>
                <p:nvPr/>
              </p:nvCxnSpPr>
              <p:spPr>
                <a:xfrm>
                  <a:off x="2915138" y="4657867"/>
                  <a:ext cx="116449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88339721-902F-7DB9-5991-5FFE551BCFFA}"/>
                    </a:ext>
                  </a:extLst>
                </p:cNvPr>
                <p:cNvCxnSpPr>
                  <a:cxnSpLocks/>
                </p:cNvCxnSpPr>
                <p:nvPr/>
              </p:nvCxnSpPr>
              <p:spPr>
                <a:xfrm>
                  <a:off x="2915138" y="5197109"/>
                  <a:ext cx="116449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126" name="Group 125">
              <a:extLst>
                <a:ext uri="{FF2B5EF4-FFF2-40B4-BE49-F238E27FC236}">
                  <a16:creationId xmlns:a16="http://schemas.microsoft.com/office/drawing/2014/main" id="{559D4BC0-01A6-E8C6-EB0F-5A8BC5F12BD8}"/>
                </a:ext>
              </a:extLst>
            </p:cNvPr>
            <p:cNvGrpSpPr/>
            <p:nvPr/>
          </p:nvGrpSpPr>
          <p:grpSpPr>
            <a:xfrm>
              <a:off x="1163867" y="5947561"/>
              <a:ext cx="4909527" cy="93905"/>
              <a:chOff x="4126523" y="5197109"/>
              <a:chExt cx="4909527" cy="93905"/>
            </a:xfrm>
          </p:grpSpPr>
          <p:cxnSp>
            <p:nvCxnSpPr>
              <p:cNvPr id="12" name="Straight Connector 11">
                <a:extLst>
                  <a:ext uri="{FF2B5EF4-FFF2-40B4-BE49-F238E27FC236}">
                    <a16:creationId xmlns:a16="http://schemas.microsoft.com/office/drawing/2014/main" id="{45265FED-F3AE-CA71-B735-BDE185A4D428}"/>
                  </a:ext>
                </a:extLst>
              </p:cNvPr>
              <p:cNvCxnSpPr>
                <a:cxnSpLocks/>
              </p:cNvCxnSpPr>
              <p:nvPr/>
            </p:nvCxnSpPr>
            <p:spPr>
              <a:xfrm>
                <a:off x="4126523" y="5197109"/>
                <a:ext cx="490952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4" name="Group 43">
                <a:extLst>
                  <a:ext uri="{FF2B5EF4-FFF2-40B4-BE49-F238E27FC236}">
                    <a16:creationId xmlns:a16="http://schemas.microsoft.com/office/drawing/2014/main" id="{74EA9BBB-61E7-C6DA-26B3-B6E272C185D6}"/>
                  </a:ext>
                </a:extLst>
              </p:cNvPr>
              <p:cNvGrpSpPr/>
              <p:nvPr/>
            </p:nvGrpSpPr>
            <p:grpSpPr>
              <a:xfrm>
                <a:off x="5019675" y="5197109"/>
                <a:ext cx="4016375" cy="93905"/>
                <a:chOff x="5019675" y="5197109"/>
                <a:chExt cx="4016375" cy="93905"/>
              </a:xfrm>
            </p:grpSpPr>
            <p:cxnSp>
              <p:nvCxnSpPr>
                <p:cNvPr id="24" name="Straight Connector 23">
                  <a:extLst>
                    <a:ext uri="{FF2B5EF4-FFF2-40B4-BE49-F238E27FC236}">
                      <a16:creationId xmlns:a16="http://schemas.microsoft.com/office/drawing/2014/main" id="{FA44E6F0-D3A1-C037-0106-26154BB4C25F}"/>
                    </a:ext>
                  </a:extLst>
                </p:cNvPr>
                <p:cNvCxnSpPr>
                  <a:cxnSpLocks/>
                </p:cNvCxnSpPr>
                <p:nvPr/>
              </p:nvCxnSpPr>
              <p:spPr>
                <a:xfrm>
                  <a:off x="5019675" y="5197109"/>
                  <a:ext cx="0" cy="9390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01A9CC3A-25B7-AF10-22D8-29B4B573EE1F}"/>
                    </a:ext>
                  </a:extLst>
                </p:cNvPr>
                <p:cNvCxnSpPr>
                  <a:cxnSpLocks/>
                </p:cNvCxnSpPr>
                <p:nvPr/>
              </p:nvCxnSpPr>
              <p:spPr>
                <a:xfrm>
                  <a:off x="5822950" y="5197109"/>
                  <a:ext cx="0" cy="9390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BAEF76FD-E662-3378-7B8C-B48F8D3E529B}"/>
                    </a:ext>
                  </a:extLst>
                </p:cNvPr>
                <p:cNvCxnSpPr>
                  <a:cxnSpLocks/>
                </p:cNvCxnSpPr>
                <p:nvPr/>
              </p:nvCxnSpPr>
              <p:spPr>
                <a:xfrm>
                  <a:off x="6626225" y="5197109"/>
                  <a:ext cx="0" cy="9390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A0EACD9A-C1A1-5EC6-8AF7-1A52BB1CE45C}"/>
                    </a:ext>
                  </a:extLst>
                </p:cNvPr>
                <p:cNvCxnSpPr>
                  <a:cxnSpLocks/>
                </p:cNvCxnSpPr>
                <p:nvPr/>
              </p:nvCxnSpPr>
              <p:spPr>
                <a:xfrm>
                  <a:off x="7429500" y="5197109"/>
                  <a:ext cx="0" cy="9390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5E20FB47-568E-C330-5F03-780683775480}"/>
                    </a:ext>
                  </a:extLst>
                </p:cNvPr>
                <p:cNvCxnSpPr>
                  <a:cxnSpLocks/>
                </p:cNvCxnSpPr>
                <p:nvPr/>
              </p:nvCxnSpPr>
              <p:spPr>
                <a:xfrm>
                  <a:off x="8232775" y="5197109"/>
                  <a:ext cx="0" cy="9390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11FF3A6A-62AE-CAD4-AF91-C08CEF556ADA}"/>
                    </a:ext>
                  </a:extLst>
                </p:cNvPr>
                <p:cNvCxnSpPr>
                  <a:cxnSpLocks/>
                </p:cNvCxnSpPr>
                <p:nvPr/>
              </p:nvCxnSpPr>
              <p:spPr>
                <a:xfrm>
                  <a:off x="9036050" y="5197109"/>
                  <a:ext cx="0" cy="9390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33" name="Oval 32">
              <a:extLst>
                <a:ext uri="{FF2B5EF4-FFF2-40B4-BE49-F238E27FC236}">
                  <a16:creationId xmlns:a16="http://schemas.microsoft.com/office/drawing/2014/main" id="{93C1EA64-69C5-0D04-0922-E8C5347A1544}"/>
                </a:ext>
              </a:extLst>
            </p:cNvPr>
            <p:cNvSpPr/>
            <p:nvPr/>
          </p:nvSpPr>
          <p:spPr>
            <a:xfrm>
              <a:off x="2020106" y="5565257"/>
              <a:ext cx="73152" cy="73152"/>
            </a:xfrm>
            <a:prstGeom prst="ellipse">
              <a:avLst/>
            </a:prstGeom>
            <a:solidFill>
              <a:schemeClr val="tx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41" name="Oval 40">
              <a:extLst>
                <a:ext uri="{FF2B5EF4-FFF2-40B4-BE49-F238E27FC236}">
                  <a16:creationId xmlns:a16="http://schemas.microsoft.com/office/drawing/2014/main" id="{AFAAD566-480E-A3FD-B192-ECFFEE642D56}"/>
                </a:ext>
              </a:extLst>
            </p:cNvPr>
            <p:cNvSpPr/>
            <p:nvPr/>
          </p:nvSpPr>
          <p:spPr>
            <a:xfrm>
              <a:off x="1213260" y="5742021"/>
              <a:ext cx="73152" cy="73152"/>
            </a:xfrm>
            <a:prstGeom prst="ellipse">
              <a:avLst/>
            </a:prstGeom>
            <a:solidFill>
              <a:schemeClr val="accent4"/>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42" name="Oval 41">
              <a:extLst>
                <a:ext uri="{FF2B5EF4-FFF2-40B4-BE49-F238E27FC236}">
                  <a16:creationId xmlns:a16="http://schemas.microsoft.com/office/drawing/2014/main" id="{1F4FA736-AC19-20D3-9765-238AA7F6A8CA}"/>
                </a:ext>
              </a:extLst>
            </p:cNvPr>
            <p:cNvSpPr/>
            <p:nvPr/>
          </p:nvSpPr>
          <p:spPr>
            <a:xfrm>
              <a:off x="2020106" y="5772964"/>
              <a:ext cx="73152" cy="73152"/>
            </a:xfrm>
            <a:prstGeom prst="ellipse">
              <a:avLst/>
            </a:prstGeom>
            <a:solidFill>
              <a:schemeClr val="accent2"/>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43" name="Oval 42">
              <a:extLst>
                <a:ext uri="{FF2B5EF4-FFF2-40B4-BE49-F238E27FC236}">
                  <a16:creationId xmlns:a16="http://schemas.microsoft.com/office/drawing/2014/main" id="{15888DFB-E9AE-52B4-6B76-A2F5F407774F}"/>
                </a:ext>
              </a:extLst>
            </p:cNvPr>
            <p:cNvSpPr/>
            <p:nvPr/>
          </p:nvSpPr>
          <p:spPr>
            <a:xfrm>
              <a:off x="2820756" y="5681699"/>
              <a:ext cx="73152" cy="73152"/>
            </a:xfrm>
            <a:prstGeom prst="ellipse">
              <a:avLst/>
            </a:prstGeom>
            <a:solidFill>
              <a:schemeClr val="accent2"/>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45" name="Oval 44">
              <a:extLst>
                <a:ext uri="{FF2B5EF4-FFF2-40B4-BE49-F238E27FC236}">
                  <a16:creationId xmlns:a16="http://schemas.microsoft.com/office/drawing/2014/main" id="{5D62ADF9-6A8C-AD3F-4B27-DF6881D086DE}"/>
                </a:ext>
              </a:extLst>
            </p:cNvPr>
            <p:cNvSpPr/>
            <p:nvPr/>
          </p:nvSpPr>
          <p:spPr>
            <a:xfrm>
              <a:off x="3626993" y="5568213"/>
              <a:ext cx="73152" cy="73152"/>
            </a:xfrm>
            <a:prstGeom prst="ellipse">
              <a:avLst/>
            </a:prstGeom>
            <a:solidFill>
              <a:schemeClr val="accent2"/>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46" name="Oval 45">
              <a:extLst>
                <a:ext uri="{FF2B5EF4-FFF2-40B4-BE49-F238E27FC236}">
                  <a16:creationId xmlns:a16="http://schemas.microsoft.com/office/drawing/2014/main" id="{4DC3B64A-7459-67F2-DB5E-E5F4EAFB8245}"/>
                </a:ext>
              </a:extLst>
            </p:cNvPr>
            <p:cNvSpPr/>
            <p:nvPr/>
          </p:nvSpPr>
          <p:spPr>
            <a:xfrm>
              <a:off x="4431855" y="5266146"/>
              <a:ext cx="73152" cy="73152"/>
            </a:xfrm>
            <a:prstGeom prst="ellipse">
              <a:avLst/>
            </a:prstGeom>
            <a:solidFill>
              <a:schemeClr val="accent2"/>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47" name="Oval 46">
              <a:extLst>
                <a:ext uri="{FF2B5EF4-FFF2-40B4-BE49-F238E27FC236}">
                  <a16:creationId xmlns:a16="http://schemas.microsoft.com/office/drawing/2014/main" id="{5E96B74A-6C4B-FB5C-7A9A-671C108AD6E4}"/>
                </a:ext>
              </a:extLst>
            </p:cNvPr>
            <p:cNvSpPr/>
            <p:nvPr/>
          </p:nvSpPr>
          <p:spPr>
            <a:xfrm>
              <a:off x="5237965" y="4982130"/>
              <a:ext cx="73152" cy="73152"/>
            </a:xfrm>
            <a:prstGeom prst="ellipse">
              <a:avLst/>
            </a:prstGeom>
            <a:solidFill>
              <a:schemeClr val="accent2"/>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48" name="Oval 47">
              <a:extLst>
                <a:ext uri="{FF2B5EF4-FFF2-40B4-BE49-F238E27FC236}">
                  <a16:creationId xmlns:a16="http://schemas.microsoft.com/office/drawing/2014/main" id="{99987EC1-A4FA-924D-42F8-6DEB224A9235}"/>
                </a:ext>
              </a:extLst>
            </p:cNvPr>
            <p:cNvSpPr/>
            <p:nvPr/>
          </p:nvSpPr>
          <p:spPr>
            <a:xfrm>
              <a:off x="6037175" y="4717811"/>
              <a:ext cx="73152" cy="73152"/>
            </a:xfrm>
            <a:prstGeom prst="ellipse">
              <a:avLst/>
            </a:prstGeom>
            <a:solidFill>
              <a:schemeClr val="accent2"/>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49" name="Oval 48">
              <a:extLst>
                <a:ext uri="{FF2B5EF4-FFF2-40B4-BE49-F238E27FC236}">
                  <a16:creationId xmlns:a16="http://schemas.microsoft.com/office/drawing/2014/main" id="{D77F823F-D0B2-9DC8-6F3D-FE09E00DDE90}"/>
                </a:ext>
              </a:extLst>
            </p:cNvPr>
            <p:cNvSpPr/>
            <p:nvPr/>
          </p:nvSpPr>
          <p:spPr>
            <a:xfrm>
              <a:off x="2020106" y="5772964"/>
              <a:ext cx="73152" cy="73152"/>
            </a:xfrm>
            <a:prstGeom prst="ellipse">
              <a:avLst/>
            </a:prstGeom>
            <a:solidFill>
              <a:schemeClr val="accent4"/>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50" name="Oval 49">
              <a:extLst>
                <a:ext uri="{FF2B5EF4-FFF2-40B4-BE49-F238E27FC236}">
                  <a16:creationId xmlns:a16="http://schemas.microsoft.com/office/drawing/2014/main" id="{CB12F0F1-699A-3791-DA14-51EEB744A837}"/>
                </a:ext>
              </a:extLst>
            </p:cNvPr>
            <p:cNvSpPr/>
            <p:nvPr/>
          </p:nvSpPr>
          <p:spPr>
            <a:xfrm>
              <a:off x="2820756" y="5764158"/>
              <a:ext cx="73152" cy="73152"/>
            </a:xfrm>
            <a:prstGeom prst="ellipse">
              <a:avLst/>
            </a:prstGeom>
            <a:solidFill>
              <a:schemeClr val="accent4"/>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51" name="Oval 50">
              <a:extLst>
                <a:ext uri="{FF2B5EF4-FFF2-40B4-BE49-F238E27FC236}">
                  <a16:creationId xmlns:a16="http://schemas.microsoft.com/office/drawing/2014/main" id="{5D3CE33E-6D7E-69E8-F5A8-2951DA590CAA}"/>
                </a:ext>
              </a:extLst>
            </p:cNvPr>
            <p:cNvSpPr/>
            <p:nvPr/>
          </p:nvSpPr>
          <p:spPr>
            <a:xfrm>
              <a:off x="3626993" y="5736388"/>
              <a:ext cx="73152" cy="73152"/>
            </a:xfrm>
            <a:prstGeom prst="ellipse">
              <a:avLst/>
            </a:prstGeom>
            <a:solidFill>
              <a:schemeClr val="accent4"/>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52" name="Oval 51">
              <a:extLst>
                <a:ext uri="{FF2B5EF4-FFF2-40B4-BE49-F238E27FC236}">
                  <a16:creationId xmlns:a16="http://schemas.microsoft.com/office/drawing/2014/main" id="{6BDFCC88-874A-3B20-8D8A-1B9F1B6FD7DC}"/>
                </a:ext>
              </a:extLst>
            </p:cNvPr>
            <p:cNvSpPr/>
            <p:nvPr/>
          </p:nvSpPr>
          <p:spPr>
            <a:xfrm>
              <a:off x="4431855" y="5621123"/>
              <a:ext cx="73152" cy="73152"/>
            </a:xfrm>
            <a:prstGeom prst="ellipse">
              <a:avLst/>
            </a:prstGeom>
            <a:solidFill>
              <a:schemeClr val="accent4"/>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53" name="Oval 52">
              <a:extLst>
                <a:ext uri="{FF2B5EF4-FFF2-40B4-BE49-F238E27FC236}">
                  <a16:creationId xmlns:a16="http://schemas.microsoft.com/office/drawing/2014/main" id="{B652D6B7-FF54-A9C0-9724-12E138298C00}"/>
                </a:ext>
              </a:extLst>
            </p:cNvPr>
            <p:cNvSpPr/>
            <p:nvPr/>
          </p:nvSpPr>
          <p:spPr>
            <a:xfrm>
              <a:off x="5237965" y="5568213"/>
              <a:ext cx="73152" cy="73152"/>
            </a:xfrm>
            <a:prstGeom prst="ellipse">
              <a:avLst/>
            </a:prstGeom>
            <a:solidFill>
              <a:schemeClr val="accent4"/>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54" name="Oval 53">
              <a:extLst>
                <a:ext uri="{FF2B5EF4-FFF2-40B4-BE49-F238E27FC236}">
                  <a16:creationId xmlns:a16="http://schemas.microsoft.com/office/drawing/2014/main" id="{D8D23E49-366C-0C42-CE7A-B6DF8464D835}"/>
                </a:ext>
              </a:extLst>
            </p:cNvPr>
            <p:cNvSpPr/>
            <p:nvPr/>
          </p:nvSpPr>
          <p:spPr>
            <a:xfrm>
              <a:off x="6037175" y="5491648"/>
              <a:ext cx="73152" cy="73152"/>
            </a:xfrm>
            <a:prstGeom prst="ellipse">
              <a:avLst/>
            </a:prstGeom>
            <a:solidFill>
              <a:schemeClr val="accent4"/>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55" name="Oval 54">
              <a:extLst>
                <a:ext uri="{FF2B5EF4-FFF2-40B4-BE49-F238E27FC236}">
                  <a16:creationId xmlns:a16="http://schemas.microsoft.com/office/drawing/2014/main" id="{6592F2CB-2B60-B412-F548-6FAD21873F3D}"/>
                </a:ext>
              </a:extLst>
            </p:cNvPr>
            <p:cNvSpPr/>
            <p:nvPr/>
          </p:nvSpPr>
          <p:spPr>
            <a:xfrm>
              <a:off x="2820756" y="5371743"/>
              <a:ext cx="73152" cy="73152"/>
            </a:xfrm>
            <a:prstGeom prst="ellipse">
              <a:avLst/>
            </a:prstGeom>
            <a:solidFill>
              <a:schemeClr val="tx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56" name="Oval 55">
              <a:extLst>
                <a:ext uri="{FF2B5EF4-FFF2-40B4-BE49-F238E27FC236}">
                  <a16:creationId xmlns:a16="http://schemas.microsoft.com/office/drawing/2014/main" id="{D1C5FBDA-B8DC-25B2-8D96-4A9D47BE52E1}"/>
                </a:ext>
              </a:extLst>
            </p:cNvPr>
            <p:cNvSpPr/>
            <p:nvPr/>
          </p:nvSpPr>
          <p:spPr>
            <a:xfrm>
              <a:off x="3626993" y="5085498"/>
              <a:ext cx="73152" cy="73152"/>
            </a:xfrm>
            <a:prstGeom prst="ellipse">
              <a:avLst/>
            </a:prstGeom>
            <a:solidFill>
              <a:schemeClr val="tx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57" name="Oval 56">
              <a:extLst>
                <a:ext uri="{FF2B5EF4-FFF2-40B4-BE49-F238E27FC236}">
                  <a16:creationId xmlns:a16="http://schemas.microsoft.com/office/drawing/2014/main" id="{F0BBDFD3-6C66-5626-00DA-2D1C641B0432}"/>
                </a:ext>
              </a:extLst>
            </p:cNvPr>
            <p:cNvSpPr/>
            <p:nvPr/>
          </p:nvSpPr>
          <p:spPr>
            <a:xfrm>
              <a:off x="4431855" y="4628449"/>
              <a:ext cx="73152" cy="73152"/>
            </a:xfrm>
            <a:prstGeom prst="ellipse">
              <a:avLst/>
            </a:prstGeom>
            <a:solidFill>
              <a:schemeClr val="tx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58" name="Oval 57">
              <a:extLst>
                <a:ext uri="{FF2B5EF4-FFF2-40B4-BE49-F238E27FC236}">
                  <a16:creationId xmlns:a16="http://schemas.microsoft.com/office/drawing/2014/main" id="{81549B80-7136-B0A7-2958-DAD206181B93}"/>
                </a:ext>
              </a:extLst>
            </p:cNvPr>
            <p:cNvSpPr/>
            <p:nvPr/>
          </p:nvSpPr>
          <p:spPr>
            <a:xfrm>
              <a:off x="5237965" y="3938280"/>
              <a:ext cx="73152" cy="73152"/>
            </a:xfrm>
            <a:prstGeom prst="ellipse">
              <a:avLst/>
            </a:prstGeom>
            <a:solidFill>
              <a:schemeClr val="tx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59" name="Oval 58">
              <a:extLst>
                <a:ext uri="{FF2B5EF4-FFF2-40B4-BE49-F238E27FC236}">
                  <a16:creationId xmlns:a16="http://schemas.microsoft.com/office/drawing/2014/main" id="{3CB2309C-5D68-9EA3-8736-F1F3FC07FA2A}"/>
                </a:ext>
              </a:extLst>
            </p:cNvPr>
            <p:cNvSpPr/>
            <p:nvPr/>
          </p:nvSpPr>
          <p:spPr>
            <a:xfrm>
              <a:off x="6037175" y="3372692"/>
              <a:ext cx="73152" cy="73152"/>
            </a:xfrm>
            <a:prstGeom prst="ellipse">
              <a:avLst/>
            </a:prstGeom>
            <a:solidFill>
              <a:schemeClr val="tx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60" name="Oval 59">
              <a:extLst>
                <a:ext uri="{FF2B5EF4-FFF2-40B4-BE49-F238E27FC236}">
                  <a16:creationId xmlns:a16="http://schemas.microsoft.com/office/drawing/2014/main" id="{2DC5C533-DA60-01AD-D552-8313A80CF364}"/>
                </a:ext>
              </a:extLst>
            </p:cNvPr>
            <p:cNvSpPr/>
            <p:nvPr/>
          </p:nvSpPr>
          <p:spPr>
            <a:xfrm>
              <a:off x="6037175" y="4441680"/>
              <a:ext cx="73152" cy="73152"/>
            </a:xfrm>
            <a:prstGeom prst="ellipse">
              <a:avLst/>
            </a:prstGeom>
            <a:solidFill>
              <a:schemeClr val="accent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61" name="Oval 60">
              <a:extLst>
                <a:ext uri="{FF2B5EF4-FFF2-40B4-BE49-F238E27FC236}">
                  <a16:creationId xmlns:a16="http://schemas.microsoft.com/office/drawing/2014/main" id="{06D52C6D-B98F-E07A-98C1-B6359A1705FE}"/>
                </a:ext>
              </a:extLst>
            </p:cNvPr>
            <p:cNvSpPr/>
            <p:nvPr/>
          </p:nvSpPr>
          <p:spPr>
            <a:xfrm>
              <a:off x="5237965" y="4803392"/>
              <a:ext cx="73152" cy="73152"/>
            </a:xfrm>
            <a:prstGeom prst="ellipse">
              <a:avLst/>
            </a:prstGeom>
            <a:solidFill>
              <a:schemeClr val="accent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62" name="Oval 61">
              <a:extLst>
                <a:ext uri="{FF2B5EF4-FFF2-40B4-BE49-F238E27FC236}">
                  <a16:creationId xmlns:a16="http://schemas.microsoft.com/office/drawing/2014/main" id="{3760829B-ABF7-0561-533D-9A1338093E5C}"/>
                </a:ext>
              </a:extLst>
            </p:cNvPr>
            <p:cNvSpPr/>
            <p:nvPr/>
          </p:nvSpPr>
          <p:spPr>
            <a:xfrm>
              <a:off x="4431855" y="5214853"/>
              <a:ext cx="73152" cy="73152"/>
            </a:xfrm>
            <a:prstGeom prst="ellipse">
              <a:avLst/>
            </a:prstGeom>
            <a:solidFill>
              <a:schemeClr val="accent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63" name="Oval 62">
              <a:extLst>
                <a:ext uri="{FF2B5EF4-FFF2-40B4-BE49-F238E27FC236}">
                  <a16:creationId xmlns:a16="http://schemas.microsoft.com/office/drawing/2014/main" id="{1A93C78F-7487-F1E1-A8C9-2E57801652C3}"/>
                </a:ext>
              </a:extLst>
            </p:cNvPr>
            <p:cNvSpPr/>
            <p:nvPr/>
          </p:nvSpPr>
          <p:spPr>
            <a:xfrm>
              <a:off x="3626993" y="5448119"/>
              <a:ext cx="73152" cy="73152"/>
            </a:xfrm>
            <a:prstGeom prst="ellipse">
              <a:avLst/>
            </a:prstGeom>
            <a:solidFill>
              <a:schemeClr val="accent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64" name="Oval 63">
              <a:extLst>
                <a:ext uri="{FF2B5EF4-FFF2-40B4-BE49-F238E27FC236}">
                  <a16:creationId xmlns:a16="http://schemas.microsoft.com/office/drawing/2014/main" id="{78B5E836-EA36-D65A-9B96-29F4E9D79CD5}"/>
                </a:ext>
              </a:extLst>
            </p:cNvPr>
            <p:cNvSpPr/>
            <p:nvPr/>
          </p:nvSpPr>
          <p:spPr>
            <a:xfrm>
              <a:off x="2820756" y="5580972"/>
              <a:ext cx="73152" cy="73152"/>
            </a:xfrm>
            <a:prstGeom prst="ellipse">
              <a:avLst/>
            </a:prstGeom>
            <a:solidFill>
              <a:schemeClr val="accent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65" name="Oval 64">
              <a:extLst>
                <a:ext uri="{FF2B5EF4-FFF2-40B4-BE49-F238E27FC236}">
                  <a16:creationId xmlns:a16="http://schemas.microsoft.com/office/drawing/2014/main" id="{A9B952B4-BEF5-C438-71F3-7A0718E558D9}"/>
                </a:ext>
              </a:extLst>
            </p:cNvPr>
            <p:cNvSpPr/>
            <p:nvPr/>
          </p:nvSpPr>
          <p:spPr>
            <a:xfrm>
              <a:off x="2020106" y="5681699"/>
              <a:ext cx="73152" cy="73152"/>
            </a:xfrm>
            <a:prstGeom prst="ellipse">
              <a:avLst/>
            </a:prstGeom>
            <a:solidFill>
              <a:schemeClr val="accent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128" name="TextBox 127">
              <a:extLst>
                <a:ext uri="{FF2B5EF4-FFF2-40B4-BE49-F238E27FC236}">
                  <a16:creationId xmlns:a16="http://schemas.microsoft.com/office/drawing/2014/main" id="{95D9CC69-8CD1-7FD2-B7AC-E395EC73D495}"/>
                </a:ext>
              </a:extLst>
            </p:cNvPr>
            <p:cNvSpPr txBox="1"/>
            <p:nvPr/>
          </p:nvSpPr>
          <p:spPr>
            <a:xfrm>
              <a:off x="648087" y="2590609"/>
              <a:ext cx="455254" cy="246221"/>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9B9FA1"/>
                  </a:solidFill>
                  <a:effectLst/>
                  <a:uLnTx/>
                  <a:uFillTx/>
                  <a:latin typeface="Avenir"/>
                  <a:ea typeface="+mn-ea"/>
                  <a:cs typeface="+mn-cs"/>
                </a:rPr>
                <a:t>1200</a:t>
              </a:r>
            </a:p>
          </p:txBody>
        </p:sp>
        <p:sp>
          <p:nvSpPr>
            <p:cNvPr id="129" name="TextBox 128">
              <a:extLst>
                <a:ext uri="{FF2B5EF4-FFF2-40B4-BE49-F238E27FC236}">
                  <a16:creationId xmlns:a16="http://schemas.microsoft.com/office/drawing/2014/main" id="{9B67DFF9-5460-97AA-4C76-B7260CE515F9}"/>
                </a:ext>
              </a:extLst>
            </p:cNvPr>
            <p:cNvSpPr txBox="1"/>
            <p:nvPr/>
          </p:nvSpPr>
          <p:spPr>
            <a:xfrm>
              <a:off x="648087" y="3131726"/>
              <a:ext cx="455254" cy="246221"/>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9B9FA1"/>
                  </a:solidFill>
                  <a:effectLst/>
                  <a:uLnTx/>
                  <a:uFillTx/>
                  <a:latin typeface="Avenir"/>
                  <a:ea typeface="+mn-ea"/>
                  <a:cs typeface="+mn-cs"/>
                </a:rPr>
                <a:t>1000</a:t>
              </a:r>
            </a:p>
          </p:txBody>
        </p:sp>
        <p:sp>
          <p:nvSpPr>
            <p:cNvPr id="130" name="TextBox 129">
              <a:extLst>
                <a:ext uri="{FF2B5EF4-FFF2-40B4-BE49-F238E27FC236}">
                  <a16:creationId xmlns:a16="http://schemas.microsoft.com/office/drawing/2014/main" id="{7F95E4FB-E421-AEF4-5A19-0B3396C2BBD5}"/>
                </a:ext>
              </a:extLst>
            </p:cNvPr>
            <p:cNvSpPr txBox="1"/>
            <p:nvPr/>
          </p:nvSpPr>
          <p:spPr>
            <a:xfrm rot="16200000">
              <a:off x="-687331" y="3562933"/>
              <a:ext cx="2215350" cy="276999"/>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9B9FA1"/>
                  </a:solidFill>
                  <a:effectLst/>
                  <a:uLnTx/>
                  <a:uFillTx/>
                  <a:latin typeface="Avenir"/>
                  <a:ea typeface="+mn-ea"/>
                  <a:cs typeface="+mn-cs"/>
                </a:rPr>
                <a:t>Tumor volume (mm</a:t>
              </a:r>
              <a:r>
                <a:rPr kumimoji="0" lang="en-US" sz="1800" b="0" i="0" u="none" strike="noStrike" kern="1200" cap="none" spc="0" normalizeH="0" baseline="30000" noProof="0">
                  <a:ln>
                    <a:noFill/>
                  </a:ln>
                  <a:solidFill>
                    <a:srgbClr val="9B9FA1"/>
                  </a:solidFill>
                  <a:effectLst/>
                  <a:uLnTx/>
                  <a:uFillTx/>
                  <a:latin typeface="Avenir"/>
                  <a:ea typeface="+mn-ea"/>
                  <a:cs typeface="+mn-cs"/>
                </a:rPr>
                <a:t>3</a:t>
              </a:r>
              <a:r>
                <a:rPr kumimoji="0" lang="en-US" sz="1800" b="0" i="0" u="none" strike="noStrike" kern="1200" cap="none" spc="0" normalizeH="0" baseline="0" noProof="0">
                  <a:ln>
                    <a:noFill/>
                  </a:ln>
                  <a:solidFill>
                    <a:srgbClr val="9B9FA1"/>
                  </a:solidFill>
                  <a:effectLst/>
                  <a:uLnTx/>
                  <a:uFillTx/>
                  <a:latin typeface="Avenir"/>
                  <a:ea typeface="+mn-ea"/>
                  <a:cs typeface="+mn-cs"/>
                </a:rPr>
                <a:t>)</a:t>
              </a:r>
            </a:p>
          </p:txBody>
        </p:sp>
        <p:sp>
          <p:nvSpPr>
            <p:cNvPr id="131" name="TextBox 130">
              <a:extLst>
                <a:ext uri="{FF2B5EF4-FFF2-40B4-BE49-F238E27FC236}">
                  <a16:creationId xmlns:a16="http://schemas.microsoft.com/office/drawing/2014/main" id="{788D8A7C-1B72-B6DC-2C30-105BCD57B25B}"/>
                </a:ext>
              </a:extLst>
            </p:cNvPr>
            <p:cNvSpPr txBox="1"/>
            <p:nvPr/>
          </p:nvSpPr>
          <p:spPr>
            <a:xfrm>
              <a:off x="761901" y="3672843"/>
              <a:ext cx="341440" cy="246221"/>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9B9FA1"/>
                  </a:solidFill>
                  <a:effectLst/>
                  <a:uLnTx/>
                  <a:uFillTx/>
                  <a:latin typeface="Avenir"/>
                  <a:ea typeface="+mn-ea"/>
                  <a:cs typeface="+mn-cs"/>
                </a:rPr>
                <a:t>800</a:t>
              </a:r>
            </a:p>
          </p:txBody>
        </p:sp>
        <p:sp>
          <p:nvSpPr>
            <p:cNvPr id="132" name="TextBox 131">
              <a:extLst>
                <a:ext uri="{FF2B5EF4-FFF2-40B4-BE49-F238E27FC236}">
                  <a16:creationId xmlns:a16="http://schemas.microsoft.com/office/drawing/2014/main" id="{BC4ADD05-21B8-6585-322F-8166330F42D8}"/>
                </a:ext>
              </a:extLst>
            </p:cNvPr>
            <p:cNvSpPr txBox="1"/>
            <p:nvPr/>
          </p:nvSpPr>
          <p:spPr>
            <a:xfrm>
              <a:off x="761901" y="4213960"/>
              <a:ext cx="341440" cy="246221"/>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9B9FA1"/>
                  </a:solidFill>
                  <a:effectLst/>
                  <a:uLnTx/>
                  <a:uFillTx/>
                  <a:latin typeface="Avenir"/>
                  <a:ea typeface="+mn-ea"/>
                  <a:cs typeface="+mn-cs"/>
                </a:rPr>
                <a:t>600</a:t>
              </a:r>
            </a:p>
          </p:txBody>
        </p:sp>
        <p:sp>
          <p:nvSpPr>
            <p:cNvPr id="133" name="TextBox 132">
              <a:extLst>
                <a:ext uri="{FF2B5EF4-FFF2-40B4-BE49-F238E27FC236}">
                  <a16:creationId xmlns:a16="http://schemas.microsoft.com/office/drawing/2014/main" id="{0CAC620D-F924-0082-3CE5-12614A55A98B}"/>
                </a:ext>
              </a:extLst>
            </p:cNvPr>
            <p:cNvSpPr txBox="1"/>
            <p:nvPr/>
          </p:nvSpPr>
          <p:spPr>
            <a:xfrm>
              <a:off x="761901" y="4755077"/>
              <a:ext cx="341440" cy="246221"/>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9B9FA1"/>
                  </a:solidFill>
                  <a:effectLst/>
                  <a:uLnTx/>
                  <a:uFillTx/>
                  <a:latin typeface="Avenir"/>
                  <a:ea typeface="+mn-ea"/>
                  <a:cs typeface="+mn-cs"/>
                </a:rPr>
                <a:t>400</a:t>
              </a:r>
            </a:p>
          </p:txBody>
        </p:sp>
        <p:sp>
          <p:nvSpPr>
            <p:cNvPr id="134" name="TextBox 133">
              <a:extLst>
                <a:ext uri="{FF2B5EF4-FFF2-40B4-BE49-F238E27FC236}">
                  <a16:creationId xmlns:a16="http://schemas.microsoft.com/office/drawing/2014/main" id="{371EFB27-4AFF-6D45-243E-94FFC17A400C}"/>
                </a:ext>
              </a:extLst>
            </p:cNvPr>
            <p:cNvSpPr txBox="1"/>
            <p:nvPr/>
          </p:nvSpPr>
          <p:spPr>
            <a:xfrm>
              <a:off x="761901" y="5296194"/>
              <a:ext cx="341440" cy="246221"/>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9B9FA1"/>
                  </a:solidFill>
                  <a:effectLst/>
                  <a:uLnTx/>
                  <a:uFillTx/>
                  <a:latin typeface="Avenir"/>
                  <a:ea typeface="+mn-ea"/>
                  <a:cs typeface="+mn-cs"/>
                </a:rPr>
                <a:t>200</a:t>
              </a:r>
            </a:p>
          </p:txBody>
        </p:sp>
        <p:sp>
          <p:nvSpPr>
            <p:cNvPr id="135" name="TextBox 134">
              <a:extLst>
                <a:ext uri="{FF2B5EF4-FFF2-40B4-BE49-F238E27FC236}">
                  <a16:creationId xmlns:a16="http://schemas.microsoft.com/office/drawing/2014/main" id="{456B0C0F-81A7-C27A-A01A-19D12F54D2A0}"/>
                </a:ext>
              </a:extLst>
            </p:cNvPr>
            <p:cNvSpPr txBox="1"/>
            <p:nvPr/>
          </p:nvSpPr>
          <p:spPr>
            <a:xfrm>
              <a:off x="989527" y="5837310"/>
              <a:ext cx="113814" cy="246221"/>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9B9FA1"/>
                  </a:solidFill>
                  <a:effectLst/>
                  <a:uLnTx/>
                  <a:uFillTx/>
                  <a:latin typeface="Avenir"/>
                  <a:ea typeface="+mn-ea"/>
                  <a:cs typeface="+mn-cs"/>
                </a:rPr>
                <a:t>0</a:t>
              </a:r>
            </a:p>
          </p:txBody>
        </p:sp>
        <p:sp>
          <p:nvSpPr>
            <p:cNvPr id="136" name="TextBox 135">
              <a:extLst>
                <a:ext uri="{FF2B5EF4-FFF2-40B4-BE49-F238E27FC236}">
                  <a16:creationId xmlns:a16="http://schemas.microsoft.com/office/drawing/2014/main" id="{E76A6707-3AD5-56DB-F2DD-9E57C9D4613E}"/>
                </a:ext>
              </a:extLst>
            </p:cNvPr>
            <p:cNvSpPr txBox="1"/>
            <p:nvPr/>
          </p:nvSpPr>
          <p:spPr>
            <a:xfrm>
              <a:off x="2800425" y="6064699"/>
              <a:ext cx="113814" cy="246221"/>
            </a:xfrm>
            <a:prstGeom prst="rect">
              <a:avLst/>
            </a:prstGeom>
            <a:noFill/>
          </p:spPr>
          <p:txBody>
            <a:bodyPr wrap="none"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9B9FA1"/>
                  </a:solidFill>
                  <a:effectLst/>
                  <a:uLnTx/>
                  <a:uFillTx/>
                  <a:latin typeface="Avenir"/>
                  <a:ea typeface="+mn-ea"/>
                  <a:cs typeface="+mn-cs"/>
                </a:rPr>
                <a:t>7</a:t>
              </a:r>
            </a:p>
          </p:txBody>
        </p:sp>
        <p:sp>
          <p:nvSpPr>
            <p:cNvPr id="137" name="TextBox 136">
              <a:extLst>
                <a:ext uri="{FF2B5EF4-FFF2-40B4-BE49-F238E27FC236}">
                  <a16:creationId xmlns:a16="http://schemas.microsoft.com/office/drawing/2014/main" id="{4264887B-D1A4-CD0B-7BC8-E5E8B9F1A4FA}"/>
                </a:ext>
              </a:extLst>
            </p:cNvPr>
            <p:cNvSpPr txBox="1"/>
            <p:nvPr/>
          </p:nvSpPr>
          <p:spPr>
            <a:xfrm>
              <a:off x="4353031" y="6064699"/>
              <a:ext cx="227627" cy="246221"/>
            </a:xfrm>
            <a:prstGeom prst="rect">
              <a:avLst/>
            </a:prstGeom>
            <a:noFill/>
          </p:spPr>
          <p:txBody>
            <a:bodyPr wrap="none"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9B9FA1"/>
                  </a:solidFill>
                  <a:effectLst/>
                  <a:uLnTx/>
                  <a:uFillTx/>
                  <a:latin typeface="Avenir"/>
                  <a:ea typeface="+mn-ea"/>
                  <a:cs typeface="+mn-cs"/>
                </a:rPr>
                <a:t>14</a:t>
              </a:r>
            </a:p>
          </p:txBody>
        </p:sp>
        <p:sp>
          <p:nvSpPr>
            <p:cNvPr id="138" name="TextBox 137">
              <a:extLst>
                <a:ext uri="{FF2B5EF4-FFF2-40B4-BE49-F238E27FC236}">
                  <a16:creationId xmlns:a16="http://schemas.microsoft.com/office/drawing/2014/main" id="{B9346516-F562-3E37-AB4F-BE833739DABB}"/>
                </a:ext>
              </a:extLst>
            </p:cNvPr>
            <p:cNvSpPr txBox="1"/>
            <p:nvPr/>
          </p:nvSpPr>
          <p:spPr>
            <a:xfrm>
              <a:off x="5959580" y="6064699"/>
              <a:ext cx="227627" cy="246221"/>
            </a:xfrm>
            <a:prstGeom prst="rect">
              <a:avLst/>
            </a:prstGeom>
            <a:noFill/>
          </p:spPr>
          <p:txBody>
            <a:bodyPr wrap="none"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9B9FA1"/>
                  </a:solidFill>
                  <a:effectLst/>
                  <a:uLnTx/>
                  <a:uFillTx/>
                  <a:latin typeface="Avenir"/>
                  <a:ea typeface="+mn-ea"/>
                  <a:cs typeface="+mn-cs"/>
                </a:rPr>
                <a:t>21</a:t>
              </a:r>
            </a:p>
          </p:txBody>
        </p:sp>
        <p:sp>
          <p:nvSpPr>
            <p:cNvPr id="139" name="TextBox 138">
              <a:extLst>
                <a:ext uri="{FF2B5EF4-FFF2-40B4-BE49-F238E27FC236}">
                  <a16:creationId xmlns:a16="http://schemas.microsoft.com/office/drawing/2014/main" id="{C10F21D8-C2F4-5A9F-7226-D21BA827405B}"/>
                </a:ext>
              </a:extLst>
            </p:cNvPr>
            <p:cNvSpPr txBox="1"/>
            <p:nvPr/>
          </p:nvSpPr>
          <p:spPr>
            <a:xfrm>
              <a:off x="6215435" y="3270768"/>
              <a:ext cx="1282026" cy="265747"/>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FFFFFF">
                      <a:lumMod val="50000"/>
                    </a:srgbClr>
                  </a:solidFill>
                  <a:effectLst/>
                  <a:uLnTx/>
                  <a:uFillTx/>
                  <a:latin typeface="Avenir"/>
                  <a:ea typeface="+mn-ea"/>
                  <a:cs typeface="+mn-cs"/>
                </a:rPr>
                <a:t>control (n=8)</a:t>
              </a:r>
            </a:p>
          </p:txBody>
        </p:sp>
        <p:sp>
          <p:nvSpPr>
            <p:cNvPr id="140" name="TextBox 139">
              <a:extLst>
                <a:ext uri="{FF2B5EF4-FFF2-40B4-BE49-F238E27FC236}">
                  <a16:creationId xmlns:a16="http://schemas.microsoft.com/office/drawing/2014/main" id="{A417C159-37CC-8098-E8BA-46406A2E5C3F}"/>
                </a:ext>
              </a:extLst>
            </p:cNvPr>
            <p:cNvSpPr txBox="1"/>
            <p:nvPr/>
          </p:nvSpPr>
          <p:spPr>
            <a:xfrm>
              <a:off x="6215435" y="4087384"/>
              <a:ext cx="2055391" cy="531496"/>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345366"/>
                  </a:solidFill>
                  <a:effectLst/>
                  <a:uLnTx/>
                  <a:uFillTx/>
                  <a:latin typeface="Avenir"/>
                  <a:ea typeface="+mn-ea"/>
                  <a:cs typeface="+mn-cs"/>
                </a:rPr>
                <a:t>paclitaxel (10 mg/Kg</a:t>
              </a:r>
              <a:br>
                <a:rPr kumimoji="0" lang="en-US" sz="1600" b="0" i="0" u="none" strike="noStrike" kern="1200" cap="none" spc="0" normalizeH="0" baseline="0" noProof="0">
                  <a:ln>
                    <a:noFill/>
                  </a:ln>
                  <a:solidFill>
                    <a:srgbClr val="345366"/>
                  </a:solidFill>
                  <a:effectLst/>
                  <a:uLnTx/>
                  <a:uFillTx/>
                  <a:latin typeface="Avenir"/>
                  <a:ea typeface="+mn-ea"/>
                  <a:cs typeface="+mn-cs"/>
                </a:rPr>
              </a:br>
              <a:r>
                <a:rPr kumimoji="0" lang="en-US" sz="1600" b="0" i="0" u="none" strike="noStrike" kern="1200" cap="none" spc="0" normalizeH="0" baseline="0" noProof="0">
                  <a:ln>
                    <a:noFill/>
                  </a:ln>
                  <a:solidFill>
                    <a:srgbClr val="345366"/>
                  </a:solidFill>
                  <a:effectLst/>
                  <a:uLnTx/>
                  <a:uFillTx/>
                  <a:latin typeface="Avenir"/>
                  <a:ea typeface="+mn-ea"/>
                  <a:cs typeface="+mn-cs"/>
                </a:rPr>
                <a:t>IP q1 d8 n=8)</a:t>
              </a:r>
            </a:p>
          </p:txBody>
        </p:sp>
        <p:sp>
          <p:nvSpPr>
            <p:cNvPr id="141" name="TextBox 140">
              <a:extLst>
                <a:ext uri="{FF2B5EF4-FFF2-40B4-BE49-F238E27FC236}">
                  <a16:creationId xmlns:a16="http://schemas.microsoft.com/office/drawing/2014/main" id="{6635F90B-99CB-2181-596C-85E5AE3862E3}"/>
                </a:ext>
              </a:extLst>
            </p:cNvPr>
            <p:cNvSpPr txBox="1"/>
            <p:nvPr/>
          </p:nvSpPr>
          <p:spPr>
            <a:xfrm>
              <a:off x="6215435" y="4592079"/>
              <a:ext cx="2396228" cy="531496"/>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err="1">
                  <a:ln>
                    <a:noFill/>
                  </a:ln>
                  <a:solidFill>
                    <a:srgbClr val="50A3A5"/>
                  </a:solidFill>
                  <a:effectLst/>
                  <a:uLnTx/>
                  <a:uFillTx/>
                  <a:latin typeface="Avenir"/>
                  <a:ea typeface="+mn-ea"/>
                  <a:cs typeface="+mn-cs"/>
                </a:rPr>
                <a:t>onvansertib</a:t>
              </a:r>
              <a:r>
                <a:rPr kumimoji="0" lang="en-US" sz="1600" b="0" i="0" u="none" strike="noStrike" kern="1200" cap="none" spc="0" normalizeH="0" baseline="0" noProof="0">
                  <a:ln>
                    <a:noFill/>
                  </a:ln>
                  <a:solidFill>
                    <a:srgbClr val="50A3A5"/>
                  </a:solidFill>
                  <a:effectLst/>
                  <a:uLnTx/>
                  <a:uFillTx/>
                  <a:latin typeface="Avenir"/>
                  <a:ea typeface="+mn-ea"/>
                  <a:cs typeface="+mn-cs"/>
                </a:rPr>
                <a:t> (120 mg/Kg</a:t>
              </a:r>
              <a:br>
                <a:rPr kumimoji="0" lang="en-US" sz="1600" b="0" i="0" u="none" strike="noStrike" kern="1200" cap="none" spc="0" normalizeH="0" baseline="0" noProof="0">
                  <a:ln>
                    <a:noFill/>
                  </a:ln>
                  <a:solidFill>
                    <a:srgbClr val="50A3A5"/>
                  </a:solidFill>
                  <a:effectLst/>
                  <a:uLnTx/>
                  <a:uFillTx/>
                  <a:latin typeface="Avenir"/>
                  <a:ea typeface="+mn-ea"/>
                  <a:cs typeface="+mn-cs"/>
                </a:rPr>
              </a:br>
              <a:r>
                <a:rPr kumimoji="0" lang="en-US" sz="1600" b="0" i="0" u="none" strike="noStrike" kern="1200" cap="none" spc="0" normalizeH="0" baseline="0" noProof="0">
                  <a:ln>
                    <a:noFill/>
                  </a:ln>
                  <a:solidFill>
                    <a:srgbClr val="50A3A5"/>
                  </a:solidFill>
                  <a:effectLst/>
                  <a:uLnTx/>
                  <a:uFillTx/>
                  <a:latin typeface="Avenir"/>
                  <a:ea typeface="+mn-ea"/>
                  <a:cs typeface="+mn-cs"/>
                </a:rPr>
                <a:t>PO d1,2 q8 n=9)</a:t>
              </a:r>
            </a:p>
          </p:txBody>
        </p:sp>
        <p:sp>
          <p:nvSpPr>
            <p:cNvPr id="142" name="TextBox 141">
              <a:extLst>
                <a:ext uri="{FF2B5EF4-FFF2-40B4-BE49-F238E27FC236}">
                  <a16:creationId xmlns:a16="http://schemas.microsoft.com/office/drawing/2014/main" id="{1CF44322-A035-5AF1-019C-1A986FD0ABE0}"/>
                </a:ext>
              </a:extLst>
            </p:cNvPr>
            <p:cNvSpPr txBox="1"/>
            <p:nvPr/>
          </p:nvSpPr>
          <p:spPr>
            <a:xfrm>
              <a:off x="6215435" y="5235585"/>
              <a:ext cx="1777187" cy="509284"/>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err="1">
                  <a:ln>
                    <a:noFill/>
                  </a:ln>
                  <a:solidFill>
                    <a:srgbClr val="E88562"/>
                  </a:solidFill>
                  <a:effectLst/>
                  <a:uLnTx/>
                  <a:uFillTx/>
                  <a:latin typeface="Avenir"/>
                  <a:ea typeface="+mn-ea"/>
                  <a:cs typeface="+mn-cs"/>
                </a:rPr>
                <a:t>Onvansertib</a:t>
              </a:r>
              <a:br>
                <a:rPr kumimoji="0" lang="en-US" sz="1600" b="0" i="0" u="none" strike="noStrike" kern="1200" cap="none" spc="0" normalizeH="0" baseline="0" noProof="0">
                  <a:ln>
                    <a:noFill/>
                  </a:ln>
                  <a:solidFill>
                    <a:srgbClr val="E88562"/>
                  </a:solidFill>
                  <a:effectLst/>
                  <a:uLnTx/>
                  <a:uFillTx/>
                  <a:latin typeface="Avenir"/>
                  <a:ea typeface="+mn-ea"/>
                  <a:cs typeface="+mn-cs"/>
                </a:rPr>
              </a:br>
              <a:r>
                <a:rPr kumimoji="0" lang="en-US" sz="1600" b="0" i="0" u="none" strike="noStrike" kern="1200" cap="none" spc="0" normalizeH="0" baseline="0" noProof="0">
                  <a:ln>
                    <a:noFill/>
                  </a:ln>
                  <a:solidFill>
                    <a:srgbClr val="E88562"/>
                  </a:solidFill>
                  <a:effectLst/>
                  <a:uLnTx/>
                  <a:uFillTx/>
                  <a:latin typeface="Avenir"/>
                  <a:ea typeface="+mn-ea"/>
                  <a:cs typeface="+mn-cs"/>
                </a:rPr>
                <a:t>+ paclitaxel (n=10)</a:t>
              </a:r>
            </a:p>
          </p:txBody>
        </p:sp>
      </p:grpSp>
      <p:sp>
        <p:nvSpPr>
          <p:cNvPr id="4" name="TextBox 3">
            <a:extLst>
              <a:ext uri="{FF2B5EF4-FFF2-40B4-BE49-F238E27FC236}">
                <a16:creationId xmlns:a16="http://schemas.microsoft.com/office/drawing/2014/main" id="{05D3386D-4C1E-9C15-C4AC-F5CE66FD9201}"/>
              </a:ext>
            </a:extLst>
          </p:cNvPr>
          <p:cNvSpPr txBox="1"/>
          <p:nvPr/>
        </p:nvSpPr>
        <p:spPr>
          <a:xfrm>
            <a:off x="3857928" y="1683873"/>
            <a:ext cx="7237042" cy="646331"/>
          </a:xfrm>
          <a:prstGeom prst="rect">
            <a:avLst/>
          </a:prstGeom>
          <a:noFill/>
          <a:effectLst>
            <a:outerShdw blurRad="317500" sx="102000" sy="102000" algn="ctr" rotWithShape="0">
              <a:prstClr val="black">
                <a:alpha val="40000"/>
              </a:prstClr>
            </a:outerShdw>
          </a:effec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srgbClr val="345366"/>
                </a:solidFill>
                <a:effectLst/>
                <a:uLnTx/>
                <a:uFillTx/>
                <a:latin typeface="Avenir" panose="020B0503020203020204" pitchFamily="34" charset="0"/>
                <a:ea typeface="+mn-ea"/>
                <a:cs typeface="+mn-cs"/>
              </a:rPr>
              <a:t>In vivo</a:t>
            </a:r>
            <a:r>
              <a:rPr kumimoji="0" lang="en-US" sz="2000" b="0" i="0" u="none" strike="noStrike" kern="1200" cap="none" spc="0" normalizeH="0" baseline="0" noProof="0">
                <a:ln>
                  <a:noFill/>
                </a:ln>
                <a:solidFill>
                  <a:srgbClr val="345366"/>
                </a:solidFill>
                <a:effectLst/>
                <a:uLnTx/>
                <a:uFillTx/>
                <a:latin typeface="Avenir" panose="020B0503020203020204" pitchFamily="34" charset="0"/>
                <a:ea typeface="+mn-ea"/>
                <a:cs typeface="+mn-cs"/>
              </a:rPr>
              <a:t> efficacy of </a:t>
            </a:r>
            <a:r>
              <a:rPr kumimoji="0" lang="en-US" sz="2000" b="0" i="0" u="none" strike="noStrike" kern="1200" cap="none" spc="0" normalizeH="0" baseline="0" noProof="0" err="1">
                <a:ln>
                  <a:noFill/>
                </a:ln>
                <a:solidFill>
                  <a:srgbClr val="345366"/>
                </a:solidFill>
                <a:effectLst/>
                <a:uLnTx/>
                <a:uFillTx/>
                <a:latin typeface="Avenir" panose="020B0503020203020204" pitchFamily="34" charset="0"/>
                <a:ea typeface="+mn-ea"/>
                <a:cs typeface="+mn-cs"/>
              </a:rPr>
              <a:t>onvansertib</a:t>
            </a:r>
            <a:r>
              <a:rPr kumimoji="0" lang="en-US" sz="2000" b="0" i="0" u="none" strike="noStrike" kern="1200" cap="none" spc="0" normalizeH="0" baseline="0" noProof="0">
                <a:ln>
                  <a:noFill/>
                </a:ln>
                <a:solidFill>
                  <a:srgbClr val="345366"/>
                </a:solidFill>
                <a:effectLst/>
                <a:uLnTx/>
                <a:uFillTx/>
                <a:latin typeface="Avenir" panose="020B0503020203020204" pitchFamily="34" charset="0"/>
                <a:ea typeface="+mn-ea"/>
                <a:cs typeface="+mn-cs"/>
              </a:rPr>
              <a:t> in combination with paclitaxel </a:t>
            </a:r>
            <a:r>
              <a:rPr kumimoji="0" lang="en-US" sz="1600" b="0" i="0" u="none" strike="noStrike" kern="1200" cap="none" spc="0" normalizeH="0" baseline="0" noProof="0">
                <a:ln>
                  <a:noFill/>
                </a:ln>
                <a:solidFill>
                  <a:srgbClr val="345366"/>
                </a:solidFill>
                <a:effectLst/>
                <a:uLnTx/>
                <a:uFillTx/>
                <a:latin typeface="Avenir" panose="020B0503020203020204" pitchFamily="34" charset="0"/>
                <a:ea typeface="+mn-ea"/>
                <a:cs typeface="+mn-cs"/>
              </a:rPr>
              <a:t>Tp53-Mutant SUM159 xenografts*</a:t>
            </a:r>
            <a:endParaRPr kumimoji="0" lang="en-US" sz="2000" b="0" i="0" u="none" strike="noStrike" kern="1200" cap="none" spc="0" normalizeH="0" baseline="30000" noProof="0">
              <a:ln>
                <a:noFill/>
              </a:ln>
              <a:solidFill>
                <a:srgbClr val="345366"/>
              </a:solidFill>
              <a:effectLst/>
              <a:uLnTx/>
              <a:uFillTx/>
              <a:latin typeface="Avenir" panose="020B0503020203020204" pitchFamily="34" charset="0"/>
              <a:ea typeface="+mn-ea"/>
              <a:cs typeface="+mn-cs"/>
            </a:endParaRPr>
          </a:p>
        </p:txBody>
      </p:sp>
      <p:cxnSp>
        <p:nvCxnSpPr>
          <p:cNvPr id="30" name="Straight Connector 29">
            <a:extLst>
              <a:ext uri="{FF2B5EF4-FFF2-40B4-BE49-F238E27FC236}">
                <a16:creationId xmlns:a16="http://schemas.microsoft.com/office/drawing/2014/main" id="{5C8C251D-9FFF-8472-B3FB-104265E3FDAB}"/>
              </a:ext>
            </a:extLst>
          </p:cNvPr>
          <p:cNvCxnSpPr>
            <a:cxnSpLocks/>
          </p:cNvCxnSpPr>
          <p:nvPr/>
        </p:nvCxnSpPr>
        <p:spPr>
          <a:xfrm>
            <a:off x="306726" y="2081783"/>
            <a:ext cx="3228258" cy="0"/>
          </a:xfrm>
          <a:prstGeom prst="line">
            <a:avLst/>
          </a:prstGeom>
          <a:ln>
            <a:solidFill>
              <a:schemeClr val="accent1">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34" name="TextBox 33">
            <a:extLst>
              <a:ext uri="{FF2B5EF4-FFF2-40B4-BE49-F238E27FC236}">
                <a16:creationId xmlns:a16="http://schemas.microsoft.com/office/drawing/2014/main" id="{67AC095A-4E53-C82D-14B2-D1E639F5EC48}"/>
              </a:ext>
            </a:extLst>
          </p:cNvPr>
          <p:cNvSpPr txBox="1"/>
          <p:nvPr/>
        </p:nvSpPr>
        <p:spPr>
          <a:xfrm>
            <a:off x="306726" y="1748041"/>
            <a:ext cx="3177691" cy="276999"/>
          </a:xfrm>
          <a:prstGeom prst="rect">
            <a:avLst/>
          </a:prstGeom>
          <a:noFill/>
        </p:spPr>
        <p:txBody>
          <a:bodyPr wrap="square" lIns="0" tIns="0" rIns="0" bIns="0" rtlCol="0" anchor="t">
            <a:spAutoFit/>
          </a:bodyPr>
          <a:lstStyle>
            <a:defPPr>
              <a:defRPr lang="en-US"/>
            </a:defPPr>
            <a:lvl1pPr>
              <a:defRPr>
                <a:solidFill>
                  <a:schemeClr val="accent1"/>
                </a:solidFill>
                <a:latin typeface="Roboto Slab Black" pitchFamily="2" charset="0"/>
                <a:ea typeface="Roboto Slab Black" pitchFamily="2"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Roboto Slab Black" pitchFamily="2" charset="0"/>
                <a:ea typeface="Roboto Slab Black" pitchFamily="2" charset="0"/>
                <a:cs typeface="+mn-cs"/>
              </a:rPr>
              <a:t>TRIAL RATIONALE</a:t>
            </a:r>
          </a:p>
        </p:txBody>
      </p:sp>
      <p:sp>
        <p:nvSpPr>
          <p:cNvPr id="36" name="TextBox 35">
            <a:extLst>
              <a:ext uri="{FF2B5EF4-FFF2-40B4-BE49-F238E27FC236}">
                <a16:creationId xmlns:a16="http://schemas.microsoft.com/office/drawing/2014/main" id="{481ED38B-AB07-6CF2-52AA-FE1D008CCF68}"/>
              </a:ext>
            </a:extLst>
          </p:cNvPr>
          <p:cNvSpPr txBox="1"/>
          <p:nvPr/>
        </p:nvSpPr>
        <p:spPr>
          <a:xfrm>
            <a:off x="466001" y="2344301"/>
            <a:ext cx="2774738" cy="830997"/>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a:ea typeface="+mn-ea"/>
                <a:cs typeface="+mn-cs"/>
              </a:rPr>
              <a:t>The combination of </a:t>
            </a:r>
            <a:r>
              <a:rPr kumimoji="0" lang="en-US" sz="1800" b="0" i="0" u="none" strike="noStrike" kern="1200" cap="none" spc="0" normalizeH="0" baseline="0" noProof="0" err="1">
                <a:ln>
                  <a:noFill/>
                </a:ln>
                <a:solidFill>
                  <a:srgbClr val="345366"/>
                </a:solidFill>
                <a:effectLst/>
                <a:uLnTx/>
                <a:uFillTx/>
                <a:latin typeface="Avenir"/>
                <a:ea typeface="+mn-ea"/>
                <a:cs typeface="+mn-cs"/>
              </a:rPr>
              <a:t>onvansertib</a:t>
            </a:r>
            <a:r>
              <a:rPr kumimoji="0" lang="en-US" sz="1800" b="0" i="0" u="none" strike="noStrike" kern="1200" cap="none" spc="0" normalizeH="0" baseline="0" noProof="0">
                <a:ln>
                  <a:noFill/>
                </a:ln>
                <a:solidFill>
                  <a:srgbClr val="345366"/>
                </a:solidFill>
                <a:effectLst/>
                <a:uLnTx/>
                <a:uFillTx/>
                <a:latin typeface="Avenir"/>
                <a:ea typeface="+mn-ea"/>
                <a:cs typeface="+mn-cs"/>
              </a:rPr>
              <a:t> + paclitaxel showed significant synergy</a:t>
            </a:r>
          </a:p>
        </p:txBody>
      </p:sp>
      <p:sp>
        <p:nvSpPr>
          <p:cNvPr id="7" name="TextBox 6">
            <a:extLst>
              <a:ext uri="{FF2B5EF4-FFF2-40B4-BE49-F238E27FC236}">
                <a16:creationId xmlns:a16="http://schemas.microsoft.com/office/drawing/2014/main" id="{CE4C569A-0CB9-1653-17F0-26157E7489F9}"/>
              </a:ext>
            </a:extLst>
          </p:cNvPr>
          <p:cNvSpPr txBox="1"/>
          <p:nvPr/>
        </p:nvSpPr>
        <p:spPr>
          <a:xfrm>
            <a:off x="9701996" y="5772898"/>
            <a:ext cx="888064" cy="246221"/>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E88562"/>
                </a:solidFill>
                <a:effectLst/>
                <a:uLnTx/>
                <a:uFillTx/>
                <a:latin typeface="Avenir"/>
                <a:ea typeface="+mn-ea"/>
                <a:cs typeface="+mn-cs"/>
              </a:rPr>
              <a:t>p&lt;0.0001</a:t>
            </a:r>
          </a:p>
        </p:txBody>
      </p:sp>
      <p:sp>
        <p:nvSpPr>
          <p:cNvPr id="3" name="Rectangle 2">
            <a:hlinkClick r:id="rId2" action="ppaction://hlinksldjump"/>
            <a:extLst>
              <a:ext uri="{FF2B5EF4-FFF2-40B4-BE49-F238E27FC236}">
                <a16:creationId xmlns:a16="http://schemas.microsoft.com/office/drawing/2014/main" id="{A3A3A2F4-298E-6AF7-3F82-75B619438499}"/>
              </a:ext>
            </a:extLst>
          </p:cNvPr>
          <p:cNvSpPr/>
          <p:nvPr/>
        </p:nvSpPr>
        <p:spPr>
          <a:xfrm>
            <a:off x="11077014" y="6189744"/>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
        <p:nvSpPr>
          <p:cNvPr id="8" name="TextBox 7">
            <a:extLst>
              <a:ext uri="{FF2B5EF4-FFF2-40B4-BE49-F238E27FC236}">
                <a16:creationId xmlns:a16="http://schemas.microsoft.com/office/drawing/2014/main" id="{5F4E0665-EDC4-FE57-0226-CE3A01173811}"/>
              </a:ext>
            </a:extLst>
          </p:cNvPr>
          <p:cNvSpPr txBox="1"/>
          <p:nvPr/>
        </p:nvSpPr>
        <p:spPr>
          <a:xfrm>
            <a:off x="1263751" y="4568660"/>
            <a:ext cx="1271182" cy="553998"/>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600">
                <a:solidFill>
                  <a:schemeClr val="accent1">
                    <a:alpha val="50000"/>
                  </a:schemeClr>
                </a:solidFill>
                <a:latin typeface="Roboto Slab Medium" pitchFamily="2" charset="0"/>
                <a:ea typeface="Roboto Slab Medium" pitchFamily="2" charset="0"/>
              </a:rPr>
              <a:t>TNB</a:t>
            </a:r>
            <a:r>
              <a:rPr kumimoji="0" lang="en-US" sz="3600" b="0" i="0" u="none" strike="noStrike" kern="1200" cap="none" spc="0" normalizeH="0" baseline="0" noProof="0">
                <a:ln>
                  <a:noFill/>
                </a:ln>
                <a:solidFill>
                  <a:schemeClr val="accent1">
                    <a:alpha val="50000"/>
                  </a:schemeClr>
                </a:solidFill>
                <a:effectLst/>
                <a:uLnTx/>
                <a:uFillTx/>
                <a:latin typeface="Roboto Slab Medium" pitchFamily="2" charset="0"/>
                <a:ea typeface="Roboto Slab Medium" pitchFamily="2" charset="0"/>
                <a:cs typeface="+mn-cs"/>
              </a:rPr>
              <a:t>C</a:t>
            </a:r>
          </a:p>
        </p:txBody>
      </p:sp>
    </p:spTree>
    <p:extLst>
      <p:ext uri="{BB962C8B-B14F-4D97-AF65-F5344CB8AC3E}">
        <p14:creationId xmlns:p14="http://schemas.microsoft.com/office/powerpoint/2010/main" val="1099232304"/>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DCDDE69D-4597-5005-9DEC-D44E56DE90BA}"/>
              </a:ext>
            </a:extLst>
          </p:cNvPr>
          <p:cNvSpPr/>
          <p:nvPr/>
        </p:nvSpPr>
        <p:spPr>
          <a:xfrm>
            <a:off x="306726" y="2081783"/>
            <a:ext cx="3228258" cy="1790528"/>
          </a:xfrm>
          <a:prstGeom prst="rect">
            <a:avLst/>
          </a:prstGeom>
          <a:solidFill>
            <a:srgbClr val="E1EA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cxnSp>
        <p:nvCxnSpPr>
          <p:cNvPr id="6" name="Straight Connector 5">
            <a:extLst>
              <a:ext uri="{FF2B5EF4-FFF2-40B4-BE49-F238E27FC236}">
                <a16:creationId xmlns:a16="http://schemas.microsoft.com/office/drawing/2014/main" id="{0A4DEEE9-DE9E-6817-3DDE-61928C6640F0}"/>
              </a:ext>
            </a:extLst>
          </p:cNvPr>
          <p:cNvCxnSpPr>
            <a:cxnSpLocks/>
          </p:cNvCxnSpPr>
          <p:nvPr/>
        </p:nvCxnSpPr>
        <p:spPr>
          <a:xfrm>
            <a:off x="306726" y="2886271"/>
            <a:ext cx="3228831"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78191ACA-6ECC-D594-7FB5-E015B3E25D63}"/>
              </a:ext>
            </a:extLst>
          </p:cNvPr>
          <p:cNvSpPr txBox="1"/>
          <p:nvPr/>
        </p:nvSpPr>
        <p:spPr>
          <a:xfrm>
            <a:off x="324305" y="2922099"/>
            <a:ext cx="2881341" cy="923330"/>
          </a:xfrm>
          <a:prstGeom prst="rect">
            <a:avLst/>
          </a:prstGeom>
          <a:noFill/>
        </p:spPr>
        <p:txBody>
          <a:bodyPr wrap="square" rtlCol="0" anchor="b">
            <a:spAutoFit/>
          </a:bodyPr>
          <a:lstStyle/>
          <a:p>
            <a:pPr marL="0" marR="0" lvl="0" indent="0" algn="l" defTabSz="746125"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Medium" panose="02000603020000020003" pitchFamily="2" charset="0"/>
                <a:ea typeface="+mn-ea"/>
                <a:cs typeface="+mn-cs"/>
              </a:rPr>
              <a:t>Single arm trial</a:t>
            </a:r>
          </a:p>
          <a:p>
            <a:pPr marL="0" marR="0" lvl="0" indent="0" algn="l" defTabSz="746125"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Medium" panose="02000603020000020003" pitchFamily="2" charset="0"/>
                <a:ea typeface="+mn-ea"/>
                <a:cs typeface="+mn-cs"/>
              </a:rPr>
              <a:t>Ph 1b: 	N=14</a:t>
            </a:r>
            <a:r>
              <a:rPr kumimoji="0" lang="en-US" sz="1800" b="0" i="0" u="none" strike="noStrike" kern="1200" cap="none" spc="0" normalizeH="0" baseline="0" noProof="0">
                <a:ln>
                  <a:noFill/>
                </a:ln>
                <a:solidFill>
                  <a:srgbClr val="58595B"/>
                </a:solidFill>
                <a:effectLst/>
                <a:uLnTx/>
                <a:uFillTx/>
                <a:latin typeface="Myriad Pro" panose="020B0503030403020204" pitchFamily="34" charset="0"/>
                <a:ea typeface="+mn-ea"/>
                <a:cs typeface="+mn-cs"/>
              </a:rPr>
              <a:t>−</a:t>
            </a:r>
            <a:r>
              <a:rPr kumimoji="0" lang="en-US" sz="1800" b="0" i="0" u="none" strike="noStrike" kern="1200" cap="none" spc="0" normalizeH="0" baseline="0" noProof="0">
                <a:ln>
                  <a:noFill/>
                </a:ln>
                <a:solidFill>
                  <a:srgbClr val="58595B"/>
                </a:solidFill>
                <a:effectLst/>
                <a:uLnTx/>
                <a:uFillTx/>
                <a:latin typeface="Avenir Medium" panose="02000603020000020003" pitchFamily="2" charset="0"/>
                <a:ea typeface="+mn-ea"/>
                <a:cs typeface="+mn-cs"/>
              </a:rPr>
              <a:t>16</a:t>
            </a:r>
          </a:p>
          <a:p>
            <a:pPr marL="0" marR="0" lvl="0" indent="0" algn="l" defTabSz="746125"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Medium" panose="02000603020000020003" pitchFamily="2" charset="0"/>
                <a:ea typeface="+mn-ea"/>
                <a:cs typeface="+mn-cs"/>
              </a:rPr>
              <a:t>Ph 2: 	N=34</a:t>
            </a:r>
          </a:p>
        </p:txBody>
      </p:sp>
      <p:sp>
        <p:nvSpPr>
          <p:cNvPr id="10" name="TextBox 9">
            <a:extLst>
              <a:ext uri="{FF2B5EF4-FFF2-40B4-BE49-F238E27FC236}">
                <a16:creationId xmlns:a16="http://schemas.microsoft.com/office/drawing/2014/main" id="{C734975B-2787-0DC1-F5F0-443C1F542D18}"/>
              </a:ext>
            </a:extLst>
          </p:cNvPr>
          <p:cNvSpPr txBox="1"/>
          <p:nvPr/>
        </p:nvSpPr>
        <p:spPr>
          <a:xfrm>
            <a:off x="1285266" y="3974914"/>
            <a:ext cx="1271182" cy="553998"/>
          </a:xfrm>
          <a:prstGeom prst="rect">
            <a:avLst/>
          </a:prstGeom>
          <a:noFill/>
        </p:spPr>
        <p:txBody>
          <a:bodyPr wrap="none"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a:ln>
                  <a:noFill/>
                </a:ln>
                <a:solidFill>
                  <a:srgbClr val="FFFFFF">
                    <a:alpha val="50000"/>
                  </a:srgbClr>
                </a:solidFill>
                <a:effectLst/>
                <a:uLnTx/>
                <a:uFillTx/>
                <a:latin typeface="Roboto Slab Medium" pitchFamily="2" charset="0"/>
                <a:ea typeface="Roboto Slab Medium" pitchFamily="2" charset="0"/>
                <a:cs typeface="+mn-cs"/>
              </a:rPr>
              <a:t>TNBC</a:t>
            </a:r>
          </a:p>
        </p:txBody>
      </p:sp>
      <p:sp>
        <p:nvSpPr>
          <p:cNvPr id="2" name="Title 1">
            <a:extLst>
              <a:ext uri="{FF2B5EF4-FFF2-40B4-BE49-F238E27FC236}">
                <a16:creationId xmlns:a16="http://schemas.microsoft.com/office/drawing/2014/main" id="{2C6657BF-007D-9C01-6BA9-E5DAB777E7B0}"/>
              </a:ext>
            </a:extLst>
          </p:cNvPr>
          <p:cNvSpPr>
            <a:spLocks noGrp="1"/>
          </p:cNvSpPr>
          <p:nvPr>
            <p:ph type="title"/>
          </p:nvPr>
        </p:nvSpPr>
        <p:spPr/>
        <p:txBody>
          <a:bodyPr/>
          <a:lstStyle/>
          <a:p>
            <a:r>
              <a:rPr lang="en-US"/>
              <a:t>This is the first trial to explore </a:t>
            </a:r>
            <a:r>
              <a:rPr lang="en-US" err="1"/>
              <a:t>onvansertib</a:t>
            </a:r>
            <a:r>
              <a:rPr lang="en-US"/>
              <a:t> + paclitaxel combination</a:t>
            </a:r>
          </a:p>
        </p:txBody>
      </p:sp>
      <p:sp>
        <p:nvSpPr>
          <p:cNvPr id="11" name="Text Placeholder 10">
            <a:extLst>
              <a:ext uri="{FF2B5EF4-FFF2-40B4-BE49-F238E27FC236}">
                <a16:creationId xmlns:a16="http://schemas.microsoft.com/office/drawing/2014/main" id="{85CA6083-3EC9-26BA-7EFF-579839578D91}"/>
              </a:ext>
            </a:extLst>
          </p:cNvPr>
          <p:cNvSpPr>
            <a:spLocks noGrp="1"/>
          </p:cNvSpPr>
          <p:nvPr>
            <p:ph type="body" sz="quarter" idx="10"/>
          </p:nvPr>
        </p:nvSpPr>
        <p:spPr/>
        <p:txBody>
          <a:bodyPr/>
          <a:lstStyle/>
          <a:p>
            <a:endParaRPr lang="en-US"/>
          </a:p>
        </p:txBody>
      </p:sp>
      <p:cxnSp>
        <p:nvCxnSpPr>
          <p:cNvPr id="146" name="Straight Connector 145">
            <a:extLst>
              <a:ext uri="{FF2B5EF4-FFF2-40B4-BE49-F238E27FC236}">
                <a16:creationId xmlns:a16="http://schemas.microsoft.com/office/drawing/2014/main" id="{DBF28D14-9D96-721E-D69D-65E5714FCFDC}"/>
              </a:ext>
            </a:extLst>
          </p:cNvPr>
          <p:cNvCxnSpPr>
            <a:cxnSpLocks/>
          </p:cNvCxnSpPr>
          <p:nvPr/>
        </p:nvCxnSpPr>
        <p:spPr>
          <a:xfrm>
            <a:off x="306726" y="2084338"/>
            <a:ext cx="3228258" cy="0"/>
          </a:xfrm>
          <a:prstGeom prst="line">
            <a:avLst/>
          </a:prstGeom>
          <a:ln>
            <a:solidFill>
              <a:schemeClr val="accent1">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149" name="TextBox 148">
            <a:extLst>
              <a:ext uri="{FF2B5EF4-FFF2-40B4-BE49-F238E27FC236}">
                <a16:creationId xmlns:a16="http://schemas.microsoft.com/office/drawing/2014/main" id="{56B3C916-9330-2B86-3755-57F4D90918F2}"/>
              </a:ext>
            </a:extLst>
          </p:cNvPr>
          <p:cNvSpPr txBox="1"/>
          <p:nvPr/>
        </p:nvSpPr>
        <p:spPr>
          <a:xfrm>
            <a:off x="324305" y="2141082"/>
            <a:ext cx="3044906" cy="646331"/>
          </a:xfrm>
          <a:prstGeom prst="rect">
            <a:avLst/>
          </a:prstGeom>
          <a:noFill/>
        </p:spPr>
        <p:txBody>
          <a:bodyPr wrap="square"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Medium" panose="02000603020000020003" pitchFamily="2" charset="0"/>
                <a:ea typeface="+mn-ea"/>
                <a:cs typeface="+mn-cs"/>
              </a:rPr>
              <a:t>Metastatic TNBC relapsed or progressed</a:t>
            </a:r>
          </a:p>
        </p:txBody>
      </p:sp>
      <p:cxnSp>
        <p:nvCxnSpPr>
          <p:cNvPr id="173" name="Straight Connector 172">
            <a:extLst>
              <a:ext uri="{FF2B5EF4-FFF2-40B4-BE49-F238E27FC236}">
                <a16:creationId xmlns:a16="http://schemas.microsoft.com/office/drawing/2014/main" id="{624B6C11-5ED8-3CBB-9AD9-7A98C9B158B0}"/>
              </a:ext>
            </a:extLst>
          </p:cNvPr>
          <p:cNvCxnSpPr>
            <a:cxnSpLocks/>
          </p:cNvCxnSpPr>
          <p:nvPr/>
        </p:nvCxnSpPr>
        <p:spPr>
          <a:xfrm>
            <a:off x="306726" y="3872311"/>
            <a:ext cx="3228831"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77" name="TextBox 176">
            <a:extLst>
              <a:ext uri="{FF2B5EF4-FFF2-40B4-BE49-F238E27FC236}">
                <a16:creationId xmlns:a16="http://schemas.microsoft.com/office/drawing/2014/main" id="{572C7DC4-879C-78E2-40C4-4208383B0FB6}"/>
              </a:ext>
            </a:extLst>
          </p:cNvPr>
          <p:cNvSpPr txBox="1"/>
          <p:nvPr/>
        </p:nvSpPr>
        <p:spPr>
          <a:xfrm>
            <a:off x="306726" y="1748041"/>
            <a:ext cx="2803575" cy="276999"/>
          </a:xfrm>
          <a:prstGeom prst="rect">
            <a:avLst/>
          </a:prstGeom>
          <a:noFill/>
        </p:spPr>
        <p:txBody>
          <a:bodyPr wrap="square" lIns="0" tIns="0" rIns="0" bIns="0" rtlCol="0" anchor="t">
            <a:spAutoFit/>
          </a:bodyPr>
          <a:lstStyle>
            <a:defPPr>
              <a:defRPr lang="en-US"/>
            </a:defPPr>
            <a:lvl1pPr>
              <a:defRPr>
                <a:solidFill>
                  <a:schemeClr val="accent1"/>
                </a:solidFill>
                <a:latin typeface="Roboto Slab Black" pitchFamily="2" charset="0"/>
                <a:ea typeface="Roboto Slab Black" pitchFamily="2"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Roboto Slab Black" pitchFamily="2" charset="0"/>
                <a:ea typeface="Roboto Slab Black" pitchFamily="2" charset="0"/>
                <a:cs typeface="+mn-cs"/>
              </a:rPr>
              <a:t>ENROLLMENT CRITERIA</a:t>
            </a:r>
          </a:p>
        </p:txBody>
      </p:sp>
      <p:sp>
        <p:nvSpPr>
          <p:cNvPr id="125" name="TextBox 124">
            <a:extLst>
              <a:ext uri="{FF2B5EF4-FFF2-40B4-BE49-F238E27FC236}">
                <a16:creationId xmlns:a16="http://schemas.microsoft.com/office/drawing/2014/main" id="{9EEE110D-9576-6A51-373B-557201AC3540}"/>
              </a:ext>
            </a:extLst>
          </p:cNvPr>
          <p:cNvSpPr txBox="1"/>
          <p:nvPr/>
        </p:nvSpPr>
        <p:spPr>
          <a:xfrm>
            <a:off x="4169535" y="1748041"/>
            <a:ext cx="2832338" cy="276999"/>
          </a:xfrm>
          <a:prstGeom prst="rect">
            <a:avLst/>
          </a:prstGeom>
          <a:noFill/>
        </p:spPr>
        <p:txBody>
          <a:bodyPr wrap="square" lIns="0" tIns="0" rIns="0" bIns="0" rtlCol="0" anchor="t">
            <a:spAutoFit/>
          </a:bodyPr>
          <a:lstStyle>
            <a:defPPr>
              <a:defRPr lang="en-US"/>
            </a:defPPr>
            <a:lvl1pPr>
              <a:defRPr>
                <a:solidFill>
                  <a:schemeClr val="accent1"/>
                </a:solidFill>
                <a:latin typeface="Roboto Slab Black" pitchFamily="2" charset="0"/>
                <a:ea typeface="Roboto Slab Black" pitchFamily="2"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Roboto Slab Black" pitchFamily="2" charset="0"/>
                <a:ea typeface="Roboto Slab Black" pitchFamily="2" charset="0"/>
                <a:cs typeface="+mn-cs"/>
              </a:rPr>
              <a:t>PRIMARY ENDPOINTS</a:t>
            </a:r>
          </a:p>
        </p:txBody>
      </p:sp>
      <p:sp>
        <p:nvSpPr>
          <p:cNvPr id="127" name="TextBox 126">
            <a:extLst>
              <a:ext uri="{FF2B5EF4-FFF2-40B4-BE49-F238E27FC236}">
                <a16:creationId xmlns:a16="http://schemas.microsoft.com/office/drawing/2014/main" id="{2473C3B9-64D1-4FEF-EF81-F4E428B4DA99}"/>
              </a:ext>
            </a:extLst>
          </p:cNvPr>
          <p:cNvSpPr txBox="1"/>
          <p:nvPr/>
        </p:nvSpPr>
        <p:spPr>
          <a:xfrm>
            <a:off x="4169535" y="2222005"/>
            <a:ext cx="2482099" cy="1107996"/>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58595B"/>
                </a:solidFill>
                <a:effectLst/>
                <a:uLnTx/>
                <a:uFillTx/>
                <a:latin typeface="Avenir Medium" panose="02000603020000020003" pitchFamily="2" charset="0"/>
                <a:ea typeface="+mn-ea"/>
                <a:cs typeface="+mn-cs"/>
              </a:rPr>
              <a:t>Phase 1b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a:ea typeface="+mn-ea"/>
                <a:cs typeface="+mn-cs"/>
              </a:rPr>
              <a:t>Safety, characterization of DLTs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a:ea typeface="+mn-ea"/>
                <a:cs typeface="+mn-cs"/>
              </a:rPr>
              <a:t>Determination of RP2D</a:t>
            </a:r>
          </a:p>
        </p:txBody>
      </p:sp>
      <p:cxnSp>
        <p:nvCxnSpPr>
          <p:cNvPr id="124" name="Straight Connector 123">
            <a:extLst>
              <a:ext uri="{FF2B5EF4-FFF2-40B4-BE49-F238E27FC236}">
                <a16:creationId xmlns:a16="http://schemas.microsoft.com/office/drawing/2014/main" id="{DF8E0464-0D3D-F6B7-BADA-8C07E66F255C}"/>
              </a:ext>
            </a:extLst>
          </p:cNvPr>
          <p:cNvCxnSpPr>
            <a:cxnSpLocks/>
          </p:cNvCxnSpPr>
          <p:nvPr/>
        </p:nvCxnSpPr>
        <p:spPr>
          <a:xfrm>
            <a:off x="4169535" y="2084338"/>
            <a:ext cx="2686143" cy="0"/>
          </a:xfrm>
          <a:prstGeom prst="line">
            <a:avLst/>
          </a:prstGeom>
          <a:ln>
            <a:solidFill>
              <a:schemeClr val="accent1">
                <a:lumMod val="40000"/>
                <a:lumOff val="60000"/>
              </a:schemeClr>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990570B6-3C18-421C-FE9D-EB01874CC7A8}"/>
              </a:ext>
            </a:extLst>
          </p:cNvPr>
          <p:cNvCxnSpPr>
            <a:cxnSpLocks/>
          </p:cNvCxnSpPr>
          <p:nvPr/>
        </p:nvCxnSpPr>
        <p:spPr>
          <a:xfrm>
            <a:off x="4169535" y="4162660"/>
            <a:ext cx="2686143" cy="0"/>
          </a:xfrm>
          <a:prstGeom prst="line">
            <a:avLst/>
          </a:prstGeom>
          <a:ln>
            <a:solidFill>
              <a:schemeClr val="accent1">
                <a:lumMod val="40000"/>
                <a:lumOff val="60000"/>
              </a:schemeClr>
            </a:solidFill>
          </a:ln>
        </p:spPr>
        <p:style>
          <a:lnRef idx="1">
            <a:schemeClr val="accent1"/>
          </a:lnRef>
          <a:fillRef idx="0">
            <a:schemeClr val="accent1"/>
          </a:fillRef>
          <a:effectRef idx="0">
            <a:schemeClr val="accent1"/>
          </a:effectRef>
          <a:fontRef idx="minor">
            <a:schemeClr val="tx1"/>
          </a:fontRef>
        </p:style>
      </p:cxnSp>
      <p:grpSp>
        <p:nvGrpSpPr>
          <p:cNvPr id="21" name="Group 20">
            <a:extLst>
              <a:ext uri="{FF2B5EF4-FFF2-40B4-BE49-F238E27FC236}">
                <a16:creationId xmlns:a16="http://schemas.microsoft.com/office/drawing/2014/main" id="{3C59ED1A-35B7-4C68-BDA4-6AFC4A6B0D8A}"/>
              </a:ext>
            </a:extLst>
          </p:cNvPr>
          <p:cNvGrpSpPr/>
          <p:nvPr/>
        </p:nvGrpSpPr>
        <p:grpSpPr>
          <a:xfrm>
            <a:off x="7353128" y="1676400"/>
            <a:ext cx="4577351" cy="4534062"/>
            <a:chOff x="4175812" y="1676400"/>
            <a:chExt cx="4577351" cy="4534062"/>
          </a:xfrm>
        </p:grpSpPr>
        <p:sp>
          <p:nvSpPr>
            <p:cNvPr id="22" name="Oval 21">
              <a:extLst>
                <a:ext uri="{FF2B5EF4-FFF2-40B4-BE49-F238E27FC236}">
                  <a16:creationId xmlns:a16="http://schemas.microsoft.com/office/drawing/2014/main" id="{4CB3C28B-3439-7A8E-4A69-90DEABDDBD79}"/>
                </a:ext>
              </a:extLst>
            </p:cNvPr>
            <p:cNvSpPr/>
            <p:nvPr/>
          </p:nvSpPr>
          <p:spPr>
            <a:xfrm>
              <a:off x="4583016" y="2083599"/>
              <a:ext cx="3719662" cy="3719662"/>
            </a:xfrm>
            <a:prstGeom prst="ellipse">
              <a:avLst/>
            </a:prstGeom>
            <a:noFill/>
            <a:ln w="635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grpSp>
          <p:nvGrpSpPr>
            <p:cNvPr id="23" name="Group 22">
              <a:extLst>
                <a:ext uri="{FF2B5EF4-FFF2-40B4-BE49-F238E27FC236}">
                  <a16:creationId xmlns:a16="http://schemas.microsoft.com/office/drawing/2014/main" id="{1585512B-6512-0343-7B9B-E27D7A6C373A}"/>
                </a:ext>
              </a:extLst>
            </p:cNvPr>
            <p:cNvGrpSpPr/>
            <p:nvPr/>
          </p:nvGrpSpPr>
          <p:grpSpPr>
            <a:xfrm>
              <a:off x="4836758" y="4971593"/>
              <a:ext cx="306769" cy="280966"/>
              <a:chOff x="1217616" y="2740938"/>
              <a:chExt cx="306769" cy="280966"/>
            </a:xfrm>
          </p:grpSpPr>
          <p:sp>
            <p:nvSpPr>
              <p:cNvPr id="187" name="Hexagon 3">
                <a:extLst>
                  <a:ext uri="{FF2B5EF4-FFF2-40B4-BE49-F238E27FC236}">
                    <a16:creationId xmlns:a16="http://schemas.microsoft.com/office/drawing/2014/main" id="{87F2FBD4-2BE6-62BC-762A-A240AC75E2A7}"/>
                  </a:ext>
                </a:extLst>
              </p:cNvPr>
              <p:cNvSpPr>
                <a:spLocks noChangeAspect="1"/>
              </p:cNvSpPr>
              <p:nvPr/>
            </p:nvSpPr>
            <p:spPr>
              <a:xfrm rot="12600000">
                <a:off x="1217616" y="2740938"/>
                <a:ext cx="306769" cy="280966"/>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188" name="Picture 187" descr="Shape&#10;&#10;Description automatically generated with low confidence">
                <a:extLst>
                  <a:ext uri="{FF2B5EF4-FFF2-40B4-BE49-F238E27FC236}">
                    <a16:creationId xmlns:a16="http://schemas.microsoft.com/office/drawing/2014/main" id="{F9139DDB-3B24-BC3C-7F37-4908CCF315C5}"/>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7094" t="13133" r="7094" b="13133"/>
              <a:stretch/>
            </p:blipFill>
            <p:spPr>
              <a:xfrm>
                <a:off x="1253106" y="2789368"/>
                <a:ext cx="218338" cy="187606"/>
              </a:xfrm>
              <a:prstGeom prst="rect">
                <a:avLst/>
              </a:prstGeom>
            </p:spPr>
          </p:pic>
        </p:grpSp>
        <p:grpSp>
          <p:nvGrpSpPr>
            <p:cNvPr id="26" name="Group 25">
              <a:extLst>
                <a:ext uri="{FF2B5EF4-FFF2-40B4-BE49-F238E27FC236}">
                  <a16:creationId xmlns:a16="http://schemas.microsoft.com/office/drawing/2014/main" id="{1D96FF51-5464-9B51-27FF-618F5E9736A4}"/>
                </a:ext>
              </a:extLst>
            </p:cNvPr>
            <p:cNvGrpSpPr/>
            <p:nvPr/>
          </p:nvGrpSpPr>
          <p:grpSpPr>
            <a:xfrm>
              <a:off x="5125309" y="5277067"/>
              <a:ext cx="306769" cy="280966"/>
              <a:chOff x="1506167" y="3046412"/>
              <a:chExt cx="306769" cy="280966"/>
            </a:xfrm>
          </p:grpSpPr>
          <p:sp>
            <p:nvSpPr>
              <p:cNvPr id="185" name="Hexagon 3">
                <a:extLst>
                  <a:ext uri="{FF2B5EF4-FFF2-40B4-BE49-F238E27FC236}">
                    <a16:creationId xmlns:a16="http://schemas.microsoft.com/office/drawing/2014/main" id="{3383ED3B-E003-117A-7E72-1FE35FCD6FD0}"/>
                  </a:ext>
                </a:extLst>
              </p:cNvPr>
              <p:cNvSpPr>
                <a:spLocks noChangeAspect="1"/>
              </p:cNvSpPr>
              <p:nvPr/>
            </p:nvSpPr>
            <p:spPr>
              <a:xfrm rot="12600000">
                <a:off x="1506167" y="3046412"/>
                <a:ext cx="306769" cy="280966"/>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186" name="Picture 185" descr="Shape&#10;&#10;Description automatically generated with low confidence">
                <a:extLst>
                  <a:ext uri="{FF2B5EF4-FFF2-40B4-BE49-F238E27FC236}">
                    <a16:creationId xmlns:a16="http://schemas.microsoft.com/office/drawing/2014/main" id="{954D5EF7-BEDB-0DA8-D3AD-5E56CAB1D9B8}"/>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7094" t="13133" r="7094" b="13133"/>
              <a:stretch/>
            </p:blipFill>
            <p:spPr>
              <a:xfrm>
                <a:off x="1541657" y="3094842"/>
                <a:ext cx="218338" cy="187606"/>
              </a:xfrm>
              <a:prstGeom prst="rect">
                <a:avLst/>
              </a:prstGeom>
            </p:spPr>
          </p:pic>
        </p:grpSp>
        <p:grpSp>
          <p:nvGrpSpPr>
            <p:cNvPr id="50" name="Group 49">
              <a:extLst>
                <a:ext uri="{FF2B5EF4-FFF2-40B4-BE49-F238E27FC236}">
                  <a16:creationId xmlns:a16="http://schemas.microsoft.com/office/drawing/2014/main" id="{F72800BC-54BC-3CF9-F5A4-B44C5FA388C3}"/>
                </a:ext>
              </a:extLst>
            </p:cNvPr>
            <p:cNvGrpSpPr/>
            <p:nvPr/>
          </p:nvGrpSpPr>
          <p:grpSpPr>
            <a:xfrm>
              <a:off x="5476564" y="5495795"/>
              <a:ext cx="306769" cy="280966"/>
              <a:chOff x="1857422" y="3265140"/>
              <a:chExt cx="306769" cy="280966"/>
            </a:xfrm>
          </p:grpSpPr>
          <p:sp>
            <p:nvSpPr>
              <p:cNvPr id="183" name="Hexagon 3">
                <a:extLst>
                  <a:ext uri="{FF2B5EF4-FFF2-40B4-BE49-F238E27FC236}">
                    <a16:creationId xmlns:a16="http://schemas.microsoft.com/office/drawing/2014/main" id="{418329CF-2636-0530-C610-3F86E510A476}"/>
                  </a:ext>
                </a:extLst>
              </p:cNvPr>
              <p:cNvSpPr>
                <a:spLocks noChangeAspect="1"/>
              </p:cNvSpPr>
              <p:nvPr/>
            </p:nvSpPr>
            <p:spPr>
              <a:xfrm rot="12600000">
                <a:off x="1857422" y="3265140"/>
                <a:ext cx="306769" cy="280966"/>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184" name="Picture 183" descr="Shape&#10;&#10;Description automatically generated with low confidence">
                <a:extLst>
                  <a:ext uri="{FF2B5EF4-FFF2-40B4-BE49-F238E27FC236}">
                    <a16:creationId xmlns:a16="http://schemas.microsoft.com/office/drawing/2014/main" id="{6B4FAC76-D5E7-A00F-7819-BF9BDD3B79D0}"/>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7094" t="13133" r="7094" b="13133"/>
              <a:stretch/>
            </p:blipFill>
            <p:spPr>
              <a:xfrm>
                <a:off x="1892912" y="3313570"/>
                <a:ext cx="218338" cy="187606"/>
              </a:xfrm>
              <a:prstGeom prst="rect">
                <a:avLst/>
              </a:prstGeom>
            </p:spPr>
          </p:pic>
        </p:grpSp>
        <p:grpSp>
          <p:nvGrpSpPr>
            <p:cNvPr id="52" name="Group 51">
              <a:extLst>
                <a:ext uri="{FF2B5EF4-FFF2-40B4-BE49-F238E27FC236}">
                  <a16:creationId xmlns:a16="http://schemas.microsoft.com/office/drawing/2014/main" id="{AE6E6042-0CB7-3BC4-AB89-6E16522422E8}"/>
                </a:ext>
              </a:extLst>
            </p:cNvPr>
            <p:cNvGrpSpPr/>
            <p:nvPr/>
          </p:nvGrpSpPr>
          <p:grpSpPr>
            <a:xfrm>
              <a:off x="5860060" y="5639424"/>
              <a:ext cx="306769" cy="280966"/>
              <a:chOff x="2240918" y="3408769"/>
              <a:chExt cx="306769" cy="280966"/>
            </a:xfrm>
          </p:grpSpPr>
          <p:sp>
            <p:nvSpPr>
              <p:cNvPr id="181" name="Hexagon 3">
                <a:extLst>
                  <a:ext uri="{FF2B5EF4-FFF2-40B4-BE49-F238E27FC236}">
                    <a16:creationId xmlns:a16="http://schemas.microsoft.com/office/drawing/2014/main" id="{BAACE075-FC73-ACF0-F094-D2861B9E552D}"/>
                  </a:ext>
                </a:extLst>
              </p:cNvPr>
              <p:cNvSpPr>
                <a:spLocks noChangeAspect="1"/>
              </p:cNvSpPr>
              <p:nvPr/>
            </p:nvSpPr>
            <p:spPr>
              <a:xfrm rot="12600000">
                <a:off x="2240918" y="3408769"/>
                <a:ext cx="306769" cy="280966"/>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182" name="Picture 181" descr="Shape&#10;&#10;Description automatically generated with low confidence">
                <a:extLst>
                  <a:ext uri="{FF2B5EF4-FFF2-40B4-BE49-F238E27FC236}">
                    <a16:creationId xmlns:a16="http://schemas.microsoft.com/office/drawing/2014/main" id="{2AEBD428-37DD-A77C-F867-1BE98A33B8BD}"/>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7094" t="13133" r="7094" b="13133"/>
              <a:stretch/>
            </p:blipFill>
            <p:spPr>
              <a:xfrm>
                <a:off x="2276408" y="3457199"/>
                <a:ext cx="218338" cy="187606"/>
              </a:xfrm>
              <a:prstGeom prst="rect">
                <a:avLst/>
              </a:prstGeom>
            </p:spPr>
          </p:pic>
        </p:grpSp>
        <p:grpSp>
          <p:nvGrpSpPr>
            <p:cNvPr id="53" name="Group 52">
              <a:extLst>
                <a:ext uri="{FF2B5EF4-FFF2-40B4-BE49-F238E27FC236}">
                  <a16:creationId xmlns:a16="http://schemas.microsoft.com/office/drawing/2014/main" id="{FF73D28B-2C7F-0EBA-65EE-B02E6A637A61}"/>
                </a:ext>
              </a:extLst>
            </p:cNvPr>
            <p:cNvGrpSpPr/>
            <p:nvPr/>
          </p:nvGrpSpPr>
          <p:grpSpPr>
            <a:xfrm>
              <a:off x="7974330" y="2999021"/>
              <a:ext cx="306769" cy="280966"/>
              <a:chOff x="9753382" y="2668499"/>
              <a:chExt cx="449524" cy="411715"/>
            </a:xfrm>
          </p:grpSpPr>
          <p:sp>
            <p:nvSpPr>
              <p:cNvPr id="179" name="Hexagon 3">
                <a:extLst>
                  <a:ext uri="{FF2B5EF4-FFF2-40B4-BE49-F238E27FC236}">
                    <a16:creationId xmlns:a16="http://schemas.microsoft.com/office/drawing/2014/main" id="{7D572029-8543-03CA-0E10-7638B3238D55}"/>
                  </a:ext>
                </a:extLst>
              </p:cNvPr>
              <p:cNvSpPr>
                <a:spLocks noChangeAspect="1"/>
              </p:cNvSpPr>
              <p:nvPr/>
            </p:nvSpPr>
            <p:spPr>
              <a:xfrm rot="1800000">
                <a:off x="9753382" y="2668499"/>
                <a:ext cx="449524" cy="411715"/>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180" name="Picture 179" descr="Shape&#10;&#10;Description automatically generated with low confidence">
                <a:extLst>
                  <a:ext uri="{FF2B5EF4-FFF2-40B4-BE49-F238E27FC236}">
                    <a16:creationId xmlns:a16="http://schemas.microsoft.com/office/drawing/2014/main" id="{7C2627EE-3CFD-301F-AED1-E3D8F2EC458C}"/>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7094" t="13133" r="7094" b="13133"/>
              <a:stretch/>
            </p:blipFill>
            <p:spPr>
              <a:xfrm>
                <a:off x="9830959" y="2734338"/>
                <a:ext cx="319942" cy="274909"/>
              </a:xfrm>
              <a:prstGeom prst="rect">
                <a:avLst/>
              </a:prstGeom>
            </p:spPr>
          </p:pic>
        </p:grpSp>
        <p:grpSp>
          <p:nvGrpSpPr>
            <p:cNvPr id="60" name="Group 59">
              <a:extLst>
                <a:ext uri="{FF2B5EF4-FFF2-40B4-BE49-F238E27FC236}">
                  <a16:creationId xmlns:a16="http://schemas.microsoft.com/office/drawing/2014/main" id="{42183282-24D4-375C-FBF9-2EE39E00911C}"/>
                </a:ext>
              </a:extLst>
            </p:cNvPr>
            <p:cNvGrpSpPr/>
            <p:nvPr/>
          </p:nvGrpSpPr>
          <p:grpSpPr>
            <a:xfrm>
              <a:off x="8120607" y="3380248"/>
              <a:ext cx="306769" cy="280966"/>
              <a:chOff x="9753382" y="2668499"/>
              <a:chExt cx="449524" cy="411715"/>
            </a:xfrm>
          </p:grpSpPr>
          <p:sp>
            <p:nvSpPr>
              <p:cNvPr id="176" name="Hexagon 3">
                <a:extLst>
                  <a:ext uri="{FF2B5EF4-FFF2-40B4-BE49-F238E27FC236}">
                    <a16:creationId xmlns:a16="http://schemas.microsoft.com/office/drawing/2014/main" id="{9D3075C7-0040-1C2E-B0F2-BE841D25A304}"/>
                  </a:ext>
                </a:extLst>
              </p:cNvPr>
              <p:cNvSpPr>
                <a:spLocks noChangeAspect="1"/>
              </p:cNvSpPr>
              <p:nvPr/>
            </p:nvSpPr>
            <p:spPr>
              <a:xfrm rot="1800000">
                <a:off x="9753382" y="2668499"/>
                <a:ext cx="449524" cy="411715"/>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178" name="Picture 177" descr="Shape&#10;&#10;Description automatically generated with low confidence">
                <a:extLst>
                  <a:ext uri="{FF2B5EF4-FFF2-40B4-BE49-F238E27FC236}">
                    <a16:creationId xmlns:a16="http://schemas.microsoft.com/office/drawing/2014/main" id="{7F5E5E98-A8BF-336B-B16C-428AE8D12BF2}"/>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7094" t="13133" r="7094" b="13133"/>
              <a:stretch/>
            </p:blipFill>
            <p:spPr>
              <a:xfrm>
                <a:off x="9830959" y="2734338"/>
                <a:ext cx="319942" cy="274909"/>
              </a:xfrm>
              <a:prstGeom prst="rect">
                <a:avLst/>
              </a:prstGeom>
            </p:spPr>
          </p:pic>
        </p:grpSp>
        <p:grpSp>
          <p:nvGrpSpPr>
            <p:cNvPr id="61" name="Group 60">
              <a:extLst>
                <a:ext uri="{FF2B5EF4-FFF2-40B4-BE49-F238E27FC236}">
                  <a16:creationId xmlns:a16="http://schemas.microsoft.com/office/drawing/2014/main" id="{FD461FC7-5F45-2580-59F5-FBB17BE184B3}"/>
                </a:ext>
              </a:extLst>
            </p:cNvPr>
            <p:cNvGrpSpPr/>
            <p:nvPr/>
          </p:nvGrpSpPr>
          <p:grpSpPr>
            <a:xfrm>
              <a:off x="8116481" y="4209790"/>
              <a:ext cx="306769" cy="280966"/>
              <a:chOff x="9753382" y="2668499"/>
              <a:chExt cx="449524" cy="411715"/>
            </a:xfrm>
          </p:grpSpPr>
          <p:sp>
            <p:nvSpPr>
              <p:cNvPr id="174" name="Hexagon 3">
                <a:extLst>
                  <a:ext uri="{FF2B5EF4-FFF2-40B4-BE49-F238E27FC236}">
                    <a16:creationId xmlns:a16="http://schemas.microsoft.com/office/drawing/2014/main" id="{E750A85C-B887-AEC9-3E21-E7792AFCD9B3}"/>
                  </a:ext>
                </a:extLst>
              </p:cNvPr>
              <p:cNvSpPr>
                <a:spLocks noChangeAspect="1"/>
              </p:cNvSpPr>
              <p:nvPr/>
            </p:nvSpPr>
            <p:spPr>
              <a:xfrm rot="1800000">
                <a:off x="9753382" y="2668499"/>
                <a:ext cx="449524" cy="411715"/>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175" name="Picture 174" descr="Shape&#10;&#10;Description automatically generated with low confidence">
                <a:extLst>
                  <a:ext uri="{FF2B5EF4-FFF2-40B4-BE49-F238E27FC236}">
                    <a16:creationId xmlns:a16="http://schemas.microsoft.com/office/drawing/2014/main" id="{CD66D787-E677-E91F-7FE0-88C6192B5198}"/>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7094" t="13133" r="7094" b="13133"/>
              <a:stretch/>
            </p:blipFill>
            <p:spPr>
              <a:xfrm>
                <a:off x="9830959" y="2734338"/>
                <a:ext cx="319942" cy="274909"/>
              </a:xfrm>
              <a:prstGeom prst="rect">
                <a:avLst/>
              </a:prstGeom>
            </p:spPr>
          </p:pic>
        </p:grpSp>
        <p:grpSp>
          <p:nvGrpSpPr>
            <p:cNvPr id="62" name="Group 61">
              <a:extLst>
                <a:ext uri="{FF2B5EF4-FFF2-40B4-BE49-F238E27FC236}">
                  <a16:creationId xmlns:a16="http://schemas.microsoft.com/office/drawing/2014/main" id="{D54A3391-0B64-EDA8-B2C5-FBFEB4E0486D}"/>
                </a:ext>
              </a:extLst>
            </p:cNvPr>
            <p:cNvGrpSpPr/>
            <p:nvPr/>
          </p:nvGrpSpPr>
          <p:grpSpPr>
            <a:xfrm>
              <a:off x="8000171" y="4613825"/>
              <a:ext cx="306769" cy="280966"/>
              <a:chOff x="9753382" y="2668499"/>
              <a:chExt cx="449524" cy="411715"/>
            </a:xfrm>
          </p:grpSpPr>
          <p:sp>
            <p:nvSpPr>
              <p:cNvPr id="171" name="Hexagon 3">
                <a:extLst>
                  <a:ext uri="{FF2B5EF4-FFF2-40B4-BE49-F238E27FC236}">
                    <a16:creationId xmlns:a16="http://schemas.microsoft.com/office/drawing/2014/main" id="{9953CEDD-F711-19D0-91DC-FEC46D475F09}"/>
                  </a:ext>
                </a:extLst>
              </p:cNvPr>
              <p:cNvSpPr>
                <a:spLocks noChangeAspect="1"/>
              </p:cNvSpPr>
              <p:nvPr/>
            </p:nvSpPr>
            <p:spPr>
              <a:xfrm rot="1800000">
                <a:off x="9753382" y="2668499"/>
                <a:ext cx="449524" cy="411715"/>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172" name="Picture 171" descr="Shape&#10;&#10;Description automatically generated with low confidence">
                <a:extLst>
                  <a:ext uri="{FF2B5EF4-FFF2-40B4-BE49-F238E27FC236}">
                    <a16:creationId xmlns:a16="http://schemas.microsoft.com/office/drawing/2014/main" id="{85B68446-6181-53BC-E091-027DA3F83782}"/>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7094" t="13133" r="7094" b="13133"/>
              <a:stretch/>
            </p:blipFill>
            <p:spPr>
              <a:xfrm>
                <a:off x="9830959" y="2734338"/>
                <a:ext cx="319942" cy="274909"/>
              </a:xfrm>
              <a:prstGeom prst="rect">
                <a:avLst/>
              </a:prstGeom>
            </p:spPr>
          </p:pic>
        </p:grpSp>
        <p:grpSp>
          <p:nvGrpSpPr>
            <p:cNvPr id="63" name="Group 62">
              <a:extLst>
                <a:ext uri="{FF2B5EF4-FFF2-40B4-BE49-F238E27FC236}">
                  <a16:creationId xmlns:a16="http://schemas.microsoft.com/office/drawing/2014/main" id="{E99D5C30-1DF3-11A8-1A36-B0FF0487A41B}"/>
                </a:ext>
              </a:extLst>
            </p:cNvPr>
            <p:cNvGrpSpPr/>
            <p:nvPr/>
          </p:nvGrpSpPr>
          <p:grpSpPr>
            <a:xfrm>
              <a:off x="7769699" y="4966369"/>
              <a:ext cx="306769" cy="280966"/>
              <a:chOff x="9753382" y="2668499"/>
              <a:chExt cx="449524" cy="411715"/>
            </a:xfrm>
          </p:grpSpPr>
          <p:sp>
            <p:nvSpPr>
              <p:cNvPr id="169" name="Hexagon 3">
                <a:extLst>
                  <a:ext uri="{FF2B5EF4-FFF2-40B4-BE49-F238E27FC236}">
                    <a16:creationId xmlns:a16="http://schemas.microsoft.com/office/drawing/2014/main" id="{5FCEA79A-BE16-ACD0-61BC-6D79FB623FBF}"/>
                  </a:ext>
                </a:extLst>
              </p:cNvPr>
              <p:cNvSpPr>
                <a:spLocks noChangeAspect="1"/>
              </p:cNvSpPr>
              <p:nvPr/>
            </p:nvSpPr>
            <p:spPr>
              <a:xfrm rot="1800000">
                <a:off x="9753382" y="2668499"/>
                <a:ext cx="449524" cy="411715"/>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170" name="Picture 169" descr="Shape&#10;&#10;Description automatically generated with low confidence">
                <a:extLst>
                  <a:ext uri="{FF2B5EF4-FFF2-40B4-BE49-F238E27FC236}">
                    <a16:creationId xmlns:a16="http://schemas.microsoft.com/office/drawing/2014/main" id="{9EB382D3-4AE1-5D0B-5A6B-A183E3DC8245}"/>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7094" t="13133" r="7094" b="13133"/>
              <a:stretch/>
            </p:blipFill>
            <p:spPr>
              <a:xfrm>
                <a:off x="9830959" y="2734338"/>
                <a:ext cx="319942" cy="274909"/>
              </a:xfrm>
              <a:prstGeom prst="rect">
                <a:avLst/>
              </a:prstGeom>
            </p:spPr>
          </p:pic>
        </p:grpSp>
        <p:grpSp>
          <p:nvGrpSpPr>
            <p:cNvPr id="69" name="Group 68">
              <a:extLst>
                <a:ext uri="{FF2B5EF4-FFF2-40B4-BE49-F238E27FC236}">
                  <a16:creationId xmlns:a16="http://schemas.microsoft.com/office/drawing/2014/main" id="{D077ECAE-18DC-CF04-5971-06330D67ADE3}"/>
                </a:ext>
              </a:extLst>
            </p:cNvPr>
            <p:cNvGrpSpPr/>
            <p:nvPr/>
          </p:nvGrpSpPr>
          <p:grpSpPr>
            <a:xfrm>
              <a:off x="7460859" y="5240976"/>
              <a:ext cx="306769" cy="280966"/>
              <a:chOff x="9753382" y="2668499"/>
              <a:chExt cx="449524" cy="411715"/>
            </a:xfrm>
          </p:grpSpPr>
          <p:sp>
            <p:nvSpPr>
              <p:cNvPr id="167" name="Hexagon 3">
                <a:extLst>
                  <a:ext uri="{FF2B5EF4-FFF2-40B4-BE49-F238E27FC236}">
                    <a16:creationId xmlns:a16="http://schemas.microsoft.com/office/drawing/2014/main" id="{2C87E807-511F-BA18-A372-6CC07EFD2305}"/>
                  </a:ext>
                </a:extLst>
              </p:cNvPr>
              <p:cNvSpPr>
                <a:spLocks noChangeAspect="1"/>
              </p:cNvSpPr>
              <p:nvPr/>
            </p:nvSpPr>
            <p:spPr>
              <a:xfrm rot="1800000">
                <a:off x="9753382" y="2668499"/>
                <a:ext cx="449524" cy="411715"/>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168" name="Picture 167" descr="Shape&#10;&#10;Description automatically generated with low confidence">
                <a:extLst>
                  <a:ext uri="{FF2B5EF4-FFF2-40B4-BE49-F238E27FC236}">
                    <a16:creationId xmlns:a16="http://schemas.microsoft.com/office/drawing/2014/main" id="{0879A50E-36B4-AA60-5A25-5127AA94A1B0}"/>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7094" t="13133" r="7094" b="13133"/>
              <a:stretch/>
            </p:blipFill>
            <p:spPr>
              <a:xfrm>
                <a:off x="9830959" y="2734338"/>
                <a:ext cx="319942" cy="274909"/>
              </a:xfrm>
              <a:prstGeom prst="rect">
                <a:avLst/>
              </a:prstGeom>
            </p:spPr>
          </p:pic>
        </p:grpSp>
        <p:grpSp>
          <p:nvGrpSpPr>
            <p:cNvPr id="70" name="Group 69">
              <a:extLst>
                <a:ext uri="{FF2B5EF4-FFF2-40B4-BE49-F238E27FC236}">
                  <a16:creationId xmlns:a16="http://schemas.microsoft.com/office/drawing/2014/main" id="{0BE3CB76-446D-A7E0-B61C-E39B752E0AF5}"/>
                </a:ext>
              </a:extLst>
            </p:cNvPr>
            <p:cNvGrpSpPr/>
            <p:nvPr/>
          </p:nvGrpSpPr>
          <p:grpSpPr>
            <a:xfrm>
              <a:off x="7094239" y="5473041"/>
              <a:ext cx="306769" cy="280966"/>
              <a:chOff x="9753382" y="2668499"/>
              <a:chExt cx="449524" cy="411715"/>
            </a:xfrm>
          </p:grpSpPr>
          <p:sp>
            <p:nvSpPr>
              <p:cNvPr id="165" name="Hexagon 3">
                <a:extLst>
                  <a:ext uri="{FF2B5EF4-FFF2-40B4-BE49-F238E27FC236}">
                    <a16:creationId xmlns:a16="http://schemas.microsoft.com/office/drawing/2014/main" id="{3B6EDA66-6E21-33B8-558B-F717D1DE6498}"/>
                  </a:ext>
                </a:extLst>
              </p:cNvPr>
              <p:cNvSpPr>
                <a:spLocks noChangeAspect="1"/>
              </p:cNvSpPr>
              <p:nvPr/>
            </p:nvSpPr>
            <p:spPr>
              <a:xfrm rot="1800000">
                <a:off x="9753382" y="2668499"/>
                <a:ext cx="449524" cy="411715"/>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166" name="Picture 165" descr="Shape&#10;&#10;Description automatically generated with low confidence">
                <a:extLst>
                  <a:ext uri="{FF2B5EF4-FFF2-40B4-BE49-F238E27FC236}">
                    <a16:creationId xmlns:a16="http://schemas.microsoft.com/office/drawing/2014/main" id="{4E39163D-FFC8-0B45-F2E6-BD482D7AA94A}"/>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7094" t="13133" r="7094" b="13133"/>
              <a:stretch/>
            </p:blipFill>
            <p:spPr>
              <a:xfrm>
                <a:off x="9830959" y="2734338"/>
                <a:ext cx="319942" cy="274909"/>
              </a:xfrm>
              <a:prstGeom prst="rect">
                <a:avLst/>
              </a:prstGeom>
            </p:spPr>
          </p:pic>
        </p:grpSp>
        <p:grpSp>
          <p:nvGrpSpPr>
            <p:cNvPr id="88" name="Group 87">
              <a:extLst>
                <a:ext uri="{FF2B5EF4-FFF2-40B4-BE49-F238E27FC236}">
                  <a16:creationId xmlns:a16="http://schemas.microsoft.com/office/drawing/2014/main" id="{E3A1EE95-5462-C1AA-D365-2916E0BCA7C6}"/>
                </a:ext>
              </a:extLst>
            </p:cNvPr>
            <p:cNvGrpSpPr/>
            <p:nvPr/>
          </p:nvGrpSpPr>
          <p:grpSpPr>
            <a:xfrm>
              <a:off x="6695761" y="5644664"/>
              <a:ext cx="306769" cy="280966"/>
              <a:chOff x="9753382" y="2668499"/>
              <a:chExt cx="449524" cy="411715"/>
            </a:xfrm>
          </p:grpSpPr>
          <p:sp>
            <p:nvSpPr>
              <p:cNvPr id="163" name="Hexagon 3">
                <a:extLst>
                  <a:ext uri="{FF2B5EF4-FFF2-40B4-BE49-F238E27FC236}">
                    <a16:creationId xmlns:a16="http://schemas.microsoft.com/office/drawing/2014/main" id="{480C1DD9-2FC7-0178-6403-9153E6BE808E}"/>
                  </a:ext>
                </a:extLst>
              </p:cNvPr>
              <p:cNvSpPr>
                <a:spLocks noChangeAspect="1"/>
              </p:cNvSpPr>
              <p:nvPr/>
            </p:nvSpPr>
            <p:spPr>
              <a:xfrm rot="1800000">
                <a:off x="9753382" y="2668499"/>
                <a:ext cx="449524" cy="411715"/>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164" name="Picture 163" descr="Shape&#10;&#10;Description automatically generated with low confidence">
                <a:extLst>
                  <a:ext uri="{FF2B5EF4-FFF2-40B4-BE49-F238E27FC236}">
                    <a16:creationId xmlns:a16="http://schemas.microsoft.com/office/drawing/2014/main" id="{3DFFD895-8604-F438-0F8A-46C0ADF983D2}"/>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7094" t="13133" r="7094" b="13133"/>
              <a:stretch/>
            </p:blipFill>
            <p:spPr>
              <a:xfrm>
                <a:off x="9830959" y="2734338"/>
                <a:ext cx="319942" cy="274909"/>
              </a:xfrm>
              <a:prstGeom prst="rect">
                <a:avLst/>
              </a:prstGeom>
            </p:spPr>
          </p:pic>
        </p:grpSp>
        <p:grpSp>
          <p:nvGrpSpPr>
            <p:cNvPr id="89" name="Group 88">
              <a:extLst>
                <a:ext uri="{FF2B5EF4-FFF2-40B4-BE49-F238E27FC236}">
                  <a16:creationId xmlns:a16="http://schemas.microsoft.com/office/drawing/2014/main" id="{83796A7F-41D8-88CF-5A15-0A6C7EFC06E9}"/>
                </a:ext>
              </a:extLst>
            </p:cNvPr>
            <p:cNvGrpSpPr/>
            <p:nvPr/>
          </p:nvGrpSpPr>
          <p:grpSpPr>
            <a:xfrm>
              <a:off x="4568236" y="4599151"/>
              <a:ext cx="306769" cy="280966"/>
              <a:chOff x="1217616" y="2740938"/>
              <a:chExt cx="306769" cy="280966"/>
            </a:xfrm>
          </p:grpSpPr>
          <p:sp>
            <p:nvSpPr>
              <p:cNvPr id="161" name="Hexagon 3">
                <a:extLst>
                  <a:ext uri="{FF2B5EF4-FFF2-40B4-BE49-F238E27FC236}">
                    <a16:creationId xmlns:a16="http://schemas.microsoft.com/office/drawing/2014/main" id="{697D223B-987C-4AA9-31A6-87F75CF5BF4F}"/>
                  </a:ext>
                </a:extLst>
              </p:cNvPr>
              <p:cNvSpPr>
                <a:spLocks noChangeAspect="1"/>
              </p:cNvSpPr>
              <p:nvPr/>
            </p:nvSpPr>
            <p:spPr>
              <a:xfrm rot="12600000">
                <a:off x="1217616" y="2740938"/>
                <a:ext cx="306769" cy="280966"/>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162" name="Picture 161" descr="Shape&#10;&#10;Description automatically generated with low confidence">
                <a:extLst>
                  <a:ext uri="{FF2B5EF4-FFF2-40B4-BE49-F238E27FC236}">
                    <a16:creationId xmlns:a16="http://schemas.microsoft.com/office/drawing/2014/main" id="{72DD8EED-40D0-273F-FAF2-7833E6F658E3}"/>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7094" t="13133" r="7094" b="13133"/>
              <a:stretch/>
            </p:blipFill>
            <p:spPr>
              <a:xfrm>
                <a:off x="1253106" y="2789368"/>
                <a:ext cx="218338" cy="187606"/>
              </a:xfrm>
              <a:prstGeom prst="rect">
                <a:avLst/>
              </a:prstGeom>
            </p:spPr>
          </p:pic>
        </p:grpSp>
        <p:grpSp>
          <p:nvGrpSpPr>
            <p:cNvPr id="90" name="Group 89">
              <a:extLst>
                <a:ext uri="{FF2B5EF4-FFF2-40B4-BE49-F238E27FC236}">
                  <a16:creationId xmlns:a16="http://schemas.microsoft.com/office/drawing/2014/main" id="{7E328FFB-2CBF-3AFA-45F3-AE20C1F58C03}"/>
                </a:ext>
              </a:extLst>
            </p:cNvPr>
            <p:cNvGrpSpPr/>
            <p:nvPr/>
          </p:nvGrpSpPr>
          <p:grpSpPr>
            <a:xfrm>
              <a:off x="4426450" y="4218352"/>
              <a:ext cx="306769" cy="280966"/>
              <a:chOff x="1217616" y="2740938"/>
              <a:chExt cx="306769" cy="280966"/>
            </a:xfrm>
          </p:grpSpPr>
          <p:sp>
            <p:nvSpPr>
              <p:cNvPr id="159" name="Hexagon 3">
                <a:extLst>
                  <a:ext uri="{FF2B5EF4-FFF2-40B4-BE49-F238E27FC236}">
                    <a16:creationId xmlns:a16="http://schemas.microsoft.com/office/drawing/2014/main" id="{A1707010-727F-7C29-8360-75CD1A2DCCBD}"/>
                  </a:ext>
                </a:extLst>
              </p:cNvPr>
              <p:cNvSpPr>
                <a:spLocks noChangeAspect="1"/>
              </p:cNvSpPr>
              <p:nvPr/>
            </p:nvSpPr>
            <p:spPr>
              <a:xfrm rot="12600000">
                <a:off x="1217616" y="2740938"/>
                <a:ext cx="306769" cy="280966"/>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160" name="Picture 159" descr="Shape&#10;&#10;Description automatically generated with low confidence">
                <a:extLst>
                  <a:ext uri="{FF2B5EF4-FFF2-40B4-BE49-F238E27FC236}">
                    <a16:creationId xmlns:a16="http://schemas.microsoft.com/office/drawing/2014/main" id="{4CBDA21F-8E44-17E3-C8CE-3D7775058F52}"/>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7094" t="13133" r="7094" b="13133"/>
              <a:stretch/>
            </p:blipFill>
            <p:spPr>
              <a:xfrm>
                <a:off x="1253106" y="2789368"/>
                <a:ext cx="218338" cy="187606"/>
              </a:xfrm>
              <a:prstGeom prst="rect">
                <a:avLst/>
              </a:prstGeom>
            </p:spPr>
          </p:pic>
        </p:grpSp>
        <p:pic>
          <p:nvPicPr>
            <p:cNvPr id="91" name="Picture 90" descr="Icon&#10;&#10;Description automatically generated">
              <a:extLst>
                <a:ext uri="{FF2B5EF4-FFF2-40B4-BE49-F238E27FC236}">
                  <a16:creationId xmlns:a16="http://schemas.microsoft.com/office/drawing/2014/main" id="{BB97A75D-A253-19CC-39C2-B97D0668491A}"/>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280979" y="2411447"/>
              <a:ext cx="323737" cy="471010"/>
            </a:xfrm>
            <a:prstGeom prst="rect">
              <a:avLst/>
            </a:prstGeom>
          </p:spPr>
        </p:pic>
        <p:sp>
          <p:nvSpPr>
            <p:cNvPr id="92" name="TextBox 91">
              <a:extLst>
                <a:ext uri="{FF2B5EF4-FFF2-40B4-BE49-F238E27FC236}">
                  <a16:creationId xmlns:a16="http://schemas.microsoft.com/office/drawing/2014/main" id="{EB2B0C9B-3D68-1227-47B1-33E1809EAA51}"/>
                </a:ext>
              </a:extLst>
            </p:cNvPr>
            <p:cNvSpPr txBox="1"/>
            <p:nvPr/>
          </p:nvSpPr>
          <p:spPr>
            <a:xfrm>
              <a:off x="5810368" y="2914882"/>
              <a:ext cx="1264960" cy="430887"/>
            </a:xfrm>
            <a:prstGeom prst="rect">
              <a:avLst/>
            </a:prstGeom>
            <a:noFill/>
          </p:spPr>
          <p:txBody>
            <a:bodyPr wrap="square"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50A3A5"/>
                  </a:solidFill>
                  <a:effectLst/>
                  <a:uLnTx/>
                  <a:uFillTx/>
                  <a:latin typeface="Avenir Book" panose="02000503020000020003" pitchFamily="2" charset="0"/>
                  <a:ea typeface="+mn-ea"/>
                  <a:cs typeface="+mn-cs"/>
                </a:rPr>
                <a:t>Paclitaxel</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50A3A5"/>
                  </a:solidFill>
                  <a:effectLst/>
                  <a:uLnTx/>
                  <a:uFillTx/>
                  <a:latin typeface="Avenir Book" panose="02000503020000020003" pitchFamily="2" charset="0"/>
                  <a:ea typeface="+mn-ea"/>
                  <a:cs typeface="+mn-cs"/>
                </a:rPr>
                <a:t>80 mg/m</a:t>
              </a:r>
              <a:r>
                <a:rPr kumimoji="0" lang="en-US" sz="1400" b="0" i="0" u="none" strike="noStrike" kern="1200" cap="none" spc="0" normalizeH="0" baseline="30000" noProof="0">
                  <a:ln>
                    <a:noFill/>
                  </a:ln>
                  <a:solidFill>
                    <a:srgbClr val="50A3A5"/>
                  </a:solidFill>
                  <a:effectLst/>
                  <a:uLnTx/>
                  <a:uFillTx/>
                  <a:latin typeface="Avenir Book" panose="02000503020000020003" pitchFamily="2" charset="0"/>
                  <a:ea typeface="+mn-ea"/>
                  <a:cs typeface="+mn-cs"/>
                </a:rPr>
                <a:t>2</a:t>
              </a:r>
            </a:p>
          </p:txBody>
        </p:sp>
        <p:sp>
          <p:nvSpPr>
            <p:cNvPr id="93" name="Isosceles Triangle 92">
              <a:extLst>
                <a:ext uri="{FF2B5EF4-FFF2-40B4-BE49-F238E27FC236}">
                  <a16:creationId xmlns:a16="http://schemas.microsoft.com/office/drawing/2014/main" id="{E26037A4-C75D-C32A-4B17-E767E0AF06D2}"/>
                </a:ext>
              </a:extLst>
            </p:cNvPr>
            <p:cNvSpPr/>
            <p:nvPr/>
          </p:nvSpPr>
          <p:spPr>
            <a:xfrm>
              <a:off x="6396290" y="2292659"/>
              <a:ext cx="93114" cy="80270"/>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94" name="Isosceles Triangle 93">
              <a:extLst>
                <a:ext uri="{FF2B5EF4-FFF2-40B4-BE49-F238E27FC236}">
                  <a16:creationId xmlns:a16="http://schemas.microsoft.com/office/drawing/2014/main" id="{1502C51C-AFD7-55BC-0AD3-67FF4E410C2C}"/>
                </a:ext>
              </a:extLst>
            </p:cNvPr>
            <p:cNvSpPr/>
            <p:nvPr/>
          </p:nvSpPr>
          <p:spPr>
            <a:xfrm flipV="1">
              <a:off x="6396290" y="5525472"/>
              <a:ext cx="93114" cy="80270"/>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95" name="TextBox 94">
              <a:extLst>
                <a:ext uri="{FF2B5EF4-FFF2-40B4-BE49-F238E27FC236}">
                  <a16:creationId xmlns:a16="http://schemas.microsoft.com/office/drawing/2014/main" id="{F5F03921-6B71-B40E-FE8B-7ED515BC3E21}"/>
                </a:ext>
              </a:extLst>
            </p:cNvPr>
            <p:cNvSpPr txBox="1"/>
            <p:nvPr/>
          </p:nvSpPr>
          <p:spPr>
            <a:xfrm>
              <a:off x="5612193" y="3620136"/>
              <a:ext cx="1661310" cy="861774"/>
            </a:xfrm>
            <a:prstGeom prst="rect">
              <a:avLst/>
            </a:prstGeom>
            <a:noFill/>
          </p:spPr>
          <p:txBody>
            <a:bodyPr wrap="square"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9B9FA1">
                      <a:lumMod val="40000"/>
                      <a:lumOff val="60000"/>
                    </a:srgbClr>
                  </a:solidFill>
                  <a:effectLst/>
                  <a:uLnTx/>
                  <a:uFillTx/>
                  <a:latin typeface="Roboto Slab Medium" pitchFamily="2" charset="0"/>
                  <a:ea typeface="Roboto Slab Medium" pitchFamily="2" charset="0"/>
                  <a:cs typeface="+mn-cs"/>
                </a:rPr>
                <a:t>28 DAY CYCLE</a:t>
              </a:r>
            </a:p>
          </p:txBody>
        </p:sp>
        <p:grpSp>
          <p:nvGrpSpPr>
            <p:cNvPr id="96" name="Group 95">
              <a:extLst>
                <a:ext uri="{FF2B5EF4-FFF2-40B4-BE49-F238E27FC236}">
                  <a16:creationId xmlns:a16="http://schemas.microsoft.com/office/drawing/2014/main" id="{4F27F869-3447-CA56-FAEB-B77B0CD60A94}"/>
                </a:ext>
              </a:extLst>
            </p:cNvPr>
            <p:cNvGrpSpPr/>
            <p:nvPr/>
          </p:nvGrpSpPr>
          <p:grpSpPr>
            <a:xfrm>
              <a:off x="7737318" y="2643827"/>
              <a:ext cx="306769" cy="280966"/>
              <a:chOff x="9753382" y="2668499"/>
              <a:chExt cx="449524" cy="411715"/>
            </a:xfrm>
          </p:grpSpPr>
          <p:sp>
            <p:nvSpPr>
              <p:cNvPr id="157" name="Hexagon 3">
                <a:extLst>
                  <a:ext uri="{FF2B5EF4-FFF2-40B4-BE49-F238E27FC236}">
                    <a16:creationId xmlns:a16="http://schemas.microsoft.com/office/drawing/2014/main" id="{8010825D-BC59-D9EE-EA0D-09EDB0023F32}"/>
                  </a:ext>
                </a:extLst>
              </p:cNvPr>
              <p:cNvSpPr>
                <a:spLocks noChangeAspect="1"/>
              </p:cNvSpPr>
              <p:nvPr/>
            </p:nvSpPr>
            <p:spPr>
              <a:xfrm rot="1800000">
                <a:off x="9753382" y="2668499"/>
                <a:ext cx="449524" cy="411715"/>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158" name="Picture 157" descr="Shape&#10;&#10;Description automatically generated with low confidence">
                <a:extLst>
                  <a:ext uri="{FF2B5EF4-FFF2-40B4-BE49-F238E27FC236}">
                    <a16:creationId xmlns:a16="http://schemas.microsoft.com/office/drawing/2014/main" id="{A883BEEF-B0B6-C612-17EE-7328D98C4A74}"/>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7094" t="13133" r="7094" b="13133"/>
              <a:stretch/>
            </p:blipFill>
            <p:spPr>
              <a:xfrm>
                <a:off x="9830959" y="2734338"/>
                <a:ext cx="319942" cy="274909"/>
              </a:xfrm>
              <a:prstGeom prst="rect">
                <a:avLst/>
              </a:prstGeom>
            </p:spPr>
          </p:pic>
        </p:grpSp>
        <p:grpSp>
          <p:nvGrpSpPr>
            <p:cNvPr id="99" name="Group 98">
              <a:extLst>
                <a:ext uri="{FF2B5EF4-FFF2-40B4-BE49-F238E27FC236}">
                  <a16:creationId xmlns:a16="http://schemas.microsoft.com/office/drawing/2014/main" id="{01FE8BF7-D2AD-F78B-89D4-E6125B5F3B4B}"/>
                </a:ext>
              </a:extLst>
            </p:cNvPr>
            <p:cNvGrpSpPr/>
            <p:nvPr/>
          </p:nvGrpSpPr>
          <p:grpSpPr>
            <a:xfrm>
              <a:off x="7448767" y="2338353"/>
              <a:ext cx="306769" cy="280966"/>
              <a:chOff x="9260685" y="2668499"/>
              <a:chExt cx="449524" cy="411715"/>
            </a:xfrm>
          </p:grpSpPr>
          <p:sp>
            <p:nvSpPr>
              <p:cNvPr id="155" name="Hexagon 3">
                <a:extLst>
                  <a:ext uri="{FF2B5EF4-FFF2-40B4-BE49-F238E27FC236}">
                    <a16:creationId xmlns:a16="http://schemas.microsoft.com/office/drawing/2014/main" id="{2D02B418-B909-DD71-E3EF-E35C6B48B9F9}"/>
                  </a:ext>
                </a:extLst>
              </p:cNvPr>
              <p:cNvSpPr>
                <a:spLocks noChangeAspect="1"/>
              </p:cNvSpPr>
              <p:nvPr/>
            </p:nvSpPr>
            <p:spPr>
              <a:xfrm rot="1800000">
                <a:off x="9260685" y="2668499"/>
                <a:ext cx="449524" cy="411715"/>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156" name="Picture 155" descr="Shape&#10;&#10;Description automatically generated with low confidence">
                <a:extLst>
                  <a:ext uri="{FF2B5EF4-FFF2-40B4-BE49-F238E27FC236}">
                    <a16:creationId xmlns:a16="http://schemas.microsoft.com/office/drawing/2014/main" id="{E68698E3-6FD4-3A70-EC7A-B35600698628}"/>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7094" t="13133" r="7094" b="13133"/>
              <a:stretch/>
            </p:blipFill>
            <p:spPr>
              <a:xfrm>
                <a:off x="9338262" y="2734338"/>
                <a:ext cx="319942" cy="274909"/>
              </a:xfrm>
              <a:prstGeom prst="rect">
                <a:avLst/>
              </a:prstGeom>
            </p:spPr>
          </p:pic>
        </p:grpSp>
        <p:grpSp>
          <p:nvGrpSpPr>
            <p:cNvPr id="100" name="Group 99">
              <a:extLst>
                <a:ext uri="{FF2B5EF4-FFF2-40B4-BE49-F238E27FC236}">
                  <a16:creationId xmlns:a16="http://schemas.microsoft.com/office/drawing/2014/main" id="{0AC40A6A-C746-401D-85B9-267F2881297B}"/>
                </a:ext>
              </a:extLst>
            </p:cNvPr>
            <p:cNvGrpSpPr/>
            <p:nvPr/>
          </p:nvGrpSpPr>
          <p:grpSpPr>
            <a:xfrm>
              <a:off x="7097512" y="2119625"/>
              <a:ext cx="306769" cy="280966"/>
              <a:chOff x="8767987" y="2668499"/>
              <a:chExt cx="449524" cy="411715"/>
            </a:xfrm>
          </p:grpSpPr>
          <p:sp>
            <p:nvSpPr>
              <p:cNvPr id="153" name="Hexagon 3">
                <a:extLst>
                  <a:ext uri="{FF2B5EF4-FFF2-40B4-BE49-F238E27FC236}">
                    <a16:creationId xmlns:a16="http://schemas.microsoft.com/office/drawing/2014/main" id="{AFD4904A-582D-405B-089D-F2045F031E02}"/>
                  </a:ext>
                </a:extLst>
              </p:cNvPr>
              <p:cNvSpPr>
                <a:spLocks noChangeAspect="1"/>
              </p:cNvSpPr>
              <p:nvPr/>
            </p:nvSpPr>
            <p:spPr>
              <a:xfrm rot="1800000">
                <a:off x="8767987" y="2668499"/>
                <a:ext cx="449524" cy="411715"/>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154" name="Picture 153" descr="Shape&#10;&#10;Description automatically generated with low confidence">
                <a:extLst>
                  <a:ext uri="{FF2B5EF4-FFF2-40B4-BE49-F238E27FC236}">
                    <a16:creationId xmlns:a16="http://schemas.microsoft.com/office/drawing/2014/main" id="{205A02E3-BA74-9D53-CEE4-43908F3A30D3}"/>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7094" t="13133" r="7094" b="13133"/>
              <a:stretch/>
            </p:blipFill>
            <p:spPr>
              <a:xfrm>
                <a:off x="8845564" y="2734338"/>
                <a:ext cx="319942" cy="274909"/>
              </a:xfrm>
              <a:prstGeom prst="rect">
                <a:avLst/>
              </a:prstGeom>
            </p:spPr>
          </p:pic>
        </p:grpSp>
        <p:grpSp>
          <p:nvGrpSpPr>
            <p:cNvPr id="116" name="Group 115">
              <a:extLst>
                <a:ext uri="{FF2B5EF4-FFF2-40B4-BE49-F238E27FC236}">
                  <a16:creationId xmlns:a16="http://schemas.microsoft.com/office/drawing/2014/main" id="{858EF814-BC8B-704A-AD0E-33A3BF11B473}"/>
                </a:ext>
              </a:extLst>
            </p:cNvPr>
            <p:cNvGrpSpPr/>
            <p:nvPr/>
          </p:nvGrpSpPr>
          <p:grpSpPr>
            <a:xfrm>
              <a:off x="6714016" y="1975996"/>
              <a:ext cx="306769" cy="280966"/>
              <a:chOff x="8275289" y="2668499"/>
              <a:chExt cx="449524" cy="411715"/>
            </a:xfrm>
          </p:grpSpPr>
          <p:sp>
            <p:nvSpPr>
              <p:cNvPr id="151" name="Hexagon 3">
                <a:extLst>
                  <a:ext uri="{FF2B5EF4-FFF2-40B4-BE49-F238E27FC236}">
                    <a16:creationId xmlns:a16="http://schemas.microsoft.com/office/drawing/2014/main" id="{8A064098-5C18-6DFB-35DD-79C2EFED18A7}"/>
                  </a:ext>
                </a:extLst>
              </p:cNvPr>
              <p:cNvSpPr>
                <a:spLocks noChangeAspect="1"/>
              </p:cNvSpPr>
              <p:nvPr/>
            </p:nvSpPr>
            <p:spPr>
              <a:xfrm rot="1800000">
                <a:off x="8275289" y="2668499"/>
                <a:ext cx="449524" cy="411715"/>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152" name="Picture 151" descr="Shape&#10;&#10;Description automatically generated with low confidence">
                <a:extLst>
                  <a:ext uri="{FF2B5EF4-FFF2-40B4-BE49-F238E27FC236}">
                    <a16:creationId xmlns:a16="http://schemas.microsoft.com/office/drawing/2014/main" id="{29C98060-833E-C9B6-214E-BEC4141BB3A9}"/>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7094" t="13133" r="7094" b="13133"/>
              <a:stretch/>
            </p:blipFill>
            <p:spPr>
              <a:xfrm>
                <a:off x="8352866" y="2734338"/>
                <a:ext cx="319942" cy="274909"/>
              </a:xfrm>
              <a:prstGeom prst="rect">
                <a:avLst/>
              </a:prstGeom>
            </p:spPr>
          </p:pic>
        </p:grpSp>
        <p:grpSp>
          <p:nvGrpSpPr>
            <p:cNvPr id="117" name="Group 116">
              <a:extLst>
                <a:ext uri="{FF2B5EF4-FFF2-40B4-BE49-F238E27FC236}">
                  <a16:creationId xmlns:a16="http://schemas.microsoft.com/office/drawing/2014/main" id="{1A4A4B69-EB11-704A-1891-66786D289F07}"/>
                </a:ext>
              </a:extLst>
            </p:cNvPr>
            <p:cNvGrpSpPr/>
            <p:nvPr/>
          </p:nvGrpSpPr>
          <p:grpSpPr>
            <a:xfrm>
              <a:off x="6280828" y="1918125"/>
              <a:ext cx="306769" cy="280966"/>
              <a:chOff x="7782591" y="2668499"/>
              <a:chExt cx="449524" cy="411715"/>
            </a:xfrm>
          </p:grpSpPr>
          <p:sp>
            <p:nvSpPr>
              <p:cNvPr id="148" name="Hexagon 3">
                <a:extLst>
                  <a:ext uri="{FF2B5EF4-FFF2-40B4-BE49-F238E27FC236}">
                    <a16:creationId xmlns:a16="http://schemas.microsoft.com/office/drawing/2014/main" id="{82C9CEC1-1A65-ADDF-D9FD-F9D81B798FD5}"/>
                  </a:ext>
                </a:extLst>
              </p:cNvPr>
              <p:cNvSpPr>
                <a:spLocks noChangeAspect="1"/>
              </p:cNvSpPr>
              <p:nvPr/>
            </p:nvSpPr>
            <p:spPr>
              <a:xfrm rot="1800000">
                <a:off x="7782591" y="2668499"/>
                <a:ext cx="449524" cy="411715"/>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150" name="Picture 149" descr="Shape&#10;&#10;Description automatically generated with low confidence">
                <a:extLst>
                  <a:ext uri="{FF2B5EF4-FFF2-40B4-BE49-F238E27FC236}">
                    <a16:creationId xmlns:a16="http://schemas.microsoft.com/office/drawing/2014/main" id="{8BC4E439-5D49-80EF-2F52-84688629BCE3}"/>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7094" t="13133" r="7094" b="13133"/>
              <a:stretch/>
            </p:blipFill>
            <p:spPr>
              <a:xfrm>
                <a:off x="7860168" y="2734338"/>
                <a:ext cx="319942" cy="274909"/>
              </a:xfrm>
              <a:prstGeom prst="rect">
                <a:avLst/>
              </a:prstGeom>
            </p:spPr>
          </p:pic>
        </p:grpSp>
        <p:sp>
          <p:nvSpPr>
            <p:cNvPr id="120" name="Rectangle: Rounded Corners 119">
              <a:extLst>
                <a:ext uri="{FF2B5EF4-FFF2-40B4-BE49-F238E27FC236}">
                  <a16:creationId xmlns:a16="http://schemas.microsoft.com/office/drawing/2014/main" id="{A8D561EE-F059-AE35-6EA9-95B817BD3CD7}"/>
                </a:ext>
              </a:extLst>
            </p:cNvPr>
            <p:cNvSpPr/>
            <p:nvPr/>
          </p:nvSpPr>
          <p:spPr>
            <a:xfrm>
              <a:off x="4421618" y="3822775"/>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22</a:t>
              </a:r>
            </a:p>
          </p:txBody>
        </p:sp>
        <p:sp>
          <p:nvSpPr>
            <p:cNvPr id="126" name="Rectangle: Rounded Corners 125">
              <a:extLst>
                <a:ext uri="{FF2B5EF4-FFF2-40B4-BE49-F238E27FC236}">
                  <a16:creationId xmlns:a16="http://schemas.microsoft.com/office/drawing/2014/main" id="{58F3EC2B-8CFC-8A57-38A6-C967AD3539C5}"/>
                </a:ext>
              </a:extLst>
            </p:cNvPr>
            <p:cNvSpPr/>
            <p:nvPr/>
          </p:nvSpPr>
          <p:spPr>
            <a:xfrm>
              <a:off x="4460602" y="3411003"/>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23</a:t>
              </a:r>
            </a:p>
          </p:txBody>
        </p:sp>
        <p:sp>
          <p:nvSpPr>
            <p:cNvPr id="129" name="Rectangle: Rounded Corners 128">
              <a:extLst>
                <a:ext uri="{FF2B5EF4-FFF2-40B4-BE49-F238E27FC236}">
                  <a16:creationId xmlns:a16="http://schemas.microsoft.com/office/drawing/2014/main" id="{459ED263-7DD2-895E-F01A-6BDF5FBA1645}"/>
                </a:ext>
              </a:extLst>
            </p:cNvPr>
            <p:cNvSpPr/>
            <p:nvPr/>
          </p:nvSpPr>
          <p:spPr>
            <a:xfrm>
              <a:off x="4575434" y="3005131"/>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24</a:t>
              </a:r>
            </a:p>
          </p:txBody>
        </p:sp>
        <p:sp>
          <p:nvSpPr>
            <p:cNvPr id="130" name="Rectangle: Rounded Corners 129">
              <a:extLst>
                <a:ext uri="{FF2B5EF4-FFF2-40B4-BE49-F238E27FC236}">
                  <a16:creationId xmlns:a16="http://schemas.microsoft.com/office/drawing/2014/main" id="{95C05FCE-7978-F5C4-106C-A20C328550BD}"/>
                </a:ext>
              </a:extLst>
            </p:cNvPr>
            <p:cNvSpPr/>
            <p:nvPr/>
          </p:nvSpPr>
          <p:spPr>
            <a:xfrm>
              <a:off x="4807481" y="2652823"/>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25</a:t>
              </a:r>
            </a:p>
          </p:txBody>
        </p:sp>
        <p:sp>
          <p:nvSpPr>
            <p:cNvPr id="131" name="Rectangle: Rounded Corners 130">
              <a:extLst>
                <a:ext uri="{FF2B5EF4-FFF2-40B4-BE49-F238E27FC236}">
                  <a16:creationId xmlns:a16="http://schemas.microsoft.com/office/drawing/2014/main" id="{4C6F438B-E607-8025-7965-B1080E968305}"/>
                </a:ext>
              </a:extLst>
            </p:cNvPr>
            <p:cNvSpPr/>
            <p:nvPr/>
          </p:nvSpPr>
          <p:spPr>
            <a:xfrm>
              <a:off x="5116074" y="2376414"/>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26</a:t>
              </a:r>
            </a:p>
          </p:txBody>
        </p:sp>
        <p:sp>
          <p:nvSpPr>
            <p:cNvPr id="132" name="Rectangle: Rounded Corners 131">
              <a:extLst>
                <a:ext uri="{FF2B5EF4-FFF2-40B4-BE49-F238E27FC236}">
                  <a16:creationId xmlns:a16="http://schemas.microsoft.com/office/drawing/2014/main" id="{5489D7F8-E7B5-23D7-FD18-862037B2B99F}"/>
                </a:ext>
              </a:extLst>
            </p:cNvPr>
            <p:cNvSpPr/>
            <p:nvPr/>
          </p:nvSpPr>
          <p:spPr>
            <a:xfrm>
              <a:off x="5482941" y="2143662"/>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27</a:t>
              </a:r>
            </a:p>
          </p:txBody>
        </p:sp>
        <p:sp>
          <p:nvSpPr>
            <p:cNvPr id="133" name="Rectangle: Rounded Corners 132">
              <a:extLst>
                <a:ext uri="{FF2B5EF4-FFF2-40B4-BE49-F238E27FC236}">
                  <a16:creationId xmlns:a16="http://schemas.microsoft.com/office/drawing/2014/main" id="{BF07177A-1661-E689-463A-6C8AD92363BA}"/>
                </a:ext>
              </a:extLst>
            </p:cNvPr>
            <p:cNvSpPr/>
            <p:nvPr/>
          </p:nvSpPr>
          <p:spPr>
            <a:xfrm>
              <a:off x="5881761" y="1975127"/>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28</a:t>
              </a:r>
            </a:p>
          </p:txBody>
        </p:sp>
        <p:sp>
          <p:nvSpPr>
            <p:cNvPr id="134" name="Arc 133">
              <a:extLst>
                <a:ext uri="{FF2B5EF4-FFF2-40B4-BE49-F238E27FC236}">
                  <a16:creationId xmlns:a16="http://schemas.microsoft.com/office/drawing/2014/main" id="{ACDD09D4-7877-875C-DAA6-42E23D3167B8}"/>
                </a:ext>
              </a:extLst>
            </p:cNvPr>
            <p:cNvSpPr/>
            <p:nvPr/>
          </p:nvSpPr>
          <p:spPr>
            <a:xfrm>
              <a:off x="4175812" y="1676400"/>
              <a:ext cx="4534072" cy="4534062"/>
            </a:xfrm>
            <a:prstGeom prst="arc">
              <a:avLst>
                <a:gd name="adj1" fmla="val 16200000"/>
                <a:gd name="adj2" fmla="val 10089628"/>
              </a:avLst>
            </a:prstGeom>
            <a:ln>
              <a:solidFill>
                <a:schemeClr val="accent3">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9B9FA1"/>
                </a:solidFill>
                <a:effectLst/>
                <a:uLnTx/>
                <a:uFillTx/>
                <a:latin typeface="Avenir"/>
                <a:ea typeface="+mn-ea"/>
                <a:cs typeface="+mn-cs"/>
              </a:endParaRPr>
            </a:p>
          </p:txBody>
        </p:sp>
        <p:sp>
          <p:nvSpPr>
            <p:cNvPr id="135" name="TextBox 134">
              <a:extLst>
                <a:ext uri="{FF2B5EF4-FFF2-40B4-BE49-F238E27FC236}">
                  <a16:creationId xmlns:a16="http://schemas.microsoft.com/office/drawing/2014/main" id="{D01327C9-5057-C666-0658-E47686A69028}"/>
                </a:ext>
              </a:extLst>
            </p:cNvPr>
            <p:cNvSpPr txBox="1"/>
            <p:nvPr/>
          </p:nvSpPr>
          <p:spPr>
            <a:xfrm>
              <a:off x="7094054" y="1750667"/>
              <a:ext cx="1659109" cy="215444"/>
            </a:xfrm>
            <a:prstGeom prst="rect">
              <a:avLst/>
            </a:prstGeom>
            <a:solidFill>
              <a:schemeClr val="bg1"/>
            </a:solidFill>
          </p:spPr>
          <p:txBody>
            <a:bodyPr wrap="non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a:ln>
                    <a:noFill/>
                  </a:ln>
                  <a:solidFill>
                    <a:srgbClr val="F4B251">
                      <a:lumMod val="75000"/>
                    </a:srgbClr>
                  </a:solidFill>
                  <a:effectLst/>
                  <a:uLnTx/>
                  <a:uFillTx/>
                  <a:latin typeface="Avenir Book" panose="02000503020000020003" pitchFamily="2" charset="0"/>
                  <a:ea typeface="+mn-ea"/>
                  <a:cs typeface="+mn-cs"/>
                </a:rPr>
                <a:t>ONVANSERTIB</a:t>
              </a:r>
            </a:p>
          </p:txBody>
        </p:sp>
        <p:sp>
          <p:nvSpPr>
            <p:cNvPr id="136" name="Arc 135">
              <a:extLst>
                <a:ext uri="{FF2B5EF4-FFF2-40B4-BE49-F238E27FC236}">
                  <a16:creationId xmlns:a16="http://schemas.microsoft.com/office/drawing/2014/main" id="{8DC24D5B-FFCD-FD3D-5FEE-FCCA49DA8D4B}"/>
                </a:ext>
              </a:extLst>
            </p:cNvPr>
            <p:cNvSpPr/>
            <p:nvPr/>
          </p:nvSpPr>
          <p:spPr>
            <a:xfrm>
              <a:off x="4175812" y="1676400"/>
              <a:ext cx="4534072" cy="4534062"/>
            </a:xfrm>
            <a:prstGeom prst="arc">
              <a:avLst>
                <a:gd name="adj1" fmla="val 5361589"/>
                <a:gd name="adj2" fmla="val 8565192"/>
              </a:avLst>
            </a:prstGeom>
            <a:ln>
              <a:solidFill>
                <a:schemeClr val="accent3">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9B9FA1"/>
                </a:solidFill>
                <a:effectLst/>
                <a:uLnTx/>
                <a:uFillTx/>
                <a:latin typeface="Avenir"/>
                <a:ea typeface="+mn-ea"/>
                <a:cs typeface="+mn-cs"/>
              </a:endParaRPr>
            </a:p>
          </p:txBody>
        </p:sp>
        <p:grpSp>
          <p:nvGrpSpPr>
            <p:cNvPr id="137" name="Group 136">
              <a:extLst>
                <a:ext uri="{FF2B5EF4-FFF2-40B4-BE49-F238E27FC236}">
                  <a16:creationId xmlns:a16="http://schemas.microsoft.com/office/drawing/2014/main" id="{F990E015-B80A-6D3F-AAE0-9FA67F59F2D6}"/>
                </a:ext>
              </a:extLst>
            </p:cNvPr>
            <p:cNvGrpSpPr/>
            <p:nvPr/>
          </p:nvGrpSpPr>
          <p:grpSpPr>
            <a:xfrm>
              <a:off x="8157514" y="3794667"/>
              <a:ext cx="306769" cy="280966"/>
              <a:chOff x="7782591" y="2668499"/>
              <a:chExt cx="449524" cy="411715"/>
            </a:xfrm>
          </p:grpSpPr>
          <p:sp>
            <p:nvSpPr>
              <p:cNvPr id="145" name="Hexagon 3">
                <a:extLst>
                  <a:ext uri="{FF2B5EF4-FFF2-40B4-BE49-F238E27FC236}">
                    <a16:creationId xmlns:a16="http://schemas.microsoft.com/office/drawing/2014/main" id="{F0AC5C66-5A3B-BB56-0CE5-212FDBDFA113}"/>
                  </a:ext>
                </a:extLst>
              </p:cNvPr>
              <p:cNvSpPr>
                <a:spLocks noChangeAspect="1"/>
              </p:cNvSpPr>
              <p:nvPr/>
            </p:nvSpPr>
            <p:spPr>
              <a:xfrm rot="1800000">
                <a:off x="7782591" y="2668499"/>
                <a:ext cx="449524" cy="411715"/>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147" name="Picture 146" descr="Shape&#10;&#10;Description automatically generated with low confidence">
                <a:extLst>
                  <a:ext uri="{FF2B5EF4-FFF2-40B4-BE49-F238E27FC236}">
                    <a16:creationId xmlns:a16="http://schemas.microsoft.com/office/drawing/2014/main" id="{84667EF8-B0FF-9B9E-659F-9BF0784DD8FD}"/>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7094" t="13133" r="7094" b="13133"/>
              <a:stretch/>
            </p:blipFill>
            <p:spPr>
              <a:xfrm>
                <a:off x="7860168" y="2734338"/>
                <a:ext cx="319942" cy="274909"/>
              </a:xfrm>
              <a:prstGeom prst="rect">
                <a:avLst/>
              </a:prstGeom>
            </p:spPr>
          </p:pic>
        </p:grpSp>
        <p:grpSp>
          <p:nvGrpSpPr>
            <p:cNvPr id="138" name="Group 137">
              <a:extLst>
                <a:ext uri="{FF2B5EF4-FFF2-40B4-BE49-F238E27FC236}">
                  <a16:creationId xmlns:a16="http://schemas.microsoft.com/office/drawing/2014/main" id="{BD68C9E3-8D99-387B-B35C-B43CD33DBBB3}"/>
                </a:ext>
              </a:extLst>
            </p:cNvPr>
            <p:cNvGrpSpPr/>
            <p:nvPr/>
          </p:nvGrpSpPr>
          <p:grpSpPr>
            <a:xfrm>
              <a:off x="6293248" y="5699118"/>
              <a:ext cx="306769" cy="280966"/>
              <a:chOff x="7782591" y="2668499"/>
              <a:chExt cx="449524" cy="411715"/>
            </a:xfrm>
          </p:grpSpPr>
          <p:sp>
            <p:nvSpPr>
              <p:cNvPr id="143" name="Hexagon 3">
                <a:extLst>
                  <a:ext uri="{FF2B5EF4-FFF2-40B4-BE49-F238E27FC236}">
                    <a16:creationId xmlns:a16="http://schemas.microsoft.com/office/drawing/2014/main" id="{7A4F5E86-1B31-AF1B-F36F-A88CE4C2C8F9}"/>
                  </a:ext>
                </a:extLst>
              </p:cNvPr>
              <p:cNvSpPr>
                <a:spLocks noChangeAspect="1"/>
              </p:cNvSpPr>
              <p:nvPr/>
            </p:nvSpPr>
            <p:spPr>
              <a:xfrm rot="1800000">
                <a:off x="7782591" y="2668499"/>
                <a:ext cx="449524" cy="411715"/>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144" name="Picture 143" descr="Shape&#10;&#10;Description automatically generated with low confidence">
                <a:extLst>
                  <a:ext uri="{FF2B5EF4-FFF2-40B4-BE49-F238E27FC236}">
                    <a16:creationId xmlns:a16="http://schemas.microsoft.com/office/drawing/2014/main" id="{7C19C0F1-D363-47C9-2456-48932A134A20}"/>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7094" t="13133" r="7094" b="13133"/>
              <a:stretch/>
            </p:blipFill>
            <p:spPr>
              <a:xfrm>
                <a:off x="7860168" y="2734338"/>
                <a:ext cx="319942" cy="274909"/>
              </a:xfrm>
              <a:prstGeom prst="rect">
                <a:avLst/>
              </a:prstGeom>
            </p:spPr>
          </p:pic>
        </p:grpSp>
        <p:pic>
          <p:nvPicPr>
            <p:cNvPr id="139" name="Picture 138" descr="Icon&#10;&#10;Description automatically generated">
              <a:extLst>
                <a:ext uri="{FF2B5EF4-FFF2-40B4-BE49-F238E27FC236}">
                  <a16:creationId xmlns:a16="http://schemas.microsoft.com/office/drawing/2014/main" id="{32F2CA8F-1E4C-A3A2-D71C-6E5CDA40F585}"/>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250492" y="5010122"/>
              <a:ext cx="323737" cy="471010"/>
            </a:xfrm>
            <a:prstGeom prst="rect">
              <a:avLst/>
            </a:prstGeom>
          </p:spPr>
        </p:pic>
        <p:pic>
          <p:nvPicPr>
            <p:cNvPr id="140" name="Picture 139" descr="Icon&#10;&#10;Description automatically generated">
              <a:extLst>
                <a:ext uri="{FF2B5EF4-FFF2-40B4-BE49-F238E27FC236}">
                  <a16:creationId xmlns:a16="http://schemas.microsoft.com/office/drawing/2014/main" id="{9B4A06D4-DA8A-AB67-7DEE-65D8409DA02E}"/>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677439" y="3722910"/>
              <a:ext cx="323737" cy="471010"/>
            </a:xfrm>
            <a:prstGeom prst="rect">
              <a:avLst/>
            </a:prstGeom>
          </p:spPr>
        </p:pic>
        <p:sp>
          <p:nvSpPr>
            <p:cNvPr id="141" name="Isosceles Triangle 140">
              <a:extLst>
                <a:ext uri="{FF2B5EF4-FFF2-40B4-BE49-F238E27FC236}">
                  <a16:creationId xmlns:a16="http://schemas.microsoft.com/office/drawing/2014/main" id="{E66B206A-427D-F7DC-B274-7C86C08347DA}"/>
                </a:ext>
              </a:extLst>
            </p:cNvPr>
            <p:cNvSpPr/>
            <p:nvPr/>
          </p:nvSpPr>
          <p:spPr>
            <a:xfrm rot="5400000">
              <a:off x="8029643" y="3902297"/>
              <a:ext cx="93114" cy="80270"/>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grpSp>
      <p:grpSp>
        <p:nvGrpSpPr>
          <p:cNvPr id="212" name="Group 211">
            <a:extLst>
              <a:ext uri="{FF2B5EF4-FFF2-40B4-BE49-F238E27FC236}">
                <a16:creationId xmlns:a16="http://schemas.microsoft.com/office/drawing/2014/main" id="{A6C356A4-48DB-1A3E-46B4-323124EF2D8E}"/>
              </a:ext>
            </a:extLst>
          </p:cNvPr>
          <p:cNvGrpSpPr/>
          <p:nvPr/>
        </p:nvGrpSpPr>
        <p:grpSpPr>
          <a:xfrm>
            <a:off x="2162379" y="4562579"/>
            <a:ext cx="4229121" cy="1506460"/>
            <a:chOff x="4172627" y="3703748"/>
            <a:chExt cx="4229121" cy="1506460"/>
          </a:xfrm>
        </p:grpSpPr>
        <p:sp>
          <p:nvSpPr>
            <p:cNvPr id="192" name="TextBox 191">
              <a:extLst>
                <a:ext uri="{FF2B5EF4-FFF2-40B4-BE49-F238E27FC236}">
                  <a16:creationId xmlns:a16="http://schemas.microsoft.com/office/drawing/2014/main" id="{DD79C8DA-6DB2-6E40-3E6A-4D4AB32804A8}"/>
                </a:ext>
              </a:extLst>
            </p:cNvPr>
            <p:cNvSpPr txBox="1"/>
            <p:nvPr/>
          </p:nvSpPr>
          <p:spPr>
            <a:xfrm>
              <a:off x="4172627" y="3703748"/>
              <a:ext cx="3353334" cy="276999"/>
            </a:xfrm>
            <a:prstGeom prst="rect">
              <a:avLst/>
            </a:prstGeom>
            <a:noFill/>
          </p:spPr>
          <p:txBody>
            <a:bodyPr wrap="square" lIns="0" tIns="0" rIns="0" bIns="0" rtlCol="0" anchor="t"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300" normalizeH="0" baseline="0" noProof="0">
                  <a:ln>
                    <a:noFill/>
                  </a:ln>
                  <a:solidFill>
                    <a:srgbClr val="F4B251">
                      <a:lumMod val="75000"/>
                    </a:srgbClr>
                  </a:solidFill>
                  <a:effectLst/>
                  <a:uLnTx/>
                  <a:uFillTx/>
                  <a:latin typeface="Avenir Medium" panose="02000603020000020003" pitchFamily="2" charset="0"/>
                  <a:ea typeface="+mn-ea"/>
                  <a:cs typeface="+mn-cs"/>
                </a:rPr>
                <a:t>ONVANSERTIB DOSING</a:t>
              </a:r>
            </a:p>
          </p:txBody>
        </p:sp>
        <p:sp>
          <p:nvSpPr>
            <p:cNvPr id="193" name="TextBox 192">
              <a:extLst>
                <a:ext uri="{FF2B5EF4-FFF2-40B4-BE49-F238E27FC236}">
                  <a16:creationId xmlns:a16="http://schemas.microsoft.com/office/drawing/2014/main" id="{0EA03A01-8C10-D0A7-B512-C2AF2C5AD548}"/>
                </a:ext>
              </a:extLst>
            </p:cNvPr>
            <p:cNvSpPr txBox="1"/>
            <p:nvPr/>
          </p:nvSpPr>
          <p:spPr>
            <a:xfrm>
              <a:off x="4206980" y="4559256"/>
              <a:ext cx="1888337" cy="276999"/>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F4B251">
                      <a:lumMod val="75000"/>
                    </a:srgbClr>
                  </a:solidFill>
                  <a:effectLst/>
                  <a:uLnTx/>
                  <a:uFillTx/>
                  <a:latin typeface="Avenir"/>
                  <a:ea typeface="+mn-ea"/>
                  <a:cs typeface="+mn-cs"/>
                </a:rPr>
                <a:t>Starting: 9 mg/m</a:t>
              </a:r>
              <a:r>
                <a:rPr kumimoji="0" lang="en-US" sz="1800" b="0" i="0" u="none" strike="noStrike" kern="1200" cap="none" spc="0" normalizeH="0" baseline="30000" noProof="0">
                  <a:ln>
                    <a:noFill/>
                  </a:ln>
                  <a:solidFill>
                    <a:srgbClr val="F4B251">
                      <a:lumMod val="75000"/>
                    </a:srgbClr>
                  </a:solidFill>
                  <a:effectLst/>
                  <a:uLnTx/>
                  <a:uFillTx/>
                  <a:latin typeface="Avenir"/>
                  <a:ea typeface="+mn-ea"/>
                  <a:cs typeface="+mn-cs"/>
                </a:rPr>
                <a:t>2</a:t>
              </a:r>
            </a:p>
          </p:txBody>
        </p:sp>
        <p:sp>
          <p:nvSpPr>
            <p:cNvPr id="194" name="TextBox 193">
              <a:extLst>
                <a:ext uri="{FF2B5EF4-FFF2-40B4-BE49-F238E27FC236}">
                  <a16:creationId xmlns:a16="http://schemas.microsoft.com/office/drawing/2014/main" id="{39FD6689-C827-AF25-ADA0-275613D6726D}"/>
                </a:ext>
              </a:extLst>
            </p:cNvPr>
            <p:cNvSpPr txBox="1"/>
            <p:nvPr/>
          </p:nvSpPr>
          <p:spPr>
            <a:xfrm>
              <a:off x="5048266" y="4185303"/>
              <a:ext cx="3353482" cy="276999"/>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F4B251">
                      <a:lumMod val="75000"/>
                    </a:srgbClr>
                  </a:solidFill>
                  <a:effectLst/>
                  <a:uLnTx/>
                  <a:uFillTx/>
                  <a:latin typeface="Avenir"/>
                  <a:ea typeface="+mn-ea"/>
                  <a:cs typeface="+mn-cs"/>
                </a:rPr>
                <a:t>Escalation: 12 mg/m</a:t>
              </a:r>
              <a:r>
                <a:rPr kumimoji="0" lang="en-US" sz="1800" b="0" i="0" u="none" strike="noStrike" kern="1200" cap="none" spc="0" normalizeH="0" baseline="30000" noProof="0">
                  <a:ln>
                    <a:noFill/>
                  </a:ln>
                  <a:solidFill>
                    <a:srgbClr val="F4B251">
                      <a:lumMod val="75000"/>
                    </a:srgbClr>
                  </a:solidFill>
                  <a:effectLst/>
                  <a:uLnTx/>
                  <a:uFillTx/>
                  <a:latin typeface="Avenir"/>
                  <a:ea typeface="+mn-ea"/>
                  <a:cs typeface="+mn-cs"/>
                </a:rPr>
                <a:t>2</a:t>
              </a:r>
              <a:r>
                <a:rPr kumimoji="0" lang="en-US" sz="1800" b="0" i="0" u="none" strike="noStrike" kern="1200" cap="none" spc="0" normalizeH="0" noProof="0">
                  <a:ln>
                    <a:noFill/>
                  </a:ln>
                  <a:solidFill>
                    <a:srgbClr val="F4B251">
                      <a:lumMod val="75000"/>
                    </a:srgbClr>
                  </a:solidFill>
                  <a:effectLst/>
                  <a:uLnTx/>
                  <a:uFillTx/>
                  <a:latin typeface="Avenir"/>
                  <a:ea typeface="+mn-ea"/>
                  <a:cs typeface="+mn-cs"/>
                </a:rPr>
                <a:t>, 18 mg/m</a:t>
              </a:r>
              <a:r>
                <a:rPr kumimoji="0" lang="en-US" sz="1800" b="0" i="0" u="none" strike="noStrike" kern="1200" cap="none" spc="0" normalizeH="0" baseline="30000" noProof="0">
                  <a:ln>
                    <a:noFill/>
                  </a:ln>
                  <a:solidFill>
                    <a:srgbClr val="F4B251">
                      <a:lumMod val="75000"/>
                    </a:srgbClr>
                  </a:solidFill>
                  <a:effectLst/>
                  <a:uLnTx/>
                  <a:uFillTx/>
                  <a:latin typeface="Avenir"/>
                  <a:ea typeface="+mn-ea"/>
                  <a:cs typeface="+mn-cs"/>
                </a:rPr>
                <a:t>2</a:t>
              </a:r>
            </a:p>
          </p:txBody>
        </p:sp>
        <p:sp>
          <p:nvSpPr>
            <p:cNvPr id="195" name="TextBox 194">
              <a:extLst>
                <a:ext uri="{FF2B5EF4-FFF2-40B4-BE49-F238E27FC236}">
                  <a16:creationId xmlns:a16="http://schemas.microsoft.com/office/drawing/2014/main" id="{C9031091-CEAC-7E39-ABBC-4BA68F2B3176}"/>
                </a:ext>
              </a:extLst>
            </p:cNvPr>
            <p:cNvSpPr txBox="1"/>
            <p:nvPr/>
          </p:nvSpPr>
          <p:spPr>
            <a:xfrm>
              <a:off x="5048266" y="4933209"/>
              <a:ext cx="2439770" cy="276999"/>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F4B251">
                      <a:lumMod val="75000"/>
                    </a:srgbClr>
                  </a:solidFill>
                  <a:effectLst/>
                  <a:uLnTx/>
                  <a:uFillTx/>
                  <a:latin typeface="Avenir"/>
                  <a:ea typeface="+mn-ea"/>
                  <a:cs typeface="+mn-cs"/>
                </a:rPr>
                <a:t>De-escalation: 6 mg/m</a:t>
              </a:r>
              <a:r>
                <a:rPr kumimoji="0" lang="en-US" sz="1800" b="0" i="0" u="none" strike="noStrike" kern="1200" cap="none" spc="0" normalizeH="0" baseline="30000" noProof="0">
                  <a:ln>
                    <a:noFill/>
                  </a:ln>
                  <a:solidFill>
                    <a:srgbClr val="F4B251">
                      <a:lumMod val="75000"/>
                    </a:srgbClr>
                  </a:solidFill>
                  <a:effectLst/>
                  <a:uLnTx/>
                  <a:uFillTx/>
                  <a:latin typeface="Avenir"/>
                  <a:ea typeface="+mn-ea"/>
                  <a:cs typeface="+mn-cs"/>
                </a:rPr>
                <a:t>2</a:t>
              </a:r>
            </a:p>
          </p:txBody>
        </p:sp>
        <p:grpSp>
          <p:nvGrpSpPr>
            <p:cNvPr id="198" name="Group 197">
              <a:extLst>
                <a:ext uri="{FF2B5EF4-FFF2-40B4-BE49-F238E27FC236}">
                  <a16:creationId xmlns:a16="http://schemas.microsoft.com/office/drawing/2014/main" id="{7928D5A4-0331-73E9-CBB4-BFDA66D97456}"/>
                </a:ext>
              </a:extLst>
            </p:cNvPr>
            <p:cNvGrpSpPr/>
            <p:nvPr/>
          </p:nvGrpSpPr>
          <p:grpSpPr>
            <a:xfrm>
              <a:off x="4695014" y="4335780"/>
              <a:ext cx="296086" cy="718836"/>
              <a:chOff x="4597717" y="4328160"/>
              <a:chExt cx="393383" cy="718836"/>
            </a:xfrm>
          </p:grpSpPr>
          <p:sp>
            <p:nvSpPr>
              <p:cNvPr id="196" name="Freeform: Shape 195">
                <a:extLst>
                  <a:ext uri="{FF2B5EF4-FFF2-40B4-BE49-F238E27FC236}">
                    <a16:creationId xmlns:a16="http://schemas.microsoft.com/office/drawing/2014/main" id="{92CE3502-CE07-81B1-08CC-B12DF5023714}"/>
                  </a:ext>
                </a:extLst>
              </p:cNvPr>
              <p:cNvSpPr/>
              <p:nvPr/>
            </p:nvSpPr>
            <p:spPr>
              <a:xfrm>
                <a:off x="4597717" y="4328160"/>
                <a:ext cx="393383" cy="232886"/>
              </a:xfrm>
              <a:custGeom>
                <a:avLst/>
                <a:gdLst>
                  <a:gd name="connsiteX0" fmla="*/ 0 w 426720"/>
                  <a:gd name="connsiteY0" fmla="*/ 182880 h 182880"/>
                  <a:gd name="connsiteX1" fmla="*/ 426720 w 426720"/>
                  <a:gd name="connsiteY1" fmla="*/ 0 h 182880"/>
                  <a:gd name="connsiteX0" fmla="*/ 0 w 426720"/>
                  <a:gd name="connsiteY0" fmla="*/ 182880 h 182880"/>
                  <a:gd name="connsiteX1" fmla="*/ 426720 w 426720"/>
                  <a:gd name="connsiteY1" fmla="*/ 0 h 182880"/>
                  <a:gd name="connsiteX0" fmla="*/ 0 w 393383"/>
                  <a:gd name="connsiteY0" fmla="*/ 232886 h 232886"/>
                  <a:gd name="connsiteX1" fmla="*/ 393383 w 393383"/>
                  <a:gd name="connsiteY1" fmla="*/ 0 h 232886"/>
                </a:gdLst>
                <a:ahLst/>
                <a:cxnLst>
                  <a:cxn ang="0">
                    <a:pos x="connsiteX0" y="connsiteY0"/>
                  </a:cxn>
                  <a:cxn ang="0">
                    <a:pos x="connsiteX1" y="connsiteY1"/>
                  </a:cxn>
                </a:cxnLst>
                <a:rect l="l" t="t" r="r" b="b"/>
                <a:pathLst>
                  <a:path w="393383" h="232886">
                    <a:moveTo>
                      <a:pt x="0" y="232886"/>
                    </a:moveTo>
                    <a:cubicBezTo>
                      <a:pt x="142240" y="171926"/>
                      <a:pt x="227331" y="18097"/>
                      <a:pt x="393383" y="0"/>
                    </a:cubicBezTo>
                  </a:path>
                </a:pathLst>
              </a:custGeom>
              <a:noFill/>
              <a:ln>
                <a:solidFill>
                  <a:schemeClr val="accent3">
                    <a:lumMod val="75000"/>
                  </a:schemeClr>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197" name="Freeform: Shape 196">
                <a:extLst>
                  <a:ext uri="{FF2B5EF4-FFF2-40B4-BE49-F238E27FC236}">
                    <a16:creationId xmlns:a16="http://schemas.microsoft.com/office/drawing/2014/main" id="{FAF874C8-E5F0-EF9E-A029-3CFA4C96433E}"/>
                  </a:ext>
                </a:extLst>
              </p:cNvPr>
              <p:cNvSpPr/>
              <p:nvPr/>
            </p:nvSpPr>
            <p:spPr>
              <a:xfrm flipV="1">
                <a:off x="4597717" y="4814110"/>
                <a:ext cx="393383" cy="232886"/>
              </a:xfrm>
              <a:custGeom>
                <a:avLst/>
                <a:gdLst>
                  <a:gd name="connsiteX0" fmla="*/ 0 w 426720"/>
                  <a:gd name="connsiteY0" fmla="*/ 182880 h 182880"/>
                  <a:gd name="connsiteX1" fmla="*/ 426720 w 426720"/>
                  <a:gd name="connsiteY1" fmla="*/ 0 h 182880"/>
                  <a:gd name="connsiteX0" fmla="*/ 0 w 426720"/>
                  <a:gd name="connsiteY0" fmla="*/ 182880 h 182880"/>
                  <a:gd name="connsiteX1" fmla="*/ 426720 w 426720"/>
                  <a:gd name="connsiteY1" fmla="*/ 0 h 182880"/>
                  <a:gd name="connsiteX0" fmla="*/ 0 w 393383"/>
                  <a:gd name="connsiteY0" fmla="*/ 232886 h 232886"/>
                  <a:gd name="connsiteX1" fmla="*/ 393383 w 393383"/>
                  <a:gd name="connsiteY1" fmla="*/ 0 h 232886"/>
                </a:gdLst>
                <a:ahLst/>
                <a:cxnLst>
                  <a:cxn ang="0">
                    <a:pos x="connsiteX0" y="connsiteY0"/>
                  </a:cxn>
                  <a:cxn ang="0">
                    <a:pos x="connsiteX1" y="connsiteY1"/>
                  </a:cxn>
                </a:cxnLst>
                <a:rect l="l" t="t" r="r" b="b"/>
                <a:pathLst>
                  <a:path w="393383" h="232886">
                    <a:moveTo>
                      <a:pt x="0" y="232886"/>
                    </a:moveTo>
                    <a:cubicBezTo>
                      <a:pt x="142240" y="171926"/>
                      <a:pt x="227331" y="18097"/>
                      <a:pt x="393383" y="0"/>
                    </a:cubicBezTo>
                  </a:path>
                </a:pathLst>
              </a:custGeom>
              <a:noFill/>
              <a:ln>
                <a:solidFill>
                  <a:schemeClr val="accent3">
                    <a:lumMod val="75000"/>
                  </a:schemeClr>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grpSp>
        <p:cxnSp>
          <p:nvCxnSpPr>
            <p:cNvPr id="202" name="Straight Connector 201">
              <a:extLst>
                <a:ext uri="{FF2B5EF4-FFF2-40B4-BE49-F238E27FC236}">
                  <a16:creationId xmlns:a16="http://schemas.microsoft.com/office/drawing/2014/main" id="{E87BE691-F711-6CD4-F8C9-8A32170099DB}"/>
                </a:ext>
              </a:extLst>
            </p:cNvPr>
            <p:cNvCxnSpPr/>
            <p:nvPr/>
          </p:nvCxnSpPr>
          <p:spPr>
            <a:xfrm flipH="1">
              <a:off x="4229100" y="4000362"/>
              <a:ext cx="3185160" cy="0"/>
            </a:xfrm>
            <a:prstGeom prst="line">
              <a:avLst/>
            </a:prstGeom>
            <a:ln>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grpSp>
      <p:sp>
        <p:nvSpPr>
          <p:cNvPr id="203" name="TextBox 202">
            <a:extLst>
              <a:ext uri="{FF2B5EF4-FFF2-40B4-BE49-F238E27FC236}">
                <a16:creationId xmlns:a16="http://schemas.microsoft.com/office/drawing/2014/main" id="{B1997FCA-716B-11C6-908D-C7B73E44DB75}"/>
              </a:ext>
            </a:extLst>
          </p:cNvPr>
          <p:cNvSpPr txBox="1"/>
          <p:nvPr/>
        </p:nvSpPr>
        <p:spPr>
          <a:xfrm>
            <a:off x="10711265" y="1957699"/>
            <a:ext cx="1165874" cy="215444"/>
          </a:xfrm>
          <a:prstGeom prst="rect">
            <a:avLst/>
          </a:prstGeom>
          <a:solidFill>
            <a:schemeClr val="bg1"/>
          </a:solidFill>
        </p:spPr>
        <p:txBody>
          <a:bodyPr wrap="squar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4B251">
                    <a:lumMod val="75000"/>
                  </a:srgbClr>
                </a:solidFill>
                <a:effectLst/>
                <a:uLnTx/>
                <a:uFillTx/>
                <a:latin typeface="Avenir Book" panose="02000503020000020003" pitchFamily="2" charset="0"/>
                <a:ea typeface="+mn-ea"/>
                <a:cs typeface="+mn-cs"/>
              </a:rPr>
              <a:t>Start: 9 mg/m</a:t>
            </a:r>
            <a:r>
              <a:rPr kumimoji="0" lang="en-US" sz="1400" b="0" i="0" u="none" strike="noStrike" kern="1200" cap="none" spc="0" normalizeH="0" baseline="30000" noProof="0">
                <a:ln>
                  <a:noFill/>
                </a:ln>
                <a:solidFill>
                  <a:srgbClr val="F4B251">
                    <a:lumMod val="75000"/>
                  </a:srgbClr>
                </a:solidFill>
                <a:effectLst/>
                <a:uLnTx/>
                <a:uFillTx/>
                <a:latin typeface="Avenir Book" panose="02000503020000020003" pitchFamily="2" charset="0"/>
                <a:ea typeface="+mn-ea"/>
                <a:cs typeface="+mn-cs"/>
              </a:rPr>
              <a:t>2</a:t>
            </a:r>
          </a:p>
        </p:txBody>
      </p:sp>
      <p:sp>
        <p:nvSpPr>
          <p:cNvPr id="8" name="TextBox 7">
            <a:extLst>
              <a:ext uri="{FF2B5EF4-FFF2-40B4-BE49-F238E27FC236}">
                <a16:creationId xmlns:a16="http://schemas.microsoft.com/office/drawing/2014/main" id="{67B545FB-BAA8-B22C-7883-9F94A955BD51}"/>
              </a:ext>
            </a:extLst>
          </p:cNvPr>
          <p:cNvSpPr txBox="1"/>
          <p:nvPr/>
        </p:nvSpPr>
        <p:spPr>
          <a:xfrm>
            <a:off x="4169535" y="3456666"/>
            <a:ext cx="2482099" cy="553998"/>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58595B"/>
                </a:solidFill>
                <a:effectLst/>
                <a:uLnTx/>
                <a:uFillTx/>
                <a:latin typeface="Avenir Medium" panose="02000603020000020003" pitchFamily="2" charset="0"/>
                <a:ea typeface="+mn-ea"/>
                <a:cs typeface="+mn-cs"/>
              </a:rPr>
              <a:t>Phase 2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a:ea typeface="+mn-ea"/>
                <a:cs typeface="+mn-cs"/>
              </a:rPr>
              <a:t>ORR (RECIST 1.1)</a:t>
            </a:r>
            <a:endParaRPr kumimoji="0" lang="en-US" sz="1800" b="0" i="0" u="none" strike="noStrike" kern="1200" cap="none" spc="0" normalizeH="0" baseline="0" noProof="0">
              <a:ln>
                <a:noFill/>
              </a:ln>
              <a:solidFill>
                <a:srgbClr val="FF00FF"/>
              </a:solidFill>
              <a:effectLst/>
              <a:uLnTx/>
              <a:uFillTx/>
              <a:latin typeface="Avenir"/>
              <a:ea typeface="+mn-ea"/>
              <a:cs typeface="+mn-cs"/>
            </a:endParaRPr>
          </a:p>
        </p:txBody>
      </p:sp>
      <p:cxnSp>
        <p:nvCxnSpPr>
          <p:cNvPr id="13" name="Straight Connector 12">
            <a:extLst>
              <a:ext uri="{FF2B5EF4-FFF2-40B4-BE49-F238E27FC236}">
                <a16:creationId xmlns:a16="http://schemas.microsoft.com/office/drawing/2014/main" id="{2CC56C5F-0992-C7D7-CCB4-083F0FD6BA9A}"/>
              </a:ext>
            </a:extLst>
          </p:cNvPr>
          <p:cNvCxnSpPr>
            <a:cxnSpLocks/>
          </p:cNvCxnSpPr>
          <p:nvPr/>
        </p:nvCxnSpPr>
        <p:spPr>
          <a:xfrm>
            <a:off x="2031913" y="4583058"/>
            <a:ext cx="0" cy="1443813"/>
          </a:xfrm>
          <a:prstGeom prst="line">
            <a:avLst/>
          </a:prstGeom>
          <a:ln w="3810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A2F8F707-506B-57D1-E089-BFEC8FD86879}"/>
              </a:ext>
            </a:extLst>
          </p:cNvPr>
          <p:cNvCxnSpPr>
            <a:cxnSpLocks/>
          </p:cNvCxnSpPr>
          <p:nvPr/>
        </p:nvCxnSpPr>
        <p:spPr>
          <a:xfrm>
            <a:off x="4042161" y="2262306"/>
            <a:ext cx="0" cy="983224"/>
          </a:xfrm>
          <a:prstGeom prst="line">
            <a:avLst/>
          </a:prstGeom>
          <a:ln w="3810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pic>
        <p:nvPicPr>
          <p:cNvPr id="3" name="Picture 4" descr="Dana-Farber's New Visual Identity - Dana-Farber Cancer Institute | Boston,  MA">
            <a:extLst>
              <a:ext uri="{FF2B5EF4-FFF2-40B4-BE49-F238E27FC236}">
                <a16:creationId xmlns:a16="http://schemas.microsoft.com/office/drawing/2014/main" id="{8F3BED56-447D-EBF8-06FF-7950FB5C41A0}"/>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212751" y="3488449"/>
            <a:ext cx="1261486" cy="309093"/>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hlinkClick r:id="rId5" action="ppaction://hlinksldjump"/>
            <a:extLst>
              <a:ext uri="{FF2B5EF4-FFF2-40B4-BE49-F238E27FC236}">
                <a16:creationId xmlns:a16="http://schemas.microsoft.com/office/drawing/2014/main" id="{95291FCA-1630-69EF-FC02-2657C23B93B6}"/>
              </a:ext>
            </a:extLst>
          </p:cNvPr>
          <p:cNvSpPr/>
          <p:nvPr/>
        </p:nvSpPr>
        <p:spPr>
          <a:xfrm>
            <a:off x="11077014" y="6189744"/>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Tree>
    <p:extLst>
      <p:ext uri="{BB962C8B-B14F-4D97-AF65-F5344CB8AC3E}">
        <p14:creationId xmlns:p14="http://schemas.microsoft.com/office/powerpoint/2010/main" val="1316430734"/>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12"/>
                                        </p:tgtEl>
                                        <p:attrNameLst>
                                          <p:attrName>style.visibility</p:attrName>
                                        </p:attrNameLst>
                                      </p:cBhvr>
                                      <p:to>
                                        <p:strVal val="visible"/>
                                      </p:to>
                                    </p:set>
                                    <p:animEffect transition="in" filter="fade">
                                      <p:cBhvr>
                                        <p:cTn id="7" dur="500"/>
                                        <p:tgtEl>
                                          <p:spTgt spid="212"/>
                                        </p:tgtEl>
                                      </p:cBhvr>
                                    </p:animEffect>
                                  </p:childTnLst>
                                </p:cTn>
                              </p:par>
                              <p:par>
                                <p:cTn id="8" presetID="3" presetClass="emph" presetSubtype="2" fill="hold" grpId="0" nodeType="withEffect">
                                  <p:stCondLst>
                                    <p:cond delay="0"/>
                                  </p:stCondLst>
                                  <p:childTnLst>
                                    <p:animClr clrSpc="rgb" dir="cw">
                                      <p:cBhvr override="childStyle">
                                        <p:cTn id="9" dur="250" fill="hold"/>
                                        <p:tgtEl>
                                          <p:spTgt spid="8"/>
                                        </p:tgtEl>
                                        <p:attrNameLst>
                                          <p:attrName>style.color</p:attrName>
                                        </p:attrNameLst>
                                      </p:cBhvr>
                                      <p:to>
                                        <a:srgbClr val="BBBCBD"/>
                                      </p:to>
                                    </p:animClr>
                                  </p:childTnLst>
                                </p:cTn>
                              </p:par>
                              <p:par>
                                <p:cTn id="10" presetID="10" presetClass="entr" presetSubtype="0" fill="hold" nodeType="with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fade">
                                      <p:cBhvr>
                                        <p:cTn id="12" dur="500"/>
                                        <p:tgtEl>
                                          <p:spTgt spid="13"/>
                                        </p:tgtEl>
                                      </p:cBhvr>
                                    </p:animEffect>
                                  </p:childTnLst>
                                </p:cTn>
                              </p:par>
                              <p:par>
                                <p:cTn id="13" presetID="10" presetClass="entr" presetSubtype="0" fill="hold" nodeType="with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fade">
                                      <p:cBhvr>
                                        <p:cTn id="15"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 name="Rectangle 61">
            <a:extLst>
              <a:ext uri="{FF2B5EF4-FFF2-40B4-BE49-F238E27FC236}">
                <a16:creationId xmlns:a16="http://schemas.microsoft.com/office/drawing/2014/main" id="{9736EAEF-CBD8-93F7-2A15-5B1D746F81C7}"/>
              </a:ext>
            </a:extLst>
          </p:cNvPr>
          <p:cNvSpPr/>
          <p:nvPr/>
        </p:nvSpPr>
        <p:spPr>
          <a:xfrm>
            <a:off x="306726" y="2081783"/>
            <a:ext cx="3228258" cy="1790528"/>
          </a:xfrm>
          <a:prstGeom prst="rect">
            <a:avLst/>
          </a:prstGeom>
          <a:solidFill>
            <a:srgbClr val="E1EA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cxnSp>
        <p:nvCxnSpPr>
          <p:cNvPr id="63" name="Straight Connector 62">
            <a:extLst>
              <a:ext uri="{FF2B5EF4-FFF2-40B4-BE49-F238E27FC236}">
                <a16:creationId xmlns:a16="http://schemas.microsoft.com/office/drawing/2014/main" id="{9D3295F1-A7DC-AF07-AA4C-552240EDD39E}"/>
              </a:ext>
            </a:extLst>
          </p:cNvPr>
          <p:cNvCxnSpPr>
            <a:cxnSpLocks/>
          </p:cNvCxnSpPr>
          <p:nvPr/>
        </p:nvCxnSpPr>
        <p:spPr>
          <a:xfrm>
            <a:off x="306726" y="2886271"/>
            <a:ext cx="3228831"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18C32613-0FFC-6C00-6892-9FC764F84B91}"/>
              </a:ext>
            </a:extLst>
          </p:cNvPr>
          <p:cNvCxnSpPr>
            <a:cxnSpLocks/>
          </p:cNvCxnSpPr>
          <p:nvPr/>
        </p:nvCxnSpPr>
        <p:spPr>
          <a:xfrm>
            <a:off x="306726" y="2084338"/>
            <a:ext cx="3228258" cy="0"/>
          </a:xfrm>
          <a:prstGeom prst="line">
            <a:avLst/>
          </a:prstGeom>
          <a:ln>
            <a:solidFill>
              <a:schemeClr val="accent1">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2C6657BF-007D-9C01-6BA9-E5DAB777E7B0}"/>
              </a:ext>
            </a:extLst>
          </p:cNvPr>
          <p:cNvSpPr>
            <a:spLocks noGrp="1"/>
          </p:cNvSpPr>
          <p:nvPr>
            <p:ph type="title"/>
          </p:nvPr>
        </p:nvSpPr>
        <p:spPr/>
        <p:txBody>
          <a:bodyPr/>
          <a:lstStyle/>
          <a:p>
            <a:r>
              <a:rPr lang="en-US"/>
              <a:t>This is the first trial to explore </a:t>
            </a:r>
            <a:r>
              <a:rPr lang="en-US" err="1"/>
              <a:t>onvansertib</a:t>
            </a:r>
            <a:r>
              <a:rPr lang="en-US"/>
              <a:t> + paclitaxel combination</a:t>
            </a:r>
          </a:p>
        </p:txBody>
      </p:sp>
      <p:sp>
        <p:nvSpPr>
          <p:cNvPr id="50" name="Text Placeholder 49">
            <a:extLst>
              <a:ext uri="{FF2B5EF4-FFF2-40B4-BE49-F238E27FC236}">
                <a16:creationId xmlns:a16="http://schemas.microsoft.com/office/drawing/2014/main" id="{0F2A724A-8A11-36B0-1B09-3EC764D7BA04}"/>
              </a:ext>
            </a:extLst>
          </p:cNvPr>
          <p:cNvSpPr>
            <a:spLocks noGrp="1"/>
          </p:cNvSpPr>
          <p:nvPr>
            <p:ph type="body" sz="quarter" idx="10"/>
          </p:nvPr>
        </p:nvSpPr>
        <p:spPr/>
        <p:txBody>
          <a:bodyPr/>
          <a:lstStyle/>
          <a:p>
            <a:endParaRPr lang="en-US"/>
          </a:p>
        </p:txBody>
      </p:sp>
      <p:sp>
        <p:nvSpPr>
          <p:cNvPr id="177" name="TextBox 176">
            <a:extLst>
              <a:ext uri="{FF2B5EF4-FFF2-40B4-BE49-F238E27FC236}">
                <a16:creationId xmlns:a16="http://schemas.microsoft.com/office/drawing/2014/main" id="{572C7DC4-879C-78E2-40C4-4208383B0FB6}"/>
              </a:ext>
            </a:extLst>
          </p:cNvPr>
          <p:cNvSpPr txBox="1"/>
          <p:nvPr/>
        </p:nvSpPr>
        <p:spPr>
          <a:xfrm>
            <a:off x="306726" y="1748041"/>
            <a:ext cx="2803575" cy="276999"/>
          </a:xfrm>
          <a:prstGeom prst="rect">
            <a:avLst/>
          </a:prstGeom>
          <a:noFill/>
        </p:spPr>
        <p:txBody>
          <a:bodyPr wrap="square" lIns="0" tIns="0" rIns="0" bIns="0" rtlCol="0" anchor="t">
            <a:spAutoFit/>
          </a:bodyPr>
          <a:lstStyle>
            <a:defPPr>
              <a:defRPr lang="en-US"/>
            </a:defPPr>
            <a:lvl1pPr>
              <a:defRPr>
                <a:solidFill>
                  <a:schemeClr val="accent1"/>
                </a:solidFill>
                <a:latin typeface="Roboto Slab Black" pitchFamily="2" charset="0"/>
                <a:ea typeface="Roboto Slab Black" pitchFamily="2"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Roboto Slab Black" pitchFamily="2" charset="0"/>
                <a:ea typeface="Roboto Slab Black" pitchFamily="2" charset="0"/>
                <a:cs typeface="+mn-cs"/>
              </a:rPr>
              <a:t>ENROLLMENT CRITERIA</a:t>
            </a:r>
          </a:p>
        </p:txBody>
      </p:sp>
      <p:grpSp>
        <p:nvGrpSpPr>
          <p:cNvPr id="11" name="Group 10">
            <a:extLst>
              <a:ext uri="{FF2B5EF4-FFF2-40B4-BE49-F238E27FC236}">
                <a16:creationId xmlns:a16="http://schemas.microsoft.com/office/drawing/2014/main" id="{73C6DA46-35C1-78A5-51D6-AB2F88CC9329}"/>
              </a:ext>
            </a:extLst>
          </p:cNvPr>
          <p:cNvGrpSpPr/>
          <p:nvPr/>
        </p:nvGrpSpPr>
        <p:grpSpPr>
          <a:xfrm>
            <a:off x="7353128" y="1676400"/>
            <a:ext cx="4577351" cy="4534062"/>
            <a:chOff x="4175812" y="1676400"/>
            <a:chExt cx="4577351" cy="4534062"/>
          </a:xfrm>
        </p:grpSpPr>
        <p:sp>
          <p:nvSpPr>
            <p:cNvPr id="8" name="Oval 7">
              <a:extLst>
                <a:ext uri="{FF2B5EF4-FFF2-40B4-BE49-F238E27FC236}">
                  <a16:creationId xmlns:a16="http://schemas.microsoft.com/office/drawing/2014/main" id="{350631DF-A64E-E2F2-910C-A8023A2A0DFB}"/>
                </a:ext>
              </a:extLst>
            </p:cNvPr>
            <p:cNvSpPr/>
            <p:nvPr/>
          </p:nvSpPr>
          <p:spPr>
            <a:xfrm>
              <a:off x="4583016" y="2083599"/>
              <a:ext cx="3719662" cy="3719662"/>
            </a:xfrm>
            <a:prstGeom prst="ellipse">
              <a:avLst/>
            </a:prstGeom>
            <a:noFill/>
            <a:ln w="635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grpSp>
          <p:nvGrpSpPr>
            <p:cNvPr id="25" name="Group 24">
              <a:extLst>
                <a:ext uri="{FF2B5EF4-FFF2-40B4-BE49-F238E27FC236}">
                  <a16:creationId xmlns:a16="http://schemas.microsoft.com/office/drawing/2014/main" id="{FF1E2C7B-A7EF-97D3-5EAA-F7134FFDD9BC}"/>
                </a:ext>
              </a:extLst>
            </p:cNvPr>
            <p:cNvGrpSpPr/>
            <p:nvPr/>
          </p:nvGrpSpPr>
          <p:grpSpPr>
            <a:xfrm>
              <a:off x="4836758" y="4971593"/>
              <a:ext cx="306769" cy="280966"/>
              <a:chOff x="1217616" y="2740938"/>
              <a:chExt cx="306769" cy="280966"/>
            </a:xfrm>
          </p:grpSpPr>
          <p:sp>
            <p:nvSpPr>
              <p:cNvPr id="27" name="Hexagon 3">
                <a:extLst>
                  <a:ext uri="{FF2B5EF4-FFF2-40B4-BE49-F238E27FC236}">
                    <a16:creationId xmlns:a16="http://schemas.microsoft.com/office/drawing/2014/main" id="{8C59F58B-E4FB-D6F3-3C91-AAB9C34C6B3D}"/>
                  </a:ext>
                </a:extLst>
              </p:cNvPr>
              <p:cNvSpPr>
                <a:spLocks noChangeAspect="1"/>
              </p:cNvSpPr>
              <p:nvPr/>
            </p:nvSpPr>
            <p:spPr>
              <a:xfrm rot="12600000">
                <a:off x="1217616" y="2740938"/>
                <a:ext cx="306769" cy="280966"/>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30" name="Picture 29" descr="Shape&#10;&#10;Description automatically generated with low confidence">
                <a:extLst>
                  <a:ext uri="{FF2B5EF4-FFF2-40B4-BE49-F238E27FC236}">
                    <a16:creationId xmlns:a16="http://schemas.microsoft.com/office/drawing/2014/main" id="{C64CEB4F-C0D5-03ED-813D-657E23F27C5E}"/>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7094" t="13133" r="7094" b="13133"/>
              <a:stretch/>
            </p:blipFill>
            <p:spPr>
              <a:xfrm>
                <a:off x="1253106" y="2789368"/>
                <a:ext cx="218338" cy="187606"/>
              </a:xfrm>
              <a:prstGeom prst="rect">
                <a:avLst/>
              </a:prstGeom>
            </p:spPr>
          </p:pic>
        </p:grpSp>
        <p:grpSp>
          <p:nvGrpSpPr>
            <p:cNvPr id="32" name="Group 31">
              <a:extLst>
                <a:ext uri="{FF2B5EF4-FFF2-40B4-BE49-F238E27FC236}">
                  <a16:creationId xmlns:a16="http://schemas.microsoft.com/office/drawing/2014/main" id="{D40A655F-2384-4122-C72A-A106ACD7DD67}"/>
                </a:ext>
              </a:extLst>
            </p:cNvPr>
            <p:cNvGrpSpPr/>
            <p:nvPr/>
          </p:nvGrpSpPr>
          <p:grpSpPr>
            <a:xfrm>
              <a:off x="5125309" y="5277067"/>
              <a:ext cx="306769" cy="280966"/>
              <a:chOff x="1506167" y="3046412"/>
              <a:chExt cx="306769" cy="280966"/>
            </a:xfrm>
          </p:grpSpPr>
          <p:sp>
            <p:nvSpPr>
              <p:cNvPr id="33" name="Hexagon 3">
                <a:extLst>
                  <a:ext uri="{FF2B5EF4-FFF2-40B4-BE49-F238E27FC236}">
                    <a16:creationId xmlns:a16="http://schemas.microsoft.com/office/drawing/2014/main" id="{CB1ECC35-99C2-299B-E608-E5CF6A713E2D}"/>
                  </a:ext>
                </a:extLst>
              </p:cNvPr>
              <p:cNvSpPr>
                <a:spLocks noChangeAspect="1"/>
              </p:cNvSpPr>
              <p:nvPr/>
            </p:nvSpPr>
            <p:spPr>
              <a:xfrm rot="12600000">
                <a:off x="1506167" y="3046412"/>
                <a:ext cx="306769" cy="280966"/>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34" name="Picture 33" descr="Shape&#10;&#10;Description automatically generated with low confidence">
                <a:extLst>
                  <a:ext uri="{FF2B5EF4-FFF2-40B4-BE49-F238E27FC236}">
                    <a16:creationId xmlns:a16="http://schemas.microsoft.com/office/drawing/2014/main" id="{F5718319-966D-F80D-AEC3-43D26C953D1D}"/>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7094" t="13133" r="7094" b="13133"/>
              <a:stretch/>
            </p:blipFill>
            <p:spPr>
              <a:xfrm>
                <a:off x="1541657" y="3094842"/>
                <a:ext cx="218338" cy="187606"/>
              </a:xfrm>
              <a:prstGeom prst="rect">
                <a:avLst/>
              </a:prstGeom>
            </p:spPr>
          </p:pic>
        </p:grpSp>
        <p:grpSp>
          <p:nvGrpSpPr>
            <p:cNvPr id="35" name="Group 34">
              <a:extLst>
                <a:ext uri="{FF2B5EF4-FFF2-40B4-BE49-F238E27FC236}">
                  <a16:creationId xmlns:a16="http://schemas.microsoft.com/office/drawing/2014/main" id="{D023309F-9109-BA2F-0AE5-B2A37110EE08}"/>
                </a:ext>
              </a:extLst>
            </p:cNvPr>
            <p:cNvGrpSpPr/>
            <p:nvPr/>
          </p:nvGrpSpPr>
          <p:grpSpPr>
            <a:xfrm>
              <a:off x="5476564" y="5495795"/>
              <a:ext cx="306769" cy="280966"/>
              <a:chOff x="1857422" y="3265140"/>
              <a:chExt cx="306769" cy="280966"/>
            </a:xfrm>
          </p:grpSpPr>
          <p:sp>
            <p:nvSpPr>
              <p:cNvPr id="44" name="Hexagon 3">
                <a:extLst>
                  <a:ext uri="{FF2B5EF4-FFF2-40B4-BE49-F238E27FC236}">
                    <a16:creationId xmlns:a16="http://schemas.microsoft.com/office/drawing/2014/main" id="{58EF85CF-62D1-0215-F150-1E293DB368BE}"/>
                  </a:ext>
                </a:extLst>
              </p:cNvPr>
              <p:cNvSpPr>
                <a:spLocks noChangeAspect="1"/>
              </p:cNvSpPr>
              <p:nvPr/>
            </p:nvSpPr>
            <p:spPr>
              <a:xfrm rot="12600000">
                <a:off x="1857422" y="3265140"/>
                <a:ext cx="306769" cy="280966"/>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45" name="Picture 44" descr="Shape&#10;&#10;Description automatically generated with low confidence">
                <a:extLst>
                  <a:ext uri="{FF2B5EF4-FFF2-40B4-BE49-F238E27FC236}">
                    <a16:creationId xmlns:a16="http://schemas.microsoft.com/office/drawing/2014/main" id="{C374B18A-A7FE-29F2-1C02-B7985796D451}"/>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7094" t="13133" r="7094" b="13133"/>
              <a:stretch/>
            </p:blipFill>
            <p:spPr>
              <a:xfrm>
                <a:off x="1892912" y="3313570"/>
                <a:ext cx="218338" cy="187606"/>
              </a:xfrm>
              <a:prstGeom prst="rect">
                <a:avLst/>
              </a:prstGeom>
            </p:spPr>
          </p:pic>
        </p:grpSp>
        <p:grpSp>
          <p:nvGrpSpPr>
            <p:cNvPr id="46" name="Group 45">
              <a:extLst>
                <a:ext uri="{FF2B5EF4-FFF2-40B4-BE49-F238E27FC236}">
                  <a16:creationId xmlns:a16="http://schemas.microsoft.com/office/drawing/2014/main" id="{F390466D-8F8D-58A3-AE05-60DAFCF8A65B}"/>
                </a:ext>
              </a:extLst>
            </p:cNvPr>
            <p:cNvGrpSpPr/>
            <p:nvPr/>
          </p:nvGrpSpPr>
          <p:grpSpPr>
            <a:xfrm>
              <a:off x="5860060" y="5639424"/>
              <a:ext cx="306769" cy="280966"/>
              <a:chOff x="2240918" y="3408769"/>
              <a:chExt cx="306769" cy="280966"/>
            </a:xfrm>
          </p:grpSpPr>
          <p:sp>
            <p:nvSpPr>
              <p:cNvPr id="47" name="Hexagon 3">
                <a:extLst>
                  <a:ext uri="{FF2B5EF4-FFF2-40B4-BE49-F238E27FC236}">
                    <a16:creationId xmlns:a16="http://schemas.microsoft.com/office/drawing/2014/main" id="{EFF4CD3B-A6B8-D7CD-4AA7-8A5599D57E6F}"/>
                  </a:ext>
                </a:extLst>
              </p:cNvPr>
              <p:cNvSpPr>
                <a:spLocks noChangeAspect="1"/>
              </p:cNvSpPr>
              <p:nvPr/>
            </p:nvSpPr>
            <p:spPr>
              <a:xfrm rot="12600000">
                <a:off x="2240918" y="3408769"/>
                <a:ext cx="306769" cy="280966"/>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49" name="Picture 48" descr="Shape&#10;&#10;Description automatically generated with low confidence">
                <a:extLst>
                  <a:ext uri="{FF2B5EF4-FFF2-40B4-BE49-F238E27FC236}">
                    <a16:creationId xmlns:a16="http://schemas.microsoft.com/office/drawing/2014/main" id="{9F62686B-B443-BE08-38E2-202B59FEB03F}"/>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7094" t="13133" r="7094" b="13133"/>
              <a:stretch/>
            </p:blipFill>
            <p:spPr>
              <a:xfrm>
                <a:off x="2276408" y="3457199"/>
                <a:ext cx="218338" cy="187606"/>
              </a:xfrm>
              <a:prstGeom prst="rect">
                <a:avLst/>
              </a:prstGeom>
            </p:spPr>
          </p:pic>
        </p:grpSp>
        <p:grpSp>
          <p:nvGrpSpPr>
            <p:cNvPr id="13" name="Group 12">
              <a:extLst>
                <a:ext uri="{FF2B5EF4-FFF2-40B4-BE49-F238E27FC236}">
                  <a16:creationId xmlns:a16="http://schemas.microsoft.com/office/drawing/2014/main" id="{9894F635-D56C-AF1A-8090-F5F2FC9772F8}"/>
                </a:ext>
              </a:extLst>
            </p:cNvPr>
            <p:cNvGrpSpPr/>
            <p:nvPr/>
          </p:nvGrpSpPr>
          <p:grpSpPr>
            <a:xfrm>
              <a:off x="7974330" y="2999021"/>
              <a:ext cx="306769" cy="280966"/>
              <a:chOff x="9753382" y="2668499"/>
              <a:chExt cx="449524" cy="411715"/>
            </a:xfrm>
          </p:grpSpPr>
          <p:sp>
            <p:nvSpPr>
              <p:cNvPr id="14" name="Hexagon 3">
                <a:extLst>
                  <a:ext uri="{FF2B5EF4-FFF2-40B4-BE49-F238E27FC236}">
                    <a16:creationId xmlns:a16="http://schemas.microsoft.com/office/drawing/2014/main" id="{F36AA62B-D69A-B81D-7D93-B6F513BBC761}"/>
                  </a:ext>
                </a:extLst>
              </p:cNvPr>
              <p:cNvSpPr>
                <a:spLocks noChangeAspect="1"/>
              </p:cNvSpPr>
              <p:nvPr/>
            </p:nvSpPr>
            <p:spPr>
              <a:xfrm rot="1800000">
                <a:off x="9753382" y="2668499"/>
                <a:ext cx="449524" cy="411715"/>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15" name="Picture 14" descr="Shape&#10;&#10;Description automatically generated with low confidence">
                <a:extLst>
                  <a:ext uri="{FF2B5EF4-FFF2-40B4-BE49-F238E27FC236}">
                    <a16:creationId xmlns:a16="http://schemas.microsoft.com/office/drawing/2014/main" id="{4EB69DBA-DF29-3D69-267C-6680EEAB7F38}"/>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7094" t="13133" r="7094" b="13133"/>
              <a:stretch/>
            </p:blipFill>
            <p:spPr>
              <a:xfrm>
                <a:off x="9830959" y="2734338"/>
                <a:ext cx="319942" cy="274909"/>
              </a:xfrm>
              <a:prstGeom prst="rect">
                <a:avLst/>
              </a:prstGeom>
            </p:spPr>
          </p:pic>
        </p:grpSp>
        <p:grpSp>
          <p:nvGrpSpPr>
            <p:cNvPr id="16" name="Group 15">
              <a:extLst>
                <a:ext uri="{FF2B5EF4-FFF2-40B4-BE49-F238E27FC236}">
                  <a16:creationId xmlns:a16="http://schemas.microsoft.com/office/drawing/2014/main" id="{D57A0C85-39F4-9C7D-F935-61BE2EAC532E}"/>
                </a:ext>
              </a:extLst>
            </p:cNvPr>
            <p:cNvGrpSpPr/>
            <p:nvPr/>
          </p:nvGrpSpPr>
          <p:grpSpPr>
            <a:xfrm>
              <a:off x="8120607" y="3380248"/>
              <a:ext cx="306769" cy="280966"/>
              <a:chOff x="9753382" y="2668499"/>
              <a:chExt cx="449524" cy="411715"/>
            </a:xfrm>
          </p:grpSpPr>
          <p:sp>
            <p:nvSpPr>
              <p:cNvPr id="17" name="Hexagon 3">
                <a:extLst>
                  <a:ext uri="{FF2B5EF4-FFF2-40B4-BE49-F238E27FC236}">
                    <a16:creationId xmlns:a16="http://schemas.microsoft.com/office/drawing/2014/main" id="{16E104CF-CCF1-DA1F-138F-9CE59BF2D220}"/>
                  </a:ext>
                </a:extLst>
              </p:cNvPr>
              <p:cNvSpPr>
                <a:spLocks noChangeAspect="1"/>
              </p:cNvSpPr>
              <p:nvPr/>
            </p:nvSpPr>
            <p:spPr>
              <a:xfrm rot="1800000">
                <a:off x="9753382" y="2668499"/>
                <a:ext cx="449524" cy="411715"/>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18" name="Picture 17" descr="Shape&#10;&#10;Description automatically generated with low confidence">
                <a:extLst>
                  <a:ext uri="{FF2B5EF4-FFF2-40B4-BE49-F238E27FC236}">
                    <a16:creationId xmlns:a16="http://schemas.microsoft.com/office/drawing/2014/main" id="{C48C3E15-B1DA-CA8E-A1D6-03AB81588DC4}"/>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7094" t="13133" r="7094" b="13133"/>
              <a:stretch/>
            </p:blipFill>
            <p:spPr>
              <a:xfrm>
                <a:off x="9830959" y="2734338"/>
                <a:ext cx="319942" cy="274909"/>
              </a:xfrm>
              <a:prstGeom prst="rect">
                <a:avLst/>
              </a:prstGeom>
            </p:spPr>
          </p:pic>
        </p:grpSp>
        <p:grpSp>
          <p:nvGrpSpPr>
            <p:cNvPr id="24" name="Group 23">
              <a:extLst>
                <a:ext uri="{FF2B5EF4-FFF2-40B4-BE49-F238E27FC236}">
                  <a16:creationId xmlns:a16="http://schemas.microsoft.com/office/drawing/2014/main" id="{F3B8427A-8844-7025-5D22-E047D3AB066F}"/>
                </a:ext>
              </a:extLst>
            </p:cNvPr>
            <p:cNvGrpSpPr/>
            <p:nvPr/>
          </p:nvGrpSpPr>
          <p:grpSpPr>
            <a:xfrm>
              <a:off x="8116481" y="4209790"/>
              <a:ext cx="306769" cy="280966"/>
              <a:chOff x="9753382" y="2668499"/>
              <a:chExt cx="449524" cy="411715"/>
            </a:xfrm>
          </p:grpSpPr>
          <p:sp>
            <p:nvSpPr>
              <p:cNvPr id="28" name="Hexagon 3">
                <a:extLst>
                  <a:ext uri="{FF2B5EF4-FFF2-40B4-BE49-F238E27FC236}">
                    <a16:creationId xmlns:a16="http://schemas.microsoft.com/office/drawing/2014/main" id="{B88CC9EC-BCD0-9E06-B043-D9EC9D1B0B5B}"/>
                  </a:ext>
                </a:extLst>
              </p:cNvPr>
              <p:cNvSpPr>
                <a:spLocks noChangeAspect="1"/>
              </p:cNvSpPr>
              <p:nvPr/>
            </p:nvSpPr>
            <p:spPr>
              <a:xfrm rot="1800000">
                <a:off x="9753382" y="2668499"/>
                <a:ext cx="449524" cy="411715"/>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29" name="Picture 28" descr="Shape&#10;&#10;Description automatically generated with low confidence">
                <a:extLst>
                  <a:ext uri="{FF2B5EF4-FFF2-40B4-BE49-F238E27FC236}">
                    <a16:creationId xmlns:a16="http://schemas.microsoft.com/office/drawing/2014/main" id="{7167F815-36B9-C121-1682-722B894D454B}"/>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7094" t="13133" r="7094" b="13133"/>
              <a:stretch/>
            </p:blipFill>
            <p:spPr>
              <a:xfrm>
                <a:off x="9830959" y="2734338"/>
                <a:ext cx="319942" cy="274909"/>
              </a:xfrm>
              <a:prstGeom prst="rect">
                <a:avLst/>
              </a:prstGeom>
            </p:spPr>
          </p:pic>
        </p:grpSp>
        <p:grpSp>
          <p:nvGrpSpPr>
            <p:cNvPr id="31" name="Group 30">
              <a:extLst>
                <a:ext uri="{FF2B5EF4-FFF2-40B4-BE49-F238E27FC236}">
                  <a16:creationId xmlns:a16="http://schemas.microsoft.com/office/drawing/2014/main" id="{258D1631-63F4-69D7-BF6B-E3F104402E6C}"/>
                </a:ext>
              </a:extLst>
            </p:cNvPr>
            <p:cNvGrpSpPr/>
            <p:nvPr/>
          </p:nvGrpSpPr>
          <p:grpSpPr>
            <a:xfrm>
              <a:off x="8000171" y="4613825"/>
              <a:ext cx="306769" cy="280966"/>
              <a:chOff x="9753382" y="2668499"/>
              <a:chExt cx="449524" cy="411715"/>
            </a:xfrm>
          </p:grpSpPr>
          <p:sp>
            <p:nvSpPr>
              <p:cNvPr id="36" name="Hexagon 3">
                <a:extLst>
                  <a:ext uri="{FF2B5EF4-FFF2-40B4-BE49-F238E27FC236}">
                    <a16:creationId xmlns:a16="http://schemas.microsoft.com/office/drawing/2014/main" id="{32414F59-EFAA-990F-A2AD-257754B5D885}"/>
                  </a:ext>
                </a:extLst>
              </p:cNvPr>
              <p:cNvSpPr>
                <a:spLocks noChangeAspect="1"/>
              </p:cNvSpPr>
              <p:nvPr/>
            </p:nvSpPr>
            <p:spPr>
              <a:xfrm rot="1800000">
                <a:off x="9753382" y="2668499"/>
                <a:ext cx="449524" cy="411715"/>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37" name="Picture 36" descr="Shape&#10;&#10;Description automatically generated with low confidence">
                <a:extLst>
                  <a:ext uri="{FF2B5EF4-FFF2-40B4-BE49-F238E27FC236}">
                    <a16:creationId xmlns:a16="http://schemas.microsoft.com/office/drawing/2014/main" id="{09F6F2AB-62C6-1ADD-C4DA-C7713895A395}"/>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7094" t="13133" r="7094" b="13133"/>
              <a:stretch/>
            </p:blipFill>
            <p:spPr>
              <a:xfrm>
                <a:off x="9830959" y="2734338"/>
                <a:ext cx="319942" cy="274909"/>
              </a:xfrm>
              <a:prstGeom prst="rect">
                <a:avLst/>
              </a:prstGeom>
            </p:spPr>
          </p:pic>
        </p:grpSp>
        <p:grpSp>
          <p:nvGrpSpPr>
            <p:cNvPr id="38" name="Group 37">
              <a:extLst>
                <a:ext uri="{FF2B5EF4-FFF2-40B4-BE49-F238E27FC236}">
                  <a16:creationId xmlns:a16="http://schemas.microsoft.com/office/drawing/2014/main" id="{3085E6CD-020B-C7AC-5F87-05A383A18026}"/>
                </a:ext>
              </a:extLst>
            </p:cNvPr>
            <p:cNvGrpSpPr/>
            <p:nvPr/>
          </p:nvGrpSpPr>
          <p:grpSpPr>
            <a:xfrm>
              <a:off x="7769699" y="4966369"/>
              <a:ext cx="306769" cy="280966"/>
              <a:chOff x="9753382" y="2668499"/>
              <a:chExt cx="449524" cy="411715"/>
            </a:xfrm>
          </p:grpSpPr>
          <p:sp>
            <p:nvSpPr>
              <p:cNvPr id="39" name="Hexagon 3">
                <a:extLst>
                  <a:ext uri="{FF2B5EF4-FFF2-40B4-BE49-F238E27FC236}">
                    <a16:creationId xmlns:a16="http://schemas.microsoft.com/office/drawing/2014/main" id="{7A69E1B9-1BEF-5521-0D2F-21D5D68A7DFE}"/>
                  </a:ext>
                </a:extLst>
              </p:cNvPr>
              <p:cNvSpPr>
                <a:spLocks noChangeAspect="1"/>
              </p:cNvSpPr>
              <p:nvPr/>
            </p:nvSpPr>
            <p:spPr>
              <a:xfrm rot="1800000">
                <a:off x="9753382" y="2668499"/>
                <a:ext cx="449524" cy="411715"/>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40" name="Picture 39" descr="Shape&#10;&#10;Description automatically generated with low confidence">
                <a:extLst>
                  <a:ext uri="{FF2B5EF4-FFF2-40B4-BE49-F238E27FC236}">
                    <a16:creationId xmlns:a16="http://schemas.microsoft.com/office/drawing/2014/main" id="{A36247EA-ABF5-ADC7-60AB-0958E59776A1}"/>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7094" t="13133" r="7094" b="13133"/>
              <a:stretch/>
            </p:blipFill>
            <p:spPr>
              <a:xfrm>
                <a:off x="9830959" y="2734338"/>
                <a:ext cx="319942" cy="274909"/>
              </a:xfrm>
              <a:prstGeom prst="rect">
                <a:avLst/>
              </a:prstGeom>
            </p:spPr>
          </p:pic>
        </p:grpSp>
        <p:grpSp>
          <p:nvGrpSpPr>
            <p:cNvPr id="41" name="Group 40">
              <a:extLst>
                <a:ext uri="{FF2B5EF4-FFF2-40B4-BE49-F238E27FC236}">
                  <a16:creationId xmlns:a16="http://schemas.microsoft.com/office/drawing/2014/main" id="{61E2748A-4DE9-FC69-7164-CE4417C2CBDC}"/>
                </a:ext>
              </a:extLst>
            </p:cNvPr>
            <p:cNvGrpSpPr/>
            <p:nvPr/>
          </p:nvGrpSpPr>
          <p:grpSpPr>
            <a:xfrm>
              <a:off x="7460859" y="5240976"/>
              <a:ext cx="306769" cy="280966"/>
              <a:chOff x="9753382" y="2668499"/>
              <a:chExt cx="449524" cy="411715"/>
            </a:xfrm>
          </p:grpSpPr>
          <p:sp>
            <p:nvSpPr>
              <p:cNvPr id="42" name="Hexagon 3">
                <a:extLst>
                  <a:ext uri="{FF2B5EF4-FFF2-40B4-BE49-F238E27FC236}">
                    <a16:creationId xmlns:a16="http://schemas.microsoft.com/office/drawing/2014/main" id="{ACA61F40-CBC7-8ADF-A778-93C3C8529026}"/>
                  </a:ext>
                </a:extLst>
              </p:cNvPr>
              <p:cNvSpPr>
                <a:spLocks noChangeAspect="1"/>
              </p:cNvSpPr>
              <p:nvPr/>
            </p:nvSpPr>
            <p:spPr>
              <a:xfrm rot="1800000">
                <a:off x="9753382" y="2668499"/>
                <a:ext cx="449524" cy="411715"/>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43" name="Picture 42" descr="Shape&#10;&#10;Description automatically generated with low confidence">
                <a:extLst>
                  <a:ext uri="{FF2B5EF4-FFF2-40B4-BE49-F238E27FC236}">
                    <a16:creationId xmlns:a16="http://schemas.microsoft.com/office/drawing/2014/main" id="{6965FDA8-2BB0-3155-E779-F43EAE62F83C}"/>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7094" t="13133" r="7094" b="13133"/>
              <a:stretch/>
            </p:blipFill>
            <p:spPr>
              <a:xfrm>
                <a:off x="9830959" y="2734338"/>
                <a:ext cx="319942" cy="274909"/>
              </a:xfrm>
              <a:prstGeom prst="rect">
                <a:avLst/>
              </a:prstGeom>
            </p:spPr>
          </p:pic>
        </p:grpSp>
        <p:grpSp>
          <p:nvGrpSpPr>
            <p:cNvPr id="48" name="Group 47">
              <a:extLst>
                <a:ext uri="{FF2B5EF4-FFF2-40B4-BE49-F238E27FC236}">
                  <a16:creationId xmlns:a16="http://schemas.microsoft.com/office/drawing/2014/main" id="{519C72F0-9D9D-E79D-DADC-34B3A6756DCB}"/>
                </a:ext>
              </a:extLst>
            </p:cNvPr>
            <p:cNvGrpSpPr/>
            <p:nvPr/>
          </p:nvGrpSpPr>
          <p:grpSpPr>
            <a:xfrm>
              <a:off x="7094239" y="5473041"/>
              <a:ext cx="306769" cy="280966"/>
              <a:chOff x="9753382" y="2668499"/>
              <a:chExt cx="449524" cy="411715"/>
            </a:xfrm>
          </p:grpSpPr>
          <p:sp>
            <p:nvSpPr>
              <p:cNvPr id="51" name="Hexagon 3">
                <a:extLst>
                  <a:ext uri="{FF2B5EF4-FFF2-40B4-BE49-F238E27FC236}">
                    <a16:creationId xmlns:a16="http://schemas.microsoft.com/office/drawing/2014/main" id="{35D1FC9A-741D-EDE0-875B-2641756DF98D}"/>
                  </a:ext>
                </a:extLst>
              </p:cNvPr>
              <p:cNvSpPr>
                <a:spLocks noChangeAspect="1"/>
              </p:cNvSpPr>
              <p:nvPr/>
            </p:nvSpPr>
            <p:spPr>
              <a:xfrm rot="1800000">
                <a:off x="9753382" y="2668499"/>
                <a:ext cx="449524" cy="411715"/>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56" name="Picture 55" descr="Shape&#10;&#10;Description automatically generated with low confidence">
                <a:extLst>
                  <a:ext uri="{FF2B5EF4-FFF2-40B4-BE49-F238E27FC236}">
                    <a16:creationId xmlns:a16="http://schemas.microsoft.com/office/drawing/2014/main" id="{4DB21B23-12F3-9918-90E6-28DED4E6EBB9}"/>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7094" t="13133" r="7094" b="13133"/>
              <a:stretch/>
            </p:blipFill>
            <p:spPr>
              <a:xfrm>
                <a:off x="9830959" y="2734338"/>
                <a:ext cx="319942" cy="274909"/>
              </a:xfrm>
              <a:prstGeom prst="rect">
                <a:avLst/>
              </a:prstGeom>
            </p:spPr>
          </p:pic>
        </p:grpSp>
        <p:grpSp>
          <p:nvGrpSpPr>
            <p:cNvPr id="57" name="Group 56">
              <a:extLst>
                <a:ext uri="{FF2B5EF4-FFF2-40B4-BE49-F238E27FC236}">
                  <a16:creationId xmlns:a16="http://schemas.microsoft.com/office/drawing/2014/main" id="{A0E154E6-48B0-B2D6-B5E3-1221682DF627}"/>
                </a:ext>
              </a:extLst>
            </p:cNvPr>
            <p:cNvGrpSpPr/>
            <p:nvPr/>
          </p:nvGrpSpPr>
          <p:grpSpPr>
            <a:xfrm>
              <a:off x="6695761" y="5644664"/>
              <a:ext cx="306769" cy="280966"/>
              <a:chOff x="9753382" y="2668499"/>
              <a:chExt cx="449524" cy="411715"/>
            </a:xfrm>
          </p:grpSpPr>
          <p:sp>
            <p:nvSpPr>
              <p:cNvPr id="58" name="Hexagon 3">
                <a:extLst>
                  <a:ext uri="{FF2B5EF4-FFF2-40B4-BE49-F238E27FC236}">
                    <a16:creationId xmlns:a16="http://schemas.microsoft.com/office/drawing/2014/main" id="{382F76B9-73FE-5090-81B2-EB72D6F5FCEA}"/>
                  </a:ext>
                </a:extLst>
              </p:cNvPr>
              <p:cNvSpPr>
                <a:spLocks noChangeAspect="1"/>
              </p:cNvSpPr>
              <p:nvPr/>
            </p:nvSpPr>
            <p:spPr>
              <a:xfrm rot="1800000">
                <a:off x="9753382" y="2668499"/>
                <a:ext cx="449524" cy="411715"/>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59" name="Picture 58" descr="Shape&#10;&#10;Description automatically generated with low confidence">
                <a:extLst>
                  <a:ext uri="{FF2B5EF4-FFF2-40B4-BE49-F238E27FC236}">
                    <a16:creationId xmlns:a16="http://schemas.microsoft.com/office/drawing/2014/main" id="{9D953A04-0B1B-4299-38C7-150AEC745F9F}"/>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7094" t="13133" r="7094" b="13133"/>
              <a:stretch/>
            </p:blipFill>
            <p:spPr>
              <a:xfrm>
                <a:off x="9830959" y="2734338"/>
                <a:ext cx="319942" cy="274909"/>
              </a:xfrm>
              <a:prstGeom prst="rect">
                <a:avLst/>
              </a:prstGeom>
            </p:spPr>
          </p:pic>
        </p:grpSp>
        <p:grpSp>
          <p:nvGrpSpPr>
            <p:cNvPr id="74" name="Group 73">
              <a:extLst>
                <a:ext uri="{FF2B5EF4-FFF2-40B4-BE49-F238E27FC236}">
                  <a16:creationId xmlns:a16="http://schemas.microsoft.com/office/drawing/2014/main" id="{04CA33AD-9B37-B558-C05D-A0CED564B1DF}"/>
                </a:ext>
              </a:extLst>
            </p:cNvPr>
            <p:cNvGrpSpPr/>
            <p:nvPr/>
          </p:nvGrpSpPr>
          <p:grpSpPr>
            <a:xfrm>
              <a:off x="4568236" y="4599151"/>
              <a:ext cx="306769" cy="280966"/>
              <a:chOff x="1217616" y="2740938"/>
              <a:chExt cx="306769" cy="280966"/>
            </a:xfrm>
          </p:grpSpPr>
          <p:sp>
            <p:nvSpPr>
              <p:cNvPr id="76" name="Hexagon 3">
                <a:extLst>
                  <a:ext uri="{FF2B5EF4-FFF2-40B4-BE49-F238E27FC236}">
                    <a16:creationId xmlns:a16="http://schemas.microsoft.com/office/drawing/2014/main" id="{AF94B542-9C29-2ECC-75B3-D2D312DD18E1}"/>
                  </a:ext>
                </a:extLst>
              </p:cNvPr>
              <p:cNvSpPr>
                <a:spLocks noChangeAspect="1"/>
              </p:cNvSpPr>
              <p:nvPr/>
            </p:nvSpPr>
            <p:spPr>
              <a:xfrm rot="12600000">
                <a:off x="1217616" y="2740938"/>
                <a:ext cx="306769" cy="280966"/>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77" name="Picture 76" descr="Shape&#10;&#10;Description automatically generated with low confidence">
                <a:extLst>
                  <a:ext uri="{FF2B5EF4-FFF2-40B4-BE49-F238E27FC236}">
                    <a16:creationId xmlns:a16="http://schemas.microsoft.com/office/drawing/2014/main" id="{1A0B4811-5062-F1CB-AFB7-DB5DA0CC387B}"/>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7094" t="13133" r="7094" b="13133"/>
              <a:stretch/>
            </p:blipFill>
            <p:spPr>
              <a:xfrm>
                <a:off x="1253106" y="2789368"/>
                <a:ext cx="218338" cy="187606"/>
              </a:xfrm>
              <a:prstGeom prst="rect">
                <a:avLst/>
              </a:prstGeom>
            </p:spPr>
          </p:pic>
        </p:grpSp>
        <p:grpSp>
          <p:nvGrpSpPr>
            <p:cNvPr id="79" name="Group 78">
              <a:extLst>
                <a:ext uri="{FF2B5EF4-FFF2-40B4-BE49-F238E27FC236}">
                  <a16:creationId xmlns:a16="http://schemas.microsoft.com/office/drawing/2014/main" id="{FFADA7D9-B94E-B078-41F7-83A136A6084C}"/>
                </a:ext>
              </a:extLst>
            </p:cNvPr>
            <p:cNvGrpSpPr/>
            <p:nvPr/>
          </p:nvGrpSpPr>
          <p:grpSpPr>
            <a:xfrm>
              <a:off x="4426450" y="4218352"/>
              <a:ext cx="306769" cy="280966"/>
              <a:chOff x="1217616" y="2740938"/>
              <a:chExt cx="306769" cy="280966"/>
            </a:xfrm>
          </p:grpSpPr>
          <p:sp>
            <p:nvSpPr>
              <p:cNvPr id="80" name="Hexagon 3">
                <a:extLst>
                  <a:ext uri="{FF2B5EF4-FFF2-40B4-BE49-F238E27FC236}">
                    <a16:creationId xmlns:a16="http://schemas.microsoft.com/office/drawing/2014/main" id="{F0E3195F-655C-22A4-8DF7-A057C830D60E}"/>
                  </a:ext>
                </a:extLst>
              </p:cNvPr>
              <p:cNvSpPr>
                <a:spLocks noChangeAspect="1"/>
              </p:cNvSpPr>
              <p:nvPr/>
            </p:nvSpPr>
            <p:spPr>
              <a:xfrm rot="12600000">
                <a:off x="1217616" y="2740938"/>
                <a:ext cx="306769" cy="280966"/>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82" name="Picture 81" descr="Shape&#10;&#10;Description automatically generated with low confidence">
                <a:extLst>
                  <a:ext uri="{FF2B5EF4-FFF2-40B4-BE49-F238E27FC236}">
                    <a16:creationId xmlns:a16="http://schemas.microsoft.com/office/drawing/2014/main" id="{C8C8C729-7C6B-745B-5019-FA42072C9068}"/>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7094" t="13133" r="7094" b="13133"/>
              <a:stretch/>
            </p:blipFill>
            <p:spPr>
              <a:xfrm>
                <a:off x="1253106" y="2789368"/>
                <a:ext cx="218338" cy="187606"/>
              </a:xfrm>
              <a:prstGeom prst="rect">
                <a:avLst/>
              </a:prstGeom>
            </p:spPr>
          </p:pic>
        </p:grpSp>
        <p:pic>
          <p:nvPicPr>
            <p:cNvPr id="97" name="Picture 96" descr="Icon&#10;&#10;Description automatically generated">
              <a:extLst>
                <a:ext uri="{FF2B5EF4-FFF2-40B4-BE49-F238E27FC236}">
                  <a16:creationId xmlns:a16="http://schemas.microsoft.com/office/drawing/2014/main" id="{B87D2F2B-B1BF-F83E-C5A7-C260BD5E725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280979" y="2411447"/>
              <a:ext cx="323737" cy="471010"/>
            </a:xfrm>
            <a:prstGeom prst="rect">
              <a:avLst/>
            </a:prstGeom>
          </p:spPr>
        </p:pic>
        <p:sp>
          <p:nvSpPr>
            <p:cNvPr id="98" name="TextBox 97">
              <a:extLst>
                <a:ext uri="{FF2B5EF4-FFF2-40B4-BE49-F238E27FC236}">
                  <a16:creationId xmlns:a16="http://schemas.microsoft.com/office/drawing/2014/main" id="{1935ED67-E31B-047F-E4EC-9F52652DBBAD}"/>
                </a:ext>
              </a:extLst>
            </p:cNvPr>
            <p:cNvSpPr txBox="1"/>
            <p:nvPr/>
          </p:nvSpPr>
          <p:spPr>
            <a:xfrm>
              <a:off x="5810368" y="2914882"/>
              <a:ext cx="1264960" cy="430887"/>
            </a:xfrm>
            <a:prstGeom prst="rect">
              <a:avLst/>
            </a:prstGeom>
            <a:noFill/>
          </p:spPr>
          <p:txBody>
            <a:bodyPr wrap="square"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50A3A5"/>
                  </a:solidFill>
                  <a:effectLst/>
                  <a:uLnTx/>
                  <a:uFillTx/>
                  <a:latin typeface="Avenir Book" panose="02000503020000020003" pitchFamily="2" charset="0"/>
                  <a:ea typeface="+mn-ea"/>
                  <a:cs typeface="+mn-cs"/>
                </a:rPr>
                <a:t>Paclitaxel</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50A3A5"/>
                  </a:solidFill>
                  <a:effectLst/>
                  <a:uLnTx/>
                  <a:uFillTx/>
                  <a:latin typeface="Avenir Book" panose="02000503020000020003" pitchFamily="2" charset="0"/>
                  <a:ea typeface="+mn-ea"/>
                  <a:cs typeface="+mn-cs"/>
                </a:rPr>
                <a:t>80 mg/m</a:t>
              </a:r>
              <a:r>
                <a:rPr kumimoji="0" lang="en-US" sz="1400" b="0" i="0" u="none" strike="noStrike" kern="1200" cap="none" spc="0" normalizeH="0" baseline="30000" noProof="0">
                  <a:ln>
                    <a:noFill/>
                  </a:ln>
                  <a:solidFill>
                    <a:srgbClr val="50A3A5"/>
                  </a:solidFill>
                  <a:effectLst/>
                  <a:uLnTx/>
                  <a:uFillTx/>
                  <a:latin typeface="Avenir Book" panose="02000503020000020003" pitchFamily="2" charset="0"/>
                  <a:ea typeface="+mn-ea"/>
                  <a:cs typeface="+mn-cs"/>
                </a:rPr>
                <a:t>2</a:t>
              </a:r>
            </a:p>
          </p:txBody>
        </p:sp>
        <p:sp>
          <p:nvSpPr>
            <p:cNvPr id="112" name="Isosceles Triangle 111">
              <a:extLst>
                <a:ext uri="{FF2B5EF4-FFF2-40B4-BE49-F238E27FC236}">
                  <a16:creationId xmlns:a16="http://schemas.microsoft.com/office/drawing/2014/main" id="{0D8AF8D1-B232-D878-98F3-323FF1A3B654}"/>
                </a:ext>
              </a:extLst>
            </p:cNvPr>
            <p:cNvSpPr/>
            <p:nvPr/>
          </p:nvSpPr>
          <p:spPr>
            <a:xfrm>
              <a:off x="6396290" y="2292659"/>
              <a:ext cx="93114" cy="80270"/>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119" name="Isosceles Triangle 118">
              <a:extLst>
                <a:ext uri="{FF2B5EF4-FFF2-40B4-BE49-F238E27FC236}">
                  <a16:creationId xmlns:a16="http://schemas.microsoft.com/office/drawing/2014/main" id="{B4A1ACBB-1243-F210-475D-503BA5C4AF46}"/>
                </a:ext>
              </a:extLst>
            </p:cNvPr>
            <p:cNvSpPr/>
            <p:nvPr/>
          </p:nvSpPr>
          <p:spPr>
            <a:xfrm flipV="1">
              <a:off x="6396290" y="5525472"/>
              <a:ext cx="93114" cy="80270"/>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123" name="TextBox 122">
              <a:extLst>
                <a:ext uri="{FF2B5EF4-FFF2-40B4-BE49-F238E27FC236}">
                  <a16:creationId xmlns:a16="http://schemas.microsoft.com/office/drawing/2014/main" id="{DD2485DC-A329-0AE5-0B77-A3D0D3374204}"/>
                </a:ext>
              </a:extLst>
            </p:cNvPr>
            <p:cNvSpPr txBox="1"/>
            <p:nvPr/>
          </p:nvSpPr>
          <p:spPr>
            <a:xfrm>
              <a:off x="5612193" y="3624472"/>
              <a:ext cx="1661310" cy="861774"/>
            </a:xfrm>
            <a:prstGeom prst="rect">
              <a:avLst/>
            </a:prstGeom>
            <a:noFill/>
          </p:spPr>
          <p:txBody>
            <a:bodyPr wrap="square"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9B9FA1">
                      <a:lumMod val="40000"/>
                      <a:lumOff val="60000"/>
                    </a:srgbClr>
                  </a:solidFill>
                  <a:effectLst/>
                  <a:uLnTx/>
                  <a:uFillTx/>
                  <a:latin typeface="Roboto Slab Medium" pitchFamily="2" charset="0"/>
                  <a:ea typeface="Roboto Slab Medium" pitchFamily="2" charset="0"/>
                  <a:cs typeface="+mn-cs"/>
                </a:rPr>
                <a:t>28 DAY CYCLE</a:t>
              </a:r>
            </a:p>
          </p:txBody>
        </p:sp>
        <p:grpSp>
          <p:nvGrpSpPr>
            <p:cNvPr id="54" name="Group 53">
              <a:extLst>
                <a:ext uri="{FF2B5EF4-FFF2-40B4-BE49-F238E27FC236}">
                  <a16:creationId xmlns:a16="http://schemas.microsoft.com/office/drawing/2014/main" id="{692D6220-97F9-49FF-E026-E2390C37BE17}"/>
                </a:ext>
              </a:extLst>
            </p:cNvPr>
            <p:cNvGrpSpPr/>
            <p:nvPr/>
          </p:nvGrpSpPr>
          <p:grpSpPr>
            <a:xfrm>
              <a:off x="7737318" y="2643827"/>
              <a:ext cx="306769" cy="280966"/>
              <a:chOff x="9753382" y="2668499"/>
              <a:chExt cx="449524" cy="411715"/>
            </a:xfrm>
          </p:grpSpPr>
          <p:sp>
            <p:nvSpPr>
              <p:cNvPr id="55" name="Hexagon 3">
                <a:extLst>
                  <a:ext uri="{FF2B5EF4-FFF2-40B4-BE49-F238E27FC236}">
                    <a16:creationId xmlns:a16="http://schemas.microsoft.com/office/drawing/2014/main" id="{C048F99E-4329-DCD2-EEF2-E2F09913E3D8}"/>
                  </a:ext>
                </a:extLst>
              </p:cNvPr>
              <p:cNvSpPr>
                <a:spLocks noChangeAspect="1"/>
              </p:cNvSpPr>
              <p:nvPr/>
            </p:nvSpPr>
            <p:spPr>
              <a:xfrm rot="1800000">
                <a:off x="9753382" y="2668499"/>
                <a:ext cx="449524" cy="411715"/>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64" name="Picture 63" descr="Shape&#10;&#10;Description automatically generated with low confidence">
                <a:extLst>
                  <a:ext uri="{FF2B5EF4-FFF2-40B4-BE49-F238E27FC236}">
                    <a16:creationId xmlns:a16="http://schemas.microsoft.com/office/drawing/2014/main" id="{583133EA-4C81-C8C8-E17F-EC34178073DD}"/>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7094" t="13133" r="7094" b="13133"/>
              <a:stretch/>
            </p:blipFill>
            <p:spPr>
              <a:xfrm>
                <a:off x="9830959" y="2734338"/>
                <a:ext cx="319942" cy="274909"/>
              </a:xfrm>
              <a:prstGeom prst="rect">
                <a:avLst/>
              </a:prstGeom>
            </p:spPr>
          </p:pic>
        </p:grpSp>
        <p:grpSp>
          <p:nvGrpSpPr>
            <p:cNvPr id="65" name="Group 64">
              <a:extLst>
                <a:ext uri="{FF2B5EF4-FFF2-40B4-BE49-F238E27FC236}">
                  <a16:creationId xmlns:a16="http://schemas.microsoft.com/office/drawing/2014/main" id="{14B4F786-8885-EAB0-7D59-D8890EDC4E58}"/>
                </a:ext>
              </a:extLst>
            </p:cNvPr>
            <p:cNvGrpSpPr/>
            <p:nvPr/>
          </p:nvGrpSpPr>
          <p:grpSpPr>
            <a:xfrm>
              <a:off x="7448767" y="2338353"/>
              <a:ext cx="306769" cy="280966"/>
              <a:chOff x="9260685" y="2668499"/>
              <a:chExt cx="449524" cy="411715"/>
            </a:xfrm>
          </p:grpSpPr>
          <p:sp>
            <p:nvSpPr>
              <p:cNvPr id="66" name="Hexagon 3">
                <a:extLst>
                  <a:ext uri="{FF2B5EF4-FFF2-40B4-BE49-F238E27FC236}">
                    <a16:creationId xmlns:a16="http://schemas.microsoft.com/office/drawing/2014/main" id="{CAAE14F2-5536-04FF-9433-EFC78E258750}"/>
                  </a:ext>
                </a:extLst>
              </p:cNvPr>
              <p:cNvSpPr>
                <a:spLocks noChangeAspect="1"/>
              </p:cNvSpPr>
              <p:nvPr/>
            </p:nvSpPr>
            <p:spPr>
              <a:xfrm rot="1800000">
                <a:off x="9260685" y="2668499"/>
                <a:ext cx="449524" cy="411715"/>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67" name="Picture 66" descr="Shape&#10;&#10;Description automatically generated with low confidence">
                <a:extLst>
                  <a:ext uri="{FF2B5EF4-FFF2-40B4-BE49-F238E27FC236}">
                    <a16:creationId xmlns:a16="http://schemas.microsoft.com/office/drawing/2014/main" id="{F9E1B349-9D8F-277F-3832-3A5818E46F38}"/>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7094" t="13133" r="7094" b="13133"/>
              <a:stretch/>
            </p:blipFill>
            <p:spPr>
              <a:xfrm>
                <a:off x="9338262" y="2734338"/>
                <a:ext cx="319942" cy="274909"/>
              </a:xfrm>
              <a:prstGeom prst="rect">
                <a:avLst/>
              </a:prstGeom>
            </p:spPr>
          </p:pic>
        </p:grpSp>
        <p:grpSp>
          <p:nvGrpSpPr>
            <p:cNvPr id="68" name="Group 67">
              <a:extLst>
                <a:ext uri="{FF2B5EF4-FFF2-40B4-BE49-F238E27FC236}">
                  <a16:creationId xmlns:a16="http://schemas.microsoft.com/office/drawing/2014/main" id="{C6D994D1-254F-E4A6-BD27-42AAD1F4ACF2}"/>
                </a:ext>
              </a:extLst>
            </p:cNvPr>
            <p:cNvGrpSpPr/>
            <p:nvPr/>
          </p:nvGrpSpPr>
          <p:grpSpPr>
            <a:xfrm>
              <a:off x="7097512" y="2119625"/>
              <a:ext cx="306769" cy="280966"/>
              <a:chOff x="8767987" y="2668499"/>
              <a:chExt cx="449524" cy="411715"/>
            </a:xfrm>
          </p:grpSpPr>
          <p:sp>
            <p:nvSpPr>
              <p:cNvPr id="71" name="Hexagon 3">
                <a:extLst>
                  <a:ext uri="{FF2B5EF4-FFF2-40B4-BE49-F238E27FC236}">
                    <a16:creationId xmlns:a16="http://schemas.microsoft.com/office/drawing/2014/main" id="{6FBD28B7-3D94-6428-9BDD-26C22AE5186C}"/>
                  </a:ext>
                </a:extLst>
              </p:cNvPr>
              <p:cNvSpPr>
                <a:spLocks noChangeAspect="1"/>
              </p:cNvSpPr>
              <p:nvPr/>
            </p:nvSpPr>
            <p:spPr>
              <a:xfrm rot="1800000">
                <a:off x="8767987" y="2668499"/>
                <a:ext cx="449524" cy="411715"/>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72" name="Picture 71" descr="Shape&#10;&#10;Description automatically generated with low confidence">
                <a:extLst>
                  <a:ext uri="{FF2B5EF4-FFF2-40B4-BE49-F238E27FC236}">
                    <a16:creationId xmlns:a16="http://schemas.microsoft.com/office/drawing/2014/main" id="{7DA9C7E9-BC28-C7B9-739E-FCEA7FD13E6C}"/>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7094" t="13133" r="7094" b="13133"/>
              <a:stretch/>
            </p:blipFill>
            <p:spPr>
              <a:xfrm>
                <a:off x="8845564" y="2734338"/>
                <a:ext cx="319942" cy="274909"/>
              </a:xfrm>
              <a:prstGeom prst="rect">
                <a:avLst/>
              </a:prstGeom>
            </p:spPr>
          </p:pic>
        </p:grpSp>
        <p:grpSp>
          <p:nvGrpSpPr>
            <p:cNvPr id="73" name="Group 72">
              <a:extLst>
                <a:ext uri="{FF2B5EF4-FFF2-40B4-BE49-F238E27FC236}">
                  <a16:creationId xmlns:a16="http://schemas.microsoft.com/office/drawing/2014/main" id="{E525A121-F532-6E9A-2837-F08C204F5768}"/>
                </a:ext>
              </a:extLst>
            </p:cNvPr>
            <p:cNvGrpSpPr/>
            <p:nvPr/>
          </p:nvGrpSpPr>
          <p:grpSpPr>
            <a:xfrm>
              <a:off x="6714016" y="1975996"/>
              <a:ext cx="306769" cy="280966"/>
              <a:chOff x="8275289" y="2668499"/>
              <a:chExt cx="449524" cy="411715"/>
            </a:xfrm>
          </p:grpSpPr>
          <p:sp>
            <p:nvSpPr>
              <p:cNvPr id="75" name="Hexagon 3">
                <a:extLst>
                  <a:ext uri="{FF2B5EF4-FFF2-40B4-BE49-F238E27FC236}">
                    <a16:creationId xmlns:a16="http://schemas.microsoft.com/office/drawing/2014/main" id="{1F892F13-54ED-5054-1A12-80BDB3F34E2A}"/>
                  </a:ext>
                </a:extLst>
              </p:cNvPr>
              <p:cNvSpPr>
                <a:spLocks noChangeAspect="1"/>
              </p:cNvSpPr>
              <p:nvPr/>
            </p:nvSpPr>
            <p:spPr>
              <a:xfrm rot="1800000">
                <a:off x="8275289" y="2668499"/>
                <a:ext cx="449524" cy="411715"/>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952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78" name="Picture 77" descr="Shape&#10;&#10;Description automatically generated with low confidence">
                <a:extLst>
                  <a:ext uri="{FF2B5EF4-FFF2-40B4-BE49-F238E27FC236}">
                    <a16:creationId xmlns:a16="http://schemas.microsoft.com/office/drawing/2014/main" id="{B90F1F64-D6B3-1FEB-B708-5F64775AA012}"/>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7094" t="13133" r="7094" b="13133"/>
              <a:stretch/>
            </p:blipFill>
            <p:spPr>
              <a:xfrm>
                <a:off x="8352866" y="2734338"/>
                <a:ext cx="319942" cy="274909"/>
              </a:xfrm>
              <a:prstGeom prst="rect">
                <a:avLst/>
              </a:prstGeom>
            </p:spPr>
          </p:pic>
        </p:grpSp>
        <p:grpSp>
          <p:nvGrpSpPr>
            <p:cNvPr id="81" name="Group 80">
              <a:extLst>
                <a:ext uri="{FF2B5EF4-FFF2-40B4-BE49-F238E27FC236}">
                  <a16:creationId xmlns:a16="http://schemas.microsoft.com/office/drawing/2014/main" id="{76B5BCAF-DE17-2AA0-088A-FF5BA8D47EBF}"/>
                </a:ext>
              </a:extLst>
            </p:cNvPr>
            <p:cNvGrpSpPr/>
            <p:nvPr/>
          </p:nvGrpSpPr>
          <p:grpSpPr>
            <a:xfrm>
              <a:off x="6280828" y="1918125"/>
              <a:ext cx="306769" cy="280966"/>
              <a:chOff x="7782591" y="2668499"/>
              <a:chExt cx="449524" cy="411715"/>
            </a:xfrm>
          </p:grpSpPr>
          <p:sp>
            <p:nvSpPr>
              <p:cNvPr id="84" name="Hexagon 3">
                <a:extLst>
                  <a:ext uri="{FF2B5EF4-FFF2-40B4-BE49-F238E27FC236}">
                    <a16:creationId xmlns:a16="http://schemas.microsoft.com/office/drawing/2014/main" id="{720B1127-7E01-D500-4DA7-B19CC3BB006C}"/>
                  </a:ext>
                </a:extLst>
              </p:cNvPr>
              <p:cNvSpPr>
                <a:spLocks noChangeAspect="1"/>
              </p:cNvSpPr>
              <p:nvPr/>
            </p:nvSpPr>
            <p:spPr>
              <a:xfrm rot="1800000">
                <a:off x="7782591" y="2668499"/>
                <a:ext cx="449524" cy="411715"/>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87" name="Picture 86" descr="Shape&#10;&#10;Description automatically generated with low confidence">
                <a:extLst>
                  <a:ext uri="{FF2B5EF4-FFF2-40B4-BE49-F238E27FC236}">
                    <a16:creationId xmlns:a16="http://schemas.microsoft.com/office/drawing/2014/main" id="{3C21364F-B3D0-06C6-E1B2-844395F0F367}"/>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7094" t="13133" r="7094" b="13133"/>
              <a:stretch/>
            </p:blipFill>
            <p:spPr>
              <a:xfrm>
                <a:off x="7860168" y="2734338"/>
                <a:ext cx="319942" cy="274909"/>
              </a:xfrm>
              <a:prstGeom prst="rect">
                <a:avLst/>
              </a:prstGeom>
            </p:spPr>
          </p:pic>
        </p:grpSp>
        <p:sp>
          <p:nvSpPr>
            <p:cNvPr id="101" name="Rectangle: Rounded Corners 100">
              <a:extLst>
                <a:ext uri="{FF2B5EF4-FFF2-40B4-BE49-F238E27FC236}">
                  <a16:creationId xmlns:a16="http://schemas.microsoft.com/office/drawing/2014/main" id="{73D4032E-8E77-D8DF-5ABD-0C98FAC8CC49}"/>
                </a:ext>
              </a:extLst>
            </p:cNvPr>
            <p:cNvSpPr/>
            <p:nvPr/>
          </p:nvSpPr>
          <p:spPr>
            <a:xfrm>
              <a:off x="4421618" y="3822775"/>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22</a:t>
              </a:r>
            </a:p>
          </p:txBody>
        </p:sp>
        <p:sp>
          <p:nvSpPr>
            <p:cNvPr id="102" name="Rectangle: Rounded Corners 101">
              <a:extLst>
                <a:ext uri="{FF2B5EF4-FFF2-40B4-BE49-F238E27FC236}">
                  <a16:creationId xmlns:a16="http://schemas.microsoft.com/office/drawing/2014/main" id="{D18A8D66-AF93-8593-F57B-98A8562743D9}"/>
                </a:ext>
              </a:extLst>
            </p:cNvPr>
            <p:cNvSpPr/>
            <p:nvPr/>
          </p:nvSpPr>
          <p:spPr>
            <a:xfrm>
              <a:off x="4460602" y="3411003"/>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23</a:t>
              </a:r>
            </a:p>
          </p:txBody>
        </p:sp>
        <p:sp>
          <p:nvSpPr>
            <p:cNvPr id="106" name="Rectangle: Rounded Corners 105">
              <a:extLst>
                <a:ext uri="{FF2B5EF4-FFF2-40B4-BE49-F238E27FC236}">
                  <a16:creationId xmlns:a16="http://schemas.microsoft.com/office/drawing/2014/main" id="{6D61FD8A-4655-7132-C275-CC6FE2B84649}"/>
                </a:ext>
              </a:extLst>
            </p:cNvPr>
            <p:cNvSpPr/>
            <p:nvPr/>
          </p:nvSpPr>
          <p:spPr>
            <a:xfrm>
              <a:off x="4575434" y="3005131"/>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24</a:t>
              </a:r>
            </a:p>
          </p:txBody>
        </p:sp>
        <p:sp>
          <p:nvSpPr>
            <p:cNvPr id="107" name="Rectangle: Rounded Corners 106">
              <a:extLst>
                <a:ext uri="{FF2B5EF4-FFF2-40B4-BE49-F238E27FC236}">
                  <a16:creationId xmlns:a16="http://schemas.microsoft.com/office/drawing/2014/main" id="{BA87B1B7-F4D9-5284-DEB1-566C315BE1E1}"/>
                </a:ext>
              </a:extLst>
            </p:cNvPr>
            <p:cNvSpPr/>
            <p:nvPr/>
          </p:nvSpPr>
          <p:spPr>
            <a:xfrm>
              <a:off x="4807481" y="2652823"/>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25</a:t>
              </a:r>
            </a:p>
          </p:txBody>
        </p:sp>
        <p:sp>
          <p:nvSpPr>
            <p:cNvPr id="108" name="Rectangle: Rounded Corners 107">
              <a:extLst>
                <a:ext uri="{FF2B5EF4-FFF2-40B4-BE49-F238E27FC236}">
                  <a16:creationId xmlns:a16="http://schemas.microsoft.com/office/drawing/2014/main" id="{D18C6946-A0F9-F2D8-118F-2E61CD5CF9D7}"/>
                </a:ext>
              </a:extLst>
            </p:cNvPr>
            <p:cNvSpPr/>
            <p:nvPr/>
          </p:nvSpPr>
          <p:spPr>
            <a:xfrm>
              <a:off x="5116074" y="2376414"/>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26</a:t>
              </a:r>
            </a:p>
          </p:txBody>
        </p:sp>
        <p:sp>
          <p:nvSpPr>
            <p:cNvPr id="109" name="Rectangle: Rounded Corners 108">
              <a:extLst>
                <a:ext uri="{FF2B5EF4-FFF2-40B4-BE49-F238E27FC236}">
                  <a16:creationId xmlns:a16="http://schemas.microsoft.com/office/drawing/2014/main" id="{788EEF51-C110-2D8A-8798-FC1EC3A5EB12}"/>
                </a:ext>
              </a:extLst>
            </p:cNvPr>
            <p:cNvSpPr/>
            <p:nvPr/>
          </p:nvSpPr>
          <p:spPr>
            <a:xfrm>
              <a:off x="5482941" y="2143662"/>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27</a:t>
              </a:r>
            </a:p>
          </p:txBody>
        </p:sp>
        <p:sp>
          <p:nvSpPr>
            <p:cNvPr id="110" name="Rectangle: Rounded Corners 109">
              <a:extLst>
                <a:ext uri="{FF2B5EF4-FFF2-40B4-BE49-F238E27FC236}">
                  <a16:creationId xmlns:a16="http://schemas.microsoft.com/office/drawing/2014/main" id="{BC8A398B-83E3-5291-DF70-03A405E8F85B}"/>
                </a:ext>
              </a:extLst>
            </p:cNvPr>
            <p:cNvSpPr/>
            <p:nvPr/>
          </p:nvSpPr>
          <p:spPr>
            <a:xfrm>
              <a:off x="5881761" y="1975127"/>
              <a:ext cx="240399" cy="240399"/>
            </a:xfrm>
            <a:prstGeom prst="roundRect">
              <a:avLst/>
            </a:prstGeom>
            <a:solidFill>
              <a:schemeClr val="bg2"/>
            </a:solidFill>
            <a:ln w="9525">
              <a:solidFill>
                <a:schemeClr val="accent6"/>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lumMod val="75000"/>
                    </a:srgbClr>
                  </a:solidFill>
                  <a:effectLst/>
                  <a:uLnTx/>
                  <a:uFillTx/>
                  <a:latin typeface="Avenir Book" panose="02000503020000020003" pitchFamily="2" charset="0"/>
                  <a:ea typeface="+mn-ea"/>
                  <a:cs typeface="+mn-cs"/>
                </a:rPr>
                <a:t>28</a:t>
              </a:r>
            </a:p>
          </p:txBody>
        </p:sp>
        <p:sp>
          <p:nvSpPr>
            <p:cNvPr id="113" name="Arc 112">
              <a:extLst>
                <a:ext uri="{FF2B5EF4-FFF2-40B4-BE49-F238E27FC236}">
                  <a16:creationId xmlns:a16="http://schemas.microsoft.com/office/drawing/2014/main" id="{600561EB-D666-1760-FFD4-C2A62A90A15D}"/>
                </a:ext>
              </a:extLst>
            </p:cNvPr>
            <p:cNvSpPr/>
            <p:nvPr/>
          </p:nvSpPr>
          <p:spPr>
            <a:xfrm>
              <a:off x="4175812" y="1676400"/>
              <a:ext cx="4534072" cy="4534062"/>
            </a:xfrm>
            <a:prstGeom prst="arc">
              <a:avLst>
                <a:gd name="adj1" fmla="val 16200000"/>
                <a:gd name="adj2" fmla="val 10089628"/>
              </a:avLst>
            </a:prstGeom>
            <a:ln>
              <a:solidFill>
                <a:schemeClr val="accent3">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9B9FA1"/>
                </a:solidFill>
                <a:effectLst/>
                <a:uLnTx/>
                <a:uFillTx/>
                <a:latin typeface="Avenir"/>
                <a:ea typeface="+mn-ea"/>
                <a:cs typeface="+mn-cs"/>
              </a:endParaRPr>
            </a:p>
          </p:txBody>
        </p:sp>
        <p:sp>
          <p:nvSpPr>
            <p:cNvPr id="114" name="TextBox 113">
              <a:extLst>
                <a:ext uri="{FF2B5EF4-FFF2-40B4-BE49-F238E27FC236}">
                  <a16:creationId xmlns:a16="http://schemas.microsoft.com/office/drawing/2014/main" id="{159EEE64-91EE-4839-E907-FE4A14C2CB24}"/>
                </a:ext>
              </a:extLst>
            </p:cNvPr>
            <p:cNvSpPr txBox="1"/>
            <p:nvPr/>
          </p:nvSpPr>
          <p:spPr>
            <a:xfrm>
              <a:off x="7094054" y="1750667"/>
              <a:ext cx="1659109" cy="215444"/>
            </a:xfrm>
            <a:prstGeom prst="rect">
              <a:avLst/>
            </a:prstGeom>
            <a:solidFill>
              <a:schemeClr val="bg1"/>
            </a:solidFill>
          </p:spPr>
          <p:txBody>
            <a:bodyPr wrap="non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a:ln>
                    <a:noFill/>
                  </a:ln>
                  <a:solidFill>
                    <a:srgbClr val="F4B251">
                      <a:lumMod val="75000"/>
                    </a:srgbClr>
                  </a:solidFill>
                  <a:effectLst/>
                  <a:uLnTx/>
                  <a:uFillTx/>
                  <a:latin typeface="Avenir Book" panose="02000503020000020003" pitchFamily="2" charset="0"/>
                  <a:ea typeface="+mn-ea"/>
                  <a:cs typeface="+mn-cs"/>
                </a:rPr>
                <a:t>ONVANSERTIB</a:t>
              </a:r>
            </a:p>
          </p:txBody>
        </p:sp>
        <p:sp>
          <p:nvSpPr>
            <p:cNvPr id="115" name="Arc 114">
              <a:extLst>
                <a:ext uri="{FF2B5EF4-FFF2-40B4-BE49-F238E27FC236}">
                  <a16:creationId xmlns:a16="http://schemas.microsoft.com/office/drawing/2014/main" id="{5CEBD6D2-C4CC-88C3-2547-371A5338E120}"/>
                </a:ext>
              </a:extLst>
            </p:cNvPr>
            <p:cNvSpPr/>
            <p:nvPr/>
          </p:nvSpPr>
          <p:spPr>
            <a:xfrm>
              <a:off x="4175812" y="1676400"/>
              <a:ext cx="4534072" cy="4534062"/>
            </a:xfrm>
            <a:prstGeom prst="arc">
              <a:avLst>
                <a:gd name="adj1" fmla="val 5361589"/>
                <a:gd name="adj2" fmla="val 8565192"/>
              </a:avLst>
            </a:prstGeom>
            <a:ln>
              <a:solidFill>
                <a:schemeClr val="accent3">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9B9FA1"/>
                </a:solidFill>
                <a:effectLst/>
                <a:uLnTx/>
                <a:uFillTx/>
                <a:latin typeface="Avenir"/>
                <a:ea typeface="+mn-ea"/>
                <a:cs typeface="+mn-cs"/>
              </a:endParaRPr>
            </a:p>
          </p:txBody>
        </p:sp>
        <p:grpSp>
          <p:nvGrpSpPr>
            <p:cNvPr id="83" name="Group 82">
              <a:extLst>
                <a:ext uri="{FF2B5EF4-FFF2-40B4-BE49-F238E27FC236}">
                  <a16:creationId xmlns:a16="http://schemas.microsoft.com/office/drawing/2014/main" id="{EA35381C-2325-15F9-0960-777DF7372E86}"/>
                </a:ext>
              </a:extLst>
            </p:cNvPr>
            <p:cNvGrpSpPr/>
            <p:nvPr/>
          </p:nvGrpSpPr>
          <p:grpSpPr>
            <a:xfrm>
              <a:off x="8157514" y="3794667"/>
              <a:ext cx="306769" cy="280966"/>
              <a:chOff x="7782591" y="2668499"/>
              <a:chExt cx="449524" cy="411715"/>
            </a:xfrm>
          </p:grpSpPr>
          <p:sp>
            <p:nvSpPr>
              <p:cNvPr id="85" name="Hexagon 3">
                <a:extLst>
                  <a:ext uri="{FF2B5EF4-FFF2-40B4-BE49-F238E27FC236}">
                    <a16:creationId xmlns:a16="http://schemas.microsoft.com/office/drawing/2014/main" id="{20BBBB56-93D3-4BAB-A174-29394B8001E8}"/>
                  </a:ext>
                </a:extLst>
              </p:cNvPr>
              <p:cNvSpPr>
                <a:spLocks noChangeAspect="1"/>
              </p:cNvSpPr>
              <p:nvPr/>
            </p:nvSpPr>
            <p:spPr>
              <a:xfrm rot="1800000">
                <a:off x="7782591" y="2668499"/>
                <a:ext cx="449524" cy="411715"/>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86" name="Picture 85" descr="Shape&#10;&#10;Description automatically generated with low confidence">
                <a:extLst>
                  <a:ext uri="{FF2B5EF4-FFF2-40B4-BE49-F238E27FC236}">
                    <a16:creationId xmlns:a16="http://schemas.microsoft.com/office/drawing/2014/main" id="{34979909-C11E-9AA7-510A-A21110E77CFE}"/>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7094" t="13133" r="7094" b="13133"/>
              <a:stretch/>
            </p:blipFill>
            <p:spPr>
              <a:xfrm>
                <a:off x="7860168" y="2734338"/>
                <a:ext cx="319942" cy="274909"/>
              </a:xfrm>
              <a:prstGeom prst="rect">
                <a:avLst/>
              </a:prstGeom>
            </p:spPr>
          </p:pic>
        </p:grpSp>
        <p:grpSp>
          <p:nvGrpSpPr>
            <p:cNvPr id="103" name="Group 102">
              <a:extLst>
                <a:ext uri="{FF2B5EF4-FFF2-40B4-BE49-F238E27FC236}">
                  <a16:creationId xmlns:a16="http://schemas.microsoft.com/office/drawing/2014/main" id="{C46AA308-B253-CA12-8AAA-FD0C9D3F15B2}"/>
                </a:ext>
              </a:extLst>
            </p:cNvPr>
            <p:cNvGrpSpPr/>
            <p:nvPr/>
          </p:nvGrpSpPr>
          <p:grpSpPr>
            <a:xfrm>
              <a:off x="6293248" y="5699118"/>
              <a:ext cx="306769" cy="280966"/>
              <a:chOff x="7782591" y="2668499"/>
              <a:chExt cx="449524" cy="411715"/>
            </a:xfrm>
          </p:grpSpPr>
          <p:sp>
            <p:nvSpPr>
              <p:cNvPr id="104" name="Hexagon 3">
                <a:extLst>
                  <a:ext uri="{FF2B5EF4-FFF2-40B4-BE49-F238E27FC236}">
                    <a16:creationId xmlns:a16="http://schemas.microsoft.com/office/drawing/2014/main" id="{C99046BC-9815-AB17-EBC6-7CD5174230E7}"/>
                  </a:ext>
                </a:extLst>
              </p:cNvPr>
              <p:cNvSpPr>
                <a:spLocks noChangeAspect="1"/>
              </p:cNvSpPr>
              <p:nvPr/>
            </p:nvSpPr>
            <p:spPr>
              <a:xfrm rot="1800000">
                <a:off x="7782591" y="2668499"/>
                <a:ext cx="449524" cy="411715"/>
              </a:xfrm>
              <a:custGeom>
                <a:avLst/>
                <a:gdLst>
                  <a:gd name="connsiteX0" fmla="*/ 0 w 4888767"/>
                  <a:gd name="connsiteY0" fmla="*/ 2230248 h 4460495"/>
                  <a:gd name="connsiteX1" fmla="*/ 1115124 w 4888767"/>
                  <a:gd name="connsiteY1" fmla="*/ 1 h 4460495"/>
                  <a:gd name="connsiteX2" fmla="*/ 3773643 w 4888767"/>
                  <a:gd name="connsiteY2" fmla="*/ 1 h 4460495"/>
                  <a:gd name="connsiteX3" fmla="*/ 4888767 w 4888767"/>
                  <a:gd name="connsiteY3" fmla="*/ 2230248 h 4460495"/>
                  <a:gd name="connsiteX4" fmla="*/ 3773643 w 4888767"/>
                  <a:gd name="connsiteY4" fmla="*/ 4460494 h 4460495"/>
                  <a:gd name="connsiteX5" fmla="*/ 1115124 w 4888767"/>
                  <a:gd name="connsiteY5" fmla="*/ 4460494 h 4460495"/>
                  <a:gd name="connsiteX6" fmla="*/ 0 w 4888767"/>
                  <a:gd name="connsiteY6" fmla="*/ 2230248 h 4460495"/>
                  <a:gd name="connsiteX0" fmla="*/ 0 w 5082017"/>
                  <a:gd name="connsiteY0" fmla="*/ 2234960 h 4460493"/>
                  <a:gd name="connsiteX1" fmla="*/ 1308374 w 5082017"/>
                  <a:gd name="connsiteY1" fmla="*/ 0 h 4460493"/>
                  <a:gd name="connsiteX2" fmla="*/ 3966893 w 5082017"/>
                  <a:gd name="connsiteY2" fmla="*/ 0 h 4460493"/>
                  <a:gd name="connsiteX3" fmla="*/ 5082017 w 5082017"/>
                  <a:gd name="connsiteY3" fmla="*/ 2230247 h 4460493"/>
                  <a:gd name="connsiteX4" fmla="*/ 3966893 w 5082017"/>
                  <a:gd name="connsiteY4" fmla="*/ 4460493 h 4460493"/>
                  <a:gd name="connsiteX5" fmla="*/ 1308374 w 5082017"/>
                  <a:gd name="connsiteY5" fmla="*/ 4460493 h 4460493"/>
                  <a:gd name="connsiteX6" fmla="*/ 0 w 5082017"/>
                  <a:gd name="connsiteY6" fmla="*/ 2234960 h 4460493"/>
                  <a:gd name="connsiteX0" fmla="*/ 0 w 5261126"/>
                  <a:gd name="connsiteY0" fmla="*/ 2234960 h 4460493"/>
                  <a:gd name="connsiteX1" fmla="*/ 1308374 w 5261126"/>
                  <a:gd name="connsiteY1" fmla="*/ 0 h 4460493"/>
                  <a:gd name="connsiteX2" fmla="*/ 3966893 w 5261126"/>
                  <a:gd name="connsiteY2" fmla="*/ 0 h 4460493"/>
                  <a:gd name="connsiteX3" fmla="*/ 5261126 w 5261126"/>
                  <a:gd name="connsiteY3" fmla="*/ 2239674 h 4460493"/>
                  <a:gd name="connsiteX4" fmla="*/ 3966893 w 5261126"/>
                  <a:gd name="connsiteY4" fmla="*/ 4460493 h 4460493"/>
                  <a:gd name="connsiteX5" fmla="*/ 1308374 w 5261126"/>
                  <a:gd name="connsiteY5" fmla="*/ 4460493 h 4460493"/>
                  <a:gd name="connsiteX6" fmla="*/ 0 w 5261126"/>
                  <a:gd name="connsiteY6" fmla="*/ 2234960 h 4460493"/>
                  <a:gd name="connsiteX0" fmla="*/ 0 w 5242273"/>
                  <a:gd name="connsiteY0" fmla="*/ 2239674 h 4460493"/>
                  <a:gd name="connsiteX1" fmla="*/ 1289521 w 5242273"/>
                  <a:gd name="connsiteY1" fmla="*/ 0 h 4460493"/>
                  <a:gd name="connsiteX2" fmla="*/ 3948040 w 5242273"/>
                  <a:gd name="connsiteY2" fmla="*/ 0 h 4460493"/>
                  <a:gd name="connsiteX3" fmla="*/ 5242273 w 5242273"/>
                  <a:gd name="connsiteY3" fmla="*/ 2239674 h 4460493"/>
                  <a:gd name="connsiteX4" fmla="*/ 3948040 w 5242273"/>
                  <a:gd name="connsiteY4" fmla="*/ 4460493 h 4460493"/>
                  <a:gd name="connsiteX5" fmla="*/ 1289521 w 5242273"/>
                  <a:gd name="connsiteY5" fmla="*/ 4460493 h 4460493"/>
                  <a:gd name="connsiteX6" fmla="*/ 0 w 5242273"/>
                  <a:gd name="connsiteY6" fmla="*/ 2239674 h 4460493"/>
                  <a:gd name="connsiteX0" fmla="*/ 0 w 5230550"/>
                  <a:gd name="connsiteY0" fmla="*/ 2239674 h 4460493"/>
                  <a:gd name="connsiteX1" fmla="*/ 1277798 w 5230550"/>
                  <a:gd name="connsiteY1" fmla="*/ 0 h 4460493"/>
                  <a:gd name="connsiteX2" fmla="*/ 3936317 w 5230550"/>
                  <a:gd name="connsiteY2" fmla="*/ 0 h 4460493"/>
                  <a:gd name="connsiteX3" fmla="*/ 5230550 w 5230550"/>
                  <a:gd name="connsiteY3" fmla="*/ 2239674 h 4460493"/>
                  <a:gd name="connsiteX4" fmla="*/ 3936317 w 5230550"/>
                  <a:gd name="connsiteY4" fmla="*/ 4460493 h 4460493"/>
                  <a:gd name="connsiteX5" fmla="*/ 1277798 w 5230550"/>
                  <a:gd name="connsiteY5" fmla="*/ 4460493 h 4460493"/>
                  <a:gd name="connsiteX6" fmla="*/ 0 w 5230550"/>
                  <a:gd name="connsiteY6" fmla="*/ 2239674 h 4460493"/>
                  <a:gd name="connsiteX0" fmla="*/ 0 w 5238365"/>
                  <a:gd name="connsiteY0" fmla="*/ 2243582 h 4460493"/>
                  <a:gd name="connsiteX1" fmla="*/ 1285613 w 5238365"/>
                  <a:gd name="connsiteY1" fmla="*/ 0 h 4460493"/>
                  <a:gd name="connsiteX2" fmla="*/ 3944132 w 5238365"/>
                  <a:gd name="connsiteY2" fmla="*/ 0 h 4460493"/>
                  <a:gd name="connsiteX3" fmla="*/ 5238365 w 5238365"/>
                  <a:gd name="connsiteY3" fmla="*/ 2239674 h 4460493"/>
                  <a:gd name="connsiteX4" fmla="*/ 3944132 w 5238365"/>
                  <a:gd name="connsiteY4" fmla="*/ 4460493 h 4460493"/>
                  <a:gd name="connsiteX5" fmla="*/ 1285613 w 5238365"/>
                  <a:gd name="connsiteY5" fmla="*/ 4460493 h 4460493"/>
                  <a:gd name="connsiteX6" fmla="*/ 0 w 5238365"/>
                  <a:gd name="connsiteY6" fmla="*/ 2243582 h 4460493"/>
                  <a:gd name="connsiteX0" fmla="*/ 0 w 5238365"/>
                  <a:gd name="connsiteY0" fmla="*/ 2282659 h 4499570"/>
                  <a:gd name="connsiteX1" fmla="*/ 1353295 w 5238365"/>
                  <a:gd name="connsiteY1" fmla="*/ 0 h 4499570"/>
                  <a:gd name="connsiteX2" fmla="*/ 3944132 w 5238365"/>
                  <a:gd name="connsiteY2" fmla="*/ 39077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38365"/>
                  <a:gd name="connsiteY0" fmla="*/ 2282659 h 4499570"/>
                  <a:gd name="connsiteX1" fmla="*/ 1353295 w 5238365"/>
                  <a:gd name="connsiteY1" fmla="*/ 0 h 4499570"/>
                  <a:gd name="connsiteX2" fmla="*/ 3944132 w 5238365"/>
                  <a:gd name="connsiteY2" fmla="*/ 0 h 4499570"/>
                  <a:gd name="connsiteX3" fmla="*/ 5238365 w 5238365"/>
                  <a:gd name="connsiteY3" fmla="*/ 2278751 h 4499570"/>
                  <a:gd name="connsiteX4" fmla="*/ 3944132 w 5238365"/>
                  <a:gd name="connsiteY4" fmla="*/ 4499570 h 4499570"/>
                  <a:gd name="connsiteX5" fmla="*/ 1285613 w 5238365"/>
                  <a:gd name="connsiteY5" fmla="*/ 4499570 h 4499570"/>
                  <a:gd name="connsiteX6" fmla="*/ 0 w 5238365"/>
                  <a:gd name="connsiteY6" fmla="*/ 2282659 h 4499570"/>
                  <a:gd name="connsiteX0" fmla="*/ 0 w 5222210"/>
                  <a:gd name="connsiteY0" fmla="*/ 2282659 h 4499570"/>
                  <a:gd name="connsiteX1" fmla="*/ 1353295 w 5222210"/>
                  <a:gd name="connsiteY1" fmla="*/ 0 h 4499570"/>
                  <a:gd name="connsiteX2" fmla="*/ 3944132 w 5222210"/>
                  <a:gd name="connsiteY2" fmla="*/ 0 h 4499570"/>
                  <a:gd name="connsiteX3" fmla="*/ 5222210 w 5222210"/>
                  <a:gd name="connsiteY3" fmla="*/ 2242956 h 4499570"/>
                  <a:gd name="connsiteX4" fmla="*/ 3944132 w 5222210"/>
                  <a:gd name="connsiteY4" fmla="*/ 4499570 h 4499570"/>
                  <a:gd name="connsiteX5" fmla="*/ 1285613 w 5222210"/>
                  <a:gd name="connsiteY5" fmla="*/ 4499570 h 4499570"/>
                  <a:gd name="connsiteX6" fmla="*/ 0 w 5222210"/>
                  <a:gd name="connsiteY6" fmla="*/ 2282659 h 4499570"/>
                  <a:gd name="connsiteX0" fmla="*/ 0 w 5228455"/>
                  <a:gd name="connsiteY0" fmla="*/ 2282659 h 4499570"/>
                  <a:gd name="connsiteX1" fmla="*/ 1353295 w 5228455"/>
                  <a:gd name="connsiteY1" fmla="*/ 0 h 4499570"/>
                  <a:gd name="connsiteX2" fmla="*/ 3944132 w 5228455"/>
                  <a:gd name="connsiteY2" fmla="*/ 0 h 4499570"/>
                  <a:gd name="connsiteX3" fmla="*/ 5228455 w 5228455"/>
                  <a:gd name="connsiteY3" fmla="*/ 2230327 h 4499570"/>
                  <a:gd name="connsiteX4" fmla="*/ 3944132 w 5228455"/>
                  <a:gd name="connsiteY4" fmla="*/ 4499570 h 4499570"/>
                  <a:gd name="connsiteX5" fmla="*/ 1285613 w 5228455"/>
                  <a:gd name="connsiteY5" fmla="*/ 4499570 h 4499570"/>
                  <a:gd name="connsiteX6" fmla="*/ 0 w 5228455"/>
                  <a:gd name="connsiteY6" fmla="*/ 2282659 h 4499570"/>
                  <a:gd name="connsiteX0" fmla="*/ 0 w 5224547"/>
                  <a:gd name="connsiteY0" fmla="*/ 2282659 h 4499570"/>
                  <a:gd name="connsiteX1" fmla="*/ 1353295 w 5224547"/>
                  <a:gd name="connsiteY1" fmla="*/ 0 h 4499570"/>
                  <a:gd name="connsiteX2" fmla="*/ 3944132 w 5224547"/>
                  <a:gd name="connsiteY2" fmla="*/ 0 h 4499570"/>
                  <a:gd name="connsiteX3" fmla="*/ 5224547 w 5224547"/>
                  <a:gd name="connsiteY3" fmla="*/ 2277220 h 4499570"/>
                  <a:gd name="connsiteX4" fmla="*/ 3944132 w 5224547"/>
                  <a:gd name="connsiteY4" fmla="*/ 4499570 h 4499570"/>
                  <a:gd name="connsiteX5" fmla="*/ 1285613 w 5224547"/>
                  <a:gd name="connsiteY5" fmla="*/ 4499570 h 4499570"/>
                  <a:gd name="connsiteX6" fmla="*/ 0 w 5224547"/>
                  <a:gd name="connsiteY6" fmla="*/ 2282659 h 4499570"/>
                  <a:gd name="connsiteX0" fmla="*/ 0 w 5259716"/>
                  <a:gd name="connsiteY0" fmla="*/ 2282659 h 4499570"/>
                  <a:gd name="connsiteX1" fmla="*/ 1353295 w 5259716"/>
                  <a:gd name="connsiteY1" fmla="*/ 0 h 4499570"/>
                  <a:gd name="connsiteX2" fmla="*/ 3944132 w 5259716"/>
                  <a:gd name="connsiteY2" fmla="*/ 0 h 4499570"/>
                  <a:gd name="connsiteX3" fmla="*/ 5259716 w 5259716"/>
                  <a:gd name="connsiteY3" fmla="*/ 2281127 h 4499570"/>
                  <a:gd name="connsiteX4" fmla="*/ 3944132 w 5259716"/>
                  <a:gd name="connsiteY4" fmla="*/ 4499570 h 4499570"/>
                  <a:gd name="connsiteX5" fmla="*/ 1285613 w 5259716"/>
                  <a:gd name="connsiteY5" fmla="*/ 4499570 h 4499570"/>
                  <a:gd name="connsiteX6" fmla="*/ 0 w 5259716"/>
                  <a:gd name="connsiteY6" fmla="*/ 2282659 h 4499570"/>
                  <a:gd name="connsiteX0" fmla="*/ 0 w 5269241"/>
                  <a:gd name="connsiteY0" fmla="*/ 2282659 h 4499570"/>
                  <a:gd name="connsiteX1" fmla="*/ 1353295 w 5269241"/>
                  <a:gd name="connsiteY1" fmla="*/ 0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499570"/>
                  <a:gd name="connsiteX1" fmla="*/ 1286620 w 5269241"/>
                  <a:gd name="connsiteY1" fmla="*/ 3175 h 4499570"/>
                  <a:gd name="connsiteX2" fmla="*/ 3944132 w 5269241"/>
                  <a:gd name="connsiteY2" fmla="*/ 0 h 4499570"/>
                  <a:gd name="connsiteX3" fmla="*/ 5269241 w 5269241"/>
                  <a:gd name="connsiteY3" fmla="*/ 2281127 h 4499570"/>
                  <a:gd name="connsiteX4" fmla="*/ 3944132 w 5269241"/>
                  <a:gd name="connsiteY4" fmla="*/ 4499570 h 4499570"/>
                  <a:gd name="connsiteX5" fmla="*/ 1285613 w 5269241"/>
                  <a:gd name="connsiteY5" fmla="*/ 4499570 h 4499570"/>
                  <a:gd name="connsiteX6" fmla="*/ 0 w 5269241"/>
                  <a:gd name="connsiteY6" fmla="*/ 2282659 h 4499570"/>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499570 h 4572722"/>
                  <a:gd name="connsiteX6" fmla="*/ 0 w 5269241"/>
                  <a:gd name="connsiteY6" fmla="*/ 2282659 h 4572722"/>
                  <a:gd name="connsiteX0" fmla="*/ 0 w 5269241"/>
                  <a:gd name="connsiteY0" fmla="*/ 2282659 h 4572722"/>
                  <a:gd name="connsiteX1" fmla="*/ 1286620 w 5269241"/>
                  <a:gd name="connsiteY1" fmla="*/ 3175 h 4572722"/>
                  <a:gd name="connsiteX2" fmla="*/ 3944132 w 5269241"/>
                  <a:gd name="connsiteY2" fmla="*/ 0 h 4572722"/>
                  <a:gd name="connsiteX3" fmla="*/ 5269241 w 5269241"/>
                  <a:gd name="connsiteY3" fmla="*/ 2281127 h 4572722"/>
                  <a:gd name="connsiteX4" fmla="*/ 3944132 w 5269241"/>
                  <a:gd name="connsiteY4" fmla="*/ 4572722 h 4572722"/>
                  <a:gd name="connsiteX5" fmla="*/ 1285613 w 5269241"/>
                  <a:gd name="connsiteY5" fmla="*/ 4572722 h 4572722"/>
                  <a:gd name="connsiteX6" fmla="*/ 0 w 5269241"/>
                  <a:gd name="connsiteY6" fmla="*/ 2282659 h 4572722"/>
                  <a:gd name="connsiteX0" fmla="*/ 0 w 5280073"/>
                  <a:gd name="connsiteY0" fmla="*/ 2266252 h 4572722"/>
                  <a:gd name="connsiteX1" fmla="*/ 1297452 w 5280073"/>
                  <a:gd name="connsiteY1" fmla="*/ 3175 h 4572722"/>
                  <a:gd name="connsiteX2" fmla="*/ 3954964 w 5280073"/>
                  <a:gd name="connsiteY2" fmla="*/ 0 h 4572722"/>
                  <a:gd name="connsiteX3" fmla="*/ 5280073 w 5280073"/>
                  <a:gd name="connsiteY3" fmla="*/ 2281127 h 4572722"/>
                  <a:gd name="connsiteX4" fmla="*/ 3954964 w 5280073"/>
                  <a:gd name="connsiteY4" fmla="*/ 4572722 h 4572722"/>
                  <a:gd name="connsiteX5" fmla="*/ 1296445 w 5280073"/>
                  <a:gd name="connsiteY5" fmla="*/ 4572722 h 4572722"/>
                  <a:gd name="connsiteX6" fmla="*/ 0 w 5280073"/>
                  <a:gd name="connsiteY6" fmla="*/ 2266252 h 4572722"/>
                  <a:gd name="connsiteX0" fmla="*/ 0 w 5280073"/>
                  <a:gd name="connsiteY0" fmla="*/ 2266252 h 4572722"/>
                  <a:gd name="connsiteX1" fmla="*/ 1297452 w 5280073"/>
                  <a:gd name="connsiteY1" fmla="*/ 3175 h 4572722"/>
                  <a:gd name="connsiteX2" fmla="*/ 1753629 w 5280073"/>
                  <a:gd name="connsiteY2" fmla="*/ 711 h 4572722"/>
                  <a:gd name="connsiteX3" fmla="*/ 3954964 w 5280073"/>
                  <a:gd name="connsiteY3" fmla="*/ 0 h 4572722"/>
                  <a:gd name="connsiteX4" fmla="*/ 5280073 w 5280073"/>
                  <a:gd name="connsiteY4" fmla="*/ 2281127 h 4572722"/>
                  <a:gd name="connsiteX5" fmla="*/ 3954964 w 5280073"/>
                  <a:gd name="connsiteY5" fmla="*/ 4572722 h 4572722"/>
                  <a:gd name="connsiteX6" fmla="*/ 1296445 w 5280073"/>
                  <a:gd name="connsiteY6" fmla="*/ 4572722 h 4572722"/>
                  <a:gd name="connsiteX7" fmla="*/ 0 w 5280073"/>
                  <a:gd name="connsiteY7" fmla="*/ 2266252 h 4572722"/>
                  <a:gd name="connsiteX0" fmla="*/ 0 w 5280073"/>
                  <a:gd name="connsiteY0" fmla="*/ 2266252 h 4572722"/>
                  <a:gd name="connsiteX1" fmla="*/ 1077281 w 5280073"/>
                  <a:gd name="connsiteY1" fmla="*/ 354397 h 4572722"/>
                  <a:gd name="connsiteX2" fmla="*/ 1297452 w 5280073"/>
                  <a:gd name="connsiteY2" fmla="*/ 3175 h 4572722"/>
                  <a:gd name="connsiteX3" fmla="*/ 1753629 w 5280073"/>
                  <a:gd name="connsiteY3" fmla="*/ 711 h 4572722"/>
                  <a:gd name="connsiteX4" fmla="*/ 3954964 w 5280073"/>
                  <a:gd name="connsiteY4" fmla="*/ 0 h 4572722"/>
                  <a:gd name="connsiteX5" fmla="*/ 5280073 w 5280073"/>
                  <a:gd name="connsiteY5" fmla="*/ 2281127 h 4572722"/>
                  <a:gd name="connsiteX6" fmla="*/ 3954964 w 5280073"/>
                  <a:gd name="connsiteY6" fmla="*/ 4572722 h 4572722"/>
                  <a:gd name="connsiteX7" fmla="*/ 1296445 w 5280073"/>
                  <a:gd name="connsiteY7" fmla="*/ 4572722 h 4572722"/>
                  <a:gd name="connsiteX8" fmla="*/ 0 w 5280073"/>
                  <a:gd name="connsiteY8"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0 w 5280073"/>
                  <a:gd name="connsiteY9"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280073 w 5280073"/>
                  <a:gd name="connsiteY6" fmla="*/ 2281127 h 4572722"/>
                  <a:gd name="connsiteX7" fmla="*/ 3954964 w 5280073"/>
                  <a:gd name="connsiteY7" fmla="*/ 4572722 h 4572722"/>
                  <a:gd name="connsiteX8" fmla="*/ 1296445 w 5280073"/>
                  <a:gd name="connsiteY8" fmla="*/ 4572722 h 4572722"/>
                  <a:gd name="connsiteX9" fmla="*/ 208578 w 5280073"/>
                  <a:gd name="connsiteY9" fmla="*/ 2662667 h 4572722"/>
                  <a:gd name="connsiteX10" fmla="*/ 0 w 5280073"/>
                  <a:gd name="connsiteY10"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3954964 w 5280073"/>
                  <a:gd name="connsiteY8" fmla="*/ 4572722 h 4572722"/>
                  <a:gd name="connsiteX9" fmla="*/ 1296445 w 5280073"/>
                  <a:gd name="connsiteY9" fmla="*/ 4572722 h 4572722"/>
                  <a:gd name="connsiteX10" fmla="*/ 208578 w 5280073"/>
                  <a:gd name="connsiteY10" fmla="*/ 2662667 h 4572722"/>
                  <a:gd name="connsiteX11" fmla="*/ 0 w 5280073"/>
                  <a:gd name="connsiteY11"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3954964 w 5280073"/>
                  <a:gd name="connsiteY9" fmla="*/ 4572722 h 4572722"/>
                  <a:gd name="connsiteX10" fmla="*/ 1296445 w 5280073"/>
                  <a:gd name="connsiteY10" fmla="*/ 4572722 h 4572722"/>
                  <a:gd name="connsiteX11" fmla="*/ 208578 w 5280073"/>
                  <a:gd name="connsiteY11" fmla="*/ 2662667 h 4572722"/>
                  <a:gd name="connsiteX12" fmla="*/ 0 w 5280073"/>
                  <a:gd name="connsiteY12" fmla="*/ 2266252 h 4572722"/>
                  <a:gd name="connsiteX0" fmla="*/ 0 w 5280073"/>
                  <a:gd name="connsiteY0" fmla="*/ 2266252 h 4572722"/>
                  <a:gd name="connsiteX1" fmla="*/ 208578 w 5280073"/>
                  <a:gd name="connsiteY1" fmla="*/ 1880834 h 4572722"/>
                  <a:gd name="connsiteX2" fmla="*/ 1077281 w 5280073"/>
                  <a:gd name="connsiteY2" fmla="*/ 354397 h 4572722"/>
                  <a:gd name="connsiteX3" fmla="*/ 1297452 w 5280073"/>
                  <a:gd name="connsiteY3" fmla="*/ 3175 h 4572722"/>
                  <a:gd name="connsiteX4" fmla="*/ 1753629 w 5280073"/>
                  <a:gd name="connsiteY4" fmla="*/ 711 h 4572722"/>
                  <a:gd name="connsiteX5" fmla="*/ 3954964 w 5280073"/>
                  <a:gd name="connsiteY5" fmla="*/ 0 h 4572722"/>
                  <a:gd name="connsiteX6" fmla="*/ 5048498 w 5280073"/>
                  <a:gd name="connsiteY6" fmla="*/ 1880834 h 4572722"/>
                  <a:gd name="connsiteX7" fmla="*/ 5280073 w 5280073"/>
                  <a:gd name="connsiteY7" fmla="*/ 2281127 h 4572722"/>
                  <a:gd name="connsiteX8" fmla="*/ 5054703 w 5280073"/>
                  <a:gd name="connsiteY8" fmla="*/ 2668872 h 4572722"/>
                  <a:gd name="connsiteX9" fmla="*/ 4204615 w 5280073"/>
                  <a:gd name="connsiteY9" fmla="*/ 4133258 h 4572722"/>
                  <a:gd name="connsiteX10" fmla="*/ 3954964 w 5280073"/>
                  <a:gd name="connsiteY10" fmla="*/ 4572722 h 4572722"/>
                  <a:gd name="connsiteX11" fmla="*/ 1296445 w 5280073"/>
                  <a:gd name="connsiteY11" fmla="*/ 4572722 h 4572722"/>
                  <a:gd name="connsiteX12" fmla="*/ 208578 w 5280073"/>
                  <a:gd name="connsiteY12" fmla="*/ 2662667 h 4572722"/>
                  <a:gd name="connsiteX13" fmla="*/ 0 w 5280073"/>
                  <a:gd name="connsiteY13" fmla="*/ 2266252 h 4572722"/>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509652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296445 w 5280073"/>
                  <a:gd name="connsiteY12" fmla="*/ 4572722 h 4573815"/>
                  <a:gd name="connsiteX13" fmla="*/ 208578 w 5280073"/>
                  <a:gd name="connsiteY13" fmla="*/ 2662667 h 4573815"/>
                  <a:gd name="connsiteX14" fmla="*/ 0 w 5280073"/>
                  <a:gd name="connsiteY14"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208578 w 5280073"/>
                  <a:gd name="connsiteY14" fmla="*/ 2662667 h 4573815"/>
                  <a:gd name="connsiteX15" fmla="*/ 0 w 5280073"/>
                  <a:gd name="connsiteY15"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5048498 w 5280073"/>
                  <a:gd name="connsiteY6" fmla="*/ 1880834 h 4573815"/>
                  <a:gd name="connsiteX7" fmla="*/ 5280073 w 5280073"/>
                  <a:gd name="connsiteY7" fmla="*/ 2281127 h 4573815"/>
                  <a:gd name="connsiteX8" fmla="*/ 5054703 w 5280073"/>
                  <a:gd name="connsiteY8" fmla="*/ 2668872 h 4573815"/>
                  <a:gd name="connsiteX9" fmla="*/ 4204615 w 5280073"/>
                  <a:gd name="connsiteY9" fmla="*/ 4133258 h 4573815"/>
                  <a:gd name="connsiteX10" fmla="*/ 3954964 w 5280073"/>
                  <a:gd name="connsiteY10" fmla="*/ 4572722 h 4573815"/>
                  <a:gd name="connsiteX11" fmla="*/ 3478626 w 5280073"/>
                  <a:gd name="connsiteY11" fmla="*/ 4573815 h 4573815"/>
                  <a:gd name="connsiteX12" fmla="*/ 1766039 w 5280073"/>
                  <a:gd name="connsiteY12" fmla="*/ 4573814 h 4573815"/>
                  <a:gd name="connsiteX13" fmla="*/ 1296445 w 5280073"/>
                  <a:gd name="connsiteY13" fmla="*/ 4572722 h 4573815"/>
                  <a:gd name="connsiteX14" fmla="*/ 1046256 w 5280073"/>
                  <a:gd name="connsiteY14" fmla="*/ 4145667 h 4573815"/>
                  <a:gd name="connsiteX15" fmla="*/ 208578 w 5280073"/>
                  <a:gd name="connsiteY15" fmla="*/ 2662667 h 4573815"/>
                  <a:gd name="connsiteX16" fmla="*/ 0 w 5280073"/>
                  <a:gd name="connsiteY16"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954964 w 5280073"/>
                  <a:gd name="connsiteY5" fmla="*/ 0 h 4573815"/>
                  <a:gd name="connsiteX6" fmla="*/ 4179794 w 5280073"/>
                  <a:gd name="connsiteY6" fmla="*/ 404037 h 4573815"/>
                  <a:gd name="connsiteX7" fmla="*/ 5048498 w 5280073"/>
                  <a:gd name="connsiteY7" fmla="*/ 1880834 h 4573815"/>
                  <a:gd name="connsiteX8" fmla="*/ 5280073 w 5280073"/>
                  <a:gd name="connsiteY8" fmla="*/ 2281127 h 4573815"/>
                  <a:gd name="connsiteX9" fmla="*/ 5054703 w 5280073"/>
                  <a:gd name="connsiteY9" fmla="*/ 2668872 h 4573815"/>
                  <a:gd name="connsiteX10" fmla="*/ 4204615 w 5280073"/>
                  <a:gd name="connsiteY10" fmla="*/ 4133258 h 4573815"/>
                  <a:gd name="connsiteX11" fmla="*/ 3954964 w 5280073"/>
                  <a:gd name="connsiteY11" fmla="*/ 4572722 h 4573815"/>
                  <a:gd name="connsiteX12" fmla="*/ 3478626 w 5280073"/>
                  <a:gd name="connsiteY12" fmla="*/ 4573815 h 4573815"/>
                  <a:gd name="connsiteX13" fmla="*/ 1766039 w 5280073"/>
                  <a:gd name="connsiteY13" fmla="*/ 4573814 h 4573815"/>
                  <a:gd name="connsiteX14" fmla="*/ 1296445 w 5280073"/>
                  <a:gd name="connsiteY14" fmla="*/ 4572722 h 4573815"/>
                  <a:gd name="connsiteX15" fmla="*/ 1046256 w 5280073"/>
                  <a:gd name="connsiteY15" fmla="*/ 4145667 h 4573815"/>
                  <a:gd name="connsiteX16" fmla="*/ 208578 w 5280073"/>
                  <a:gd name="connsiteY16" fmla="*/ 2662667 h 4573815"/>
                  <a:gd name="connsiteX17" fmla="*/ 0 w 5280073"/>
                  <a:gd name="connsiteY17" fmla="*/ 2266252 h 4573815"/>
                  <a:gd name="connsiteX0" fmla="*/ 0 w 5280073"/>
                  <a:gd name="connsiteY0" fmla="*/ 2266252 h 4573815"/>
                  <a:gd name="connsiteX1" fmla="*/ 208578 w 5280073"/>
                  <a:gd name="connsiteY1" fmla="*/ 1880834 h 4573815"/>
                  <a:gd name="connsiteX2" fmla="*/ 1077281 w 5280073"/>
                  <a:gd name="connsiteY2" fmla="*/ 354397 h 4573815"/>
                  <a:gd name="connsiteX3" fmla="*/ 1297452 w 5280073"/>
                  <a:gd name="connsiteY3" fmla="*/ 3175 h 4573815"/>
                  <a:gd name="connsiteX4" fmla="*/ 1753629 w 5280073"/>
                  <a:gd name="connsiteY4" fmla="*/ 711 h 4573815"/>
                  <a:gd name="connsiteX5" fmla="*/ 3509652 w 5280073"/>
                  <a:gd name="connsiteY5" fmla="*/ 710 h 4573815"/>
                  <a:gd name="connsiteX6" fmla="*/ 3954964 w 5280073"/>
                  <a:gd name="connsiteY6" fmla="*/ 0 h 4573815"/>
                  <a:gd name="connsiteX7" fmla="*/ 4179794 w 5280073"/>
                  <a:gd name="connsiteY7" fmla="*/ 404037 h 4573815"/>
                  <a:gd name="connsiteX8" fmla="*/ 5048498 w 5280073"/>
                  <a:gd name="connsiteY8" fmla="*/ 1880834 h 4573815"/>
                  <a:gd name="connsiteX9" fmla="*/ 5280073 w 5280073"/>
                  <a:gd name="connsiteY9" fmla="*/ 2281127 h 4573815"/>
                  <a:gd name="connsiteX10" fmla="*/ 5054703 w 5280073"/>
                  <a:gd name="connsiteY10" fmla="*/ 2668872 h 4573815"/>
                  <a:gd name="connsiteX11" fmla="*/ 4204615 w 5280073"/>
                  <a:gd name="connsiteY11" fmla="*/ 4133258 h 4573815"/>
                  <a:gd name="connsiteX12" fmla="*/ 3954964 w 5280073"/>
                  <a:gd name="connsiteY12" fmla="*/ 4572722 h 4573815"/>
                  <a:gd name="connsiteX13" fmla="*/ 3478626 w 5280073"/>
                  <a:gd name="connsiteY13" fmla="*/ 4573815 h 4573815"/>
                  <a:gd name="connsiteX14" fmla="*/ 1766039 w 5280073"/>
                  <a:gd name="connsiteY14" fmla="*/ 4573814 h 4573815"/>
                  <a:gd name="connsiteX15" fmla="*/ 1296445 w 5280073"/>
                  <a:gd name="connsiteY15" fmla="*/ 4572722 h 4573815"/>
                  <a:gd name="connsiteX16" fmla="*/ 1046256 w 5280073"/>
                  <a:gd name="connsiteY16" fmla="*/ 4145667 h 4573815"/>
                  <a:gd name="connsiteX17" fmla="*/ 208578 w 5280073"/>
                  <a:gd name="connsiteY17" fmla="*/ 2662667 h 4573815"/>
                  <a:gd name="connsiteX18" fmla="*/ 0 w 5280073"/>
                  <a:gd name="connsiteY18" fmla="*/ 2266252 h 4573815"/>
                  <a:gd name="connsiteX0" fmla="*/ 0 w 5280073"/>
                  <a:gd name="connsiteY0" fmla="*/ 2295970 h 4603533"/>
                  <a:gd name="connsiteX1" fmla="*/ 208578 w 5280073"/>
                  <a:gd name="connsiteY1" fmla="*/ 1910552 h 4603533"/>
                  <a:gd name="connsiteX2" fmla="*/ 1077281 w 5280073"/>
                  <a:gd name="connsiteY2" fmla="*/ 384115 h 4603533"/>
                  <a:gd name="connsiteX3" fmla="*/ 1297452 w 5280073"/>
                  <a:gd name="connsiteY3" fmla="*/ 32893 h 4603533"/>
                  <a:gd name="connsiteX4" fmla="*/ 1753629 w 5280073"/>
                  <a:gd name="connsiteY4" fmla="*/ 30429 h 4603533"/>
                  <a:gd name="connsiteX5" fmla="*/ 3509652 w 5280073"/>
                  <a:gd name="connsiteY5" fmla="*/ 30428 h 4603533"/>
                  <a:gd name="connsiteX6" fmla="*/ 3954964 w 5280073"/>
                  <a:gd name="connsiteY6" fmla="*/ 29718 h 4603533"/>
                  <a:gd name="connsiteX7" fmla="*/ 4179794 w 5280073"/>
                  <a:gd name="connsiteY7" fmla="*/ 433755 h 4603533"/>
                  <a:gd name="connsiteX8" fmla="*/ 5048498 w 5280073"/>
                  <a:gd name="connsiteY8" fmla="*/ 1910552 h 4603533"/>
                  <a:gd name="connsiteX9" fmla="*/ 5280073 w 5280073"/>
                  <a:gd name="connsiteY9" fmla="*/ 2310845 h 4603533"/>
                  <a:gd name="connsiteX10" fmla="*/ 5054703 w 5280073"/>
                  <a:gd name="connsiteY10" fmla="*/ 2698590 h 4603533"/>
                  <a:gd name="connsiteX11" fmla="*/ 4204615 w 5280073"/>
                  <a:gd name="connsiteY11" fmla="*/ 4162976 h 4603533"/>
                  <a:gd name="connsiteX12" fmla="*/ 3954964 w 5280073"/>
                  <a:gd name="connsiteY12" fmla="*/ 4602440 h 4603533"/>
                  <a:gd name="connsiteX13" fmla="*/ 3478626 w 5280073"/>
                  <a:gd name="connsiteY13" fmla="*/ 4603533 h 4603533"/>
                  <a:gd name="connsiteX14" fmla="*/ 1766039 w 5280073"/>
                  <a:gd name="connsiteY14" fmla="*/ 4603532 h 4603533"/>
                  <a:gd name="connsiteX15" fmla="*/ 1296445 w 5280073"/>
                  <a:gd name="connsiteY15" fmla="*/ 4602440 h 4603533"/>
                  <a:gd name="connsiteX16" fmla="*/ 1046256 w 5280073"/>
                  <a:gd name="connsiteY16" fmla="*/ 4175385 h 4603533"/>
                  <a:gd name="connsiteX17" fmla="*/ 208578 w 5280073"/>
                  <a:gd name="connsiteY17" fmla="*/ 2692385 h 4603533"/>
                  <a:gd name="connsiteX18" fmla="*/ 0 w 5280073"/>
                  <a:gd name="connsiteY18" fmla="*/ 2295970 h 4603533"/>
                  <a:gd name="connsiteX0" fmla="*/ 0 w 5280073"/>
                  <a:gd name="connsiteY0" fmla="*/ 2298109 h 4605672"/>
                  <a:gd name="connsiteX1" fmla="*/ 208578 w 5280073"/>
                  <a:gd name="connsiteY1" fmla="*/ 1912691 h 4605672"/>
                  <a:gd name="connsiteX2" fmla="*/ 1077281 w 5280073"/>
                  <a:gd name="connsiteY2" fmla="*/ 386254 h 4605672"/>
                  <a:gd name="connsiteX3" fmla="*/ 1297452 w 5280073"/>
                  <a:gd name="connsiteY3" fmla="*/ 35032 h 4605672"/>
                  <a:gd name="connsiteX4" fmla="*/ 1753629 w 5280073"/>
                  <a:gd name="connsiteY4" fmla="*/ 32568 h 4605672"/>
                  <a:gd name="connsiteX5" fmla="*/ 3242835 w 5280073"/>
                  <a:gd name="connsiteY5" fmla="*/ 26362 h 4605672"/>
                  <a:gd name="connsiteX6" fmla="*/ 3954964 w 5280073"/>
                  <a:gd name="connsiteY6" fmla="*/ 31857 h 4605672"/>
                  <a:gd name="connsiteX7" fmla="*/ 4179794 w 5280073"/>
                  <a:gd name="connsiteY7" fmla="*/ 435894 h 4605672"/>
                  <a:gd name="connsiteX8" fmla="*/ 5048498 w 5280073"/>
                  <a:gd name="connsiteY8" fmla="*/ 1912691 h 4605672"/>
                  <a:gd name="connsiteX9" fmla="*/ 5280073 w 5280073"/>
                  <a:gd name="connsiteY9" fmla="*/ 2312984 h 4605672"/>
                  <a:gd name="connsiteX10" fmla="*/ 5054703 w 5280073"/>
                  <a:gd name="connsiteY10" fmla="*/ 2700729 h 4605672"/>
                  <a:gd name="connsiteX11" fmla="*/ 4204615 w 5280073"/>
                  <a:gd name="connsiteY11" fmla="*/ 4165115 h 4605672"/>
                  <a:gd name="connsiteX12" fmla="*/ 3954964 w 5280073"/>
                  <a:gd name="connsiteY12" fmla="*/ 4604579 h 4605672"/>
                  <a:gd name="connsiteX13" fmla="*/ 3478626 w 5280073"/>
                  <a:gd name="connsiteY13" fmla="*/ 4605672 h 4605672"/>
                  <a:gd name="connsiteX14" fmla="*/ 1766039 w 5280073"/>
                  <a:gd name="connsiteY14" fmla="*/ 4605671 h 4605672"/>
                  <a:gd name="connsiteX15" fmla="*/ 1296445 w 5280073"/>
                  <a:gd name="connsiteY15" fmla="*/ 4604579 h 4605672"/>
                  <a:gd name="connsiteX16" fmla="*/ 1046256 w 5280073"/>
                  <a:gd name="connsiteY16" fmla="*/ 4177524 h 4605672"/>
                  <a:gd name="connsiteX17" fmla="*/ 208578 w 5280073"/>
                  <a:gd name="connsiteY17" fmla="*/ 2694524 h 4605672"/>
                  <a:gd name="connsiteX18" fmla="*/ 0 w 5280073"/>
                  <a:gd name="connsiteY18" fmla="*/ 2298109 h 4605672"/>
                  <a:gd name="connsiteX0" fmla="*/ 0 w 5280073"/>
                  <a:gd name="connsiteY0" fmla="*/ 2318304 h 4625867"/>
                  <a:gd name="connsiteX1" fmla="*/ 208578 w 5280073"/>
                  <a:gd name="connsiteY1" fmla="*/ 1932886 h 4625867"/>
                  <a:gd name="connsiteX2" fmla="*/ 1077281 w 5280073"/>
                  <a:gd name="connsiteY2" fmla="*/ 406449 h 4625867"/>
                  <a:gd name="connsiteX3" fmla="*/ 1297452 w 5280073"/>
                  <a:gd name="connsiteY3" fmla="*/ 55227 h 4625867"/>
                  <a:gd name="connsiteX4" fmla="*/ 1753629 w 5280073"/>
                  <a:gd name="connsiteY4" fmla="*/ 52763 h 4625867"/>
                  <a:gd name="connsiteX5" fmla="*/ 3242835 w 5280073"/>
                  <a:gd name="connsiteY5" fmla="*/ 46557 h 4625867"/>
                  <a:gd name="connsiteX6" fmla="*/ 3954964 w 5280073"/>
                  <a:gd name="connsiteY6" fmla="*/ 52052 h 4625867"/>
                  <a:gd name="connsiteX7" fmla="*/ 4334920 w 5280073"/>
                  <a:gd name="connsiteY7" fmla="*/ 729110 h 4625867"/>
                  <a:gd name="connsiteX8" fmla="*/ 5048498 w 5280073"/>
                  <a:gd name="connsiteY8" fmla="*/ 1932886 h 4625867"/>
                  <a:gd name="connsiteX9" fmla="*/ 5280073 w 5280073"/>
                  <a:gd name="connsiteY9" fmla="*/ 2333179 h 4625867"/>
                  <a:gd name="connsiteX10" fmla="*/ 5054703 w 5280073"/>
                  <a:gd name="connsiteY10" fmla="*/ 2720924 h 4625867"/>
                  <a:gd name="connsiteX11" fmla="*/ 4204615 w 5280073"/>
                  <a:gd name="connsiteY11" fmla="*/ 4185310 h 4625867"/>
                  <a:gd name="connsiteX12" fmla="*/ 3954964 w 5280073"/>
                  <a:gd name="connsiteY12" fmla="*/ 4624774 h 4625867"/>
                  <a:gd name="connsiteX13" fmla="*/ 3478626 w 5280073"/>
                  <a:gd name="connsiteY13" fmla="*/ 4625867 h 4625867"/>
                  <a:gd name="connsiteX14" fmla="*/ 1766039 w 5280073"/>
                  <a:gd name="connsiteY14" fmla="*/ 4625866 h 4625867"/>
                  <a:gd name="connsiteX15" fmla="*/ 1296445 w 5280073"/>
                  <a:gd name="connsiteY15" fmla="*/ 4624774 h 4625867"/>
                  <a:gd name="connsiteX16" fmla="*/ 1046256 w 5280073"/>
                  <a:gd name="connsiteY16" fmla="*/ 4197719 h 4625867"/>
                  <a:gd name="connsiteX17" fmla="*/ 208578 w 5280073"/>
                  <a:gd name="connsiteY17" fmla="*/ 2714719 h 4625867"/>
                  <a:gd name="connsiteX18" fmla="*/ 0 w 5280073"/>
                  <a:gd name="connsiteY18" fmla="*/ 2318304 h 4625867"/>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5054703 w 5280073"/>
                  <a:gd name="connsiteY10" fmla="*/ 2674368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5048498 w 5280073"/>
                  <a:gd name="connsiteY8" fmla="*/ 188633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280073"/>
                  <a:gd name="connsiteY0" fmla="*/ 2271748 h 4579311"/>
                  <a:gd name="connsiteX1" fmla="*/ 208578 w 5280073"/>
                  <a:gd name="connsiteY1" fmla="*/ 1886330 h 4579311"/>
                  <a:gd name="connsiteX2" fmla="*/ 1077281 w 5280073"/>
                  <a:gd name="connsiteY2" fmla="*/ 359893 h 4579311"/>
                  <a:gd name="connsiteX3" fmla="*/ 1297452 w 5280073"/>
                  <a:gd name="connsiteY3" fmla="*/ 8671 h 4579311"/>
                  <a:gd name="connsiteX4" fmla="*/ 1753629 w 5280073"/>
                  <a:gd name="connsiteY4" fmla="*/ 6207 h 4579311"/>
                  <a:gd name="connsiteX5" fmla="*/ 3242835 w 5280073"/>
                  <a:gd name="connsiteY5" fmla="*/ 1 h 4579311"/>
                  <a:gd name="connsiteX6" fmla="*/ 3923940 w 5280073"/>
                  <a:gd name="connsiteY6" fmla="*/ 142007 h 4579311"/>
                  <a:gd name="connsiteX7" fmla="*/ 4334920 w 5280073"/>
                  <a:gd name="connsiteY7" fmla="*/ 682554 h 4579311"/>
                  <a:gd name="connsiteX8" fmla="*/ 4924398 w 5280073"/>
                  <a:gd name="connsiteY8" fmla="*/ 1687770 h 4579311"/>
                  <a:gd name="connsiteX9" fmla="*/ 5280073 w 5280073"/>
                  <a:gd name="connsiteY9" fmla="*/ 2286623 h 4579311"/>
                  <a:gd name="connsiteX10" fmla="*/ 4918193 w 5280073"/>
                  <a:gd name="connsiteY10" fmla="*/ 2903955 h 4579311"/>
                  <a:gd name="connsiteX11" fmla="*/ 4204615 w 5280073"/>
                  <a:gd name="connsiteY11" fmla="*/ 4138754 h 4579311"/>
                  <a:gd name="connsiteX12" fmla="*/ 3954964 w 5280073"/>
                  <a:gd name="connsiteY12" fmla="*/ 4578218 h 4579311"/>
                  <a:gd name="connsiteX13" fmla="*/ 3478626 w 5280073"/>
                  <a:gd name="connsiteY13" fmla="*/ 4579311 h 4579311"/>
                  <a:gd name="connsiteX14" fmla="*/ 1766039 w 5280073"/>
                  <a:gd name="connsiteY14" fmla="*/ 4579310 h 4579311"/>
                  <a:gd name="connsiteX15" fmla="*/ 1296445 w 5280073"/>
                  <a:gd name="connsiteY15" fmla="*/ 4578218 h 4579311"/>
                  <a:gd name="connsiteX16" fmla="*/ 1046256 w 5280073"/>
                  <a:gd name="connsiteY16" fmla="*/ 4151163 h 4579311"/>
                  <a:gd name="connsiteX17" fmla="*/ 208578 w 5280073"/>
                  <a:gd name="connsiteY17" fmla="*/ 2668163 h 4579311"/>
                  <a:gd name="connsiteX18" fmla="*/ 0 w 5280073"/>
                  <a:gd name="connsiteY18" fmla="*/ 2271748 h 4579311"/>
                  <a:gd name="connsiteX0" fmla="*/ 0 w 5149768"/>
                  <a:gd name="connsiteY0" fmla="*/ 2271748 h 4579311"/>
                  <a:gd name="connsiteX1" fmla="*/ 208578 w 5149768"/>
                  <a:gd name="connsiteY1" fmla="*/ 1886330 h 4579311"/>
                  <a:gd name="connsiteX2" fmla="*/ 1077281 w 5149768"/>
                  <a:gd name="connsiteY2" fmla="*/ 359893 h 4579311"/>
                  <a:gd name="connsiteX3" fmla="*/ 1297452 w 5149768"/>
                  <a:gd name="connsiteY3" fmla="*/ 8671 h 4579311"/>
                  <a:gd name="connsiteX4" fmla="*/ 1753629 w 5149768"/>
                  <a:gd name="connsiteY4" fmla="*/ 6207 h 4579311"/>
                  <a:gd name="connsiteX5" fmla="*/ 3242835 w 5149768"/>
                  <a:gd name="connsiteY5" fmla="*/ 1 h 4579311"/>
                  <a:gd name="connsiteX6" fmla="*/ 3923940 w 5149768"/>
                  <a:gd name="connsiteY6" fmla="*/ 142007 h 4579311"/>
                  <a:gd name="connsiteX7" fmla="*/ 4334920 w 5149768"/>
                  <a:gd name="connsiteY7" fmla="*/ 682554 h 4579311"/>
                  <a:gd name="connsiteX8" fmla="*/ 4924398 w 5149768"/>
                  <a:gd name="connsiteY8" fmla="*/ 1687770 h 4579311"/>
                  <a:gd name="connsiteX9" fmla="*/ 5149768 w 5149768"/>
                  <a:gd name="connsiteY9" fmla="*/ 2292828 h 4579311"/>
                  <a:gd name="connsiteX10" fmla="*/ 4918193 w 5149768"/>
                  <a:gd name="connsiteY10" fmla="*/ 2903955 h 4579311"/>
                  <a:gd name="connsiteX11" fmla="*/ 4204615 w 5149768"/>
                  <a:gd name="connsiteY11" fmla="*/ 4138754 h 4579311"/>
                  <a:gd name="connsiteX12" fmla="*/ 3954964 w 5149768"/>
                  <a:gd name="connsiteY12" fmla="*/ 4578218 h 4579311"/>
                  <a:gd name="connsiteX13" fmla="*/ 3478626 w 5149768"/>
                  <a:gd name="connsiteY13" fmla="*/ 4579311 h 4579311"/>
                  <a:gd name="connsiteX14" fmla="*/ 1766039 w 5149768"/>
                  <a:gd name="connsiteY14" fmla="*/ 4579310 h 4579311"/>
                  <a:gd name="connsiteX15" fmla="*/ 1296445 w 5149768"/>
                  <a:gd name="connsiteY15" fmla="*/ 4578218 h 4579311"/>
                  <a:gd name="connsiteX16" fmla="*/ 1046256 w 5149768"/>
                  <a:gd name="connsiteY16" fmla="*/ 4151163 h 4579311"/>
                  <a:gd name="connsiteX17" fmla="*/ 208578 w 5149768"/>
                  <a:gd name="connsiteY17" fmla="*/ 2668163 h 4579311"/>
                  <a:gd name="connsiteX18" fmla="*/ 0 w 5149768"/>
                  <a:gd name="connsiteY18" fmla="*/ 2271748 h 4579311"/>
                  <a:gd name="connsiteX0" fmla="*/ 0 w 5149776"/>
                  <a:gd name="connsiteY0" fmla="*/ 2271748 h 4579311"/>
                  <a:gd name="connsiteX1" fmla="*/ 208578 w 5149776"/>
                  <a:gd name="connsiteY1" fmla="*/ 1886330 h 4579311"/>
                  <a:gd name="connsiteX2" fmla="*/ 1077281 w 5149776"/>
                  <a:gd name="connsiteY2" fmla="*/ 359893 h 4579311"/>
                  <a:gd name="connsiteX3" fmla="*/ 1297452 w 5149776"/>
                  <a:gd name="connsiteY3" fmla="*/ 8671 h 4579311"/>
                  <a:gd name="connsiteX4" fmla="*/ 1753629 w 5149776"/>
                  <a:gd name="connsiteY4" fmla="*/ 6207 h 4579311"/>
                  <a:gd name="connsiteX5" fmla="*/ 3242835 w 5149776"/>
                  <a:gd name="connsiteY5" fmla="*/ 1 h 4579311"/>
                  <a:gd name="connsiteX6" fmla="*/ 3923940 w 5149776"/>
                  <a:gd name="connsiteY6" fmla="*/ 142007 h 4579311"/>
                  <a:gd name="connsiteX7" fmla="*/ 4334920 w 5149776"/>
                  <a:gd name="connsiteY7" fmla="*/ 682554 h 4579311"/>
                  <a:gd name="connsiteX8" fmla="*/ 4924398 w 5149776"/>
                  <a:gd name="connsiteY8" fmla="*/ 1687770 h 4579311"/>
                  <a:gd name="connsiteX9" fmla="*/ 5149768 w 5149776"/>
                  <a:gd name="connsiteY9" fmla="*/ 2292828 h 4579311"/>
                  <a:gd name="connsiteX10" fmla="*/ 4918193 w 5149776"/>
                  <a:gd name="connsiteY10" fmla="*/ 2903955 h 4579311"/>
                  <a:gd name="connsiteX11" fmla="*/ 4204615 w 5149776"/>
                  <a:gd name="connsiteY11" fmla="*/ 4138754 h 4579311"/>
                  <a:gd name="connsiteX12" fmla="*/ 3954964 w 5149776"/>
                  <a:gd name="connsiteY12" fmla="*/ 4578218 h 4579311"/>
                  <a:gd name="connsiteX13" fmla="*/ 3478626 w 5149776"/>
                  <a:gd name="connsiteY13" fmla="*/ 4579311 h 4579311"/>
                  <a:gd name="connsiteX14" fmla="*/ 1766039 w 5149776"/>
                  <a:gd name="connsiteY14" fmla="*/ 4579310 h 4579311"/>
                  <a:gd name="connsiteX15" fmla="*/ 1296445 w 5149776"/>
                  <a:gd name="connsiteY15" fmla="*/ 4578218 h 4579311"/>
                  <a:gd name="connsiteX16" fmla="*/ 1046256 w 5149776"/>
                  <a:gd name="connsiteY16" fmla="*/ 4151163 h 4579311"/>
                  <a:gd name="connsiteX17" fmla="*/ 208578 w 5149776"/>
                  <a:gd name="connsiteY17" fmla="*/ 2668163 h 4579311"/>
                  <a:gd name="connsiteX18" fmla="*/ 0 w 5149776"/>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204615 w 5124959"/>
                  <a:gd name="connsiteY11" fmla="*/ 4138754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79311"/>
                  <a:gd name="connsiteX1" fmla="*/ 208578 w 5124959"/>
                  <a:gd name="connsiteY1" fmla="*/ 1886330 h 4579311"/>
                  <a:gd name="connsiteX2" fmla="*/ 1077281 w 5124959"/>
                  <a:gd name="connsiteY2" fmla="*/ 359893 h 4579311"/>
                  <a:gd name="connsiteX3" fmla="*/ 1297452 w 5124959"/>
                  <a:gd name="connsiteY3" fmla="*/ 8671 h 4579311"/>
                  <a:gd name="connsiteX4" fmla="*/ 1753629 w 5124959"/>
                  <a:gd name="connsiteY4" fmla="*/ 6207 h 4579311"/>
                  <a:gd name="connsiteX5" fmla="*/ 3242835 w 5124959"/>
                  <a:gd name="connsiteY5" fmla="*/ 1 h 4579311"/>
                  <a:gd name="connsiteX6" fmla="*/ 3923940 w 5124959"/>
                  <a:gd name="connsiteY6" fmla="*/ 142007 h 4579311"/>
                  <a:gd name="connsiteX7" fmla="*/ 4334920 w 5124959"/>
                  <a:gd name="connsiteY7" fmla="*/ 682554 h 4579311"/>
                  <a:gd name="connsiteX8" fmla="*/ 4924398 w 5124959"/>
                  <a:gd name="connsiteY8" fmla="*/ 1687770 h 4579311"/>
                  <a:gd name="connsiteX9" fmla="*/ 5124947 w 5124959"/>
                  <a:gd name="connsiteY9" fmla="*/ 2286623 h 4579311"/>
                  <a:gd name="connsiteX10" fmla="*/ 4918193 w 5124959"/>
                  <a:gd name="connsiteY10" fmla="*/ 2903955 h 4579311"/>
                  <a:gd name="connsiteX11" fmla="*/ 4322510 w 5124959"/>
                  <a:gd name="connsiteY11" fmla="*/ 3921578 h 4579311"/>
                  <a:gd name="connsiteX12" fmla="*/ 3954964 w 5124959"/>
                  <a:gd name="connsiteY12" fmla="*/ 4578218 h 4579311"/>
                  <a:gd name="connsiteX13" fmla="*/ 3478626 w 5124959"/>
                  <a:gd name="connsiteY13" fmla="*/ 4579311 h 4579311"/>
                  <a:gd name="connsiteX14" fmla="*/ 1766039 w 5124959"/>
                  <a:gd name="connsiteY14" fmla="*/ 4579310 h 4579311"/>
                  <a:gd name="connsiteX15" fmla="*/ 1296445 w 5124959"/>
                  <a:gd name="connsiteY15" fmla="*/ 4578218 h 4579311"/>
                  <a:gd name="connsiteX16" fmla="*/ 1046256 w 5124959"/>
                  <a:gd name="connsiteY16" fmla="*/ 4151163 h 4579311"/>
                  <a:gd name="connsiteX17" fmla="*/ 208578 w 5124959"/>
                  <a:gd name="connsiteY17" fmla="*/ 2668163 h 4579311"/>
                  <a:gd name="connsiteX18" fmla="*/ 0 w 5124959"/>
                  <a:gd name="connsiteY18" fmla="*/ 2271748 h 457931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54964 w 5124959"/>
                  <a:gd name="connsiteY12" fmla="*/ 45782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629321"/>
                  <a:gd name="connsiteX1" fmla="*/ 208578 w 5124959"/>
                  <a:gd name="connsiteY1" fmla="*/ 1886330 h 4629321"/>
                  <a:gd name="connsiteX2" fmla="*/ 1077281 w 5124959"/>
                  <a:gd name="connsiteY2" fmla="*/ 359893 h 4629321"/>
                  <a:gd name="connsiteX3" fmla="*/ 1297452 w 5124959"/>
                  <a:gd name="connsiteY3" fmla="*/ 8671 h 4629321"/>
                  <a:gd name="connsiteX4" fmla="*/ 1753629 w 5124959"/>
                  <a:gd name="connsiteY4" fmla="*/ 6207 h 4629321"/>
                  <a:gd name="connsiteX5" fmla="*/ 3242835 w 5124959"/>
                  <a:gd name="connsiteY5" fmla="*/ 1 h 4629321"/>
                  <a:gd name="connsiteX6" fmla="*/ 3923940 w 5124959"/>
                  <a:gd name="connsiteY6" fmla="*/ 142007 h 4629321"/>
                  <a:gd name="connsiteX7" fmla="*/ 4334920 w 5124959"/>
                  <a:gd name="connsiteY7" fmla="*/ 682554 h 4629321"/>
                  <a:gd name="connsiteX8" fmla="*/ 4924398 w 5124959"/>
                  <a:gd name="connsiteY8" fmla="*/ 1687770 h 4629321"/>
                  <a:gd name="connsiteX9" fmla="*/ 5124947 w 5124959"/>
                  <a:gd name="connsiteY9" fmla="*/ 2286623 h 4629321"/>
                  <a:gd name="connsiteX10" fmla="*/ 4918193 w 5124959"/>
                  <a:gd name="connsiteY10" fmla="*/ 2903955 h 4629321"/>
                  <a:gd name="connsiteX11" fmla="*/ 4322510 w 5124959"/>
                  <a:gd name="connsiteY11" fmla="*/ 3921578 h 4629321"/>
                  <a:gd name="connsiteX12" fmla="*/ 3954964 w 5124959"/>
                  <a:gd name="connsiteY12" fmla="*/ 4578218 h 4629321"/>
                  <a:gd name="connsiteX13" fmla="*/ 3242835 w 5124959"/>
                  <a:gd name="connsiteY13" fmla="*/ 4585516 h 4629321"/>
                  <a:gd name="connsiteX14" fmla="*/ 1766039 w 5124959"/>
                  <a:gd name="connsiteY14" fmla="*/ 4579310 h 4629321"/>
                  <a:gd name="connsiteX15" fmla="*/ 1296445 w 5124959"/>
                  <a:gd name="connsiteY15" fmla="*/ 4578218 h 4629321"/>
                  <a:gd name="connsiteX16" fmla="*/ 1046256 w 5124959"/>
                  <a:gd name="connsiteY16" fmla="*/ 4151163 h 4629321"/>
                  <a:gd name="connsiteX17" fmla="*/ 208578 w 5124959"/>
                  <a:gd name="connsiteY17" fmla="*/ 2668163 h 4629321"/>
                  <a:gd name="connsiteX18" fmla="*/ 0 w 5124959"/>
                  <a:gd name="connsiteY18" fmla="*/ 2271748 h 4629321"/>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54118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1766039 w 5124959"/>
                  <a:gd name="connsiteY14" fmla="*/ 4579310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1046256 w 5124959"/>
                  <a:gd name="connsiteY16" fmla="*/ 4151163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296445 w 5124959"/>
                  <a:gd name="connsiteY15" fmla="*/ 457821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624013"/>
                  <a:gd name="connsiteX1" fmla="*/ 208578 w 5124959"/>
                  <a:gd name="connsiteY1" fmla="*/ 1886330 h 4624013"/>
                  <a:gd name="connsiteX2" fmla="*/ 1077281 w 5124959"/>
                  <a:gd name="connsiteY2" fmla="*/ 359893 h 4624013"/>
                  <a:gd name="connsiteX3" fmla="*/ 1297452 w 5124959"/>
                  <a:gd name="connsiteY3" fmla="*/ 8671 h 4624013"/>
                  <a:gd name="connsiteX4" fmla="*/ 1753629 w 5124959"/>
                  <a:gd name="connsiteY4" fmla="*/ 6207 h 4624013"/>
                  <a:gd name="connsiteX5" fmla="*/ 3242835 w 5124959"/>
                  <a:gd name="connsiteY5" fmla="*/ 1 h 4624013"/>
                  <a:gd name="connsiteX6" fmla="*/ 3923940 w 5124959"/>
                  <a:gd name="connsiteY6" fmla="*/ 142007 h 4624013"/>
                  <a:gd name="connsiteX7" fmla="*/ 4334920 w 5124959"/>
                  <a:gd name="connsiteY7" fmla="*/ 682554 h 4624013"/>
                  <a:gd name="connsiteX8" fmla="*/ 4924398 w 5124959"/>
                  <a:gd name="connsiteY8" fmla="*/ 1687770 h 4624013"/>
                  <a:gd name="connsiteX9" fmla="*/ 5124947 w 5124959"/>
                  <a:gd name="connsiteY9" fmla="*/ 2286623 h 4624013"/>
                  <a:gd name="connsiteX10" fmla="*/ 4918193 w 5124959"/>
                  <a:gd name="connsiteY10" fmla="*/ 2903955 h 4624013"/>
                  <a:gd name="connsiteX11" fmla="*/ 4322510 w 5124959"/>
                  <a:gd name="connsiteY11" fmla="*/ 3921578 h 4624013"/>
                  <a:gd name="connsiteX12" fmla="*/ 3905324 w 5124959"/>
                  <a:gd name="connsiteY12" fmla="*/ 4435503 h 4624013"/>
                  <a:gd name="connsiteX13" fmla="*/ 3242835 w 5124959"/>
                  <a:gd name="connsiteY13" fmla="*/ 4585516 h 4624013"/>
                  <a:gd name="connsiteX14" fmla="*/ 2008036 w 5124959"/>
                  <a:gd name="connsiteY14" fmla="*/ 4573105 h 4624013"/>
                  <a:gd name="connsiteX15" fmla="*/ 1296445 w 5124959"/>
                  <a:gd name="connsiteY15" fmla="*/ 4578218 h 4624013"/>
                  <a:gd name="connsiteX16" fmla="*/ 928361 w 5124959"/>
                  <a:gd name="connsiteY16" fmla="*/ 3933987 h 4624013"/>
                  <a:gd name="connsiteX17" fmla="*/ 208578 w 5124959"/>
                  <a:gd name="connsiteY17" fmla="*/ 2668163 h 4624013"/>
                  <a:gd name="connsiteX18" fmla="*/ 0 w 5124959"/>
                  <a:gd name="connsiteY18" fmla="*/ 2271748 h 4624013"/>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58496 w 5124959"/>
                  <a:gd name="connsiteY15" fmla="*/ 4441708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08036 w 5124959"/>
                  <a:gd name="connsiteY14" fmla="*/ 4573105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91720"/>
                  <a:gd name="connsiteX1" fmla="*/ 208578 w 5124959"/>
                  <a:gd name="connsiteY1" fmla="*/ 1886330 h 4591720"/>
                  <a:gd name="connsiteX2" fmla="*/ 1077281 w 5124959"/>
                  <a:gd name="connsiteY2" fmla="*/ 359893 h 4591720"/>
                  <a:gd name="connsiteX3" fmla="*/ 1297452 w 5124959"/>
                  <a:gd name="connsiteY3" fmla="*/ 8671 h 4591720"/>
                  <a:gd name="connsiteX4" fmla="*/ 1753629 w 5124959"/>
                  <a:gd name="connsiteY4" fmla="*/ 6207 h 4591720"/>
                  <a:gd name="connsiteX5" fmla="*/ 3242835 w 5124959"/>
                  <a:gd name="connsiteY5" fmla="*/ 1 h 4591720"/>
                  <a:gd name="connsiteX6" fmla="*/ 3923940 w 5124959"/>
                  <a:gd name="connsiteY6" fmla="*/ 142007 h 4591720"/>
                  <a:gd name="connsiteX7" fmla="*/ 4334920 w 5124959"/>
                  <a:gd name="connsiteY7" fmla="*/ 682554 h 4591720"/>
                  <a:gd name="connsiteX8" fmla="*/ 4924398 w 5124959"/>
                  <a:gd name="connsiteY8" fmla="*/ 1687770 h 4591720"/>
                  <a:gd name="connsiteX9" fmla="*/ 5124947 w 5124959"/>
                  <a:gd name="connsiteY9" fmla="*/ 2286623 h 4591720"/>
                  <a:gd name="connsiteX10" fmla="*/ 4918193 w 5124959"/>
                  <a:gd name="connsiteY10" fmla="*/ 2903955 h 4591720"/>
                  <a:gd name="connsiteX11" fmla="*/ 4322510 w 5124959"/>
                  <a:gd name="connsiteY11" fmla="*/ 3921578 h 4591720"/>
                  <a:gd name="connsiteX12" fmla="*/ 3905324 w 5124959"/>
                  <a:gd name="connsiteY12" fmla="*/ 4435503 h 4591720"/>
                  <a:gd name="connsiteX13" fmla="*/ 3242835 w 5124959"/>
                  <a:gd name="connsiteY13" fmla="*/ 4585516 h 4591720"/>
                  <a:gd name="connsiteX14" fmla="*/ 2014241 w 5124959"/>
                  <a:gd name="connsiteY14" fmla="*/ 4591720 h 4591720"/>
                  <a:gd name="connsiteX15" fmla="*/ 1346086 w 5124959"/>
                  <a:gd name="connsiteY15" fmla="*/ 4460324 h 4591720"/>
                  <a:gd name="connsiteX16" fmla="*/ 928361 w 5124959"/>
                  <a:gd name="connsiteY16" fmla="*/ 3933987 h 4591720"/>
                  <a:gd name="connsiteX17" fmla="*/ 208578 w 5124959"/>
                  <a:gd name="connsiteY17" fmla="*/ 2668163 h 4591720"/>
                  <a:gd name="connsiteX18" fmla="*/ 0 w 5124959"/>
                  <a:gd name="connsiteY18" fmla="*/ 2271748 h 4591720"/>
                  <a:gd name="connsiteX0" fmla="*/ 0 w 5124959"/>
                  <a:gd name="connsiteY0" fmla="*/ 2271748 h 4585516"/>
                  <a:gd name="connsiteX1" fmla="*/ 208578 w 5124959"/>
                  <a:gd name="connsiteY1" fmla="*/ 1886330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208578 w 5124959"/>
                  <a:gd name="connsiteY17" fmla="*/ 2668163 h 4585516"/>
                  <a:gd name="connsiteX18" fmla="*/ 0 w 5124959"/>
                  <a:gd name="connsiteY18" fmla="*/ 2271748 h 4585516"/>
                  <a:gd name="connsiteX0" fmla="*/ 0 w 5124959"/>
                  <a:gd name="connsiteY0" fmla="*/ 2271748 h 4585516"/>
                  <a:gd name="connsiteX1" fmla="*/ 326473 w 5124959"/>
                  <a:gd name="connsiteY1" fmla="*/ 1681564 h 4585516"/>
                  <a:gd name="connsiteX2" fmla="*/ 1077281 w 5124959"/>
                  <a:gd name="connsiteY2" fmla="*/ 359893 h 4585516"/>
                  <a:gd name="connsiteX3" fmla="*/ 1297452 w 5124959"/>
                  <a:gd name="connsiteY3" fmla="*/ 8671 h 4585516"/>
                  <a:gd name="connsiteX4" fmla="*/ 1753629 w 5124959"/>
                  <a:gd name="connsiteY4" fmla="*/ 6207 h 4585516"/>
                  <a:gd name="connsiteX5" fmla="*/ 3242835 w 5124959"/>
                  <a:gd name="connsiteY5" fmla="*/ 1 h 4585516"/>
                  <a:gd name="connsiteX6" fmla="*/ 3923940 w 5124959"/>
                  <a:gd name="connsiteY6" fmla="*/ 142007 h 4585516"/>
                  <a:gd name="connsiteX7" fmla="*/ 4334920 w 5124959"/>
                  <a:gd name="connsiteY7" fmla="*/ 682554 h 4585516"/>
                  <a:gd name="connsiteX8" fmla="*/ 4924398 w 5124959"/>
                  <a:gd name="connsiteY8" fmla="*/ 1687770 h 4585516"/>
                  <a:gd name="connsiteX9" fmla="*/ 5124947 w 5124959"/>
                  <a:gd name="connsiteY9" fmla="*/ 2286623 h 4585516"/>
                  <a:gd name="connsiteX10" fmla="*/ 4918193 w 5124959"/>
                  <a:gd name="connsiteY10" fmla="*/ 2903955 h 4585516"/>
                  <a:gd name="connsiteX11" fmla="*/ 4322510 w 5124959"/>
                  <a:gd name="connsiteY11" fmla="*/ 3921578 h 4585516"/>
                  <a:gd name="connsiteX12" fmla="*/ 3905324 w 5124959"/>
                  <a:gd name="connsiteY12" fmla="*/ 4435503 h 4585516"/>
                  <a:gd name="connsiteX13" fmla="*/ 3242835 w 5124959"/>
                  <a:gd name="connsiteY13" fmla="*/ 4585516 h 4585516"/>
                  <a:gd name="connsiteX14" fmla="*/ 2032855 w 5124959"/>
                  <a:gd name="connsiteY14" fmla="*/ 4579310 h 4585516"/>
                  <a:gd name="connsiteX15" fmla="*/ 1346086 w 5124959"/>
                  <a:gd name="connsiteY15" fmla="*/ 4460324 h 4585516"/>
                  <a:gd name="connsiteX16" fmla="*/ 928361 w 5124959"/>
                  <a:gd name="connsiteY16" fmla="*/ 3933987 h 4585516"/>
                  <a:gd name="connsiteX17" fmla="*/ 314064 w 5124959"/>
                  <a:gd name="connsiteY17" fmla="*/ 2860519 h 4585516"/>
                  <a:gd name="connsiteX18" fmla="*/ 0 w 5124959"/>
                  <a:gd name="connsiteY18" fmla="*/ 2271748 h 4585516"/>
                  <a:gd name="connsiteX0" fmla="*/ 19 w 5124978"/>
                  <a:gd name="connsiteY0" fmla="*/ 2271748 h 4585516"/>
                  <a:gd name="connsiteX1" fmla="*/ 326492 w 5124978"/>
                  <a:gd name="connsiteY1" fmla="*/ 1681564 h 4585516"/>
                  <a:gd name="connsiteX2" fmla="*/ 1077300 w 5124978"/>
                  <a:gd name="connsiteY2" fmla="*/ 359893 h 4585516"/>
                  <a:gd name="connsiteX3" fmla="*/ 1297471 w 5124978"/>
                  <a:gd name="connsiteY3" fmla="*/ 8671 h 4585516"/>
                  <a:gd name="connsiteX4" fmla="*/ 1753648 w 5124978"/>
                  <a:gd name="connsiteY4" fmla="*/ 6207 h 4585516"/>
                  <a:gd name="connsiteX5" fmla="*/ 3242854 w 5124978"/>
                  <a:gd name="connsiteY5" fmla="*/ 1 h 4585516"/>
                  <a:gd name="connsiteX6" fmla="*/ 3923959 w 5124978"/>
                  <a:gd name="connsiteY6" fmla="*/ 142007 h 4585516"/>
                  <a:gd name="connsiteX7" fmla="*/ 4334939 w 5124978"/>
                  <a:gd name="connsiteY7" fmla="*/ 682554 h 4585516"/>
                  <a:gd name="connsiteX8" fmla="*/ 4924417 w 5124978"/>
                  <a:gd name="connsiteY8" fmla="*/ 1687770 h 4585516"/>
                  <a:gd name="connsiteX9" fmla="*/ 5124966 w 5124978"/>
                  <a:gd name="connsiteY9" fmla="*/ 2286623 h 4585516"/>
                  <a:gd name="connsiteX10" fmla="*/ 4918212 w 5124978"/>
                  <a:gd name="connsiteY10" fmla="*/ 2903955 h 4585516"/>
                  <a:gd name="connsiteX11" fmla="*/ 4322529 w 5124978"/>
                  <a:gd name="connsiteY11" fmla="*/ 3921578 h 4585516"/>
                  <a:gd name="connsiteX12" fmla="*/ 3905343 w 5124978"/>
                  <a:gd name="connsiteY12" fmla="*/ 4435503 h 4585516"/>
                  <a:gd name="connsiteX13" fmla="*/ 3242854 w 5124978"/>
                  <a:gd name="connsiteY13" fmla="*/ 4585516 h 4585516"/>
                  <a:gd name="connsiteX14" fmla="*/ 2032874 w 5124978"/>
                  <a:gd name="connsiteY14" fmla="*/ 4579310 h 4585516"/>
                  <a:gd name="connsiteX15" fmla="*/ 1346105 w 5124978"/>
                  <a:gd name="connsiteY15" fmla="*/ 4460324 h 4585516"/>
                  <a:gd name="connsiteX16" fmla="*/ 928380 w 5124978"/>
                  <a:gd name="connsiteY16" fmla="*/ 3933987 h 4585516"/>
                  <a:gd name="connsiteX17" fmla="*/ 314083 w 5124978"/>
                  <a:gd name="connsiteY17" fmla="*/ 2860519 h 4585516"/>
                  <a:gd name="connsiteX18" fmla="*/ 19 w 5124978"/>
                  <a:gd name="connsiteY18" fmla="*/ 2271748 h 4585516"/>
                  <a:gd name="connsiteX0" fmla="*/ 62 w 5013331"/>
                  <a:gd name="connsiteY0" fmla="*/ 2271748 h 4585516"/>
                  <a:gd name="connsiteX1" fmla="*/ 214845 w 5013331"/>
                  <a:gd name="connsiteY1" fmla="*/ 1681564 h 4585516"/>
                  <a:gd name="connsiteX2" fmla="*/ 965653 w 5013331"/>
                  <a:gd name="connsiteY2" fmla="*/ 359893 h 4585516"/>
                  <a:gd name="connsiteX3" fmla="*/ 1185824 w 5013331"/>
                  <a:gd name="connsiteY3" fmla="*/ 8671 h 4585516"/>
                  <a:gd name="connsiteX4" fmla="*/ 1642001 w 5013331"/>
                  <a:gd name="connsiteY4" fmla="*/ 6207 h 4585516"/>
                  <a:gd name="connsiteX5" fmla="*/ 3131207 w 5013331"/>
                  <a:gd name="connsiteY5" fmla="*/ 1 h 4585516"/>
                  <a:gd name="connsiteX6" fmla="*/ 3812312 w 5013331"/>
                  <a:gd name="connsiteY6" fmla="*/ 142007 h 4585516"/>
                  <a:gd name="connsiteX7" fmla="*/ 4223292 w 5013331"/>
                  <a:gd name="connsiteY7" fmla="*/ 682554 h 4585516"/>
                  <a:gd name="connsiteX8" fmla="*/ 4812770 w 5013331"/>
                  <a:gd name="connsiteY8" fmla="*/ 1687770 h 4585516"/>
                  <a:gd name="connsiteX9" fmla="*/ 5013319 w 5013331"/>
                  <a:gd name="connsiteY9" fmla="*/ 2286623 h 4585516"/>
                  <a:gd name="connsiteX10" fmla="*/ 4806565 w 5013331"/>
                  <a:gd name="connsiteY10" fmla="*/ 2903955 h 4585516"/>
                  <a:gd name="connsiteX11" fmla="*/ 4210882 w 5013331"/>
                  <a:gd name="connsiteY11" fmla="*/ 3921578 h 4585516"/>
                  <a:gd name="connsiteX12" fmla="*/ 3793696 w 5013331"/>
                  <a:gd name="connsiteY12" fmla="*/ 4435503 h 4585516"/>
                  <a:gd name="connsiteX13" fmla="*/ 3131207 w 5013331"/>
                  <a:gd name="connsiteY13" fmla="*/ 4585516 h 4585516"/>
                  <a:gd name="connsiteX14" fmla="*/ 1921227 w 5013331"/>
                  <a:gd name="connsiteY14" fmla="*/ 4579310 h 4585516"/>
                  <a:gd name="connsiteX15" fmla="*/ 1234458 w 5013331"/>
                  <a:gd name="connsiteY15" fmla="*/ 4460324 h 4585516"/>
                  <a:gd name="connsiteX16" fmla="*/ 816733 w 5013331"/>
                  <a:gd name="connsiteY16" fmla="*/ 3933987 h 4585516"/>
                  <a:gd name="connsiteX17" fmla="*/ 202436 w 5013331"/>
                  <a:gd name="connsiteY17" fmla="*/ 2860519 h 4585516"/>
                  <a:gd name="connsiteX18" fmla="*/ 62 w 5013331"/>
                  <a:gd name="connsiteY18" fmla="*/ 2271748 h 4585516"/>
                  <a:gd name="connsiteX0" fmla="*/ 70 w 5007134"/>
                  <a:gd name="connsiteY0" fmla="*/ 2271748 h 4585516"/>
                  <a:gd name="connsiteX1" fmla="*/ 208648 w 5007134"/>
                  <a:gd name="connsiteY1" fmla="*/ 1681564 h 4585516"/>
                  <a:gd name="connsiteX2" fmla="*/ 959456 w 5007134"/>
                  <a:gd name="connsiteY2" fmla="*/ 359893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635804 w 5007134"/>
                  <a:gd name="connsiteY4" fmla="*/ 6207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179627 w 5007134"/>
                  <a:gd name="connsiteY3" fmla="*/ 8671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306466 h 4620234"/>
                  <a:gd name="connsiteX1" fmla="*/ 208648 w 5007134"/>
                  <a:gd name="connsiteY1" fmla="*/ 1716282 h 4620234"/>
                  <a:gd name="connsiteX2" fmla="*/ 853970 w 5007134"/>
                  <a:gd name="connsiteY2" fmla="*/ 593172 h 4620234"/>
                  <a:gd name="connsiteX3" fmla="*/ 1179627 w 5007134"/>
                  <a:gd name="connsiteY3" fmla="*/ 43389 h 4620234"/>
                  <a:gd name="connsiteX4" fmla="*/ 1877801 w 5007134"/>
                  <a:gd name="connsiteY4" fmla="*/ 34720 h 4620234"/>
                  <a:gd name="connsiteX5" fmla="*/ 3125010 w 5007134"/>
                  <a:gd name="connsiteY5" fmla="*/ 34719 h 4620234"/>
                  <a:gd name="connsiteX6" fmla="*/ 3806115 w 5007134"/>
                  <a:gd name="connsiteY6" fmla="*/ 176725 h 4620234"/>
                  <a:gd name="connsiteX7" fmla="*/ 4217095 w 5007134"/>
                  <a:gd name="connsiteY7" fmla="*/ 717272 h 4620234"/>
                  <a:gd name="connsiteX8" fmla="*/ 4806573 w 5007134"/>
                  <a:gd name="connsiteY8" fmla="*/ 1722488 h 4620234"/>
                  <a:gd name="connsiteX9" fmla="*/ 5007122 w 5007134"/>
                  <a:gd name="connsiteY9" fmla="*/ 2321341 h 4620234"/>
                  <a:gd name="connsiteX10" fmla="*/ 4800368 w 5007134"/>
                  <a:gd name="connsiteY10" fmla="*/ 2938673 h 4620234"/>
                  <a:gd name="connsiteX11" fmla="*/ 4204685 w 5007134"/>
                  <a:gd name="connsiteY11" fmla="*/ 3956296 h 4620234"/>
                  <a:gd name="connsiteX12" fmla="*/ 3787499 w 5007134"/>
                  <a:gd name="connsiteY12" fmla="*/ 4470221 h 4620234"/>
                  <a:gd name="connsiteX13" fmla="*/ 3125010 w 5007134"/>
                  <a:gd name="connsiteY13" fmla="*/ 4620234 h 4620234"/>
                  <a:gd name="connsiteX14" fmla="*/ 1915030 w 5007134"/>
                  <a:gd name="connsiteY14" fmla="*/ 4614028 h 4620234"/>
                  <a:gd name="connsiteX15" fmla="*/ 1228261 w 5007134"/>
                  <a:gd name="connsiteY15" fmla="*/ 4495042 h 4620234"/>
                  <a:gd name="connsiteX16" fmla="*/ 810536 w 5007134"/>
                  <a:gd name="connsiteY16" fmla="*/ 3968705 h 4620234"/>
                  <a:gd name="connsiteX17" fmla="*/ 196239 w 5007134"/>
                  <a:gd name="connsiteY17" fmla="*/ 2895237 h 4620234"/>
                  <a:gd name="connsiteX18" fmla="*/ 70 w 5007134"/>
                  <a:gd name="connsiteY18" fmla="*/ 2306466 h 4620234"/>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60324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877801 w 5007134"/>
                  <a:gd name="connsiteY4" fmla="*/ 2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278907 w 5007134"/>
                  <a:gd name="connsiteY3" fmla="*/ 11415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53970 w 5007134"/>
                  <a:gd name="connsiteY2" fmla="*/ 558454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70 w 5007134"/>
                  <a:gd name="connsiteY0" fmla="*/ 2271748 h 4585516"/>
                  <a:gd name="connsiteX1" fmla="*/ 208648 w 5007134"/>
                  <a:gd name="connsiteY1" fmla="*/ 1681564 h 4585516"/>
                  <a:gd name="connsiteX2" fmla="*/ 878791 w 5007134"/>
                  <a:gd name="connsiteY2" fmla="*/ 564659 h 4585516"/>
                  <a:gd name="connsiteX3" fmla="*/ 1303727 w 5007134"/>
                  <a:gd name="connsiteY3" fmla="*/ 126567 h 4585516"/>
                  <a:gd name="connsiteX4" fmla="*/ 1902621 w 5007134"/>
                  <a:gd name="connsiteY4" fmla="*/ 24821 h 4585516"/>
                  <a:gd name="connsiteX5" fmla="*/ 3125010 w 5007134"/>
                  <a:gd name="connsiteY5" fmla="*/ 1 h 4585516"/>
                  <a:gd name="connsiteX6" fmla="*/ 3806115 w 5007134"/>
                  <a:gd name="connsiteY6" fmla="*/ 142007 h 4585516"/>
                  <a:gd name="connsiteX7" fmla="*/ 4217095 w 5007134"/>
                  <a:gd name="connsiteY7" fmla="*/ 682554 h 4585516"/>
                  <a:gd name="connsiteX8" fmla="*/ 4806573 w 5007134"/>
                  <a:gd name="connsiteY8" fmla="*/ 1687770 h 4585516"/>
                  <a:gd name="connsiteX9" fmla="*/ 5007122 w 5007134"/>
                  <a:gd name="connsiteY9" fmla="*/ 2286623 h 4585516"/>
                  <a:gd name="connsiteX10" fmla="*/ 4800368 w 5007134"/>
                  <a:gd name="connsiteY10" fmla="*/ 2903955 h 4585516"/>
                  <a:gd name="connsiteX11" fmla="*/ 4204685 w 5007134"/>
                  <a:gd name="connsiteY11" fmla="*/ 3921578 h 4585516"/>
                  <a:gd name="connsiteX12" fmla="*/ 3787499 w 5007134"/>
                  <a:gd name="connsiteY12" fmla="*/ 4435503 h 4585516"/>
                  <a:gd name="connsiteX13" fmla="*/ 3125010 w 5007134"/>
                  <a:gd name="connsiteY13" fmla="*/ 4585516 h 4585516"/>
                  <a:gd name="connsiteX14" fmla="*/ 1915030 w 5007134"/>
                  <a:gd name="connsiteY14" fmla="*/ 4579310 h 4585516"/>
                  <a:gd name="connsiteX15" fmla="*/ 1228261 w 5007134"/>
                  <a:gd name="connsiteY15" fmla="*/ 4429298 h 4585516"/>
                  <a:gd name="connsiteX16" fmla="*/ 810536 w 5007134"/>
                  <a:gd name="connsiteY16" fmla="*/ 3933987 h 4585516"/>
                  <a:gd name="connsiteX17" fmla="*/ 196239 w 5007134"/>
                  <a:gd name="connsiteY17" fmla="*/ 2860519 h 4585516"/>
                  <a:gd name="connsiteX18" fmla="*/ 70 w 5007134"/>
                  <a:gd name="connsiteY18" fmla="*/ 2271748 h 4585516"/>
                  <a:gd name="connsiteX0" fmla="*/ 380 w 5007444"/>
                  <a:gd name="connsiteY0" fmla="*/ 2271748 h 4585516"/>
                  <a:gd name="connsiteX1" fmla="*/ 227574 w 5007444"/>
                  <a:gd name="connsiteY1" fmla="*/ 1693975 h 4585516"/>
                  <a:gd name="connsiteX2" fmla="*/ 879101 w 5007444"/>
                  <a:gd name="connsiteY2" fmla="*/ 564659 h 4585516"/>
                  <a:gd name="connsiteX3" fmla="*/ 1304037 w 5007444"/>
                  <a:gd name="connsiteY3" fmla="*/ 126567 h 4585516"/>
                  <a:gd name="connsiteX4" fmla="*/ 1902931 w 5007444"/>
                  <a:gd name="connsiteY4" fmla="*/ 24821 h 4585516"/>
                  <a:gd name="connsiteX5" fmla="*/ 3125320 w 5007444"/>
                  <a:gd name="connsiteY5" fmla="*/ 1 h 4585516"/>
                  <a:gd name="connsiteX6" fmla="*/ 3806425 w 5007444"/>
                  <a:gd name="connsiteY6" fmla="*/ 142007 h 4585516"/>
                  <a:gd name="connsiteX7" fmla="*/ 4217405 w 5007444"/>
                  <a:gd name="connsiteY7" fmla="*/ 682554 h 4585516"/>
                  <a:gd name="connsiteX8" fmla="*/ 4806883 w 5007444"/>
                  <a:gd name="connsiteY8" fmla="*/ 1687770 h 4585516"/>
                  <a:gd name="connsiteX9" fmla="*/ 5007432 w 5007444"/>
                  <a:gd name="connsiteY9" fmla="*/ 2286623 h 4585516"/>
                  <a:gd name="connsiteX10" fmla="*/ 4800678 w 5007444"/>
                  <a:gd name="connsiteY10" fmla="*/ 2903955 h 4585516"/>
                  <a:gd name="connsiteX11" fmla="*/ 4204995 w 5007444"/>
                  <a:gd name="connsiteY11" fmla="*/ 3921578 h 4585516"/>
                  <a:gd name="connsiteX12" fmla="*/ 3787809 w 5007444"/>
                  <a:gd name="connsiteY12" fmla="*/ 4435503 h 4585516"/>
                  <a:gd name="connsiteX13" fmla="*/ 3125320 w 5007444"/>
                  <a:gd name="connsiteY13" fmla="*/ 4585516 h 4585516"/>
                  <a:gd name="connsiteX14" fmla="*/ 1915340 w 5007444"/>
                  <a:gd name="connsiteY14" fmla="*/ 4579310 h 4585516"/>
                  <a:gd name="connsiteX15" fmla="*/ 1228571 w 5007444"/>
                  <a:gd name="connsiteY15" fmla="*/ 4429298 h 4585516"/>
                  <a:gd name="connsiteX16" fmla="*/ 810846 w 5007444"/>
                  <a:gd name="connsiteY16" fmla="*/ 3933987 h 4585516"/>
                  <a:gd name="connsiteX17" fmla="*/ 196549 w 5007444"/>
                  <a:gd name="connsiteY17" fmla="*/ 2860519 h 4585516"/>
                  <a:gd name="connsiteX18" fmla="*/ 380 w 5007444"/>
                  <a:gd name="connsiteY18" fmla="*/ 2271748 h 4585516"/>
                  <a:gd name="connsiteX0" fmla="*/ 670 w 4982913"/>
                  <a:gd name="connsiteY0" fmla="*/ 2265543 h 4585516"/>
                  <a:gd name="connsiteX1" fmla="*/ 203043 w 4982913"/>
                  <a:gd name="connsiteY1" fmla="*/ 1693975 h 4585516"/>
                  <a:gd name="connsiteX2" fmla="*/ 854570 w 4982913"/>
                  <a:gd name="connsiteY2" fmla="*/ 564659 h 4585516"/>
                  <a:gd name="connsiteX3" fmla="*/ 1279506 w 4982913"/>
                  <a:gd name="connsiteY3" fmla="*/ 126567 h 4585516"/>
                  <a:gd name="connsiteX4" fmla="*/ 1878400 w 4982913"/>
                  <a:gd name="connsiteY4" fmla="*/ 24821 h 4585516"/>
                  <a:gd name="connsiteX5" fmla="*/ 3100789 w 4982913"/>
                  <a:gd name="connsiteY5" fmla="*/ 1 h 4585516"/>
                  <a:gd name="connsiteX6" fmla="*/ 3781894 w 4982913"/>
                  <a:gd name="connsiteY6" fmla="*/ 142007 h 4585516"/>
                  <a:gd name="connsiteX7" fmla="*/ 4192874 w 4982913"/>
                  <a:gd name="connsiteY7" fmla="*/ 682554 h 4585516"/>
                  <a:gd name="connsiteX8" fmla="*/ 4782352 w 4982913"/>
                  <a:gd name="connsiteY8" fmla="*/ 1687770 h 4585516"/>
                  <a:gd name="connsiteX9" fmla="*/ 4982901 w 4982913"/>
                  <a:gd name="connsiteY9" fmla="*/ 2286623 h 4585516"/>
                  <a:gd name="connsiteX10" fmla="*/ 4776147 w 4982913"/>
                  <a:gd name="connsiteY10" fmla="*/ 2903955 h 4585516"/>
                  <a:gd name="connsiteX11" fmla="*/ 4180464 w 4982913"/>
                  <a:gd name="connsiteY11" fmla="*/ 3921578 h 4585516"/>
                  <a:gd name="connsiteX12" fmla="*/ 3763278 w 4982913"/>
                  <a:gd name="connsiteY12" fmla="*/ 4435503 h 4585516"/>
                  <a:gd name="connsiteX13" fmla="*/ 3100789 w 4982913"/>
                  <a:gd name="connsiteY13" fmla="*/ 4585516 h 4585516"/>
                  <a:gd name="connsiteX14" fmla="*/ 1890809 w 4982913"/>
                  <a:gd name="connsiteY14" fmla="*/ 4579310 h 4585516"/>
                  <a:gd name="connsiteX15" fmla="*/ 1204040 w 4982913"/>
                  <a:gd name="connsiteY15" fmla="*/ 4429298 h 4585516"/>
                  <a:gd name="connsiteX16" fmla="*/ 786315 w 4982913"/>
                  <a:gd name="connsiteY16" fmla="*/ 3933987 h 4585516"/>
                  <a:gd name="connsiteX17" fmla="*/ 172018 w 4982913"/>
                  <a:gd name="connsiteY17" fmla="*/ 2860519 h 4585516"/>
                  <a:gd name="connsiteX18" fmla="*/ 670 w 4982913"/>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785726 w 4982324"/>
                  <a:gd name="connsiteY16" fmla="*/ 3933987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3451 w 4982324"/>
                  <a:gd name="connsiteY15" fmla="*/ 4429298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0220 w 4982324"/>
                  <a:gd name="connsiteY14" fmla="*/ 457931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85516"/>
                  <a:gd name="connsiteX1" fmla="*/ 202454 w 4982324"/>
                  <a:gd name="connsiteY1" fmla="*/ 1693975 h 4585516"/>
                  <a:gd name="connsiteX2" fmla="*/ 853981 w 4982324"/>
                  <a:gd name="connsiteY2" fmla="*/ 564659 h 4585516"/>
                  <a:gd name="connsiteX3" fmla="*/ 1278917 w 4982324"/>
                  <a:gd name="connsiteY3" fmla="*/ 126567 h 4585516"/>
                  <a:gd name="connsiteX4" fmla="*/ 1877811 w 4982324"/>
                  <a:gd name="connsiteY4" fmla="*/ 24821 h 4585516"/>
                  <a:gd name="connsiteX5" fmla="*/ 3100200 w 4982324"/>
                  <a:gd name="connsiteY5" fmla="*/ 1 h 4585516"/>
                  <a:gd name="connsiteX6" fmla="*/ 3781305 w 4982324"/>
                  <a:gd name="connsiteY6" fmla="*/ 142007 h 4585516"/>
                  <a:gd name="connsiteX7" fmla="*/ 4192285 w 4982324"/>
                  <a:gd name="connsiteY7" fmla="*/ 682554 h 4585516"/>
                  <a:gd name="connsiteX8" fmla="*/ 4781763 w 4982324"/>
                  <a:gd name="connsiteY8" fmla="*/ 1687770 h 4585516"/>
                  <a:gd name="connsiteX9" fmla="*/ 4982312 w 4982324"/>
                  <a:gd name="connsiteY9" fmla="*/ 2286623 h 4585516"/>
                  <a:gd name="connsiteX10" fmla="*/ 4775558 w 4982324"/>
                  <a:gd name="connsiteY10" fmla="*/ 2903955 h 4585516"/>
                  <a:gd name="connsiteX11" fmla="*/ 4179875 w 4982324"/>
                  <a:gd name="connsiteY11" fmla="*/ 3921578 h 4585516"/>
                  <a:gd name="connsiteX12" fmla="*/ 3762689 w 4982324"/>
                  <a:gd name="connsiteY12" fmla="*/ 4435503 h 4585516"/>
                  <a:gd name="connsiteX13" fmla="*/ 3100200 w 4982324"/>
                  <a:gd name="connsiteY13" fmla="*/ 4585516 h 4585516"/>
                  <a:gd name="connsiteX14" fmla="*/ 1896425 w 4982324"/>
                  <a:gd name="connsiteY14" fmla="*/ 4554490 h 4585516"/>
                  <a:gd name="connsiteX15" fmla="*/ 1209657 w 4982324"/>
                  <a:gd name="connsiteY15" fmla="*/ 4410684 h 4585516"/>
                  <a:gd name="connsiteX16" fmla="*/ 810546 w 4982324"/>
                  <a:gd name="connsiteY16" fmla="*/ 3915372 h 4585516"/>
                  <a:gd name="connsiteX17" fmla="*/ 190045 w 4982324"/>
                  <a:gd name="connsiteY17" fmla="*/ 2848109 h 4585516"/>
                  <a:gd name="connsiteX18" fmla="*/ 81 w 4982324"/>
                  <a:gd name="connsiteY18" fmla="*/ 2265543 h 4585516"/>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62689 w 4982324"/>
                  <a:gd name="connsiteY12" fmla="*/ 4435503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79875 w 4982324"/>
                  <a:gd name="connsiteY11" fmla="*/ 3921578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324"/>
                  <a:gd name="connsiteY0" fmla="*/ 2265543 h 4554491"/>
                  <a:gd name="connsiteX1" fmla="*/ 202454 w 4982324"/>
                  <a:gd name="connsiteY1" fmla="*/ 1693975 h 4554491"/>
                  <a:gd name="connsiteX2" fmla="*/ 853981 w 4982324"/>
                  <a:gd name="connsiteY2" fmla="*/ 564659 h 4554491"/>
                  <a:gd name="connsiteX3" fmla="*/ 1278917 w 4982324"/>
                  <a:gd name="connsiteY3" fmla="*/ 126567 h 4554491"/>
                  <a:gd name="connsiteX4" fmla="*/ 1877811 w 4982324"/>
                  <a:gd name="connsiteY4" fmla="*/ 24821 h 4554491"/>
                  <a:gd name="connsiteX5" fmla="*/ 3100200 w 4982324"/>
                  <a:gd name="connsiteY5" fmla="*/ 1 h 4554491"/>
                  <a:gd name="connsiteX6" fmla="*/ 3781305 w 4982324"/>
                  <a:gd name="connsiteY6" fmla="*/ 142007 h 4554491"/>
                  <a:gd name="connsiteX7" fmla="*/ 4192285 w 4982324"/>
                  <a:gd name="connsiteY7" fmla="*/ 682554 h 4554491"/>
                  <a:gd name="connsiteX8" fmla="*/ 4781763 w 4982324"/>
                  <a:gd name="connsiteY8" fmla="*/ 1687770 h 4554491"/>
                  <a:gd name="connsiteX9" fmla="*/ 4982312 w 4982324"/>
                  <a:gd name="connsiteY9" fmla="*/ 2286623 h 4554491"/>
                  <a:gd name="connsiteX10" fmla="*/ 4775558 w 4982324"/>
                  <a:gd name="connsiteY10" fmla="*/ 2903955 h 4554491"/>
                  <a:gd name="connsiteX11" fmla="*/ 4148851 w 4982324"/>
                  <a:gd name="connsiteY11" fmla="*/ 3902964 h 4554491"/>
                  <a:gd name="connsiteX12" fmla="*/ 3744073 w 4982324"/>
                  <a:gd name="connsiteY12" fmla="*/ 4410682 h 4554491"/>
                  <a:gd name="connsiteX13" fmla="*/ 3100201 w 4982324"/>
                  <a:gd name="connsiteY13" fmla="*/ 4554491 h 4554491"/>
                  <a:gd name="connsiteX14" fmla="*/ 1896425 w 4982324"/>
                  <a:gd name="connsiteY14" fmla="*/ 4554490 h 4554491"/>
                  <a:gd name="connsiteX15" fmla="*/ 1209657 w 4982324"/>
                  <a:gd name="connsiteY15" fmla="*/ 4410684 h 4554491"/>
                  <a:gd name="connsiteX16" fmla="*/ 810546 w 4982324"/>
                  <a:gd name="connsiteY16" fmla="*/ 3915372 h 4554491"/>
                  <a:gd name="connsiteX17" fmla="*/ 190045 w 4982324"/>
                  <a:gd name="connsiteY17" fmla="*/ 2848109 h 4554491"/>
                  <a:gd name="connsiteX18" fmla="*/ 81 w 4982324"/>
                  <a:gd name="connsiteY18" fmla="*/ 2265543 h 4554491"/>
                  <a:gd name="connsiteX0" fmla="*/ 81 w 4982945"/>
                  <a:gd name="connsiteY0" fmla="*/ 2265543 h 4554491"/>
                  <a:gd name="connsiteX1" fmla="*/ 202454 w 4982945"/>
                  <a:gd name="connsiteY1" fmla="*/ 1693975 h 4554491"/>
                  <a:gd name="connsiteX2" fmla="*/ 853981 w 4982945"/>
                  <a:gd name="connsiteY2" fmla="*/ 564659 h 4554491"/>
                  <a:gd name="connsiteX3" fmla="*/ 1278917 w 4982945"/>
                  <a:gd name="connsiteY3" fmla="*/ 126567 h 4554491"/>
                  <a:gd name="connsiteX4" fmla="*/ 1877811 w 4982945"/>
                  <a:gd name="connsiteY4" fmla="*/ 24821 h 4554491"/>
                  <a:gd name="connsiteX5" fmla="*/ 3100200 w 4982945"/>
                  <a:gd name="connsiteY5" fmla="*/ 1 h 4554491"/>
                  <a:gd name="connsiteX6" fmla="*/ 3781305 w 4982945"/>
                  <a:gd name="connsiteY6" fmla="*/ 142007 h 4554491"/>
                  <a:gd name="connsiteX7" fmla="*/ 4192285 w 4982945"/>
                  <a:gd name="connsiteY7" fmla="*/ 682554 h 4554491"/>
                  <a:gd name="connsiteX8" fmla="*/ 4781763 w 4982945"/>
                  <a:gd name="connsiteY8" fmla="*/ 1687770 h 4554491"/>
                  <a:gd name="connsiteX9" fmla="*/ 4982312 w 4982945"/>
                  <a:gd name="connsiteY9" fmla="*/ 2286623 h 4554491"/>
                  <a:gd name="connsiteX10" fmla="*/ 4732123 w 4982945"/>
                  <a:gd name="connsiteY10" fmla="*/ 2903955 h 4554491"/>
                  <a:gd name="connsiteX11" fmla="*/ 4148851 w 4982945"/>
                  <a:gd name="connsiteY11" fmla="*/ 3902964 h 4554491"/>
                  <a:gd name="connsiteX12" fmla="*/ 3744073 w 4982945"/>
                  <a:gd name="connsiteY12" fmla="*/ 4410682 h 4554491"/>
                  <a:gd name="connsiteX13" fmla="*/ 3100201 w 4982945"/>
                  <a:gd name="connsiteY13" fmla="*/ 4554491 h 4554491"/>
                  <a:gd name="connsiteX14" fmla="*/ 1896425 w 4982945"/>
                  <a:gd name="connsiteY14" fmla="*/ 4554490 h 4554491"/>
                  <a:gd name="connsiteX15" fmla="*/ 1209657 w 4982945"/>
                  <a:gd name="connsiteY15" fmla="*/ 4410684 h 4554491"/>
                  <a:gd name="connsiteX16" fmla="*/ 810546 w 4982945"/>
                  <a:gd name="connsiteY16" fmla="*/ 3915372 h 4554491"/>
                  <a:gd name="connsiteX17" fmla="*/ 190045 w 4982945"/>
                  <a:gd name="connsiteY17" fmla="*/ 2848109 h 4554491"/>
                  <a:gd name="connsiteX18" fmla="*/ 81 w 4982945"/>
                  <a:gd name="connsiteY18" fmla="*/ 2265543 h 4554491"/>
                  <a:gd name="connsiteX0" fmla="*/ 81 w 4946204"/>
                  <a:gd name="connsiteY0" fmla="*/ 2265543 h 4554491"/>
                  <a:gd name="connsiteX1" fmla="*/ 202454 w 4946204"/>
                  <a:gd name="connsiteY1" fmla="*/ 1693975 h 4554491"/>
                  <a:gd name="connsiteX2" fmla="*/ 853981 w 4946204"/>
                  <a:gd name="connsiteY2" fmla="*/ 564659 h 4554491"/>
                  <a:gd name="connsiteX3" fmla="*/ 1278917 w 4946204"/>
                  <a:gd name="connsiteY3" fmla="*/ 126567 h 4554491"/>
                  <a:gd name="connsiteX4" fmla="*/ 1877811 w 4946204"/>
                  <a:gd name="connsiteY4" fmla="*/ 24821 h 4554491"/>
                  <a:gd name="connsiteX5" fmla="*/ 3100200 w 4946204"/>
                  <a:gd name="connsiteY5" fmla="*/ 1 h 4554491"/>
                  <a:gd name="connsiteX6" fmla="*/ 3781305 w 4946204"/>
                  <a:gd name="connsiteY6" fmla="*/ 142007 h 4554491"/>
                  <a:gd name="connsiteX7" fmla="*/ 4192285 w 4946204"/>
                  <a:gd name="connsiteY7" fmla="*/ 682554 h 4554491"/>
                  <a:gd name="connsiteX8" fmla="*/ 4781763 w 4946204"/>
                  <a:gd name="connsiteY8" fmla="*/ 1687770 h 4554491"/>
                  <a:gd name="connsiteX9" fmla="*/ 4945082 w 4946204"/>
                  <a:gd name="connsiteY9" fmla="*/ 2292827 h 4554491"/>
                  <a:gd name="connsiteX10" fmla="*/ 4732123 w 4946204"/>
                  <a:gd name="connsiteY10" fmla="*/ 2903955 h 4554491"/>
                  <a:gd name="connsiteX11" fmla="*/ 4148851 w 4946204"/>
                  <a:gd name="connsiteY11" fmla="*/ 3902964 h 4554491"/>
                  <a:gd name="connsiteX12" fmla="*/ 3744073 w 4946204"/>
                  <a:gd name="connsiteY12" fmla="*/ 4410682 h 4554491"/>
                  <a:gd name="connsiteX13" fmla="*/ 3100201 w 4946204"/>
                  <a:gd name="connsiteY13" fmla="*/ 4554491 h 4554491"/>
                  <a:gd name="connsiteX14" fmla="*/ 1896425 w 4946204"/>
                  <a:gd name="connsiteY14" fmla="*/ 4554490 h 4554491"/>
                  <a:gd name="connsiteX15" fmla="*/ 1209657 w 4946204"/>
                  <a:gd name="connsiteY15" fmla="*/ 4410684 h 4554491"/>
                  <a:gd name="connsiteX16" fmla="*/ 810546 w 4946204"/>
                  <a:gd name="connsiteY16" fmla="*/ 3915372 h 4554491"/>
                  <a:gd name="connsiteX17" fmla="*/ 190045 w 4946204"/>
                  <a:gd name="connsiteY17" fmla="*/ 2848109 h 4554491"/>
                  <a:gd name="connsiteX18" fmla="*/ 81 w 4946204"/>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92285 w 4945626"/>
                  <a:gd name="connsiteY7" fmla="*/ 682554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81305 w 4945626"/>
                  <a:gd name="connsiteY6" fmla="*/ 142007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65543 h 4554491"/>
                  <a:gd name="connsiteX1" fmla="*/ 202454 w 4945626"/>
                  <a:gd name="connsiteY1" fmla="*/ 1693975 h 4554491"/>
                  <a:gd name="connsiteX2" fmla="*/ 853981 w 4945626"/>
                  <a:gd name="connsiteY2" fmla="*/ 564659 h 4554491"/>
                  <a:gd name="connsiteX3" fmla="*/ 1278917 w 4945626"/>
                  <a:gd name="connsiteY3" fmla="*/ 126567 h 4554491"/>
                  <a:gd name="connsiteX4" fmla="*/ 1877811 w 4945626"/>
                  <a:gd name="connsiteY4" fmla="*/ 24821 h 4554491"/>
                  <a:gd name="connsiteX5" fmla="*/ 3100200 w 4945626"/>
                  <a:gd name="connsiteY5" fmla="*/ 1 h 4554491"/>
                  <a:gd name="connsiteX6" fmla="*/ 3768895 w 4945626"/>
                  <a:gd name="connsiteY6" fmla="*/ 179236 h 4554491"/>
                  <a:gd name="connsiteX7" fmla="*/ 4167465 w 4945626"/>
                  <a:gd name="connsiteY7" fmla="*/ 694965 h 4554491"/>
                  <a:gd name="connsiteX8" fmla="*/ 4769353 w 4945626"/>
                  <a:gd name="connsiteY8" fmla="*/ 1731205 h 4554491"/>
                  <a:gd name="connsiteX9" fmla="*/ 4945082 w 4945626"/>
                  <a:gd name="connsiteY9" fmla="*/ 2292827 h 4554491"/>
                  <a:gd name="connsiteX10" fmla="*/ 4732123 w 4945626"/>
                  <a:gd name="connsiteY10" fmla="*/ 2903955 h 4554491"/>
                  <a:gd name="connsiteX11" fmla="*/ 4148851 w 4945626"/>
                  <a:gd name="connsiteY11" fmla="*/ 3902964 h 4554491"/>
                  <a:gd name="connsiteX12" fmla="*/ 3744073 w 4945626"/>
                  <a:gd name="connsiteY12" fmla="*/ 4410682 h 4554491"/>
                  <a:gd name="connsiteX13" fmla="*/ 3100201 w 4945626"/>
                  <a:gd name="connsiteY13" fmla="*/ 4554491 h 4554491"/>
                  <a:gd name="connsiteX14" fmla="*/ 1896425 w 4945626"/>
                  <a:gd name="connsiteY14" fmla="*/ 4554490 h 4554491"/>
                  <a:gd name="connsiteX15" fmla="*/ 1209657 w 4945626"/>
                  <a:gd name="connsiteY15" fmla="*/ 4410684 h 4554491"/>
                  <a:gd name="connsiteX16" fmla="*/ 810546 w 4945626"/>
                  <a:gd name="connsiteY16" fmla="*/ 3915372 h 4554491"/>
                  <a:gd name="connsiteX17" fmla="*/ 190045 w 4945626"/>
                  <a:gd name="connsiteY17" fmla="*/ 2848109 h 4554491"/>
                  <a:gd name="connsiteX18" fmla="*/ 81 w 4945626"/>
                  <a:gd name="connsiteY18" fmla="*/ 2265543 h 4554491"/>
                  <a:gd name="connsiteX0" fmla="*/ 81 w 4945626"/>
                  <a:gd name="connsiteY0" fmla="*/ 2240724 h 4529672"/>
                  <a:gd name="connsiteX1" fmla="*/ 202454 w 4945626"/>
                  <a:gd name="connsiteY1" fmla="*/ 1669156 h 4529672"/>
                  <a:gd name="connsiteX2" fmla="*/ 853981 w 4945626"/>
                  <a:gd name="connsiteY2" fmla="*/ 539840 h 4529672"/>
                  <a:gd name="connsiteX3" fmla="*/ 1278917 w 4945626"/>
                  <a:gd name="connsiteY3" fmla="*/ 101748 h 4529672"/>
                  <a:gd name="connsiteX4" fmla="*/ 1877811 w 4945626"/>
                  <a:gd name="connsiteY4" fmla="*/ 2 h 4529672"/>
                  <a:gd name="connsiteX5" fmla="*/ 3100200 w 4945626"/>
                  <a:gd name="connsiteY5" fmla="*/ 1 h 4529672"/>
                  <a:gd name="connsiteX6" fmla="*/ 3768895 w 4945626"/>
                  <a:gd name="connsiteY6" fmla="*/ 154417 h 4529672"/>
                  <a:gd name="connsiteX7" fmla="*/ 4167465 w 4945626"/>
                  <a:gd name="connsiteY7" fmla="*/ 670146 h 4529672"/>
                  <a:gd name="connsiteX8" fmla="*/ 4769353 w 4945626"/>
                  <a:gd name="connsiteY8" fmla="*/ 1706386 h 4529672"/>
                  <a:gd name="connsiteX9" fmla="*/ 4945082 w 4945626"/>
                  <a:gd name="connsiteY9" fmla="*/ 2268008 h 4529672"/>
                  <a:gd name="connsiteX10" fmla="*/ 4732123 w 4945626"/>
                  <a:gd name="connsiteY10" fmla="*/ 2879136 h 4529672"/>
                  <a:gd name="connsiteX11" fmla="*/ 4148851 w 4945626"/>
                  <a:gd name="connsiteY11" fmla="*/ 3878145 h 4529672"/>
                  <a:gd name="connsiteX12" fmla="*/ 3744073 w 4945626"/>
                  <a:gd name="connsiteY12" fmla="*/ 4385863 h 4529672"/>
                  <a:gd name="connsiteX13" fmla="*/ 3100201 w 4945626"/>
                  <a:gd name="connsiteY13" fmla="*/ 4529672 h 4529672"/>
                  <a:gd name="connsiteX14" fmla="*/ 1896425 w 4945626"/>
                  <a:gd name="connsiteY14" fmla="*/ 4529671 h 4529672"/>
                  <a:gd name="connsiteX15" fmla="*/ 1209657 w 4945626"/>
                  <a:gd name="connsiteY15" fmla="*/ 4385865 h 4529672"/>
                  <a:gd name="connsiteX16" fmla="*/ 810546 w 4945626"/>
                  <a:gd name="connsiteY16" fmla="*/ 3890553 h 4529672"/>
                  <a:gd name="connsiteX17" fmla="*/ 190045 w 4945626"/>
                  <a:gd name="connsiteY17" fmla="*/ 2823290 h 4529672"/>
                  <a:gd name="connsiteX18" fmla="*/ 81 w 4945626"/>
                  <a:gd name="connsiteY18" fmla="*/ 2240724 h 452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5626" h="4529672">
                    <a:moveTo>
                      <a:pt x="81" y="2240724"/>
                    </a:moveTo>
                    <a:cubicBezTo>
                      <a:pt x="2149" y="2048368"/>
                      <a:pt x="22907" y="1987798"/>
                      <a:pt x="202454" y="1669156"/>
                    </a:cubicBezTo>
                    <a:lnTo>
                      <a:pt x="853981" y="539840"/>
                    </a:lnTo>
                    <a:cubicBezTo>
                      <a:pt x="1015811" y="261025"/>
                      <a:pt x="1108279" y="191721"/>
                      <a:pt x="1278917" y="101748"/>
                    </a:cubicBezTo>
                    <a:cubicBezTo>
                      <a:pt x="1449555" y="11775"/>
                      <a:pt x="1553581" y="1447"/>
                      <a:pt x="1877811" y="2"/>
                    </a:cubicBezTo>
                    <a:lnTo>
                      <a:pt x="3100200" y="1"/>
                    </a:lnTo>
                    <a:cubicBezTo>
                      <a:pt x="3467089" y="-117"/>
                      <a:pt x="3591018" y="42726"/>
                      <a:pt x="3768895" y="154417"/>
                    </a:cubicBezTo>
                    <a:cubicBezTo>
                      <a:pt x="3946772" y="266108"/>
                      <a:pt x="3985209" y="356674"/>
                      <a:pt x="4167465" y="670146"/>
                    </a:cubicBezTo>
                    <a:lnTo>
                      <a:pt x="4769353" y="1706386"/>
                    </a:lnTo>
                    <a:cubicBezTo>
                      <a:pt x="4905161" y="1974765"/>
                      <a:pt x="4951287" y="2072550"/>
                      <a:pt x="4945082" y="2268008"/>
                    </a:cubicBezTo>
                    <a:cubicBezTo>
                      <a:pt x="4938877" y="2463466"/>
                      <a:pt x="4889648" y="2571482"/>
                      <a:pt x="4732123" y="2879136"/>
                    </a:cubicBezTo>
                    <a:lnTo>
                      <a:pt x="4148851" y="3878145"/>
                    </a:lnTo>
                    <a:cubicBezTo>
                      <a:pt x="3988313" y="4157189"/>
                      <a:pt x="3918848" y="4277275"/>
                      <a:pt x="3744073" y="4385863"/>
                    </a:cubicBezTo>
                    <a:cubicBezTo>
                      <a:pt x="3569298" y="4494451"/>
                      <a:pt x="3465022" y="4529490"/>
                      <a:pt x="3100201" y="4529672"/>
                    </a:cubicBezTo>
                    <a:lnTo>
                      <a:pt x="1896425" y="4529671"/>
                    </a:lnTo>
                    <a:cubicBezTo>
                      <a:pt x="1572027" y="4528455"/>
                      <a:pt x="1390637" y="4492385"/>
                      <a:pt x="1209657" y="4385865"/>
                    </a:cubicBezTo>
                    <a:cubicBezTo>
                      <a:pt x="1028677" y="4279345"/>
                      <a:pt x="991857" y="4208896"/>
                      <a:pt x="810546" y="3890553"/>
                    </a:cubicBezTo>
                    <a:lnTo>
                      <a:pt x="190045" y="2823290"/>
                    </a:lnTo>
                    <a:cubicBezTo>
                      <a:pt x="35318" y="2546250"/>
                      <a:pt x="-1987" y="2433080"/>
                      <a:pt x="81" y="2240724"/>
                    </a:cubicBezTo>
                    <a:close/>
                  </a:path>
                </a:pathLst>
              </a:custGeom>
              <a:solidFill>
                <a:schemeClr val="accent3">
                  <a:lumMod val="40000"/>
                  <a:lumOff val="60000"/>
                </a:schemeClr>
              </a:solidFill>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rPr>
                  <a:t> </a:t>
                </a:r>
              </a:p>
            </p:txBody>
          </p:sp>
          <p:pic>
            <p:nvPicPr>
              <p:cNvPr id="105" name="Picture 104" descr="Shape&#10;&#10;Description automatically generated with low confidence">
                <a:extLst>
                  <a:ext uri="{FF2B5EF4-FFF2-40B4-BE49-F238E27FC236}">
                    <a16:creationId xmlns:a16="http://schemas.microsoft.com/office/drawing/2014/main" id="{FEE8F70A-F68A-0058-11D7-F9C1E4D0DCF3}"/>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7094" t="13133" r="7094" b="13133"/>
              <a:stretch/>
            </p:blipFill>
            <p:spPr>
              <a:xfrm>
                <a:off x="7860168" y="2734338"/>
                <a:ext cx="319942" cy="274909"/>
              </a:xfrm>
              <a:prstGeom prst="rect">
                <a:avLst/>
              </a:prstGeom>
            </p:spPr>
          </p:pic>
        </p:grpSp>
        <p:pic>
          <p:nvPicPr>
            <p:cNvPr id="111" name="Picture 110" descr="Icon&#10;&#10;Description automatically generated">
              <a:extLst>
                <a:ext uri="{FF2B5EF4-FFF2-40B4-BE49-F238E27FC236}">
                  <a16:creationId xmlns:a16="http://schemas.microsoft.com/office/drawing/2014/main" id="{B8DF43A9-7F70-3CBC-053D-9DDCA0FF59A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250492" y="5010122"/>
              <a:ext cx="323737" cy="471010"/>
            </a:xfrm>
            <a:prstGeom prst="rect">
              <a:avLst/>
            </a:prstGeom>
          </p:spPr>
        </p:pic>
        <p:pic>
          <p:nvPicPr>
            <p:cNvPr id="118" name="Picture 117" descr="Icon&#10;&#10;Description automatically generated">
              <a:extLst>
                <a:ext uri="{FF2B5EF4-FFF2-40B4-BE49-F238E27FC236}">
                  <a16:creationId xmlns:a16="http://schemas.microsoft.com/office/drawing/2014/main" id="{319728B0-12F0-28E3-A629-19DFC327D978}"/>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677439" y="3722910"/>
              <a:ext cx="323737" cy="471010"/>
            </a:xfrm>
            <a:prstGeom prst="rect">
              <a:avLst/>
            </a:prstGeom>
          </p:spPr>
        </p:pic>
        <p:sp>
          <p:nvSpPr>
            <p:cNvPr id="121" name="Isosceles Triangle 120">
              <a:extLst>
                <a:ext uri="{FF2B5EF4-FFF2-40B4-BE49-F238E27FC236}">
                  <a16:creationId xmlns:a16="http://schemas.microsoft.com/office/drawing/2014/main" id="{E7EAEE6E-6A00-96E8-501E-00E57FCAAA99}"/>
                </a:ext>
              </a:extLst>
            </p:cNvPr>
            <p:cNvSpPr/>
            <p:nvPr/>
          </p:nvSpPr>
          <p:spPr>
            <a:xfrm rot="5400000">
              <a:off x="8029643" y="3902297"/>
              <a:ext cx="93114" cy="80270"/>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a:ea typeface="+mn-ea"/>
                <a:cs typeface="+mn-cs"/>
              </a:endParaRPr>
            </a:p>
          </p:txBody>
        </p:sp>
        <p:sp>
          <p:nvSpPr>
            <p:cNvPr id="122" name="TextBox 121">
              <a:extLst>
                <a:ext uri="{FF2B5EF4-FFF2-40B4-BE49-F238E27FC236}">
                  <a16:creationId xmlns:a16="http://schemas.microsoft.com/office/drawing/2014/main" id="{FFE91D7A-5A0F-EF16-8172-94CEBF650FF7}"/>
                </a:ext>
              </a:extLst>
            </p:cNvPr>
            <p:cNvSpPr txBox="1"/>
            <p:nvPr/>
          </p:nvSpPr>
          <p:spPr>
            <a:xfrm>
              <a:off x="7771971" y="1957699"/>
              <a:ext cx="927852" cy="215444"/>
            </a:xfrm>
            <a:prstGeom prst="rect">
              <a:avLst/>
            </a:prstGeom>
            <a:noFill/>
          </p:spPr>
          <p:txBody>
            <a:bodyPr wrap="squar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4B251">
                      <a:lumMod val="75000"/>
                    </a:srgbClr>
                  </a:solidFill>
                  <a:effectLst/>
                  <a:uLnTx/>
                  <a:uFillTx/>
                  <a:latin typeface="Avenir Book" panose="02000503020000020003" pitchFamily="2" charset="0"/>
                  <a:ea typeface="+mn-ea"/>
                  <a:cs typeface="+mn-cs"/>
                </a:rPr>
                <a:t>RP2D</a:t>
              </a:r>
              <a:endParaRPr kumimoji="0" lang="en-US" sz="1400" b="0" i="0" u="none" strike="noStrike" kern="1200" cap="none" spc="0" normalizeH="0" baseline="30000" noProof="0">
                <a:ln>
                  <a:noFill/>
                </a:ln>
                <a:solidFill>
                  <a:srgbClr val="F4B251">
                    <a:lumMod val="75000"/>
                  </a:srgbClr>
                </a:solidFill>
                <a:effectLst/>
                <a:uLnTx/>
                <a:uFillTx/>
                <a:latin typeface="Avenir Book" panose="02000503020000020003" pitchFamily="2" charset="0"/>
                <a:ea typeface="+mn-ea"/>
                <a:cs typeface="+mn-cs"/>
              </a:endParaRPr>
            </a:p>
          </p:txBody>
        </p:sp>
      </p:grpSp>
      <p:grpSp>
        <p:nvGrpSpPr>
          <p:cNvPr id="4" name="Group 3">
            <a:extLst>
              <a:ext uri="{FF2B5EF4-FFF2-40B4-BE49-F238E27FC236}">
                <a16:creationId xmlns:a16="http://schemas.microsoft.com/office/drawing/2014/main" id="{E68A497A-08B2-7CF4-89B3-8A46E262591C}"/>
              </a:ext>
            </a:extLst>
          </p:cNvPr>
          <p:cNvGrpSpPr/>
          <p:nvPr/>
        </p:nvGrpSpPr>
        <p:grpSpPr>
          <a:xfrm>
            <a:off x="4169535" y="1748041"/>
            <a:ext cx="2832338" cy="1858959"/>
            <a:chOff x="9388425" y="1748041"/>
            <a:chExt cx="2832338" cy="1858959"/>
          </a:xfrm>
        </p:grpSpPr>
        <p:cxnSp>
          <p:nvCxnSpPr>
            <p:cNvPr id="124" name="Straight Connector 123">
              <a:extLst>
                <a:ext uri="{FF2B5EF4-FFF2-40B4-BE49-F238E27FC236}">
                  <a16:creationId xmlns:a16="http://schemas.microsoft.com/office/drawing/2014/main" id="{DF8E0464-0D3D-F6B7-BADA-8C07E66F255C}"/>
                </a:ext>
              </a:extLst>
            </p:cNvPr>
            <p:cNvCxnSpPr>
              <a:cxnSpLocks/>
            </p:cNvCxnSpPr>
            <p:nvPr/>
          </p:nvCxnSpPr>
          <p:spPr>
            <a:xfrm>
              <a:off x="9388425" y="2084338"/>
              <a:ext cx="2691640" cy="0"/>
            </a:xfrm>
            <a:prstGeom prst="line">
              <a:avLst/>
            </a:prstGeom>
            <a:ln>
              <a:solidFill>
                <a:schemeClr val="accent1">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125" name="TextBox 124">
              <a:extLst>
                <a:ext uri="{FF2B5EF4-FFF2-40B4-BE49-F238E27FC236}">
                  <a16:creationId xmlns:a16="http://schemas.microsoft.com/office/drawing/2014/main" id="{9EEE110D-9576-6A51-373B-557201AC3540}"/>
                </a:ext>
              </a:extLst>
            </p:cNvPr>
            <p:cNvSpPr txBox="1"/>
            <p:nvPr/>
          </p:nvSpPr>
          <p:spPr>
            <a:xfrm>
              <a:off x="9388425" y="1748041"/>
              <a:ext cx="2832338" cy="276999"/>
            </a:xfrm>
            <a:prstGeom prst="rect">
              <a:avLst/>
            </a:prstGeom>
            <a:noFill/>
          </p:spPr>
          <p:txBody>
            <a:bodyPr wrap="square" lIns="0" tIns="0" rIns="0" bIns="0" rtlCol="0" anchor="t">
              <a:spAutoFit/>
            </a:bodyPr>
            <a:lstStyle>
              <a:defPPr>
                <a:defRPr lang="en-US"/>
              </a:defPPr>
              <a:lvl1pPr>
                <a:defRPr>
                  <a:solidFill>
                    <a:schemeClr val="accent1"/>
                  </a:solidFill>
                  <a:latin typeface="Roboto Slab Black" pitchFamily="2" charset="0"/>
                  <a:ea typeface="Roboto Slab Black" pitchFamily="2"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Roboto Slab Black" pitchFamily="2" charset="0"/>
                  <a:ea typeface="Roboto Slab Black" pitchFamily="2" charset="0"/>
                  <a:cs typeface="+mn-cs"/>
                </a:rPr>
                <a:t>PRIMARY ENDPOINTS</a:t>
              </a:r>
            </a:p>
          </p:txBody>
        </p:sp>
        <p:sp>
          <p:nvSpPr>
            <p:cNvPr id="127" name="TextBox 126">
              <a:extLst>
                <a:ext uri="{FF2B5EF4-FFF2-40B4-BE49-F238E27FC236}">
                  <a16:creationId xmlns:a16="http://schemas.microsoft.com/office/drawing/2014/main" id="{2473C3B9-64D1-4FEF-EF81-F4E428B4DA99}"/>
                </a:ext>
              </a:extLst>
            </p:cNvPr>
            <p:cNvSpPr txBox="1"/>
            <p:nvPr/>
          </p:nvSpPr>
          <p:spPr>
            <a:xfrm>
              <a:off x="9388425" y="2222005"/>
              <a:ext cx="2482099" cy="1384995"/>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58595B">
                      <a:lumMod val="40000"/>
                      <a:lumOff val="60000"/>
                    </a:srgbClr>
                  </a:solidFill>
                  <a:effectLst/>
                  <a:uLnTx/>
                  <a:uFillTx/>
                  <a:latin typeface="Avenir Medium" panose="02000603020000020003" pitchFamily="2" charset="0"/>
                  <a:ea typeface="+mn-ea"/>
                  <a:cs typeface="+mn-cs"/>
                </a:rPr>
                <a:t>Phase 1b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lumMod val="40000"/>
                      <a:lumOff val="60000"/>
                    </a:srgbClr>
                  </a:solidFill>
                  <a:effectLst/>
                  <a:uLnTx/>
                  <a:uFillTx/>
                  <a:latin typeface="Avenir"/>
                  <a:ea typeface="+mn-ea"/>
                  <a:cs typeface="+mn-cs"/>
                </a:rPr>
                <a:t>Safety, characterization of DLTs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lumMod val="40000"/>
                      <a:lumOff val="60000"/>
                    </a:srgbClr>
                  </a:solidFill>
                  <a:effectLst/>
                  <a:uLnTx/>
                  <a:uFillTx/>
                  <a:latin typeface="Avenir"/>
                  <a:ea typeface="+mn-ea"/>
                  <a:cs typeface="+mn-cs"/>
                </a:rPr>
                <a:t>Determination of RP2D</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srgbClr val="58595B"/>
                </a:solidFill>
                <a:effectLst/>
                <a:uLnTx/>
                <a:uFillTx/>
                <a:latin typeface="Avenir"/>
                <a:ea typeface="+mn-ea"/>
                <a:cs typeface="+mn-cs"/>
              </a:endParaRPr>
            </a:p>
          </p:txBody>
        </p:sp>
      </p:grpSp>
      <p:sp>
        <p:nvSpPr>
          <p:cNvPr id="91" name="TextBox 90">
            <a:extLst>
              <a:ext uri="{FF2B5EF4-FFF2-40B4-BE49-F238E27FC236}">
                <a16:creationId xmlns:a16="http://schemas.microsoft.com/office/drawing/2014/main" id="{0ABFEA31-6F12-CD1D-E4B0-251F8504B9BD}"/>
              </a:ext>
            </a:extLst>
          </p:cNvPr>
          <p:cNvSpPr txBox="1"/>
          <p:nvPr/>
        </p:nvSpPr>
        <p:spPr>
          <a:xfrm>
            <a:off x="4169535" y="3456666"/>
            <a:ext cx="2482099" cy="553998"/>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58595B"/>
                </a:solidFill>
                <a:effectLst/>
                <a:uLnTx/>
                <a:uFillTx/>
                <a:latin typeface="Avenir Medium" panose="02000603020000020003" pitchFamily="2" charset="0"/>
                <a:ea typeface="+mn-ea"/>
                <a:cs typeface="+mn-cs"/>
              </a:rPr>
              <a:t>Phase 2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a:ea typeface="+mn-ea"/>
                <a:cs typeface="+mn-cs"/>
              </a:rPr>
              <a:t>ORR (RECIST 1.1)</a:t>
            </a:r>
            <a:endParaRPr kumimoji="0" lang="en-US" sz="1800" b="0" i="0" u="none" strike="noStrike" kern="1200" cap="none" spc="0" normalizeH="0" baseline="0" noProof="0">
              <a:ln>
                <a:noFill/>
              </a:ln>
              <a:solidFill>
                <a:srgbClr val="FF00FF"/>
              </a:solidFill>
              <a:effectLst/>
              <a:uLnTx/>
              <a:uFillTx/>
              <a:latin typeface="Avenir"/>
              <a:ea typeface="+mn-ea"/>
              <a:cs typeface="+mn-cs"/>
            </a:endParaRPr>
          </a:p>
        </p:txBody>
      </p:sp>
      <p:cxnSp>
        <p:nvCxnSpPr>
          <p:cNvPr id="19" name="Straight Connector 18">
            <a:extLst>
              <a:ext uri="{FF2B5EF4-FFF2-40B4-BE49-F238E27FC236}">
                <a16:creationId xmlns:a16="http://schemas.microsoft.com/office/drawing/2014/main" id="{9E741BA8-CD31-B7B1-A829-FE51B77580A0}"/>
              </a:ext>
            </a:extLst>
          </p:cNvPr>
          <p:cNvCxnSpPr>
            <a:cxnSpLocks/>
          </p:cNvCxnSpPr>
          <p:nvPr/>
        </p:nvCxnSpPr>
        <p:spPr>
          <a:xfrm>
            <a:off x="4042161" y="3466191"/>
            <a:ext cx="0" cy="2014941"/>
          </a:xfrm>
          <a:prstGeom prst="line">
            <a:avLst/>
          </a:prstGeom>
          <a:ln w="3810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5D72C95C-E21C-AE6A-0424-8589BD39EB4C}"/>
              </a:ext>
            </a:extLst>
          </p:cNvPr>
          <p:cNvSpPr txBox="1"/>
          <p:nvPr/>
        </p:nvSpPr>
        <p:spPr>
          <a:xfrm>
            <a:off x="4169535" y="1748041"/>
            <a:ext cx="2832338" cy="276999"/>
          </a:xfrm>
          <a:prstGeom prst="rect">
            <a:avLst/>
          </a:prstGeom>
          <a:noFill/>
        </p:spPr>
        <p:txBody>
          <a:bodyPr wrap="square" lIns="0" tIns="0" rIns="0" bIns="0" rtlCol="0" anchor="t">
            <a:spAutoFit/>
          </a:bodyPr>
          <a:lstStyle>
            <a:defPPr>
              <a:defRPr lang="en-US"/>
            </a:defPPr>
            <a:lvl1pPr>
              <a:defRPr>
                <a:solidFill>
                  <a:schemeClr val="accent1"/>
                </a:solidFill>
                <a:latin typeface="Roboto Slab Black" pitchFamily="2" charset="0"/>
                <a:ea typeface="Roboto Slab Black" pitchFamily="2"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Roboto Slab Black" pitchFamily="2" charset="0"/>
                <a:ea typeface="Roboto Slab Black" pitchFamily="2" charset="0"/>
                <a:cs typeface="+mn-cs"/>
              </a:rPr>
              <a:t>PRIMARY ENDPOINTS</a:t>
            </a:r>
          </a:p>
        </p:txBody>
      </p:sp>
      <p:cxnSp>
        <p:nvCxnSpPr>
          <p:cNvPr id="21" name="Straight Connector 20">
            <a:extLst>
              <a:ext uri="{FF2B5EF4-FFF2-40B4-BE49-F238E27FC236}">
                <a16:creationId xmlns:a16="http://schemas.microsoft.com/office/drawing/2014/main" id="{0490B9C5-20AC-4656-4A03-7DE993D1F318}"/>
              </a:ext>
            </a:extLst>
          </p:cNvPr>
          <p:cNvCxnSpPr>
            <a:cxnSpLocks/>
          </p:cNvCxnSpPr>
          <p:nvPr/>
        </p:nvCxnSpPr>
        <p:spPr>
          <a:xfrm>
            <a:off x="4169535" y="2084338"/>
            <a:ext cx="2686143" cy="0"/>
          </a:xfrm>
          <a:prstGeom prst="line">
            <a:avLst/>
          </a:prstGeom>
          <a:ln>
            <a:solidFill>
              <a:schemeClr val="accent1">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5147741B-D56E-8F42-E328-DF899FAFD890}"/>
              </a:ext>
            </a:extLst>
          </p:cNvPr>
          <p:cNvSpPr txBox="1"/>
          <p:nvPr/>
        </p:nvSpPr>
        <p:spPr>
          <a:xfrm>
            <a:off x="4170043" y="4521410"/>
            <a:ext cx="3037398" cy="276999"/>
          </a:xfrm>
          <a:prstGeom prst="rect">
            <a:avLst/>
          </a:prstGeom>
          <a:noFill/>
        </p:spPr>
        <p:txBody>
          <a:bodyPr wrap="square" lIns="0" tIns="0" rIns="0" bIns="0" rtlCol="0" anchor="t">
            <a:spAutoFit/>
          </a:bodyPr>
          <a:lstStyle>
            <a:defPPr>
              <a:defRPr lang="en-US"/>
            </a:defPPr>
            <a:lvl1pPr>
              <a:defRPr>
                <a:solidFill>
                  <a:schemeClr val="accent1"/>
                </a:solidFill>
                <a:latin typeface="Roboto Slab Black" pitchFamily="2" charset="0"/>
                <a:ea typeface="Roboto Slab Black" pitchFamily="2"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45366"/>
                </a:solidFill>
                <a:effectLst/>
                <a:uLnTx/>
                <a:uFillTx/>
                <a:latin typeface="Roboto Slab Black" pitchFamily="2" charset="0"/>
                <a:ea typeface="Roboto Slab Black" pitchFamily="2" charset="0"/>
                <a:cs typeface="+mn-cs"/>
              </a:rPr>
              <a:t>SECONDARY ENDPOINT</a:t>
            </a:r>
          </a:p>
        </p:txBody>
      </p:sp>
      <p:cxnSp>
        <p:nvCxnSpPr>
          <p:cNvPr id="26" name="Straight Connector 25">
            <a:extLst>
              <a:ext uri="{FF2B5EF4-FFF2-40B4-BE49-F238E27FC236}">
                <a16:creationId xmlns:a16="http://schemas.microsoft.com/office/drawing/2014/main" id="{B9B59723-8A5F-6267-FED8-E6487AF25B16}"/>
              </a:ext>
            </a:extLst>
          </p:cNvPr>
          <p:cNvCxnSpPr>
            <a:cxnSpLocks/>
          </p:cNvCxnSpPr>
          <p:nvPr/>
        </p:nvCxnSpPr>
        <p:spPr>
          <a:xfrm>
            <a:off x="4170043" y="4857707"/>
            <a:ext cx="2831830" cy="0"/>
          </a:xfrm>
          <a:prstGeom prst="line">
            <a:avLst/>
          </a:prstGeom>
          <a:ln>
            <a:solidFill>
              <a:schemeClr val="accent1">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54E4EE25-096E-59C4-CC84-DE119D64A66F}"/>
              </a:ext>
            </a:extLst>
          </p:cNvPr>
          <p:cNvSpPr txBox="1"/>
          <p:nvPr/>
        </p:nvSpPr>
        <p:spPr>
          <a:xfrm>
            <a:off x="4169535" y="4962512"/>
            <a:ext cx="3207301" cy="553998"/>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58595B"/>
                </a:solidFill>
                <a:effectLst/>
                <a:uLnTx/>
                <a:uFillTx/>
                <a:latin typeface="Avenir Medium" panose="02000603020000020003" pitchFamily="2" charset="0"/>
                <a:ea typeface="+mn-ea"/>
                <a:cs typeface="+mn-cs"/>
              </a:rPr>
              <a:t>Phase 2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a:ea typeface="+mn-ea"/>
                <a:cs typeface="+mn-cs"/>
              </a:rPr>
              <a:t>Progression-Free Survival (PFS)</a:t>
            </a:r>
          </a:p>
        </p:txBody>
      </p:sp>
      <p:sp>
        <p:nvSpPr>
          <p:cNvPr id="3" name="TextBox 2">
            <a:extLst>
              <a:ext uri="{FF2B5EF4-FFF2-40B4-BE49-F238E27FC236}">
                <a16:creationId xmlns:a16="http://schemas.microsoft.com/office/drawing/2014/main" id="{6E546C22-E163-16A3-709D-5371B289BAA1}"/>
              </a:ext>
            </a:extLst>
          </p:cNvPr>
          <p:cNvSpPr txBox="1"/>
          <p:nvPr/>
        </p:nvSpPr>
        <p:spPr>
          <a:xfrm>
            <a:off x="324305" y="2922099"/>
            <a:ext cx="2881341" cy="923330"/>
          </a:xfrm>
          <a:prstGeom prst="rect">
            <a:avLst/>
          </a:prstGeom>
          <a:noFill/>
        </p:spPr>
        <p:txBody>
          <a:bodyPr wrap="square" rtlCol="0" anchor="b">
            <a:spAutoFit/>
          </a:bodyPr>
          <a:lstStyle/>
          <a:p>
            <a:pPr marL="0" marR="0" lvl="0" indent="0" algn="l" defTabSz="746125"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Medium" panose="02000603020000020003" pitchFamily="2" charset="0"/>
                <a:ea typeface="+mn-ea"/>
                <a:cs typeface="+mn-cs"/>
              </a:rPr>
              <a:t>Single arm trial</a:t>
            </a:r>
          </a:p>
          <a:p>
            <a:pPr marL="0" marR="0" lvl="0" indent="0" algn="l" defTabSz="746125"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Medium" panose="02000603020000020003" pitchFamily="2" charset="0"/>
                <a:ea typeface="+mn-ea"/>
                <a:cs typeface="+mn-cs"/>
              </a:rPr>
              <a:t>Ph 1b: 	N=14</a:t>
            </a:r>
            <a:r>
              <a:rPr kumimoji="0" lang="en-US" sz="1800" b="0" i="0" u="none" strike="noStrike" kern="1200" cap="none" spc="0" normalizeH="0" baseline="0" noProof="0">
                <a:ln>
                  <a:noFill/>
                </a:ln>
                <a:solidFill>
                  <a:srgbClr val="58595B"/>
                </a:solidFill>
                <a:effectLst/>
                <a:uLnTx/>
                <a:uFillTx/>
                <a:latin typeface="Myriad Pro" panose="020B0503030403020204" pitchFamily="34" charset="0"/>
                <a:ea typeface="+mn-ea"/>
                <a:cs typeface="+mn-cs"/>
              </a:rPr>
              <a:t>−</a:t>
            </a:r>
            <a:r>
              <a:rPr kumimoji="0" lang="en-US" sz="1800" b="0" i="0" u="none" strike="noStrike" kern="1200" cap="none" spc="0" normalizeH="0" baseline="0" noProof="0">
                <a:ln>
                  <a:noFill/>
                </a:ln>
                <a:solidFill>
                  <a:srgbClr val="58595B"/>
                </a:solidFill>
                <a:effectLst/>
                <a:uLnTx/>
                <a:uFillTx/>
                <a:latin typeface="Avenir Medium" panose="02000603020000020003" pitchFamily="2" charset="0"/>
                <a:ea typeface="+mn-ea"/>
                <a:cs typeface="+mn-cs"/>
              </a:rPr>
              <a:t>16</a:t>
            </a:r>
          </a:p>
          <a:p>
            <a:pPr marL="0" marR="0" lvl="0" indent="0" algn="l" defTabSz="746125"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Medium" panose="02000603020000020003" pitchFamily="2" charset="0"/>
                <a:ea typeface="+mn-ea"/>
                <a:cs typeface="+mn-cs"/>
              </a:rPr>
              <a:t>Ph 2: 	N=34</a:t>
            </a:r>
          </a:p>
        </p:txBody>
      </p:sp>
      <p:sp>
        <p:nvSpPr>
          <p:cNvPr id="5" name="TextBox 4">
            <a:extLst>
              <a:ext uri="{FF2B5EF4-FFF2-40B4-BE49-F238E27FC236}">
                <a16:creationId xmlns:a16="http://schemas.microsoft.com/office/drawing/2014/main" id="{59E32864-FE5C-8699-D4C8-60EDBB6BB100}"/>
              </a:ext>
            </a:extLst>
          </p:cNvPr>
          <p:cNvSpPr txBox="1"/>
          <p:nvPr/>
        </p:nvSpPr>
        <p:spPr>
          <a:xfrm>
            <a:off x="324305" y="2141082"/>
            <a:ext cx="3044906" cy="646331"/>
          </a:xfrm>
          <a:prstGeom prst="rect">
            <a:avLst/>
          </a:prstGeom>
          <a:noFill/>
        </p:spPr>
        <p:txBody>
          <a:bodyPr wrap="square"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8595B"/>
                </a:solidFill>
                <a:effectLst/>
                <a:uLnTx/>
                <a:uFillTx/>
                <a:latin typeface="Avenir Medium" panose="02000603020000020003" pitchFamily="2" charset="0"/>
                <a:ea typeface="+mn-ea"/>
                <a:cs typeface="+mn-cs"/>
              </a:rPr>
              <a:t>Metastatic TNBC relapsed or progressed</a:t>
            </a:r>
          </a:p>
        </p:txBody>
      </p:sp>
      <p:sp>
        <p:nvSpPr>
          <p:cNvPr id="6" name="Rectangle 5">
            <a:hlinkClick r:id="rId4" action="ppaction://hlinksldjump"/>
            <a:extLst>
              <a:ext uri="{FF2B5EF4-FFF2-40B4-BE49-F238E27FC236}">
                <a16:creationId xmlns:a16="http://schemas.microsoft.com/office/drawing/2014/main" id="{6195444C-4E2F-2212-2EA5-93401B31D837}"/>
              </a:ext>
            </a:extLst>
          </p:cNvPr>
          <p:cNvSpPr/>
          <p:nvPr/>
        </p:nvSpPr>
        <p:spPr>
          <a:xfrm>
            <a:off x="11077014" y="6189744"/>
            <a:ext cx="1095375" cy="666750"/>
          </a:xfrm>
          <a:prstGeom prst="rect">
            <a:avLst/>
          </a:prstGeom>
          <a:solidFill>
            <a:srgbClr val="FFFFFF">
              <a:alpha val="0"/>
            </a:srgbClr>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5366"/>
              </a:solidFill>
              <a:effectLst/>
              <a:uLnTx/>
              <a:uFillTx/>
              <a:latin typeface="Avenir Book" panose="02000503020000020003" pitchFamily="2" charset="0"/>
              <a:ea typeface="+mn-ea"/>
              <a:cs typeface="+mn-cs"/>
            </a:endParaRPr>
          </a:p>
        </p:txBody>
      </p:sp>
      <p:sp>
        <p:nvSpPr>
          <p:cNvPr id="9" name="TextBox 8">
            <a:extLst>
              <a:ext uri="{FF2B5EF4-FFF2-40B4-BE49-F238E27FC236}">
                <a16:creationId xmlns:a16="http://schemas.microsoft.com/office/drawing/2014/main" id="{7A0EE7A5-B33B-03C6-A53C-E3D7A25EAC2D}"/>
              </a:ext>
            </a:extLst>
          </p:cNvPr>
          <p:cNvSpPr txBox="1"/>
          <p:nvPr/>
        </p:nvSpPr>
        <p:spPr>
          <a:xfrm>
            <a:off x="1263751" y="4568660"/>
            <a:ext cx="1271182" cy="553998"/>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600">
                <a:solidFill>
                  <a:schemeClr val="accent1">
                    <a:alpha val="50000"/>
                  </a:schemeClr>
                </a:solidFill>
                <a:latin typeface="Roboto Slab Medium" pitchFamily="2" charset="0"/>
                <a:ea typeface="Roboto Slab Medium" pitchFamily="2" charset="0"/>
              </a:rPr>
              <a:t>TNB</a:t>
            </a:r>
            <a:r>
              <a:rPr kumimoji="0" lang="en-US" sz="3600" b="0" i="0" u="none" strike="noStrike" kern="1200" cap="none" spc="0" normalizeH="0" baseline="0" noProof="0">
                <a:ln>
                  <a:noFill/>
                </a:ln>
                <a:solidFill>
                  <a:schemeClr val="accent1">
                    <a:alpha val="50000"/>
                  </a:schemeClr>
                </a:solidFill>
                <a:effectLst/>
                <a:uLnTx/>
                <a:uFillTx/>
                <a:latin typeface="Roboto Slab Medium" pitchFamily="2" charset="0"/>
                <a:ea typeface="Roboto Slab Medium" pitchFamily="2" charset="0"/>
                <a:cs typeface="+mn-cs"/>
              </a:rPr>
              <a:t>C</a:t>
            </a:r>
          </a:p>
        </p:txBody>
      </p:sp>
    </p:spTree>
    <p:extLst>
      <p:ext uri="{BB962C8B-B14F-4D97-AF65-F5344CB8AC3E}">
        <p14:creationId xmlns:p14="http://schemas.microsoft.com/office/powerpoint/2010/main" val="335216437"/>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B1946A5-86BE-084C-CD2F-0EA8BF68F522}"/>
              </a:ext>
            </a:extLst>
          </p:cNvPr>
          <p:cNvSpPr/>
          <p:nvPr/>
        </p:nvSpPr>
        <p:spPr>
          <a:xfrm>
            <a:off x="-3695" y="0"/>
            <a:ext cx="12199486" cy="6868622"/>
          </a:xfrm>
          <a:prstGeom prst="rect">
            <a:avLst/>
          </a:prstGeom>
          <a:solidFill>
            <a:srgbClr val="EBEDF2"/>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pic>
        <p:nvPicPr>
          <p:cNvPr id="18" name="Picture 17" descr="A screenshot of a computer screen&#10;&#10;Description automatically generated">
            <a:extLst>
              <a:ext uri="{FF2B5EF4-FFF2-40B4-BE49-F238E27FC236}">
                <a16:creationId xmlns:a16="http://schemas.microsoft.com/office/drawing/2014/main" id="{510CB7EE-AC7D-676F-DF17-525E37CEB0F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632460"/>
            <a:ext cx="12192000" cy="4428242"/>
          </a:xfrm>
          <a:prstGeom prst="rect">
            <a:avLst/>
          </a:prstGeom>
          <a:ln>
            <a:noFill/>
          </a:ln>
        </p:spPr>
      </p:pic>
      <p:sp>
        <p:nvSpPr>
          <p:cNvPr id="6" name="Rectangle 5">
            <a:hlinkClick r:id="rId3" action="ppaction://hlinksldjump"/>
            <a:extLst>
              <a:ext uri="{FF2B5EF4-FFF2-40B4-BE49-F238E27FC236}">
                <a16:creationId xmlns:a16="http://schemas.microsoft.com/office/drawing/2014/main" id="{27E47119-96DA-6840-E13E-41E42FBB8658}"/>
              </a:ext>
            </a:extLst>
          </p:cNvPr>
          <p:cNvSpPr/>
          <p:nvPr/>
        </p:nvSpPr>
        <p:spPr>
          <a:xfrm>
            <a:off x="22857" y="618464"/>
            <a:ext cx="1207008" cy="731520"/>
          </a:xfrm>
          <a:prstGeom prst="rect">
            <a:avLst/>
          </a:prstGeom>
          <a:solidFill>
            <a:schemeClr val="bg2">
              <a:alpha val="0"/>
            </a:schemeClr>
          </a:solidFill>
          <a:ln w="2857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58" name="Rectangle 57">
            <a:hlinkClick r:id="rId4" action="ppaction://hlinksldjump"/>
            <a:extLst>
              <a:ext uri="{FF2B5EF4-FFF2-40B4-BE49-F238E27FC236}">
                <a16:creationId xmlns:a16="http://schemas.microsoft.com/office/drawing/2014/main" id="{80ACC2C1-F5E9-42E2-F94A-B3052AC80E2D}"/>
              </a:ext>
            </a:extLst>
          </p:cNvPr>
          <p:cNvSpPr/>
          <p:nvPr/>
        </p:nvSpPr>
        <p:spPr>
          <a:xfrm>
            <a:off x="4123935" y="618464"/>
            <a:ext cx="1207008" cy="731520"/>
          </a:xfrm>
          <a:prstGeom prst="rect">
            <a:avLst/>
          </a:prstGeom>
          <a:solidFill>
            <a:schemeClr val="bg2">
              <a:alpha val="0"/>
            </a:schemeClr>
          </a:solidFill>
          <a:ln w="2857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79" name="Rectangle 78">
            <a:hlinkClick r:id="rId5" action="ppaction://hlinksldjump"/>
            <a:extLst>
              <a:ext uri="{FF2B5EF4-FFF2-40B4-BE49-F238E27FC236}">
                <a16:creationId xmlns:a16="http://schemas.microsoft.com/office/drawing/2014/main" id="{9FA8E4B3-8DAD-4A5F-3C78-3826FFBAFBB2}"/>
              </a:ext>
            </a:extLst>
          </p:cNvPr>
          <p:cNvSpPr/>
          <p:nvPr/>
        </p:nvSpPr>
        <p:spPr>
          <a:xfrm>
            <a:off x="9592039" y="4260402"/>
            <a:ext cx="1207008" cy="731520"/>
          </a:xfrm>
          <a:prstGeom prst="rect">
            <a:avLst/>
          </a:prstGeom>
          <a:solidFill>
            <a:schemeClr val="bg2">
              <a:alpha val="0"/>
            </a:schemeClr>
          </a:solidFill>
          <a:ln w="2857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80" name="Rectangle 79">
            <a:hlinkClick r:id="rId6" action="ppaction://hlinksldjump"/>
            <a:extLst>
              <a:ext uri="{FF2B5EF4-FFF2-40B4-BE49-F238E27FC236}">
                <a16:creationId xmlns:a16="http://schemas.microsoft.com/office/drawing/2014/main" id="{20C2BBF1-82A5-3A2D-D12C-E5C3C149137C}"/>
              </a:ext>
            </a:extLst>
          </p:cNvPr>
          <p:cNvSpPr/>
          <p:nvPr/>
        </p:nvSpPr>
        <p:spPr>
          <a:xfrm>
            <a:off x="6857987" y="3356442"/>
            <a:ext cx="1207008" cy="731520"/>
          </a:xfrm>
          <a:prstGeom prst="rect">
            <a:avLst/>
          </a:prstGeom>
          <a:solidFill>
            <a:schemeClr val="bg2">
              <a:alpha val="0"/>
            </a:schemeClr>
          </a:solidFill>
          <a:ln w="2857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22" name="Rectangle 21">
            <a:hlinkClick r:id="rId7" action="ppaction://hlinksldjump"/>
            <a:extLst>
              <a:ext uri="{FF2B5EF4-FFF2-40B4-BE49-F238E27FC236}">
                <a16:creationId xmlns:a16="http://schemas.microsoft.com/office/drawing/2014/main" id="{320F7654-C4DA-0505-5C9E-CDB0704BB520}"/>
              </a:ext>
            </a:extLst>
          </p:cNvPr>
          <p:cNvSpPr/>
          <p:nvPr/>
        </p:nvSpPr>
        <p:spPr>
          <a:xfrm>
            <a:off x="5490961" y="618464"/>
            <a:ext cx="1207008" cy="731520"/>
          </a:xfrm>
          <a:prstGeom prst="rect">
            <a:avLst/>
          </a:prstGeom>
          <a:solidFill>
            <a:schemeClr val="bg2">
              <a:alpha val="0"/>
            </a:schemeClr>
          </a:solidFill>
          <a:ln w="2857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24" name="Rectangle 23">
            <a:hlinkClick r:id="rId8" action="ppaction://hlinksldjump"/>
            <a:extLst>
              <a:ext uri="{FF2B5EF4-FFF2-40B4-BE49-F238E27FC236}">
                <a16:creationId xmlns:a16="http://schemas.microsoft.com/office/drawing/2014/main" id="{1075EF67-DE0F-D356-92BE-DAB2D6951148}"/>
              </a:ext>
            </a:extLst>
          </p:cNvPr>
          <p:cNvSpPr/>
          <p:nvPr/>
        </p:nvSpPr>
        <p:spPr>
          <a:xfrm>
            <a:off x="9592039" y="2433741"/>
            <a:ext cx="1207008" cy="731520"/>
          </a:xfrm>
          <a:prstGeom prst="rect">
            <a:avLst/>
          </a:prstGeom>
          <a:solidFill>
            <a:schemeClr val="bg2">
              <a:alpha val="0"/>
            </a:schemeClr>
          </a:solidFill>
          <a:ln w="2857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30" name="Rectangle 29">
            <a:hlinkClick r:id="rId9" action="ppaction://hlinksldjump"/>
            <a:extLst>
              <a:ext uri="{FF2B5EF4-FFF2-40B4-BE49-F238E27FC236}">
                <a16:creationId xmlns:a16="http://schemas.microsoft.com/office/drawing/2014/main" id="{45F1EA9C-CCAF-5E87-DA73-2DC68AFA6B31}"/>
              </a:ext>
            </a:extLst>
          </p:cNvPr>
          <p:cNvSpPr/>
          <p:nvPr/>
        </p:nvSpPr>
        <p:spPr>
          <a:xfrm>
            <a:off x="4123935" y="3356442"/>
            <a:ext cx="1207008" cy="731520"/>
          </a:xfrm>
          <a:prstGeom prst="rect">
            <a:avLst/>
          </a:prstGeom>
          <a:solidFill>
            <a:schemeClr val="bg2">
              <a:alpha val="0"/>
            </a:schemeClr>
          </a:solidFill>
          <a:ln w="2857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31" name="Rectangle 30">
            <a:hlinkClick r:id="rId10" action="ppaction://hlinksldjump"/>
            <a:extLst>
              <a:ext uri="{FF2B5EF4-FFF2-40B4-BE49-F238E27FC236}">
                <a16:creationId xmlns:a16="http://schemas.microsoft.com/office/drawing/2014/main" id="{65F9EDDD-D4EC-BD9A-EE77-4391D9C8E3E6}"/>
              </a:ext>
            </a:extLst>
          </p:cNvPr>
          <p:cNvSpPr/>
          <p:nvPr/>
        </p:nvSpPr>
        <p:spPr>
          <a:xfrm>
            <a:off x="2756909" y="3356442"/>
            <a:ext cx="1207008" cy="731520"/>
          </a:xfrm>
          <a:prstGeom prst="rect">
            <a:avLst/>
          </a:prstGeom>
          <a:solidFill>
            <a:schemeClr val="bg2">
              <a:alpha val="0"/>
            </a:schemeClr>
          </a:solidFill>
          <a:ln w="2857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grpSp>
        <p:nvGrpSpPr>
          <p:cNvPr id="9" name="Group 8">
            <a:extLst>
              <a:ext uri="{FF2B5EF4-FFF2-40B4-BE49-F238E27FC236}">
                <a16:creationId xmlns:a16="http://schemas.microsoft.com/office/drawing/2014/main" id="{6005F93A-0C93-A4CB-A6A7-2D0F5E973490}"/>
              </a:ext>
            </a:extLst>
          </p:cNvPr>
          <p:cNvGrpSpPr/>
          <p:nvPr/>
        </p:nvGrpSpPr>
        <p:grpSpPr>
          <a:xfrm>
            <a:off x="6502177" y="6009623"/>
            <a:ext cx="1280160" cy="731520"/>
            <a:chOff x="1442784" y="5434150"/>
            <a:chExt cx="1188720" cy="731520"/>
          </a:xfrm>
        </p:grpSpPr>
        <p:sp>
          <p:nvSpPr>
            <p:cNvPr id="10" name="Rectangle 9">
              <a:extLst>
                <a:ext uri="{FF2B5EF4-FFF2-40B4-BE49-F238E27FC236}">
                  <a16:creationId xmlns:a16="http://schemas.microsoft.com/office/drawing/2014/main" id="{5E4FA1C4-4B25-626B-1DAC-0987A96D7ACC}"/>
                </a:ext>
              </a:extLst>
            </p:cNvPr>
            <p:cNvSpPr/>
            <p:nvPr/>
          </p:nvSpPr>
          <p:spPr>
            <a:xfrm>
              <a:off x="1442784" y="5434150"/>
              <a:ext cx="1188720" cy="731520"/>
            </a:xfrm>
            <a:prstGeom prst="rect">
              <a:avLst/>
            </a:prstGeom>
            <a:solidFill>
              <a:schemeClr val="bg1"/>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p:txBody>
        </p:sp>
        <p:sp>
          <p:nvSpPr>
            <p:cNvPr id="11" name="TextBox 10">
              <a:extLst>
                <a:ext uri="{FF2B5EF4-FFF2-40B4-BE49-F238E27FC236}">
                  <a16:creationId xmlns:a16="http://schemas.microsoft.com/office/drawing/2014/main" id="{A4EF691B-DAE0-DCD7-FD8C-5514A4B96D14}"/>
                </a:ext>
              </a:extLst>
            </p:cNvPr>
            <p:cNvSpPr txBox="1"/>
            <p:nvPr/>
          </p:nvSpPr>
          <p:spPr>
            <a:xfrm>
              <a:off x="1625974" y="5661411"/>
              <a:ext cx="822341" cy="276999"/>
            </a:xfrm>
            <a:prstGeom prst="rect">
              <a:avLst/>
            </a:prstGeom>
            <a:noFill/>
            <a:ln>
              <a:noFill/>
            </a:ln>
            <a:effectLst/>
          </p:spPr>
          <p:txBody>
            <a:bodyPr wrap="none" lIns="0" tIns="0" rIns="0" bIns="0" rtlCol="0">
              <a:spAutoFit/>
            </a:bodyPr>
            <a:lstStyle/>
            <a:p>
              <a:pPr algn="ctr">
                <a:spcBef>
                  <a:spcPts val="1200"/>
                </a:spcBef>
              </a:pPr>
              <a:r>
                <a:rPr lang="en-US" err="1">
                  <a:solidFill>
                    <a:schemeClr val="accent1"/>
                  </a:solidFill>
                  <a:latin typeface="Avenir Book" panose="02000503020000020003" pitchFamily="2" charset="0"/>
                </a:rPr>
                <a:t>mPDAC</a:t>
              </a:r>
              <a:endParaRPr lang="en-US">
                <a:solidFill>
                  <a:schemeClr val="accent1"/>
                </a:solidFill>
                <a:latin typeface="Avenir Book" panose="02000503020000020003" pitchFamily="2" charset="0"/>
              </a:endParaRPr>
            </a:p>
          </p:txBody>
        </p:sp>
      </p:grpSp>
      <p:grpSp>
        <p:nvGrpSpPr>
          <p:cNvPr id="12" name="Group 11">
            <a:extLst>
              <a:ext uri="{FF2B5EF4-FFF2-40B4-BE49-F238E27FC236}">
                <a16:creationId xmlns:a16="http://schemas.microsoft.com/office/drawing/2014/main" id="{6597FBF8-36CC-C460-BA8A-E25745314CFB}"/>
              </a:ext>
            </a:extLst>
          </p:cNvPr>
          <p:cNvGrpSpPr/>
          <p:nvPr/>
        </p:nvGrpSpPr>
        <p:grpSpPr>
          <a:xfrm>
            <a:off x="8094730" y="6009623"/>
            <a:ext cx="1280160" cy="731520"/>
            <a:chOff x="4019739" y="5434150"/>
            <a:chExt cx="1188720" cy="731520"/>
          </a:xfrm>
        </p:grpSpPr>
        <p:sp>
          <p:nvSpPr>
            <p:cNvPr id="13" name="Rectangle 12">
              <a:extLst>
                <a:ext uri="{FF2B5EF4-FFF2-40B4-BE49-F238E27FC236}">
                  <a16:creationId xmlns:a16="http://schemas.microsoft.com/office/drawing/2014/main" id="{513D8C74-08F4-EBB6-19BC-1CA34AA8394C}"/>
                </a:ext>
              </a:extLst>
            </p:cNvPr>
            <p:cNvSpPr/>
            <p:nvPr/>
          </p:nvSpPr>
          <p:spPr>
            <a:xfrm>
              <a:off x="4019739" y="5434150"/>
              <a:ext cx="1188720" cy="731520"/>
            </a:xfrm>
            <a:prstGeom prst="rect">
              <a:avLst/>
            </a:prstGeom>
            <a:solidFill>
              <a:schemeClr val="bg1"/>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p:txBody>
        </p:sp>
        <p:sp>
          <p:nvSpPr>
            <p:cNvPr id="14" name="TextBox 13">
              <a:extLst>
                <a:ext uri="{FF2B5EF4-FFF2-40B4-BE49-F238E27FC236}">
                  <a16:creationId xmlns:a16="http://schemas.microsoft.com/office/drawing/2014/main" id="{291087D4-EFD1-2CC5-E253-FD1FC4D11DB3}"/>
                </a:ext>
              </a:extLst>
            </p:cNvPr>
            <p:cNvSpPr txBox="1"/>
            <p:nvPr/>
          </p:nvSpPr>
          <p:spPr>
            <a:xfrm>
              <a:off x="4350633" y="5649911"/>
              <a:ext cx="526931" cy="276999"/>
            </a:xfrm>
            <a:prstGeom prst="rect">
              <a:avLst/>
            </a:prstGeom>
            <a:noFill/>
            <a:ln>
              <a:noFill/>
            </a:ln>
            <a:effectLst/>
          </p:spPr>
          <p:txBody>
            <a:bodyPr wrap="none" lIns="0" tIns="0" rIns="0" bIns="0" rtlCol="0">
              <a:spAutoFit/>
            </a:bodyPr>
            <a:lstStyle/>
            <a:p>
              <a:pPr algn="ctr"/>
              <a:r>
                <a:rPr lang="en-US">
                  <a:solidFill>
                    <a:schemeClr val="accent1"/>
                  </a:solidFill>
                  <a:latin typeface="Avenir Book" panose="02000503020000020003" pitchFamily="2" charset="0"/>
                </a:rPr>
                <a:t>SCLC</a:t>
              </a:r>
            </a:p>
          </p:txBody>
        </p:sp>
      </p:grpSp>
      <p:grpSp>
        <p:nvGrpSpPr>
          <p:cNvPr id="15" name="Group 14">
            <a:extLst>
              <a:ext uri="{FF2B5EF4-FFF2-40B4-BE49-F238E27FC236}">
                <a16:creationId xmlns:a16="http://schemas.microsoft.com/office/drawing/2014/main" id="{6B0D3BEB-E376-E848-92B4-032CCC1A2F79}"/>
              </a:ext>
            </a:extLst>
          </p:cNvPr>
          <p:cNvGrpSpPr/>
          <p:nvPr/>
        </p:nvGrpSpPr>
        <p:grpSpPr>
          <a:xfrm>
            <a:off x="9687283" y="6009623"/>
            <a:ext cx="1280160" cy="731520"/>
            <a:chOff x="4019739" y="5434150"/>
            <a:chExt cx="1188720" cy="731520"/>
          </a:xfrm>
        </p:grpSpPr>
        <p:sp>
          <p:nvSpPr>
            <p:cNvPr id="16" name="Rectangle 15">
              <a:extLst>
                <a:ext uri="{FF2B5EF4-FFF2-40B4-BE49-F238E27FC236}">
                  <a16:creationId xmlns:a16="http://schemas.microsoft.com/office/drawing/2014/main" id="{1BE01D6F-F1BE-B77E-6A91-9005EBBA6912}"/>
                </a:ext>
              </a:extLst>
            </p:cNvPr>
            <p:cNvSpPr/>
            <p:nvPr/>
          </p:nvSpPr>
          <p:spPr>
            <a:xfrm>
              <a:off x="4019739" y="5434150"/>
              <a:ext cx="1188720" cy="731520"/>
            </a:xfrm>
            <a:prstGeom prst="rect">
              <a:avLst/>
            </a:prstGeom>
            <a:solidFill>
              <a:schemeClr val="bg1"/>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p:txBody>
        </p:sp>
        <p:sp>
          <p:nvSpPr>
            <p:cNvPr id="17" name="TextBox 16">
              <a:extLst>
                <a:ext uri="{FF2B5EF4-FFF2-40B4-BE49-F238E27FC236}">
                  <a16:creationId xmlns:a16="http://schemas.microsoft.com/office/drawing/2014/main" id="{BFC2B28D-6BBC-2BA8-3723-7A0BBFAA5EF3}"/>
                </a:ext>
              </a:extLst>
            </p:cNvPr>
            <p:cNvSpPr txBox="1"/>
            <p:nvPr/>
          </p:nvSpPr>
          <p:spPr>
            <a:xfrm>
              <a:off x="4326072" y="5662611"/>
              <a:ext cx="576051" cy="276999"/>
            </a:xfrm>
            <a:prstGeom prst="rect">
              <a:avLst/>
            </a:prstGeom>
            <a:noFill/>
            <a:ln>
              <a:noFill/>
            </a:ln>
            <a:effectLst/>
          </p:spPr>
          <p:txBody>
            <a:bodyPr wrap="none" lIns="0" tIns="0" rIns="0" bIns="0" rtlCol="0">
              <a:spAutoFit/>
            </a:bodyPr>
            <a:lstStyle/>
            <a:p>
              <a:pPr algn="ctr"/>
              <a:r>
                <a:rPr lang="en-US">
                  <a:solidFill>
                    <a:schemeClr val="accent1"/>
                  </a:solidFill>
                  <a:latin typeface="Avenir Book" panose="02000503020000020003" pitchFamily="2" charset="0"/>
                </a:rPr>
                <a:t>TNBC</a:t>
              </a:r>
            </a:p>
          </p:txBody>
        </p:sp>
      </p:grpSp>
      <p:sp>
        <p:nvSpPr>
          <p:cNvPr id="41" name="Rectangle 40">
            <a:hlinkClick r:id="rId11" action="ppaction://hlinksldjump"/>
            <a:extLst>
              <a:ext uri="{FF2B5EF4-FFF2-40B4-BE49-F238E27FC236}">
                <a16:creationId xmlns:a16="http://schemas.microsoft.com/office/drawing/2014/main" id="{94AB1008-A349-6BE0-7A95-8EF2BC34D6F6}"/>
              </a:ext>
            </a:extLst>
          </p:cNvPr>
          <p:cNvSpPr/>
          <p:nvPr/>
        </p:nvSpPr>
        <p:spPr>
          <a:xfrm>
            <a:off x="22857" y="3356442"/>
            <a:ext cx="1207008" cy="731520"/>
          </a:xfrm>
          <a:prstGeom prst="rect">
            <a:avLst/>
          </a:prstGeom>
          <a:solidFill>
            <a:schemeClr val="bg2">
              <a:alpha val="0"/>
            </a:schemeClr>
          </a:solidFill>
          <a:ln w="2857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47" name="Rectangle 46">
            <a:hlinkClick r:id="rId12" action="ppaction://hlinksldjump"/>
            <a:extLst>
              <a:ext uri="{FF2B5EF4-FFF2-40B4-BE49-F238E27FC236}">
                <a16:creationId xmlns:a16="http://schemas.microsoft.com/office/drawing/2014/main" id="{2B45607D-3612-79C7-AEF1-22260E12C83B}"/>
              </a:ext>
            </a:extLst>
          </p:cNvPr>
          <p:cNvSpPr/>
          <p:nvPr/>
        </p:nvSpPr>
        <p:spPr>
          <a:xfrm>
            <a:off x="22857" y="2433741"/>
            <a:ext cx="1207008" cy="731520"/>
          </a:xfrm>
          <a:prstGeom prst="rect">
            <a:avLst/>
          </a:prstGeom>
          <a:solidFill>
            <a:schemeClr val="bg2">
              <a:alpha val="0"/>
            </a:schemeClr>
          </a:solidFill>
          <a:ln w="2857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48" name="Rectangle 47">
            <a:hlinkClick r:id="rId13" action="ppaction://hlinksldjump"/>
            <a:extLst>
              <a:ext uri="{FF2B5EF4-FFF2-40B4-BE49-F238E27FC236}">
                <a16:creationId xmlns:a16="http://schemas.microsoft.com/office/drawing/2014/main" id="{4B1C1EAA-D012-83DD-C6F7-97FE421CC0CB}"/>
              </a:ext>
            </a:extLst>
          </p:cNvPr>
          <p:cNvSpPr/>
          <p:nvPr/>
        </p:nvSpPr>
        <p:spPr>
          <a:xfrm>
            <a:off x="8225013" y="3356442"/>
            <a:ext cx="1207008" cy="731520"/>
          </a:xfrm>
          <a:prstGeom prst="rect">
            <a:avLst/>
          </a:prstGeom>
          <a:solidFill>
            <a:schemeClr val="bg2">
              <a:alpha val="0"/>
            </a:schemeClr>
          </a:solidFill>
          <a:ln w="2857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49" name="Rectangle 48">
            <a:hlinkClick r:id="rId14" action="ppaction://hlinksldjump"/>
            <a:extLst>
              <a:ext uri="{FF2B5EF4-FFF2-40B4-BE49-F238E27FC236}">
                <a16:creationId xmlns:a16="http://schemas.microsoft.com/office/drawing/2014/main" id="{3D1C46A6-0034-5AB2-EA92-6769B725C5FD}"/>
              </a:ext>
            </a:extLst>
          </p:cNvPr>
          <p:cNvSpPr/>
          <p:nvPr/>
        </p:nvSpPr>
        <p:spPr>
          <a:xfrm>
            <a:off x="1389883" y="2433741"/>
            <a:ext cx="1207008" cy="731520"/>
          </a:xfrm>
          <a:prstGeom prst="rect">
            <a:avLst/>
          </a:prstGeom>
          <a:solidFill>
            <a:schemeClr val="bg2">
              <a:alpha val="0"/>
            </a:schemeClr>
          </a:solidFill>
          <a:ln w="2857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grpSp>
        <p:nvGrpSpPr>
          <p:cNvPr id="60" name="Group 59">
            <a:extLst>
              <a:ext uri="{FF2B5EF4-FFF2-40B4-BE49-F238E27FC236}">
                <a16:creationId xmlns:a16="http://schemas.microsoft.com/office/drawing/2014/main" id="{C05AE205-0256-6B2D-264E-436CE4293BB0}"/>
              </a:ext>
            </a:extLst>
          </p:cNvPr>
          <p:cNvGrpSpPr/>
          <p:nvPr/>
        </p:nvGrpSpPr>
        <p:grpSpPr>
          <a:xfrm>
            <a:off x="1724518" y="6009623"/>
            <a:ext cx="1280160" cy="731520"/>
            <a:chOff x="2748469" y="5137732"/>
            <a:chExt cx="1280160" cy="731520"/>
          </a:xfrm>
        </p:grpSpPr>
        <p:sp>
          <p:nvSpPr>
            <p:cNvPr id="55" name="Rectangle 54">
              <a:extLst>
                <a:ext uri="{FF2B5EF4-FFF2-40B4-BE49-F238E27FC236}">
                  <a16:creationId xmlns:a16="http://schemas.microsoft.com/office/drawing/2014/main" id="{CD1EA4E9-97A2-24AC-D4D9-4BC531AA0E7C}"/>
                </a:ext>
              </a:extLst>
            </p:cNvPr>
            <p:cNvSpPr/>
            <p:nvPr/>
          </p:nvSpPr>
          <p:spPr>
            <a:xfrm>
              <a:off x="2748469" y="5137732"/>
              <a:ext cx="1280160" cy="731520"/>
            </a:xfrm>
            <a:prstGeom prst="rect">
              <a:avLst/>
            </a:prstGeom>
            <a:solidFill>
              <a:schemeClr val="bg1"/>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p:txBody>
        </p:sp>
        <p:sp>
          <p:nvSpPr>
            <p:cNvPr id="56" name="TextBox 55">
              <a:extLst>
                <a:ext uri="{FF2B5EF4-FFF2-40B4-BE49-F238E27FC236}">
                  <a16:creationId xmlns:a16="http://schemas.microsoft.com/office/drawing/2014/main" id="{F70867D6-1601-D217-FE5B-D62DC1FE4FCC}"/>
                </a:ext>
              </a:extLst>
            </p:cNvPr>
            <p:cNvSpPr txBox="1"/>
            <p:nvPr/>
          </p:nvSpPr>
          <p:spPr>
            <a:xfrm>
              <a:off x="3027072" y="5226493"/>
              <a:ext cx="722955" cy="553998"/>
            </a:xfrm>
            <a:prstGeom prst="rect">
              <a:avLst/>
            </a:prstGeom>
            <a:noFill/>
            <a:ln>
              <a:noFill/>
            </a:ln>
            <a:effectLst/>
          </p:spPr>
          <p:txBody>
            <a:bodyPr wrap="none" lIns="0" tIns="0" rIns="0" bIns="0" rtlCol="0">
              <a:spAutoFit/>
            </a:bodyPr>
            <a:lstStyle/>
            <a:p>
              <a:pPr algn="ctr">
                <a:spcBef>
                  <a:spcPts val="1200"/>
                </a:spcBef>
              </a:pPr>
              <a:r>
                <a:rPr lang="en-US">
                  <a:solidFill>
                    <a:schemeClr val="accent1"/>
                  </a:solidFill>
                  <a:latin typeface="Avenir Book" panose="02000503020000020003" pitchFamily="2" charset="0"/>
                </a:rPr>
                <a:t>mCRC</a:t>
              </a:r>
              <a:br>
                <a:rPr lang="en-US">
                  <a:solidFill>
                    <a:schemeClr val="accent1"/>
                  </a:solidFill>
                  <a:latin typeface="Avenir Book" panose="02000503020000020003" pitchFamily="2" charset="0"/>
                </a:rPr>
              </a:br>
              <a:r>
                <a:rPr lang="en-US">
                  <a:solidFill>
                    <a:schemeClr val="accent1"/>
                  </a:solidFill>
                  <a:latin typeface="Avenir Book" panose="02000503020000020003" pitchFamily="2" charset="0"/>
                </a:rPr>
                <a:t>Ph 1b2</a:t>
              </a:r>
            </a:p>
          </p:txBody>
        </p:sp>
      </p:grpSp>
      <p:grpSp>
        <p:nvGrpSpPr>
          <p:cNvPr id="62" name="Group 61">
            <a:extLst>
              <a:ext uri="{FF2B5EF4-FFF2-40B4-BE49-F238E27FC236}">
                <a16:creationId xmlns:a16="http://schemas.microsoft.com/office/drawing/2014/main" id="{4BBC2A45-009A-512E-370E-1C0D1564B3DE}"/>
              </a:ext>
            </a:extLst>
          </p:cNvPr>
          <p:cNvGrpSpPr/>
          <p:nvPr/>
        </p:nvGrpSpPr>
        <p:grpSpPr>
          <a:xfrm>
            <a:off x="3317071" y="6009623"/>
            <a:ext cx="1280160" cy="731520"/>
            <a:chOff x="2748469" y="5137732"/>
            <a:chExt cx="1280160" cy="731520"/>
          </a:xfrm>
        </p:grpSpPr>
        <p:sp>
          <p:nvSpPr>
            <p:cNvPr id="63" name="Rectangle 62">
              <a:extLst>
                <a:ext uri="{FF2B5EF4-FFF2-40B4-BE49-F238E27FC236}">
                  <a16:creationId xmlns:a16="http://schemas.microsoft.com/office/drawing/2014/main" id="{00D0B86F-C9C6-5A4F-69E7-BB4774E42120}"/>
                </a:ext>
              </a:extLst>
            </p:cNvPr>
            <p:cNvSpPr/>
            <p:nvPr/>
          </p:nvSpPr>
          <p:spPr>
            <a:xfrm>
              <a:off x="2748469" y="5137732"/>
              <a:ext cx="1280160" cy="731520"/>
            </a:xfrm>
            <a:prstGeom prst="rect">
              <a:avLst/>
            </a:prstGeom>
            <a:solidFill>
              <a:schemeClr val="bg1"/>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p:txBody>
        </p:sp>
        <p:sp>
          <p:nvSpPr>
            <p:cNvPr id="64" name="TextBox 63">
              <a:extLst>
                <a:ext uri="{FF2B5EF4-FFF2-40B4-BE49-F238E27FC236}">
                  <a16:creationId xmlns:a16="http://schemas.microsoft.com/office/drawing/2014/main" id="{5390DC0E-F7D2-806D-627A-CFA2BBD3BD26}"/>
                </a:ext>
              </a:extLst>
            </p:cNvPr>
            <p:cNvSpPr txBox="1"/>
            <p:nvPr/>
          </p:nvSpPr>
          <p:spPr>
            <a:xfrm>
              <a:off x="2768989" y="5226493"/>
              <a:ext cx="1239122" cy="553998"/>
            </a:xfrm>
            <a:prstGeom prst="rect">
              <a:avLst/>
            </a:prstGeom>
            <a:noFill/>
            <a:ln>
              <a:noFill/>
            </a:ln>
            <a:effectLst/>
          </p:spPr>
          <p:txBody>
            <a:bodyPr wrap="none" lIns="0" tIns="0" rIns="0" bIns="0" rtlCol="0">
              <a:spAutoFit/>
            </a:bodyPr>
            <a:lstStyle/>
            <a:p>
              <a:pPr algn="ctr">
                <a:spcBef>
                  <a:spcPts val="1200"/>
                </a:spcBef>
              </a:pPr>
              <a:r>
                <a:rPr lang="en-US">
                  <a:solidFill>
                    <a:schemeClr val="accent1"/>
                  </a:solidFill>
                  <a:latin typeface="Avenir Book" panose="02000503020000020003" pitchFamily="2" charset="0"/>
                </a:rPr>
                <a:t>mCRC</a:t>
              </a:r>
              <a:br>
                <a:rPr lang="en-US">
                  <a:solidFill>
                    <a:schemeClr val="accent1"/>
                  </a:solidFill>
                  <a:latin typeface="Avenir Book" panose="02000503020000020003" pitchFamily="2" charset="0"/>
                </a:rPr>
              </a:br>
              <a:r>
                <a:rPr lang="en-US">
                  <a:solidFill>
                    <a:schemeClr val="accent1"/>
                  </a:solidFill>
                  <a:latin typeface="Avenir Book" panose="02000503020000020003" pitchFamily="2" charset="0"/>
                </a:rPr>
                <a:t>ONSEMBLE</a:t>
              </a:r>
            </a:p>
          </p:txBody>
        </p:sp>
      </p:grpSp>
      <p:grpSp>
        <p:nvGrpSpPr>
          <p:cNvPr id="65" name="Group 64">
            <a:extLst>
              <a:ext uri="{FF2B5EF4-FFF2-40B4-BE49-F238E27FC236}">
                <a16:creationId xmlns:a16="http://schemas.microsoft.com/office/drawing/2014/main" id="{E76E2113-F7C5-3071-42BB-0F1F348B6A4F}"/>
              </a:ext>
            </a:extLst>
          </p:cNvPr>
          <p:cNvGrpSpPr/>
          <p:nvPr/>
        </p:nvGrpSpPr>
        <p:grpSpPr>
          <a:xfrm>
            <a:off x="4909624" y="6009623"/>
            <a:ext cx="1280160" cy="731520"/>
            <a:chOff x="2748469" y="5137732"/>
            <a:chExt cx="1280160" cy="731520"/>
          </a:xfrm>
        </p:grpSpPr>
        <p:sp>
          <p:nvSpPr>
            <p:cNvPr id="67" name="Rectangle 66">
              <a:extLst>
                <a:ext uri="{FF2B5EF4-FFF2-40B4-BE49-F238E27FC236}">
                  <a16:creationId xmlns:a16="http://schemas.microsoft.com/office/drawing/2014/main" id="{D3BBA19F-A019-4575-20E1-3AA0E0623EC1}"/>
                </a:ext>
              </a:extLst>
            </p:cNvPr>
            <p:cNvSpPr/>
            <p:nvPr/>
          </p:nvSpPr>
          <p:spPr>
            <a:xfrm>
              <a:off x="2748469" y="5137732"/>
              <a:ext cx="1280160" cy="731520"/>
            </a:xfrm>
            <a:prstGeom prst="rect">
              <a:avLst/>
            </a:prstGeom>
            <a:solidFill>
              <a:schemeClr val="bg1"/>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p:txBody>
        </p:sp>
        <p:sp>
          <p:nvSpPr>
            <p:cNvPr id="71" name="TextBox 70">
              <a:extLst>
                <a:ext uri="{FF2B5EF4-FFF2-40B4-BE49-F238E27FC236}">
                  <a16:creationId xmlns:a16="http://schemas.microsoft.com/office/drawing/2014/main" id="{3B17D6F9-A028-99C9-3268-D195549BFA7F}"/>
                </a:ext>
              </a:extLst>
            </p:cNvPr>
            <p:cNvSpPr txBox="1"/>
            <p:nvPr/>
          </p:nvSpPr>
          <p:spPr>
            <a:xfrm>
              <a:off x="2872383" y="5226493"/>
              <a:ext cx="1032335" cy="553998"/>
            </a:xfrm>
            <a:prstGeom prst="rect">
              <a:avLst/>
            </a:prstGeom>
            <a:noFill/>
            <a:ln>
              <a:noFill/>
            </a:ln>
            <a:effectLst/>
          </p:spPr>
          <p:txBody>
            <a:bodyPr wrap="none" lIns="0" tIns="0" rIns="0" bIns="0" rtlCol="0">
              <a:spAutoFit/>
            </a:bodyPr>
            <a:lstStyle/>
            <a:p>
              <a:pPr algn="ctr">
                <a:spcBef>
                  <a:spcPts val="1200"/>
                </a:spcBef>
              </a:pPr>
              <a:r>
                <a:rPr lang="en-US">
                  <a:solidFill>
                    <a:schemeClr val="accent1"/>
                  </a:solidFill>
                  <a:latin typeface="Avenir Book" panose="02000503020000020003" pitchFamily="2" charset="0"/>
                </a:rPr>
                <a:t>mCRC</a:t>
              </a:r>
              <a:br>
                <a:rPr lang="en-US">
                  <a:solidFill>
                    <a:schemeClr val="accent1"/>
                  </a:solidFill>
                  <a:latin typeface="Avenir Book" panose="02000503020000020003" pitchFamily="2" charset="0"/>
                </a:rPr>
              </a:br>
              <a:r>
                <a:rPr lang="en-US">
                  <a:solidFill>
                    <a:schemeClr val="accent1"/>
                  </a:solidFill>
                  <a:latin typeface="Avenir Book" panose="02000503020000020003" pitchFamily="2" charset="0"/>
                </a:rPr>
                <a:t>Preclinical</a:t>
              </a:r>
            </a:p>
          </p:txBody>
        </p:sp>
      </p:grpSp>
      <p:sp>
        <p:nvSpPr>
          <p:cNvPr id="73" name="Rectangle 72">
            <a:hlinkClick r:id="rId15" action="ppaction://hlinksldjump"/>
            <a:extLst>
              <a:ext uri="{FF2B5EF4-FFF2-40B4-BE49-F238E27FC236}">
                <a16:creationId xmlns:a16="http://schemas.microsoft.com/office/drawing/2014/main" id="{63CF675F-2E4E-BD77-B4BC-1C349CD97522}"/>
              </a:ext>
            </a:extLst>
          </p:cNvPr>
          <p:cNvSpPr/>
          <p:nvPr/>
        </p:nvSpPr>
        <p:spPr>
          <a:xfrm>
            <a:off x="1724518" y="6009623"/>
            <a:ext cx="1280160" cy="817279"/>
          </a:xfrm>
          <a:prstGeom prst="rect">
            <a:avLst/>
          </a:prstGeom>
          <a:solidFill>
            <a:schemeClr val="bg2">
              <a:alpha val="0"/>
            </a:schemeClr>
          </a:solidFill>
          <a:ln w="2857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78" name="Rectangle 77">
            <a:hlinkClick r:id="rId16" action="ppaction://hlinksldjump"/>
            <a:extLst>
              <a:ext uri="{FF2B5EF4-FFF2-40B4-BE49-F238E27FC236}">
                <a16:creationId xmlns:a16="http://schemas.microsoft.com/office/drawing/2014/main" id="{1E159510-254B-02F7-7380-C546C8B72EED}"/>
              </a:ext>
            </a:extLst>
          </p:cNvPr>
          <p:cNvSpPr/>
          <p:nvPr/>
        </p:nvSpPr>
        <p:spPr>
          <a:xfrm>
            <a:off x="3317070" y="6009623"/>
            <a:ext cx="1280160" cy="817279"/>
          </a:xfrm>
          <a:prstGeom prst="rect">
            <a:avLst/>
          </a:prstGeom>
          <a:solidFill>
            <a:schemeClr val="bg2">
              <a:alpha val="0"/>
            </a:schemeClr>
          </a:solidFill>
          <a:ln w="2857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82" name="Rectangle 81">
            <a:hlinkClick r:id="rId17" action="ppaction://hlinksldjump"/>
            <a:extLst>
              <a:ext uri="{FF2B5EF4-FFF2-40B4-BE49-F238E27FC236}">
                <a16:creationId xmlns:a16="http://schemas.microsoft.com/office/drawing/2014/main" id="{A51B0C63-EA49-9291-ACAE-D0FFF5CE4BE0}"/>
              </a:ext>
            </a:extLst>
          </p:cNvPr>
          <p:cNvSpPr/>
          <p:nvPr/>
        </p:nvSpPr>
        <p:spPr>
          <a:xfrm>
            <a:off x="4892117" y="6009623"/>
            <a:ext cx="1280160" cy="817279"/>
          </a:xfrm>
          <a:prstGeom prst="rect">
            <a:avLst/>
          </a:prstGeom>
          <a:solidFill>
            <a:schemeClr val="bg2">
              <a:alpha val="0"/>
            </a:schemeClr>
          </a:solidFill>
          <a:ln w="2857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85" name="Rectangle 84">
            <a:hlinkClick r:id="rId18" action="ppaction://hlinksldjump"/>
            <a:extLst>
              <a:ext uri="{FF2B5EF4-FFF2-40B4-BE49-F238E27FC236}">
                <a16:creationId xmlns:a16="http://schemas.microsoft.com/office/drawing/2014/main" id="{07678503-E21C-C9CD-102A-9F82773FD2A5}"/>
              </a:ext>
            </a:extLst>
          </p:cNvPr>
          <p:cNvSpPr/>
          <p:nvPr/>
        </p:nvSpPr>
        <p:spPr>
          <a:xfrm>
            <a:off x="6493423" y="6009623"/>
            <a:ext cx="1280160" cy="817279"/>
          </a:xfrm>
          <a:prstGeom prst="rect">
            <a:avLst/>
          </a:prstGeom>
          <a:solidFill>
            <a:schemeClr val="bg2">
              <a:alpha val="0"/>
            </a:schemeClr>
          </a:solidFill>
          <a:ln w="2857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87" name="Rectangle 86">
            <a:hlinkClick r:id="rId19" action="ppaction://hlinksldjump"/>
            <a:extLst>
              <a:ext uri="{FF2B5EF4-FFF2-40B4-BE49-F238E27FC236}">
                <a16:creationId xmlns:a16="http://schemas.microsoft.com/office/drawing/2014/main" id="{C466CAD7-C9B2-837F-6919-EDD97288D227}"/>
              </a:ext>
            </a:extLst>
          </p:cNvPr>
          <p:cNvSpPr/>
          <p:nvPr/>
        </p:nvSpPr>
        <p:spPr>
          <a:xfrm>
            <a:off x="8085976" y="6009623"/>
            <a:ext cx="1280160" cy="817279"/>
          </a:xfrm>
          <a:prstGeom prst="rect">
            <a:avLst/>
          </a:prstGeom>
          <a:solidFill>
            <a:schemeClr val="bg2">
              <a:alpha val="0"/>
            </a:schemeClr>
          </a:solidFill>
          <a:ln w="2857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89" name="Rectangle 88">
            <a:hlinkClick r:id="rId20" action="ppaction://hlinksldjump"/>
            <a:extLst>
              <a:ext uri="{FF2B5EF4-FFF2-40B4-BE49-F238E27FC236}">
                <a16:creationId xmlns:a16="http://schemas.microsoft.com/office/drawing/2014/main" id="{2E912C67-2E9D-5956-A5FA-ADC86CB7E297}"/>
              </a:ext>
            </a:extLst>
          </p:cNvPr>
          <p:cNvSpPr/>
          <p:nvPr/>
        </p:nvSpPr>
        <p:spPr>
          <a:xfrm>
            <a:off x="9678529" y="6009623"/>
            <a:ext cx="1280160" cy="817279"/>
          </a:xfrm>
          <a:prstGeom prst="rect">
            <a:avLst/>
          </a:prstGeom>
          <a:solidFill>
            <a:schemeClr val="bg2">
              <a:alpha val="0"/>
            </a:schemeClr>
          </a:solidFill>
          <a:ln w="2857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2" name="TextBox 1">
            <a:extLst>
              <a:ext uri="{FF2B5EF4-FFF2-40B4-BE49-F238E27FC236}">
                <a16:creationId xmlns:a16="http://schemas.microsoft.com/office/drawing/2014/main" id="{66CFDD4D-1D45-8F95-4113-F755C12FE905}"/>
              </a:ext>
            </a:extLst>
          </p:cNvPr>
          <p:cNvSpPr txBox="1"/>
          <p:nvPr/>
        </p:nvSpPr>
        <p:spPr>
          <a:xfrm>
            <a:off x="5692349" y="2313557"/>
            <a:ext cx="812722" cy="184666"/>
          </a:xfrm>
          <a:prstGeom prst="rect">
            <a:avLst/>
          </a:prstGeom>
          <a:noFill/>
          <a:ln>
            <a:noFill/>
          </a:ln>
        </p:spPr>
        <p:txBody>
          <a:bodyPr wrap="none" lIns="0" tIns="0" rIns="0" bIns="0" rtlCol="0">
            <a:spAutoFit/>
          </a:bodyPr>
          <a:lstStyle/>
          <a:p>
            <a:pPr algn="ctr"/>
            <a:r>
              <a:rPr lang="en-US" sz="1200">
                <a:solidFill>
                  <a:schemeClr val="accent1"/>
                </a:solidFill>
                <a:latin typeface="Avenir Black" panose="020B0803020203020204" pitchFamily="34" charset="0"/>
              </a:rPr>
              <a:t>Phase 1b/2</a:t>
            </a:r>
          </a:p>
        </p:txBody>
      </p:sp>
      <p:sp>
        <p:nvSpPr>
          <p:cNvPr id="7" name="TextBox 6">
            <a:extLst>
              <a:ext uri="{FF2B5EF4-FFF2-40B4-BE49-F238E27FC236}">
                <a16:creationId xmlns:a16="http://schemas.microsoft.com/office/drawing/2014/main" id="{EC39F52B-510B-C75A-E169-93CEFCF75978}"/>
              </a:ext>
            </a:extLst>
          </p:cNvPr>
          <p:cNvSpPr txBox="1"/>
          <p:nvPr/>
        </p:nvSpPr>
        <p:spPr>
          <a:xfrm>
            <a:off x="3166449" y="3208407"/>
            <a:ext cx="387927" cy="184666"/>
          </a:xfrm>
          <a:prstGeom prst="rect">
            <a:avLst/>
          </a:prstGeom>
          <a:noFill/>
          <a:ln>
            <a:noFill/>
          </a:ln>
        </p:spPr>
        <p:txBody>
          <a:bodyPr wrap="none" lIns="0" tIns="0" rIns="0" bIns="0" rtlCol="0">
            <a:spAutoFit/>
          </a:bodyPr>
          <a:lstStyle/>
          <a:p>
            <a:pPr algn="ctr"/>
            <a:r>
              <a:rPr lang="en-US" sz="1200">
                <a:solidFill>
                  <a:schemeClr val="accent1"/>
                </a:solidFill>
                <a:latin typeface="Avenir Black" panose="020B0803020203020204" pitchFamily="34" charset="0"/>
              </a:rPr>
              <a:t>MOA</a:t>
            </a:r>
          </a:p>
        </p:txBody>
      </p:sp>
      <p:sp>
        <p:nvSpPr>
          <p:cNvPr id="19" name="TextBox 18">
            <a:extLst>
              <a:ext uri="{FF2B5EF4-FFF2-40B4-BE49-F238E27FC236}">
                <a16:creationId xmlns:a16="http://schemas.microsoft.com/office/drawing/2014/main" id="{E957758D-DC43-07C2-B518-433FE8AFCFD0}"/>
              </a:ext>
            </a:extLst>
          </p:cNvPr>
          <p:cNvSpPr txBox="1"/>
          <p:nvPr/>
        </p:nvSpPr>
        <p:spPr>
          <a:xfrm>
            <a:off x="253497" y="1396256"/>
            <a:ext cx="732573" cy="184666"/>
          </a:xfrm>
          <a:prstGeom prst="rect">
            <a:avLst/>
          </a:prstGeom>
          <a:noFill/>
          <a:ln>
            <a:noFill/>
          </a:ln>
        </p:spPr>
        <p:txBody>
          <a:bodyPr wrap="none" lIns="0" tIns="0" rIns="0" bIns="0" rtlCol="0">
            <a:spAutoFit/>
          </a:bodyPr>
          <a:lstStyle/>
          <a:p>
            <a:pPr algn="ctr"/>
            <a:r>
              <a:rPr lang="en-US" sz="1200">
                <a:solidFill>
                  <a:schemeClr val="accent1"/>
                </a:solidFill>
                <a:latin typeface="Avenir Black" panose="020B0803020203020204" pitchFamily="34" charset="0"/>
              </a:rPr>
              <a:t>CRDF-004</a:t>
            </a:r>
          </a:p>
        </p:txBody>
      </p:sp>
      <p:sp>
        <p:nvSpPr>
          <p:cNvPr id="23" name="Rectangle 22">
            <a:hlinkClick r:id="rId21" action="ppaction://hlinksldjump"/>
            <a:extLst>
              <a:ext uri="{FF2B5EF4-FFF2-40B4-BE49-F238E27FC236}">
                <a16:creationId xmlns:a16="http://schemas.microsoft.com/office/drawing/2014/main" id="{B2CE29FD-900F-C069-B4CF-133B468A110D}"/>
              </a:ext>
            </a:extLst>
          </p:cNvPr>
          <p:cNvSpPr/>
          <p:nvPr/>
        </p:nvSpPr>
        <p:spPr>
          <a:xfrm>
            <a:off x="22857" y="4260402"/>
            <a:ext cx="1207008" cy="731520"/>
          </a:xfrm>
          <a:prstGeom prst="rect">
            <a:avLst/>
          </a:prstGeom>
          <a:solidFill>
            <a:schemeClr val="bg2">
              <a:alpha val="0"/>
            </a:schemeClr>
          </a:solidFill>
          <a:ln w="2857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35" name="Rectangle 34">
            <a:hlinkClick r:id="rId22" action="ppaction://hlinksldjump"/>
            <a:extLst>
              <a:ext uri="{FF2B5EF4-FFF2-40B4-BE49-F238E27FC236}">
                <a16:creationId xmlns:a16="http://schemas.microsoft.com/office/drawing/2014/main" id="{2158B8E1-A9C2-F0BE-D8BE-8086DC833D6A}"/>
              </a:ext>
            </a:extLst>
          </p:cNvPr>
          <p:cNvSpPr/>
          <p:nvPr/>
        </p:nvSpPr>
        <p:spPr>
          <a:xfrm>
            <a:off x="4123935" y="4260402"/>
            <a:ext cx="1207008" cy="731520"/>
          </a:xfrm>
          <a:prstGeom prst="rect">
            <a:avLst/>
          </a:prstGeom>
          <a:solidFill>
            <a:schemeClr val="bg2">
              <a:alpha val="0"/>
            </a:schemeClr>
          </a:solidFill>
          <a:ln w="2857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131" name="Rectangle 130">
            <a:hlinkClick r:id="rId23" action="ppaction://hlinksldjump"/>
            <a:extLst>
              <a:ext uri="{FF2B5EF4-FFF2-40B4-BE49-F238E27FC236}">
                <a16:creationId xmlns:a16="http://schemas.microsoft.com/office/drawing/2014/main" id="{3FAE82EE-1A23-FB7F-1719-AEAC92AAD004}"/>
              </a:ext>
            </a:extLst>
          </p:cNvPr>
          <p:cNvSpPr/>
          <p:nvPr/>
        </p:nvSpPr>
        <p:spPr>
          <a:xfrm>
            <a:off x="1389883" y="618464"/>
            <a:ext cx="1207008" cy="731520"/>
          </a:xfrm>
          <a:prstGeom prst="rect">
            <a:avLst/>
          </a:prstGeom>
          <a:solidFill>
            <a:schemeClr val="bg2">
              <a:alpha val="0"/>
            </a:schemeClr>
          </a:solidFill>
          <a:ln w="2857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5" name="Rectangle 4">
            <a:hlinkClick r:id="rId24" action="ppaction://hlinksldjump"/>
            <a:extLst>
              <a:ext uri="{FF2B5EF4-FFF2-40B4-BE49-F238E27FC236}">
                <a16:creationId xmlns:a16="http://schemas.microsoft.com/office/drawing/2014/main" id="{A93B2019-0728-264A-717A-D0B41901AAC6}"/>
              </a:ext>
            </a:extLst>
          </p:cNvPr>
          <p:cNvSpPr/>
          <p:nvPr/>
        </p:nvSpPr>
        <p:spPr>
          <a:xfrm>
            <a:off x="2756909" y="618464"/>
            <a:ext cx="1207008" cy="731520"/>
          </a:xfrm>
          <a:prstGeom prst="rect">
            <a:avLst/>
          </a:prstGeom>
          <a:solidFill>
            <a:schemeClr val="bg2">
              <a:alpha val="0"/>
            </a:schemeClr>
          </a:solidFill>
          <a:ln w="2857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8" name="Rectangle 7">
            <a:hlinkClick r:id="rId25" action="ppaction://hlinksldjump"/>
            <a:extLst>
              <a:ext uri="{FF2B5EF4-FFF2-40B4-BE49-F238E27FC236}">
                <a16:creationId xmlns:a16="http://schemas.microsoft.com/office/drawing/2014/main" id="{8F495E65-63F8-C84D-A850-ACF5C7D368E0}"/>
              </a:ext>
            </a:extLst>
          </p:cNvPr>
          <p:cNvSpPr/>
          <p:nvPr/>
        </p:nvSpPr>
        <p:spPr>
          <a:xfrm>
            <a:off x="5490961" y="4260402"/>
            <a:ext cx="1207008" cy="731520"/>
          </a:xfrm>
          <a:prstGeom prst="rect">
            <a:avLst/>
          </a:prstGeom>
          <a:solidFill>
            <a:schemeClr val="bg2">
              <a:alpha val="0"/>
            </a:schemeClr>
          </a:solidFill>
          <a:ln w="2857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34" name="Rectangle 33">
            <a:hlinkClick r:id="rId26" action="ppaction://hlinksldjump"/>
            <a:extLst>
              <a:ext uri="{FF2B5EF4-FFF2-40B4-BE49-F238E27FC236}">
                <a16:creationId xmlns:a16="http://schemas.microsoft.com/office/drawing/2014/main" id="{CBBC17FC-D772-C25E-BC08-F0251FD6664E}"/>
              </a:ext>
            </a:extLst>
          </p:cNvPr>
          <p:cNvSpPr/>
          <p:nvPr/>
        </p:nvSpPr>
        <p:spPr>
          <a:xfrm>
            <a:off x="6857987" y="1538924"/>
            <a:ext cx="1207008" cy="731520"/>
          </a:xfrm>
          <a:prstGeom prst="rect">
            <a:avLst/>
          </a:prstGeom>
          <a:solidFill>
            <a:schemeClr val="bg2">
              <a:alpha val="0"/>
            </a:schemeClr>
          </a:solidFill>
          <a:ln w="2857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36" name="Rectangle 35">
            <a:hlinkClick r:id="rId27" action="ppaction://hlinksldjump"/>
            <a:extLst>
              <a:ext uri="{FF2B5EF4-FFF2-40B4-BE49-F238E27FC236}">
                <a16:creationId xmlns:a16="http://schemas.microsoft.com/office/drawing/2014/main" id="{CBF718F0-E6A9-0B17-B95D-0029528334FF}"/>
              </a:ext>
            </a:extLst>
          </p:cNvPr>
          <p:cNvSpPr/>
          <p:nvPr/>
        </p:nvSpPr>
        <p:spPr>
          <a:xfrm>
            <a:off x="22857" y="1538924"/>
            <a:ext cx="1207008" cy="731520"/>
          </a:xfrm>
          <a:prstGeom prst="rect">
            <a:avLst/>
          </a:prstGeom>
          <a:solidFill>
            <a:schemeClr val="bg2">
              <a:alpha val="0"/>
            </a:schemeClr>
          </a:solidFill>
          <a:ln w="2857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37" name="Rectangle 36">
            <a:hlinkClick r:id="rId28" action="ppaction://hlinksldjump"/>
            <a:extLst>
              <a:ext uri="{FF2B5EF4-FFF2-40B4-BE49-F238E27FC236}">
                <a16:creationId xmlns:a16="http://schemas.microsoft.com/office/drawing/2014/main" id="{3194BBBA-EC4B-228C-5D9F-97078C0E412B}"/>
              </a:ext>
            </a:extLst>
          </p:cNvPr>
          <p:cNvSpPr/>
          <p:nvPr/>
        </p:nvSpPr>
        <p:spPr>
          <a:xfrm>
            <a:off x="1389883" y="1538924"/>
            <a:ext cx="1207008" cy="731520"/>
          </a:xfrm>
          <a:prstGeom prst="rect">
            <a:avLst/>
          </a:prstGeom>
          <a:solidFill>
            <a:schemeClr val="bg2">
              <a:alpha val="0"/>
            </a:schemeClr>
          </a:solidFill>
          <a:ln w="2857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38" name="Rectangle 37">
            <a:hlinkClick r:id="rId29" action="ppaction://hlinksldjump"/>
            <a:extLst>
              <a:ext uri="{FF2B5EF4-FFF2-40B4-BE49-F238E27FC236}">
                <a16:creationId xmlns:a16="http://schemas.microsoft.com/office/drawing/2014/main" id="{8B7EA695-1333-0399-826B-DDEE6E0E6D6D}"/>
              </a:ext>
            </a:extLst>
          </p:cNvPr>
          <p:cNvSpPr/>
          <p:nvPr/>
        </p:nvSpPr>
        <p:spPr>
          <a:xfrm>
            <a:off x="2756909" y="1538924"/>
            <a:ext cx="1207008" cy="731520"/>
          </a:xfrm>
          <a:prstGeom prst="rect">
            <a:avLst/>
          </a:prstGeom>
          <a:solidFill>
            <a:schemeClr val="bg2">
              <a:alpha val="0"/>
            </a:schemeClr>
          </a:solidFill>
          <a:ln w="2857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50" name="Rectangle 49">
            <a:hlinkClick r:id="rId30" action="ppaction://hlinksldjump"/>
            <a:extLst>
              <a:ext uri="{FF2B5EF4-FFF2-40B4-BE49-F238E27FC236}">
                <a16:creationId xmlns:a16="http://schemas.microsoft.com/office/drawing/2014/main" id="{51F7F1F4-FC6F-BC7D-C8D6-6A618E73A20B}"/>
              </a:ext>
            </a:extLst>
          </p:cNvPr>
          <p:cNvSpPr/>
          <p:nvPr/>
        </p:nvSpPr>
        <p:spPr>
          <a:xfrm>
            <a:off x="4123935" y="1538924"/>
            <a:ext cx="1207008" cy="731520"/>
          </a:xfrm>
          <a:prstGeom prst="rect">
            <a:avLst/>
          </a:prstGeom>
          <a:solidFill>
            <a:schemeClr val="bg2">
              <a:alpha val="0"/>
            </a:schemeClr>
          </a:solidFill>
          <a:ln w="2857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51" name="Rectangle 50">
            <a:hlinkClick r:id="rId31" action="ppaction://hlinksldjump"/>
            <a:extLst>
              <a:ext uri="{FF2B5EF4-FFF2-40B4-BE49-F238E27FC236}">
                <a16:creationId xmlns:a16="http://schemas.microsoft.com/office/drawing/2014/main" id="{E8B3BA62-B6DE-C8E6-3D25-03E2B1737297}"/>
              </a:ext>
            </a:extLst>
          </p:cNvPr>
          <p:cNvSpPr/>
          <p:nvPr/>
        </p:nvSpPr>
        <p:spPr>
          <a:xfrm>
            <a:off x="5490961" y="1538924"/>
            <a:ext cx="1207008" cy="731520"/>
          </a:xfrm>
          <a:prstGeom prst="rect">
            <a:avLst/>
          </a:prstGeom>
          <a:solidFill>
            <a:schemeClr val="bg2">
              <a:alpha val="0"/>
            </a:schemeClr>
          </a:solidFill>
          <a:ln w="2857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57" name="Rectangle 56">
            <a:hlinkClick r:id="rId32" action="ppaction://hlinksldjump"/>
            <a:extLst>
              <a:ext uri="{FF2B5EF4-FFF2-40B4-BE49-F238E27FC236}">
                <a16:creationId xmlns:a16="http://schemas.microsoft.com/office/drawing/2014/main" id="{C40D5D3E-E3E2-CBF7-0B3D-BA95135973EC}"/>
              </a:ext>
            </a:extLst>
          </p:cNvPr>
          <p:cNvSpPr/>
          <p:nvPr/>
        </p:nvSpPr>
        <p:spPr>
          <a:xfrm>
            <a:off x="8225013" y="1538924"/>
            <a:ext cx="1207008" cy="731520"/>
          </a:xfrm>
          <a:prstGeom prst="rect">
            <a:avLst/>
          </a:prstGeom>
          <a:solidFill>
            <a:schemeClr val="bg2">
              <a:alpha val="0"/>
            </a:schemeClr>
          </a:solidFill>
          <a:ln w="2857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66" name="Rectangle 65">
            <a:hlinkClick r:id="rId33" action="ppaction://hlinksldjump"/>
            <a:extLst>
              <a:ext uri="{FF2B5EF4-FFF2-40B4-BE49-F238E27FC236}">
                <a16:creationId xmlns:a16="http://schemas.microsoft.com/office/drawing/2014/main" id="{1B2B63F6-786E-2101-85D1-62C5D6514541}"/>
              </a:ext>
            </a:extLst>
          </p:cNvPr>
          <p:cNvSpPr/>
          <p:nvPr/>
        </p:nvSpPr>
        <p:spPr>
          <a:xfrm>
            <a:off x="9592039" y="1538924"/>
            <a:ext cx="1207008" cy="731520"/>
          </a:xfrm>
          <a:prstGeom prst="rect">
            <a:avLst/>
          </a:prstGeom>
          <a:solidFill>
            <a:schemeClr val="bg2">
              <a:alpha val="0"/>
            </a:schemeClr>
          </a:solidFill>
          <a:ln w="2857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68" name="Rectangle 67">
            <a:hlinkClick r:id="rId34" action="ppaction://hlinksldjump"/>
            <a:extLst>
              <a:ext uri="{FF2B5EF4-FFF2-40B4-BE49-F238E27FC236}">
                <a16:creationId xmlns:a16="http://schemas.microsoft.com/office/drawing/2014/main" id="{00DDDE33-BD6F-0199-AFCB-81F3B58BC286}"/>
              </a:ext>
            </a:extLst>
          </p:cNvPr>
          <p:cNvSpPr/>
          <p:nvPr/>
        </p:nvSpPr>
        <p:spPr>
          <a:xfrm>
            <a:off x="10959063" y="1538924"/>
            <a:ext cx="1207008" cy="731520"/>
          </a:xfrm>
          <a:prstGeom prst="rect">
            <a:avLst/>
          </a:prstGeom>
          <a:solidFill>
            <a:schemeClr val="bg2">
              <a:alpha val="0"/>
            </a:schemeClr>
          </a:solidFill>
          <a:ln w="2857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72" name="Rectangle 71">
            <a:hlinkClick r:id="rId35" action="ppaction://hlinksldjump"/>
            <a:extLst>
              <a:ext uri="{FF2B5EF4-FFF2-40B4-BE49-F238E27FC236}">
                <a16:creationId xmlns:a16="http://schemas.microsoft.com/office/drawing/2014/main" id="{CEA5E22F-A04F-D1B5-839A-F1C75DC1863E}"/>
              </a:ext>
            </a:extLst>
          </p:cNvPr>
          <p:cNvSpPr/>
          <p:nvPr/>
        </p:nvSpPr>
        <p:spPr>
          <a:xfrm>
            <a:off x="8225013" y="4260402"/>
            <a:ext cx="1207008" cy="731520"/>
          </a:xfrm>
          <a:prstGeom prst="rect">
            <a:avLst/>
          </a:prstGeom>
          <a:solidFill>
            <a:schemeClr val="bg2">
              <a:alpha val="0"/>
            </a:schemeClr>
          </a:solidFill>
          <a:ln w="2857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grpSp>
        <p:nvGrpSpPr>
          <p:cNvPr id="75" name="Group 74">
            <a:extLst>
              <a:ext uri="{FF2B5EF4-FFF2-40B4-BE49-F238E27FC236}">
                <a16:creationId xmlns:a16="http://schemas.microsoft.com/office/drawing/2014/main" id="{9BB09EBB-D48D-04AA-AAFF-FBFF8C9AEB5E}"/>
              </a:ext>
            </a:extLst>
          </p:cNvPr>
          <p:cNvGrpSpPr/>
          <p:nvPr/>
        </p:nvGrpSpPr>
        <p:grpSpPr>
          <a:xfrm>
            <a:off x="136608" y="6014540"/>
            <a:ext cx="1280160" cy="731520"/>
            <a:chOff x="2748469" y="5137732"/>
            <a:chExt cx="1280160" cy="731520"/>
          </a:xfrm>
        </p:grpSpPr>
        <p:sp>
          <p:nvSpPr>
            <p:cNvPr id="77" name="Rectangle 76">
              <a:extLst>
                <a:ext uri="{FF2B5EF4-FFF2-40B4-BE49-F238E27FC236}">
                  <a16:creationId xmlns:a16="http://schemas.microsoft.com/office/drawing/2014/main" id="{C977A2BC-406D-1D5F-9B5F-114924CCCC5B}"/>
                </a:ext>
              </a:extLst>
            </p:cNvPr>
            <p:cNvSpPr/>
            <p:nvPr/>
          </p:nvSpPr>
          <p:spPr>
            <a:xfrm>
              <a:off x="2748469" y="5137732"/>
              <a:ext cx="1280160" cy="731520"/>
            </a:xfrm>
            <a:prstGeom prst="rect">
              <a:avLst/>
            </a:prstGeom>
            <a:solidFill>
              <a:schemeClr val="bg1"/>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a:p>
              <a:pPr algn="ctr"/>
              <a:endParaRPr lang="en-US">
                <a:solidFill>
                  <a:schemeClr val="accent1"/>
                </a:solidFill>
                <a:latin typeface="Avenir Book" panose="02000503020000020003" pitchFamily="2" charset="0"/>
              </a:endParaRPr>
            </a:p>
          </p:txBody>
        </p:sp>
        <p:sp>
          <p:nvSpPr>
            <p:cNvPr id="83" name="TextBox 82">
              <a:extLst>
                <a:ext uri="{FF2B5EF4-FFF2-40B4-BE49-F238E27FC236}">
                  <a16:creationId xmlns:a16="http://schemas.microsoft.com/office/drawing/2014/main" id="{392A9203-1EB4-457C-BEA6-1217A1BC1663}"/>
                </a:ext>
              </a:extLst>
            </p:cNvPr>
            <p:cNvSpPr txBox="1"/>
            <p:nvPr/>
          </p:nvSpPr>
          <p:spPr>
            <a:xfrm>
              <a:off x="2858757" y="5226493"/>
              <a:ext cx="1059585" cy="553998"/>
            </a:xfrm>
            <a:prstGeom prst="rect">
              <a:avLst/>
            </a:prstGeom>
            <a:noFill/>
            <a:ln>
              <a:noFill/>
            </a:ln>
            <a:effectLst/>
          </p:spPr>
          <p:txBody>
            <a:bodyPr wrap="none" lIns="0" tIns="0" rIns="0" bIns="0" rtlCol="0">
              <a:spAutoFit/>
            </a:bodyPr>
            <a:lstStyle/>
            <a:p>
              <a:pPr algn="ctr">
                <a:spcBef>
                  <a:spcPts val="1200"/>
                </a:spcBef>
              </a:pPr>
              <a:r>
                <a:rPr lang="en-US">
                  <a:solidFill>
                    <a:schemeClr val="accent1"/>
                  </a:solidFill>
                  <a:latin typeface="Avenir Book" panose="02000503020000020003" pitchFamily="2" charset="0"/>
                </a:rPr>
                <a:t>mCRC</a:t>
              </a:r>
              <a:br>
                <a:rPr lang="en-US">
                  <a:solidFill>
                    <a:schemeClr val="accent1"/>
                  </a:solidFill>
                  <a:latin typeface="Avenir Book" panose="02000503020000020003" pitchFamily="2" charset="0"/>
                </a:rPr>
              </a:br>
              <a:r>
                <a:rPr lang="en-US">
                  <a:solidFill>
                    <a:schemeClr val="accent1"/>
                  </a:solidFill>
                  <a:latin typeface="Avenir Book" panose="02000503020000020003" pitchFamily="2" charset="0"/>
                </a:rPr>
                <a:t>CRDF-004</a:t>
              </a:r>
            </a:p>
          </p:txBody>
        </p:sp>
      </p:grpSp>
      <p:sp>
        <p:nvSpPr>
          <p:cNvPr id="90" name="Rectangle 89">
            <a:hlinkClick r:id="rId36" action="ppaction://hlinksldjump"/>
            <a:extLst>
              <a:ext uri="{FF2B5EF4-FFF2-40B4-BE49-F238E27FC236}">
                <a16:creationId xmlns:a16="http://schemas.microsoft.com/office/drawing/2014/main" id="{34C81565-6708-90FB-C322-7C64BA21507E}"/>
              </a:ext>
            </a:extLst>
          </p:cNvPr>
          <p:cNvSpPr/>
          <p:nvPr/>
        </p:nvSpPr>
        <p:spPr>
          <a:xfrm>
            <a:off x="138744" y="5968179"/>
            <a:ext cx="1280160" cy="817279"/>
          </a:xfrm>
          <a:prstGeom prst="rect">
            <a:avLst/>
          </a:prstGeom>
          <a:solidFill>
            <a:schemeClr val="bg2">
              <a:alpha val="0"/>
            </a:schemeClr>
          </a:solidFill>
          <a:ln w="2857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43" name="Rectangle 42">
            <a:hlinkClick r:id="rId37" action="ppaction://hlinksldjump"/>
            <a:extLst>
              <a:ext uri="{FF2B5EF4-FFF2-40B4-BE49-F238E27FC236}">
                <a16:creationId xmlns:a16="http://schemas.microsoft.com/office/drawing/2014/main" id="{0F15F60B-18F2-5E97-79B2-9E93EDA1AC33}"/>
              </a:ext>
            </a:extLst>
          </p:cNvPr>
          <p:cNvSpPr/>
          <p:nvPr/>
        </p:nvSpPr>
        <p:spPr>
          <a:xfrm>
            <a:off x="6857987" y="618464"/>
            <a:ext cx="1207008" cy="731520"/>
          </a:xfrm>
          <a:prstGeom prst="rect">
            <a:avLst/>
          </a:prstGeom>
          <a:solidFill>
            <a:schemeClr val="bg2">
              <a:alpha val="0"/>
            </a:schemeClr>
          </a:solidFill>
          <a:ln w="2857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70" name="Rectangle 69">
            <a:hlinkClick r:id="rId38" action="ppaction://hlinksldjump"/>
            <a:extLst>
              <a:ext uri="{FF2B5EF4-FFF2-40B4-BE49-F238E27FC236}">
                <a16:creationId xmlns:a16="http://schemas.microsoft.com/office/drawing/2014/main" id="{E3C0E1AD-8AA9-1DD2-44CF-5A5EDF0DE652}"/>
              </a:ext>
            </a:extLst>
          </p:cNvPr>
          <p:cNvSpPr/>
          <p:nvPr/>
        </p:nvSpPr>
        <p:spPr>
          <a:xfrm>
            <a:off x="8225013" y="618464"/>
            <a:ext cx="1207008" cy="731520"/>
          </a:xfrm>
          <a:prstGeom prst="rect">
            <a:avLst/>
          </a:prstGeom>
          <a:solidFill>
            <a:schemeClr val="bg2">
              <a:alpha val="0"/>
            </a:schemeClr>
          </a:solidFill>
          <a:ln w="2857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74" name="Rectangle 73">
            <a:hlinkClick r:id="rId39" action="ppaction://hlinksldjump"/>
            <a:extLst>
              <a:ext uri="{FF2B5EF4-FFF2-40B4-BE49-F238E27FC236}">
                <a16:creationId xmlns:a16="http://schemas.microsoft.com/office/drawing/2014/main" id="{5D13A30C-EF0E-712B-322D-D7D724B1BCB4}"/>
              </a:ext>
            </a:extLst>
          </p:cNvPr>
          <p:cNvSpPr/>
          <p:nvPr/>
        </p:nvSpPr>
        <p:spPr>
          <a:xfrm>
            <a:off x="9592039" y="618464"/>
            <a:ext cx="1207008" cy="731520"/>
          </a:xfrm>
          <a:prstGeom prst="rect">
            <a:avLst/>
          </a:prstGeom>
          <a:solidFill>
            <a:schemeClr val="bg2">
              <a:alpha val="0"/>
            </a:schemeClr>
          </a:solidFill>
          <a:ln w="2857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91" name="Rectangle 90">
            <a:hlinkClick r:id="rId40" action="ppaction://hlinksldjump"/>
            <a:extLst>
              <a:ext uri="{FF2B5EF4-FFF2-40B4-BE49-F238E27FC236}">
                <a16:creationId xmlns:a16="http://schemas.microsoft.com/office/drawing/2014/main" id="{CD48B420-CD07-67A2-8517-2D00F5F72DE7}"/>
              </a:ext>
            </a:extLst>
          </p:cNvPr>
          <p:cNvSpPr/>
          <p:nvPr/>
        </p:nvSpPr>
        <p:spPr>
          <a:xfrm>
            <a:off x="10959063" y="618464"/>
            <a:ext cx="1207008" cy="731520"/>
          </a:xfrm>
          <a:prstGeom prst="rect">
            <a:avLst/>
          </a:prstGeom>
          <a:solidFill>
            <a:schemeClr val="bg2">
              <a:alpha val="0"/>
            </a:schemeClr>
          </a:solidFill>
          <a:ln w="2857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92" name="Rectangle 91">
            <a:hlinkClick r:id="rId41" action="ppaction://hlinksldjump"/>
            <a:extLst>
              <a:ext uri="{FF2B5EF4-FFF2-40B4-BE49-F238E27FC236}">
                <a16:creationId xmlns:a16="http://schemas.microsoft.com/office/drawing/2014/main" id="{9EEEB71C-8AFB-795C-A52D-8E4B10865C2C}"/>
              </a:ext>
            </a:extLst>
          </p:cNvPr>
          <p:cNvSpPr/>
          <p:nvPr/>
        </p:nvSpPr>
        <p:spPr>
          <a:xfrm>
            <a:off x="2756909" y="2433741"/>
            <a:ext cx="1207008" cy="731520"/>
          </a:xfrm>
          <a:prstGeom prst="rect">
            <a:avLst/>
          </a:prstGeom>
          <a:solidFill>
            <a:schemeClr val="bg2">
              <a:alpha val="0"/>
            </a:schemeClr>
          </a:solidFill>
          <a:ln w="2857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93" name="Rectangle 92">
            <a:hlinkClick r:id="rId42" action="ppaction://hlinksldjump"/>
            <a:extLst>
              <a:ext uri="{FF2B5EF4-FFF2-40B4-BE49-F238E27FC236}">
                <a16:creationId xmlns:a16="http://schemas.microsoft.com/office/drawing/2014/main" id="{3B7C03EC-AD1D-5660-B5B5-40586F8D11F5}"/>
              </a:ext>
            </a:extLst>
          </p:cNvPr>
          <p:cNvSpPr/>
          <p:nvPr/>
        </p:nvSpPr>
        <p:spPr>
          <a:xfrm>
            <a:off x="4123935" y="2433741"/>
            <a:ext cx="1207008" cy="731520"/>
          </a:xfrm>
          <a:prstGeom prst="rect">
            <a:avLst/>
          </a:prstGeom>
          <a:solidFill>
            <a:schemeClr val="bg2">
              <a:alpha val="0"/>
            </a:schemeClr>
          </a:solidFill>
          <a:ln w="2857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94" name="Rectangle 93">
            <a:hlinkClick r:id="rId43" action="ppaction://hlinksldjump"/>
            <a:extLst>
              <a:ext uri="{FF2B5EF4-FFF2-40B4-BE49-F238E27FC236}">
                <a16:creationId xmlns:a16="http://schemas.microsoft.com/office/drawing/2014/main" id="{A4697B18-29E0-FFD7-8423-E0199F2568C1}"/>
              </a:ext>
            </a:extLst>
          </p:cNvPr>
          <p:cNvSpPr/>
          <p:nvPr/>
        </p:nvSpPr>
        <p:spPr>
          <a:xfrm>
            <a:off x="5490961" y="2433741"/>
            <a:ext cx="1207008" cy="731520"/>
          </a:xfrm>
          <a:prstGeom prst="rect">
            <a:avLst/>
          </a:prstGeom>
          <a:solidFill>
            <a:schemeClr val="bg2">
              <a:alpha val="0"/>
            </a:schemeClr>
          </a:solidFill>
          <a:ln w="2857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96" name="Rectangle 95">
            <a:hlinkClick r:id="rId44" action="ppaction://hlinksldjump"/>
            <a:extLst>
              <a:ext uri="{FF2B5EF4-FFF2-40B4-BE49-F238E27FC236}">
                <a16:creationId xmlns:a16="http://schemas.microsoft.com/office/drawing/2014/main" id="{CC5B27F5-FEE0-E384-F694-5C71F3B251E8}"/>
              </a:ext>
            </a:extLst>
          </p:cNvPr>
          <p:cNvSpPr/>
          <p:nvPr/>
        </p:nvSpPr>
        <p:spPr>
          <a:xfrm>
            <a:off x="6857987" y="2433741"/>
            <a:ext cx="1207008" cy="731520"/>
          </a:xfrm>
          <a:prstGeom prst="rect">
            <a:avLst/>
          </a:prstGeom>
          <a:solidFill>
            <a:schemeClr val="bg2">
              <a:alpha val="0"/>
            </a:schemeClr>
          </a:solidFill>
          <a:ln w="2857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97" name="Rectangle 96">
            <a:hlinkClick r:id="rId45" action="ppaction://hlinksldjump"/>
            <a:extLst>
              <a:ext uri="{FF2B5EF4-FFF2-40B4-BE49-F238E27FC236}">
                <a16:creationId xmlns:a16="http://schemas.microsoft.com/office/drawing/2014/main" id="{701CB3E6-011D-D4BF-FCCC-F35E07541580}"/>
              </a:ext>
            </a:extLst>
          </p:cNvPr>
          <p:cNvSpPr/>
          <p:nvPr/>
        </p:nvSpPr>
        <p:spPr>
          <a:xfrm>
            <a:off x="8225013" y="2433741"/>
            <a:ext cx="1207008" cy="731520"/>
          </a:xfrm>
          <a:prstGeom prst="rect">
            <a:avLst/>
          </a:prstGeom>
          <a:solidFill>
            <a:schemeClr val="bg2">
              <a:alpha val="0"/>
            </a:schemeClr>
          </a:solidFill>
          <a:ln w="2857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98" name="Rectangle 97">
            <a:hlinkClick r:id="rId46" action="ppaction://hlinksldjump"/>
            <a:extLst>
              <a:ext uri="{FF2B5EF4-FFF2-40B4-BE49-F238E27FC236}">
                <a16:creationId xmlns:a16="http://schemas.microsoft.com/office/drawing/2014/main" id="{B290BF42-CE26-712C-BC99-A1202E3C147C}"/>
              </a:ext>
            </a:extLst>
          </p:cNvPr>
          <p:cNvSpPr/>
          <p:nvPr/>
        </p:nvSpPr>
        <p:spPr>
          <a:xfrm>
            <a:off x="10959063" y="2433741"/>
            <a:ext cx="1207008" cy="731520"/>
          </a:xfrm>
          <a:prstGeom prst="rect">
            <a:avLst/>
          </a:prstGeom>
          <a:solidFill>
            <a:schemeClr val="bg2">
              <a:alpha val="0"/>
            </a:schemeClr>
          </a:solidFill>
          <a:ln w="2857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99" name="Rectangle 98">
            <a:hlinkClick r:id="rId47" action="ppaction://hlinksldjump"/>
            <a:extLst>
              <a:ext uri="{FF2B5EF4-FFF2-40B4-BE49-F238E27FC236}">
                <a16:creationId xmlns:a16="http://schemas.microsoft.com/office/drawing/2014/main" id="{6AA0BBD4-3C7B-6182-1048-371874093526}"/>
              </a:ext>
            </a:extLst>
          </p:cNvPr>
          <p:cNvSpPr/>
          <p:nvPr/>
        </p:nvSpPr>
        <p:spPr>
          <a:xfrm>
            <a:off x="1389883" y="3356442"/>
            <a:ext cx="1207008" cy="731520"/>
          </a:xfrm>
          <a:prstGeom prst="rect">
            <a:avLst/>
          </a:prstGeom>
          <a:solidFill>
            <a:schemeClr val="bg2">
              <a:alpha val="0"/>
            </a:schemeClr>
          </a:solidFill>
          <a:ln w="2857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100" name="Rectangle 99">
            <a:hlinkClick r:id="rId48" action="ppaction://hlinksldjump"/>
            <a:extLst>
              <a:ext uri="{FF2B5EF4-FFF2-40B4-BE49-F238E27FC236}">
                <a16:creationId xmlns:a16="http://schemas.microsoft.com/office/drawing/2014/main" id="{13E3C84D-D09E-CDFC-D6A9-2E7446E81FF0}"/>
              </a:ext>
            </a:extLst>
          </p:cNvPr>
          <p:cNvSpPr/>
          <p:nvPr/>
        </p:nvSpPr>
        <p:spPr>
          <a:xfrm>
            <a:off x="5490961" y="3356442"/>
            <a:ext cx="1207008" cy="731520"/>
          </a:xfrm>
          <a:prstGeom prst="rect">
            <a:avLst/>
          </a:prstGeom>
          <a:solidFill>
            <a:schemeClr val="bg2">
              <a:alpha val="0"/>
            </a:schemeClr>
          </a:solidFill>
          <a:ln w="2857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101" name="Rectangle 100">
            <a:hlinkClick r:id="rId49" action="ppaction://hlinksldjump"/>
            <a:extLst>
              <a:ext uri="{FF2B5EF4-FFF2-40B4-BE49-F238E27FC236}">
                <a16:creationId xmlns:a16="http://schemas.microsoft.com/office/drawing/2014/main" id="{A3FAEF43-0F44-5E36-3E3A-560383EF18DF}"/>
              </a:ext>
            </a:extLst>
          </p:cNvPr>
          <p:cNvSpPr/>
          <p:nvPr/>
        </p:nvSpPr>
        <p:spPr>
          <a:xfrm>
            <a:off x="9592039" y="3356442"/>
            <a:ext cx="1207008" cy="731520"/>
          </a:xfrm>
          <a:prstGeom prst="rect">
            <a:avLst/>
          </a:prstGeom>
          <a:solidFill>
            <a:schemeClr val="bg2">
              <a:alpha val="0"/>
            </a:schemeClr>
          </a:solidFill>
          <a:ln w="2857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102" name="Rectangle 101">
            <a:hlinkClick r:id="rId50" action="ppaction://hlinksldjump"/>
            <a:extLst>
              <a:ext uri="{FF2B5EF4-FFF2-40B4-BE49-F238E27FC236}">
                <a16:creationId xmlns:a16="http://schemas.microsoft.com/office/drawing/2014/main" id="{B6A9B78B-D098-3F8C-8285-A357B4D10BF3}"/>
              </a:ext>
            </a:extLst>
          </p:cNvPr>
          <p:cNvSpPr/>
          <p:nvPr/>
        </p:nvSpPr>
        <p:spPr>
          <a:xfrm>
            <a:off x="1389883" y="4260402"/>
            <a:ext cx="1207008" cy="731520"/>
          </a:xfrm>
          <a:prstGeom prst="rect">
            <a:avLst/>
          </a:prstGeom>
          <a:solidFill>
            <a:schemeClr val="bg2">
              <a:alpha val="0"/>
            </a:schemeClr>
          </a:solidFill>
          <a:ln w="2857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103" name="Rectangle 102">
            <a:hlinkClick r:id="rId51" action="ppaction://hlinksldjump"/>
            <a:extLst>
              <a:ext uri="{FF2B5EF4-FFF2-40B4-BE49-F238E27FC236}">
                <a16:creationId xmlns:a16="http://schemas.microsoft.com/office/drawing/2014/main" id="{5B2BE07A-20EE-0EA9-C97F-E4AABEF82A05}"/>
              </a:ext>
            </a:extLst>
          </p:cNvPr>
          <p:cNvSpPr/>
          <p:nvPr/>
        </p:nvSpPr>
        <p:spPr>
          <a:xfrm>
            <a:off x="2756909" y="4260402"/>
            <a:ext cx="1207008" cy="731520"/>
          </a:xfrm>
          <a:prstGeom prst="rect">
            <a:avLst/>
          </a:prstGeom>
          <a:solidFill>
            <a:schemeClr val="bg2">
              <a:alpha val="0"/>
            </a:schemeClr>
          </a:solidFill>
          <a:ln w="2857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104" name="Rectangle 103">
            <a:hlinkClick r:id="rId52" action="ppaction://hlinksldjump"/>
            <a:extLst>
              <a:ext uri="{FF2B5EF4-FFF2-40B4-BE49-F238E27FC236}">
                <a16:creationId xmlns:a16="http://schemas.microsoft.com/office/drawing/2014/main" id="{2C06C67E-F718-1F6A-8129-0A32EE1E0C65}"/>
              </a:ext>
            </a:extLst>
          </p:cNvPr>
          <p:cNvSpPr/>
          <p:nvPr/>
        </p:nvSpPr>
        <p:spPr>
          <a:xfrm>
            <a:off x="6857987" y="4260402"/>
            <a:ext cx="1207008" cy="731520"/>
          </a:xfrm>
          <a:prstGeom prst="rect">
            <a:avLst/>
          </a:prstGeom>
          <a:solidFill>
            <a:schemeClr val="bg2">
              <a:alpha val="0"/>
            </a:schemeClr>
          </a:solidFill>
          <a:ln w="2857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20" name="Rectangle 19">
            <a:hlinkClick r:id="rId53" action="ppaction://hlinksldjump"/>
            <a:extLst>
              <a:ext uri="{FF2B5EF4-FFF2-40B4-BE49-F238E27FC236}">
                <a16:creationId xmlns:a16="http://schemas.microsoft.com/office/drawing/2014/main" id="{87B1A135-E97A-867F-8B45-3264EAF2D43D}"/>
              </a:ext>
            </a:extLst>
          </p:cNvPr>
          <p:cNvSpPr/>
          <p:nvPr/>
        </p:nvSpPr>
        <p:spPr>
          <a:xfrm>
            <a:off x="10959063" y="3356442"/>
            <a:ext cx="1207008" cy="731520"/>
          </a:xfrm>
          <a:prstGeom prst="rect">
            <a:avLst/>
          </a:prstGeom>
          <a:solidFill>
            <a:schemeClr val="bg2">
              <a:alpha val="0"/>
            </a:schemeClr>
          </a:solidFill>
          <a:ln w="2857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
        <p:nvSpPr>
          <p:cNvPr id="21" name="Rectangle 20">
            <a:extLst>
              <a:ext uri="{FF2B5EF4-FFF2-40B4-BE49-F238E27FC236}">
                <a16:creationId xmlns:a16="http://schemas.microsoft.com/office/drawing/2014/main" id="{477E66DC-2AC4-3FEF-38A2-15B188AE8301}"/>
              </a:ext>
            </a:extLst>
          </p:cNvPr>
          <p:cNvSpPr/>
          <p:nvPr/>
        </p:nvSpPr>
        <p:spPr>
          <a:xfrm>
            <a:off x="10886421" y="4196995"/>
            <a:ext cx="1305579" cy="928304"/>
          </a:xfrm>
          <a:prstGeom prst="rect">
            <a:avLst/>
          </a:prstGeom>
          <a:solidFill>
            <a:srgbClr val="EBEDF2"/>
          </a:solidFill>
          <a:ln w="952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latin typeface="Avenir Book" panose="02000503020000020003" pitchFamily="2" charset="0"/>
            </a:endParaRPr>
          </a:p>
        </p:txBody>
      </p:sp>
    </p:spTree>
    <p:extLst>
      <p:ext uri="{BB962C8B-B14F-4D97-AF65-F5344CB8AC3E}">
        <p14:creationId xmlns:p14="http://schemas.microsoft.com/office/powerpoint/2010/main" val="639851365"/>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sld>
</file>

<file path=ppt/theme/theme1.xml><?xml version="1.0" encoding="utf-8"?>
<a:theme xmlns:a="http://schemas.openxmlformats.org/drawingml/2006/main" name="Custom Design">
  <a:themeElements>
    <a:clrScheme name="Custom 6">
      <a:dk1>
        <a:srgbClr val="FFFFFF"/>
      </a:dk1>
      <a:lt1>
        <a:srgbClr val="FFFFFF"/>
      </a:lt1>
      <a:dk2>
        <a:srgbClr val="FFFFFF"/>
      </a:dk2>
      <a:lt2>
        <a:srgbClr val="F1F2F2"/>
      </a:lt2>
      <a:accent1>
        <a:srgbClr val="345366"/>
      </a:accent1>
      <a:accent2>
        <a:srgbClr val="50A3A5"/>
      </a:accent2>
      <a:accent3>
        <a:srgbClr val="F4B251"/>
      </a:accent3>
      <a:accent4>
        <a:srgbClr val="E88562"/>
      </a:accent4>
      <a:accent5>
        <a:srgbClr val="58595B"/>
      </a:accent5>
      <a:accent6>
        <a:srgbClr val="D1D3D4"/>
      </a:accent6>
      <a:hlink>
        <a:srgbClr val="F1F2F2"/>
      </a:hlink>
      <a:folHlink>
        <a:srgbClr val="777777"/>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2"/>
        </a:solidFill>
        <a:ln w="9525">
          <a:noFill/>
        </a:ln>
      </a:spPr>
      <a:bodyPr rtlCol="0" anchor="ctr"/>
      <a:lstStyle>
        <a:defPPr algn="ctr">
          <a:defRPr dirty="0">
            <a:solidFill>
              <a:schemeClr val="accent1"/>
            </a:solidFill>
            <a:latin typeface="Avenir Book" panose="02000503020000020003" pitchFamily="2" charset="0"/>
          </a:defRPr>
        </a:defPPr>
      </a:lstStyle>
      <a:style>
        <a:lnRef idx="1">
          <a:schemeClr val="accent1"/>
        </a:lnRef>
        <a:fillRef idx="0">
          <a:schemeClr val="accent1"/>
        </a:fillRef>
        <a:effectRef idx="0">
          <a:schemeClr val="accent1"/>
        </a:effectRef>
        <a:fontRef idx="minor">
          <a:schemeClr val="tx1"/>
        </a:fontRef>
      </a:style>
    </a:spDef>
    <a:lnDef>
      <a:spPr>
        <a:ln w="3175">
          <a:solidFill>
            <a:schemeClr val="bg1">
              <a:lumMod val="75000"/>
            </a:schemeClr>
          </a:solidFill>
        </a:ln>
      </a:spPr>
      <a:bodyPr/>
      <a:lstStyle/>
      <a:style>
        <a:lnRef idx="1">
          <a:schemeClr val="accent1"/>
        </a:lnRef>
        <a:fillRef idx="0">
          <a:schemeClr val="accent1"/>
        </a:fillRef>
        <a:effectRef idx="0">
          <a:schemeClr val="accent1"/>
        </a:effectRef>
        <a:fontRef idx="minor">
          <a:schemeClr val="tx1"/>
        </a:fontRef>
      </a:style>
    </a:lnDef>
    <a:txDef>
      <a:spPr>
        <a:noFill/>
        <a:effectLst/>
      </a:spPr>
      <a:bodyPr wrap="none" lIns="0" tIns="0" rIns="0" bIns="0" rtlCol="0">
        <a:spAutoFit/>
      </a:bodyPr>
      <a:lstStyle>
        <a:defPPr algn="l">
          <a:spcBef>
            <a:spcPts val="1200"/>
          </a:spcBef>
          <a:defRPr dirty="0" smtClean="0">
            <a:solidFill>
              <a:schemeClr val="accent5"/>
            </a:solidFill>
            <a:latin typeface="Avenir Book" panose="02000503020000020003" pitchFamily="2" charset="0"/>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Custom Design">
  <a:themeElements>
    <a:clrScheme name="Custom 6">
      <a:dk1>
        <a:srgbClr val="FFFFFF"/>
      </a:dk1>
      <a:lt1>
        <a:srgbClr val="FFFFFF"/>
      </a:lt1>
      <a:dk2>
        <a:srgbClr val="FFFFFF"/>
      </a:dk2>
      <a:lt2>
        <a:srgbClr val="F1F2F2"/>
      </a:lt2>
      <a:accent1>
        <a:srgbClr val="345366"/>
      </a:accent1>
      <a:accent2>
        <a:srgbClr val="50A3A5"/>
      </a:accent2>
      <a:accent3>
        <a:srgbClr val="F4B251"/>
      </a:accent3>
      <a:accent4>
        <a:srgbClr val="E88562"/>
      </a:accent4>
      <a:accent5>
        <a:srgbClr val="58595B"/>
      </a:accent5>
      <a:accent6>
        <a:srgbClr val="D1D3D4"/>
      </a:accent6>
      <a:hlink>
        <a:srgbClr val="F1F2F2"/>
      </a:hlink>
      <a:folHlink>
        <a:srgbClr val="777777"/>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2"/>
        </a:solidFill>
        <a:ln w="9525">
          <a:noFill/>
        </a:ln>
      </a:spPr>
      <a:bodyPr rtlCol="0" anchor="ctr"/>
      <a:lstStyle>
        <a:defPPr algn="ctr">
          <a:defRPr dirty="0">
            <a:solidFill>
              <a:schemeClr val="accent1"/>
            </a:solidFill>
            <a:latin typeface="Avenir Book" panose="02000503020000020003" pitchFamily="2" charset="0"/>
          </a:defRPr>
        </a:defPPr>
      </a:lstStyle>
      <a:style>
        <a:lnRef idx="1">
          <a:schemeClr val="accent1"/>
        </a:lnRef>
        <a:fillRef idx="0">
          <a:schemeClr val="accent1"/>
        </a:fillRef>
        <a:effectRef idx="0">
          <a:schemeClr val="accent1"/>
        </a:effectRef>
        <a:fontRef idx="minor">
          <a:schemeClr val="tx1"/>
        </a:fontRef>
      </a:style>
    </a:spDef>
    <a:lnDef>
      <a:spPr>
        <a:ln w="3175">
          <a:solidFill>
            <a:schemeClr val="bg1">
              <a:lumMod val="75000"/>
            </a:schemeClr>
          </a:solidFill>
        </a:ln>
      </a:spPr>
      <a:bodyPr/>
      <a:lstStyle/>
      <a:style>
        <a:lnRef idx="1">
          <a:schemeClr val="accent1"/>
        </a:lnRef>
        <a:fillRef idx="0">
          <a:schemeClr val="accent1"/>
        </a:fillRef>
        <a:effectRef idx="0">
          <a:schemeClr val="accent1"/>
        </a:effectRef>
        <a:fontRef idx="minor">
          <a:schemeClr val="tx1"/>
        </a:fontRef>
      </a:style>
    </a:lnDef>
    <a:txDef>
      <a:spPr>
        <a:noFill/>
        <a:effectLst/>
      </a:spPr>
      <a:bodyPr wrap="none" lIns="0" tIns="0" rIns="0" bIns="0" rtlCol="0">
        <a:spAutoFit/>
      </a:bodyPr>
      <a:lstStyle>
        <a:defPPr algn="l">
          <a:spcBef>
            <a:spcPts val="1200"/>
          </a:spcBef>
          <a:defRPr dirty="0" smtClean="0">
            <a:solidFill>
              <a:schemeClr val="accent5"/>
            </a:solidFill>
            <a:latin typeface="Avenir Book" panose="02000503020000020003" pitchFamily="2" charset="0"/>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2_Custom Design">
  <a:themeElements>
    <a:clrScheme name="2021 Cardiff Oncology">
      <a:dk1>
        <a:srgbClr val="9B9FA1"/>
      </a:dk1>
      <a:lt1>
        <a:srgbClr val="FFFFFF"/>
      </a:lt1>
      <a:dk2>
        <a:srgbClr val="FFFFFF"/>
      </a:dk2>
      <a:lt2>
        <a:srgbClr val="F1F2F2"/>
      </a:lt2>
      <a:accent1>
        <a:srgbClr val="345366"/>
      </a:accent1>
      <a:accent2>
        <a:srgbClr val="50A3A5"/>
      </a:accent2>
      <a:accent3>
        <a:srgbClr val="F4B251"/>
      </a:accent3>
      <a:accent4>
        <a:srgbClr val="E88562"/>
      </a:accent4>
      <a:accent5>
        <a:srgbClr val="58595B"/>
      </a:accent5>
      <a:accent6>
        <a:srgbClr val="D1D3D4"/>
      </a:accent6>
      <a:hlink>
        <a:srgbClr val="F1F2F2"/>
      </a:hlink>
      <a:folHlink>
        <a:srgbClr val="777777"/>
      </a:folHlink>
    </a:clrScheme>
    <a:fontScheme name="Avenir">
      <a:majorFont>
        <a:latin typeface="Avenir"/>
        <a:ea typeface=""/>
        <a:cs typeface=""/>
      </a:majorFont>
      <a:minorFont>
        <a:latin typeface="Avenir"/>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rgbClr val="FF00FF"/>
        </a:solidFill>
        <a:ln>
          <a:noFill/>
        </a:ln>
      </a:spPr>
      <a:bodyPr rtlCol="0" anchor="ctr"/>
      <a:lstStyle>
        <a:defPPr algn="ctr">
          <a:defRPr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a:solidFill>
            <a:srgbClr val="FF00FF"/>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none" lIns="0" tIns="0" rIns="0" bIns="0" rtlCol="0">
        <a:spAutoFit/>
      </a:bodyPr>
      <a:lstStyle>
        <a:defPPr algn="l">
          <a:defRPr dirty="0" smtClean="0">
            <a:solidFill>
              <a:srgbClr val="FF00FF"/>
            </a:solidFill>
          </a:defRPr>
        </a:defPPr>
      </a:lstStyle>
    </a:txDef>
  </a:objectDefaults>
  <a:extraClrSchemeLst/>
  <a:extLst>
    <a:ext uri="{05A4C25C-085E-4340-85A3-A5531E510DB2}">
      <thm15:themeFamily xmlns:thm15="http://schemas.microsoft.com/office/thememl/2012/main" name="November2021 Cardiff Template" id="{60E5283E-3817-8245-9F16-6081300F905A}" vid="{3D9C082F-B4E5-9641-97FE-B721DF18C824}"/>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537D77AFFB8F234BA2A7B91D6C7E9EDB" ma:contentTypeVersion="18" ma:contentTypeDescription="Create a new document." ma:contentTypeScope="" ma:versionID="ede949c812e177737f7cea301a3aced0">
  <xsd:schema xmlns:xsd="http://www.w3.org/2001/XMLSchema" xmlns:xs="http://www.w3.org/2001/XMLSchema" xmlns:p="http://schemas.microsoft.com/office/2006/metadata/properties" xmlns:ns2="c3fd72f8-763f-4fdb-8f55-f3a74678f2a3" xmlns:ns3="3491edeb-c221-4d23-9899-06e96ad9f1fa" targetNamespace="http://schemas.microsoft.com/office/2006/metadata/properties" ma:root="true" ma:fieldsID="ccd69f6d8d97562060843f5115a1e351" ns2:_="" ns3:_="">
    <xsd:import namespace="c3fd72f8-763f-4fdb-8f55-f3a74678f2a3"/>
    <xsd:import namespace="3491edeb-c221-4d23-9899-06e96ad9f1fa"/>
    <xsd:element name="properties">
      <xsd:complexType>
        <xsd:sequence>
          <xsd:element name="documentManagement">
            <xsd:complexType>
              <xsd:all>
                <xsd:element ref="ns2:MediaServiceMetadata" minOccurs="0"/>
                <xsd:element ref="ns2:MediaServiceFastMetadata" minOccurs="0"/>
                <xsd:element ref="ns2:MediaServiceAutoKeyPoints" minOccurs="0"/>
                <xsd:element ref="ns2:MediaServiceKeyPoints" minOccurs="0"/>
                <xsd:element ref="ns2:MediaServiceAutoTags" minOccurs="0"/>
                <xsd:element ref="ns2:MediaServiceGenerationTime" minOccurs="0"/>
                <xsd:element ref="ns2:MediaServiceEventHashCode" minOccurs="0"/>
                <xsd:element ref="ns2:MediaServiceOCR" minOccurs="0"/>
                <xsd:element ref="ns2:lcf76f155ced4ddcb4097134ff3c332f" minOccurs="0"/>
                <xsd:element ref="ns3:TaxCatchAll" minOccurs="0"/>
                <xsd:element ref="ns2:MediaServiceDateTaken" minOccurs="0"/>
                <xsd:element ref="ns3:SharedWithUsers" minOccurs="0"/>
                <xsd:element ref="ns3:SharedWithDetails" minOccurs="0"/>
                <xsd:element ref="ns2:MediaServiceObjectDetectorVersions" minOccurs="0"/>
                <xsd:element ref="ns2:MediaServiceLocation" minOccurs="0"/>
                <xsd:element ref="ns2:Notes" minOccurs="0"/>
                <xsd:element ref="ns2: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c3fd72f8-763f-4fdb-8f55-f3a74678f2a3"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KeyPoints" ma:index="10" nillable="true" ma:displayName="MediaServiceAutoKeyPoints" ma:hidden="true" ma:internalName="MediaServiceAutoKeyPoints" ma:readOnly="true">
      <xsd:simpleType>
        <xsd:restriction base="dms:Note"/>
      </xsd:simpleType>
    </xsd:element>
    <xsd:element name="MediaServiceKeyPoints" ma:index="11" nillable="true" ma:displayName="KeyPoints" ma:internalName="MediaServiceKeyPoints" ma:readOnly="true">
      <xsd:simpleType>
        <xsd:restriction base="dms:Note">
          <xsd:maxLength value="255"/>
        </xsd:restriction>
      </xsd:simpleType>
    </xsd:element>
    <xsd:element name="MediaServiceAutoTags" ma:index="12" nillable="true" ma:displayName="Tags" ma:internalName="MediaServiceAutoTags"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EventHashCode" ma:index="14" nillable="true" ma:displayName="MediaServiceEventHashCode" ma:hidden="true" ma:internalName="MediaServiceEventHashCode" ma:readOnly="true">
      <xsd:simpleType>
        <xsd:restriction base="dms:Text"/>
      </xsd:simpleType>
    </xsd:element>
    <xsd:element name="MediaServiceOCR" ma:index="15" nillable="true" ma:displayName="Extracted Text" ma:internalName="MediaServiceOCR" ma:readOnly="true">
      <xsd:simpleType>
        <xsd:restriction base="dms:Note">
          <xsd:maxLength value="255"/>
        </xsd:restriction>
      </xsd:simpleType>
    </xsd:element>
    <xsd:element name="lcf76f155ced4ddcb4097134ff3c332f" ma:index="17" nillable="true" ma:taxonomy="true" ma:internalName="lcf76f155ced4ddcb4097134ff3c332f" ma:taxonomyFieldName="MediaServiceImageTags" ma:displayName="Image Tags" ma:readOnly="false" ma:fieldId="{5cf76f15-5ced-4ddc-b409-7134ff3c332f}" ma:taxonomyMulti="true" ma:sspId="814ff813-0d93-429e-8a23-323cac4c108f" ma:termSetId="09814cd3-568e-fe90-9814-8d621ff8fb84" ma:anchorId="fba54fb3-c3e1-fe81-a776-ca4b69148c4d" ma:open="true" ma:isKeyword="false">
      <xsd:complexType>
        <xsd:sequence>
          <xsd:element ref="pc:Terms" minOccurs="0" maxOccurs="1"/>
        </xsd:sequence>
      </xsd:complexType>
    </xsd:element>
    <xsd:element name="MediaServiceDateTaken" ma:index="19" nillable="true" ma:displayName="MediaServiceDateTaken" ma:hidden="true" ma:internalName="MediaServiceDateTaken" ma:readOnly="true">
      <xsd:simpleType>
        <xsd:restriction base="dms:Text"/>
      </xsd:simpleType>
    </xsd:element>
    <xsd:element name="MediaServiceObjectDetectorVersions" ma:index="22" nillable="true" ma:displayName="MediaServiceObjectDetectorVersions" ma:hidden="true" ma:indexed="true" ma:internalName="MediaServiceObjectDetectorVersions" ma:readOnly="true">
      <xsd:simpleType>
        <xsd:restriction base="dms:Text"/>
      </xsd:simpleType>
    </xsd:element>
    <xsd:element name="MediaServiceLocation" ma:index="23" nillable="true" ma:displayName="Location" ma:indexed="true" ma:internalName="MediaServiceLocation" ma:readOnly="true">
      <xsd:simpleType>
        <xsd:restriction base="dms:Text"/>
      </xsd:simpleType>
    </xsd:element>
    <xsd:element name="Notes" ma:index="24" nillable="true" ma:displayName="Notes" ma:format="Dropdown" ma:internalName="Notes">
      <xsd:simpleType>
        <xsd:restriction base="dms:Text">
          <xsd:maxLength value="255"/>
        </xsd:restriction>
      </xsd:simpleType>
    </xsd:element>
    <xsd:element name="MediaServiceSearchProperties" ma:index="25"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3491edeb-c221-4d23-9899-06e96ad9f1fa" elementFormDefault="qualified">
    <xsd:import namespace="http://schemas.microsoft.com/office/2006/documentManagement/types"/>
    <xsd:import namespace="http://schemas.microsoft.com/office/infopath/2007/PartnerControls"/>
    <xsd:element name="TaxCatchAll" ma:index="18" nillable="true" ma:displayName="Taxonomy Catch All Column" ma:hidden="true" ma:list="{85b29001-5718-41c7-80e4-21ce0cd4d29b}" ma:internalName="TaxCatchAll" ma:showField="CatchAllData" ma:web="3491edeb-c221-4d23-9899-06e96ad9f1fa">
      <xsd:complexType>
        <xsd:complexContent>
          <xsd:extension base="dms:MultiChoiceLookup">
            <xsd:sequence>
              <xsd:element name="Value" type="dms:Lookup" maxOccurs="unbounded" minOccurs="0" nillable="true"/>
            </xsd:sequence>
          </xsd:extension>
        </xsd:complexContent>
      </xsd:complexType>
    </xsd:element>
    <xsd:element name="SharedWithUsers" ma:index="2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1"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TaxCatchAll xmlns="3491edeb-c221-4d23-9899-06e96ad9f1fa" xsi:nil="true"/>
    <lcf76f155ced4ddcb4097134ff3c332f xmlns="c3fd72f8-763f-4fdb-8f55-f3a74678f2a3">
      <Terms xmlns="http://schemas.microsoft.com/office/infopath/2007/PartnerControls"/>
    </lcf76f155ced4ddcb4097134ff3c332f>
    <Notes xmlns="c3fd72f8-763f-4fdb-8f55-f3a74678f2a3" xsi:nil="true"/>
  </documentManagement>
</p:properties>
</file>

<file path=customXml/itemProps1.xml><?xml version="1.0" encoding="utf-8"?>
<ds:datastoreItem xmlns:ds="http://schemas.openxmlformats.org/officeDocument/2006/customXml" ds:itemID="{3D8EED43-854E-425B-99B9-5693C7727EE0}">
  <ds:schemaRefs>
    <ds:schemaRef ds:uri="3491edeb-c221-4d23-9899-06e96ad9f1fa"/>
    <ds:schemaRef ds:uri="c3fd72f8-763f-4fdb-8f55-f3a74678f2a3"/>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2.xml><?xml version="1.0" encoding="utf-8"?>
<ds:datastoreItem xmlns:ds="http://schemas.openxmlformats.org/officeDocument/2006/customXml" ds:itemID="{400045F6-53A9-4D66-9943-8C1AF8DD47C1}">
  <ds:schemaRefs>
    <ds:schemaRef ds:uri="http://schemas.microsoft.com/sharepoint/v3/contenttype/forms"/>
  </ds:schemaRefs>
</ds:datastoreItem>
</file>

<file path=customXml/itemProps3.xml><?xml version="1.0" encoding="utf-8"?>
<ds:datastoreItem xmlns:ds="http://schemas.openxmlformats.org/officeDocument/2006/customXml" ds:itemID="{F262F137-A832-4B85-81BE-DD0FF723EE63}">
  <ds:schemaRefs>
    <ds:schemaRef ds:uri="3491edeb-c221-4d23-9899-06e96ad9f1fa"/>
    <ds:schemaRef ds:uri="c3fd72f8-763f-4fdb-8f55-f3a74678f2a3"/>
    <ds:schemaRef ds:uri="http://purl.org/dc/dcmitype/"/>
    <ds:schemaRef ds:uri="http://purl.org/dc/elements/1.1/"/>
    <ds:schemaRef ds:uri="http://purl.org/dc/terms/"/>
    <ds:schemaRef ds:uri="http://schemas.microsoft.com/office/2006/documentManagement/types"/>
    <ds:schemaRef ds:uri="http://schemas.microsoft.com/office/2006/metadata/properties"/>
    <ds:schemaRef ds:uri="http://schemas.microsoft.com/office/infopath/2007/PartnerControls"/>
    <ds:schemaRef ds:uri="http://schemas.openxmlformats.org/package/2006/metadata/core-properties"/>
    <ds:schemaRef ds:uri="http://www.w3.org/XML/1998/namespace"/>
  </ds:schemaRefs>
</ds:datastoreItem>
</file>

<file path=docProps/app.xml><?xml version="1.0" encoding="utf-8"?>
<Properties xmlns="http://schemas.openxmlformats.org/officeDocument/2006/extended-properties" xmlns:vt="http://schemas.openxmlformats.org/officeDocument/2006/docPropsVTypes">
  <Application>Microsoft Office PowerPoint</Application>
  <PresentationFormat>Widescreen</PresentationFormat>
  <Slides>95</Slides>
  <Notes>42</Notes>
  <HiddenSlides>0</HiddenSlides>
  <ScaleCrop>false</ScaleCrop>
  <HeadingPairs>
    <vt:vector size="4" baseType="variant">
      <vt:variant>
        <vt:lpstr>Theme</vt:lpstr>
      </vt:variant>
      <vt:variant>
        <vt:i4>3</vt:i4>
      </vt:variant>
      <vt:variant>
        <vt:lpstr>Slide Titles</vt:lpstr>
      </vt:variant>
      <vt:variant>
        <vt:i4>95</vt:i4>
      </vt:variant>
    </vt:vector>
  </HeadingPairs>
  <TitlesOfParts>
    <vt:vector size="98" baseType="lpstr">
      <vt:lpstr>Custom Design</vt:lpstr>
      <vt:lpstr>1_Custom Design</vt:lpstr>
      <vt:lpstr>2_Custom Design</vt:lpstr>
      <vt:lpstr> </vt:lpstr>
      <vt:lpstr>Forward-looking statements</vt:lpstr>
      <vt:lpstr>Cardiff Oncology’s lead development asset is onvansertib</vt:lpstr>
      <vt:lpstr>We shifted our RAS-mutated mCRC program to the first-line</vt:lpstr>
      <vt:lpstr>We are encouraged by the initial clinical data from CRDF-004</vt:lpstr>
      <vt:lpstr>PowerPoint Presentation</vt:lpstr>
      <vt:lpstr>Our lead program targets RAS-mutated metastatic colorectal cancer</vt:lpstr>
      <vt:lpstr>No new drugs approved in 1st line RAS-mut. mCRC in over 20 years</vt:lpstr>
      <vt:lpstr>Onvansertib’s MOA allows us to target ALL RAS-mutated mCRC</vt:lpstr>
      <vt:lpstr>Trial design of CRDF-004: first-line RAS-mutated mCRC Phase 2 trial</vt:lpstr>
      <vt:lpstr>Trial design of CRDF-004: first-line RAS-mutated mCRC Phase 2 trial</vt:lpstr>
      <vt:lpstr>Patient maturity across arms are balanced in the current data set</vt:lpstr>
      <vt:lpstr>ORR for the experimental arms is higher than for the control arms</vt:lpstr>
      <vt:lpstr>ORR for the experimental arms is higher with both chemo backbones</vt:lpstr>
      <vt:lpstr>Dose response: Higher onvansertib dose shows increased ORR with deeper responses</vt:lpstr>
      <vt:lpstr>Spider plots show deepening responses for onvansertib 30mg dose</vt:lpstr>
      <vt:lpstr>Swimmer plot shows most patients remain on trial</vt:lpstr>
      <vt:lpstr>ORR is consistently higher for patients receiving onvansertib + SoC</vt:lpstr>
      <vt:lpstr>CRDF-004 demographics and baseline characteristics*</vt:lpstr>
      <vt:lpstr>CRDF-004 treatment emergent adverse events (TEAE) data*</vt:lpstr>
      <vt:lpstr>mCRC program positions onvansertib for accelerated and full-approval </vt:lpstr>
      <vt:lpstr>PowerPoint Presentation</vt:lpstr>
      <vt:lpstr>Our second-line phase 1b/2 trial generated a novel finding</vt:lpstr>
      <vt:lpstr>Our Ph1b/2 trial combined onvansertib with the current SoC in 2nd line</vt:lpstr>
      <vt:lpstr>Our Ph1b/2 trial added onvansertib to SoC in the 2nd line setting</vt:lpstr>
      <vt:lpstr>Ph 1b/2 trial bev naïve patients achieved higher response rates</vt:lpstr>
      <vt:lpstr>Ph 1b/2 trial mPFS exceeds historical controls for SoC</vt:lpstr>
      <vt:lpstr>Phase 1b/2 multivariable analysis shows prior exposure to bev is the only patient characteristic associated with greater ORR and PFS</vt:lpstr>
      <vt:lpstr>Unexpected clinical findings prompted new pre-clinical research</vt:lpstr>
      <vt:lpstr>Onvansertib + bev inhibits tumor growth greater than either agent alone</vt:lpstr>
      <vt:lpstr>Onvansertib + bev inhibits tumor growth greater than either agent alone</vt:lpstr>
      <vt:lpstr>Onvansertib’s independent role in antiangiogenesis complements bev</vt:lpstr>
      <vt:lpstr>HIF1α plays a critical role in a tumor’s response to hypoxia</vt:lpstr>
      <vt:lpstr>Bev inhibits tumor angiogenesis by neutralizing VEGF-A</vt:lpstr>
      <vt:lpstr>Onvansertib restricts tumor’s broader ability to adapt to hypoxia</vt:lpstr>
      <vt:lpstr>Onvansertib inhibits the hypoxia signaling pathway by downregulating HIF1α expression</vt:lpstr>
      <vt:lpstr>Onvansertib inhibits the hypoxia signaling pathway by downregulating HIF1α expression</vt:lpstr>
      <vt:lpstr>ASCO’s flagship publication, JCO, published our clinical data and MOA</vt:lpstr>
      <vt:lpstr>Proposed MOA of onv+bev therapy in bev naïve / bev exposed tumors</vt:lpstr>
      <vt:lpstr>Prior bev therapy in 1st line can confer resistance to bev, and onvansertib</vt:lpstr>
      <vt:lpstr>PowerPoint Presentation</vt:lpstr>
      <vt:lpstr>Cardiff Oncology: Positioned to improve 1st line RAS-mut mCRC treatment</vt:lpstr>
      <vt:lpstr>Our pipeline opens many attractive opportunities for onvansertib</vt:lpstr>
      <vt:lpstr>Pfizer supports clinical execution of CRDF-004, our first-line mCRC trial </vt:lpstr>
      <vt:lpstr>PowerPoint Presentation</vt:lpstr>
      <vt:lpstr>Pfizer Breakwater trial: relevant roadmap for approval in 1L mCRC</vt:lpstr>
      <vt:lpstr>PowerPoint Presentation</vt:lpstr>
      <vt:lpstr>CRDF-004 FOLFIRI/Bev Treatment Emergent Adverse Effects (TEAEs)</vt:lpstr>
      <vt:lpstr>CRDF-004 FOLFIRI/Bev/Onvansertib 20mg Treatment Emergent Adverse Effects (TEAEs)</vt:lpstr>
      <vt:lpstr>CRDF-004 FOLFIRI/Bev/Onvansertib 30mg Treatment Emergent Adverse Effects (TEAEs)</vt:lpstr>
      <vt:lpstr>CRDF-004 FOLFOX/Bev Treatment Emergent Adverse Effects (TEAEs)</vt:lpstr>
      <vt:lpstr>CRDF-004 FOLFOX/Bev/Onvansertib 20mg Treatment Emergent Adverse Effects (TEAEs)</vt:lpstr>
      <vt:lpstr>CRDF-004 FOLFOX/Bev/Onvansertib 30mg Treatment Emergent Adverse Effects (TEAEs)</vt:lpstr>
      <vt:lpstr>Ph 1b/2 trial’s patient demographics reflect 2nd line mCRC population</vt:lpstr>
      <vt:lpstr>Ph 1b/2 trial patients achieved responses across KRAS mutations</vt:lpstr>
      <vt:lpstr>Ph 1b/2 trial bev naïve patients experienced more durable responses</vt:lpstr>
      <vt:lpstr>Ph 1b/2 trial: onvansertib in combination with FOLFIRI-bev is well-tolerated*</vt:lpstr>
      <vt:lpstr>ONSEMBLE Ph 2 trial was designed to generate randomized data</vt:lpstr>
      <vt:lpstr>ONSEMBLE bev naïve patients treated with onvansertib + SoC achieved deeper responses than SoC alone</vt:lpstr>
      <vt:lpstr>ONSEMBLE bev naïve patients treated with onvansertib + SoC achieved deeper responses than SoC alone</vt:lpstr>
      <vt:lpstr>ONSEMBLE bev naïve patients treated with onvansertib + SoC achieved deeper responses than SoC alone</vt:lpstr>
      <vt:lpstr>ONSEMBLE bev exposed patients, with or without onvansertib, showed no responses</vt:lpstr>
      <vt:lpstr>ONSEMBLE swimmer plot</vt:lpstr>
      <vt:lpstr>ONSEMBLE’s patient demographics reflect second-line mCRC population</vt:lpstr>
      <vt:lpstr>ONSEMBLE Control Arm: Treatment Emergent Adverse Effects (TEAEs)</vt:lpstr>
      <vt:lpstr>ONSEMBLE onvansertib 30mg Arm TEAEs: Onvansertib in combination with FOLFIRI+bev is well-tolerated</vt:lpstr>
      <vt:lpstr>ONSEMBLE onvansertib 20mg Arm TEAEs: Onvansertib in combination with FOLFIRI+bev is well-tolerated</vt:lpstr>
      <vt:lpstr>Onvansertib and bev independently inhibit tumor response to hypoxia in bev naïve tumors</vt:lpstr>
      <vt:lpstr>Onvansertib down-regulates genes induced by tumors in hypoxic conditions</vt:lpstr>
      <vt:lpstr>The combination of onvansertib, bevacizumab and irinotecan showed greater potency than each individual or doublet therapy</vt:lpstr>
      <vt:lpstr>The combination of onvansertib and bev reduces tumor vascularization</vt:lpstr>
      <vt:lpstr>Onvansertib in combination with irinotecan in RAS-mutant CRC PDXs</vt:lpstr>
      <vt:lpstr>Onvansertib in combination with FOLFOX in RAS-mutant CRC PDXs</vt:lpstr>
      <vt:lpstr>PowerPoint Presentation</vt:lpstr>
      <vt:lpstr>Data from two mPDAC trials provides a path forward in 1st line setting</vt:lpstr>
      <vt:lpstr>Data from two mPDAC trials provides a path forward in 1st line setting</vt:lpstr>
      <vt:lpstr>CRDF-001 mPDAC 2nd line Ph2 trial combines onvansertib with SoC</vt:lpstr>
      <vt:lpstr>Onvansertib+SoC has higher efficacy than 2nd line historical controls</vt:lpstr>
      <vt:lpstr>Stable disease patients have converted to partial responses over time</vt:lpstr>
      <vt:lpstr>Patient responses to onvansertib+SoC can deepen over time</vt:lpstr>
      <vt:lpstr>Onvansertib+SoC has longer median PFS than 2nd line historical controls</vt:lpstr>
      <vt:lpstr>Data from two mPDAC trials provides a path forward in 1st line setting</vt:lpstr>
      <vt:lpstr>mPDAC Biomarker Discovery trial evaluates onvansertib monotherapy</vt:lpstr>
      <vt:lpstr>Onvansertib monotherapy decreased tumor proliferation and CA19-9</vt:lpstr>
      <vt:lpstr>Data from two mPDAC trials provides a path forward in 1st line setting</vt:lpstr>
      <vt:lpstr>PowerPoint Presentation</vt:lpstr>
      <vt:lpstr>Onvansertib demonstrates single-agent activity in SCLC</vt:lpstr>
      <vt:lpstr>Trial design for onvansertib monotherapy in extensive stage SCLC </vt:lpstr>
      <vt:lpstr>Preliminary safety and efficacy for onvansertib monotherapy in SCLC </vt:lpstr>
      <vt:lpstr>Radiographic scans for patient with a confirmed PR in SCLC</vt:lpstr>
      <vt:lpstr>PowerPoint Presentation</vt:lpstr>
      <vt:lpstr>Preclinical: Onvansertib + paclitaxel is superior to single agent therapy</vt:lpstr>
      <vt:lpstr>This is the first trial to explore onvansertib + paclitaxel combination</vt:lpstr>
      <vt:lpstr>This is the first trial to explore onvansertib + paclitaxel combination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Investor Relations Roadmap</dc:title>
  <dc:creator>Kiki Patel</dc:creator>
  <cp:revision>1</cp:revision>
  <cp:lastPrinted>2025-01-30T21:40:34Z</cp:lastPrinted>
  <dcterms:created xsi:type="dcterms:W3CDTF">2023-06-23T15:47:44Z</dcterms:created>
  <dcterms:modified xsi:type="dcterms:W3CDTF">2025-02-13T20:12:11Z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0x010100537D77AFFB8F234BA2A7B91D6C7E9EDB</vt:lpwstr>
  </property>
  <property fmtid="{D5CDD505-2E9C-101B-9397-08002B2CF9AE}" pid="3" name="MediaServiceImageTags">
    <vt:lpwstr/>
  </property>
</Properties>
</file>